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tags/tag7.xml" ContentType="application/vnd.openxmlformats-officedocument.presentationml.tags+xml"/>
  <Override PartName="/ppt/notesSlides/notesSlide10.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tags/tag8.xml" ContentType="application/vnd.openxmlformats-officedocument.presentationml.tags+xml"/>
  <Override PartName="/ppt/notesSlides/notesSlide11.xml" ContentType="application/vnd.openxmlformats-officedocument.presentationml.notesSlide+xml"/>
  <Override PartName="/ppt/embeddings/oleObject13.bin" ContentType="application/vnd.openxmlformats-officedocument.oleObject"/>
  <Override PartName="/ppt/tags/tag9.xml" ContentType="application/vnd.openxmlformats-officedocument.presentationml.tags+xml"/>
  <Override PartName="/ppt/notesSlides/notesSlide12.xml" ContentType="application/vnd.openxmlformats-officedocument.presentationml.notesSlide+xml"/>
  <Override PartName="/ppt/embeddings/oleObject14.bin" ContentType="application/vnd.openxmlformats-officedocument.oleObject"/>
  <Override PartName="/ppt/tags/tag10.xml" ContentType="application/vnd.openxmlformats-officedocument.presentationml.tags+xml"/>
  <Override PartName="/ppt/notesSlides/notesSlide13.xml" ContentType="application/vnd.openxmlformats-officedocument.presentationml.notesSlide+xml"/>
  <Override PartName="/ppt/embeddings/oleObject15.bin" ContentType="application/vnd.openxmlformats-officedocument.oleObject"/>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embeddings/oleObject16.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charts/chart2.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393" r:id="rId3"/>
    <p:sldId id="362" r:id="rId4"/>
    <p:sldId id="363" r:id="rId5"/>
    <p:sldId id="401"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94" r:id="rId19"/>
    <p:sldId id="376" r:id="rId20"/>
    <p:sldId id="377" r:id="rId21"/>
    <p:sldId id="378" r:id="rId22"/>
    <p:sldId id="379" r:id="rId23"/>
    <p:sldId id="380" r:id="rId24"/>
    <p:sldId id="395" r:id="rId25"/>
    <p:sldId id="381" r:id="rId26"/>
    <p:sldId id="382" r:id="rId27"/>
    <p:sldId id="383" r:id="rId28"/>
    <p:sldId id="397" r:id="rId29"/>
    <p:sldId id="400" r:id="rId30"/>
    <p:sldId id="396" r:id="rId31"/>
    <p:sldId id="384" r:id="rId32"/>
    <p:sldId id="275" r:id="rId33"/>
    <p:sldId id="276" r:id="rId34"/>
    <p:sldId id="277" r:id="rId35"/>
    <p:sldId id="258" r:id="rId36"/>
    <p:sldId id="402" r:id="rId37"/>
    <p:sldId id="398" r:id="rId38"/>
    <p:sldId id="259" r:id="rId39"/>
    <p:sldId id="260" r:id="rId40"/>
    <p:sldId id="261" r:id="rId41"/>
    <p:sldId id="262" r:id="rId42"/>
    <p:sldId id="263" r:id="rId43"/>
    <p:sldId id="264" r:id="rId44"/>
    <p:sldId id="279" r:id="rId45"/>
    <p:sldId id="284" r:id="rId46"/>
    <p:sldId id="285" r:id="rId47"/>
    <p:sldId id="278" r:id="rId48"/>
    <p:sldId id="280" r:id="rId49"/>
    <p:sldId id="286" r:id="rId50"/>
    <p:sldId id="281" r:id="rId51"/>
    <p:sldId id="287" r:id="rId52"/>
    <p:sldId id="288" r:id="rId53"/>
    <p:sldId id="282" r:id="rId54"/>
    <p:sldId id="283" r:id="rId55"/>
    <p:sldId id="266" r:id="rId56"/>
    <p:sldId id="267" r:id="rId57"/>
    <p:sldId id="289" r:id="rId58"/>
    <p:sldId id="268" r:id="rId59"/>
    <p:sldId id="399" r:id="rId60"/>
    <p:sldId id="269" r:id="rId61"/>
    <p:sldId id="290" r:id="rId62"/>
    <p:sldId id="291" r:id="rId63"/>
    <p:sldId id="292" r:id="rId64"/>
    <p:sldId id="270" r:id="rId65"/>
    <p:sldId id="271" r:id="rId66"/>
    <p:sldId id="272" r:id="rId67"/>
    <p:sldId id="273" r:id="rId68"/>
    <p:sldId id="27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1" autoAdjust="0"/>
  </p:normalViewPr>
  <p:slideViewPr>
    <p:cSldViewPr snapToGrid="0" snapToObjects="1">
      <p:cViewPr varScale="1">
        <p:scale>
          <a:sx n="95" d="100"/>
          <a:sy n="95" d="100"/>
        </p:scale>
        <p:origin x="-12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0"/>
    </p:cViewPr>
  </p:sorterViewPr>
  <p:notesViewPr>
    <p:cSldViewPr snapToGrid="0" snapToObjects="1">
      <p:cViewPr>
        <p:scale>
          <a:sx n="150" d="100"/>
          <a:sy n="150" d="100"/>
        </p:scale>
        <p:origin x="-1584"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mann\Documents\A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umann\Documents\A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7030A0"/>
            </a:solidFill>
            <a:effectLst>
              <a:outerShdw blurRad="50800" dist="38100" dir="2700000" algn="tl" rotWithShape="0">
                <a:prstClr val="black">
                  <a:alpha val="40000"/>
                </a:prstClr>
              </a:outerShdw>
            </a:effectLst>
          </c:spPr>
          <c:invertIfNegative val="0"/>
          <c:cat>
            <c:strRef>
              <c:f>Sheet12!$T$15:$T$18</c:f>
              <c:strCache>
                <c:ptCount val="4"/>
                <c:pt idx="0">
                  <c:v>No sharing</c:v>
                </c:pt>
                <c:pt idx="1">
                  <c:v>Standard
cache</c:v>
                </c:pt>
                <c:pt idx="2">
                  <c:v>Inference
cache</c:v>
                </c:pt>
                <c:pt idx="3">
                  <c:v>ACE</c:v>
                </c:pt>
              </c:strCache>
            </c:strRef>
          </c:cat>
          <c:val>
            <c:numRef>
              <c:f>Sheet12!$U$15:$U$18</c:f>
              <c:numCache>
                <c:formatCode>General</c:formatCode>
                <c:ptCount val="4"/>
                <c:pt idx="0">
                  <c:v>49.89166666666638</c:v>
                </c:pt>
                <c:pt idx="1">
                  <c:v>37.69852201640603</c:v>
                </c:pt>
                <c:pt idx="2">
                  <c:v>16.80344409701515</c:v>
                </c:pt>
                <c:pt idx="3">
                  <c:v>8.87590447907732</c:v>
                </c:pt>
              </c:numCache>
            </c:numRef>
          </c:val>
        </c:ser>
        <c:dLbls>
          <c:showLegendKey val="0"/>
          <c:showVal val="0"/>
          <c:showCatName val="0"/>
          <c:showSerName val="0"/>
          <c:showPercent val="0"/>
          <c:showBubbleSize val="0"/>
        </c:dLbls>
        <c:gapWidth val="150"/>
        <c:axId val="-2130821928"/>
        <c:axId val="-2130828152"/>
      </c:barChart>
      <c:catAx>
        <c:axId val="-2130821928"/>
        <c:scaling>
          <c:orientation val="minMax"/>
        </c:scaling>
        <c:delete val="0"/>
        <c:axPos val="b"/>
        <c:majorTickMark val="out"/>
        <c:minorTickMark val="none"/>
        <c:tickLblPos val="nextTo"/>
        <c:crossAx val="-2130828152"/>
        <c:crosses val="autoZero"/>
        <c:auto val="1"/>
        <c:lblAlgn val="ctr"/>
        <c:lblOffset val="100"/>
        <c:noMultiLvlLbl val="0"/>
      </c:catAx>
      <c:valAx>
        <c:axId val="-2130828152"/>
        <c:scaling>
          <c:orientation val="minMax"/>
        </c:scaling>
        <c:delete val="0"/>
        <c:axPos val="l"/>
        <c:majorGridlines/>
        <c:title>
          <c:tx>
            <c:rich>
              <a:bodyPr rot="-5400000" vert="horz"/>
              <a:lstStyle/>
              <a:p>
                <a:pPr>
                  <a:defRPr/>
                </a:pPr>
                <a:r>
                  <a:rPr lang="en-US"/>
                  <a:t>Avg. Sensing Power (mW)</a:t>
                </a:r>
              </a:p>
            </c:rich>
          </c:tx>
          <c:layout/>
          <c:overlay val="0"/>
        </c:title>
        <c:numFmt formatCode="General" sourceLinked="1"/>
        <c:majorTickMark val="out"/>
        <c:minorTickMark val="none"/>
        <c:tickLblPos val="nextTo"/>
        <c:crossAx val="-2130821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83573928259"/>
          <c:y val="0.0514005540974045"/>
          <c:w val="0.793483595800524"/>
          <c:h val="0.776114756488774"/>
        </c:manualLayout>
      </c:layout>
      <c:barChart>
        <c:barDir val="col"/>
        <c:grouping val="stacked"/>
        <c:varyColors val="0"/>
        <c:ser>
          <c:idx val="0"/>
          <c:order val="0"/>
          <c:tx>
            <c:strRef>
              <c:f>Sheet12!$F$35</c:f>
              <c:strCache>
                <c:ptCount val="1"/>
                <c:pt idx="0">
                  <c:v>Inference Cache</c:v>
                </c:pt>
              </c:strCache>
            </c:strRef>
          </c:tx>
          <c:spPr>
            <a:ln>
              <a:solidFill>
                <a:schemeClr val="tx1"/>
              </a:solidFill>
            </a:ln>
            <a:effectLst>
              <a:outerShdw blurRad="50800" dist="38100" dir="2700000" algn="tl" rotWithShape="0">
                <a:prstClr val="black">
                  <a:alpha val="40000"/>
                </a:prstClr>
              </a:outerShdw>
            </a:effectLst>
          </c:spPr>
          <c:invertIfNegative val="0"/>
          <c:cat>
            <c:strRef>
              <c:f>Sheet12!$E$36:$E$38</c:f>
              <c:strCache>
                <c:ptCount val="3"/>
                <c:pt idx="0">
                  <c:v>Jog
Tracker</c:v>
                </c:pt>
                <c:pt idx="1">
                  <c:v>Geo
Reminder</c:v>
                </c:pt>
                <c:pt idx="2">
                  <c:v>Phone
Buddy</c:v>
                </c:pt>
              </c:strCache>
            </c:strRef>
          </c:cat>
          <c:val>
            <c:numRef>
              <c:f>Sheet12!$F$36:$F$38</c:f>
              <c:numCache>
                <c:formatCode>General</c:formatCode>
                <c:ptCount val="3"/>
                <c:pt idx="0">
                  <c:v>0.0186</c:v>
                </c:pt>
                <c:pt idx="1">
                  <c:v>0.02914</c:v>
                </c:pt>
                <c:pt idx="2">
                  <c:v>0.01953</c:v>
                </c:pt>
              </c:numCache>
            </c:numRef>
          </c:val>
        </c:ser>
        <c:ser>
          <c:idx val="1"/>
          <c:order val="1"/>
          <c:tx>
            <c:strRef>
              <c:f>Sheet12!$G$35</c:f>
              <c:strCache>
                <c:ptCount val="1"/>
                <c:pt idx="0">
                  <c:v>Speculative Sensing</c:v>
                </c:pt>
              </c:strCache>
            </c:strRef>
          </c:tx>
          <c:spPr>
            <a:ln>
              <a:solidFill>
                <a:schemeClr val="tx1"/>
              </a:solidFill>
            </a:ln>
            <a:effectLst>
              <a:outerShdw blurRad="50800" dist="38100" dir="2700000" algn="tl" rotWithShape="0">
                <a:prstClr val="black">
                  <a:alpha val="40000"/>
                </a:prstClr>
              </a:outerShdw>
            </a:effectLst>
          </c:spPr>
          <c:invertIfNegative val="0"/>
          <c:cat>
            <c:strRef>
              <c:f>Sheet12!$E$36:$E$38</c:f>
              <c:strCache>
                <c:ptCount val="3"/>
                <c:pt idx="0">
                  <c:v>Jog
Tracker</c:v>
                </c:pt>
                <c:pt idx="1">
                  <c:v>Geo
Reminder</c:v>
                </c:pt>
                <c:pt idx="2">
                  <c:v>Phone
Buddy</c:v>
                </c:pt>
              </c:strCache>
            </c:strRef>
          </c:cat>
          <c:val>
            <c:numRef>
              <c:f>Sheet12!$G$36:$G$38</c:f>
              <c:numCache>
                <c:formatCode>General</c:formatCode>
                <c:ptCount val="3"/>
                <c:pt idx="0">
                  <c:v>0.011271735805693</c:v>
                </c:pt>
                <c:pt idx="1">
                  <c:v>0.0125144197931922</c:v>
                </c:pt>
                <c:pt idx="2">
                  <c:v>0.0121663919768941</c:v>
                </c:pt>
              </c:numCache>
            </c:numRef>
          </c:val>
        </c:ser>
        <c:dLbls>
          <c:showLegendKey val="0"/>
          <c:showVal val="0"/>
          <c:showCatName val="0"/>
          <c:showSerName val="0"/>
          <c:showPercent val="0"/>
          <c:showBubbleSize val="0"/>
        </c:dLbls>
        <c:gapWidth val="150"/>
        <c:overlap val="100"/>
        <c:axId val="-2130935224"/>
        <c:axId val="-2130942936"/>
      </c:barChart>
      <c:catAx>
        <c:axId val="-2130935224"/>
        <c:scaling>
          <c:orientation val="minMax"/>
        </c:scaling>
        <c:delete val="0"/>
        <c:axPos val="b"/>
        <c:majorTickMark val="out"/>
        <c:minorTickMark val="none"/>
        <c:tickLblPos val="nextTo"/>
        <c:crossAx val="-2130942936"/>
        <c:crosses val="autoZero"/>
        <c:auto val="1"/>
        <c:lblAlgn val="ctr"/>
        <c:lblOffset val="100"/>
        <c:noMultiLvlLbl val="0"/>
      </c:catAx>
      <c:valAx>
        <c:axId val="-2130942936"/>
        <c:scaling>
          <c:orientation val="minMax"/>
          <c:max val="0.05"/>
        </c:scaling>
        <c:delete val="0"/>
        <c:axPos val="l"/>
        <c:majorGridlines>
          <c:spPr>
            <a:ln>
              <a:solidFill>
                <a:schemeClr val="bg1">
                  <a:lumMod val="85000"/>
                </a:schemeClr>
              </a:solidFill>
            </a:ln>
          </c:spPr>
        </c:majorGridlines>
        <c:title>
          <c:tx>
            <c:rich>
              <a:bodyPr rot="-5400000" vert="horz"/>
              <a:lstStyle/>
              <a:p>
                <a:pPr>
                  <a:defRPr/>
                </a:pPr>
                <a:r>
                  <a:rPr lang="en-US"/>
                  <a:t>Average Latency (ms)</a:t>
                </a:r>
              </a:p>
            </c:rich>
          </c:tx>
          <c:layout/>
          <c:overlay val="0"/>
        </c:title>
        <c:numFmt formatCode="General" sourceLinked="1"/>
        <c:majorTickMark val="out"/>
        <c:minorTickMark val="none"/>
        <c:tickLblPos val="nextTo"/>
        <c:crossAx val="-2130935224"/>
        <c:crosses val="autoZero"/>
        <c:crossBetween val="between"/>
        <c:majorUnit val="0.01"/>
      </c:valAx>
    </c:plotArea>
    <c:legend>
      <c:legendPos val="r"/>
      <c:layout>
        <c:manualLayout>
          <c:xMode val="edge"/>
          <c:yMode val="edge"/>
          <c:x val="0.240776100904054"/>
          <c:y val="0.0448441348677569"/>
          <c:w val="0.65212510936133"/>
          <c:h val="0.1674343832021"/>
        </c:manualLayout>
      </c:layout>
      <c:overlay val="0"/>
    </c:legend>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8" Type="http://schemas.openxmlformats.org/officeDocument/2006/relationships/image" Target="../media/image13.wmf"/><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0E2D6-D8BB-A440-BDBB-9E68F3B1AC53}" type="datetimeFigureOut">
              <a:rPr lang="en-US" smtClean="0"/>
              <a:t>4/2/15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9F582-0A55-114C-B22E-A42E2201F5ED}" type="slidenum">
              <a:rPr lang="en-US" smtClean="0"/>
              <a:t>‹#›</a:t>
            </a:fld>
            <a:endParaRPr lang="en-US"/>
          </a:p>
        </p:txBody>
      </p:sp>
    </p:spTree>
    <p:extLst>
      <p:ext uri="{BB962C8B-B14F-4D97-AF65-F5344CB8AC3E}">
        <p14:creationId xmlns:p14="http://schemas.microsoft.com/office/powerpoint/2010/main" val="40392266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2</a:t>
            </a:fld>
            <a:endParaRPr lang="en-US"/>
          </a:p>
        </p:txBody>
      </p:sp>
    </p:spTree>
    <p:extLst>
      <p:ext uri="{BB962C8B-B14F-4D97-AF65-F5344CB8AC3E}">
        <p14:creationId xmlns:p14="http://schemas.microsoft.com/office/powerpoint/2010/main" val="77659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11</a:t>
            </a:fld>
            <a:endParaRPr lang="en-US"/>
          </a:p>
        </p:txBody>
      </p:sp>
    </p:spTree>
    <p:extLst>
      <p:ext uri="{BB962C8B-B14F-4D97-AF65-F5344CB8AC3E}">
        <p14:creationId xmlns:p14="http://schemas.microsoft.com/office/powerpoint/2010/main" val="4104988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12</a:t>
            </a:fld>
            <a:endParaRPr lang="en-US"/>
          </a:p>
        </p:txBody>
      </p:sp>
    </p:spTree>
    <p:extLst>
      <p:ext uri="{BB962C8B-B14F-4D97-AF65-F5344CB8AC3E}">
        <p14:creationId xmlns:p14="http://schemas.microsoft.com/office/powerpoint/2010/main" val="3783822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13</a:t>
            </a:fld>
            <a:endParaRPr lang="en-US"/>
          </a:p>
        </p:txBody>
      </p:sp>
    </p:spTree>
    <p:extLst>
      <p:ext uri="{BB962C8B-B14F-4D97-AF65-F5344CB8AC3E}">
        <p14:creationId xmlns:p14="http://schemas.microsoft.com/office/powerpoint/2010/main" val="33750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AF7C3-5FE5-FB4E-BB4D-EE453A63421A}" type="slidenum">
              <a:rPr lang="en-US" altLang="zh-CN"/>
              <a:pPr/>
              <a:t>14</a:t>
            </a:fld>
            <a:endParaRPr lang="en-US" altLang="zh-CN"/>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p:txBody>
          <a:bodyPr/>
          <a:lstStyle/>
          <a:p>
            <a:r>
              <a:rPr lang="en-US" altLang="zh-CN" b="1"/>
              <a:t>Important assumption</a:t>
            </a:r>
            <a:r>
              <a:rPr lang="en-US" altLang="zh-CN"/>
              <a:t> for start topology: fuse data collected at same time, thus assume same deadline for all paths</a:t>
            </a:r>
          </a:p>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14CE7-6521-9E47-BD13-E939AE1FCEFA}" type="slidenum">
              <a:rPr lang="en-US" altLang="zh-CN"/>
              <a:pPr/>
              <a:t>15</a:t>
            </a:fld>
            <a:endParaRPr lang="en-US" altLang="zh-CN"/>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r>
              <a:rPr lang="en-US" altLang="zh-CN"/>
              <a:t>For Star topology </a:t>
            </a:r>
            <a:r>
              <a:rPr lang="en-US" altLang="zh-CN" b="1"/>
              <a:t>Peq of leaf tasks=Pi*,  Peq of aggregator task = P0*,  both != Dp/2</a:t>
            </a:r>
            <a:r>
              <a:rPr lang="en-US" altLang="zh-CN"/>
              <a:t> here!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C5E00-5E7C-ED4C-8D5F-8E5CB7605236}" type="slidenum">
              <a:rPr lang="en-US" altLang="zh-CN"/>
              <a:pPr/>
              <a:t>19</a:t>
            </a:fld>
            <a:endParaRPr lang="en-US" altLang="zh-CN"/>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r>
              <a:rPr lang="en-US" altLang="zh-CN"/>
              <a:t>Prepare a backup slides to show how the energy/power is measured for mPlatform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20</a:t>
            </a:fld>
            <a:endParaRPr lang="en-US"/>
          </a:p>
        </p:txBody>
      </p:sp>
      <p:sp>
        <p:nvSpPr>
          <p:cNvPr id="5" name="Rectangle 4"/>
          <p:cNvSpPr/>
          <p:nvPr/>
        </p:nvSpPr>
        <p:spPr>
          <a:xfrm>
            <a:off x="3884613" y="2480733"/>
            <a:ext cx="966787" cy="8805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143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B9945-91F3-6E47-956C-BB46E4B73113}" type="slidenum">
              <a:rPr lang="en-US" altLang="zh-CN"/>
              <a:pPr/>
              <a:t>21</a:t>
            </a:fld>
            <a:endParaRPr lang="en-US" altLang="zh-CN"/>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p:txBody>
          <a:bodyPr/>
          <a:lstStyle/>
          <a:p>
            <a:r>
              <a:rPr lang="en-US" altLang="zh-CN"/>
              <a:t>Get a backup slides for table 2 to show details of energy/instruction/data_type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Flash</a:t>
            </a:r>
            <a:r>
              <a:rPr lang="en-US" baseline="0" dirty="0" smtClean="0"/>
              <a:t> access is part of the wakeup cost that is independent of data rate. The ARM processor is much more expensive than MSP.</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24</a:t>
            </a:fld>
            <a:endParaRPr lang="en-US"/>
          </a:p>
        </p:txBody>
      </p:sp>
    </p:spTree>
    <p:extLst>
      <p:ext uri="{BB962C8B-B14F-4D97-AF65-F5344CB8AC3E}">
        <p14:creationId xmlns:p14="http://schemas.microsoft.com/office/powerpoint/2010/main" val="359020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8F714-AC0C-DB4D-B9C9-668CF5295D86}" type="slidenum">
              <a:rPr lang="en-US" altLang="zh-CN"/>
              <a:pPr/>
              <a:t>25</a:t>
            </a:fld>
            <a:endParaRPr lang="en-US" altLang="zh-CN"/>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r>
              <a:rPr lang="en-US" altLang="zh-CN"/>
              <a:t>Run tasks on MSP processor, compare optimal batch period with uniform and random period allocation</a:t>
            </a:r>
          </a:p>
          <a:p>
            <a:r>
              <a:rPr lang="en-US" altLang="zh-CN"/>
              <a:t>This two figures show result of both chain and star topology.</a:t>
            </a:r>
          </a:p>
          <a:p>
            <a:r>
              <a:rPr lang="en-US" altLang="zh-CN"/>
              <a:t>Generate 20 workflows, each of them is selected from the task template in last slides. </a:t>
            </a:r>
          </a:p>
          <a:p>
            <a:r>
              <a:rPr lang="en-US" altLang="zh-CN"/>
              <a:t>We adopt the end-end deadline as 48 s, all assignments satisfy the constraints that the sum of batch period add up to half deadline. We run each experiment 100 times and report average result.</a:t>
            </a:r>
          </a:p>
          <a:p>
            <a:r>
              <a:rPr lang="en-US" altLang="zh-CN"/>
              <a:t> </a:t>
            </a:r>
          </a:p>
          <a:p>
            <a:r>
              <a:rPr lang="en-US" altLang="zh-CN"/>
              <a:t>The x axis is the number of tasks in system, the y axis is the average power consumption increase of random and uniform scheme as compared to optimal batch period. </a:t>
            </a:r>
          </a:p>
          <a:p>
            <a:r>
              <a:rPr lang="en-US" altLang="zh-CN"/>
              <a:t>Those curve show the corresponding period allocation scheme, for example red one is the uniform scheme. The results show that the optimal batch period can has lower power consumption as compared to other allocation scheme.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A5CD6-DD5A-E54A-81B0-6EB9B1E2C0C7}" type="slidenum">
              <a:rPr lang="en-US" altLang="zh-CN"/>
              <a:pPr/>
              <a:t>3</a:t>
            </a:fld>
            <a:endParaRPr lang="en-US" altLang="zh-CN"/>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E6378-55D0-BF41-AA7F-45F835D22C4A}" type="slidenum">
              <a:rPr lang="en-US" altLang="zh-CN"/>
              <a:pPr/>
              <a:t>27</a:t>
            </a:fld>
            <a:endParaRPr lang="en-US" altLang="zh-CN"/>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p:txBody>
          <a:bodyPr/>
          <a:lstStyle/>
          <a:p>
            <a:r>
              <a:rPr lang="en-US" altLang="zh-CN"/>
              <a:t>We compare the performance of assigning tasking to only one processor boards vs the optimal heterogeneous processor board assignment.</a:t>
            </a:r>
          </a:p>
          <a:p>
            <a:r>
              <a:rPr lang="en-US" altLang="zh-CN"/>
              <a:t>The left figure compares the energy consumed by heterogeneous assignment to assignment of MSP only. The x axis is number of tasks, the y axis is the energy consumption savings. The different curves represent the saving under different data rate. It is shown up to 25% saving is achieved by using heterogeneous processor boards. The right figure is the result on ARM board, it is shown we can achieve upto 80% energy savings by using heterogeneous processor rather than use ARM alone. This validate our claim that we can achieve better energy efficiency by exploring the processor heterogeneity with optimal batching period allocation.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Observe that the energy savings of the optimal batching scheme drops</a:t>
            </a:r>
          </a:p>
          <a:p>
            <a:r>
              <a:rPr lang="en-US" sz="1200" b="0" i="0" u="none" strike="noStrike" kern="1200" baseline="0" dirty="0" smtClean="0">
                <a:solidFill>
                  <a:schemeClr val="tx1"/>
                </a:solidFill>
                <a:latin typeface="+mn-lt"/>
                <a:ea typeface="+mn-ea"/>
                <a:cs typeface="+mn-cs"/>
              </a:rPr>
              <a:t>as the average deadline of data processing decreases. </a:t>
            </a:r>
            <a:r>
              <a:rPr lang="en-US" sz="1200" b="1" i="0" u="none" strike="noStrike" kern="1200" baseline="0" dirty="0" smtClean="0">
                <a:solidFill>
                  <a:schemeClr val="tx1"/>
                </a:solidFill>
                <a:latin typeface="+mn-lt"/>
                <a:ea typeface="+mn-ea"/>
                <a:cs typeface="+mn-cs"/>
              </a:rPr>
              <a:t>This is intuitive: the batching</a:t>
            </a:r>
          </a:p>
          <a:p>
            <a:r>
              <a:rPr lang="en-US" sz="1200" b="1" i="0" u="none" strike="noStrike" kern="1200" baseline="0" dirty="0" smtClean="0">
                <a:solidFill>
                  <a:schemeClr val="tx1"/>
                </a:solidFill>
                <a:latin typeface="+mn-lt"/>
                <a:ea typeface="+mn-ea"/>
                <a:cs typeface="+mn-cs"/>
              </a:rPr>
              <a:t>period decreases when the average deadline of data processing decreases, which directly</a:t>
            </a:r>
          </a:p>
          <a:p>
            <a:r>
              <a:rPr lang="en-US" sz="1200" b="1" i="0" u="none" strike="noStrike" kern="1200" baseline="0" dirty="0" smtClean="0">
                <a:solidFill>
                  <a:schemeClr val="tx1"/>
                </a:solidFill>
                <a:latin typeface="+mn-lt"/>
                <a:ea typeface="+mn-ea"/>
                <a:cs typeface="+mn-cs"/>
              </a:rPr>
              <a:t>shortens the time that processors stay in the sleep mode.</a:t>
            </a:r>
            <a:r>
              <a:rPr lang="en-US" sz="1200" b="0" i="0" u="none" strike="noStrike" kern="1200" baseline="0" dirty="0" smtClean="0">
                <a:solidFill>
                  <a:schemeClr val="tx1"/>
                </a:solidFill>
                <a:latin typeface="+mn-lt"/>
                <a:ea typeface="+mn-ea"/>
                <a:cs typeface="+mn-cs"/>
              </a:rPr>
              <a:t> After the deadline of</a:t>
            </a:r>
          </a:p>
          <a:p>
            <a:r>
              <a:rPr lang="en-US" sz="1200" b="0" i="0" u="none" strike="noStrike" kern="1200" baseline="0" dirty="0" smtClean="0">
                <a:solidFill>
                  <a:schemeClr val="tx1"/>
                </a:solidFill>
                <a:latin typeface="+mn-lt"/>
                <a:ea typeface="+mn-ea"/>
                <a:cs typeface="+mn-cs"/>
              </a:rPr>
              <a:t>data processing falls below certain values, the proposed batching scheme stops gaining</a:t>
            </a:r>
          </a:p>
          <a:p>
            <a:r>
              <a:rPr lang="en-US" sz="1200" b="0" i="0" u="none" strike="noStrike" kern="1200" baseline="0" dirty="0" smtClean="0">
                <a:solidFill>
                  <a:schemeClr val="tx1"/>
                </a:solidFill>
                <a:latin typeface="+mn-lt"/>
                <a:ea typeface="+mn-ea"/>
                <a:cs typeface="+mn-cs"/>
              </a:rPr>
              <a:t>energy savings. The reason is that the batching period is so small under those</a:t>
            </a:r>
          </a:p>
          <a:p>
            <a:r>
              <a:rPr lang="en-US" sz="1200" b="0" i="0" u="none" strike="noStrike" kern="1200" baseline="0" dirty="0" smtClean="0">
                <a:solidFill>
                  <a:schemeClr val="tx1"/>
                </a:solidFill>
                <a:latin typeface="+mn-lt"/>
                <a:ea typeface="+mn-ea"/>
                <a:cs typeface="+mn-cs"/>
              </a:rPr>
              <a:t>conditions that the processor wakeup cost </a:t>
            </a:r>
            <a:r>
              <a:rPr lang="en-US" sz="1200" b="0" i="0" u="none" strike="noStrike" kern="1200" baseline="0" dirty="0" err="1" smtClean="0">
                <a:solidFill>
                  <a:schemeClr val="tx1"/>
                </a:solidFill>
                <a:latin typeface="+mn-lt"/>
                <a:ea typeface="+mn-ea"/>
                <a:cs typeface="+mn-cs"/>
              </a:rPr>
              <a:t>overweights</a:t>
            </a:r>
            <a:r>
              <a:rPr lang="en-US" sz="1200" b="0" i="0" u="none" strike="noStrike" kern="1200" baseline="0" dirty="0" smtClean="0">
                <a:solidFill>
                  <a:schemeClr val="tx1"/>
                </a:solidFill>
                <a:latin typeface="+mn-lt"/>
                <a:ea typeface="+mn-ea"/>
                <a:cs typeface="+mn-cs"/>
              </a:rPr>
              <a:t> the energy savings obtained</a:t>
            </a:r>
          </a:p>
          <a:p>
            <a:r>
              <a:rPr lang="en-US" sz="1200" b="0" i="0" u="none" strike="noStrike" kern="1200" baseline="0" dirty="0" smtClean="0">
                <a:solidFill>
                  <a:schemeClr val="tx1"/>
                </a:solidFill>
                <a:latin typeface="+mn-lt"/>
                <a:ea typeface="+mn-ea"/>
                <a:cs typeface="+mn-cs"/>
              </a:rPr>
              <a:t>during the sleeping period. Also note that the energy savings is high when the input</a:t>
            </a:r>
          </a:p>
          <a:p>
            <a:r>
              <a:rPr lang="en-US" sz="1200" b="0" i="0" u="none" strike="noStrike" kern="1200" baseline="0" dirty="0" smtClean="0">
                <a:solidFill>
                  <a:schemeClr val="tx1"/>
                </a:solidFill>
                <a:latin typeface="+mn-lt"/>
                <a:ea typeface="+mn-ea"/>
                <a:cs typeface="+mn-cs"/>
              </a:rPr>
              <a:t>data rate is low. </a:t>
            </a:r>
            <a:r>
              <a:rPr lang="en-US" sz="1200" b="1" i="0" u="none" strike="noStrike" kern="1200" baseline="0" dirty="0" smtClean="0">
                <a:solidFill>
                  <a:schemeClr val="tx1"/>
                </a:solidFill>
                <a:latin typeface="+mn-lt"/>
                <a:ea typeface="+mn-ea"/>
                <a:cs typeface="+mn-cs"/>
              </a:rPr>
              <a:t>This is because lower data rate results in shorter task computation</a:t>
            </a:r>
          </a:p>
          <a:p>
            <a:r>
              <a:rPr lang="en-US" sz="1200" b="1" i="0" u="none" strike="noStrike" kern="1200" baseline="0" dirty="0" smtClean="0">
                <a:solidFill>
                  <a:schemeClr val="tx1"/>
                </a:solidFill>
                <a:latin typeface="+mn-lt"/>
                <a:ea typeface="+mn-ea"/>
                <a:cs typeface="+mn-cs"/>
              </a:rPr>
              <a:t>time, which allows the processor to sleep longer within a batching period.</a:t>
            </a:r>
            <a:endParaRPr lang="en-US" b="1" dirty="0"/>
          </a:p>
        </p:txBody>
      </p:sp>
      <p:sp>
        <p:nvSpPr>
          <p:cNvPr id="4" name="Slide Number Placeholder 3"/>
          <p:cNvSpPr>
            <a:spLocks noGrp="1"/>
          </p:cNvSpPr>
          <p:nvPr>
            <p:ph type="sldNum" sz="quarter" idx="10"/>
          </p:nvPr>
        </p:nvSpPr>
        <p:spPr/>
        <p:txBody>
          <a:bodyPr/>
          <a:lstStyle/>
          <a:p>
            <a:fld id="{0EC9F582-0A55-114C-B22E-A42E2201F5ED}" type="slidenum">
              <a:rPr lang="en-US" smtClean="0"/>
              <a:t>29</a:t>
            </a:fld>
            <a:endParaRPr lang="en-US"/>
          </a:p>
        </p:txBody>
      </p:sp>
    </p:spTree>
    <p:extLst>
      <p:ext uri="{BB962C8B-B14F-4D97-AF65-F5344CB8AC3E}">
        <p14:creationId xmlns:p14="http://schemas.microsoft.com/office/powerpoint/2010/main" val="3242762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big overhead of running context-aware application is the high energy consumption. Many of the applications need to monitor the user’s context continuously</a:t>
            </a:r>
            <a:r>
              <a:rPr lang="en-US" b="1" dirty="0" smtClean="0"/>
              <a:t>.</a:t>
            </a:r>
            <a:r>
              <a:rPr lang="en-US" b="1" baseline="0" dirty="0" smtClean="0"/>
              <a:t>  The reason is: without continuously or frequently monitoring, some application may not work, for example, it may not be able to quickly infer whether the user is in a meeting or not when a call comes.</a:t>
            </a:r>
          </a:p>
          <a:p>
            <a:endParaRPr lang="en-US" baseline="0" dirty="0" smtClean="0"/>
          </a:p>
          <a:p>
            <a:r>
              <a:rPr lang="en-US" baseline="0" dirty="0" smtClean="0"/>
              <a:t>If not designed carefully, the cost of continuous sensing may be very high, especially when applications require expensive attributes such as location and multiple such applications run simultaneously.</a:t>
            </a:r>
            <a:endParaRPr lang="en-US" dirty="0" smtClean="0"/>
          </a:p>
          <a:p>
            <a:endParaRPr lang="en-US" dirty="0" smtClean="0"/>
          </a:p>
          <a:p>
            <a:r>
              <a:rPr lang="en-US" sz="1200" b="1" i="0" u="none" strike="noStrike" kern="1200" baseline="0" dirty="0" err="1" smtClean="0">
                <a:solidFill>
                  <a:schemeClr val="tx1"/>
                </a:solidFill>
                <a:latin typeface="+mn-lt"/>
                <a:ea typeface="+mn-ea"/>
                <a:cs typeface="+mn-cs"/>
              </a:rPr>
              <a:t>GeoReminder</a:t>
            </a:r>
            <a:r>
              <a:rPr lang="en-US" sz="1200" b="0" i="0" u="none" strike="noStrike" kern="1200" baseline="0" dirty="0" smtClean="0">
                <a:solidFill>
                  <a:schemeClr val="tx1"/>
                </a:solidFill>
                <a:latin typeface="+mn-lt"/>
                <a:ea typeface="+mn-ea"/>
                <a:cs typeface="+mn-cs"/>
              </a:rPr>
              <a:t>. Like </a:t>
            </a:r>
            <a:r>
              <a:rPr lang="en-US" sz="1200" b="0" i="0" u="none" strike="noStrike" kern="1200" baseline="0" dirty="0" err="1" smtClean="0">
                <a:solidFill>
                  <a:schemeClr val="tx1"/>
                </a:solidFill>
                <a:latin typeface="+mn-lt"/>
                <a:ea typeface="+mn-ea"/>
                <a:cs typeface="+mn-cs"/>
              </a:rPr>
              <a:t>GeoNote</a:t>
            </a:r>
            <a:r>
              <a:rPr lang="en-US" sz="1200" b="0" i="0" u="none" strike="noStrike" kern="1200" baseline="0" dirty="0" smtClean="0">
                <a:solidFill>
                  <a:schemeClr val="tx1"/>
                </a:solidFill>
                <a:latin typeface="+mn-lt"/>
                <a:ea typeface="+mn-ea"/>
                <a:cs typeface="+mn-cs"/>
              </a:rPr>
              <a:t> for Android, it continuously </a:t>
            </a:r>
            <a:r>
              <a:rPr lang="en-US" sz="1200" b="1" i="0" u="none" strike="noStrike" kern="1200" baseline="0" dirty="0" smtClean="0">
                <a:solidFill>
                  <a:schemeClr val="tx1"/>
                </a:solidFill>
                <a:latin typeface="+mn-lt"/>
                <a:ea typeface="+mn-ea"/>
                <a:cs typeface="+mn-cs"/>
              </a:rPr>
              <a:t>monitors a user's current location and displays custom</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messages </a:t>
            </a:r>
            <a:r>
              <a:rPr lang="en-US" sz="1200" b="0" i="0" u="none" strike="noStrike" kern="1200" baseline="0" dirty="0" smtClean="0">
                <a:solidFill>
                  <a:schemeClr val="tx1"/>
                </a:solidFill>
                <a:latin typeface="+mn-lt"/>
                <a:ea typeface="+mn-ea"/>
                <a:cs typeface="+mn-cs"/>
              </a:rPr>
              <a:t>when he is at a pre-defined location. The location</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computed based on GPS data and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access point signature (using similar techniques as [15]).</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JogTracker</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Like </a:t>
            </a:r>
            <a:r>
              <a:rPr lang="en-US" sz="1200" b="1" i="0" u="none" strike="noStrike" kern="1200" baseline="0" dirty="0" err="1" smtClean="0">
                <a:solidFill>
                  <a:schemeClr val="tx1"/>
                </a:solidFill>
                <a:latin typeface="+mn-lt"/>
                <a:ea typeface="+mn-ea"/>
                <a:cs typeface="+mn-cs"/>
              </a:rPr>
              <a:t>JogALot</a:t>
            </a:r>
            <a:r>
              <a:rPr lang="en-US" sz="1200" b="1" i="0" u="none" strike="noStrike" kern="1200" baseline="0" dirty="0" smtClean="0">
                <a:solidFill>
                  <a:schemeClr val="tx1"/>
                </a:solidFill>
                <a:latin typeface="+mn-lt"/>
                <a:ea typeface="+mn-ea"/>
                <a:cs typeface="+mn-cs"/>
              </a:rPr>
              <a:t> for iPhone, it monitors a user’s transportation mode </a:t>
            </a:r>
            <a:r>
              <a:rPr lang="en-US" sz="1200" b="0" i="0" u="none" strike="noStrike" kern="1200" baseline="0" dirty="0" smtClean="0">
                <a:solidFill>
                  <a:schemeClr val="tx1"/>
                </a:solidFill>
                <a:latin typeface="+mn-lt"/>
                <a:ea typeface="+mn-ea"/>
                <a:cs typeface="+mn-cs"/>
              </a:rPr>
              <a:t>(e.g., </a:t>
            </a:r>
            <a:r>
              <a:rPr lang="en-US" sz="1200" b="0" i="0" u="none" strike="noStrike" kern="1200" baseline="0" dirty="0" err="1" smtClean="0">
                <a:solidFill>
                  <a:schemeClr val="tx1"/>
                </a:solidFill>
                <a:latin typeface="+mn-lt"/>
                <a:ea typeface="+mn-ea"/>
                <a:cs typeface="+mn-cs"/>
              </a:rPr>
              <a:t>IsWalking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IsRunning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IsDriving</a:t>
            </a:r>
            <a:r>
              <a:rPr lang="en-US" sz="1200" b="0" i="0" u="none" strike="noStrike" kern="1200" baseline="0" dirty="0" smtClean="0">
                <a:solidFill>
                  <a:schemeClr val="tx1"/>
                </a:solidFill>
                <a:latin typeface="+mn-lt"/>
                <a:ea typeface="+mn-ea"/>
                <a:cs typeface="+mn-cs"/>
              </a:rPr>
              <a:t>)</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keeps </a:t>
            </a:r>
            <a:r>
              <a:rPr lang="en-US" sz="1200" b="1" i="0" u="none" strike="noStrike" kern="1200" baseline="0" dirty="0" smtClean="0">
                <a:solidFill>
                  <a:schemeClr val="tx1"/>
                </a:solidFill>
                <a:latin typeface="+mn-lt"/>
                <a:ea typeface="+mn-ea"/>
                <a:cs typeface="+mn-cs"/>
              </a:rPr>
              <a:t>track of how much calories he burns </a:t>
            </a:r>
            <a:r>
              <a:rPr lang="en-US" sz="1200" b="0" i="0" u="none" strike="noStrike" kern="1200" baseline="0" dirty="0" smtClean="0">
                <a:solidFill>
                  <a:schemeClr val="tx1"/>
                </a:solidFill>
                <a:latin typeface="+mn-lt"/>
                <a:ea typeface="+mn-ea"/>
                <a:cs typeface="+mn-cs"/>
              </a:rPr>
              <a:t>in a day from</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walking and running.</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PhoneBuddy</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Like </a:t>
            </a:r>
            <a:r>
              <a:rPr lang="en-US" sz="1200" b="0" i="0" u="none" strike="noStrike" kern="1200" baseline="0" dirty="0" err="1" smtClean="0">
                <a:solidFill>
                  <a:schemeClr val="tx1"/>
                </a:solidFill>
                <a:latin typeface="+mn-lt"/>
                <a:ea typeface="+mn-ea"/>
                <a:cs typeface="+mn-cs"/>
              </a:rPr>
              <a:t>RingWise</a:t>
            </a:r>
            <a:r>
              <a:rPr lang="en-US" sz="1200" b="0" i="0" u="none" strike="noStrike" kern="1200" baseline="0" dirty="0" smtClean="0">
                <a:solidFill>
                  <a:schemeClr val="tx1"/>
                </a:solidFill>
                <a:latin typeface="+mn-lt"/>
                <a:ea typeface="+mn-ea"/>
                <a:cs typeface="+mn-cs"/>
              </a:rPr>
              <a:t> on Android, it </a:t>
            </a:r>
            <a:r>
              <a:rPr lang="en-US" sz="1200" b="1" i="0" u="none" strike="noStrike" kern="1200" baseline="0" dirty="0" smtClean="0">
                <a:solidFill>
                  <a:schemeClr val="tx1"/>
                </a:solidFill>
                <a:latin typeface="+mn-lt"/>
                <a:ea typeface="+mn-ea"/>
                <a:cs typeface="+mn-cs"/>
              </a:rPr>
              <a:t>monitors</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whether a user is in a meeting (</a:t>
            </a:r>
            <a:r>
              <a:rPr lang="en-US" sz="1200" b="1" i="0" u="none" strike="noStrike" kern="1200" baseline="0" dirty="0" err="1" smtClean="0">
                <a:solidFill>
                  <a:schemeClr val="tx1"/>
                </a:solidFill>
                <a:latin typeface="+mn-lt"/>
                <a:ea typeface="+mn-ea"/>
                <a:cs typeface="+mn-cs"/>
              </a:rPr>
              <a:t>InMeeting</a:t>
            </a:r>
            <a:r>
              <a:rPr lang="en-US" sz="1200" b="1" i="0" u="none" strike="noStrike" kern="1200" baseline="0" dirty="0" smtClean="0">
                <a:solidFill>
                  <a:schemeClr val="tx1"/>
                </a:solidFill>
                <a:latin typeface="+mn-lt"/>
                <a:ea typeface="+mn-ea"/>
                <a:cs typeface="+mn-cs"/>
              </a:rPr>
              <a:t>) or is driving</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t>
            </a:r>
            <a:r>
              <a:rPr lang="en-US" sz="1200" b="1" i="0" u="none" strike="noStrike" kern="1200" baseline="0" dirty="0" err="1" smtClean="0">
                <a:solidFill>
                  <a:schemeClr val="tx1"/>
                </a:solidFill>
                <a:latin typeface="+mn-lt"/>
                <a:ea typeface="+mn-ea"/>
                <a:cs typeface="+mn-cs"/>
              </a:rPr>
              <a:t>IsDriving</a:t>
            </a:r>
            <a:r>
              <a:rPr lang="en-US" sz="1200" b="1"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it mutes the phone if he is in a meeting and</a:t>
            </a:r>
          </a:p>
          <a:p>
            <a:r>
              <a:rPr lang="en-US" sz="1200" b="0" i="0" u="none" strike="noStrike" kern="1200" baseline="0" dirty="0" smtClean="0">
                <a:solidFill>
                  <a:schemeClr val="tx1"/>
                </a:solidFill>
                <a:latin typeface="+mn-lt"/>
                <a:ea typeface="+mn-ea"/>
                <a:cs typeface="+mn-cs"/>
              </a:rPr>
              <a:t>plays a custom greeting message if he is driving.</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33</a:t>
            </a:fld>
            <a:endParaRPr lang="en-US"/>
          </a:p>
        </p:txBody>
      </p:sp>
    </p:spTree>
    <p:extLst>
      <p:ext uri="{BB962C8B-B14F-4D97-AF65-F5344CB8AC3E}">
        <p14:creationId xmlns:p14="http://schemas.microsoft.com/office/powerpoint/2010/main" val="194094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34</a:t>
            </a:fld>
            <a:endParaRPr lang="en-US"/>
          </a:p>
        </p:txBody>
      </p:sp>
    </p:spTree>
    <p:extLst>
      <p:ext uri="{BB962C8B-B14F-4D97-AF65-F5344CB8AC3E}">
        <p14:creationId xmlns:p14="http://schemas.microsoft.com/office/powerpoint/2010/main" val="38675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Contexter</a:t>
            </a:r>
            <a:r>
              <a:rPr lang="en-US" b="1" dirty="0" smtClean="0"/>
              <a:t>: </a:t>
            </a:r>
            <a:r>
              <a:rPr lang="en-US" dirty="0" smtClean="0"/>
              <a:t>a collection</a:t>
            </a:r>
            <a:r>
              <a:rPr lang="en-US" baseline="0" dirty="0" smtClean="0"/>
              <a:t> of modules that </a:t>
            </a:r>
            <a:r>
              <a:rPr lang="en-US" b="1" baseline="0" dirty="0" smtClean="0"/>
              <a:t>determines the current value of a context attribute (e.g., is Walking) by acquiring data from necessary sensors</a:t>
            </a:r>
            <a:r>
              <a:rPr lang="en-US" baseline="0" dirty="0" smtClean="0"/>
              <a:t> by using necessary algorithm.</a:t>
            </a:r>
          </a:p>
          <a:p>
            <a:endParaRPr lang="en-US" baseline="0" dirty="0" smtClean="0"/>
          </a:p>
          <a:p>
            <a:r>
              <a:rPr lang="en-US" b="1" baseline="0" dirty="0" smtClean="0"/>
              <a:t>At home, at office: </a:t>
            </a:r>
            <a:r>
              <a:rPr lang="en-US" baseline="0" dirty="0" smtClean="0"/>
              <a:t>match the current </a:t>
            </a:r>
            <a:r>
              <a:rPr lang="en-US" baseline="0" dirty="0" err="1" smtClean="0"/>
              <a:t>WiFi</a:t>
            </a:r>
            <a:r>
              <a:rPr lang="en-US" baseline="0" dirty="0" smtClean="0"/>
              <a:t> signature with a pre-learned dictionary;</a:t>
            </a:r>
          </a:p>
          <a:p>
            <a:r>
              <a:rPr lang="en-US" b="1" baseline="0" dirty="0" err="1" smtClean="0"/>
              <a:t>IsIndoor</a:t>
            </a:r>
            <a:r>
              <a:rPr lang="en-US" b="1" baseline="0" dirty="0" smtClean="0"/>
              <a:t>: </a:t>
            </a:r>
            <a:r>
              <a:rPr lang="en-US" baseline="0" dirty="0" smtClean="0"/>
              <a:t>if GPS is not available or current </a:t>
            </a:r>
            <a:r>
              <a:rPr lang="en-US" baseline="0" dirty="0" err="1" smtClean="0"/>
              <a:t>WiFi</a:t>
            </a:r>
            <a:r>
              <a:rPr lang="en-US" baseline="0" dirty="0" smtClean="0"/>
              <a:t> signature matches with a pre-learned one;</a:t>
            </a:r>
          </a:p>
          <a:p>
            <a:endParaRPr lang="en-US" baseline="0" dirty="0" smtClean="0"/>
          </a:p>
          <a:p>
            <a:r>
              <a:rPr lang="en-US" b="1" baseline="0" dirty="0" err="1" smtClean="0"/>
              <a:t>IsAlone</a:t>
            </a:r>
            <a:r>
              <a:rPr lang="en-US" b="1" baseline="0" dirty="0" smtClean="0"/>
              <a:t>: </a:t>
            </a:r>
            <a:r>
              <a:rPr lang="en-US" baseline="0" dirty="0" smtClean="0"/>
              <a:t>Use </a:t>
            </a:r>
            <a:r>
              <a:rPr lang="en-US" baseline="0" dirty="0" err="1" smtClean="0"/>
              <a:t>Mic</a:t>
            </a:r>
            <a:r>
              <a:rPr lang="en-US" baseline="0" dirty="0" smtClean="0"/>
              <a:t> to detect;</a:t>
            </a:r>
          </a:p>
          <a:p>
            <a:endParaRPr lang="en-US" baseline="0" dirty="0" smtClean="0"/>
          </a:p>
          <a:p>
            <a:r>
              <a:rPr lang="en-US" baseline="0" dirty="0" smtClean="0"/>
              <a:t>The key observation here is: energy consumption </a:t>
            </a:r>
            <a:r>
              <a:rPr lang="en-US" b="1" baseline="0" dirty="0" smtClean="0"/>
              <a:t>of various </a:t>
            </a:r>
            <a:r>
              <a:rPr lang="en-US" b="1" baseline="0" dirty="0" err="1" smtClean="0"/>
              <a:t>contexters</a:t>
            </a:r>
            <a:r>
              <a:rPr lang="en-US" b="1" baseline="0" dirty="0" smtClean="0"/>
              <a:t> vary by an order of magnitude.</a:t>
            </a:r>
            <a:r>
              <a:rPr lang="en-US" baseline="0" dirty="0" smtClean="0"/>
              <a:t> This alludes to potential savings in ACE if expensive attributes can be inferred from cheap ones.</a:t>
            </a:r>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Contexter</a:t>
            </a:r>
            <a:r>
              <a:rPr lang="en-US" b="1" dirty="0" smtClean="0"/>
              <a:t>: </a:t>
            </a:r>
            <a:r>
              <a:rPr lang="en-US" dirty="0" smtClean="0"/>
              <a:t>a collection</a:t>
            </a:r>
            <a:r>
              <a:rPr lang="en-US" baseline="0" dirty="0" smtClean="0"/>
              <a:t> of modules that </a:t>
            </a:r>
            <a:r>
              <a:rPr lang="en-US" b="1" baseline="0" dirty="0" smtClean="0"/>
              <a:t>determines the current value of a context attribute (e.g., is Walking) by acquiring data from necessary sensors</a:t>
            </a:r>
            <a:r>
              <a:rPr lang="en-US" baseline="0" dirty="0" smtClean="0"/>
              <a:t> by using necessary algorithm.</a:t>
            </a:r>
          </a:p>
          <a:p>
            <a:endParaRPr lang="en-US" baseline="0" dirty="0" smtClean="0"/>
          </a:p>
          <a:p>
            <a:r>
              <a:rPr lang="en-US" b="1" baseline="0" dirty="0" smtClean="0"/>
              <a:t>At home, at office: </a:t>
            </a:r>
            <a:r>
              <a:rPr lang="en-US" baseline="0" dirty="0" smtClean="0"/>
              <a:t>match the current </a:t>
            </a:r>
            <a:r>
              <a:rPr lang="en-US" baseline="0" dirty="0" err="1" smtClean="0"/>
              <a:t>WiFi</a:t>
            </a:r>
            <a:r>
              <a:rPr lang="en-US" baseline="0" dirty="0" smtClean="0"/>
              <a:t> signature with a pre-learned dictionary;</a:t>
            </a:r>
          </a:p>
          <a:p>
            <a:r>
              <a:rPr lang="en-US" b="1" baseline="0" dirty="0" err="1" smtClean="0"/>
              <a:t>IsIndoor</a:t>
            </a:r>
            <a:r>
              <a:rPr lang="en-US" b="1" baseline="0" dirty="0" smtClean="0"/>
              <a:t>: </a:t>
            </a:r>
            <a:r>
              <a:rPr lang="en-US" baseline="0" dirty="0" smtClean="0"/>
              <a:t>if GPS is not available or current </a:t>
            </a:r>
            <a:r>
              <a:rPr lang="en-US" baseline="0" dirty="0" err="1" smtClean="0"/>
              <a:t>WiFi</a:t>
            </a:r>
            <a:r>
              <a:rPr lang="en-US" baseline="0" dirty="0" smtClean="0"/>
              <a:t> signature matches with a pre-learned one;</a:t>
            </a:r>
          </a:p>
          <a:p>
            <a:endParaRPr lang="en-US" baseline="0" dirty="0" smtClean="0"/>
          </a:p>
          <a:p>
            <a:r>
              <a:rPr lang="en-US" b="1" baseline="0" dirty="0" err="1" smtClean="0"/>
              <a:t>IsAlone</a:t>
            </a:r>
            <a:r>
              <a:rPr lang="en-US" b="1" baseline="0" dirty="0" smtClean="0"/>
              <a:t>: </a:t>
            </a:r>
            <a:r>
              <a:rPr lang="en-US" baseline="0" dirty="0" smtClean="0"/>
              <a:t>Use </a:t>
            </a:r>
            <a:r>
              <a:rPr lang="en-US" baseline="0" dirty="0" err="1" smtClean="0"/>
              <a:t>Mic</a:t>
            </a:r>
            <a:r>
              <a:rPr lang="en-US" baseline="0" dirty="0" smtClean="0"/>
              <a:t> to detect;</a:t>
            </a:r>
          </a:p>
          <a:p>
            <a:endParaRPr lang="en-US" baseline="0" dirty="0" smtClean="0"/>
          </a:p>
          <a:p>
            <a:r>
              <a:rPr lang="en-US" baseline="0" dirty="0" smtClean="0"/>
              <a:t>The key observation here is: energy consumption </a:t>
            </a:r>
            <a:r>
              <a:rPr lang="en-US" b="1" baseline="0" dirty="0" smtClean="0"/>
              <a:t>of various </a:t>
            </a:r>
            <a:r>
              <a:rPr lang="en-US" b="1" baseline="0" dirty="0" err="1" smtClean="0"/>
              <a:t>contexters</a:t>
            </a:r>
            <a:r>
              <a:rPr lang="en-US" b="1" baseline="0" dirty="0" smtClean="0"/>
              <a:t> vary by an order of magnitude.</a:t>
            </a:r>
            <a:r>
              <a:rPr lang="en-US" baseline="0" dirty="0" smtClean="0"/>
              <a:t> This alludes to potential savings in ACE if expensive attributes can be inferred from cheap ones.</a:t>
            </a:r>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Contexter</a:t>
            </a:r>
            <a:r>
              <a:rPr lang="en-US" b="1" dirty="0" smtClean="0"/>
              <a:t>: </a:t>
            </a:r>
            <a:r>
              <a:rPr lang="en-US" dirty="0" smtClean="0"/>
              <a:t>a collection</a:t>
            </a:r>
            <a:r>
              <a:rPr lang="en-US" baseline="0" dirty="0" smtClean="0"/>
              <a:t> of modules that </a:t>
            </a:r>
            <a:r>
              <a:rPr lang="en-US" b="1" baseline="0" dirty="0" smtClean="0"/>
              <a:t>determines the current value of a context attribute (e.g., is Walking) by acquiring data from necessary sensors</a:t>
            </a:r>
            <a:r>
              <a:rPr lang="en-US" baseline="0" dirty="0" smtClean="0"/>
              <a:t> by using necessary algorithm.</a:t>
            </a:r>
          </a:p>
          <a:p>
            <a:endParaRPr lang="en-US" baseline="0" dirty="0" smtClean="0"/>
          </a:p>
          <a:p>
            <a:r>
              <a:rPr lang="en-US" b="1" baseline="0" dirty="0" smtClean="0"/>
              <a:t>At home, at office: </a:t>
            </a:r>
            <a:r>
              <a:rPr lang="en-US" baseline="0" dirty="0" smtClean="0"/>
              <a:t>match the current </a:t>
            </a:r>
            <a:r>
              <a:rPr lang="en-US" baseline="0" dirty="0" err="1" smtClean="0"/>
              <a:t>WiFi</a:t>
            </a:r>
            <a:r>
              <a:rPr lang="en-US" baseline="0" dirty="0" smtClean="0"/>
              <a:t> signature with a pre-learned dictionary;</a:t>
            </a:r>
          </a:p>
          <a:p>
            <a:r>
              <a:rPr lang="en-US" b="1" baseline="0" dirty="0" err="1" smtClean="0"/>
              <a:t>IsIndoor</a:t>
            </a:r>
            <a:r>
              <a:rPr lang="en-US" b="1" baseline="0" dirty="0" smtClean="0"/>
              <a:t>: </a:t>
            </a:r>
            <a:r>
              <a:rPr lang="en-US" baseline="0" dirty="0" smtClean="0"/>
              <a:t>if GPS is not available or current </a:t>
            </a:r>
            <a:r>
              <a:rPr lang="en-US" baseline="0" dirty="0" err="1" smtClean="0"/>
              <a:t>WiFi</a:t>
            </a:r>
            <a:r>
              <a:rPr lang="en-US" baseline="0" dirty="0" smtClean="0"/>
              <a:t> signature matches with a pre-learned one;</a:t>
            </a:r>
          </a:p>
          <a:p>
            <a:endParaRPr lang="en-US" baseline="0" dirty="0" smtClean="0"/>
          </a:p>
          <a:p>
            <a:r>
              <a:rPr lang="en-US" b="1" baseline="0" dirty="0" err="1" smtClean="0"/>
              <a:t>IsAlone</a:t>
            </a:r>
            <a:r>
              <a:rPr lang="en-US" b="1" baseline="0" dirty="0" smtClean="0"/>
              <a:t>: </a:t>
            </a:r>
            <a:r>
              <a:rPr lang="en-US" baseline="0" dirty="0" smtClean="0"/>
              <a:t>Use </a:t>
            </a:r>
            <a:r>
              <a:rPr lang="en-US" baseline="0" dirty="0" err="1" smtClean="0"/>
              <a:t>Mic</a:t>
            </a:r>
            <a:r>
              <a:rPr lang="en-US" baseline="0" dirty="0" smtClean="0"/>
              <a:t> to detect;</a:t>
            </a:r>
          </a:p>
          <a:p>
            <a:endParaRPr lang="en-US" baseline="0" dirty="0" smtClean="0"/>
          </a:p>
          <a:p>
            <a:r>
              <a:rPr lang="en-US" baseline="0" dirty="0" smtClean="0"/>
              <a:t>The key observation here is: energy consumption </a:t>
            </a:r>
            <a:r>
              <a:rPr lang="en-US" b="1" baseline="0" dirty="0" smtClean="0"/>
              <a:t>of various </a:t>
            </a:r>
            <a:r>
              <a:rPr lang="en-US" b="1" baseline="0" dirty="0" err="1" smtClean="0"/>
              <a:t>contexters</a:t>
            </a:r>
            <a:r>
              <a:rPr lang="en-US" b="1" baseline="0" dirty="0" smtClean="0"/>
              <a:t> vary by an order of magnitude.</a:t>
            </a:r>
            <a:r>
              <a:rPr lang="en-US" baseline="0" dirty="0" smtClean="0"/>
              <a:t> This alludes to potential savings in ACE if expensive attributes can be inferred from cheap ones.</a:t>
            </a:r>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consider humans mobility, there is an important concept</a:t>
            </a:r>
            <a:r>
              <a:rPr lang="en-US" baseline="0" dirty="0" smtClean="0"/>
              <a:t> we may want to introduce: Context;</a:t>
            </a:r>
          </a:p>
          <a:p>
            <a:r>
              <a:rPr lang="en-US" b="1" baseline="0" dirty="0" smtClean="0"/>
              <a:t>The context describes the situation or environment a person is currently involved, it can be driving, staying at home, being in a meeting, or is walking. </a:t>
            </a:r>
          </a:p>
          <a:p>
            <a:endParaRPr lang="en-US" baseline="0" dirty="0" smtClean="0"/>
          </a:p>
          <a:p>
            <a:r>
              <a:rPr lang="en-US" baseline="0" dirty="0" smtClean="0"/>
              <a:t>How to sense those context using the sensors we have in </a:t>
            </a:r>
            <a:r>
              <a:rPr lang="en-US" baseline="0" dirty="0" err="1" smtClean="0"/>
              <a:t>smartphone</a:t>
            </a:r>
            <a:r>
              <a:rPr lang="en-US" baseline="0" dirty="0" smtClean="0"/>
              <a:t> in an energy efficient way becomes an interesting question.</a:t>
            </a:r>
          </a:p>
          <a:p>
            <a:endParaRPr lang="en-US" baseline="0" dirty="0" smtClean="0"/>
          </a:p>
          <a:p>
            <a:r>
              <a:rPr lang="en-US" baseline="0" dirty="0" smtClean="0"/>
              <a:t>The main idea of their approach is to opportunistically infer expensive attributes from cheap ones; and found the relationship between expensive </a:t>
            </a:r>
            <a:r>
              <a:rPr lang="en-US" b="1" baseline="0" dirty="0" smtClean="0"/>
              <a:t>and cheap attributes can be automatically learnt;</a:t>
            </a:r>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39</a:t>
            </a:fld>
            <a:endParaRPr lang="en-US"/>
          </a:p>
        </p:txBody>
      </p:sp>
    </p:spTree>
    <p:extLst>
      <p:ext uri="{BB962C8B-B14F-4D97-AF65-F5344CB8AC3E}">
        <p14:creationId xmlns:p14="http://schemas.microsoft.com/office/powerpoint/2010/main" val="2624116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40</a:t>
            </a:fld>
            <a:endParaRPr lang="en-US"/>
          </a:p>
        </p:txBody>
      </p:sp>
    </p:spTree>
    <p:extLst>
      <p:ext uri="{BB962C8B-B14F-4D97-AF65-F5344CB8AC3E}">
        <p14:creationId xmlns:p14="http://schemas.microsoft.com/office/powerpoint/2010/main" val="38629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EAF96-E5F3-BA4F-B100-866994DF4DE7}" type="slidenum">
              <a:rPr lang="en-US" altLang="zh-CN"/>
              <a:pPr/>
              <a:t>4</a:t>
            </a:fld>
            <a:endParaRPr lang="en-US" altLang="zh-CN"/>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lvl="1"/>
            <a:r>
              <a:rPr lang="en-US" altLang="zh-CN" sz="1500" dirty="0"/>
              <a:t>Recently people start to look at the heterogeneous platform, for example, </a:t>
            </a:r>
            <a:r>
              <a:rPr lang="en-US" altLang="zh-CN" sz="1500" dirty="0" err="1"/>
              <a:t>mPlatform</a:t>
            </a:r>
            <a:r>
              <a:rPr lang="en-US" altLang="zh-CN" sz="1500" dirty="0"/>
              <a:t> is one from Microsoft and equipped with both high and low end processor. </a:t>
            </a:r>
          </a:p>
          <a:p>
            <a:pPr lvl="1"/>
            <a:r>
              <a:rPr lang="en-US" altLang="zh-CN" sz="1500" dirty="0"/>
              <a:t>One the explicit purpose of using this heterogeneous platform is to explore the heterogeneity to save energy as compared to using the low end processor alone.</a:t>
            </a:r>
          </a:p>
          <a:p>
            <a:pPr lvl="1"/>
            <a:endParaRPr lang="en-US" altLang="zh-CN" sz="1500" b="1" dirty="0"/>
          </a:p>
          <a:p>
            <a:pPr lvl="1"/>
            <a:r>
              <a:rPr lang="en-US" altLang="zh-CN" sz="1500" b="1" dirty="0"/>
              <a:t>Use one platform</a:t>
            </a:r>
            <a:r>
              <a:rPr lang="zh-CN" altLang="en-US" sz="1500" b="1" dirty="0"/>
              <a:t>’</a:t>
            </a:r>
            <a:r>
              <a:rPr lang="en-US" altLang="zh-CN" sz="1500" b="1" dirty="0"/>
              <a:t>s advantage to offset the other platform</a:t>
            </a:r>
            <a:r>
              <a:rPr lang="zh-CN" altLang="en-US" sz="1500" b="1" dirty="0"/>
              <a:t>’</a:t>
            </a:r>
            <a:r>
              <a:rPr lang="en-US" altLang="zh-CN" sz="1500" b="1" dirty="0"/>
              <a:t>s disadvantage</a:t>
            </a:r>
          </a:p>
          <a:p>
            <a:pPr lvl="1"/>
            <a:r>
              <a:rPr lang="en-US" altLang="zh-CN" sz="1500" dirty="0"/>
              <a:t>It Can </a:t>
            </a:r>
            <a:r>
              <a:rPr lang="en-US" altLang="zh-CN" sz="1500" b="1" i="1" dirty="0"/>
              <a:t>often</a:t>
            </a:r>
            <a:r>
              <a:rPr lang="en-US" altLang="zh-CN" sz="1500" dirty="0"/>
              <a:t> lead to performance/energy improvements</a:t>
            </a:r>
          </a:p>
          <a:p>
            <a:pPr lvl="1"/>
            <a:endParaRPr lang="en-US" altLang="zh-CN" sz="15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Contexters</a:t>
            </a:r>
            <a:r>
              <a:rPr lang="en-US" sz="1200" b="0" i="0" u="none" strike="noStrike" kern="1200" baseline="0" dirty="0" smtClean="0">
                <a:solidFill>
                  <a:schemeClr val="tx1"/>
                </a:solidFill>
                <a:latin typeface="+mn-lt"/>
                <a:ea typeface="+mn-ea"/>
                <a:cs typeface="+mn-cs"/>
              </a:rPr>
              <a:t>. This is a collection of modules, each of</a:t>
            </a:r>
          </a:p>
          <a:p>
            <a:r>
              <a:rPr lang="en-US" sz="1200" b="0" i="0" u="none" strike="noStrike" kern="1200" baseline="0" dirty="0" smtClean="0">
                <a:solidFill>
                  <a:schemeClr val="tx1"/>
                </a:solidFill>
                <a:latin typeface="+mn-lt"/>
                <a:ea typeface="+mn-ea"/>
                <a:cs typeface="+mn-cs"/>
              </a:rPr>
              <a:t>which determines the current value of a context attribute</a:t>
            </a:r>
          </a:p>
          <a:p>
            <a:r>
              <a:rPr lang="en-US" sz="1200" b="0" i="0" u="none" strike="noStrike" kern="1200" baseline="0" dirty="0" smtClean="0">
                <a:solidFill>
                  <a:schemeClr val="tx1"/>
                </a:solidFill>
                <a:latin typeface="+mn-lt"/>
                <a:ea typeface="+mn-ea"/>
                <a:cs typeface="+mn-cs"/>
              </a:rPr>
              <a:t>(e.g., </a:t>
            </a:r>
            <a:r>
              <a:rPr lang="en-US" sz="1200" b="0" i="0" u="none" strike="noStrike" kern="1200" baseline="0" dirty="0" err="1" smtClean="0">
                <a:solidFill>
                  <a:schemeClr val="tx1"/>
                </a:solidFill>
                <a:latin typeface="+mn-lt"/>
                <a:ea typeface="+mn-ea"/>
                <a:cs typeface="+mn-cs"/>
              </a:rPr>
              <a:t>IsWalking</a:t>
            </a:r>
            <a:r>
              <a:rPr lang="en-US" sz="1200" b="0" i="0" u="none" strike="noStrike" kern="1200" baseline="0" dirty="0" smtClean="0">
                <a:solidFill>
                  <a:schemeClr val="tx1"/>
                </a:solidFill>
                <a:latin typeface="+mn-lt"/>
                <a:ea typeface="+mn-ea"/>
                <a:cs typeface="+mn-cs"/>
              </a:rPr>
              <a:t>) by acquiring data from necessary sensors</a:t>
            </a:r>
          </a:p>
          <a:p>
            <a:r>
              <a:rPr lang="en-US" sz="1200" b="0" i="0" u="none" strike="noStrike" kern="1200" baseline="0" dirty="0" smtClean="0">
                <a:solidFill>
                  <a:schemeClr val="tx1"/>
                </a:solidFill>
                <a:latin typeface="+mn-lt"/>
                <a:ea typeface="+mn-ea"/>
                <a:cs typeface="+mn-cs"/>
              </a:rPr>
              <a:t>and by using the necessary inference algorithm.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Rule Miner. This module maintains user's context</a:t>
            </a:r>
          </a:p>
          <a:p>
            <a:r>
              <a:rPr lang="en-US" sz="1200" b="0" i="0" u="none" strike="noStrike" kern="1200" baseline="0" dirty="0" smtClean="0">
                <a:solidFill>
                  <a:schemeClr val="tx1"/>
                </a:solidFill>
                <a:latin typeface="+mn-lt"/>
                <a:ea typeface="+mn-ea"/>
                <a:cs typeface="+mn-cs"/>
              </a:rPr>
              <a:t>history and automatically learns context </a:t>
            </a:r>
            <a:r>
              <a:rPr lang="en-US" sz="1200" b="0" i="0" u="none" strike="noStrike" kern="1200" baseline="0" dirty="0" err="1" smtClean="0">
                <a:solidFill>
                  <a:schemeClr val="tx1"/>
                </a:solidFill>
                <a:latin typeface="+mn-lt"/>
                <a:ea typeface="+mn-ea"/>
                <a:cs typeface="+mn-cs"/>
              </a:rPr>
              <a:t>rules|relationships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among various context </a:t>
            </a:r>
            <a:r>
              <a:rPr lang="en-US" sz="1200" b="0" i="0" u="none" strike="noStrike" kern="1200" baseline="0" dirty="0" err="1" smtClean="0">
                <a:solidFill>
                  <a:schemeClr val="tx1"/>
                </a:solidFill>
                <a:latin typeface="+mn-lt"/>
                <a:ea typeface="+mn-ea"/>
                <a:cs typeface="+mn-cs"/>
              </a:rPr>
              <a:t>attributes|from</a:t>
            </a:r>
            <a:r>
              <a:rPr lang="en-US" sz="1200" b="0" i="0" u="none" strike="noStrike" kern="1200" baseline="0" dirty="0" smtClean="0">
                <a:solidFill>
                  <a:schemeClr val="tx1"/>
                </a:solidFill>
                <a:latin typeface="+mn-lt"/>
                <a:ea typeface="+mn-ea"/>
                <a:cs typeface="+mn-cs"/>
              </a:rPr>
              <a:t> the history.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Inference Cache. This implements the intelligent</a:t>
            </a:r>
          </a:p>
          <a:p>
            <a:r>
              <a:rPr lang="en-US" sz="1200" b="0" i="0" u="none" strike="noStrike" kern="1200" baseline="0" dirty="0" smtClean="0">
                <a:solidFill>
                  <a:schemeClr val="tx1"/>
                </a:solidFill>
                <a:latin typeface="+mn-lt"/>
                <a:ea typeface="+mn-ea"/>
                <a:cs typeface="+mn-cs"/>
              </a:rPr>
              <a:t>caching behavior mentioned before. It provides the same</a:t>
            </a:r>
          </a:p>
          <a:p>
            <a:r>
              <a:rPr lang="en-US" sz="1200" b="0" i="0" u="none" strike="noStrike" kern="1200" baseline="0" dirty="0" smtClean="0">
                <a:solidFill>
                  <a:schemeClr val="tx1"/>
                </a:solidFill>
                <a:latin typeface="+mn-lt"/>
                <a:ea typeface="+mn-ea"/>
                <a:cs typeface="+mn-cs"/>
              </a:rPr>
              <a:t>Get/Put interface as a traditional cache. However, on Get(X),</a:t>
            </a:r>
          </a:p>
          <a:p>
            <a:r>
              <a:rPr lang="en-US" sz="1200" b="0" i="0" u="none" strike="noStrike" kern="1200" baseline="0" dirty="0" smtClean="0">
                <a:solidFill>
                  <a:schemeClr val="tx1"/>
                </a:solidFill>
                <a:latin typeface="+mn-lt"/>
                <a:ea typeface="+mn-ea"/>
                <a:cs typeface="+mn-cs"/>
              </a:rPr>
              <a:t>it returns the value of X not only if the value of X is in the</a:t>
            </a:r>
          </a:p>
          <a:p>
            <a:r>
              <a:rPr lang="en-US" sz="1200" b="0" i="0" u="none" strike="noStrike" kern="1200" baseline="0" dirty="0" smtClean="0">
                <a:solidFill>
                  <a:schemeClr val="tx1"/>
                </a:solidFill>
                <a:latin typeface="+mn-lt"/>
                <a:ea typeface="+mn-ea"/>
                <a:cs typeface="+mn-cs"/>
              </a:rPr>
              <a:t>cache, but also if it can be inferred by using context rules</a:t>
            </a:r>
          </a:p>
          <a:p>
            <a:r>
              <a:rPr lang="en-US" sz="1200" b="0" i="0" u="none" strike="noStrike" kern="1200" baseline="0" dirty="0" smtClean="0">
                <a:solidFill>
                  <a:schemeClr val="tx1"/>
                </a:solidFill>
                <a:latin typeface="+mn-lt"/>
                <a:ea typeface="+mn-ea"/>
                <a:cs typeface="+mn-cs"/>
              </a:rPr>
              <a:t>and cached values of other attributes.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Sensing Planner. On a cache miss, this </a:t>
            </a:r>
            <a:r>
              <a:rPr lang="en-US" sz="1200" b="0" i="0" u="none" strike="noStrike" kern="1200" baseline="0" dirty="0" err="1" smtClean="0">
                <a:solidFill>
                  <a:schemeClr val="tx1"/>
                </a:solidFill>
                <a:latin typeface="+mn-lt"/>
                <a:ea typeface="+mn-ea"/>
                <a:cs typeface="+mn-cs"/>
              </a:rPr>
              <a:t>nds</a:t>
            </a:r>
            <a:r>
              <a:rPr lang="en-US" sz="1200" b="0" i="0" u="none" strike="noStrike" kern="1200" baseline="0" dirty="0" smtClean="0">
                <a:solidFill>
                  <a:schemeClr val="tx1"/>
                </a:solidFill>
                <a:latin typeface="+mn-lt"/>
                <a:ea typeface="+mn-ea"/>
                <a:cs typeface="+mn-cs"/>
              </a:rPr>
              <a:t> the</a:t>
            </a:r>
          </a:p>
          <a:p>
            <a:r>
              <a:rPr lang="en-US" sz="1200" b="0" i="0" u="none" strike="noStrike" kern="1200" baseline="0" dirty="0" smtClean="0">
                <a:solidFill>
                  <a:schemeClr val="tx1"/>
                </a:solidFill>
                <a:latin typeface="+mn-lt"/>
                <a:ea typeface="+mn-ea"/>
                <a:cs typeface="+mn-cs"/>
              </a:rPr>
              <a:t>sequence of proxy attributes to speculatively sense to deter-</a:t>
            </a:r>
          </a:p>
          <a:p>
            <a:r>
              <a:rPr lang="en-US" sz="1200" b="0" i="0" u="none" strike="noStrike" kern="1200" baseline="0" dirty="0" smtClean="0">
                <a:solidFill>
                  <a:schemeClr val="tx1"/>
                </a:solidFill>
                <a:latin typeface="+mn-lt"/>
                <a:ea typeface="+mn-ea"/>
                <a:cs typeface="+mn-cs"/>
              </a:rPr>
              <a:t>mine the value of the target attribute in the cheapest way.</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41</a:t>
            </a:fld>
            <a:endParaRPr lang="en-US"/>
          </a:p>
        </p:txBody>
      </p:sp>
    </p:spTree>
    <p:extLst>
      <p:ext uri="{BB962C8B-B14F-4D97-AF65-F5344CB8AC3E}">
        <p14:creationId xmlns:p14="http://schemas.microsoft.com/office/powerpoint/2010/main" val="2610010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Sensing</a:t>
            </a:r>
            <a:r>
              <a:rPr lang="en-US" baseline="0" dirty="0" smtClean="0"/>
              <a:t> running is cheaper than </a:t>
            </a:r>
            <a:r>
              <a:rPr lang="en-US" baseline="0" dirty="0" err="1" smtClean="0"/>
              <a:t>inMeeting</a:t>
            </a:r>
            <a:r>
              <a:rPr lang="en-US" baseline="0" dirty="0" smtClean="0"/>
              <a:t> as we saw earlier in the Table: sense running only needs </a:t>
            </a:r>
            <a:r>
              <a:rPr lang="en-US" baseline="0" dirty="0" err="1" smtClean="0"/>
              <a:t>IsWalking</a:t>
            </a:r>
            <a:r>
              <a:rPr lang="en-US" baseline="0" dirty="0" smtClean="0"/>
              <a:t> while sense </a:t>
            </a:r>
            <a:r>
              <a:rPr lang="en-US" baseline="0" dirty="0" err="1" smtClean="0"/>
              <a:t>InMeeting</a:t>
            </a:r>
            <a:r>
              <a:rPr lang="en-US" baseline="0" dirty="0" smtClean="0"/>
              <a:t> needs </a:t>
            </a:r>
            <a:r>
              <a:rPr lang="en-US" baseline="0" dirty="0" err="1" smtClean="0"/>
              <a:t>WiFi</a:t>
            </a:r>
            <a:r>
              <a:rPr lang="en-US" baseline="0" dirty="0" smtClean="0"/>
              <a:t> and </a:t>
            </a:r>
            <a:r>
              <a:rPr lang="en-US" baseline="0" dirty="0" err="1" smtClean="0"/>
              <a:t>Micropscope</a:t>
            </a:r>
            <a:endParaRPr lang="en-US" baseline="0" dirty="0" smtClean="0"/>
          </a:p>
          <a:p>
            <a:endParaRPr lang="en-US" baseline="0" dirty="0" smtClean="0"/>
          </a:p>
          <a:p>
            <a:endParaRPr lang="en-US" baseline="0" dirty="0" smtClean="0"/>
          </a:p>
          <a:p>
            <a:r>
              <a:rPr lang="en-US" baseline="0" dirty="0" smtClean="0"/>
              <a:t>Importance of Rule/Correlation Miner:</a:t>
            </a:r>
          </a:p>
          <a:p>
            <a:endParaRPr lang="en-US" baseline="0" dirty="0" smtClean="0"/>
          </a:p>
          <a:p>
            <a:r>
              <a:rPr lang="en-US" sz="1200" b="0" i="0" u="none" strike="noStrike" kern="1200" baseline="0" dirty="0" smtClean="0">
                <a:solidFill>
                  <a:schemeClr val="tx1"/>
                </a:solidFill>
                <a:latin typeface="+mn-lt"/>
                <a:ea typeface="+mn-ea"/>
                <a:cs typeface="+mn-cs"/>
              </a:rPr>
              <a:t>One might argue that</a:t>
            </a:r>
          </a:p>
          <a:p>
            <a:r>
              <a:rPr lang="en-US" sz="1200" b="0" i="0" u="none" strike="noStrike" kern="1200" baseline="0" dirty="0" smtClean="0">
                <a:solidFill>
                  <a:schemeClr val="tx1"/>
                </a:solidFill>
                <a:latin typeface="+mn-lt"/>
                <a:ea typeface="+mn-ea"/>
                <a:cs typeface="+mn-cs"/>
              </a:rPr>
              <a:t>relationships among various context attributes can be hard</a:t>
            </a:r>
          </a:p>
          <a:p>
            <a:r>
              <a:rPr lang="en-US" sz="1200" b="0" i="0" u="none" strike="noStrike" kern="1200" baseline="0" dirty="0" smtClean="0">
                <a:solidFill>
                  <a:schemeClr val="tx1"/>
                </a:solidFill>
                <a:latin typeface="+mn-lt"/>
                <a:ea typeface="+mn-ea"/>
                <a:cs typeface="+mn-cs"/>
              </a:rPr>
              <a:t>coded within applications. Rule Miner automates this pro-</a:t>
            </a:r>
          </a:p>
          <a:p>
            <a:r>
              <a:rPr lang="en-US" sz="1200" b="0" i="0" u="none" strike="noStrike" kern="1200" baseline="0" dirty="0" err="1" smtClean="0">
                <a:solidFill>
                  <a:schemeClr val="tx1"/>
                </a:solidFill>
                <a:latin typeface="+mn-lt"/>
                <a:ea typeface="+mn-ea"/>
                <a:cs typeface="+mn-cs"/>
              </a:rPr>
              <a:t>cess</a:t>
            </a:r>
            <a:r>
              <a:rPr lang="en-US" sz="1200" b="0" i="0" u="none" strike="noStrike" kern="1200" baseline="0" dirty="0" smtClean="0">
                <a:solidFill>
                  <a:schemeClr val="tx1"/>
                </a:solidFill>
                <a:latin typeface="+mn-lt"/>
                <a:ea typeface="+mn-ea"/>
                <a:cs typeface="+mn-cs"/>
              </a:rPr>
              <a:t>. Moreover, it can learn additional rules that are not-</a:t>
            </a:r>
          </a:p>
          <a:p>
            <a:r>
              <a:rPr lang="en-US" sz="1200" b="0" i="0" u="none" strike="noStrike" kern="1200" baseline="0" dirty="0" smtClean="0">
                <a:solidFill>
                  <a:schemeClr val="tx1"/>
                </a:solidFill>
                <a:latin typeface="+mn-lt"/>
                <a:ea typeface="+mn-ea"/>
                <a:cs typeface="+mn-cs"/>
              </a:rPr>
              <a:t>so-obvious to developers, can change over time, are </a:t>
            </a:r>
            <a:r>
              <a:rPr lang="en-US" sz="1200" b="0" i="0" u="none" strike="noStrike" kern="1200" baseline="0" dirty="0" err="1" smtClean="0">
                <a:solidFill>
                  <a:schemeClr val="tx1"/>
                </a:solidFill>
                <a:latin typeface="+mn-lt"/>
                <a:ea typeface="+mn-ea"/>
                <a:cs typeface="+mn-cs"/>
              </a:rPr>
              <a:t>specic</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individual users, and involve attributes from different </a:t>
            </a:r>
            <a:r>
              <a:rPr lang="en-US" sz="1200" b="0" i="0" u="none" strike="noStrike" kern="1200" baseline="0" dirty="0" err="1" smtClean="0">
                <a:solidFill>
                  <a:schemeClr val="tx1"/>
                </a:solidFill>
                <a:latin typeface="+mn-lt"/>
                <a:ea typeface="+mn-ea"/>
                <a:cs typeface="+mn-cs"/>
              </a:rPr>
              <a:t>ap</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plications</a:t>
            </a:r>
            <a:r>
              <a:rPr lang="en-US" sz="1200" b="0" i="0" u="none" strike="noStrike" kern="1200" baseline="0" dirty="0" smtClean="0">
                <a:solidFill>
                  <a:schemeClr val="tx1"/>
                </a:solidFill>
                <a:latin typeface="+mn-lt"/>
                <a:ea typeface="+mn-ea"/>
                <a:cs typeface="+mn-cs"/>
              </a:rPr>
              <a:t> (and hence developer of one application may not</a:t>
            </a:r>
          </a:p>
          <a:p>
            <a:r>
              <a:rPr lang="en-US" sz="1200" b="0" i="0" u="none" strike="noStrike" kern="1200" baseline="0" dirty="0" err="1" smtClean="0">
                <a:solidFill>
                  <a:schemeClr val="tx1"/>
                </a:solidFill>
                <a:latin typeface="+mn-lt"/>
                <a:ea typeface="+mn-ea"/>
                <a:cs typeface="+mn-cs"/>
              </a:rPr>
              <a:t>nd</a:t>
            </a:r>
            <a:r>
              <a:rPr lang="en-US" sz="1200" b="0" i="0" u="none" strike="noStrike" kern="1200" baseline="0" dirty="0" smtClean="0">
                <a:solidFill>
                  <a:schemeClr val="tx1"/>
                </a:solidFill>
                <a:latin typeface="+mn-lt"/>
                <a:ea typeface="+mn-ea"/>
                <a:cs typeface="+mn-cs"/>
              </a:rPr>
              <a:t> them). Our experiments show that the energy savings</a:t>
            </a:r>
          </a:p>
          <a:p>
            <a:r>
              <a:rPr lang="en-US" sz="1200" b="0" i="0" u="none" strike="noStrike" kern="1200" baseline="0" dirty="0" smtClean="0">
                <a:solidFill>
                  <a:schemeClr val="tx1"/>
                </a:solidFill>
                <a:latin typeface="+mn-lt"/>
                <a:ea typeface="+mn-ea"/>
                <a:cs typeface="+mn-cs"/>
              </a:rPr>
              <a:t>of ACE would have reduced by more than half had it used a</a:t>
            </a:r>
          </a:p>
          <a:p>
            <a:r>
              <a:rPr lang="en-US" sz="1200" b="0" i="0" u="none" strike="noStrike" kern="1200" baseline="0" dirty="0" smtClean="0">
                <a:solidFill>
                  <a:schemeClr val="tx1"/>
                </a:solidFill>
                <a:latin typeface="+mn-lt"/>
                <a:ea typeface="+mn-ea"/>
                <a:cs typeface="+mn-cs"/>
              </a:rPr>
              <a:t>set of static rules for all users, instead of dynamically learn-</a:t>
            </a:r>
          </a:p>
          <a:p>
            <a:r>
              <a:rPr lang="en-US" sz="1200" b="0" i="0" u="none" strike="noStrike" kern="1200" baseline="0" dirty="0" err="1" smtClean="0">
                <a:solidFill>
                  <a:schemeClr val="tx1"/>
                </a:solidFill>
                <a:latin typeface="+mn-lt"/>
                <a:ea typeface="+mn-ea"/>
                <a:cs typeface="+mn-cs"/>
              </a:rPr>
              <a:t>ing</a:t>
            </a:r>
            <a:r>
              <a:rPr lang="en-US" sz="1200" b="0" i="0" u="none" strike="noStrike" kern="1200" baseline="0" dirty="0" smtClean="0">
                <a:solidFill>
                  <a:schemeClr val="tx1"/>
                </a:solidFill>
                <a:latin typeface="+mn-lt"/>
                <a:ea typeface="+mn-ea"/>
                <a:cs typeface="+mn-cs"/>
              </a:rPr>
              <a:t> personalized rules for each user.</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simplicity, we assume Boolean context attributes. Even</a:t>
            </a:r>
          </a:p>
          <a:p>
            <a:r>
              <a:rPr lang="en-US" sz="1200" b="0" i="0" u="none" strike="noStrike" kern="1200" baseline="0" dirty="0" smtClean="0">
                <a:solidFill>
                  <a:schemeClr val="tx1"/>
                </a:solidFill>
                <a:latin typeface="+mn-lt"/>
                <a:ea typeface="+mn-ea"/>
                <a:cs typeface="+mn-cs"/>
              </a:rPr>
              <a:t>though our techniques can be generalized to real-valued at-</a:t>
            </a:r>
          </a:p>
          <a:p>
            <a:r>
              <a:rPr lang="en-US" sz="1200" b="0" i="0" u="none" strike="noStrike" kern="1200" baseline="0" dirty="0" smtClean="0">
                <a:solidFill>
                  <a:schemeClr val="tx1"/>
                </a:solidFill>
                <a:latin typeface="+mn-lt"/>
                <a:ea typeface="+mn-ea"/>
                <a:cs typeface="+mn-cs"/>
              </a:rPr>
              <a:t>tributes, we believe that Boolean attributes are </a:t>
            </a:r>
            <a:r>
              <a:rPr lang="en-US" sz="1200" b="0" i="0" u="none" strike="noStrike" kern="1200" baseline="0" dirty="0" err="1" smtClean="0">
                <a:solidFill>
                  <a:schemeClr val="tx1"/>
                </a:solidFill>
                <a:latin typeface="+mn-lt"/>
                <a:ea typeface="+mn-ea"/>
                <a:cs typeface="+mn-cs"/>
              </a:rPr>
              <a:t>sucffient</a:t>
            </a:r>
            <a:r>
              <a:rPr lang="en-US" sz="1200" b="0" i="0" u="none" strike="noStrike" kern="1200" baseline="0" dirty="0" smtClean="0">
                <a:solidFill>
                  <a:schemeClr val="tx1"/>
                </a:solidFill>
                <a:latin typeface="+mn-lt"/>
                <a:ea typeface="+mn-ea"/>
                <a:cs typeface="+mn-cs"/>
              </a:rPr>
              <a:t> for</a:t>
            </a:r>
          </a:p>
          <a:p>
            <a:r>
              <a:rPr lang="en-US" sz="1200" b="0" i="0" u="none" strike="noStrike" kern="1200" baseline="0" dirty="0" smtClean="0">
                <a:solidFill>
                  <a:schemeClr val="tx1"/>
                </a:solidFill>
                <a:latin typeface="+mn-lt"/>
                <a:ea typeface="+mn-ea"/>
                <a:cs typeface="+mn-cs"/>
              </a:rPr>
              <a:t>a large collection of context-aware applications as they re-</a:t>
            </a:r>
          </a:p>
          <a:p>
            <a:r>
              <a:rPr lang="en-US" sz="1200" b="0" i="0" u="none" strike="noStrike" kern="1200" baseline="0" dirty="0" smtClean="0">
                <a:solidFill>
                  <a:schemeClr val="tx1"/>
                </a:solidFill>
                <a:latin typeface="+mn-lt"/>
                <a:ea typeface="+mn-ea"/>
                <a:cs typeface="+mn-cs"/>
              </a:rPr>
              <a:t>act based on Boolean states of arbitrarily complex context</a:t>
            </a:r>
          </a:p>
          <a:p>
            <a:r>
              <a:rPr lang="en-US" sz="1200" b="0" i="0" u="none" strike="noStrike" kern="1200" baseline="0" dirty="0" smtClean="0">
                <a:solidFill>
                  <a:schemeClr val="tx1"/>
                </a:solidFill>
                <a:latin typeface="+mn-lt"/>
                <a:ea typeface="+mn-ea"/>
                <a:cs typeface="+mn-cs"/>
              </a:rPr>
              <a:t>attributes (e.g., mute the phone when in a meeting or in a</a:t>
            </a:r>
          </a:p>
          <a:p>
            <a:r>
              <a:rPr lang="en-US" sz="1200" b="0" i="0" u="none" strike="noStrike" kern="1200" baseline="0" dirty="0" smtClean="0">
                <a:solidFill>
                  <a:schemeClr val="tx1"/>
                </a:solidFill>
                <a:latin typeface="+mn-lt"/>
                <a:ea typeface="+mn-ea"/>
                <a:cs typeface="+mn-cs"/>
              </a:rPr>
              <a:t>movie theater).</a:t>
            </a:r>
          </a:p>
          <a:p>
            <a:endParaRPr lang="en-US" dirty="0"/>
          </a:p>
          <a:p>
            <a:r>
              <a:rPr lang="en-US" dirty="0" smtClean="0"/>
              <a:t>Ignore temporal aspects means we do not explicitly consider the rule such as if I am driving and I will be at home in no more than 20 </a:t>
            </a:r>
            <a:r>
              <a:rPr lang="en-US" dirty="0" err="1" smtClean="0"/>
              <a:t>mins</a:t>
            </a:r>
            <a:r>
              <a:rPr lang="en-US" dirty="0" smtClean="0"/>
              <a:t>.</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44</a:t>
            </a:fld>
            <a:endParaRPr lang="en-US"/>
          </a:p>
        </p:txBody>
      </p:sp>
    </p:spTree>
    <p:extLst>
      <p:ext uri="{BB962C8B-B14F-4D97-AF65-F5344CB8AC3E}">
        <p14:creationId xmlns:p14="http://schemas.microsoft.com/office/powerpoint/2010/main" val="1763205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Table 1 also shows the sensors various </a:t>
            </a:r>
            <a:r>
              <a:rPr lang="en-US" sz="1200" b="0" i="0" u="none" strike="noStrike" kern="1200" baseline="0" dirty="0" err="1" smtClean="0">
                <a:solidFill>
                  <a:schemeClr val="tx1"/>
                </a:solidFill>
                <a:latin typeface="+mn-lt"/>
                <a:ea typeface="+mn-ea"/>
                <a:cs typeface="+mn-cs"/>
              </a:rPr>
              <a:t>contexters</a:t>
            </a:r>
            <a:r>
              <a:rPr lang="en-US" sz="1200" b="0" i="0" u="none" strike="noStrike" kern="1200" baseline="0" dirty="0" smtClean="0">
                <a:solidFill>
                  <a:schemeClr val="tx1"/>
                </a:solidFill>
                <a:latin typeface="+mn-lt"/>
                <a:ea typeface="+mn-ea"/>
                <a:cs typeface="+mn-cs"/>
              </a:rPr>
              <a:t> use. The</a:t>
            </a:r>
          </a:p>
          <a:p>
            <a:r>
              <a:rPr lang="en-US" sz="1200" b="0" i="0" u="none" strike="noStrike" kern="1200" baseline="0" dirty="0" err="1" smtClean="0">
                <a:solidFill>
                  <a:schemeClr val="tx1"/>
                </a:solidFill>
                <a:latin typeface="+mn-lt"/>
                <a:ea typeface="+mn-ea"/>
                <a:cs typeface="+mn-cs"/>
              </a:rPr>
              <a:t>contexters</a:t>
            </a:r>
            <a:r>
              <a:rPr lang="en-US" sz="1200" b="0" i="0" u="none" strike="noStrike" kern="1200" baseline="0" dirty="0" smtClean="0">
                <a:solidFill>
                  <a:schemeClr val="tx1"/>
                </a:solidFill>
                <a:latin typeface="+mn-lt"/>
                <a:ea typeface="+mn-ea"/>
                <a:cs typeface="+mn-cs"/>
              </a:rPr>
              <a:t> for attributes W, D, J, and S collect </a:t>
            </a:r>
            <a:r>
              <a:rPr lang="en-US" sz="1200" b="0" i="0" u="none" strike="noStrike" kern="1200" baseline="0" dirty="0" err="1" smtClean="0">
                <a:solidFill>
                  <a:schemeClr val="tx1"/>
                </a:solidFill>
                <a:latin typeface="+mn-lt"/>
                <a:ea typeface="+mn-ea"/>
                <a:cs typeface="+mn-cs"/>
              </a:rPr>
              <a:t>accelerome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ter</a:t>
            </a:r>
            <a:r>
              <a:rPr lang="en-US" sz="1200" b="0" i="0" u="none" strike="noStrike" kern="1200" baseline="0" dirty="0" smtClean="0">
                <a:solidFill>
                  <a:schemeClr val="tx1"/>
                </a:solidFill>
                <a:latin typeface="+mn-lt"/>
                <a:ea typeface="+mn-ea"/>
                <a:cs typeface="+mn-cs"/>
              </a:rPr>
              <a:t> data over a 10-second window and derive values of the</a:t>
            </a:r>
          </a:p>
          <a:p>
            <a:r>
              <a:rPr lang="en-US" sz="1200" b="0" i="0" u="none" strike="noStrike" kern="1200" baseline="0" dirty="0" smtClean="0">
                <a:solidFill>
                  <a:schemeClr val="tx1"/>
                </a:solidFill>
                <a:latin typeface="+mn-lt"/>
                <a:ea typeface="+mn-ea"/>
                <a:cs typeface="+mn-cs"/>
              </a:rPr>
              <a:t>attributes based on a </a:t>
            </a:r>
            <a:r>
              <a:rPr lang="en-US" sz="1200" b="1" i="0" u="none" strike="noStrike" kern="1200" baseline="0" dirty="0" smtClean="0">
                <a:solidFill>
                  <a:schemeClr val="tx1"/>
                </a:solidFill>
                <a:latin typeface="+mn-lt"/>
                <a:ea typeface="+mn-ea"/>
                <a:cs typeface="+mn-cs"/>
              </a:rPr>
              <a:t>decision tree learned from training</a:t>
            </a:r>
          </a:p>
          <a:p>
            <a:r>
              <a:rPr lang="en-US" sz="1200" b="1" i="0" u="none" strike="noStrike" kern="1200" baseline="0" dirty="0" smtClean="0">
                <a:solidFill>
                  <a:schemeClr val="tx1"/>
                </a:solidFill>
                <a:latin typeface="+mn-lt"/>
                <a:ea typeface="+mn-ea"/>
                <a:cs typeface="+mn-cs"/>
              </a:rPr>
              <a:t>data </a:t>
            </a:r>
            <a:r>
              <a:rPr lang="en-US" sz="1200" b="0" i="0" u="none" strike="noStrike" kern="1200" baseline="0" dirty="0" smtClean="0">
                <a:solidFill>
                  <a:schemeClr val="tx1"/>
                </a:solidFill>
                <a:latin typeface="+mn-lt"/>
                <a:ea typeface="+mn-ea"/>
                <a:cs typeface="+mn-cs"/>
              </a:rPr>
              <a:t>[13]. The values of </a:t>
            </a:r>
            <a:r>
              <a:rPr lang="en-US" sz="1200" b="0" i="0" u="none" strike="noStrike" kern="1200" baseline="0" dirty="0" err="1" smtClean="0">
                <a:solidFill>
                  <a:schemeClr val="tx1"/>
                </a:solidFill>
                <a:latin typeface="+mn-lt"/>
                <a:ea typeface="+mn-ea"/>
                <a:cs typeface="+mn-cs"/>
              </a:rPr>
              <a:t>AtHome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InOffice</a:t>
            </a:r>
            <a:r>
              <a:rPr lang="en-US" sz="1200" b="0" i="0" u="none" strike="noStrike" kern="1200" baseline="0" dirty="0" smtClean="0">
                <a:solidFill>
                  <a:schemeClr val="tx1"/>
                </a:solidFill>
                <a:latin typeface="+mn-lt"/>
                <a:ea typeface="+mn-ea"/>
                <a:cs typeface="+mn-cs"/>
              </a:rPr>
              <a:t> are deter-</a:t>
            </a:r>
          </a:p>
          <a:p>
            <a:r>
              <a:rPr lang="en-US" sz="1200" b="0" i="0" u="none" strike="noStrike" kern="1200" baseline="0" dirty="0" smtClean="0">
                <a:solidFill>
                  <a:schemeClr val="tx1"/>
                </a:solidFill>
                <a:latin typeface="+mn-lt"/>
                <a:ea typeface="+mn-ea"/>
                <a:cs typeface="+mn-cs"/>
              </a:rPr>
              <a:t>mined by matching the current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signature with </a:t>
            </a:r>
            <a:r>
              <a:rPr lang="en-US" sz="1200" b="1" i="0" u="none" strike="noStrike" kern="1200" baseline="0" dirty="0" smtClean="0">
                <a:solidFill>
                  <a:schemeClr val="tx1"/>
                </a:solidFill>
                <a:latin typeface="+mn-lt"/>
                <a:ea typeface="+mn-ea"/>
                <a:cs typeface="+mn-cs"/>
              </a:rPr>
              <a:t>a pre-</a:t>
            </a:r>
          </a:p>
          <a:p>
            <a:r>
              <a:rPr lang="en-US" sz="1200" b="1" i="0" u="none" strike="noStrike" kern="1200" baseline="0" dirty="0" smtClean="0">
                <a:solidFill>
                  <a:schemeClr val="tx1"/>
                </a:solidFill>
                <a:latin typeface="+mn-lt"/>
                <a:ea typeface="+mn-ea"/>
                <a:cs typeface="+mn-cs"/>
              </a:rPr>
              <a:t>learned dictionary.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contexter</a:t>
            </a:r>
            <a:r>
              <a:rPr lang="en-US" sz="1200" b="0" i="0" u="none" strike="noStrike" kern="1200" baseline="0" dirty="0" smtClean="0">
                <a:solidFill>
                  <a:schemeClr val="tx1"/>
                </a:solidFill>
                <a:latin typeface="+mn-lt"/>
                <a:ea typeface="+mn-ea"/>
                <a:cs typeface="+mn-cs"/>
              </a:rPr>
              <a:t> for </a:t>
            </a:r>
            <a:r>
              <a:rPr lang="en-US" sz="1200" b="0" i="0" u="none" strike="noStrike" kern="1200" baseline="0" dirty="0" err="1" smtClean="0">
                <a:solidFill>
                  <a:schemeClr val="tx1"/>
                </a:solidFill>
                <a:latin typeface="+mn-lt"/>
                <a:ea typeface="+mn-ea"/>
                <a:cs typeface="+mn-cs"/>
              </a:rPr>
              <a:t>IsIndoor</a:t>
            </a:r>
            <a:r>
              <a:rPr lang="en-US" sz="1200" b="0" i="0" u="none" strike="noStrike" kern="1200" baseline="0" dirty="0" smtClean="0">
                <a:solidFill>
                  <a:schemeClr val="tx1"/>
                </a:solidFill>
                <a:latin typeface="+mn-lt"/>
                <a:ea typeface="+mn-ea"/>
                <a:cs typeface="+mn-cs"/>
              </a:rPr>
              <a:t> uses GPS</a:t>
            </a:r>
          </a:p>
          <a:p>
            <a:r>
              <a:rPr lang="en-US" sz="1200" b="0" i="0" u="none" strike="noStrike" kern="1200" baseline="0" dirty="0" smtClean="0">
                <a:solidFill>
                  <a:schemeClr val="tx1"/>
                </a:solidFill>
                <a:latin typeface="+mn-lt"/>
                <a:ea typeface="+mn-ea"/>
                <a:cs typeface="+mn-cs"/>
              </a:rPr>
              <a:t>location and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signature; i.e., the user is assumed to be</a:t>
            </a:r>
          </a:p>
          <a:p>
            <a:r>
              <a:rPr lang="en-US" sz="1200" b="0" i="0" u="none" strike="noStrike" kern="1200" baseline="0" dirty="0" smtClean="0">
                <a:solidFill>
                  <a:schemeClr val="tx1"/>
                </a:solidFill>
                <a:latin typeface="+mn-lt"/>
                <a:ea typeface="+mn-ea"/>
                <a:cs typeface="+mn-cs"/>
              </a:rPr>
              <a:t>indoor if GPS signal is not available or current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ac-</a:t>
            </a:r>
          </a:p>
          <a:p>
            <a:r>
              <a:rPr lang="en-US" sz="1200" b="0" i="0" u="none" strike="noStrike" kern="1200" baseline="0" dirty="0" err="1" smtClean="0">
                <a:solidFill>
                  <a:schemeClr val="tx1"/>
                </a:solidFill>
                <a:latin typeface="+mn-lt"/>
                <a:ea typeface="+mn-ea"/>
                <a:cs typeface="+mn-cs"/>
              </a:rPr>
              <a:t>cess</a:t>
            </a:r>
            <a:r>
              <a:rPr lang="en-US" sz="1200" b="0" i="0" u="none" strike="noStrike" kern="1200" baseline="0" dirty="0" smtClean="0">
                <a:solidFill>
                  <a:schemeClr val="tx1"/>
                </a:solidFill>
                <a:latin typeface="+mn-lt"/>
                <a:ea typeface="+mn-ea"/>
                <a:cs typeface="+mn-cs"/>
              </a:rPr>
              <a:t> points are in a pre-learned dictionary. The value of</a:t>
            </a:r>
          </a:p>
          <a:p>
            <a:r>
              <a:rPr lang="en-US" sz="1200" b="0" i="0" u="none" strike="noStrike" kern="1200" baseline="0" dirty="0" err="1" smtClean="0">
                <a:solidFill>
                  <a:schemeClr val="tx1"/>
                </a:solidFill>
                <a:latin typeface="+mn-lt"/>
                <a:ea typeface="+mn-ea"/>
                <a:cs typeface="+mn-cs"/>
              </a:rPr>
              <a:t>IsAlone</a:t>
            </a:r>
            <a:r>
              <a:rPr lang="en-US" sz="1200" b="0" i="0" u="none" strike="noStrike" kern="1200" baseline="0" dirty="0" smtClean="0">
                <a:solidFill>
                  <a:schemeClr val="tx1"/>
                </a:solidFill>
                <a:latin typeface="+mn-lt"/>
                <a:ea typeface="+mn-ea"/>
                <a:cs typeface="+mn-cs"/>
              </a:rPr>
              <a:t> is determined by collecting an audio sample of 10</a:t>
            </a:r>
          </a:p>
          <a:p>
            <a:r>
              <a:rPr lang="en-US" sz="1200" b="0" i="0" u="none" strike="noStrike" kern="1200" baseline="0" dirty="0" smtClean="0">
                <a:solidFill>
                  <a:schemeClr val="tx1"/>
                </a:solidFill>
                <a:latin typeface="+mn-lt"/>
                <a:ea typeface="+mn-ea"/>
                <a:cs typeface="+mn-cs"/>
              </a:rPr>
              <a:t>seconds and comparing the average signal strength with a</a:t>
            </a:r>
          </a:p>
          <a:p>
            <a:r>
              <a:rPr lang="en-US" sz="1200" b="1" i="0" u="none" strike="noStrike" kern="1200" baseline="0" dirty="0" smtClean="0">
                <a:solidFill>
                  <a:schemeClr val="tx1"/>
                </a:solidFill>
                <a:latin typeface="+mn-lt"/>
                <a:ea typeface="+mn-ea"/>
                <a:cs typeface="+mn-cs"/>
              </a:rPr>
              <a:t>pre-learned threshold </a:t>
            </a:r>
            <a:r>
              <a:rPr lang="en-US" sz="1200" b="0" i="0" u="none" strike="noStrike" kern="1200" baseline="0" dirty="0" smtClean="0">
                <a:solidFill>
                  <a:schemeClr val="tx1"/>
                </a:solidFill>
                <a:latin typeface="+mn-lt"/>
                <a:ea typeface="+mn-ea"/>
                <a:cs typeface="+mn-cs"/>
              </a:rPr>
              <a:t>[16]. Finally, the values of </a:t>
            </a:r>
            <a:r>
              <a:rPr lang="en-US" sz="1200" b="0" i="0" u="none" strike="noStrike" kern="1200" baseline="0" dirty="0" err="1" smtClean="0">
                <a:solidFill>
                  <a:schemeClr val="tx1"/>
                </a:solidFill>
                <a:latin typeface="+mn-lt"/>
                <a:ea typeface="+mn-ea"/>
                <a:cs typeface="+mn-cs"/>
              </a:rPr>
              <a:t>InMeeting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IsWorking</a:t>
            </a:r>
            <a:r>
              <a:rPr lang="en-US" sz="1200" b="0" i="0" u="none" strike="noStrike" kern="1200" baseline="0" dirty="0" smtClean="0">
                <a:solidFill>
                  <a:schemeClr val="tx1"/>
                </a:solidFill>
                <a:latin typeface="+mn-lt"/>
                <a:ea typeface="+mn-ea"/>
                <a:cs typeface="+mn-cs"/>
              </a:rPr>
              <a:t> are determined by using signal strength of</a:t>
            </a:r>
          </a:p>
          <a:p>
            <a:r>
              <a:rPr lang="en-US" sz="1200" b="0" i="0" u="none" strike="noStrike" kern="1200" baseline="0" dirty="0" smtClean="0">
                <a:solidFill>
                  <a:schemeClr val="tx1"/>
                </a:solidFill>
                <a:latin typeface="+mn-lt"/>
                <a:ea typeface="+mn-ea"/>
                <a:cs typeface="+mn-cs"/>
              </a:rPr>
              <a:t>surrounding sound and fine-grained location based on </a:t>
            </a:r>
            <a:r>
              <a:rPr lang="en-US" sz="1200" b="0" i="0" u="none" strike="noStrike" kern="1200" baseline="0" dirty="0" err="1" smtClean="0">
                <a:solidFill>
                  <a:schemeClr val="tx1"/>
                </a:solidFill>
                <a:latin typeface="+mn-lt"/>
                <a:ea typeface="+mn-ea"/>
                <a:cs typeface="+mn-cs"/>
              </a:rPr>
              <a:t>WiFi</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signature and acoustic background signature [25].</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45</a:t>
            </a:fld>
            <a:endParaRPr lang="en-US"/>
          </a:p>
        </p:txBody>
      </p:sp>
    </p:spTree>
    <p:extLst>
      <p:ext uri="{BB962C8B-B14F-4D97-AF65-F5344CB8AC3E}">
        <p14:creationId xmlns:p14="http://schemas.microsoft.com/office/powerpoint/2010/main" val="2214054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46</a:t>
            </a:fld>
            <a:endParaRPr lang="en-US"/>
          </a:p>
        </p:txBody>
      </p:sp>
    </p:spTree>
    <p:extLst>
      <p:ext uri="{BB962C8B-B14F-4D97-AF65-F5344CB8AC3E}">
        <p14:creationId xmlns:p14="http://schemas.microsoft.com/office/powerpoint/2010/main" val="4253074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47</a:t>
            </a:fld>
            <a:endParaRPr lang="en-US"/>
          </a:p>
        </p:txBody>
      </p:sp>
    </p:spTree>
    <p:extLst>
      <p:ext uri="{BB962C8B-B14F-4D97-AF65-F5344CB8AC3E}">
        <p14:creationId xmlns:p14="http://schemas.microsoft.com/office/powerpoint/2010/main" val="3535387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Using real traces</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important because effectiveness of ACE depends on its</a:t>
            </a:r>
          </a:p>
          <a:p>
            <a:r>
              <a:rPr lang="en-US" sz="1200" b="0" i="0" u="none" strike="noStrike" kern="1200" baseline="0" dirty="0" smtClean="0">
                <a:solidFill>
                  <a:schemeClr val="tx1"/>
                </a:solidFill>
                <a:latin typeface="+mn-lt"/>
                <a:ea typeface="+mn-ea"/>
                <a:cs typeface="+mn-cs"/>
              </a:rPr>
              <a:t>ability to infer context rules from a user's context history.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dataset contains continuous context trace of a number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users, where each trace contains a sequence of lines of the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following format: timestamp; attrib1 = value1; attrib2 =value2;. </a:t>
            </a:r>
            <a:r>
              <a:rPr lang="en-US" sz="1200" b="1" i="0" u="none" strike="noStrike" kern="1200" baseline="0" dirty="0" smtClean="0">
                <a:solidFill>
                  <a:schemeClr val="tx1"/>
                </a:solidFill>
                <a:latin typeface="+mn-lt"/>
                <a:ea typeface="+mn-ea"/>
                <a:cs typeface="+mn-cs"/>
              </a:rPr>
              <a:t>There is a line in the trace every time any</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attribute changes its value. </a:t>
            </a:r>
            <a:r>
              <a:rPr lang="en-US" sz="1200" b="0" i="0" u="none" strike="noStrike" kern="1200" baseline="0" dirty="0" smtClean="0">
                <a:solidFill>
                  <a:schemeClr val="tx1"/>
                </a:solidFill>
                <a:latin typeface="+mn-lt"/>
                <a:ea typeface="+mn-ea"/>
                <a:cs typeface="+mn-cs"/>
              </a:rPr>
              <a:t>Thus, a user is assumed to be in</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same state between two consecutive timestamps in the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trace.</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48</a:t>
            </a:fld>
            <a:endParaRPr lang="en-US"/>
          </a:p>
        </p:txBody>
      </p:sp>
    </p:spTree>
    <p:extLst>
      <p:ext uri="{BB962C8B-B14F-4D97-AF65-F5344CB8AC3E}">
        <p14:creationId xmlns:p14="http://schemas.microsoft.com/office/powerpoint/2010/main" val="3931045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Apriori</a:t>
            </a:r>
            <a:r>
              <a:rPr lang="en-US" sz="1200" b="0" i="0" u="none" strike="noStrike" kern="1200" baseline="0" dirty="0" smtClean="0">
                <a:solidFill>
                  <a:schemeClr val="tx1"/>
                </a:solidFill>
                <a:latin typeface="+mn-lt"/>
                <a:ea typeface="+mn-ea"/>
                <a:cs typeface="+mn-cs"/>
              </a:rPr>
              <a:t> algorithm takes as input a collection of transactions, where each transaction is a collection of co-occurring</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tuples. Each association rule has a support and a confidence.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if a context history has 1000 transactions, out</a:t>
            </a:r>
          </a:p>
          <a:p>
            <a:r>
              <a:rPr lang="en-US" sz="1200" b="0" i="0" u="none" strike="noStrike" kern="1200" baseline="0" dirty="0" smtClean="0">
                <a:solidFill>
                  <a:schemeClr val="tx1"/>
                </a:solidFill>
                <a:latin typeface="+mn-lt"/>
                <a:ea typeface="+mn-ea"/>
                <a:cs typeface="+mn-cs"/>
              </a:rPr>
              <a:t>of which 200 include both items A and B and 80 of these</a:t>
            </a:r>
          </a:p>
          <a:p>
            <a:r>
              <a:rPr lang="en-US" sz="1200" b="0" i="0" u="none" strike="noStrike" kern="1200" baseline="0" dirty="0" smtClean="0">
                <a:solidFill>
                  <a:schemeClr val="tx1"/>
                </a:solidFill>
                <a:latin typeface="+mn-lt"/>
                <a:ea typeface="+mn-ea"/>
                <a:cs typeface="+mn-cs"/>
              </a:rPr>
              <a:t>include item C, the association </a:t>
            </a:r>
            <a:r>
              <a:rPr lang="en-US" sz="1200" b="1" i="0" u="none" strike="noStrike" kern="1200" baseline="0" dirty="0" smtClean="0">
                <a:solidFill>
                  <a:schemeClr val="tx1"/>
                </a:solidFill>
              </a:rPr>
              <a:t>rule </a:t>
            </a:r>
            <a:r>
              <a:rPr lang="en-US" b="1" dirty="0"/>
              <a:t>(</a:t>
            </a:r>
            <a:r>
              <a:rPr lang="en-US" sz="1200" b="1" i="0" u="none" strike="noStrike" kern="1200" baseline="0" dirty="0" smtClean="0">
                <a:solidFill>
                  <a:schemeClr val="tx1"/>
                </a:solidFill>
              </a:rPr>
              <a:t>A;B) </a:t>
            </a:r>
            <a:r>
              <a:rPr lang="en-US" b="1" dirty="0" smtClean="0"/>
              <a:t>-&gt;</a:t>
            </a:r>
            <a:r>
              <a:rPr lang="en-US" sz="1200" b="1" i="0" u="none" strike="noStrike" kern="1200" baseline="0" dirty="0" smtClean="0">
                <a:solidFill>
                  <a:schemeClr val="tx1"/>
                </a:solidFill>
              </a:rPr>
              <a:t> C (read as “</a:t>
            </a:r>
          </a:p>
          <a:p>
            <a:r>
              <a:rPr lang="en-US" sz="1200" b="1" i="0" u="none" strike="noStrike" kern="1200" baseline="0" dirty="0" smtClean="0">
                <a:solidFill>
                  <a:schemeClr val="tx1"/>
                </a:solidFill>
              </a:rPr>
              <a:t>If A and B are true then C is true"</a:t>
            </a:r>
            <a:r>
              <a:rPr lang="en-US" sz="1200" b="0" i="0" u="none" strike="noStrike" kern="1200" baseline="0" dirty="0" smtClean="0">
                <a:solidFill>
                  <a:schemeClr val="tx1"/>
                </a:solidFill>
                <a:latin typeface="+mn-lt"/>
                <a:ea typeface="+mn-ea"/>
                <a:cs typeface="+mn-cs"/>
              </a:rPr>
              <a:t>) has a support of 8%(=</a:t>
            </a:r>
          </a:p>
          <a:p>
            <a:r>
              <a:rPr lang="en-US" sz="1200" b="0" i="0" u="none" strike="noStrike" kern="1200" baseline="0" dirty="0" smtClean="0">
                <a:solidFill>
                  <a:schemeClr val="tx1"/>
                </a:solidFill>
                <a:latin typeface="+mn-lt"/>
                <a:ea typeface="+mn-ea"/>
                <a:cs typeface="+mn-cs"/>
              </a:rPr>
              <a:t>80=1000) and a confidence of 40%(= 80=200). The algorithm takes two input parameters: </a:t>
            </a:r>
            <a:r>
              <a:rPr lang="en-US" sz="1200" b="0" i="0" u="none" strike="noStrike" kern="1200" baseline="0" dirty="0" err="1" smtClean="0">
                <a:solidFill>
                  <a:schemeClr val="tx1"/>
                </a:solidFill>
                <a:latin typeface="+mn-lt"/>
                <a:ea typeface="+mn-ea"/>
                <a:cs typeface="+mn-cs"/>
              </a:rPr>
              <a:t>minSup</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minConf</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then produces all the rules with support  </a:t>
            </a:r>
            <a:r>
              <a:rPr lang="en-US" sz="1200" b="0" i="0" u="none" strike="noStrike" kern="1200" baseline="0" dirty="0" err="1" smtClean="0">
                <a:solidFill>
                  <a:schemeClr val="tx1"/>
                </a:solidFill>
                <a:latin typeface="+mn-lt"/>
                <a:ea typeface="+mn-ea"/>
                <a:cs typeface="+mn-cs"/>
              </a:rPr>
              <a:t>minSup</a:t>
            </a:r>
            <a:r>
              <a:rPr lang="en-US" sz="1200" b="0" i="0" u="none" strike="noStrike" kern="1200" baseline="0" dirty="0" smtClean="0">
                <a:solidFill>
                  <a:schemeClr val="tx1"/>
                </a:solidFill>
                <a:latin typeface="+mn-lt"/>
                <a:ea typeface="+mn-ea"/>
                <a:cs typeface="+mn-cs"/>
              </a:rPr>
              <a:t> and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confidence  </a:t>
            </a:r>
            <a:r>
              <a:rPr lang="en-US" sz="1200" b="0" i="0" u="none" strike="noStrike" kern="1200" baseline="0" dirty="0" err="1" smtClean="0">
                <a:solidFill>
                  <a:schemeClr val="tx1"/>
                </a:solidFill>
                <a:latin typeface="+mn-lt"/>
                <a:ea typeface="+mn-ea"/>
                <a:cs typeface="+mn-cs"/>
              </a:rPr>
              <a:t>minConf</a:t>
            </a:r>
            <a:endParaRPr lang="en-US" dirty="0" smtClean="0"/>
          </a:p>
        </p:txBody>
      </p:sp>
      <p:sp>
        <p:nvSpPr>
          <p:cNvPr id="4" name="Slide Number Placeholder 3"/>
          <p:cNvSpPr>
            <a:spLocks noGrp="1"/>
          </p:cNvSpPr>
          <p:nvPr>
            <p:ph type="sldNum" sz="quarter" idx="10"/>
          </p:nvPr>
        </p:nvSpPr>
        <p:spPr/>
        <p:txBody>
          <a:bodyPr/>
          <a:lstStyle/>
          <a:p>
            <a:fld id="{0EC9F582-0A55-114C-B22E-A42E2201F5ED}" type="slidenum">
              <a:rPr lang="en-US" smtClean="0"/>
              <a:t>49</a:t>
            </a:fld>
            <a:endParaRPr lang="en-US"/>
          </a:p>
        </p:txBody>
      </p:sp>
    </p:spTree>
    <p:extLst>
      <p:ext uri="{BB962C8B-B14F-4D97-AF65-F5344CB8AC3E}">
        <p14:creationId xmlns:p14="http://schemas.microsoft.com/office/powerpoint/2010/main" val="1293103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Use classic</a:t>
            </a:r>
            <a:r>
              <a:rPr lang="en-US" baseline="0" dirty="0" smtClean="0"/>
              <a:t> data mining algorithms (</a:t>
            </a:r>
            <a:r>
              <a:rPr lang="en-US" baseline="0" dirty="0" err="1" smtClean="0"/>
              <a:t>Apriori</a:t>
            </a:r>
            <a:r>
              <a:rPr lang="en-US" baseline="0" dirty="0" smtClean="0"/>
              <a:t>) to quickly discover association rules from the database</a:t>
            </a:r>
            <a:r>
              <a:rPr lang="en-US" b="1" baseline="0" dirty="0" smtClean="0"/>
              <a:t>; Some of the rules are always hold, like driving -&gt; not at home; some are more personal specific, like indoor + alone+ not at home -&gt; implies in office.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50</a:t>
            </a:fld>
            <a:endParaRPr lang="en-US"/>
          </a:p>
        </p:txBody>
      </p:sp>
    </p:spTree>
    <p:extLst>
      <p:ext uri="{BB962C8B-B14F-4D97-AF65-F5344CB8AC3E}">
        <p14:creationId xmlns:p14="http://schemas.microsoft.com/office/powerpoint/2010/main" val="4025222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343400"/>
            <a:ext cx="6002867" cy="4114800"/>
          </a:xfrm>
        </p:spPr>
        <p:txBody>
          <a:bodyPr/>
          <a:lstStyle/>
          <a:p>
            <a:r>
              <a:rPr lang="en-US" sz="1200" b="0" i="0" u="none" strike="noStrike" kern="1200" baseline="0" dirty="0" smtClean="0">
                <a:solidFill>
                  <a:schemeClr val="tx1"/>
                </a:solidFill>
                <a:latin typeface="+mn-lt"/>
                <a:ea typeface="+mn-ea"/>
                <a:cs typeface="+mn-cs"/>
              </a:rPr>
              <a:t>Then, for a given window</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size W, we batch all tuples within W as a single transaction. Note that a batch may contain the same tuple multiple</a:t>
            </a:r>
          </a:p>
          <a:p>
            <a:r>
              <a:rPr lang="en-US" sz="1200" b="0" i="0" u="none" strike="noStrike" kern="1200" baseline="0" dirty="0" smtClean="0">
                <a:solidFill>
                  <a:schemeClr val="tx1"/>
                </a:solidFill>
                <a:latin typeface="+mn-lt"/>
                <a:ea typeface="+mn-ea"/>
                <a:cs typeface="+mn-cs"/>
              </a:rPr>
              <a:t>times, in which case we keep only one. Moreover, a batch</a:t>
            </a:r>
          </a:p>
          <a:p>
            <a:r>
              <a:rPr lang="en-US" sz="1200" b="0" i="0" u="none" strike="noStrike" kern="1200" baseline="0" dirty="0" smtClean="0">
                <a:solidFill>
                  <a:schemeClr val="tx1"/>
                </a:solidFill>
                <a:latin typeface="+mn-lt"/>
                <a:ea typeface="+mn-ea"/>
                <a:cs typeface="+mn-cs"/>
              </a:rPr>
              <a:t>may also contain conflicting tuples, in which case we drop</a:t>
            </a:r>
          </a:p>
          <a:p>
            <a:r>
              <a:rPr lang="en-US" sz="1200" b="0" i="0" u="none" strike="noStrike" kern="1200" baseline="0" dirty="0" smtClean="0">
                <a:solidFill>
                  <a:schemeClr val="tx1"/>
                </a:solidFill>
                <a:latin typeface="+mn-lt"/>
                <a:ea typeface="+mn-ea"/>
                <a:cs typeface="+mn-cs"/>
              </a:rPr>
              <a:t>all tuples involving the corresponding attribute.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3 shows the effect of various window sizes. The y-axis in the graph shows the fraction of rules learned, normalized to the maximum number of manually-verified </a:t>
            </a:r>
            <a:r>
              <a:rPr lang="en-US" dirty="0" smtClean="0"/>
              <a:t>“</a:t>
            </a:r>
            <a:r>
              <a:rPr lang="en-US" sz="1200" b="0" i="0" u="none" strike="noStrike" kern="1200" baseline="0" dirty="0" smtClean="0">
                <a:solidFill>
                  <a:schemeClr val="tx1"/>
                </a:solidFill>
                <a:latin typeface="+mn-lt"/>
                <a:ea typeface="+mn-ea"/>
                <a:cs typeface="+mn-cs"/>
              </a:rPr>
              <a:t>good” rules we could learn for various parameters and averaged</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over all users in ACE Dataset.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Since a user can change his context any time within</a:t>
            </a:r>
          </a:p>
          <a:p>
            <a:r>
              <a:rPr lang="en-US" sz="1200" b="1" i="0" u="none" strike="noStrike" kern="1200" baseline="0" dirty="0" smtClean="0">
                <a:solidFill>
                  <a:schemeClr val="tx1"/>
                </a:solidFill>
                <a:latin typeface="+mn-lt"/>
                <a:ea typeface="+mn-ea"/>
                <a:cs typeface="+mn-cs"/>
              </a:rPr>
              <a:t>a window, such conflicting tuples occur very often</a:t>
            </a:r>
            <a:r>
              <a:rPr lang="en-US" sz="1200" b="0" i="0" u="none" strike="noStrike" kern="1200" baseline="0" dirty="0" smtClean="0">
                <a:solidFill>
                  <a:schemeClr val="tx1"/>
                </a:solidFill>
                <a:latin typeface="+mn-lt"/>
                <a:ea typeface="+mn-ea"/>
                <a:cs typeface="+mn-cs"/>
              </a:rPr>
              <a:t>. To avoid</a:t>
            </a:r>
          </a:p>
          <a:p>
            <a:r>
              <a:rPr lang="en-US" sz="1200" b="0" i="0" u="none" strike="noStrike" kern="1200" baseline="0" dirty="0" smtClean="0">
                <a:solidFill>
                  <a:schemeClr val="tx1"/>
                </a:solidFill>
                <a:latin typeface="+mn-lt"/>
                <a:ea typeface="+mn-ea"/>
                <a:cs typeface="+mn-cs"/>
              </a:rPr>
              <a:t>this, we </a:t>
            </a:r>
            <a:r>
              <a:rPr lang="en-US" sz="1200" b="1" i="0" u="none" strike="noStrike" kern="1200" baseline="0" dirty="0" smtClean="0">
                <a:solidFill>
                  <a:schemeClr val="tx1"/>
                </a:solidFill>
                <a:latin typeface="+mn-lt"/>
                <a:ea typeface="+mn-ea"/>
                <a:cs typeface="+mn-cs"/>
              </a:rPr>
              <a:t>use dynamic windowing, where we use a default window size (say 5 minutes), but trim a window into a shorter</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one whenever the value of any context attribute changes</a:t>
            </a:r>
          </a:p>
          <a:p>
            <a:r>
              <a:rPr lang="en-US" sz="1200" b="0" i="0" u="none" strike="noStrike" kern="1200" baseline="0" dirty="0" smtClean="0">
                <a:solidFill>
                  <a:schemeClr val="tx1"/>
                </a:solidFill>
                <a:latin typeface="+mn-lt"/>
                <a:ea typeface="+mn-ea"/>
                <a:cs typeface="+mn-cs"/>
              </a:rPr>
              <a:t>(e.g., when the user's </a:t>
            </a:r>
            <a:r>
              <a:rPr lang="en-US" sz="1200" b="0" i="0" u="none" strike="noStrike" kern="1200" baseline="0" dirty="0" err="1" smtClean="0">
                <a:solidFill>
                  <a:schemeClr val="tx1"/>
                </a:solidFill>
                <a:latin typeface="+mn-lt"/>
                <a:ea typeface="+mn-ea"/>
                <a:cs typeface="+mn-cs"/>
              </a:rPr>
              <a:t>AtHome</a:t>
            </a:r>
            <a:r>
              <a:rPr lang="en-US" sz="1200" b="0" i="0" u="none" strike="noStrike" kern="1200" baseline="0" dirty="0" smtClean="0">
                <a:solidFill>
                  <a:schemeClr val="tx1"/>
                </a:solidFill>
                <a:latin typeface="+mn-lt"/>
                <a:ea typeface="+mn-ea"/>
                <a:cs typeface="+mn-cs"/>
              </a:rPr>
              <a:t> context is changed from True</a:t>
            </a:r>
          </a:p>
          <a:p>
            <a:r>
              <a:rPr lang="en-US" sz="1200" b="0" i="0" u="none" strike="noStrike" kern="1200" baseline="0" dirty="0" smtClean="0">
                <a:solidFill>
                  <a:schemeClr val="tx1"/>
                </a:solidFill>
                <a:latin typeface="+mn-lt"/>
                <a:ea typeface="+mn-ea"/>
                <a:cs typeface="+mn-cs"/>
              </a:rPr>
              <a:t>to False). After such a trimmed window, we restore the</a:t>
            </a:r>
          </a:p>
          <a:p>
            <a:r>
              <a:rPr lang="en-US" sz="1200" b="0" i="0" u="none" strike="noStrike" kern="1200" baseline="0" dirty="0" smtClean="0">
                <a:solidFill>
                  <a:schemeClr val="tx1"/>
                </a:solidFill>
                <a:latin typeface="+mn-lt"/>
                <a:ea typeface="+mn-ea"/>
                <a:cs typeface="+mn-cs"/>
              </a:rPr>
              <a:t>default window size. Thus, a window never contains conflicting tuples.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3 shows that dynamic windowing with</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5-minute default window size produces 18% more “good” rules than static windowing with 5-minute window.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Increasing default window size can reduce the number of</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rules produced, as shown in Figure 3. </a:t>
            </a:r>
            <a:r>
              <a:rPr lang="en-US" sz="1200" b="1" i="0" u="none" strike="noStrike" kern="1200" baseline="0" dirty="0" smtClean="0">
                <a:solidFill>
                  <a:schemeClr val="tx1"/>
                </a:solidFill>
                <a:latin typeface="+mn-lt"/>
                <a:ea typeface="+mn-ea"/>
                <a:cs typeface="+mn-cs"/>
              </a:rPr>
              <a:t>This is because increasing window size can reduce relative frequencies of popular tuples </a:t>
            </a:r>
            <a:r>
              <a:rPr lang="en-US" sz="1200" b="0" i="0" u="none" strike="noStrike" kern="1200" baseline="0" dirty="0" smtClean="0">
                <a:solidFill>
                  <a:schemeClr val="tx1"/>
                </a:solidFill>
                <a:latin typeface="+mn-lt"/>
                <a:ea typeface="+mn-ea"/>
                <a:cs typeface="+mn-cs"/>
              </a:rPr>
              <a:t>since multiple occurrences of a popular tuple are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treated as a single occurrence within a transaction. </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51</a:t>
            </a:fld>
            <a:endParaRPr lang="en-US"/>
          </a:p>
        </p:txBody>
      </p:sp>
    </p:spTree>
    <p:extLst>
      <p:ext uri="{BB962C8B-B14F-4D97-AF65-F5344CB8AC3E}">
        <p14:creationId xmlns:p14="http://schemas.microsoft.com/office/powerpoint/2010/main" val="142604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E8B4E-BB61-0547-A5DB-B0304346B7BC}" type="slidenum">
              <a:rPr lang="en-US" altLang="zh-CN"/>
              <a:pPr/>
              <a:t>5</a:t>
            </a:fld>
            <a:endParaRPr lang="en-US" altLang="zh-CN"/>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r>
              <a:rPr lang="en-US" altLang="zh-CN"/>
              <a:t>Computation may have multi-stages that are running asynchronously to process the data sequentially, each of the stage may have different periods,  so meeting the time requirement is not trivial</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52</a:t>
            </a:fld>
            <a:endParaRPr lang="en-US"/>
          </a:p>
        </p:txBody>
      </p:sp>
    </p:spTree>
    <p:extLst>
      <p:ext uri="{BB962C8B-B14F-4D97-AF65-F5344CB8AC3E}">
        <p14:creationId xmlns:p14="http://schemas.microsoft.com/office/powerpoint/2010/main" val="1426040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 Rules. Table 2 shows a few example rules</a:t>
            </a:r>
          </a:p>
          <a:p>
            <a:r>
              <a:rPr lang="en-US" sz="1200" b="0" i="0" u="none" strike="noStrike" kern="1200" baseline="0" dirty="0" smtClean="0">
                <a:solidFill>
                  <a:schemeClr val="tx1"/>
                </a:solidFill>
                <a:latin typeface="+mn-lt"/>
                <a:ea typeface="+mn-ea"/>
                <a:cs typeface="+mn-cs"/>
              </a:rPr>
              <a:t>automatically learned by ACE for a single user in the ACE</a:t>
            </a:r>
          </a:p>
          <a:p>
            <a:r>
              <a:rPr lang="en-US" sz="1200" b="0" i="0" u="none" strike="noStrike" kern="1200" baseline="0" dirty="0" smtClean="0">
                <a:solidFill>
                  <a:schemeClr val="tx1"/>
                </a:solidFill>
                <a:latin typeface="+mn-lt"/>
                <a:ea typeface="+mn-ea"/>
                <a:cs typeface="+mn-cs"/>
              </a:rPr>
              <a:t>Dataset. Some rules are </a:t>
            </a:r>
            <a:r>
              <a:rPr lang="en-US" sz="1200" b="1" i="0" u="none" strike="noStrike" kern="1200" baseline="0" dirty="0" smtClean="0">
                <a:solidFill>
                  <a:schemeClr val="tx1"/>
                </a:solidFill>
                <a:latin typeface="+mn-lt"/>
                <a:ea typeface="+mn-ea"/>
                <a:cs typeface="+mn-cs"/>
              </a:rPr>
              <a:t>not so obvious; e</a:t>
            </a:r>
            <a:r>
              <a:rPr lang="en-US" sz="1200" b="0" i="0" u="none" strike="noStrike" kern="1200" baseline="0" dirty="0" smtClean="0">
                <a:solidFill>
                  <a:schemeClr val="tx1"/>
                </a:solidFill>
                <a:latin typeface="+mn-lt"/>
                <a:ea typeface="+mn-ea"/>
                <a:cs typeface="+mn-cs"/>
              </a:rPr>
              <a:t>.g., consider the</a:t>
            </a:r>
          </a:p>
          <a:p>
            <a:r>
              <a:rPr lang="en-US" sz="1200" b="0" i="0" u="none" strike="noStrike" kern="1200" baseline="0" dirty="0" err="1" smtClean="0">
                <a:solidFill>
                  <a:schemeClr val="tx1"/>
                </a:solidFill>
                <a:latin typeface="+mn-lt"/>
                <a:ea typeface="+mn-ea"/>
                <a:cs typeface="+mn-cs"/>
              </a:rPr>
              <a:t>fth</a:t>
            </a:r>
            <a:r>
              <a:rPr lang="en-US" sz="1200" b="0" i="0" u="none" strike="noStrike" kern="1200" baseline="0" dirty="0" smtClean="0">
                <a:solidFill>
                  <a:schemeClr val="tx1"/>
                </a:solidFill>
                <a:latin typeface="+mn-lt"/>
                <a:ea typeface="+mn-ea"/>
                <a:cs typeface="+mn-cs"/>
              </a:rPr>
              <a:t> rule in Table 2: if the user is not at home and not riding</a:t>
            </a:r>
          </a:p>
          <a:p>
            <a:r>
              <a:rPr lang="en-US" sz="1200" b="0" i="0" u="none" strike="noStrike" kern="1200" baseline="0" dirty="0" smtClean="0">
                <a:solidFill>
                  <a:schemeClr val="tx1"/>
                </a:solidFill>
                <a:latin typeface="+mn-lt"/>
                <a:ea typeface="+mn-ea"/>
                <a:cs typeface="+mn-cs"/>
              </a:rPr>
              <a:t>a bus but is using phone apps, he is in the office. Apparently,</a:t>
            </a:r>
          </a:p>
          <a:p>
            <a:r>
              <a:rPr lang="en-US" sz="1200" b="0" i="0" u="none" strike="noStrike" kern="1200" baseline="0" dirty="0" smtClean="0">
                <a:solidFill>
                  <a:schemeClr val="tx1"/>
                </a:solidFill>
                <a:latin typeface="+mn-lt"/>
                <a:ea typeface="+mn-ea"/>
                <a:cs typeface="+mn-cs"/>
              </a:rPr>
              <a:t>this particular user uses apps only at home, in bus, and in</a:t>
            </a:r>
          </a:p>
          <a:p>
            <a:r>
              <a:rPr lang="en-US" sz="1200" b="0" i="0" u="none" strike="noStrike" kern="1200" baseline="0" dirty="0" smtClean="0">
                <a:solidFill>
                  <a:schemeClr val="tx1"/>
                </a:solidFill>
                <a:latin typeface="+mn-lt"/>
                <a:ea typeface="+mn-ea"/>
                <a:cs typeface="+mn-cs"/>
              </a:rPr>
              <a:t>office. Some </a:t>
            </a:r>
            <a:r>
              <a:rPr lang="en-US" sz="1200" b="1" i="0" u="none" strike="noStrike" kern="1200" baseline="0" dirty="0" smtClean="0">
                <a:solidFill>
                  <a:schemeClr val="tx1"/>
                </a:solidFill>
                <a:latin typeface="+mn-lt"/>
                <a:ea typeface="+mn-ea"/>
                <a:cs typeface="+mn-cs"/>
              </a:rPr>
              <a:t>rules can be specific to a single user and may</a:t>
            </a:r>
          </a:p>
          <a:p>
            <a:r>
              <a:rPr lang="en-US" sz="1200" b="1" i="0" u="none" strike="noStrike" kern="1200" baseline="0" dirty="0" smtClean="0">
                <a:solidFill>
                  <a:schemeClr val="tx1"/>
                </a:solidFill>
                <a:latin typeface="+mn-lt"/>
                <a:ea typeface="+mn-ea"/>
                <a:cs typeface="+mn-cs"/>
              </a:rPr>
              <a:t>not generally apply to all users.</a:t>
            </a:r>
            <a:r>
              <a:rPr lang="en-US" sz="1200" b="0" i="0" u="none" strike="noStrike" kern="1200" baseline="0" dirty="0" smtClean="0">
                <a:solidFill>
                  <a:schemeClr val="tx1"/>
                </a:solidFill>
                <a:latin typeface="+mn-lt"/>
                <a:ea typeface="+mn-ea"/>
                <a:cs typeface="+mn-cs"/>
              </a:rPr>
              <a:t> For example, the last rule</a:t>
            </a:r>
          </a:p>
          <a:p>
            <a:r>
              <a:rPr lang="en-US" sz="1200" b="0" i="0" u="none" strike="noStrike" kern="1200" baseline="0" dirty="0" smtClean="0">
                <a:solidFill>
                  <a:schemeClr val="tx1"/>
                </a:solidFill>
                <a:latin typeface="+mn-lt"/>
                <a:ea typeface="+mn-ea"/>
                <a:cs typeface="+mn-cs"/>
              </a:rPr>
              <a:t>in Table 2 applies to a user who jogs in a treadmill at home,</a:t>
            </a:r>
          </a:p>
          <a:p>
            <a:r>
              <a:rPr lang="en-US" sz="1200" b="0" i="0" u="none" strike="noStrike" kern="1200" baseline="0" dirty="0" smtClean="0">
                <a:solidFill>
                  <a:schemeClr val="tx1"/>
                </a:solidFill>
                <a:latin typeface="+mn-lt"/>
                <a:ea typeface="+mn-ea"/>
                <a:cs typeface="+mn-cs"/>
              </a:rPr>
              <a:t>and it may not apply to someone who runs outside.</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Cross validation</a:t>
            </a:r>
          </a:p>
          <a:p>
            <a:endParaRPr lang="en-US" b="1" dirty="0" smtClean="0"/>
          </a:p>
          <a:p>
            <a:r>
              <a:rPr lang="en-US" b="1" dirty="0" smtClean="0"/>
              <a:t>Mine rules may become invalid due the change of user’s behavior.</a:t>
            </a:r>
            <a:endParaRPr lang="en-US" b="1" dirty="0"/>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he may buy a treadmill</a:t>
            </a:r>
          </a:p>
          <a:p>
            <a:r>
              <a:rPr lang="en-US" sz="1200" b="0" i="0" u="none" strike="noStrike" kern="1200" baseline="0" dirty="0" smtClean="0">
                <a:solidFill>
                  <a:schemeClr val="tx1"/>
                </a:solidFill>
                <a:latin typeface="+mn-lt"/>
                <a:ea typeface="+mn-ea"/>
                <a:cs typeface="+mn-cs"/>
              </a:rPr>
              <a:t>and start running at home instead of outside. Then, the</a:t>
            </a:r>
          </a:p>
          <a:p>
            <a:r>
              <a:rPr lang="en-US" sz="1200" b="0" i="0" u="none" strike="noStrike" kern="1200" baseline="0" dirty="0" smtClean="0">
                <a:solidFill>
                  <a:schemeClr val="tx1"/>
                </a:solidFill>
                <a:latin typeface="+mn-lt"/>
                <a:ea typeface="+mn-ea"/>
                <a:cs typeface="+mn-cs"/>
              </a:rPr>
              <a:t>rule </a:t>
            </a:r>
            <a:r>
              <a:rPr lang="en-US" sz="1200" b="0" i="0" u="none" strike="noStrike" kern="1200" baseline="0" dirty="0" err="1" smtClean="0">
                <a:solidFill>
                  <a:schemeClr val="tx1"/>
                </a:solidFill>
                <a:latin typeface="+mn-lt"/>
                <a:ea typeface="+mn-ea"/>
                <a:cs typeface="+mn-cs"/>
              </a:rPr>
              <a:t>fIsRunning</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Trueg</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fAtHome</a:t>
            </a:r>
            <a:r>
              <a:rPr lang="en-US" sz="1200" b="0" i="0" u="none" strike="noStrike" kern="1200" baseline="0" dirty="0" smtClean="0">
                <a:solidFill>
                  <a:schemeClr val="tx1"/>
                </a:solidFill>
                <a:latin typeface="+mn-lt"/>
                <a:ea typeface="+mn-ea"/>
                <a:cs typeface="+mn-cs"/>
              </a:rPr>
              <a:t> = </a:t>
            </a:r>
            <a:r>
              <a:rPr lang="en-US" sz="1200" b="0" i="0" u="none" strike="noStrike" kern="1200" baseline="0" dirty="0" err="1" smtClean="0">
                <a:solidFill>
                  <a:schemeClr val="tx1"/>
                </a:solidFill>
                <a:latin typeface="+mn-lt"/>
                <a:ea typeface="+mn-ea"/>
                <a:cs typeface="+mn-cs"/>
              </a:rPr>
              <a:t>Falseg</a:t>
            </a:r>
            <a:r>
              <a:rPr lang="en-US" sz="1200" b="0" i="0" u="none" strike="noStrike" kern="1200" baseline="0" dirty="0" smtClean="0">
                <a:solidFill>
                  <a:schemeClr val="tx1"/>
                </a:solidFill>
                <a:latin typeface="+mn-lt"/>
                <a:ea typeface="+mn-ea"/>
                <a:cs typeface="+mn-cs"/>
              </a:rPr>
              <a:t> needs to</a:t>
            </a:r>
          </a:p>
          <a:p>
            <a:r>
              <a:rPr lang="en-US" sz="1200" b="0" i="0" u="none" strike="noStrike" kern="1200" baseline="0" dirty="0" smtClean="0">
                <a:solidFill>
                  <a:schemeClr val="tx1"/>
                </a:solidFill>
                <a:latin typeface="+mn-lt"/>
                <a:ea typeface="+mn-ea"/>
                <a:cs typeface="+mn-cs"/>
              </a:rPr>
              <a:t>be replaced with a new rule. </a:t>
            </a:r>
            <a:r>
              <a:rPr lang="en-US" sz="1200" b="1" i="0" u="none" strike="noStrike" kern="1200" baseline="0" dirty="0" smtClean="0">
                <a:solidFill>
                  <a:schemeClr val="tx1"/>
                </a:solidFill>
                <a:latin typeface="+mn-lt"/>
                <a:ea typeface="+mn-ea"/>
                <a:cs typeface="+mn-cs"/>
              </a:rPr>
              <a:t>To achieve this, ACE cross</a:t>
            </a:r>
          </a:p>
          <a:p>
            <a:r>
              <a:rPr lang="en-US" sz="1200" b="1" i="0" u="none" strike="noStrike" kern="1200" baseline="0" dirty="0" smtClean="0">
                <a:solidFill>
                  <a:schemeClr val="tx1"/>
                </a:solidFill>
                <a:latin typeface="+mn-lt"/>
                <a:ea typeface="+mn-ea"/>
                <a:cs typeface="+mn-cs"/>
              </a:rPr>
              <a:t>validates its inferred results with ground truths (collected</a:t>
            </a:r>
          </a:p>
          <a:p>
            <a:r>
              <a:rPr lang="en-US" sz="1200" b="1" i="0" u="none" strike="noStrike" kern="1200" baseline="0" dirty="0" smtClean="0">
                <a:solidFill>
                  <a:schemeClr val="tx1"/>
                </a:solidFill>
                <a:latin typeface="+mn-lt"/>
                <a:ea typeface="+mn-ea"/>
                <a:cs typeface="+mn-cs"/>
              </a:rPr>
              <a:t>by occasionally running </a:t>
            </a:r>
            <a:r>
              <a:rPr lang="en-US" sz="1200" b="1" i="0" u="none" strike="noStrike" kern="1200" baseline="0" dirty="0" err="1" smtClean="0">
                <a:solidFill>
                  <a:schemeClr val="tx1"/>
                </a:solidFill>
                <a:latin typeface="+mn-lt"/>
                <a:ea typeface="+mn-ea"/>
                <a:cs typeface="+mn-cs"/>
              </a:rPr>
              <a:t>contexters</a:t>
            </a:r>
            <a:r>
              <a:rPr lang="en-US" sz="1200" b="1" i="0" u="none" strike="noStrike" kern="1200" baseline="0" dirty="0" smtClean="0">
                <a:solidFill>
                  <a:schemeClr val="tx1"/>
                </a:solidFill>
                <a:latin typeface="+mn-lt"/>
                <a:ea typeface="+mn-ea"/>
                <a:cs typeface="+mn-cs"/>
              </a:rPr>
              <a:t> or getting feedback from</a:t>
            </a:r>
          </a:p>
          <a:p>
            <a:r>
              <a:rPr lang="en-US" sz="1200" b="1" i="0" u="none" strike="noStrike" kern="1200" baseline="0" dirty="0" smtClean="0">
                <a:solidFill>
                  <a:schemeClr val="tx1"/>
                </a:solidFill>
                <a:latin typeface="+mn-lt"/>
                <a:ea typeface="+mn-ea"/>
                <a:cs typeface="+mn-cs"/>
              </a:rPr>
              <a:t>users/applications, as mentioned in Section 2).</a:t>
            </a:r>
            <a:r>
              <a:rPr lang="en-US" sz="1200" b="0" i="0" u="none" strike="noStrike" kern="1200" baseline="0" dirty="0" smtClean="0">
                <a:solidFill>
                  <a:schemeClr val="tx1"/>
                </a:solidFill>
                <a:latin typeface="+mn-lt"/>
                <a:ea typeface="+mn-ea"/>
                <a:cs typeface="+mn-cs"/>
              </a:rPr>
              <a:t> ACE </a:t>
            </a:r>
            <a:r>
              <a:rPr lang="en-US" sz="1200" b="0" i="0" u="none" strike="noStrike" kern="1200" baseline="0" dirty="0" err="1" smtClean="0">
                <a:solidFill>
                  <a:schemeClr val="tx1"/>
                </a:solidFill>
                <a:latin typeface="+mn-lt"/>
                <a:ea typeface="+mn-ea"/>
                <a:cs typeface="+mn-cs"/>
              </a:rPr>
              <a:t>conser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vatively</a:t>
            </a:r>
            <a:r>
              <a:rPr lang="en-US" sz="1200" b="0" i="0" u="none" strike="noStrike" kern="1200" baseline="0" dirty="0" smtClean="0">
                <a:solidFill>
                  <a:schemeClr val="tx1"/>
                </a:solidFill>
                <a:latin typeface="+mn-lt"/>
                <a:ea typeface="+mn-ea"/>
                <a:cs typeface="+mn-cs"/>
              </a:rPr>
              <a:t> drops a rule if its support and confidence go below</a:t>
            </a:r>
          </a:p>
          <a:p>
            <a:r>
              <a:rPr lang="en-US" sz="1200" b="0" i="0" u="none" strike="noStrike" kern="1200" baseline="0" dirty="0" err="1" smtClean="0">
                <a:solidFill>
                  <a:schemeClr val="tx1"/>
                </a:solidFill>
                <a:latin typeface="+mn-lt"/>
                <a:ea typeface="+mn-ea"/>
                <a:cs typeface="+mn-cs"/>
              </a:rPr>
              <a:t>minSup</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minConf</a:t>
            </a:r>
            <a:r>
              <a:rPr lang="en-US" sz="1200" b="0" i="0" u="none" strike="noStrike" kern="1200" baseline="0" dirty="0" smtClean="0">
                <a:solidFill>
                  <a:schemeClr val="tx1"/>
                </a:solidFill>
                <a:latin typeface="+mn-lt"/>
                <a:ea typeface="+mn-ea"/>
                <a:cs typeface="+mn-cs"/>
              </a:rPr>
              <a:t> due to the ground truths. New rules</a:t>
            </a:r>
          </a:p>
          <a:p>
            <a:r>
              <a:rPr lang="en-US" sz="1200" b="0" i="0" u="none" strike="noStrike" kern="1200" baseline="0" dirty="0" smtClean="0">
                <a:solidFill>
                  <a:schemeClr val="tx1"/>
                </a:solidFill>
                <a:latin typeface="+mn-lt"/>
                <a:ea typeface="+mn-ea"/>
                <a:cs typeface="+mn-cs"/>
              </a:rPr>
              <a:t>emerged due to change in habits are eventually learned by</a:t>
            </a:r>
          </a:p>
          <a:p>
            <a:r>
              <a:rPr lang="en-US" sz="1200" b="0" i="0" u="none" strike="noStrike" kern="1200" baseline="0" dirty="0" smtClean="0">
                <a:solidFill>
                  <a:schemeClr val="tx1"/>
                </a:solidFill>
                <a:latin typeface="+mn-lt"/>
                <a:ea typeface="+mn-ea"/>
                <a:cs typeface="+mn-cs"/>
              </a:rPr>
              <a:t>the Rule Miner as their </a:t>
            </a:r>
            <a:r>
              <a:rPr lang="en-US" sz="1200" b="0" i="0" u="none" strike="noStrike" kern="1200" baseline="0" dirty="0" err="1" smtClean="0">
                <a:solidFill>
                  <a:schemeClr val="tx1"/>
                </a:solidFill>
                <a:latin typeface="+mn-lt"/>
                <a:ea typeface="+mn-ea"/>
                <a:cs typeface="+mn-cs"/>
              </a:rPr>
              <a:t>itemsets</a:t>
            </a:r>
            <a:r>
              <a:rPr lang="en-US" sz="1200" b="0" i="0" u="none" strike="noStrike" kern="1200" baseline="0" dirty="0" smtClean="0">
                <a:solidFill>
                  <a:schemeClr val="tx1"/>
                </a:solidFill>
                <a:latin typeface="+mn-lt"/>
                <a:ea typeface="+mn-ea"/>
                <a:cs typeface="+mn-cs"/>
              </a:rPr>
              <a:t> become frequent.</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53</a:t>
            </a:fld>
            <a:endParaRPr lang="en-US"/>
          </a:p>
        </p:txBody>
      </p:sp>
    </p:spTree>
    <p:extLst>
      <p:ext uri="{BB962C8B-B14F-4D97-AF65-F5344CB8AC3E}">
        <p14:creationId xmlns:p14="http://schemas.microsoft.com/office/powerpoint/2010/main" val="42698537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Expression</a:t>
            </a:r>
            <a:r>
              <a:rPr lang="en-US" baseline="0" dirty="0" smtClean="0"/>
              <a:t> Tree for a </a:t>
            </a:r>
            <a:r>
              <a:rPr lang="en-US" baseline="0" dirty="0" err="1" smtClean="0"/>
              <a:t>tuple</a:t>
            </a:r>
            <a:r>
              <a:rPr lang="en-US" baseline="0" dirty="0" smtClean="0"/>
              <a:t> a=v: A Boolean AND OR tree representation of the expression that implies the value of the attribute a.</a:t>
            </a:r>
          </a:p>
          <a:p>
            <a:endParaRPr lang="en-US" baseline="0" dirty="0" smtClean="0"/>
          </a:p>
          <a:p>
            <a:r>
              <a:rPr lang="en-US" baseline="0" dirty="0" smtClean="0"/>
              <a:t>Inference cache: on a get request on attribute X, the cache evaluates two expression trees- one for X=T and one for X=F, and see if any of these trees satisfied. If X=T satisfied returns true, if X=F satisfied returns false;  Otherwise invokes Sensing Planner to invoke </a:t>
            </a:r>
            <a:r>
              <a:rPr lang="en-US" baseline="0" dirty="0" err="1" smtClean="0"/>
              <a:t>contexters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inference cache</a:t>
            </a:r>
            <a:r>
              <a:rPr lang="en-US" baseline="0" dirty="0" smtClean="0"/>
              <a:t> fails to determine the value of an attribute, we need to call necessary </a:t>
            </a:r>
            <a:r>
              <a:rPr lang="en-US" baseline="0" dirty="0" err="1" smtClean="0"/>
              <a:t>contexters</a:t>
            </a:r>
            <a:r>
              <a:rPr lang="en-US" baseline="0" dirty="0" smtClean="0"/>
              <a:t> to determine the value. The straightforward way is to directly call the </a:t>
            </a:r>
            <a:r>
              <a:rPr lang="en-US" baseline="0" dirty="0" err="1" smtClean="0"/>
              <a:t>contexter</a:t>
            </a:r>
            <a:r>
              <a:rPr lang="en-US" baseline="0" dirty="0" smtClean="0"/>
              <a:t> that produce the value. But that can be at a high cost. The authors show that probably the ACE may be able to find the value of an attribute in an indirect and cheaper way.</a:t>
            </a:r>
          </a:p>
          <a:p>
            <a:endParaRPr lang="en-US" baseline="0" dirty="0" smtClean="0"/>
          </a:p>
          <a:p>
            <a:r>
              <a:rPr lang="en-US" baseline="0" dirty="0" smtClean="0"/>
              <a:t>For example, if current time is 5:30pm and the user is likely to be jogging between 5-6pm, then ACE can just speculative sense jogging to infer </a:t>
            </a:r>
            <a:r>
              <a:rPr lang="en-US" baseline="0" dirty="0" err="1" smtClean="0"/>
              <a:t>InMeeting</a:t>
            </a:r>
            <a:r>
              <a:rPr lang="en-US" baseline="0" dirty="0" smtClean="0"/>
              <a:t> attribute, which is much costly to get.</a:t>
            </a:r>
          </a:p>
          <a:p>
            <a:endParaRPr lang="en-US" baseline="0" dirty="0" smtClean="0"/>
          </a:p>
          <a:p>
            <a:r>
              <a:rPr lang="en-US" baseline="0" dirty="0" smtClean="0"/>
              <a:t>An optimal ordering of selecting the right attributes to sense depends on both the cost of getting the attribute and the likelihood of this attribute being true. (This is related because only a true/false value of attribute can infer target attribute, e.g., only </a:t>
            </a:r>
            <a:r>
              <a:rPr lang="en-US" baseline="0" dirty="0" err="1" smtClean="0"/>
              <a:t>isRunning</a:t>
            </a:r>
            <a:r>
              <a:rPr lang="en-US" baseline="0" dirty="0" smtClean="0"/>
              <a:t> is true, you can infer </a:t>
            </a:r>
            <a:r>
              <a:rPr lang="en-US" baseline="0" dirty="0" err="1" smtClean="0"/>
              <a:t>Inmeeting</a:t>
            </a:r>
            <a:r>
              <a:rPr lang="en-US" baseline="0" dirty="0" smtClean="0"/>
              <a:t> is False, but if </a:t>
            </a:r>
            <a:r>
              <a:rPr lang="en-US" baseline="0" dirty="0" err="1" smtClean="0"/>
              <a:t>isRunning</a:t>
            </a:r>
            <a:r>
              <a:rPr lang="en-US" baseline="0" dirty="0" smtClean="0"/>
              <a:t> is false, we </a:t>
            </a:r>
            <a:r>
              <a:rPr lang="en-US" baseline="0" dirty="0" err="1" smtClean="0"/>
              <a:t>cannnot</a:t>
            </a:r>
            <a:r>
              <a:rPr lang="en-US" baseline="0" dirty="0" smtClean="0"/>
              <a:t> infer </a:t>
            </a:r>
            <a:r>
              <a:rPr lang="en-US" baseline="0" dirty="0" err="1" smtClean="0"/>
              <a:t>Inmeeting</a:t>
            </a:r>
            <a:r>
              <a:rPr lang="en-US" baseline="0" dirty="0" smtClean="0"/>
              <a:t>).  Cost is learnt from configuration file while p is learnt on historical data.</a:t>
            </a:r>
          </a:p>
          <a:p>
            <a:endParaRPr lang="en-US" baseline="0" dirty="0" smtClean="0"/>
          </a:p>
          <a:p>
            <a:endParaRPr lang="en-US" baseline="0" dirty="0" smtClean="0"/>
          </a:p>
          <a:p>
            <a:r>
              <a:rPr lang="en-US" baseline="0" dirty="0" smtClean="0"/>
              <a:t>So the goal is to chose the right set of attributes to sense in order to infer the target attribute while keeping the expected cost of sensing minimal.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Suppose an application wants to </a:t>
            </a:r>
            <a:r>
              <a:rPr lang="en-US" dirty="0" smtClean="0"/>
              <a:t>see</a:t>
            </a:r>
            <a:r>
              <a:rPr lang="en-US" sz="1200" b="0" i="0" u="none" strike="noStrike" kern="1200" baseline="0" dirty="0" smtClean="0">
                <a:solidFill>
                  <a:schemeClr val="tx1"/>
                </a:solidFill>
                <a:latin typeface="+mn-lt"/>
                <a:ea typeface="+mn-ea"/>
                <a:cs typeface="+mn-cs"/>
              </a:rPr>
              <a:t> if the user is </a:t>
            </a:r>
            <a:r>
              <a:rPr lang="en-US" sz="1200" b="0"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A traditional system will determine the value of the at-</a:t>
            </a:r>
          </a:p>
          <a:p>
            <a:r>
              <a:rPr lang="en-US" sz="1200" b="0" i="0" u="none" strike="noStrike" kern="1200" baseline="0" dirty="0" smtClean="0">
                <a:solidFill>
                  <a:schemeClr val="tx1"/>
                </a:solidFill>
                <a:latin typeface="+mn-lt"/>
                <a:ea typeface="+mn-ea"/>
                <a:cs typeface="+mn-cs"/>
              </a:rPr>
              <a:t>tribute by acquiring necessary sensor data, e.g., audio, GPS,</a:t>
            </a:r>
          </a:p>
          <a:p>
            <a:r>
              <a:rPr lang="en-US" sz="1200" b="0" i="0" u="none" strike="noStrike" kern="1200" baseline="0" dirty="0" smtClean="0">
                <a:solidFill>
                  <a:schemeClr val="tx1"/>
                </a:solidFill>
                <a:latin typeface="+mn-lt"/>
                <a:ea typeface="+mn-ea"/>
                <a:cs typeface="+mn-cs"/>
              </a:rPr>
              <a:t>and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signature and by using necessary classifiers. How-</a:t>
            </a:r>
          </a:p>
          <a:p>
            <a:r>
              <a:rPr lang="en-US" sz="1200" b="0" i="0" u="none" strike="noStrike" kern="1200" baseline="0" dirty="0" smtClean="0">
                <a:solidFill>
                  <a:schemeClr val="tx1"/>
                </a:solidFill>
                <a:latin typeface="+mn-lt"/>
                <a:ea typeface="+mn-ea"/>
                <a:cs typeface="+mn-cs"/>
              </a:rPr>
              <a:t>ever, ACE's conditional planning exploits context rules to</a:t>
            </a:r>
          </a:p>
          <a:p>
            <a:r>
              <a:rPr lang="en-US" sz="1200" b="0" i="0" u="none" strike="noStrike" kern="1200" baseline="0" dirty="0" smtClean="0">
                <a:solidFill>
                  <a:schemeClr val="tx1"/>
                </a:solidFill>
                <a:latin typeface="+mn-lt"/>
                <a:ea typeface="+mn-ea"/>
                <a:cs typeface="+mn-cs"/>
              </a:rPr>
              <a:t>opportunistically infer the value of </a:t>
            </a:r>
            <a:r>
              <a:rPr lang="en-US" sz="1200" b="0"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 by </a:t>
            </a:r>
            <a:r>
              <a:rPr lang="en-US" sz="1200" b="0" i="0" u="none" strike="noStrike" kern="1200" baseline="0" dirty="0" err="1" smtClean="0">
                <a:solidFill>
                  <a:schemeClr val="tx1"/>
                </a:solidFill>
                <a:latin typeface="+mn-lt"/>
                <a:ea typeface="+mn-ea"/>
                <a:cs typeface="+mn-cs"/>
              </a:rPr>
              <a:t>acquir</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ing</a:t>
            </a:r>
            <a:r>
              <a:rPr lang="en-US" sz="1200" b="0" i="0" u="none" strike="noStrike" kern="1200" baseline="0" dirty="0" smtClean="0">
                <a:solidFill>
                  <a:schemeClr val="tx1"/>
                </a:solidFill>
                <a:latin typeface="+mn-lt"/>
                <a:ea typeface="+mn-ea"/>
                <a:cs typeface="+mn-cs"/>
              </a:rPr>
              <a:t> attributes that </a:t>
            </a:r>
            <a:r>
              <a:rPr lang="en-US" sz="1200" b="1" i="0" u="none" strike="noStrike" kern="1200" baseline="0" dirty="0" smtClean="0">
                <a:solidFill>
                  <a:schemeClr val="tx1"/>
                </a:solidFill>
                <a:latin typeface="+mn-lt"/>
                <a:ea typeface="+mn-ea"/>
                <a:cs typeface="+mn-cs"/>
              </a:rPr>
              <a:t>are cheaper (in terms of sensing cost)</a:t>
            </a:r>
          </a:p>
          <a:p>
            <a:r>
              <a:rPr lang="en-US" sz="1200" b="1" i="0" u="none" strike="noStrike" kern="1200" baseline="0" dirty="0" smtClean="0">
                <a:solidFill>
                  <a:schemeClr val="tx1"/>
                </a:solidFill>
                <a:latin typeface="+mn-lt"/>
                <a:ea typeface="+mn-ea"/>
                <a:cs typeface="+mn-cs"/>
              </a:rPr>
              <a:t>and are likely to conclude a value of </a:t>
            </a:r>
            <a:r>
              <a:rPr lang="en-US" sz="1200" b="1"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 For ex-</a:t>
            </a:r>
          </a:p>
          <a:p>
            <a:r>
              <a:rPr lang="en-US" sz="1200" b="0" i="0" u="none" strike="noStrike" kern="1200" baseline="0" dirty="0" smtClean="0">
                <a:solidFill>
                  <a:schemeClr val="tx1"/>
                </a:solidFill>
                <a:latin typeface="+mn-lt"/>
                <a:ea typeface="+mn-ea"/>
                <a:cs typeface="+mn-cs"/>
              </a:rPr>
              <a:t>ample, if the current time is 5.30pm and the user is likely</a:t>
            </a:r>
          </a:p>
          <a:p>
            <a:r>
              <a:rPr lang="en-US" sz="1200" b="0" i="0" u="none" strike="noStrike" kern="1200" baseline="0" dirty="0" smtClean="0">
                <a:solidFill>
                  <a:schemeClr val="tx1"/>
                </a:solidFill>
                <a:latin typeface="+mn-lt"/>
                <a:ea typeface="+mn-ea"/>
                <a:cs typeface="+mn-cs"/>
              </a:rPr>
              <a:t>to be jogging between 5pm and 6 pm, ACE can specula-</a:t>
            </a:r>
          </a:p>
          <a:p>
            <a:r>
              <a:rPr lang="en-US" sz="1200" b="0" i="0" u="none" strike="noStrike" kern="1200" baseline="0" dirty="0" err="1" smtClean="0">
                <a:solidFill>
                  <a:schemeClr val="tx1"/>
                </a:solidFill>
                <a:latin typeface="+mn-lt"/>
                <a:ea typeface="+mn-ea"/>
                <a:cs typeface="+mn-cs"/>
              </a:rPr>
              <a:t>tively</a:t>
            </a:r>
            <a:r>
              <a:rPr lang="en-US" sz="1200" b="0" i="0" u="none" strike="noStrike" kern="1200" baseline="0" dirty="0" smtClean="0">
                <a:solidFill>
                  <a:schemeClr val="tx1"/>
                </a:solidFill>
                <a:latin typeface="+mn-lt"/>
                <a:ea typeface="+mn-ea"/>
                <a:cs typeface="+mn-cs"/>
              </a:rPr>
              <a:t> acquire the value of </a:t>
            </a:r>
            <a:r>
              <a:rPr lang="en-US" sz="1200" b="0" i="0" u="none" strike="noStrike" kern="1200" baseline="0" dirty="0" err="1" smtClean="0">
                <a:solidFill>
                  <a:schemeClr val="tx1"/>
                </a:solidFill>
                <a:latin typeface="+mn-lt"/>
                <a:ea typeface="+mn-ea"/>
                <a:cs typeface="+mn-cs"/>
              </a:rPr>
              <a:t>IsJogging</a:t>
            </a:r>
            <a:r>
              <a:rPr lang="en-US" sz="1200" b="0" i="0" u="none" strike="noStrike" kern="1200" baseline="0" dirty="0" smtClean="0">
                <a:solidFill>
                  <a:schemeClr val="tx1"/>
                </a:solidFill>
                <a:latin typeface="+mn-lt"/>
                <a:ea typeface="+mn-ea"/>
                <a:cs typeface="+mn-cs"/>
              </a:rPr>
              <a:t>, and if it is found to</a:t>
            </a:r>
          </a:p>
          <a:p>
            <a:r>
              <a:rPr lang="en-US" sz="1200" b="0" i="0" u="none" strike="noStrike" kern="1200" baseline="0" dirty="0" smtClean="0">
                <a:solidFill>
                  <a:schemeClr val="tx1"/>
                </a:solidFill>
                <a:latin typeface="+mn-lt"/>
                <a:ea typeface="+mn-ea"/>
                <a:cs typeface="+mn-cs"/>
              </a:rPr>
              <a:t>be True, ACE can infer </a:t>
            </a:r>
            <a:r>
              <a:rPr lang="en-US" sz="1200" b="0"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 = False according to the</a:t>
            </a:r>
          </a:p>
          <a:p>
            <a:r>
              <a:rPr lang="en-US" sz="1200" b="0" i="0" u="none" strike="noStrike" kern="1200" baseline="0" dirty="0" smtClean="0">
                <a:solidFill>
                  <a:schemeClr val="tx1"/>
                </a:solidFill>
                <a:latin typeface="+mn-lt"/>
                <a:ea typeface="+mn-ea"/>
                <a:cs typeface="+mn-cs"/>
              </a:rPr>
              <a:t>rule </a:t>
            </a:r>
            <a:r>
              <a:rPr lang="en-US" sz="1200" b="0" i="0" u="none" strike="noStrike" kern="1200" baseline="0" dirty="0" err="1" smtClean="0">
                <a:solidFill>
                  <a:schemeClr val="tx1"/>
                </a:solidFill>
                <a:latin typeface="+mn-lt"/>
                <a:ea typeface="+mn-ea"/>
                <a:cs typeface="+mn-cs"/>
              </a:rPr>
              <a:t>IsJogging</a:t>
            </a:r>
            <a:r>
              <a:rPr lang="en-US" sz="1200" b="0" i="0" u="none" strike="noStrike" kern="1200" baseline="0" dirty="0" smtClean="0">
                <a:solidFill>
                  <a:schemeClr val="tx1"/>
                </a:solidFill>
                <a:latin typeface="+mn-lt"/>
                <a:ea typeface="+mn-ea"/>
                <a:cs typeface="+mn-cs"/>
              </a:rPr>
              <a:t> = True =&gt; </a:t>
            </a:r>
            <a:r>
              <a:rPr lang="en-US" sz="1200" b="0"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 = False. Similarly, if</a:t>
            </a:r>
          </a:p>
          <a:p>
            <a:r>
              <a:rPr lang="en-US" sz="1200" b="0" i="0" u="none" strike="noStrike" kern="1200" baseline="0" dirty="0" smtClean="0">
                <a:solidFill>
                  <a:schemeClr val="tx1"/>
                </a:solidFill>
                <a:latin typeface="+mn-lt"/>
                <a:ea typeface="+mn-ea"/>
                <a:cs typeface="+mn-cs"/>
              </a:rPr>
              <a:t>checking </a:t>
            </a:r>
            <a:r>
              <a:rPr lang="en-US" sz="1200" b="0" i="0" u="none" strike="noStrike" kern="1200" baseline="0" dirty="0" err="1" smtClean="0">
                <a:solidFill>
                  <a:schemeClr val="tx1"/>
                </a:solidFill>
                <a:latin typeface="+mn-lt"/>
                <a:ea typeface="+mn-ea"/>
                <a:cs typeface="+mn-cs"/>
              </a:rPr>
              <a:t>AtHome</a:t>
            </a:r>
            <a:r>
              <a:rPr lang="en-US" sz="1200" b="0" i="0" u="none" strike="noStrike" kern="1200" baseline="0" dirty="0" smtClean="0">
                <a:solidFill>
                  <a:schemeClr val="tx1"/>
                </a:solidFill>
                <a:latin typeface="+mn-lt"/>
                <a:ea typeface="+mn-ea"/>
                <a:cs typeface="+mn-cs"/>
              </a:rPr>
              <a:t> is cheaper (by sensing </a:t>
            </a:r>
            <a:r>
              <a:rPr lang="en-US" sz="1200" b="0" i="0" u="none" strike="noStrike" kern="1200" baseline="0" dirty="0" err="1" smtClean="0">
                <a:solidFill>
                  <a:schemeClr val="tx1"/>
                </a:solidFill>
                <a:latin typeface="+mn-lt"/>
                <a:ea typeface="+mn-ea"/>
                <a:cs typeface="+mn-cs"/>
              </a:rPr>
              <a:t>WiFi</a:t>
            </a:r>
            <a:r>
              <a:rPr lang="en-US" sz="1200" b="0" i="0" u="none" strike="noStrike" kern="1200" baseline="0" dirty="0" smtClean="0">
                <a:solidFill>
                  <a:schemeClr val="tx1"/>
                </a:solidFill>
                <a:latin typeface="+mn-lt"/>
                <a:ea typeface="+mn-ea"/>
                <a:cs typeface="+mn-cs"/>
              </a:rPr>
              <a:t> only) and the</a:t>
            </a:r>
          </a:p>
          <a:p>
            <a:r>
              <a:rPr lang="en-US" sz="1200" b="0" i="0" u="none" strike="noStrike" kern="1200" baseline="0" dirty="0" smtClean="0">
                <a:solidFill>
                  <a:schemeClr val="tx1"/>
                </a:solidFill>
                <a:latin typeface="+mn-lt"/>
                <a:ea typeface="+mn-ea"/>
                <a:cs typeface="+mn-cs"/>
              </a:rPr>
              <a:t>user is likely to be at home, ACE can check if the user is ac-</a:t>
            </a:r>
          </a:p>
          <a:p>
            <a:r>
              <a:rPr lang="en-US" sz="1200" b="0" i="0" u="none" strike="noStrike" kern="1200" baseline="0" dirty="0" err="1" smtClean="0">
                <a:solidFill>
                  <a:schemeClr val="tx1"/>
                </a:solidFill>
                <a:latin typeface="+mn-lt"/>
                <a:ea typeface="+mn-ea"/>
                <a:cs typeface="+mn-cs"/>
              </a:rPr>
              <a:t>tually</a:t>
            </a:r>
            <a:r>
              <a:rPr lang="en-US" sz="1200" b="0" i="0" u="none" strike="noStrike" kern="1200" baseline="0" dirty="0" smtClean="0">
                <a:solidFill>
                  <a:schemeClr val="tx1"/>
                </a:solidFill>
                <a:latin typeface="+mn-lt"/>
                <a:ea typeface="+mn-ea"/>
                <a:cs typeface="+mn-cs"/>
              </a:rPr>
              <a:t> at home and if so, can conclude </a:t>
            </a:r>
            <a:r>
              <a:rPr lang="en-US" sz="1200" b="0" i="0" u="none" strike="noStrike" kern="1200" baseline="0" dirty="0" err="1" smtClean="0">
                <a:solidFill>
                  <a:schemeClr val="tx1"/>
                </a:solidFill>
                <a:latin typeface="+mn-lt"/>
                <a:ea typeface="+mn-ea"/>
                <a:cs typeface="+mn-cs"/>
              </a:rPr>
              <a:t>InMeeting</a:t>
            </a:r>
            <a:r>
              <a:rPr lang="en-US" sz="1200" b="0" i="0" u="none" strike="noStrike" kern="1200" baseline="0" dirty="0" smtClean="0">
                <a:solidFill>
                  <a:schemeClr val="tx1"/>
                </a:solidFill>
                <a:latin typeface="+mn-lt"/>
                <a:ea typeface="+mn-ea"/>
                <a:cs typeface="+mn-cs"/>
              </a:rPr>
              <a:t> = False.</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57</a:t>
            </a:fld>
            <a:endParaRPr lang="en-US"/>
          </a:p>
        </p:txBody>
      </p:sp>
    </p:spTree>
    <p:extLst>
      <p:ext uri="{BB962C8B-B14F-4D97-AF65-F5344CB8AC3E}">
        <p14:creationId xmlns:p14="http://schemas.microsoft.com/office/powerpoint/2010/main" val="2116474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general the number of valid plans to sensing attributes can be exponential. In the previous example, we can also check if both </a:t>
            </a:r>
            <a:r>
              <a:rPr lang="en-US" baseline="0" dirty="0" err="1" smtClean="0"/>
              <a:t>isDriving</a:t>
            </a:r>
            <a:r>
              <a:rPr lang="en-US" baseline="0" dirty="0" smtClean="0"/>
              <a:t> and is Walking are False. If not check other attributes.</a:t>
            </a:r>
          </a:p>
          <a:p>
            <a:endParaRPr lang="en-US" baseline="0" dirty="0" smtClean="0"/>
          </a:p>
          <a:p>
            <a:r>
              <a:rPr lang="en-US" baseline="0" dirty="0" smtClean="0"/>
              <a:t>How can we evaluate a Boolean expression with minimum cost? The optimal algorithm would evaluate variables with small cost but high likelihood to determine the value of the whole expression before other variables.</a:t>
            </a:r>
          </a:p>
          <a:p>
            <a:endParaRPr lang="en-US" baseline="0" dirty="0" smtClean="0"/>
          </a:p>
          <a:p>
            <a:r>
              <a:rPr lang="en-US" baseline="0" dirty="0" smtClean="0"/>
              <a:t>The problem here is an instance of the probabilistic And-Or tree resolution (PAORT) problem, which is shown to be NP hard.</a:t>
            </a:r>
          </a:p>
          <a:p>
            <a:endParaRPr lang="en-US" baseline="0" dirty="0" smtClean="0"/>
          </a:p>
          <a:p>
            <a:r>
              <a:rPr lang="en-US" baseline="0" dirty="0" smtClean="0"/>
              <a:t>However, when the number of attributes is relatively small (fewer than 10), it may be feasible to exhaustively search for all possible ordering of the attributes and then to choose the one that minimizes the expected cost.</a:t>
            </a:r>
          </a:p>
          <a:p>
            <a:r>
              <a:rPr lang="en-US" baseline="0" dirty="0" smtClean="0"/>
              <a:t>The authors use dynamical programming to prune the search space and reduce computational overhead.</a:t>
            </a:r>
          </a:p>
          <a:p>
            <a:endParaRPr lang="en-US" baseline="0" dirty="0" smtClean="0"/>
          </a:p>
          <a:p>
            <a:r>
              <a:rPr lang="en-US" baseline="0" dirty="0" smtClean="0"/>
              <a:t>When the number of attributes becomes large, designs a fast and efficient heuristic algorithm that perform close to optimal.</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59</a:t>
            </a:fld>
            <a:endParaRPr lang="en-US"/>
          </a:p>
        </p:txBody>
      </p:sp>
    </p:spTree>
    <p:extLst>
      <p:ext uri="{BB962C8B-B14F-4D97-AF65-F5344CB8AC3E}">
        <p14:creationId xmlns:p14="http://schemas.microsoft.com/office/powerpoint/2010/main" val="199299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Experiments are done on Samsung Focus phone running Win 7.5 OS. 1G</a:t>
            </a:r>
            <a:r>
              <a:rPr lang="en-US" baseline="0" dirty="0" smtClean="0"/>
              <a:t> CPU, 512MB RAM and Li-Ion 1500 </a:t>
            </a:r>
            <a:r>
              <a:rPr lang="en-US" baseline="0" dirty="0" err="1" smtClean="0"/>
              <a:t>mAh</a:t>
            </a:r>
            <a:r>
              <a:rPr lang="en-US" baseline="0" dirty="0" smtClean="0"/>
              <a:t> battery;</a:t>
            </a:r>
          </a:p>
          <a:p>
            <a:endParaRPr lang="en-US" baseline="0" dirty="0" smtClean="0"/>
          </a:p>
          <a:p>
            <a:r>
              <a:rPr lang="en-US" baseline="0" dirty="0" smtClean="0"/>
              <a:t>Trace-driven experiments: run ACE on a laptop and replace its </a:t>
            </a:r>
            <a:r>
              <a:rPr lang="en-US" baseline="0" dirty="0" err="1" smtClean="0"/>
              <a:t>contexters</a:t>
            </a:r>
            <a:r>
              <a:rPr lang="en-US" baseline="0" dirty="0" smtClean="0"/>
              <a:t> with fake ones that return a user’s current context from a given trace, instead of acquiring sensory data. The energy cost are modeled by the numbers measured from real experiments.</a:t>
            </a:r>
          </a:p>
          <a:p>
            <a:endParaRPr lang="en-US" baseline="0" dirty="0" smtClean="0"/>
          </a:p>
          <a:p>
            <a:r>
              <a:rPr lang="en-US" baseline="0" dirty="0" err="1" smtClean="0"/>
              <a:t>JogTracker</a:t>
            </a:r>
            <a:r>
              <a:rPr lang="en-US" baseline="0" dirty="0" smtClean="0"/>
              <a:t> needs: </a:t>
            </a:r>
            <a:r>
              <a:rPr lang="en-US" baseline="0" dirty="0" err="1" smtClean="0"/>
              <a:t>IsWalking</a:t>
            </a:r>
            <a:r>
              <a:rPr lang="en-US" baseline="0" dirty="0" smtClean="0"/>
              <a:t>; </a:t>
            </a:r>
            <a:r>
              <a:rPr lang="en-US" baseline="0" dirty="0" err="1" smtClean="0"/>
              <a:t>IsJogging</a:t>
            </a:r>
            <a:r>
              <a:rPr lang="en-US" baseline="0" dirty="0" smtClean="0"/>
              <a:t>, </a:t>
            </a:r>
            <a:r>
              <a:rPr lang="en-US" baseline="0" dirty="0" err="1" smtClean="0"/>
              <a:t>IsBiking</a:t>
            </a:r>
            <a:r>
              <a:rPr lang="en-US" baseline="0" dirty="0" smtClean="0"/>
              <a:t>;</a:t>
            </a:r>
          </a:p>
          <a:p>
            <a:r>
              <a:rPr lang="en-US" baseline="0" dirty="0" err="1" smtClean="0"/>
              <a:t>PhoneBuddy</a:t>
            </a:r>
            <a:r>
              <a:rPr lang="en-US" baseline="0" dirty="0" smtClean="0"/>
              <a:t>: </a:t>
            </a:r>
            <a:r>
              <a:rPr lang="en-US" baseline="0" dirty="0" err="1" smtClean="0"/>
              <a:t>IsDriving</a:t>
            </a:r>
            <a:r>
              <a:rPr lang="en-US" baseline="0" dirty="0" smtClean="0"/>
              <a:t>, </a:t>
            </a:r>
            <a:r>
              <a:rPr lang="en-US" baseline="0" dirty="0" err="1" smtClean="0"/>
              <a:t>IsMeeting</a:t>
            </a:r>
            <a:r>
              <a:rPr lang="en-US" baseline="0" dirty="0" smtClean="0"/>
              <a:t>, </a:t>
            </a:r>
            <a:r>
              <a:rPr lang="en-US" baseline="0" dirty="0" err="1" smtClean="0"/>
              <a:t>IsAlone</a:t>
            </a:r>
            <a:r>
              <a:rPr lang="en-US" baseline="0" dirty="0" smtClean="0"/>
              <a:t> and </a:t>
            </a:r>
            <a:r>
              <a:rPr lang="en-US" baseline="0" dirty="0" err="1" smtClean="0"/>
              <a:t>InOffice</a:t>
            </a:r>
            <a:endParaRPr lang="en-US" baseline="0" dirty="0" smtClean="0"/>
          </a:p>
          <a:p>
            <a:r>
              <a:rPr lang="en-US" baseline="0" dirty="0" smtClean="0"/>
              <a:t>Geo-Reminder: </a:t>
            </a:r>
            <a:r>
              <a:rPr lang="en-US" baseline="0" dirty="0" err="1" smtClean="0"/>
              <a:t>AtHome</a:t>
            </a:r>
            <a:r>
              <a:rPr lang="en-US" baseline="0" dirty="0" smtClean="0"/>
              <a:t>, </a:t>
            </a:r>
            <a:r>
              <a:rPr lang="en-US" baseline="0" dirty="0" err="1" smtClean="0"/>
              <a:t>InOffice</a:t>
            </a:r>
            <a:r>
              <a:rPr lang="en-US" baseline="0" dirty="0" smtClean="0"/>
              <a:t>, Indoor</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Compared to the baseline cache,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Inference Cache consistently provides significantly higher hit</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rates (65 - 75%), for all applications and datasets. </a:t>
            </a:r>
            <a:r>
              <a:rPr lang="en-US" sz="1200" b="1" i="0" u="none" strike="noStrike" kern="1200" baseline="0" dirty="0" smtClean="0">
                <a:solidFill>
                  <a:schemeClr val="tx1"/>
                </a:solidFill>
                <a:latin typeface="+mn-lt"/>
                <a:ea typeface="+mn-ea"/>
                <a:cs typeface="+mn-cs"/>
              </a:rPr>
              <a:t>The additional benefit comes from its ability to return the value of</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an attribute even if it is not in cache,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8 shows the average and 95% confidence interval</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hit rates of various applications under two datasets. The</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applications have some overlap in terms of required sensor</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data and context attributes, and hence the baseline cache</a:t>
            </a:r>
          </a:p>
          <a:p>
            <a:r>
              <a:rPr lang="en-US" sz="1200" b="0" i="0" u="none" strike="noStrike" kern="1200" baseline="0" dirty="0" smtClean="0">
                <a:solidFill>
                  <a:schemeClr val="tx1"/>
                </a:solidFill>
                <a:latin typeface="+mn-lt"/>
                <a:ea typeface="+mn-ea"/>
                <a:cs typeface="+mn-cs"/>
              </a:rPr>
              <a:t>gives nonzero hit rates (5 - 30%). The hit rate is the highest for </a:t>
            </a:r>
            <a:r>
              <a:rPr lang="en-US" sz="1200" b="0" i="0" u="none" strike="noStrike" kern="1200" baseline="0" dirty="0" err="1" smtClean="0">
                <a:solidFill>
                  <a:schemeClr val="tx1"/>
                </a:solidFill>
                <a:latin typeface="+mn-lt"/>
                <a:ea typeface="+mn-ea"/>
                <a:cs typeface="+mn-cs"/>
              </a:rPr>
              <a:t>PhoneBuddy</a:t>
            </a:r>
            <a:r>
              <a:rPr lang="en-US" sz="1200" b="0" i="0" u="none" strike="noStrike" kern="1200" baseline="0" dirty="0" smtClean="0">
                <a:solidFill>
                  <a:schemeClr val="tx1"/>
                </a:solidFill>
                <a:latin typeface="+mn-lt"/>
                <a:ea typeface="+mn-ea"/>
                <a:cs typeface="+mn-cs"/>
              </a:rPr>
              <a:t> because it has the maximum overlap</a:t>
            </a:r>
            <a:r>
              <a:rPr lang="en-US" sz="1200" b="0" i="0" u="none" strike="noStrike" kern="120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other applications.</a:t>
            </a:r>
          </a:p>
          <a:p>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61</a:t>
            </a:fld>
            <a:endParaRPr lang="en-US"/>
          </a:p>
        </p:txBody>
      </p:sp>
    </p:spTree>
    <p:extLst>
      <p:ext uri="{BB962C8B-B14F-4D97-AF65-F5344CB8AC3E}">
        <p14:creationId xmlns:p14="http://schemas.microsoft.com/office/powerpoint/2010/main" val="4082669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10 shows that, compared to the baseline planner,</a:t>
            </a:r>
          </a:p>
          <a:p>
            <a:r>
              <a:rPr lang="en-US" sz="1200" b="0" i="0" u="none" strike="noStrike" kern="1200" baseline="0" dirty="0" smtClean="0">
                <a:solidFill>
                  <a:schemeClr val="tx1"/>
                </a:solidFill>
                <a:latin typeface="+mn-lt"/>
                <a:ea typeface="+mn-ea"/>
                <a:cs typeface="+mn-cs"/>
              </a:rPr>
              <a:t>the heuristics-based Sensing Planner reduces energy con-</a:t>
            </a:r>
          </a:p>
          <a:p>
            <a:r>
              <a:rPr lang="en-US" sz="1200" b="0" i="0" u="none" strike="noStrike" kern="1200" baseline="0" dirty="0" err="1" smtClean="0">
                <a:solidFill>
                  <a:schemeClr val="tx1"/>
                </a:solidFill>
                <a:latin typeface="+mn-lt"/>
                <a:ea typeface="+mn-ea"/>
                <a:cs typeface="+mn-cs"/>
              </a:rPr>
              <a:t>sumption</a:t>
            </a:r>
            <a:r>
              <a:rPr lang="en-US" sz="1200" b="0" i="0" u="none" strike="noStrike" kern="1200" baseline="0" dirty="0" smtClean="0">
                <a:solidFill>
                  <a:schemeClr val="tx1"/>
                </a:solidFill>
                <a:latin typeface="+mn-lt"/>
                <a:ea typeface="+mn-ea"/>
                <a:cs typeface="+mn-cs"/>
              </a:rPr>
              <a:t> by 5 - 60% for various applications and datasets.</a:t>
            </a:r>
          </a:p>
          <a:p>
            <a:r>
              <a:rPr lang="en-US" sz="1200" b="1" i="0" u="none" strike="noStrike" kern="1200" baseline="0" dirty="0" smtClean="0">
                <a:solidFill>
                  <a:schemeClr val="tx1"/>
                </a:solidFill>
                <a:latin typeface="+mn-lt"/>
                <a:ea typeface="+mn-ea"/>
                <a:cs typeface="+mn-cs"/>
              </a:rPr>
              <a:t>The savings is more significant in applications requiring ex-</a:t>
            </a:r>
          </a:p>
          <a:p>
            <a:r>
              <a:rPr lang="en-US" sz="1200" b="1" i="0" u="none" strike="noStrike" kern="1200" baseline="0" dirty="0" smtClean="0">
                <a:solidFill>
                  <a:schemeClr val="tx1"/>
                </a:solidFill>
                <a:latin typeface="+mn-lt"/>
                <a:ea typeface="+mn-ea"/>
                <a:cs typeface="+mn-cs"/>
              </a:rPr>
              <a:t>pensive attributes (e.g., </a:t>
            </a:r>
            <a:r>
              <a:rPr lang="en-US" sz="1200" b="1" i="0" u="none" strike="noStrike" kern="1200" baseline="0" dirty="0" err="1" smtClean="0">
                <a:solidFill>
                  <a:schemeClr val="tx1"/>
                </a:solidFill>
                <a:latin typeface="+mn-lt"/>
                <a:ea typeface="+mn-ea"/>
                <a:cs typeface="+mn-cs"/>
              </a:rPr>
              <a:t>PhoneBuddy</a:t>
            </a:r>
            <a:r>
              <a:rPr lang="en-US" sz="1200" b="1" i="0" u="none" strike="noStrike" kern="1200" baseline="0" dirty="0" smtClean="0">
                <a:solidFill>
                  <a:schemeClr val="tx1"/>
                </a:solidFill>
                <a:latin typeface="+mn-lt"/>
                <a:ea typeface="+mn-ea"/>
                <a:cs typeface="+mn-cs"/>
              </a:rPr>
              <a:t>), because often those</a:t>
            </a:r>
          </a:p>
          <a:p>
            <a:r>
              <a:rPr lang="en-US" sz="1200" b="1" i="0" u="none" strike="noStrike" kern="1200" baseline="0" dirty="0" smtClean="0">
                <a:solidFill>
                  <a:schemeClr val="tx1"/>
                </a:solidFill>
                <a:latin typeface="+mn-lt"/>
                <a:ea typeface="+mn-ea"/>
                <a:cs typeface="+mn-cs"/>
              </a:rPr>
              <a:t>expensive attributes are computed by executing cheaper con-</a:t>
            </a:r>
          </a:p>
          <a:p>
            <a:r>
              <a:rPr lang="en-US" sz="1200" b="1" i="0" u="none" strike="noStrike" kern="1200" baseline="0" dirty="0" err="1" smtClean="0">
                <a:solidFill>
                  <a:schemeClr val="tx1"/>
                </a:solidFill>
                <a:latin typeface="+mn-lt"/>
                <a:ea typeface="+mn-ea"/>
                <a:cs typeface="+mn-cs"/>
              </a:rPr>
              <a:t>texters</a:t>
            </a:r>
            <a:r>
              <a:rPr lang="en-US" sz="1200" b="1" i="0" u="none" strike="noStrike" kern="1200" baseline="0" dirty="0" smtClean="0">
                <a:solidFill>
                  <a:schemeClr val="tx1"/>
                </a:solidFill>
                <a:latin typeface="+mn-lt"/>
                <a:ea typeface="+mn-ea"/>
                <a:cs typeface="+mn-cs"/>
              </a:rPr>
              <a:t>. Since Jog Tracker already uses cheap attributes, the</a:t>
            </a:r>
          </a:p>
          <a:p>
            <a:r>
              <a:rPr lang="en-US" sz="1200" b="1" i="0" u="none" strike="noStrike" kern="1200" baseline="0" dirty="0" smtClean="0">
                <a:solidFill>
                  <a:schemeClr val="tx1"/>
                </a:solidFill>
                <a:latin typeface="+mn-lt"/>
                <a:ea typeface="+mn-ea"/>
                <a:cs typeface="+mn-cs"/>
              </a:rPr>
              <a:t>Planner does not provide significant savings beyond the </a:t>
            </a:r>
            <a:r>
              <a:rPr lang="en-US" sz="1200" b="1" i="0" u="none" strike="noStrike" kern="1200" baseline="0" dirty="0" err="1" smtClean="0">
                <a:solidFill>
                  <a:schemeClr val="tx1"/>
                </a:solidFill>
                <a:latin typeface="+mn-lt"/>
                <a:ea typeface="+mn-ea"/>
                <a:cs typeface="+mn-cs"/>
              </a:rPr>
              <a:t>sav</a:t>
            </a:r>
            <a:r>
              <a:rPr lang="en-US" sz="1200" b="1" i="0" u="none" strike="noStrike" kern="1200" baseline="0" dirty="0" smtClean="0">
                <a:solidFill>
                  <a:schemeClr val="tx1"/>
                </a:solidFill>
                <a:latin typeface="+mn-lt"/>
                <a:ea typeface="+mn-ea"/>
                <a:cs typeface="+mn-cs"/>
              </a:rPr>
              <a:t>-</a:t>
            </a:r>
          </a:p>
          <a:p>
            <a:r>
              <a:rPr lang="en-US" sz="1200" b="1" i="0" u="none" strike="noStrike" kern="1200" baseline="0" dirty="0" err="1" smtClean="0">
                <a:solidFill>
                  <a:schemeClr val="tx1"/>
                </a:solidFill>
                <a:latin typeface="+mn-lt"/>
                <a:ea typeface="+mn-ea"/>
                <a:cs typeface="+mn-cs"/>
              </a:rPr>
              <a:t>ings</a:t>
            </a:r>
            <a:r>
              <a:rPr lang="en-US" sz="1200" b="1" i="0" u="none" strike="noStrike" kern="1200" baseline="0" dirty="0" smtClean="0">
                <a:solidFill>
                  <a:schemeClr val="tx1"/>
                </a:solidFill>
                <a:latin typeface="+mn-lt"/>
                <a:ea typeface="+mn-ea"/>
                <a:cs typeface="+mn-cs"/>
              </a:rPr>
              <a:t> due to Inference Cache.) Overall, the savings is around</a:t>
            </a:r>
          </a:p>
          <a:p>
            <a:r>
              <a:rPr lang="en-US" sz="1200" b="1" i="0" u="none" strike="noStrike" kern="1200" baseline="0" dirty="0" smtClean="0">
                <a:solidFill>
                  <a:schemeClr val="tx1"/>
                </a:solidFill>
                <a:latin typeface="+mn-lt"/>
                <a:ea typeface="+mn-ea"/>
                <a:cs typeface="+mn-cs"/>
              </a:rPr>
              <a:t>55% on average for both datasets.</a:t>
            </a:r>
            <a:endParaRPr lang="en-US" b="1" dirty="0"/>
          </a:p>
        </p:txBody>
      </p:sp>
      <p:sp>
        <p:nvSpPr>
          <p:cNvPr id="4" name="Slide Number Placeholder 3"/>
          <p:cNvSpPr>
            <a:spLocks noGrp="1"/>
          </p:cNvSpPr>
          <p:nvPr>
            <p:ph type="sldNum" sz="quarter" idx="10"/>
          </p:nvPr>
        </p:nvSpPr>
        <p:spPr/>
        <p:txBody>
          <a:bodyPr/>
          <a:lstStyle/>
          <a:p>
            <a:fld id="{0EC9F582-0A55-114C-B22E-A42E2201F5ED}" type="slidenum">
              <a:rPr lang="en-US" smtClean="0"/>
              <a:t>62</a:t>
            </a:fld>
            <a:endParaRPr lang="en-US"/>
          </a:p>
        </p:txBody>
      </p:sp>
    </p:spTree>
    <p:extLst>
      <p:ext uri="{BB962C8B-B14F-4D97-AF65-F5344CB8AC3E}">
        <p14:creationId xmlns:p14="http://schemas.microsoft.com/office/powerpoint/2010/main" val="280142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9E8B4E-BB61-0547-A5DB-B0304346B7BC}" type="slidenum">
              <a:rPr lang="en-US" altLang="zh-CN"/>
              <a:pPr/>
              <a:t>6</a:t>
            </a:fld>
            <a:endParaRPr lang="en-US" altLang="zh-CN"/>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p:txBody>
          <a:bodyPr/>
          <a:lstStyle/>
          <a:p>
            <a:r>
              <a:rPr lang="en-US" altLang="zh-CN"/>
              <a:t>Computation may have multi-stages that are running asynchronously to process the data sequentially, each of the stage may have different periods,  so meeting the time requirement is not trivial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12 shows </a:t>
            </a:r>
            <a:r>
              <a:rPr lang="en-US" sz="1200" b="1" i="0" u="none" strike="noStrike" kern="1200" baseline="0" dirty="0" smtClean="0">
                <a:solidFill>
                  <a:schemeClr val="tx1"/>
                </a:solidFill>
                <a:latin typeface="+mn-lt"/>
                <a:ea typeface="+mn-ea"/>
                <a:cs typeface="+mn-cs"/>
              </a:rPr>
              <a:t>the average latency of a Get() request</a:t>
            </a:r>
          </a:p>
          <a:p>
            <a:r>
              <a:rPr lang="en-US" sz="1200" b="1" i="0" u="none" strike="noStrike" kern="1200" baseline="0" dirty="0" smtClean="0">
                <a:solidFill>
                  <a:schemeClr val="tx1"/>
                </a:solidFill>
                <a:latin typeface="+mn-lt"/>
                <a:ea typeface="+mn-ea"/>
                <a:cs typeface="+mn-cs"/>
              </a:rPr>
              <a:t>when it is answered by the Inference Cache </a:t>
            </a:r>
            <a:r>
              <a:rPr lang="en-US" sz="1200" b="0" i="0" u="none" strike="noStrike" kern="1200" baseline="0" dirty="0" smtClean="0">
                <a:solidFill>
                  <a:schemeClr val="tx1"/>
                </a:solidFill>
                <a:latin typeface="+mn-lt"/>
                <a:ea typeface="+mn-ea"/>
                <a:cs typeface="+mn-cs"/>
              </a:rPr>
              <a:t>(i.e., a cache hit).</a:t>
            </a:r>
          </a:p>
          <a:p>
            <a:r>
              <a:rPr lang="en-US" sz="1200" b="0" i="0" u="none" strike="noStrike" kern="1200" baseline="0" dirty="0" smtClean="0">
                <a:solidFill>
                  <a:schemeClr val="tx1"/>
                </a:solidFill>
                <a:latin typeface="+mn-lt"/>
                <a:ea typeface="+mn-ea"/>
                <a:cs typeface="+mn-cs"/>
              </a:rPr>
              <a:t>The latency depends on complexity of expression trees, and</a:t>
            </a:r>
          </a:p>
          <a:p>
            <a:r>
              <a:rPr lang="en-US" sz="1200" b="0" i="0" u="none" strike="noStrike" kern="1200" baseline="0" dirty="0" smtClean="0">
                <a:solidFill>
                  <a:schemeClr val="tx1"/>
                </a:solidFill>
                <a:latin typeface="+mn-lt"/>
                <a:ea typeface="+mn-ea"/>
                <a:cs typeface="+mn-cs"/>
              </a:rPr>
              <a:t>we report </a:t>
            </a:r>
            <a:r>
              <a:rPr lang="en-US" sz="1200" b="1" i="0" u="none" strike="noStrike" kern="1200" baseline="0" dirty="0" smtClean="0">
                <a:solidFill>
                  <a:schemeClr val="tx1"/>
                </a:solidFill>
                <a:latin typeface="+mn-lt"/>
                <a:ea typeface="+mn-ea"/>
                <a:cs typeface="+mn-cs"/>
              </a:rPr>
              <a:t>both average and 95% confidence interval </a:t>
            </a:r>
            <a:r>
              <a:rPr lang="en-US" sz="1200" b="0" i="0" u="none" strike="noStrike" kern="1200" baseline="0" dirty="0" smtClean="0">
                <a:solidFill>
                  <a:schemeClr val="tx1"/>
                </a:solidFill>
                <a:latin typeface="+mn-lt"/>
                <a:ea typeface="+mn-ea"/>
                <a:cs typeface="+mn-cs"/>
              </a:rPr>
              <a:t>of the</a:t>
            </a:r>
          </a:p>
          <a:p>
            <a:r>
              <a:rPr lang="en-US" sz="1200" b="0" i="0" u="none" strike="noStrike" kern="1200" baseline="0" dirty="0" smtClean="0">
                <a:solidFill>
                  <a:schemeClr val="tx1"/>
                </a:solidFill>
                <a:latin typeface="+mn-lt"/>
                <a:ea typeface="+mn-ea"/>
                <a:cs typeface="+mn-cs"/>
              </a:rPr>
              <a:t>latency on the Samsung phone. The latency is negligible.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13 shows the </a:t>
            </a:r>
            <a:r>
              <a:rPr lang="en-US" sz="1200" b="1" i="0" u="none" strike="noStrike" kern="1200" baseline="0" dirty="0" smtClean="0">
                <a:solidFill>
                  <a:schemeClr val="tx1"/>
                </a:solidFill>
                <a:latin typeface="+mn-lt"/>
                <a:ea typeface="+mn-ea"/>
                <a:cs typeface="+mn-cs"/>
              </a:rPr>
              <a:t>time spent by Sensing Planner on such a</a:t>
            </a:r>
          </a:p>
          <a:p>
            <a:r>
              <a:rPr lang="en-US" sz="1200" b="1" i="0" u="none" strike="noStrike" kern="1200" baseline="0" dirty="0" smtClean="0">
                <a:solidFill>
                  <a:schemeClr val="tx1"/>
                </a:solidFill>
                <a:latin typeface="+mn-lt"/>
                <a:ea typeface="+mn-ea"/>
                <a:cs typeface="+mn-cs"/>
              </a:rPr>
              <a:t>miss.</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The latency does not include the sensing latency</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We show both the average and maximum latency for the</a:t>
            </a:r>
          </a:p>
          <a:p>
            <a:r>
              <a:rPr lang="en-US" sz="1200" b="0" i="0" u="none" strike="noStrike" kern="1200" baseline="0" dirty="0" smtClean="0">
                <a:solidFill>
                  <a:schemeClr val="tx1"/>
                </a:solidFill>
                <a:latin typeface="+mn-lt"/>
                <a:ea typeface="+mn-ea"/>
                <a:cs typeface="+mn-cs"/>
              </a:rPr>
              <a:t>exhaustive algorithm and the heuristic algorithm. The ex-</a:t>
            </a:r>
          </a:p>
          <a:p>
            <a:r>
              <a:rPr lang="en-US" sz="1200" b="0" i="0" u="none" strike="noStrike" kern="1200" baseline="0" dirty="0" err="1" smtClean="0">
                <a:solidFill>
                  <a:schemeClr val="tx1"/>
                </a:solidFill>
                <a:latin typeface="+mn-lt"/>
                <a:ea typeface="+mn-ea"/>
                <a:cs typeface="+mn-cs"/>
              </a:rPr>
              <a:t>haustive</a:t>
            </a:r>
            <a:r>
              <a:rPr lang="en-US" sz="1200" b="0" i="0" u="none" strike="noStrike" kern="1200" baseline="0" dirty="0" smtClean="0">
                <a:solidFill>
                  <a:schemeClr val="tx1"/>
                </a:solidFill>
                <a:latin typeface="+mn-lt"/>
                <a:ea typeface="+mn-ea"/>
                <a:cs typeface="+mn-cs"/>
              </a:rPr>
              <a:t> algorithm can be slow and take up to a second.</a:t>
            </a:r>
          </a:p>
          <a:p>
            <a:r>
              <a:rPr lang="en-US" sz="1200" b="0" i="0" u="none" strike="noStrike" kern="1200" baseline="0" dirty="0" smtClean="0">
                <a:solidFill>
                  <a:schemeClr val="tx1"/>
                </a:solidFill>
                <a:latin typeface="+mn-lt"/>
                <a:ea typeface="+mn-ea"/>
                <a:cs typeface="+mn-cs"/>
              </a:rPr>
              <a:t>Planning time of exhaustive algorithm depends on the </a:t>
            </a:r>
            <a:r>
              <a:rPr lang="en-US" sz="1200" b="0" i="0" u="none" strike="noStrike" kern="1200" baseline="0" dirty="0" err="1" smtClean="0">
                <a:solidFill>
                  <a:schemeClr val="tx1"/>
                </a:solidFill>
                <a:latin typeface="+mn-lt"/>
                <a:ea typeface="+mn-ea"/>
                <a:cs typeface="+mn-cs"/>
              </a:rPr>
              <a:t>num</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err="1" smtClean="0">
                <a:solidFill>
                  <a:schemeClr val="tx1"/>
                </a:solidFill>
                <a:latin typeface="+mn-lt"/>
                <a:ea typeface="+mn-ea"/>
                <a:cs typeface="+mn-cs"/>
              </a:rPr>
              <a:t>ber</a:t>
            </a:r>
            <a:r>
              <a:rPr lang="en-US" sz="1200" b="0" i="0" u="none" strike="noStrike" kern="1200" baseline="0" dirty="0" smtClean="0">
                <a:solidFill>
                  <a:schemeClr val="tx1"/>
                </a:solidFill>
                <a:latin typeface="+mn-lt"/>
                <a:ea typeface="+mn-ea"/>
                <a:cs typeface="+mn-cs"/>
              </a:rPr>
              <a:t> of attributes. </a:t>
            </a:r>
            <a:r>
              <a:rPr lang="en-US" sz="1200" b="1" i="0" u="none" strike="noStrike" kern="1200" baseline="0" dirty="0" smtClean="0">
                <a:solidFill>
                  <a:schemeClr val="tx1"/>
                </a:solidFill>
                <a:latin typeface="+mn-lt"/>
                <a:ea typeface="+mn-ea"/>
                <a:cs typeface="+mn-cs"/>
              </a:rPr>
              <a:t>In contrast, the </a:t>
            </a:r>
            <a:r>
              <a:rPr lang="en-US" sz="1200" b="1" i="0" u="none" strike="noStrike" kern="1200" baseline="0" dirty="0" err="1" smtClean="0">
                <a:solidFill>
                  <a:schemeClr val="tx1"/>
                </a:solidFill>
                <a:latin typeface="+mn-lt"/>
                <a:ea typeface="+mn-ea"/>
                <a:cs typeface="+mn-cs"/>
              </a:rPr>
              <a:t>heuris</a:t>
            </a:r>
            <a:r>
              <a:rPr lang="en-US" sz="1200" b="1"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tic algorithm, which is the default in ACE, runs very fast</a:t>
            </a:r>
          </a:p>
          <a:p>
            <a:r>
              <a:rPr lang="en-US" sz="1200" b="1" i="0" u="none" strike="noStrike" kern="1200" baseline="0" dirty="0" smtClean="0">
                <a:solidFill>
                  <a:schemeClr val="tx1"/>
                </a:solidFill>
                <a:latin typeface="+mn-lt"/>
                <a:ea typeface="+mn-ea"/>
                <a:cs typeface="+mn-cs"/>
              </a:rPr>
              <a:t>(&lt; 0:1 </a:t>
            </a:r>
            <a:r>
              <a:rPr lang="en-US" sz="1200" b="1" i="0" u="none" strike="noStrike" kern="1200" baseline="0" dirty="0" err="1" smtClean="0">
                <a:solidFill>
                  <a:schemeClr val="tx1"/>
                </a:solidFill>
                <a:latin typeface="+mn-lt"/>
                <a:ea typeface="+mn-ea"/>
                <a:cs typeface="+mn-cs"/>
              </a:rPr>
              <a:t>ms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remains comparable across various datasets</a:t>
            </a:r>
          </a:p>
          <a:p>
            <a:r>
              <a:rPr lang="en-US" sz="1200" b="0" i="0" u="none" strike="noStrike" kern="1200" baseline="0" dirty="0" smtClean="0">
                <a:solidFill>
                  <a:schemeClr val="tx1"/>
                </a:solidFill>
                <a:latin typeface="+mn-lt"/>
                <a:ea typeface="+mn-ea"/>
                <a:cs typeface="+mn-cs"/>
              </a:rPr>
              <a:t>and applications.</a:t>
            </a:r>
            <a:endParaRPr lang="en-US" dirty="0"/>
          </a:p>
        </p:txBody>
      </p:sp>
      <p:sp>
        <p:nvSpPr>
          <p:cNvPr id="4" name="Slide Number Placeholder 3"/>
          <p:cNvSpPr>
            <a:spLocks noGrp="1"/>
          </p:cNvSpPr>
          <p:nvPr>
            <p:ph type="sldNum" sz="quarter" idx="10"/>
          </p:nvPr>
        </p:nvSpPr>
        <p:spPr/>
        <p:txBody>
          <a:bodyPr/>
          <a:lstStyle/>
          <a:p>
            <a:fld id="{0EC9F582-0A55-114C-B22E-A42E2201F5ED}" type="slidenum">
              <a:rPr lang="en-US" smtClean="0"/>
              <a:t>63</a:t>
            </a:fld>
            <a:endParaRPr lang="en-US"/>
          </a:p>
        </p:txBody>
      </p:sp>
    </p:spTree>
    <p:extLst>
      <p:ext uri="{BB962C8B-B14F-4D97-AF65-F5344CB8AC3E}">
        <p14:creationId xmlns:p14="http://schemas.microsoft.com/office/powerpoint/2010/main" val="1112034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 sharing:</a:t>
            </a:r>
            <a:r>
              <a:rPr lang="en-US" b="1" baseline="0" dirty="0" smtClean="0"/>
              <a:t> </a:t>
            </a:r>
            <a:r>
              <a:rPr lang="en-US" baseline="0" dirty="0" smtClean="0"/>
              <a:t>a scheme </a:t>
            </a:r>
            <a:r>
              <a:rPr lang="en-US" b="1" baseline="0" dirty="0" smtClean="0"/>
              <a:t>where applications do not share any sensor data or context attributes with each other; </a:t>
            </a:r>
          </a:p>
          <a:p>
            <a:endParaRPr lang="en-US" baseline="0" dirty="0" smtClean="0"/>
          </a:p>
          <a:p>
            <a:r>
              <a:rPr lang="en-US" b="1" baseline="0" dirty="0" smtClean="0"/>
              <a:t>Standard cache: </a:t>
            </a:r>
            <a:r>
              <a:rPr lang="en-US" baseline="0" dirty="0" smtClean="0"/>
              <a:t>Just cached the things in FIFO order</a:t>
            </a:r>
            <a:r>
              <a:rPr lang="en-US" b="1" baseline="0" dirty="0" smtClean="0"/>
              <a:t>; It will only returned the attributes directly found in cache.</a:t>
            </a:r>
          </a:p>
          <a:p>
            <a:endParaRPr lang="en-US" baseline="0" dirty="0" smtClean="0"/>
          </a:p>
          <a:p>
            <a:r>
              <a:rPr lang="en-US" b="1" baseline="0" dirty="0" smtClean="0"/>
              <a:t>Inference cache: </a:t>
            </a:r>
            <a:r>
              <a:rPr lang="en-US" baseline="0" dirty="0" smtClean="0"/>
              <a:t>Standard cache, </a:t>
            </a:r>
            <a:r>
              <a:rPr lang="en-US" b="1" baseline="0" dirty="0" smtClean="0"/>
              <a:t>but apply inference rules, if an attribute is not directly found, but it can be inferred from attributes in cache, it will do the inference and return the inferred one</a:t>
            </a:r>
            <a:r>
              <a:rPr lang="en-US" baseline="0" dirty="0" smtClean="0"/>
              <a:t>. But if it cannot infer, it will directly sense the attribute.</a:t>
            </a:r>
          </a:p>
          <a:p>
            <a:endParaRPr lang="en-US" dirty="0" smtClean="0"/>
          </a:p>
          <a:p>
            <a:r>
              <a:rPr lang="en-US" b="1" dirty="0" smtClean="0"/>
              <a:t>ACE:</a:t>
            </a:r>
            <a:r>
              <a:rPr lang="en-US" b="1" baseline="0" dirty="0" smtClean="0"/>
              <a:t> Inference </a:t>
            </a:r>
            <a:r>
              <a:rPr lang="en-US" b="1" baseline="0" dirty="0" err="1" smtClean="0"/>
              <a:t>cache+speculative</a:t>
            </a:r>
            <a:r>
              <a:rPr lang="en-US" b="1" baseline="0" dirty="0" smtClean="0"/>
              <a:t> sensing: when the attribute is not found and cannot be inferred from the cache, invoke speculative sensing that tries to sense the cheap attribute to infer the more expensive one</a:t>
            </a:r>
          </a:p>
          <a:p>
            <a:endParaRPr lang="en-US" baseline="0" dirty="0" smtClean="0"/>
          </a:p>
          <a:p>
            <a:r>
              <a:rPr lang="en-US" baseline="0" dirty="0" smtClean="0"/>
              <a:t>ACE can save more than 4 times energy compared to the standard cache algorithm.</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64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latency is controlled</a:t>
            </a:r>
            <a:r>
              <a:rPr lang="en-US" baseline="0" dirty="0" smtClean="0"/>
              <a:t> within 0.1 ms, which is quite acceptable for all 3 applications.</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65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C9F582-0A55-114C-B22E-A42E2201F5ED}" type="slidenum">
              <a:rPr lang="en-US" smtClean="0"/>
              <a:t>66</a:t>
            </a:fld>
            <a:endParaRPr lang="en-US"/>
          </a:p>
        </p:txBody>
      </p:sp>
    </p:spTree>
    <p:extLst>
      <p:ext uri="{BB962C8B-B14F-4D97-AF65-F5344CB8AC3E}">
        <p14:creationId xmlns:p14="http://schemas.microsoft.com/office/powerpoint/2010/main" val="29677518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for apps need 100% accuracy: </a:t>
            </a:r>
            <a:r>
              <a:rPr lang="en-US" b="1" dirty="0" err="1" smtClean="0"/>
              <a:t>PhoneBuddy</a:t>
            </a:r>
            <a:r>
              <a:rPr lang="en-US" b="1" dirty="0" smtClean="0"/>
              <a:t>, probably</a:t>
            </a:r>
            <a:r>
              <a:rPr lang="en-US" b="1" baseline="0" dirty="0" smtClean="0"/>
              <a:t> you don’t want you phone to ring during some important meeting, just because you are unlucky in the 4% at that time</a:t>
            </a:r>
            <a:endParaRPr lang="en-US" b="1" dirty="0" smtClean="0"/>
          </a:p>
          <a:p>
            <a:endParaRPr lang="en-US" dirty="0" smtClean="0"/>
          </a:p>
          <a:p>
            <a:r>
              <a:rPr lang="en-US" b="1" dirty="0" smtClean="0"/>
              <a:t>Boolean</a:t>
            </a:r>
            <a:r>
              <a:rPr lang="en-US" b="1" baseline="0" dirty="0" smtClean="0"/>
              <a:t> attributes</a:t>
            </a:r>
            <a:r>
              <a:rPr lang="en-US" baseline="0" dirty="0" smtClean="0"/>
              <a:t>: makes implementation of ACE simple, but can be extended to handle more complex rules in the form of decision based inference algorithms. </a:t>
            </a:r>
          </a:p>
          <a:p>
            <a:endParaRPr lang="en-US" dirty="0" smtClean="0"/>
          </a:p>
          <a:p>
            <a:r>
              <a:rPr lang="en-US" dirty="0" smtClean="0"/>
              <a:t>ACE</a:t>
            </a:r>
            <a:r>
              <a:rPr lang="en-US" baseline="0" dirty="0" smtClean="0"/>
              <a:t> does not explore </a:t>
            </a:r>
            <a:r>
              <a:rPr lang="en-US" b="1" baseline="0" dirty="0" smtClean="0"/>
              <a:t>temporal correlation </a:t>
            </a:r>
            <a:r>
              <a:rPr lang="en-US" baseline="0" dirty="0" smtClean="0"/>
              <a:t>across attributes, for example, if a user is </a:t>
            </a:r>
            <a:r>
              <a:rPr lang="en-US" baseline="0" dirty="0" err="1" smtClean="0"/>
              <a:t>inOffice</a:t>
            </a:r>
            <a:r>
              <a:rPr lang="en-US" baseline="0" dirty="0" smtClean="0"/>
              <a:t> now, he cannot be cat home for the next 10 minutes.</a:t>
            </a:r>
            <a:endParaRPr lang="en-US" dirty="0"/>
          </a:p>
        </p:txBody>
      </p:sp>
      <p:sp>
        <p:nvSpPr>
          <p:cNvPr id="4" name="Slide Number Placeholder 3"/>
          <p:cNvSpPr>
            <a:spLocks noGrp="1"/>
          </p:cNvSpPr>
          <p:nvPr>
            <p:ph type="sldNum" sz="quarter" idx="10"/>
          </p:nvPr>
        </p:nvSpPr>
        <p:spPr/>
        <p:txBody>
          <a:bodyPr/>
          <a:lstStyle/>
          <a:p>
            <a:fld id="{2FAF961A-21E0-4899-B335-464B624CADBA}"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D6C63-D82F-9243-8586-499C747CB0C7}" type="slidenum">
              <a:rPr lang="en-US" altLang="zh-CN"/>
              <a:pPr/>
              <a:t>7</a:t>
            </a:fld>
            <a:endParaRPr lang="en-US" altLang="zh-CN"/>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xfrm>
            <a:off x="414867" y="4343400"/>
            <a:ext cx="6045199" cy="4114800"/>
          </a:xfrm>
        </p:spPr>
        <p:txBody>
          <a:bodyPr/>
          <a:lstStyle/>
          <a:p>
            <a:pPr>
              <a:lnSpc>
                <a:spcPct val="120000"/>
              </a:lnSpc>
            </a:pPr>
            <a:r>
              <a:rPr lang="en-US" altLang="zh-CN" b="1" dirty="0"/>
              <a:t>We assume</a:t>
            </a:r>
            <a:r>
              <a:rPr lang="en-US" altLang="zh-CN" dirty="0"/>
              <a:t> </a:t>
            </a:r>
            <a:r>
              <a:rPr lang="en-US" altLang="zh-CN" b="1" dirty="0"/>
              <a:t>utilization is really slow, </a:t>
            </a:r>
            <a:r>
              <a:rPr lang="en-US" altLang="zh-CN" dirty="0"/>
              <a:t>non-preemptive scheduling. The fundamental assumption is these things operate at very  low cycles, they are long lived applications, long delayed. </a:t>
            </a:r>
            <a:r>
              <a:rPr lang="en-US" altLang="zh-CN" b="1" dirty="0"/>
              <a:t>We </a:t>
            </a:r>
            <a:r>
              <a:rPr lang="en-US" altLang="zh-CN" b="1" dirty="0" smtClean="0"/>
              <a:t>don’t </a:t>
            </a:r>
            <a:r>
              <a:rPr lang="en-US" altLang="zh-CN" b="1" dirty="0"/>
              <a:t>worry about </a:t>
            </a:r>
            <a:r>
              <a:rPr lang="en-US" altLang="zh-CN" b="1" dirty="0" err="1"/>
              <a:t>Schedulability</a:t>
            </a:r>
            <a:r>
              <a:rPr lang="en-US" altLang="zh-CN" b="1" dirty="0"/>
              <a:t> constraints as everything is run at very low cycles</a:t>
            </a:r>
            <a:r>
              <a:rPr lang="en-US" altLang="zh-CN" dirty="0"/>
              <a:t>, and the utilization is under the bound. It is not the traditional multi-processor application, where we are pushing the performance bound. We are really </a:t>
            </a:r>
            <a:r>
              <a:rPr lang="en-US" altLang="zh-CN" dirty="0" err="1"/>
              <a:t>underloading</a:t>
            </a:r>
            <a:r>
              <a:rPr lang="en-US" altLang="zh-CN" dirty="0"/>
              <a:t> the system, because we what are really shooting for is the long life time.</a:t>
            </a:r>
          </a:p>
          <a:p>
            <a:pPr>
              <a:lnSpc>
                <a:spcPct val="120000"/>
              </a:lnSpc>
            </a:pPr>
            <a:endParaRPr lang="en-US" altLang="zh-CN" dirty="0"/>
          </a:p>
          <a:p>
            <a:pPr>
              <a:lnSpc>
                <a:spcPct val="120000"/>
              </a:lnSpc>
            </a:pPr>
            <a:r>
              <a:rPr lang="en-US" altLang="zh-CN" dirty="0"/>
              <a:t>The data rate is constant, I can run at longer period and have to process more data and I can run at shorter period and process less data, </a:t>
            </a:r>
            <a:r>
              <a:rPr lang="en-US" altLang="zh-CN" b="1" dirty="0"/>
              <a:t>the question is what is the right period ?</a:t>
            </a:r>
          </a:p>
          <a:p>
            <a:pPr>
              <a:lnSpc>
                <a:spcPct val="120000"/>
              </a:lnSpc>
            </a:pPr>
            <a:r>
              <a:rPr lang="en-US" altLang="zh-CN" b="1" dirty="0"/>
              <a:t>Synchronous: it creates dependence </a:t>
            </a:r>
            <a:r>
              <a:rPr lang="en-US" altLang="zh-CN" dirty="0"/>
              <a:t>(one has to wait another to be finished) among tasks, we assume that </a:t>
            </a:r>
            <a:r>
              <a:rPr lang="en-US" altLang="zh-CN" b="1" dirty="0"/>
              <a:t>those tasks start with different piece of code already have been written by different </a:t>
            </a:r>
            <a:r>
              <a:rPr lang="en-US" altLang="zh-CN" b="1" dirty="0" smtClean="0"/>
              <a:t>people</a:t>
            </a:r>
          </a:p>
          <a:p>
            <a:pPr>
              <a:lnSpc>
                <a:spcPct val="120000"/>
              </a:lnSpc>
            </a:pPr>
            <a:endParaRPr lang="en-US" altLang="zh-CN" b="1" dirty="0"/>
          </a:p>
          <a:p>
            <a:pPr>
              <a:lnSpc>
                <a:spcPct val="120000"/>
              </a:lnSpc>
            </a:pPr>
            <a:r>
              <a:rPr lang="en-US" altLang="zh-CN" b="1" dirty="0" err="1"/>
              <a:t>Asyn</a:t>
            </a:r>
            <a:r>
              <a:rPr lang="en-US" altLang="zh-CN" b="1" dirty="0"/>
              <a:t>: Explore the cost of </a:t>
            </a:r>
            <a:r>
              <a:rPr lang="en-US" altLang="zh-CN" b="1" dirty="0" smtClean="0"/>
              <a:t>simplicity</a:t>
            </a:r>
            <a:endParaRPr lang="en-US" altLang="zh-CN" b="1" dirty="0"/>
          </a:p>
          <a:p>
            <a:pPr>
              <a:lnSpc>
                <a:spcPct val="120000"/>
              </a:lnSpc>
            </a:pPr>
            <a:r>
              <a:rPr lang="en-US" altLang="zh-CN" dirty="0"/>
              <a:t>Asynchronous multistage data processing</a:t>
            </a:r>
          </a:p>
          <a:p>
            <a:pPr lvl="1">
              <a:lnSpc>
                <a:spcPct val="120000"/>
              </a:lnSpc>
            </a:pPr>
            <a:r>
              <a:rPr lang="en-US" altLang="zh-CN" dirty="0"/>
              <a:t>No synchronization needed</a:t>
            </a:r>
          </a:p>
          <a:p>
            <a:pPr lvl="1">
              <a:lnSpc>
                <a:spcPct val="120000"/>
              </a:lnSpc>
            </a:pPr>
            <a:r>
              <a:rPr lang="en-US" altLang="zh-CN" dirty="0"/>
              <a:t>Separation of complex computations</a:t>
            </a:r>
          </a:p>
          <a:p>
            <a:pPr lvl="1">
              <a:lnSpc>
                <a:spcPct val="120000"/>
              </a:lnSpc>
            </a:pPr>
            <a:r>
              <a:rPr lang="en-US" altLang="zh-CN" dirty="0"/>
              <a:t>Simplicity, fewer bugs</a:t>
            </a:r>
          </a:p>
          <a:p>
            <a:pPr>
              <a:lnSpc>
                <a:spcPct val="120000"/>
              </a:lnSpc>
            </a:pPr>
            <a:endParaRPr lang="en-US" altLang="zh-CN" b="1" dirty="0"/>
          </a:p>
          <a:p>
            <a:pPr>
              <a:lnSpc>
                <a:spcPct val="120000"/>
              </a:lnSpc>
            </a:pPr>
            <a:r>
              <a:rPr lang="en-US" altLang="zh-CN" dirty="0"/>
              <a:t>The computation time is not fixed, depends on the period. The more you batch, the more you process.</a:t>
            </a:r>
          </a:p>
          <a:p>
            <a:pPr>
              <a:lnSpc>
                <a:spcPct val="120000"/>
              </a:lnSpc>
            </a:pPr>
            <a:r>
              <a:rPr lang="en-US" altLang="zh-CN" dirty="0"/>
              <a:t>Data-centric Model:</a:t>
            </a:r>
          </a:p>
          <a:p>
            <a:pPr lvl="1">
              <a:lnSpc>
                <a:spcPct val="120000"/>
              </a:lnSpc>
            </a:pPr>
            <a:r>
              <a:rPr lang="en-US" altLang="zh-CN" dirty="0"/>
              <a:t>Data generated at sensors</a:t>
            </a:r>
          </a:p>
          <a:p>
            <a:pPr lvl="1">
              <a:lnSpc>
                <a:spcPct val="120000"/>
              </a:lnSpc>
            </a:pPr>
            <a:r>
              <a:rPr lang="en-US" altLang="zh-CN" b="1" dirty="0"/>
              <a:t>Tasks are filters on data flows</a:t>
            </a:r>
            <a:r>
              <a:rPr lang="en-US" altLang="zh-CN" dirty="0"/>
              <a:t>: </a:t>
            </a:r>
            <a:r>
              <a:rPr lang="en-US" altLang="zh-CN" sz="1000" i="1" dirty="0" err="1">
                <a:latin typeface="Times New Roman" charset="0"/>
              </a:rPr>
              <a:t>R</a:t>
            </a:r>
            <a:r>
              <a:rPr lang="en-US" altLang="zh-CN" sz="1000" i="1" baseline="-25000" dirty="0" err="1">
                <a:latin typeface="Times New Roman" charset="0"/>
              </a:rPr>
              <a:t>i,in</a:t>
            </a:r>
            <a:r>
              <a:rPr lang="en-US" altLang="zh-CN" dirty="0"/>
              <a:t> to </a:t>
            </a:r>
            <a:r>
              <a:rPr lang="en-US" altLang="zh-CN" sz="1000" i="1" dirty="0" err="1">
                <a:latin typeface="Times New Roman" charset="0"/>
              </a:rPr>
              <a:t>R</a:t>
            </a:r>
            <a:r>
              <a:rPr lang="en-US" altLang="zh-CN" sz="1000" i="1" baseline="-25000" dirty="0" err="1">
                <a:latin typeface="Times New Roman" charset="0"/>
              </a:rPr>
              <a:t>i,out</a:t>
            </a:r>
            <a:endParaRPr lang="en-US" altLang="zh-CN" sz="1000" i="1" baseline="-25000"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EC184-2D1A-1645-8CC4-73B85CDAF527}" type="slidenum">
              <a:rPr lang="en-US" altLang="zh-CN"/>
              <a:pPr/>
              <a:t>8</a:t>
            </a:fld>
            <a:endParaRPr lang="en-US" altLang="zh-CN"/>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pPr>
              <a:lnSpc>
                <a:spcPct val="120000"/>
              </a:lnSpc>
            </a:pPr>
            <a:r>
              <a:rPr lang="en-US" altLang="zh-CN"/>
              <a:t>Tasks operate on data </a:t>
            </a:r>
            <a:r>
              <a:rPr lang="en-US" altLang="zh-CN" b="1"/>
              <a:t>in batches</a:t>
            </a:r>
          </a:p>
          <a:p>
            <a:pPr lvl="1">
              <a:lnSpc>
                <a:spcPct val="120000"/>
              </a:lnSpc>
            </a:pPr>
            <a:r>
              <a:rPr lang="en-US" altLang="zh-CN"/>
              <a:t>Batching Period: the period of each task</a:t>
            </a:r>
          </a:p>
          <a:p>
            <a:pPr lvl="1">
              <a:lnSpc>
                <a:spcPct val="120000"/>
              </a:lnSpc>
            </a:pPr>
            <a:r>
              <a:rPr lang="en-US" altLang="zh-CN"/>
              <a:t>Paths: an ordered set of tasks processing data sequentially</a:t>
            </a:r>
          </a:p>
          <a:p>
            <a:pPr lvl="1">
              <a:lnSpc>
                <a:spcPct val="120000"/>
              </a:lnSpc>
            </a:pPr>
            <a:r>
              <a:rPr lang="en-US" altLang="zh-CN"/>
              <a:t>End-End Deadline: deadline of a path</a:t>
            </a:r>
          </a:p>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02298-8A79-D446-8F69-246342C6AC58}" type="slidenum">
              <a:rPr lang="en-US" altLang="zh-CN"/>
              <a:pPr/>
              <a:t>9</a:t>
            </a:fld>
            <a:endParaRPr lang="en-US" altLang="zh-CN"/>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p:txBody>
          <a:bodyPr/>
          <a:lstStyle/>
          <a:p>
            <a:endParaRPr lang="en-US" altLang="zh-CN" b="1" dirty="0"/>
          </a:p>
          <a:p>
            <a:r>
              <a:rPr lang="en-US" altLang="zh-CN" b="1" dirty="0" smtClean="0"/>
              <a:t>The average power optimization is the same as energy since </a:t>
            </a:r>
            <a:r>
              <a:rPr lang="en-US" altLang="zh-CN" b="1" dirty="0" err="1" smtClean="0"/>
              <a:t>average_power</a:t>
            </a:r>
            <a:r>
              <a:rPr lang="en-US" altLang="zh-CN" b="1" dirty="0" smtClean="0"/>
              <a:t>*time = energy</a:t>
            </a:r>
            <a:endParaRPr lang="en-US" altLang="zh-CN"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43CDE-7606-4849-BB46-859BB96EF68B}" type="slidenum">
              <a:rPr lang="en-US" altLang="zh-CN"/>
              <a:pPr/>
              <a:t>10</a:t>
            </a:fld>
            <a:endParaRPr lang="en-US" altLang="zh-CN"/>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endParaRPr lang="en-US" altLang="zh-CN" b="1"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5F4064-048C-9043-9D6A-82C0AAD80A9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399904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F4064-048C-9043-9D6A-82C0AAD80A9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271174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F4064-048C-9043-9D6A-82C0AAD80A9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347777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r>
              <a:rPr lang="zh-CN" altLang="en-US"/>
              <a:t>2012-4-12 Stockholm</a:t>
            </a:r>
            <a:endParaRPr lang="en-US" altLang="zh-CN"/>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5DCC27E-313C-B643-A319-32D4BDB4A598}" type="slidenum">
              <a:rPr lang="en-US" altLang="zh-CN"/>
              <a:pPr/>
              <a:t>‹#›</a:t>
            </a:fld>
            <a:endParaRPr lang="en-US" altLang="zh-CN"/>
          </a:p>
        </p:txBody>
      </p:sp>
    </p:spTree>
    <p:extLst>
      <p:ext uri="{BB962C8B-B14F-4D97-AF65-F5344CB8AC3E}">
        <p14:creationId xmlns:p14="http://schemas.microsoft.com/office/powerpoint/2010/main" val="277941761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zh-CN" altLang="en-US"/>
              <a:t>2012-4-12 Stockholm</a:t>
            </a:r>
            <a:endParaRPr lang="en-US" altLang="zh-C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1A978E4-36AB-1646-B369-790034BE138C}" type="slidenum">
              <a:rPr lang="en-US" altLang="zh-CN"/>
              <a:pPr/>
              <a:t>‹#›</a:t>
            </a:fld>
            <a:endParaRPr lang="en-US" altLang="zh-CN"/>
          </a:p>
        </p:txBody>
      </p:sp>
    </p:spTree>
    <p:extLst>
      <p:ext uri="{BB962C8B-B14F-4D97-AF65-F5344CB8AC3E}">
        <p14:creationId xmlns:p14="http://schemas.microsoft.com/office/powerpoint/2010/main" val="1602893510"/>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zh-CN" altLang="en-US"/>
              <a:t>2012-4-12 Stockholm</a:t>
            </a:r>
            <a:endParaRPr lang="en-US" altLang="zh-CN"/>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B918C43-405A-7D45-886E-D1DEE8A76094}" type="slidenum">
              <a:rPr lang="en-US" altLang="zh-CN"/>
              <a:pPr/>
              <a:t>‹#›</a:t>
            </a:fld>
            <a:endParaRPr lang="en-US" altLang="zh-CN"/>
          </a:p>
        </p:txBody>
      </p:sp>
    </p:spTree>
    <p:extLst>
      <p:ext uri="{BB962C8B-B14F-4D97-AF65-F5344CB8AC3E}">
        <p14:creationId xmlns:p14="http://schemas.microsoft.com/office/powerpoint/2010/main" val="405665421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F4064-048C-9043-9D6A-82C0AAD80A9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47873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5F4064-048C-9043-9D6A-82C0AAD80A9D}" type="datetimeFigureOut">
              <a:rPr lang="en-US" smtClean="0"/>
              <a:t>4/2/15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323123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5F4064-048C-9043-9D6A-82C0AAD80A9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231684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5F4064-048C-9043-9D6A-82C0AAD80A9D}" type="datetimeFigureOut">
              <a:rPr lang="en-US" smtClean="0"/>
              <a:t>4/2/15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184589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F4064-048C-9043-9D6A-82C0AAD80A9D}" type="datetimeFigureOut">
              <a:rPr lang="en-US" smtClean="0"/>
              <a:t>4/2/15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339841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F4064-048C-9043-9D6A-82C0AAD80A9D}" type="datetimeFigureOut">
              <a:rPr lang="en-US" smtClean="0"/>
              <a:t>4/2/15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311693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F4064-048C-9043-9D6A-82C0AAD80A9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17617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5F4064-048C-9043-9D6A-82C0AAD80A9D}" type="datetimeFigureOut">
              <a:rPr lang="en-US" smtClean="0"/>
              <a:t>4/2/15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E19214-3A61-1F48-A0C7-BC94555ECE3C}" type="slidenum">
              <a:rPr lang="en-US" smtClean="0"/>
              <a:t>‹#›</a:t>
            </a:fld>
            <a:endParaRPr lang="en-US"/>
          </a:p>
        </p:txBody>
      </p:sp>
    </p:spTree>
    <p:extLst>
      <p:ext uri="{BB962C8B-B14F-4D97-AF65-F5344CB8AC3E}">
        <p14:creationId xmlns:p14="http://schemas.microsoft.com/office/powerpoint/2010/main" val="6322248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F4064-048C-9043-9D6A-82C0AAD80A9D}" type="datetimeFigureOut">
              <a:rPr lang="en-US" smtClean="0"/>
              <a:t>4/2/15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19214-3A61-1F48-A0C7-BC94555ECE3C}" type="slidenum">
              <a:rPr lang="en-US" smtClean="0"/>
              <a:t>‹#›</a:t>
            </a:fld>
            <a:endParaRPr lang="en-US"/>
          </a:p>
        </p:txBody>
      </p:sp>
    </p:spTree>
    <p:extLst>
      <p:ext uri="{BB962C8B-B14F-4D97-AF65-F5344CB8AC3E}">
        <p14:creationId xmlns:p14="http://schemas.microsoft.com/office/powerpoint/2010/main" val="220336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9.bin"/><Relationship Id="rId5" Type="http://schemas.openxmlformats.org/officeDocument/2006/relationships/image" Target="../media/image14.wmf"/><Relationship Id="rId6" Type="http://schemas.openxmlformats.org/officeDocument/2006/relationships/oleObject" Target="../embeddings/oleObject10.bin"/><Relationship Id="rId7"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0.xml"/><Relationship Id="rId5" Type="http://schemas.openxmlformats.org/officeDocument/2006/relationships/oleObject" Target="../embeddings/oleObject11.bin"/><Relationship Id="rId6" Type="http://schemas.openxmlformats.org/officeDocument/2006/relationships/image" Target="../media/image16.wmf"/><Relationship Id="rId7" Type="http://schemas.openxmlformats.org/officeDocument/2006/relationships/oleObject" Target="../embeddings/oleObject12.bin"/><Relationship Id="rId8"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1.xml"/><Relationship Id="rId5" Type="http://schemas.openxmlformats.org/officeDocument/2006/relationships/oleObject" Target="../embeddings/oleObject13.bin"/><Relationship Id="rId6" Type="http://schemas.openxmlformats.org/officeDocument/2006/relationships/image" Target="../media/image18.wmf"/><Relationship Id="rId1" Type="http://schemas.openxmlformats.org/officeDocument/2006/relationships/vmlDrawing" Target="../drawings/vmlDrawing4.vml"/><Relationship Id="rId2"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2.xml"/><Relationship Id="rId5" Type="http://schemas.openxmlformats.org/officeDocument/2006/relationships/oleObject" Target="../embeddings/oleObject14.bin"/><Relationship Id="rId6" Type="http://schemas.openxmlformats.org/officeDocument/2006/relationships/image" Target="../media/image19.wmf"/><Relationship Id="rId1" Type="http://schemas.openxmlformats.org/officeDocument/2006/relationships/vmlDrawing" Target="../drawings/vmlDrawing5.vml"/><Relationship Id="rId2"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notesSlide" Target="../notesSlides/notesSlide13.xml"/><Relationship Id="rId5" Type="http://schemas.openxmlformats.org/officeDocument/2006/relationships/oleObject" Target="../embeddings/oleObject15.bin"/><Relationship Id="rId6" Type="http://schemas.openxmlformats.org/officeDocument/2006/relationships/image" Target="../media/image20.wmf"/><Relationship Id="rId1" Type="http://schemas.openxmlformats.org/officeDocument/2006/relationships/vmlDrawing" Target="../drawings/vmlDrawing6.vml"/><Relationship Id="rId2"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4.xml"/><Relationship Id="rId3"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1.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3.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image" Target="../media/image2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wmf"/><Relationship Id="rId3"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9" Type="http://schemas.openxmlformats.org/officeDocument/2006/relationships/image" Target="../media/image44.jpe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10" Type="http://schemas.openxmlformats.org/officeDocument/2006/relationships/image" Target="../media/image45.jpeg"/><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5" Type="http://schemas.openxmlformats.org/officeDocument/2006/relationships/image" Target="../media/image50.jpeg"/><Relationship Id="rId16" Type="http://schemas.openxmlformats.org/officeDocument/2006/relationships/image" Target="../media/image51.png"/><Relationship Id="rId17" Type="http://schemas.openxmlformats.org/officeDocument/2006/relationships/image" Target="../media/image52.png"/><Relationship Id="rId18" Type="http://schemas.openxmlformats.org/officeDocument/2006/relationships/image" Target="../media/image53.png"/><Relationship Id="rId19"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2.xml"/><Relationship Id="rId3"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7.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2.xml"/><Relationship Id="rId3"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66.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bin"/><Relationship Id="rId20" Type="http://schemas.openxmlformats.org/officeDocument/2006/relationships/image" Target="../media/image13.wmf"/><Relationship Id="rId10" Type="http://schemas.openxmlformats.org/officeDocument/2006/relationships/image" Target="../media/image8.wmf"/><Relationship Id="rId11" Type="http://schemas.openxmlformats.org/officeDocument/2006/relationships/oleObject" Target="../embeddings/oleObject4.bin"/><Relationship Id="rId12" Type="http://schemas.openxmlformats.org/officeDocument/2006/relationships/image" Target="../media/image9.wmf"/><Relationship Id="rId13" Type="http://schemas.openxmlformats.org/officeDocument/2006/relationships/oleObject" Target="../embeddings/oleObject5.bin"/><Relationship Id="rId14" Type="http://schemas.openxmlformats.org/officeDocument/2006/relationships/image" Target="../media/image10.wmf"/><Relationship Id="rId15" Type="http://schemas.openxmlformats.org/officeDocument/2006/relationships/oleObject" Target="../embeddings/oleObject6.bin"/><Relationship Id="rId16" Type="http://schemas.openxmlformats.org/officeDocument/2006/relationships/image" Target="../media/image11.wmf"/><Relationship Id="rId17" Type="http://schemas.openxmlformats.org/officeDocument/2006/relationships/oleObject" Target="../embeddings/oleObject7.bin"/><Relationship Id="rId18" Type="http://schemas.openxmlformats.org/officeDocument/2006/relationships/image" Target="../media/image12.wmf"/><Relationship Id="rId19"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tags" Target="../tags/tag6.xml"/><Relationship Id="rId3" Type="http://schemas.openxmlformats.org/officeDocument/2006/relationships/slideLayout" Target="../slideLayouts/slideLayout13.xml"/><Relationship Id="rId4" Type="http://schemas.openxmlformats.org/officeDocument/2006/relationships/notesSlide" Target="../notesSlides/notesSlide8.xml"/><Relationship Id="rId5" Type="http://schemas.openxmlformats.org/officeDocument/2006/relationships/oleObject" Target="../embeddings/oleObject1.bin"/><Relationship Id="rId6" Type="http://schemas.openxmlformats.org/officeDocument/2006/relationships/image" Target="../media/image6.wmf"/><Relationship Id="rId7" Type="http://schemas.openxmlformats.org/officeDocument/2006/relationships/oleObject" Target="../embeddings/oleObject2.bin"/><Relationship Id="rId8"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220" y="1571051"/>
            <a:ext cx="8043779" cy="2172107"/>
          </a:xfrm>
        </p:spPr>
        <p:txBody>
          <a:bodyPr/>
          <a:lstStyle/>
          <a:p>
            <a:r>
              <a:rPr lang="en-US" dirty="0" smtClean="0"/>
              <a:t>Energy in Social Sensing and CPS-I</a:t>
            </a:r>
            <a:br>
              <a:rPr lang="en-US" dirty="0" smtClean="0"/>
            </a:br>
            <a:r>
              <a:rPr lang="en-US" dirty="0" smtClean="0"/>
              <a:t/>
            </a:r>
            <a:br>
              <a:rPr lang="en-US" dirty="0" smtClean="0"/>
            </a:br>
            <a:r>
              <a:rPr lang="en-US" sz="3200" dirty="0" smtClean="0">
                <a:solidFill>
                  <a:schemeClr val="accent5"/>
                </a:solidFill>
              </a:rPr>
              <a:t>Sensor nodes and Smartphones</a:t>
            </a:r>
            <a:endParaRPr lang="en-US" sz="3200" dirty="0">
              <a:solidFill>
                <a:schemeClr val="accent5"/>
              </a:solidFill>
            </a:endParaRPr>
          </a:p>
        </p:txBody>
      </p:sp>
      <p:sp>
        <p:nvSpPr>
          <p:cNvPr id="4" name="Subtitle 2"/>
          <p:cNvSpPr>
            <a:spLocks noGrp="1"/>
          </p:cNvSpPr>
          <p:nvPr>
            <p:ph type="subTitle" idx="1"/>
          </p:nvPr>
        </p:nvSpPr>
        <p:spPr>
          <a:xfrm>
            <a:off x="1214480" y="4451971"/>
            <a:ext cx="6602191" cy="1374873"/>
          </a:xfrm>
        </p:spPr>
        <p:txBody>
          <a:bodyPr>
            <a:normAutofit/>
          </a:bodyPr>
          <a:lstStyle/>
          <a:p>
            <a:r>
              <a:rPr lang="en-US" dirty="0" smtClean="0">
                <a:solidFill>
                  <a:srgbClr val="000000"/>
                </a:solidFill>
              </a:rPr>
              <a:t>CSE 40437/60437-Spring 2015</a:t>
            </a:r>
          </a:p>
          <a:p>
            <a:r>
              <a:rPr lang="en-US" dirty="0" smtClean="0">
                <a:solidFill>
                  <a:srgbClr val="000000"/>
                </a:solidFill>
              </a:rPr>
              <a:t> Prof. Dong Wang</a:t>
            </a:r>
          </a:p>
        </p:txBody>
      </p:sp>
    </p:spTree>
    <p:extLst>
      <p:ext uri="{BB962C8B-B14F-4D97-AF65-F5344CB8AC3E}">
        <p14:creationId xmlns:p14="http://schemas.microsoft.com/office/powerpoint/2010/main" val="42403901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CC27020-460C-0F4E-8899-68378A43AF4E}" type="slidenum">
              <a:rPr lang="en-US" altLang="zh-CN"/>
              <a:pPr/>
              <a:t>10</a:t>
            </a:fld>
            <a:endParaRPr lang="en-US" altLang="zh-CN"/>
          </a:p>
        </p:txBody>
      </p:sp>
      <p:sp>
        <p:nvSpPr>
          <p:cNvPr id="16386" name="Rectangle 2"/>
          <p:cNvSpPr>
            <a:spLocks noGrp="1" noChangeArrowheads="1"/>
          </p:cNvSpPr>
          <p:nvPr>
            <p:ph type="title"/>
          </p:nvPr>
        </p:nvSpPr>
        <p:spPr/>
        <p:txBody>
          <a:bodyPr/>
          <a:lstStyle/>
          <a:p>
            <a:r>
              <a:rPr lang="en-US" altLang="zh-CN"/>
              <a:t>Problem Statement</a:t>
            </a:r>
          </a:p>
        </p:txBody>
      </p:sp>
      <p:sp>
        <p:nvSpPr>
          <p:cNvPr id="16387" name="Rectangle 3"/>
          <p:cNvSpPr>
            <a:spLocks noGrp="1" noChangeArrowheads="1"/>
          </p:cNvSpPr>
          <p:nvPr>
            <p:ph type="body" sz="half" idx="1"/>
          </p:nvPr>
        </p:nvSpPr>
        <p:spPr>
          <a:xfrm>
            <a:off x="457200" y="1600200"/>
            <a:ext cx="7772400" cy="990600"/>
          </a:xfrm>
        </p:spPr>
        <p:txBody>
          <a:bodyPr/>
          <a:lstStyle/>
          <a:p>
            <a:r>
              <a:rPr lang="en-US" altLang="zh-CN" sz="2800" b="1"/>
              <a:t>Goal</a:t>
            </a:r>
            <a:r>
              <a:rPr lang="en-US" altLang="zh-CN" sz="2800"/>
              <a:t>: to find </a:t>
            </a:r>
            <a:r>
              <a:rPr lang="en-US" altLang="zh-CN" sz="2800" i="1"/>
              <a:t>optimal batching period</a:t>
            </a:r>
            <a:r>
              <a:rPr lang="en-US" altLang="zh-CN" sz="2800"/>
              <a:t> P</a:t>
            </a:r>
            <a:r>
              <a:rPr lang="en-US" altLang="zh-CN" sz="2800" baseline="-25000"/>
              <a:t>i</a:t>
            </a:r>
            <a:r>
              <a:rPr lang="en-US" altLang="zh-CN" sz="2800" baseline="30000"/>
              <a:t>*</a:t>
            </a:r>
            <a:r>
              <a:rPr lang="en-US" altLang="zh-CN" sz="2800"/>
              <a:t>  for each task to </a:t>
            </a:r>
            <a:r>
              <a:rPr lang="en-US" altLang="zh-CN" sz="2800" b="1"/>
              <a:t>minimize </a:t>
            </a:r>
          </a:p>
        </p:txBody>
      </p:sp>
      <p:graphicFrame>
        <p:nvGraphicFramePr>
          <p:cNvPr id="16388" name="Object 4"/>
          <p:cNvGraphicFramePr>
            <a:graphicFrameLocks noGrp="1" noChangeAspect="1"/>
          </p:cNvGraphicFramePr>
          <p:nvPr>
            <p:ph sz="quarter" idx="2"/>
          </p:nvPr>
        </p:nvGraphicFramePr>
        <p:xfrm>
          <a:off x="1524000" y="2743200"/>
          <a:ext cx="4800600" cy="1209675"/>
        </p:xfrm>
        <a:graphic>
          <a:graphicData uri="http://schemas.openxmlformats.org/presentationml/2006/ole">
            <mc:AlternateContent xmlns:mc="http://schemas.openxmlformats.org/markup-compatibility/2006">
              <mc:Choice xmlns:v="urn:schemas-microsoft-com:vml" Requires="v">
                <p:oleObj spid="_x0000_s59610" name="Equation" r:id="rId4" imgW="1866600" imgH="469800" progId="Equation.DSMT4">
                  <p:embed/>
                </p:oleObj>
              </mc:Choice>
              <mc:Fallback>
                <p:oleObj name="Equation" r:id="rId4" imgW="1866600" imgH="469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743200"/>
                        <a:ext cx="480060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6393" name="Rectangle 9"/>
          <p:cNvSpPr>
            <a:spLocks noChangeArrowheads="1"/>
          </p:cNvSpPr>
          <p:nvPr/>
        </p:nvSpPr>
        <p:spPr bwMode="auto">
          <a:xfrm>
            <a:off x="533400" y="42672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800" b="1"/>
              <a:t>Subject </a:t>
            </a:r>
            <a:r>
              <a:rPr lang="en-US" altLang="zh-CN" sz="2800"/>
              <a:t>to the constraint</a:t>
            </a:r>
            <a:endParaRPr lang="en-US" altLang="zh-CN" sz="2800" b="1"/>
          </a:p>
        </p:txBody>
      </p:sp>
      <p:graphicFrame>
        <p:nvGraphicFramePr>
          <p:cNvPr id="16397" name="Object 13"/>
          <p:cNvGraphicFramePr>
            <a:graphicFrameLocks noGrp="1" noChangeAspect="1"/>
          </p:cNvGraphicFramePr>
          <p:nvPr>
            <p:ph sz="quarter" idx="3"/>
          </p:nvPr>
        </p:nvGraphicFramePr>
        <p:xfrm>
          <a:off x="2438400" y="5010150"/>
          <a:ext cx="2286000" cy="920750"/>
        </p:xfrm>
        <a:graphic>
          <a:graphicData uri="http://schemas.openxmlformats.org/presentationml/2006/ole">
            <mc:AlternateContent xmlns:mc="http://schemas.openxmlformats.org/markup-compatibility/2006">
              <mc:Choice xmlns:v="urn:schemas-microsoft-com:vml" Requires="v">
                <p:oleObj spid="_x0000_s59611" name="Equation" r:id="rId6" imgW="914400" imgH="368280" progId="Equation.3">
                  <p:embed/>
                </p:oleObj>
              </mc:Choice>
              <mc:Fallback>
                <p:oleObj name="Equation" r:id="rId6" imgW="91440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010150"/>
                        <a:ext cx="2286000"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2462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5DBBA441-793B-8B42-A781-DDA44057C019}" type="slidenum">
              <a:rPr lang="en-US" altLang="zh-CN"/>
              <a:pPr/>
              <a:t>11</a:t>
            </a:fld>
            <a:endParaRPr lang="en-US" altLang="zh-CN"/>
          </a:p>
        </p:txBody>
      </p:sp>
      <p:sp>
        <p:nvSpPr>
          <p:cNvPr id="21506" name="Rectangle 2"/>
          <p:cNvSpPr>
            <a:spLocks noGrp="1" noChangeArrowheads="1"/>
          </p:cNvSpPr>
          <p:nvPr>
            <p:ph type="title"/>
          </p:nvPr>
        </p:nvSpPr>
        <p:spPr/>
        <p:txBody>
          <a:bodyPr/>
          <a:lstStyle/>
          <a:p>
            <a:r>
              <a:rPr lang="en-US" altLang="zh-CN"/>
              <a:t>Optimal Batching Period</a:t>
            </a:r>
          </a:p>
        </p:txBody>
      </p:sp>
      <p:sp>
        <p:nvSpPr>
          <p:cNvPr id="21507" name="Rectangle 3"/>
          <p:cNvSpPr>
            <a:spLocks noGrp="1" noChangeArrowheads="1"/>
          </p:cNvSpPr>
          <p:nvPr>
            <p:ph type="body" sz="half" idx="1"/>
          </p:nvPr>
        </p:nvSpPr>
        <p:spPr>
          <a:xfrm>
            <a:off x="457200" y="1371600"/>
            <a:ext cx="6934200" cy="609600"/>
          </a:xfrm>
        </p:spPr>
        <p:txBody>
          <a:bodyPr/>
          <a:lstStyle/>
          <a:p>
            <a:r>
              <a:rPr lang="en-US" altLang="zh-CN" sz="2800"/>
              <a:t>Method: Lagrange function </a:t>
            </a:r>
          </a:p>
        </p:txBody>
      </p:sp>
      <p:graphicFrame>
        <p:nvGraphicFramePr>
          <p:cNvPr id="21508" name="Object 4"/>
          <p:cNvGraphicFramePr>
            <a:graphicFrameLocks noGrp="1" noChangeAspect="1"/>
          </p:cNvGraphicFramePr>
          <p:nvPr>
            <p:ph sz="quarter" idx="2"/>
          </p:nvPr>
        </p:nvGraphicFramePr>
        <p:xfrm>
          <a:off x="685800" y="1954213"/>
          <a:ext cx="6858000" cy="987425"/>
        </p:xfrm>
        <a:graphic>
          <a:graphicData uri="http://schemas.openxmlformats.org/presentationml/2006/ole">
            <mc:AlternateContent xmlns:mc="http://schemas.openxmlformats.org/markup-compatibility/2006">
              <mc:Choice xmlns:v="urn:schemas-microsoft-com:vml" Requires="v">
                <p:oleObj spid="_x0000_s61658" name="Equation" r:id="rId5" imgW="3352680" imgH="482400" progId="Equation.DSMT4">
                  <p:embed/>
                </p:oleObj>
              </mc:Choice>
              <mc:Fallback>
                <p:oleObj name="Equation" r:id="rId5" imgW="335268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954213"/>
                        <a:ext cx="6858000"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1510" name="Rectangle 6"/>
          <p:cNvSpPr>
            <a:spLocks noChangeArrowheads="1"/>
          </p:cNvSpPr>
          <p:nvPr/>
        </p:nvSpPr>
        <p:spPr bwMode="auto">
          <a:xfrm>
            <a:off x="609600" y="3200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800"/>
              <a:t>Solution:</a:t>
            </a:r>
          </a:p>
        </p:txBody>
      </p:sp>
      <p:graphicFrame>
        <p:nvGraphicFramePr>
          <p:cNvPr id="21514" name="Object 10"/>
          <p:cNvGraphicFramePr>
            <a:graphicFrameLocks noGrp="1" noChangeAspect="1"/>
          </p:cNvGraphicFramePr>
          <p:nvPr>
            <p:ph sz="quarter" idx="3"/>
          </p:nvPr>
        </p:nvGraphicFramePr>
        <p:xfrm>
          <a:off x="1323975" y="3810000"/>
          <a:ext cx="5275263" cy="1528763"/>
        </p:xfrm>
        <a:graphic>
          <a:graphicData uri="http://schemas.openxmlformats.org/presentationml/2006/ole">
            <mc:AlternateContent xmlns:mc="http://schemas.openxmlformats.org/markup-compatibility/2006">
              <mc:Choice xmlns:v="urn:schemas-microsoft-com:vml" Requires="v">
                <p:oleObj spid="_x0000_s61659" name="Equation" r:id="rId7" imgW="2234880" imgH="647640" progId="Equation.3">
                  <p:embed/>
                </p:oleObj>
              </mc:Choice>
              <mc:Fallback>
                <p:oleObj name="Equation" r:id="rId7" imgW="2234880" imgH="64764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3975" y="3810000"/>
                        <a:ext cx="5275263" cy="152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515" name="Text Box 11"/>
          <p:cNvSpPr txBox="1">
            <a:spLocks noChangeArrowheads="1"/>
          </p:cNvSpPr>
          <p:nvPr/>
        </p:nvSpPr>
        <p:spPr bwMode="auto">
          <a:xfrm>
            <a:off x="990600" y="5437188"/>
            <a:ext cx="7239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 Solutions can be computed numerically</a:t>
            </a:r>
          </a:p>
          <a:p>
            <a:pPr>
              <a:spcBef>
                <a:spcPct val="50000"/>
              </a:spcBef>
            </a:pPr>
            <a:r>
              <a:rPr lang="en-US" altLang="zh-CN"/>
              <a:t> For particular task allocation: Ignore task index for notation simplicity</a:t>
            </a:r>
          </a:p>
        </p:txBody>
      </p:sp>
    </p:spTree>
    <p:custDataLst>
      <p:tags r:id="rId2"/>
    </p:custDataLst>
    <p:extLst>
      <p:ext uri="{BB962C8B-B14F-4D97-AF65-F5344CB8AC3E}">
        <p14:creationId xmlns:p14="http://schemas.microsoft.com/office/powerpoint/2010/main" val="29456239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202224C2-3F84-974A-AEBE-5737A18C219A}" type="slidenum">
              <a:rPr lang="en-US" altLang="zh-CN"/>
              <a:pPr/>
              <a:t>12</a:t>
            </a:fld>
            <a:endParaRPr lang="en-US" altLang="zh-CN"/>
          </a:p>
        </p:txBody>
      </p:sp>
      <p:sp>
        <p:nvSpPr>
          <p:cNvPr id="24578" name="Rectangle 2"/>
          <p:cNvSpPr>
            <a:spLocks noGrp="1" noChangeArrowheads="1"/>
          </p:cNvSpPr>
          <p:nvPr>
            <p:ph type="title"/>
          </p:nvPr>
        </p:nvSpPr>
        <p:spPr>
          <a:xfrm>
            <a:off x="533400" y="0"/>
            <a:ext cx="8229600" cy="990600"/>
          </a:xfrm>
        </p:spPr>
        <p:txBody>
          <a:bodyPr/>
          <a:lstStyle/>
          <a:p>
            <a:r>
              <a:rPr lang="en-US" altLang="zh-CN" sz="4000"/>
              <a:t>Chain Task Topology</a:t>
            </a:r>
          </a:p>
        </p:txBody>
      </p:sp>
      <p:sp>
        <p:nvSpPr>
          <p:cNvPr id="24579" name="Rectangle 3"/>
          <p:cNvSpPr>
            <a:spLocks noGrp="1" noChangeArrowheads="1"/>
          </p:cNvSpPr>
          <p:nvPr>
            <p:ph type="body" sz="half" idx="1"/>
          </p:nvPr>
        </p:nvSpPr>
        <p:spPr>
          <a:xfrm>
            <a:off x="457200" y="1143000"/>
            <a:ext cx="7391400" cy="1066800"/>
          </a:xfrm>
        </p:spPr>
        <p:txBody>
          <a:bodyPr/>
          <a:lstStyle/>
          <a:p>
            <a:r>
              <a:rPr lang="en-US" altLang="zh-CN" sz="2800"/>
              <a:t>Chain topology: </a:t>
            </a:r>
          </a:p>
          <a:p>
            <a:pPr lvl="1"/>
            <a:r>
              <a:rPr lang="en-US" altLang="zh-CN" sz="2400"/>
              <a:t>n tasks T</a:t>
            </a:r>
            <a:r>
              <a:rPr lang="en-US" altLang="zh-CN" sz="2400" baseline="-25000"/>
              <a:t>1</a:t>
            </a:r>
            <a:r>
              <a:rPr lang="en-US" altLang="zh-CN" sz="2400"/>
              <a:t>…T</a:t>
            </a:r>
            <a:r>
              <a:rPr lang="en-US" altLang="zh-CN" sz="2400" baseline="-25000"/>
              <a:t>n</a:t>
            </a:r>
            <a:r>
              <a:rPr lang="en-US" altLang="zh-CN" sz="2400"/>
              <a:t> form a single path p</a:t>
            </a:r>
          </a:p>
          <a:p>
            <a:pPr>
              <a:buFontTx/>
              <a:buNone/>
            </a:pPr>
            <a:endParaRPr lang="en-US" altLang="zh-CN" sz="2800"/>
          </a:p>
        </p:txBody>
      </p:sp>
      <p:sp>
        <p:nvSpPr>
          <p:cNvPr id="24580" name="Rectangle 4"/>
          <p:cNvSpPr>
            <a:spLocks noChangeArrowheads="1"/>
          </p:cNvSpPr>
          <p:nvPr/>
        </p:nvSpPr>
        <p:spPr bwMode="auto">
          <a:xfrm>
            <a:off x="533400" y="2209800"/>
            <a:ext cx="594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800"/>
              <a:t>Optimal Batching Period</a:t>
            </a:r>
            <a:r>
              <a:rPr lang="en-US" altLang="zh-CN" sz="3200"/>
              <a:t>:</a:t>
            </a:r>
          </a:p>
          <a:p>
            <a:pPr marL="342900" indent="-342900">
              <a:spcBef>
                <a:spcPct val="20000"/>
              </a:spcBef>
            </a:pPr>
            <a:endParaRPr lang="en-US" altLang="zh-CN" sz="3200"/>
          </a:p>
        </p:txBody>
      </p:sp>
      <p:graphicFrame>
        <p:nvGraphicFramePr>
          <p:cNvPr id="24581" name="Object 5"/>
          <p:cNvGraphicFramePr>
            <a:graphicFrameLocks noGrp="1" noChangeAspect="1"/>
          </p:cNvGraphicFramePr>
          <p:nvPr>
            <p:ph sz="half" idx="2"/>
          </p:nvPr>
        </p:nvGraphicFramePr>
        <p:xfrm>
          <a:off x="1841500" y="2819400"/>
          <a:ext cx="3175000" cy="1490663"/>
        </p:xfrm>
        <a:graphic>
          <a:graphicData uri="http://schemas.openxmlformats.org/presentationml/2006/ole">
            <mc:AlternateContent xmlns:mc="http://schemas.openxmlformats.org/markup-compatibility/2006">
              <mc:Choice xmlns:v="urn:schemas-microsoft-com:vml" Requires="v">
                <p:oleObj spid="_x0000_s62576" name="Equation" r:id="rId5" imgW="1460160" imgH="685800" progId="Equation.3">
                  <p:embed/>
                </p:oleObj>
              </mc:Choice>
              <mc:Fallback>
                <p:oleObj name="Equation" r:id="rId5" imgW="146016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1500" y="2819400"/>
                        <a:ext cx="3175000" cy="149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4583" name="Rectangle 7"/>
          <p:cNvSpPr>
            <a:spLocks noChangeArrowheads="1"/>
          </p:cNvSpPr>
          <p:nvPr/>
        </p:nvSpPr>
        <p:spPr bwMode="auto">
          <a:xfrm>
            <a:off x="304800" y="426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800"/>
              <a:t>Theorem1: </a:t>
            </a:r>
            <a:r>
              <a:rPr lang="en-US" altLang="zh-CN" sz="2800" b="1"/>
              <a:t>Chain Period Allocation</a:t>
            </a:r>
            <a:r>
              <a:rPr lang="en-US" altLang="zh-CN" sz="2800"/>
              <a:t>:</a:t>
            </a:r>
            <a:endParaRPr lang="en-US" altLang="zh-CN" sz="3200"/>
          </a:p>
        </p:txBody>
      </p:sp>
      <p:sp>
        <p:nvSpPr>
          <p:cNvPr id="24584" name="Oval 8"/>
          <p:cNvSpPr>
            <a:spLocks noChangeArrowheads="1"/>
          </p:cNvSpPr>
          <p:nvPr/>
        </p:nvSpPr>
        <p:spPr bwMode="auto">
          <a:xfrm>
            <a:off x="5562600" y="1219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24585" name="Oval 9"/>
          <p:cNvSpPr>
            <a:spLocks noChangeArrowheads="1"/>
          </p:cNvSpPr>
          <p:nvPr/>
        </p:nvSpPr>
        <p:spPr bwMode="auto">
          <a:xfrm>
            <a:off x="6553200" y="1219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24586" name="Oval 10"/>
          <p:cNvSpPr>
            <a:spLocks noChangeArrowheads="1"/>
          </p:cNvSpPr>
          <p:nvPr/>
        </p:nvSpPr>
        <p:spPr bwMode="auto">
          <a:xfrm>
            <a:off x="8077200" y="12192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24587" name="Line 11"/>
          <p:cNvSpPr>
            <a:spLocks noChangeShapeType="1"/>
          </p:cNvSpPr>
          <p:nvPr/>
        </p:nvSpPr>
        <p:spPr bwMode="auto">
          <a:xfrm>
            <a:off x="6096000" y="1371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88" name="Line 12"/>
          <p:cNvSpPr>
            <a:spLocks noChangeShapeType="1"/>
          </p:cNvSpPr>
          <p:nvPr/>
        </p:nvSpPr>
        <p:spPr bwMode="auto">
          <a:xfrm>
            <a:off x="7086600" y="1371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89" name="Line 13"/>
          <p:cNvSpPr>
            <a:spLocks noChangeShapeType="1"/>
          </p:cNvSpPr>
          <p:nvPr/>
        </p:nvSpPr>
        <p:spPr bwMode="auto">
          <a:xfrm>
            <a:off x="7848600" y="1371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90" name="Text Box 14"/>
          <p:cNvSpPr txBox="1">
            <a:spLocks noChangeArrowheads="1"/>
          </p:cNvSpPr>
          <p:nvPr/>
        </p:nvSpPr>
        <p:spPr bwMode="auto">
          <a:xfrm>
            <a:off x="7391400" y="121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a:t>
            </a:r>
          </a:p>
        </p:txBody>
      </p:sp>
      <p:sp>
        <p:nvSpPr>
          <p:cNvPr id="24591" name="Rectangle 15"/>
          <p:cNvSpPr>
            <a:spLocks noChangeArrowheads="1"/>
          </p:cNvSpPr>
          <p:nvPr/>
        </p:nvSpPr>
        <p:spPr bwMode="auto">
          <a:xfrm>
            <a:off x="1447800" y="57150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24592" name="Rectangle 16"/>
          <p:cNvSpPr>
            <a:spLocks noChangeArrowheads="1"/>
          </p:cNvSpPr>
          <p:nvPr/>
        </p:nvSpPr>
        <p:spPr bwMode="auto">
          <a:xfrm>
            <a:off x="3048000" y="57150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24593" name="Rectangle 17"/>
          <p:cNvSpPr>
            <a:spLocks noChangeArrowheads="1"/>
          </p:cNvSpPr>
          <p:nvPr/>
        </p:nvSpPr>
        <p:spPr bwMode="auto">
          <a:xfrm>
            <a:off x="6096000" y="57150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24594" name="Line 18"/>
          <p:cNvSpPr>
            <a:spLocks noChangeShapeType="1"/>
          </p:cNvSpPr>
          <p:nvPr/>
        </p:nvSpPr>
        <p:spPr bwMode="auto">
          <a:xfrm>
            <a:off x="1524000" y="6096000"/>
            <a:ext cx="4953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595" name="Rectangle 19"/>
          <p:cNvSpPr>
            <a:spLocks noChangeArrowheads="1"/>
          </p:cNvSpPr>
          <p:nvPr/>
        </p:nvSpPr>
        <p:spPr bwMode="auto">
          <a:xfrm>
            <a:off x="1447800" y="4876800"/>
            <a:ext cx="579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zh-CN" sz="2000"/>
              <a:t>P1	     :      P2          :  …	   :       Pn</a:t>
            </a:r>
          </a:p>
        </p:txBody>
      </p:sp>
      <p:sp>
        <p:nvSpPr>
          <p:cNvPr id="24596" name="Rectangle 20"/>
          <p:cNvSpPr>
            <a:spLocks noChangeArrowheads="1"/>
          </p:cNvSpPr>
          <p:nvPr/>
        </p:nvSpPr>
        <p:spPr bwMode="auto">
          <a:xfrm>
            <a:off x="1295400" y="5181600"/>
            <a:ext cx="640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000"/>
              <a:t>(E</a:t>
            </a:r>
            <a:r>
              <a:rPr lang="en-US" altLang="zh-CN" sz="2000" baseline="-25000"/>
              <a:t>wakeup_1</a:t>
            </a:r>
            <a:r>
              <a:rPr lang="en-US" altLang="zh-CN" sz="2000"/>
              <a:t>)</a:t>
            </a:r>
            <a:r>
              <a:rPr lang="en-US" altLang="zh-CN" sz="2000" baseline="30000"/>
              <a:t>1/2</a:t>
            </a:r>
            <a:r>
              <a:rPr lang="en-US" altLang="zh-CN" sz="2000"/>
              <a:t> : (E</a:t>
            </a:r>
            <a:r>
              <a:rPr lang="en-US" altLang="zh-CN" sz="2000" baseline="-25000"/>
              <a:t>wakeup_2</a:t>
            </a:r>
            <a:r>
              <a:rPr lang="en-US" altLang="zh-CN" sz="2000"/>
              <a:t>)</a:t>
            </a:r>
            <a:r>
              <a:rPr lang="en-US" altLang="zh-CN" sz="2000" baseline="30000"/>
              <a:t>1/2</a:t>
            </a:r>
            <a:r>
              <a:rPr lang="en-US" altLang="zh-CN" sz="2000"/>
              <a:t> :  …	     :    (E</a:t>
            </a:r>
            <a:r>
              <a:rPr lang="en-US" altLang="zh-CN" sz="2000" baseline="-25000"/>
              <a:t>wakeup_n</a:t>
            </a:r>
            <a:r>
              <a:rPr lang="en-US" altLang="zh-CN" sz="2000"/>
              <a:t>)</a:t>
            </a:r>
            <a:r>
              <a:rPr lang="en-US" altLang="zh-CN" sz="2000" baseline="30000"/>
              <a:t>1/2</a:t>
            </a:r>
            <a:r>
              <a:rPr lang="en-US" altLang="zh-CN" sz="2000"/>
              <a:t> </a:t>
            </a:r>
          </a:p>
          <a:p>
            <a:pPr marL="342900" indent="-342900">
              <a:spcBef>
                <a:spcPct val="20000"/>
              </a:spcBef>
            </a:pPr>
            <a:endParaRPr lang="en-US" altLang="zh-CN" sz="2000"/>
          </a:p>
        </p:txBody>
      </p:sp>
      <p:sp>
        <p:nvSpPr>
          <p:cNvPr id="24597" name="Rectangle 21"/>
          <p:cNvSpPr>
            <a:spLocks noChangeArrowheads="1"/>
          </p:cNvSpPr>
          <p:nvPr/>
        </p:nvSpPr>
        <p:spPr bwMode="auto">
          <a:xfrm>
            <a:off x="3505200" y="6248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Dp/2</a:t>
            </a:r>
          </a:p>
        </p:txBody>
      </p:sp>
    </p:spTree>
    <p:custDataLst>
      <p:tags r:id="rId2"/>
    </p:custDataLst>
    <p:extLst>
      <p:ext uri="{BB962C8B-B14F-4D97-AF65-F5344CB8AC3E}">
        <p14:creationId xmlns:p14="http://schemas.microsoft.com/office/powerpoint/2010/main" val="1768412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9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45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3" grpId="0"/>
      <p:bldP spid="24591" grpId="0" animBg="1"/>
      <p:bldP spid="24592" grpId="0" animBg="1"/>
      <p:bldP spid="24593" grpId="0" animBg="1"/>
      <p:bldP spid="24594" grpId="0" animBg="1"/>
      <p:bldP spid="24595" grpId="0"/>
      <p:bldP spid="24596" grpId="0"/>
      <p:bldP spid="24596" grpId="1"/>
      <p:bldP spid="245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6"/>
          <p:cNvSpPr>
            <a:spLocks noGrp="1"/>
          </p:cNvSpPr>
          <p:nvPr>
            <p:ph type="sldNum" sz="quarter" idx="12"/>
          </p:nvPr>
        </p:nvSpPr>
        <p:spPr/>
        <p:txBody>
          <a:bodyPr/>
          <a:lstStyle/>
          <a:p>
            <a:fld id="{0C84F2C9-1666-9042-B0EB-8D236422DDFD}" type="slidenum">
              <a:rPr lang="en-US" altLang="zh-CN"/>
              <a:pPr/>
              <a:t>13</a:t>
            </a:fld>
            <a:endParaRPr lang="en-US" altLang="zh-CN"/>
          </a:p>
        </p:txBody>
      </p:sp>
      <p:sp>
        <p:nvSpPr>
          <p:cNvPr id="26626" name="Rectangle 2"/>
          <p:cNvSpPr>
            <a:spLocks noGrp="1" noChangeArrowheads="1"/>
          </p:cNvSpPr>
          <p:nvPr>
            <p:ph type="title"/>
          </p:nvPr>
        </p:nvSpPr>
        <p:spPr>
          <a:xfrm>
            <a:off x="457200" y="0"/>
            <a:ext cx="8229600" cy="762000"/>
          </a:xfrm>
        </p:spPr>
        <p:txBody>
          <a:bodyPr/>
          <a:lstStyle/>
          <a:p>
            <a:r>
              <a:rPr lang="en-US" altLang="zh-CN" sz="4000"/>
              <a:t>Chain Task Topology</a:t>
            </a:r>
          </a:p>
        </p:txBody>
      </p:sp>
      <p:sp>
        <p:nvSpPr>
          <p:cNvPr id="26627" name="Rectangle 3"/>
          <p:cNvSpPr>
            <a:spLocks noGrp="1" noChangeArrowheads="1"/>
          </p:cNvSpPr>
          <p:nvPr>
            <p:ph type="body" sz="half" idx="1"/>
          </p:nvPr>
        </p:nvSpPr>
        <p:spPr>
          <a:xfrm>
            <a:off x="381000" y="762000"/>
            <a:ext cx="8153400" cy="609600"/>
          </a:xfrm>
        </p:spPr>
        <p:txBody>
          <a:bodyPr/>
          <a:lstStyle/>
          <a:p>
            <a:r>
              <a:rPr lang="en-US" altLang="zh-CN" sz="2800"/>
              <a:t>Theorem 2: </a:t>
            </a:r>
            <a:r>
              <a:rPr lang="en-US" altLang="zh-CN" sz="2800" b="1"/>
              <a:t>Chain Reduction</a:t>
            </a:r>
            <a:endParaRPr lang="en-US" altLang="zh-CN" sz="2400" baseline="-25000"/>
          </a:p>
        </p:txBody>
      </p:sp>
      <p:graphicFrame>
        <p:nvGraphicFramePr>
          <p:cNvPr id="26628" name="Object 4"/>
          <p:cNvGraphicFramePr>
            <a:graphicFrameLocks noGrp="1" noChangeAspect="1"/>
          </p:cNvGraphicFramePr>
          <p:nvPr>
            <p:ph sz="half" idx="2"/>
          </p:nvPr>
        </p:nvGraphicFramePr>
        <p:xfrm>
          <a:off x="914400" y="1219200"/>
          <a:ext cx="6740525" cy="1230313"/>
        </p:xfrm>
        <a:graphic>
          <a:graphicData uri="http://schemas.openxmlformats.org/presentationml/2006/ole">
            <mc:AlternateContent xmlns:mc="http://schemas.openxmlformats.org/markup-compatibility/2006">
              <mc:Choice xmlns:v="urn:schemas-microsoft-com:vml" Requires="v">
                <p:oleObj spid="_x0000_s63600" name="Equation" r:id="rId5" imgW="3340080" imgH="609480" progId="Equation.3">
                  <p:embed/>
                </p:oleObj>
              </mc:Choice>
              <mc:Fallback>
                <p:oleObj name="Equation" r:id="rId5" imgW="334008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6740525"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6631" name="Rectangle 7"/>
          <p:cNvSpPr>
            <a:spLocks noChangeArrowheads="1"/>
          </p:cNvSpPr>
          <p:nvPr/>
        </p:nvSpPr>
        <p:spPr bwMode="auto">
          <a:xfrm>
            <a:off x="457200" y="48768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a:t>
            </a:r>
          </a:p>
        </p:txBody>
      </p:sp>
      <p:sp>
        <p:nvSpPr>
          <p:cNvPr id="26632" name="Rectangle 8"/>
          <p:cNvSpPr>
            <a:spLocks noChangeArrowheads="1"/>
          </p:cNvSpPr>
          <p:nvPr/>
        </p:nvSpPr>
        <p:spPr bwMode="auto">
          <a:xfrm>
            <a:off x="2209800" y="48768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2</a:t>
            </a:r>
          </a:p>
        </p:txBody>
      </p:sp>
      <p:sp>
        <p:nvSpPr>
          <p:cNvPr id="26633" name="Rectangle 9"/>
          <p:cNvSpPr>
            <a:spLocks noChangeArrowheads="1"/>
          </p:cNvSpPr>
          <p:nvPr/>
        </p:nvSpPr>
        <p:spPr bwMode="auto">
          <a:xfrm>
            <a:off x="3962400" y="48768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3</a:t>
            </a:r>
          </a:p>
        </p:txBody>
      </p:sp>
      <p:sp>
        <p:nvSpPr>
          <p:cNvPr id="26636" name="Text Box 12"/>
          <p:cNvSpPr txBox="1">
            <a:spLocks noChangeArrowheads="1"/>
          </p:cNvSpPr>
          <p:nvPr/>
        </p:nvSpPr>
        <p:spPr bwMode="auto">
          <a:xfrm>
            <a:off x="381000" y="55626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a:t>
            </a:r>
            <a:r>
              <a:rPr lang="en-US" altLang="zh-CN"/>
              <a:t>=1</a:t>
            </a:r>
          </a:p>
        </p:txBody>
      </p:sp>
      <p:sp>
        <p:nvSpPr>
          <p:cNvPr id="26637" name="Text Box 13"/>
          <p:cNvSpPr txBox="1">
            <a:spLocks noChangeArrowheads="1"/>
          </p:cNvSpPr>
          <p:nvPr/>
        </p:nvSpPr>
        <p:spPr bwMode="auto">
          <a:xfrm>
            <a:off x="1905000" y="55626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wakeup_2</a:t>
            </a:r>
            <a:r>
              <a:rPr lang="en-US" altLang="zh-CN"/>
              <a:t>=4</a:t>
            </a:r>
          </a:p>
        </p:txBody>
      </p:sp>
      <p:sp>
        <p:nvSpPr>
          <p:cNvPr id="26638" name="Text Box 14"/>
          <p:cNvSpPr txBox="1">
            <a:spLocks noChangeArrowheads="1"/>
          </p:cNvSpPr>
          <p:nvPr/>
        </p:nvSpPr>
        <p:spPr bwMode="auto">
          <a:xfrm>
            <a:off x="3459163" y="5562600"/>
            <a:ext cx="1287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wakeup_3</a:t>
            </a:r>
            <a:r>
              <a:rPr lang="en-US" altLang="zh-CN"/>
              <a:t>=9</a:t>
            </a:r>
          </a:p>
        </p:txBody>
      </p:sp>
      <p:sp>
        <p:nvSpPr>
          <p:cNvPr id="26639" name="Text Box 15"/>
          <p:cNvSpPr txBox="1">
            <a:spLocks noChangeArrowheads="1"/>
          </p:cNvSpPr>
          <p:nvPr/>
        </p:nvSpPr>
        <p:spPr bwMode="auto">
          <a:xfrm>
            <a:off x="4953000" y="5638800"/>
            <a:ext cx="30480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en-US" altLang="zh-CN"/>
              <a:t>P</a:t>
            </a:r>
            <a:r>
              <a:rPr lang="en-US" altLang="zh-CN" baseline="-25000"/>
              <a:t>1</a:t>
            </a:r>
            <a:r>
              <a:rPr lang="en-US" altLang="zh-CN"/>
              <a:t>=6*(1/(1+2+3))= 1s; </a:t>
            </a:r>
          </a:p>
          <a:p>
            <a:pPr>
              <a:lnSpc>
                <a:spcPct val="110000"/>
              </a:lnSpc>
            </a:pPr>
            <a:r>
              <a:rPr lang="en-US" altLang="zh-CN"/>
              <a:t>P</a:t>
            </a:r>
            <a:r>
              <a:rPr lang="en-US" altLang="zh-CN" baseline="-25000"/>
              <a:t>2</a:t>
            </a:r>
            <a:r>
              <a:rPr lang="en-US" altLang="zh-CN"/>
              <a:t>=2 s; P</a:t>
            </a:r>
            <a:r>
              <a:rPr lang="en-US" altLang="zh-CN" baseline="-25000"/>
              <a:t>3</a:t>
            </a:r>
            <a:r>
              <a:rPr lang="en-US" altLang="zh-CN"/>
              <a:t>=3 s; </a:t>
            </a:r>
          </a:p>
          <a:p>
            <a:pPr>
              <a:lnSpc>
                <a:spcPct val="110000"/>
              </a:lnSpc>
            </a:pPr>
            <a:r>
              <a:rPr lang="en-US" altLang="zh-CN"/>
              <a:t>E</a:t>
            </a:r>
            <a:r>
              <a:rPr lang="en-US" altLang="zh-CN" baseline="-25000"/>
              <a:t>wakeup_123</a:t>
            </a:r>
            <a:r>
              <a:rPr lang="en-US" altLang="zh-CN"/>
              <a:t>=36; P</a:t>
            </a:r>
            <a:r>
              <a:rPr lang="en-US" altLang="zh-CN" baseline="-25000"/>
              <a:t>eq</a:t>
            </a:r>
            <a:r>
              <a:rPr lang="en-US" altLang="zh-CN"/>
              <a:t>=6 s</a:t>
            </a:r>
          </a:p>
        </p:txBody>
      </p:sp>
      <p:sp>
        <p:nvSpPr>
          <p:cNvPr id="26640" name="Rectangle 16"/>
          <p:cNvSpPr>
            <a:spLocks noChangeArrowheads="1"/>
          </p:cNvSpPr>
          <p:nvPr/>
        </p:nvSpPr>
        <p:spPr bwMode="auto">
          <a:xfrm>
            <a:off x="6248400" y="4953000"/>
            <a:ext cx="1219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123</a:t>
            </a:r>
          </a:p>
        </p:txBody>
      </p:sp>
      <p:sp>
        <p:nvSpPr>
          <p:cNvPr id="26641" name="Text Box 17"/>
          <p:cNvSpPr txBox="1">
            <a:spLocks noChangeArrowheads="1"/>
          </p:cNvSpPr>
          <p:nvPr/>
        </p:nvSpPr>
        <p:spPr bwMode="auto">
          <a:xfrm>
            <a:off x="7561263" y="5029200"/>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wakeup_123</a:t>
            </a:r>
            <a:r>
              <a:rPr lang="en-US" altLang="zh-CN"/>
              <a:t>=36</a:t>
            </a:r>
          </a:p>
        </p:txBody>
      </p:sp>
      <p:sp>
        <p:nvSpPr>
          <p:cNvPr id="26642" name="AutoShape 18"/>
          <p:cNvSpPr>
            <a:spLocks noChangeArrowheads="1"/>
          </p:cNvSpPr>
          <p:nvPr/>
        </p:nvSpPr>
        <p:spPr bwMode="auto">
          <a:xfrm>
            <a:off x="5410200" y="5105400"/>
            <a:ext cx="304800" cy="228600"/>
          </a:xfrm>
          <a:prstGeom prst="right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44" name="Rectangle 20"/>
          <p:cNvSpPr>
            <a:spLocks noChangeArrowheads="1"/>
          </p:cNvSpPr>
          <p:nvPr/>
        </p:nvSpPr>
        <p:spPr bwMode="auto">
          <a:xfrm>
            <a:off x="457200" y="4419600"/>
            <a:ext cx="68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rgbClr val="FF0000"/>
                </a:solidFill>
              </a:rPr>
              <a:t>P</a:t>
            </a:r>
            <a:r>
              <a:rPr lang="en-US" altLang="zh-CN" baseline="-25000">
                <a:solidFill>
                  <a:srgbClr val="FF0000"/>
                </a:solidFill>
              </a:rPr>
              <a:t>1</a:t>
            </a:r>
            <a:r>
              <a:rPr lang="en-US" altLang="zh-CN">
                <a:solidFill>
                  <a:srgbClr val="FF0000"/>
                </a:solidFill>
              </a:rPr>
              <a:t>=?</a:t>
            </a:r>
          </a:p>
        </p:txBody>
      </p:sp>
      <p:sp>
        <p:nvSpPr>
          <p:cNvPr id="26645" name="Rectangle 21"/>
          <p:cNvSpPr>
            <a:spLocks noChangeArrowheads="1"/>
          </p:cNvSpPr>
          <p:nvPr/>
        </p:nvSpPr>
        <p:spPr bwMode="auto">
          <a:xfrm>
            <a:off x="2209800" y="4419600"/>
            <a:ext cx="68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solidFill>
                  <a:srgbClr val="FF0000"/>
                </a:solidFill>
              </a:rPr>
              <a:t>P</a:t>
            </a:r>
            <a:r>
              <a:rPr lang="en-US" altLang="zh-CN" baseline="-25000">
                <a:solidFill>
                  <a:srgbClr val="FF0000"/>
                </a:solidFill>
              </a:rPr>
              <a:t>2</a:t>
            </a:r>
            <a:r>
              <a:rPr lang="en-US" altLang="zh-CN">
                <a:solidFill>
                  <a:srgbClr val="FF0000"/>
                </a:solidFill>
              </a:rPr>
              <a:t>=?</a:t>
            </a:r>
          </a:p>
        </p:txBody>
      </p:sp>
      <p:sp>
        <p:nvSpPr>
          <p:cNvPr id="26646" name="Rectangle 22"/>
          <p:cNvSpPr>
            <a:spLocks noChangeArrowheads="1"/>
          </p:cNvSpPr>
          <p:nvPr/>
        </p:nvSpPr>
        <p:spPr bwMode="auto">
          <a:xfrm>
            <a:off x="3886200" y="4419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3</a:t>
            </a:r>
            <a:r>
              <a:rPr lang="en-US" altLang="zh-CN">
                <a:solidFill>
                  <a:srgbClr val="FF0000"/>
                </a:solidFill>
              </a:rPr>
              <a:t>=?</a:t>
            </a:r>
          </a:p>
        </p:txBody>
      </p:sp>
      <p:sp>
        <p:nvSpPr>
          <p:cNvPr id="26647" name="Line 23"/>
          <p:cNvSpPr>
            <a:spLocks noChangeShapeType="1"/>
          </p:cNvSpPr>
          <p:nvPr/>
        </p:nvSpPr>
        <p:spPr bwMode="auto">
          <a:xfrm>
            <a:off x="1447800" y="5029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48" name="Line 24"/>
          <p:cNvSpPr>
            <a:spLocks noChangeShapeType="1"/>
          </p:cNvSpPr>
          <p:nvPr/>
        </p:nvSpPr>
        <p:spPr bwMode="auto">
          <a:xfrm>
            <a:off x="1447800" y="533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49" name="Line 25"/>
          <p:cNvSpPr>
            <a:spLocks noChangeShapeType="1"/>
          </p:cNvSpPr>
          <p:nvPr/>
        </p:nvSpPr>
        <p:spPr bwMode="auto">
          <a:xfrm>
            <a:off x="1905000" y="5029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0" name="Line 26"/>
          <p:cNvSpPr>
            <a:spLocks noChangeShapeType="1"/>
          </p:cNvSpPr>
          <p:nvPr/>
        </p:nvSpPr>
        <p:spPr bwMode="auto">
          <a:xfrm>
            <a:off x="1752600" y="5029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1" name="Line 27"/>
          <p:cNvSpPr>
            <a:spLocks noChangeShapeType="1"/>
          </p:cNvSpPr>
          <p:nvPr/>
        </p:nvSpPr>
        <p:spPr bwMode="auto">
          <a:xfrm>
            <a:off x="1600200" y="5029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2" name="Line 28"/>
          <p:cNvSpPr>
            <a:spLocks noChangeShapeType="1"/>
          </p:cNvSpPr>
          <p:nvPr/>
        </p:nvSpPr>
        <p:spPr bwMode="auto">
          <a:xfrm>
            <a:off x="3276600" y="5105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3" name="Line 29"/>
          <p:cNvSpPr>
            <a:spLocks noChangeShapeType="1"/>
          </p:cNvSpPr>
          <p:nvPr/>
        </p:nvSpPr>
        <p:spPr bwMode="auto">
          <a:xfrm>
            <a:off x="3276600" y="5410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4" name="Line 30"/>
          <p:cNvSpPr>
            <a:spLocks noChangeShapeType="1"/>
          </p:cNvSpPr>
          <p:nvPr/>
        </p:nvSpPr>
        <p:spPr bwMode="auto">
          <a:xfrm>
            <a:off x="3733800" y="5105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5" name="Line 31"/>
          <p:cNvSpPr>
            <a:spLocks noChangeShapeType="1"/>
          </p:cNvSpPr>
          <p:nvPr/>
        </p:nvSpPr>
        <p:spPr bwMode="auto">
          <a:xfrm>
            <a:off x="3581400" y="5105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6" name="Line 32"/>
          <p:cNvSpPr>
            <a:spLocks noChangeShapeType="1"/>
          </p:cNvSpPr>
          <p:nvPr/>
        </p:nvSpPr>
        <p:spPr bwMode="auto">
          <a:xfrm>
            <a:off x="3429000" y="5105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7" name="Line 33"/>
          <p:cNvSpPr>
            <a:spLocks noChangeShapeType="1"/>
          </p:cNvSpPr>
          <p:nvPr/>
        </p:nvSpPr>
        <p:spPr bwMode="auto">
          <a:xfrm>
            <a:off x="1295400" y="51816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8" name="Line 34"/>
          <p:cNvSpPr>
            <a:spLocks noChangeShapeType="1"/>
          </p:cNvSpPr>
          <p:nvPr/>
        </p:nvSpPr>
        <p:spPr bwMode="auto">
          <a:xfrm>
            <a:off x="3124200" y="52578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59" name="Line 35"/>
          <p:cNvSpPr>
            <a:spLocks noChangeShapeType="1"/>
          </p:cNvSpPr>
          <p:nvPr/>
        </p:nvSpPr>
        <p:spPr bwMode="auto">
          <a:xfrm>
            <a:off x="533400" y="6096000"/>
            <a:ext cx="41148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60" name="Rectangle 36"/>
          <p:cNvSpPr>
            <a:spLocks noChangeArrowheads="1"/>
          </p:cNvSpPr>
          <p:nvPr/>
        </p:nvSpPr>
        <p:spPr bwMode="auto">
          <a:xfrm>
            <a:off x="1905000" y="6248400"/>
            <a:ext cx="104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Dp=12 s</a:t>
            </a:r>
          </a:p>
        </p:txBody>
      </p:sp>
      <p:sp>
        <p:nvSpPr>
          <p:cNvPr id="26661" name="Rectangle 37"/>
          <p:cNvSpPr>
            <a:spLocks noChangeArrowheads="1"/>
          </p:cNvSpPr>
          <p:nvPr/>
        </p:nvSpPr>
        <p:spPr bwMode="auto">
          <a:xfrm>
            <a:off x="457200" y="4419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1</a:t>
            </a:r>
            <a:r>
              <a:rPr lang="en-US" altLang="zh-CN">
                <a:solidFill>
                  <a:srgbClr val="FF0000"/>
                </a:solidFill>
              </a:rPr>
              <a:t>=1 s</a:t>
            </a:r>
          </a:p>
        </p:txBody>
      </p:sp>
      <p:sp>
        <p:nvSpPr>
          <p:cNvPr id="26662" name="Rectangle 38"/>
          <p:cNvSpPr>
            <a:spLocks noChangeArrowheads="1"/>
          </p:cNvSpPr>
          <p:nvPr/>
        </p:nvSpPr>
        <p:spPr bwMode="auto">
          <a:xfrm>
            <a:off x="2209800" y="4419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2</a:t>
            </a:r>
            <a:r>
              <a:rPr lang="en-US" altLang="zh-CN">
                <a:solidFill>
                  <a:srgbClr val="FF0000"/>
                </a:solidFill>
              </a:rPr>
              <a:t>=2 s</a:t>
            </a:r>
          </a:p>
        </p:txBody>
      </p:sp>
      <p:sp>
        <p:nvSpPr>
          <p:cNvPr id="26663" name="Rectangle 39"/>
          <p:cNvSpPr>
            <a:spLocks noChangeArrowheads="1"/>
          </p:cNvSpPr>
          <p:nvPr/>
        </p:nvSpPr>
        <p:spPr bwMode="auto">
          <a:xfrm>
            <a:off x="3886200" y="44196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3</a:t>
            </a:r>
            <a:r>
              <a:rPr lang="en-US" altLang="zh-CN">
                <a:solidFill>
                  <a:srgbClr val="FF0000"/>
                </a:solidFill>
              </a:rPr>
              <a:t>=3 s</a:t>
            </a:r>
          </a:p>
        </p:txBody>
      </p:sp>
      <p:sp>
        <p:nvSpPr>
          <p:cNvPr id="26664" name="Rectangle 40"/>
          <p:cNvSpPr>
            <a:spLocks noChangeArrowheads="1"/>
          </p:cNvSpPr>
          <p:nvPr/>
        </p:nvSpPr>
        <p:spPr bwMode="auto">
          <a:xfrm>
            <a:off x="6400800" y="4495800"/>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10000"/>
              </a:lnSpc>
            </a:pPr>
            <a:r>
              <a:rPr lang="en-US" altLang="zh-CN">
                <a:solidFill>
                  <a:srgbClr val="FF0000"/>
                </a:solidFill>
              </a:rPr>
              <a:t>P</a:t>
            </a:r>
            <a:r>
              <a:rPr lang="en-US" altLang="zh-CN" baseline="-25000">
                <a:solidFill>
                  <a:srgbClr val="FF0000"/>
                </a:solidFill>
              </a:rPr>
              <a:t>eq</a:t>
            </a:r>
            <a:r>
              <a:rPr lang="en-US" altLang="zh-CN">
                <a:solidFill>
                  <a:srgbClr val="FF0000"/>
                </a:solidFill>
              </a:rPr>
              <a:t>=6 s</a:t>
            </a:r>
          </a:p>
        </p:txBody>
      </p:sp>
      <p:sp>
        <p:nvSpPr>
          <p:cNvPr id="26665" name="Rectangle 41"/>
          <p:cNvSpPr>
            <a:spLocks noChangeArrowheads="1"/>
          </p:cNvSpPr>
          <p:nvPr/>
        </p:nvSpPr>
        <p:spPr bwMode="auto">
          <a:xfrm>
            <a:off x="5867400" y="2438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dirty="0" err="1"/>
              <a:t>E</a:t>
            </a:r>
            <a:r>
              <a:rPr lang="en-US" altLang="zh-CN" baseline="-25000" dirty="0" err="1"/>
              <a:t>wakeup_eq</a:t>
            </a:r>
            <a:r>
              <a:rPr lang="en-US" altLang="zh-CN" dirty="0"/>
              <a:t>={ </a:t>
            </a:r>
            <a:r>
              <a:rPr lang="en-US" altLang="zh-CN" dirty="0" smtClean="0">
                <a:latin typeface="Symbol" charset="0"/>
              </a:rPr>
              <a:t>Sum</a:t>
            </a:r>
            <a:r>
              <a:rPr lang="en-US" altLang="zh-CN" i="1" baseline="-25000" dirty="0">
                <a:latin typeface="Times New Roman" charset="0"/>
              </a:rPr>
              <a:t> </a:t>
            </a:r>
            <a:r>
              <a:rPr lang="en-US" altLang="zh-CN" dirty="0" smtClean="0"/>
              <a:t>(</a:t>
            </a:r>
            <a:r>
              <a:rPr lang="en-US" altLang="zh-CN" dirty="0" err="1"/>
              <a:t>E</a:t>
            </a:r>
            <a:r>
              <a:rPr lang="en-US" altLang="zh-CN" baseline="-25000" dirty="0" err="1"/>
              <a:t>wakeup_i</a:t>
            </a:r>
            <a:r>
              <a:rPr lang="en-US" altLang="zh-CN" dirty="0"/>
              <a:t>)</a:t>
            </a:r>
            <a:r>
              <a:rPr lang="en-US" altLang="zh-CN" baseline="30000" dirty="0"/>
              <a:t>1/2</a:t>
            </a:r>
            <a:r>
              <a:rPr lang="en-US" altLang="zh-CN" dirty="0"/>
              <a:t>}</a:t>
            </a:r>
            <a:r>
              <a:rPr lang="en-US" altLang="zh-CN" baseline="30000" dirty="0"/>
              <a:t>2</a:t>
            </a:r>
            <a:r>
              <a:rPr lang="en-US" altLang="zh-CN" dirty="0"/>
              <a:t> </a:t>
            </a:r>
            <a:endParaRPr lang="en-US" altLang="zh-CN" baseline="-25000" dirty="0"/>
          </a:p>
        </p:txBody>
      </p:sp>
      <p:sp>
        <p:nvSpPr>
          <p:cNvPr id="26666" name="Rectangle 42"/>
          <p:cNvSpPr>
            <a:spLocks noChangeArrowheads="1"/>
          </p:cNvSpPr>
          <p:nvPr/>
        </p:nvSpPr>
        <p:spPr bwMode="auto">
          <a:xfrm>
            <a:off x="381000" y="3276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26667" name="Rectangle 43"/>
          <p:cNvSpPr>
            <a:spLocks noChangeArrowheads="1"/>
          </p:cNvSpPr>
          <p:nvPr/>
        </p:nvSpPr>
        <p:spPr bwMode="auto">
          <a:xfrm>
            <a:off x="1981200" y="3276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26668" name="Rectangle 44"/>
          <p:cNvSpPr>
            <a:spLocks noChangeArrowheads="1"/>
          </p:cNvSpPr>
          <p:nvPr/>
        </p:nvSpPr>
        <p:spPr bwMode="auto">
          <a:xfrm>
            <a:off x="4343400" y="3276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26669" name="Line 45"/>
          <p:cNvSpPr>
            <a:spLocks noChangeShapeType="1"/>
          </p:cNvSpPr>
          <p:nvPr/>
        </p:nvSpPr>
        <p:spPr bwMode="auto">
          <a:xfrm>
            <a:off x="457200" y="3657600"/>
            <a:ext cx="4191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6670" name="Rectangle 46"/>
          <p:cNvSpPr>
            <a:spLocks noChangeArrowheads="1"/>
          </p:cNvSpPr>
          <p:nvPr/>
        </p:nvSpPr>
        <p:spPr bwMode="auto">
          <a:xfrm>
            <a:off x="381000" y="2438400"/>
            <a:ext cx="441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zh-CN"/>
              <a:t>P1	  :      P2           :  …   :      Pn</a:t>
            </a:r>
          </a:p>
        </p:txBody>
      </p:sp>
      <p:sp>
        <p:nvSpPr>
          <p:cNvPr id="26671" name="Rectangle 47"/>
          <p:cNvSpPr>
            <a:spLocks noChangeArrowheads="1"/>
          </p:cNvSpPr>
          <p:nvPr/>
        </p:nvSpPr>
        <p:spPr bwMode="auto">
          <a:xfrm>
            <a:off x="152400" y="2743200"/>
            <a:ext cx="518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a:t>(E</a:t>
            </a:r>
            <a:r>
              <a:rPr lang="en-US" altLang="zh-CN" baseline="-25000"/>
              <a:t>wakeup_1</a:t>
            </a:r>
            <a:r>
              <a:rPr lang="en-US" altLang="zh-CN"/>
              <a:t>)</a:t>
            </a:r>
            <a:r>
              <a:rPr lang="en-US" altLang="zh-CN" baseline="30000"/>
              <a:t>1/2</a:t>
            </a:r>
            <a:r>
              <a:rPr lang="en-US" altLang="zh-CN"/>
              <a:t> : (E</a:t>
            </a:r>
            <a:r>
              <a:rPr lang="en-US" altLang="zh-CN" baseline="-25000"/>
              <a:t>wakeup_2</a:t>
            </a:r>
            <a:r>
              <a:rPr lang="en-US" altLang="zh-CN"/>
              <a:t>)</a:t>
            </a:r>
            <a:r>
              <a:rPr lang="en-US" altLang="zh-CN" baseline="30000"/>
              <a:t>1/2</a:t>
            </a:r>
            <a:r>
              <a:rPr lang="en-US" altLang="zh-CN"/>
              <a:t> :         :    (E</a:t>
            </a:r>
            <a:r>
              <a:rPr lang="en-US" altLang="zh-CN" baseline="-25000"/>
              <a:t>wakeup_n</a:t>
            </a:r>
            <a:r>
              <a:rPr lang="en-US" altLang="zh-CN"/>
              <a:t>)</a:t>
            </a:r>
            <a:r>
              <a:rPr lang="en-US" altLang="zh-CN" baseline="30000"/>
              <a:t>1/2</a:t>
            </a:r>
            <a:endParaRPr lang="en-US" altLang="zh-CN"/>
          </a:p>
          <a:p>
            <a:pPr marL="342900" indent="-342900">
              <a:spcBef>
                <a:spcPct val="20000"/>
              </a:spcBef>
            </a:pPr>
            <a:endParaRPr lang="en-US" altLang="zh-CN"/>
          </a:p>
        </p:txBody>
      </p:sp>
      <p:sp>
        <p:nvSpPr>
          <p:cNvPr id="26672" name="Rectangle 48"/>
          <p:cNvSpPr>
            <a:spLocks noChangeArrowheads="1"/>
          </p:cNvSpPr>
          <p:nvPr/>
        </p:nvSpPr>
        <p:spPr bwMode="auto">
          <a:xfrm>
            <a:off x="2438400" y="3733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Dp/2</a:t>
            </a:r>
          </a:p>
        </p:txBody>
      </p:sp>
      <p:sp>
        <p:nvSpPr>
          <p:cNvPr id="26673" name="Rectangle 49"/>
          <p:cNvSpPr>
            <a:spLocks noChangeArrowheads="1"/>
          </p:cNvSpPr>
          <p:nvPr/>
        </p:nvSpPr>
        <p:spPr bwMode="auto">
          <a:xfrm>
            <a:off x="6629400" y="2971800"/>
            <a:ext cx="1600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a:t>
            </a:r>
            <a:r>
              <a:rPr lang="en-US" altLang="zh-CN" baseline="-25000"/>
              <a:t>eq</a:t>
            </a:r>
          </a:p>
        </p:txBody>
      </p:sp>
      <p:sp>
        <p:nvSpPr>
          <p:cNvPr id="26676" name="AutoShape 52"/>
          <p:cNvSpPr>
            <a:spLocks noChangeArrowheads="1"/>
          </p:cNvSpPr>
          <p:nvPr/>
        </p:nvSpPr>
        <p:spPr bwMode="auto">
          <a:xfrm>
            <a:off x="5410200" y="3124200"/>
            <a:ext cx="990600" cy="228600"/>
          </a:xfrm>
          <a:prstGeom prst="rightArrow">
            <a:avLst>
              <a:gd name="adj1" fmla="val 50000"/>
              <a:gd name="adj2" fmla="val 10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77" name="Rectangle 53"/>
          <p:cNvSpPr>
            <a:spLocks noChangeArrowheads="1"/>
          </p:cNvSpPr>
          <p:nvPr/>
        </p:nvSpPr>
        <p:spPr bwMode="auto">
          <a:xfrm>
            <a:off x="6781800" y="36576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a:t>P</a:t>
            </a:r>
            <a:r>
              <a:rPr lang="en-US" altLang="zh-CN" baseline="-25000"/>
              <a:t>eq</a:t>
            </a:r>
            <a:r>
              <a:rPr lang="en-US" altLang="zh-CN"/>
              <a:t>=D</a:t>
            </a:r>
            <a:r>
              <a:rPr lang="en-US" altLang="zh-CN" baseline="-25000"/>
              <a:t>p</a:t>
            </a:r>
            <a:r>
              <a:rPr lang="en-US" altLang="zh-CN"/>
              <a:t>/2</a:t>
            </a:r>
            <a:endParaRPr lang="en-US" altLang="zh-CN" baseline="-25000"/>
          </a:p>
        </p:txBody>
      </p:sp>
    </p:spTree>
    <p:custDataLst>
      <p:tags r:id="rId2"/>
    </p:custDataLst>
    <p:extLst>
      <p:ext uri="{BB962C8B-B14F-4D97-AF65-F5344CB8AC3E}">
        <p14:creationId xmlns:p14="http://schemas.microsoft.com/office/powerpoint/2010/main" val="18051190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7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6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6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6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6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6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6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6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6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6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6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6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6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6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6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6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6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6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6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64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6639">
                                            <p:txEl>
                                              <p:pRg st="0" end="0"/>
                                            </p:txEl>
                                          </p:spTgt>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26644"/>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666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26639">
                                            <p:txEl>
                                              <p:pRg st="1" end="1"/>
                                            </p:txEl>
                                          </p:spTgt>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26645"/>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266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663"/>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26646"/>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664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64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66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664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66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36" grpId="0"/>
      <p:bldP spid="26637" grpId="0"/>
      <p:bldP spid="26638" grpId="0"/>
      <p:bldP spid="26640" grpId="0" animBg="1"/>
      <p:bldP spid="26641" grpId="0"/>
      <p:bldP spid="26642" grpId="0" animBg="1"/>
      <p:bldP spid="26644" grpId="0"/>
      <p:bldP spid="26644" grpId="1"/>
      <p:bldP spid="26645" grpId="0"/>
      <p:bldP spid="26645" grpId="1"/>
      <p:bldP spid="26646" grpId="0"/>
      <p:bldP spid="26646" grpId="1"/>
      <p:bldP spid="26647" grpId="0" animBg="1"/>
      <p:bldP spid="26648" grpId="0" animBg="1"/>
      <p:bldP spid="26649" grpId="0" animBg="1"/>
      <p:bldP spid="26650" grpId="0" animBg="1"/>
      <p:bldP spid="26651" grpId="0" animBg="1"/>
      <p:bldP spid="26652" grpId="0" animBg="1"/>
      <p:bldP spid="26653" grpId="0" animBg="1"/>
      <p:bldP spid="26654" grpId="0" animBg="1"/>
      <p:bldP spid="26655" grpId="0" animBg="1"/>
      <p:bldP spid="26656" grpId="0" animBg="1"/>
      <p:bldP spid="26657" grpId="0" animBg="1"/>
      <p:bldP spid="26658" grpId="0" animBg="1"/>
      <p:bldP spid="26659" grpId="0" animBg="1"/>
      <p:bldP spid="26660" grpId="0"/>
      <p:bldP spid="26661" grpId="0"/>
      <p:bldP spid="26662" grpId="0"/>
      <p:bldP spid="26663" grpId="0"/>
      <p:bldP spid="26664" grpId="0"/>
      <p:bldP spid="26665" grpId="0"/>
      <p:bldP spid="26666" grpId="0" animBg="1"/>
      <p:bldP spid="26667" grpId="0" animBg="1"/>
      <p:bldP spid="26668" grpId="0" animBg="1"/>
      <p:bldP spid="26669" grpId="0" animBg="1"/>
      <p:bldP spid="26670" grpId="0"/>
      <p:bldP spid="26670" grpId="1"/>
      <p:bldP spid="26671" grpId="0"/>
      <p:bldP spid="26672" grpId="0"/>
      <p:bldP spid="26673" grpId="0" animBg="1"/>
      <p:bldP spid="26676" grpId="0" animBg="1"/>
      <p:bldP spid="266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6"/>
          <p:cNvSpPr>
            <a:spLocks noGrp="1"/>
          </p:cNvSpPr>
          <p:nvPr>
            <p:ph type="sldNum" sz="quarter" idx="12"/>
          </p:nvPr>
        </p:nvSpPr>
        <p:spPr/>
        <p:txBody>
          <a:bodyPr/>
          <a:lstStyle/>
          <a:p>
            <a:fld id="{F1485508-4844-D846-BC54-A1694E9EFF5C}" type="slidenum">
              <a:rPr lang="en-US" altLang="zh-CN"/>
              <a:pPr/>
              <a:t>14</a:t>
            </a:fld>
            <a:endParaRPr lang="en-US" altLang="zh-CN"/>
          </a:p>
        </p:txBody>
      </p:sp>
      <p:sp>
        <p:nvSpPr>
          <p:cNvPr id="28674" name="Rectangle 2"/>
          <p:cNvSpPr>
            <a:spLocks noGrp="1" noChangeArrowheads="1"/>
          </p:cNvSpPr>
          <p:nvPr>
            <p:ph type="title"/>
          </p:nvPr>
        </p:nvSpPr>
        <p:spPr>
          <a:xfrm>
            <a:off x="457200" y="0"/>
            <a:ext cx="8229600" cy="609600"/>
          </a:xfrm>
        </p:spPr>
        <p:txBody>
          <a:bodyPr>
            <a:normAutofit fontScale="90000"/>
          </a:bodyPr>
          <a:lstStyle/>
          <a:p>
            <a:r>
              <a:rPr lang="en-US" altLang="zh-CN" sz="4000"/>
              <a:t>Star Task Topology</a:t>
            </a:r>
          </a:p>
        </p:txBody>
      </p:sp>
      <p:sp>
        <p:nvSpPr>
          <p:cNvPr id="28675" name="Rectangle 3"/>
          <p:cNvSpPr>
            <a:spLocks noGrp="1" noChangeArrowheads="1"/>
          </p:cNvSpPr>
          <p:nvPr>
            <p:ph type="body" sz="half" idx="1"/>
          </p:nvPr>
        </p:nvSpPr>
        <p:spPr>
          <a:xfrm>
            <a:off x="228600" y="914400"/>
            <a:ext cx="5715000" cy="1676400"/>
          </a:xfrm>
        </p:spPr>
        <p:txBody>
          <a:bodyPr/>
          <a:lstStyle/>
          <a:p>
            <a:r>
              <a:rPr lang="en-US" altLang="zh-CN" sz="2400"/>
              <a:t>Star Topology</a:t>
            </a:r>
          </a:p>
          <a:p>
            <a:pPr lvl="1"/>
            <a:r>
              <a:rPr lang="en-US" altLang="zh-CN" sz="2000"/>
              <a:t>Outputs of n tasks T</a:t>
            </a:r>
            <a:r>
              <a:rPr lang="en-US" altLang="zh-CN" sz="2000" baseline="-25000"/>
              <a:t>1</a:t>
            </a:r>
            <a:r>
              <a:rPr lang="en-US" altLang="zh-CN" sz="2000"/>
              <a:t>…T</a:t>
            </a:r>
            <a:r>
              <a:rPr lang="en-US" altLang="zh-CN" sz="2000" baseline="-25000"/>
              <a:t>n</a:t>
            </a:r>
            <a:r>
              <a:rPr lang="en-US" altLang="zh-CN" sz="2000"/>
              <a:t> (leaf tasks) are inputs to a single task T</a:t>
            </a:r>
            <a:r>
              <a:rPr lang="en-US" altLang="zh-CN" sz="2000" baseline="-25000"/>
              <a:t>0</a:t>
            </a:r>
            <a:r>
              <a:rPr lang="en-US" altLang="zh-CN" sz="2000"/>
              <a:t> (aggregator task)</a:t>
            </a:r>
          </a:p>
          <a:p>
            <a:pPr lvl="1"/>
            <a:r>
              <a:rPr lang="en-US" altLang="zh-CN" sz="2000"/>
              <a:t>Assume: all paths have same D</a:t>
            </a:r>
            <a:r>
              <a:rPr lang="en-US" altLang="zh-CN" sz="2000" baseline="-25000"/>
              <a:t>p</a:t>
            </a:r>
          </a:p>
        </p:txBody>
      </p:sp>
      <p:graphicFrame>
        <p:nvGraphicFramePr>
          <p:cNvPr id="28676" name="Object 4"/>
          <p:cNvGraphicFramePr>
            <a:graphicFrameLocks noGrp="1" noChangeAspect="1"/>
          </p:cNvGraphicFramePr>
          <p:nvPr>
            <p:ph sz="half" idx="2"/>
          </p:nvPr>
        </p:nvGraphicFramePr>
        <p:xfrm>
          <a:off x="533400" y="3429000"/>
          <a:ext cx="3276600" cy="2743200"/>
        </p:xfrm>
        <a:graphic>
          <a:graphicData uri="http://schemas.openxmlformats.org/presentationml/2006/ole">
            <mc:AlternateContent xmlns:mc="http://schemas.openxmlformats.org/markup-compatibility/2006">
              <mc:Choice xmlns:v="urn:schemas-microsoft-com:vml" Requires="v">
                <p:oleObj spid="_x0000_s64624" name="Equation" r:id="rId5" imgW="2527200" imgH="1498320" progId="Equation.3">
                  <p:embed/>
                </p:oleObj>
              </mc:Choice>
              <mc:Fallback>
                <p:oleObj name="Equation" r:id="rId5" imgW="2527200" imgH="14983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429000"/>
                        <a:ext cx="3276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8678" name="Rectangle 6"/>
          <p:cNvSpPr>
            <a:spLocks noChangeArrowheads="1"/>
          </p:cNvSpPr>
          <p:nvPr/>
        </p:nvSpPr>
        <p:spPr bwMode="auto">
          <a:xfrm>
            <a:off x="304800" y="2590800"/>
            <a:ext cx="419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400"/>
              <a:t>Optimal Batching Period</a:t>
            </a:r>
            <a:r>
              <a:rPr lang="en-US" altLang="zh-CN" sz="3200"/>
              <a:t>:</a:t>
            </a:r>
          </a:p>
          <a:p>
            <a:pPr marL="342900" indent="-342900">
              <a:spcBef>
                <a:spcPct val="20000"/>
              </a:spcBef>
            </a:pPr>
            <a:endParaRPr lang="en-US" altLang="zh-CN" sz="3200"/>
          </a:p>
        </p:txBody>
      </p:sp>
      <p:sp>
        <p:nvSpPr>
          <p:cNvPr id="28679" name="Rectangle 7"/>
          <p:cNvSpPr>
            <a:spLocks noChangeArrowheads="1"/>
          </p:cNvSpPr>
          <p:nvPr/>
        </p:nvSpPr>
        <p:spPr bwMode="auto">
          <a:xfrm>
            <a:off x="5105400" y="2667000"/>
            <a:ext cx="373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400"/>
              <a:t>Theorem 3:</a:t>
            </a:r>
          </a:p>
          <a:p>
            <a:pPr marL="342900" indent="-342900">
              <a:spcBef>
                <a:spcPct val="20000"/>
              </a:spcBef>
            </a:pPr>
            <a:r>
              <a:rPr lang="en-US" altLang="zh-CN" sz="2400"/>
              <a:t>  </a:t>
            </a:r>
            <a:r>
              <a:rPr lang="en-US" altLang="zh-CN" sz="2400" b="1"/>
              <a:t>Star Period Allocation</a:t>
            </a:r>
            <a:r>
              <a:rPr lang="en-US" altLang="zh-CN" sz="2400"/>
              <a:t>:</a:t>
            </a:r>
          </a:p>
        </p:txBody>
      </p:sp>
      <p:sp>
        <p:nvSpPr>
          <p:cNvPr id="28680" name="Oval 8"/>
          <p:cNvSpPr>
            <a:spLocks noChangeArrowheads="1"/>
          </p:cNvSpPr>
          <p:nvPr/>
        </p:nvSpPr>
        <p:spPr bwMode="auto">
          <a:xfrm>
            <a:off x="5715000" y="19050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28681" name="Oval 9"/>
          <p:cNvSpPr>
            <a:spLocks noChangeArrowheads="1"/>
          </p:cNvSpPr>
          <p:nvPr/>
        </p:nvSpPr>
        <p:spPr bwMode="auto">
          <a:xfrm>
            <a:off x="6858000" y="11430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28682" name="Oval 10"/>
          <p:cNvSpPr>
            <a:spLocks noChangeArrowheads="1"/>
          </p:cNvSpPr>
          <p:nvPr/>
        </p:nvSpPr>
        <p:spPr bwMode="auto">
          <a:xfrm>
            <a:off x="6858000" y="19050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T0</a:t>
            </a:r>
          </a:p>
        </p:txBody>
      </p:sp>
      <p:sp>
        <p:nvSpPr>
          <p:cNvPr id="28683" name="Line 11"/>
          <p:cNvSpPr>
            <a:spLocks noChangeShapeType="1"/>
          </p:cNvSpPr>
          <p:nvPr/>
        </p:nvSpPr>
        <p:spPr bwMode="auto">
          <a:xfrm>
            <a:off x="6248400" y="2057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87" name="Oval 15"/>
          <p:cNvSpPr>
            <a:spLocks noChangeArrowheads="1"/>
          </p:cNvSpPr>
          <p:nvPr/>
        </p:nvSpPr>
        <p:spPr bwMode="auto">
          <a:xfrm>
            <a:off x="7848600" y="19050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28688" name="Line 16"/>
          <p:cNvSpPr>
            <a:spLocks noChangeShapeType="1"/>
          </p:cNvSpPr>
          <p:nvPr/>
        </p:nvSpPr>
        <p:spPr bwMode="auto">
          <a:xfrm flipH="1">
            <a:off x="7467600" y="20574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89" name="Line 17"/>
          <p:cNvSpPr>
            <a:spLocks noChangeShapeType="1"/>
          </p:cNvSpPr>
          <p:nvPr/>
        </p:nvSpPr>
        <p:spPr bwMode="auto">
          <a:xfrm>
            <a:off x="7086600" y="1600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90" name="Text Box 18"/>
          <p:cNvSpPr txBox="1">
            <a:spLocks noChangeArrowheads="1"/>
          </p:cNvSpPr>
          <p:nvPr/>
        </p:nvSpPr>
        <p:spPr bwMode="auto">
          <a:xfrm>
            <a:off x="7467600" y="1447800"/>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a:t>
            </a:r>
          </a:p>
        </p:txBody>
      </p:sp>
      <p:sp>
        <p:nvSpPr>
          <p:cNvPr id="28693" name="Rectangle 21"/>
          <p:cNvSpPr>
            <a:spLocks noChangeArrowheads="1"/>
          </p:cNvSpPr>
          <p:nvPr/>
        </p:nvSpPr>
        <p:spPr bwMode="auto">
          <a:xfrm>
            <a:off x="5486400" y="39624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28694" name="Rectangle 22"/>
          <p:cNvSpPr>
            <a:spLocks noChangeArrowheads="1"/>
          </p:cNvSpPr>
          <p:nvPr/>
        </p:nvSpPr>
        <p:spPr bwMode="auto">
          <a:xfrm>
            <a:off x="5486400" y="44958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28695" name="Rectangle 23"/>
          <p:cNvSpPr>
            <a:spLocks noChangeArrowheads="1"/>
          </p:cNvSpPr>
          <p:nvPr/>
        </p:nvSpPr>
        <p:spPr bwMode="auto">
          <a:xfrm>
            <a:off x="5486400" y="5181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28696" name="Line 24"/>
          <p:cNvSpPr>
            <a:spLocks noChangeShapeType="1"/>
          </p:cNvSpPr>
          <p:nvPr/>
        </p:nvSpPr>
        <p:spPr bwMode="auto">
          <a:xfrm flipV="1">
            <a:off x="5410200" y="3886200"/>
            <a:ext cx="2286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697" name="Rectangle 25"/>
          <p:cNvSpPr>
            <a:spLocks noChangeArrowheads="1"/>
          </p:cNvSpPr>
          <p:nvPr/>
        </p:nvSpPr>
        <p:spPr bwMode="auto">
          <a:xfrm>
            <a:off x="5562600" y="5486400"/>
            <a:ext cx="2819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zh-CN"/>
              <a:t> Pi               :          P0</a:t>
            </a:r>
          </a:p>
        </p:txBody>
      </p:sp>
      <p:sp>
        <p:nvSpPr>
          <p:cNvPr id="28698" name="Rectangle 26"/>
          <p:cNvSpPr>
            <a:spLocks noChangeArrowheads="1"/>
          </p:cNvSpPr>
          <p:nvPr/>
        </p:nvSpPr>
        <p:spPr bwMode="auto">
          <a:xfrm>
            <a:off x="5181600" y="5867400"/>
            <a:ext cx="350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000" dirty="0" smtClean="0"/>
              <a:t>(</a:t>
            </a:r>
            <a:r>
              <a:rPr lang="en-US" altLang="zh-CN" sz="2000" dirty="0" smtClean="0">
                <a:latin typeface="Symbol" charset="0"/>
              </a:rPr>
              <a:t>Sum (</a:t>
            </a:r>
            <a:r>
              <a:rPr lang="en-US" altLang="zh-CN" sz="2000" dirty="0" err="1" smtClean="0"/>
              <a:t>E</a:t>
            </a:r>
            <a:r>
              <a:rPr lang="en-US" altLang="zh-CN" sz="2000" baseline="-25000" dirty="0" err="1" smtClean="0"/>
              <a:t>wakeup_j</a:t>
            </a:r>
            <a:r>
              <a:rPr lang="en-US" altLang="zh-CN" sz="2000" dirty="0" smtClean="0"/>
              <a:t>)</a:t>
            </a:r>
            <a:r>
              <a:rPr lang="en-US" altLang="zh-CN" sz="2000" baseline="30000" dirty="0" smtClean="0"/>
              <a:t>1</a:t>
            </a:r>
            <a:r>
              <a:rPr lang="en-US" altLang="zh-CN" sz="2000" baseline="30000" dirty="0"/>
              <a:t>/</a:t>
            </a:r>
            <a:r>
              <a:rPr lang="en-US" altLang="zh-CN" sz="2000" baseline="30000" dirty="0" smtClean="0"/>
              <a:t>2</a:t>
            </a:r>
            <a:r>
              <a:rPr lang="en-US" altLang="zh-CN" sz="2000" dirty="0" smtClean="0"/>
              <a:t>): </a:t>
            </a:r>
            <a:r>
              <a:rPr lang="en-US" altLang="zh-CN" sz="2000" dirty="0"/>
              <a:t>(E</a:t>
            </a:r>
            <a:r>
              <a:rPr lang="en-US" altLang="zh-CN" sz="2000" baseline="-25000" dirty="0"/>
              <a:t>wakeup_0</a:t>
            </a:r>
            <a:r>
              <a:rPr lang="en-US" altLang="zh-CN" sz="2000" dirty="0"/>
              <a:t>)</a:t>
            </a:r>
            <a:r>
              <a:rPr lang="en-US" altLang="zh-CN" sz="2000" baseline="30000" dirty="0"/>
              <a:t>1/2</a:t>
            </a:r>
            <a:r>
              <a:rPr lang="en-US" altLang="zh-CN" sz="2000" dirty="0"/>
              <a:t> </a:t>
            </a:r>
          </a:p>
        </p:txBody>
      </p:sp>
      <p:sp>
        <p:nvSpPr>
          <p:cNvPr id="28699" name="Rectangle 27"/>
          <p:cNvSpPr>
            <a:spLocks noChangeArrowheads="1"/>
          </p:cNvSpPr>
          <p:nvPr/>
        </p:nvSpPr>
        <p:spPr bwMode="auto">
          <a:xfrm>
            <a:off x="6477000" y="35814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Dp/2</a:t>
            </a:r>
          </a:p>
        </p:txBody>
      </p:sp>
      <p:sp>
        <p:nvSpPr>
          <p:cNvPr id="28700" name="Rectangle 28"/>
          <p:cNvSpPr>
            <a:spLocks noChangeArrowheads="1"/>
          </p:cNvSpPr>
          <p:nvPr/>
        </p:nvSpPr>
        <p:spPr bwMode="auto">
          <a:xfrm>
            <a:off x="7467600" y="46482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T0</a:t>
            </a:r>
          </a:p>
        </p:txBody>
      </p:sp>
      <p:sp>
        <p:nvSpPr>
          <p:cNvPr id="28701" name="Line 29"/>
          <p:cNvSpPr>
            <a:spLocks noChangeShapeType="1"/>
          </p:cNvSpPr>
          <p:nvPr/>
        </p:nvSpPr>
        <p:spPr bwMode="auto">
          <a:xfrm>
            <a:off x="6096000" y="4267200"/>
            <a:ext cx="1295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702" name="Line 30"/>
          <p:cNvSpPr>
            <a:spLocks noChangeShapeType="1"/>
          </p:cNvSpPr>
          <p:nvPr/>
        </p:nvSpPr>
        <p:spPr bwMode="auto">
          <a:xfrm>
            <a:off x="6096000" y="4800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703" name="Line 31"/>
          <p:cNvSpPr>
            <a:spLocks noChangeShapeType="1"/>
          </p:cNvSpPr>
          <p:nvPr/>
        </p:nvSpPr>
        <p:spPr bwMode="auto">
          <a:xfrm flipV="1">
            <a:off x="6096000" y="48768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8704" name="Text Box 32"/>
          <p:cNvSpPr txBox="1">
            <a:spLocks noChangeArrowheads="1"/>
          </p:cNvSpPr>
          <p:nvPr/>
        </p:nvSpPr>
        <p:spPr bwMode="auto">
          <a:xfrm>
            <a:off x="5486400" y="4800600"/>
            <a:ext cx="45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r>
              <a:rPr lang="en-US" altLang="zh-CN"/>
              <a:t>…</a:t>
            </a:r>
          </a:p>
        </p:txBody>
      </p:sp>
    </p:spTree>
    <p:custDataLst>
      <p:tags r:id="rId2"/>
    </p:custDataLst>
    <p:extLst>
      <p:ext uri="{BB962C8B-B14F-4D97-AF65-F5344CB8AC3E}">
        <p14:creationId xmlns:p14="http://schemas.microsoft.com/office/powerpoint/2010/main" val="2610612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0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0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28693" grpId="0" animBg="1"/>
      <p:bldP spid="28694" grpId="0" animBg="1"/>
      <p:bldP spid="28695" grpId="0" animBg="1"/>
      <p:bldP spid="28696" grpId="0" animBg="1"/>
      <p:bldP spid="28697" grpId="0"/>
      <p:bldP spid="28698" grpId="0"/>
      <p:bldP spid="28699" grpId="0"/>
      <p:bldP spid="28700" grpId="0" animBg="1"/>
      <p:bldP spid="28701" grpId="0" animBg="1"/>
      <p:bldP spid="28702" grpId="0" animBg="1"/>
      <p:bldP spid="28703" grpId="0" animBg="1"/>
      <p:bldP spid="287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laceholder 6"/>
          <p:cNvSpPr>
            <a:spLocks noGrp="1"/>
          </p:cNvSpPr>
          <p:nvPr>
            <p:ph type="sldNum" sz="quarter" idx="12"/>
          </p:nvPr>
        </p:nvSpPr>
        <p:spPr/>
        <p:txBody>
          <a:bodyPr/>
          <a:lstStyle/>
          <a:p>
            <a:fld id="{7F440FE4-9719-B842-AA95-185C3F2EAC87}" type="slidenum">
              <a:rPr lang="en-US" altLang="zh-CN"/>
              <a:pPr/>
              <a:t>15</a:t>
            </a:fld>
            <a:endParaRPr lang="en-US" altLang="zh-CN"/>
          </a:p>
        </p:txBody>
      </p:sp>
      <p:sp>
        <p:nvSpPr>
          <p:cNvPr id="32770" name="Rectangle 2"/>
          <p:cNvSpPr>
            <a:spLocks noGrp="1" noChangeArrowheads="1"/>
          </p:cNvSpPr>
          <p:nvPr>
            <p:ph type="title"/>
          </p:nvPr>
        </p:nvSpPr>
        <p:spPr>
          <a:xfrm>
            <a:off x="381000" y="0"/>
            <a:ext cx="8229600" cy="838200"/>
          </a:xfrm>
        </p:spPr>
        <p:txBody>
          <a:bodyPr/>
          <a:lstStyle/>
          <a:p>
            <a:r>
              <a:rPr lang="en-US" altLang="zh-CN" sz="4000"/>
              <a:t>Star Task Topology</a:t>
            </a:r>
          </a:p>
        </p:txBody>
      </p:sp>
      <p:sp>
        <p:nvSpPr>
          <p:cNvPr id="32771" name="Rectangle 3"/>
          <p:cNvSpPr>
            <a:spLocks noGrp="1" noChangeArrowheads="1"/>
          </p:cNvSpPr>
          <p:nvPr>
            <p:ph type="body" sz="half" idx="1"/>
          </p:nvPr>
        </p:nvSpPr>
        <p:spPr>
          <a:xfrm>
            <a:off x="533400" y="1143000"/>
            <a:ext cx="2819400" cy="914400"/>
          </a:xfrm>
        </p:spPr>
        <p:txBody>
          <a:bodyPr/>
          <a:lstStyle/>
          <a:p>
            <a:r>
              <a:rPr lang="en-US" altLang="zh-CN" sz="2400"/>
              <a:t>Theorem 4</a:t>
            </a:r>
          </a:p>
          <a:p>
            <a:pPr>
              <a:buFontTx/>
              <a:buNone/>
            </a:pPr>
            <a:r>
              <a:rPr lang="en-US" altLang="zh-CN" sz="2400"/>
              <a:t>  </a:t>
            </a:r>
            <a:r>
              <a:rPr lang="en-US" altLang="zh-CN" sz="2400" b="1"/>
              <a:t>Star Reduction</a:t>
            </a:r>
            <a:endParaRPr lang="en-US" altLang="zh-CN" sz="2800"/>
          </a:p>
        </p:txBody>
      </p:sp>
      <p:sp>
        <p:nvSpPr>
          <p:cNvPr id="32773" name="Rectangle 5"/>
          <p:cNvSpPr>
            <a:spLocks noChangeArrowheads="1"/>
          </p:cNvSpPr>
          <p:nvPr/>
        </p:nvSpPr>
        <p:spPr bwMode="auto">
          <a:xfrm>
            <a:off x="457200" y="34290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a:t>
            </a:r>
          </a:p>
        </p:txBody>
      </p:sp>
      <p:sp>
        <p:nvSpPr>
          <p:cNvPr id="32774" name="Rectangle 6"/>
          <p:cNvSpPr>
            <a:spLocks noChangeArrowheads="1"/>
          </p:cNvSpPr>
          <p:nvPr/>
        </p:nvSpPr>
        <p:spPr bwMode="auto">
          <a:xfrm>
            <a:off x="1752600" y="45720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0</a:t>
            </a:r>
          </a:p>
        </p:txBody>
      </p:sp>
      <p:sp>
        <p:nvSpPr>
          <p:cNvPr id="32775" name="Rectangle 7"/>
          <p:cNvSpPr>
            <a:spLocks noChangeArrowheads="1"/>
          </p:cNvSpPr>
          <p:nvPr/>
        </p:nvSpPr>
        <p:spPr bwMode="auto">
          <a:xfrm>
            <a:off x="2819400" y="34290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3</a:t>
            </a:r>
          </a:p>
        </p:txBody>
      </p:sp>
      <p:sp>
        <p:nvSpPr>
          <p:cNvPr id="32781" name="Text Box 13"/>
          <p:cNvSpPr txBox="1">
            <a:spLocks noChangeArrowheads="1"/>
          </p:cNvSpPr>
          <p:nvPr/>
        </p:nvSpPr>
        <p:spPr bwMode="auto">
          <a:xfrm>
            <a:off x="4800600" y="5410200"/>
            <a:ext cx="43434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en-US" altLang="zh-CN"/>
              <a:t>P</a:t>
            </a:r>
            <a:r>
              <a:rPr lang="en-US" altLang="zh-CN" baseline="-25000"/>
              <a:t>1</a:t>
            </a:r>
            <a:r>
              <a:rPr lang="en-US" altLang="zh-CN"/>
              <a:t>=P</a:t>
            </a:r>
            <a:r>
              <a:rPr lang="en-US" altLang="zh-CN" baseline="-25000"/>
              <a:t>2</a:t>
            </a:r>
            <a:r>
              <a:rPr lang="en-US" altLang="zh-CN"/>
              <a:t>=P</a:t>
            </a:r>
            <a:r>
              <a:rPr lang="en-US" altLang="zh-CN" baseline="-25000"/>
              <a:t>3</a:t>
            </a:r>
            <a:r>
              <a:rPr lang="en-US" altLang="zh-CN"/>
              <a:t>=7*(9</a:t>
            </a:r>
            <a:r>
              <a:rPr lang="en-US" altLang="zh-CN" baseline="30000"/>
              <a:t>1/2</a:t>
            </a:r>
            <a:r>
              <a:rPr lang="en-US" altLang="zh-CN"/>
              <a:t>/(9</a:t>
            </a:r>
            <a:r>
              <a:rPr lang="en-US" altLang="zh-CN" baseline="30000"/>
              <a:t>1/2 </a:t>
            </a:r>
            <a:r>
              <a:rPr lang="en-US" altLang="zh-CN"/>
              <a:t>+16</a:t>
            </a:r>
            <a:r>
              <a:rPr lang="en-US" altLang="zh-CN" baseline="30000"/>
              <a:t>1/2</a:t>
            </a:r>
            <a:r>
              <a:rPr lang="en-US" altLang="zh-CN"/>
              <a:t>))=3 s; </a:t>
            </a:r>
          </a:p>
          <a:p>
            <a:pPr>
              <a:lnSpc>
                <a:spcPct val="110000"/>
              </a:lnSpc>
            </a:pPr>
            <a:r>
              <a:rPr lang="en-US" altLang="zh-CN"/>
              <a:t>P</a:t>
            </a:r>
            <a:r>
              <a:rPr lang="en-US" altLang="zh-CN" baseline="-25000"/>
              <a:t>0</a:t>
            </a:r>
            <a:r>
              <a:rPr lang="en-US" altLang="zh-CN"/>
              <a:t>=7-P</a:t>
            </a:r>
            <a:r>
              <a:rPr lang="en-US" altLang="zh-CN" baseline="-25000"/>
              <a:t>3</a:t>
            </a:r>
            <a:r>
              <a:rPr lang="en-US" altLang="zh-CN"/>
              <a:t>=4 s</a:t>
            </a:r>
          </a:p>
          <a:p>
            <a:pPr>
              <a:lnSpc>
                <a:spcPct val="110000"/>
              </a:lnSpc>
            </a:pPr>
            <a:r>
              <a:rPr lang="en-US" altLang="zh-CN"/>
              <a:t>E</a:t>
            </a:r>
            <a:r>
              <a:rPr lang="en-US" altLang="zh-CN" baseline="-25000"/>
              <a:t>wakeup_123</a:t>
            </a:r>
            <a:r>
              <a:rPr lang="en-US" altLang="zh-CN"/>
              <a:t>=9; </a:t>
            </a:r>
          </a:p>
        </p:txBody>
      </p:sp>
      <p:sp>
        <p:nvSpPr>
          <p:cNvPr id="32783" name="Rectangle 15"/>
          <p:cNvSpPr>
            <a:spLocks noChangeArrowheads="1"/>
          </p:cNvSpPr>
          <p:nvPr/>
        </p:nvSpPr>
        <p:spPr bwMode="auto">
          <a:xfrm>
            <a:off x="533400" y="5943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2</a:t>
            </a:r>
          </a:p>
        </p:txBody>
      </p:sp>
      <p:sp>
        <p:nvSpPr>
          <p:cNvPr id="32786" name="Rectangle 18"/>
          <p:cNvSpPr>
            <a:spLocks noChangeArrowheads="1"/>
          </p:cNvSpPr>
          <p:nvPr/>
        </p:nvSpPr>
        <p:spPr bwMode="auto">
          <a:xfrm>
            <a:off x="7780338" y="39624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0</a:t>
            </a:r>
          </a:p>
        </p:txBody>
      </p:sp>
      <p:sp>
        <p:nvSpPr>
          <p:cNvPr id="32788" name="Rectangle 20"/>
          <p:cNvSpPr>
            <a:spLocks noChangeArrowheads="1"/>
          </p:cNvSpPr>
          <p:nvPr/>
        </p:nvSpPr>
        <p:spPr bwMode="auto">
          <a:xfrm>
            <a:off x="5722938" y="3886200"/>
            <a:ext cx="914400" cy="762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123</a:t>
            </a:r>
          </a:p>
        </p:txBody>
      </p:sp>
      <p:sp>
        <p:nvSpPr>
          <p:cNvPr id="32791" name="AutoShape 23"/>
          <p:cNvSpPr>
            <a:spLocks noChangeArrowheads="1"/>
          </p:cNvSpPr>
          <p:nvPr/>
        </p:nvSpPr>
        <p:spPr bwMode="auto">
          <a:xfrm>
            <a:off x="4343400" y="4572000"/>
            <a:ext cx="6858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92" name="Text Box 24"/>
          <p:cNvSpPr txBox="1">
            <a:spLocks noChangeArrowheads="1"/>
          </p:cNvSpPr>
          <p:nvPr/>
        </p:nvSpPr>
        <p:spPr bwMode="auto">
          <a:xfrm>
            <a:off x="1828800" y="5715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Dp=14 s</a:t>
            </a:r>
          </a:p>
        </p:txBody>
      </p:sp>
      <p:sp>
        <p:nvSpPr>
          <p:cNvPr id="32794" name="Text Box 26"/>
          <p:cNvSpPr txBox="1">
            <a:spLocks noChangeArrowheads="1"/>
          </p:cNvSpPr>
          <p:nvPr/>
        </p:nvSpPr>
        <p:spPr bwMode="auto">
          <a:xfrm>
            <a:off x="1143000" y="36576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a:t>
            </a:r>
            <a:r>
              <a:rPr lang="en-US" altLang="zh-CN"/>
              <a:t>=1</a:t>
            </a:r>
          </a:p>
        </p:txBody>
      </p:sp>
      <p:sp>
        <p:nvSpPr>
          <p:cNvPr id="32795" name="Text Box 27"/>
          <p:cNvSpPr txBox="1">
            <a:spLocks noChangeArrowheads="1"/>
          </p:cNvSpPr>
          <p:nvPr/>
        </p:nvSpPr>
        <p:spPr bwMode="auto">
          <a:xfrm>
            <a:off x="1295400" y="62484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wakeup_2</a:t>
            </a:r>
            <a:r>
              <a:rPr lang="en-US" altLang="zh-CN"/>
              <a:t>=4</a:t>
            </a:r>
          </a:p>
        </p:txBody>
      </p:sp>
      <p:sp>
        <p:nvSpPr>
          <p:cNvPr id="32796" name="Text Box 28"/>
          <p:cNvSpPr txBox="1">
            <a:spLocks noChangeArrowheads="1"/>
          </p:cNvSpPr>
          <p:nvPr/>
        </p:nvSpPr>
        <p:spPr bwMode="auto">
          <a:xfrm>
            <a:off x="3505200" y="36576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wakeup_3</a:t>
            </a:r>
            <a:r>
              <a:rPr lang="en-US" altLang="zh-CN"/>
              <a:t>=4</a:t>
            </a:r>
          </a:p>
        </p:txBody>
      </p:sp>
      <p:sp>
        <p:nvSpPr>
          <p:cNvPr id="32797" name="Text Box 29"/>
          <p:cNvSpPr txBox="1">
            <a:spLocks noChangeArrowheads="1"/>
          </p:cNvSpPr>
          <p:nvPr/>
        </p:nvSpPr>
        <p:spPr bwMode="auto">
          <a:xfrm>
            <a:off x="2286000" y="5181600"/>
            <a:ext cx="1414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wakeup_0</a:t>
            </a:r>
            <a:r>
              <a:rPr lang="en-US" altLang="zh-CN"/>
              <a:t>=16</a:t>
            </a:r>
          </a:p>
        </p:txBody>
      </p:sp>
      <p:sp>
        <p:nvSpPr>
          <p:cNvPr id="32798" name="Rectangle 30"/>
          <p:cNvSpPr>
            <a:spLocks noChangeArrowheads="1"/>
          </p:cNvSpPr>
          <p:nvPr/>
        </p:nvSpPr>
        <p:spPr bwMode="auto">
          <a:xfrm>
            <a:off x="3048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1</a:t>
            </a:r>
            <a:r>
              <a:rPr lang="en-US" altLang="zh-CN">
                <a:solidFill>
                  <a:srgbClr val="FF0000"/>
                </a:solidFill>
              </a:rPr>
              <a:t>=?</a:t>
            </a:r>
          </a:p>
        </p:txBody>
      </p:sp>
      <p:sp>
        <p:nvSpPr>
          <p:cNvPr id="32799" name="Rectangle 31"/>
          <p:cNvSpPr>
            <a:spLocks noChangeArrowheads="1"/>
          </p:cNvSpPr>
          <p:nvPr/>
        </p:nvSpPr>
        <p:spPr bwMode="auto">
          <a:xfrm>
            <a:off x="381000" y="5562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2</a:t>
            </a:r>
            <a:r>
              <a:rPr lang="en-US" altLang="zh-CN">
                <a:solidFill>
                  <a:srgbClr val="FF0000"/>
                </a:solidFill>
              </a:rPr>
              <a:t>=?</a:t>
            </a:r>
          </a:p>
        </p:txBody>
      </p:sp>
      <p:sp>
        <p:nvSpPr>
          <p:cNvPr id="32800" name="Rectangle 32"/>
          <p:cNvSpPr>
            <a:spLocks noChangeArrowheads="1"/>
          </p:cNvSpPr>
          <p:nvPr/>
        </p:nvSpPr>
        <p:spPr bwMode="auto">
          <a:xfrm>
            <a:off x="27432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3</a:t>
            </a:r>
            <a:r>
              <a:rPr lang="en-US" altLang="zh-CN">
                <a:solidFill>
                  <a:srgbClr val="FF0000"/>
                </a:solidFill>
              </a:rPr>
              <a:t>=?</a:t>
            </a:r>
          </a:p>
        </p:txBody>
      </p:sp>
      <p:sp>
        <p:nvSpPr>
          <p:cNvPr id="32801" name="Line 33"/>
          <p:cNvSpPr>
            <a:spLocks noChangeShapeType="1"/>
          </p:cNvSpPr>
          <p:nvPr/>
        </p:nvSpPr>
        <p:spPr bwMode="auto">
          <a:xfrm>
            <a:off x="990600" y="4343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2" name="Line 34"/>
          <p:cNvSpPr>
            <a:spLocks noChangeShapeType="1"/>
          </p:cNvSpPr>
          <p:nvPr/>
        </p:nvSpPr>
        <p:spPr bwMode="auto">
          <a:xfrm>
            <a:off x="990600" y="4648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3" name="Line 35"/>
          <p:cNvSpPr>
            <a:spLocks noChangeShapeType="1"/>
          </p:cNvSpPr>
          <p:nvPr/>
        </p:nvSpPr>
        <p:spPr bwMode="auto">
          <a:xfrm>
            <a:off x="14478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4" name="Line 36"/>
          <p:cNvSpPr>
            <a:spLocks noChangeShapeType="1"/>
          </p:cNvSpPr>
          <p:nvPr/>
        </p:nvSpPr>
        <p:spPr bwMode="auto">
          <a:xfrm>
            <a:off x="12954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5" name="Line 37"/>
          <p:cNvSpPr>
            <a:spLocks noChangeShapeType="1"/>
          </p:cNvSpPr>
          <p:nvPr/>
        </p:nvSpPr>
        <p:spPr bwMode="auto">
          <a:xfrm>
            <a:off x="11430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6" name="Line 38"/>
          <p:cNvSpPr>
            <a:spLocks noChangeShapeType="1"/>
          </p:cNvSpPr>
          <p:nvPr/>
        </p:nvSpPr>
        <p:spPr bwMode="auto">
          <a:xfrm>
            <a:off x="762000" y="43434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7" name="Line 39"/>
          <p:cNvSpPr>
            <a:spLocks noChangeShapeType="1"/>
          </p:cNvSpPr>
          <p:nvPr/>
        </p:nvSpPr>
        <p:spPr bwMode="auto">
          <a:xfrm>
            <a:off x="1143000" y="5334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8" name="Line 40"/>
          <p:cNvSpPr>
            <a:spLocks noChangeShapeType="1"/>
          </p:cNvSpPr>
          <p:nvPr/>
        </p:nvSpPr>
        <p:spPr bwMode="auto">
          <a:xfrm>
            <a:off x="1143000" y="56388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09" name="Line 41"/>
          <p:cNvSpPr>
            <a:spLocks noChangeShapeType="1"/>
          </p:cNvSpPr>
          <p:nvPr/>
        </p:nvSpPr>
        <p:spPr bwMode="auto">
          <a:xfrm>
            <a:off x="16002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0" name="Line 42"/>
          <p:cNvSpPr>
            <a:spLocks noChangeShapeType="1"/>
          </p:cNvSpPr>
          <p:nvPr/>
        </p:nvSpPr>
        <p:spPr bwMode="auto">
          <a:xfrm>
            <a:off x="14478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1" name="Line 43"/>
          <p:cNvSpPr>
            <a:spLocks noChangeShapeType="1"/>
          </p:cNvSpPr>
          <p:nvPr/>
        </p:nvSpPr>
        <p:spPr bwMode="auto">
          <a:xfrm>
            <a:off x="1295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2" name="Line 44"/>
          <p:cNvSpPr>
            <a:spLocks noChangeShapeType="1"/>
          </p:cNvSpPr>
          <p:nvPr/>
        </p:nvSpPr>
        <p:spPr bwMode="auto">
          <a:xfrm flipV="1">
            <a:off x="914400" y="5486400"/>
            <a:ext cx="228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3" name="Line 45"/>
          <p:cNvSpPr>
            <a:spLocks noChangeShapeType="1"/>
          </p:cNvSpPr>
          <p:nvPr/>
        </p:nvSpPr>
        <p:spPr bwMode="auto">
          <a:xfrm>
            <a:off x="2667000" y="4343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4" name="Line 46"/>
          <p:cNvSpPr>
            <a:spLocks noChangeShapeType="1"/>
          </p:cNvSpPr>
          <p:nvPr/>
        </p:nvSpPr>
        <p:spPr bwMode="auto">
          <a:xfrm>
            <a:off x="2667000" y="46482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5" name="Line 47"/>
          <p:cNvSpPr>
            <a:spLocks noChangeShapeType="1"/>
          </p:cNvSpPr>
          <p:nvPr/>
        </p:nvSpPr>
        <p:spPr bwMode="auto">
          <a:xfrm>
            <a:off x="26670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6" name="Line 48"/>
          <p:cNvSpPr>
            <a:spLocks noChangeShapeType="1"/>
          </p:cNvSpPr>
          <p:nvPr/>
        </p:nvSpPr>
        <p:spPr bwMode="auto">
          <a:xfrm>
            <a:off x="29718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7" name="Line 49"/>
          <p:cNvSpPr>
            <a:spLocks noChangeShapeType="1"/>
          </p:cNvSpPr>
          <p:nvPr/>
        </p:nvSpPr>
        <p:spPr bwMode="auto">
          <a:xfrm>
            <a:off x="2819400" y="4343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8" name="Line 50"/>
          <p:cNvSpPr>
            <a:spLocks noChangeShapeType="1"/>
          </p:cNvSpPr>
          <p:nvPr/>
        </p:nvSpPr>
        <p:spPr bwMode="auto">
          <a:xfrm flipH="1">
            <a:off x="3200400" y="42672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19" name="Rectangle 51"/>
          <p:cNvSpPr>
            <a:spLocks noChangeArrowheads="1"/>
          </p:cNvSpPr>
          <p:nvPr/>
        </p:nvSpPr>
        <p:spPr bwMode="auto">
          <a:xfrm>
            <a:off x="1752600" y="419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0</a:t>
            </a:r>
            <a:r>
              <a:rPr lang="en-US" altLang="zh-CN">
                <a:solidFill>
                  <a:srgbClr val="FF0000"/>
                </a:solidFill>
              </a:rPr>
              <a:t>=?</a:t>
            </a:r>
          </a:p>
        </p:txBody>
      </p:sp>
      <p:sp>
        <p:nvSpPr>
          <p:cNvPr id="32820" name="Line 52"/>
          <p:cNvSpPr>
            <a:spLocks noChangeShapeType="1"/>
          </p:cNvSpPr>
          <p:nvPr/>
        </p:nvSpPr>
        <p:spPr bwMode="auto">
          <a:xfrm>
            <a:off x="7094538" y="41148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1" name="Line 53"/>
          <p:cNvSpPr>
            <a:spLocks noChangeShapeType="1"/>
          </p:cNvSpPr>
          <p:nvPr/>
        </p:nvSpPr>
        <p:spPr bwMode="auto">
          <a:xfrm>
            <a:off x="7094538" y="4419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2" name="Line 54"/>
          <p:cNvSpPr>
            <a:spLocks noChangeShapeType="1"/>
          </p:cNvSpPr>
          <p:nvPr/>
        </p:nvSpPr>
        <p:spPr bwMode="auto">
          <a:xfrm>
            <a:off x="7551738" y="4114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3" name="Line 55"/>
          <p:cNvSpPr>
            <a:spLocks noChangeShapeType="1"/>
          </p:cNvSpPr>
          <p:nvPr/>
        </p:nvSpPr>
        <p:spPr bwMode="auto">
          <a:xfrm>
            <a:off x="7399338" y="4114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4" name="Line 56"/>
          <p:cNvSpPr>
            <a:spLocks noChangeShapeType="1"/>
          </p:cNvSpPr>
          <p:nvPr/>
        </p:nvSpPr>
        <p:spPr bwMode="auto">
          <a:xfrm>
            <a:off x="7246938" y="4114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5" name="Line 57"/>
          <p:cNvSpPr>
            <a:spLocks noChangeShapeType="1"/>
          </p:cNvSpPr>
          <p:nvPr/>
        </p:nvSpPr>
        <p:spPr bwMode="auto">
          <a:xfrm>
            <a:off x="6865938" y="42672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26" name="Text Box 58"/>
          <p:cNvSpPr txBox="1">
            <a:spLocks noChangeArrowheads="1"/>
          </p:cNvSpPr>
          <p:nvPr/>
        </p:nvSpPr>
        <p:spPr bwMode="auto">
          <a:xfrm>
            <a:off x="5486400" y="4724400"/>
            <a:ext cx="1455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wakeup_123</a:t>
            </a:r>
            <a:r>
              <a:rPr lang="en-US" altLang="zh-CN"/>
              <a:t>=9</a:t>
            </a:r>
          </a:p>
        </p:txBody>
      </p:sp>
      <p:sp>
        <p:nvSpPr>
          <p:cNvPr id="32827" name="Text Box 59"/>
          <p:cNvSpPr txBox="1">
            <a:spLocks noChangeArrowheads="1"/>
          </p:cNvSpPr>
          <p:nvPr/>
        </p:nvSpPr>
        <p:spPr bwMode="auto">
          <a:xfrm>
            <a:off x="7467600" y="4648200"/>
            <a:ext cx="1516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E</a:t>
            </a:r>
            <a:r>
              <a:rPr lang="en-US" altLang="zh-CN" baseline="-25000"/>
              <a:t>wakeup_0</a:t>
            </a:r>
            <a:r>
              <a:rPr lang="en-US" altLang="zh-CN"/>
              <a:t>=16</a:t>
            </a:r>
          </a:p>
        </p:txBody>
      </p:sp>
      <p:sp>
        <p:nvSpPr>
          <p:cNvPr id="32828" name="Rectangle 60"/>
          <p:cNvSpPr>
            <a:spLocks noChangeArrowheads="1"/>
          </p:cNvSpPr>
          <p:nvPr/>
        </p:nvSpPr>
        <p:spPr bwMode="auto">
          <a:xfrm>
            <a:off x="3048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1</a:t>
            </a:r>
            <a:r>
              <a:rPr lang="en-US" altLang="zh-CN">
                <a:solidFill>
                  <a:srgbClr val="FF0000"/>
                </a:solidFill>
              </a:rPr>
              <a:t>=3 s</a:t>
            </a:r>
          </a:p>
        </p:txBody>
      </p:sp>
      <p:sp>
        <p:nvSpPr>
          <p:cNvPr id="32829" name="Rectangle 61"/>
          <p:cNvSpPr>
            <a:spLocks noChangeArrowheads="1"/>
          </p:cNvSpPr>
          <p:nvPr/>
        </p:nvSpPr>
        <p:spPr bwMode="auto">
          <a:xfrm>
            <a:off x="381000" y="5562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2</a:t>
            </a:r>
            <a:r>
              <a:rPr lang="en-US" altLang="zh-CN">
                <a:solidFill>
                  <a:srgbClr val="FF0000"/>
                </a:solidFill>
              </a:rPr>
              <a:t>=3 s</a:t>
            </a:r>
          </a:p>
        </p:txBody>
      </p:sp>
      <p:sp>
        <p:nvSpPr>
          <p:cNvPr id="32830" name="Rectangle 62"/>
          <p:cNvSpPr>
            <a:spLocks noChangeArrowheads="1"/>
          </p:cNvSpPr>
          <p:nvPr/>
        </p:nvSpPr>
        <p:spPr bwMode="auto">
          <a:xfrm>
            <a:off x="2743200" y="2971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3</a:t>
            </a:r>
            <a:r>
              <a:rPr lang="en-US" altLang="zh-CN">
                <a:solidFill>
                  <a:srgbClr val="FF0000"/>
                </a:solidFill>
              </a:rPr>
              <a:t>=3 s</a:t>
            </a:r>
          </a:p>
        </p:txBody>
      </p:sp>
      <p:sp>
        <p:nvSpPr>
          <p:cNvPr id="32831" name="Rectangle 63"/>
          <p:cNvSpPr>
            <a:spLocks noChangeArrowheads="1"/>
          </p:cNvSpPr>
          <p:nvPr/>
        </p:nvSpPr>
        <p:spPr bwMode="auto">
          <a:xfrm>
            <a:off x="1752600" y="419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solidFill>
                  <a:srgbClr val="FF0000"/>
                </a:solidFill>
              </a:rPr>
              <a:t>P</a:t>
            </a:r>
            <a:r>
              <a:rPr lang="en-US" altLang="zh-CN" baseline="-25000">
                <a:solidFill>
                  <a:srgbClr val="FF0000"/>
                </a:solidFill>
              </a:rPr>
              <a:t>0</a:t>
            </a:r>
            <a:r>
              <a:rPr lang="en-US" altLang="zh-CN">
                <a:solidFill>
                  <a:srgbClr val="FF0000"/>
                </a:solidFill>
              </a:rPr>
              <a:t>=4 s</a:t>
            </a:r>
          </a:p>
        </p:txBody>
      </p:sp>
      <p:sp>
        <p:nvSpPr>
          <p:cNvPr id="32832" name="Line 64"/>
          <p:cNvSpPr>
            <a:spLocks noChangeShapeType="1"/>
          </p:cNvSpPr>
          <p:nvPr/>
        </p:nvSpPr>
        <p:spPr bwMode="auto">
          <a:xfrm flipV="1">
            <a:off x="1371600" y="5334000"/>
            <a:ext cx="762000" cy="685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33" name="Rectangle 65"/>
          <p:cNvSpPr>
            <a:spLocks noChangeArrowheads="1"/>
          </p:cNvSpPr>
          <p:nvPr/>
        </p:nvSpPr>
        <p:spPr bwMode="auto">
          <a:xfrm>
            <a:off x="3657600" y="12192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T1</a:t>
            </a:r>
          </a:p>
        </p:txBody>
      </p:sp>
      <p:sp>
        <p:nvSpPr>
          <p:cNvPr id="32834" name="Rectangle 66"/>
          <p:cNvSpPr>
            <a:spLocks noChangeArrowheads="1"/>
          </p:cNvSpPr>
          <p:nvPr/>
        </p:nvSpPr>
        <p:spPr bwMode="auto">
          <a:xfrm>
            <a:off x="3657600" y="1752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T2</a:t>
            </a:r>
          </a:p>
        </p:txBody>
      </p:sp>
      <p:sp>
        <p:nvSpPr>
          <p:cNvPr id="32835" name="Rectangle 67"/>
          <p:cNvSpPr>
            <a:spLocks noChangeArrowheads="1"/>
          </p:cNvSpPr>
          <p:nvPr/>
        </p:nvSpPr>
        <p:spPr bwMode="auto">
          <a:xfrm>
            <a:off x="3657600" y="24384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Tn</a:t>
            </a:r>
          </a:p>
        </p:txBody>
      </p:sp>
      <p:sp>
        <p:nvSpPr>
          <p:cNvPr id="32836" name="Line 68"/>
          <p:cNvSpPr>
            <a:spLocks noChangeShapeType="1"/>
          </p:cNvSpPr>
          <p:nvPr/>
        </p:nvSpPr>
        <p:spPr bwMode="auto">
          <a:xfrm flipV="1">
            <a:off x="3581400" y="1143000"/>
            <a:ext cx="2286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37" name="Rectangle 69"/>
          <p:cNvSpPr>
            <a:spLocks noChangeArrowheads="1"/>
          </p:cNvSpPr>
          <p:nvPr/>
        </p:nvSpPr>
        <p:spPr bwMode="auto">
          <a:xfrm>
            <a:off x="3733800" y="27432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zh-CN" sz="1600"/>
              <a:t> Pi         :       P0</a:t>
            </a:r>
          </a:p>
        </p:txBody>
      </p:sp>
      <p:sp>
        <p:nvSpPr>
          <p:cNvPr id="32839" name="Rectangle 71"/>
          <p:cNvSpPr>
            <a:spLocks noChangeArrowheads="1"/>
          </p:cNvSpPr>
          <p:nvPr/>
        </p:nvSpPr>
        <p:spPr bwMode="auto">
          <a:xfrm>
            <a:off x="4648200" y="838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Dp/2</a:t>
            </a:r>
          </a:p>
        </p:txBody>
      </p:sp>
      <p:sp>
        <p:nvSpPr>
          <p:cNvPr id="32840" name="Rectangle 72"/>
          <p:cNvSpPr>
            <a:spLocks noChangeArrowheads="1"/>
          </p:cNvSpPr>
          <p:nvPr/>
        </p:nvSpPr>
        <p:spPr bwMode="auto">
          <a:xfrm>
            <a:off x="5029200" y="19050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T0</a:t>
            </a:r>
          </a:p>
        </p:txBody>
      </p:sp>
      <p:sp>
        <p:nvSpPr>
          <p:cNvPr id="32841" name="Line 73"/>
          <p:cNvSpPr>
            <a:spLocks noChangeShapeType="1"/>
          </p:cNvSpPr>
          <p:nvPr/>
        </p:nvSpPr>
        <p:spPr bwMode="auto">
          <a:xfrm>
            <a:off x="4267200" y="152400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42" name="Line 74"/>
          <p:cNvSpPr>
            <a:spLocks noChangeShapeType="1"/>
          </p:cNvSpPr>
          <p:nvPr/>
        </p:nvSpPr>
        <p:spPr bwMode="auto">
          <a:xfrm flipV="1">
            <a:off x="4267200" y="2057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43" name="Line 75"/>
          <p:cNvSpPr>
            <a:spLocks noChangeShapeType="1"/>
          </p:cNvSpPr>
          <p:nvPr/>
        </p:nvSpPr>
        <p:spPr bwMode="auto">
          <a:xfrm flipV="1">
            <a:off x="4267200" y="2209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44" name="Text Box 76"/>
          <p:cNvSpPr txBox="1">
            <a:spLocks noChangeArrowheads="1"/>
          </p:cNvSpPr>
          <p:nvPr/>
        </p:nvSpPr>
        <p:spPr bwMode="auto">
          <a:xfrm>
            <a:off x="3657600" y="2057400"/>
            <a:ext cx="45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r>
              <a:rPr lang="en-US" altLang="zh-CN"/>
              <a:t>…</a:t>
            </a:r>
          </a:p>
        </p:txBody>
      </p:sp>
      <p:sp>
        <p:nvSpPr>
          <p:cNvPr id="32846" name="Rectangle 78"/>
          <p:cNvSpPr>
            <a:spLocks noChangeArrowheads="1"/>
          </p:cNvSpPr>
          <p:nvPr/>
        </p:nvSpPr>
        <p:spPr bwMode="auto">
          <a:xfrm>
            <a:off x="6629400" y="1752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a:t>
            </a:r>
            <a:r>
              <a:rPr lang="en-US" altLang="zh-CN" baseline="-25000"/>
              <a:t>eq</a:t>
            </a:r>
          </a:p>
        </p:txBody>
      </p:sp>
      <p:sp>
        <p:nvSpPr>
          <p:cNvPr id="32848" name="Line 80"/>
          <p:cNvSpPr>
            <a:spLocks noChangeShapeType="1"/>
          </p:cNvSpPr>
          <p:nvPr/>
        </p:nvSpPr>
        <p:spPr bwMode="auto">
          <a:xfrm flipV="1">
            <a:off x="6477000" y="1295400"/>
            <a:ext cx="22860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49" name="Rectangle 81"/>
          <p:cNvSpPr>
            <a:spLocks noChangeArrowheads="1"/>
          </p:cNvSpPr>
          <p:nvPr/>
        </p:nvSpPr>
        <p:spPr bwMode="auto">
          <a:xfrm>
            <a:off x="6629400" y="27432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zh-CN" sz="1600"/>
              <a:t> P</a:t>
            </a:r>
            <a:r>
              <a:rPr lang="en-US" altLang="zh-CN" sz="1600" baseline="-25000"/>
              <a:t>eq</a:t>
            </a:r>
            <a:r>
              <a:rPr lang="en-US" altLang="zh-CN" sz="1600"/>
              <a:t>=Pi         :       P0</a:t>
            </a:r>
          </a:p>
        </p:txBody>
      </p:sp>
      <p:sp>
        <p:nvSpPr>
          <p:cNvPr id="32850" name="Rectangle 82"/>
          <p:cNvSpPr>
            <a:spLocks noChangeArrowheads="1"/>
          </p:cNvSpPr>
          <p:nvPr/>
        </p:nvSpPr>
        <p:spPr bwMode="auto">
          <a:xfrm>
            <a:off x="8001000" y="17526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a:t>T0</a:t>
            </a:r>
          </a:p>
        </p:txBody>
      </p:sp>
      <p:sp>
        <p:nvSpPr>
          <p:cNvPr id="32852" name="Line 84"/>
          <p:cNvSpPr>
            <a:spLocks noChangeShapeType="1"/>
          </p:cNvSpPr>
          <p:nvPr/>
        </p:nvSpPr>
        <p:spPr bwMode="auto">
          <a:xfrm flipV="1">
            <a:off x="7239000" y="1905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856" name="Rectangle 88"/>
          <p:cNvSpPr>
            <a:spLocks noChangeArrowheads="1"/>
          </p:cNvSpPr>
          <p:nvPr/>
        </p:nvSpPr>
        <p:spPr bwMode="auto">
          <a:xfrm>
            <a:off x="6172200" y="2362200"/>
            <a:ext cx="2971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pPr>
            <a:r>
              <a:rPr lang="en-US" altLang="zh-CN" dirty="0"/>
              <a:t>      </a:t>
            </a:r>
            <a:r>
              <a:rPr lang="en-US" altLang="zh-CN" dirty="0" err="1"/>
              <a:t>E</a:t>
            </a:r>
            <a:r>
              <a:rPr lang="en-US" altLang="zh-CN" baseline="-25000" dirty="0" err="1"/>
              <a:t>wakeup_</a:t>
            </a:r>
            <a:r>
              <a:rPr lang="en-US" altLang="zh-CN" sz="2000" baseline="-25000" dirty="0" err="1"/>
              <a:t>eq</a:t>
            </a:r>
            <a:r>
              <a:rPr lang="en-US" altLang="zh-CN" sz="2000" dirty="0" smtClean="0"/>
              <a:t>=</a:t>
            </a:r>
            <a:r>
              <a:rPr lang="en-US" altLang="zh-CN" sz="2000" dirty="0" smtClean="0">
                <a:latin typeface="Symbol" charset="0"/>
              </a:rPr>
              <a:t>Sum</a:t>
            </a:r>
            <a:r>
              <a:rPr lang="en-US" altLang="zh-CN" sz="2000" i="1" dirty="0" smtClean="0">
                <a:latin typeface="Times New Roman" charset="0"/>
              </a:rPr>
              <a:t> </a:t>
            </a:r>
            <a:r>
              <a:rPr lang="en-US" altLang="zh-CN" dirty="0" err="1"/>
              <a:t>E</a:t>
            </a:r>
            <a:r>
              <a:rPr lang="en-US" altLang="zh-CN" baseline="-25000" dirty="0" err="1"/>
              <a:t>wakeup_</a:t>
            </a:r>
            <a:r>
              <a:rPr lang="en-US" altLang="zh-CN" sz="2000" baseline="-25000" dirty="0" err="1"/>
              <a:t>i</a:t>
            </a:r>
            <a:r>
              <a:rPr lang="en-US" altLang="zh-CN" sz="2000" dirty="0"/>
              <a:t> , </a:t>
            </a:r>
          </a:p>
        </p:txBody>
      </p:sp>
      <p:sp>
        <p:nvSpPr>
          <p:cNvPr id="32857" name="Rectangle 89"/>
          <p:cNvSpPr>
            <a:spLocks noChangeArrowheads="1"/>
          </p:cNvSpPr>
          <p:nvPr/>
        </p:nvSpPr>
        <p:spPr bwMode="auto">
          <a:xfrm>
            <a:off x="7162800" y="9144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Dp/2</a:t>
            </a:r>
          </a:p>
        </p:txBody>
      </p:sp>
      <p:sp>
        <p:nvSpPr>
          <p:cNvPr id="32858" name="AutoShape 90"/>
          <p:cNvSpPr>
            <a:spLocks noChangeArrowheads="1"/>
          </p:cNvSpPr>
          <p:nvPr/>
        </p:nvSpPr>
        <p:spPr bwMode="auto">
          <a:xfrm>
            <a:off x="5867400" y="1828800"/>
            <a:ext cx="457200" cy="2286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28652094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8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8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8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8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8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8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8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8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8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84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8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8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8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8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8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8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8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85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7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7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7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7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7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7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7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7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80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80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80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80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8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80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80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80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80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8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28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81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8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8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28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281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81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81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279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28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27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279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280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281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32781">
                                            <p:txEl>
                                              <p:pRg st="0" end="0"/>
                                            </p:txEl>
                                          </p:spTgt>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32798"/>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32828"/>
                                        </p:tgtEl>
                                        <p:attrNameLst>
                                          <p:attrName>style.visibility</p:attrName>
                                        </p:attrNameLst>
                                      </p:cBhvr>
                                      <p:to>
                                        <p:strVal val="visible"/>
                                      </p:to>
                                    </p:set>
                                  </p:childTnLst>
                                </p:cTn>
                              </p:par>
                              <p:par>
                                <p:cTn id="119" presetID="1" presetClass="exit" presetSubtype="0" fill="hold" grpId="1" nodeType="withEffect">
                                  <p:stCondLst>
                                    <p:cond delay="0"/>
                                  </p:stCondLst>
                                  <p:childTnLst>
                                    <p:set>
                                      <p:cBhvr>
                                        <p:cTn id="120" dur="1" fill="hold">
                                          <p:stCondLst>
                                            <p:cond delay="0"/>
                                          </p:stCondLst>
                                        </p:cTn>
                                        <p:tgtEl>
                                          <p:spTgt spid="32799"/>
                                        </p:tgtEl>
                                        <p:attrNameLst>
                                          <p:attrName>style.visibility</p:attrName>
                                        </p:attrNameLst>
                                      </p:cBhvr>
                                      <p:to>
                                        <p:strVal val="hidden"/>
                                      </p:to>
                                    </p:set>
                                  </p:childTnLst>
                                </p:cTn>
                              </p:par>
                              <p:par>
                                <p:cTn id="121" presetID="1" presetClass="entr" presetSubtype="0" fill="hold" grpId="0" nodeType="withEffect">
                                  <p:stCondLst>
                                    <p:cond delay="0"/>
                                  </p:stCondLst>
                                  <p:childTnLst>
                                    <p:set>
                                      <p:cBhvr>
                                        <p:cTn id="122" dur="1" fill="hold">
                                          <p:stCondLst>
                                            <p:cond delay="0"/>
                                          </p:stCondLst>
                                        </p:cTn>
                                        <p:tgtEl>
                                          <p:spTgt spid="32829"/>
                                        </p:tgtEl>
                                        <p:attrNameLst>
                                          <p:attrName>style.visibility</p:attrName>
                                        </p:attrNameLst>
                                      </p:cBhvr>
                                      <p:to>
                                        <p:strVal val="visible"/>
                                      </p:to>
                                    </p:set>
                                  </p:childTnLst>
                                </p:cTn>
                              </p:par>
                              <p:par>
                                <p:cTn id="123" presetID="1" presetClass="exit" presetSubtype="0" fill="hold" grpId="1" nodeType="withEffect">
                                  <p:stCondLst>
                                    <p:cond delay="0"/>
                                  </p:stCondLst>
                                  <p:childTnLst>
                                    <p:set>
                                      <p:cBhvr>
                                        <p:cTn id="124" dur="1" fill="hold">
                                          <p:stCondLst>
                                            <p:cond delay="0"/>
                                          </p:stCondLst>
                                        </p:cTn>
                                        <p:tgtEl>
                                          <p:spTgt spid="32800"/>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32830"/>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32781">
                                            <p:txEl>
                                              <p:pRg st="1" end="1"/>
                                            </p:txEl>
                                          </p:spTgt>
                                        </p:tgtEl>
                                        <p:attrNameLst>
                                          <p:attrName>style.visibility</p:attrName>
                                        </p:attrNameLst>
                                      </p:cBhvr>
                                      <p:to>
                                        <p:strVal val="visible"/>
                                      </p:to>
                                    </p:set>
                                  </p:childTnLst>
                                </p:cTn>
                              </p:par>
                              <p:par>
                                <p:cTn id="131" presetID="1" presetClass="exit" presetSubtype="0" fill="hold" grpId="1" nodeType="withEffect">
                                  <p:stCondLst>
                                    <p:cond delay="0"/>
                                  </p:stCondLst>
                                  <p:childTnLst>
                                    <p:set>
                                      <p:cBhvr>
                                        <p:cTn id="132" dur="1" fill="hold">
                                          <p:stCondLst>
                                            <p:cond delay="0"/>
                                          </p:stCondLst>
                                        </p:cTn>
                                        <p:tgtEl>
                                          <p:spTgt spid="32819"/>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32831"/>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0"/>
                                          </p:stCondLst>
                                        </p:cTn>
                                        <p:tgtEl>
                                          <p:spTgt spid="32781">
                                            <p:txEl>
                                              <p:pRg st="2" end="2"/>
                                            </p:tx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27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27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279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282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282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282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282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282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282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282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2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nimBg="1"/>
      <p:bldP spid="32783" grpId="0" animBg="1"/>
      <p:bldP spid="32786" grpId="0" animBg="1"/>
      <p:bldP spid="32788" grpId="0" animBg="1"/>
      <p:bldP spid="32791" grpId="0" animBg="1"/>
      <p:bldP spid="32792" grpId="0"/>
      <p:bldP spid="32794" grpId="0"/>
      <p:bldP spid="32795" grpId="0"/>
      <p:bldP spid="32796" grpId="0"/>
      <p:bldP spid="32797" grpId="0"/>
      <p:bldP spid="32798" grpId="0"/>
      <p:bldP spid="32798" grpId="1"/>
      <p:bldP spid="32799" grpId="0"/>
      <p:bldP spid="32799" grpId="1"/>
      <p:bldP spid="32800" grpId="0"/>
      <p:bldP spid="32800" grpId="1"/>
      <p:bldP spid="32801" grpId="0" animBg="1"/>
      <p:bldP spid="32802" grpId="0" animBg="1"/>
      <p:bldP spid="32803" grpId="0" animBg="1"/>
      <p:bldP spid="32804" grpId="0" animBg="1"/>
      <p:bldP spid="32805" grpId="0" animBg="1"/>
      <p:bldP spid="32806" grpId="0" animBg="1"/>
      <p:bldP spid="32807" grpId="0" animBg="1"/>
      <p:bldP spid="32808" grpId="0" animBg="1"/>
      <p:bldP spid="32809" grpId="0" animBg="1"/>
      <p:bldP spid="32810" grpId="0" animBg="1"/>
      <p:bldP spid="32811" grpId="0" animBg="1"/>
      <p:bldP spid="32812" grpId="0" animBg="1"/>
      <p:bldP spid="32813" grpId="0" animBg="1"/>
      <p:bldP spid="32814" grpId="0" animBg="1"/>
      <p:bldP spid="32815" grpId="0" animBg="1"/>
      <p:bldP spid="32816" grpId="0" animBg="1"/>
      <p:bldP spid="32817" grpId="0" animBg="1"/>
      <p:bldP spid="32818" grpId="0" animBg="1"/>
      <p:bldP spid="32819" grpId="0"/>
      <p:bldP spid="32819" grpId="1"/>
      <p:bldP spid="32820" grpId="0" animBg="1"/>
      <p:bldP spid="32821" grpId="0" animBg="1"/>
      <p:bldP spid="32822" grpId="0" animBg="1"/>
      <p:bldP spid="32823" grpId="0" animBg="1"/>
      <p:bldP spid="32824" grpId="0" animBg="1"/>
      <p:bldP spid="32825" grpId="0" animBg="1"/>
      <p:bldP spid="32826" grpId="0"/>
      <p:bldP spid="32827" grpId="0"/>
      <p:bldP spid="32828" grpId="0"/>
      <p:bldP spid="32829" grpId="0"/>
      <p:bldP spid="32830" grpId="0"/>
      <p:bldP spid="32831" grpId="0"/>
      <p:bldP spid="32832" grpId="0" animBg="1"/>
      <p:bldP spid="32833" grpId="0" animBg="1"/>
      <p:bldP spid="32834" grpId="0" animBg="1"/>
      <p:bldP spid="32835" grpId="0" animBg="1"/>
      <p:bldP spid="32836" grpId="0" animBg="1"/>
      <p:bldP spid="32837" grpId="0"/>
      <p:bldP spid="32839" grpId="0"/>
      <p:bldP spid="32840" grpId="0" animBg="1"/>
      <p:bldP spid="32841" grpId="0" animBg="1"/>
      <p:bldP spid="32842" grpId="0" animBg="1"/>
      <p:bldP spid="32843" grpId="0" animBg="1"/>
      <p:bldP spid="32844" grpId="0"/>
      <p:bldP spid="32846" grpId="0" animBg="1"/>
      <p:bldP spid="32848" grpId="0" animBg="1"/>
      <p:bldP spid="32849" grpId="0"/>
      <p:bldP spid="32850" grpId="0" animBg="1"/>
      <p:bldP spid="32852" grpId="0" animBg="1"/>
      <p:bldP spid="32856" grpId="0"/>
      <p:bldP spid="32857" grpId="0"/>
      <p:bldP spid="328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
          <p:cNvSpPr>
            <a:spLocks noGrp="1"/>
          </p:cNvSpPr>
          <p:nvPr>
            <p:ph type="sldNum" sz="quarter" idx="12"/>
          </p:nvPr>
        </p:nvSpPr>
        <p:spPr/>
        <p:txBody>
          <a:bodyPr/>
          <a:lstStyle/>
          <a:p>
            <a:fld id="{24D5C3E0-897E-C84B-BDD1-EC731BE8CB35}" type="slidenum">
              <a:rPr lang="en-US" altLang="zh-CN"/>
              <a:pPr/>
              <a:t>16</a:t>
            </a:fld>
            <a:endParaRPr lang="en-US" altLang="zh-CN"/>
          </a:p>
        </p:txBody>
      </p:sp>
      <p:sp>
        <p:nvSpPr>
          <p:cNvPr id="31746" name="Rectangle 2"/>
          <p:cNvSpPr>
            <a:spLocks noGrp="1" noChangeArrowheads="1"/>
          </p:cNvSpPr>
          <p:nvPr>
            <p:ph type="title"/>
          </p:nvPr>
        </p:nvSpPr>
        <p:spPr>
          <a:xfrm>
            <a:off x="0" y="0"/>
            <a:ext cx="8686800" cy="914400"/>
          </a:xfrm>
        </p:spPr>
        <p:txBody>
          <a:bodyPr/>
          <a:lstStyle/>
          <a:p>
            <a:r>
              <a:rPr lang="en-US" altLang="zh-CN" sz="3200"/>
              <a:t>Period Allocation in Aggregation Tree</a:t>
            </a:r>
          </a:p>
        </p:txBody>
      </p:sp>
      <p:sp>
        <p:nvSpPr>
          <p:cNvPr id="31748" name="Rectangle 4"/>
          <p:cNvSpPr>
            <a:spLocks noChangeArrowheads="1"/>
          </p:cNvSpPr>
          <p:nvPr/>
        </p:nvSpPr>
        <p:spPr bwMode="auto">
          <a:xfrm>
            <a:off x="381000" y="12954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a:t>
            </a:r>
          </a:p>
        </p:txBody>
      </p:sp>
      <p:sp>
        <p:nvSpPr>
          <p:cNvPr id="31749" name="Rectangle 5"/>
          <p:cNvSpPr>
            <a:spLocks noChangeArrowheads="1"/>
          </p:cNvSpPr>
          <p:nvPr/>
        </p:nvSpPr>
        <p:spPr bwMode="auto">
          <a:xfrm>
            <a:off x="1752600" y="29718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4</a:t>
            </a:r>
          </a:p>
        </p:txBody>
      </p:sp>
      <p:sp>
        <p:nvSpPr>
          <p:cNvPr id="31750" name="Rectangle 6"/>
          <p:cNvSpPr>
            <a:spLocks noChangeArrowheads="1"/>
          </p:cNvSpPr>
          <p:nvPr/>
        </p:nvSpPr>
        <p:spPr bwMode="auto">
          <a:xfrm>
            <a:off x="1752600" y="12954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2</a:t>
            </a:r>
          </a:p>
        </p:txBody>
      </p:sp>
      <p:sp>
        <p:nvSpPr>
          <p:cNvPr id="31753" name="Text Box 9"/>
          <p:cNvSpPr txBox="1">
            <a:spLocks noChangeArrowheads="1"/>
          </p:cNvSpPr>
          <p:nvPr/>
        </p:nvSpPr>
        <p:spPr bwMode="auto">
          <a:xfrm>
            <a:off x="76200" y="1995488"/>
            <a:ext cx="1287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a:t>
            </a:r>
            <a:r>
              <a:rPr lang="en-US" altLang="zh-CN"/>
              <a:t>=4</a:t>
            </a:r>
          </a:p>
        </p:txBody>
      </p:sp>
      <p:sp>
        <p:nvSpPr>
          <p:cNvPr id="31754" name="Text Box 10"/>
          <p:cNvSpPr txBox="1">
            <a:spLocks noChangeArrowheads="1"/>
          </p:cNvSpPr>
          <p:nvPr/>
        </p:nvSpPr>
        <p:spPr bwMode="auto">
          <a:xfrm>
            <a:off x="1455738" y="1981200"/>
            <a:ext cx="12874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wakeup_2</a:t>
            </a:r>
            <a:r>
              <a:rPr lang="en-US" altLang="zh-CN"/>
              <a:t>=4</a:t>
            </a:r>
          </a:p>
        </p:txBody>
      </p:sp>
      <p:sp>
        <p:nvSpPr>
          <p:cNvPr id="31755" name="Text Box 11"/>
          <p:cNvSpPr txBox="1">
            <a:spLocks noChangeArrowheads="1"/>
          </p:cNvSpPr>
          <p:nvPr/>
        </p:nvSpPr>
        <p:spPr bwMode="auto">
          <a:xfrm>
            <a:off x="152400" y="35814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E</a:t>
            </a:r>
            <a:r>
              <a:rPr lang="en-US" altLang="zh-CN" baseline="-25000"/>
              <a:t>wakeup_3</a:t>
            </a:r>
            <a:r>
              <a:rPr lang="en-US" altLang="zh-CN"/>
              <a:t>=1</a:t>
            </a:r>
          </a:p>
        </p:txBody>
      </p:sp>
      <p:sp>
        <p:nvSpPr>
          <p:cNvPr id="31757" name="Rectangle 13"/>
          <p:cNvSpPr>
            <a:spLocks noChangeArrowheads="1"/>
          </p:cNvSpPr>
          <p:nvPr/>
        </p:nvSpPr>
        <p:spPr bwMode="auto">
          <a:xfrm>
            <a:off x="381000" y="29718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3</a:t>
            </a:r>
          </a:p>
        </p:txBody>
      </p:sp>
      <p:sp>
        <p:nvSpPr>
          <p:cNvPr id="31759" name="Text Box 15"/>
          <p:cNvSpPr txBox="1">
            <a:spLocks noChangeArrowheads="1"/>
          </p:cNvSpPr>
          <p:nvPr/>
        </p:nvSpPr>
        <p:spPr bwMode="auto">
          <a:xfrm>
            <a:off x="1752600" y="35814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wakeup_4</a:t>
            </a:r>
            <a:r>
              <a:rPr lang="en-US" altLang="zh-CN"/>
              <a:t>=4</a:t>
            </a:r>
          </a:p>
        </p:txBody>
      </p:sp>
      <p:sp>
        <p:nvSpPr>
          <p:cNvPr id="31760" name="Rectangle 16"/>
          <p:cNvSpPr>
            <a:spLocks noChangeArrowheads="1"/>
          </p:cNvSpPr>
          <p:nvPr/>
        </p:nvSpPr>
        <p:spPr bwMode="auto">
          <a:xfrm>
            <a:off x="5008563" y="5181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5</a:t>
            </a:r>
          </a:p>
        </p:txBody>
      </p:sp>
      <p:sp>
        <p:nvSpPr>
          <p:cNvPr id="31761" name="Text Box 17"/>
          <p:cNvSpPr txBox="1">
            <a:spLocks noChangeArrowheads="1"/>
          </p:cNvSpPr>
          <p:nvPr/>
        </p:nvSpPr>
        <p:spPr bwMode="auto">
          <a:xfrm>
            <a:off x="5105400" y="59436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wakeup_5</a:t>
            </a:r>
            <a:r>
              <a:rPr lang="en-US" altLang="zh-CN"/>
              <a:t>=9</a:t>
            </a:r>
          </a:p>
        </p:txBody>
      </p:sp>
      <p:sp>
        <p:nvSpPr>
          <p:cNvPr id="31762" name="Rectangle 18"/>
          <p:cNvSpPr>
            <a:spLocks noChangeArrowheads="1"/>
          </p:cNvSpPr>
          <p:nvPr/>
        </p:nvSpPr>
        <p:spPr bwMode="auto">
          <a:xfrm>
            <a:off x="2667000" y="5029200"/>
            <a:ext cx="1163638"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1234</a:t>
            </a:r>
          </a:p>
        </p:txBody>
      </p:sp>
      <p:sp>
        <p:nvSpPr>
          <p:cNvPr id="31763" name="Text Box 19"/>
          <p:cNvSpPr txBox="1">
            <a:spLocks noChangeArrowheads="1"/>
          </p:cNvSpPr>
          <p:nvPr/>
        </p:nvSpPr>
        <p:spPr bwMode="auto">
          <a:xfrm>
            <a:off x="1905000" y="5943600"/>
            <a:ext cx="2667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10000"/>
              </a:lnSpc>
            </a:pPr>
            <a:r>
              <a:rPr lang="en-US" altLang="zh-CN"/>
              <a:t>E</a:t>
            </a:r>
            <a:r>
              <a:rPr lang="en-US" altLang="zh-CN" baseline="-25000"/>
              <a:t>wakeup_1234</a:t>
            </a:r>
            <a:r>
              <a:rPr lang="en-US" altLang="zh-CN"/>
              <a:t>=16+9=25;</a:t>
            </a:r>
          </a:p>
        </p:txBody>
      </p:sp>
      <p:sp>
        <p:nvSpPr>
          <p:cNvPr id="31764" name="Line 20"/>
          <p:cNvSpPr>
            <a:spLocks noChangeShapeType="1"/>
          </p:cNvSpPr>
          <p:nvPr/>
        </p:nvSpPr>
        <p:spPr bwMode="auto">
          <a:xfrm>
            <a:off x="3941763" y="5410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65" name="AutoShape 21"/>
          <p:cNvSpPr>
            <a:spLocks noChangeArrowheads="1"/>
          </p:cNvSpPr>
          <p:nvPr/>
        </p:nvSpPr>
        <p:spPr bwMode="auto">
          <a:xfrm>
            <a:off x="4114800" y="2514600"/>
            <a:ext cx="685800" cy="2286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66" name="Rectangle 22"/>
          <p:cNvSpPr>
            <a:spLocks noChangeArrowheads="1"/>
          </p:cNvSpPr>
          <p:nvPr/>
        </p:nvSpPr>
        <p:spPr bwMode="auto">
          <a:xfrm>
            <a:off x="3200400" y="22860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5</a:t>
            </a:r>
          </a:p>
        </p:txBody>
      </p:sp>
      <p:sp>
        <p:nvSpPr>
          <p:cNvPr id="31767" name="Text Box 23"/>
          <p:cNvSpPr txBox="1">
            <a:spLocks noChangeArrowheads="1"/>
          </p:cNvSpPr>
          <p:nvPr/>
        </p:nvSpPr>
        <p:spPr bwMode="auto">
          <a:xfrm>
            <a:off x="3200400" y="3048000"/>
            <a:ext cx="1287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wakeup_5</a:t>
            </a:r>
            <a:r>
              <a:rPr lang="en-US" altLang="zh-CN"/>
              <a:t>=9</a:t>
            </a:r>
          </a:p>
        </p:txBody>
      </p:sp>
      <p:sp>
        <p:nvSpPr>
          <p:cNvPr id="31768" name="Line 24"/>
          <p:cNvSpPr>
            <a:spLocks noChangeShapeType="1"/>
          </p:cNvSpPr>
          <p:nvPr/>
        </p:nvSpPr>
        <p:spPr bwMode="auto">
          <a:xfrm>
            <a:off x="1066800" y="1524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69" name="Line 25"/>
          <p:cNvSpPr>
            <a:spLocks noChangeShapeType="1"/>
          </p:cNvSpPr>
          <p:nvPr/>
        </p:nvSpPr>
        <p:spPr bwMode="auto">
          <a:xfrm>
            <a:off x="1066800" y="3276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0" name="Line 26"/>
          <p:cNvSpPr>
            <a:spLocks noChangeShapeType="1"/>
          </p:cNvSpPr>
          <p:nvPr/>
        </p:nvSpPr>
        <p:spPr bwMode="auto">
          <a:xfrm>
            <a:off x="2438400" y="1600200"/>
            <a:ext cx="685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1" name="Line 27"/>
          <p:cNvSpPr>
            <a:spLocks noChangeShapeType="1"/>
          </p:cNvSpPr>
          <p:nvPr/>
        </p:nvSpPr>
        <p:spPr bwMode="auto">
          <a:xfrm flipV="1">
            <a:off x="2438400" y="26670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2" name="Line 28"/>
          <p:cNvSpPr>
            <a:spLocks noChangeShapeType="1"/>
          </p:cNvSpPr>
          <p:nvPr/>
        </p:nvSpPr>
        <p:spPr bwMode="auto">
          <a:xfrm>
            <a:off x="228600" y="4114800"/>
            <a:ext cx="3429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3" name="Text Box 29"/>
          <p:cNvSpPr txBox="1">
            <a:spLocks noChangeArrowheads="1"/>
          </p:cNvSpPr>
          <p:nvPr/>
        </p:nvSpPr>
        <p:spPr bwMode="auto">
          <a:xfrm>
            <a:off x="685800" y="4191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Deadline = 48 s</a:t>
            </a:r>
          </a:p>
        </p:txBody>
      </p:sp>
      <p:sp>
        <p:nvSpPr>
          <p:cNvPr id="31774" name="Line 30"/>
          <p:cNvSpPr>
            <a:spLocks noChangeShapeType="1"/>
          </p:cNvSpPr>
          <p:nvPr/>
        </p:nvSpPr>
        <p:spPr bwMode="auto">
          <a:xfrm>
            <a:off x="2590800" y="6477000"/>
            <a:ext cx="3124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75" name="Text Box 31"/>
          <p:cNvSpPr txBox="1">
            <a:spLocks noChangeArrowheads="1"/>
          </p:cNvSpPr>
          <p:nvPr/>
        </p:nvSpPr>
        <p:spPr bwMode="auto">
          <a:xfrm>
            <a:off x="3276600" y="6477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Deadline = 48 s</a:t>
            </a:r>
          </a:p>
        </p:txBody>
      </p:sp>
      <p:sp>
        <p:nvSpPr>
          <p:cNvPr id="31776" name="Rectangle 32"/>
          <p:cNvSpPr>
            <a:spLocks noChangeArrowheads="1"/>
          </p:cNvSpPr>
          <p:nvPr/>
        </p:nvSpPr>
        <p:spPr bwMode="auto">
          <a:xfrm>
            <a:off x="5334000" y="1295400"/>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12</a:t>
            </a:r>
          </a:p>
        </p:txBody>
      </p:sp>
      <p:sp>
        <p:nvSpPr>
          <p:cNvPr id="31779" name="Text Box 35"/>
          <p:cNvSpPr txBox="1">
            <a:spLocks noChangeArrowheads="1"/>
          </p:cNvSpPr>
          <p:nvPr/>
        </p:nvSpPr>
        <p:spPr bwMode="auto">
          <a:xfrm>
            <a:off x="4495800" y="1981200"/>
            <a:ext cx="2319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wakeup_12</a:t>
            </a:r>
            <a:r>
              <a:rPr lang="en-US" altLang="zh-CN"/>
              <a:t> =(2+2)</a:t>
            </a:r>
            <a:r>
              <a:rPr lang="en-US" altLang="zh-CN" baseline="30000"/>
              <a:t>2</a:t>
            </a:r>
            <a:r>
              <a:rPr lang="en-US" altLang="zh-CN"/>
              <a:t>=16</a:t>
            </a:r>
          </a:p>
        </p:txBody>
      </p:sp>
      <p:sp>
        <p:nvSpPr>
          <p:cNvPr id="31781" name="Text Box 37"/>
          <p:cNvSpPr txBox="1">
            <a:spLocks noChangeArrowheads="1"/>
          </p:cNvSpPr>
          <p:nvPr/>
        </p:nvSpPr>
        <p:spPr bwMode="auto">
          <a:xfrm>
            <a:off x="4572000" y="3519488"/>
            <a:ext cx="2362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E</a:t>
            </a:r>
            <a:r>
              <a:rPr lang="en-US" altLang="zh-CN" baseline="-25000"/>
              <a:t>wakeup_34</a:t>
            </a:r>
            <a:r>
              <a:rPr lang="en-US" altLang="zh-CN"/>
              <a:t>=(1+2)</a:t>
            </a:r>
            <a:r>
              <a:rPr lang="en-US" altLang="zh-CN" baseline="30000"/>
              <a:t>2</a:t>
            </a:r>
            <a:r>
              <a:rPr lang="en-US" altLang="zh-CN"/>
              <a:t>=9</a:t>
            </a:r>
          </a:p>
        </p:txBody>
      </p:sp>
      <p:sp>
        <p:nvSpPr>
          <p:cNvPr id="31785" name="Rectangle 41"/>
          <p:cNvSpPr>
            <a:spLocks noChangeArrowheads="1"/>
          </p:cNvSpPr>
          <p:nvPr/>
        </p:nvSpPr>
        <p:spPr bwMode="auto">
          <a:xfrm>
            <a:off x="7162800" y="22860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5</a:t>
            </a:r>
          </a:p>
        </p:txBody>
      </p:sp>
      <p:sp>
        <p:nvSpPr>
          <p:cNvPr id="31786" name="Text Box 42"/>
          <p:cNvSpPr txBox="1">
            <a:spLocks noChangeArrowheads="1"/>
          </p:cNvSpPr>
          <p:nvPr/>
        </p:nvSpPr>
        <p:spPr bwMode="auto">
          <a:xfrm>
            <a:off x="7162800" y="2986088"/>
            <a:ext cx="1287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a:t>E</a:t>
            </a:r>
            <a:r>
              <a:rPr lang="en-US" altLang="zh-CN" baseline="-25000"/>
              <a:t>wakeup_5</a:t>
            </a:r>
            <a:r>
              <a:rPr lang="en-US" altLang="zh-CN"/>
              <a:t>=9</a:t>
            </a:r>
          </a:p>
        </p:txBody>
      </p:sp>
      <p:sp>
        <p:nvSpPr>
          <p:cNvPr id="31789" name="Line 45"/>
          <p:cNvSpPr>
            <a:spLocks noChangeShapeType="1"/>
          </p:cNvSpPr>
          <p:nvPr/>
        </p:nvSpPr>
        <p:spPr bwMode="auto">
          <a:xfrm>
            <a:off x="6400800" y="167640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90" name="Line 46"/>
          <p:cNvSpPr>
            <a:spLocks noChangeShapeType="1"/>
          </p:cNvSpPr>
          <p:nvPr/>
        </p:nvSpPr>
        <p:spPr bwMode="auto">
          <a:xfrm flipV="1">
            <a:off x="6400800" y="266700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91" name="Line 47"/>
          <p:cNvSpPr>
            <a:spLocks noChangeShapeType="1"/>
          </p:cNvSpPr>
          <p:nvPr/>
        </p:nvSpPr>
        <p:spPr bwMode="auto">
          <a:xfrm>
            <a:off x="5105400" y="4038600"/>
            <a:ext cx="3429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792" name="Text Box 48"/>
          <p:cNvSpPr txBox="1">
            <a:spLocks noChangeArrowheads="1"/>
          </p:cNvSpPr>
          <p:nvPr/>
        </p:nvSpPr>
        <p:spPr bwMode="auto">
          <a:xfrm>
            <a:off x="5562600" y="41148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a:t>Deadline = 48 s</a:t>
            </a:r>
          </a:p>
        </p:txBody>
      </p:sp>
      <p:sp>
        <p:nvSpPr>
          <p:cNvPr id="31793" name="Rectangle 49"/>
          <p:cNvSpPr>
            <a:spLocks noChangeArrowheads="1"/>
          </p:cNvSpPr>
          <p:nvPr/>
        </p:nvSpPr>
        <p:spPr bwMode="auto">
          <a:xfrm>
            <a:off x="5334000" y="2895600"/>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Task 34</a:t>
            </a:r>
          </a:p>
        </p:txBody>
      </p:sp>
      <p:sp>
        <p:nvSpPr>
          <p:cNvPr id="31794" name="AutoShape 50"/>
          <p:cNvSpPr>
            <a:spLocks noChangeArrowheads="1"/>
          </p:cNvSpPr>
          <p:nvPr/>
        </p:nvSpPr>
        <p:spPr bwMode="auto">
          <a:xfrm>
            <a:off x="6553200" y="4724400"/>
            <a:ext cx="685800" cy="838200"/>
          </a:xfrm>
          <a:prstGeom prst="curvedLeftArrow">
            <a:avLst>
              <a:gd name="adj1" fmla="val 24444"/>
              <a:gd name="adj2" fmla="val 4888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95" name="Text Box 51"/>
          <p:cNvSpPr txBox="1">
            <a:spLocks noChangeArrowheads="1"/>
          </p:cNvSpPr>
          <p:nvPr/>
        </p:nvSpPr>
        <p:spPr bwMode="auto">
          <a:xfrm>
            <a:off x="4724400" y="46482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(3/8)*24=9 s</a:t>
            </a:r>
          </a:p>
        </p:txBody>
      </p:sp>
      <p:sp>
        <p:nvSpPr>
          <p:cNvPr id="31796" name="Text Box 52"/>
          <p:cNvSpPr txBox="1">
            <a:spLocks noChangeArrowheads="1"/>
          </p:cNvSpPr>
          <p:nvPr/>
        </p:nvSpPr>
        <p:spPr bwMode="auto">
          <a:xfrm>
            <a:off x="2057400" y="4648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1234</a:t>
            </a:r>
            <a:r>
              <a:rPr lang="en-US" altLang="zh-CN">
                <a:solidFill>
                  <a:srgbClr val="FF0000"/>
                </a:solidFill>
              </a:rPr>
              <a:t>=(5/8)*24=15 s</a:t>
            </a:r>
          </a:p>
        </p:txBody>
      </p:sp>
      <p:sp>
        <p:nvSpPr>
          <p:cNvPr id="31797" name="Text Box 53"/>
          <p:cNvSpPr txBox="1">
            <a:spLocks noChangeArrowheads="1"/>
          </p:cNvSpPr>
          <p:nvPr/>
        </p:nvSpPr>
        <p:spPr bwMode="auto">
          <a:xfrm>
            <a:off x="5105400" y="914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12</a:t>
            </a:r>
            <a:r>
              <a:rPr lang="en-US" altLang="zh-CN">
                <a:solidFill>
                  <a:srgbClr val="FF0000"/>
                </a:solidFill>
              </a:rPr>
              <a:t>=15 s</a:t>
            </a:r>
          </a:p>
        </p:txBody>
      </p:sp>
      <p:sp>
        <p:nvSpPr>
          <p:cNvPr id="31798" name="Text Box 54"/>
          <p:cNvSpPr txBox="1">
            <a:spLocks noChangeArrowheads="1"/>
          </p:cNvSpPr>
          <p:nvPr/>
        </p:nvSpPr>
        <p:spPr bwMode="auto">
          <a:xfrm>
            <a:off x="5181600" y="2514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34</a:t>
            </a:r>
            <a:r>
              <a:rPr lang="en-US" altLang="zh-CN">
                <a:solidFill>
                  <a:srgbClr val="FF0000"/>
                </a:solidFill>
              </a:rPr>
              <a:t>=15 s</a:t>
            </a:r>
          </a:p>
        </p:txBody>
      </p:sp>
      <p:sp>
        <p:nvSpPr>
          <p:cNvPr id="31799" name="Text Box 55"/>
          <p:cNvSpPr txBox="1">
            <a:spLocks noChangeArrowheads="1"/>
          </p:cNvSpPr>
          <p:nvPr/>
        </p:nvSpPr>
        <p:spPr bwMode="auto">
          <a:xfrm>
            <a:off x="304800" y="914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a:t>
            </a:r>
            <a:r>
              <a:rPr lang="en-US" altLang="zh-CN">
                <a:solidFill>
                  <a:srgbClr val="FF0000"/>
                </a:solidFill>
              </a:rPr>
              <a:t>=7.5 s    P</a:t>
            </a:r>
            <a:r>
              <a:rPr lang="en-US" altLang="zh-CN" baseline="-25000">
                <a:solidFill>
                  <a:srgbClr val="FF0000"/>
                </a:solidFill>
              </a:rPr>
              <a:t>2</a:t>
            </a:r>
            <a:r>
              <a:rPr lang="en-US" altLang="zh-CN">
                <a:solidFill>
                  <a:srgbClr val="FF0000"/>
                </a:solidFill>
              </a:rPr>
              <a:t>=7.5 s</a:t>
            </a:r>
          </a:p>
        </p:txBody>
      </p:sp>
      <p:sp>
        <p:nvSpPr>
          <p:cNvPr id="31800" name="Text Box 56"/>
          <p:cNvSpPr txBox="1">
            <a:spLocks noChangeArrowheads="1"/>
          </p:cNvSpPr>
          <p:nvPr/>
        </p:nvSpPr>
        <p:spPr bwMode="auto">
          <a:xfrm>
            <a:off x="381000" y="2514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3</a:t>
            </a:r>
            <a:r>
              <a:rPr lang="en-US" altLang="zh-CN">
                <a:solidFill>
                  <a:srgbClr val="FF0000"/>
                </a:solidFill>
              </a:rPr>
              <a:t>=5 s       P</a:t>
            </a:r>
            <a:r>
              <a:rPr lang="en-US" altLang="zh-CN" baseline="-25000">
                <a:solidFill>
                  <a:srgbClr val="FF0000"/>
                </a:solidFill>
              </a:rPr>
              <a:t>4</a:t>
            </a:r>
            <a:r>
              <a:rPr lang="en-US" altLang="zh-CN">
                <a:solidFill>
                  <a:srgbClr val="FF0000"/>
                </a:solidFill>
              </a:rPr>
              <a:t>=10 s</a:t>
            </a:r>
          </a:p>
        </p:txBody>
      </p:sp>
      <p:sp>
        <p:nvSpPr>
          <p:cNvPr id="31801" name="Text Box 57"/>
          <p:cNvSpPr txBox="1">
            <a:spLocks noChangeArrowheads="1"/>
          </p:cNvSpPr>
          <p:nvPr/>
        </p:nvSpPr>
        <p:spPr bwMode="auto">
          <a:xfrm>
            <a:off x="304800" y="9144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a:t>
            </a:r>
            <a:r>
              <a:rPr lang="en-US" altLang="zh-CN">
                <a:solidFill>
                  <a:srgbClr val="FF0000"/>
                </a:solidFill>
              </a:rPr>
              <a:t>=?          P</a:t>
            </a:r>
            <a:r>
              <a:rPr lang="en-US" altLang="zh-CN" baseline="-25000">
                <a:solidFill>
                  <a:srgbClr val="FF0000"/>
                </a:solidFill>
              </a:rPr>
              <a:t>2</a:t>
            </a:r>
            <a:r>
              <a:rPr lang="en-US" altLang="zh-CN">
                <a:solidFill>
                  <a:srgbClr val="FF0000"/>
                </a:solidFill>
              </a:rPr>
              <a:t>=?</a:t>
            </a:r>
          </a:p>
        </p:txBody>
      </p:sp>
      <p:sp>
        <p:nvSpPr>
          <p:cNvPr id="31802" name="Text Box 58"/>
          <p:cNvSpPr txBox="1">
            <a:spLocks noChangeArrowheads="1"/>
          </p:cNvSpPr>
          <p:nvPr/>
        </p:nvSpPr>
        <p:spPr bwMode="auto">
          <a:xfrm>
            <a:off x="381000" y="2514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3</a:t>
            </a:r>
            <a:r>
              <a:rPr lang="en-US" altLang="zh-CN">
                <a:solidFill>
                  <a:srgbClr val="FF0000"/>
                </a:solidFill>
              </a:rPr>
              <a:t>=?          P</a:t>
            </a:r>
            <a:r>
              <a:rPr lang="en-US" altLang="zh-CN" baseline="-25000">
                <a:solidFill>
                  <a:srgbClr val="FF0000"/>
                </a:solidFill>
              </a:rPr>
              <a:t>4</a:t>
            </a:r>
            <a:r>
              <a:rPr lang="en-US" altLang="zh-CN">
                <a:solidFill>
                  <a:srgbClr val="FF0000"/>
                </a:solidFill>
              </a:rPr>
              <a:t>=?   </a:t>
            </a:r>
          </a:p>
        </p:txBody>
      </p:sp>
      <p:sp>
        <p:nvSpPr>
          <p:cNvPr id="31803" name="Text Box 59"/>
          <p:cNvSpPr txBox="1">
            <a:spLocks noChangeArrowheads="1"/>
          </p:cNvSpPr>
          <p:nvPr/>
        </p:nvSpPr>
        <p:spPr bwMode="auto">
          <a:xfrm>
            <a:off x="3124200" y="1828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a:t>
            </a:r>
          </a:p>
        </p:txBody>
      </p:sp>
      <p:sp>
        <p:nvSpPr>
          <p:cNvPr id="31804" name="Text Box 60"/>
          <p:cNvSpPr txBox="1">
            <a:spLocks noChangeArrowheads="1"/>
          </p:cNvSpPr>
          <p:nvPr/>
        </p:nvSpPr>
        <p:spPr bwMode="auto">
          <a:xfrm>
            <a:off x="5105400" y="914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12</a:t>
            </a:r>
            <a:r>
              <a:rPr lang="en-US" altLang="zh-CN">
                <a:solidFill>
                  <a:srgbClr val="FF0000"/>
                </a:solidFill>
              </a:rPr>
              <a:t>=?</a:t>
            </a:r>
          </a:p>
        </p:txBody>
      </p:sp>
      <p:sp>
        <p:nvSpPr>
          <p:cNvPr id="31805" name="Text Box 61"/>
          <p:cNvSpPr txBox="1">
            <a:spLocks noChangeArrowheads="1"/>
          </p:cNvSpPr>
          <p:nvPr/>
        </p:nvSpPr>
        <p:spPr bwMode="auto">
          <a:xfrm>
            <a:off x="5181600" y="25146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34</a:t>
            </a:r>
            <a:r>
              <a:rPr lang="en-US" altLang="zh-CN">
                <a:solidFill>
                  <a:srgbClr val="FF0000"/>
                </a:solidFill>
              </a:rPr>
              <a:t>=?</a:t>
            </a:r>
          </a:p>
        </p:txBody>
      </p:sp>
      <p:sp>
        <p:nvSpPr>
          <p:cNvPr id="31806" name="Text Box 62"/>
          <p:cNvSpPr txBox="1">
            <a:spLocks noChangeArrowheads="1"/>
          </p:cNvSpPr>
          <p:nvPr/>
        </p:nvSpPr>
        <p:spPr bwMode="auto">
          <a:xfrm>
            <a:off x="2057400" y="464820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 P</a:t>
            </a:r>
            <a:r>
              <a:rPr lang="en-US" altLang="zh-CN" baseline="-25000">
                <a:solidFill>
                  <a:srgbClr val="FF0000"/>
                </a:solidFill>
              </a:rPr>
              <a:t>1234</a:t>
            </a:r>
            <a:r>
              <a:rPr lang="en-US" altLang="zh-CN">
                <a:solidFill>
                  <a:srgbClr val="FF0000"/>
                </a:solidFill>
              </a:rPr>
              <a:t>=?</a:t>
            </a:r>
          </a:p>
        </p:txBody>
      </p:sp>
      <p:sp>
        <p:nvSpPr>
          <p:cNvPr id="31807" name="Text Box 63"/>
          <p:cNvSpPr txBox="1">
            <a:spLocks noChangeArrowheads="1"/>
          </p:cNvSpPr>
          <p:nvPr/>
        </p:nvSpPr>
        <p:spPr bwMode="auto">
          <a:xfrm>
            <a:off x="4724400" y="46482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a:t>
            </a:r>
          </a:p>
        </p:txBody>
      </p:sp>
      <p:sp>
        <p:nvSpPr>
          <p:cNvPr id="31808" name="Text Box 64"/>
          <p:cNvSpPr txBox="1">
            <a:spLocks noChangeArrowheads="1"/>
          </p:cNvSpPr>
          <p:nvPr/>
        </p:nvSpPr>
        <p:spPr bwMode="auto">
          <a:xfrm>
            <a:off x="7162800" y="1905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a:t>
            </a:r>
          </a:p>
        </p:txBody>
      </p:sp>
      <p:sp>
        <p:nvSpPr>
          <p:cNvPr id="31809" name="Text Box 65"/>
          <p:cNvSpPr txBox="1">
            <a:spLocks noChangeArrowheads="1"/>
          </p:cNvSpPr>
          <p:nvPr/>
        </p:nvSpPr>
        <p:spPr bwMode="auto">
          <a:xfrm>
            <a:off x="7162800" y="19050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9s</a:t>
            </a:r>
          </a:p>
        </p:txBody>
      </p:sp>
      <p:sp>
        <p:nvSpPr>
          <p:cNvPr id="31810" name="Text Box 66"/>
          <p:cNvSpPr txBox="1">
            <a:spLocks noChangeArrowheads="1"/>
          </p:cNvSpPr>
          <p:nvPr/>
        </p:nvSpPr>
        <p:spPr bwMode="auto">
          <a:xfrm>
            <a:off x="3124200" y="18288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solidFill>
                  <a:srgbClr val="FF0000"/>
                </a:solidFill>
              </a:rPr>
              <a:t>P</a:t>
            </a:r>
            <a:r>
              <a:rPr lang="en-US" altLang="zh-CN" baseline="-25000">
                <a:solidFill>
                  <a:srgbClr val="FF0000"/>
                </a:solidFill>
              </a:rPr>
              <a:t>5</a:t>
            </a:r>
            <a:r>
              <a:rPr lang="en-US" altLang="zh-CN">
                <a:solidFill>
                  <a:srgbClr val="FF0000"/>
                </a:solidFill>
              </a:rPr>
              <a:t>= 9s</a:t>
            </a:r>
          </a:p>
        </p:txBody>
      </p:sp>
    </p:spTree>
    <p:custDataLst>
      <p:tags r:id="rId1"/>
    </p:custDataLst>
    <p:extLst>
      <p:ext uri="{BB962C8B-B14F-4D97-AF65-F5344CB8AC3E}">
        <p14:creationId xmlns:p14="http://schemas.microsoft.com/office/powerpoint/2010/main" val="188950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7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7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77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8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8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80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7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77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78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7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7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7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79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7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79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79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7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8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8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80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7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7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7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76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76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7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177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79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80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807"/>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1806"/>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180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317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7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1797">
                                            <p:txEl>
                                              <p:pRg st="0" end="0"/>
                                            </p:txEl>
                                          </p:spTgt>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798">
                                            <p:txEl>
                                              <p:pRg st="0" end="0"/>
                                            </p:txEl>
                                          </p:spTgt>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31805"/>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31804"/>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1808"/>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3180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1810"/>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31803"/>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1799"/>
                                        </p:tgtEl>
                                        <p:attrNameLst>
                                          <p:attrName>style.visibility</p:attrName>
                                        </p:attrNameLst>
                                      </p:cBhvr>
                                      <p:to>
                                        <p:strVal val="visible"/>
                                      </p:to>
                                    </p:set>
                                  </p:childTnLst>
                                </p:cTn>
                              </p:par>
                              <p:par>
                                <p:cTn id="127" presetID="1" presetClass="exit" presetSubtype="0" fill="hold" grpId="1" nodeType="withEffect">
                                  <p:stCondLst>
                                    <p:cond delay="0"/>
                                  </p:stCondLst>
                                  <p:childTnLst>
                                    <p:set>
                                      <p:cBhvr>
                                        <p:cTn id="128" dur="1" fill="hold">
                                          <p:stCondLst>
                                            <p:cond delay="0"/>
                                          </p:stCondLst>
                                        </p:cTn>
                                        <p:tgtEl>
                                          <p:spTgt spid="31801"/>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1800"/>
                                        </p:tgtEl>
                                        <p:attrNameLst>
                                          <p:attrName>style.visibility</p:attrName>
                                        </p:attrNameLst>
                                      </p:cBhvr>
                                      <p:to>
                                        <p:strVal val="visible"/>
                                      </p:to>
                                    </p:set>
                                  </p:childTnLst>
                                </p:cTn>
                              </p:par>
                              <p:par>
                                <p:cTn id="133" presetID="1" presetClass="exit" presetSubtype="0" fill="hold" grpId="1" nodeType="withEffect">
                                  <p:stCondLst>
                                    <p:cond delay="0"/>
                                  </p:stCondLst>
                                  <p:childTnLst>
                                    <p:set>
                                      <p:cBhvr>
                                        <p:cTn id="134" dur="1" fill="hold">
                                          <p:stCondLst>
                                            <p:cond delay="0"/>
                                          </p:stCondLst>
                                        </p:cTn>
                                        <p:tgtEl>
                                          <p:spTgt spid="31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animBg="1"/>
      <p:bldP spid="31753" grpId="0"/>
      <p:bldP spid="31754" grpId="0"/>
      <p:bldP spid="31755" grpId="0"/>
      <p:bldP spid="31757" grpId="0" animBg="1"/>
      <p:bldP spid="31759" grpId="0"/>
      <p:bldP spid="31760" grpId="0" animBg="1"/>
      <p:bldP spid="31761" grpId="0"/>
      <p:bldP spid="31762" grpId="0" animBg="1"/>
      <p:bldP spid="31763" grpId="0"/>
      <p:bldP spid="31764" grpId="0" animBg="1"/>
      <p:bldP spid="31765" grpId="0" animBg="1"/>
      <p:bldP spid="31766" grpId="0" animBg="1"/>
      <p:bldP spid="31767" grpId="0"/>
      <p:bldP spid="31768" grpId="0" animBg="1"/>
      <p:bldP spid="31769" grpId="0" animBg="1"/>
      <p:bldP spid="31770" grpId="0" animBg="1"/>
      <p:bldP spid="31771" grpId="0" animBg="1"/>
      <p:bldP spid="31772" grpId="0" animBg="1"/>
      <p:bldP spid="31773" grpId="0"/>
      <p:bldP spid="31774" grpId="0" animBg="1"/>
      <p:bldP spid="31775" grpId="0"/>
      <p:bldP spid="31776" grpId="0" animBg="1"/>
      <p:bldP spid="31779" grpId="0"/>
      <p:bldP spid="31781" grpId="0"/>
      <p:bldP spid="31785" grpId="0" animBg="1"/>
      <p:bldP spid="31786" grpId="0"/>
      <p:bldP spid="31789" grpId="0" animBg="1"/>
      <p:bldP spid="31790" grpId="0" animBg="1"/>
      <p:bldP spid="31791" grpId="0" animBg="1"/>
      <p:bldP spid="31792" grpId="0"/>
      <p:bldP spid="31793" grpId="0" animBg="1"/>
      <p:bldP spid="31794" grpId="0" animBg="1"/>
      <p:bldP spid="31795" grpId="0"/>
      <p:bldP spid="31796" grpId="0"/>
      <p:bldP spid="31799" grpId="0"/>
      <p:bldP spid="31800" grpId="0"/>
      <p:bldP spid="31801" grpId="0"/>
      <p:bldP spid="31801" grpId="1"/>
      <p:bldP spid="31802" grpId="0"/>
      <p:bldP spid="31802" grpId="1"/>
      <p:bldP spid="31803" grpId="0"/>
      <p:bldP spid="31803" grpId="1"/>
      <p:bldP spid="31804" grpId="0"/>
      <p:bldP spid="31804" grpId="1"/>
      <p:bldP spid="31805" grpId="0"/>
      <p:bldP spid="31805" grpId="1"/>
      <p:bldP spid="31806" grpId="0"/>
      <p:bldP spid="31806" grpId="1"/>
      <p:bldP spid="31807" grpId="0"/>
      <p:bldP spid="31807" grpId="1"/>
      <p:bldP spid="31808" grpId="0"/>
      <p:bldP spid="31808" grpId="1"/>
      <p:bldP spid="31809" grpId="0"/>
      <p:bldP spid="318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4BF2121-E593-FE4F-BF1A-EE42A9958B89}" type="slidenum">
              <a:rPr lang="en-US" altLang="zh-CN"/>
              <a:pPr/>
              <a:t>17</a:t>
            </a:fld>
            <a:endParaRPr lang="en-US" altLang="zh-CN"/>
          </a:p>
        </p:txBody>
      </p:sp>
      <p:sp>
        <p:nvSpPr>
          <p:cNvPr id="34818" name="Rectangle 2"/>
          <p:cNvSpPr>
            <a:spLocks noGrp="1" noChangeArrowheads="1"/>
          </p:cNvSpPr>
          <p:nvPr>
            <p:ph type="title"/>
          </p:nvPr>
        </p:nvSpPr>
        <p:spPr>
          <a:xfrm>
            <a:off x="0" y="304800"/>
            <a:ext cx="8229600" cy="1143000"/>
          </a:xfrm>
        </p:spPr>
        <p:txBody>
          <a:bodyPr/>
          <a:lstStyle/>
          <a:p>
            <a:r>
              <a:rPr lang="en-US" altLang="zh-CN" sz="3000"/>
              <a:t>Heterogeneous Task to Processor Assignment</a:t>
            </a:r>
          </a:p>
        </p:txBody>
      </p:sp>
      <p:sp>
        <p:nvSpPr>
          <p:cNvPr id="34819" name="Rectangle 3"/>
          <p:cNvSpPr>
            <a:spLocks noGrp="1" noChangeArrowheads="1"/>
          </p:cNvSpPr>
          <p:nvPr>
            <p:ph type="body" idx="1"/>
          </p:nvPr>
        </p:nvSpPr>
        <p:spPr>
          <a:xfrm>
            <a:off x="457200" y="1447800"/>
            <a:ext cx="8229600" cy="4525963"/>
          </a:xfrm>
        </p:spPr>
        <p:txBody>
          <a:bodyPr/>
          <a:lstStyle/>
          <a:p>
            <a:pPr>
              <a:lnSpc>
                <a:spcPct val="120000"/>
              </a:lnSpc>
            </a:pPr>
            <a:r>
              <a:rPr lang="en-US" altLang="zh-CN" sz="2400"/>
              <a:t>Parameters E</a:t>
            </a:r>
            <a:r>
              <a:rPr lang="en-US" altLang="zh-CN" sz="2400" baseline="-25000"/>
              <a:t>wakeup_i,  </a:t>
            </a:r>
            <a:r>
              <a:rPr lang="en-US" altLang="zh-CN" sz="2400"/>
              <a:t>W</a:t>
            </a:r>
            <a:r>
              <a:rPr lang="en-US" altLang="zh-CN" sz="2400" baseline="-25000"/>
              <a:t>datarate_i </a:t>
            </a:r>
            <a:r>
              <a:rPr lang="en-US" altLang="zh-CN" sz="2400"/>
              <a:t>are processor dependent </a:t>
            </a:r>
          </a:p>
          <a:p>
            <a:pPr>
              <a:lnSpc>
                <a:spcPct val="120000"/>
              </a:lnSpc>
            </a:pPr>
            <a:r>
              <a:rPr lang="en-US" altLang="zh-CN" sz="2400"/>
              <a:t>Period allocation: not entirely separable from task-processor assignment</a:t>
            </a:r>
          </a:p>
          <a:p>
            <a:pPr>
              <a:lnSpc>
                <a:spcPct val="120000"/>
              </a:lnSpc>
            </a:pPr>
            <a:r>
              <a:rPr lang="en-US" altLang="zh-CN" sz="2400"/>
              <a:t>In general, number of tasks on sensor nodes are quite limited (e.g. 5-10)</a:t>
            </a:r>
          </a:p>
          <a:p>
            <a:pPr>
              <a:lnSpc>
                <a:spcPct val="120000"/>
              </a:lnSpc>
            </a:pPr>
            <a:r>
              <a:rPr lang="en-US" altLang="zh-CN" sz="2400"/>
              <a:t>Run optimal period allocation for each possible task-processor allocation, find optimal solution</a:t>
            </a:r>
          </a:p>
          <a:p>
            <a:pPr>
              <a:lnSpc>
                <a:spcPct val="120000"/>
              </a:lnSpc>
            </a:pPr>
            <a:r>
              <a:rPr lang="en-US" altLang="zh-CN" sz="2400"/>
              <a:t>Simple Heuristics can be derived to find optimal solution with high probability</a:t>
            </a:r>
          </a:p>
        </p:txBody>
      </p:sp>
    </p:spTree>
    <p:extLst>
      <p:ext uri="{BB962C8B-B14F-4D97-AF65-F5344CB8AC3E}">
        <p14:creationId xmlns:p14="http://schemas.microsoft.com/office/powerpoint/2010/main" val="152040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43BBBC6-986E-3D46-B823-D0591F3548CE}" type="slidenum">
              <a:rPr lang="en-US" altLang="zh-CN"/>
              <a:pPr/>
              <a:t>18</a:t>
            </a:fld>
            <a:endParaRPr lang="en-US" altLang="zh-CN"/>
          </a:p>
        </p:txBody>
      </p:sp>
      <p:sp>
        <p:nvSpPr>
          <p:cNvPr id="48130" name="Rectangle 2"/>
          <p:cNvSpPr>
            <a:spLocks noGrp="1" noChangeArrowheads="1"/>
          </p:cNvSpPr>
          <p:nvPr>
            <p:ph type="title"/>
          </p:nvPr>
        </p:nvSpPr>
        <p:spPr>
          <a:xfrm>
            <a:off x="228600" y="228600"/>
            <a:ext cx="8915400" cy="1143000"/>
          </a:xfrm>
        </p:spPr>
        <p:txBody>
          <a:bodyPr/>
          <a:lstStyle/>
          <a:p>
            <a:pPr algn="l"/>
            <a:r>
              <a:rPr lang="en-US" altLang="zh-CN" sz="3200"/>
              <a:t>Task to Processor Assignment Heuristics</a:t>
            </a:r>
          </a:p>
        </p:txBody>
      </p:sp>
      <p:sp>
        <p:nvSpPr>
          <p:cNvPr id="48131" name="Rectangle 3"/>
          <p:cNvSpPr>
            <a:spLocks noGrp="1" noChangeArrowheads="1"/>
          </p:cNvSpPr>
          <p:nvPr>
            <p:ph type="body" idx="1"/>
          </p:nvPr>
        </p:nvSpPr>
        <p:spPr>
          <a:xfrm>
            <a:off x="685800" y="2514600"/>
            <a:ext cx="8001000" cy="2971800"/>
          </a:xfrm>
        </p:spPr>
        <p:txBody>
          <a:bodyPr/>
          <a:lstStyle/>
          <a:p>
            <a:pPr marL="609600" indent="-609600">
              <a:lnSpc>
                <a:spcPct val="120000"/>
              </a:lnSpc>
              <a:buFontTx/>
              <a:buAutoNum type="arabicPeriod"/>
            </a:pPr>
            <a:r>
              <a:rPr lang="en-US" altLang="zh-CN" sz="1800"/>
              <a:t>Run optimal batching period allocation assuming all tasks are allocated to higher-end processor (ARM)</a:t>
            </a:r>
          </a:p>
          <a:p>
            <a:pPr marL="609600" indent="-609600">
              <a:lnSpc>
                <a:spcPct val="120000"/>
              </a:lnSpc>
              <a:buFontTx/>
              <a:buAutoNum type="arabicPeriod"/>
            </a:pPr>
            <a:r>
              <a:rPr lang="en-US" altLang="zh-CN" sz="1800"/>
              <a:t>Test resulting optimal batching periods for satisfying inequality (*). If a task Ti fails the test, move to lower-end processor (MSP)</a:t>
            </a:r>
          </a:p>
          <a:p>
            <a:pPr marL="609600" indent="-609600">
              <a:lnSpc>
                <a:spcPct val="120000"/>
              </a:lnSpc>
              <a:buFontTx/>
              <a:buAutoNum type="arabicPeriod"/>
            </a:pPr>
            <a:r>
              <a:rPr lang="en-US" altLang="zh-CN" sz="1800"/>
              <a:t>Repeat optimal batching period allocation based on new task-processor assignment, check to see if it is different from the one got before step 2: different-go back to step2; same: reach (locally) optimal solution</a:t>
            </a:r>
          </a:p>
          <a:p>
            <a:pPr marL="609600" indent="-609600"/>
            <a:endParaRPr lang="en-US" altLang="zh-CN" sz="1800"/>
          </a:p>
          <a:p>
            <a:pPr marL="609600" indent="-609600"/>
            <a:endParaRPr lang="en-US" altLang="zh-CN" sz="1800"/>
          </a:p>
        </p:txBody>
      </p:sp>
      <p:graphicFrame>
        <p:nvGraphicFramePr>
          <p:cNvPr id="48132" name="Object 4"/>
          <p:cNvGraphicFramePr>
            <a:graphicFrameLocks noChangeAspect="1"/>
          </p:cNvGraphicFramePr>
          <p:nvPr/>
        </p:nvGraphicFramePr>
        <p:xfrm>
          <a:off x="1295400" y="1143000"/>
          <a:ext cx="6723063" cy="1104900"/>
        </p:xfrm>
        <a:graphic>
          <a:graphicData uri="http://schemas.openxmlformats.org/presentationml/2006/ole">
            <mc:AlternateContent xmlns:mc="http://schemas.openxmlformats.org/markup-compatibility/2006">
              <mc:Choice xmlns:v="urn:schemas-microsoft-com:vml" Requires="v">
                <p:oleObj spid="_x0000_s92271" name="Equation" r:id="rId3" imgW="2857320" imgH="469800" progId="Equation.3">
                  <p:embed/>
                </p:oleObj>
              </mc:Choice>
              <mc:Fallback>
                <p:oleObj name="Equation" r:id="rId3" imgW="2857320" imgH="46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43000"/>
                        <a:ext cx="6723063"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33" name="Text Box 5"/>
          <p:cNvSpPr txBox="1">
            <a:spLocks noChangeArrowheads="1"/>
          </p:cNvSpPr>
          <p:nvPr/>
        </p:nvSpPr>
        <p:spPr bwMode="auto">
          <a:xfrm>
            <a:off x="838200" y="55626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Note: the allocation found by heuristics is locally optimal, but it has a high probability to find global optimal</a:t>
            </a:r>
          </a:p>
        </p:txBody>
      </p:sp>
    </p:spTree>
    <p:extLst>
      <p:ext uri="{BB962C8B-B14F-4D97-AF65-F5344CB8AC3E}">
        <p14:creationId xmlns:p14="http://schemas.microsoft.com/office/powerpoint/2010/main" val="91559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CB90FE4-DC1C-804F-B0FA-C807373C0AAF}" type="slidenum">
              <a:rPr lang="en-US" altLang="zh-CN"/>
              <a:pPr/>
              <a:t>19</a:t>
            </a:fld>
            <a:endParaRPr lang="en-US" altLang="zh-CN"/>
          </a:p>
        </p:txBody>
      </p:sp>
      <p:sp>
        <p:nvSpPr>
          <p:cNvPr id="35842" name="Rectangle 2"/>
          <p:cNvSpPr>
            <a:spLocks noGrp="1" noChangeArrowheads="1"/>
          </p:cNvSpPr>
          <p:nvPr>
            <p:ph type="title"/>
          </p:nvPr>
        </p:nvSpPr>
        <p:spPr/>
        <p:txBody>
          <a:bodyPr/>
          <a:lstStyle/>
          <a:p>
            <a:r>
              <a:rPr lang="en-US" altLang="zh-CN"/>
              <a:t>Evaluation</a:t>
            </a:r>
          </a:p>
        </p:txBody>
      </p:sp>
      <p:sp>
        <p:nvSpPr>
          <p:cNvPr id="35843" name="Rectangle 3"/>
          <p:cNvSpPr>
            <a:spLocks noGrp="1" noChangeArrowheads="1"/>
          </p:cNvSpPr>
          <p:nvPr>
            <p:ph type="body" idx="1"/>
          </p:nvPr>
        </p:nvSpPr>
        <p:spPr>
          <a:xfrm>
            <a:off x="457200" y="1295400"/>
            <a:ext cx="8229600" cy="4525963"/>
          </a:xfrm>
        </p:spPr>
        <p:txBody>
          <a:bodyPr/>
          <a:lstStyle/>
          <a:p>
            <a:r>
              <a:rPr lang="en-US" altLang="zh-CN"/>
              <a:t>Evaluation platform: mPlatform</a:t>
            </a:r>
          </a:p>
          <a:p>
            <a:pPr lvl="1"/>
            <a:r>
              <a:rPr lang="en-US" altLang="zh-CN"/>
              <a:t>Heterogeneous sensor platform: multiple processor boards, multi radios</a:t>
            </a:r>
          </a:p>
          <a:p>
            <a:pPr lvl="1"/>
            <a:r>
              <a:rPr lang="en-US" altLang="zh-CN"/>
              <a:t>MSP Board: MSP430F2618 processor</a:t>
            </a:r>
          </a:p>
          <a:p>
            <a:pPr lvl="1"/>
            <a:r>
              <a:rPr lang="en-US" altLang="zh-CN"/>
              <a:t>ARM Board: LPC2138 processor</a:t>
            </a:r>
          </a:p>
          <a:p>
            <a:pPr>
              <a:buFontTx/>
              <a:buNone/>
            </a:pPr>
            <a:endParaRPr lang="en-US" altLang="zh-CN"/>
          </a:p>
          <a:p>
            <a:endParaRPr lang="en-US" altLang="zh-CN"/>
          </a:p>
        </p:txBody>
      </p:sp>
      <p:pic>
        <p:nvPicPr>
          <p:cNvPr id="35844" name="Picture 4" descr="Microsoft-mPlatfor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14800"/>
            <a:ext cx="3048000"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4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a:t>
            </a:r>
            <a:endParaRPr lang="en-US" dirty="0"/>
          </a:p>
        </p:txBody>
      </p:sp>
      <p:sp>
        <p:nvSpPr>
          <p:cNvPr id="3" name="Content Placeholder 2"/>
          <p:cNvSpPr>
            <a:spLocks noGrp="1"/>
          </p:cNvSpPr>
          <p:nvPr>
            <p:ph idx="1"/>
          </p:nvPr>
        </p:nvSpPr>
        <p:spPr/>
        <p:txBody>
          <a:bodyPr/>
          <a:lstStyle/>
          <a:p>
            <a:r>
              <a:rPr lang="en-US" dirty="0"/>
              <a:t>Paper 1: </a:t>
            </a:r>
            <a:r>
              <a:rPr lang="en-US" dirty="0" smtClean="0"/>
              <a:t>"</a:t>
            </a:r>
            <a:r>
              <a:rPr lang="en-US" dirty="0"/>
              <a:t>Energy-optimal Batching periods for asynchronous multistage data processing on sensor nodes: foundations and an </a:t>
            </a:r>
            <a:r>
              <a:rPr lang="en-US" dirty="0" err="1"/>
              <a:t>mPlatform</a:t>
            </a:r>
            <a:r>
              <a:rPr lang="en-US" dirty="0"/>
              <a:t> case study." Wang, Dong, et al. </a:t>
            </a:r>
            <a:r>
              <a:rPr lang="en-US" dirty="0" smtClean="0"/>
              <a:t>Real</a:t>
            </a:r>
            <a:r>
              <a:rPr lang="en-US" dirty="0"/>
              <a:t>-Time Systems 48.2 (2012): 135-165.</a:t>
            </a:r>
          </a:p>
        </p:txBody>
      </p:sp>
      <p:pic>
        <p:nvPicPr>
          <p:cNvPr id="4" name="Picture 4" descr="Microsoft-mPlatfor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721" y="4239434"/>
            <a:ext cx="2881474" cy="215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903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652D33D-7BF2-C141-8A20-915522249128}" type="slidenum">
              <a:rPr lang="en-US" altLang="zh-CN"/>
              <a:pPr/>
              <a:t>20</a:t>
            </a:fld>
            <a:endParaRPr lang="en-US" altLang="zh-CN"/>
          </a:p>
        </p:txBody>
      </p:sp>
      <p:pic>
        <p:nvPicPr>
          <p:cNvPr id="55305" name="Picture 9" descr="testb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47800"/>
            <a:ext cx="5892800" cy="4419600"/>
          </a:xfrm>
          <a:prstGeom prst="rect">
            <a:avLst/>
          </a:prstGeom>
          <a:noFill/>
          <a:extLst>
            <a:ext uri="{909E8E84-426E-40dd-AFC4-6F175D3DCCD1}">
              <a14:hiddenFill xmlns:a14="http://schemas.microsoft.com/office/drawing/2010/main">
                <a:solidFill>
                  <a:srgbClr val="FFFFFF"/>
                </a:solidFill>
              </a14:hiddenFill>
            </a:ext>
          </a:extLst>
        </p:spPr>
      </p:pic>
      <p:sp>
        <p:nvSpPr>
          <p:cNvPr id="55298" name="Rectangle 2"/>
          <p:cNvSpPr>
            <a:spLocks noGrp="1" noChangeArrowheads="1"/>
          </p:cNvSpPr>
          <p:nvPr>
            <p:ph type="title"/>
          </p:nvPr>
        </p:nvSpPr>
        <p:spPr/>
        <p:txBody>
          <a:bodyPr/>
          <a:lstStyle/>
          <a:p>
            <a:r>
              <a:rPr lang="en-US" altLang="zh-CN"/>
              <a:t>Experiment Setup</a:t>
            </a:r>
          </a:p>
        </p:txBody>
      </p:sp>
      <p:sp>
        <p:nvSpPr>
          <p:cNvPr id="55301" name="Rectangle 5"/>
          <p:cNvSpPr>
            <a:spLocks noChangeArrowheads="1"/>
          </p:cNvSpPr>
          <p:nvPr/>
        </p:nvSpPr>
        <p:spPr bwMode="auto">
          <a:xfrm>
            <a:off x="5791200" y="2438400"/>
            <a:ext cx="1524000" cy="304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a:t>Power Source</a:t>
            </a:r>
          </a:p>
        </p:txBody>
      </p:sp>
      <p:sp>
        <p:nvSpPr>
          <p:cNvPr id="55302" name="Rectangle 6"/>
          <p:cNvSpPr>
            <a:spLocks noChangeArrowheads="1"/>
          </p:cNvSpPr>
          <p:nvPr/>
        </p:nvSpPr>
        <p:spPr bwMode="auto">
          <a:xfrm>
            <a:off x="5715000" y="4876800"/>
            <a:ext cx="1295400" cy="304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a:t>mPlatform</a:t>
            </a:r>
          </a:p>
        </p:txBody>
      </p:sp>
      <p:sp>
        <p:nvSpPr>
          <p:cNvPr id="55303" name="Rectangle 7"/>
          <p:cNvSpPr>
            <a:spLocks noChangeArrowheads="1"/>
          </p:cNvSpPr>
          <p:nvPr/>
        </p:nvSpPr>
        <p:spPr bwMode="auto">
          <a:xfrm>
            <a:off x="2057400" y="2514600"/>
            <a:ext cx="1524000" cy="304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a:t>Oscilloscope</a:t>
            </a:r>
          </a:p>
        </p:txBody>
      </p:sp>
      <p:sp>
        <p:nvSpPr>
          <p:cNvPr id="55304" name="Rectangle 8"/>
          <p:cNvSpPr>
            <a:spLocks noChangeArrowheads="1"/>
          </p:cNvSpPr>
          <p:nvPr/>
        </p:nvSpPr>
        <p:spPr bwMode="auto">
          <a:xfrm>
            <a:off x="4114800" y="4038600"/>
            <a:ext cx="1295400" cy="304800"/>
          </a:xfrm>
          <a:prstGeom prst="rect">
            <a:avLst/>
          </a:prstGeom>
          <a:solidFill>
            <a:schemeClr val="accent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a:t>Resistor</a:t>
            </a:r>
          </a:p>
        </p:txBody>
      </p:sp>
      <p:sp>
        <p:nvSpPr>
          <p:cNvPr id="2" name="Rectangle 1"/>
          <p:cNvSpPr/>
          <p:nvPr/>
        </p:nvSpPr>
        <p:spPr>
          <a:xfrm>
            <a:off x="5791200" y="4038600"/>
            <a:ext cx="1418853" cy="11430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46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2576465-479B-0E46-8EBE-BBAF6D228A97}" type="slidenum">
              <a:rPr lang="en-US" altLang="zh-CN"/>
              <a:pPr/>
              <a:t>21</a:t>
            </a:fld>
            <a:endParaRPr lang="en-US" altLang="zh-CN"/>
          </a:p>
        </p:txBody>
      </p:sp>
      <p:sp>
        <p:nvSpPr>
          <p:cNvPr id="36866" name="Rectangle 2"/>
          <p:cNvSpPr>
            <a:spLocks noGrp="1" noChangeArrowheads="1"/>
          </p:cNvSpPr>
          <p:nvPr>
            <p:ph type="title"/>
          </p:nvPr>
        </p:nvSpPr>
        <p:spPr>
          <a:xfrm>
            <a:off x="457200" y="304800"/>
            <a:ext cx="8229600" cy="1143000"/>
          </a:xfrm>
        </p:spPr>
        <p:txBody>
          <a:bodyPr/>
          <a:lstStyle/>
          <a:p>
            <a:r>
              <a:rPr lang="en-US" altLang="zh-CN"/>
              <a:t>Energy Profile</a:t>
            </a:r>
          </a:p>
        </p:txBody>
      </p:sp>
      <p:sp>
        <p:nvSpPr>
          <p:cNvPr id="36871" name="Text Box 7"/>
          <p:cNvSpPr txBox="1">
            <a:spLocks noChangeArrowheads="1"/>
          </p:cNvSpPr>
          <p:nvPr/>
        </p:nvSpPr>
        <p:spPr bwMode="auto">
          <a:xfrm>
            <a:off x="1447800" y="5562600"/>
            <a:ext cx="6248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b="1"/>
              <a:t>Energy Profiling Comparison of MSP Board and ARM Board. Board Supply Voltage is 4.5V.</a:t>
            </a:r>
            <a:endParaRPr lang="en-US" altLang="zh-CN"/>
          </a:p>
          <a:p>
            <a:endParaRPr lang="en-US" altLang="zh-CN"/>
          </a:p>
        </p:txBody>
      </p:sp>
      <p:pic>
        <p:nvPicPr>
          <p:cNvPr id="36873" name="Picture 9"/>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219200" y="1633538"/>
            <a:ext cx="6477000" cy="3700462"/>
          </a:xfrm>
          <a:noFill/>
          <a:ln/>
        </p:spPr>
      </p:pic>
      <p:sp>
        <p:nvSpPr>
          <p:cNvPr id="36874" name="Oval 10"/>
          <p:cNvSpPr>
            <a:spLocks noChangeArrowheads="1"/>
          </p:cNvSpPr>
          <p:nvPr/>
        </p:nvSpPr>
        <p:spPr bwMode="auto">
          <a:xfrm>
            <a:off x="5257800" y="2209800"/>
            <a:ext cx="2209800" cy="685800"/>
          </a:xfrm>
          <a:prstGeom prst="ellipse">
            <a:avLst/>
          </a:prstGeom>
          <a:solidFill>
            <a:schemeClr val="accent1">
              <a:alpha val="0"/>
            </a:schemeClr>
          </a:solidFill>
          <a:ln w="25400">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75" name="Oval 11"/>
          <p:cNvSpPr>
            <a:spLocks noChangeArrowheads="1"/>
          </p:cNvSpPr>
          <p:nvPr/>
        </p:nvSpPr>
        <p:spPr bwMode="auto">
          <a:xfrm>
            <a:off x="5410200" y="3733800"/>
            <a:ext cx="2133600" cy="381000"/>
          </a:xfrm>
          <a:prstGeom prst="ellipse">
            <a:avLst/>
          </a:prstGeom>
          <a:solidFill>
            <a:schemeClr val="accent1">
              <a:alpha val="0"/>
            </a:schemeClr>
          </a:solidFill>
          <a:ln w="25400">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424354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AF9A7FA-9D8D-F84A-8262-9A8262B0E01E}" type="slidenum">
              <a:rPr lang="en-US" altLang="zh-CN"/>
              <a:pPr/>
              <a:t>22</a:t>
            </a:fld>
            <a:endParaRPr lang="en-US" altLang="zh-CN"/>
          </a:p>
        </p:txBody>
      </p:sp>
      <p:sp>
        <p:nvSpPr>
          <p:cNvPr id="54274" name="Rectangle 2"/>
          <p:cNvSpPr>
            <a:spLocks noGrp="1" noChangeArrowheads="1"/>
          </p:cNvSpPr>
          <p:nvPr>
            <p:ph type="title"/>
          </p:nvPr>
        </p:nvSpPr>
        <p:spPr>
          <a:xfrm>
            <a:off x="838200" y="228600"/>
            <a:ext cx="6781800" cy="1143000"/>
          </a:xfrm>
        </p:spPr>
        <p:txBody>
          <a:bodyPr/>
          <a:lstStyle/>
          <a:p>
            <a:r>
              <a:rPr lang="en-US" altLang="zh-CN" sz="3200"/>
              <a:t>Comparison of Basic Operation on Two Processor Boards</a:t>
            </a:r>
          </a:p>
        </p:txBody>
      </p:sp>
      <p:pic>
        <p:nvPicPr>
          <p:cNvPr id="542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97075" y="1600200"/>
            <a:ext cx="5149850" cy="4525963"/>
          </a:xfrm>
          <a:noFill/>
          <a:ln/>
        </p:spPr>
      </p:pic>
      <p:sp>
        <p:nvSpPr>
          <p:cNvPr id="54276" name="Oval 4"/>
          <p:cNvSpPr>
            <a:spLocks noChangeArrowheads="1"/>
          </p:cNvSpPr>
          <p:nvPr/>
        </p:nvSpPr>
        <p:spPr bwMode="auto">
          <a:xfrm>
            <a:off x="5029200" y="1828800"/>
            <a:ext cx="685800" cy="1066800"/>
          </a:xfrm>
          <a:prstGeom prst="ellipse">
            <a:avLst/>
          </a:prstGeom>
          <a:solidFill>
            <a:schemeClr val="accent1">
              <a:alpha val="0"/>
            </a:schemeClr>
          </a:solidFill>
          <a:ln w="25400">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7" name="Oval 5"/>
          <p:cNvSpPr>
            <a:spLocks noChangeArrowheads="1"/>
          </p:cNvSpPr>
          <p:nvPr/>
        </p:nvSpPr>
        <p:spPr bwMode="auto">
          <a:xfrm>
            <a:off x="6324600" y="2819400"/>
            <a:ext cx="762000" cy="3352800"/>
          </a:xfrm>
          <a:prstGeom prst="ellipse">
            <a:avLst/>
          </a:prstGeom>
          <a:solidFill>
            <a:schemeClr val="accent1">
              <a:alpha val="0"/>
            </a:schemeClr>
          </a:solidFill>
          <a:ln w="25400">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161777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AFCF523-70E9-754D-BED1-510F1447E39C}" type="slidenum">
              <a:rPr lang="en-US" altLang="zh-CN"/>
              <a:pPr/>
              <a:t>23</a:t>
            </a:fld>
            <a:endParaRPr lang="en-US" altLang="zh-CN"/>
          </a:p>
        </p:txBody>
      </p:sp>
      <p:sp>
        <p:nvSpPr>
          <p:cNvPr id="38914" name="Rectangle 2"/>
          <p:cNvSpPr>
            <a:spLocks noGrp="1" noChangeArrowheads="1"/>
          </p:cNvSpPr>
          <p:nvPr>
            <p:ph type="title"/>
          </p:nvPr>
        </p:nvSpPr>
        <p:spPr/>
        <p:txBody>
          <a:bodyPr/>
          <a:lstStyle/>
          <a:p>
            <a:r>
              <a:rPr lang="en-US" altLang="zh-CN"/>
              <a:t>Task Set Generation</a:t>
            </a:r>
          </a:p>
        </p:txBody>
      </p:sp>
      <p:sp>
        <p:nvSpPr>
          <p:cNvPr id="38915" name="Rectangle 3"/>
          <p:cNvSpPr>
            <a:spLocks noGrp="1" noChangeArrowheads="1"/>
          </p:cNvSpPr>
          <p:nvPr>
            <p:ph type="body" idx="1"/>
          </p:nvPr>
        </p:nvSpPr>
        <p:spPr>
          <a:xfrm>
            <a:off x="457200" y="1600200"/>
            <a:ext cx="8229600" cy="3962400"/>
          </a:xfrm>
        </p:spPr>
        <p:txBody>
          <a:bodyPr/>
          <a:lstStyle/>
          <a:p>
            <a:r>
              <a:rPr lang="en-US" altLang="zh-CN"/>
              <a:t>Representative routines in sensor network and digital signal processing are selected:</a:t>
            </a:r>
          </a:p>
          <a:p>
            <a:pPr lvl="1"/>
            <a:r>
              <a:rPr lang="en-US" altLang="zh-CN" sz="2400"/>
              <a:t>e.g: Digital Filter, Fast Fourier Transform (FFT), Statistic, CRC, Checksum, Encryption/Decryption</a:t>
            </a:r>
          </a:p>
          <a:p>
            <a:pPr lvl="1">
              <a:buFontTx/>
              <a:buNone/>
            </a:pPr>
            <a:endParaRPr lang="en-US" altLang="zh-CN"/>
          </a:p>
          <a:p>
            <a:r>
              <a:rPr lang="en-US" altLang="zh-CN"/>
              <a:t>Several task template that represent typical data processing and aggregation:</a:t>
            </a:r>
            <a:endParaRPr lang="en-US" altLang="zh-CN" sz="2800" i="1"/>
          </a:p>
          <a:p>
            <a:pPr lvl="1">
              <a:buFontTx/>
              <a:buNone/>
            </a:pPr>
            <a:endParaRPr lang="en-US" altLang="zh-CN" sz="2400"/>
          </a:p>
        </p:txBody>
      </p:sp>
      <p:sp>
        <p:nvSpPr>
          <p:cNvPr id="38916" name="Rectangle 4"/>
          <p:cNvSpPr>
            <a:spLocks noChangeArrowheads="1"/>
          </p:cNvSpPr>
          <p:nvPr/>
        </p:nvSpPr>
        <p:spPr bwMode="auto">
          <a:xfrm>
            <a:off x="914400" y="5181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Filter</a:t>
            </a:r>
          </a:p>
        </p:txBody>
      </p:sp>
      <p:sp>
        <p:nvSpPr>
          <p:cNvPr id="38917" name="Rectangle 5"/>
          <p:cNvSpPr>
            <a:spLocks noChangeArrowheads="1"/>
          </p:cNvSpPr>
          <p:nvPr/>
        </p:nvSpPr>
        <p:spPr bwMode="auto">
          <a:xfrm>
            <a:off x="2209800" y="5181600"/>
            <a:ext cx="990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Statistics</a:t>
            </a:r>
          </a:p>
        </p:txBody>
      </p:sp>
      <p:sp>
        <p:nvSpPr>
          <p:cNvPr id="38918" name="Line 6"/>
          <p:cNvSpPr>
            <a:spLocks noChangeShapeType="1"/>
          </p:cNvSpPr>
          <p:nvPr/>
        </p:nvSpPr>
        <p:spPr bwMode="auto">
          <a:xfrm>
            <a:off x="16002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19" name="Rectangle 7"/>
          <p:cNvSpPr>
            <a:spLocks noChangeArrowheads="1"/>
          </p:cNvSpPr>
          <p:nvPr/>
        </p:nvSpPr>
        <p:spPr bwMode="auto">
          <a:xfrm>
            <a:off x="3733800" y="5181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Filter</a:t>
            </a:r>
          </a:p>
        </p:txBody>
      </p:sp>
      <p:sp>
        <p:nvSpPr>
          <p:cNvPr id="38920" name="Rectangle 8"/>
          <p:cNvSpPr>
            <a:spLocks noChangeArrowheads="1"/>
          </p:cNvSpPr>
          <p:nvPr/>
        </p:nvSpPr>
        <p:spPr bwMode="auto">
          <a:xfrm>
            <a:off x="5029200" y="5181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FFT</a:t>
            </a:r>
          </a:p>
        </p:txBody>
      </p:sp>
      <p:sp>
        <p:nvSpPr>
          <p:cNvPr id="38922" name="Rectangle 10"/>
          <p:cNvSpPr>
            <a:spLocks noChangeArrowheads="1"/>
          </p:cNvSpPr>
          <p:nvPr/>
        </p:nvSpPr>
        <p:spPr bwMode="auto">
          <a:xfrm>
            <a:off x="6248400" y="5181600"/>
            <a:ext cx="685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CRC</a:t>
            </a:r>
          </a:p>
        </p:txBody>
      </p:sp>
      <p:sp>
        <p:nvSpPr>
          <p:cNvPr id="38923" name="Rectangle 11"/>
          <p:cNvSpPr>
            <a:spLocks noChangeArrowheads="1"/>
          </p:cNvSpPr>
          <p:nvPr/>
        </p:nvSpPr>
        <p:spPr bwMode="auto">
          <a:xfrm>
            <a:off x="7467600" y="5105400"/>
            <a:ext cx="10668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Encryption</a:t>
            </a:r>
          </a:p>
        </p:txBody>
      </p:sp>
      <p:sp>
        <p:nvSpPr>
          <p:cNvPr id="38925" name="Line 13"/>
          <p:cNvSpPr>
            <a:spLocks noChangeShapeType="1"/>
          </p:cNvSpPr>
          <p:nvPr/>
        </p:nvSpPr>
        <p:spPr bwMode="auto">
          <a:xfrm>
            <a:off x="3200400" y="5486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6" name="Line 14"/>
          <p:cNvSpPr>
            <a:spLocks noChangeShapeType="1"/>
          </p:cNvSpPr>
          <p:nvPr/>
        </p:nvSpPr>
        <p:spPr bwMode="auto">
          <a:xfrm>
            <a:off x="4419600" y="548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7" name="Line 15"/>
          <p:cNvSpPr>
            <a:spLocks noChangeShapeType="1"/>
          </p:cNvSpPr>
          <p:nvPr/>
        </p:nvSpPr>
        <p:spPr bwMode="auto">
          <a:xfrm>
            <a:off x="5715000" y="5486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928" name="Line 16"/>
          <p:cNvSpPr>
            <a:spLocks noChangeShapeType="1"/>
          </p:cNvSpPr>
          <p:nvPr/>
        </p:nvSpPr>
        <p:spPr bwMode="auto">
          <a:xfrm>
            <a:off x="6934200" y="5486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79482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3D2A9C8-3843-4948-AA75-F8E31D157D94}" type="slidenum">
              <a:rPr lang="en-US" altLang="zh-CN"/>
              <a:pPr/>
              <a:t>24</a:t>
            </a:fld>
            <a:endParaRPr lang="en-US" altLang="zh-CN"/>
          </a:p>
        </p:txBody>
      </p:sp>
      <p:sp>
        <p:nvSpPr>
          <p:cNvPr id="75778" name="Rectangle 2"/>
          <p:cNvSpPr>
            <a:spLocks noGrp="1" noChangeArrowheads="1"/>
          </p:cNvSpPr>
          <p:nvPr>
            <p:ph type="title"/>
          </p:nvPr>
        </p:nvSpPr>
        <p:spPr/>
        <p:txBody>
          <a:bodyPr/>
          <a:lstStyle/>
          <a:p>
            <a:r>
              <a:rPr lang="en-US" altLang="zh-CN"/>
              <a:t>Flash Access</a:t>
            </a:r>
          </a:p>
        </p:txBody>
      </p:sp>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4511675"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5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460875" cy="33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2" name="Text Box 6"/>
          <p:cNvSpPr txBox="1">
            <a:spLocks noChangeArrowheads="1"/>
          </p:cNvSpPr>
          <p:nvPr/>
        </p:nvSpPr>
        <p:spPr bwMode="auto">
          <a:xfrm>
            <a:off x="381000" y="5029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Flash Access Overhead for MSP</a:t>
            </a:r>
          </a:p>
        </p:txBody>
      </p:sp>
      <p:sp>
        <p:nvSpPr>
          <p:cNvPr id="75783" name="Text Box 7"/>
          <p:cNvSpPr txBox="1">
            <a:spLocks noChangeArrowheads="1"/>
          </p:cNvSpPr>
          <p:nvPr/>
        </p:nvSpPr>
        <p:spPr bwMode="auto">
          <a:xfrm>
            <a:off x="5029200" y="5029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Flash Access Overhead for ARM</a:t>
            </a:r>
          </a:p>
        </p:txBody>
      </p:sp>
    </p:spTree>
    <p:extLst>
      <p:ext uri="{BB962C8B-B14F-4D97-AF65-F5344CB8AC3E}">
        <p14:creationId xmlns:p14="http://schemas.microsoft.com/office/powerpoint/2010/main" val="161034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B680BDD4-BB3A-3648-872F-B8C15A4421FD}" type="slidenum">
              <a:rPr lang="en-US" altLang="zh-CN"/>
              <a:pPr/>
              <a:t>25</a:t>
            </a:fld>
            <a:endParaRPr lang="en-US" altLang="zh-CN"/>
          </a:p>
        </p:txBody>
      </p:sp>
      <p:sp>
        <p:nvSpPr>
          <p:cNvPr id="37890" name="Rectangle 2"/>
          <p:cNvSpPr>
            <a:spLocks noGrp="1" noChangeArrowheads="1"/>
          </p:cNvSpPr>
          <p:nvPr>
            <p:ph type="title"/>
          </p:nvPr>
        </p:nvSpPr>
        <p:spPr>
          <a:xfrm>
            <a:off x="228600" y="228600"/>
            <a:ext cx="8229600" cy="1143000"/>
          </a:xfrm>
        </p:spPr>
        <p:txBody>
          <a:bodyPr/>
          <a:lstStyle/>
          <a:p>
            <a:r>
              <a:rPr lang="en-US" altLang="zh-CN" sz="3800"/>
              <a:t>Experiment with Batching Period-1</a:t>
            </a:r>
          </a:p>
        </p:txBody>
      </p:sp>
      <p:sp>
        <p:nvSpPr>
          <p:cNvPr id="37897" name="Text Box 9"/>
          <p:cNvSpPr txBox="1">
            <a:spLocks noChangeArrowheads="1"/>
          </p:cNvSpPr>
          <p:nvPr/>
        </p:nvSpPr>
        <p:spPr bwMode="auto">
          <a:xfrm>
            <a:off x="533400" y="4953000"/>
            <a:ext cx="40894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b="1"/>
              <a:t>Comparison for Chain Topology on MSP</a:t>
            </a:r>
            <a:endParaRPr lang="en-US" altLang="zh-CN" sz="1600"/>
          </a:p>
          <a:p>
            <a:endParaRPr lang="en-US" altLang="zh-CN"/>
          </a:p>
        </p:txBody>
      </p:sp>
      <p:sp>
        <p:nvSpPr>
          <p:cNvPr id="37898" name="Text Box 10"/>
          <p:cNvSpPr txBox="1">
            <a:spLocks noChangeArrowheads="1"/>
          </p:cNvSpPr>
          <p:nvPr/>
        </p:nvSpPr>
        <p:spPr bwMode="auto">
          <a:xfrm>
            <a:off x="5032375" y="4953000"/>
            <a:ext cx="41116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a:t>Comparison for Star Topology on MSP</a:t>
            </a:r>
            <a:endParaRPr lang="en-US" altLang="zh-CN" sz="1600"/>
          </a:p>
          <a:p>
            <a:endParaRPr lang="en-US" altLang="zh-CN"/>
          </a:p>
        </p:txBody>
      </p:sp>
      <p:pic>
        <p:nvPicPr>
          <p:cNvPr id="379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6482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90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95400"/>
            <a:ext cx="4486275"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9383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F59F65EB-821A-7340-8D33-2FC276B16959}" type="slidenum">
              <a:rPr lang="en-US" altLang="zh-CN"/>
              <a:pPr/>
              <a:t>26</a:t>
            </a:fld>
            <a:endParaRPr lang="en-US" altLang="zh-CN"/>
          </a:p>
        </p:txBody>
      </p:sp>
      <p:sp>
        <p:nvSpPr>
          <p:cNvPr id="40962" name="Rectangle 2"/>
          <p:cNvSpPr>
            <a:spLocks noGrp="1" noChangeArrowheads="1"/>
          </p:cNvSpPr>
          <p:nvPr>
            <p:ph type="title"/>
          </p:nvPr>
        </p:nvSpPr>
        <p:spPr>
          <a:xfrm>
            <a:off x="152400" y="228600"/>
            <a:ext cx="8229600" cy="1143000"/>
          </a:xfrm>
        </p:spPr>
        <p:txBody>
          <a:bodyPr/>
          <a:lstStyle/>
          <a:p>
            <a:r>
              <a:rPr lang="en-US" altLang="zh-CN" sz="3800"/>
              <a:t>Experiment with Batching Period-2</a:t>
            </a:r>
          </a:p>
        </p:txBody>
      </p:sp>
      <p:sp>
        <p:nvSpPr>
          <p:cNvPr id="40965" name="Text Box 5"/>
          <p:cNvSpPr txBox="1">
            <a:spLocks noChangeArrowheads="1"/>
          </p:cNvSpPr>
          <p:nvPr/>
        </p:nvSpPr>
        <p:spPr bwMode="auto">
          <a:xfrm>
            <a:off x="533400" y="4953000"/>
            <a:ext cx="41116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zh-CN" sz="1600" b="1"/>
              <a:t>Comparison for Chain Topology on ARM</a:t>
            </a:r>
            <a:endParaRPr lang="en-US" altLang="zh-CN" sz="1600"/>
          </a:p>
          <a:p>
            <a:endParaRPr lang="en-US" altLang="zh-CN"/>
          </a:p>
        </p:txBody>
      </p:sp>
      <p:sp>
        <p:nvSpPr>
          <p:cNvPr id="40966" name="Text Box 6"/>
          <p:cNvSpPr txBox="1">
            <a:spLocks noChangeArrowheads="1"/>
          </p:cNvSpPr>
          <p:nvPr/>
        </p:nvSpPr>
        <p:spPr bwMode="auto">
          <a:xfrm>
            <a:off x="4800600" y="4953000"/>
            <a:ext cx="411162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a:t>Comparison for Star Topology on ARM</a:t>
            </a:r>
            <a:endParaRPr lang="en-US" altLang="zh-CN" sz="1600"/>
          </a:p>
          <a:p>
            <a:endParaRPr lang="en-US" altLang="zh-CN"/>
          </a:p>
        </p:txBody>
      </p:sp>
      <p:pic>
        <p:nvPicPr>
          <p:cNvPr id="409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57200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7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9388"/>
            <a:ext cx="4495800"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60154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A82ED6A-6D04-1848-9BB2-AE554FA70751}" type="slidenum">
              <a:rPr lang="en-US" altLang="zh-CN"/>
              <a:pPr/>
              <a:t>27</a:t>
            </a:fld>
            <a:endParaRPr lang="en-US" altLang="zh-CN"/>
          </a:p>
        </p:txBody>
      </p:sp>
      <p:sp>
        <p:nvSpPr>
          <p:cNvPr id="41986" name="Rectangle 2"/>
          <p:cNvSpPr>
            <a:spLocks noGrp="1" noChangeArrowheads="1"/>
          </p:cNvSpPr>
          <p:nvPr>
            <p:ph type="title"/>
          </p:nvPr>
        </p:nvSpPr>
        <p:spPr>
          <a:xfrm>
            <a:off x="0" y="274638"/>
            <a:ext cx="9144000" cy="1143000"/>
          </a:xfrm>
        </p:spPr>
        <p:txBody>
          <a:bodyPr>
            <a:normAutofit fontScale="90000"/>
          </a:bodyPr>
          <a:lstStyle/>
          <a:p>
            <a:r>
              <a:rPr lang="en-US" altLang="zh-CN" sz="3600"/>
              <a:t>Experiment with </a:t>
            </a:r>
            <a:br>
              <a:rPr lang="en-US" altLang="zh-CN" sz="3600"/>
            </a:br>
            <a:r>
              <a:rPr lang="en-US" altLang="zh-CN" sz="3600"/>
              <a:t>Optimal Task Assignment</a:t>
            </a:r>
          </a:p>
        </p:txBody>
      </p:sp>
      <p:sp>
        <p:nvSpPr>
          <p:cNvPr id="41991" name="Text Box 7"/>
          <p:cNvSpPr txBox="1">
            <a:spLocks noChangeArrowheads="1"/>
          </p:cNvSpPr>
          <p:nvPr/>
        </p:nvSpPr>
        <p:spPr bwMode="auto">
          <a:xfrm>
            <a:off x="608013" y="5105400"/>
            <a:ext cx="365918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a:t>Heterogeneous Assignment vs MSP</a:t>
            </a:r>
            <a:endParaRPr lang="en-US" altLang="zh-CN" sz="1600"/>
          </a:p>
          <a:p>
            <a:endParaRPr lang="en-US" altLang="zh-CN"/>
          </a:p>
        </p:txBody>
      </p:sp>
      <p:sp>
        <p:nvSpPr>
          <p:cNvPr id="41992" name="Text Box 8"/>
          <p:cNvSpPr txBox="1">
            <a:spLocks noChangeArrowheads="1"/>
          </p:cNvSpPr>
          <p:nvPr/>
        </p:nvSpPr>
        <p:spPr bwMode="auto">
          <a:xfrm>
            <a:off x="5029200" y="5105400"/>
            <a:ext cx="38100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a:t>Heterogeneous Assignment vs ARM</a:t>
            </a:r>
            <a:endParaRPr lang="en-US" altLang="zh-CN" sz="1600"/>
          </a:p>
          <a:p>
            <a:endParaRPr lang="en-US" altLang="zh-CN"/>
          </a:p>
        </p:txBody>
      </p:sp>
      <p:pic>
        <p:nvPicPr>
          <p:cNvPr id="419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7988"/>
            <a:ext cx="4343400" cy="327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199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4419600"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636337" y="5828631"/>
            <a:ext cx="7566525" cy="705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Up to 25% energy is saved over MSP and </a:t>
            </a:r>
            <a:r>
              <a:rPr lang="en-US" sz="2400" dirty="0" err="1" smtClean="0">
                <a:solidFill>
                  <a:srgbClr val="000000"/>
                </a:solidFill>
              </a:rPr>
              <a:t>upto</a:t>
            </a:r>
            <a:r>
              <a:rPr lang="en-US" sz="2400" dirty="0" smtClean="0">
                <a:solidFill>
                  <a:srgbClr val="000000"/>
                </a:solidFill>
              </a:rPr>
              <a:t> 80% energy is saved over ARM</a:t>
            </a:r>
            <a:endParaRPr lang="en-US" sz="2400" dirty="0">
              <a:solidFill>
                <a:srgbClr val="000000"/>
              </a:solidFill>
            </a:endParaRPr>
          </a:p>
        </p:txBody>
      </p:sp>
    </p:spTree>
    <p:extLst>
      <p:ext uri="{BB962C8B-B14F-4D97-AF65-F5344CB8AC3E}">
        <p14:creationId xmlns:p14="http://schemas.microsoft.com/office/powerpoint/2010/main" val="3283425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EBF61E2-392F-0644-A136-548862CC8F93}" type="slidenum">
              <a:rPr lang="en-US" altLang="zh-CN"/>
              <a:pPr/>
              <a:t>28</a:t>
            </a:fld>
            <a:endParaRPr lang="en-US" altLang="zh-CN"/>
          </a:p>
        </p:txBody>
      </p:sp>
      <p:sp>
        <p:nvSpPr>
          <p:cNvPr id="49154" name="Rectangle 2"/>
          <p:cNvSpPr>
            <a:spLocks noGrp="1" noChangeArrowheads="1"/>
          </p:cNvSpPr>
          <p:nvPr>
            <p:ph type="title"/>
          </p:nvPr>
        </p:nvSpPr>
        <p:spPr>
          <a:xfrm>
            <a:off x="0" y="304800"/>
            <a:ext cx="8229600" cy="1143000"/>
          </a:xfrm>
        </p:spPr>
        <p:txBody>
          <a:bodyPr/>
          <a:lstStyle/>
          <a:p>
            <a:r>
              <a:rPr lang="en-US" altLang="zh-CN" sz="3200"/>
              <a:t>Task-Processor Heuristic Performance</a:t>
            </a:r>
          </a:p>
        </p:txBody>
      </p:sp>
      <p:pic>
        <p:nvPicPr>
          <p:cNvPr id="491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71662"/>
            <a:ext cx="4038600"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1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1752600"/>
            <a:ext cx="41910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9159" name="Text Box 7"/>
          <p:cNvSpPr txBox="1">
            <a:spLocks noChangeArrowheads="1"/>
          </p:cNvSpPr>
          <p:nvPr/>
        </p:nvSpPr>
        <p:spPr bwMode="auto">
          <a:xfrm>
            <a:off x="533400" y="5029200"/>
            <a:ext cx="3659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dirty="0"/>
              <a:t>Energy Increase of Heuristic with varying Input Rate</a:t>
            </a:r>
            <a:endParaRPr lang="en-US" altLang="zh-CN" dirty="0"/>
          </a:p>
        </p:txBody>
      </p:sp>
      <p:sp>
        <p:nvSpPr>
          <p:cNvPr id="49160" name="Text Box 8"/>
          <p:cNvSpPr txBox="1">
            <a:spLocks noChangeArrowheads="1"/>
          </p:cNvSpPr>
          <p:nvPr/>
        </p:nvSpPr>
        <p:spPr bwMode="auto">
          <a:xfrm>
            <a:off x="5105400" y="5029200"/>
            <a:ext cx="3659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zh-CN" sz="1600" b="1"/>
              <a:t>Energy Increase of Heuristic with varying Deadline</a:t>
            </a:r>
            <a:endParaRPr lang="en-US" altLang="zh-CN"/>
          </a:p>
        </p:txBody>
      </p:sp>
      <p:sp>
        <p:nvSpPr>
          <p:cNvPr id="9" name="Rectangle 8"/>
          <p:cNvSpPr/>
          <p:nvPr/>
        </p:nvSpPr>
        <p:spPr>
          <a:xfrm>
            <a:off x="636337" y="5828631"/>
            <a:ext cx="7566525" cy="705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The energy increase of using heuristics is very small </a:t>
            </a:r>
            <a:r>
              <a:rPr lang="en-US" sz="2400" dirty="0" smtClean="0">
                <a:solidFill>
                  <a:srgbClr val="000000"/>
                </a:solidFill>
                <a:sym typeface="Wingdings"/>
              </a:rPr>
              <a:t></a:t>
            </a: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206322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Tradeoffs between Energy Savings and Responsiveness</a:t>
            </a:r>
            <a:endParaRPr lang="en-US" dirty="0"/>
          </a:p>
        </p:txBody>
      </p:sp>
      <p:pic>
        <p:nvPicPr>
          <p:cNvPr id="4" name="Picture 3"/>
          <p:cNvPicPr>
            <a:picLocks noChangeAspect="1"/>
          </p:cNvPicPr>
          <p:nvPr/>
        </p:nvPicPr>
        <p:blipFill>
          <a:blip r:embed="rId3"/>
          <a:stretch>
            <a:fillRect/>
          </a:stretch>
        </p:blipFill>
        <p:spPr>
          <a:xfrm>
            <a:off x="1936428" y="1605210"/>
            <a:ext cx="5282519" cy="3860682"/>
          </a:xfrm>
          <a:prstGeom prst="rect">
            <a:avLst/>
          </a:prstGeom>
        </p:spPr>
      </p:pic>
      <p:sp>
        <p:nvSpPr>
          <p:cNvPr id="5" name="Rectangle 4"/>
          <p:cNvSpPr/>
          <p:nvPr/>
        </p:nvSpPr>
        <p:spPr>
          <a:xfrm>
            <a:off x="636337" y="5828631"/>
            <a:ext cx="7566525" cy="7056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Energy savings of using batching periods decrease as end-end deadline decreases (sleep time of processors decrease)</a:t>
            </a:r>
            <a:endParaRPr lang="en-US" sz="2400" dirty="0">
              <a:solidFill>
                <a:srgbClr val="000000"/>
              </a:solidFill>
            </a:endParaRPr>
          </a:p>
        </p:txBody>
      </p:sp>
    </p:spTree>
    <p:extLst>
      <p:ext uri="{BB962C8B-B14F-4D97-AF65-F5344CB8AC3E}">
        <p14:creationId xmlns:p14="http://schemas.microsoft.com/office/powerpoint/2010/main" val="1222542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2A2841AA-DD57-A74E-BA66-B8590CC121F3}" type="slidenum">
              <a:rPr lang="en-US" altLang="zh-CN"/>
              <a:pPr/>
              <a:t>3</a:t>
            </a:fld>
            <a:endParaRPr lang="en-US" altLang="zh-CN"/>
          </a:p>
        </p:txBody>
      </p:sp>
      <p:sp>
        <p:nvSpPr>
          <p:cNvPr id="6146" name="Rectangle 2"/>
          <p:cNvSpPr>
            <a:spLocks noGrp="1" noChangeArrowheads="1"/>
          </p:cNvSpPr>
          <p:nvPr>
            <p:ph type="title"/>
          </p:nvPr>
        </p:nvSpPr>
        <p:spPr/>
        <p:txBody>
          <a:bodyPr/>
          <a:lstStyle/>
          <a:p>
            <a:r>
              <a:rPr lang="en-US" altLang="zh-CN"/>
              <a:t>Background</a:t>
            </a:r>
          </a:p>
        </p:txBody>
      </p:sp>
      <p:sp>
        <p:nvSpPr>
          <p:cNvPr id="6147" name="Rectangle 3"/>
          <p:cNvSpPr>
            <a:spLocks noGrp="1" noChangeArrowheads="1"/>
          </p:cNvSpPr>
          <p:nvPr>
            <p:ph type="body" idx="1"/>
          </p:nvPr>
        </p:nvSpPr>
        <p:spPr>
          <a:xfrm>
            <a:off x="457200" y="1371600"/>
            <a:ext cx="8229600" cy="2819400"/>
          </a:xfrm>
        </p:spPr>
        <p:txBody>
          <a:bodyPr/>
          <a:lstStyle/>
          <a:p>
            <a:pPr>
              <a:lnSpc>
                <a:spcPct val="120000"/>
              </a:lnSpc>
            </a:pPr>
            <a:r>
              <a:rPr lang="en-US" altLang="zh-CN" sz="3400" b="1"/>
              <a:t>Energy</a:t>
            </a:r>
            <a:endParaRPr lang="en-US" altLang="zh-CN" sz="3400"/>
          </a:p>
          <a:p>
            <a:pPr lvl="1">
              <a:lnSpc>
                <a:spcPct val="120000"/>
              </a:lnSpc>
            </a:pPr>
            <a:r>
              <a:rPr lang="en-US" altLang="zh-CN"/>
              <a:t>primary concern in sensor network</a:t>
            </a:r>
          </a:p>
          <a:p>
            <a:pPr lvl="1">
              <a:lnSpc>
                <a:spcPct val="120000"/>
              </a:lnSpc>
            </a:pPr>
            <a:r>
              <a:rPr lang="en-US" altLang="zh-CN"/>
              <a:t>much energy consumed in idle state</a:t>
            </a:r>
          </a:p>
          <a:p>
            <a:pPr lvl="1">
              <a:lnSpc>
                <a:spcPct val="120000"/>
              </a:lnSpc>
            </a:pPr>
            <a:r>
              <a:rPr lang="en-US" altLang="zh-CN"/>
              <a:t>build more energy economic processor</a:t>
            </a:r>
          </a:p>
          <a:p>
            <a:pPr>
              <a:lnSpc>
                <a:spcPct val="120000"/>
              </a:lnSpc>
            </a:pPr>
            <a:endParaRPr lang="en-US" altLang="zh-CN" sz="3600"/>
          </a:p>
        </p:txBody>
      </p:sp>
      <p:pic>
        <p:nvPicPr>
          <p:cNvPr id="6148" name="Picture 4" descr="Energyiss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057400"/>
            <a:ext cx="1112838" cy="1143000"/>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609600" y="4572000"/>
            <a:ext cx="7315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ltLang="zh-CN"/>
          </a:p>
          <a:p>
            <a:pPr>
              <a:spcBef>
                <a:spcPct val="50000"/>
              </a:spcBef>
            </a:pPr>
            <a:endParaRPr lang="en-US" altLang="zh-CN"/>
          </a:p>
        </p:txBody>
      </p:sp>
      <p:sp>
        <p:nvSpPr>
          <p:cNvPr id="6150" name="Rectangle 6"/>
          <p:cNvSpPr>
            <a:spLocks noChangeArrowheads="1"/>
          </p:cNvSpPr>
          <p:nvPr/>
        </p:nvSpPr>
        <p:spPr bwMode="auto">
          <a:xfrm>
            <a:off x="381000" y="4191000"/>
            <a:ext cx="822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3200" b="1"/>
              <a:t>Time</a:t>
            </a:r>
            <a:r>
              <a:rPr lang="en-US" altLang="zh-CN" sz="3200"/>
              <a:t>: </a:t>
            </a:r>
          </a:p>
          <a:p>
            <a:pPr marL="742950" lvl="1" indent="-285750">
              <a:spcBef>
                <a:spcPct val="20000"/>
              </a:spcBef>
              <a:buFontTx/>
              <a:buChar char="–"/>
            </a:pPr>
            <a:r>
              <a:rPr lang="en-US" altLang="zh-CN" sz="2800"/>
              <a:t>critical to real time and control related tasks</a:t>
            </a:r>
          </a:p>
          <a:p>
            <a:pPr marL="742950" lvl="1" indent="-285750">
              <a:spcBef>
                <a:spcPct val="20000"/>
              </a:spcBef>
              <a:buFontTx/>
              <a:buChar char="–"/>
            </a:pPr>
            <a:r>
              <a:rPr lang="en-US" altLang="zh-CN" sz="2800"/>
              <a:t>specified as end to end deadline</a:t>
            </a:r>
          </a:p>
        </p:txBody>
      </p:sp>
      <p:pic>
        <p:nvPicPr>
          <p:cNvPr id="6151" name="Picture 7" descr="Timeiss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10200"/>
            <a:ext cx="1035050"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9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39C6E79-1311-0341-B103-E214AF04662A}" type="slidenum">
              <a:rPr lang="en-US" altLang="zh-CN"/>
              <a:pPr/>
              <a:t>30</a:t>
            </a:fld>
            <a:endParaRPr lang="en-US" altLang="zh-CN"/>
          </a:p>
        </p:txBody>
      </p:sp>
      <p:sp>
        <p:nvSpPr>
          <p:cNvPr id="76802" name="Rectangle 2"/>
          <p:cNvSpPr>
            <a:spLocks noGrp="1" noChangeArrowheads="1"/>
          </p:cNvSpPr>
          <p:nvPr>
            <p:ph type="title"/>
          </p:nvPr>
        </p:nvSpPr>
        <p:spPr/>
        <p:txBody>
          <a:bodyPr/>
          <a:lstStyle/>
          <a:p>
            <a:r>
              <a:rPr lang="en-US" altLang="zh-CN"/>
              <a:t>Energy Cost of Asynchrony</a:t>
            </a:r>
          </a:p>
        </p:txBody>
      </p:sp>
      <p:pic>
        <p:nvPicPr>
          <p:cNvPr id="76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20850"/>
            <a:ext cx="5334000" cy="399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879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C826788-17CF-3C4F-9494-059EE07DB758}" type="slidenum">
              <a:rPr lang="en-US" altLang="zh-CN"/>
              <a:pPr/>
              <a:t>31</a:t>
            </a:fld>
            <a:endParaRPr lang="en-US" altLang="zh-CN"/>
          </a:p>
        </p:txBody>
      </p:sp>
      <p:sp>
        <p:nvSpPr>
          <p:cNvPr id="45058" name="Rectangle 2"/>
          <p:cNvSpPr>
            <a:spLocks noGrp="1" noChangeArrowheads="1"/>
          </p:cNvSpPr>
          <p:nvPr>
            <p:ph type="title"/>
          </p:nvPr>
        </p:nvSpPr>
        <p:spPr/>
        <p:txBody>
          <a:bodyPr/>
          <a:lstStyle/>
          <a:p>
            <a:r>
              <a:rPr lang="en-US" altLang="zh-CN"/>
              <a:t>Conclusion</a:t>
            </a:r>
          </a:p>
        </p:txBody>
      </p:sp>
      <p:sp>
        <p:nvSpPr>
          <p:cNvPr id="45059" name="Rectangle 3"/>
          <p:cNvSpPr>
            <a:spLocks noGrp="1" noChangeArrowheads="1"/>
          </p:cNvSpPr>
          <p:nvPr>
            <p:ph type="body" idx="1"/>
          </p:nvPr>
        </p:nvSpPr>
        <p:spPr>
          <a:xfrm>
            <a:off x="457200" y="1447800"/>
            <a:ext cx="8229600" cy="4525963"/>
          </a:xfrm>
        </p:spPr>
        <p:txBody>
          <a:bodyPr/>
          <a:lstStyle/>
          <a:p>
            <a:pPr>
              <a:lnSpc>
                <a:spcPct val="120000"/>
              </a:lnSpc>
            </a:pPr>
            <a:r>
              <a:rPr lang="en-US" altLang="zh-CN" sz="2800"/>
              <a:t>Minimize energy of asynchronous multi-stage data processing with time constraints</a:t>
            </a:r>
          </a:p>
          <a:p>
            <a:pPr>
              <a:lnSpc>
                <a:spcPct val="120000"/>
              </a:lnSpc>
            </a:pPr>
            <a:r>
              <a:rPr lang="en-US" altLang="zh-CN" sz="2800"/>
              <a:t>Optimal batching period allocation for data aggregation in sensor network</a:t>
            </a:r>
          </a:p>
          <a:p>
            <a:pPr>
              <a:lnSpc>
                <a:spcPct val="120000"/>
              </a:lnSpc>
            </a:pPr>
            <a:r>
              <a:rPr lang="en-US" altLang="zh-CN" sz="2800"/>
              <a:t>Task to processor assignment is coupled with period allocation</a:t>
            </a:r>
          </a:p>
          <a:p>
            <a:pPr>
              <a:lnSpc>
                <a:spcPct val="120000"/>
              </a:lnSpc>
            </a:pPr>
            <a:r>
              <a:rPr lang="en-US" altLang="zh-CN" sz="2800"/>
              <a:t>Evaluation on heterogeneous sensor platform-mPlatform</a:t>
            </a:r>
          </a:p>
        </p:txBody>
      </p:sp>
    </p:spTree>
    <p:extLst>
      <p:ext uri="{BB962C8B-B14F-4D97-AF65-F5344CB8AC3E}">
        <p14:creationId xmlns:p14="http://schemas.microsoft.com/office/powerpoint/2010/main" val="317364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a:t>
            </a:r>
            <a:endParaRPr lang="en-US" dirty="0"/>
          </a:p>
        </p:txBody>
      </p:sp>
      <p:sp>
        <p:nvSpPr>
          <p:cNvPr id="3" name="Content Placeholder 2"/>
          <p:cNvSpPr>
            <a:spLocks noGrp="1"/>
          </p:cNvSpPr>
          <p:nvPr>
            <p:ph idx="1"/>
          </p:nvPr>
        </p:nvSpPr>
        <p:spPr/>
        <p:txBody>
          <a:bodyPr/>
          <a:lstStyle/>
          <a:p>
            <a:r>
              <a:rPr lang="en-US" dirty="0" smtClean="0"/>
              <a:t>Paper 2: ”ACE: </a:t>
            </a:r>
            <a:r>
              <a:rPr lang="en-US" dirty="0"/>
              <a:t>exploiting correlation for energy-efficient and continuous context sensing." </a:t>
            </a:r>
            <a:r>
              <a:rPr lang="en-US" dirty="0" err="1"/>
              <a:t>Nath</a:t>
            </a:r>
            <a:r>
              <a:rPr lang="en-US" dirty="0"/>
              <a:t>, </a:t>
            </a:r>
            <a:r>
              <a:rPr lang="en-US" dirty="0" err="1"/>
              <a:t>Suman</a:t>
            </a:r>
            <a:r>
              <a:rPr lang="en-US" dirty="0" smtClean="0"/>
              <a:t>. Proceedings </a:t>
            </a:r>
            <a:r>
              <a:rPr lang="en-US" dirty="0"/>
              <a:t>of the 10th international conference on Mobile systems, applications, and services. ACM, 2012</a:t>
            </a:r>
            <a:r>
              <a:rPr lang="en-US" dirty="0" smtClean="0"/>
              <a:t>. (Best Paper)</a:t>
            </a:r>
            <a:endParaRPr lang="en-US" dirty="0"/>
          </a:p>
        </p:txBody>
      </p:sp>
      <p:pic>
        <p:nvPicPr>
          <p:cNvPr id="21" name="Picture 20"/>
          <p:cNvPicPr>
            <a:picLocks noChangeAspect="1"/>
          </p:cNvPicPr>
          <p:nvPr/>
        </p:nvPicPr>
        <p:blipFill>
          <a:blip r:embed="rId2"/>
          <a:stretch>
            <a:fillRect/>
          </a:stretch>
        </p:blipFill>
        <p:spPr>
          <a:xfrm>
            <a:off x="4472990" y="4127325"/>
            <a:ext cx="1808496" cy="2592178"/>
          </a:xfrm>
          <a:prstGeom prst="rect">
            <a:avLst/>
          </a:prstGeom>
        </p:spPr>
      </p:pic>
    </p:spTree>
    <p:extLst>
      <p:ext uri="{BB962C8B-B14F-4D97-AF65-F5344CB8AC3E}">
        <p14:creationId xmlns:p14="http://schemas.microsoft.com/office/powerpoint/2010/main" val="6205024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Continuous Context-Aware Apps</a:t>
            </a:r>
            <a:endParaRPr lang="en-US" dirty="0"/>
          </a:p>
        </p:txBody>
      </p:sp>
      <p:sp>
        <p:nvSpPr>
          <p:cNvPr id="3" name="Content Placeholder 2"/>
          <p:cNvSpPr>
            <a:spLocks noGrp="1"/>
          </p:cNvSpPr>
          <p:nvPr>
            <p:ph idx="1"/>
          </p:nvPr>
        </p:nvSpPr>
        <p:spPr>
          <a:xfrm>
            <a:off x="457200" y="3581400"/>
            <a:ext cx="8229600" cy="2544763"/>
          </a:xfrm>
        </p:spPr>
        <p:txBody>
          <a:bodyPr/>
          <a:lstStyle/>
          <a:p>
            <a:pPr marL="0" indent="0" algn="ctr">
              <a:buNone/>
            </a:pPr>
            <a:r>
              <a:rPr lang="en-US" dirty="0" smtClean="0">
                <a:solidFill>
                  <a:srgbClr val="FF0000"/>
                </a:solidFill>
              </a:rPr>
              <a:t>Continuous</a:t>
            </a:r>
            <a:r>
              <a:rPr lang="en-US" dirty="0" smtClean="0"/>
              <a:t> sensing of user’s context</a:t>
            </a:r>
            <a:endParaRPr lang="en-US" dirty="0"/>
          </a:p>
        </p:txBody>
      </p:sp>
      <p:grpSp>
        <p:nvGrpSpPr>
          <p:cNvPr id="7" name="Group 6"/>
          <p:cNvGrpSpPr/>
          <p:nvPr/>
        </p:nvGrpSpPr>
        <p:grpSpPr>
          <a:xfrm>
            <a:off x="457200" y="1371600"/>
            <a:ext cx="1447800" cy="1769326"/>
            <a:chOff x="457200" y="1600200"/>
            <a:chExt cx="1447800" cy="1769326"/>
          </a:xfrm>
        </p:grpSpPr>
        <p:sp>
          <p:nvSpPr>
            <p:cNvPr id="4" name="Rounded Rectangle 3"/>
            <p:cNvSpPr/>
            <p:nvPr/>
          </p:nvSpPr>
          <p:spPr>
            <a:xfrm>
              <a:off x="457200" y="1600200"/>
              <a:ext cx="1447800" cy="1769326"/>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How much do I jog?</a:t>
              </a:r>
              <a:endParaRPr lang="en-US" b="1" dirty="0">
                <a:solidFill>
                  <a:schemeClr val="tx1"/>
                </a:solidFill>
              </a:endParaRPr>
            </a:p>
          </p:txBody>
        </p:sp>
        <p:pic>
          <p:nvPicPr>
            <p:cNvPr id="1028" name="Picture 4" descr="http://a5.mzstatic.com/us/r1000/085/Purple/v4/84/b7/80/84b78079-7142-4417-4f06-fa8ba8ce5f1d/mzl.vhuynhzi.175x175-75.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7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486400" y="1354874"/>
            <a:ext cx="1447800" cy="1769326"/>
            <a:chOff x="5715000" y="1583474"/>
            <a:chExt cx="1447800" cy="1769326"/>
          </a:xfrm>
        </p:grpSpPr>
        <p:sp>
          <p:nvSpPr>
            <p:cNvPr id="30" name="Rounded Rectangle 29"/>
            <p:cNvSpPr/>
            <p:nvPr/>
          </p:nvSpPr>
          <p:spPr>
            <a:xfrm>
              <a:off x="5715000" y="1583474"/>
              <a:ext cx="1447800" cy="1769326"/>
            </a:xfrm>
            <a:prstGeom prst="round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Monitor indoor location</a:t>
              </a:r>
              <a:endParaRPr lang="en-US" b="1" dirty="0">
                <a:solidFill>
                  <a:schemeClr val="tx1"/>
                </a:solidFill>
              </a:endParaRPr>
            </a:p>
          </p:txBody>
        </p:sp>
        <p:pic>
          <p:nvPicPr>
            <p:cNvPr id="1032" name="Picture 8" descr="http://a2.mzstatic.com/us/r1000/062/Purple/30/12/3c/mzl.nmxkjnch.175x175-75.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95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810000" y="1354874"/>
            <a:ext cx="1447800" cy="1769326"/>
            <a:chOff x="3886200" y="1583474"/>
            <a:chExt cx="1447800" cy="1769326"/>
          </a:xfrm>
        </p:grpSpPr>
        <p:sp>
          <p:nvSpPr>
            <p:cNvPr id="29" name="Rounded Rectangle 28"/>
            <p:cNvSpPr/>
            <p:nvPr/>
          </p:nvSpPr>
          <p:spPr>
            <a:xfrm>
              <a:off x="3886200" y="1583474"/>
              <a:ext cx="1447800" cy="176932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Alert when at grocery shop</a:t>
              </a:r>
              <a:endParaRPr lang="en-US" b="1" dirty="0">
                <a:solidFill>
                  <a:schemeClr val="tx1"/>
                </a:solidFill>
              </a:endParaRPr>
            </a:p>
          </p:txBody>
        </p:sp>
        <p:pic>
          <p:nvPicPr>
            <p:cNvPr id="1052" name="Picture 28" descr="https://lh6.ggpht.com/1qpT_PhfVep6JrqIZT9ONyUofE03_V9jmPpc3b_KOmUf0r184qXjRFB3QHkHP5cJ9RZ8=w12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07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133600" y="1371600"/>
            <a:ext cx="1447800" cy="1769326"/>
            <a:chOff x="2057400" y="1600200"/>
            <a:chExt cx="1447800" cy="1769326"/>
          </a:xfrm>
        </p:grpSpPr>
        <p:sp>
          <p:nvSpPr>
            <p:cNvPr id="28" name="Rounded Rectangle 27"/>
            <p:cNvSpPr/>
            <p:nvPr/>
          </p:nvSpPr>
          <p:spPr>
            <a:xfrm>
              <a:off x="2057400" y="1600200"/>
              <a:ext cx="1447800" cy="176932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Mute phone in meeting</a:t>
              </a:r>
              <a:endParaRPr lang="en-US" b="1" dirty="0">
                <a:solidFill>
                  <a:schemeClr val="tx1"/>
                </a:solidFill>
              </a:endParaRPr>
            </a:p>
          </p:txBody>
        </p:sp>
        <p:pic>
          <p:nvPicPr>
            <p:cNvPr id="1060" name="Picture 36" descr="https://lh5.ggpht.com/jxbE2k5fs2M9Eoo00QO9AqVp1YNbRY4rtecONdnFaRxtr-ABdjXzp0rkmllXhCDgtRY=w12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38400" y="1659787"/>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162800" y="1371600"/>
            <a:ext cx="1447800" cy="1769326"/>
            <a:chOff x="7315200" y="1600200"/>
            <a:chExt cx="1447800" cy="1769326"/>
          </a:xfrm>
        </p:grpSpPr>
        <p:sp>
          <p:nvSpPr>
            <p:cNvPr id="31" name="Rounded Rectangle 30"/>
            <p:cNvSpPr/>
            <p:nvPr/>
          </p:nvSpPr>
          <p:spPr>
            <a:xfrm>
              <a:off x="7315200" y="1600200"/>
              <a:ext cx="1447800" cy="1769326"/>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Custom message on driving</a:t>
              </a:r>
              <a:endParaRPr lang="en-US" b="1" dirty="0">
                <a:solidFill>
                  <a:schemeClr val="tx1"/>
                </a:solidFill>
              </a:endParaRPr>
            </a:p>
          </p:txBody>
        </p:sp>
        <p:pic>
          <p:nvPicPr>
            <p:cNvPr id="1062" name="Picture 38" descr="https://lh4.ggpht.com/NcaHWdst2r-QxIvRhNYl8kGHyll6d_n3as80l0y6ujEMrLy3Mo3RPr1G0_fmPZ1I9bUd=w124"/>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397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57200" y="4419600"/>
            <a:ext cx="8153400" cy="1693013"/>
            <a:chOff x="457200" y="4419600"/>
            <a:chExt cx="8153400" cy="1693013"/>
          </a:xfrm>
        </p:grpSpPr>
        <p:pic>
          <p:nvPicPr>
            <p:cNvPr id="1026" name="Picture 2" descr="http://a1.mzstatic.com/us/r1000/115/Purple/v4/da/74/80/da7480f1-d0fc-f6e6-b097-ab2b6a9aaede/mza_7996112569777542960.175x175-75.jpg"/>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600200" y="4446637"/>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http://a3.mzstatic.com/us/r1000/090/Purple/ec/df/8b/mzl.bfznsvrt.175x175-75.jpg"/>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10988" y="44196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http://a1.mzstatic.com/us/r1000/062/Purple/14/e4/d2/mzl.jukiyhxt.175x175-75.jpg"/>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5111"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http://a5.mzstatic.com/us/r1000/097/Purple/35/0e/39/mzl.tewumkus.175x175-75.jpg"/>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677388"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8" name="Picture 14" descr="http://a2.mzstatic.com/us/r1000/076/Purple/v4/4d/49/6a/4d496ac9-a105-0d5a-a679-d379bc23d9f1/mzl.ojzgciui.175x175-75.jpg"/>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01588" y="44196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descr="http://a5.mzstatic.com/us/r1000/105/Purple/v4/47/06/2b/47062bdc-5c89-2da9-40c4-7d6652b7a51e/PZ3NNKn6ZwhhNXQW7IXxBg-temp-upload.dirtkobr.175x175-75.jpg"/>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705270"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2" name="Picture 18" descr="http://a4.mzstatic.com/us/r1000/089/Purple/da/7f/a0/mzl.vetmdwmw.175x175-75.jpg"/>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57200" y="4446637"/>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4" name="Picture 20" descr="http://a2.mzstatic.com/us/r1000/102/Purple/v4/4a/58/d5/4a58d5f8-ca83-79e2-3228-7bfde4c9f90f/mza_3198605214724487486.175x175-75.jpg"/>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686788" y="4446635"/>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50" name="Picture 26" descr="https://lh6.ggpht.com/7zUxQnDEtl1JDZk9ILORDqRfPTEArTxLXZvjKBggfdHzO7TsJVYsMI2gfoqNzlP655iW=w124"/>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667000" y="5410200"/>
              <a:ext cx="742212" cy="70241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54" name="Picture 30" descr="https://lh5.ggpht.com/9Z6EBdne9fBtrdxYu66h-wwZBCDC_Ujd0BKys8apTi2LTAmOhDMfHSRn1uH1_2JGOQ=w124"/>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81800"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56" name="Picture 32" descr="https://lh5.ggpht.com/0y6Y0dDl7i-pE3DLjopBERkFIHuhJHEDDM-SGutrng7PMBAwpz37Ss0oFMtZhUeZeUnz=w124"/>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744188" y="4446637"/>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58" name="Picture 34" descr="https://lh6.ggpht.com/qdjHO5UAkYYRherA_8yBHRXm1YKu37SS-7BQ2T3_-vJRwqk42PL4na2xujNedwu0BBI=w124"/>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600200"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66" name="Picture 42" descr="Pocket Recorder™"/>
            <p:cNvPicPr>
              <a:picLocks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7848600" y="54102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68" name="Picture 44" descr="Car Locator For Free"/>
            <p:cNvPicPr>
              <a:picLocks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791200" y="5410200"/>
              <a:ext cx="742212" cy="702413"/>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70" name="Picture 46" descr="Speedomete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753589" y="4446637"/>
              <a:ext cx="742211"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9" name="Picture 12" descr="http://a5.mzstatic.com/us/r1000/097/Purple/35/0e/39/mzl.tewumkus.175x175-75.jpg"/>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68388" y="44196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533400" y="3135868"/>
            <a:ext cx="1228734" cy="369332"/>
          </a:xfrm>
          <a:prstGeom prst="rect">
            <a:avLst/>
          </a:prstGeom>
          <a:noFill/>
        </p:spPr>
        <p:txBody>
          <a:bodyPr wrap="none" rtlCol="0">
            <a:spAutoFit/>
          </a:bodyPr>
          <a:lstStyle/>
          <a:p>
            <a:r>
              <a:rPr lang="en-US" i="1" dirty="0" smtClean="0"/>
              <a:t>Jog Tracker</a:t>
            </a:r>
            <a:endParaRPr lang="en-US" i="1" dirty="0"/>
          </a:p>
        </p:txBody>
      </p:sp>
      <p:sp>
        <p:nvSpPr>
          <p:cNvPr id="37" name="TextBox 36"/>
          <p:cNvSpPr txBox="1"/>
          <p:nvPr/>
        </p:nvSpPr>
        <p:spPr>
          <a:xfrm>
            <a:off x="2209800" y="3135868"/>
            <a:ext cx="1431802" cy="369332"/>
          </a:xfrm>
          <a:prstGeom prst="rect">
            <a:avLst/>
          </a:prstGeom>
          <a:noFill/>
        </p:spPr>
        <p:txBody>
          <a:bodyPr wrap="none" rtlCol="0">
            <a:spAutoFit/>
          </a:bodyPr>
          <a:lstStyle/>
          <a:p>
            <a:r>
              <a:rPr lang="en-US" i="1" dirty="0" smtClean="0"/>
              <a:t>Phone Buddy</a:t>
            </a:r>
            <a:endParaRPr lang="en-US" i="1" dirty="0"/>
          </a:p>
        </p:txBody>
      </p:sp>
      <p:sp>
        <p:nvSpPr>
          <p:cNvPr id="38" name="TextBox 37"/>
          <p:cNvSpPr txBox="1"/>
          <p:nvPr/>
        </p:nvSpPr>
        <p:spPr>
          <a:xfrm>
            <a:off x="3886200" y="3135868"/>
            <a:ext cx="1551194" cy="369332"/>
          </a:xfrm>
          <a:prstGeom prst="rect">
            <a:avLst/>
          </a:prstGeom>
          <a:noFill/>
        </p:spPr>
        <p:txBody>
          <a:bodyPr wrap="none" rtlCol="0">
            <a:spAutoFit/>
          </a:bodyPr>
          <a:lstStyle/>
          <a:p>
            <a:r>
              <a:rPr lang="en-US" i="1" dirty="0" smtClean="0"/>
              <a:t>Geo-Reminder</a:t>
            </a:r>
            <a:endParaRPr lang="en-US" i="1" dirty="0"/>
          </a:p>
        </p:txBody>
      </p:sp>
      <p:sp>
        <p:nvSpPr>
          <p:cNvPr id="40" name="TextBox 39"/>
          <p:cNvSpPr txBox="1"/>
          <p:nvPr/>
        </p:nvSpPr>
        <p:spPr>
          <a:xfrm>
            <a:off x="5683935" y="3135868"/>
            <a:ext cx="1097865" cy="369332"/>
          </a:xfrm>
          <a:prstGeom prst="rect">
            <a:avLst/>
          </a:prstGeom>
          <a:noFill/>
        </p:spPr>
        <p:txBody>
          <a:bodyPr wrap="none" rtlCol="0">
            <a:spAutoFit/>
          </a:bodyPr>
          <a:lstStyle/>
          <a:p>
            <a:r>
              <a:rPr lang="en-US" i="1" dirty="0" err="1" smtClean="0"/>
              <a:t>Batphone</a:t>
            </a:r>
            <a:endParaRPr lang="en-US" i="1" dirty="0"/>
          </a:p>
        </p:txBody>
      </p:sp>
      <p:sp>
        <p:nvSpPr>
          <p:cNvPr id="41" name="TextBox 40"/>
          <p:cNvSpPr txBox="1"/>
          <p:nvPr/>
        </p:nvSpPr>
        <p:spPr>
          <a:xfrm>
            <a:off x="7239000" y="3135868"/>
            <a:ext cx="1431802" cy="369332"/>
          </a:xfrm>
          <a:prstGeom prst="rect">
            <a:avLst/>
          </a:prstGeom>
          <a:noFill/>
        </p:spPr>
        <p:txBody>
          <a:bodyPr wrap="none" rtlCol="0">
            <a:spAutoFit/>
          </a:bodyPr>
          <a:lstStyle/>
          <a:p>
            <a:r>
              <a:rPr lang="en-US" i="1" dirty="0" smtClean="0"/>
              <a:t>Phone Buddy</a:t>
            </a:r>
            <a:endParaRPr lang="en-US" i="1" dirty="0"/>
          </a:p>
        </p:txBody>
      </p:sp>
    </p:spTree>
    <p:extLst>
      <p:ext uri="{BB962C8B-B14F-4D97-AF65-F5344CB8AC3E}">
        <p14:creationId xmlns:p14="http://schemas.microsoft.com/office/powerpoint/2010/main" val="424665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Context is Expensive</a:t>
            </a:r>
          </a:p>
        </p:txBody>
      </p:sp>
      <p:sp>
        <p:nvSpPr>
          <p:cNvPr id="12" name="Content Placeholder 2"/>
          <p:cNvSpPr txBox="1">
            <a:spLocks/>
          </p:cNvSpPr>
          <p:nvPr/>
        </p:nvSpPr>
        <p:spPr>
          <a:xfrm>
            <a:off x="457200" y="49530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Three orders of magnitude difference</a:t>
            </a:r>
          </a:p>
          <a:p>
            <a:pPr lvl="1"/>
            <a:r>
              <a:rPr lang="en-US" dirty="0" smtClean="0"/>
              <a:t>Some apps limit how long to sense</a:t>
            </a:r>
          </a:p>
          <a:p>
            <a:r>
              <a:rPr lang="en-US" dirty="0" smtClean="0">
                <a:solidFill>
                  <a:srgbClr val="FF0000"/>
                </a:solidFill>
              </a:rPr>
              <a:t>Our goal: push the limit</a:t>
            </a:r>
            <a:endParaRPr lang="en-US" dirty="0">
              <a:solidFill>
                <a:srgbClr val="FF0000"/>
              </a:solidFill>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6100" y="1238961"/>
            <a:ext cx="2447544" cy="3637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114800" y="2458161"/>
            <a:ext cx="15240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8194" name="Picture 2" descr="C:\Users\sumann\AppData\Local\Microsoft\Windows\Temporary Internet Files\Content.IE5\O8WE2OQM\MC90043381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709555" y="1893887"/>
            <a:ext cx="1224644" cy="123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137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Sensing Context is Expensive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8100167"/>
              </p:ext>
            </p:extLst>
          </p:nvPr>
        </p:nvGraphicFramePr>
        <p:xfrm>
          <a:off x="457200" y="1447800"/>
          <a:ext cx="8229600" cy="3489960"/>
        </p:xfrm>
        <a:graphic>
          <a:graphicData uri="http://schemas.openxmlformats.org/drawingml/2006/table">
            <a:tbl>
              <a:tblPr firstRow="1" bandRow="1">
                <a:tableStyleId>{7E9639D4-E3E2-4D34-9284-5A2195B3D0D7}</a:tableStyleId>
              </a:tblPr>
              <a:tblGrid>
                <a:gridCol w="2743200"/>
                <a:gridCol w="2133600"/>
                <a:gridCol w="3352800"/>
              </a:tblGrid>
              <a:tr h="370840">
                <a:tc>
                  <a:txBody>
                    <a:bodyPr/>
                    <a:lstStyle/>
                    <a:p>
                      <a:r>
                        <a:rPr lang="en-US" sz="2400" dirty="0" smtClean="0"/>
                        <a:t>Context</a:t>
                      </a:r>
                      <a:endParaRPr lang="en-US" sz="2400" dirty="0"/>
                    </a:p>
                  </a:txBody>
                  <a:tcPr/>
                </a:tc>
                <a:tc>
                  <a:txBody>
                    <a:bodyPr/>
                    <a:lstStyle/>
                    <a:p>
                      <a:r>
                        <a:rPr lang="en-US" sz="2400" dirty="0" smtClean="0"/>
                        <a:t>Sensors</a:t>
                      </a:r>
                      <a:endParaRPr lang="en-US" sz="2400" dirty="0"/>
                    </a:p>
                  </a:txBody>
                  <a:tcPr/>
                </a:tc>
                <a:tc>
                  <a:txBody>
                    <a:bodyPr/>
                    <a:lstStyle/>
                    <a:p>
                      <a:r>
                        <a:rPr lang="en-US" sz="2400" dirty="0" smtClean="0"/>
                        <a:t>Sensing Energy (</a:t>
                      </a:r>
                      <a:r>
                        <a:rPr lang="en-US" sz="2400" dirty="0" err="1" smtClean="0"/>
                        <a:t>mJ</a:t>
                      </a:r>
                      <a:r>
                        <a:rPr lang="en-US" sz="2400" dirty="0" smtClean="0"/>
                        <a:t>)</a:t>
                      </a:r>
                      <a:endParaRPr lang="en-US" sz="2400" dirty="0"/>
                    </a:p>
                  </a:txBody>
                  <a:tcPr/>
                </a:tc>
              </a:tr>
              <a:tr h="838200">
                <a:tc>
                  <a:txBody>
                    <a:bodyPr/>
                    <a:lstStyle/>
                    <a:p>
                      <a:r>
                        <a:rPr lang="en-US" sz="2400" dirty="0" err="1" smtClean="0"/>
                        <a:t>IsWalking</a:t>
                      </a:r>
                      <a:r>
                        <a:rPr lang="en-US" sz="2400" dirty="0" smtClean="0"/>
                        <a:t>, </a:t>
                      </a:r>
                      <a:r>
                        <a:rPr lang="en-US" sz="2400" dirty="0" err="1" smtClean="0"/>
                        <a:t>IsDriving</a:t>
                      </a:r>
                      <a:r>
                        <a:rPr lang="en-US" sz="2400" dirty="0" smtClean="0"/>
                        <a:t>, </a:t>
                      </a:r>
                      <a:r>
                        <a:rPr lang="en-US" sz="2400" dirty="0" err="1" smtClean="0"/>
                        <a:t>IsJogging</a:t>
                      </a:r>
                      <a:r>
                        <a:rPr lang="en-US" sz="2400" dirty="0" smtClean="0"/>
                        <a:t>, </a:t>
                      </a:r>
                      <a:r>
                        <a:rPr lang="en-US" sz="2400" dirty="0" err="1" smtClean="0"/>
                        <a:t>IsSitting</a:t>
                      </a:r>
                      <a:endParaRPr lang="en-US" sz="2400"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AtHome</a:t>
                      </a:r>
                      <a:r>
                        <a:rPr lang="en-US" sz="2400" dirty="0" smtClean="0"/>
                        <a:t>,</a:t>
                      </a:r>
                      <a:r>
                        <a:rPr lang="en-US" sz="2400" baseline="0" dirty="0" smtClean="0"/>
                        <a:t> </a:t>
                      </a:r>
                      <a:r>
                        <a:rPr lang="en-US" sz="2400" baseline="0" dirty="0" err="1" smtClean="0"/>
                        <a:t>AtOffice</a:t>
                      </a:r>
                      <a:endParaRPr lang="en-US" sz="2400" dirty="0"/>
                    </a:p>
                  </a:txBody>
                  <a:tcPr>
                    <a:solidFill>
                      <a:schemeClr val="accent6">
                        <a:lumMod val="20000"/>
                        <a:lumOff val="80000"/>
                      </a:schemeClr>
                    </a:solidFill>
                  </a:tcPr>
                </a:tc>
                <a:tc>
                  <a:txBody>
                    <a:bodyPr/>
                    <a:lstStyle/>
                    <a:p>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IsIndoor</a:t>
                      </a:r>
                      <a:endParaRPr lang="en-US" sz="2400" dirty="0"/>
                    </a:p>
                  </a:txBody>
                  <a:tcPr>
                    <a:solidFill>
                      <a:schemeClr val="accent6">
                        <a:lumMod val="20000"/>
                        <a:lumOff val="80000"/>
                      </a:schemeClr>
                    </a:solidFill>
                  </a:tcPr>
                </a:tc>
                <a:tc>
                  <a:txBody>
                    <a:bodyPr/>
                    <a:lstStyle/>
                    <a:p>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IsAlone</a:t>
                      </a:r>
                      <a:endParaRPr lang="en-US" sz="2400" dirty="0"/>
                    </a:p>
                  </a:txBody>
                  <a:tcPr>
                    <a:solidFill>
                      <a:schemeClr val="accent6">
                        <a:lumMod val="20000"/>
                        <a:lumOff val="80000"/>
                      </a:schemeClr>
                    </a:solidFill>
                  </a:tcPr>
                </a:tc>
                <a:tc>
                  <a:txBody>
                    <a:bodyPr/>
                    <a:lstStyle/>
                    <a:p>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InMeeting</a:t>
                      </a:r>
                      <a:r>
                        <a:rPr lang="en-US" sz="2400" dirty="0" smtClean="0"/>
                        <a:t>, </a:t>
                      </a:r>
                      <a:r>
                        <a:rPr lang="en-US" sz="2400" dirty="0" err="1" smtClean="0"/>
                        <a:t>IsWorking</a:t>
                      </a:r>
                      <a:endParaRPr lang="en-US" sz="2400" dirty="0"/>
                    </a:p>
                  </a:txBody>
                  <a:tcPr>
                    <a:solidFill>
                      <a:schemeClr val="accent6">
                        <a:lumMod val="20000"/>
                        <a:lumOff val="80000"/>
                      </a:schemeClr>
                    </a:solidFill>
                  </a:tcPr>
                </a:tc>
                <a:tc>
                  <a:txBody>
                    <a:bodyPr/>
                    <a:lstStyle/>
                    <a:p>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bl>
          </a:graphicData>
        </a:graphic>
      </p:graphicFrame>
      <p:sp>
        <p:nvSpPr>
          <p:cNvPr id="12" name="Slide Number Placeholder 11"/>
          <p:cNvSpPr>
            <a:spLocks noGrp="1"/>
          </p:cNvSpPr>
          <p:nvPr>
            <p:ph type="sldNum" sz="quarter" idx="12"/>
          </p:nvPr>
        </p:nvSpPr>
        <p:spPr/>
        <p:txBody>
          <a:bodyPr/>
          <a:lstStyle/>
          <a:p>
            <a:fld id="{B6F15528-21DE-4FAA-801E-634DDDAF4B2B}" type="slidenum">
              <a:rPr lang="en-US" smtClean="0"/>
              <a:pPr/>
              <a:t>35</a:t>
            </a:fld>
            <a:endParaRPr lang="en-US"/>
          </a:p>
        </p:txBody>
      </p:sp>
      <p:sp>
        <p:nvSpPr>
          <p:cNvPr id="3" name="TextBox 2"/>
          <p:cNvSpPr txBox="1"/>
          <p:nvPr/>
        </p:nvSpPr>
        <p:spPr>
          <a:xfrm>
            <a:off x="280737" y="5486037"/>
            <a:ext cx="7954210" cy="954107"/>
          </a:xfrm>
          <a:prstGeom prst="rect">
            <a:avLst/>
          </a:prstGeom>
          <a:noFill/>
        </p:spPr>
        <p:txBody>
          <a:bodyPr wrap="square" rtlCol="0">
            <a:spAutoFit/>
          </a:bodyPr>
          <a:lstStyle/>
          <a:p>
            <a:pPr algn="ctr"/>
            <a:r>
              <a:rPr lang="en-US" sz="2800" dirty="0" smtClean="0"/>
              <a:t>Q: What kind of sensors can be used to detect the above context?</a:t>
            </a:r>
            <a:endParaRPr lang="en-US" sz="2800" dirty="0"/>
          </a:p>
        </p:txBody>
      </p:sp>
    </p:spTree>
    <p:extLst>
      <p:ext uri="{BB962C8B-B14F-4D97-AF65-F5344CB8AC3E}">
        <p14:creationId xmlns:p14="http://schemas.microsoft.com/office/powerpoint/2010/main" val="40564516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Sensing Context is Expensive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819116"/>
              </p:ext>
            </p:extLst>
          </p:nvPr>
        </p:nvGraphicFramePr>
        <p:xfrm>
          <a:off x="457200" y="1447800"/>
          <a:ext cx="8229600" cy="3489960"/>
        </p:xfrm>
        <a:graphic>
          <a:graphicData uri="http://schemas.openxmlformats.org/drawingml/2006/table">
            <a:tbl>
              <a:tblPr firstRow="1" bandRow="1">
                <a:tableStyleId>{7E9639D4-E3E2-4D34-9284-5A2195B3D0D7}</a:tableStyleId>
              </a:tblPr>
              <a:tblGrid>
                <a:gridCol w="2743200"/>
                <a:gridCol w="2133600"/>
                <a:gridCol w="3352800"/>
              </a:tblGrid>
              <a:tr h="370840">
                <a:tc>
                  <a:txBody>
                    <a:bodyPr/>
                    <a:lstStyle/>
                    <a:p>
                      <a:r>
                        <a:rPr lang="en-US" sz="2400" dirty="0" smtClean="0"/>
                        <a:t>Context</a:t>
                      </a:r>
                      <a:endParaRPr lang="en-US" sz="2400" dirty="0"/>
                    </a:p>
                  </a:txBody>
                  <a:tcPr/>
                </a:tc>
                <a:tc>
                  <a:txBody>
                    <a:bodyPr/>
                    <a:lstStyle/>
                    <a:p>
                      <a:r>
                        <a:rPr lang="en-US" sz="2400" dirty="0" smtClean="0"/>
                        <a:t>Sensors</a:t>
                      </a:r>
                      <a:endParaRPr lang="en-US" sz="2400" dirty="0"/>
                    </a:p>
                  </a:txBody>
                  <a:tcPr/>
                </a:tc>
                <a:tc>
                  <a:txBody>
                    <a:bodyPr/>
                    <a:lstStyle/>
                    <a:p>
                      <a:r>
                        <a:rPr lang="en-US" sz="2400" dirty="0" smtClean="0"/>
                        <a:t>Sensing Energy (</a:t>
                      </a:r>
                      <a:r>
                        <a:rPr lang="en-US" sz="2400" dirty="0" err="1" smtClean="0"/>
                        <a:t>mJ</a:t>
                      </a:r>
                      <a:r>
                        <a:rPr lang="en-US" sz="2400" dirty="0" smtClean="0"/>
                        <a:t>)</a:t>
                      </a:r>
                      <a:endParaRPr lang="en-US" sz="2400" dirty="0"/>
                    </a:p>
                  </a:txBody>
                  <a:tcPr/>
                </a:tc>
              </a:tr>
              <a:tr h="838200">
                <a:tc>
                  <a:txBody>
                    <a:bodyPr/>
                    <a:lstStyle/>
                    <a:p>
                      <a:r>
                        <a:rPr lang="en-US" sz="2400" dirty="0" err="1" smtClean="0"/>
                        <a:t>IsWalking</a:t>
                      </a:r>
                      <a:r>
                        <a:rPr lang="en-US" sz="2400" dirty="0" smtClean="0"/>
                        <a:t>, </a:t>
                      </a:r>
                      <a:r>
                        <a:rPr lang="en-US" sz="2400" dirty="0" err="1" smtClean="0"/>
                        <a:t>IsDriving</a:t>
                      </a:r>
                      <a:r>
                        <a:rPr lang="en-US" sz="2400" dirty="0" smtClean="0"/>
                        <a:t>, </a:t>
                      </a:r>
                      <a:r>
                        <a:rPr lang="en-US" sz="2400" dirty="0" err="1" smtClean="0"/>
                        <a:t>IsJogging</a:t>
                      </a:r>
                      <a:r>
                        <a:rPr lang="en-US" sz="2400" dirty="0" smtClean="0"/>
                        <a:t>, </a:t>
                      </a:r>
                      <a:r>
                        <a:rPr lang="en-US" sz="2400" dirty="0" err="1" smtClean="0"/>
                        <a:t>IsSitting</a:t>
                      </a:r>
                      <a:endParaRPr lang="en-US" sz="2400"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Accelerometer </a:t>
                      </a:r>
                      <a:br>
                        <a:rPr lang="en-US" sz="2400" dirty="0" smtClean="0"/>
                      </a:br>
                      <a:r>
                        <a:rPr lang="en-US" sz="2400" dirty="0" smtClean="0"/>
                        <a:t>(10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AtHome</a:t>
                      </a:r>
                      <a:r>
                        <a:rPr lang="en-US" sz="2400" dirty="0" smtClean="0"/>
                        <a:t>,</a:t>
                      </a:r>
                      <a:r>
                        <a:rPr lang="en-US" sz="2400" baseline="0" dirty="0" smtClean="0"/>
                        <a:t> </a:t>
                      </a:r>
                      <a:r>
                        <a:rPr lang="en-US" sz="2400" baseline="0" dirty="0" err="1" smtClean="0"/>
                        <a:t>AtOffice</a:t>
                      </a:r>
                      <a:endParaRPr lang="en-US" sz="2400" dirty="0"/>
                    </a:p>
                  </a:txBody>
                  <a:tcPr>
                    <a:solidFill>
                      <a:schemeClr val="accent6">
                        <a:lumMod val="20000"/>
                        <a:lumOff val="80000"/>
                      </a:schemeClr>
                    </a:solidFill>
                  </a:tcPr>
                </a:tc>
                <a:tc>
                  <a:txBody>
                    <a:bodyPr/>
                    <a:lstStyle/>
                    <a:p>
                      <a:r>
                        <a:rPr lang="en-US" sz="2400" dirty="0" err="1" smtClean="0"/>
                        <a:t>WiFi</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IsIndoor</a:t>
                      </a:r>
                      <a:endParaRPr lang="en-US" sz="2400" dirty="0"/>
                    </a:p>
                  </a:txBody>
                  <a:tcPr>
                    <a:solidFill>
                      <a:schemeClr val="accent6">
                        <a:lumMod val="20000"/>
                        <a:lumOff val="80000"/>
                      </a:schemeClr>
                    </a:solidFill>
                  </a:tcPr>
                </a:tc>
                <a:tc>
                  <a:txBody>
                    <a:bodyPr/>
                    <a:lstStyle/>
                    <a:p>
                      <a:r>
                        <a:rPr lang="en-US" sz="2400" dirty="0" smtClean="0"/>
                        <a:t>GPS + </a:t>
                      </a:r>
                      <a:r>
                        <a:rPr lang="en-US" sz="2400" dirty="0" err="1" smtClean="0"/>
                        <a:t>WiFi</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IsAlone</a:t>
                      </a:r>
                      <a:endParaRPr lang="en-US" sz="2400" dirty="0"/>
                    </a:p>
                  </a:txBody>
                  <a:tcPr>
                    <a:solidFill>
                      <a:schemeClr val="accent6">
                        <a:lumMod val="20000"/>
                        <a:lumOff val="80000"/>
                      </a:schemeClr>
                    </a:solidFill>
                  </a:tcPr>
                </a:tc>
                <a:tc>
                  <a:txBody>
                    <a:bodyPr/>
                    <a:lstStyle/>
                    <a:p>
                      <a:r>
                        <a:rPr lang="en-US" sz="2400" dirty="0" err="1" smtClean="0"/>
                        <a:t>Mic</a:t>
                      </a:r>
                      <a:r>
                        <a:rPr lang="en-US" sz="2400" dirty="0" smtClean="0"/>
                        <a:t> (10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InMeeting</a:t>
                      </a:r>
                      <a:r>
                        <a:rPr lang="en-US" sz="2400" dirty="0" smtClean="0"/>
                        <a:t>, </a:t>
                      </a:r>
                      <a:r>
                        <a:rPr lang="en-US" sz="2400" dirty="0" err="1" smtClean="0"/>
                        <a:t>IsWorking</a:t>
                      </a:r>
                      <a:endParaRPr lang="en-US" sz="2400" dirty="0"/>
                    </a:p>
                  </a:txBody>
                  <a:tcPr>
                    <a:solidFill>
                      <a:schemeClr val="accent6">
                        <a:lumMod val="20000"/>
                        <a:lumOff val="80000"/>
                      </a:schemeClr>
                    </a:solidFill>
                  </a:tcPr>
                </a:tc>
                <a:tc>
                  <a:txBody>
                    <a:bodyPr/>
                    <a:lstStyle/>
                    <a:p>
                      <a:r>
                        <a:rPr lang="en-US" sz="2400" dirty="0" err="1" smtClean="0"/>
                        <a:t>WiFi</a:t>
                      </a:r>
                      <a:r>
                        <a:rPr lang="en-US" sz="2400" dirty="0" smtClean="0"/>
                        <a:t> + </a:t>
                      </a:r>
                      <a:r>
                        <a:rPr lang="en-US" sz="2400" dirty="0" err="1" smtClean="0"/>
                        <a:t>Mic</a:t>
                      </a:r>
                      <a:r>
                        <a:rPr lang="en-US" sz="2400" dirty="0" smtClean="0"/>
                        <a:t> </a:t>
                      </a:r>
                      <a:br>
                        <a:rPr lang="en-US" sz="2400" dirty="0" smtClean="0"/>
                      </a:br>
                      <a:r>
                        <a:rPr lang="en-US" sz="2400" dirty="0" smtClean="0"/>
                        <a:t>(10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bl>
          </a:graphicData>
        </a:graphic>
      </p:graphicFrame>
      <p:sp>
        <p:nvSpPr>
          <p:cNvPr id="6" name="Flowchart: Process 5"/>
          <p:cNvSpPr/>
          <p:nvPr/>
        </p:nvSpPr>
        <p:spPr>
          <a:xfrm>
            <a:off x="5410200" y="2819400"/>
            <a:ext cx="557784"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605</a:t>
            </a:r>
            <a:endParaRPr lang="en-US" b="1" dirty="0">
              <a:solidFill>
                <a:schemeClr val="tx1"/>
              </a:solidFill>
            </a:endParaRPr>
          </a:p>
        </p:txBody>
      </p:sp>
      <p:sp>
        <p:nvSpPr>
          <p:cNvPr id="7" name="Flowchart: Process 6"/>
          <p:cNvSpPr/>
          <p:nvPr/>
        </p:nvSpPr>
        <p:spPr>
          <a:xfrm>
            <a:off x="5410200" y="3276600"/>
            <a:ext cx="1810512"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1985</a:t>
            </a:r>
            <a:endParaRPr lang="en-US" b="1" dirty="0">
              <a:solidFill>
                <a:schemeClr val="tx1"/>
              </a:solidFill>
            </a:endParaRPr>
          </a:p>
        </p:txBody>
      </p:sp>
      <p:sp>
        <p:nvSpPr>
          <p:cNvPr id="8" name="Flowchart: Process 7"/>
          <p:cNvSpPr/>
          <p:nvPr/>
        </p:nvSpPr>
        <p:spPr>
          <a:xfrm>
            <a:off x="5410200" y="3733800"/>
            <a:ext cx="2651760"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2995</a:t>
            </a:r>
            <a:endParaRPr lang="en-US" b="1" dirty="0">
              <a:solidFill>
                <a:schemeClr val="tx1"/>
              </a:solidFill>
            </a:endParaRPr>
          </a:p>
        </p:txBody>
      </p:sp>
      <p:sp>
        <p:nvSpPr>
          <p:cNvPr id="9" name="Flowchart: Process 8"/>
          <p:cNvSpPr/>
          <p:nvPr/>
        </p:nvSpPr>
        <p:spPr>
          <a:xfrm>
            <a:off x="5410200" y="4191000"/>
            <a:ext cx="3200400"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3505</a:t>
            </a:r>
            <a:endParaRPr lang="en-US" b="1" dirty="0">
              <a:solidFill>
                <a:schemeClr val="tx1"/>
              </a:solidFill>
            </a:endParaRPr>
          </a:p>
        </p:txBody>
      </p:sp>
      <p:sp>
        <p:nvSpPr>
          <p:cNvPr id="10" name="Flowchart: Process 9"/>
          <p:cNvSpPr/>
          <p:nvPr/>
        </p:nvSpPr>
        <p:spPr>
          <a:xfrm>
            <a:off x="5410200" y="2362200"/>
            <a:ext cx="237744"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dirty="0">
              <a:solidFill>
                <a:schemeClr val="tx1"/>
              </a:solidFill>
            </a:endParaRPr>
          </a:p>
        </p:txBody>
      </p:sp>
      <p:sp>
        <p:nvSpPr>
          <p:cNvPr id="11" name="TextBox 10"/>
          <p:cNvSpPr txBox="1"/>
          <p:nvPr/>
        </p:nvSpPr>
        <p:spPr>
          <a:xfrm>
            <a:off x="5689092" y="2286000"/>
            <a:ext cx="535724" cy="369332"/>
          </a:xfrm>
          <a:prstGeom prst="rect">
            <a:avLst/>
          </a:prstGeom>
          <a:noFill/>
        </p:spPr>
        <p:txBody>
          <a:bodyPr wrap="none" rtlCol="0">
            <a:spAutoFit/>
          </a:bodyPr>
          <a:lstStyle/>
          <a:p>
            <a:r>
              <a:rPr lang="en-US" b="1" dirty="0" smtClean="0"/>
              <a:t>259</a:t>
            </a:r>
            <a:endParaRPr lang="en-US" b="1" dirty="0"/>
          </a:p>
        </p:txBody>
      </p:sp>
      <p:sp>
        <p:nvSpPr>
          <p:cNvPr id="13" name="Content Placeholder 2"/>
          <p:cNvSpPr txBox="1">
            <a:spLocks/>
          </p:cNvSpPr>
          <p:nvPr/>
        </p:nvSpPr>
        <p:spPr>
          <a:xfrm>
            <a:off x="457200" y="49530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Three orders of magnitude difference</a:t>
            </a:r>
            <a:endParaRPr lang="en-US" dirty="0">
              <a:solidFill>
                <a:srgbClr val="FF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36</a:t>
            </a:fld>
            <a:endParaRPr lang="en-US"/>
          </a:p>
        </p:txBody>
      </p:sp>
      <p:sp>
        <p:nvSpPr>
          <p:cNvPr id="14" name="Rectangle 13"/>
          <p:cNvSpPr/>
          <p:nvPr/>
        </p:nvSpPr>
        <p:spPr>
          <a:xfrm>
            <a:off x="685800" y="563880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Potential Energy Savings by Inferring the Expensive Attributes from Cheaper ones</a:t>
            </a:r>
            <a:endParaRPr lang="en-US" sz="2800" b="1" dirty="0"/>
          </a:p>
        </p:txBody>
      </p:sp>
      <p:sp>
        <p:nvSpPr>
          <p:cNvPr id="15" name="TextBox 14"/>
          <p:cNvSpPr txBox="1"/>
          <p:nvPr/>
        </p:nvSpPr>
        <p:spPr>
          <a:xfrm>
            <a:off x="609600" y="5486400"/>
            <a:ext cx="7772400" cy="1077218"/>
          </a:xfrm>
          <a:prstGeom prst="rect">
            <a:avLst/>
          </a:prstGeom>
          <a:noFill/>
        </p:spPr>
        <p:txBody>
          <a:bodyPr wrap="square" rtlCol="0">
            <a:spAutoFit/>
          </a:bodyPr>
          <a:lstStyle/>
          <a:p>
            <a:r>
              <a:rPr lang="en-US" sz="3200" dirty="0" smtClean="0"/>
              <a:t>Q: How would you make the context-sensing more </a:t>
            </a:r>
            <a:r>
              <a:rPr lang="en-US" sz="3200" b="1" dirty="0" smtClean="0"/>
              <a:t>energy-efficient</a:t>
            </a:r>
            <a:r>
              <a:rPr lang="en-US" sz="3200" dirty="0" smtClean="0"/>
              <a:t>?</a:t>
            </a:r>
            <a:endParaRPr lang="en-US" sz="3200" dirty="0"/>
          </a:p>
        </p:txBody>
      </p:sp>
    </p:spTree>
    <p:extLst>
      <p:ext uri="{BB962C8B-B14F-4D97-AF65-F5344CB8AC3E}">
        <p14:creationId xmlns:p14="http://schemas.microsoft.com/office/powerpoint/2010/main" val="3656487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Sensing Context is Expensive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5376659"/>
              </p:ext>
            </p:extLst>
          </p:nvPr>
        </p:nvGraphicFramePr>
        <p:xfrm>
          <a:off x="457200" y="1447800"/>
          <a:ext cx="8229600" cy="3489960"/>
        </p:xfrm>
        <a:graphic>
          <a:graphicData uri="http://schemas.openxmlformats.org/drawingml/2006/table">
            <a:tbl>
              <a:tblPr firstRow="1" bandRow="1">
                <a:tableStyleId>{7E9639D4-E3E2-4D34-9284-5A2195B3D0D7}</a:tableStyleId>
              </a:tblPr>
              <a:tblGrid>
                <a:gridCol w="2743200"/>
                <a:gridCol w="2133600"/>
                <a:gridCol w="3352800"/>
              </a:tblGrid>
              <a:tr h="370840">
                <a:tc>
                  <a:txBody>
                    <a:bodyPr/>
                    <a:lstStyle/>
                    <a:p>
                      <a:r>
                        <a:rPr lang="en-US" sz="2400" dirty="0" smtClean="0"/>
                        <a:t>Context</a:t>
                      </a:r>
                      <a:endParaRPr lang="en-US" sz="2400" dirty="0"/>
                    </a:p>
                  </a:txBody>
                  <a:tcPr/>
                </a:tc>
                <a:tc>
                  <a:txBody>
                    <a:bodyPr/>
                    <a:lstStyle/>
                    <a:p>
                      <a:r>
                        <a:rPr lang="en-US" sz="2400" dirty="0" smtClean="0"/>
                        <a:t>Sensors</a:t>
                      </a:r>
                      <a:endParaRPr lang="en-US" sz="2400" dirty="0"/>
                    </a:p>
                  </a:txBody>
                  <a:tcPr/>
                </a:tc>
                <a:tc>
                  <a:txBody>
                    <a:bodyPr/>
                    <a:lstStyle/>
                    <a:p>
                      <a:r>
                        <a:rPr lang="en-US" sz="2400" dirty="0" smtClean="0"/>
                        <a:t>Sensing Energy (</a:t>
                      </a:r>
                      <a:r>
                        <a:rPr lang="en-US" sz="2400" dirty="0" err="1" smtClean="0"/>
                        <a:t>mJ</a:t>
                      </a:r>
                      <a:r>
                        <a:rPr lang="en-US" sz="2400" dirty="0" smtClean="0"/>
                        <a:t>)</a:t>
                      </a:r>
                      <a:endParaRPr lang="en-US" sz="2400" dirty="0"/>
                    </a:p>
                  </a:txBody>
                  <a:tcPr/>
                </a:tc>
              </a:tr>
              <a:tr h="838200">
                <a:tc>
                  <a:txBody>
                    <a:bodyPr/>
                    <a:lstStyle/>
                    <a:p>
                      <a:r>
                        <a:rPr lang="en-US" sz="2400" dirty="0" err="1" smtClean="0"/>
                        <a:t>IsWalking</a:t>
                      </a:r>
                      <a:r>
                        <a:rPr lang="en-US" sz="2400" dirty="0" smtClean="0"/>
                        <a:t>, </a:t>
                      </a:r>
                      <a:r>
                        <a:rPr lang="en-US" sz="2400" dirty="0" err="1" smtClean="0"/>
                        <a:t>IsDriving</a:t>
                      </a:r>
                      <a:r>
                        <a:rPr lang="en-US" sz="2400" dirty="0" smtClean="0"/>
                        <a:t>, </a:t>
                      </a:r>
                      <a:r>
                        <a:rPr lang="en-US" sz="2400" dirty="0" err="1" smtClean="0"/>
                        <a:t>IsJogging</a:t>
                      </a:r>
                      <a:r>
                        <a:rPr lang="en-US" sz="2400" dirty="0" smtClean="0"/>
                        <a:t>, </a:t>
                      </a:r>
                      <a:r>
                        <a:rPr lang="en-US" sz="2400" dirty="0" err="1" smtClean="0"/>
                        <a:t>IsSitting</a:t>
                      </a:r>
                      <a:endParaRPr lang="en-US" sz="2400" dirty="0"/>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Accelerometer </a:t>
                      </a:r>
                      <a:br>
                        <a:rPr lang="en-US" sz="2400" dirty="0" smtClean="0"/>
                      </a:br>
                      <a:r>
                        <a:rPr lang="en-US" sz="2400" dirty="0" smtClean="0"/>
                        <a:t>(10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AtHome</a:t>
                      </a:r>
                      <a:r>
                        <a:rPr lang="en-US" sz="2400" dirty="0" smtClean="0"/>
                        <a:t>,</a:t>
                      </a:r>
                      <a:r>
                        <a:rPr lang="en-US" sz="2400" baseline="0" dirty="0" smtClean="0"/>
                        <a:t> </a:t>
                      </a:r>
                      <a:r>
                        <a:rPr lang="en-US" sz="2400" baseline="0" dirty="0" err="1" smtClean="0"/>
                        <a:t>AtOffice</a:t>
                      </a:r>
                      <a:endParaRPr lang="en-US" sz="2400" dirty="0"/>
                    </a:p>
                  </a:txBody>
                  <a:tcPr>
                    <a:solidFill>
                      <a:schemeClr val="accent6">
                        <a:lumMod val="20000"/>
                        <a:lumOff val="80000"/>
                      </a:schemeClr>
                    </a:solidFill>
                  </a:tcPr>
                </a:tc>
                <a:tc>
                  <a:txBody>
                    <a:bodyPr/>
                    <a:lstStyle/>
                    <a:p>
                      <a:r>
                        <a:rPr lang="en-US" sz="2400" dirty="0" err="1" smtClean="0"/>
                        <a:t>WiFi</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IsIndoor</a:t>
                      </a:r>
                      <a:endParaRPr lang="en-US" sz="2400" dirty="0"/>
                    </a:p>
                  </a:txBody>
                  <a:tcPr>
                    <a:solidFill>
                      <a:schemeClr val="accent6">
                        <a:lumMod val="20000"/>
                        <a:lumOff val="80000"/>
                      </a:schemeClr>
                    </a:solidFill>
                  </a:tcPr>
                </a:tc>
                <a:tc>
                  <a:txBody>
                    <a:bodyPr/>
                    <a:lstStyle/>
                    <a:p>
                      <a:r>
                        <a:rPr lang="en-US" sz="2400" dirty="0" smtClean="0"/>
                        <a:t>GPS + </a:t>
                      </a:r>
                      <a:r>
                        <a:rPr lang="en-US" sz="2400" dirty="0" err="1" smtClean="0"/>
                        <a:t>WiFi</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IsAlone</a:t>
                      </a:r>
                      <a:endParaRPr lang="en-US" sz="2400" dirty="0"/>
                    </a:p>
                  </a:txBody>
                  <a:tcPr>
                    <a:solidFill>
                      <a:schemeClr val="accent6">
                        <a:lumMod val="20000"/>
                        <a:lumOff val="80000"/>
                      </a:schemeClr>
                    </a:solidFill>
                  </a:tcPr>
                </a:tc>
                <a:tc>
                  <a:txBody>
                    <a:bodyPr/>
                    <a:lstStyle/>
                    <a:p>
                      <a:r>
                        <a:rPr lang="en-US" sz="2400" dirty="0" err="1" smtClean="0"/>
                        <a:t>Mic</a:t>
                      </a:r>
                      <a:r>
                        <a:rPr lang="en-US" sz="2400" dirty="0" smtClean="0"/>
                        <a:t> (10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r h="370840">
                <a:tc>
                  <a:txBody>
                    <a:bodyPr/>
                    <a:lstStyle/>
                    <a:p>
                      <a:r>
                        <a:rPr lang="en-US" sz="2400" dirty="0" err="1" smtClean="0"/>
                        <a:t>InMeeting</a:t>
                      </a:r>
                      <a:r>
                        <a:rPr lang="en-US" sz="2400" dirty="0" smtClean="0"/>
                        <a:t>, </a:t>
                      </a:r>
                      <a:r>
                        <a:rPr lang="en-US" sz="2400" dirty="0" err="1" smtClean="0"/>
                        <a:t>IsWorking</a:t>
                      </a:r>
                      <a:endParaRPr lang="en-US" sz="2400" dirty="0"/>
                    </a:p>
                  </a:txBody>
                  <a:tcPr>
                    <a:solidFill>
                      <a:schemeClr val="accent6">
                        <a:lumMod val="20000"/>
                        <a:lumOff val="80000"/>
                      </a:schemeClr>
                    </a:solidFill>
                  </a:tcPr>
                </a:tc>
                <a:tc>
                  <a:txBody>
                    <a:bodyPr/>
                    <a:lstStyle/>
                    <a:p>
                      <a:r>
                        <a:rPr lang="en-US" sz="2400" dirty="0" err="1" smtClean="0"/>
                        <a:t>WiFi</a:t>
                      </a:r>
                      <a:r>
                        <a:rPr lang="en-US" sz="2400" dirty="0" smtClean="0"/>
                        <a:t> + </a:t>
                      </a:r>
                      <a:r>
                        <a:rPr lang="en-US" sz="2400" dirty="0" err="1" smtClean="0"/>
                        <a:t>Mic</a:t>
                      </a:r>
                      <a:r>
                        <a:rPr lang="en-US" sz="2400" dirty="0" smtClean="0"/>
                        <a:t> </a:t>
                      </a:r>
                      <a:br>
                        <a:rPr lang="en-US" sz="2400" dirty="0" smtClean="0"/>
                      </a:br>
                      <a:r>
                        <a:rPr lang="en-US" sz="2400" dirty="0" smtClean="0"/>
                        <a:t>(10 sec)</a:t>
                      </a:r>
                      <a:endParaRPr lang="en-US" sz="2400" dirty="0"/>
                    </a:p>
                  </a:txBody>
                  <a:tcPr>
                    <a:solidFill>
                      <a:schemeClr val="accent1">
                        <a:lumMod val="20000"/>
                        <a:lumOff val="80000"/>
                      </a:schemeClr>
                    </a:solidFill>
                  </a:tcPr>
                </a:tc>
                <a:tc>
                  <a:txBody>
                    <a:bodyPr/>
                    <a:lstStyle/>
                    <a:p>
                      <a:endParaRPr lang="en-US" sz="2400" dirty="0"/>
                    </a:p>
                  </a:txBody>
                  <a:tcPr>
                    <a:solidFill>
                      <a:schemeClr val="accent3">
                        <a:lumMod val="20000"/>
                        <a:lumOff val="80000"/>
                      </a:schemeClr>
                    </a:solidFill>
                  </a:tcPr>
                </a:tc>
              </a:tr>
            </a:tbl>
          </a:graphicData>
        </a:graphic>
      </p:graphicFrame>
      <p:sp>
        <p:nvSpPr>
          <p:cNvPr id="6" name="Flowchart: Process 5"/>
          <p:cNvSpPr/>
          <p:nvPr/>
        </p:nvSpPr>
        <p:spPr>
          <a:xfrm>
            <a:off x="5410200" y="2819400"/>
            <a:ext cx="557784"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605</a:t>
            </a:r>
            <a:endParaRPr lang="en-US" b="1" dirty="0">
              <a:solidFill>
                <a:schemeClr val="tx1"/>
              </a:solidFill>
            </a:endParaRPr>
          </a:p>
        </p:txBody>
      </p:sp>
      <p:sp>
        <p:nvSpPr>
          <p:cNvPr id="7" name="Flowchart: Process 6"/>
          <p:cNvSpPr/>
          <p:nvPr/>
        </p:nvSpPr>
        <p:spPr>
          <a:xfrm>
            <a:off x="5410200" y="3276600"/>
            <a:ext cx="1810512"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1985</a:t>
            </a:r>
            <a:endParaRPr lang="en-US" b="1" dirty="0">
              <a:solidFill>
                <a:schemeClr val="tx1"/>
              </a:solidFill>
            </a:endParaRPr>
          </a:p>
        </p:txBody>
      </p:sp>
      <p:sp>
        <p:nvSpPr>
          <p:cNvPr id="8" name="Flowchart: Process 7"/>
          <p:cNvSpPr/>
          <p:nvPr/>
        </p:nvSpPr>
        <p:spPr>
          <a:xfrm>
            <a:off x="5410200" y="3733800"/>
            <a:ext cx="2651760"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2995</a:t>
            </a:r>
            <a:endParaRPr lang="en-US" b="1" dirty="0">
              <a:solidFill>
                <a:schemeClr val="tx1"/>
              </a:solidFill>
            </a:endParaRPr>
          </a:p>
        </p:txBody>
      </p:sp>
      <p:sp>
        <p:nvSpPr>
          <p:cNvPr id="9" name="Flowchart: Process 8"/>
          <p:cNvSpPr/>
          <p:nvPr/>
        </p:nvSpPr>
        <p:spPr>
          <a:xfrm>
            <a:off x="5410200" y="4191000"/>
            <a:ext cx="3200400"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b="1" dirty="0" smtClean="0">
                <a:solidFill>
                  <a:schemeClr val="tx1"/>
                </a:solidFill>
              </a:rPr>
              <a:t>3505</a:t>
            </a:r>
            <a:endParaRPr lang="en-US" b="1" dirty="0">
              <a:solidFill>
                <a:schemeClr val="tx1"/>
              </a:solidFill>
            </a:endParaRPr>
          </a:p>
        </p:txBody>
      </p:sp>
      <p:sp>
        <p:nvSpPr>
          <p:cNvPr id="10" name="Flowchart: Process 9"/>
          <p:cNvSpPr/>
          <p:nvPr/>
        </p:nvSpPr>
        <p:spPr>
          <a:xfrm>
            <a:off x="5410200" y="2362200"/>
            <a:ext cx="237744" cy="304800"/>
          </a:xfrm>
          <a:prstGeom prst="flowChart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b="1" dirty="0">
              <a:solidFill>
                <a:schemeClr val="tx1"/>
              </a:solidFill>
            </a:endParaRPr>
          </a:p>
        </p:txBody>
      </p:sp>
      <p:sp>
        <p:nvSpPr>
          <p:cNvPr id="11" name="TextBox 10"/>
          <p:cNvSpPr txBox="1"/>
          <p:nvPr/>
        </p:nvSpPr>
        <p:spPr>
          <a:xfrm>
            <a:off x="5689092" y="2286000"/>
            <a:ext cx="535724" cy="369332"/>
          </a:xfrm>
          <a:prstGeom prst="rect">
            <a:avLst/>
          </a:prstGeom>
          <a:noFill/>
        </p:spPr>
        <p:txBody>
          <a:bodyPr wrap="none" rtlCol="0">
            <a:spAutoFit/>
          </a:bodyPr>
          <a:lstStyle/>
          <a:p>
            <a:r>
              <a:rPr lang="en-US" b="1" dirty="0" smtClean="0"/>
              <a:t>259</a:t>
            </a:r>
            <a:endParaRPr lang="en-US" b="1" dirty="0"/>
          </a:p>
        </p:txBody>
      </p:sp>
      <p:sp>
        <p:nvSpPr>
          <p:cNvPr id="13" name="Content Placeholder 2"/>
          <p:cNvSpPr txBox="1">
            <a:spLocks/>
          </p:cNvSpPr>
          <p:nvPr/>
        </p:nvSpPr>
        <p:spPr>
          <a:xfrm>
            <a:off x="457200" y="4953000"/>
            <a:ext cx="8229600"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Three orders of magnitude difference</a:t>
            </a:r>
            <a:endParaRPr lang="en-US" dirty="0">
              <a:solidFill>
                <a:srgbClr val="FF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37</a:t>
            </a:fld>
            <a:endParaRPr lang="en-US"/>
          </a:p>
        </p:txBody>
      </p:sp>
      <p:sp>
        <p:nvSpPr>
          <p:cNvPr id="15" name="TextBox 14"/>
          <p:cNvSpPr txBox="1"/>
          <p:nvPr/>
        </p:nvSpPr>
        <p:spPr>
          <a:xfrm>
            <a:off x="492773" y="5619161"/>
            <a:ext cx="7772400" cy="1077218"/>
          </a:xfrm>
          <a:prstGeom prst="rect">
            <a:avLst/>
          </a:prstGeom>
          <a:noFill/>
        </p:spPr>
        <p:txBody>
          <a:bodyPr wrap="square" rtlCol="0">
            <a:spAutoFit/>
          </a:bodyPr>
          <a:lstStyle/>
          <a:p>
            <a:r>
              <a:rPr lang="en-US" sz="3200" dirty="0" smtClean="0"/>
              <a:t>Q: How would you use cheap attributes to infer more expensive ones?</a:t>
            </a:r>
            <a:endParaRPr lang="en-US" sz="3200" dirty="0"/>
          </a:p>
        </p:txBody>
      </p:sp>
    </p:spTree>
    <p:extLst>
      <p:ext uri="{BB962C8B-B14F-4D97-AF65-F5344CB8AC3E}">
        <p14:creationId xmlns:p14="http://schemas.microsoft.com/office/powerpoint/2010/main" val="20553077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105400"/>
            <a:ext cx="7772400" cy="990600"/>
          </a:xfrm>
          <a:prstGeom prst="rect">
            <a:avLst/>
          </a:prstGeom>
          <a:solidFill>
            <a:srgbClr val="E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sz="3000" b="1" dirty="0" smtClean="0">
                <a:solidFill>
                  <a:srgbClr val="C00000"/>
                </a:solidFill>
              </a:rPr>
              <a:t>Goal: </a:t>
            </a:r>
            <a:r>
              <a:rPr lang="en-US" sz="3000" dirty="0" smtClean="0"/>
              <a:t>Reduce the Cost (Energy) of Context Sensing</a:t>
            </a:r>
            <a:endParaRPr lang="en-US" sz="3000" b="1" dirty="0" smtClean="0">
              <a:solidFill>
                <a:srgbClr val="C00000"/>
              </a:solidFill>
            </a:endParaRPr>
          </a:p>
          <a:p>
            <a:r>
              <a:rPr lang="en-US" sz="3000" b="1" dirty="0" smtClean="0">
                <a:solidFill>
                  <a:srgbClr val="C00000"/>
                </a:solidFill>
              </a:rPr>
              <a:t>Approach:</a:t>
            </a:r>
            <a:r>
              <a:rPr lang="en-US" sz="3000" dirty="0" smtClean="0"/>
              <a:t> Opportunistically infer </a:t>
            </a:r>
            <a:r>
              <a:rPr lang="en-US" sz="3000" u="sng" dirty="0" smtClean="0"/>
              <a:t>expensive</a:t>
            </a:r>
            <a:r>
              <a:rPr lang="en-US" sz="3000" dirty="0" smtClean="0"/>
              <a:t> attributes from </a:t>
            </a:r>
            <a:r>
              <a:rPr lang="en-US" sz="3000" u="sng" dirty="0" smtClean="0"/>
              <a:t>cheap</a:t>
            </a:r>
            <a:r>
              <a:rPr lang="en-US" sz="3000" dirty="0" smtClean="0"/>
              <a:t> attributes</a:t>
            </a:r>
          </a:p>
          <a:p>
            <a:r>
              <a:rPr lang="en-US" sz="3000" b="1" dirty="0" smtClean="0">
                <a:solidFill>
                  <a:srgbClr val="C00000"/>
                </a:solidFill>
              </a:rPr>
              <a:t>Conjecture:</a:t>
            </a:r>
            <a:r>
              <a:rPr lang="en-US" sz="3000" dirty="0" smtClean="0"/>
              <a:t> Relationship of expensive and cheap attributes can be learnt automatically</a:t>
            </a:r>
          </a:p>
          <a:p>
            <a:r>
              <a:rPr lang="en-US" sz="3000" b="1" dirty="0" smtClean="0">
                <a:solidFill>
                  <a:srgbClr val="C00000"/>
                </a:solidFill>
              </a:rPr>
              <a:t>Intuition:</a:t>
            </a:r>
            <a:r>
              <a:rPr lang="en-US" sz="3000" dirty="0" smtClean="0"/>
              <a:t> Human activities constrained by physical constraints</a:t>
            </a:r>
          </a:p>
          <a:p>
            <a:pPr marL="0" indent="0">
              <a:buNone/>
            </a:pPr>
            <a:endParaRPr lang="en-US" sz="3000" dirty="0" smtClean="0"/>
          </a:p>
          <a:p>
            <a:pPr lvl="1"/>
            <a:r>
              <a:rPr lang="en-US" b="1" u="sng" dirty="0" smtClean="0"/>
              <a:t>Behavior invariants</a:t>
            </a:r>
            <a:r>
              <a:rPr lang="en-US" dirty="0" smtClean="0"/>
              <a:t>: </a:t>
            </a:r>
            <a:r>
              <a:rPr lang="en-US" dirty="0" smtClean="0">
                <a:solidFill>
                  <a:srgbClr val="009900"/>
                </a:solidFill>
                <a:latin typeface="Comic Sans MS" pitchFamily="66" charset="0"/>
                <a:cs typeface="Courier New" pitchFamily="49" charset="0"/>
              </a:rPr>
              <a:t>Driving</a:t>
            </a:r>
            <a:r>
              <a:rPr lang="en-US" dirty="0" smtClean="0"/>
              <a:t> implies </a:t>
            </a:r>
            <a:r>
              <a:rPr lang="en-US" dirty="0" smtClean="0">
                <a:solidFill>
                  <a:srgbClr val="009900"/>
                </a:solidFill>
                <a:latin typeface="Comic Sans MS" pitchFamily="66" charset="0"/>
              </a:rPr>
              <a:t>Not At Home</a:t>
            </a:r>
          </a:p>
          <a:p>
            <a:pPr lvl="1"/>
            <a:endParaRPr lang="en-US" dirty="0" smtClean="0">
              <a:solidFill>
                <a:srgbClr val="009900"/>
              </a:solidFill>
              <a:latin typeface="Comic Sans MS" pitchFamily="66"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a:p>
        </p:txBody>
      </p:sp>
      <p:sp>
        <p:nvSpPr>
          <p:cNvPr id="9" name="TextBox 8"/>
          <p:cNvSpPr txBox="1"/>
          <p:nvPr/>
        </p:nvSpPr>
        <p:spPr>
          <a:xfrm>
            <a:off x="0" y="304800"/>
            <a:ext cx="8991600" cy="1569660"/>
          </a:xfrm>
          <a:prstGeom prst="rect">
            <a:avLst/>
          </a:prstGeom>
          <a:noFill/>
        </p:spPr>
        <p:txBody>
          <a:bodyPr wrap="square" rtlCol="0">
            <a:spAutoFit/>
          </a:bodyPr>
          <a:lstStyle/>
          <a:p>
            <a:pPr algn="ctr"/>
            <a:r>
              <a:rPr lang="en-US" sz="3200" b="1" dirty="0" smtClean="0">
                <a:solidFill>
                  <a:srgbClr val="C00000"/>
                </a:solidFill>
              </a:rPr>
              <a:t>ACE: </a:t>
            </a:r>
            <a:r>
              <a:rPr lang="en-US" sz="3200" b="1" dirty="0" err="1" smtClean="0">
                <a:solidFill>
                  <a:srgbClr val="C00000"/>
                </a:solidFill>
              </a:rPr>
              <a:t>Acquisitional</a:t>
            </a:r>
            <a:r>
              <a:rPr lang="en-US" sz="3200" b="1" dirty="0" smtClean="0">
                <a:solidFill>
                  <a:srgbClr val="C00000"/>
                </a:solidFill>
              </a:rPr>
              <a:t> Context Engine</a:t>
            </a:r>
            <a:r>
              <a:rPr lang="en-US" sz="3200" dirty="0" smtClean="0"/>
              <a:t> </a:t>
            </a:r>
            <a:br>
              <a:rPr lang="en-US" sz="3200" dirty="0" smtClean="0"/>
            </a:br>
            <a:r>
              <a:rPr lang="en-US" sz="3200" dirty="0" smtClean="0"/>
              <a:t>Low-energy continuous sensing middleware </a:t>
            </a:r>
          </a:p>
          <a:p>
            <a:pPr algn="ctr"/>
            <a:endParaRPr lang="en-US" sz="3200" dirty="0"/>
          </a:p>
        </p:txBody>
      </p:sp>
    </p:spTree>
    <p:extLst>
      <p:ext uri="{BB962C8B-B14F-4D97-AF65-F5344CB8AC3E}">
        <p14:creationId xmlns:p14="http://schemas.microsoft.com/office/powerpoint/2010/main" val="2511075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ACE Big Picture</a:t>
            </a:r>
            <a:endParaRPr lang="en-US" sz="3600" dirty="0"/>
          </a:p>
        </p:txBody>
      </p:sp>
      <p:sp>
        <p:nvSpPr>
          <p:cNvPr id="8" name="Rectangle 7"/>
          <p:cNvSpPr/>
          <p:nvPr/>
        </p:nvSpPr>
        <p:spPr>
          <a:xfrm>
            <a:off x="609600" y="5562600"/>
            <a:ext cx="7848600" cy="609600"/>
          </a:xfrm>
          <a:prstGeom prst="rect">
            <a:avLst/>
          </a:prstGeom>
          <a:solidFill>
            <a:srgbClr val="F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Raw Sensor Data</a:t>
            </a:r>
            <a:endParaRPr lang="en-US" sz="2000" b="1" dirty="0">
              <a:solidFill>
                <a:schemeClr val="tx1"/>
              </a:solidFill>
            </a:endParaRPr>
          </a:p>
        </p:txBody>
      </p:sp>
      <p:sp>
        <p:nvSpPr>
          <p:cNvPr id="9" name="Rectangle 8"/>
          <p:cNvSpPr/>
          <p:nvPr/>
        </p:nvSpPr>
        <p:spPr>
          <a:xfrm>
            <a:off x="609600" y="2743200"/>
            <a:ext cx="7848600" cy="2819400"/>
          </a:xfrm>
          <a:prstGeom prst="rect">
            <a:avLst/>
          </a:prstGeom>
          <a:solidFill>
            <a:srgbClr val="FDF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smtClean="0">
                <a:solidFill>
                  <a:schemeClr val="tx1"/>
                </a:solidFill>
              </a:rPr>
              <a:t>ACE</a:t>
            </a:r>
            <a:endParaRPr lang="en-US" dirty="0">
              <a:solidFill>
                <a:schemeClr val="tx1"/>
              </a:solidFill>
            </a:endParaRPr>
          </a:p>
        </p:txBody>
      </p:sp>
      <p:sp>
        <p:nvSpPr>
          <p:cNvPr id="10" name="Rectangle 9"/>
          <p:cNvSpPr/>
          <p:nvPr/>
        </p:nvSpPr>
        <p:spPr>
          <a:xfrm>
            <a:off x="609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App1</a:t>
            </a:r>
            <a:endParaRPr lang="en-US" dirty="0">
              <a:solidFill>
                <a:schemeClr val="tx1"/>
              </a:solidFill>
            </a:endParaRPr>
          </a:p>
        </p:txBody>
      </p:sp>
      <p:sp>
        <p:nvSpPr>
          <p:cNvPr id="14" name="Rectangle 13"/>
          <p:cNvSpPr/>
          <p:nvPr/>
        </p:nvSpPr>
        <p:spPr>
          <a:xfrm>
            <a:off x="2629997"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App2</a:t>
            </a:r>
            <a:endParaRPr lang="en-US" dirty="0">
              <a:solidFill>
                <a:schemeClr val="tx1"/>
              </a:solidFill>
            </a:endParaRPr>
          </a:p>
        </p:txBody>
      </p:sp>
      <p:sp>
        <p:nvSpPr>
          <p:cNvPr id="15" name="Rectangle 14"/>
          <p:cNvSpPr/>
          <p:nvPr/>
        </p:nvSpPr>
        <p:spPr>
          <a:xfrm>
            <a:off x="6705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App4</a:t>
            </a:r>
            <a:endParaRPr lang="en-US" dirty="0">
              <a:solidFill>
                <a:schemeClr val="tx1"/>
              </a:solidFill>
            </a:endParaRPr>
          </a:p>
        </p:txBody>
      </p:sp>
      <p:sp>
        <p:nvSpPr>
          <p:cNvPr id="35" name="Rectangle 34"/>
          <p:cNvSpPr/>
          <p:nvPr/>
        </p:nvSpPr>
        <p:spPr>
          <a:xfrm>
            <a:off x="4683449"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App3</a:t>
            </a:r>
            <a:endParaRPr lang="en-US" dirty="0">
              <a:solidFill>
                <a:schemeClr val="tx1"/>
              </a:solidFill>
            </a:endParaRPr>
          </a:p>
        </p:txBody>
      </p:sp>
      <p:sp>
        <p:nvSpPr>
          <p:cNvPr id="48" name="TextBox 47"/>
          <p:cNvSpPr txBox="1"/>
          <p:nvPr/>
        </p:nvSpPr>
        <p:spPr>
          <a:xfrm>
            <a:off x="3810000" y="2754868"/>
            <a:ext cx="1488421" cy="369332"/>
          </a:xfrm>
          <a:prstGeom prst="rect">
            <a:avLst/>
          </a:prstGeom>
          <a:solidFill>
            <a:schemeClr val="accent1">
              <a:lumMod val="20000"/>
              <a:lumOff val="80000"/>
            </a:schemeClr>
          </a:solidFill>
        </p:spPr>
        <p:txBody>
          <a:bodyPr wrap="none" rtlCol="0">
            <a:spAutoFit/>
          </a:bodyPr>
          <a:lstStyle/>
          <a:p>
            <a:r>
              <a:rPr lang="en-US" dirty="0" smtClean="0"/>
              <a:t>Get(attribute)</a:t>
            </a:r>
            <a:endParaRPr lang="en-US" dirty="0"/>
          </a:p>
        </p:txBody>
      </p:sp>
      <p:sp>
        <p:nvSpPr>
          <p:cNvPr id="3" name="Up-Down Arrow 2"/>
          <p:cNvSpPr/>
          <p:nvPr/>
        </p:nvSpPr>
        <p:spPr>
          <a:xfrm>
            <a:off x="4114800" y="2274332"/>
            <a:ext cx="762000" cy="545068"/>
          </a:xfrm>
          <a:prstGeom prst="upDownArrow">
            <a:avLst>
              <a:gd name="adj1" fmla="val 47143"/>
              <a:gd name="adj2" fmla="val 328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5472159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78F1618A-B0D1-FB4C-BBDC-A29A2DAEBCFA}" type="slidenum">
              <a:rPr lang="en-US" altLang="zh-CN"/>
              <a:pPr/>
              <a:t>4</a:t>
            </a:fld>
            <a:endParaRPr lang="en-US" altLang="zh-CN"/>
          </a:p>
        </p:txBody>
      </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133600"/>
            <a:ext cx="220980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72" name="Rectangle 4"/>
          <p:cNvSpPr>
            <a:spLocks noChangeArrowheads="1"/>
          </p:cNvSpPr>
          <p:nvPr/>
        </p:nvSpPr>
        <p:spPr bwMode="auto">
          <a:xfrm>
            <a:off x="6096000" y="2133600"/>
            <a:ext cx="2362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buFontTx/>
              <a:buChar char="•"/>
            </a:pPr>
            <a:r>
              <a:rPr lang="en-US" altLang="zh-CN" b="1"/>
              <a:t>Microserver</a:t>
            </a:r>
            <a:endParaRPr lang="en-US" altLang="zh-CN" b="1" i="1">
              <a:solidFill>
                <a:srgbClr val="FF0000"/>
              </a:solidFill>
            </a:endParaRPr>
          </a:p>
          <a:p>
            <a:pPr marL="742950" lvl="1" indent="-285750">
              <a:lnSpc>
                <a:spcPct val="80000"/>
              </a:lnSpc>
              <a:spcBef>
                <a:spcPct val="20000"/>
              </a:spcBef>
              <a:buFontTx/>
              <a:buChar char="–"/>
            </a:pPr>
            <a:r>
              <a:rPr lang="en-US" altLang="zh-CN" sz="1600"/>
              <a:t>Fast speed</a:t>
            </a:r>
          </a:p>
          <a:p>
            <a:pPr marL="742950" lvl="1" indent="-285750">
              <a:lnSpc>
                <a:spcPct val="80000"/>
              </a:lnSpc>
              <a:spcBef>
                <a:spcPct val="20000"/>
              </a:spcBef>
              <a:buFontTx/>
              <a:buChar char="–"/>
            </a:pPr>
            <a:r>
              <a:rPr lang="en-US" altLang="zh-CN" sz="1600"/>
              <a:t>Large storage</a:t>
            </a:r>
          </a:p>
          <a:p>
            <a:pPr marL="742950" lvl="1" indent="-285750">
              <a:lnSpc>
                <a:spcPct val="80000"/>
              </a:lnSpc>
              <a:spcBef>
                <a:spcPct val="20000"/>
              </a:spcBef>
              <a:buFontTx/>
              <a:buChar char="–"/>
            </a:pPr>
            <a:r>
              <a:rPr lang="en-US" altLang="zh-CN" sz="1600"/>
              <a:t>High CPU power</a:t>
            </a:r>
          </a:p>
          <a:p>
            <a:pPr marL="742950" lvl="1" indent="-285750">
              <a:lnSpc>
                <a:spcPct val="80000"/>
              </a:lnSpc>
              <a:spcBef>
                <a:spcPct val="20000"/>
              </a:spcBef>
              <a:buFontTx/>
              <a:buChar char="–"/>
            </a:pPr>
            <a:endParaRPr lang="en-US" altLang="zh-CN" sz="1600"/>
          </a:p>
        </p:txBody>
      </p:sp>
      <p:sp>
        <p:nvSpPr>
          <p:cNvPr id="58373" name="Rectangle 5"/>
          <p:cNvSpPr>
            <a:spLocks noChangeArrowheads="1"/>
          </p:cNvSpPr>
          <p:nvPr/>
        </p:nvSpPr>
        <p:spPr bwMode="auto">
          <a:xfrm>
            <a:off x="381000" y="2743200"/>
            <a:ext cx="320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buFontTx/>
              <a:buChar char="•"/>
            </a:pPr>
            <a:r>
              <a:rPr lang="en-US" altLang="zh-CN" b="1"/>
              <a:t>Mote</a:t>
            </a:r>
            <a:endParaRPr lang="en-US" altLang="zh-CN" b="1" i="1">
              <a:solidFill>
                <a:srgbClr val="FF0000"/>
              </a:solidFill>
            </a:endParaRPr>
          </a:p>
          <a:p>
            <a:pPr marL="742950" lvl="1" indent="-285750">
              <a:lnSpc>
                <a:spcPct val="80000"/>
              </a:lnSpc>
              <a:spcBef>
                <a:spcPct val="20000"/>
              </a:spcBef>
              <a:buFontTx/>
              <a:buChar char="–"/>
            </a:pPr>
            <a:r>
              <a:rPr lang="en-US" altLang="zh-CN" sz="1600"/>
              <a:t>Slow CPU speed</a:t>
            </a:r>
          </a:p>
          <a:p>
            <a:pPr marL="742950" lvl="1" indent="-285750">
              <a:lnSpc>
                <a:spcPct val="80000"/>
              </a:lnSpc>
              <a:spcBef>
                <a:spcPct val="20000"/>
              </a:spcBef>
              <a:buFontTx/>
              <a:buChar char="–"/>
            </a:pPr>
            <a:r>
              <a:rPr lang="en-US" altLang="zh-CN" sz="1600"/>
              <a:t>Low power consumption</a:t>
            </a:r>
          </a:p>
          <a:p>
            <a:pPr marL="742950" lvl="1" indent="-285750">
              <a:lnSpc>
                <a:spcPct val="80000"/>
              </a:lnSpc>
              <a:spcBef>
                <a:spcPct val="20000"/>
              </a:spcBef>
              <a:buFontTx/>
              <a:buChar char="–"/>
            </a:pPr>
            <a:r>
              <a:rPr lang="en-US" altLang="zh-CN" sz="1600"/>
              <a:t>Low cost</a:t>
            </a:r>
          </a:p>
          <a:p>
            <a:pPr marL="742950" lvl="1" indent="-285750">
              <a:lnSpc>
                <a:spcPct val="80000"/>
              </a:lnSpc>
              <a:spcBef>
                <a:spcPct val="20000"/>
              </a:spcBef>
              <a:buFontTx/>
              <a:buChar char="–"/>
            </a:pPr>
            <a:endParaRPr lang="en-US" altLang="zh-CN"/>
          </a:p>
          <a:p>
            <a:pPr marL="742950" lvl="1" indent="-285750">
              <a:lnSpc>
                <a:spcPct val="80000"/>
              </a:lnSpc>
              <a:spcBef>
                <a:spcPct val="20000"/>
              </a:spcBef>
              <a:buFontTx/>
              <a:buChar char="–"/>
            </a:pPr>
            <a:endParaRPr lang="en-US" altLang="zh-CN"/>
          </a:p>
        </p:txBody>
      </p:sp>
      <p:pic>
        <p:nvPicPr>
          <p:cNvPr id="58374" name="Picture 6" descr="MPR-MIB_Series_User_Manual_7430-0021-06_A_07_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12128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Rectangle 13"/>
          <p:cNvSpPr>
            <a:spLocks noGrp="1" noChangeArrowheads="1"/>
          </p:cNvSpPr>
          <p:nvPr>
            <p:ph type="title"/>
          </p:nvPr>
        </p:nvSpPr>
        <p:spPr>
          <a:xfrm>
            <a:off x="457200" y="0"/>
            <a:ext cx="8229600" cy="1143000"/>
          </a:xfrm>
          <a:noFill/>
          <a:ln/>
        </p:spPr>
        <p:txBody>
          <a:bodyPr/>
          <a:lstStyle/>
          <a:p>
            <a:r>
              <a:rPr lang="en-US" altLang="zh-CN"/>
              <a:t>Background</a:t>
            </a:r>
          </a:p>
        </p:txBody>
      </p:sp>
      <p:pic>
        <p:nvPicPr>
          <p:cNvPr id="58382" name="Picture 14" descr="Microsoft-mPlatform-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724400"/>
            <a:ext cx="1524000" cy="1141413"/>
          </a:xfrm>
          <a:prstGeom prst="rect">
            <a:avLst/>
          </a:prstGeom>
          <a:noFill/>
          <a:extLst>
            <a:ext uri="{909E8E84-426E-40dd-AFC4-6F175D3DCCD1}">
              <a14:hiddenFill xmlns:a14="http://schemas.microsoft.com/office/drawing/2010/main">
                <a:solidFill>
                  <a:srgbClr val="FFFFFF"/>
                </a:solidFill>
              </a14:hiddenFill>
            </a:ext>
          </a:extLst>
        </p:spPr>
      </p:pic>
      <p:sp>
        <p:nvSpPr>
          <p:cNvPr id="58383" name="Rectangle 15"/>
          <p:cNvSpPr>
            <a:spLocks noChangeArrowheads="1"/>
          </p:cNvSpPr>
          <p:nvPr/>
        </p:nvSpPr>
        <p:spPr bwMode="auto">
          <a:xfrm>
            <a:off x="1371600" y="4800600"/>
            <a:ext cx="3200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buFontTx/>
              <a:buChar char="•"/>
            </a:pPr>
            <a:r>
              <a:rPr lang="en-US" altLang="zh-CN" b="1"/>
              <a:t>mPlatform</a:t>
            </a:r>
            <a:endParaRPr lang="en-US" altLang="zh-CN" b="1" i="1">
              <a:solidFill>
                <a:srgbClr val="FF0000"/>
              </a:solidFill>
            </a:endParaRPr>
          </a:p>
          <a:p>
            <a:pPr marL="742950" lvl="1" indent="-285750">
              <a:lnSpc>
                <a:spcPct val="80000"/>
              </a:lnSpc>
              <a:spcBef>
                <a:spcPct val="20000"/>
              </a:spcBef>
              <a:buFontTx/>
              <a:buChar char="–"/>
            </a:pPr>
            <a:r>
              <a:rPr lang="en-US" altLang="zh-CN" sz="1600"/>
              <a:t>Heterogeneous platform</a:t>
            </a:r>
          </a:p>
          <a:p>
            <a:pPr marL="742950" lvl="1" indent="-285750">
              <a:lnSpc>
                <a:spcPct val="80000"/>
              </a:lnSpc>
              <a:spcBef>
                <a:spcPct val="20000"/>
              </a:spcBef>
              <a:buFontTx/>
              <a:buChar char="–"/>
            </a:pPr>
            <a:r>
              <a:rPr lang="en-US" altLang="zh-CN" sz="1600"/>
              <a:t>Multi-processor boards, multiple radios</a:t>
            </a:r>
          </a:p>
        </p:txBody>
      </p:sp>
      <p:sp>
        <p:nvSpPr>
          <p:cNvPr id="58384" name="AutoShape 16"/>
          <p:cNvSpPr>
            <a:spLocks noChangeArrowheads="1"/>
          </p:cNvSpPr>
          <p:nvPr/>
        </p:nvSpPr>
        <p:spPr bwMode="auto">
          <a:xfrm>
            <a:off x="2743200" y="2209800"/>
            <a:ext cx="914400" cy="3048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385" name="AutoShape 17"/>
          <p:cNvSpPr>
            <a:spLocks noChangeArrowheads="1"/>
          </p:cNvSpPr>
          <p:nvPr/>
        </p:nvSpPr>
        <p:spPr bwMode="auto">
          <a:xfrm>
            <a:off x="5029200" y="3810000"/>
            <a:ext cx="457200" cy="685800"/>
          </a:xfrm>
          <a:prstGeom prst="downArrow">
            <a:avLst>
              <a:gd name="adj1" fmla="val 50000"/>
              <a:gd name="adj2"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386" name="Rectangle 18"/>
          <p:cNvSpPr>
            <a:spLocks noChangeArrowheads="1"/>
          </p:cNvSpPr>
          <p:nvPr/>
        </p:nvSpPr>
        <p:spPr bwMode="auto">
          <a:xfrm>
            <a:off x="1219200" y="2743200"/>
            <a:ext cx="7010400" cy="1295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a:t>Can the </a:t>
            </a:r>
            <a:r>
              <a:rPr lang="en-US" altLang="zh-CN" sz="2000" b="1" i="1"/>
              <a:t>high-end processor</a:t>
            </a:r>
            <a:r>
              <a:rPr lang="en-US" altLang="zh-CN" sz="2000" b="1"/>
              <a:t> be used to </a:t>
            </a:r>
            <a:r>
              <a:rPr lang="en-US" altLang="zh-CN" sz="2000" b="1">
                <a:solidFill>
                  <a:srgbClr val="FF0000"/>
                </a:solidFill>
              </a:rPr>
              <a:t>Save Energy</a:t>
            </a:r>
            <a:r>
              <a:rPr lang="en-US" altLang="zh-CN" sz="2000" b="1"/>
              <a:t> </a:t>
            </a:r>
          </a:p>
          <a:p>
            <a:pPr algn="ctr"/>
            <a:r>
              <a:rPr lang="en-US" altLang="zh-CN" sz="2000" b="1"/>
              <a:t>rather than  increasing computation speed? </a:t>
            </a:r>
          </a:p>
        </p:txBody>
      </p:sp>
      <p:sp>
        <p:nvSpPr>
          <p:cNvPr id="58387" name="Rectangle 19"/>
          <p:cNvSpPr>
            <a:spLocks noChangeArrowheads="1"/>
          </p:cNvSpPr>
          <p:nvPr/>
        </p:nvSpPr>
        <p:spPr bwMode="auto">
          <a:xfrm>
            <a:off x="6324600" y="4800600"/>
            <a:ext cx="25908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High-end Processor Board</a:t>
            </a:r>
          </a:p>
        </p:txBody>
      </p:sp>
      <p:sp>
        <p:nvSpPr>
          <p:cNvPr id="58388" name="Rectangle 20"/>
          <p:cNvSpPr>
            <a:spLocks noChangeArrowheads="1"/>
          </p:cNvSpPr>
          <p:nvPr/>
        </p:nvSpPr>
        <p:spPr bwMode="auto">
          <a:xfrm>
            <a:off x="6324600" y="5334000"/>
            <a:ext cx="25908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1600" b="1"/>
              <a:t>Low-end Processor Board</a:t>
            </a:r>
          </a:p>
        </p:txBody>
      </p:sp>
      <p:sp>
        <p:nvSpPr>
          <p:cNvPr id="58389" name="Line 21"/>
          <p:cNvSpPr>
            <a:spLocks noChangeShapeType="1"/>
          </p:cNvSpPr>
          <p:nvPr/>
        </p:nvSpPr>
        <p:spPr bwMode="auto">
          <a:xfrm flipH="1">
            <a:off x="5257800" y="5029200"/>
            <a:ext cx="1066800" cy="381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390" name="Line 22"/>
          <p:cNvSpPr>
            <a:spLocks noChangeShapeType="1"/>
          </p:cNvSpPr>
          <p:nvPr/>
        </p:nvSpPr>
        <p:spPr bwMode="auto">
          <a:xfrm flipH="1">
            <a:off x="5334000" y="5562600"/>
            <a:ext cx="9906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2902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83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83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3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3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3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39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P spid="58383" grpId="0"/>
      <p:bldP spid="58384" grpId="0" animBg="1"/>
      <p:bldP spid="58385" grpId="0" animBg="1"/>
      <p:bldP spid="58386" grpId="0" animBg="1"/>
      <p:bldP spid="58387" grpId="0" animBg="1"/>
      <p:bldP spid="58388" grpId="0" animBg="1"/>
      <p:bldP spid="58389" grpId="0" animBg="1"/>
      <p:bldP spid="5839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ACE Big Picture</a:t>
            </a:r>
            <a:endParaRPr lang="en-US" sz="3600" dirty="0"/>
          </a:p>
        </p:txBody>
      </p:sp>
      <p:sp>
        <p:nvSpPr>
          <p:cNvPr id="8" name="Rectangle 7"/>
          <p:cNvSpPr/>
          <p:nvPr/>
        </p:nvSpPr>
        <p:spPr>
          <a:xfrm>
            <a:off x="609600" y="5562600"/>
            <a:ext cx="7848600" cy="609600"/>
          </a:xfrm>
          <a:prstGeom prst="rect">
            <a:avLst/>
          </a:prstGeom>
          <a:solidFill>
            <a:srgbClr val="F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Raw Sensor Data</a:t>
            </a:r>
            <a:endParaRPr lang="en-US" sz="2000" b="1" dirty="0">
              <a:solidFill>
                <a:schemeClr val="tx1"/>
              </a:solidFill>
            </a:endParaRPr>
          </a:p>
        </p:txBody>
      </p:sp>
      <p:sp>
        <p:nvSpPr>
          <p:cNvPr id="9" name="Rectangle 8"/>
          <p:cNvSpPr/>
          <p:nvPr/>
        </p:nvSpPr>
        <p:spPr>
          <a:xfrm>
            <a:off x="609600" y="2743200"/>
            <a:ext cx="7848600" cy="2819400"/>
          </a:xfrm>
          <a:prstGeom prst="rect">
            <a:avLst/>
          </a:prstGeom>
          <a:solidFill>
            <a:srgbClr val="FDF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09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App1</a:t>
            </a:r>
            <a:endParaRPr lang="en-US" dirty="0">
              <a:solidFill>
                <a:schemeClr val="tx1"/>
              </a:solidFill>
            </a:endParaRPr>
          </a:p>
        </p:txBody>
      </p:sp>
      <p:sp>
        <p:nvSpPr>
          <p:cNvPr id="14" name="Rectangle 13"/>
          <p:cNvSpPr/>
          <p:nvPr/>
        </p:nvSpPr>
        <p:spPr>
          <a:xfrm>
            <a:off x="2629997"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App2</a:t>
            </a:r>
            <a:endParaRPr lang="en-US" dirty="0">
              <a:solidFill>
                <a:schemeClr val="tx1"/>
              </a:solidFill>
            </a:endParaRPr>
          </a:p>
        </p:txBody>
      </p:sp>
      <p:sp>
        <p:nvSpPr>
          <p:cNvPr id="15" name="Rectangle 14"/>
          <p:cNvSpPr/>
          <p:nvPr/>
        </p:nvSpPr>
        <p:spPr>
          <a:xfrm>
            <a:off x="6705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App4</a:t>
            </a:r>
            <a:endParaRPr lang="en-US" dirty="0">
              <a:solidFill>
                <a:schemeClr val="tx1"/>
              </a:solidFill>
            </a:endParaRPr>
          </a:p>
        </p:txBody>
      </p:sp>
      <p:sp>
        <p:nvSpPr>
          <p:cNvPr id="21" name="Rounded Rectangle 20"/>
          <p:cNvSpPr/>
          <p:nvPr/>
        </p:nvSpPr>
        <p:spPr>
          <a:xfrm>
            <a:off x="762000" y="3124200"/>
            <a:ext cx="1752600" cy="2133600"/>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a:t>
            </a:r>
            <a:endParaRPr lang="en-US" dirty="0"/>
          </a:p>
        </p:txBody>
      </p:sp>
      <p:sp>
        <p:nvSpPr>
          <p:cNvPr id="25" name="Rounded Rectangle 24"/>
          <p:cNvSpPr/>
          <p:nvPr/>
        </p:nvSpPr>
        <p:spPr>
          <a:xfrm rot="16200000">
            <a:off x="337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AtHome</a:t>
            </a:r>
            <a:endParaRPr lang="en-US" dirty="0">
              <a:solidFill>
                <a:schemeClr val="tx1"/>
              </a:solidFill>
            </a:endParaRPr>
          </a:p>
        </p:txBody>
      </p:sp>
      <p:sp>
        <p:nvSpPr>
          <p:cNvPr id="26" name="Rounded Rectangle 25"/>
          <p:cNvSpPr/>
          <p:nvPr/>
        </p:nvSpPr>
        <p:spPr>
          <a:xfrm rot="16200000">
            <a:off x="718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InMeeting</a:t>
            </a:r>
            <a:endParaRPr lang="en-US" dirty="0">
              <a:solidFill>
                <a:schemeClr val="tx1"/>
              </a:solidFill>
            </a:endParaRPr>
          </a:p>
        </p:txBody>
      </p:sp>
      <p:sp>
        <p:nvSpPr>
          <p:cNvPr id="27" name="Rounded Rectangle 26"/>
          <p:cNvSpPr/>
          <p:nvPr/>
        </p:nvSpPr>
        <p:spPr>
          <a:xfrm rot="16200000">
            <a:off x="1099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a:t>
            </a:r>
            <a:endParaRPr lang="en-US" dirty="0">
              <a:solidFill>
                <a:schemeClr val="tx1"/>
              </a:solidFill>
            </a:endParaRPr>
          </a:p>
        </p:txBody>
      </p:sp>
      <p:sp>
        <p:nvSpPr>
          <p:cNvPr id="28" name="Rounded Rectangle 27"/>
          <p:cNvSpPr/>
          <p:nvPr/>
        </p:nvSpPr>
        <p:spPr>
          <a:xfrm rot="16200000">
            <a:off x="1480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Running</a:t>
            </a:r>
            <a:endParaRPr lang="en-US" dirty="0">
              <a:solidFill>
                <a:schemeClr val="tx1"/>
              </a:solidFill>
            </a:endParaRPr>
          </a:p>
        </p:txBody>
      </p:sp>
      <p:sp>
        <p:nvSpPr>
          <p:cNvPr id="31" name="Rounded Rectangle 30"/>
          <p:cNvSpPr/>
          <p:nvPr/>
        </p:nvSpPr>
        <p:spPr>
          <a:xfrm>
            <a:off x="3352800" y="4572000"/>
            <a:ext cx="4876800" cy="914400"/>
          </a:xfrm>
          <a:prstGeom prst="roundRect">
            <a:avLst/>
          </a:prstGeom>
          <a:solidFill>
            <a:srgbClr val="C6BFF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Correlation Miner</a:t>
            </a:r>
          </a:p>
          <a:p>
            <a:pPr algn="ctr"/>
            <a:r>
              <a:rPr lang="en-US" dirty="0" smtClean="0">
                <a:solidFill>
                  <a:schemeClr val="tx1"/>
                </a:solidFill>
              </a:rPr>
              <a:t>Driving  </a:t>
            </a:r>
            <a:r>
              <a:rPr lang="en-US" dirty="0" smtClean="0">
                <a:solidFill>
                  <a:schemeClr val="tx1"/>
                </a:solidFill>
                <a:sym typeface="Symbol"/>
              </a:rPr>
              <a:t>-&gt; Not </a:t>
            </a:r>
            <a:r>
              <a:rPr lang="en-US" dirty="0" err="1" smtClean="0">
                <a:solidFill>
                  <a:schemeClr val="tx1"/>
                </a:solidFill>
              </a:rPr>
              <a:t>AtHome</a:t>
            </a:r>
            <a:endParaRPr lang="en-US" dirty="0" smtClean="0">
              <a:solidFill>
                <a:schemeClr val="tx1"/>
              </a:solidFill>
            </a:endParaRPr>
          </a:p>
          <a:p>
            <a:pPr algn="ctr"/>
            <a:r>
              <a:rPr lang="en-US" dirty="0" smtClean="0">
                <a:solidFill>
                  <a:schemeClr val="tx1"/>
                </a:solidFill>
              </a:rPr>
              <a:t>Running </a:t>
            </a:r>
            <a:r>
              <a:rPr lang="en-US" dirty="0" smtClean="0">
                <a:solidFill>
                  <a:schemeClr val="tx1"/>
                </a:solidFill>
                <a:sym typeface="Symbol"/>
              </a:rPr>
              <a:t>-&gt; Not </a:t>
            </a:r>
            <a:r>
              <a:rPr lang="en-US" dirty="0" err="1" smtClean="0">
                <a:solidFill>
                  <a:schemeClr val="tx1"/>
                </a:solidFill>
              </a:rPr>
              <a:t>InMeeting</a:t>
            </a:r>
            <a:endParaRPr lang="en-US" dirty="0">
              <a:solidFill>
                <a:schemeClr val="tx1"/>
              </a:solidFill>
            </a:endParaRPr>
          </a:p>
        </p:txBody>
      </p:sp>
      <p:sp>
        <p:nvSpPr>
          <p:cNvPr id="35" name="Rectangle 34"/>
          <p:cNvSpPr/>
          <p:nvPr/>
        </p:nvSpPr>
        <p:spPr>
          <a:xfrm>
            <a:off x="4683449"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App3</a:t>
            </a:r>
            <a:endParaRPr lang="en-US" dirty="0">
              <a:solidFill>
                <a:schemeClr val="tx1"/>
              </a:solidFill>
            </a:endParaRPr>
          </a:p>
        </p:txBody>
      </p:sp>
      <p:sp>
        <p:nvSpPr>
          <p:cNvPr id="22" name="TextBox 21"/>
          <p:cNvSpPr txBox="1"/>
          <p:nvPr/>
        </p:nvSpPr>
        <p:spPr>
          <a:xfrm>
            <a:off x="3810000" y="2754868"/>
            <a:ext cx="1488421" cy="369332"/>
          </a:xfrm>
          <a:prstGeom prst="rect">
            <a:avLst/>
          </a:prstGeom>
          <a:solidFill>
            <a:schemeClr val="accent1">
              <a:lumMod val="20000"/>
              <a:lumOff val="80000"/>
            </a:schemeClr>
          </a:solidFill>
        </p:spPr>
        <p:txBody>
          <a:bodyPr wrap="none" rtlCol="0">
            <a:spAutoFit/>
          </a:bodyPr>
          <a:lstStyle/>
          <a:p>
            <a:r>
              <a:rPr lang="en-US" dirty="0" smtClean="0"/>
              <a:t>Get(attribute)</a:t>
            </a:r>
            <a:endParaRPr lang="en-US" dirty="0"/>
          </a:p>
        </p:txBody>
      </p:sp>
      <p:cxnSp>
        <p:nvCxnSpPr>
          <p:cNvPr id="57" name="Straight Arrow Connector 56"/>
          <p:cNvCxnSpPr/>
          <p:nvPr/>
        </p:nvCxnSpPr>
        <p:spPr>
          <a:xfrm flipV="1">
            <a:off x="1600200" y="5257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4199" y="3205843"/>
            <a:ext cx="1329403" cy="400110"/>
          </a:xfrm>
          <a:prstGeom prst="rect">
            <a:avLst/>
          </a:prstGeom>
          <a:solidFill>
            <a:schemeClr val="accent6">
              <a:lumMod val="60000"/>
              <a:lumOff val="40000"/>
            </a:schemeClr>
          </a:solidFill>
        </p:spPr>
        <p:txBody>
          <a:bodyPr wrap="none" rtlCol="0">
            <a:spAutoFit/>
          </a:bodyPr>
          <a:lstStyle/>
          <a:p>
            <a:r>
              <a:rPr lang="en-US" sz="2000" b="1" dirty="0" err="1" smtClean="0">
                <a:solidFill>
                  <a:srgbClr val="FF0000"/>
                </a:solidFill>
              </a:rPr>
              <a:t>Contexters</a:t>
            </a:r>
            <a:endParaRPr lang="en-US" sz="2000" b="1" dirty="0">
              <a:solidFill>
                <a:srgbClr val="FF0000"/>
              </a:solidFill>
            </a:endParaRPr>
          </a:p>
        </p:txBody>
      </p:sp>
      <p:cxnSp>
        <p:nvCxnSpPr>
          <p:cNvPr id="4" name="Straight Arrow Connector 3"/>
          <p:cNvCxnSpPr>
            <a:stCxn id="21" idx="3"/>
            <a:endCxn id="31" idx="1"/>
          </p:cNvCxnSpPr>
          <p:nvPr/>
        </p:nvCxnSpPr>
        <p:spPr>
          <a:xfrm>
            <a:off x="2514600" y="41910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81289" y="1295400"/>
            <a:ext cx="1326389" cy="369332"/>
          </a:xfrm>
          <a:prstGeom prst="rect">
            <a:avLst/>
          </a:prstGeom>
          <a:noFill/>
        </p:spPr>
        <p:txBody>
          <a:bodyPr wrap="none" rtlCol="0">
            <a:spAutoFit/>
          </a:bodyPr>
          <a:lstStyle/>
          <a:p>
            <a:r>
              <a:rPr lang="en-US" i="1" dirty="0" smtClean="0"/>
              <a:t>Get(Driving)</a:t>
            </a:r>
            <a:endParaRPr lang="en-US" i="1" dirty="0"/>
          </a:p>
        </p:txBody>
      </p:sp>
      <p:sp>
        <p:nvSpPr>
          <p:cNvPr id="51" name="TextBox 50"/>
          <p:cNvSpPr txBox="1"/>
          <p:nvPr/>
        </p:nvSpPr>
        <p:spPr>
          <a:xfrm>
            <a:off x="17230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cxnSp>
        <p:nvCxnSpPr>
          <p:cNvPr id="52" name="Straight Arrow Connector 51"/>
          <p:cNvCxnSpPr/>
          <p:nvPr/>
        </p:nvCxnSpPr>
        <p:spPr>
          <a:xfrm flipH="1" flipV="1">
            <a:off x="1823357" y="2209800"/>
            <a:ext cx="1" cy="1513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90600" y="2296886"/>
            <a:ext cx="901209" cy="369332"/>
          </a:xfrm>
          <a:prstGeom prst="rect">
            <a:avLst/>
          </a:prstGeom>
          <a:noFill/>
        </p:spPr>
        <p:txBody>
          <a:bodyPr wrap="none" rtlCol="0">
            <a:spAutoFit/>
          </a:bodyPr>
          <a:lstStyle/>
          <a:p>
            <a:r>
              <a:rPr lang="en-US" dirty="0" smtClean="0"/>
              <a:t>Sensing</a:t>
            </a:r>
            <a:endParaRPr lang="en-US" dirty="0"/>
          </a:p>
        </p:txBody>
      </p:sp>
      <p:sp>
        <p:nvSpPr>
          <p:cNvPr id="54" name="Rounded Rectangle 53"/>
          <p:cNvSpPr/>
          <p:nvPr/>
        </p:nvSpPr>
        <p:spPr>
          <a:xfrm>
            <a:off x="3352800" y="3352800"/>
            <a:ext cx="2212522" cy="914400"/>
          </a:xfrm>
          <a:prstGeom prst="roundRect">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Inference Cache</a:t>
            </a:r>
          </a:p>
          <a:p>
            <a:pPr algn="ctr"/>
            <a:r>
              <a:rPr lang="en-US" dirty="0" smtClean="0">
                <a:solidFill>
                  <a:schemeClr val="tx1"/>
                </a:solidFill>
              </a:rPr>
              <a:t>Driving</a:t>
            </a:r>
            <a:endParaRPr lang="en-US" dirty="0">
              <a:solidFill>
                <a:schemeClr val="tx1"/>
              </a:solidFill>
            </a:endParaRPr>
          </a:p>
        </p:txBody>
      </p:sp>
      <p:cxnSp>
        <p:nvCxnSpPr>
          <p:cNvPr id="55" name="Straight Arrow Connector 54"/>
          <p:cNvCxnSpPr>
            <a:stCxn id="21" idx="3"/>
            <a:endCxn id="54" idx="1"/>
          </p:cNvCxnSpPr>
          <p:nvPr/>
        </p:nvCxnSpPr>
        <p:spPr>
          <a:xfrm flipV="1">
            <a:off x="2514600" y="3810000"/>
            <a:ext cx="838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Slide Number Placeholder 29"/>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2444558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00"/>
                                        <p:tgtEl>
                                          <p:spTgt spid="57"/>
                                        </p:tgtEl>
                                      </p:cBhvr>
                                    </p:animEffect>
                                  </p:childTnLst>
                                </p:cTn>
                              </p:par>
                            </p:childTnLst>
                          </p:cTn>
                        </p:par>
                        <p:par>
                          <p:cTn id="12" fill="hold">
                            <p:stCondLst>
                              <p:cond delay="500"/>
                            </p:stCondLst>
                            <p:childTnLst>
                              <p:par>
                                <p:cTn id="13" presetID="24" presetClass="emph" presetSubtype="0" fill="hold" grpId="0" nodeType="afterEffect">
                                  <p:stCondLst>
                                    <p:cond delay="0"/>
                                  </p:stCondLst>
                                  <p:childTnLst>
                                    <p:animClr clrSpc="hsl" dir="cw">
                                      <p:cBhvr override="childStyle">
                                        <p:cTn id="14" dur="500" fill="hold"/>
                                        <p:tgtEl>
                                          <p:spTgt spid="27"/>
                                        </p:tgtEl>
                                        <p:attrNameLst>
                                          <p:attrName>style.color</p:attrName>
                                        </p:attrNameLst>
                                      </p:cBhvr>
                                      <p:by>
                                        <p:hsl h="0" s="-12549" l="-25098"/>
                                      </p:by>
                                    </p:animClr>
                                    <p:animClr clrSpc="hsl" dir="cw">
                                      <p:cBhvr>
                                        <p:cTn id="15" dur="500" fill="hold"/>
                                        <p:tgtEl>
                                          <p:spTgt spid="27"/>
                                        </p:tgtEl>
                                        <p:attrNameLst>
                                          <p:attrName>fillcolor</p:attrName>
                                        </p:attrNameLst>
                                      </p:cBhvr>
                                      <p:by>
                                        <p:hsl h="0" s="-12549" l="-25098"/>
                                      </p:by>
                                    </p:animClr>
                                    <p:animClr clrSpc="hsl" dir="cw">
                                      <p:cBhvr>
                                        <p:cTn id="16" dur="500" fill="hold"/>
                                        <p:tgtEl>
                                          <p:spTgt spid="27"/>
                                        </p:tgtEl>
                                        <p:attrNameLst>
                                          <p:attrName>stroke.color</p:attrName>
                                        </p:attrNameLst>
                                      </p:cBhvr>
                                      <p:by>
                                        <p:hsl h="0" s="-12549" l="-25098"/>
                                      </p:by>
                                    </p:animClr>
                                    <p:set>
                                      <p:cBhvr>
                                        <p:cTn id="17" dur="500" fill="hold"/>
                                        <p:tgtEl>
                                          <p:spTgt spid="27"/>
                                        </p:tgtEl>
                                        <p:attrNameLst>
                                          <p:attrName>fill.type</p:attrName>
                                        </p:attrNameLst>
                                      </p:cBhvr>
                                      <p:to>
                                        <p:strVal val="solid"/>
                                      </p:to>
                                    </p:se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48" grpId="0"/>
      <p:bldP spid="51" grpId="0"/>
      <p:bldP spid="53" grpId="0"/>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t>ACE Big Picture</a:t>
            </a:r>
            <a:endParaRPr lang="en-US" sz="3600" dirty="0"/>
          </a:p>
        </p:txBody>
      </p:sp>
      <p:sp>
        <p:nvSpPr>
          <p:cNvPr id="8" name="Rectangle 7"/>
          <p:cNvSpPr/>
          <p:nvPr/>
        </p:nvSpPr>
        <p:spPr>
          <a:xfrm>
            <a:off x="609600" y="5562600"/>
            <a:ext cx="7848600" cy="609600"/>
          </a:xfrm>
          <a:prstGeom prst="rect">
            <a:avLst/>
          </a:prstGeom>
          <a:solidFill>
            <a:srgbClr val="F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Raw Sensor Data</a:t>
            </a:r>
            <a:endParaRPr lang="en-US" sz="2000" b="1" dirty="0">
              <a:solidFill>
                <a:schemeClr val="tx1"/>
              </a:solidFill>
            </a:endParaRPr>
          </a:p>
        </p:txBody>
      </p:sp>
      <p:sp>
        <p:nvSpPr>
          <p:cNvPr id="9" name="Rectangle 8"/>
          <p:cNvSpPr/>
          <p:nvPr/>
        </p:nvSpPr>
        <p:spPr>
          <a:xfrm>
            <a:off x="609600" y="2743200"/>
            <a:ext cx="7848600" cy="2819400"/>
          </a:xfrm>
          <a:prstGeom prst="rect">
            <a:avLst/>
          </a:prstGeom>
          <a:solidFill>
            <a:srgbClr val="FDF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09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App1</a:t>
            </a:r>
            <a:endParaRPr lang="en-US" dirty="0">
              <a:solidFill>
                <a:schemeClr val="tx1"/>
              </a:solidFill>
            </a:endParaRPr>
          </a:p>
        </p:txBody>
      </p:sp>
      <p:sp>
        <p:nvSpPr>
          <p:cNvPr id="14" name="Rectangle 13"/>
          <p:cNvSpPr/>
          <p:nvPr/>
        </p:nvSpPr>
        <p:spPr>
          <a:xfrm>
            <a:off x="2629997"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App2</a:t>
            </a:r>
            <a:endParaRPr lang="en-US" dirty="0">
              <a:solidFill>
                <a:schemeClr val="tx1"/>
              </a:solidFill>
            </a:endParaRPr>
          </a:p>
        </p:txBody>
      </p:sp>
      <p:sp>
        <p:nvSpPr>
          <p:cNvPr id="15" name="Rectangle 14"/>
          <p:cNvSpPr/>
          <p:nvPr/>
        </p:nvSpPr>
        <p:spPr>
          <a:xfrm>
            <a:off x="6705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App4</a:t>
            </a:r>
            <a:endParaRPr lang="en-US" dirty="0">
              <a:solidFill>
                <a:schemeClr val="tx1"/>
              </a:solidFill>
            </a:endParaRPr>
          </a:p>
        </p:txBody>
      </p:sp>
      <p:sp>
        <p:nvSpPr>
          <p:cNvPr id="24" name="Rounded Rectangle 23"/>
          <p:cNvSpPr/>
          <p:nvPr/>
        </p:nvSpPr>
        <p:spPr>
          <a:xfrm>
            <a:off x="3352800" y="3352800"/>
            <a:ext cx="2212522" cy="914400"/>
          </a:xfrm>
          <a:prstGeom prst="roundRect">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Inference Cache</a:t>
            </a:r>
          </a:p>
          <a:p>
            <a:pPr algn="ctr"/>
            <a:r>
              <a:rPr lang="en-US" dirty="0" smtClean="0">
                <a:solidFill>
                  <a:schemeClr val="tx1"/>
                </a:solidFill>
              </a:rPr>
              <a:t>Driving</a:t>
            </a:r>
            <a:endParaRPr lang="en-US" dirty="0">
              <a:solidFill>
                <a:schemeClr val="tx1"/>
              </a:solidFill>
            </a:endParaRPr>
          </a:p>
        </p:txBody>
      </p:sp>
      <p:sp>
        <p:nvSpPr>
          <p:cNvPr id="21" name="Rounded Rectangle 20"/>
          <p:cNvSpPr/>
          <p:nvPr/>
        </p:nvSpPr>
        <p:spPr>
          <a:xfrm>
            <a:off x="762000" y="3124200"/>
            <a:ext cx="1752600" cy="2133600"/>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a:t>
            </a:r>
            <a:endParaRPr lang="en-US" dirty="0"/>
          </a:p>
        </p:txBody>
      </p:sp>
      <p:sp>
        <p:nvSpPr>
          <p:cNvPr id="25" name="Rounded Rectangle 24"/>
          <p:cNvSpPr/>
          <p:nvPr/>
        </p:nvSpPr>
        <p:spPr>
          <a:xfrm rot="16200000">
            <a:off x="337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AtHome</a:t>
            </a:r>
            <a:endParaRPr lang="en-US" dirty="0">
              <a:solidFill>
                <a:schemeClr val="tx1"/>
              </a:solidFill>
            </a:endParaRPr>
          </a:p>
        </p:txBody>
      </p:sp>
      <p:sp>
        <p:nvSpPr>
          <p:cNvPr id="26" name="Rounded Rectangle 25"/>
          <p:cNvSpPr/>
          <p:nvPr/>
        </p:nvSpPr>
        <p:spPr>
          <a:xfrm rot="16200000">
            <a:off x="718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InMeeting</a:t>
            </a:r>
            <a:endParaRPr lang="en-US" dirty="0">
              <a:solidFill>
                <a:schemeClr val="tx1"/>
              </a:solidFill>
            </a:endParaRPr>
          </a:p>
        </p:txBody>
      </p:sp>
      <p:sp>
        <p:nvSpPr>
          <p:cNvPr id="27" name="Rounded Rectangle 26"/>
          <p:cNvSpPr/>
          <p:nvPr/>
        </p:nvSpPr>
        <p:spPr>
          <a:xfrm rot="16200000">
            <a:off x="1099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a:t>
            </a:r>
            <a:endParaRPr lang="en-US" dirty="0">
              <a:solidFill>
                <a:schemeClr val="tx1"/>
              </a:solidFill>
            </a:endParaRPr>
          </a:p>
        </p:txBody>
      </p:sp>
      <p:sp>
        <p:nvSpPr>
          <p:cNvPr id="28" name="Rounded Rectangle 27"/>
          <p:cNvSpPr/>
          <p:nvPr/>
        </p:nvSpPr>
        <p:spPr>
          <a:xfrm rot="16200000">
            <a:off x="1480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Running</a:t>
            </a:r>
            <a:endParaRPr lang="en-US" dirty="0">
              <a:solidFill>
                <a:schemeClr val="tx1"/>
              </a:solidFill>
            </a:endParaRPr>
          </a:p>
        </p:txBody>
      </p:sp>
      <p:sp>
        <p:nvSpPr>
          <p:cNvPr id="31" name="Rounded Rectangle 30"/>
          <p:cNvSpPr/>
          <p:nvPr/>
        </p:nvSpPr>
        <p:spPr>
          <a:xfrm>
            <a:off x="3352800" y="4572000"/>
            <a:ext cx="4876800" cy="914400"/>
          </a:xfrm>
          <a:prstGeom prst="roundRect">
            <a:avLst/>
          </a:prstGeom>
          <a:solidFill>
            <a:srgbClr val="C6BFF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Correlation </a:t>
            </a:r>
            <a:r>
              <a:rPr lang="en-US" sz="2000" b="1" dirty="0" smtClean="0">
                <a:solidFill>
                  <a:srgbClr val="FF0000"/>
                </a:solidFill>
              </a:rPr>
              <a:t>Miner</a:t>
            </a:r>
          </a:p>
          <a:p>
            <a:pPr algn="ctr"/>
            <a:r>
              <a:rPr lang="en-US" dirty="0" smtClean="0">
                <a:solidFill>
                  <a:schemeClr val="tx1"/>
                </a:solidFill>
              </a:rPr>
              <a:t>Driving  </a:t>
            </a:r>
            <a:r>
              <a:rPr lang="en-US" dirty="0" smtClean="0">
                <a:solidFill>
                  <a:schemeClr val="tx1"/>
                </a:solidFill>
                <a:sym typeface="Symbol"/>
              </a:rPr>
              <a:t>-&gt; Not </a:t>
            </a:r>
            <a:r>
              <a:rPr lang="en-US" dirty="0" err="1" smtClean="0">
                <a:solidFill>
                  <a:schemeClr val="tx1"/>
                </a:solidFill>
              </a:rPr>
              <a:t>AtHome</a:t>
            </a:r>
            <a:endParaRPr lang="en-US" dirty="0" smtClean="0">
              <a:solidFill>
                <a:schemeClr val="tx1"/>
              </a:solidFill>
            </a:endParaRPr>
          </a:p>
          <a:p>
            <a:pPr algn="ctr"/>
            <a:r>
              <a:rPr lang="en-US" dirty="0" smtClean="0">
                <a:solidFill>
                  <a:schemeClr val="tx1"/>
                </a:solidFill>
              </a:rPr>
              <a:t>Running -&gt; Not </a:t>
            </a:r>
            <a:r>
              <a:rPr lang="en-US" dirty="0" err="1" smtClean="0">
                <a:solidFill>
                  <a:schemeClr val="tx1"/>
                </a:solidFill>
              </a:rPr>
              <a:t>InMeeting</a:t>
            </a:r>
            <a:endParaRPr lang="en-US" dirty="0">
              <a:solidFill>
                <a:schemeClr val="tx1"/>
              </a:solidFill>
            </a:endParaRPr>
          </a:p>
        </p:txBody>
      </p:sp>
      <p:sp>
        <p:nvSpPr>
          <p:cNvPr id="32" name="TextBox 31"/>
          <p:cNvSpPr txBox="1"/>
          <p:nvPr/>
        </p:nvSpPr>
        <p:spPr>
          <a:xfrm>
            <a:off x="3205837" y="2313997"/>
            <a:ext cx="458780" cy="369332"/>
          </a:xfrm>
          <a:prstGeom prst="rect">
            <a:avLst/>
          </a:prstGeom>
          <a:noFill/>
        </p:spPr>
        <p:txBody>
          <a:bodyPr wrap="none" rtlCol="0">
            <a:spAutoFit/>
          </a:bodyPr>
          <a:lstStyle/>
          <a:p>
            <a:r>
              <a:rPr lang="en-US" dirty="0" smtClean="0"/>
              <a:t>Hit</a:t>
            </a:r>
            <a:endParaRPr lang="en-US" dirty="0"/>
          </a:p>
        </p:txBody>
      </p:sp>
      <p:cxnSp>
        <p:nvCxnSpPr>
          <p:cNvPr id="44" name="Straight Arrow Connector 43"/>
          <p:cNvCxnSpPr>
            <a:stCxn id="24" idx="0"/>
            <a:endCxn id="14" idx="2"/>
          </p:cNvCxnSpPr>
          <p:nvPr/>
        </p:nvCxnSpPr>
        <p:spPr>
          <a:xfrm flipH="1" flipV="1">
            <a:off x="3506297" y="2286000"/>
            <a:ext cx="952764"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8" idx="3"/>
            <a:endCxn id="35" idx="2"/>
          </p:cNvCxnSpPr>
          <p:nvPr/>
        </p:nvCxnSpPr>
        <p:spPr>
          <a:xfrm flipH="1" flipV="1">
            <a:off x="5559749" y="2286000"/>
            <a:ext cx="1428879" cy="27704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83449"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App3</a:t>
            </a:r>
            <a:endParaRPr lang="en-US" dirty="0">
              <a:solidFill>
                <a:schemeClr val="tx1"/>
              </a:solidFill>
            </a:endParaRPr>
          </a:p>
        </p:txBody>
      </p:sp>
      <p:sp>
        <p:nvSpPr>
          <p:cNvPr id="37" name="TextBox 36"/>
          <p:cNvSpPr txBox="1"/>
          <p:nvPr/>
        </p:nvSpPr>
        <p:spPr>
          <a:xfrm>
            <a:off x="581289" y="1295400"/>
            <a:ext cx="1326389" cy="369332"/>
          </a:xfrm>
          <a:prstGeom prst="rect">
            <a:avLst/>
          </a:prstGeom>
          <a:noFill/>
        </p:spPr>
        <p:txBody>
          <a:bodyPr wrap="none" rtlCol="0">
            <a:spAutoFit/>
          </a:bodyPr>
          <a:lstStyle/>
          <a:p>
            <a:r>
              <a:rPr lang="en-US" i="1" dirty="0" smtClean="0"/>
              <a:t>Get(Driving)</a:t>
            </a:r>
            <a:endParaRPr lang="en-US" i="1" dirty="0"/>
          </a:p>
        </p:txBody>
      </p:sp>
      <p:sp>
        <p:nvSpPr>
          <p:cNvPr id="38" name="TextBox 37"/>
          <p:cNvSpPr txBox="1"/>
          <p:nvPr/>
        </p:nvSpPr>
        <p:spPr>
          <a:xfrm>
            <a:off x="2590800" y="1295400"/>
            <a:ext cx="1326389" cy="369332"/>
          </a:xfrm>
          <a:prstGeom prst="rect">
            <a:avLst/>
          </a:prstGeom>
          <a:noFill/>
        </p:spPr>
        <p:txBody>
          <a:bodyPr wrap="none" rtlCol="0">
            <a:spAutoFit/>
          </a:bodyPr>
          <a:lstStyle/>
          <a:p>
            <a:r>
              <a:rPr lang="en-US" i="1" dirty="0" smtClean="0"/>
              <a:t>Get(Driving)</a:t>
            </a:r>
            <a:endParaRPr lang="en-US" i="1" dirty="0"/>
          </a:p>
        </p:txBody>
      </p:sp>
      <p:sp>
        <p:nvSpPr>
          <p:cNvPr id="39" name="TextBox 38"/>
          <p:cNvSpPr txBox="1"/>
          <p:nvPr/>
        </p:nvSpPr>
        <p:spPr>
          <a:xfrm>
            <a:off x="4572000" y="1295400"/>
            <a:ext cx="1432765" cy="369332"/>
          </a:xfrm>
          <a:prstGeom prst="rect">
            <a:avLst/>
          </a:prstGeom>
          <a:noFill/>
        </p:spPr>
        <p:txBody>
          <a:bodyPr wrap="none" rtlCol="0">
            <a:spAutoFit/>
          </a:bodyPr>
          <a:lstStyle/>
          <a:p>
            <a:r>
              <a:rPr lang="en-US" i="1" dirty="0" smtClean="0"/>
              <a:t>Get(</a:t>
            </a:r>
            <a:r>
              <a:rPr lang="en-US" i="1" dirty="0" err="1" smtClean="0"/>
              <a:t>AtHome</a:t>
            </a:r>
            <a:r>
              <a:rPr lang="en-US" i="1" dirty="0" smtClean="0"/>
              <a:t>)</a:t>
            </a:r>
            <a:endParaRPr lang="en-US" i="1" dirty="0"/>
          </a:p>
        </p:txBody>
      </p:sp>
      <p:sp>
        <p:nvSpPr>
          <p:cNvPr id="5" name="TextBox 4"/>
          <p:cNvSpPr txBox="1"/>
          <p:nvPr/>
        </p:nvSpPr>
        <p:spPr>
          <a:xfrm>
            <a:off x="37042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1" name="TextBox 40"/>
          <p:cNvSpPr txBox="1"/>
          <p:nvPr/>
        </p:nvSpPr>
        <p:spPr>
          <a:xfrm>
            <a:off x="17230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2" name="TextBox 41"/>
          <p:cNvSpPr txBox="1"/>
          <p:nvPr/>
        </p:nvSpPr>
        <p:spPr>
          <a:xfrm>
            <a:off x="5791200" y="1307068"/>
            <a:ext cx="776303"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cxnSp>
        <p:nvCxnSpPr>
          <p:cNvPr id="49" name="Straight Arrow Connector 48"/>
          <p:cNvCxnSpPr>
            <a:stCxn id="27" idx="3"/>
          </p:cNvCxnSpPr>
          <p:nvPr/>
        </p:nvCxnSpPr>
        <p:spPr>
          <a:xfrm flipH="1" flipV="1">
            <a:off x="1823357" y="2209800"/>
            <a:ext cx="1" cy="1513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90600" y="2296886"/>
            <a:ext cx="901209" cy="369332"/>
          </a:xfrm>
          <a:prstGeom prst="rect">
            <a:avLst/>
          </a:prstGeom>
          <a:noFill/>
        </p:spPr>
        <p:txBody>
          <a:bodyPr wrap="none" rtlCol="0">
            <a:spAutoFit/>
          </a:bodyPr>
          <a:lstStyle/>
          <a:p>
            <a:r>
              <a:rPr lang="en-US" dirty="0" smtClean="0"/>
              <a:t>Sensing</a:t>
            </a:r>
            <a:endParaRPr lang="en-US" dirty="0"/>
          </a:p>
        </p:txBody>
      </p:sp>
      <p:sp>
        <p:nvSpPr>
          <p:cNvPr id="22" name="TextBox 21"/>
          <p:cNvSpPr txBox="1"/>
          <p:nvPr/>
        </p:nvSpPr>
        <p:spPr>
          <a:xfrm>
            <a:off x="3810000" y="2754868"/>
            <a:ext cx="1488421" cy="369332"/>
          </a:xfrm>
          <a:prstGeom prst="rect">
            <a:avLst/>
          </a:prstGeom>
          <a:solidFill>
            <a:schemeClr val="accent1">
              <a:lumMod val="20000"/>
              <a:lumOff val="80000"/>
            </a:schemeClr>
          </a:solidFill>
        </p:spPr>
        <p:txBody>
          <a:bodyPr wrap="none" rtlCol="0">
            <a:spAutoFit/>
          </a:bodyPr>
          <a:lstStyle/>
          <a:p>
            <a:r>
              <a:rPr lang="en-US" dirty="0" smtClean="0"/>
              <a:t>Get(attribute)</a:t>
            </a:r>
            <a:endParaRPr lang="en-US" dirty="0"/>
          </a:p>
        </p:txBody>
      </p:sp>
      <p:cxnSp>
        <p:nvCxnSpPr>
          <p:cNvPr id="57" name="Straight Arrow Connector 56"/>
          <p:cNvCxnSpPr/>
          <p:nvPr/>
        </p:nvCxnSpPr>
        <p:spPr>
          <a:xfrm flipV="1">
            <a:off x="1600200" y="5257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4199" y="3205843"/>
            <a:ext cx="1329403" cy="400110"/>
          </a:xfrm>
          <a:prstGeom prst="rect">
            <a:avLst/>
          </a:prstGeom>
          <a:solidFill>
            <a:schemeClr val="accent6">
              <a:lumMod val="60000"/>
              <a:lumOff val="40000"/>
            </a:schemeClr>
          </a:solidFill>
        </p:spPr>
        <p:txBody>
          <a:bodyPr wrap="none" rtlCol="0">
            <a:spAutoFit/>
          </a:bodyPr>
          <a:lstStyle/>
          <a:p>
            <a:r>
              <a:rPr lang="en-US" sz="2000" b="1" dirty="0" err="1" smtClean="0">
                <a:solidFill>
                  <a:srgbClr val="FF0000"/>
                </a:solidFill>
              </a:rPr>
              <a:t>Contexters</a:t>
            </a:r>
            <a:endParaRPr lang="en-US" sz="2000" b="1" dirty="0">
              <a:solidFill>
                <a:srgbClr val="FF0000"/>
              </a:solidFill>
            </a:endParaRPr>
          </a:p>
        </p:txBody>
      </p:sp>
      <p:cxnSp>
        <p:nvCxnSpPr>
          <p:cNvPr id="4" name="Straight Arrow Connector 3"/>
          <p:cNvCxnSpPr>
            <a:stCxn id="21" idx="3"/>
            <a:endCxn id="31" idx="1"/>
          </p:cNvCxnSpPr>
          <p:nvPr/>
        </p:nvCxnSpPr>
        <p:spPr>
          <a:xfrm>
            <a:off x="2514600" y="41910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003173" y="2296886"/>
            <a:ext cx="1397627" cy="369332"/>
          </a:xfrm>
          <a:prstGeom prst="rect">
            <a:avLst/>
          </a:prstGeom>
          <a:noFill/>
        </p:spPr>
        <p:txBody>
          <a:bodyPr wrap="none" rtlCol="0">
            <a:spAutoFit/>
          </a:bodyPr>
          <a:lstStyle/>
          <a:p>
            <a:r>
              <a:rPr lang="en-US" dirty="0" smtClean="0">
                <a:solidFill>
                  <a:srgbClr val="FF0000"/>
                </a:solidFill>
              </a:rPr>
              <a:t>Inference Hit</a:t>
            </a:r>
            <a:endParaRPr lang="en-US" dirty="0">
              <a:solidFill>
                <a:srgbClr val="FF0000"/>
              </a:solidFill>
            </a:endParaRPr>
          </a:p>
        </p:txBody>
      </p:sp>
      <p:sp>
        <p:nvSpPr>
          <p:cNvPr id="48" name="Rectangle 47"/>
          <p:cNvSpPr/>
          <p:nvPr/>
        </p:nvSpPr>
        <p:spPr>
          <a:xfrm>
            <a:off x="4626428" y="4909458"/>
            <a:ext cx="2362200" cy="2939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2514600" y="3810000"/>
            <a:ext cx="838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38600" y="3810000"/>
            <a:ext cx="964573" cy="2939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endCxn id="48" idx="0"/>
          </p:cNvCxnSpPr>
          <p:nvPr/>
        </p:nvCxnSpPr>
        <p:spPr>
          <a:xfrm>
            <a:off x="4533900" y="4103915"/>
            <a:ext cx="1273628" cy="8055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Slide Number Placeholder 35"/>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139166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animEffect transition="in" filter="fade">
                                      <p:cBhvr>
                                        <p:cTn id="36" dur="500"/>
                                        <p:tgtEl>
                                          <p:spTgt spid="48"/>
                                        </p:tgtEl>
                                      </p:cBhvr>
                                    </p:animEffect>
                                  </p:childTnLst>
                                </p:cTn>
                              </p:par>
                            </p:childTnLst>
                          </p:cTn>
                        </p:par>
                        <p:par>
                          <p:cTn id="37" fill="hold">
                            <p:stCondLst>
                              <p:cond delay="1500"/>
                            </p:stCondLst>
                            <p:childTnLst>
                              <p:par>
                                <p:cTn id="38" presetID="22" presetClass="entr" presetSubtype="4"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5" grpId="0"/>
      <p:bldP spid="42" grpId="0"/>
      <p:bldP spid="33" grpId="0"/>
      <p:bldP spid="48"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ACE Big Picture</a:t>
            </a:r>
            <a:endParaRPr lang="en-US" sz="3600" dirty="0"/>
          </a:p>
        </p:txBody>
      </p:sp>
      <p:sp>
        <p:nvSpPr>
          <p:cNvPr id="8" name="Rectangle 7"/>
          <p:cNvSpPr/>
          <p:nvPr/>
        </p:nvSpPr>
        <p:spPr>
          <a:xfrm>
            <a:off x="609600" y="5562600"/>
            <a:ext cx="7848600" cy="609600"/>
          </a:xfrm>
          <a:prstGeom prst="rect">
            <a:avLst/>
          </a:prstGeom>
          <a:solidFill>
            <a:srgbClr val="F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Raw Sensor Data</a:t>
            </a:r>
            <a:endParaRPr lang="en-US" sz="2000" b="1" dirty="0">
              <a:solidFill>
                <a:schemeClr val="tx1"/>
              </a:solidFill>
            </a:endParaRPr>
          </a:p>
        </p:txBody>
      </p:sp>
      <p:sp>
        <p:nvSpPr>
          <p:cNvPr id="9" name="Rectangle 8"/>
          <p:cNvSpPr/>
          <p:nvPr/>
        </p:nvSpPr>
        <p:spPr>
          <a:xfrm>
            <a:off x="609600" y="2743200"/>
            <a:ext cx="7848600" cy="2819400"/>
          </a:xfrm>
          <a:prstGeom prst="rect">
            <a:avLst/>
          </a:prstGeom>
          <a:solidFill>
            <a:srgbClr val="FDF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09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App1</a:t>
            </a:r>
            <a:endParaRPr lang="en-US" dirty="0">
              <a:solidFill>
                <a:schemeClr val="tx1"/>
              </a:solidFill>
            </a:endParaRPr>
          </a:p>
        </p:txBody>
      </p:sp>
      <p:sp>
        <p:nvSpPr>
          <p:cNvPr id="14" name="Rectangle 13"/>
          <p:cNvSpPr/>
          <p:nvPr/>
        </p:nvSpPr>
        <p:spPr>
          <a:xfrm>
            <a:off x="2629997"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App2</a:t>
            </a:r>
            <a:endParaRPr lang="en-US" dirty="0">
              <a:solidFill>
                <a:schemeClr val="tx1"/>
              </a:solidFill>
            </a:endParaRPr>
          </a:p>
        </p:txBody>
      </p:sp>
      <p:sp>
        <p:nvSpPr>
          <p:cNvPr id="15" name="Rectangle 14"/>
          <p:cNvSpPr/>
          <p:nvPr/>
        </p:nvSpPr>
        <p:spPr>
          <a:xfrm>
            <a:off x="6705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App4</a:t>
            </a:r>
            <a:endParaRPr lang="en-US" dirty="0">
              <a:solidFill>
                <a:schemeClr val="tx1"/>
              </a:solidFill>
            </a:endParaRPr>
          </a:p>
        </p:txBody>
      </p:sp>
      <p:sp>
        <p:nvSpPr>
          <p:cNvPr id="24" name="Rounded Rectangle 23"/>
          <p:cNvSpPr/>
          <p:nvPr/>
        </p:nvSpPr>
        <p:spPr>
          <a:xfrm>
            <a:off x="3352800" y="3352800"/>
            <a:ext cx="2212522" cy="914400"/>
          </a:xfrm>
          <a:prstGeom prst="roundRect">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Inference Cache</a:t>
            </a:r>
          </a:p>
          <a:p>
            <a:pPr algn="ctr"/>
            <a:r>
              <a:rPr lang="en-US" dirty="0" smtClean="0">
                <a:solidFill>
                  <a:schemeClr val="tx1"/>
                </a:solidFill>
              </a:rPr>
              <a:t>Running</a:t>
            </a:r>
            <a:endParaRPr lang="en-US" dirty="0">
              <a:solidFill>
                <a:schemeClr val="tx1"/>
              </a:solidFill>
            </a:endParaRPr>
          </a:p>
        </p:txBody>
      </p:sp>
      <p:sp>
        <p:nvSpPr>
          <p:cNvPr id="21" name="Rounded Rectangle 20"/>
          <p:cNvSpPr/>
          <p:nvPr/>
        </p:nvSpPr>
        <p:spPr>
          <a:xfrm>
            <a:off x="762000" y="3124200"/>
            <a:ext cx="1752600" cy="2133600"/>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a:t>
            </a:r>
            <a:endParaRPr lang="en-US" dirty="0"/>
          </a:p>
        </p:txBody>
      </p:sp>
      <p:sp>
        <p:nvSpPr>
          <p:cNvPr id="25" name="Rounded Rectangle 24"/>
          <p:cNvSpPr/>
          <p:nvPr/>
        </p:nvSpPr>
        <p:spPr>
          <a:xfrm rot="16200000">
            <a:off x="337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AtHome</a:t>
            </a:r>
            <a:endParaRPr lang="en-US" dirty="0">
              <a:solidFill>
                <a:schemeClr val="tx1"/>
              </a:solidFill>
            </a:endParaRPr>
          </a:p>
        </p:txBody>
      </p:sp>
      <p:sp>
        <p:nvSpPr>
          <p:cNvPr id="26" name="Rounded Rectangle 25"/>
          <p:cNvSpPr/>
          <p:nvPr/>
        </p:nvSpPr>
        <p:spPr>
          <a:xfrm rot="16200000">
            <a:off x="718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InMeeting</a:t>
            </a:r>
            <a:endParaRPr lang="en-US" dirty="0">
              <a:solidFill>
                <a:schemeClr val="tx1"/>
              </a:solidFill>
            </a:endParaRPr>
          </a:p>
        </p:txBody>
      </p:sp>
      <p:sp>
        <p:nvSpPr>
          <p:cNvPr id="27" name="Rounded Rectangle 26"/>
          <p:cNvSpPr/>
          <p:nvPr/>
        </p:nvSpPr>
        <p:spPr>
          <a:xfrm rot="16200000">
            <a:off x="1099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a:t>
            </a:r>
            <a:endParaRPr lang="en-US" dirty="0">
              <a:solidFill>
                <a:schemeClr val="tx1"/>
              </a:solidFill>
            </a:endParaRPr>
          </a:p>
        </p:txBody>
      </p:sp>
      <p:sp>
        <p:nvSpPr>
          <p:cNvPr id="28" name="Rounded Rectangle 27"/>
          <p:cNvSpPr/>
          <p:nvPr/>
        </p:nvSpPr>
        <p:spPr>
          <a:xfrm rot="16200000">
            <a:off x="1480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Running</a:t>
            </a:r>
            <a:endParaRPr lang="en-US" dirty="0">
              <a:solidFill>
                <a:schemeClr val="tx1"/>
              </a:solidFill>
            </a:endParaRPr>
          </a:p>
        </p:txBody>
      </p:sp>
      <p:sp>
        <p:nvSpPr>
          <p:cNvPr id="30" name="Rounded Rectangle 29"/>
          <p:cNvSpPr/>
          <p:nvPr/>
        </p:nvSpPr>
        <p:spPr>
          <a:xfrm>
            <a:off x="6324600" y="3362904"/>
            <a:ext cx="1905000" cy="914400"/>
          </a:xfrm>
          <a:prstGeom prst="round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Speculative Sensing</a:t>
            </a:r>
            <a:endParaRPr lang="en-US" sz="2000" b="1" dirty="0">
              <a:solidFill>
                <a:srgbClr val="FF0000"/>
              </a:solidFill>
            </a:endParaRPr>
          </a:p>
        </p:txBody>
      </p:sp>
      <p:sp>
        <p:nvSpPr>
          <p:cNvPr id="31" name="Rounded Rectangle 30"/>
          <p:cNvSpPr/>
          <p:nvPr/>
        </p:nvSpPr>
        <p:spPr>
          <a:xfrm>
            <a:off x="3352800" y="4572000"/>
            <a:ext cx="4876800" cy="914400"/>
          </a:xfrm>
          <a:prstGeom prst="roundRect">
            <a:avLst/>
          </a:prstGeom>
          <a:solidFill>
            <a:srgbClr val="C6BFF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Correlation </a:t>
            </a:r>
            <a:r>
              <a:rPr lang="en-US" sz="2000" b="1" dirty="0" smtClean="0">
                <a:solidFill>
                  <a:srgbClr val="FF0000"/>
                </a:solidFill>
              </a:rPr>
              <a:t>Miner</a:t>
            </a:r>
          </a:p>
          <a:p>
            <a:pPr algn="ctr"/>
            <a:r>
              <a:rPr lang="en-US" dirty="0" smtClean="0">
                <a:solidFill>
                  <a:schemeClr val="tx1"/>
                </a:solidFill>
              </a:rPr>
              <a:t>Driving  </a:t>
            </a:r>
            <a:r>
              <a:rPr lang="en-US" dirty="0" smtClean="0">
                <a:solidFill>
                  <a:schemeClr val="tx1"/>
                </a:solidFill>
                <a:sym typeface="Symbol"/>
              </a:rPr>
              <a:t>-&gt; Not </a:t>
            </a:r>
            <a:r>
              <a:rPr lang="en-US" dirty="0" err="1" smtClean="0">
                <a:solidFill>
                  <a:schemeClr val="tx1"/>
                </a:solidFill>
              </a:rPr>
              <a:t>AtHome</a:t>
            </a:r>
            <a:endParaRPr lang="en-US" dirty="0" smtClean="0">
              <a:solidFill>
                <a:schemeClr val="tx1"/>
              </a:solidFill>
            </a:endParaRPr>
          </a:p>
          <a:p>
            <a:pPr algn="ctr"/>
            <a:r>
              <a:rPr lang="en-US" dirty="0" smtClean="0">
                <a:solidFill>
                  <a:schemeClr val="tx1"/>
                </a:solidFill>
              </a:rPr>
              <a:t>Running -&gt; Not </a:t>
            </a:r>
            <a:r>
              <a:rPr lang="en-US" dirty="0" err="1" smtClean="0">
                <a:solidFill>
                  <a:schemeClr val="tx1"/>
                </a:solidFill>
              </a:rPr>
              <a:t>InMeeting</a:t>
            </a:r>
            <a:endParaRPr lang="en-US" dirty="0">
              <a:solidFill>
                <a:schemeClr val="tx1"/>
              </a:solidFill>
            </a:endParaRPr>
          </a:p>
        </p:txBody>
      </p:sp>
      <p:sp>
        <p:nvSpPr>
          <p:cNvPr id="32" name="TextBox 31"/>
          <p:cNvSpPr txBox="1"/>
          <p:nvPr/>
        </p:nvSpPr>
        <p:spPr>
          <a:xfrm>
            <a:off x="3205837" y="2313997"/>
            <a:ext cx="458780" cy="369332"/>
          </a:xfrm>
          <a:prstGeom prst="rect">
            <a:avLst/>
          </a:prstGeom>
          <a:noFill/>
        </p:spPr>
        <p:txBody>
          <a:bodyPr wrap="none" rtlCol="0">
            <a:spAutoFit/>
          </a:bodyPr>
          <a:lstStyle/>
          <a:p>
            <a:r>
              <a:rPr lang="en-US" dirty="0" smtClean="0"/>
              <a:t>Hit</a:t>
            </a:r>
            <a:endParaRPr lang="en-US" dirty="0"/>
          </a:p>
        </p:txBody>
      </p:sp>
      <p:cxnSp>
        <p:nvCxnSpPr>
          <p:cNvPr id="36" name="Straight Arrow Connector 35"/>
          <p:cNvCxnSpPr>
            <a:stCxn id="24" idx="3"/>
            <a:endCxn id="30" idx="1"/>
          </p:cNvCxnSpPr>
          <p:nvPr/>
        </p:nvCxnSpPr>
        <p:spPr>
          <a:xfrm>
            <a:off x="5565322" y="3810000"/>
            <a:ext cx="759278" cy="10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4" idx="0"/>
            <a:endCxn id="14" idx="2"/>
          </p:cNvCxnSpPr>
          <p:nvPr/>
        </p:nvCxnSpPr>
        <p:spPr>
          <a:xfrm flipH="1" flipV="1">
            <a:off x="3506297" y="2286000"/>
            <a:ext cx="952764"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 idx="0"/>
            <a:endCxn id="35" idx="2"/>
          </p:cNvCxnSpPr>
          <p:nvPr/>
        </p:nvCxnSpPr>
        <p:spPr>
          <a:xfrm flipV="1">
            <a:off x="4459061" y="2286000"/>
            <a:ext cx="1100688"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5" idx="2"/>
          </p:cNvCxnSpPr>
          <p:nvPr/>
        </p:nvCxnSpPr>
        <p:spPr>
          <a:xfrm flipV="1">
            <a:off x="7581900" y="2286000"/>
            <a:ext cx="0" cy="10769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83449"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App3</a:t>
            </a:r>
            <a:endParaRPr lang="en-US" dirty="0">
              <a:solidFill>
                <a:schemeClr val="tx1"/>
              </a:solidFill>
            </a:endParaRPr>
          </a:p>
        </p:txBody>
      </p:sp>
      <p:sp>
        <p:nvSpPr>
          <p:cNvPr id="37" name="TextBox 36"/>
          <p:cNvSpPr txBox="1"/>
          <p:nvPr/>
        </p:nvSpPr>
        <p:spPr>
          <a:xfrm>
            <a:off x="581289" y="1295400"/>
            <a:ext cx="1326389" cy="369332"/>
          </a:xfrm>
          <a:prstGeom prst="rect">
            <a:avLst/>
          </a:prstGeom>
          <a:noFill/>
        </p:spPr>
        <p:txBody>
          <a:bodyPr wrap="none" rtlCol="0">
            <a:spAutoFit/>
          </a:bodyPr>
          <a:lstStyle/>
          <a:p>
            <a:r>
              <a:rPr lang="en-US" i="1" dirty="0" smtClean="0"/>
              <a:t>Get(Driving)</a:t>
            </a:r>
            <a:endParaRPr lang="en-US" i="1" dirty="0"/>
          </a:p>
        </p:txBody>
      </p:sp>
      <p:sp>
        <p:nvSpPr>
          <p:cNvPr id="38" name="TextBox 37"/>
          <p:cNvSpPr txBox="1"/>
          <p:nvPr/>
        </p:nvSpPr>
        <p:spPr>
          <a:xfrm>
            <a:off x="2590800" y="1295400"/>
            <a:ext cx="1326389" cy="369332"/>
          </a:xfrm>
          <a:prstGeom prst="rect">
            <a:avLst/>
          </a:prstGeom>
          <a:noFill/>
        </p:spPr>
        <p:txBody>
          <a:bodyPr wrap="none" rtlCol="0">
            <a:spAutoFit/>
          </a:bodyPr>
          <a:lstStyle/>
          <a:p>
            <a:r>
              <a:rPr lang="en-US" i="1" dirty="0" smtClean="0"/>
              <a:t>Get(Driving)</a:t>
            </a:r>
            <a:endParaRPr lang="en-US" i="1" dirty="0"/>
          </a:p>
        </p:txBody>
      </p:sp>
      <p:sp>
        <p:nvSpPr>
          <p:cNvPr id="39" name="TextBox 38"/>
          <p:cNvSpPr txBox="1"/>
          <p:nvPr/>
        </p:nvSpPr>
        <p:spPr>
          <a:xfrm>
            <a:off x="4572000" y="1295400"/>
            <a:ext cx="1432765" cy="369332"/>
          </a:xfrm>
          <a:prstGeom prst="rect">
            <a:avLst/>
          </a:prstGeom>
          <a:noFill/>
        </p:spPr>
        <p:txBody>
          <a:bodyPr wrap="none" rtlCol="0">
            <a:spAutoFit/>
          </a:bodyPr>
          <a:lstStyle/>
          <a:p>
            <a:r>
              <a:rPr lang="en-US" i="1" dirty="0" smtClean="0"/>
              <a:t>Get(</a:t>
            </a:r>
            <a:r>
              <a:rPr lang="en-US" i="1" dirty="0" err="1" smtClean="0"/>
              <a:t>AtHome</a:t>
            </a:r>
            <a:r>
              <a:rPr lang="en-US" i="1" dirty="0" smtClean="0"/>
              <a:t>)</a:t>
            </a:r>
            <a:endParaRPr lang="en-US" i="1" dirty="0"/>
          </a:p>
        </p:txBody>
      </p:sp>
      <p:sp>
        <p:nvSpPr>
          <p:cNvPr id="40" name="TextBox 39"/>
          <p:cNvSpPr txBox="1"/>
          <p:nvPr/>
        </p:nvSpPr>
        <p:spPr>
          <a:xfrm>
            <a:off x="6625774" y="1295400"/>
            <a:ext cx="1629742" cy="369332"/>
          </a:xfrm>
          <a:prstGeom prst="rect">
            <a:avLst/>
          </a:prstGeom>
          <a:noFill/>
        </p:spPr>
        <p:txBody>
          <a:bodyPr wrap="none" rtlCol="0">
            <a:spAutoFit/>
          </a:bodyPr>
          <a:lstStyle/>
          <a:p>
            <a:r>
              <a:rPr lang="en-US" i="1" dirty="0" smtClean="0"/>
              <a:t>Get(</a:t>
            </a:r>
            <a:r>
              <a:rPr lang="en-US" i="1" dirty="0" err="1" smtClean="0"/>
              <a:t>InMeeting</a:t>
            </a:r>
            <a:r>
              <a:rPr lang="en-US" i="1" dirty="0" smtClean="0"/>
              <a:t>)</a:t>
            </a:r>
            <a:endParaRPr lang="en-US" i="1" dirty="0"/>
          </a:p>
        </p:txBody>
      </p:sp>
      <p:sp>
        <p:nvSpPr>
          <p:cNvPr id="5" name="TextBox 4"/>
          <p:cNvSpPr txBox="1"/>
          <p:nvPr/>
        </p:nvSpPr>
        <p:spPr>
          <a:xfrm>
            <a:off x="37042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1" name="TextBox 40"/>
          <p:cNvSpPr txBox="1"/>
          <p:nvPr/>
        </p:nvSpPr>
        <p:spPr>
          <a:xfrm>
            <a:off x="17230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2" name="TextBox 41"/>
          <p:cNvSpPr txBox="1"/>
          <p:nvPr/>
        </p:nvSpPr>
        <p:spPr>
          <a:xfrm>
            <a:off x="5791200" y="1307068"/>
            <a:ext cx="776303"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43" name="TextBox 42"/>
          <p:cNvSpPr txBox="1"/>
          <p:nvPr/>
        </p:nvSpPr>
        <p:spPr>
          <a:xfrm>
            <a:off x="8044544" y="1306286"/>
            <a:ext cx="776303"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6" name="TextBox 5"/>
          <p:cNvSpPr txBox="1"/>
          <p:nvPr/>
        </p:nvSpPr>
        <p:spPr>
          <a:xfrm>
            <a:off x="5644237" y="3526971"/>
            <a:ext cx="601447" cy="369332"/>
          </a:xfrm>
          <a:prstGeom prst="rect">
            <a:avLst/>
          </a:prstGeom>
          <a:noFill/>
        </p:spPr>
        <p:txBody>
          <a:bodyPr wrap="none" rtlCol="0">
            <a:spAutoFit/>
          </a:bodyPr>
          <a:lstStyle/>
          <a:p>
            <a:r>
              <a:rPr lang="en-US" dirty="0" smtClean="0"/>
              <a:t>miss</a:t>
            </a:r>
            <a:endParaRPr lang="en-US" dirty="0"/>
          </a:p>
        </p:txBody>
      </p:sp>
      <p:sp>
        <p:nvSpPr>
          <p:cNvPr id="47" name="Rectangle 46"/>
          <p:cNvSpPr/>
          <p:nvPr/>
        </p:nvSpPr>
        <p:spPr>
          <a:xfrm>
            <a:off x="4626428" y="5192485"/>
            <a:ext cx="2362200" cy="2939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27" idx="3"/>
          </p:cNvCxnSpPr>
          <p:nvPr/>
        </p:nvCxnSpPr>
        <p:spPr>
          <a:xfrm flipH="1" flipV="1">
            <a:off x="1823357" y="2209800"/>
            <a:ext cx="1" cy="1513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90600" y="2296886"/>
            <a:ext cx="901209" cy="369332"/>
          </a:xfrm>
          <a:prstGeom prst="rect">
            <a:avLst/>
          </a:prstGeom>
          <a:noFill/>
        </p:spPr>
        <p:txBody>
          <a:bodyPr wrap="none" rtlCol="0">
            <a:spAutoFit/>
          </a:bodyPr>
          <a:lstStyle/>
          <a:p>
            <a:r>
              <a:rPr lang="en-US" dirty="0" smtClean="0"/>
              <a:t>Sensing</a:t>
            </a:r>
            <a:endParaRPr lang="en-US" dirty="0"/>
          </a:p>
        </p:txBody>
      </p:sp>
      <p:sp>
        <p:nvSpPr>
          <p:cNvPr id="22" name="TextBox 21"/>
          <p:cNvSpPr txBox="1"/>
          <p:nvPr/>
        </p:nvSpPr>
        <p:spPr>
          <a:xfrm>
            <a:off x="3810000" y="2754868"/>
            <a:ext cx="1488421" cy="369332"/>
          </a:xfrm>
          <a:prstGeom prst="rect">
            <a:avLst/>
          </a:prstGeom>
          <a:solidFill>
            <a:schemeClr val="accent1">
              <a:lumMod val="20000"/>
              <a:lumOff val="80000"/>
            </a:schemeClr>
          </a:solidFill>
        </p:spPr>
        <p:txBody>
          <a:bodyPr wrap="none" rtlCol="0">
            <a:spAutoFit/>
          </a:bodyPr>
          <a:lstStyle/>
          <a:p>
            <a:r>
              <a:rPr lang="en-US" dirty="0" smtClean="0"/>
              <a:t>Get(attribute)</a:t>
            </a:r>
            <a:endParaRPr lang="en-US" dirty="0"/>
          </a:p>
        </p:txBody>
      </p:sp>
      <p:cxnSp>
        <p:nvCxnSpPr>
          <p:cNvPr id="57" name="Straight Arrow Connector 56"/>
          <p:cNvCxnSpPr/>
          <p:nvPr/>
        </p:nvCxnSpPr>
        <p:spPr>
          <a:xfrm flipV="1">
            <a:off x="1600200" y="5257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4199" y="3205843"/>
            <a:ext cx="1329403" cy="400110"/>
          </a:xfrm>
          <a:prstGeom prst="rect">
            <a:avLst/>
          </a:prstGeom>
          <a:solidFill>
            <a:schemeClr val="accent6">
              <a:lumMod val="60000"/>
              <a:lumOff val="40000"/>
            </a:schemeClr>
          </a:solidFill>
        </p:spPr>
        <p:txBody>
          <a:bodyPr wrap="none" rtlCol="0">
            <a:spAutoFit/>
          </a:bodyPr>
          <a:lstStyle/>
          <a:p>
            <a:r>
              <a:rPr lang="en-US" sz="2000" b="1" dirty="0" err="1" smtClean="0">
                <a:solidFill>
                  <a:srgbClr val="FF0000"/>
                </a:solidFill>
              </a:rPr>
              <a:t>Contexters</a:t>
            </a:r>
            <a:endParaRPr lang="en-US" sz="2000" b="1" dirty="0">
              <a:solidFill>
                <a:srgbClr val="FF0000"/>
              </a:solidFill>
            </a:endParaRPr>
          </a:p>
        </p:txBody>
      </p:sp>
      <p:cxnSp>
        <p:nvCxnSpPr>
          <p:cNvPr id="4" name="Straight Arrow Connector 3"/>
          <p:cNvCxnSpPr>
            <a:stCxn id="21" idx="3"/>
            <a:endCxn id="31" idx="1"/>
          </p:cNvCxnSpPr>
          <p:nvPr/>
        </p:nvCxnSpPr>
        <p:spPr>
          <a:xfrm>
            <a:off x="2514600" y="41910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48500" y="2313997"/>
            <a:ext cx="1454052" cy="369332"/>
          </a:xfrm>
          <a:prstGeom prst="rect">
            <a:avLst/>
          </a:prstGeom>
          <a:noFill/>
        </p:spPr>
        <p:txBody>
          <a:bodyPr wrap="none" rtlCol="0">
            <a:spAutoFit/>
          </a:bodyPr>
          <a:lstStyle/>
          <a:p>
            <a:r>
              <a:rPr lang="en-US" dirty="0" smtClean="0">
                <a:solidFill>
                  <a:srgbClr val="FF0000"/>
                </a:solidFill>
              </a:rPr>
              <a:t>Proxy sensing</a:t>
            </a:r>
            <a:endParaRPr lang="en-US" dirty="0">
              <a:solidFill>
                <a:srgbClr val="FF0000"/>
              </a:solidFill>
            </a:endParaRPr>
          </a:p>
        </p:txBody>
      </p:sp>
      <p:sp>
        <p:nvSpPr>
          <p:cNvPr id="33" name="TextBox 32"/>
          <p:cNvSpPr txBox="1"/>
          <p:nvPr/>
        </p:nvSpPr>
        <p:spPr>
          <a:xfrm>
            <a:off x="5003173" y="2296886"/>
            <a:ext cx="1397627" cy="369332"/>
          </a:xfrm>
          <a:prstGeom prst="rect">
            <a:avLst/>
          </a:prstGeom>
          <a:noFill/>
        </p:spPr>
        <p:txBody>
          <a:bodyPr wrap="none" rtlCol="0">
            <a:spAutoFit/>
          </a:bodyPr>
          <a:lstStyle/>
          <a:p>
            <a:r>
              <a:rPr lang="en-US" dirty="0" smtClean="0">
                <a:solidFill>
                  <a:srgbClr val="FF0000"/>
                </a:solidFill>
              </a:rPr>
              <a:t>Inference Hit</a:t>
            </a:r>
            <a:endParaRPr lang="en-US" dirty="0">
              <a:solidFill>
                <a:srgbClr val="FF0000"/>
              </a:solidFill>
            </a:endParaRPr>
          </a:p>
        </p:txBody>
      </p:sp>
      <p:cxnSp>
        <p:nvCxnSpPr>
          <p:cNvPr id="48" name="Straight Arrow Connector 47"/>
          <p:cNvCxnSpPr/>
          <p:nvPr/>
        </p:nvCxnSpPr>
        <p:spPr>
          <a:xfrm flipV="1">
            <a:off x="2514600" y="3810000"/>
            <a:ext cx="838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Slide Number Placeholder 50"/>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2957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500"/>
                            </p:stCondLst>
                            <p:childTnLst>
                              <p:par>
                                <p:cTn id="23" presetID="24" presetClass="emph" presetSubtype="0" fill="hold" grpId="0" nodeType="afterEffect">
                                  <p:stCondLst>
                                    <p:cond delay="0"/>
                                  </p:stCondLst>
                                  <p:childTnLst>
                                    <p:animClr clrSpc="hsl" dir="cw">
                                      <p:cBhvr override="childStyle">
                                        <p:cTn id="24" dur="500" fill="hold"/>
                                        <p:tgtEl>
                                          <p:spTgt spid="28"/>
                                        </p:tgtEl>
                                        <p:attrNameLst>
                                          <p:attrName>style.color</p:attrName>
                                        </p:attrNameLst>
                                      </p:cBhvr>
                                      <p:by>
                                        <p:hsl h="0" s="-12549" l="-25098"/>
                                      </p:by>
                                    </p:animClr>
                                    <p:animClr clrSpc="hsl" dir="cw">
                                      <p:cBhvr>
                                        <p:cTn id="25" dur="500" fill="hold"/>
                                        <p:tgtEl>
                                          <p:spTgt spid="28"/>
                                        </p:tgtEl>
                                        <p:attrNameLst>
                                          <p:attrName>fillcolor</p:attrName>
                                        </p:attrNameLst>
                                      </p:cBhvr>
                                      <p:by>
                                        <p:hsl h="0" s="-12549" l="-25098"/>
                                      </p:by>
                                    </p:animClr>
                                    <p:animClr clrSpc="hsl" dir="cw">
                                      <p:cBhvr>
                                        <p:cTn id="26" dur="500" fill="hold"/>
                                        <p:tgtEl>
                                          <p:spTgt spid="28"/>
                                        </p:tgtEl>
                                        <p:attrNameLst>
                                          <p:attrName>stroke.color</p:attrName>
                                        </p:attrNameLst>
                                      </p:cBhvr>
                                      <p:by>
                                        <p:hsl h="0" s="-12549" l="-25098"/>
                                      </p:by>
                                    </p:animClr>
                                    <p:set>
                                      <p:cBhvr>
                                        <p:cTn id="27" dur="500" fill="hold"/>
                                        <p:tgtEl>
                                          <p:spTgt spid="28"/>
                                        </p:tgtEl>
                                        <p:attrNameLst>
                                          <p:attrName>fill.type</p:attrName>
                                        </p:attrNameLst>
                                      </p:cBhvr>
                                      <p:to>
                                        <p:strVal val="solid"/>
                                      </p:to>
                                    </p:se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 calcmode="lin" valueType="num">
                                      <p:cBhvr>
                                        <p:cTn id="31"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2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down)">
                                      <p:cBhvr>
                                        <p:cTn id="41" dur="500"/>
                                        <p:tgtEl>
                                          <p:spTgt spid="34"/>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43" grpId="0"/>
      <p:bldP spid="6" grpId="0"/>
      <p:bldP spid="47" grpId="0" animBg="1"/>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ACE Big Picture</a:t>
            </a:r>
            <a:endParaRPr lang="en-US" sz="3600" dirty="0"/>
          </a:p>
        </p:txBody>
      </p:sp>
      <p:sp>
        <p:nvSpPr>
          <p:cNvPr id="8" name="Rectangle 7"/>
          <p:cNvSpPr/>
          <p:nvPr/>
        </p:nvSpPr>
        <p:spPr>
          <a:xfrm>
            <a:off x="609600" y="5562600"/>
            <a:ext cx="7848600" cy="609600"/>
          </a:xfrm>
          <a:prstGeom prst="rect">
            <a:avLst/>
          </a:prstGeom>
          <a:solidFill>
            <a:srgbClr val="FF9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Raw Sensor Data</a:t>
            </a:r>
            <a:endParaRPr lang="en-US" sz="2000" b="1" dirty="0">
              <a:solidFill>
                <a:schemeClr val="tx1"/>
              </a:solidFill>
            </a:endParaRPr>
          </a:p>
        </p:txBody>
      </p:sp>
      <p:sp>
        <p:nvSpPr>
          <p:cNvPr id="9" name="Rectangle 8"/>
          <p:cNvSpPr/>
          <p:nvPr/>
        </p:nvSpPr>
        <p:spPr>
          <a:xfrm>
            <a:off x="609600" y="2743200"/>
            <a:ext cx="7848600" cy="2819400"/>
          </a:xfrm>
          <a:prstGeom prst="rect">
            <a:avLst/>
          </a:prstGeom>
          <a:solidFill>
            <a:srgbClr val="FDF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Rectangle 9"/>
          <p:cNvSpPr/>
          <p:nvPr/>
        </p:nvSpPr>
        <p:spPr>
          <a:xfrm>
            <a:off x="609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App1</a:t>
            </a:r>
            <a:endParaRPr lang="en-US" dirty="0">
              <a:solidFill>
                <a:schemeClr val="tx1"/>
              </a:solidFill>
            </a:endParaRPr>
          </a:p>
        </p:txBody>
      </p:sp>
      <p:sp>
        <p:nvSpPr>
          <p:cNvPr id="14" name="Rectangle 13"/>
          <p:cNvSpPr/>
          <p:nvPr/>
        </p:nvSpPr>
        <p:spPr>
          <a:xfrm>
            <a:off x="2629997"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App2</a:t>
            </a:r>
            <a:endParaRPr lang="en-US" dirty="0">
              <a:solidFill>
                <a:schemeClr val="tx1"/>
              </a:solidFill>
            </a:endParaRPr>
          </a:p>
        </p:txBody>
      </p:sp>
      <p:sp>
        <p:nvSpPr>
          <p:cNvPr id="15" name="Rectangle 14"/>
          <p:cNvSpPr/>
          <p:nvPr/>
        </p:nvSpPr>
        <p:spPr>
          <a:xfrm>
            <a:off x="6705600"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App4</a:t>
            </a:r>
            <a:endParaRPr lang="en-US" dirty="0">
              <a:solidFill>
                <a:schemeClr val="tx1"/>
              </a:solidFill>
            </a:endParaRPr>
          </a:p>
        </p:txBody>
      </p:sp>
      <p:sp>
        <p:nvSpPr>
          <p:cNvPr id="24" name="Rounded Rectangle 23"/>
          <p:cNvSpPr/>
          <p:nvPr/>
        </p:nvSpPr>
        <p:spPr>
          <a:xfrm>
            <a:off x="3352800" y="3352800"/>
            <a:ext cx="2212522" cy="914400"/>
          </a:xfrm>
          <a:prstGeom prst="roundRect">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Inference Cache</a:t>
            </a:r>
          </a:p>
          <a:p>
            <a:pPr algn="ctr"/>
            <a:r>
              <a:rPr lang="en-US" dirty="0" smtClean="0">
                <a:solidFill>
                  <a:schemeClr val="tx1"/>
                </a:solidFill>
              </a:rPr>
              <a:t>Running</a:t>
            </a:r>
            <a:endParaRPr lang="en-US" dirty="0">
              <a:solidFill>
                <a:schemeClr val="tx1"/>
              </a:solidFill>
            </a:endParaRPr>
          </a:p>
        </p:txBody>
      </p:sp>
      <p:sp>
        <p:nvSpPr>
          <p:cNvPr id="21" name="Rounded Rectangle 20"/>
          <p:cNvSpPr/>
          <p:nvPr/>
        </p:nvSpPr>
        <p:spPr>
          <a:xfrm>
            <a:off x="762000" y="3124200"/>
            <a:ext cx="1752600" cy="2133600"/>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Running</a:t>
            </a:r>
            <a:endParaRPr lang="en-US" dirty="0"/>
          </a:p>
        </p:txBody>
      </p:sp>
      <p:sp>
        <p:nvSpPr>
          <p:cNvPr id="25" name="Rounded Rectangle 24"/>
          <p:cNvSpPr/>
          <p:nvPr/>
        </p:nvSpPr>
        <p:spPr>
          <a:xfrm rot="16200000">
            <a:off x="337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AtHome</a:t>
            </a:r>
            <a:endParaRPr lang="en-US" dirty="0">
              <a:solidFill>
                <a:schemeClr val="tx1"/>
              </a:solidFill>
            </a:endParaRPr>
          </a:p>
        </p:txBody>
      </p:sp>
      <p:sp>
        <p:nvSpPr>
          <p:cNvPr id="26" name="Rounded Rectangle 25"/>
          <p:cNvSpPr/>
          <p:nvPr/>
        </p:nvSpPr>
        <p:spPr>
          <a:xfrm rot="16200000">
            <a:off x="718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InMeeting</a:t>
            </a:r>
            <a:endParaRPr lang="en-US" dirty="0">
              <a:solidFill>
                <a:schemeClr val="tx1"/>
              </a:solidFill>
            </a:endParaRPr>
          </a:p>
        </p:txBody>
      </p:sp>
      <p:sp>
        <p:nvSpPr>
          <p:cNvPr id="27" name="Rounded Rectangle 26"/>
          <p:cNvSpPr/>
          <p:nvPr/>
        </p:nvSpPr>
        <p:spPr>
          <a:xfrm rot="16200000">
            <a:off x="1099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a:t>
            </a:r>
            <a:endParaRPr lang="en-US" dirty="0">
              <a:solidFill>
                <a:schemeClr val="tx1"/>
              </a:solidFill>
            </a:endParaRPr>
          </a:p>
        </p:txBody>
      </p:sp>
      <p:sp>
        <p:nvSpPr>
          <p:cNvPr id="28" name="Rounded Rectangle 27"/>
          <p:cNvSpPr/>
          <p:nvPr/>
        </p:nvSpPr>
        <p:spPr>
          <a:xfrm rot="16200000">
            <a:off x="1480458" y="4256315"/>
            <a:ext cx="1447800" cy="38100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Running</a:t>
            </a:r>
            <a:endParaRPr lang="en-US" dirty="0">
              <a:solidFill>
                <a:schemeClr val="tx1"/>
              </a:solidFill>
            </a:endParaRPr>
          </a:p>
        </p:txBody>
      </p:sp>
      <p:sp>
        <p:nvSpPr>
          <p:cNvPr id="30" name="Rounded Rectangle 29"/>
          <p:cNvSpPr/>
          <p:nvPr/>
        </p:nvSpPr>
        <p:spPr>
          <a:xfrm>
            <a:off x="6324600" y="3362904"/>
            <a:ext cx="1905000" cy="914400"/>
          </a:xfrm>
          <a:prstGeom prst="roundRect">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Speculative Sensing</a:t>
            </a:r>
            <a:endParaRPr lang="en-US" sz="2000" b="1" dirty="0">
              <a:solidFill>
                <a:srgbClr val="FF0000"/>
              </a:solidFill>
            </a:endParaRPr>
          </a:p>
        </p:txBody>
      </p:sp>
      <p:sp>
        <p:nvSpPr>
          <p:cNvPr id="31" name="Rounded Rectangle 30"/>
          <p:cNvSpPr/>
          <p:nvPr/>
        </p:nvSpPr>
        <p:spPr>
          <a:xfrm>
            <a:off x="3352800" y="4572000"/>
            <a:ext cx="4876800" cy="914400"/>
          </a:xfrm>
          <a:prstGeom prst="roundRect">
            <a:avLst/>
          </a:prstGeom>
          <a:solidFill>
            <a:srgbClr val="C6BFF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Rule Miner</a:t>
            </a:r>
          </a:p>
          <a:p>
            <a:pPr algn="ctr"/>
            <a:r>
              <a:rPr lang="en-US" dirty="0" smtClean="0">
                <a:solidFill>
                  <a:schemeClr val="tx1"/>
                </a:solidFill>
              </a:rPr>
              <a:t>Driving  </a:t>
            </a:r>
            <a:r>
              <a:rPr lang="en-US" dirty="0" smtClean="0">
                <a:solidFill>
                  <a:schemeClr val="tx1"/>
                </a:solidFill>
                <a:sym typeface="Symbol"/>
              </a:rPr>
              <a:t> </a:t>
            </a:r>
            <a:r>
              <a:rPr lang="en-US" dirty="0" err="1" smtClean="0">
                <a:solidFill>
                  <a:schemeClr val="tx1"/>
                </a:solidFill>
              </a:rPr>
              <a:t>AtHome</a:t>
            </a:r>
            <a:endParaRPr lang="en-US" dirty="0" smtClean="0">
              <a:solidFill>
                <a:schemeClr val="tx1"/>
              </a:solidFill>
            </a:endParaRPr>
          </a:p>
          <a:p>
            <a:pPr algn="ctr"/>
            <a:r>
              <a:rPr lang="en-US" dirty="0" smtClean="0">
                <a:solidFill>
                  <a:schemeClr val="tx1"/>
                </a:solidFill>
              </a:rPr>
              <a:t>Running </a:t>
            </a:r>
            <a:r>
              <a:rPr lang="en-US" dirty="0">
                <a:solidFill>
                  <a:schemeClr val="tx1"/>
                </a:solidFill>
                <a:sym typeface="Symbol"/>
              </a:rPr>
              <a:t> </a:t>
            </a:r>
            <a:r>
              <a:rPr lang="en-US" dirty="0" smtClean="0">
                <a:solidFill>
                  <a:schemeClr val="tx1"/>
                </a:solidFill>
                <a:sym typeface="Symbol"/>
              </a:rPr>
              <a:t></a:t>
            </a:r>
            <a:r>
              <a:rPr lang="en-US" dirty="0" err="1" smtClean="0">
                <a:solidFill>
                  <a:schemeClr val="tx1"/>
                </a:solidFill>
              </a:rPr>
              <a:t>InMeeting</a:t>
            </a:r>
            <a:endParaRPr lang="en-US" dirty="0">
              <a:solidFill>
                <a:schemeClr val="tx1"/>
              </a:solidFill>
            </a:endParaRPr>
          </a:p>
        </p:txBody>
      </p:sp>
      <p:sp>
        <p:nvSpPr>
          <p:cNvPr id="32" name="TextBox 31"/>
          <p:cNvSpPr txBox="1"/>
          <p:nvPr/>
        </p:nvSpPr>
        <p:spPr>
          <a:xfrm>
            <a:off x="3205837" y="2313997"/>
            <a:ext cx="458780" cy="369332"/>
          </a:xfrm>
          <a:prstGeom prst="rect">
            <a:avLst/>
          </a:prstGeom>
          <a:noFill/>
        </p:spPr>
        <p:txBody>
          <a:bodyPr wrap="none" rtlCol="0">
            <a:spAutoFit/>
          </a:bodyPr>
          <a:lstStyle/>
          <a:p>
            <a:r>
              <a:rPr lang="en-US" dirty="0" smtClean="0"/>
              <a:t>Hit</a:t>
            </a:r>
            <a:endParaRPr lang="en-US" dirty="0"/>
          </a:p>
        </p:txBody>
      </p:sp>
      <p:cxnSp>
        <p:nvCxnSpPr>
          <p:cNvPr id="36" name="Straight Arrow Connector 35"/>
          <p:cNvCxnSpPr>
            <a:stCxn id="24" idx="3"/>
            <a:endCxn id="30" idx="1"/>
          </p:cNvCxnSpPr>
          <p:nvPr/>
        </p:nvCxnSpPr>
        <p:spPr>
          <a:xfrm>
            <a:off x="5565322" y="3810000"/>
            <a:ext cx="759278" cy="10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4" idx="0"/>
            <a:endCxn id="14" idx="2"/>
          </p:cNvCxnSpPr>
          <p:nvPr/>
        </p:nvCxnSpPr>
        <p:spPr>
          <a:xfrm flipH="1" flipV="1">
            <a:off x="3506297" y="2286000"/>
            <a:ext cx="952764"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4" idx="0"/>
            <a:endCxn id="35" idx="2"/>
          </p:cNvCxnSpPr>
          <p:nvPr/>
        </p:nvCxnSpPr>
        <p:spPr>
          <a:xfrm flipV="1">
            <a:off x="4459061" y="2286000"/>
            <a:ext cx="1100688"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5" idx="2"/>
          </p:cNvCxnSpPr>
          <p:nvPr/>
        </p:nvCxnSpPr>
        <p:spPr>
          <a:xfrm flipV="1">
            <a:off x="7581900" y="2286000"/>
            <a:ext cx="0" cy="10769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683449" y="1676400"/>
            <a:ext cx="1752600"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App3</a:t>
            </a:r>
            <a:endParaRPr lang="en-US" dirty="0">
              <a:solidFill>
                <a:schemeClr val="tx1"/>
              </a:solidFill>
            </a:endParaRPr>
          </a:p>
        </p:txBody>
      </p:sp>
      <p:sp>
        <p:nvSpPr>
          <p:cNvPr id="37" name="TextBox 36"/>
          <p:cNvSpPr txBox="1"/>
          <p:nvPr/>
        </p:nvSpPr>
        <p:spPr>
          <a:xfrm>
            <a:off x="581289" y="1295400"/>
            <a:ext cx="1326389" cy="369332"/>
          </a:xfrm>
          <a:prstGeom prst="rect">
            <a:avLst/>
          </a:prstGeom>
          <a:noFill/>
        </p:spPr>
        <p:txBody>
          <a:bodyPr wrap="none" rtlCol="0">
            <a:spAutoFit/>
          </a:bodyPr>
          <a:lstStyle/>
          <a:p>
            <a:r>
              <a:rPr lang="en-US" i="1" dirty="0" smtClean="0"/>
              <a:t>Get(Driving)</a:t>
            </a:r>
            <a:endParaRPr lang="en-US" i="1" dirty="0"/>
          </a:p>
        </p:txBody>
      </p:sp>
      <p:sp>
        <p:nvSpPr>
          <p:cNvPr id="38" name="TextBox 37"/>
          <p:cNvSpPr txBox="1"/>
          <p:nvPr/>
        </p:nvSpPr>
        <p:spPr>
          <a:xfrm>
            <a:off x="2590800" y="1295400"/>
            <a:ext cx="1326389" cy="369332"/>
          </a:xfrm>
          <a:prstGeom prst="rect">
            <a:avLst/>
          </a:prstGeom>
          <a:noFill/>
        </p:spPr>
        <p:txBody>
          <a:bodyPr wrap="none" rtlCol="0">
            <a:spAutoFit/>
          </a:bodyPr>
          <a:lstStyle/>
          <a:p>
            <a:r>
              <a:rPr lang="en-US" i="1" dirty="0" smtClean="0"/>
              <a:t>Get(Driving)</a:t>
            </a:r>
            <a:endParaRPr lang="en-US" i="1" dirty="0"/>
          </a:p>
        </p:txBody>
      </p:sp>
      <p:sp>
        <p:nvSpPr>
          <p:cNvPr id="39" name="TextBox 38"/>
          <p:cNvSpPr txBox="1"/>
          <p:nvPr/>
        </p:nvSpPr>
        <p:spPr>
          <a:xfrm>
            <a:off x="4572000" y="1295400"/>
            <a:ext cx="1432765" cy="369332"/>
          </a:xfrm>
          <a:prstGeom prst="rect">
            <a:avLst/>
          </a:prstGeom>
          <a:noFill/>
        </p:spPr>
        <p:txBody>
          <a:bodyPr wrap="none" rtlCol="0">
            <a:spAutoFit/>
          </a:bodyPr>
          <a:lstStyle/>
          <a:p>
            <a:r>
              <a:rPr lang="en-US" i="1" dirty="0" smtClean="0"/>
              <a:t>Get(</a:t>
            </a:r>
            <a:r>
              <a:rPr lang="en-US" i="1" dirty="0" err="1" smtClean="0"/>
              <a:t>AtHome</a:t>
            </a:r>
            <a:r>
              <a:rPr lang="en-US" i="1" dirty="0" smtClean="0"/>
              <a:t>)</a:t>
            </a:r>
            <a:endParaRPr lang="en-US" i="1" dirty="0"/>
          </a:p>
        </p:txBody>
      </p:sp>
      <p:sp>
        <p:nvSpPr>
          <p:cNvPr id="40" name="TextBox 39"/>
          <p:cNvSpPr txBox="1"/>
          <p:nvPr/>
        </p:nvSpPr>
        <p:spPr>
          <a:xfrm>
            <a:off x="6625774" y="1295400"/>
            <a:ext cx="1629742" cy="369332"/>
          </a:xfrm>
          <a:prstGeom prst="rect">
            <a:avLst/>
          </a:prstGeom>
          <a:noFill/>
        </p:spPr>
        <p:txBody>
          <a:bodyPr wrap="none" rtlCol="0">
            <a:spAutoFit/>
          </a:bodyPr>
          <a:lstStyle/>
          <a:p>
            <a:r>
              <a:rPr lang="en-US" i="1" dirty="0" smtClean="0"/>
              <a:t>Get(</a:t>
            </a:r>
            <a:r>
              <a:rPr lang="en-US" i="1" dirty="0" err="1" smtClean="0"/>
              <a:t>InMeeting</a:t>
            </a:r>
            <a:r>
              <a:rPr lang="en-US" i="1" dirty="0" smtClean="0"/>
              <a:t>)</a:t>
            </a:r>
            <a:endParaRPr lang="en-US" i="1" dirty="0"/>
          </a:p>
        </p:txBody>
      </p:sp>
      <p:sp>
        <p:nvSpPr>
          <p:cNvPr id="5" name="TextBox 4"/>
          <p:cNvSpPr txBox="1"/>
          <p:nvPr/>
        </p:nvSpPr>
        <p:spPr>
          <a:xfrm>
            <a:off x="37042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1" name="TextBox 40"/>
          <p:cNvSpPr txBox="1"/>
          <p:nvPr/>
        </p:nvSpPr>
        <p:spPr>
          <a:xfrm>
            <a:off x="1723011" y="1307068"/>
            <a:ext cx="722634" cy="369332"/>
          </a:xfrm>
          <a:prstGeom prst="rect">
            <a:avLst/>
          </a:prstGeom>
          <a:noFill/>
        </p:spPr>
        <p:txBody>
          <a:bodyPr wrap="none" rtlCol="0">
            <a:spAutoFit/>
          </a:bodyPr>
          <a:lstStyle/>
          <a:p>
            <a:r>
              <a:rPr lang="en-US" b="1" dirty="0" smtClean="0">
                <a:solidFill>
                  <a:srgbClr val="FF0000"/>
                </a:solidFill>
              </a:rPr>
              <a:t>=True</a:t>
            </a:r>
            <a:endParaRPr lang="en-US" b="1" dirty="0">
              <a:solidFill>
                <a:srgbClr val="FF0000"/>
              </a:solidFill>
            </a:endParaRPr>
          </a:p>
        </p:txBody>
      </p:sp>
      <p:sp>
        <p:nvSpPr>
          <p:cNvPr id="42" name="TextBox 41"/>
          <p:cNvSpPr txBox="1"/>
          <p:nvPr/>
        </p:nvSpPr>
        <p:spPr>
          <a:xfrm>
            <a:off x="5791200" y="1307068"/>
            <a:ext cx="776303"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43" name="TextBox 42"/>
          <p:cNvSpPr txBox="1"/>
          <p:nvPr/>
        </p:nvSpPr>
        <p:spPr>
          <a:xfrm>
            <a:off x="8044544" y="1306286"/>
            <a:ext cx="776303" cy="369332"/>
          </a:xfrm>
          <a:prstGeom prst="rect">
            <a:avLst/>
          </a:prstGeom>
          <a:noFill/>
        </p:spPr>
        <p:txBody>
          <a:bodyPr wrap="none" rtlCol="0">
            <a:spAutoFit/>
          </a:bodyPr>
          <a:lstStyle/>
          <a:p>
            <a:r>
              <a:rPr lang="en-US" b="1" dirty="0" smtClean="0">
                <a:solidFill>
                  <a:srgbClr val="FF0000"/>
                </a:solidFill>
              </a:rPr>
              <a:t>=False</a:t>
            </a:r>
            <a:endParaRPr lang="en-US" b="1" dirty="0">
              <a:solidFill>
                <a:srgbClr val="FF0000"/>
              </a:solidFill>
            </a:endParaRPr>
          </a:p>
        </p:txBody>
      </p:sp>
      <p:sp>
        <p:nvSpPr>
          <p:cNvPr id="6" name="TextBox 5"/>
          <p:cNvSpPr txBox="1"/>
          <p:nvPr/>
        </p:nvSpPr>
        <p:spPr>
          <a:xfrm>
            <a:off x="5644237" y="3526971"/>
            <a:ext cx="601447" cy="369332"/>
          </a:xfrm>
          <a:prstGeom prst="rect">
            <a:avLst/>
          </a:prstGeom>
          <a:noFill/>
        </p:spPr>
        <p:txBody>
          <a:bodyPr wrap="none" rtlCol="0">
            <a:spAutoFit/>
          </a:bodyPr>
          <a:lstStyle/>
          <a:p>
            <a:r>
              <a:rPr lang="en-US" dirty="0" smtClean="0"/>
              <a:t>miss</a:t>
            </a:r>
            <a:endParaRPr lang="en-US" dirty="0"/>
          </a:p>
        </p:txBody>
      </p:sp>
      <p:sp>
        <p:nvSpPr>
          <p:cNvPr id="47" name="Rectangle 46"/>
          <p:cNvSpPr/>
          <p:nvPr/>
        </p:nvSpPr>
        <p:spPr>
          <a:xfrm>
            <a:off x="4626428" y="5192485"/>
            <a:ext cx="2362200" cy="2939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a:stCxn id="27" idx="3"/>
          </p:cNvCxnSpPr>
          <p:nvPr/>
        </p:nvCxnSpPr>
        <p:spPr>
          <a:xfrm flipH="1" flipV="1">
            <a:off x="1823357" y="2209800"/>
            <a:ext cx="1" cy="15131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90600" y="2296886"/>
            <a:ext cx="901209" cy="369332"/>
          </a:xfrm>
          <a:prstGeom prst="rect">
            <a:avLst/>
          </a:prstGeom>
          <a:noFill/>
        </p:spPr>
        <p:txBody>
          <a:bodyPr wrap="none" rtlCol="0">
            <a:spAutoFit/>
          </a:bodyPr>
          <a:lstStyle/>
          <a:p>
            <a:r>
              <a:rPr lang="en-US" dirty="0" smtClean="0"/>
              <a:t>Sensing</a:t>
            </a:r>
            <a:endParaRPr lang="en-US" dirty="0"/>
          </a:p>
        </p:txBody>
      </p:sp>
      <p:sp>
        <p:nvSpPr>
          <p:cNvPr id="22" name="TextBox 21"/>
          <p:cNvSpPr txBox="1"/>
          <p:nvPr/>
        </p:nvSpPr>
        <p:spPr>
          <a:xfrm>
            <a:off x="3810000" y="2754868"/>
            <a:ext cx="1488421" cy="369332"/>
          </a:xfrm>
          <a:prstGeom prst="rect">
            <a:avLst/>
          </a:prstGeom>
          <a:solidFill>
            <a:schemeClr val="accent1">
              <a:lumMod val="20000"/>
              <a:lumOff val="80000"/>
            </a:schemeClr>
          </a:solidFill>
        </p:spPr>
        <p:txBody>
          <a:bodyPr wrap="none" rtlCol="0">
            <a:spAutoFit/>
          </a:bodyPr>
          <a:lstStyle/>
          <a:p>
            <a:r>
              <a:rPr lang="en-US" dirty="0" smtClean="0"/>
              <a:t>Get(attribute)</a:t>
            </a:r>
            <a:endParaRPr lang="en-US" dirty="0"/>
          </a:p>
        </p:txBody>
      </p:sp>
      <p:cxnSp>
        <p:nvCxnSpPr>
          <p:cNvPr id="57" name="Straight Arrow Connector 56"/>
          <p:cNvCxnSpPr/>
          <p:nvPr/>
        </p:nvCxnSpPr>
        <p:spPr>
          <a:xfrm flipV="1">
            <a:off x="1600200" y="5257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4199" y="3205843"/>
            <a:ext cx="1329403" cy="400110"/>
          </a:xfrm>
          <a:prstGeom prst="rect">
            <a:avLst/>
          </a:prstGeom>
          <a:solidFill>
            <a:schemeClr val="accent6">
              <a:lumMod val="60000"/>
              <a:lumOff val="40000"/>
            </a:schemeClr>
          </a:solidFill>
        </p:spPr>
        <p:txBody>
          <a:bodyPr wrap="none" rtlCol="0">
            <a:spAutoFit/>
          </a:bodyPr>
          <a:lstStyle/>
          <a:p>
            <a:r>
              <a:rPr lang="en-US" sz="2000" b="1" dirty="0" err="1" smtClean="0">
                <a:solidFill>
                  <a:srgbClr val="FF0000"/>
                </a:solidFill>
              </a:rPr>
              <a:t>Contexters</a:t>
            </a:r>
            <a:endParaRPr lang="en-US" sz="2000" b="1" dirty="0">
              <a:solidFill>
                <a:srgbClr val="FF0000"/>
              </a:solidFill>
            </a:endParaRPr>
          </a:p>
        </p:txBody>
      </p:sp>
      <p:cxnSp>
        <p:nvCxnSpPr>
          <p:cNvPr id="4" name="Straight Arrow Connector 3"/>
          <p:cNvCxnSpPr>
            <a:stCxn id="21" idx="3"/>
            <a:endCxn id="31" idx="1"/>
          </p:cNvCxnSpPr>
          <p:nvPr/>
        </p:nvCxnSpPr>
        <p:spPr>
          <a:xfrm>
            <a:off x="2514600" y="4191000"/>
            <a:ext cx="8382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48500" y="2313997"/>
            <a:ext cx="1454052" cy="369332"/>
          </a:xfrm>
          <a:prstGeom prst="rect">
            <a:avLst/>
          </a:prstGeom>
          <a:noFill/>
        </p:spPr>
        <p:txBody>
          <a:bodyPr wrap="none" rtlCol="0">
            <a:spAutoFit/>
          </a:bodyPr>
          <a:lstStyle/>
          <a:p>
            <a:r>
              <a:rPr lang="en-US" dirty="0" smtClean="0">
                <a:solidFill>
                  <a:srgbClr val="FF0000"/>
                </a:solidFill>
              </a:rPr>
              <a:t>Proxy sensing</a:t>
            </a:r>
            <a:endParaRPr lang="en-US" dirty="0">
              <a:solidFill>
                <a:srgbClr val="FF0000"/>
              </a:solidFill>
            </a:endParaRPr>
          </a:p>
        </p:txBody>
      </p:sp>
      <p:sp>
        <p:nvSpPr>
          <p:cNvPr id="33" name="TextBox 32"/>
          <p:cNvSpPr txBox="1"/>
          <p:nvPr/>
        </p:nvSpPr>
        <p:spPr>
          <a:xfrm>
            <a:off x="5003173" y="2296886"/>
            <a:ext cx="1397627" cy="369332"/>
          </a:xfrm>
          <a:prstGeom prst="rect">
            <a:avLst/>
          </a:prstGeom>
          <a:noFill/>
        </p:spPr>
        <p:txBody>
          <a:bodyPr wrap="none" rtlCol="0">
            <a:spAutoFit/>
          </a:bodyPr>
          <a:lstStyle/>
          <a:p>
            <a:r>
              <a:rPr lang="en-US" dirty="0" smtClean="0">
                <a:solidFill>
                  <a:srgbClr val="FF0000"/>
                </a:solidFill>
              </a:rPr>
              <a:t>Inference Hit</a:t>
            </a:r>
            <a:endParaRPr lang="en-US" dirty="0">
              <a:solidFill>
                <a:srgbClr val="FF0000"/>
              </a:solidFill>
            </a:endParaRPr>
          </a:p>
        </p:txBody>
      </p:sp>
      <p:cxnSp>
        <p:nvCxnSpPr>
          <p:cNvPr id="48" name="Straight Arrow Connector 47"/>
          <p:cNvCxnSpPr/>
          <p:nvPr/>
        </p:nvCxnSpPr>
        <p:spPr>
          <a:xfrm flipV="1">
            <a:off x="2514600" y="3810000"/>
            <a:ext cx="8382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200400" y="3205843"/>
            <a:ext cx="5204206" cy="1071461"/>
          </a:xfrm>
          <a:prstGeom prst="ellipse">
            <a:avLst/>
          </a:prstGeom>
          <a:noFill/>
          <a:ln w="5715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3153" y="4419600"/>
            <a:ext cx="8592247" cy="228600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Automatic process</a:t>
            </a:r>
          </a:p>
          <a:p>
            <a:pPr algn="ctr"/>
            <a:r>
              <a:rPr lang="en-US" sz="3600" dirty="0" smtClean="0"/>
              <a:t>No  semantic meaning needed</a:t>
            </a:r>
          </a:p>
          <a:p>
            <a:pPr algn="ctr"/>
            <a:r>
              <a:rPr lang="en-US" sz="3600" dirty="0" smtClean="0"/>
              <a:t>Easy to extend with new </a:t>
            </a:r>
            <a:r>
              <a:rPr lang="en-US" sz="3600" dirty="0" err="1" smtClean="0"/>
              <a:t>Contexters</a:t>
            </a:r>
            <a:endParaRPr lang="en-US" sz="3600" dirty="0"/>
          </a:p>
        </p:txBody>
      </p:sp>
      <p:sp>
        <p:nvSpPr>
          <p:cNvPr id="51" name="Slide Number Placeholder 50"/>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4448024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Disclaimers</a:t>
            </a:r>
            <a:endParaRPr lang="en-US" dirty="0"/>
          </a:p>
        </p:txBody>
      </p:sp>
      <p:sp>
        <p:nvSpPr>
          <p:cNvPr id="3" name="Content Placeholder 2"/>
          <p:cNvSpPr>
            <a:spLocks noGrp="1"/>
          </p:cNvSpPr>
          <p:nvPr>
            <p:ph idx="1"/>
          </p:nvPr>
        </p:nvSpPr>
        <p:spPr/>
        <p:txBody>
          <a:bodyPr/>
          <a:lstStyle/>
          <a:p>
            <a:r>
              <a:rPr lang="en-US" dirty="0" smtClean="0"/>
              <a:t>Not for apps requiring 100% accurate contexts</a:t>
            </a:r>
          </a:p>
          <a:p>
            <a:pPr lvl="1"/>
            <a:r>
              <a:rPr lang="en-US" dirty="0" smtClean="0"/>
              <a:t>Experiments show ~4% inaccuracy</a:t>
            </a:r>
          </a:p>
          <a:p>
            <a:pPr lvl="1"/>
            <a:endParaRPr lang="en-US" dirty="0" smtClean="0"/>
          </a:p>
          <a:p>
            <a:r>
              <a:rPr lang="en-US" dirty="0" smtClean="0"/>
              <a:t>Current prototype</a:t>
            </a:r>
          </a:p>
          <a:p>
            <a:pPr lvl="1"/>
            <a:r>
              <a:rPr lang="en-US" dirty="0" smtClean="0"/>
              <a:t>Boolean attributes (categorical attributes)</a:t>
            </a:r>
          </a:p>
          <a:p>
            <a:pPr lvl="1"/>
            <a:r>
              <a:rPr lang="en-US" dirty="0" smtClean="0"/>
              <a:t>Uses correlations at the same time</a:t>
            </a:r>
          </a:p>
          <a:p>
            <a:pPr lvl="2"/>
            <a:r>
              <a:rPr lang="en-US" i="1" dirty="0" smtClean="0"/>
              <a:t>E.g., Driving </a:t>
            </a:r>
            <a:r>
              <a:rPr lang="en-US" i="1" dirty="0" smtClean="0">
                <a:sym typeface="Symbol"/>
              </a:rPr>
              <a:t>-&gt;</a:t>
            </a:r>
            <a:r>
              <a:rPr lang="en-US" i="1" dirty="0" smtClean="0"/>
              <a:t> Not at home</a:t>
            </a:r>
          </a:p>
          <a:p>
            <a:pPr lvl="2"/>
            <a:r>
              <a:rPr lang="en-US" dirty="0" smtClean="0"/>
              <a:t>Ignores temporal aspects of rules</a:t>
            </a:r>
          </a:p>
        </p:txBody>
      </p:sp>
    </p:spTree>
    <p:extLst>
      <p:ext uri="{BB962C8B-B14F-4D97-AF65-F5344CB8AC3E}">
        <p14:creationId xmlns:p14="http://schemas.microsoft.com/office/powerpoint/2010/main" val="2437927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Contexters</a:t>
            </a:r>
            <a:endParaRPr lang="en-US" dirty="0"/>
          </a:p>
        </p:txBody>
      </p:sp>
      <p:pic>
        <p:nvPicPr>
          <p:cNvPr id="4" name="Picture 3"/>
          <p:cNvPicPr>
            <a:picLocks noChangeAspect="1"/>
          </p:cNvPicPr>
          <p:nvPr/>
        </p:nvPicPr>
        <p:blipFill>
          <a:blip r:embed="rId3"/>
          <a:stretch>
            <a:fillRect/>
          </a:stretch>
        </p:blipFill>
        <p:spPr>
          <a:xfrm>
            <a:off x="183799" y="1299391"/>
            <a:ext cx="8686800" cy="3860800"/>
          </a:xfrm>
          <a:prstGeom prst="rect">
            <a:avLst/>
          </a:prstGeom>
        </p:spPr>
      </p:pic>
      <p:sp>
        <p:nvSpPr>
          <p:cNvPr id="5" name="TextBox 4"/>
          <p:cNvSpPr txBox="1"/>
          <p:nvPr/>
        </p:nvSpPr>
        <p:spPr>
          <a:xfrm>
            <a:off x="206565" y="5183161"/>
            <a:ext cx="6616764" cy="1569660"/>
          </a:xfrm>
          <a:prstGeom prst="rect">
            <a:avLst/>
          </a:prstGeom>
          <a:noFill/>
        </p:spPr>
        <p:txBody>
          <a:bodyPr wrap="square" rtlCol="0">
            <a:spAutoFit/>
          </a:bodyPr>
          <a:lstStyle/>
          <a:p>
            <a:r>
              <a:rPr lang="en-US" sz="3200" b="1" dirty="0" smtClean="0"/>
              <a:t>Interface:</a:t>
            </a:r>
          </a:p>
          <a:p>
            <a:pPr marL="342900" indent="-342900">
              <a:buAutoNum type="arabicPeriod"/>
            </a:pPr>
            <a:r>
              <a:rPr lang="en-US" sz="3200" dirty="0" smtClean="0"/>
              <a:t>Attribute Name</a:t>
            </a:r>
          </a:p>
          <a:p>
            <a:pPr marL="342900" indent="-342900">
              <a:buAutoNum type="arabicPeriod"/>
            </a:pPr>
            <a:r>
              <a:rPr lang="en-US" sz="3200" dirty="0" smtClean="0"/>
              <a:t>Energy Cost</a:t>
            </a:r>
            <a:endParaRPr lang="en-US" sz="3200" dirty="0"/>
          </a:p>
        </p:txBody>
      </p:sp>
      <p:sp>
        <p:nvSpPr>
          <p:cNvPr id="6" name="Rectangle 5"/>
          <p:cNvSpPr/>
          <p:nvPr/>
        </p:nvSpPr>
        <p:spPr>
          <a:xfrm>
            <a:off x="183798" y="987977"/>
            <a:ext cx="1854699" cy="419518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823329" y="1021401"/>
            <a:ext cx="2040378" cy="419518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732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Workflow</a:t>
            </a:r>
            <a:endParaRPr lang="en-US" dirty="0"/>
          </a:p>
        </p:txBody>
      </p:sp>
      <p:pic>
        <p:nvPicPr>
          <p:cNvPr id="4" name="Picture 3"/>
          <p:cNvPicPr>
            <a:picLocks noChangeAspect="1"/>
          </p:cNvPicPr>
          <p:nvPr/>
        </p:nvPicPr>
        <p:blipFill>
          <a:blip r:embed="rId3"/>
          <a:stretch>
            <a:fillRect/>
          </a:stretch>
        </p:blipFill>
        <p:spPr>
          <a:xfrm>
            <a:off x="1878225" y="1417637"/>
            <a:ext cx="5575812" cy="4982883"/>
          </a:xfrm>
          <a:prstGeom prst="rect">
            <a:avLst/>
          </a:prstGeom>
        </p:spPr>
      </p:pic>
      <p:sp>
        <p:nvSpPr>
          <p:cNvPr id="5" name="Rectangle 4"/>
          <p:cNvSpPr/>
          <p:nvPr/>
        </p:nvSpPr>
        <p:spPr>
          <a:xfrm>
            <a:off x="3843069" y="1417638"/>
            <a:ext cx="3458764" cy="3010922"/>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878224" y="1612291"/>
            <a:ext cx="1847881" cy="287238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843069" y="4421827"/>
            <a:ext cx="3458764" cy="197869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252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lstStyle/>
          <a:p>
            <a:r>
              <a:rPr lang="en-US" b="1" dirty="0" smtClean="0">
                <a:solidFill>
                  <a:srgbClr val="C00000"/>
                </a:solidFill>
              </a:rPr>
              <a:t>Feasibility:</a:t>
            </a:r>
            <a:r>
              <a:rPr lang="en-US" dirty="0" smtClean="0"/>
              <a:t> Do useful correlations exist and can they be efficiently learnt? </a:t>
            </a:r>
          </a:p>
          <a:p>
            <a:endParaRPr lang="en-US" dirty="0" smtClean="0"/>
          </a:p>
          <a:p>
            <a:r>
              <a:rPr lang="en-US" b="1" dirty="0" smtClean="0">
                <a:solidFill>
                  <a:srgbClr val="C00000"/>
                </a:solidFill>
              </a:rPr>
              <a:t>System design:</a:t>
            </a:r>
            <a:r>
              <a:rPr lang="en-US" dirty="0" smtClean="0"/>
              <a:t> How to systematically exploit the correlations?</a:t>
            </a:r>
          </a:p>
          <a:p>
            <a:endParaRPr lang="en-US" dirty="0" smtClean="0"/>
          </a:p>
          <a:p>
            <a:r>
              <a:rPr lang="en-US" b="1" dirty="0" smtClean="0">
                <a:solidFill>
                  <a:srgbClr val="C00000"/>
                </a:solidFill>
              </a:rPr>
              <a:t>Effectiveness:</a:t>
            </a:r>
            <a:r>
              <a:rPr lang="en-US" dirty="0" smtClean="0"/>
              <a:t> How much energy savings? </a:t>
            </a:r>
            <a:endParaRPr lang="en-US" dirty="0"/>
          </a:p>
        </p:txBody>
      </p:sp>
    </p:spTree>
    <p:extLst>
      <p:ext uri="{BB962C8B-B14F-4D97-AF65-F5344CB8AC3E}">
        <p14:creationId xmlns:p14="http://schemas.microsoft.com/office/powerpoint/2010/main" val="5342459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Datasets</a:t>
            </a:r>
            <a:endParaRPr lang="en-US" dirty="0"/>
          </a:p>
        </p:txBody>
      </p:sp>
      <p:sp>
        <p:nvSpPr>
          <p:cNvPr id="3" name="Content Placeholder 2"/>
          <p:cNvSpPr>
            <a:spLocks noGrp="1"/>
          </p:cNvSpPr>
          <p:nvPr>
            <p:ph idx="1"/>
          </p:nvPr>
        </p:nvSpPr>
        <p:spPr>
          <a:xfrm>
            <a:off x="4343400" y="3276600"/>
            <a:ext cx="4572000" cy="3352800"/>
          </a:xfrm>
          <a:solidFill>
            <a:schemeClr val="bg2"/>
          </a:solidFill>
        </p:spPr>
        <p:txBody>
          <a:bodyPr>
            <a:normAutofit lnSpcReduction="10000"/>
          </a:bodyPr>
          <a:lstStyle/>
          <a:p>
            <a:pPr marL="0" indent="0" algn="ctr">
              <a:buNone/>
            </a:pPr>
            <a:r>
              <a:rPr lang="en-US" sz="3600" dirty="0" smtClean="0">
                <a:solidFill>
                  <a:srgbClr val="FF0000"/>
                </a:solidFill>
                <a:latin typeface="+mj-lt"/>
              </a:rPr>
              <a:t>Context Attributes</a:t>
            </a:r>
          </a:p>
          <a:p>
            <a:pPr marL="0" indent="0" algn="ctr">
              <a:buNone/>
            </a:pPr>
            <a:r>
              <a:rPr lang="en-US" sz="2600" u="sng" dirty="0" smtClean="0">
                <a:solidFill>
                  <a:srgbClr val="C00000"/>
                </a:solidFill>
                <a:latin typeface="+mj-lt"/>
                <a:ea typeface="Verdana" pitchFamily="34" charset="0"/>
                <a:cs typeface="Verdana" pitchFamily="34" charset="0"/>
              </a:rPr>
              <a:t>Location</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AtHome</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InOffice</a:t>
            </a:r>
            <a:r>
              <a:rPr lang="en-US" sz="2600" dirty="0" smtClean="0">
                <a:latin typeface="+mj-lt"/>
                <a:ea typeface="Verdana" pitchFamily="34" charset="0"/>
                <a:cs typeface="Verdana" pitchFamily="34" charset="0"/>
              </a:rPr>
              <a:t>, </a:t>
            </a:r>
            <a:r>
              <a:rPr lang="en-US" sz="2600" dirty="0" err="1">
                <a:latin typeface="+mj-lt"/>
                <a:ea typeface="Verdana" pitchFamily="34" charset="0"/>
                <a:cs typeface="Verdana" pitchFamily="34" charset="0"/>
              </a:rPr>
              <a:t>IsIndoor</a:t>
            </a:r>
            <a:r>
              <a:rPr lang="en-US" sz="2600" dirty="0">
                <a:latin typeface="+mj-lt"/>
                <a:ea typeface="Verdana" pitchFamily="34" charset="0"/>
                <a:cs typeface="Verdana" pitchFamily="34" charset="0"/>
              </a:rPr>
              <a:t>, </a:t>
            </a:r>
            <a:r>
              <a:rPr lang="en-US" sz="2600" dirty="0" smtClean="0">
                <a:latin typeface="+mj-lt"/>
                <a:ea typeface="Verdana" pitchFamily="34" charset="0"/>
                <a:cs typeface="Verdana" pitchFamily="34" charset="0"/>
              </a:rPr>
              <a:t/>
            </a:r>
            <a:br>
              <a:rPr lang="en-US" sz="2600" dirty="0" smtClean="0">
                <a:latin typeface="+mj-lt"/>
                <a:ea typeface="Verdana" pitchFamily="34" charset="0"/>
                <a:cs typeface="Verdana" pitchFamily="34" charset="0"/>
              </a:rPr>
            </a:br>
            <a:r>
              <a:rPr lang="en-US" sz="2600" u="sng" dirty="0" smtClean="0">
                <a:solidFill>
                  <a:srgbClr val="C00000"/>
                </a:solidFill>
                <a:latin typeface="+mj-lt"/>
                <a:ea typeface="Verdana" pitchFamily="34" charset="0"/>
                <a:cs typeface="Verdana" pitchFamily="34" charset="0"/>
              </a:rPr>
              <a:t>Task</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InMeeting</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IsWorking</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IsUsingApp</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IsCalling</a:t>
            </a:r>
            <a:r>
              <a:rPr lang="en-US" sz="2600" dirty="0" smtClean="0">
                <a:latin typeface="+mj-lt"/>
                <a:ea typeface="Verdana" pitchFamily="34" charset="0"/>
                <a:cs typeface="Verdana" pitchFamily="34" charset="0"/>
              </a:rPr>
              <a:t>,</a:t>
            </a:r>
            <a:r>
              <a:rPr lang="en-US" sz="2600" dirty="0">
                <a:latin typeface="+mj-lt"/>
                <a:ea typeface="Verdana" pitchFamily="34" charset="0"/>
                <a:cs typeface="Verdana" pitchFamily="34" charset="0"/>
              </a:rPr>
              <a:t> </a:t>
            </a:r>
            <a:r>
              <a:rPr lang="en-US" sz="2600" dirty="0" smtClean="0">
                <a:latin typeface="+mj-lt"/>
                <a:ea typeface="Verdana" pitchFamily="34" charset="0"/>
                <a:cs typeface="Verdana" pitchFamily="34" charset="0"/>
              </a:rPr>
              <a:t/>
            </a:r>
            <a:br>
              <a:rPr lang="en-US" sz="2600" dirty="0" smtClean="0">
                <a:latin typeface="+mj-lt"/>
                <a:ea typeface="Verdana" pitchFamily="34" charset="0"/>
                <a:cs typeface="Verdana" pitchFamily="34" charset="0"/>
              </a:rPr>
            </a:br>
            <a:r>
              <a:rPr lang="en-US" sz="2600" u="sng" dirty="0" smtClean="0">
                <a:solidFill>
                  <a:srgbClr val="C00000"/>
                </a:solidFill>
                <a:latin typeface="+mj-lt"/>
                <a:ea typeface="Verdana" pitchFamily="34" charset="0"/>
                <a:cs typeface="Verdana" pitchFamily="34" charset="0"/>
              </a:rPr>
              <a:t>Transportation mode</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IsWalking</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IsBiking</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IsDriving</a:t>
            </a:r>
            <a:r>
              <a:rPr lang="en-US" sz="2600" dirty="0" smtClean="0">
                <a:latin typeface="+mj-lt"/>
                <a:ea typeface="Verdana" pitchFamily="34" charset="0"/>
                <a:cs typeface="Verdana" pitchFamily="34" charset="0"/>
              </a:rPr>
              <a:t>, </a:t>
            </a:r>
            <a:r>
              <a:rPr lang="en-US" sz="2600" dirty="0" err="1" smtClean="0">
                <a:latin typeface="+mj-lt"/>
                <a:ea typeface="Verdana" pitchFamily="34" charset="0"/>
                <a:cs typeface="Verdana" pitchFamily="34" charset="0"/>
              </a:rPr>
              <a:t>IsSitting</a:t>
            </a:r>
            <a:r>
              <a:rPr lang="en-US" sz="2600" dirty="0" smtClean="0">
                <a:latin typeface="+mj-lt"/>
                <a:ea typeface="Verdana" pitchFamily="34" charset="0"/>
                <a:cs typeface="Verdana" pitchFamily="34" charset="0"/>
              </a:rPr>
              <a:t>, </a:t>
            </a:r>
          </a:p>
          <a:p>
            <a:pPr marL="0" indent="0" algn="ctr">
              <a:buNone/>
            </a:pPr>
            <a:r>
              <a:rPr lang="en-US" sz="2600" u="sng" dirty="0">
                <a:solidFill>
                  <a:srgbClr val="C00000"/>
                </a:solidFill>
                <a:ea typeface="Verdana" pitchFamily="34" charset="0"/>
                <a:cs typeface="Verdana" pitchFamily="34" charset="0"/>
              </a:rPr>
              <a:t>Group:</a:t>
            </a:r>
            <a:r>
              <a:rPr lang="en-US" sz="2600" dirty="0">
                <a:ea typeface="Verdana" pitchFamily="34" charset="0"/>
                <a:cs typeface="Verdana" pitchFamily="34" charset="0"/>
              </a:rPr>
              <a:t> </a:t>
            </a:r>
            <a:r>
              <a:rPr lang="en-US" sz="2600" dirty="0" err="1">
                <a:ea typeface="Verdana" pitchFamily="34" charset="0"/>
                <a:cs typeface="Verdana" pitchFamily="34" charset="0"/>
              </a:rPr>
              <a:t>IsAlone</a:t>
            </a:r>
            <a:endParaRPr lang="en-US" sz="2600" dirty="0">
              <a:latin typeface="+mj-lt"/>
              <a:ea typeface="Verdana" pitchFamily="34" charset="0"/>
              <a:cs typeface="Verdana" pitchFamily="34" charset="0"/>
            </a:endParaRPr>
          </a:p>
        </p:txBody>
      </p:sp>
      <p:sp>
        <p:nvSpPr>
          <p:cNvPr id="4" name="Rectangle 3"/>
          <p:cNvSpPr/>
          <p:nvPr/>
        </p:nvSpPr>
        <p:spPr>
          <a:xfrm>
            <a:off x="381000" y="1763486"/>
            <a:ext cx="4114800" cy="1436914"/>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95 students and staffs at MIT</a:t>
            </a:r>
          </a:p>
          <a:p>
            <a:pPr algn="ctr"/>
            <a:r>
              <a:rPr lang="en-US" sz="2400" dirty="0" smtClean="0">
                <a:solidFill>
                  <a:schemeClr val="tx1"/>
                </a:solidFill>
              </a:rPr>
              <a:t>Nokia 6600 phones, 2004-2005</a:t>
            </a:r>
          </a:p>
          <a:p>
            <a:pPr algn="ctr"/>
            <a:r>
              <a:rPr lang="en-US" sz="2400" dirty="0" smtClean="0">
                <a:solidFill>
                  <a:schemeClr val="tx1"/>
                </a:solidFill>
              </a:rPr>
              <a:t>min/</a:t>
            </a:r>
            <a:r>
              <a:rPr lang="en-US" sz="2400" dirty="0" err="1" smtClean="0">
                <a:solidFill>
                  <a:schemeClr val="tx1"/>
                </a:solidFill>
              </a:rPr>
              <a:t>avg</a:t>
            </a:r>
            <a:r>
              <a:rPr lang="en-US" sz="2400" dirty="0" smtClean="0">
                <a:solidFill>
                  <a:schemeClr val="tx1"/>
                </a:solidFill>
              </a:rPr>
              <a:t>/max: 14/122/269 days</a:t>
            </a:r>
            <a:endParaRPr lang="en-US" sz="2400" dirty="0">
              <a:solidFill>
                <a:schemeClr val="tx1"/>
              </a:solidFill>
            </a:endParaRPr>
          </a:p>
        </p:txBody>
      </p:sp>
      <p:sp>
        <p:nvSpPr>
          <p:cNvPr id="5" name="Rectangle 4"/>
          <p:cNvSpPr/>
          <p:nvPr/>
        </p:nvSpPr>
        <p:spPr>
          <a:xfrm>
            <a:off x="4724400" y="1763486"/>
            <a:ext cx="4114800" cy="1436914"/>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10 interns and researchers</a:t>
            </a:r>
          </a:p>
          <a:p>
            <a:pPr algn="ctr"/>
            <a:r>
              <a:rPr lang="en-US" sz="2400" dirty="0" smtClean="0">
                <a:solidFill>
                  <a:schemeClr val="tx1"/>
                </a:solidFill>
              </a:rPr>
              <a:t>Android phones</a:t>
            </a:r>
          </a:p>
          <a:p>
            <a:pPr algn="ctr"/>
            <a:r>
              <a:rPr lang="en-US" sz="2400" dirty="0" smtClean="0">
                <a:solidFill>
                  <a:schemeClr val="tx1"/>
                </a:solidFill>
              </a:rPr>
              <a:t>min/</a:t>
            </a:r>
            <a:r>
              <a:rPr lang="en-US" sz="2400" dirty="0" err="1" smtClean="0">
                <a:solidFill>
                  <a:schemeClr val="tx1"/>
                </a:solidFill>
              </a:rPr>
              <a:t>avg</a:t>
            </a:r>
            <a:r>
              <a:rPr lang="en-US" sz="2400" dirty="0" smtClean="0">
                <a:solidFill>
                  <a:schemeClr val="tx1"/>
                </a:solidFill>
              </a:rPr>
              <a:t>/max: 5/14/30 days</a:t>
            </a:r>
          </a:p>
        </p:txBody>
      </p:sp>
      <p:sp>
        <p:nvSpPr>
          <p:cNvPr id="6" name="Rectangle 5"/>
          <p:cNvSpPr/>
          <p:nvPr/>
        </p:nvSpPr>
        <p:spPr>
          <a:xfrm>
            <a:off x="381000" y="1230086"/>
            <a:ext cx="4114800" cy="533400"/>
          </a:xfrm>
          <a:prstGeom prst="rect">
            <a:avLst/>
          </a:prstGeom>
          <a:solidFill>
            <a:srgbClr val="0099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MIT Reality Mining Dataset</a:t>
            </a:r>
          </a:p>
        </p:txBody>
      </p:sp>
      <p:sp>
        <p:nvSpPr>
          <p:cNvPr id="7" name="Rectangle 6"/>
          <p:cNvSpPr/>
          <p:nvPr/>
        </p:nvSpPr>
        <p:spPr>
          <a:xfrm>
            <a:off x="4724400" y="1230086"/>
            <a:ext cx="4114800" cy="533400"/>
          </a:xfrm>
          <a:prstGeom prst="rect">
            <a:avLst/>
          </a:prstGeom>
          <a:solidFill>
            <a:srgbClr val="0099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MSR Dataset</a:t>
            </a:r>
            <a:endParaRPr lang="en-US" sz="2400" dirty="0">
              <a:solidFill>
                <a:schemeClr val="bg1"/>
              </a:solidFill>
            </a:endParaRPr>
          </a:p>
        </p:txBody>
      </p:sp>
      <p:sp>
        <p:nvSpPr>
          <p:cNvPr id="8" name="Rectangle 7"/>
          <p:cNvSpPr/>
          <p:nvPr/>
        </p:nvSpPr>
        <p:spPr>
          <a:xfrm>
            <a:off x="228600" y="4038600"/>
            <a:ext cx="4114800" cy="1905000"/>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10:23:34 am</a:t>
            </a:r>
            <a:r>
              <a:rPr lang="en-US" b="1" dirty="0">
                <a:solidFill>
                  <a:schemeClr val="tx1"/>
                </a:solidFill>
                <a:latin typeface="Courier New" pitchFamily="49" charset="0"/>
                <a:cs typeface="Courier New" pitchFamily="49" charset="0"/>
              </a:rPr>
              <a:t>	</a:t>
            </a:r>
            <a:r>
              <a:rPr lang="en-US" b="1" dirty="0" err="1" smtClean="0">
                <a:solidFill>
                  <a:schemeClr val="tx1"/>
                </a:solidFill>
                <a:latin typeface="Courier New" pitchFamily="49" charset="0"/>
                <a:cs typeface="Courier New" pitchFamily="49" charset="0"/>
              </a:rPr>
              <a:t>AtHome</a:t>
            </a:r>
            <a:endParaRPr lang="en-US" b="1" dirty="0" smtClean="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10:23:35 am	</a:t>
            </a:r>
            <a:r>
              <a:rPr lang="en-US" b="1" dirty="0" err="1" smtClean="0">
                <a:solidFill>
                  <a:schemeClr val="tx1"/>
                </a:solidFill>
                <a:latin typeface="Courier New" pitchFamily="49" charset="0"/>
                <a:cs typeface="Courier New" pitchFamily="49" charset="0"/>
              </a:rPr>
              <a:t>Walking,Outdoor</a:t>
            </a:r>
            <a:endParaRPr lang="en-US" b="1" dirty="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10:23:36 </a:t>
            </a:r>
            <a:r>
              <a:rPr lang="en-US" b="1" dirty="0">
                <a:solidFill>
                  <a:schemeClr val="tx1"/>
                </a:solidFill>
                <a:latin typeface="Courier New" pitchFamily="49" charset="0"/>
                <a:cs typeface="Courier New" pitchFamily="49" charset="0"/>
              </a:rPr>
              <a:t>am	</a:t>
            </a:r>
            <a:r>
              <a:rPr lang="en-US" b="1" dirty="0" err="1" smtClean="0">
                <a:solidFill>
                  <a:schemeClr val="tx1"/>
                </a:solidFill>
                <a:latin typeface="Courier New" pitchFamily="49" charset="0"/>
                <a:cs typeface="Courier New" pitchFamily="49" charset="0"/>
              </a:rPr>
              <a:t>Driving,Outdoor</a:t>
            </a:r>
            <a:endParaRPr lang="en-US" b="1" dirty="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10:23:55 </a:t>
            </a:r>
            <a:r>
              <a:rPr lang="en-US" b="1" dirty="0">
                <a:solidFill>
                  <a:schemeClr val="tx1"/>
                </a:solidFill>
                <a:latin typeface="Courier New" pitchFamily="49" charset="0"/>
                <a:cs typeface="Courier New" pitchFamily="49" charset="0"/>
              </a:rPr>
              <a:t>am	</a:t>
            </a:r>
            <a:r>
              <a:rPr lang="en-US" b="1" dirty="0" smtClean="0">
                <a:solidFill>
                  <a:schemeClr val="tx1"/>
                </a:solidFill>
                <a:latin typeface="Courier New" pitchFamily="49" charset="0"/>
                <a:cs typeface="Courier New" pitchFamily="49" charset="0"/>
              </a:rPr>
              <a:t>Walking</a:t>
            </a:r>
            <a:endParaRPr lang="en-US" b="1" dirty="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10:23:59 </a:t>
            </a:r>
            <a:r>
              <a:rPr lang="en-US" b="1" dirty="0">
                <a:solidFill>
                  <a:schemeClr val="tx1"/>
                </a:solidFill>
                <a:latin typeface="Courier New" pitchFamily="49" charset="0"/>
                <a:cs typeface="Courier New" pitchFamily="49" charset="0"/>
              </a:rPr>
              <a:t>am	</a:t>
            </a:r>
            <a:r>
              <a:rPr lang="en-US" b="1" dirty="0" err="1" smtClean="0">
                <a:solidFill>
                  <a:schemeClr val="tx1"/>
                </a:solidFill>
                <a:latin typeface="Courier New" pitchFamily="49" charset="0"/>
                <a:cs typeface="Courier New" pitchFamily="49" charset="0"/>
              </a:rPr>
              <a:t>InOffice</a:t>
            </a:r>
            <a:endParaRPr lang="en-US" b="1" dirty="0">
              <a:solidFill>
                <a:schemeClr val="tx1"/>
              </a:solidFill>
              <a:latin typeface="Courier New" pitchFamily="49" charset="0"/>
              <a:cs typeface="Courier New" pitchFamily="49" charset="0"/>
            </a:endParaRPr>
          </a:p>
          <a:p>
            <a:pPr algn="ctr"/>
            <a:r>
              <a:rPr lang="en-US" b="1" dirty="0" smtClean="0">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Tree>
    <p:extLst>
      <p:ext uri="{BB962C8B-B14F-4D97-AF65-F5344CB8AC3E}">
        <p14:creationId xmlns:p14="http://schemas.microsoft.com/office/powerpoint/2010/main" val="3313805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Apriori</a:t>
            </a:r>
            <a:r>
              <a:rPr lang="en-US" dirty="0" smtClean="0"/>
              <a:t> Algorithm to Find the Rules</a:t>
            </a:r>
            <a:endParaRPr lang="en-US" dirty="0"/>
          </a:p>
        </p:txBody>
      </p:sp>
      <p:sp>
        <p:nvSpPr>
          <p:cNvPr id="3" name="Content Placeholder 2"/>
          <p:cNvSpPr>
            <a:spLocks noGrp="1"/>
          </p:cNvSpPr>
          <p:nvPr>
            <p:ph idx="1"/>
          </p:nvPr>
        </p:nvSpPr>
        <p:spPr/>
        <p:txBody>
          <a:bodyPr/>
          <a:lstStyle/>
          <a:p>
            <a:r>
              <a:rPr lang="en-US" dirty="0" smtClean="0"/>
              <a:t>Example: 1000 transactions, 200 include both A and B, and 80 of the 200 also includes C.</a:t>
            </a:r>
          </a:p>
          <a:p>
            <a:r>
              <a:rPr lang="en-US" dirty="0" smtClean="0"/>
              <a:t>Association rule: (A,B) =&gt; C </a:t>
            </a:r>
          </a:p>
          <a:p>
            <a:pPr lvl="1"/>
            <a:r>
              <a:rPr lang="en-US" dirty="0"/>
              <a:t>Support: 80/1000=8%</a:t>
            </a:r>
          </a:p>
          <a:p>
            <a:pPr lvl="1"/>
            <a:r>
              <a:rPr lang="en-US" dirty="0"/>
              <a:t>Confidence: 80/200=40</a:t>
            </a:r>
            <a:r>
              <a:rPr lang="en-US" dirty="0" smtClean="0"/>
              <a:t>%</a:t>
            </a:r>
          </a:p>
          <a:p>
            <a:r>
              <a:rPr lang="en-US" dirty="0" smtClean="0"/>
              <a:t>Parameters</a:t>
            </a:r>
          </a:p>
          <a:p>
            <a:pPr lvl="1"/>
            <a:r>
              <a:rPr lang="en-US" dirty="0" err="1" smtClean="0"/>
              <a:t>minSup</a:t>
            </a:r>
            <a:r>
              <a:rPr lang="en-US" dirty="0" smtClean="0"/>
              <a:t> (4% works well for ACE)</a:t>
            </a:r>
          </a:p>
          <a:p>
            <a:pPr lvl="1"/>
            <a:r>
              <a:rPr lang="en-US" dirty="0" err="1" smtClean="0"/>
              <a:t>minConf</a:t>
            </a:r>
            <a:r>
              <a:rPr lang="en-US" dirty="0" smtClean="0"/>
              <a:t> (99% works well for ACE)</a:t>
            </a:r>
          </a:p>
          <a:p>
            <a:pPr marL="457200" lvl="1" indent="0">
              <a:buNone/>
            </a:pPr>
            <a:endParaRPr lang="en-US" dirty="0"/>
          </a:p>
        </p:txBody>
      </p:sp>
    </p:spTree>
    <p:extLst>
      <p:ext uri="{BB962C8B-B14F-4D97-AF65-F5344CB8AC3E}">
        <p14:creationId xmlns:p14="http://schemas.microsoft.com/office/powerpoint/2010/main" val="1384216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308BE31D-B090-5E4C-9C26-9C8F59CCE210}" type="slidenum">
              <a:rPr lang="en-US" altLang="zh-CN"/>
              <a:pPr/>
              <a:t>5</a:t>
            </a:fld>
            <a:endParaRPr lang="en-US" altLang="zh-CN"/>
          </a:p>
        </p:txBody>
      </p:sp>
      <p:sp>
        <p:nvSpPr>
          <p:cNvPr id="60418" name="Rectangle 2"/>
          <p:cNvSpPr>
            <a:spLocks noGrp="1" noChangeArrowheads="1"/>
          </p:cNvSpPr>
          <p:nvPr>
            <p:ph type="title"/>
          </p:nvPr>
        </p:nvSpPr>
        <p:spPr>
          <a:xfrm>
            <a:off x="457200" y="274638"/>
            <a:ext cx="8229600" cy="868362"/>
          </a:xfrm>
        </p:spPr>
        <p:txBody>
          <a:bodyPr/>
          <a:lstStyle/>
          <a:p>
            <a:r>
              <a:rPr lang="en-US" altLang="zh-CN"/>
              <a:t>Background</a:t>
            </a:r>
          </a:p>
        </p:txBody>
      </p:sp>
      <p:graphicFrame>
        <p:nvGraphicFramePr>
          <p:cNvPr id="60465" name="Group 49"/>
          <p:cNvGraphicFramePr>
            <a:graphicFrameLocks noGrp="1"/>
          </p:cNvGraphicFramePr>
          <p:nvPr>
            <p:ph idx="1"/>
            <p:extLst>
              <p:ext uri="{D42A27DB-BD31-4B8C-83A1-F6EECF244321}">
                <p14:modId xmlns:p14="http://schemas.microsoft.com/office/powerpoint/2010/main" val="3123323817"/>
              </p:ext>
            </p:extLst>
          </p:nvPr>
        </p:nvGraphicFramePr>
        <p:xfrm>
          <a:off x="1066800" y="1295400"/>
          <a:ext cx="7391400" cy="2574926"/>
        </p:xfrm>
        <a:graphic>
          <a:graphicData uri="http://schemas.openxmlformats.org/drawingml/2006/table">
            <a:tbl>
              <a:tblPr/>
              <a:tblGrid>
                <a:gridCol w="2463800"/>
                <a:gridCol w="2463800"/>
                <a:gridCol w="2463800"/>
              </a:tblGrid>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宋体" charset="0"/>
                        <a:cs typeface="宋体"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a:ln>
                            <a:noFill/>
                          </a:ln>
                          <a:solidFill>
                            <a:schemeClr val="tx1"/>
                          </a:solidFill>
                          <a:effectLst/>
                          <a:latin typeface="Arial" charset="0"/>
                          <a:ea typeface="宋体" charset="0"/>
                          <a:cs typeface="宋体" charset="0"/>
                        </a:rPr>
                        <a:t>High-end Processor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a:ln>
                            <a:noFill/>
                          </a:ln>
                          <a:solidFill>
                            <a:schemeClr val="tx1"/>
                          </a:solidFill>
                          <a:effectLst/>
                          <a:latin typeface="Arial" charset="0"/>
                          <a:ea typeface="宋体" charset="0"/>
                          <a:cs typeface="宋体" charset="0"/>
                        </a:rPr>
                        <a:t>Low-end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Active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0"/>
                          <a:cs typeface="宋体" charset="0"/>
                        </a:rPr>
                        <a:t>Fast</a:t>
                      </a:r>
                      <a:endParaRPr kumimoji="0" lang="en-US" altLang="zh-CN" sz="2000" b="0" i="0" u="none" strike="noStrike" cap="none" normalizeH="0" baseline="0" dirty="0">
                        <a:ln>
                          <a:noFill/>
                        </a:ln>
                        <a:solidFill>
                          <a:schemeClr val="tx1"/>
                        </a:solidFill>
                        <a:effectLst/>
                        <a:latin typeface="Arial" charset="0"/>
                        <a:ea typeface="宋体" charset="0"/>
                        <a:cs typeface="宋体"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Slow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0"/>
                          <a:cs typeface="宋体" charset="0"/>
                        </a:rPr>
                        <a:t>Wakeup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Arial" charset="0"/>
                          <a:ea typeface="宋体" charset="0"/>
                          <a:cs typeface="宋体" charset="0"/>
                        </a:rPr>
                        <a:t>High</a:t>
                      </a:r>
                      <a:endParaRPr kumimoji="0" lang="en-US" altLang="zh-CN" sz="2000" b="0" i="0" u="none" strike="noStrike" cap="none" normalizeH="0" baseline="0" dirty="0">
                        <a:ln>
                          <a:noFill/>
                        </a:ln>
                        <a:solidFill>
                          <a:schemeClr val="tx1"/>
                        </a:solidFill>
                        <a:effectLst/>
                        <a:latin typeface="Arial" charset="0"/>
                        <a:ea typeface="宋体" charset="0"/>
                        <a:cs typeface="宋体"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charset="0"/>
                          <a:cs typeface="宋体"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59" name="Text Box 43"/>
          <p:cNvSpPr txBox="1">
            <a:spLocks noChangeArrowheads="1"/>
          </p:cNvSpPr>
          <p:nvPr/>
        </p:nvSpPr>
        <p:spPr bwMode="auto">
          <a:xfrm>
            <a:off x="685800" y="4469063"/>
            <a:ext cx="8001000" cy="138499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宋体" charset="0"/>
                <a:cs typeface="宋体" charset="0"/>
              </a:defRPr>
            </a:lvl1pPr>
            <a:lvl2pPr marL="800100" indent="-342900">
              <a:defRPr>
                <a:solidFill>
                  <a:schemeClr val="tx1"/>
                </a:solidFill>
                <a:latin typeface="Arial" charset="0"/>
                <a:ea typeface="宋体" charset="0"/>
                <a:cs typeface="宋体" charset="0"/>
              </a:defRPr>
            </a:lvl2pPr>
            <a:lvl3pPr marL="1257300" indent="-342900">
              <a:defRPr>
                <a:solidFill>
                  <a:schemeClr val="tx1"/>
                </a:solidFill>
                <a:latin typeface="Arial" charset="0"/>
                <a:ea typeface="宋体" charset="0"/>
                <a:cs typeface="宋体" charset="0"/>
              </a:defRPr>
            </a:lvl3pPr>
            <a:lvl4pPr marL="1714500" indent="-342900">
              <a:defRPr>
                <a:solidFill>
                  <a:schemeClr val="tx1"/>
                </a:solidFill>
                <a:latin typeface="Arial" charset="0"/>
                <a:ea typeface="宋体" charset="0"/>
                <a:cs typeface="宋体" charset="0"/>
              </a:defRPr>
            </a:lvl4pPr>
            <a:lvl5pPr marL="2171700" indent="-342900">
              <a:defRPr>
                <a:solidFill>
                  <a:schemeClr val="tx1"/>
                </a:solidFill>
                <a:latin typeface="Arial" charset="0"/>
                <a:ea typeface="宋体" charset="0"/>
                <a:cs typeface="宋体" charset="0"/>
              </a:defRPr>
            </a:lvl5pPr>
            <a:lvl6pPr marL="2628900" indent="-342900" fontAlgn="base">
              <a:spcBef>
                <a:spcPct val="0"/>
              </a:spcBef>
              <a:spcAft>
                <a:spcPct val="0"/>
              </a:spcAft>
              <a:defRPr>
                <a:solidFill>
                  <a:schemeClr val="tx1"/>
                </a:solidFill>
                <a:latin typeface="Arial" charset="0"/>
                <a:ea typeface="宋体" charset="0"/>
                <a:cs typeface="宋体" charset="0"/>
              </a:defRPr>
            </a:lvl6pPr>
            <a:lvl7pPr marL="3086100" indent="-342900" fontAlgn="base">
              <a:spcBef>
                <a:spcPct val="0"/>
              </a:spcBef>
              <a:spcAft>
                <a:spcPct val="0"/>
              </a:spcAft>
              <a:defRPr>
                <a:solidFill>
                  <a:schemeClr val="tx1"/>
                </a:solidFill>
                <a:latin typeface="Arial" charset="0"/>
                <a:ea typeface="宋体" charset="0"/>
                <a:cs typeface="宋体" charset="0"/>
              </a:defRPr>
            </a:lvl7pPr>
            <a:lvl8pPr marL="3543300" indent="-342900" fontAlgn="base">
              <a:spcBef>
                <a:spcPct val="0"/>
              </a:spcBef>
              <a:spcAft>
                <a:spcPct val="0"/>
              </a:spcAft>
              <a:defRPr>
                <a:solidFill>
                  <a:schemeClr val="tx1"/>
                </a:solidFill>
                <a:latin typeface="Arial" charset="0"/>
                <a:ea typeface="宋体" charset="0"/>
                <a:cs typeface="宋体" charset="0"/>
              </a:defRPr>
            </a:lvl8pPr>
            <a:lvl9pPr marL="4000500" indent="-342900" fontAlgn="base">
              <a:spcBef>
                <a:spcPct val="0"/>
              </a:spcBef>
              <a:spcAft>
                <a:spcPct val="0"/>
              </a:spcAft>
              <a:defRPr>
                <a:solidFill>
                  <a:schemeClr val="tx1"/>
                </a:solidFill>
                <a:latin typeface="Arial" charset="0"/>
                <a:ea typeface="宋体" charset="0"/>
                <a:cs typeface="宋体" charset="0"/>
              </a:defRPr>
            </a:lvl9pPr>
          </a:lstStyle>
          <a:p>
            <a:pPr>
              <a:spcBef>
                <a:spcPct val="50000"/>
              </a:spcBef>
            </a:pPr>
            <a:r>
              <a:rPr lang="en-US" altLang="zh-CN" sz="2800" b="1" i="1" dirty="0" smtClean="0"/>
              <a:t>Q: Do you have some intuition how high-end processor can be used to save energy when it is used to process a batch of data?</a:t>
            </a:r>
            <a:endParaRPr lang="en-US" altLang="zh-CN" sz="2800" dirty="0"/>
          </a:p>
        </p:txBody>
      </p:sp>
    </p:spTree>
    <p:custDataLst>
      <p:tags r:id="rId1"/>
    </p:custDataLst>
    <p:extLst>
      <p:ext uri="{BB962C8B-B14F-4D97-AF65-F5344CB8AC3E}">
        <p14:creationId xmlns:p14="http://schemas.microsoft.com/office/powerpoint/2010/main" val="22567785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 Behavior Invariants</a:t>
            </a:r>
            <a:endParaRPr lang="en-US" dirty="0"/>
          </a:p>
        </p:txBody>
      </p:sp>
      <p:sp>
        <p:nvSpPr>
          <p:cNvPr id="5" name="Rectangle 4"/>
          <p:cNvSpPr/>
          <p:nvPr/>
        </p:nvSpPr>
        <p:spPr>
          <a:xfrm>
            <a:off x="609600" y="1524000"/>
            <a:ext cx="3124200" cy="2362200"/>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urier New" pitchFamily="49" charset="0"/>
                <a:cs typeface="Courier New" pitchFamily="49" charset="0"/>
              </a:rPr>
              <a:t>….</a:t>
            </a:r>
          </a:p>
          <a:p>
            <a:r>
              <a:rPr lang="en-US" b="1" dirty="0" smtClean="0">
                <a:solidFill>
                  <a:schemeClr val="tx1"/>
                </a:solidFill>
                <a:latin typeface="Courier New" pitchFamily="49" charset="0"/>
                <a:cs typeface="Courier New" pitchFamily="49" charset="0"/>
              </a:rPr>
              <a:t>10:23:34 am</a:t>
            </a:r>
            <a:r>
              <a:rPr lang="en-US" b="1" dirty="0">
                <a:solidFill>
                  <a:schemeClr val="tx1"/>
                </a:solidFill>
                <a:latin typeface="Courier New" pitchFamily="49" charset="0"/>
                <a:cs typeface="Courier New" pitchFamily="49" charset="0"/>
              </a:rPr>
              <a:t>	</a:t>
            </a:r>
            <a:r>
              <a:rPr lang="en-US" b="1" dirty="0" err="1" smtClean="0">
                <a:solidFill>
                  <a:schemeClr val="tx1"/>
                </a:solidFill>
                <a:latin typeface="Courier New" pitchFamily="49" charset="0"/>
                <a:cs typeface="Courier New" pitchFamily="49" charset="0"/>
              </a:rPr>
              <a:t>AtHome</a:t>
            </a:r>
            <a:endParaRPr lang="en-US" b="1" dirty="0" smtClean="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10:23:35 am	Walking</a:t>
            </a:r>
            <a:endParaRPr lang="en-US" b="1" dirty="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10:23:36 </a:t>
            </a:r>
            <a:r>
              <a:rPr lang="en-US" b="1" dirty="0">
                <a:solidFill>
                  <a:schemeClr val="tx1"/>
                </a:solidFill>
                <a:latin typeface="Courier New" pitchFamily="49" charset="0"/>
                <a:cs typeface="Courier New" pitchFamily="49" charset="0"/>
              </a:rPr>
              <a:t>am	Driving</a:t>
            </a:r>
          </a:p>
          <a:p>
            <a:r>
              <a:rPr lang="en-US" b="1" dirty="0" smtClean="0">
                <a:solidFill>
                  <a:schemeClr val="tx1"/>
                </a:solidFill>
                <a:latin typeface="Courier New" pitchFamily="49" charset="0"/>
                <a:cs typeface="Courier New" pitchFamily="49" charset="0"/>
              </a:rPr>
              <a:t>10:23:50 am</a:t>
            </a:r>
            <a:r>
              <a:rPr lang="en-US" b="1" dirty="0">
                <a:solidFill>
                  <a:schemeClr val="tx1"/>
                </a:solidFill>
                <a:latin typeface="Courier New" pitchFamily="49" charset="0"/>
                <a:cs typeface="Courier New" pitchFamily="49" charset="0"/>
              </a:rPr>
              <a:t>	Driving</a:t>
            </a:r>
          </a:p>
          <a:p>
            <a:r>
              <a:rPr lang="en-US" b="1" dirty="0" smtClean="0">
                <a:solidFill>
                  <a:schemeClr val="tx1"/>
                </a:solidFill>
                <a:latin typeface="Courier New" pitchFamily="49" charset="0"/>
                <a:cs typeface="Courier New" pitchFamily="49" charset="0"/>
              </a:rPr>
              <a:t>10:23:55 </a:t>
            </a:r>
            <a:r>
              <a:rPr lang="en-US" b="1" dirty="0">
                <a:solidFill>
                  <a:schemeClr val="tx1"/>
                </a:solidFill>
                <a:latin typeface="Courier New" pitchFamily="49" charset="0"/>
                <a:cs typeface="Courier New" pitchFamily="49" charset="0"/>
              </a:rPr>
              <a:t>am	</a:t>
            </a:r>
            <a:r>
              <a:rPr lang="en-US" b="1" dirty="0" smtClean="0">
                <a:solidFill>
                  <a:schemeClr val="tx1"/>
                </a:solidFill>
                <a:latin typeface="Courier New" pitchFamily="49" charset="0"/>
                <a:cs typeface="Courier New" pitchFamily="49" charset="0"/>
              </a:rPr>
              <a:t>Walking</a:t>
            </a:r>
            <a:endParaRPr lang="en-US" b="1" dirty="0">
              <a:solidFill>
                <a:schemeClr val="tx1"/>
              </a:solidFill>
              <a:latin typeface="Courier New" pitchFamily="49" charset="0"/>
              <a:cs typeface="Courier New" pitchFamily="49" charset="0"/>
            </a:endParaRPr>
          </a:p>
          <a:p>
            <a:r>
              <a:rPr lang="en-US" b="1" dirty="0" smtClean="0">
                <a:solidFill>
                  <a:schemeClr val="tx1"/>
                </a:solidFill>
                <a:latin typeface="Courier New" pitchFamily="49" charset="0"/>
                <a:cs typeface="Courier New" pitchFamily="49" charset="0"/>
              </a:rPr>
              <a:t>10:23:59 </a:t>
            </a:r>
            <a:r>
              <a:rPr lang="en-US" b="1" dirty="0">
                <a:solidFill>
                  <a:schemeClr val="tx1"/>
                </a:solidFill>
                <a:latin typeface="Courier New" pitchFamily="49" charset="0"/>
                <a:cs typeface="Courier New" pitchFamily="49" charset="0"/>
              </a:rPr>
              <a:t>am	</a:t>
            </a:r>
            <a:r>
              <a:rPr lang="en-US" b="1" dirty="0" err="1" smtClean="0">
                <a:solidFill>
                  <a:schemeClr val="tx1"/>
                </a:solidFill>
                <a:latin typeface="Courier New" pitchFamily="49" charset="0"/>
                <a:cs typeface="Courier New" pitchFamily="49" charset="0"/>
              </a:rPr>
              <a:t>InOffice</a:t>
            </a:r>
            <a:endParaRPr lang="en-US" b="1" dirty="0">
              <a:solidFill>
                <a:schemeClr val="tx1"/>
              </a:solidFill>
              <a:latin typeface="Courier New" pitchFamily="49" charset="0"/>
              <a:cs typeface="Courier New" pitchFamily="49" charset="0"/>
            </a:endParaRPr>
          </a:p>
          <a:p>
            <a:pPr algn="ctr"/>
            <a:r>
              <a:rPr lang="en-US" b="1" dirty="0" smtClean="0">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
        <p:nvSpPr>
          <p:cNvPr id="8" name="Rectangle 7"/>
          <p:cNvSpPr/>
          <p:nvPr/>
        </p:nvSpPr>
        <p:spPr>
          <a:xfrm>
            <a:off x="4495800" y="1447800"/>
            <a:ext cx="4267200" cy="1752600"/>
          </a:xfrm>
          <a:prstGeom prst="rect">
            <a:avLst/>
          </a:prstGeom>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urier New" pitchFamily="49" charset="0"/>
                <a:cs typeface="Courier New" pitchFamily="49" charset="0"/>
              </a:rPr>
              <a:t>…</a:t>
            </a:r>
          </a:p>
          <a:p>
            <a:pPr algn="ctr"/>
            <a:r>
              <a:rPr lang="en-US" b="1" dirty="0" smtClean="0">
                <a:solidFill>
                  <a:schemeClr val="tx1"/>
                </a:solidFill>
                <a:latin typeface="Courier New" pitchFamily="49" charset="0"/>
                <a:cs typeface="Courier New" pitchFamily="49" charset="0"/>
              </a:rPr>
              <a:t>Driving </a:t>
            </a:r>
            <a:r>
              <a:rPr lang="en-US" b="1" dirty="0" smtClean="0">
                <a:solidFill>
                  <a:schemeClr val="tx1"/>
                </a:solidFill>
                <a:latin typeface="Courier New" pitchFamily="49" charset="0"/>
                <a:cs typeface="Courier New" pitchFamily="49" charset="0"/>
                <a:sym typeface="Symbol"/>
              </a:rPr>
              <a:t>-&gt;</a:t>
            </a:r>
            <a:r>
              <a:rPr lang="en-US" b="1" dirty="0" smtClean="0">
                <a:solidFill>
                  <a:schemeClr val="tx1"/>
                </a:solidFill>
                <a:latin typeface="Courier New" pitchFamily="49" charset="0"/>
                <a:cs typeface="Courier New" pitchFamily="49" charset="0"/>
              </a:rPr>
              <a:t> Not </a:t>
            </a:r>
            <a:r>
              <a:rPr lang="en-US" b="1" dirty="0" err="1" smtClean="0">
                <a:solidFill>
                  <a:schemeClr val="tx1"/>
                </a:solidFill>
                <a:latin typeface="Courier New" pitchFamily="49" charset="0"/>
                <a:cs typeface="Courier New" pitchFamily="49" charset="0"/>
              </a:rPr>
              <a:t>AtHome</a:t>
            </a:r>
            <a:endParaRPr lang="en-US" b="1" dirty="0" smtClean="0">
              <a:solidFill>
                <a:schemeClr val="tx1"/>
              </a:solidFill>
              <a:latin typeface="Courier New" pitchFamily="49" charset="0"/>
              <a:cs typeface="Courier New" pitchFamily="49" charset="0"/>
            </a:endParaRPr>
          </a:p>
          <a:p>
            <a:pPr algn="ctr"/>
            <a:endParaRPr lang="en-US" b="1" dirty="0" smtClean="0">
              <a:solidFill>
                <a:schemeClr val="tx1"/>
              </a:solidFill>
              <a:latin typeface="Courier New" pitchFamily="49" charset="0"/>
              <a:cs typeface="Courier New" pitchFamily="49" charset="0"/>
            </a:endParaRPr>
          </a:p>
          <a:p>
            <a:pPr algn="ctr"/>
            <a:r>
              <a:rPr lang="en-US" b="1" dirty="0" smtClean="0">
                <a:solidFill>
                  <a:schemeClr val="tx1"/>
                </a:solidFill>
                <a:latin typeface="Courier New" pitchFamily="49" charset="0"/>
                <a:cs typeface="Courier New" pitchFamily="49" charset="0"/>
              </a:rPr>
              <a:t>{Indoor, Alone, Not </a:t>
            </a:r>
            <a:r>
              <a:rPr lang="en-US" b="1" dirty="0" err="1" smtClean="0">
                <a:solidFill>
                  <a:schemeClr val="tx1"/>
                </a:solidFill>
                <a:latin typeface="Courier New" pitchFamily="49" charset="0"/>
                <a:cs typeface="Courier New" pitchFamily="49" charset="0"/>
              </a:rPr>
              <a:t>AtHome</a:t>
            </a:r>
            <a:r>
              <a:rPr lang="en-US" b="1" dirty="0" smtClean="0">
                <a:solidFill>
                  <a:schemeClr val="tx1"/>
                </a:solidFill>
                <a:latin typeface="Courier New" pitchFamily="49" charset="0"/>
                <a:cs typeface="Courier New" pitchFamily="49" charset="0"/>
              </a:rPr>
              <a:t>}  </a:t>
            </a:r>
            <a:r>
              <a:rPr lang="en-US" b="1" dirty="0" smtClean="0">
                <a:solidFill>
                  <a:schemeClr val="tx1"/>
                </a:solidFill>
                <a:latin typeface="Courier New" pitchFamily="49" charset="0"/>
                <a:cs typeface="Courier New" pitchFamily="49" charset="0"/>
                <a:sym typeface="Symbol"/>
              </a:rPr>
              <a:t>-&gt;</a:t>
            </a:r>
            <a:r>
              <a:rPr lang="en-US" b="1" dirty="0" smtClean="0">
                <a:solidFill>
                  <a:schemeClr val="tx1"/>
                </a:solidFill>
                <a:latin typeface="Courier New" pitchFamily="49" charset="0"/>
                <a:cs typeface="Courier New" pitchFamily="49" charset="0"/>
              </a:rPr>
              <a:t> </a:t>
            </a:r>
            <a:r>
              <a:rPr lang="en-US" b="1" dirty="0" err="1" smtClean="0">
                <a:solidFill>
                  <a:schemeClr val="tx1"/>
                </a:solidFill>
                <a:latin typeface="Courier New" pitchFamily="49" charset="0"/>
                <a:cs typeface="Courier New" pitchFamily="49" charset="0"/>
              </a:rPr>
              <a:t>InOffice</a:t>
            </a:r>
            <a:endParaRPr lang="en-US" b="1" dirty="0" smtClean="0">
              <a:solidFill>
                <a:schemeClr val="tx1"/>
              </a:solidFill>
              <a:latin typeface="Courier New" pitchFamily="49" charset="0"/>
              <a:cs typeface="Courier New" pitchFamily="49" charset="0"/>
            </a:endParaRPr>
          </a:p>
          <a:p>
            <a:pPr algn="ctr"/>
            <a:r>
              <a:rPr lang="en-US" b="1" dirty="0" smtClean="0">
                <a:solidFill>
                  <a:schemeClr val="tx1"/>
                </a:solidFill>
                <a:latin typeface="Courier New" pitchFamily="49" charset="0"/>
                <a:cs typeface="Courier New" pitchFamily="49" charset="0"/>
              </a:rPr>
              <a:t>…</a:t>
            </a:r>
            <a:endParaRPr lang="en-US" b="1" dirty="0">
              <a:solidFill>
                <a:schemeClr val="tx1"/>
              </a:solidFill>
              <a:latin typeface="Courier New" pitchFamily="49" charset="0"/>
              <a:cs typeface="Courier New" pitchFamily="49" charset="0"/>
            </a:endParaRPr>
          </a:p>
        </p:txBody>
      </p:sp>
      <p:sp>
        <p:nvSpPr>
          <p:cNvPr id="9" name="Right Arrow 8"/>
          <p:cNvSpPr/>
          <p:nvPr/>
        </p:nvSpPr>
        <p:spPr>
          <a:xfrm>
            <a:off x="3810000" y="22860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9600" y="3200400"/>
            <a:ext cx="4572000" cy="1015663"/>
          </a:xfrm>
          <a:prstGeom prst="rect">
            <a:avLst/>
          </a:prstGeom>
          <a:noFill/>
        </p:spPr>
        <p:txBody>
          <a:bodyPr wrap="square" rtlCol="0">
            <a:spAutoFit/>
          </a:bodyPr>
          <a:lstStyle/>
          <a:p>
            <a:pPr algn="ctr"/>
            <a:r>
              <a:rPr lang="en-US" sz="2000" i="1" dirty="0" smtClean="0">
                <a:solidFill>
                  <a:srgbClr val="009900"/>
                </a:solidFill>
              </a:rPr>
              <a:t>Rules = Patterns that almost always hold</a:t>
            </a:r>
          </a:p>
          <a:p>
            <a:pPr algn="ctr"/>
            <a:r>
              <a:rPr lang="en-US" sz="2000" i="1" dirty="0" smtClean="0">
                <a:solidFill>
                  <a:srgbClr val="009900"/>
                </a:solidFill>
              </a:rPr>
              <a:t>Rules may be person-specific</a:t>
            </a:r>
          </a:p>
          <a:p>
            <a:pPr algn="ctr"/>
            <a:r>
              <a:rPr lang="en-US" sz="2000" i="1" dirty="0" smtClean="0">
                <a:solidFill>
                  <a:srgbClr val="C00000"/>
                </a:solidFill>
              </a:rPr>
              <a:t>We use association rule mining algorithms</a:t>
            </a:r>
            <a:endParaRPr lang="en-US" sz="2000" i="1" dirty="0">
              <a:solidFill>
                <a:srgbClr val="C00000"/>
              </a:solidFill>
            </a:endParaRPr>
          </a:p>
        </p:txBody>
      </p:sp>
      <p:sp>
        <p:nvSpPr>
          <p:cNvPr id="11" name="Rectangle 10"/>
          <p:cNvSpPr/>
          <p:nvPr/>
        </p:nvSpPr>
        <p:spPr>
          <a:xfrm>
            <a:off x="0" y="4800600"/>
            <a:ext cx="2286000" cy="990600"/>
          </a:xfrm>
          <a:prstGeom prst="rect">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endParaRPr>
          </a:p>
          <a:p>
            <a:pPr algn="ctr"/>
            <a:r>
              <a:rPr lang="en-US" sz="2000" b="1" dirty="0" smtClean="0">
                <a:solidFill>
                  <a:srgbClr val="000000"/>
                </a:solidFill>
              </a:rPr>
              <a:t>Streaming data</a:t>
            </a:r>
          </a:p>
          <a:p>
            <a:pPr algn="ctr"/>
            <a:r>
              <a:rPr lang="en-US" sz="2000" dirty="0" smtClean="0">
                <a:solidFill>
                  <a:srgbClr val="000000"/>
                </a:solidFill>
              </a:rPr>
              <a:t>(Decide the right batch size )</a:t>
            </a:r>
          </a:p>
          <a:p>
            <a:pPr algn="ctr"/>
            <a:endParaRPr lang="en-US" sz="2000" dirty="0">
              <a:solidFill>
                <a:srgbClr val="000000"/>
              </a:solidFill>
            </a:endParaRPr>
          </a:p>
        </p:txBody>
      </p:sp>
      <p:sp>
        <p:nvSpPr>
          <p:cNvPr id="13" name="Rectangle 12"/>
          <p:cNvSpPr/>
          <p:nvPr/>
        </p:nvSpPr>
        <p:spPr>
          <a:xfrm>
            <a:off x="2438400" y="4800600"/>
            <a:ext cx="2133600" cy="990600"/>
          </a:xfrm>
          <a:prstGeom prst="rect">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Capture rare rules</a:t>
            </a:r>
          </a:p>
          <a:p>
            <a:pPr algn="ctr"/>
            <a:r>
              <a:rPr lang="en-US" sz="2000" dirty="0" smtClean="0">
                <a:solidFill>
                  <a:srgbClr val="000000"/>
                </a:solidFill>
              </a:rPr>
              <a:t>(Several hours on phone)</a:t>
            </a:r>
            <a:endParaRPr lang="en-US" sz="2000" dirty="0">
              <a:solidFill>
                <a:srgbClr val="000000"/>
              </a:solidFill>
            </a:endParaRPr>
          </a:p>
        </p:txBody>
      </p:sp>
      <p:sp>
        <p:nvSpPr>
          <p:cNvPr id="14" name="Rectangle 13"/>
          <p:cNvSpPr/>
          <p:nvPr/>
        </p:nvSpPr>
        <p:spPr>
          <a:xfrm>
            <a:off x="4724400" y="4800600"/>
            <a:ext cx="2133600" cy="990600"/>
          </a:xfrm>
          <a:prstGeom prst="rect">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Redundant rules</a:t>
            </a:r>
          </a:p>
          <a:p>
            <a:pPr algn="ctr"/>
            <a:endParaRPr lang="en-US" sz="2000" b="1" dirty="0" smtClean="0">
              <a:solidFill>
                <a:srgbClr val="000000"/>
              </a:solidFill>
            </a:endParaRPr>
          </a:p>
          <a:p>
            <a:pPr algn="ctr"/>
            <a:r>
              <a:rPr lang="en-US" sz="2000" dirty="0" smtClean="0">
                <a:solidFill>
                  <a:srgbClr val="000000"/>
                </a:solidFill>
              </a:rPr>
              <a:t> (~700 per person)</a:t>
            </a:r>
            <a:endParaRPr lang="en-US" sz="2000" dirty="0">
              <a:solidFill>
                <a:srgbClr val="000000"/>
              </a:solidFill>
            </a:endParaRPr>
          </a:p>
        </p:txBody>
      </p:sp>
      <p:sp>
        <p:nvSpPr>
          <p:cNvPr id="15" name="Rectangle 14"/>
          <p:cNvSpPr/>
          <p:nvPr/>
        </p:nvSpPr>
        <p:spPr>
          <a:xfrm>
            <a:off x="7010400" y="4800600"/>
            <a:ext cx="1905000" cy="990600"/>
          </a:xfrm>
          <a:prstGeom prst="rect">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00"/>
                </a:solidFill>
              </a:rPr>
              <a:t>Bootstrapping</a:t>
            </a:r>
          </a:p>
          <a:p>
            <a:pPr algn="ctr"/>
            <a:endParaRPr lang="en-US" sz="2000" dirty="0">
              <a:solidFill>
                <a:srgbClr val="000000"/>
              </a:solidFill>
            </a:endParaRPr>
          </a:p>
          <a:p>
            <a:pPr algn="ctr"/>
            <a:endParaRPr lang="en-US" sz="2000" dirty="0">
              <a:solidFill>
                <a:srgbClr val="000000"/>
              </a:solidFill>
            </a:endParaRPr>
          </a:p>
        </p:txBody>
      </p:sp>
      <p:sp>
        <p:nvSpPr>
          <p:cNvPr id="16" name="TextBox 15"/>
          <p:cNvSpPr txBox="1"/>
          <p:nvPr/>
        </p:nvSpPr>
        <p:spPr>
          <a:xfrm>
            <a:off x="3657600" y="4114800"/>
            <a:ext cx="2202206" cy="646331"/>
          </a:xfrm>
          <a:prstGeom prst="rect">
            <a:avLst/>
          </a:prstGeom>
          <a:noFill/>
        </p:spPr>
        <p:txBody>
          <a:bodyPr wrap="none" rtlCol="0">
            <a:spAutoFit/>
          </a:bodyPr>
          <a:lstStyle/>
          <a:p>
            <a:r>
              <a:rPr lang="en-US" sz="3600" dirty="0" smtClean="0">
                <a:solidFill>
                  <a:srgbClr val="C00000"/>
                </a:solidFill>
              </a:rPr>
              <a:t>Challenges</a:t>
            </a:r>
            <a:endParaRPr lang="en-US" sz="3600" dirty="0">
              <a:solidFill>
                <a:srgbClr val="C00000"/>
              </a:solidFill>
            </a:endParaRPr>
          </a:p>
        </p:txBody>
      </p:sp>
      <p:sp>
        <p:nvSpPr>
          <p:cNvPr id="17" name="TextBox 16"/>
          <p:cNvSpPr txBox="1"/>
          <p:nvPr/>
        </p:nvSpPr>
        <p:spPr>
          <a:xfrm>
            <a:off x="2620015" y="6019800"/>
            <a:ext cx="4259756" cy="584775"/>
          </a:xfrm>
          <a:prstGeom prst="rect">
            <a:avLst/>
          </a:prstGeom>
          <a:noFill/>
        </p:spPr>
        <p:txBody>
          <a:bodyPr wrap="none" rtlCol="0">
            <a:spAutoFit/>
          </a:bodyPr>
          <a:lstStyle/>
          <a:p>
            <a:r>
              <a:rPr lang="en-US" sz="3200" i="1" dirty="0" smtClean="0">
                <a:solidFill>
                  <a:srgbClr val="009900"/>
                </a:solidFill>
              </a:rPr>
              <a:t>See the paper for details</a:t>
            </a:r>
            <a:endParaRPr lang="en-US" sz="3200" i="1" dirty="0">
              <a:solidFill>
                <a:srgbClr val="009900"/>
              </a:solidFill>
            </a:endParaRPr>
          </a:p>
        </p:txBody>
      </p:sp>
      <p:sp>
        <p:nvSpPr>
          <p:cNvPr id="3" name="Rectangle 2"/>
          <p:cNvSpPr/>
          <p:nvPr/>
        </p:nvSpPr>
        <p:spPr>
          <a:xfrm>
            <a:off x="4572000" y="2286000"/>
            <a:ext cx="4191000" cy="73165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615160" y="3563839"/>
            <a:ext cx="4191000" cy="32236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314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p:bldP spid="17" grpId="0"/>
      <p:bldP spid="3"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Rule </a:t>
            </a:r>
            <a:r>
              <a:rPr lang="en-US" dirty="0"/>
              <a:t>M</a:t>
            </a:r>
            <a:r>
              <a:rPr lang="en-US" dirty="0" smtClean="0"/>
              <a:t>ining Challenges</a:t>
            </a:r>
            <a:endParaRPr lang="en-US" dirty="0"/>
          </a:p>
        </p:txBody>
      </p:sp>
      <p:sp>
        <p:nvSpPr>
          <p:cNvPr id="3" name="Content Placeholder 2"/>
          <p:cNvSpPr>
            <a:spLocks noGrp="1"/>
          </p:cNvSpPr>
          <p:nvPr>
            <p:ph idx="1"/>
          </p:nvPr>
        </p:nvSpPr>
        <p:spPr>
          <a:xfrm>
            <a:off x="457200" y="1600200"/>
            <a:ext cx="8498824" cy="4525963"/>
          </a:xfrm>
        </p:spPr>
        <p:txBody>
          <a:bodyPr/>
          <a:lstStyle/>
          <a:p>
            <a:r>
              <a:rPr lang="en-US" dirty="0" smtClean="0"/>
              <a:t>Choose the right window size to batch context attributes to form transactions</a:t>
            </a:r>
          </a:p>
          <a:p>
            <a:r>
              <a:rPr lang="en-US" dirty="0" smtClean="0"/>
              <a:t>A user can change her context any time within a window, hence dynamic windowing is necessary </a:t>
            </a:r>
            <a:endParaRPr lang="en-US" dirty="0"/>
          </a:p>
        </p:txBody>
      </p:sp>
      <p:pic>
        <p:nvPicPr>
          <p:cNvPr id="4" name="Picture 3"/>
          <p:cNvPicPr>
            <a:picLocks noChangeAspect="1"/>
          </p:cNvPicPr>
          <p:nvPr/>
        </p:nvPicPr>
        <p:blipFill>
          <a:blip r:embed="rId3"/>
          <a:stretch>
            <a:fillRect/>
          </a:stretch>
        </p:blipFill>
        <p:spPr>
          <a:xfrm>
            <a:off x="904508" y="3803423"/>
            <a:ext cx="4943642" cy="2781300"/>
          </a:xfrm>
          <a:prstGeom prst="rect">
            <a:avLst/>
          </a:prstGeom>
        </p:spPr>
      </p:pic>
      <p:sp>
        <p:nvSpPr>
          <p:cNvPr id="5" name="Rectangle 4"/>
          <p:cNvSpPr/>
          <p:nvPr/>
        </p:nvSpPr>
        <p:spPr>
          <a:xfrm>
            <a:off x="6182330" y="4980039"/>
            <a:ext cx="2773694" cy="9358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5 min window is optimal (from data)</a:t>
            </a:r>
            <a:endParaRPr lang="en-US" sz="2400" dirty="0">
              <a:solidFill>
                <a:srgbClr val="000000"/>
              </a:solidFill>
            </a:endParaRPr>
          </a:p>
        </p:txBody>
      </p:sp>
    </p:spTree>
    <p:extLst>
      <p:ext uri="{BB962C8B-B14F-4D97-AF65-F5344CB8AC3E}">
        <p14:creationId xmlns:p14="http://schemas.microsoft.com/office/powerpoint/2010/main" val="264550065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Rule </a:t>
            </a:r>
            <a:r>
              <a:rPr lang="en-US" dirty="0"/>
              <a:t>M</a:t>
            </a:r>
            <a:r>
              <a:rPr lang="en-US" dirty="0" smtClean="0"/>
              <a:t>ining Challenges</a:t>
            </a:r>
            <a:endParaRPr lang="en-US" dirty="0"/>
          </a:p>
        </p:txBody>
      </p:sp>
      <p:sp>
        <p:nvSpPr>
          <p:cNvPr id="3" name="Content Placeholder 2"/>
          <p:cNvSpPr>
            <a:spLocks noGrp="1"/>
          </p:cNvSpPr>
          <p:nvPr>
            <p:ph idx="1"/>
          </p:nvPr>
        </p:nvSpPr>
        <p:spPr>
          <a:xfrm>
            <a:off x="457200" y="1600200"/>
            <a:ext cx="8498824" cy="4817033"/>
          </a:xfrm>
        </p:spPr>
        <p:txBody>
          <a:bodyPr>
            <a:normAutofit fontScale="92500" lnSpcReduction="10000"/>
          </a:bodyPr>
          <a:lstStyle/>
          <a:p>
            <a:r>
              <a:rPr lang="en-US" dirty="0" smtClean="0"/>
              <a:t>Deal with low support</a:t>
            </a:r>
          </a:p>
          <a:p>
            <a:pPr lvl="1"/>
            <a:r>
              <a:rPr lang="en-US" dirty="0" smtClean="0"/>
              <a:t>Offload rule mining to a powerful backend server</a:t>
            </a:r>
          </a:p>
          <a:p>
            <a:r>
              <a:rPr lang="en-US" dirty="0" smtClean="0"/>
              <a:t>Deal with inaccuracies</a:t>
            </a:r>
          </a:p>
          <a:p>
            <a:pPr lvl="1"/>
            <a:r>
              <a:rPr lang="en-US" dirty="0" smtClean="0"/>
              <a:t>Do cross validation using ground truth results from occasional user annotations</a:t>
            </a:r>
          </a:p>
          <a:p>
            <a:r>
              <a:rPr lang="en-US" dirty="0" smtClean="0"/>
              <a:t>Suppress redundant rules</a:t>
            </a:r>
          </a:p>
          <a:p>
            <a:pPr lvl="1"/>
            <a:r>
              <a:rPr lang="en-US" dirty="0" smtClean="0"/>
              <a:t>Use data mining algorithm to reduce the redundancy</a:t>
            </a:r>
          </a:p>
          <a:p>
            <a:r>
              <a:rPr lang="en-US" dirty="0" smtClean="0"/>
              <a:t>Bootstrapping</a:t>
            </a:r>
          </a:p>
          <a:p>
            <a:pPr lvl="1"/>
            <a:r>
              <a:rPr lang="en-US" dirty="0" smtClean="0"/>
              <a:t>Start with universal rules and update them with personalized rules</a:t>
            </a:r>
            <a:endParaRPr lang="en-US" dirty="0"/>
          </a:p>
        </p:txBody>
      </p:sp>
    </p:spTree>
    <p:extLst>
      <p:ext uri="{BB962C8B-B14F-4D97-AF65-F5344CB8AC3E}">
        <p14:creationId xmlns:p14="http://schemas.microsoft.com/office/powerpoint/2010/main" val="3248625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341438"/>
          </a:xfrm>
        </p:spPr>
        <p:txBody>
          <a:bodyPr>
            <a:normAutofit/>
          </a:bodyPr>
          <a:lstStyle/>
          <a:p>
            <a:r>
              <a:rPr lang="en-US" dirty="0" smtClean="0"/>
              <a:t>Correlation Miner on Two Traces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r>
              <a:rPr lang="en-US" dirty="0" smtClean="0"/>
              <a:t>Useful correlations exist in our traces </a:t>
            </a:r>
          </a:p>
          <a:p>
            <a:pPr lvl="1"/>
            <a:r>
              <a:rPr lang="en-US" dirty="0" smtClean="0"/>
              <a:t>Avg. ~44 non-redundant rules per person</a:t>
            </a:r>
          </a:p>
          <a:p>
            <a:endParaRPr lang="en-US" dirty="0" smtClean="0"/>
          </a:p>
          <a:p>
            <a:endParaRPr lang="en-US" dirty="0"/>
          </a:p>
          <a:p>
            <a:endParaRPr lang="en-US" dirty="0" smtClean="0"/>
          </a:p>
          <a:p>
            <a:endParaRPr lang="en-US" dirty="0" smtClean="0"/>
          </a:p>
          <a:p>
            <a:r>
              <a:rPr lang="en-US" dirty="0" smtClean="0"/>
              <a:t>Errors can be kept reasonably low (~ 4%)</a:t>
            </a:r>
          </a:p>
          <a:p>
            <a:pPr lvl="1"/>
            <a:r>
              <a:rPr lang="en-US" dirty="0" smtClean="0"/>
              <a:t>Take only rules with high confidence (~ 99%)</a:t>
            </a:r>
          </a:p>
          <a:p>
            <a:pPr lvl="1"/>
            <a:r>
              <a:rPr lang="en-US" dirty="0" smtClean="0"/>
              <a:t>Frequent cross-validation (1 in 20)</a:t>
            </a:r>
            <a:endParaRPr lang="en-US" dirty="0"/>
          </a:p>
        </p:txBody>
      </p:sp>
      <p:pic>
        <p:nvPicPr>
          <p:cNvPr id="3074" name="Picture 2"/>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bwMode="auto">
          <a:xfrm>
            <a:off x="384110" y="2362200"/>
            <a:ext cx="853129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0364" y="3690258"/>
            <a:ext cx="8385110" cy="304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4110" y="3995058"/>
            <a:ext cx="8458200" cy="3048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473" y="2362201"/>
            <a:ext cx="6991567" cy="9217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dirty="0" smtClean="0">
                <a:solidFill>
                  <a:srgbClr val="000000"/>
                </a:solidFill>
              </a:rPr>
              <a:t>Some rules can be specific to a single user and may not apply to all users</a:t>
            </a:r>
            <a:endParaRPr lang="en-US" sz="2400" dirty="0">
              <a:solidFill>
                <a:srgbClr val="000000"/>
              </a:solidFill>
            </a:endParaRPr>
          </a:p>
        </p:txBody>
      </p:sp>
    </p:spTree>
    <p:extLst>
      <p:ext uri="{BB962C8B-B14F-4D97-AF65-F5344CB8AC3E}">
        <p14:creationId xmlns:p14="http://schemas.microsoft.com/office/powerpoint/2010/main" val="159882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lumMod val="50000"/>
                    <a:lumOff val="50000"/>
                  </a:schemeClr>
                </a:solidFill>
              </a:rPr>
              <a:t>Feasibility:</a:t>
            </a:r>
            <a:r>
              <a:rPr lang="en-US" dirty="0" smtClean="0">
                <a:solidFill>
                  <a:schemeClr val="tx1">
                    <a:lumMod val="50000"/>
                    <a:lumOff val="50000"/>
                  </a:schemeClr>
                </a:solidFill>
              </a:rPr>
              <a:t> Are there useful rules? Can we learn them? </a:t>
            </a:r>
          </a:p>
          <a:p>
            <a:endParaRPr lang="en-US" dirty="0" smtClean="0"/>
          </a:p>
          <a:p>
            <a:r>
              <a:rPr lang="en-US" b="1" dirty="0" smtClean="0">
                <a:solidFill>
                  <a:srgbClr val="C00000"/>
                </a:solidFill>
              </a:rPr>
              <a:t>System design:</a:t>
            </a:r>
            <a:r>
              <a:rPr lang="en-US" dirty="0" smtClean="0"/>
              <a:t> Systematically exploiting correlation</a:t>
            </a:r>
          </a:p>
          <a:p>
            <a:pPr lvl="1"/>
            <a:r>
              <a:rPr lang="en-US" dirty="0" smtClean="0"/>
              <a:t>Inference Cache</a:t>
            </a:r>
          </a:p>
          <a:p>
            <a:pPr lvl="1"/>
            <a:r>
              <a:rPr lang="en-US" dirty="0" smtClean="0"/>
              <a:t>Speculative Sensing</a:t>
            </a:r>
          </a:p>
          <a:p>
            <a:endParaRPr lang="en-US" dirty="0" smtClean="0"/>
          </a:p>
          <a:p>
            <a:r>
              <a:rPr lang="en-US" b="1" dirty="0" smtClean="0">
                <a:solidFill>
                  <a:schemeClr val="tx1">
                    <a:lumMod val="50000"/>
                    <a:lumOff val="50000"/>
                  </a:schemeClr>
                </a:solidFill>
              </a:rPr>
              <a:t>Effectiveness:</a:t>
            </a:r>
            <a:r>
              <a:rPr lang="en-US" dirty="0" smtClean="0">
                <a:solidFill>
                  <a:schemeClr val="tx1">
                    <a:lumMod val="50000"/>
                    <a:lumOff val="50000"/>
                  </a:schemeClr>
                </a:solidFill>
              </a:rPr>
              <a:t> How much energy savings? </a:t>
            </a:r>
            <a:endParaRPr lang="en-US" dirty="0">
              <a:solidFill>
                <a:schemeClr val="tx1">
                  <a:lumMod val="50000"/>
                  <a:lumOff val="50000"/>
                </a:schemeClr>
              </a:solidFill>
            </a:endParaRPr>
          </a:p>
        </p:txBody>
      </p:sp>
    </p:spTree>
    <p:extLst>
      <p:ext uri="{BB962C8B-B14F-4D97-AF65-F5344CB8AC3E}">
        <p14:creationId xmlns:p14="http://schemas.microsoft.com/office/powerpoint/2010/main" val="8384993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51" y="126164"/>
            <a:ext cx="8229600" cy="1143000"/>
          </a:xfrm>
        </p:spPr>
        <p:txBody>
          <a:bodyPr>
            <a:normAutofit/>
          </a:bodyPr>
          <a:lstStyle/>
          <a:p>
            <a:r>
              <a:rPr lang="en-US" dirty="0" smtClean="0"/>
              <a:t>Inference Caching</a:t>
            </a:r>
            <a:endParaRPr lang="en-US" dirty="0"/>
          </a:p>
        </p:txBody>
      </p:sp>
      <p:sp>
        <p:nvSpPr>
          <p:cNvPr id="4" name="Rectangle 3"/>
          <p:cNvSpPr/>
          <p:nvPr/>
        </p:nvSpPr>
        <p:spPr>
          <a:xfrm>
            <a:off x="457200" y="1981200"/>
            <a:ext cx="3581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Cache</a:t>
            </a:r>
            <a:endParaRPr lang="en-US" b="1" dirty="0"/>
          </a:p>
        </p:txBody>
      </p:sp>
      <p:sp>
        <p:nvSpPr>
          <p:cNvPr id="5" name="Rectangle 4"/>
          <p:cNvSpPr/>
          <p:nvPr/>
        </p:nvSpPr>
        <p:spPr>
          <a:xfrm>
            <a:off x="2667000" y="2634343"/>
            <a:ext cx="1143000" cy="381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Alone</a:t>
            </a:r>
            <a:endParaRPr lang="en-US" dirty="0">
              <a:solidFill>
                <a:schemeClr val="tx1"/>
              </a:solidFill>
            </a:endParaRPr>
          </a:p>
        </p:txBody>
      </p:sp>
      <p:sp>
        <p:nvSpPr>
          <p:cNvPr id="6" name="Rectangle 5"/>
          <p:cNvSpPr/>
          <p:nvPr/>
        </p:nvSpPr>
        <p:spPr>
          <a:xfrm>
            <a:off x="2667000" y="2095500"/>
            <a:ext cx="1143000" cy="381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Walking</a:t>
            </a:r>
            <a:endParaRPr lang="en-US" dirty="0">
              <a:solidFill>
                <a:schemeClr val="tx1"/>
              </a:solidFill>
            </a:endParaRPr>
          </a:p>
        </p:txBody>
      </p:sp>
      <p:sp>
        <p:nvSpPr>
          <p:cNvPr id="7" name="Rectangle 6"/>
          <p:cNvSpPr/>
          <p:nvPr/>
        </p:nvSpPr>
        <p:spPr>
          <a:xfrm>
            <a:off x="609600" y="2667000"/>
            <a:ext cx="1066800" cy="381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Jogging</a:t>
            </a:r>
            <a:endParaRPr lang="en-US" dirty="0">
              <a:solidFill>
                <a:schemeClr val="tx1"/>
              </a:solidFill>
            </a:endParaRPr>
          </a:p>
        </p:txBody>
      </p:sp>
      <p:sp>
        <p:nvSpPr>
          <p:cNvPr id="8" name="Rectangle 7"/>
          <p:cNvSpPr/>
          <p:nvPr/>
        </p:nvSpPr>
        <p:spPr>
          <a:xfrm>
            <a:off x="609600" y="2139043"/>
            <a:ext cx="1066800" cy="381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Driving</a:t>
            </a:r>
            <a:endParaRPr lang="en-US" dirty="0">
              <a:solidFill>
                <a:schemeClr val="tx1"/>
              </a:solidFill>
            </a:endParaRPr>
          </a:p>
        </p:txBody>
      </p:sp>
      <p:sp>
        <p:nvSpPr>
          <p:cNvPr id="9" name="TextBox 8"/>
          <p:cNvSpPr txBox="1"/>
          <p:nvPr/>
        </p:nvSpPr>
        <p:spPr>
          <a:xfrm>
            <a:off x="1195482" y="1371600"/>
            <a:ext cx="1701107" cy="369332"/>
          </a:xfrm>
          <a:prstGeom prst="rect">
            <a:avLst/>
          </a:prstGeom>
          <a:noFill/>
        </p:spPr>
        <p:txBody>
          <a:bodyPr wrap="none" rtlCol="0">
            <a:spAutoFit/>
          </a:bodyPr>
          <a:lstStyle/>
          <a:p>
            <a:r>
              <a:rPr lang="en-US" b="1" dirty="0" smtClean="0">
                <a:solidFill>
                  <a:srgbClr val="FF0000"/>
                </a:solidFill>
                <a:latin typeface="Courier New" pitchFamily="49" charset="0"/>
                <a:cs typeface="Courier New" pitchFamily="49" charset="0"/>
              </a:rPr>
              <a:t>Get(Indoor)</a:t>
            </a:r>
            <a:endParaRPr lang="en-US" b="1" dirty="0">
              <a:solidFill>
                <a:srgbClr val="FF0000"/>
              </a:solidFill>
              <a:latin typeface="Courier New" pitchFamily="49" charset="0"/>
              <a:cs typeface="Courier New" pitchFamily="49" charset="0"/>
            </a:endParaRPr>
          </a:p>
        </p:txBody>
      </p:sp>
      <p:sp>
        <p:nvSpPr>
          <p:cNvPr id="10" name="TextBox 9"/>
          <p:cNvSpPr txBox="1"/>
          <p:nvPr/>
        </p:nvSpPr>
        <p:spPr>
          <a:xfrm>
            <a:off x="533400" y="3581400"/>
            <a:ext cx="2143586" cy="1200329"/>
          </a:xfrm>
          <a:prstGeom prst="rect">
            <a:avLst/>
          </a:prstGeom>
          <a:solidFill>
            <a:schemeClr val="accent6">
              <a:lumMod val="20000"/>
              <a:lumOff val="80000"/>
            </a:schemeClr>
          </a:solidFill>
        </p:spPr>
        <p:txBody>
          <a:bodyPr wrap="none" rtlCol="0">
            <a:spAutoFit/>
          </a:bodyPr>
          <a:lstStyle/>
          <a:p>
            <a:r>
              <a:rPr lang="en-US" dirty="0" smtClean="0">
                <a:sym typeface="Symbol"/>
              </a:rPr>
              <a:t>Indoor 	-&gt; </a:t>
            </a:r>
            <a:r>
              <a:rPr lang="en-US" dirty="0"/>
              <a:t>Indoor</a:t>
            </a:r>
            <a:endParaRPr lang="en-US" dirty="0" smtClean="0">
              <a:sym typeface="Symbol"/>
            </a:endParaRPr>
          </a:p>
          <a:p>
            <a:r>
              <a:rPr lang="en-US" dirty="0" err="1" smtClean="0">
                <a:sym typeface="Symbol"/>
              </a:rPr>
              <a:t>InMeeting</a:t>
            </a:r>
            <a:r>
              <a:rPr lang="en-US" dirty="0" smtClean="0">
                <a:sym typeface="Symbol"/>
              </a:rPr>
              <a:t> -&gt; </a:t>
            </a:r>
            <a:r>
              <a:rPr lang="en-US" dirty="0"/>
              <a:t>Indoor</a:t>
            </a:r>
            <a:endParaRPr lang="en-US" dirty="0" smtClean="0">
              <a:sym typeface="Symbol"/>
            </a:endParaRPr>
          </a:p>
          <a:p>
            <a:r>
              <a:rPr lang="en-US" dirty="0" err="1" smtClean="0">
                <a:sym typeface="Symbol"/>
              </a:rPr>
              <a:t>InOffice</a:t>
            </a:r>
            <a:r>
              <a:rPr lang="en-US" dirty="0">
                <a:sym typeface="Symbol"/>
              </a:rPr>
              <a:t>	 </a:t>
            </a:r>
            <a:r>
              <a:rPr lang="en-US" dirty="0" smtClean="0">
                <a:sym typeface="Symbol"/>
              </a:rPr>
              <a:t>-&gt; </a:t>
            </a:r>
            <a:r>
              <a:rPr lang="en-US" dirty="0"/>
              <a:t>Indoor</a:t>
            </a:r>
            <a:endParaRPr lang="en-US" dirty="0" smtClean="0">
              <a:sym typeface="Symbol"/>
            </a:endParaRPr>
          </a:p>
          <a:p>
            <a:r>
              <a:rPr lang="en-US" dirty="0" err="1" smtClean="0">
                <a:sym typeface="Symbol"/>
              </a:rPr>
              <a:t>AtHome</a:t>
            </a:r>
            <a:r>
              <a:rPr lang="en-US" dirty="0" smtClean="0">
                <a:sym typeface="Symbol"/>
              </a:rPr>
              <a:t>	</a:t>
            </a:r>
            <a:r>
              <a:rPr lang="en-US" dirty="0">
                <a:sym typeface="Symbol"/>
              </a:rPr>
              <a:t> </a:t>
            </a:r>
            <a:r>
              <a:rPr lang="en-US" dirty="0" smtClean="0">
                <a:sym typeface="Symbol"/>
              </a:rPr>
              <a:t>-&gt; </a:t>
            </a:r>
            <a:r>
              <a:rPr lang="en-US" dirty="0"/>
              <a:t>Indoor</a:t>
            </a:r>
            <a:endParaRPr lang="en-US" dirty="0">
              <a:sym typeface="Symbol"/>
            </a:endParaRPr>
          </a:p>
        </p:txBody>
      </p:sp>
      <p:sp>
        <p:nvSpPr>
          <p:cNvPr id="11" name="Oval 10"/>
          <p:cNvSpPr/>
          <p:nvPr/>
        </p:nvSpPr>
        <p:spPr>
          <a:xfrm>
            <a:off x="5977947" y="1850572"/>
            <a:ext cx="990600" cy="489857"/>
          </a:xfrm>
          <a:prstGeom prst="ellipse">
            <a:avLst/>
          </a:prstGeom>
          <a:solidFill>
            <a:srgbClr val="EBF9A5"/>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smtClean="0">
                <a:solidFill>
                  <a:srgbClr val="FF0000"/>
                </a:solidFill>
                <a:latin typeface="Courier New" pitchFamily="49" charset="0"/>
                <a:cs typeface="Courier New" pitchFamily="49" charset="0"/>
              </a:rPr>
              <a:t>Indoor</a:t>
            </a:r>
            <a:endParaRPr lang="en-US" b="1" dirty="0">
              <a:solidFill>
                <a:srgbClr val="FF0000"/>
              </a:solidFill>
              <a:latin typeface="Courier New" pitchFamily="49" charset="0"/>
              <a:cs typeface="Courier New" pitchFamily="49" charset="0"/>
            </a:endParaRPr>
          </a:p>
        </p:txBody>
      </p:sp>
      <p:sp>
        <p:nvSpPr>
          <p:cNvPr id="12" name="Oval 11"/>
          <p:cNvSpPr/>
          <p:nvPr/>
        </p:nvSpPr>
        <p:spPr>
          <a:xfrm>
            <a:off x="4310675" y="2975924"/>
            <a:ext cx="914400" cy="457200"/>
          </a:xfrm>
          <a:prstGeom prst="ellipse">
            <a:avLst/>
          </a:prstGeom>
          <a:solidFill>
            <a:schemeClr val="accent6">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smtClean="0">
                <a:solidFill>
                  <a:srgbClr val="FF0000"/>
                </a:solidFill>
                <a:latin typeface="Courier New" pitchFamily="49" charset="0"/>
                <a:cs typeface="Courier New" pitchFamily="49" charset="0"/>
              </a:rPr>
              <a:t>Indoor</a:t>
            </a:r>
            <a:endParaRPr lang="en-US" b="1" dirty="0">
              <a:solidFill>
                <a:srgbClr val="FF0000"/>
              </a:solidFill>
              <a:latin typeface="Courier New" pitchFamily="49" charset="0"/>
              <a:cs typeface="Courier New" pitchFamily="49" charset="0"/>
            </a:endParaRPr>
          </a:p>
        </p:txBody>
      </p:sp>
      <p:sp>
        <p:nvSpPr>
          <p:cNvPr id="13" name="Oval 12"/>
          <p:cNvSpPr/>
          <p:nvPr/>
        </p:nvSpPr>
        <p:spPr>
          <a:xfrm>
            <a:off x="5335622" y="2975924"/>
            <a:ext cx="1371600" cy="457200"/>
          </a:xfrm>
          <a:prstGeom prst="ellipse">
            <a:avLst/>
          </a:prstGeom>
          <a:solidFill>
            <a:schemeClr val="accent6">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err="1" smtClean="0">
                <a:solidFill>
                  <a:srgbClr val="FF0000"/>
                </a:solidFill>
                <a:latin typeface="Courier New" pitchFamily="49" charset="0"/>
                <a:cs typeface="Courier New" pitchFamily="49" charset="0"/>
              </a:rPr>
              <a:t>InMeeting</a:t>
            </a:r>
            <a:endParaRPr lang="en-US" b="1" dirty="0">
              <a:solidFill>
                <a:srgbClr val="FF0000"/>
              </a:solidFill>
              <a:latin typeface="Courier New" pitchFamily="49" charset="0"/>
              <a:cs typeface="Courier New" pitchFamily="49" charset="0"/>
            </a:endParaRPr>
          </a:p>
        </p:txBody>
      </p:sp>
      <p:sp>
        <p:nvSpPr>
          <p:cNvPr id="14" name="Oval 13"/>
          <p:cNvSpPr/>
          <p:nvPr/>
        </p:nvSpPr>
        <p:spPr>
          <a:xfrm>
            <a:off x="6814389" y="2937824"/>
            <a:ext cx="1066800" cy="457200"/>
          </a:xfrm>
          <a:prstGeom prst="ellipse">
            <a:avLst/>
          </a:prstGeom>
          <a:solidFill>
            <a:schemeClr val="accent6">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err="1" smtClean="0">
                <a:solidFill>
                  <a:srgbClr val="FF0000"/>
                </a:solidFill>
                <a:latin typeface="Courier New" pitchFamily="49" charset="0"/>
                <a:cs typeface="Courier New" pitchFamily="49" charset="0"/>
              </a:rPr>
              <a:t>AtHome</a:t>
            </a:r>
            <a:endParaRPr lang="en-US" b="1" dirty="0">
              <a:solidFill>
                <a:srgbClr val="FF0000"/>
              </a:solidFill>
              <a:latin typeface="Courier New" pitchFamily="49" charset="0"/>
              <a:cs typeface="Courier New" pitchFamily="49" charset="0"/>
            </a:endParaRPr>
          </a:p>
        </p:txBody>
      </p:sp>
      <p:sp>
        <p:nvSpPr>
          <p:cNvPr id="15" name="Oval 14"/>
          <p:cNvSpPr/>
          <p:nvPr/>
        </p:nvSpPr>
        <p:spPr>
          <a:xfrm>
            <a:off x="7930175" y="2937824"/>
            <a:ext cx="1143000" cy="457200"/>
          </a:xfrm>
          <a:prstGeom prst="ellipse">
            <a:avLst/>
          </a:prstGeom>
          <a:solidFill>
            <a:schemeClr val="accent6">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err="1" smtClean="0">
                <a:solidFill>
                  <a:srgbClr val="FF0000"/>
                </a:solidFill>
                <a:latin typeface="Courier New" pitchFamily="49" charset="0"/>
                <a:cs typeface="Courier New" pitchFamily="49" charset="0"/>
              </a:rPr>
              <a:t>InOffice</a:t>
            </a:r>
            <a:endParaRPr lang="en-US" b="1" dirty="0">
              <a:solidFill>
                <a:srgbClr val="FF0000"/>
              </a:solidFill>
              <a:latin typeface="Courier New" pitchFamily="49" charset="0"/>
              <a:cs typeface="Courier New" pitchFamily="49" charset="0"/>
            </a:endParaRPr>
          </a:p>
        </p:txBody>
      </p:sp>
      <p:cxnSp>
        <p:nvCxnSpPr>
          <p:cNvPr id="17" name="Straight Connector 16"/>
          <p:cNvCxnSpPr>
            <a:stCxn id="12" idx="0"/>
            <a:endCxn id="11" idx="4"/>
          </p:cNvCxnSpPr>
          <p:nvPr/>
        </p:nvCxnSpPr>
        <p:spPr>
          <a:xfrm flipV="1">
            <a:off x="4767875" y="2340429"/>
            <a:ext cx="1705372" cy="63549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0"/>
            <a:endCxn id="11" idx="4"/>
          </p:cNvCxnSpPr>
          <p:nvPr/>
        </p:nvCxnSpPr>
        <p:spPr>
          <a:xfrm flipV="1">
            <a:off x="6021422" y="2340429"/>
            <a:ext cx="451825" cy="63549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0"/>
            <a:endCxn id="11" idx="4"/>
          </p:cNvCxnSpPr>
          <p:nvPr/>
        </p:nvCxnSpPr>
        <p:spPr>
          <a:xfrm flipH="1" flipV="1">
            <a:off x="6473247" y="2340429"/>
            <a:ext cx="874542" cy="597395"/>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0"/>
            <a:endCxn id="11" idx="4"/>
          </p:cNvCxnSpPr>
          <p:nvPr/>
        </p:nvCxnSpPr>
        <p:spPr>
          <a:xfrm flipH="1" flipV="1">
            <a:off x="6473247" y="2340429"/>
            <a:ext cx="2028428" cy="597395"/>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rot="8027322">
            <a:off x="5593819" y="685423"/>
            <a:ext cx="1828800" cy="1922309"/>
          </a:xfrm>
          <a:prstGeom prst="arc">
            <a:avLst>
              <a:gd name="adj1" fmla="val 16693545"/>
              <a:gd name="adj2" fmla="val 21108253"/>
            </a:avLst>
          </a:pr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9900"/>
              </a:solidFill>
            </a:endParaRPr>
          </a:p>
        </p:txBody>
      </p:sp>
      <p:sp>
        <p:nvSpPr>
          <p:cNvPr id="25" name="TextBox 24"/>
          <p:cNvSpPr txBox="1"/>
          <p:nvPr/>
        </p:nvSpPr>
        <p:spPr>
          <a:xfrm>
            <a:off x="5481614" y="2118054"/>
            <a:ext cx="461986" cy="369332"/>
          </a:xfrm>
          <a:prstGeom prst="rect">
            <a:avLst/>
          </a:prstGeom>
          <a:noFill/>
        </p:spPr>
        <p:txBody>
          <a:bodyPr wrap="none" rtlCol="0">
            <a:spAutoFit/>
          </a:bodyPr>
          <a:lstStyle/>
          <a:p>
            <a:r>
              <a:rPr lang="en-US" dirty="0" smtClean="0">
                <a:solidFill>
                  <a:srgbClr val="009900"/>
                </a:solidFill>
              </a:rPr>
              <a:t>OR</a:t>
            </a:r>
            <a:endParaRPr lang="en-US" dirty="0">
              <a:solidFill>
                <a:srgbClr val="009900"/>
              </a:solidFill>
            </a:endParaRPr>
          </a:p>
        </p:txBody>
      </p:sp>
      <p:sp>
        <p:nvSpPr>
          <p:cNvPr id="26" name="Oval 25"/>
          <p:cNvSpPr/>
          <p:nvPr/>
        </p:nvSpPr>
        <p:spPr>
          <a:xfrm>
            <a:off x="5410199" y="4152900"/>
            <a:ext cx="1156509" cy="457200"/>
          </a:xfrm>
          <a:prstGeom prst="ellipse">
            <a:avLst/>
          </a:prstGeom>
          <a:solidFill>
            <a:schemeClr val="accent4">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dirty="0" smtClean="0">
                <a:solidFill>
                  <a:srgbClr val="FF0000"/>
                </a:solidFill>
                <a:latin typeface="Courier New" pitchFamily="49" charset="0"/>
                <a:cs typeface="Courier New" pitchFamily="49" charset="0"/>
              </a:rPr>
              <a:t>Sitting</a:t>
            </a:r>
            <a:endParaRPr lang="en-US" b="1" dirty="0">
              <a:solidFill>
                <a:srgbClr val="FF0000"/>
              </a:solidFill>
              <a:latin typeface="Courier New" pitchFamily="49" charset="0"/>
              <a:cs typeface="Courier New" pitchFamily="49" charset="0"/>
            </a:endParaRPr>
          </a:p>
        </p:txBody>
      </p:sp>
      <p:sp>
        <p:nvSpPr>
          <p:cNvPr id="27" name="Oval 26"/>
          <p:cNvSpPr/>
          <p:nvPr/>
        </p:nvSpPr>
        <p:spPr>
          <a:xfrm>
            <a:off x="6705600" y="4114800"/>
            <a:ext cx="1066800" cy="457200"/>
          </a:xfrm>
          <a:prstGeom prst="ellipse">
            <a:avLst/>
          </a:prstGeom>
          <a:solidFill>
            <a:schemeClr val="accent4">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baseline="30000" dirty="0" smtClean="0">
                <a:solidFill>
                  <a:srgbClr val="FF0000"/>
                </a:solidFill>
                <a:sym typeface="Symbol"/>
              </a:rPr>
              <a:t>Not </a:t>
            </a:r>
            <a:r>
              <a:rPr lang="en-US" b="1" dirty="0" smtClean="0">
                <a:solidFill>
                  <a:srgbClr val="FF0000"/>
                </a:solidFill>
                <a:latin typeface="Courier New" pitchFamily="49" charset="0"/>
                <a:cs typeface="Courier New" pitchFamily="49" charset="0"/>
              </a:rPr>
              <a:t>Alone</a:t>
            </a:r>
            <a:endParaRPr lang="en-US" b="1" dirty="0">
              <a:solidFill>
                <a:srgbClr val="FF0000"/>
              </a:solidFill>
              <a:latin typeface="Courier New" pitchFamily="49" charset="0"/>
              <a:cs typeface="Courier New" pitchFamily="49" charset="0"/>
            </a:endParaRPr>
          </a:p>
        </p:txBody>
      </p:sp>
      <p:sp>
        <p:nvSpPr>
          <p:cNvPr id="28" name="Oval 27"/>
          <p:cNvSpPr/>
          <p:nvPr/>
        </p:nvSpPr>
        <p:spPr>
          <a:xfrm>
            <a:off x="4572000" y="5334000"/>
            <a:ext cx="1219200" cy="457200"/>
          </a:xfrm>
          <a:prstGeom prst="ellipse">
            <a:avLst/>
          </a:prstGeom>
          <a:solidFill>
            <a:srgbClr val="FCFBC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baseline="30000" dirty="0" smtClean="0">
                <a:solidFill>
                  <a:srgbClr val="FF0000"/>
                </a:solidFill>
                <a:sym typeface="Symbol"/>
              </a:rPr>
              <a:t>Not </a:t>
            </a:r>
            <a:r>
              <a:rPr lang="en-US" b="1" dirty="0" smtClean="0">
                <a:solidFill>
                  <a:srgbClr val="FF0000"/>
                </a:solidFill>
                <a:latin typeface="Courier New" pitchFamily="49" charset="0"/>
                <a:cs typeface="Courier New" pitchFamily="49" charset="0"/>
              </a:rPr>
              <a:t>Driving</a:t>
            </a:r>
            <a:endParaRPr lang="en-US" b="1" dirty="0">
              <a:solidFill>
                <a:srgbClr val="FF0000"/>
              </a:solidFill>
              <a:latin typeface="Courier New" pitchFamily="49" charset="0"/>
              <a:cs typeface="Courier New" pitchFamily="49" charset="0"/>
            </a:endParaRPr>
          </a:p>
        </p:txBody>
      </p:sp>
      <p:sp>
        <p:nvSpPr>
          <p:cNvPr id="29" name="Oval 28"/>
          <p:cNvSpPr/>
          <p:nvPr/>
        </p:nvSpPr>
        <p:spPr>
          <a:xfrm>
            <a:off x="5943600" y="5334000"/>
            <a:ext cx="1219200" cy="457200"/>
          </a:xfrm>
          <a:prstGeom prst="ellipse">
            <a:avLst/>
          </a:prstGeom>
          <a:solidFill>
            <a:srgbClr val="FCFBC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baseline="30000" dirty="0" smtClean="0">
                <a:solidFill>
                  <a:srgbClr val="FF0000"/>
                </a:solidFill>
                <a:sym typeface="Symbol"/>
              </a:rPr>
              <a:t>Not </a:t>
            </a:r>
            <a:r>
              <a:rPr lang="en-US" b="1" dirty="0" smtClean="0">
                <a:solidFill>
                  <a:srgbClr val="FF0000"/>
                </a:solidFill>
                <a:latin typeface="Courier New" pitchFamily="49" charset="0"/>
                <a:cs typeface="Courier New" pitchFamily="49" charset="0"/>
              </a:rPr>
              <a:t>Walking</a:t>
            </a:r>
            <a:endParaRPr lang="en-US" b="1" dirty="0">
              <a:solidFill>
                <a:srgbClr val="FF0000"/>
              </a:solidFill>
              <a:latin typeface="Courier New" pitchFamily="49" charset="0"/>
              <a:cs typeface="Courier New" pitchFamily="49" charset="0"/>
            </a:endParaRPr>
          </a:p>
        </p:txBody>
      </p:sp>
      <p:sp>
        <p:nvSpPr>
          <p:cNvPr id="30" name="Oval 29"/>
          <p:cNvSpPr/>
          <p:nvPr/>
        </p:nvSpPr>
        <p:spPr>
          <a:xfrm>
            <a:off x="7543800" y="5334000"/>
            <a:ext cx="1219200" cy="457200"/>
          </a:xfrm>
          <a:prstGeom prst="ellipse">
            <a:avLst/>
          </a:prstGeom>
          <a:solidFill>
            <a:srgbClr val="FCFBC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b="1" baseline="30000" dirty="0" smtClean="0">
                <a:solidFill>
                  <a:srgbClr val="FF0000"/>
                </a:solidFill>
                <a:sym typeface="Symbol"/>
              </a:rPr>
              <a:t>Not </a:t>
            </a:r>
            <a:r>
              <a:rPr lang="en-US" b="1" dirty="0" smtClean="0">
                <a:solidFill>
                  <a:srgbClr val="FF0000"/>
                </a:solidFill>
                <a:latin typeface="Courier New" pitchFamily="49" charset="0"/>
                <a:cs typeface="Courier New" pitchFamily="49" charset="0"/>
              </a:rPr>
              <a:t>Jogging</a:t>
            </a:r>
            <a:endParaRPr lang="en-US" b="1" dirty="0">
              <a:solidFill>
                <a:srgbClr val="FF0000"/>
              </a:solidFill>
              <a:latin typeface="Courier New" pitchFamily="49" charset="0"/>
              <a:cs typeface="Courier New" pitchFamily="49" charset="0"/>
            </a:endParaRPr>
          </a:p>
        </p:txBody>
      </p:sp>
      <p:cxnSp>
        <p:nvCxnSpPr>
          <p:cNvPr id="32" name="Straight Connector 31"/>
          <p:cNvCxnSpPr>
            <a:stCxn id="26" idx="0"/>
            <a:endCxn id="13" idx="4"/>
          </p:cNvCxnSpPr>
          <p:nvPr/>
        </p:nvCxnSpPr>
        <p:spPr>
          <a:xfrm flipV="1">
            <a:off x="5988454" y="3433124"/>
            <a:ext cx="32968" cy="719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7" idx="0"/>
            <a:endCxn id="13" idx="4"/>
          </p:cNvCxnSpPr>
          <p:nvPr/>
        </p:nvCxnSpPr>
        <p:spPr>
          <a:xfrm flipH="1" flipV="1">
            <a:off x="6021422" y="3433124"/>
            <a:ext cx="1217578" cy="681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8" idx="0"/>
            <a:endCxn id="26" idx="4"/>
          </p:cNvCxnSpPr>
          <p:nvPr/>
        </p:nvCxnSpPr>
        <p:spPr>
          <a:xfrm flipV="1">
            <a:off x="5181600" y="4610100"/>
            <a:ext cx="806854"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9" idx="0"/>
            <a:endCxn id="26" idx="4"/>
          </p:cNvCxnSpPr>
          <p:nvPr/>
        </p:nvCxnSpPr>
        <p:spPr>
          <a:xfrm flipH="1" flipV="1">
            <a:off x="5988454" y="4610100"/>
            <a:ext cx="564746"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0" idx="0"/>
            <a:endCxn id="26" idx="4"/>
          </p:cNvCxnSpPr>
          <p:nvPr/>
        </p:nvCxnSpPr>
        <p:spPr>
          <a:xfrm flipH="1" flipV="1">
            <a:off x="5988454" y="4610100"/>
            <a:ext cx="2164946" cy="7239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c 42"/>
          <p:cNvSpPr/>
          <p:nvPr/>
        </p:nvSpPr>
        <p:spPr>
          <a:xfrm rot="8027322">
            <a:off x="5074180" y="3047623"/>
            <a:ext cx="1828800" cy="1922309"/>
          </a:xfrm>
          <a:prstGeom prst="arc">
            <a:avLst>
              <a:gd name="adj1" fmla="val 16584651"/>
              <a:gd name="adj2" fmla="val 20632568"/>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029338" y="4600223"/>
            <a:ext cx="609462" cy="369332"/>
          </a:xfrm>
          <a:prstGeom prst="rect">
            <a:avLst/>
          </a:prstGeom>
          <a:noFill/>
        </p:spPr>
        <p:txBody>
          <a:bodyPr wrap="none" rtlCol="0">
            <a:spAutoFit/>
          </a:bodyPr>
          <a:lstStyle/>
          <a:p>
            <a:r>
              <a:rPr lang="en-US" dirty="0" smtClean="0">
                <a:solidFill>
                  <a:srgbClr val="7030A0"/>
                </a:solidFill>
              </a:rPr>
              <a:t>AND</a:t>
            </a:r>
            <a:endParaRPr lang="en-US" dirty="0">
              <a:solidFill>
                <a:srgbClr val="7030A0"/>
              </a:solidFill>
            </a:endParaRPr>
          </a:p>
        </p:txBody>
      </p:sp>
      <p:sp>
        <p:nvSpPr>
          <p:cNvPr id="45" name="Arc 44"/>
          <p:cNvSpPr/>
          <p:nvPr/>
        </p:nvSpPr>
        <p:spPr>
          <a:xfrm rot="8027322">
            <a:off x="4848287" y="1281444"/>
            <a:ext cx="2038226" cy="2479504"/>
          </a:xfrm>
          <a:prstGeom prst="arc">
            <a:avLst>
              <a:gd name="adj1" fmla="val 16779006"/>
              <a:gd name="adj2" fmla="val 19107126"/>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5257800" y="3389581"/>
            <a:ext cx="609462" cy="369332"/>
          </a:xfrm>
          <a:prstGeom prst="rect">
            <a:avLst/>
          </a:prstGeom>
          <a:noFill/>
        </p:spPr>
        <p:txBody>
          <a:bodyPr wrap="none" rtlCol="0">
            <a:spAutoFit/>
          </a:bodyPr>
          <a:lstStyle/>
          <a:p>
            <a:r>
              <a:rPr lang="en-US" dirty="0" smtClean="0">
                <a:solidFill>
                  <a:srgbClr val="7030A0"/>
                </a:solidFill>
              </a:rPr>
              <a:t>AND</a:t>
            </a:r>
            <a:endParaRPr lang="en-US" dirty="0">
              <a:solidFill>
                <a:srgbClr val="7030A0"/>
              </a:solidFill>
            </a:endParaRPr>
          </a:p>
        </p:txBody>
      </p:sp>
      <p:cxnSp>
        <p:nvCxnSpPr>
          <p:cNvPr id="54" name="Straight Connector 53"/>
          <p:cNvCxnSpPr>
            <a:stCxn id="14" idx="4"/>
          </p:cNvCxnSpPr>
          <p:nvPr/>
        </p:nvCxnSpPr>
        <p:spPr>
          <a:xfrm flipH="1">
            <a:off x="7239000" y="3395024"/>
            <a:ext cx="108789"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 idx="4"/>
          </p:cNvCxnSpPr>
          <p:nvPr/>
        </p:nvCxnSpPr>
        <p:spPr>
          <a:xfrm>
            <a:off x="7347789" y="3395024"/>
            <a:ext cx="272211"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5" idx="4"/>
          </p:cNvCxnSpPr>
          <p:nvPr/>
        </p:nvCxnSpPr>
        <p:spPr>
          <a:xfrm flipH="1">
            <a:off x="8382001" y="3395024"/>
            <a:ext cx="119674"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5" idx="4"/>
          </p:cNvCxnSpPr>
          <p:nvPr/>
        </p:nvCxnSpPr>
        <p:spPr>
          <a:xfrm>
            <a:off x="8501675" y="3395024"/>
            <a:ext cx="261325"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7" idx="4"/>
          </p:cNvCxnSpPr>
          <p:nvPr/>
        </p:nvCxnSpPr>
        <p:spPr>
          <a:xfrm flipH="1">
            <a:off x="7162800" y="4572000"/>
            <a:ext cx="76200" cy="209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7" idx="4"/>
          </p:cNvCxnSpPr>
          <p:nvPr/>
        </p:nvCxnSpPr>
        <p:spPr>
          <a:xfrm>
            <a:off x="7239000" y="457200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0" idx="4"/>
          </p:cNvCxnSpPr>
          <p:nvPr/>
        </p:nvCxnSpPr>
        <p:spPr>
          <a:xfrm flipH="1">
            <a:off x="8001001" y="5791200"/>
            <a:ext cx="152399" cy="23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0" idx="4"/>
          </p:cNvCxnSpPr>
          <p:nvPr/>
        </p:nvCxnSpPr>
        <p:spPr>
          <a:xfrm>
            <a:off x="8153400" y="5791200"/>
            <a:ext cx="228600" cy="23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9" idx="4"/>
          </p:cNvCxnSpPr>
          <p:nvPr/>
        </p:nvCxnSpPr>
        <p:spPr>
          <a:xfrm>
            <a:off x="6553200" y="5791200"/>
            <a:ext cx="0"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9" idx="4"/>
          </p:cNvCxnSpPr>
          <p:nvPr/>
        </p:nvCxnSpPr>
        <p:spPr>
          <a:xfrm>
            <a:off x="6553200" y="5791200"/>
            <a:ext cx="381000"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8" idx="4"/>
          </p:cNvCxnSpPr>
          <p:nvPr/>
        </p:nvCxnSpPr>
        <p:spPr>
          <a:xfrm flipH="1">
            <a:off x="5105401" y="5791200"/>
            <a:ext cx="76199" cy="26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8" idx="4"/>
          </p:cNvCxnSpPr>
          <p:nvPr/>
        </p:nvCxnSpPr>
        <p:spPr>
          <a:xfrm>
            <a:off x="5181600" y="5791200"/>
            <a:ext cx="304800" cy="262576"/>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953000" y="1269164"/>
            <a:ext cx="3233642" cy="461665"/>
          </a:xfrm>
          <a:prstGeom prst="rect">
            <a:avLst/>
          </a:prstGeom>
          <a:noFill/>
        </p:spPr>
        <p:txBody>
          <a:bodyPr wrap="none" rtlCol="0">
            <a:spAutoFit/>
          </a:bodyPr>
          <a:lstStyle/>
          <a:p>
            <a:r>
              <a:rPr lang="en-US" sz="2400" dirty="0" smtClean="0">
                <a:solidFill>
                  <a:srgbClr val="C00000"/>
                </a:solidFill>
              </a:rPr>
              <a:t>AND-OR Expression Tree</a:t>
            </a:r>
            <a:endParaRPr lang="en-US" sz="2400" dirty="0">
              <a:solidFill>
                <a:srgbClr val="C00000"/>
              </a:solidFill>
            </a:endParaRPr>
          </a:p>
        </p:txBody>
      </p:sp>
      <p:sp>
        <p:nvSpPr>
          <p:cNvPr id="82" name="TextBox 81"/>
          <p:cNvSpPr txBox="1"/>
          <p:nvPr/>
        </p:nvSpPr>
        <p:spPr>
          <a:xfrm>
            <a:off x="531154" y="5040868"/>
            <a:ext cx="3366426" cy="369332"/>
          </a:xfrm>
          <a:prstGeom prst="rect">
            <a:avLst/>
          </a:prstGeom>
          <a:solidFill>
            <a:schemeClr val="accent4">
              <a:lumMod val="20000"/>
              <a:lumOff val="80000"/>
            </a:schemeClr>
          </a:solidFill>
        </p:spPr>
        <p:txBody>
          <a:bodyPr wrap="none" rtlCol="0">
            <a:spAutoFit/>
          </a:bodyPr>
          <a:lstStyle/>
          <a:p>
            <a:r>
              <a:rPr lang="en-US" dirty="0" smtClean="0">
                <a:sym typeface="Symbol"/>
              </a:rPr>
              <a:t>Sitting AND </a:t>
            </a:r>
            <a:r>
              <a:rPr lang="en-US" baseline="30000" dirty="0" smtClean="0">
                <a:sym typeface="Symbol"/>
              </a:rPr>
              <a:t>Not </a:t>
            </a:r>
            <a:r>
              <a:rPr lang="en-US" dirty="0" smtClean="0">
                <a:sym typeface="Symbol"/>
              </a:rPr>
              <a:t>Alone -&gt; </a:t>
            </a:r>
            <a:r>
              <a:rPr lang="en-US" dirty="0" err="1" smtClean="0"/>
              <a:t>InMeeting</a:t>
            </a:r>
            <a:endParaRPr lang="en-US" dirty="0" smtClean="0">
              <a:sym typeface="Symbol"/>
            </a:endParaRPr>
          </a:p>
        </p:txBody>
      </p:sp>
      <p:sp>
        <p:nvSpPr>
          <p:cNvPr id="83" name="TextBox 82"/>
          <p:cNvSpPr txBox="1"/>
          <p:nvPr/>
        </p:nvSpPr>
        <p:spPr>
          <a:xfrm>
            <a:off x="533400" y="5726668"/>
            <a:ext cx="2855695" cy="646331"/>
          </a:xfrm>
          <a:prstGeom prst="rect">
            <a:avLst/>
          </a:prstGeom>
          <a:solidFill>
            <a:srgbClr val="FCFBCD"/>
          </a:solidFill>
        </p:spPr>
        <p:txBody>
          <a:bodyPr wrap="none" rtlCol="0">
            <a:spAutoFit/>
          </a:bodyPr>
          <a:lstStyle/>
          <a:p>
            <a:r>
              <a:rPr lang="en-US" baseline="30000" dirty="0" smtClean="0">
                <a:sym typeface="Symbol"/>
              </a:rPr>
              <a:t>Not </a:t>
            </a:r>
            <a:r>
              <a:rPr lang="en-US" dirty="0" smtClean="0">
                <a:sym typeface="Symbol"/>
              </a:rPr>
              <a:t>Driving AND </a:t>
            </a:r>
            <a:r>
              <a:rPr lang="en-US" baseline="30000" dirty="0" smtClean="0">
                <a:sym typeface="Symbol"/>
              </a:rPr>
              <a:t>Not </a:t>
            </a:r>
            <a:r>
              <a:rPr lang="en-US" dirty="0" smtClean="0">
                <a:sym typeface="Symbol"/>
              </a:rPr>
              <a:t>Walking</a:t>
            </a:r>
          </a:p>
          <a:p>
            <a:r>
              <a:rPr lang="en-US" dirty="0" smtClean="0">
                <a:sym typeface="Symbol"/>
              </a:rPr>
              <a:t>AND </a:t>
            </a:r>
            <a:r>
              <a:rPr lang="en-US" baseline="30000" dirty="0" smtClean="0">
                <a:sym typeface="Symbol"/>
              </a:rPr>
              <a:t>Not </a:t>
            </a:r>
            <a:r>
              <a:rPr lang="en-US" dirty="0" smtClean="0">
                <a:sym typeface="Symbol"/>
              </a:rPr>
              <a:t>Jogging 	-&gt; </a:t>
            </a:r>
            <a:r>
              <a:rPr lang="en-US" dirty="0" smtClean="0"/>
              <a:t>Sitting</a:t>
            </a:r>
            <a:endParaRPr lang="en-US" dirty="0" smtClean="0">
              <a:sym typeface="Symbol"/>
            </a:endParaRPr>
          </a:p>
        </p:txBody>
      </p:sp>
      <p:sp>
        <p:nvSpPr>
          <p:cNvPr id="84" name="TextBox 83"/>
          <p:cNvSpPr txBox="1"/>
          <p:nvPr/>
        </p:nvSpPr>
        <p:spPr>
          <a:xfrm>
            <a:off x="4520830" y="5025479"/>
            <a:ext cx="864339"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Cache</a:t>
            </a:r>
            <a:endParaRPr lang="en-US" b="1" dirty="0">
              <a:solidFill>
                <a:srgbClr val="009900"/>
              </a:solidFill>
              <a:latin typeface="Symbol" pitchFamily="18" charset="2"/>
            </a:endParaRPr>
          </a:p>
        </p:txBody>
      </p:sp>
      <p:sp>
        <p:nvSpPr>
          <p:cNvPr id="85" name="TextBox 84"/>
          <p:cNvSpPr txBox="1"/>
          <p:nvPr/>
        </p:nvSpPr>
        <p:spPr>
          <a:xfrm>
            <a:off x="6597722" y="5010872"/>
            <a:ext cx="864339"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Cache</a:t>
            </a:r>
            <a:endParaRPr lang="en-US" b="1" dirty="0">
              <a:solidFill>
                <a:srgbClr val="009900"/>
              </a:solidFill>
              <a:latin typeface="Symbol" pitchFamily="18" charset="2"/>
            </a:endParaRPr>
          </a:p>
        </p:txBody>
      </p:sp>
      <p:sp>
        <p:nvSpPr>
          <p:cNvPr id="86" name="TextBox 85"/>
          <p:cNvSpPr txBox="1"/>
          <p:nvPr/>
        </p:nvSpPr>
        <p:spPr>
          <a:xfrm>
            <a:off x="8235464" y="4969555"/>
            <a:ext cx="864339"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Cache</a:t>
            </a:r>
            <a:endParaRPr lang="en-US" b="1" dirty="0">
              <a:solidFill>
                <a:srgbClr val="009900"/>
              </a:solidFill>
              <a:latin typeface="Symbol" pitchFamily="18" charset="2"/>
            </a:endParaRPr>
          </a:p>
        </p:txBody>
      </p:sp>
      <p:sp>
        <p:nvSpPr>
          <p:cNvPr id="87" name="TextBox 86"/>
          <p:cNvSpPr txBox="1"/>
          <p:nvPr/>
        </p:nvSpPr>
        <p:spPr>
          <a:xfrm>
            <a:off x="5617870" y="3808722"/>
            <a:ext cx="684803"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Infer</a:t>
            </a:r>
            <a:endParaRPr lang="en-US" b="1" dirty="0">
              <a:solidFill>
                <a:srgbClr val="009900"/>
              </a:solidFill>
              <a:latin typeface="Symbol" pitchFamily="18" charset="2"/>
            </a:endParaRPr>
          </a:p>
        </p:txBody>
      </p:sp>
      <p:sp>
        <p:nvSpPr>
          <p:cNvPr id="88" name="TextBox 87"/>
          <p:cNvSpPr txBox="1"/>
          <p:nvPr/>
        </p:nvSpPr>
        <p:spPr>
          <a:xfrm>
            <a:off x="7347789" y="3773962"/>
            <a:ext cx="864339"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Cache</a:t>
            </a:r>
            <a:endParaRPr lang="en-US" b="1" dirty="0">
              <a:solidFill>
                <a:srgbClr val="009900"/>
              </a:solidFill>
              <a:latin typeface="Symbol" pitchFamily="18" charset="2"/>
            </a:endParaRPr>
          </a:p>
        </p:txBody>
      </p:sp>
      <p:sp>
        <p:nvSpPr>
          <p:cNvPr id="89" name="TextBox 88"/>
          <p:cNvSpPr txBox="1"/>
          <p:nvPr/>
        </p:nvSpPr>
        <p:spPr>
          <a:xfrm>
            <a:off x="5649824" y="2647890"/>
            <a:ext cx="684803"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Infer</a:t>
            </a:r>
            <a:endParaRPr lang="en-US" b="1" dirty="0">
              <a:solidFill>
                <a:srgbClr val="009900"/>
              </a:solidFill>
              <a:latin typeface="Symbol" pitchFamily="18" charset="2"/>
            </a:endParaRPr>
          </a:p>
        </p:txBody>
      </p:sp>
      <p:sp>
        <p:nvSpPr>
          <p:cNvPr id="90" name="TextBox 89"/>
          <p:cNvSpPr txBox="1"/>
          <p:nvPr/>
        </p:nvSpPr>
        <p:spPr>
          <a:xfrm>
            <a:off x="6913270" y="1809690"/>
            <a:ext cx="684803" cy="400110"/>
          </a:xfrm>
          <a:prstGeom prst="rect">
            <a:avLst/>
          </a:prstGeom>
          <a:noFill/>
        </p:spPr>
        <p:txBody>
          <a:bodyPr wrap="none" rtlCol="0">
            <a:spAutoFit/>
          </a:bodyPr>
          <a:lstStyle/>
          <a:p>
            <a:r>
              <a:rPr lang="en-US" sz="2000" b="1" dirty="0" smtClean="0">
                <a:solidFill>
                  <a:srgbClr val="009900"/>
                </a:solidFill>
                <a:latin typeface="Symbol" pitchFamily="18" charset="2"/>
                <a:sym typeface="Symbol"/>
              </a:rPr>
              <a:t>Infer</a:t>
            </a:r>
            <a:endParaRPr lang="en-US" b="1" dirty="0">
              <a:solidFill>
                <a:srgbClr val="009900"/>
              </a:solidFill>
              <a:latin typeface="Symbol" pitchFamily="18" charset="2"/>
            </a:endParaRPr>
          </a:p>
        </p:txBody>
      </p:sp>
      <p:sp>
        <p:nvSpPr>
          <p:cNvPr id="59" name="Slide Number Placeholder 58"/>
          <p:cNvSpPr>
            <a:spLocks noGrp="1"/>
          </p:cNvSpPr>
          <p:nvPr>
            <p:ph type="sldNum" sz="quarter" idx="12"/>
          </p:nvPr>
        </p:nvSpPr>
        <p:spPr/>
        <p:txBody>
          <a:bodyPr/>
          <a:lstStyle/>
          <a:p>
            <a:fld id="{B6F15528-21DE-4FAA-801E-634DDDAF4B2B}" type="slidenum">
              <a:rPr lang="en-US" smtClean="0"/>
              <a:pPr/>
              <a:t>55</a:t>
            </a:fld>
            <a:endParaRPr lang="en-US"/>
          </a:p>
        </p:txBody>
      </p:sp>
      <p:sp>
        <p:nvSpPr>
          <p:cNvPr id="3" name="Rectangle 2"/>
          <p:cNvSpPr/>
          <p:nvPr/>
        </p:nvSpPr>
        <p:spPr>
          <a:xfrm>
            <a:off x="722515" y="5099925"/>
            <a:ext cx="7698970" cy="9307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Capture the transitive relationship among rules.</a:t>
            </a:r>
            <a:endParaRPr lang="en-US" sz="2800" dirty="0">
              <a:solidFill>
                <a:srgbClr val="000000"/>
              </a:solidFill>
            </a:endParaRPr>
          </a:p>
        </p:txBody>
      </p:sp>
    </p:spTree>
    <p:extLst>
      <p:ext uri="{BB962C8B-B14F-4D97-AF65-F5344CB8AC3E}">
        <p14:creationId xmlns:p14="http://schemas.microsoft.com/office/powerpoint/2010/main" val="1104124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4" grpId="0" animBg="1"/>
      <p:bldP spid="25" grpId="0"/>
      <p:bldP spid="26" grpId="0" animBg="1"/>
      <p:bldP spid="27" grpId="0" animBg="1"/>
      <p:bldP spid="28" grpId="0" animBg="1"/>
      <p:bldP spid="29" grpId="0" animBg="1"/>
      <p:bldP spid="30" grpId="0" animBg="1"/>
      <p:bldP spid="43" grpId="0" animBg="1"/>
      <p:bldP spid="44" grpId="0"/>
      <p:bldP spid="45" grpId="0" animBg="1"/>
      <p:bldP spid="46" grpId="0"/>
      <p:bldP spid="81" grpId="0"/>
      <p:bldP spid="82" grpId="0" animBg="1"/>
      <p:bldP spid="83" grpId="0" animBg="1"/>
      <p:bldP spid="84" grpId="0"/>
      <p:bldP spid="85" grpId="0"/>
      <p:bldP spid="86" grpId="0"/>
      <p:bldP spid="87" grpId="0"/>
      <p:bldP spid="88" grpId="0"/>
      <p:bldP spid="89" grpId="0"/>
      <p:bldP spid="90"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Speculative Sensing</a:t>
            </a:r>
            <a:endParaRPr lang="en-US" dirty="0"/>
          </a:p>
        </p:txBody>
      </p:sp>
      <p:sp>
        <p:nvSpPr>
          <p:cNvPr id="3" name="Content Placeholder 2"/>
          <p:cNvSpPr>
            <a:spLocks noGrp="1"/>
          </p:cNvSpPr>
          <p:nvPr>
            <p:ph idx="1"/>
          </p:nvPr>
        </p:nvSpPr>
        <p:spPr>
          <a:xfrm>
            <a:off x="457200" y="1600200"/>
            <a:ext cx="8229600" cy="4952999"/>
          </a:xfrm>
        </p:spPr>
        <p:txBody>
          <a:bodyPr>
            <a:normAutofit/>
          </a:bodyPr>
          <a:lstStyle/>
          <a:p>
            <a:r>
              <a:rPr lang="en-US" dirty="0" smtClean="0"/>
              <a:t>Goal: speculatively sense a </a:t>
            </a:r>
            <a:r>
              <a:rPr lang="en-US" u="sng" dirty="0" smtClean="0"/>
              <a:t>cheap attribute</a:t>
            </a:r>
            <a:r>
              <a:rPr lang="en-US" dirty="0" smtClean="0"/>
              <a:t> to determine value of an </a:t>
            </a:r>
            <a:r>
              <a:rPr lang="en-US" u="sng" dirty="0" smtClean="0"/>
              <a:t>expensive attribute</a:t>
            </a:r>
          </a:p>
          <a:p>
            <a:pPr lvl="1"/>
            <a:r>
              <a:rPr lang="en-US" dirty="0" smtClean="0"/>
              <a:t>Infer </a:t>
            </a:r>
            <a:r>
              <a:rPr lang="en-US" dirty="0" err="1" smtClean="0">
                <a:solidFill>
                  <a:srgbClr val="FF0000"/>
                </a:solidFill>
              </a:rPr>
              <a:t>InMeeting</a:t>
            </a:r>
            <a:r>
              <a:rPr lang="en-US" dirty="0" smtClean="0"/>
              <a:t> from </a:t>
            </a:r>
            <a:r>
              <a:rPr lang="en-US" dirty="0" err="1" smtClean="0">
                <a:solidFill>
                  <a:srgbClr val="FF0000"/>
                </a:solidFill>
              </a:rPr>
              <a:t>IsRunning</a:t>
            </a:r>
            <a:r>
              <a:rPr lang="en-US" dirty="0" smtClean="0">
                <a:solidFill>
                  <a:srgbClr val="FF0000"/>
                </a:solidFill>
              </a:rPr>
              <a:t> </a:t>
            </a:r>
            <a:r>
              <a:rPr lang="en-US" dirty="0" smtClean="0"/>
              <a:t>(e.g., 5pm)</a:t>
            </a:r>
          </a:p>
          <a:p>
            <a:r>
              <a:rPr lang="en-US" dirty="0" smtClean="0"/>
              <a:t>Challenge:</a:t>
            </a:r>
          </a:p>
          <a:p>
            <a:pPr lvl="1"/>
            <a:r>
              <a:rPr lang="en-US" dirty="0" smtClean="0"/>
              <a:t>Choose the next attribute to sense</a:t>
            </a:r>
          </a:p>
          <a:p>
            <a:pPr lvl="2"/>
            <a:r>
              <a:rPr lang="en-US" dirty="0" smtClean="0"/>
              <a:t>If infers target attributes, save energy</a:t>
            </a:r>
          </a:p>
          <a:p>
            <a:pPr lvl="2"/>
            <a:r>
              <a:rPr lang="en-US" dirty="0" smtClean="0"/>
              <a:t>If not, waste energy</a:t>
            </a:r>
          </a:p>
          <a:p>
            <a:pPr lvl="1"/>
            <a:r>
              <a:rPr lang="en-US" dirty="0" smtClean="0"/>
              <a:t>Goal: minimize expected cost</a:t>
            </a:r>
          </a:p>
          <a:p>
            <a:pPr lvl="2"/>
            <a:r>
              <a:rPr lang="en-US" dirty="0" smtClean="0"/>
              <a:t>Choose attributes with low c and high p</a:t>
            </a:r>
          </a:p>
          <a:p>
            <a:pPr lvl="1"/>
            <a:endParaRPr lang="en-US" dirty="0"/>
          </a:p>
          <a:p>
            <a:endParaRPr lang="en-US" dirty="0" smtClean="0"/>
          </a:p>
        </p:txBody>
      </p:sp>
      <p:sp>
        <p:nvSpPr>
          <p:cNvPr id="22" name="TextBox 21"/>
          <p:cNvSpPr txBox="1"/>
          <p:nvPr/>
        </p:nvSpPr>
        <p:spPr>
          <a:xfrm>
            <a:off x="6400800" y="3733800"/>
            <a:ext cx="1524000" cy="523220"/>
          </a:xfrm>
          <a:prstGeom prst="rect">
            <a:avLst/>
          </a:prstGeom>
          <a:noFill/>
        </p:spPr>
        <p:txBody>
          <a:bodyPr wrap="square" rtlCol="0">
            <a:spAutoFit/>
          </a:bodyPr>
          <a:lstStyle/>
          <a:p>
            <a:r>
              <a:rPr lang="en-US" sz="2800" dirty="0" smtClean="0">
                <a:solidFill>
                  <a:srgbClr val="FF0000"/>
                </a:solidFill>
                <a:sym typeface="Symbol"/>
              </a:rPr>
              <a:t> </a:t>
            </a:r>
            <a:r>
              <a:rPr lang="en-US" sz="2800" dirty="0">
                <a:solidFill>
                  <a:srgbClr val="FF0000"/>
                </a:solidFill>
                <a:sym typeface="Symbol"/>
              </a:rPr>
              <a:t>Cost c</a:t>
            </a:r>
            <a:endParaRPr lang="en-US" sz="1600" dirty="0">
              <a:solidFill>
                <a:srgbClr val="FF0000"/>
              </a:solidFill>
            </a:endParaRPr>
          </a:p>
        </p:txBody>
      </p:sp>
      <p:sp>
        <p:nvSpPr>
          <p:cNvPr id="23" name="TextBox 22"/>
          <p:cNvSpPr txBox="1"/>
          <p:nvPr/>
        </p:nvSpPr>
        <p:spPr>
          <a:xfrm>
            <a:off x="6400800" y="4191000"/>
            <a:ext cx="2362200" cy="523220"/>
          </a:xfrm>
          <a:prstGeom prst="rect">
            <a:avLst/>
          </a:prstGeom>
          <a:noFill/>
        </p:spPr>
        <p:txBody>
          <a:bodyPr wrap="square" rtlCol="0">
            <a:spAutoFit/>
          </a:bodyPr>
          <a:lstStyle/>
          <a:p>
            <a:r>
              <a:rPr lang="en-US" sz="2800" dirty="0" smtClean="0">
                <a:solidFill>
                  <a:srgbClr val="FF0000"/>
                </a:solidFill>
                <a:sym typeface="Symbol"/>
              </a:rPr>
              <a:t> </a:t>
            </a:r>
            <a:r>
              <a:rPr lang="en-US" sz="2800" dirty="0" err="1" smtClean="0">
                <a:solidFill>
                  <a:srgbClr val="FF0000"/>
                </a:solidFill>
                <a:sym typeface="Symbol"/>
              </a:rPr>
              <a:t>Prob</a:t>
            </a:r>
            <a:r>
              <a:rPr lang="en-US" sz="2800" dirty="0" smtClean="0">
                <a:solidFill>
                  <a:srgbClr val="FF0000"/>
                </a:solidFill>
                <a:sym typeface="Symbol"/>
              </a:rPr>
              <a:t> p</a:t>
            </a:r>
            <a:endParaRPr lang="en-US" sz="1600"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928899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right)">
                                      <p:cBhvr>
                                        <p:cTn id="17" dur="500"/>
                                        <p:tgtEl>
                                          <p:spTgt spid="22"/>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err="1" smtClean="0"/>
              <a:t>InMeeting</a:t>
            </a:r>
            <a:r>
              <a:rPr lang="en-US" dirty="0" smtClean="0"/>
              <a:t>?</a:t>
            </a:r>
            <a:endParaRPr lang="en-US" dirty="0"/>
          </a:p>
        </p:txBody>
      </p:sp>
      <p:pic>
        <p:nvPicPr>
          <p:cNvPr id="4" name="Picture 3"/>
          <p:cNvPicPr>
            <a:picLocks noChangeAspect="1"/>
          </p:cNvPicPr>
          <p:nvPr/>
        </p:nvPicPr>
        <p:blipFill>
          <a:blip r:embed="rId3"/>
          <a:stretch>
            <a:fillRect/>
          </a:stretch>
        </p:blipFill>
        <p:spPr>
          <a:xfrm>
            <a:off x="457200" y="1417638"/>
            <a:ext cx="2734219" cy="4243366"/>
          </a:xfrm>
          <a:prstGeom prst="rect">
            <a:avLst/>
          </a:prstGeom>
        </p:spPr>
      </p:pic>
      <p:pic>
        <p:nvPicPr>
          <p:cNvPr id="5" name="Picture 4"/>
          <p:cNvPicPr>
            <a:picLocks noChangeAspect="1"/>
          </p:cNvPicPr>
          <p:nvPr/>
        </p:nvPicPr>
        <p:blipFill>
          <a:blip r:embed="rId4"/>
          <a:stretch>
            <a:fillRect/>
          </a:stretch>
        </p:blipFill>
        <p:spPr>
          <a:xfrm>
            <a:off x="4585079" y="1584753"/>
            <a:ext cx="4101721" cy="3766887"/>
          </a:xfrm>
          <a:prstGeom prst="rect">
            <a:avLst/>
          </a:prstGeom>
        </p:spPr>
      </p:pic>
      <p:sp>
        <p:nvSpPr>
          <p:cNvPr id="6" name="TextBox 5"/>
          <p:cNvSpPr txBox="1"/>
          <p:nvPr/>
        </p:nvSpPr>
        <p:spPr>
          <a:xfrm>
            <a:off x="457200" y="5661004"/>
            <a:ext cx="2473228" cy="523220"/>
          </a:xfrm>
          <a:prstGeom prst="rect">
            <a:avLst/>
          </a:prstGeom>
          <a:noFill/>
        </p:spPr>
        <p:txBody>
          <a:bodyPr wrap="none" rtlCol="0">
            <a:spAutoFit/>
          </a:bodyPr>
          <a:lstStyle/>
          <a:p>
            <a:r>
              <a:rPr lang="en-US" sz="2800" dirty="0" smtClean="0">
                <a:solidFill>
                  <a:srgbClr val="000000"/>
                </a:solidFill>
              </a:rPr>
              <a:t>Traditional plan</a:t>
            </a:r>
            <a:endParaRPr lang="en-US" sz="2800" dirty="0">
              <a:solidFill>
                <a:srgbClr val="000000"/>
              </a:solidFill>
            </a:endParaRPr>
          </a:p>
        </p:txBody>
      </p:sp>
      <p:sp>
        <p:nvSpPr>
          <p:cNvPr id="7" name="TextBox 6"/>
          <p:cNvSpPr txBox="1"/>
          <p:nvPr/>
        </p:nvSpPr>
        <p:spPr>
          <a:xfrm>
            <a:off x="5344192" y="5702503"/>
            <a:ext cx="1472103" cy="523220"/>
          </a:xfrm>
          <a:prstGeom prst="rect">
            <a:avLst/>
          </a:prstGeom>
          <a:noFill/>
        </p:spPr>
        <p:txBody>
          <a:bodyPr wrap="none" rtlCol="0">
            <a:spAutoFit/>
          </a:bodyPr>
          <a:lstStyle/>
          <a:p>
            <a:r>
              <a:rPr lang="en-US" sz="2800" dirty="0" smtClean="0">
                <a:solidFill>
                  <a:srgbClr val="000000"/>
                </a:solidFill>
              </a:rPr>
              <a:t>ACE plan</a:t>
            </a:r>
            <a:endParaRPr lang="en-US" sz="2800" dirty="0">
              <a:solidFill>
                <a:srgbClr val="000000"/>
              </a:solidFill>
            </a:endParaRPr>
          </a:p>
        </p:txBody>
      </p:sp>
      <p:cxnSp>
        <p:nvCxnSpPr>
          <p:cNvPr id="9" name="Straight Connector 8"/>
          <p:cNvCxnSpPr/>
          <p:nvPr/>
        </p:nvCxnSpPr>
        <p:spPr>
          <a:xfrm>
            <a:off x="4043578" y="1417638"/>
            <a:ext cx="0" cy="4916038"/>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7141776" y="1761438"/>
            <a:ext cx="491595" cy="4915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1</a:t>
            </a:r>
            <a:endParaRPr lang="en-US" sz="2000" b="1" dirty="0">
              <a:solidFill>
                <a:schemeClr val="tx1"/>
              </a:solidFill>
            </a:endParaRPr>
          </a:p>
        </p:txBody>
      </p:sp>
      <p:sp>
        <p:nvSpPr>
          <p:cNvPr id="10" name="Oval 9"/>
          <p:cNvSpPr/>
          <p:nvPr/>
        </p:nvSpPr>
        <p:spPr>
          <a:xfrm>
            <a:off x="4163952" y="3142748"/>
            <a:ext cx="491595" cy="4915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2</a:t>
            </a:r>
          </a:p>
        </p:txBody>
      </p:sp>
      <p:sp>
        <p:nvSpPr>
          <p:cNvPr id="11" name="Oval 10"/>
          <p:cNvSpPr/>
          <p:nvPr/>
        </p:nvSpPr>
        <p:spPr>
          <a:xfrm>
            <a:off x="4136641" y="4644749"/>
            <a:ext cx="491595" cy="4915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3</a:t>
            </a:r>
          </a:p>
        </p:txBody>
      </p:sp>
    </p:spTree>
    <p:extLst>
      <p:ext uri="{BB962C8B-B14F-4D97-AF65-F5344CB8AC3E}">
        <p14:creationId xmlns:p14="http://schemas.microsoft.com/office/powerpoint/2010/main" val="3677366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Speculative Sensing</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Problem: Select next attributes to sense that minimizes the expected total sensing cost</a:t>
            </a:r>
          </a:p>
          <a:p>
            <a:endParaRPr lang="en-US" dirty="0" smtClean="0"/>
          </a:p>
          <a:p>
            <a:r>
              <a:rPr lang="en-US" dirty="0" smtClean="0"/>
              <a:t>NP Hard in general</a:t>
            </a:r>
          </a:p>
          <a:p>
            <a:pPr lvl="1"/>
            <a:r>
              <a:rPr lang="en-US" dirty="0" smtClean="0"/>
              <a:t>Probabilistic And-Or Tree Resolution (PAOTOR)</a:t>
            </a:r>
          </a:p>
          <a:p>
            <a:endParaRPr lang="en-US" dirty="0" smtClean="0"/>
          </a:p>
          <a:p>
            <a:r>
              <a:rPr lang="en-US" dirty="0" smtClean="0"/>
              <a:t>ACE provides: (</a:t>
            </a:r>
            <a:r>
              <a:rPr lang="en-US" i="1" dirty="0" smtClean="0"/>
              <a:t>see paper for details</a:t>
            </a:r>
            <a:r>
              <a:rPr lang="en-US" dirty="0" smtClean="0"/>
              <a:t>) </a:t>
            </a:r>
          </a:p>
          <a:p>
            <a:pPr lvl="1"/>
            <a:r>
              <a:rPr lang="en-US" dirty="0" smtClean="0"/>
              <a:t>Dynamic programming : usable for &lt;10 attributes </a:t>
            </a:r>
          </a:p>
          <a:p>
            <a:pPr lvl="1"/>
            <a:r>
              <a:rPr lang="en-US" dirty="0" smtClean="0"/>
              <a:t>Heuristic: Fast, close to optimal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6543451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lumMod val="50000"/>
                    <a:lumOff val="50000"/>
                  </a:schemeClr>
                </a:solidFill>
              </a:rPr>
              <a:t>Feasibility:</a:t>
            </a:r>
            <a:r>
              <a:rPr lang="en-US" dirty="0" smtClean="0">
                <a:solidFill>
                  <a:schemeClr val="tx1">
                    <a:lumMod val="50000"/>
                    <a:lumOff val="50000"/>
                  </a:schemeClr>
                </a:solidFill>
              </a:rPr>
              <a:t> Are there useful rules? Can we learn them? </a:t>
            </a:r>
          </a:p>
          <a:p>
            <a:endParaRPr lang="en-US" dirty="0" smtClean="0"/>
          </a:p>
          <a:p>
            <a:r>
              <a:rPr lang="en-US" b="1" dirty="0" smtClean="0">
                <a:solidFill>
                  <a:schemeClr val="bg1">
                    <a:lumMod val="50000"/>
                  </a:schemeClr>
                </a:solidFill>
              </a:rPr>
              <a:t>System design:</a:t>
            </a:r>
            <a:r>
              <a:rPr lang="en-US" dirty="0" smtClean="0">
                <a:solidFill>
                  <a:schemeClr val="bg1">
                    <a:lumMod val="50000"/>
                  </a:schemeClr>
                </a:solidFill>
              </a:rPr>
              <a:t> Systematically exploiting correlation</a:t>
            </a:r>
          </a:p>
          <a:p>
            <a:pPr lvl="1"/>
            <a:r>
              <a:rPr lang="en-US" dirty="0" smtClean="0">
                <a:solidFill>
                  <a:schemeClr val="bg1">
                    <a:lumMod val="50000"/>
                  </a:schemeClr>
                </a:solidFill>
              </a:rPr>
              <a:t>Inference Cache</a:t>
            </a:r>
          </a:p>
          <a:p>
            <a:pPr lvl="1"/>
            <a:r>
              <a:rPr lang="en-US" dirty="0" smtClean="0">
                <a:solidFill>
                  <a:schemeClr val="bg1">
                    <a:lumMod val="50000"/>
                  </a:schemeClr>
                </a:solidFill>
              </a:rPr>
              <a:t>Speculative Sensing</a:t>
            </a:r>
          </a:p>
          <a:p>
            <a:endParaRPr lang="en-US" dirty="0" smtClean="0"/>
          </a:p>
          <a:p>
            <a:r>
              <a:rPr lang="en-US" b="1" dirty="0" smtClean="0">
                <a:solidFill>
                  <a:srgbClr val="FF0000"/>
                </a:solidFill>
              </a:rPr>
              <a:t>Effectiveness:</a:t>
            </a:r>
            <a:r>
              <a:rPr lang="en-US" dirty="0" smtClean="0">
                <a:solidFill>
                  <a:srgbClr val="FF0000"/>
                </a:solidFill>
              </a:rPr>
              <a:t> </a:t>
            </a:r>
            <a:r>
              <a:rPr lang="en-US" dirty="0" smtClean="0"/>
              <a:t>How much energy savings? </a:t>
            </a:r>
            <a:endParaRPr lang="en-US" dirty="0"/>
          </a:p>
        </p:txBody>
      </p:sp>
    </p:spTree>
    <p:extLst>
      <p:ext uri="{BB962C8B-B14F-4D97-AF65-F5344CB8AC3E}">
        <p14:creationId xmlns:p14="http://schemas.microsoft.com/office/powerpoint/2010/main" val="37617352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308BE31D-B090-5E4C-9C26-9C8F59CCE210}" type="slidenum">
              <a:rPr lang="en-US" altLang="zh-CN"/>
              <a:pPr/>
              <a:t>6</a:t>
            </a:fld>
            <a:endParaRPr lang="en-US" altLang="zh-CN"/>
          </a:p>
        </p:txBody>
      </p:sp>
      <p:sp>
        <p:nvSpPr>
          <p:cNvPr id="60418" name="Rectangle 2"/>
          <p:cNvSpPr>
            <a:spLocks noGrp="1" noChangeArrowheads="1"/>
          </p:cNvSpPr>
          <p:nvPr>
            <p:ph type="title"/>
          </p:nvPr>
        </p:nvSpPr>
        <p:spPr>
          <a:xfrm>
            <a:off x="457200" y="274638"/>
            <a:ext cx="8229600" cy="868362"/>
          </a:xfrm>
        </p:spPr>
        <p:txBody>
          <a:bodyPr/>
          <a:lstStyle/>
          <a:p>
            <a:r>
              <a:rPr lang="en-US" altLang="zh-CN"/>
              <a:t>Background</a:t>
            </a:r>
          </a:p>
        </p:txBody>
      </p:sp>
      <p:graphicFrame>
        <p:nvGraphicFramePr>
          <p:cNvPr id="60465" name="Group 49"/>
          <p:cNvGraphicFramePr>
            <a:graphicFrameLocks noGrp="1"/>
          </p:cNvGraphicFramePr>
          <p:nvPr>
            <p:ph idx="1"/>
          </p:nvPr>
        </p:nvGraphicFramePr>
        <p:xfrm>
          <a:off x="1066800" y="1295400"/>
          <a:ext cx="7391400" cy="3275966"/>
        </p:xfrm>
        <a:graphic>
          <a:graphicData uri="http://schemas.openxmlformats.org/drawingml/2006/table">
            <a:tbl>
              <a:tblPr/>
              <a:tblGrid>
                <a:gridCol w="2463800"/>
                <a:gridCol w="2463800"/>
                <a:gridCol w="2463800"/>
              </a:tblGrid>
              <a:tr h="873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宋体" charset="0"/>
                        <a:cs typeface="宋体"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a:ln>
                            <a:noFill/>
                          </a:ln>
                          <a:solidFill>
                            <a:schemeClr val="tx1"/>
                          </a:solidFill>
                          <a:effectLst/>
                          <a:latin typeface="Arial" charset="0"/>
                          <a:ea typeface="宋体" charset="0"/>
                          <a:cs typeface="宋体" charset="0"/>
                        </a:rPr>
                        <a:t>High-end Processor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0" i="0" u="none" strike="noStrike" cap="none" normalizeH="0" baseline="0">
                          <a:ln>
                            <a:noFill/>
                          </a:ln>
                          <a:solidFill>
                            <a:schemeClr val="tx1"/>
                          </a:solidFill>
                          <a:effectLst/>
                          <a:latin typeface="Arial" charset="0"/>
                          <a:ea typeface="宋体" charset="0"/>
                          <a:cs typeface="宋体" charset="0"/>
                        </a:rPr>
                        <a:t>Low-end Processor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Active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Speed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1" u="none" strike="noStrike" cap="none" normalizeH="0" baseline="0">
                          <a:ln>
                            <a:noFill/>
                          </a:ln>
                          <a:solidFill>
                            <a:schemeClr val="tx1"/>
                          </a:solidFill>
                          <a:effectLst/>
                          <a:latin typeface="Arial" charset="0"/>
                          <a:ea typeface="宋体" charset="0"/>
                          <a:cs typeface="宋体" charset="0"/>
                        </a:rPr>
                        <a:t>Disproportionately Faster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Slow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宋体" charset="0"/>
                          <a:cs typeface="宋体" charset="0"/>
                        </a:rPr>
                        <a:t>Energy/Unit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0000"/>
                          </a:solidFill>
                          <a:effectLst/>
                          <a:latin typeface="Arial" charset="0"/>
                          <a:ea typeface="宋体" charset="0"/>
                          <a:cs typeface="宋体" charset="0"/>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Wakeup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chemeClr val="tx1"/>
                          </a:solidFill>
                          <a:effectLst/>
                          <a:latin typeface="Arial" charset="0"/>
                          <a:ea typeface="宋体" charset="0"/>
                          <a:cs typeface="宋体" charset="0"/>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charset="0"/>
                          <a:ea typeface="宋体" charset="0"/>
                          <a:cs typeface="宋体"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58" name="Text Box 42"/>
          <p:cNvSpPr txBox="1">
            <a:spLocks noChangeArrowheads="1"/>
          </p:cNvSpPr>
          <p:nvPr/>
        </p:nvSpPr>
        <p:spPr bwMode="auto">
          <a:xfrm>
            <a:off x="1143000" y="4724400"/>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2000"/>
              <a:t>Process data </a:t>
            </a:r>
            <a:r>
              <a:rPr lang="en-US" altLang="zh-CN" sz="2000" b="1"/>
              <a:t>in batches</a:t>
            </a:r>
            <a:r>
              <a:rPr lang="en-US" altLang="zh-CN" sz="2000"/>
              <a:t> to save energy!</a:t>
            </a:r>
          </a:p>
        </p:txBody>
      </p:sp>
      <p:sp>
        <p:nvSpPr>
          <p:cNvPr id="60459" name="Text Box 43"/>
          <p:cNvSpPr txBox="1">
            <a:spLocks noChangeArrowheads="1"/>
          </p:cNvSpPr>
          <p:nvPr/>
        </p:nvSpPr>
        <p:spPr bwMode="auto">
          <a:xfrm>
            <a:off x="838200" y="5257800"/>
            <a:ext cx="8001000" cy="1311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宋体" charset="0"/>
                <a:cs typeface="宋体" charset="0"/>
              </a:defRPr>
            </a:lvl1pPr>
            <a:lvl2pPr marL="800100" indent="-342900">
              <a:defRPr>
                <a:solidFill>
                  <a:schemeClr val="tx1"/>
                </a:solidFill>
                <a:latin typeface="Arial" charset="0"/>
                <a:ea typeface="宋体" charset="0"/>
                <a:cs typeface="宋体" charset="0"/>
              </a:defRPr>
            </a:lvl2pPr>
            <a:lvl3pPr marL="1257300" indent="-342900">
              <a:defRPr>
                <a:solidFill>
                  <a:schemeClr val="tx1"/>
                </a:solidFill>
                <a:latin typeface="Arial" charset="0"/>
                <a:ea typeface="宋体" charset="0"/>
                <a:cs typeface="宋体" charset="0"/>
              </a:defRPr>
            </a:lvl3pPr>
            <a:lvl4pPr marL="1714500" indent="-342900">
              <a:defRPr>
                <a:solidFill>
                  <a:schemeClr val="tx1"/>
                </a:solidFill>
                <a:latin typeface="Arial" charset="0"/>
                <a:ea typeface="宋体" charset="0"/>
                <a:cs typeface="宋体" charset="0"/>
              </a:defRPr>
            </a:lvl4pPr>
            <a:lvl5pPr marL="2171700" indent="-342900">
              <a:defRPr>
                <a:solidFill>
                  <a:schemeClr val="tx1"/>
                </a:solidFill>
                <a:latin typeface="Arial" charset="0"/>
                <a:ea typeface="宋体" charset="0"/>
                <a:cs typeface="宋体" charset="0"/>
              </a:defRPr>
            </a:lvl5pPr>
            <a:lvl6pPr marL="2628900" indent="-342900" fontAlgn="base">
              <a:spcBef>
                <a:spcPct val="0"/>
              </a:spcBef>
              <a:spcAft>
                <a:spcPct val="0"/>
              </a:spcAft>
              <a:defRPr>
                <a:solidFill>
                  <a:schemeClr val="tx1"/>
                </a:solidFill>
                <a:latin typeface="Arial" charset="0"/>
                <a:ea typeface="宋体" charset="0"/>
                <a:cs typeface="宋体" charset="0"/>
              </a:defRPr>
            </a:lvl6pPr>
            <a:lvl7pPr marL="3086100" indent="-342900" fontAlgn="base">
              <a:spcBef>
                <a:spcPct val="0"/>
              </a:spcBef>
              <a:spcAft>
                <a:spcPct val="0"/>
              </a:spcAft>
              <a:defRPr>
                <a:solidFill>
                  <a:schemeClr val="tx1"/>
                </a:solidFill>
                <a:latin typeface="Arial" charset="0"/>
                <a:ea typeface="宋体" charset="0"/>
                <a:cs typeface="宋体" charset="0"/>
              </a:defRPr>
            </a:lvl7pPr>
            <a:lvl8pPr marL="3543300" indent="-342900" fontAlgn="base">
              <a:spcBef>
                <a:spcPct val="0"/>
              </a:spcBef>
              <a:spcAft>
                <a:spcPct val="0"/>
              </a:spcAft>
              <a:defRPr>
                <a:solidFill>
                  <a:schemeClr val="tx1"/>
                </a:solidFill>
                <a:latin typeface="Arial" charset="0"/>
                <a:ea typeface="宋体" charset="0"/>
                <a:cs typeface="宋体" charset="0"/>
              </a:defRPr>
            </a:lvl8pPr>
            <a:lvl9pPr marL="4000500" indent="-342900" fontAlgn="base">
              <a:spcBef>
                <a:spcPct val="0"/>
              </a:spcBef>
              <a:spcAft>
                <a:spcPct val="0"/>
              </a:spcAft>
              <a:defRPr>
                <a:solidFill>
                  <a:schemeClr val="tx1"/>
                </a:solidFill>
                <a:latin typeface="Arial" charset="0"/>
                <a:ea typeface="宋体" charset="0"/>
                <a:cs typeface="宋体" charset="0"/>
              </a:defRPr>
            </a:lvl9pPr>
          </a:lstStyle>
          <a:p>
            <a:pPr>
              <a:spcBef>
                <a:spcPct val="50000"/>
              </a:spcBef>
            </a:pPr>
            <a:r>
              <a:rPr lang="en-US" altLang="zh-CN" sz="2000" b="1" i="1">
                <a:solidFill>
                  <a:srgbClr val="FF0000"/>
                </a:solidFill>
              </a:rPr>
              <a:t>Key Challenge</a:t>
            </a:r>
            <a:r>
              <a:rPr lang="en-US" altLang="zh-CN" sz="2000" b="1" i="1"/>
              <a:t>:</a:t>
            </a:r>
            <a:r>
              <a:rPr lang="en-US" altLang="zh-CN" sz="2000"/>
              <a:t>  </a:t>
            </a:r>
            <a:r>
              <a:rPr lang="en-US" altLang="zh-CN" sz="2000" b="1"/>
              <a:t>Batching Period</a:t>
            </a:r>
            <a:r>
              <a:rPr lang="en-US" altLang="zh-CN" sz="2000"/>
              <a:t> should be carefully designed to</a:t>
            </a:r>
          </a:p>
          <a:p>
            <a:pPr>
              <a:spcBef>
                <a:spcPct val="50000"/>
              </a:spcBef>
              <a:buFontTx/>
              <a:buAutoNum type="arabicPeriod"/>
            </a:pPr>
            <a:r>
              <a:rPr lang="en-US" altLang="zh-CN" sz="2000" b="1"/>
              <a:t>Exploit heterogeneity to minimize energy</a:t>
            </a:r>
            <a:r>
              <a:rPr lang="en-US" altLang="zh-CN" sz="2000"/>
              <a:t> consumption</a:t>
            </a:r>
          </a:p>
          <a:p>
            <a:pPr>
              <a:spcBef>
                <a:spcPct val="50000"/>
              </a:spcBef>
              <a:buFontTx/>
              <a:buAutoNum type="arabicPeriod"/>
            </a:pPr>
            <a:r>
              <a:rPr lang="en-US" altLang="zh-CN" sz="2000" b="1"/>
              <a:t>Meet time requirement</a:t>
            </a:r>
            <a:r>
              <a:rPr lang="en-US" altLang="zh-CN" sz="2000"/>
              <a:t> of the data processing</a:t>
            </a:r>
          </a:p>
        </p:txBody>
      </p:sp>
      <p:sp>
        <p:nvSpPr>
          <p:cNvPr id="60462" name="AutoShape 46"/>
          <p:cNvSpPr>
            <a:spLocks noChangeArrowheads="1"/>
          </p:cNvSpPr>
          <p:nvPr/>
        </p:nvSpPr>
        <p:spPr bwMode="auto">
          <a:xfrm>
            <a:off x="4572000" y="3352800"/>
            <a:ext cx="228600" cy="381000"/>
          </a:xfrm>
          <a:prstGeom prst="downArrow">
            <a:avLst>
              <a:gd name="adj1" fmla="val 50000"/>
              <a:gd name="adj2" fmla="val 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64" name="Oval 48"/>
          <p:cNvSpPr>
            <a:spLocks noChangeArrowheads="1"/>
          </p:cNvSpPr>
          <p:nvPr/>
        </p:nvSpPr>
        <p:spPr bwMode="auto">
          <a:xfrm>
            <a:off x="3429000" y="3962400"/>
            <a:ext cx="11430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66" name="Oval 50"/>
          <p:cNvSpPr>
            <a:spLocks noChangeArrowheads="1"/>
          </p:cNvSpPr>
          <p:nvPr/>
        </p:nvSpPr>
        <p:spPr bwMode="auto">
          <a:xfrm>
            <a:off x="3352800" y="2667000"/>
            <a:ext cx="2819400" cy="762000"/>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1"/>
    </p:custDataLst>
    <p:extLst>
      <p:ext uri="{BB962C8B-B14F-4D97-AF65-F5344CB8AC3E}">
        <p14:creationId xmlns:p14="http://schemas.microsoft.com/office/powerpoint/2010/main" val="499980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4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5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8" grpId="0"/>
      <p:bldP spid="60459" grpId="0" animBg="1"/>
      <p:bldP spid="60462" grpId="0" animBg="1"/>
      <p:bldP spid="60464" grpId="0" animBg="1"/>
      <p:bldP spid="6046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a:xfrm>
            <a:off x="381000" y="5666641"/>
            <a:ext cx="8534400" cy="962760"/>
          </a:xfrm>
        </p:spPr>
        <p:txBody>
          <a:bodyPr>
            <a:normAutofit fontScale="92500" lnSpcReduction="10000"/>
          </a:bodyPr>
          <a:lstStyle/>
          <a:p>
            <a:pPr marL="457200" lvl="1" indent="0">
              <a:buNone/>
            </a:pPr>
            <a:r>
              <a:rPr lang="en-US" b="1" dirty="0" smtClean="0">
                <a:solidFill>
                  <a:srgbClr val="C00000"/>
                </a:solidFill>
              </a:rPr>
              <a:t>Effectiveness</a:t>
            </a:r>
            <a:r>
              <a:rPr lang="en-US" dirty="0" smtClean="0"/>
              <a:t> with MSR and Reality Mining traces</a:t>
            </a:r>
          </a:p>
          <a:p>
            <a:pPr marL="457200" lvl="1" indent="0">
              <a:buNone/>
            </a:pPr>
            <a:r>
              <a:rPr lang="en-US" b="1" dirty="0" smtClean="0">
                <a:solidFill>
                  <a:srgbClr val="C00000"/>
                </a:solidFill>
              </a:rPr>
              <a:t>Performance</a:t>
            </a:r>
            <a:r>
              <a:rPr lang="en-US" dirty="0" smtClean="0"/>
              <a:t> on Samsung Focus Win 7 phone</a:t>
            </a:r>
          </a:p>
        </p:txBody>
      </p:sp>
      <p:grpSp>
        <p:nvGrpSpPr>
          <p:cNvPr id="4" name="Group 12"/>
          <p:cNvGrpSpPr/>
          <p:nvPr/>
        </p:nvGrpSpPr>
        <p:grpSpPr>
          <a:xfrm>
            <a:off x="3037114" y="2449399"/>
            <a:ext cx="1447800" cy="1769326"/>
            <a:chOff x="457200" y="1600200"/>
            <a:chExt cx="1447800" cy="1769326"/>
          </a:xfrm>
        </p:grpSpPr>
        <p:sp>
          <p:nvSpPr>
            <p:cNvPr id="14" name="Rounded Rectangle 13"/>
            <p:cNvSpPr/>
            <p:nvPr/>
          </p:nvSpPr>
          <p:spPr>
            <a:xfrm>
              <a:off x="457200" y="1600200"/>
              <a:ext cx="1447800" cy="1769326"/>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How much do I jog?</a:t>
              </a:r>
              <a:endParaRPr lang="en-US" b="1" dirty="0">
                <a:solidFill>
                  <a:schemeClr val="tx1"/>
                </a:solidFill>
              </a:endParaRPr>
            </a:p>
          </p:txBody>
        </p:sp>
        <p:pic>
          <p:nvPicPr>
            <p:cNvPr id="15" name="Picture 4" descr="http://a5.mzstatic.com/us/r1000/085/Purple/v4/84/b7/80/84b78079-7142-4417-4f06-fa8ba8ce5f1d/mzl.vhuynhzi.175x175-75.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7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 name="Group 15"/>
          <p:cNvGrpSpPr/>
          <p:nvPr/>
        </p:nvGrpSpPr>
        <p:grpSpPr>
          <a:xfrm>
            <a:off x="6400800" y="2438400"/>
            <a:ext cx="1447800" cy="1769326"/>
            <a:chOff x="3886200" y="1583474"/>
            <a:chExt cx="1447800" cy="1769326"/>
          </a:xfrm>
        </p:grpSpPr>
        <p:sp>
          <p:nvSpPr>
            <p:cNvPr id="17" name="Rounded Rectangle 16"/>
            <p:cNvSpPr/>
            <p:nvPr/>
          </p:nvSpPr>
          <p:spPr>
            <a:xfrm>
              <a:off x="3886200" y="1583474"/>
              <a:ext cx="1447800" cy="176932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Alert when at grocery shop</a:t>
              </a:r>
              <a:endParaRPr lang="en-US" b="1" dirty="0">
                <a:solidFill>
                  <a:schemeClr val="tx1"/>
                </a:solidFill>
              </a:endParaRPr>
            </a:p>
          </p:txBody>
        </p:sp>
        <p:pic>
          <p:nvPicPr>
            <p:cNvPr id="18" name="Picture 28" descr="https://lh6.ggpht.com/1qpT_PhfVep6JrqIZT9ONyUofE03_V9jmPpc3b_KOmUf0r184qXjRFB3QHkHP5cJ9RZ8=w12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0788" y="1676400"/>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6" name="Group 18"/>
          <p:cNvGrpSpPr/>
          <p:nvPr/>
        </p:nvGrpSpPr>
        <p:grpSpPr>
          <a:xfrm>
            <a:off x="4714506" y="2449399"/>
            <a:ext cx="1447800" cy="1769326"/>
            <a:chOff x="2057400" y="1600200"/>
            <a:chExt cx="1447800" cy="1769326"/>
          </a:xfrm>
        </p:grpSpPr>
        <p:sp>
          <p:nvSpPr>
            <p:cNvPr id="20" name="Rounded Rectangle 19"/>
            <p:cNvSpPr/>
            <p:nvPr/>
          </p:nvSpPr>
          <p:spPr>
            <a:xfrm>
              <a:off x="2057400" y="1600200"/>
              <a:ext cx="1447800" cy="176932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a:p>
            <a:p>
              <a:pPr algn="ctr"/>
              <a:endParaRPr lang="en-US" b="1" dirty="0" smtClean="0"/>
            </a:p>
            <a:p>
              <a:pPr algn="ctr"/>
              <a:r>
                <a:rPr lang="en-US" b="1" dirty="0" smtClean="0">
                  <a:solidFill>
                    <a:schemeClr val="tx1"/>
                  </a:solidFill>
                </a:rPr>
                <a:t>Mute phone in meeting</a:t>
              </a:r>
              <a:endParaRPr lang="en-US" b="1" dirty="0">
                <a:solidFill>
                  <a:schemeClr val="tx1"/>
                </a:solidFill>
              </a:endParaRPr>
            </a:p>
          </p:txBody>
        </p:sp>
        <p:pic>
          <p:nvPicPr>
            <p:cNvPr id="21" name="Picture 36" descr="https://lh5.ggpht.com/jxbE2k5fs2M9Eoo00QO9AqVp1YNbRY4rtecONdnFaRxtr-ABdjXzp0rkmllXhCDgtRY=w12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8400" y="1659787"/>
              <a:ext cx="742212" cy="7024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066800" y="4191000"/>
            <a:ext cx="1567352" cy="461665"/>
          </a:xfrm>
          <a:prstGeom prst="rect">
            <a:avLst/>
          </a:prstGeom>
          <a:noFill/>
        </p:spPr>
        <p:txBody>
          <a:bodyPr wrap="none" rtlCol="0">
            <a:spAutoFit/>
          </a:bodyPr>
          <a:lstStyle/>
          <a:p>
            <a:r>
              <a:rPr lang="en-US" sz="2400" dirty="0" smtClean="0">
                <a:solidFill>
                  <a:srgbClr val="C00000"/>
                </a:solidFill>
              </a:rPr>
              <a:t>Three apps</a:t>
            </a:r>
            <a:endParaRPr lang="en-US" sz="2400" dirty="0">
              <a:solidFill>
                <a:srgbClr val="C00000"/>
              </a:solidFill>
            </a:endParaRPr>
          </a:p>
        </p:txBody>
      </p:sp>
      <p:sp>
        <p:nvSpPr>
          <p:cNvPr id="23" name="TextBox 22"/>
          <p:cNvSpPr txBox="1"/>
          <p:nvPr/>
        </p:nvSpPr>
        <p:spPr>
          <a:xfrm>
            <a:off x="3048000" y="4338859"/>
            <a:ext cx="1357936" cy="400110"/>
          </a:xfrm>
          <a:prstGeom prst="rect">
            <a:avLst/>
          </a:prstGeom>
          <a:noFill/>
        </p:spPr>
        <p:txBody>
          <a:bodyPr wrap="none" rtlCol="0">
            <a:spAutoFit/>
          </a:bodyPr>
          <a:lstStyle/>
          <a:p>
            <a:r>
              <a:rPr lang="en-US" sz="2000" b="1" dirty="0" smtClean="0">
                <a:solidFill>
                  <a:srgbClr val="C00000"/>
                </a:solidFill>
              </a:rPr>
              <a:t>Jog Tracker</a:t>
            </a:r>
            <a:endParaRPr lang="en-US" sz="2000" b="1" dirty="0">
              <a:solidFill>
                <a:srgbClr val="C00000"/>
              </a:solidFill>
            </a:endParaRPr>
          </a:p>
        </p:txBody>
      </p:sp>
      <p:sp>
        <p:nvSpPr>
          <p:cNvPr id="24" name="TextBox 23"/>
          <p:cNvSpPr txBox="1"/>
          <p:nvPr/>
        </p:nvSpPr>
        <p:spPr>
          <a:xfrm>
            <a:off x="4619470" y="4338469"/>
            <a:ext cx="1601721" cy="400110"/>
          </a:xfrm>
          <a:prstGeom prst="rect">
            <a:avLst/>
          </a:prstGeom>
          <a:noFill/>
        </p:spPr>
        <p:txBody>
          <a:bodyPr wrap="none" rtlCol="0">
            <a:spAutoFit/>
          </a:bodyPr>
          <a:lstStyle/>
          <a:p>
            <a:r>
              <a:rPr lang="en-US" sz="2000" b="1" dirty="0" smtClean="0">
                <a:solidFill>
                  <a:srgbClr val="C00000"/>
                </a:solidFill>
              </a:rPr>
              <a:t>Phone Buddy</a:t>
            </a:r>
            <a:endParaRPr lang="en-US" sz="2000" b="1" dirty="0">
              <a:solidFill>
                <a:srgbClr val="C00000"/>
              </a:solidFill>
            </a:endParaRPr>
          </a:p>
        </p:txBody>
      </p:sp>
      <p:sp>
        <p:nvSpPr>
          <p:cNvPr id="25" name="TextBox 24"/>
          <p:cNvSpPr txBox="1"/>
          <p:nvPr/>
        </p:nvSpPr>
        <p:spPr>
          <a:xfrm>
            <a:off x="6311868" y="4339249"/>
            <a:ext cx="1732590" cy="400110"/>
          </a:xfrm>
          <a:prstGeom prst="rect">
            <a:avLst/>
          </a:prstGeom>
          <a:noFill/>
        </p:spPr>
        <p:txBody>
          <a:bodyPr wrap="none" rtlCol="0">
            <a:spAutoFit/>
          </a:bodyPr>
          <a:lstStyle/>
          <a:p>
            <a:r>
              <a:rPr lang="en-US" sz="2000" b="1" dirty="0" smtClean="0">
                <a:solidFill>
                  <a:srgbClr val="C00000"/>
                </a:solidFill>
              </a:rPr>
              <a:t>Geo-Reminder</a:t>
            </a:r>
            <a:endParaRPr lang="en-US" sz="2000" b="1" dirty="0">
              <a:solidFill>
                <a:srgbClr val="C00000"/>
              </a:solidFill>
            </a:endParaRPr>
          </a:p>
        </p:txBody>
      </p:sp>
      <p:pic>
        <p:nvPicPr>
          <p:cNvPr id="1026" name="Picture 2" descr="http://st2.gsmarena.com/vv/pics/samsung/samsung-focus-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245094"/>
            <a:ext cx="1308132" cy="1319812"/>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457200" y="1371600"/>
            <a:ext cx="8534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b="1" dirty="0" smtClean="0"/>
              <a:t>Prototype on Windows Phone</a:t>
            </a:r>
            <a:endParaRPr lang="en-US" dirty="0" smtClean="0"/>
          </a:p>
        </p:txBody>
      </p:sp>
      <p:sp>
        <p:nvSpPr>
          <p:cNvPr id="19" name="Slide Number Placeholder 18"/>
          <p:cNvSpPr>
            <a:spLocks noGrp="1"/>
          </p:cNvSpPr>
          <p:nvPr>
            <p:ph type="sldNum" sz="quarter" idx="12"/>
          </p:nvPr>
        </p:nvSpPr>
        <p:spPr/>
        <p:txBody>
          <a:bodyPr/>
          <a:lstStyle/>
          <a:p>
            <a:fld id="{B6F15528-21DE-4FAA-801E-634DDDAF4B2B}" type="slidenum">
              <a:rPr lang="en-US" smtClean="0"/>
              <a:pPr/>
              <a:t>60</a:t>
            </a:fld>
            <a:endParaRPr lang="en-US"/>
          </a:p>
        </p:txBody>
      </p:sp>
      <p:sp>
        <p:nvSpPr>
          <p:cNvPr id="27" name="TextBox 26"/>
          <p:cNvSpPr txBox="1"/>
          <p:nvPr/>
        </p:nvSpPr>
        <p:spPr>
          <a:xfrm>
            <a:off x="1066800" y="1981200"/>
            <a:ext cx="2286000" cy="1631216"/>
          </a:xfrm>
          <a:prstGeom prst="rect">
            <a:avLst/>
          </a:prstGeom>
          <a:noFill/>
        </p:spPr>
        <p:txBody>
          <a:bodyPr wrap="square" rtlCol="0">
            <a:spAutoFit/>
          </a:bodyPr>
          <a:lstStyle/>
          <a:p>
            <a:r>
              <a:rPr lang="en-US" sz="2000" b="1" dirty="0" smtClean="0"/>
              <a:t>1G CPU</a:t>
            </a:r>
          </a:p>
          <a:p>
            <a:r>
              <a:rPr lang="en-US" sz="2000" b="1" dirty="0" smtClean="0"/>
              <a:t>512MB RAM </a:t>
            </a:r>
          </a:p>
          <a:p>
            <a:r>
              <a:rPr lang="en-US" sz="2000" b="1" dirty="0" smtClean="0"/>
              <a:t>Li-Ion 1500 </a:t>
            </a:r>
            <a:r>
              <a:rPr lang="en-US" sz="2000" b="1" dirty="0" err="1" smtClean="0"/>
              <a:t>mAh</a:t>
            </a:r>
            <a:r>
              <a:rPr lang="en-US" sz="2000" b="1" dirty="0" smtClean="0"/>
              <a:t> Battery</a:t>
            </a:r>
          </a:p>
          <a:p>
            <a:endParaRPr lang="en-US" sz="2000" b="1" dirty="0"/>
          </a:p>
        </p:txBody>
      </p:sp>
      <p:sp>
        <p:nvSpPr>
          <p:cNvPr id="7" name="Rectangle 6"/>
          <p:cNvSpPr/>
          <p:nvPr/>
        </p:nvSpPr>
        <p:spPr>
          <a:xfrm>
            <a:off x="1308132" y="4888331"/>
            <a:ext cx="2533543" cy="491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IsWalking</a:t>
            </a:r>
            <a:r>
              <a:rPr lang="en-US" dirty="0">
                <a:solidFill>
                  <a:srgbClr val="000000"/>
                </a:solidFill>
              </a:rPr>
              <a:t>, </a:t>
            </a:r>
            <a:r>
              <a:rPr lang="en-US" dirty="0" err="1">
                <a:solidFill>
                  <a:srgbClr val="000000"/>
                </a:solidFill>
              </a:rPr>
              <a:t>isJogging</a:t>
            </a:r>
            <a:r>
              <a:rPr lang="en-US" dirty="0">
                <a:solidFill>
                  <a:srgbClr val="000000"/>
                </a:solidFill>
              </a:rPr>
              <a:t>, and </a:t>
            </a:r>
            <a:r>
              <a:rPr lang="en-US" dirty="0" err="1">
                <a:solidFill>
                  <a:srgbClr val="000000"/>
                </a:solidFill>
              </a:rPr>
              <a:t>IsBiking</a:t>
            </a:r>
            <a:endParaRPr lang="en-US" dirty="0">
              <a:solidFill>
                <a:srgbClr val="000000"/>
              </a:solidFill>
            </a:endParaRPr>
          </a:p>
        </p:txBody>
      </p:sp>
      <p:sp>
        <p:nvSpPr>
          <p:cNvPr id="28" name="Rectangle 27"/>
          <p:cNvSpPr/>
          <p:nvPr/>
        </p:nvSpPr>
        <p:spPr>
          <a:xfrm>
            <a:off x="6517481" y="4888331"/>
            <a:ext cx="2147264" cy="491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AtHome</a:t>
            </a:r>
            <a:r>
              <a:rPr lang="en-US" dirty="0">
                <a:solidFill>
                  <a:srgbClr val="000000"/>
                </a:solidFill>
              </a:rPr>
              <a:t>, </a:t>
            </a:r>
            <a:r>
              <a:rPr lang="en-US" dirty="0" err="1">
                <a:solidFill>
                  <a:srgbClr val="000000"/>
                </a:solidFill>
              </a:rPr>
              <a:t>InOffice</a:t>
            </a:r>
            <a:r>
              <a:rPr lang="en-US" dirty="0">
                <a:solidFill>
                  <a:srgbClr val="000000"/>
                </a:solidFill>
              </a:rPr>
              <a:t>, Indoor</a:t>
            </a:r>
          </a:p>
        </p:txBody>
      </p:sp>
      <p:sp>
        <p:nvSpPr>
          <p:cNvPr id="29" name="Rectangle 28"/>
          <p:cNvSpPr/>
          <p:nvPr/>
        </p:nvSpPr>
        <p:spPr>
          <a:xfrm>
            <a:off x="3929318" y="4888331"/>
            <a:ext cx="2533543" cy="4915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rPr>
              <a:t>IsDriving,</a:t>
            </a:r>
            <a:r>
              <a:rPr lang="en-US" dirty="0" err="1" smtClean="0">
                <a:solidFill>
                  <a:srgbClr val="000000"/>
                </a:solidFill>
              </a:rPr>
              <a:t>InMeeting</a:t>
            </a:r>
            <a:r>
              <a:rPr lang="en-US" dirty="0" smtClean="0">
                <a:solidFill>
                  <a:srgbClr val="000000"/>
                </a:solidFill>
              </a:rPr>
              <a:t>, </a:t>
            </a:r>
            <a:r>
              <a:rPr lang="en-US" dirty="0" err="1">
                <a:solidFill>
                  <a:srgbClr val="000000"/>
                </a:solidFill>
              </a:rPr>
              <a:t>IsAlone</a:t>
            </a:r>
            <a:r>
              <a:rPr lang="en-US" dirty="0">
                <a:solidFill>
                  <a:srgbClr val="000000"/>
                </a:solidFill>
              </a:rPr>
              <a:t>, and </a:t>
            </a:r>
            <a:r>
              <a:rPr lang="en-US" dirty="0" err="1">
                <a:solidFill>
                  <a:srgbClr val="000000"/>
                </a:solidFill>
              </a:rPr>
              <a:t>InOffice</a:t>
            </a:r>
            <a:r>
              <a:rPr lang="en-US" dirty="0">
                <a:solidFill>
                  <a:srgbClr val="000000"/>
                </a:solidFill>
              </a:rPr>
              <a:t>.</a:t>
            </a:r>
          </a:p>
        </p:txBody>
      </p:sp>
    </p:spTree>
    <p:extLst>
      <p:ext uri="{BB962C8B-B14F-4D97-AF65-F5344CB8AC3E}">
        <p14:creationId xmlns:p14="http://schemas.microsoft.com/office/powerpoint/2010/main" val="295513740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Rate of Inference Cache</a:t>
            </a:r>
            <a:endParaRPr lang="en-US" dirty="0"/>
          </a:p>
        </p:txBody>
      </p:sp>
      <p:pic>
        <p:nvPicPr>
          <p:cNvPr id="4" name="Picture 3"/>
          <p:cNvPicPr>
            <a:picLocks noChangeAspect="1"/>
          </p:cNvPicPr>
          <p:nvPr/>
        </p:nvPicPr>
        <p:blipFill>
          <a:blip r:embed="rId3"/>
          <a:stretch>
            <a:fillRect/>
          </a:stretch>
        </p:blipFill>
        <p:spPr>
          <a:xfrm>
            <a:off x="748099" y="1417638"/>
            <a:ext cx="7155258" cy="4588698"/>
          </a:xfrm>
          <a:prstGeom prst="rect">
            <a:avLst/>
          </a:prstGeom>
        </p:spPr>
      </p:pic>
      <p:cxnSp>
        <p:nvCxnSpPr>
          <p:cNvPr id="5" name="Straight Connector 4"/>
          <p:cNvCxnSpPr/>
          <p:nvPr/>
        </p:nvCxnSpPr>
        <p:spPr>
          <a:xfrm flipV="1">
            <a:off x="1269953" y="2539747"/>
            <a:ext cx="7155431" cy="409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269953" y="3661620"/>
            <a:ext cx="7155431" cy="409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726414" y="6006336"/>
            <a:ext cx="7698970" cy="6943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000000"/>
                </a:solidFill>
              </a:rPr>
              <a:t>Inference Cache </a:t>
            </a:r>
            <a:r>
              <a:rPr lang="en-US" sz="2800" dirty="0" smtClean="0">
                <a:solidFill>
                  <a:srgbClr val="000000"/>
                </a:solidFill>
              </a:rPr>
              <a:t>has a much higher hit rate: return an attribute even if it is not in cache!</a:t>
            </a:r>
            <a:endParaRPr lang="en-US" sz="2800" dirty="0">
              <a:solidFill>
                <a:srgbClr val="000000"/>
              </a:solidFill>
            </a:endParaRPr>
          </a:p>
        </p:txBody>
      </p:sp>
    </p:spTree>
    <p:extLst>
      <p:ext uri="{BB962C8B-B14F-4D97-AF65-F5344CB8AC3E}">
        <p14:creationId xmlns:p14="http://schemas.microsoft.com/office/powerpoint/2010/main" val="2984425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Savings by Sensing Planner</a:t>
            </a:r>
            <a:endParaRPr lang="en-US" dirty="0"/>
          </a:p>
        </p:txBody>
      </p:sp>
      <p:pic>
        <p:nvPicPr>
          <p:cNvPr id="4" name="Picture 3"/>
          <p:cNvPicPr>
            <a:picLocks noChangeAspect="1"/>
          </p:cNvPicPr>
          <p:nvPr/>
        </p:nvPicPr>
        <p:blipFill>
          <a:blip r:embed="rId3"/>
          <a:stretch>
            <a:fillRect/>
          </a:stretch>
        </p:blipFill>
        <p:spPr>
          <a:xfrm>
            <a:off x="810252" y="1417638"/>
            <a:ext cx="7263169" cy="4381268"/>
          </a:xfrm>
          <a:prstGeom prst="rect">
            <a:avLst/>
          </a:prstGeom>
        </p:spPr>
      </p:pic>
      <p:sp>
        <p:nvSpPr>
          <p:cNvPr id="5" name="Rectangle 4"/>
          <p:cNvSpPr/>
          <p:nvPr/>
        </p:nvSpPr>
        <p:spPr>
          <a:xfrm>
            <a:off x="163865" y="5798906"/>
            <a:ext cx="8807735" cy="9018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smtClean="0">
                <a:solidFill>
                  <a:srgbClr val="000000"/>
                </a:solidFill>
              </a:rPr>
              <a:t>Sensing Planner </a:t>
            </a:r>
            <a:r>
              <a:rPr lang="en-US" sz="2800" dirty="0" smtClean="0">
                <a:solidFill>
                  <a:srgbClr val="000000"/>
                </a:solidFill>
              </a:rPr>
              <a:t>saves 5%-60% power compared to baseline (Heuristics are as good as Exhaustive Algorithm)</a:t>
            </a:r>
            <a:endParaRPr lang="en-US" sz="2800" dirty="0">
              <a:solidFill>
                <a:srgbClr val="000000"/>
              </a:solidFill>
            </a:endParaRPr>
          </a:p>
        </p:txBody>
      </p:sp>
      <p:sp>
        <p:nvSpPr>
          <p:cNvPr id="3" name="Rectangle 2"/>
          <p:cNvSpPr/>
          <p:nvPr/>
        </p:nvSpPr>
        <p:spPr>
          <a:xfrm>
            <a:off x="1693270" y="3509221"/>
            <a:ext cx="805669" cy="73734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68054" y="2309820"/>
            <a:ext cx="944413" cy="193674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670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Overhead of ACE</a:t>
            </a:r>
            <a:endParaRPr lang="en-US" dirty="0"/>
          </a:p>
        </p:txBody>
      </p:sp>
      <p:pic>
        <p:nvPicPr>
          <p:cNvPr id="4" name="Picture 3"/>
          <p:cNvPicPr>
            <a:picLocks noChangeAspect="1"/>
          </p:cNvPicPr>
          <p:nvPr/>
        </p:nvPicPr>
        <p:blipFill>
          <a:blip r:embed="rId3"/>
          <a:stretch>
            <a:fillRect/>
          </a:stretch>
        </p:blipFill>
        <p:spPr>
          <a:xfrm>
            <a:off x="123019" y="1856195"/>
            <a:ext cx="4254739" cy="2723033"/>
          </a:xfrm>
          <a:prstGeom prst="rect">
            <a:avLst/>
          </a:prstGeom>
        </p:spPr>
      </p:pic>
      <p:pic>
        <p:nvPicPr>
          <p:cNvPr id="5" name="Picture 4"/>
          <p:cNvPicPr>
            <a:picLocks noChangeAspect="1"/>
          </p:cNvPicPr>
          <p:nvPr/>
        </p:nvPicPr>
        <p:blipFill>
          <a:blip r:embed="rId4"/>
          <a:stretch>
            <a:fillRect/>
          </a:stretch>
        </p:blipFill>
        <p:spPr>
          <a:xfrm>
            <a:off x="4704279" y="2049378"/>
            <a:ext cx="4316332" cy="2529850"/>
          </a:xfrm>
          <a:prstGeom prst="rect">
            <a:avLst/>
          </a:prstGeom>
        </p:spPr>
      </p:pic>
      <p:sp>
        <p:nvSpPr>
          <p:cNvPr id="6" name="TextBox 5"/>
          <p:cNvSpPr txBox="1"/>
          <p:nvPr/>
        </p:nvSpPr>
        <p:spPr>
          <a:xfrm>
            <a:off x="457199" y="5033303"/>
            <a:ext cx="3268907" cy="830997"/>
          </a:xfrm>
          <a:prstGeom prst="rect">
            <a:avLst/>
          </a:prstGeom>
          <a:noFill/>
        </p:spPr>
        <p:txBody>
          <a:bodyPr wrap="square" rtlCol="0">
            <a:spAutoFit/>
          </a:bodyPr>
          <a:lstStyle/>
          <a:p>
            <a:r>
              <a:rPr lang="en-US" sz="2400" dirty="0" smtClean="0"/>
              <a:t>Time on Inference Cache (Cache Hit)</a:t>
            </a:r>
            <a:endParaRPr lang="en-US" sz="2400" dirty="0"/>
          </a:p>
        </p:txBody>
      </p:sp>
      <p:sp>
        <p:nvSpPr>
          <p:cNvPr id="7" name="TextBox 6"/>
          <p:cNvSpPr txBox="1"/>
          <p:nvPr/>
        </p:nvSpPr>
        <p:spPr>
          <a:xfrm>
            <a:off x="5254701" y="5010333"/>
            <a:ext cx="3765910" cy="830997"/>
          </a:xfrm>
          <a:prstGeom prst="rect">
            <a:avLst/>
          </a:prstGeom>
          <a:noFill/>
        </p:spPr>
        <p:txBody>
          <a:bodyPr wrap="square" rtlCol="0">
            <a:spAutoFit/>
          </a:bodyPr>
          <a:lstStyle/>
          <a:p>
            <a:r>
              <a:rPr lang="en-US" sz="2400" dirty="0" smtClean="0"/>
              <a:t>Time on Speculative Sensing (Cache Miss)</a:t>
            </a:r>
            <a:endParaRPr lang="en-US" sz="2400" dirty="0"/>
          </a:p>
        </p:txBody>
      </p:sp>
      <p:sp>
        <p:nvSpPr>
          <p:cNvPr id="8" name="Rectangle 7"/>
          <p:cNvSpPr/>
          <p:nvPr/>
        </p:nvSpPr>
        <p:spPr>
          <a:xfrm>
            <a:off x="457200" y="5896041"/>
            <a:ext cx="8030973" cy="641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Time &lt; 0.1 </a:t>
            </a:r>
            <a:r>
              <a:rPr lang="en-US" sz="2400" dirty="0" err="1" smtClean="0">
                <a:solidFill>
                  <a:srgbClr val="000000"/>
                </a:solidFill>
              </a:rPr>
              <a:t>ms</a:t>
            </a:r>
            <a:r>
              <a:rPr lang="en-US" sz="2400" dirty="0" smtClean="0">
                <a:solidFill>
                  <a:srgbClr val="000000"/>
                </a:solidFill>
              </a:rPr>
              <a:t>; Memory &lt; 15 MB. Affordable on phones!</a:t>
            </a:r>
            <a:endParaRPr lang="en-US" sz="2400" dirty="0">
              <a:solidFill>
                <a:srgbClr val="000000"/>
              </a:solidFill>
            </a:endParaRPr>
          </a:p>
        </p:txBody>
      </p:sp>
    </p:spTree>
    <p:extLst>
      <p:ext uri="{BB962C8B-B14F-4D97-AF65-F5344CB8AC3E}">
        <p14:creationId xmlns:p14="http://schemas.microsoft.com/office/powerpoint/2010/main" val="88361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782723704"/>
              </p:ext>
            </p:extLst>
          </p:nvPr>
        </p:nvGraphicFramePr>
        <p:xfrm>
          <a:off x="457200" y="914400"/>
          <a:ext cx="8001000"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0"/>
            <a:ext cx="8229600" cy="1143000"/>
          </a:xfrm>
        </p:spPr>
        <p:txBody>
          <a:bodyPr>
            <a:normAutofit/>
          </a:bodyPr>
          <a:lstStyle/>
          <a:p>
            <a:r>
              <a:rPr lang="en-US" sz="3600" dirty="0" smtClean="0"/>
              <a:t>End-to-End Energy Savings</a:t>
            </a:r>
            <a:endParaRPr lang="en-US" sz="3600" dirty="0"/>
          </a:p>
        </p:txBody>
      </p:sp>
      <p:sp>
        <p:nvSpPr>
          <p:cNvPr id="6" name="Freeform 5"/>
          <p:cNvSpPr/>
          <p:nvPr/>
        </p:nvSpPr>
        <p:spPr>
          <a:xfrm>
            <a:off x="4125686" y="1490055"/>
            <a:ext cx="3624943" cy="1938945"/>
          </a:xfrm>
          <a:custGeom>
            <a:avLst/>
            <a:gdLst>
              <a:gd name="connsiteX0" fmla="*/ 0 w 3624943"/>
              <a:gd name="connsiteY0" fmla="*/ 600002 h 1938945"/>
              <a:gd name="connsiteX1" fmla="*/ 1578428 w 3624943"/>
              <a:gd name="connsiteY1" fmla="*/ 66602 h 1938945"/>
              <a:gd name="connsiteX2" fmla="*/ 3624943 w 3624943"/>
              <a:gd name="connsiteY2" fmla="*/ 1938945 h 1938945"/>
            </a:gdLst>
            <a:ahLst/>
            <a:cxnLst>
              <a:cxn ang="0">
                <a:pos x="connsiteX0" y="connsiteY0"/>
              </a:cxn>
              <a:cxn ang="0">
                <a:pos x="connsiteX1" y="connsiteY1"/>
              </a:cxn>
              <a:cxn ang="0">
                <a:pos x="connsiteX2" y="connsiteY2"/>
              </a:cxn>
            </a:cxnLst>
            <a:rect l="l" t="t" r="r" b="b"/>
            <a:pathLst>
              <a:path w="3624943" h="1938945">
                <a:moveTo>
                  <a:pt x="0" y="600002"/>
                </a:moveTo>
                <a:cubicBezTo>
                  <a:pt x="487135" y="221723"/>
                  <a:pt x="974271" y="-156555"/>
                  <a:pt x="1578428" y="66602"/>
                </a:cubicBezTo>
                <a:cubicBezTo>
                  <a:pt x="2182585" y="289759"/>
                  <a:pt x="2903764" y="1114352"/>
                  <a:pt x="3624943" y="1938945"/>
                </a:cubicBezTo>
              </a:path>
            </a:pathLst>
          </a:custGeom>
          <a:noFill/>
          <a:ln>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05400" y="1143000"/>
            <a:ext cx="619080" cy="646331"/>
          </a:xfrm>
          <a:prstGeom prst="rect">
            <a:avLst/>
          </a:prstGeom>
          <a:solidFill>
            <a:schemeClr val="bg1"/>
          </a:solidFill>
        </p:spPr>
        <p:txBody>
          <a:bodyPr wrap="none" rtlCol="0">
            <a:spAutoFit/>
          </a:bodyPr>
          <a:lstStyle/>
          <a:p>
            <a:r>
              <a:rPr lang="en-US" sz="3600" dirty="0" smtClean="0">
                <a:solidFill>
                  <a:srgbClr val="FF0000"/>
                </a:solidFill>
              </a:rPr>
              <a:t>4x</a:t>
            </a:r>
            <a:endParaRPr lang="en-US" sz="3600" dirty="0">
              <a:solidFill>
                <a:srgbClr val="FF0000"/>
              </a:solidFill>
            </a:endParaRP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4388338"/>
            <a:ext cx="8458200" cy="2241062"/>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315982305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End-to-end Latency</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2307554058"/>
              </p:ext>
            </p:extLst>
          </p:nvPr>
        </p:nvGraphicFramePr>
        <p:xfrm>
          <a:off x="533400" y="1447800"/>
          <a:ext cx="7591565" cy="382285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a:p>
        </p:txBody>
      </p:sp>
      <p:sp>
        <p:nvSpPr>
          <p:cNvPr id="6" name="Rectangle 5"/>
          <p:cNvSpPr/>
          <p:nvPr/>
        </p:nvSpPr>
        <p:spPr>
          <a:xfrm>
            <a:off x="322609" y="5521154"/>
            <a:ext cx="8364191" cy="6413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End-to-end latency is &lt; 0.1 </a:t>
            </a:r>
            <a:r>
              <a:rPr lang="en-US" sz="2400" dirty="0" err="1" smtClean="0">
                <a:solidFill>
                  <a:srgbClr val="000000"/>
                </a:solidFill>
              </a:rPr>
              <a:t>ms</a:t>
            </a:r>
            <a:r>
              <a:rPr lang="en-US" sz="2400" dirty="0" smtClean="0">
                <a:solidFill>
                  <a:srgbClr val="000000"/>
                </a:solidFill>
              </a:rPr>
              <a:t>, which is acceptable to all 3 apps!</a:t>
            </a:r>
            <a:endParaRPr lang="en-US" sz="2400" dirty="0">
              <a:solidFill>
                <a:srgbClr val="000000"/>
              </a:solidFill>
            </a:endParaRPr>
          </a:p>
        </p:txBody>
      </p:sp>
    </p:spTree>
    <p:extLst>
      <p:ext uri="{BB962C8B-B14F-4D97-AF65-F5344CB8AC3E}">
        <p14:creationId xmlns:p14="http://schemas.microsoft.com/office/powerpoint/2010/main" val="34681115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limitations you see?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10135053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claimed by author</a:t>
            </a:r>
            <a:endParaRPr lang="en-US" dirty="0"/>
          </a:p>
        </p:txBody>
      </p:sp>
      <p:sp>
        <p:nvSpPr>
          <p:cNvPr id="3" name="Content Placeholder 2"/>
          <p:cNvSpPr>
            <a:spLocks noGrp="1"/>
          </p:cNvSpPr>
          <p:nvPr>
            <p:ph idx="1"/>
          </p:nvPr>
        </p:nvSpPr>
        <p:spPr>
          <a:xfrm>
            <a:off x="457200" y="1600200"/>
            <a:ext cx="8229600" cy="4984148"/>
          </a:xfrm>
        </p:spPr>
        <p:txBody>
          <a:bodyPr>
            <a:normAutofit fontScale="92500" lnSpcReduction="20000"/>
          </a:bodyPr>
          <a:lstStyle/>
          <a:p>
            <a:r>
              <a:rPr lang="en-US" dirty="0" smtClean="0"/>
              <a:t>Fundamental: Occasionally inaccuracy in context inference</a:t>
            </a:r>
          </a:p>
          <a:p>
            <a:pPr lvl="1"/>
            <a:r>
              <a:rPr lang="en-US" dirty="0" smtClean="0"/>
              <a:t>Rule mining parameters (support and confidence)</a:t>
            </a:r>
          </a:p>
          <a:p>
            <a:pPr lvl="1"/>
            <a:r>
              <a:rPr lang="en-US" dirty="0" smtClean="0"/>
              <a:t>Cache expiration time</a:t>
            </a:r>
          </a:p>
          <a:p>
            <a:pPr lvl="1"/>
            <a:r>
              <a:rPr lang="en-US" dirty="0" smtClean="0"/>
              <a:t>Cross validation frequency</a:t>
            </a:r>
          </a:p>
          <a:p>
            <a:r>
              <a:rPr lang="en-US" dirty="0" smtClean="0"/>
              <a:t>Non-fundamental</a:t>
            </a:r>
          </a:p>
          <a:p>
            <a:pPr lvl="1"/>
            <a:r>
              <a:rPr lang="en-US" dirty="0" smtClean="0"/>
              <a:t>Boolean attributes only (E.g., cannot capture the user’s moving speed, etc.)</a:t>
            </a:r>
          </a:p>
          <a:p>
            <a:pPr lvl="1"/>
            <a:r>
              <a:rPr lang="en-US" dirty="0" smtClean="0"/>
              <a:t>Not exploit the temporal correlations between attributes (</a:t>
            </a:r>
            <a:r>
              <a:rPr lang="en-US" i="1" dirty="0"/>
              <a:t>E.g., </a:t>
            </a:r>
            <a:r>
              <a:rPr lang="en-US" i="1" dirty="0" err="1"/>
              <a:t>InOffice</a:t>
            </a:r>
            <a:r>
              <a:rPr lang="en-US" i="1" dirty="0"/>
              <a:t>  </a:t>
            </a:r>
            <a:r>
              <a:rPr lang="en-US" i="1" dirty="0" smtClean="0">
                <a:sym typeface="Symbol"/>
              </a:rPr>
              <a:t>=&gt;</a:t>
            </a:r>
            <a:r>
              <a:rPr lang="en-US" i="1" dirty="0" smtClean="0"/>
              <a:t> </a:t>
            </a:r>
            <a:r>
              <a:rPr lang="en-US" i="1" dirty="0"/>
              <a:t>Not at home for next 10 </a:t>
            </a:r>
            <a:r>
              <a:rPr lang="en-US" i="1" dirty="0" err="1" smtClean="0"/>
              <a:t>mins</a:t>
            </a:r>
            <a:r>
              <a:rPr lang="en-US" dirty="0" smtClean="0"/>
              <a:t>)</a:t>
            </a:r>
          </a:p>
          <a:p>
            <a:pPr lvl="1"/>
            <a:r>
              <a:rPr lang="en-US" dirty="0" smtClean="0"/>
              <a:t>Inference cache only returns the value of an attribute not the confidence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338881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Conclusion</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Useful correlations exist across context attributes  </a:t>
            </a:r>
          </a:p>
          <a:p>
            <a:endParaRPr lang="en-US" dirty="0" smtClean="0"/>
          </a:p>
          <a:p>
            <a:r>
              <a:rPr lang="en-US" dirty="0" smtClean="0"/>
              <a:t>ACE uses two key ideas to exploit correlation</a:t>
            </a:r>
          </a:p>
          <a:p>
            <a:pPr lvl="1"/>
            <a:r>
              <a:rPr lang="en-US" dirty="0" smtClean="0"/>
              <a:t>Inference caching</a:t>
            </a:r>
          </a:p>
          <a:p>
            <a:pPr lvl="1"/>
            <a:r>
              <a:rPr lang="en-US" dirty="0" smtClean="0"/>
              <a:t>Speculative sensing</a:t>
            </a:r>
          </a:p>
          <a:p>
            <a:r>
              <a:rPr lang="en-US" dirty="0" smtClean="0"/>
              <a:t>Automatically avoids sensing as much as possible, without requiring semantic information</a:t>
            </a:r>
          </a:p>
          <a:p>
            <a:endParaRPr lang="en-US" dirty="0" smtClean="0"/>
          </a:p>
          <a:p>
            <a:r>
              <a:rPr lang="en-US" dirty="0" smtClean="0"/>
              <a:t>Significant sensing energy savings (4.2x) at the cost of small inaccuracies (~4%)</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2901793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5"/>
          <p:cNvSpPr>
            <a:spLocks noGrp="1"/>
          </p:cNvSpPr>
          <p:nvPr>
            <p:ph type="sldNum" sz="quarter" idx="12"/>
          </p:nvPr>
        </p:nvSpPr>
        <p:spPr/>
        <p:txBody>
          <a:bodyPr/>
          <a:lstStyle/>
          <a:p>
            <a:fld id="{315AA08B-155D-6245-BDF1-844EB8418C36}" type="slidenum">
              <a:rPr lang="en-US" altLang="zh-CN"/>
              <a:pPr/>
              <a:t>7</a:t>
            </a:fld>
            <a:endParaRPr lang="en-US" altLang="zh-CN"/>
          </a:p>
        </p:txBody>
      </p:sp>
      <p:sp>
        <p:nvSpPr>
          <p:cNvPr id="65538" name="Rectangle 2"/>
          <p:cNvSpPr>
            <a:spLocks noGrp="1" noChangeArrowheads="1"/>
          </p:cNvSpPr>
          <p:nvPr>
            <p:ph type="title"/>
          </p:nvPr>
        </p:nvSpPr>
        <p:spPr>
          <a:xfrm>
            <a:off x="457200" y="304800"/>
            <a:ext cx="8229600" cy="1143000"/>
          </a:xfrm>
        </p:spPr>
        <p:txBody>
          <a:bodyPr/>
          <a:lstStyle/>
          <a:p>
            <a:r>
              <a:rPr lang="en-US" altLang="zh-CN"/>
              <a:t>Model</a:t>
            </a:r>
          </a:p>
        </p:txBody>
      </p:sp>
      <p:sp>
        <p:nvSpPr>
          <p:cNvPr id="4" name="Rectangle 3"/>
          <p:cNvSpPr/>
          <p:nvPr/>
        </p:nvSpPr>
        <p:spPr>
          <a:xfrm>
            <a:off x="3200400" y="1905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chemeClr val="tx1"/>
                </a:solidFill>
                <a:latin typeface="Arial" charset="0"/>
                <a:ea typeface="宋体" charset="0"/>
                <a:cs typeface="宋体" charset="0"/>
              </a:rPr>
              <a:t>P</a:t>
            </a:r>
            <a:r>
              <a:rPr lang="en-US" altLang="zh-CN" baseline="-25000">
                <a:solidFill>
                  <a:schemeClr val="tx1"/>
                </a:solidFill>
                <a:latin typeface="Arial" charset="0"/>
                <a:ea typeface="宋体" charset="0"/>
                <a:cs typeface="宋体" charset="0"/>
              </a:rPr>
              <a:t>1</a:t>
            </a:r>
            <a:endParaRPr lang="en-US" altLang="zh-CN" baseline="-25000">
              <a:solidFill>
                <a:schemeClr val="tx1"/>
              </a:solidFill>
              <a:latin typeface="Arial" charset="0"/>
              <a:ea typeface="宋体" charset="0"/>
              <a:cs typeface="Arial" charset="0"/>
            </a:endParaRPr>
          </a:p>
        </p:txBody>
      </p:sp>
      <p:sp>
        <p:nvSpPr>
          <p:cNvPr id="8" name="Rectangle 7"/>
          <p:cNvSpPr/>
          <p:nvPr/>
        </p:nvSpPr>
        <p:spPr>
          <a:xfrm>
            <a:off x="7086600" y="1905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a:solidFill>
                  <a:schemeClr val="tx1"/>
                </a:solidFill>
                <a:latin typeface="Arial" charset="0"/>
                <a:ea typeface="宋体" charset="0"/>
                <a:cs typeface="宋体" charset="0"/>
              </a:rPr>
              <a:t>P</a:t>
            </a:r>
            <a:r>
              <a:rPr lang="en-US" altLang="zh-CN" baseline="-25000">
                <a:solidFill>
                  <a:schemeClr val="tx1"/>
                </a:solidFill>
                <a:latin typeface="Arial" charset="0"/>
                <a:ea typeface="宋体" charset="0"/>
                <a:cs typeface="宋体" charset="0"/>
              </a:rPr>
              <a:t>2</a:t>
            </a:r>
          </a:p>
        </p:txBody>
      </p:sp>
      <p:sp>
        <p:nvSpPr>
          <p:cNvPr id="61" name="Oval 60"/>
          <p:cNvSpPr/>
          <p:nvPr/>
        </p:nvSpPr>
        <p:spPr>
          <a:xfrm>
            <a:off x="533400" y="2209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84" name="TextBox 62"/>
          <p:cNvSpPr txBox="1">
            <a:spLocks noChangeArrowheads="1"/>
          </p:cNvSpPr>
          <p:nvPr/>
        </p:nvSpPr>
        <p:spPr bwMode="auto">
          <a:xfrm>
            <a:off x="533400" y="1524000"/>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Sensor </a:t>
            </a:r>
          </a:p>
        </p:txBody>
      </p:sp>
      <p:sp>
        <p:nvSpPr>
          <p:cNvPr id="65587" name="TextBox 65"/>
          <p:cNvSpPr txBox="1">
            <a:spLocks noChangeArrowheads="1"/>
          </p:cNvSpPr>
          <p:nvPr/>
        </p:nvSpPr>
        <p:spPr bwMode="auto">
          <a:xfrm>
            <a:off x="3352800" y="13716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1</a:t>
            </a:r>
          </a:p>
        </p:txBody>
      </p:sp>
      <p:sp>
        <p:nvSpPr>
          <p:cNvPr id="65589" name="TextBox 67"/>
          <p:cNvSpPr txBox="1">
            <a:spLocks noChangeArrowheads="1"/>
          </p:cNvSpPr>
          <p:nvPr/>
        </p:nvSpPr>
        <p:spPr bwMode="auto">
          <a:xfrm>
            <a:off x="7162800" y="13716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2</a:t>
            </a:r>
          </a:p>
        </p:txBody>
      </p:sp>
      <p:cxnSp>
        <p:nvCxnSpPr>
          <p:cNvPr id="73" name="Straight Arrow Connector 72"/>
          <p:cNvCxnSpPr/>
          <p:nvPr/>
        </p:nvCxnSpPr>
        <p:spPr>
          <a:xfrm>
            <a:off x="4267200" y="2438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595" name="Line 59"/>
          <p:cNvSpPr>
            <a:spLocks noChangeShapeType="1"/>
          </p:cNvSpPr>
          <p:nvPr/>
        </p:nvSpPr>
        <p:spPr bwMode="auto">
          <a:xfrm>
            <a:off x="914400" y="3886200"/>
            <a:ext cx="693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596" name="Line 60"/>
          <p:cNvSpPr>
            <a:spLocks noChangeShapeType="1"/>
          </p:cNvSpPr>
          <p:nvPr/>
        </p:nvSpPr>
        <p:spPr bwMode="auto">
          <a:xfrm flipV="1">
            <a:off x="914400" y="4572000"/>
            <a:ext cx="693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597" name="TextBox 65"/>
          <p:cNvSpPr txBox="1">
            <a:spLocks noChangeArrowheads="1"/>
          </p:cNvSpPr>
          <p:nvPr/>
        </p:nvSpPr>
        <p:spPr bwMode="auto">
          <a:xfrm>
            <a:off x="0" y="34290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1</a:t>
            </a:r>
          </a:p>
        </p:txBody>
      </p:sp>
      <p:sp>
        <p:nvSpPr>
          <p:cNvPr id="65598" name="TextBox 67"/>
          <p:cNvSpPr txBox="1">
            <a:spLocks noChangeArrowheads="1"/>
          </p:cNvSpPr>
          <p:nvPr/>
        </p:nvSpPr>
        <p:spPr bwMode="auto">
          <a:xfrm>
            <a:off x="0" y="41148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2</a:t>
            </a:r>
          </a:p>
        </p:txBody>
      </p:sp>
      <p:sp>
        <p:nvSpPr>
          <p:cNvPr id="65599" name="Line 63"/>
          <p:cNvSpPr>
            <a:spLocks noChangeShapeType="1"/>
          </p:cNvSpPr>
          <p:nvPr/>
        </p:nvSpPr>
        <p:spPr bwMode="auto">
          <a:xfrm flipV="1">
            <a:off x="914400" y="3505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0" name="Line 64"/>
          <p:cNvSpPr>
            <a:spLocks noChangeShapeType="1"/>
          </p:cNvSpPr>
          <p:nvPr/>
        </p:nvSpPr>
        <p:spPr bwMode="auto">
          <a:xfrm flipV="1">
            <a:off x="3048000" y="3505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1" name="Line 65"/>
          <p:cNvSpPr>
            <a:spLocks noChangeShapeType="1"/>
          </p:cNvSpPr>
          <p:nvPr/>
        </p:nvSpPr>
        <p:spPr bwMode="auto">
          <a:xfrm flipV="1">
            <a:off x="5562600" y="3505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2" name="Line 66"/>
          <p:cNvSpPr>
            <a:spLocks noChangeShapeType="1"/>
          </p:cNvSpPr>
          <p:nvPr/>
        </p:nvSpPr>
        <p:spPr bwMode="auto">
          <a:xfrm flipV="1">
            <a:off x="914400" y="41910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3" name="Line 67"/>
          <p:cNvSpPr>
            <a:spLocks noChangeShapeType="1"/>
          </p:cNvSpPr>
          <p:nvPr/>
        </p:nvSpPr>
        <p:spPr bwMode="auto">
          <a:xfrm flipV="1">
            <a:off x="6400800" y="4191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4" name="Line 68"/>
          <p:cNvSpPr>
            <a:spLocks noChangeShapeType="1"/>
          </p:cNvSpPr>
          <p:nvPr/>
        </p:nvSpPr>
        <p:spPr bwMode="auto">
          <a:xfrm>
            <a:off x="914400" y="2895600"/>
            <a:ext cx="0" cy="23622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06" name="Text Box 70"/>
          <p:cNvSpPr txBox="1">
            <a:spLocks noChangeArrowheads="1"/>
          </p:cNvSpPr>
          <p:nvPr/>
        </p:nvSpPr>
        <p:spPr bwMode="auto">
          <a:xfrm>
            <a:off x="26670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1</a:t>
            </a:r>
          </a:p>
        </p:txBody>
      </p:sp>
      <p:sp>
        <p:nvSpPr>
          <p:cNvPr id="65627" name="Text Box 91"/>
          <p:cNvSpPr txBox="1">
            <a:spLocks noChangeArrowheads="1"/>
          </p:cNvSpPr>
          <p:nvPr/>
        </p:nvSpPr>
        <p:spPr bwMode="auto">
          <a:xfrm>
            <a:off x="23622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2</a:t>
            </a:r>
          </a:p>
        </p:txBody>
      </p:sp>
      <p:sp>
        <p:nvSpPr>
          <p:cNvPr id="65628" name="Text Box 92"/>
          <p:cNvSpPr txBox="1">
            <a:spLocks noChangeArrowheads="1"/>
          </p:cNvSpPr>
          <p:nvPr/>
        </p:nvSpPr>
        <p:spPr bwMode="auto">
          <a:xfrm>
            <a:off x="64008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1</a:t>
            </a:r>
          </a:p>
        </p:txBody>
      </p:sp>
      <p:sp>
        <p:nvSpPr>
          <p:cNvPr id="65629" name="Text Box 93"/>
          <p:cNvSpPr txBox="1">
            <a:spLocks noChangeArrowheads="1"/>
          </p:cNvSpPr>
          <p:nvPr/>
        </p:nvSpPr>
        <p:spPr bwMode="auto">
          <a:xfrm>
            <a:off x="60960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2</a:t>
            </a:r>
          </a:p>
        </p:txBody>
      </p:sp>
      <p:sp>
        <p:nvSpPr>
          <p:cNvPr id="65630" name="Text Box 94"/>
          <p:cNvSpPr txBox="1">
            <a:spLocks noChangeArrowheads="1"/>
          </p:cNvSpPr>
          <p:nvPr/>
        </p:nvSpPr>
        <p:spPr bwMode="auto">
          <a:xfrm>
            <a:off x="57912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3</a:t>
            </a:r>
          </a:p>
        </p:txBody>
      </p:sp>
      <p:sp>
        <p:nvSpPr>
          <p:cNvPr id="65631" name="Text Box 95"/>
          <p:cNvSpPr txBox="1">
            <a:spLocks noChangeArrowheads="1"/>
          </p:cNvSpPr>
          <p:nvPr/>
        </p:nvSpPr>
        <p:spPr bwMode="auto">
          <a:xfrm>
            <a:off x="54864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4</a:t>
            </a:r>
          </a:p>
        </p:txBody>
      </p:sp>
      <p:sp>
        <p:nvSpPr>
          <p:cNvPr id="65632" name="Text Box 96"/>
          <p:cNvSpPr txBox="1">
            <a:spLocks noChangeArrowheads="1"/>
          </p:cNvSpPr>
          <p:nvPr/>
        </p:nvSpPr>
        <p:spPr bwMode="auto">
          <a:xfrm>
            <a:off x="26670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3</a:t>
            </a:r>
          </a:p>
        </p:txBody>
      </p:sp>
      <p:sp>
        <p:nvSpPr>
          <p:cNvPr id="65633" name="Text Box 97"/>
          <p:cNvSpPr txBox="1">
            <a:spLocks noChangeArrowheads="1"/>
          </p:cNvSpPr>
          <p:nvPr/>
        </p:nvSpPr>
        <p:spPr bwMode="auto">
          <a:xfrm>
            <a:off x="23622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4</a:t>
            </a:r>
          </a:p>
        </p:txBody>
      </p:sp>
      <p:sp>
        <p:nvSpPr>
          <p:cNvPr id="65634" name="Text Box 98"/>
          <p:cNvSpPr txBox="1">
            <a:spLocks noChangeArrowheads="1"/>
          </p:cNvSpPr>
          <p:nvPr/>
        </p:nvSpPr>
        <p:spPr bwMode="auto">
          <a:xfrm>
            <a:off x="23622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6</a:t>
            </a:r>
          </a:p>
        </p:txBody>
      </p:sp>
      <p:sp>
        <p:nvSpPr>
          <p:cNvPr id="65635" name="Text Box 99"/>
          <p:cNvSpPr txBox="1">
            <a:spLocks noChangeArrowheads="1"/>
          </p:cNvSpPr>
          <p:nvPr/>
        </p:nvSpPr>
        <p:spPr bwMode="auto">
          <a:xfrm>
            <a:off x="2667000" y="2209800"/>
            <a:ext cx="304800" cy="366713"/>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5</a:t>
            </a:r>
          </a:p>
        </p:txBody>
      </p:sp>
      <p:sp>
        <p:nvSpPr>
          <p:cNvPr id="65645" name="Line 109"/>
          <p:cNvSpPr>
            <a:spLocks noChangeShapeType="1"/>
          </p:cNvSpPr>
          <p:nvPr/>
        </p:nvSpPr>
        <p:spPr bwMode="auto">
          <a:xfrm>
            <a:off x="1600200" y="2209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46" name="Line 110"/>
          <p:cNvSpPr>
            <a:spLocks noChangeShapeType="1"/>
          </p:cNvSpPr>
          <p:nvPr/>
        </p:nvSpPr>
        <p:spPr bwMode="auto">
          <a:xfrm>
            <a:off x="1600200" y="2590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49" name="Line 113"/>
          <p:cNvSpPr>
            <a:spLocks noChangeShapeType="1"/>
          </p:cNvSpPr>
          <p:nvPr/>
        </p:nvSpPr>
        <p:spPr bwMode="auto">
          <a:xfrm>
            <a:off x="29718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0" name="Line 114"/>
          <p:cNvSpPr>
            <a:spLocks noChangeShapeType="1"/>
          </p:cNvSpPr>
          <p:nvPr/>
        </p:nvSpPr>
        <p:spPr bwMode="auto">
          <a:xfrm>
            <a:off x="26670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1" name="Line 115"/>
          <p:cNvSpPr>
            <a:spLocks noChangeShapeType="1"/>
          </p:cNvSpPr>
          <p:nvPr/>
        </p:nvSpPr>
        <p:spPr bwMode="auto">
          <a:xfrm>
            <a:off x="23622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2" name="Line 116"/>
          <p:cNvSpPr>
            <a:spLocks noChangeShapeType="1"/>
          </p:cNvSpPr>
          <p:nvPr/>
        </p:nvSpPr>
        <p:spPr bwMode="auto">
          <a:xfrm>
            <a:off x="20574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3" name="Line 117"/>
          <p:cNvSpPr>
            <a:spLocks noChangeShapeType="1"/>
          </p:cNvSpPr>
          <p:nvPr/>
        </p:nvSpPr>
        <p:spPr bwMode="auto">
          <a:xfrm>
            <a:off x="17526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4" name="Line 118"/>
          <p:cNvSpPr>
            <a:spLocks noChangeShapeType="1"/>
          </p:cNvSpPr>
          <p:nvPr/>
        </p:nvSpPr>
        <p:spPr bwMode="auto">
          <a:xfrm>
            <a:off x="5181600" y="2209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5" name="Line 119"/>
          <p:cNvSpPr>
            <a:spLocks noChangeShapeType="1"/>
          </p:cNvSpPr>
          <p:nvPr/>
        </p:nvSpPr>
        <p:spPr bwMode="auto">
          <a:xfrm>
            <a:off x="5181600" y="25908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6" name="Line 120"/>
          <p:cNvSpPr>
            <a:spLocks noChangeShapeType="1"/>
          </p:cNvSpPr>
          <p:nvPr/>
        </p:nvSpPr>
        <p:spPr bwMode="auto">
          <a:xfrm>
            <a:off x="67056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7" name="Line 121"/>
          <p:cNvSpPr>
            <a:spLocks noChangeShapeType="1"/>
          </p:cNvSpPr>
          <p:nvPr/>
        </p:nvSpPr>
        <p:spPr bwMode="auto">
          <a:xfrm>
            <a:off x="64008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8" name="Line 122"/>
          <p:cNvSpPr>
            <a:spLocks noChangeShapeType="1"/>
          </p:cNvSpPr>
          <p:nvPr/>
        </p:nvSpPr>
        <p:spPr bwMode="auto">
          <a:xfrm>
            <a:off x="60960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59" name="Line 123"/>
          <p:cNvSpPr>
            <a:spLocks noChangeShapeType="1"/>
          </p:cNvSpPr>
          <p:nvPr/>
        </p:nvSpPr>
        <p:spPr bwMode="auto">
          <a:xfrm>
            <a:off x="57912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60" name="Line 124"/>
          <p:cNvSpPr>
            <a:spLocks noChangeShapeType="1"/>
          </p:cNvSpPr>
          <p:nvPr/>
        </p:nvSpPr>
        <p:spPr bwMode="auto">
          <a:xfrm>
            <a:off x="5486400" y="22098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61" name="Rectangle 125"/>
          <p:cNvSpPr>
            <a:spLocks noChangeArrowheads="1"/>
          </p:cNvSpPr>
          <p:nvPr/>
        </p:nvSpPr>
        <p:spPr bwMode="auto">
          <a:xfrm>
            <a:off x="3352800" y="3733800"/>
            <a:ext cx="381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662" name="Rectangle 126"/>
          <p:cNvSpPr>
            <a:spLocks noChangeArrowheads="1"/>
          </p:cNvSpPr>
          <p:nvPr/>
        </p:nvSpPr>
        <p:spPr bwMode="auto">
          <a:xfrm>
            <a:off x="5791200" y="3733800"/>
            <a:ext cx="381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663" name="Rectangle 127"/>
          <p:cNvSpPr>
            <a:spLocks noChangeArrowheads="1"/>
          </p:cNvSpPr>
          <p:nvPr/>
        </p:nvSpPr>
        <p:spPr bwMode="auto">
          <a:xfrm>
            <a:off x="6553200" y="4419600"/>
            <a:ext cx="7620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664" name="Rectangle 128"/>
          <p:cNvSpPr>
            <a:spLocks noGrp="1" noChangeArrowheads="1"/>
          </p:cNvSpPr>
          <p:nvPr>
            <p:ph type="body" idx="1"/>
          </p:nvPr>
        </p:nvSpPr>
        <p:spPr>
          <a:xfrm>
            <a:off x="457200" y="5257800"/>
            <a:ext cx="8153400" cy="1371600"/>
          </a:xfrm>
          <a:noFill/>
          <a:ln/>
        </p:spPr>
        <p:txBody>
          <a:bodyPr/>
          <a:lstStyle/>
          <a:p>
            <a:pPr>
              <a:lnSpc>
                <a:spcPct val="80000"/>
              </a:lnSpc>
            </a:pPr>
            <a:r>
              <a:rPr lang="en-US" altLang="zh-CN" sz="2000" b="1"/>
              <a:t>Data-centric</a:t>
            </a:r>
            <a:r>
              <a:rPr lang="en-US" altLang="zh-CN" sz="2000"/>
              <a:t> Model </a:t>
            </a:r>
          </a:p>
          <a:p>
            <a:pPr>
              <a:lnSpc>
                <a:spcPct val="80000"/>
              </a:lnSpc>
            </a:pPr>
            <a:r>
              <a:rPr lang="en-US" altLang="zh-CN" sz="2000"/>
              <a:t>Tasks run on</a:t>
            </a:r>
            <a:r>
              <a:rPr lang="en-US" altLang="zh-CN" sz="2000" b="1"/>
              <a:t> batching period </a:t>
            </a:r>
            <a:r>
              <a:rPr lang="en-US" altLang="zh-CN" sz="2000"/>
              <a:t>to process data</a:t>
            </a:r>
          </a:p>
          <a:p>
            <a:pPr>
              <a:lnSpc>
                <a:spcPct val="80000"/>
              </a:lnSpc>
            </a:pPr>
            <a:r>
              <a:rPr lang="en-US" altLang="zh-CN" sz="2000" b="1"/>
              <a:t>Asynchronous</a:t>
            </a:r>
          </a:p>
          <a:p>
            <a:pPr>
              <a:lnSpc>
                <a:spcPct val="80000"/>
              </a:lnSpc>
            </a:pPr>
            <a:r>
              <a:rPr lang="en-US" altLang="zh-CN" sz="2000" b="1"/>
              <a:t>Multistage</a:t>
            </a:r>
          </a:p>
          <a:p>
            <a:pPr>
              <a:lnSpc>
                <a:spcPct val="80000"/>
              </a:lnSpc>
            </a:pPr>
            <a:endParaRPr lang="en-US" altLang="zh-CN" sz="2000" b="1"/>
          </a:p>
          <a:p>
            <a:pPr>
              <a:lnSpc>
                <a:spcPct val="80000"/>
              </a:lnSpc>
            </a:pPr>
            <a:endParaRPr lang="en-US" altLang="zh-CN" sz="2400" b="1"/>
          </a:p>
        </p:txBody>
      </p:sp>
      <p:sp>
        <p:nvSpPr>
          <p:cNvPr id="65666" name="Text Box 130"/>
          <p:cNvSpPr txBox="1">
            <a:spLocks noChangeArrowheads="1"/>
          </p:cNvSpPr>
          <p:nvPr/>
        </p:nvSpPr>
        <p:spPr bwMode="auto">
          <a:xfrm>
            <a:off x="3581400" y="4038600"/>
            <a:ext cx="1828800" cy="366713"/>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Asynchronous</a:t>
            </a:r>
          </a:p>
        </p:txBody>
      </p:sp>
      <p:sp>
        <p:nvSpPr>
          <p:cNvPr id="65667" name="Line 131"/>
          <p:cNvSpPr>
            <a:spLocks noChangeShapeType="1"/>
          </p:cNvSpPr>
          <p:nvPr/>
        </p:nvSpPr>
        <p:spPr bwMode="auto">
          <a:xfrm>
            <a:off x="3048000" y="3962400"/>
            <a:ext cx="457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68" name="Line 132"/>
          <p:cNvSpPr>
            <a:spLocks noChangeShapeType="1"/>
          </p:cNvSpPr>
          <p:nvPr/>
        </p:nvSpPr>
        <p:spPr bwMode="auto">
          <a:xfrm flipH="1" flipV="1">
            <a:off x="5486400" y="42672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69" name="Line 133"/>
          <p:cNvSpPr>
            <a:spLocks noChangeShapeType="1"/>
          </p:cNvSpPr>
          <p:nvPr/>
        </p:nvSpPr>
        <p:spPr bwMode="auto">
          <a:xfrm>
            <a:off x="8153400" y="35052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70" name="Text Box 134"/>
          <p:cNvSpPr txBox="1">
            <a:spLocks noChangeArrowheads="1"/>
          </p:cNvSpPr>
          <p:nvPr/>
        </p:nvSpPr>
        <p:spPr bwMode="auto">
          <a:xfrm>
            <a:off x="8305800" y="3505200"/>
            <a:ext cx="458788" cy="137160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spAutoFit/>
          </a:bodyPr>
          <a:lstStyle/>
          <a:p>
            <a:pPr>
              <a:spcBef>
                <a:spcPct val="50000"/>
              </a:spcBef>
            </a:pPr>
            <a:r>
              <a:rPr lang="en-US" altLang="zh-CN" b="1"/>
              <a:t>Multistage</a:t>
            </a:r>
          </a:p>
        </p:txBody>
      </p:sp>
      <p:cxnSp>
        <p:nvCxnSpPr>
          <p:cNvPr id="2" name="Straight Arrow Connector 72"/>
          <p:cNvCxnSpPr/>
          <p:nvPr/>
        </p:nvCxnSpPr>
        <p:spPr>
          <a:xfrm>
            <a:off x="1066800" y="2438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675" name="Text Box 139"/>
          <p:cNvSpPr txBox="1">
            <a:spLocks noChangeArrowheads="1"/>
          </p:cNvSpPr>
          <p:nvPr/>
        </p:nvSpPr>
        <p:spPr bwMode="auto">
          <a:xfrm>
            <a:off x="762000" y="19050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600"/>
              <a:t>Fixed Rate</a:t>
            </a:r>
          </a:p>
        </p:txBody>
      </p:sp>
      <p:sp>
        <p:nvSpPr>
          <p:cNvPr id="65676" name="Line 140"/>
          <p:cNvSpPr>
            <a:spLocks noChangeShapeType="1"/>
          </p:cNvSpPr>
          <p:nvPr/>
        </p:nvSpPr>
        <p:spPr bwMode="auto">
          <a:xfrm>
            <a:off x="914400" y="4038600"/>
            <a:ext cx="21336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77" name="Text Box 141"/>
          <p:cNvSpPr txBox="1">
            <a:spLocks noChangeArrowheads="1"/>
          </p:cNvSpPr>
          <p:nvPr/>
        </p:nvSpPr>
        <p:spPr bwMode="auto">
          <a:xfrm>
            <a:off x="1752600" y="40386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P</a:t>
            </a:r>
            <a:r>
              <a:rPr lang="en-US" altLang="zh-CN" baseline="-25000"/>
              <a:t>1</a:t>
            </a:r>
          </a:p>
        </p:txBody>
      </p:sp>
      <p:sp>
        <p:nvSpPr>
          <p:cNvPr id="65678" name="Text Box 142"/>
          <p:cNvSpPr txBox="1">
            <a:spLocks noChangeArrowheads="1"/>
          </p:cNvSpPr>
          <p:nvPr/>
        </p:nvSpPr>
        <p:spPr bwMode="auto">
          <a:xfrm>
            <a:off x="3124200" y="4876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a:t>P</a:t>
            </a:r>
            <a:r>
              <a:rPr lang="en-US" altLang="zh-CN" baseline="-25000"/>
              <a:t>2</a:t>
            </a:r>
          </a:p>
        </p:txBody>
      </p:sp>
      <p:sp>
        <p:nvSpPr>
          <p:cNvPr id="65679" name="Line 143"/>
          <p:cNvSpPr>
            <a:spLocks noChangeShapeType="1"/>
          </p:cNvSpPr>
          <p:nvPr/>
        </p:nvSpPr>
        <p:spPr bwMode="auto">
          <a:xfrm flipV="1">
            <a:off x="914400" y="4800600"/>
            <a:ext cx="5410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80" name="Line 144"/>
          <p:cNvSpPr>
            <a:spLocks noChangeShapeType="1"/>
          </p:cNvSpPr>
          <p:nvPr/>
        </p:nvSpPr>
        <p:spPr bwMode="auto">
          <a:xfrm>
            <a:off x="914400" y="4038600"/>
            <a:ext cx="21336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83" name="Line 147"/>
          <p:cNvSpPr>
            <a:spLocks noChangeShapeType="1"/>
          </p:cNvSpPr>
          <p:nvPr/>
        </p:nvSpPr>
        <p:spPr bwMode="auto">
          <a:xfrm>
            <a:off x="7467600" y="32766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84" name="Text Box 148"/>
          <p:cNvSpPr txBox="1">
            <a:spLocks noChangeArrowheads="1"/>
          </p:cNvSpPr>
          <p:nvPr/>
        </p:nvSpPr>
        <p:spPr bwMode="auto">
          <a:xfrm>
            <a:off x="6477000" y="51054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600" b="1"/>
              <a:t>End to end deadline</a:t>
            </a:r>
          </a:p>
        </p:txBody>
      </p:sp>
      <p:sp>
        <p:nvSpPr>
          <p:cNvPr id="65685" name="Line 149"/>
          <p:cNvSpPr>
            <a:spLocks noChangeShapeType="1"/>
          </p:cNvSpPr>
          <p:nvPr/>
        </p:nvSpPr>
        <p:spPr bwMode="auto">
          <a:xfrm>
            <a:off x="762000" y="2971800"/>
            <a:ext cx="6934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5686" name="Text Box 150"/>
          <p:cNvSpPr txBox="1">
            <a:spLocks noChangeArrowheads="1"/>
          </p:cNvSpPr>
          <p:nvPr/>
        </p:nvSpPr>
        <p:spPr bwMode="auto">
          <a:xfrm>
            <a:off x="5181600" y="29718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Path</a:t>
            </a:r>
          </a:p>
        </p:txBody>
      </p:sp>
    </p:spTree>
    <p:custDataLst>
      <p:tags r:id="rId1"/>
    </p:custDataLst>
    <p:extLst>
      <p:ext uri="{BB962C8B-B14F-4D97-AF65-F5344CB8AC3E}">
        <p14:creationId xmlns:p14="http://schemas.microsoft.com/office/powerpoint/2010/main" val="206002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66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67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66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6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6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6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6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6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6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68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6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68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grpId="0" nodeType="clickEffect">
                                  <p:stCondLst>
                                    <p:cond delay="0"/>
                                  </p:stCondLst>
                                  <p:childTnLst>
                                    <p:animMotion origin="layout" path="M 0 1.11022E-16 L 0.23333 1.11022E-16 " pathEditMode="relative" rAng="0" ptsTypes="AA">
                                      <p:cBhvr>
                                        <p:cTn id="42" dur="1000" fill="hold"/>
                                        <p:tgtEl>
                                          <p:spTgt spid="65604"/>
                                        </p:tgtEl>
                                        <p:attrNameLst>
                                          <p:attrName>ppt_x</p:attrName>
                                          <p:attrName>ppt_y</p:attrName>
                                        </p:attrNameLst>
                                      </p:cBhvr>
                                      <p:rCtr x="11667" y="0"/>
                                    </p:animMotion>
                                  </p:childTnLst>
                                </p:cTn>
                              </p:par>
                              <p:par>
                                <p:cTn id="43" presetID="5" presetClass="entr" presetSubtype="10" fill="hold" grpId="0" nodeType="withEffect">
                                  <p:stCondLst>
                                    <p:cond delay="0"/>
                                  </p:stCondLst>
                                  <p:childTnLst>
                                    <p:set>
                                      <p:cBhvr>
                                        <p:cTn id="44" dur="1" fill="hold">
                                          <p:stCondLst>
                                            <p:cond delay="0"/>
                                          </p:stCondLst>
                                        </p:cTn>
                                        <p:tgtEl>
                                          <p:spTgt spid="65606"/>
                                        </p:tgtEl>
                                        <p:attrNameLst>
                                          <p:attrName>style.visibility</p:attrName>
                                        </p:attrNameLst>
                                      </p:cBhvr>
                                      <p:to>
                                        <p:strVal val="visible"/>
                                      </p:to>
                                    </p:set>
                                    <p:animEffect transition="in" filter="checkerboard(across)">
                                      <p:cBhvr>
                                        <p:cTn id="45" dur="1000"/>
                                        <p:tgtEl>
                                          <p:spTgt spid="6560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65627"/>
                                        </p:tgtEl>
                                        <p:attrNameLst>
                                          <p:attrName>style.visibility</p:attrName>
                                        </p:attrNameLst>
                                      </p:cBhvr>
                                      <p:to>
                                        <p:strVal val="visible"/>
                                      </p:to>
                                    </p:set>
                                    <p:animEffect transition="in" filter="checkerboard(across)">
                                      <p:cBhvr>
                                        <p:cTn id="48" dur="1000"/>
                                        <p:tgtEl>
                                          <p:spTgt spid="656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grpId="1" nodeType="clickEffect">
                                  <p:stCondLst>
                                    <p:cond delay="0"/>
                                  </p:stCondLst>
                                  <p:childTnLst>
                                    <p:animMotion origin="layout" path="M 0.23333 -4.44444E-6 L 0.50833 0.00556 " pathEditMode="relative" rAng="0" ptsTypes="AA">
                                      <p:cBhvr>
                                        <p:cTn id="52" dur="2000" fill="hold"/>
                                        <p:tgtEl>
                                          <p:spTgt spid="65604"/>
                                        </p:tgtEl>
                                        <p:attrNameLst>
                                          <p:attrName>ppt_x</p:attrName>
                                          <p:attrName>ppt_y</p:attrName>
                                        </p:attrNameLst>
                                      </p:cBhvr>
                                      <p:rCtr x="13750" y="278"/>
                                    </p:animMotion>
                                  </p:childTnLst>
                                </p:cTn>
                              </p:par>
                              <p:par>
                                <p:cTn id="53" presetID="5" presetClass="exit" presetSubtype="10" fill="hold" grpId="1" nodeType="withEffect">
                                  <p:stCondLst>
                                    <p:cond delay="0"/>
                                  </p:stCondLst>
                                  <p:childTnLst>
                                    <p:animEffect transition="out" filter="checkerboard(across)">
                                      <p:cBhvr>
                                        <p:cTn id="54" dur="500"/>
                                        <p:tgtEl>
                                          <p:spTgt spid="65606"/>
                                        </p:tgtEl>
                                      </p:cBhvr>
                                    </p:animEffect>
                                    <p:set>
                                      <p:cBhvr>
                                        <p:cTn id="55" dur="1" fill="hold">
                                          <p:stCondLst>
                                            <p:cond delay="499"/>
                                          </p:stCondLst>
                                        </p:cTn>
                                        <p:tgtEl>
                                          <p:spTgt spid="65606"/>
                                        </p:tgtEl>
                                        <p:attrNameLst>
                                          <p:attrName>style.visibility</p:attrName>
                                        </p:attrNameLst>
                                      </p:cBhvr>
                                      <p:to>
                                        <p:strVal val="hidden"/>
                                      </p:to>
                                    </p:set>
                                  </p:childTnLst>
                                </p:cTn>
                              </p:par>
                              <p:par>
                                <p:cTn id="56" presetID="5" presetClass="exit" presetSubtype="10" fill="hold" grpId="1" nodeType="withEffect">
                                  <p:stCondLst>
                                    <p:cond delay="0"/>
                                  </p:stCondLst>
                                  <p:childTnLst>
                                    <p:animEffect transition="out" filter="checkerboard(across)">
                                      <p:cBhvr>
                                        <p:cTn id="57" dur="500"/>
                                        <p:tgtEl>
                                          <p:spTgt spid="65627"/>
                                        </p:tgtEl>
                                      </p:cBhvr>
                                    </p:animEffect>
                                    <p:set>
                                      <p:cBhvr>
                                        <p:cTn id="58" dur="1" fill="hold">
                                          <p:stCondLst>
                                            <p:cond delay="499"/>
                                          </p:stCondLst>
                                        </p:cTn>
                                        <p:tgtEl>
                                          <p:spTgt spid="65627"/>
                                        </p:tgtEl>
                                        <p:attrNameLst>
                                          <p:attrName>style.visibility</p:attrName>
                                        </p:attrNameLst>
                                      </p:cBhvr>
                                      <p:to>
                                        <p:strVal val="hidden"/>
                                      </p:to>
                                    </p:set>
                                  </p:childTnLst>
                                </p:cTn>
                              </p:par>
                              <p:par>
                                <p:cTn id="59" presetID="5" presetClass="entr" presetSubtype="10" fill="hold" grpId="0" nodeType="withEffect">
                                  <p:stCondLst>
                                    <p:cond delay="0"/>
                                  </p:stCondLst>
                                  <p:childTnLst>
                                    <p:set>
                                      <p:cBhvr>
                                        <p:cTn id="60" dur="1" fill="hold">
                                          <p:stCondLst>
                                            <p:cond delay="0"/>
                                          </p:stCondLst>
                                        </p:cTn>
                                        <p:tgtEl>
                                          <p:spTgt spid="65628">
                                            <p:txEl>
                                              <p:pRg st="0" end="0"/>
                                            </p:txEl>
                                          </p:spTgt>
                                        </p:tgtEl>
                                        <p:attrNameLst>
                                          <p:attrName>style.visibility</p:attrName>
                                        </p:attrNameLst>
                                      </p:cBhvr>
                                      <p:to>
                                        <p:strVal val="visible"/>
                                      </p:to>
                                    </p:set>
                                    <p:animEffect transition="in" filter="checkerboard(across)">
                                      <p:cBhvr>
                                        <p:cTn id="61" dur="500"/>
                                        <p:tgtEl>
                                          <p:spTgt spid="65628">
                                            <p:txEl>
                                              <p:pRg st="0" end="0"/>
                                            </p:txEl>
                                          </p:spTgt>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65629"/>
                                        </p:tgtEl>
                                        <p:attrNameLst>
                                          <p:attrName>style.visibility</p:attrName>
                                        </p:attrNameLst>
                                      </p:cBhvr>
                                      <p:to>
                                        <p:strVal val="visible"/>
                                      </p:to>
                                    </p:set>
                                    <p:animEffect transition="in" filter="checkerboard(across)">
                                      <p:cBhvr>
                                        <p:cTn id="64" dur="500"/>
                                        <p:tgtEl>
                                          <p:spTgt spid="65629"/>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65632"/>
                                        </p:tgtEl>
                                        <p:attrNameLst>
                                          <p:attrName>style.visibility</p:attrName>
                                        </p:attrNameLst>
                                      </p:cBhvr>
                                      <p:to>
                                        <p:strVal val="visible"/>
                                      </p:to>
                                    </p:set>
                                    <p:animEffect transition="in" filter="checkerboard(across)">
                                      <p:cBhvr>
                                        <p:cTn id="67" dur="500"/>
                                        <p:tgtEl>
                                          <p:spTgt spid="65632"/>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65633"/>
                                        </p:tgtEl>
                                        <p:attrNameLst>
                                          <p:attrName>style.visibility</p:attrName>
                                        </p:attrNameLst>
                                      </p:cBhvr>
                                      <p:to>
                                        <p:strVal val="visible"/>
                                      </p:to>
                                    </p:set>
                                    <p:animEffect transition="in" filter="checkerboard(across)">
                                      <p:cBhvr>
                                        <p:cTn id="70" dur="500"/>
                                        <p:tgtEl>
                                          <p:spTgt spid="65633"/>
                                        </p:tgtEl>
                                      </p:cBhvr>
                                    </p:animEffect>
                                  </p:childTnLst>
                                </p:cTn>
                              </p:par>
                              <p:par>
                                <p:cTn id="71" presetID="35" presetClass="emph" presetSubtype="0" fill="hold" grpId="0" nodeType="withEffect">
                                  <p:stCondLst>
                                    <p:cond delay="0"/>
                                  </p:stCondLst>
                                  <p:childTnLst>
                                    <p:anim calcmode="discrete" valueType="str">
                                      <p:cBhvr>
                                        <p:cTn id="72" dur="2000" fill="hold"/>
                                        <p:tgtEl>
                                          <p:spTgt spid="4">
                                            <p:bg/>
                                          </p:spTgt>
                                        </p:tgtEl>
                                        <p:attrNameLst>
                                          <p:attrName>style.visibility</p:attrName>
                                        </p:attrNameLst>
                                      </p:cBhvr>
                                      <p:tavLst>
                                        <p:tav tm="0">
                                          <p:val>
                                            <p:strVal val="hidden"/>
                                          </p:val>
                                        </p:tav>
                                        <p:tav tm="50000">
                                          <p:val>
                                            <p:strVal val="visible"/>
                                          </p:val>
                                        </p:tav>
                                      </p:tavLst>
                                    </p:anim>
                                  </p:childTnLst>
                                </p:cTn>
                              </p:par>
                              <p:par>
                                <p:cTn id="73" presetID="35" presetClass="emph" presetSubtype="0" fill="hold" grpId="0" nodeType="withEffect">
                                  <p:stCondLst>
                                    <p:cond delay="0"/>
                                  </p:stCondLst>
                                  <p:childTnLst>
                                    <p:anim calcmode="discrete" valueType="str">
                                      <p:cBhvr>
                                        <p:cTn id="74" dur="2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63" presetClass="path" presetSubtype="0" accel="50000" decel="50000" fill="hold" grpId="2" nodeType="clickEffect">
                                  <p:stCondLst>
                                    <p:cond delay="0"/>
                                  </p:stCondLst>
                                  <p:childTnLst>
                                    <p:animMotion origin="layout" path="M 0.50833 0.00556 L 0.6 0.00556 " pathEditMode="relative" rAng="0" ptsTypes="AA">
                                      <p:cBhvr>
                                        <p:cTn id="78" dur="1000" fill="hold"/>
                                        <p:tgtEl>
                                          <p:spTgt spid="65604"/>
                                        </p:tgtEl>
                                        <p:attrNameLst>
                                          <p:attrName>ppt_x</p:attrName>
                                          <p:attrName>ppt_y</p:attrName>
                                        </p:attrNameLst>
                                      </p:cBhvr>
                                      <p:rCtr x="4583" y="0"/>
                                    </p:animMotion>
                                  </p:childTnLst>
                                </p:cTn>
                              </p:par>
                              <p:par>
                                <p:cTn id="79" presetID="5" presetClass="entr" presetSubtype="10" fill="hold" grpId="0" nodeType="withEffect">
                                  <p:stCondLst>
                                    <p:cond delay="0"/>
                                  </p:stCondLst>
                                  <p:childTnLst>
                                    <p:set>
                                      <p:cBhvr>
                                        <p:cTn id="80" dur="1" fill="hold">
                                          <p:stCondLst>
                                            <p:cond delay="0"/>
                                          </p:stCondLst>
                                        </p:cTn>
                                        <p:tgtEl>
                                          <p:spTgt spid="65630"/>
                                        </p:tgtEl>
                                        <p:attrNameLst>
                                          <p:attrName>style.visibility</p:attrName>
                                        </p:attrNameLst>
                                      </p:cBhvr>
                                      <p:to>
                                        <p:strVal val="visible"/>
                                      </p:to>
                                    </p:set>
                                    <p:animEffect transition="in" filter="checkerboard(across)">
                                      <p:cBhvr>
                                        <p:cTn id="81" dur="500"/>
                                        <p:tgtEl>
                                          <p:spTgt spid="65630"/>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65631"/>
                                        </p:tgtEl>
                                        <p:attrNameLst>
                                          <p:attrName>style.visibility</p:attrName>
                                        </p:attrNameLst>
                                      </p:cBhvr>
                                      <p:to>
                                        <p:strVal val="visible"/>
                                      </p:to>
                                    </p:set>
                                    <p:animEffect transition="in" filter="checkerboard(across)">
                                      <p:cBhvr>
                                        <p:cTn id="84" dur="500"/>
                                        <p:tgtEl>
                                          <p:spTgt spid="65631"/>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65635"/>
                                        </p:tgtEl>
                                        <p:attrNameLst>
                                          <p:attrName>style.visibility</p:attrName>
                                        </p:attrNameLst>
                                      </p:cBhvr>
                                      <p:to>
                                        <p:strVal val="visible"/>
                                      </p:to>
                                    </p:set>
                                    <p:animEffect transition="in" filter="checkerboard(across)">
                                      <p:cBhvr>
                                        <p:cTn id="87" dur="500"/>
                                        <p:tgtEl>
                                          <p:spTgt spid="65635"/>
                                        </p:tgtEl>
                                      </p:cBhvr>
                                    </p:animEffect>
                                  </p:childTnLst>
                                </p:cTn>
                              </p:par>
                              <p:par>
                                <p:cTn id="88" presetID="5" presetClass="exit" presetSubtype="10" fill="hold" grpId="1" nodeType="withEffect">
                                  <p:stCondLst>
                                    <p:cond delay="0"/>
                                  </p:stCondLst>
                                  <p:childTnLst>
                                    <p:animEffect transition="out" filter="checkerboard(across)">
                                      <p:cBhvr>
                                        <p:cTn id="89" dur="500"/>
                                        <p:tgtEl>
                                          <p:spTgt spid="65632"/>
                                        </p:tgtEl>
                                      </p:cBhvr>
                                    </p:animEffect>
                                    <p:set>
                                      <p:cBhvr>
                                        <p:cTn id="90" dur="1" fill="hold">
                                          <p:stCondLst>
                                            <p:cond delay="499"/>
                                          </p:stCondLst>
                                        </p:cTn>
                                        <p:tgtEl>
                                          <p:spTgt spid="65632"/>
                                        </p:tgtEl>
                                        <p:attrNameLst>
                                          <p:attrName>style.visibility</p:attrName>
                                        </p:attrNameLst>
                                      </p:cBhvr>
                                      <p:to>
                                        <p:strVal val="hidden"/>
                                      </p:to>
                                    </p:set>
                                  </p:childTnLst>
                                </p:cTn>
                              </p:par>
                              <p:par>
                                <p:cTn id="91" presetID="5" presetClass="exit" presetSubtype="10" fill="hold" grpId="1" nodeType="withEffect">
                                  <p:stCondLst>
                                    <p:cond delay="0"/>
                                  </p:stCondLst>
                                  <p:childTnLst>
                                    <p:animEffect transition="out" filter="checkerboard(across)">
                                      <p:cBhvr>
                                        <p:cTn id="92" dur="500"/>
                                        <p:tgtEl>
                                          <p:spTgt spid="65633"/>
                                        </p:tgtEl>
                                      </p:cBhvr>
                                    </p:animEffect>
                                    <p:set>
                                      <p:cBhvr>
                                        <p:cTn id="93" dur="1" fill="hold">
                                          <p:stCondLst>
                                            <p:cond delay="499"/>
                                          </p:stCondLst>
                                        </p:cTn>
                                        <p:tgtEl>
                                          <p:spTgt spid="65633"/>
                                        </p:tgtEl>
                                        <p:attrNameLst>
                                          <p:attrName>style.visibility</p:attrName>
                                        </p:attrNameLst>
                                      </p:cBhvr>
                                      <p:to>
                                        <p:strVal val="hidden"/>
                                      </p:to>
                                    </p:set>
                                  </p:childTnLst>
                                </p:cTn>
                              </p:par>
                              <p:par>
                                <p:cTn id="94" presetID="35" presetClass="emph" presetSubtype="0" fill="hold" grpId="1" nodeType="withEffect">
                                  <p:stCondLst>
                                    <p:cond delay="0"/>
                                  </p:stCondLst>
                                  <p:childTnLst>
                                    <p:anim calcmode="discrete" valueType="str">
                                      <p:cBhvr>
                                        <p:cTn id="95" dur="2000" fill="hold"/>
                                        <p:tgtEl>
                                          <p:spTgt spid="4">
                                            <p:bg/>
                                          </p:spTgt>
                                        </p:tgtEl>
                                        <p:attrNameLst>
                                          <p:attrName>style.visibility</p:attrName>
                                        </p:attrNameLst>
                                      </p:cBhvr>
                                      <p:tavLst>
                                        <p:tav tm="0">
                                          <p:val>
                                            <p:strVal val="hidden"/>
                                          </p:val>
                                        </p:tav>
                                        <p:tav tm="50000">
                                          <p:val>
                                            <p:strVal val="visible"/>
                                          </p:val>
                                        </p:tav>
                                      </p:tavLst>
                                    </p:anim>
                                  </p:childTnLst>
                                </p:cTn>
                              </p:par>
                              <p:par>
                                <p:cTn id="96" presetID="35" presetClass="emph" presetSubtype="0" fill="hold" grpId="1" nodeType="withEffect">
                                  <p:stCondLst>
                                    <p:cond delay="0"/>
                                  </p:stCondLst>
                                  <p:childTnLst>
                                    <p:anim calcmode="discrete" valueType="str">
                                      <p:cBhvr>
                                        <p:cTn id="97" dur="2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63" presetClass="path" presetSubtype="0" accel="50000" decel="50000" fill="hold" grpId="3" nodeType="clickEffect">
                                  <p:stCondLst>
                                    <p:cond delay="0"/>
                                  </p:stCondLst>
                                  <p:childTnLst>
                                    <p:animMotion origin="layout" path="M 0.6 0.00556 L 0.71667 0.00556 " pathEditMode="relative" rAng="0" ptsTypes="AA">
                                      <p:cBhvr>
                                        <p:cTn id="101" dur="1000" fill="hold"/>
                                        <p:tgtEl>
                                          <p:spTgt spid="65604"/>
                                        </p:tgtEl>
                                        <p:attrNameLst>
                                          <p:attrName>ppt_x</p:attrName>
                                          <p:attrName>ppt_y</p:attrName>
                                        </p:attrNameLst>
                                      </p:cBhvr>
                                      <p:rCtr x="5833" y="0"/>
                                    </p:animMotion>
                                  </p:childTnLst>
                                </p:cTn>
                              </p:par>
                              <p:par>
                                <p:cTn id="102" presetID="5" presetClass="entr" presetSubtype="10" fill="hold" grpId="0" nodeType="withEffect">
                                  <p:stCondLst>
                                    <p:cond delay="0"/>
                                  </p:stCondLst>
                                  <p:childTnLst>
                                    <p:set>
                                      <p:cBhvr>
                                        <p:cTn id="103" dur="1" fill="hold">
                                          <p:stCondLst>
                                            <p:cond delay="0"/>
                                          </p:stCondLst>
                                        </p:cTn>
                                        <p:tgtEl>
                                          <p:spTgt spid="65634"/>
                                        </p:tgtEl>
                                        <p:attrNameLst>
                                          <p:attrName>style.visibility</p:attrName>
                                        </p:attrNameLst>
                                      </p:cBhvr>
                                      <p:to>
                                        <p:strVal val="visible"/>
                                      </p:to>
                                    </p:set>
                                    <p:animEffect transition="in" filter="checkerboard(across)">
                                      <p:cBhvr>
                                        <p:cTn id="104" dur="500"/>
                                        <p:tgtEl>
                                          <p:spTgt spid="65634"/>
                                        </p:tgtEl>
                                      </p:cBhvr>
                                    </p:animEffect>
                                  </p:childTnLst>
                                </p:cTn>
                              </p:par>
                              <p:par>
                                <p:cTn id="105" presetID="5" presetClass="exit" presetSubtype="10" fill="hold" grpId="1" nodeType="withEffect">
                                  <p:stCondLst>
                                    <p:cond delay="0"/>
                                  </p:stCondLst>
                                  <p:childTnLst>
                                    <p:animEffect transition="out" filter="checkerboard(across)">
                                      <p:cBhvr>
                                        <p:cTn id="106" dur="500"/>
                                        <p:tgtEl>
                                          <p:spTgt spid="65629"/>
                                        </p:tgtEl>
                                      </p:cBhvr>
                                    </p:animEffect>
                                    <p:set>
                                      <p:cBhvr>
                                        <p:cTn id="107" dur="1" fill="hold">
                                          <p:stCondLst>
                                            <p:cond delay="499"/>
                                          </p:stCondLst>
                                        </p:cTn>
                                        <p:tgtEl>
                                          <p:spTgt spid="65629"/>
                                        </p:tgtEl>
                                        <p:attrNameLst>
                                          <p:attrName>style.visibility</p:attrName>
                                        </p:attrNameLst>
                                      </p:cBhvr>
                                      <p:to>
                                        <p:strVal val="hidden"/>
                                      </p:to>
                                    </p:set>
                                  </p:childTnLst>
                                </p:cTn>
                              </p:par>
                              <p:par>
                                <p:cTn id="108" presetID="5" presetClass="exit" presetSubtype="10" fill="hold" grpId="1" nodeType="withEffect">
                                  <p:stCondLst>
                                    <p:cond delay="0"/>
                                  </p:stCondLst>
                                  <p:childTnLst>
                                    <p:animEffect transition="out" filter="checkerboard(across)">
                                      <p:cBhvr>
                                        <p:cTn id="109" dur="500"/>
                                        <p:tgtEl>
                                          <p:spTgt spid="65630"/>
                                        </p:tgtEl>
                                      </p:cBhvr>
                                    </p:animEffect>
                                    <p:set>
                                      <p:cBhvr>
                                        <p:cTn id="110" dur="1" fill="hold">
                                          <p:stCondLst>
                                            <p:cond delay="499"/>
                                          </p:stCondLst>
                                        </p:cTn>
                                        <p:tgtEl>
                                          <p:spTgt spid="65630"/>
                                        </p:tgtEl>
                                        <p:attrNameLst>
                                          <p:attrName>style.visibility</p:attrName>
                                        </p:attrNameLst>
                                      </p:cBhvr>
                                      <p:to>
                                        <p:strVal val="hidden"/>
                                      </p:to>
                                    </p:set>
                                  </p:childTnLst>
                                </p:cTn>
                              </p:par>
                              <p:par>
                                <p:cTn id="111" presetID="5" presetClass="exit" presetSubtype="10" fill="hold" grpId="1" nodeType="withEffect">
                                  <p:stCondLst>
                                    <p:cond delay="0"/>
                                  </p:stCondLst>
                                  <p:childTnLst>
                                    <p:animEffect transition="out" filter="checkerboard(across)">
                                      <p:cBhvr>
                                        <p:cTn id="112" dur="500"/>
                                        <p:tgtEl>
                                          <p:spTgt spid="65628">
                                            <p:txEl>
                                              <p:pRg st="0" end="0"/>
                                            </p:txEl>
                                          </p:spTgt>
                                        </p:tgtEl>
                                      </p:cBhvr>
                                    </p:animEffect>
                                    <p:set>
                                      <p:cBhvr>
                                        <p:cTn id="113" dur="1" fill="hold">
                                          <p:stCondLst>
                                            <p:cond delay="499"/>
                                          </p:stCondLst>
                                        </p:cTn>
                                        <p:tgtEl>
                                          <p:spTgt spid="65628">
                                            <p:txEl>
                                              <p:pRg st="0" end="0"/>
                                            </p:txEl>
                                          </p:spTgt>
                                        </p:tgtEl>
                                        <p:attrNameLst>
                                          <p:attrName>style.visibility</p:attrName>
                                        </p:attrNameLst>
                                      </p:cBhvr>
                                      <p:to>
                                        <p:strVal val="hidden"/>
                                      </p:to>
                                    </p:set>
                                  </p:childTnLst>
                                </p:cTn>
                              </p:par>
                              <p:par>
                                <p:cTn id="114" presetID="5" presetClass="exit" presetSubtype="10" fill="hold" grpId="1" nodeType="withEffect">
                                  <p:stCondLst>
                                    <p:cond delay="0"/>
                                  </p:stCondLst>
                                  <p:childTnLst>
                                    <p:animEffect transition="out" filter="checkerboard(across)">
                                      <p:cBhvr>
                                        <p:cTn id="115" dur="500"/>
                                        <p:tgtEl>
                                          <p:spTgt spid="65631"/>
                                        </p:tgtEl>
                                      </p:cBhvr>
                                    </p:animEffect>
                                    <p:set>
                                      <p:cBhvr>
                                        <p:cTn id="116" dur="1" fill="hold">
                                          <p:stCondLst>
                                            <p:cond delay="499"/>
                                          </p:stCondLst>
                                        </p:cTn>
                                        <p:tgtEl>
                                          <p:spTgt spid="65631"/>
                                        </p:tgtEl>
                                        <p:attrNameLst>
                                          <p:attrName>style.visibility</p:attrName>
                                        </p:attrNameLst>
                                      </p:cBhvr>
                                      <p:to>
                                        <p:strVal val="hidden"/>
                                      </p:to>
                                    </p:set>
                                  </p:childTnLst>
                                </p:cTn>
                              </p:par>
                              <p:par>
                                <p:cTn id="117" presetID="35" presetClass="emph" presetSubtype="0" fill="hold" grpId="0" nodeType="withEffect">
                                  <p:stCondLst>
                                    <p:cond delay="0"/>
                                  </p:stCondLst>
                                  <p:childTnLst>
                                    <p:anim calcmode="discrete" valueType="str">
                                      <p:cBhvr>
                                        <p:cTn id="118" dur="2000" fill="hold"/>
                                        <p:tgtEl>
                                          <p:spTgt spid="8">
                                            <p:bg/>
                                          </p:spTgt>
                                        </p:tgtEl>
                                        <p:attrNameLst>
                                          <p:attrName>style.visibility</p:attrName>
                                        </p:attrNameLst>
                                      </p:cBhvr>
                                      <p:tavLst>
                                        <p:tav tm="0">
                                          <p:val>
                                            <p:strVal val="hidden"/>
                                          </p:val>
                                        </p:tav>
                                        <p:tav tm="50000">
                                          <p:val>
                                            <p:strVal val="visible"/>
                                          </p:val>
                                        </p:tav>
                                      </p:tavLst>
                                    </p:anim>
                                  </p:childTnLst>
                                </p:cTn>
                              </p:par>
                              <p:par>
                                <p:cTn id="119" presetID="35" presetClass="emph" presetSubtype="0" fill="hold" grpId="0" nodeType="withEffect">
                                  <p:stCondLst>
                                    <p:cond delay="0"/>
                                  </p:stCondLst>
                                  <p:childTnLst>
                                    <p:anim calcmode="discrete" valueType="str">
                                      <p:cBhvr>
                                        <p:cTn id="120" dur="2000" fill="hold"/>
                                        <p:tgtEl>
                                          <p:spTgt spid="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65664">
                                            <p:txEl>
                                              <p:pRg st="2" end="2"/>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56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56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5666"/>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nodeType="clickEffect">
                                  <p:stCondLst>
                                    <p:cond delay="0"/>
                                  </p:stCondLst>
                                  <p:childTnLst>
                                    <p:set>
                                      <p:cBhvr>
                                        <p:cTn id="134" dur="1" fill="hold">
                                          <p:stCondLst>
                                            <p:cond delay="0"/>
                                          </p:stCondLst>
                                        </p:cTn>
                                        <p:tgtEl>
                                          <p:spTgt spid="65664">
                                            <p:txEl>
                                              <p:pRg st="3" end="3"/>
                                            </p:txEl>
                                          </p:spTgt>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566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5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4" grpId="1" build="allAtOnce" animBg="1"/>
      <p:bldP spid="8" grpId="0" build="allAtOnce" animBg="1"/>
      <p:bldP spid="65604" grpId="0" animBg="1"/>
      <p:bldP spid="65604" grpId="1" animBg="1"/>
      <p:bldP spid="65604" grpId="2" animBg="1"/>
      <p:bldP spid="65604" grpId="3" animBg="1"/>
      <p:bldP spid="65606" grpId="0"/>
      <p:bldP spid="65606" grpId="1"/>
      <p:bldP spid="65627" grpId="0"/>
      <p:bldP spid="65627" grpId="1"/>
      <p:bldP spid="65628" grpId="0" build="allAtOnce"/>
      <p:bldP spid="65628" grpId="1" build="allAtOnce"/>
      <p:bldP spid="65629" grpId="0"/>
      <p:bldP spid="65629" grpId="1"/>
      <p:bldP spid="65630" grpId="0"/>
      <p:bldP spid="65630" grpId="1"/>
      <p:bldP spid="65631" grpId="0"/>
      <p:bldP spid="65631" grpId="1"/>
      <p:bldP spid="65632" grpId="0"/>
      <p:bldP spid="65632" grpId="1"/>
      <p:bldP spid="65633" grpId="0"/>
      <p:bldP spid="65633" grpId="1"/>
      <p:bldP spid="65634" grpId="0"/>
      <p:bldP spid="65635" grpId="0"/>
      <p:bldP spid="65666" grpId="0" animBg="1"/>
      <p:bldP spid="65667" grpId="0" animBg="1"/>
      <p:bldP spid="65668" grpId="0" animBg="1"/>
      <p:bldP spid="65669" grpId="0" animBg="1"/>
      <p:bldP spid="65670" grpId="0" animBg="1"/>
      <p:bldP spid="65675" grpId="0"/>
      <p:bldP spid="65676" grpId="0" animBg="1"/>
      <p:bldP spid="65677" grpId="0"/>
      <p:bldP spid="65678" grpId="0"/>
      <p:bldP spid="65679" grpId="0" animBg="1"/>
      <p:bldP spid="65680" grpId="0" animBg="1"/>
      <p:bldP spid="65683" grpId="0" animBg="1"/>
      <p:bldP spid="65684" grpId="0"/>
      <p:bldP spid="65685" grpId="0" animBg="1"/>
      <p:bldP spid="656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p:cNvSpPr>
            <a:spLocks noGrp="1"/>
          </p:cNvSpPr>
          <p:nvPr>
            <p:ph type="sldNum" sz="quarter" idx="12"/>
          </p:nvPr>
        </p:nvSpPr>
        <p:spPr/>
        <p:txBody>
          <a:bodyPr/>
          <a:lstStyle/>
          <a:p>
            <a:fld id="{EAD9C78A-0E24-0844-9309-EF8530950A72}" type="slidenum">
              <a:rPr lang="en-US" altLang="zh-CN"/>
              <a:pPr/>
              <a:t>8</a:t>
            </a:fld>
            <a:endParaRPr lang="en-US" altLang="zh-CN"/>
          </a:p>
        </p:txBody>
      </p:sp>
      <p:sp>
        <p:nvSpPr>
          <p:cNvPr id="12347" name="Oval 59"/>
          <p:cNvSpPr>
            <a:spLocks noChangeArrowheads="1"/>
          </p:cNvSpPr>
          <p:nvPr/>
        </p:nvSpPr>
        <p:spPr bwMode="auto">
          <a:xfrm>
            <a:off x="152400" y="838200"/>
            <a:ext cx="8991600" cy="5334000"/>
          </a:xfrm>
          <a:prstGeom prst="ellipse">
            <a:avLst/>
          </a:prstGeom>
          <a:solidFill>
            <a:schemeClr val="accent1">
              <a:alpha val="56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290" name="Title 1"/>
          <p:cNvSpPr>
            <a:spLocks noGrp="1"/>
          </p:cNvSpPr>
          <p:nvPr>
            <p:ph type="title" idx="4294967295"/>
          </p:nvPr>
        </p:nvSpPr>
        <p:spPr>
          <a:xfrm>
            <a:off x="457200" y="76200"/>
            <a:ext cx="8229600" cy="762000"/>
          </a:xfrm>
        </p:spPr>
        <p:txBody>
          <a:bodyPr/>
          <a:lstStyle/>
          <a:p>
            <a:r>
              <a:rPr lang="en-US" altLang="zh-CN"/>
              <a:t>A Task Set Example</a:t>
            </a:r>
          </a:p>
        </p:txBody>
      </p:sp>
      <p:sp>
        <p:nvSpPr>
          <p:cNvPr id="4" name="Rectangle 3"/>
          <p:cNvSpPr/>
          <p:nvPr/>
        </p:nvSpPr>
        <p:spPr>
          <a:xfrm>
            <a:off x="3962400" y="1981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a:solidFill>
                  <a:schemeClr val="tx1"/>
                </a:solidFill>
                <a:latin typeface="Calibri" charset="0"/>
                <a:ea typeface="宋体" charset="0"/>
                <a:cs typeface="Arial" charset="0"/>
              </a:rPr>
              <a:t>P</a:t>
            </a:r>
            <a:r>
              <a:rPr lang="en-US" altLang="zh-CN" sz="2800" b="1" baseline="-25000">
                <a:solidFill>
                  <a:schemeClr val="tx1"/>
                </a:solidFill>
                <a:latin typeface="Calibri" charset="0"/>
                <a:ea typeface="宋体" charset="0"/>
                <a:cs typeface="Arial" charset="0"/>
              </a:rPr>
              <a:t>1</a:t>
            </a:r>
            <a:r>
              <a:rPr lang="en-US" altLang="zh-CN" sz="2800" b="1">
                <a:solidFill>
                  <a:schemeClr val="tx1"/>
                </a:solidFill>
                <a:latin typeface="Calibri" charset="0"/>
                <a:ea typeface="宋体" charset="0"/>
                <a:cs typeface="Arial" charset="0"/>
              </a:rPr>
              <a:t>?</a:t>
            </a:r>
          </a:p>
        </p:txBody>
      </p:sp>
      <p:sp>
        <p:nvSpPr>
          <p:cNvPr id="6" name="Rectangle 5"/>
          <p:cNvSpPr/>
          <p:nvPr/>
        </p:nvSpPr>
        <p:spPr>
          <a:xfrm>
            <a:off x="2743200" y="3657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a:solidFill>
                  <a:schemeClr val="tx1"/>
                </a:solidFill>
                <a:latin typeface="Calibri" charset="0"/>
                <a:ea typeface="宋体" charset="0"/>
                <a:cs typeface="Arial" charset="0"/>
              </a:rPr>
              <a:t>P</a:t>
            </a:r>
            <a:r>
              <a:rPr lang="en-US" altLang="zh-CN" sz="2800" b="1" baseline="-25000">
                <a:solidFill>
                  <a:schemeClr val="tx1"/>
                </a:solidFill>
                <a:latin typeface="Calibri" charset="0"/>
                <a:ea typeface="宋体" charset="0"/>
                <a:cs typeface="Arial" charset="0"/>
              </a:rPr>
              <a:t>2</a:t>
            </a:r>
            <a:r>
              <a:rPr lang="en-US" altLang="zh-CN" sz="2800" b="1">
                <a:solidFill>
                  <a:schemeClr val="tx1"/>
                </a:solidFill>
                <a:latin typeface="Calibri" charset="0"/>
                <a:ea typeface="宋体" charset="0"/>
                <a:cs typeface="Arial" charset="0"/>
              </a:rPr>
              <a:t>?</a:t>
            </a:r>
          </a:p>
        </p:txBody>
      </p:sp>
      <p:sp>
        <p:nvSpPr>
          <p:cNvPr id="7" name="Rectangle 6"/>
          <p:cNvSpPr/>
          <p:nvPr/>
        </p:nvSpPr>
        <p:spPr>
          <a:xfrm>
            <a:off x="5410200" y="3429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a:solidFill>
                  <a:schemeClr val="tx1"/>
                </a:solidFill>
                <a:latin typeface="Calibri" charset="0"/>
                <a:ea typeface="宋体" charset="0"/>
                <a:cs typeface="Arial" charset="0"/>
              </a:rPr>
              <a:t>P</a:t>
            </a:r>
            <a:r>
              <a:rPr lang="en-US" altLang="zh-CN" sz="2800" b="1" baseline="-25000">
                <a:solidFill>
                  <a:schemeClr val="tx1"/>
                </a:solidFill>
                <a:latin typeface="Calibri" charset="0"/>
                <a:ea typeface="宋体" charset="0"/>
                <a:cs typeface="Arial" charset="0"/>
              </a:rPr>
              <a:t>3</a:t>
            </a:r>
            <a:r>
              <a:rPr lang="en-US" altLang="zh-CN" sz="2800" b="1">
                <a:solidFill>
                  <a:schemeClr val="tx1"/>
                </a:solidFill>
                <a:latin typeface="Calibri" charset="0"/>
                <a:ea typeface="宋体" charset="0"/>
                <a:cs typeface="Arial" charset="0"/>
              </a:rPr>
              <a:t>?</a:t>
            </a:r>
          </a:p>
        </p:txBody>
      </p:sp>
      <p:sp>
        <p:nvSpPr>
          <p:cNvPr id="8" name="Rectangle 7"/>
          <p:cNvSpPr/>
          <p:nvPr/>
        </p:nvSpPr>
        <p:spPr>
          <a:xfrm>
            <a:off x="8001000" y="2743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a:solidFill>
                  <a:schemeClr val="tx1"/>
                </a:solidFill>
                <a:latin typeface="Calibri" charset="0"/>
                <a:ea typeface="宋体" charset="0"/>
                <a:cs typeface="Arial" charset="0"/>
              </a:rPr>
              <a:t>P</a:t>
            </a:r>
            <a:r>
              <a:rPr lang="en-US" altLang="zh-CN" sz="2800" b="1" baseline="-25000">
                <a:solidFill>
                  <a:schemeClr val="tx1"/>
                </a:solidFill>
                <a:latin typeface="Calibri" charset="0"/>
                <a:ea typeface="宋体" charset="0"/>
                <a:cs typeface="Arial" charset="0"/>
              </a:rPr>
              <a:t>4</a:t>
            </a:r>
            <a:r>
              <a:rPr lang="en-US" altLang="zh-CN" sz="2800" b="1">
                <a:solidFill>
                  <a:schemeClr val="tx1"/>
                </a:solidFill>
                <a:latin typeface="Calibri" charset="0"/>
                <a:ea typeface="宋体" charset="0"/>
                <a:cs typeface="Arial" charset="0"/>
              </a:rPr>
              <a:t>?</a:t>
            </a:r>
          </a:p>
        </p:txBody>
      </p:sp>
      <p:cxnSp>
        <p:nvCxnSpPr>
          <p:cNvPr id="10" name="Straight Connector 9"/>
          <p:cNvCxnSpPr/>
          <p:nvPr/>
        </p:nvCxnSpPr>
        <p:spPr>
          <a:xfrm>
            <a:off x="6705600" y="32766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36576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7581901" y="3467100"/>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430294" y="3466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277894" y="3466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125494" y="3466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973094" y="3466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37338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41148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38701" y="3924300"/>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687094" y="39235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534694" y="39235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382294" y="39235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229894" y="39235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90800" y="21336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0800" y="25146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467101" y="2324100"/>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3315494" y="2323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163094" y="2323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3010694" y="2323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858294" y="23233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05600" y="27432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05600" y="31242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581901" y="2933700"/>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430294" y="2932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277894" y="2932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7125494" y="2932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973094" y="2932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71600" y="38862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71600" y="4267200"/>
            <a:ext cx="1066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247901" y="4076700"/>
            <a:ext cx="381000"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2096294" y="4075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1943894" y="4075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1791494" y="4075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639094" y="4075906"/>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600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Oval 61"/>
          <p:cNvSpPr/>
          <p:nvPr/>
        </p:nvSpPr>
        <p:spPr>
          <a:xfrm>
            <a:off x="381000" y="3810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32" name="TextBox 62"/>
          <p:cNvSpPr txBox="1">
            <a:spLocks noChangeArrowheads="1"/>
          </p:cNvSpPr>
          <p:nvPr/>
        </p:nvSpPr>
        <p:spPr bwMode="auto">
          <a:xfrm>
            <a:off x="1371600" y="1676400"/>
            <a:ext cx="98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Sensor 1</a:t>
            </a:r>
          </a:p>
        </p:txBody>
      </p:sp>
      <p:sp>
        <p:nvSpPr>
          <p:cNvPr id="12333" name="TextBox 63"/>
          <p:cNvSpPr txBox="1">
            <a:spLocks noChangeArrowheads="1"/>
          </p:cNvSpPr>
          <p:nvPr/>
        </p:nvSpPr>
        <p:spPr bwMode="auto">
          <a:xfrm>
            <a:off x="228600" y="3429000"/>
            <a:ext cx="981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Sensor 2</a:t>
            </a:r>
          </a:p>
        </p:txBody>
      </p:sp>
      <p:sp>
        <p:nvSpPr>
          <p:cNvPr id="12334" name="TextBox 64"/>
          <p:cNvSpPr txBox="1">
            <a:spLocks noChangeArrowheads="1"/>
          </p:cNvSpPr>
          <p:nvPr/>
        </p:nvSpPr>
        <p:spPr bwMode="auto">
          <a:xfrm>
            <a:off x="2819400" y="32004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2</a:t>
            </a:r>
          </a:p>
        </p:txBody>
      </p:sp>
      <p:sp>
        <p:nvSpPr>
          <p:cNvPr id="12335" name="TextBox 65"/>
          <p:cNvSpPr txBox="1">
            <a:spLocks noChangeArrowheads="1"/>
          </p:cNvSpPr>
          <p:nvPr/>
        </p:nvSpPr>
        <p:spPr bwMode="auto">
          <a:xfrm>
            <a:off x="4038600" y="15240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1</a:t>
            </a:r>
          </a:p>
        </p:txBody>
      </p:sp>
      <p:sp>
        <p:nvSpPr>
          <p:cNvPr id="12336" name="TextBox 66"/>
          <p:cNvSpPr txBox="1">
            <a:spLocks noChangeArrowheads="1"/>
          </p:cNvSpPr>
          <p:nvPr/>
        </p:nvSpPr>
        <p:spPr bwMode="auto">
          <a:xfrm>
            <a:off x="5486400" y="29718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3</a:t>
            </a:r>
          </a:p>
        </p:txBody>
      </p:sp>
      <p:sp>
        <p:nvSpPr>
          <p:cNvPr id="12337" name="TextBox 67"/>
          <p:cNvSpPr txBox="1">
            <a:spLocks noChangeArrowheads="1"/>
          </p:cNvSpPr>
          <p:nvPr/>
        </p:nvSpPr>
        <p:spPr bwMode="auto">
          <a:xfrm>
            <a:off x="8077200" y="2286000"/>
            <a:ext cx="76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a:latin typeface="Calibri" charset="0"/>
                <a:cs typeface="Arial" charset="0"/>
              </a:rPr>
              <a:t>Task 4</a:t>
            </a:r>
          </a:p>
        </p:txBody>
      </p:sp>
      <p:cxnSp>
        <p:nvCxnSpPr>
          <p:cNvPr id="73" name="Straight Arrow Connector 72"/>
          <p:cNvCxnSpPr/>
          <p:nvPr/>
        </p:nvCxnSpPr>
        <p:spPr>
          <a:xfrm>
            <a:off x="5181600" y="23622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40" name="TextBox 75"/>
          <p:cNvSpPr txBox="1">
            <a:spLocks noChangeArrowheads="1"/>
          </p:cNvSpPr>
          <p:nvPr/>
        </p:nvSpPr>
        <p:spPr bwMode="auto">
          <a:xfrm rot="21060000">
            <a:off x="4267200" y="4572000"/>
            <a:ext cx="3957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b="1">
                <a:latin typeface="Calibri" charset="0"/>
                <a:cs typeface="Arial" charset="0"/>
              </a:rPr>
              <a:t>End-to-end deadline</a:t>
            </a:r>
            <a:r>
              <a:rPr lang="en-US" altLang="zh-CN">
                <a:latin typeface="Calibri" charset="0"/>
                <a:cs typeface="Arial" charset="0"/>
              </a:rPr>
              <a:t> for each data path</a:t>
            </a:r>
          </a:p>
        </p:txBody>
      </p:sp>
      <p:sp>
        <p:nvSpPr>
          <p:cNvPr id="12343" name="Text Box 55"/>
          <p:cNvSpPr txBox="1">
            <a:spLocks noChangeArrowheads="1"/>
          </p:cNvSpPr>
          <p:nvPr/>
        </p:nvSpPr>
        <p:spPr bwMode="auto">
          <a:xfrm>
            <a:off x="3810000" y="5638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A Sensor Node</a:t>
            </a:r>
          </a:p>
        </p:txBody>
      </p:sp>
      <p:sp>
        <p:nvSpPr>
          <p:cNvPr id="2" name="Oval 60"/>
          <p:cNvSpPr/>
          <p:nvPr/>
        </p:nvSpPr>
        <p:spPr>
          <a:xfrm>
            <a:off x="1600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346" name="Line 58"/>
          <p:cNvSpPr>
            <a:spLocks noChangeShapeType="1"/>
          </p:cNvSpPr>
          <p:nvPr/>
        </p:nvSpPr>
        <p:spPr bwMode="auto">
          <a:xfrm flipV="1">
            <a:off x="3048000" y="4114800"/>
            <a:ext cx="5715000" cy="914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357" name="Oval 69"/>
          <p:cNvSpPr>
            <a:spLocks noChangeArrowheads="1"/>
          </p:cNvSpPr>
          <p:nvPr/>
        </p:nvSpPr>
        <p:spPr bwMode="auto">
          <a:xfrm>
            <a:off x="152400" y="838200"/>
            <a:ext cx="8991600" cy="5334000"/>
          </a:xfrm>
          <a:prstGeom prst="ellipse">
            <a:avLst/>
          </a:prstGeom>
          <a:solidFill>
            <a:srgbClr val="00CCFF">
              <a:alpha val="42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348" name="Line 60"/>
          <p:cNvSpPr>
            <a:spLocks noChangeShapeType="1"/>
          </p:cNvSpPr>
          <p:nvPr/>
        </p:nvSpPr>
        <p:spPr bwMode="auto">
          <a:xfrm flipH="1">
            <a:off x="1981200" y="1295400"/>
            <a:ext cx="5638800" cy="4724400"/>
          </a:xfrm>
          <a:prstGeom prst="line">
            <a:avLst/>
          </a:prstGeom>
          <a:noFill/>
          <a:ln w="412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358" name="Text Box 70"/>
          <p:cNvSpPr txBox="1">
            <a:spLocks noChangeArrowheads="1"/>
          </p:cNvSpPr>
          <p:nvPr/>
        </p:nvSpPr>
        <p:spPr bwMode="auto">
          <a:xfrm>
            <a:off x="5943600" y="3733800"/>
            <a:ext cx="2438400" cy="1066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3200" b="1"/>
              <a:t>Low-end Processor</a:t>
            </a:r>
          </a:p>
        </p:txBody>
      </p:sp>
      <p:sp>
        <p:nvSpPr>
          <p:cNvPr id="12352" name="Text Box 64"/>
          <p:cNvSpPr txBox="1">
            <a:spLocks noChangeArrowheads="1"/>
          </p:cNvSpPr>
          <p:nvPr/>
        </p:nvSpPr>
        <p:spPr bwMode="auto">
          <a:xfrm>
            <a:off x="1371600" y="1981200"/>
            <a:ext cx="2438400" cy="10668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3200" b="1"/>
              <a:t>High-end Processor</a:t>
            </a:r>
          </a:p>
        </p:txBody>
      </p:sp>
      <p:sp>
        <p:nvSpPr>
          <p:cNvPr id="12359" name="Line 71"/>
          <p:cNvSpPr>
            <a:spLocks noChangeShapeType="1"/>
          </p:cNvSpPr>
          <p:nvPr/>
        </p:nvSpPr>
        <p:spPr bwMode="auto">
          <a:xfrm>
            <a:off x="4419600" y="1371600"/>
            <a:ext cx="3886200" cy="914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360" name="TextBox 75"/>
          <p:cNvSpPr txBox="1">
            <a:spLocks noChangeArrowheads="1"/>
          </p:cNvSpPr>
          <p:nvPr/>
        </p:nvSpPr>
        <p:spPr bwMode="auto">
          <a:xfrm rot="780000">
            <a:off x="4419600" y="1371600"/>
            <a:ext cx="4116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b="1">
                <a:latin typeface="Calibri" charset="0"/>
                <a:cs typeface="Arial" charset="0"/>
              </a:rPr>
              <a:t>End-to-end deadline</a:t>
            </a:r>
            <a:r>
              <a:rPr lang="en-US" altLang="zh-CN">
                <a:latin typeface="Calibri" charset="0"/>
                <a:cs typeface="Arial" charset="0"/>
              </a:rPr>
              <a:t> for each data path</a:t>
            </a:r>
          </a:p>
        </p:txBody>
      </p:sp>
      <p:sp>
        <p:nvSpPr>
          <p:cNvPr id="12361" name="Text Box 73"/>
          <p:cNvSpPr txBox="1">
            <a:spLocks noChangeArrowheads="1"/>
          </p:cNvSpPr>
          <p:nvPr/>
        </p:nvSpPr>
        <p:spPr bwMode="auto">
          <a:xfrm>
            <a:off x="2209800" y="16764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600"/>
              <a:t>Fixed Rate</a:t>
            </a:r>
          </a:p>
        </p:txBody>
      </p:sp>
      <p:sp>
        <p:nvSpPr>
          <p:cNvPr id="12362" name="Text Box 74"/>
          <p:cNvSpPr txBox="1">
            <a:spLocks noChangeArrowheads="1"/>
          </p:cNvSpPr>
          <p:nvPr/>
        </p:nvSpPr>
        <p:spPr bwMode="auto">
          <a:xfrm>
            <a:off x="1219200" y="34290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600"/>
              <a:t>Fixed Rate</a:t>
            </a:r>
          </a:p>
        </p:txBody>
      </p:sp>
      <p:sp>
        <p:nvSpPr>
          <p:cNvPr id="12363" name="Text Box 75"/>
          <p:cNvSpPr txBox="1">
            <a:spLocks noChangeArrowheads="1"/>
          </p:cNvSpPr>
          <p:nvPr/>
        </p:nvSpPr>
        <p:spPr bwMode="auto">
          <a:xfrm>
            <a:off x="1905000" y="62484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b="1"/>
              <a:t>End to End Deadline: Associated with a Path</a:t>
            </a:r>
          </a:p>
        </p:txBody>
      </p:sp>
      <p:sp>
        <p:nvSpPr>
          <p:cNvPr id="12364" name="Rectangle 76"/>
          <p:cNvSpPr>
            <a:spLocks noChangeArrowheads="1"/>
          </p:cNvSpPr>
          <p:nvPr/>
        </p:nvSpPr>
        <p:spPr bwMode="auto">
          <a:xfrm rot="20400000">
            <a:off x="3810000" y="2819400"/>
            <a:ext cx="3657600" cy="3048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zh-CN" sz="2000" b="1"/>
              <a:t>Asynchronous</a:t>
            </a:r>
          </a:p>
        </p:txBody>
      </p:sp>
    </p:spTree>
    <p:custDataLst>
      <p:tags r:id="rId1"/>
    </p:custDataLst>
    <p:extLst>
      <p:ext uri="{BB962C8B-B14F-4D97-AF65-F5344CB8AC3E}">
        <p14:creationId xmlns:p14="http://schemas.microsoft.com/office/powerpoint/2010/main" val="590559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64"/>
                                        </p:tgtEl>
                                        <p:attrNameLst>
                                          <p:attrName>style.visibility</p:attrName>
                                        </p:attrNameLst>
                                      </p:cBhvr>
                                      <p:to>
                                        <p:strVal val="visible"/>
                                      </p:to>
                                    </p:set>
                                  </p:childTnLst>
                                </p:cTn>
                              </p:par>
                              <p:par>
                                <p:cTn id="19" presetID="35" presetClass="emph" presetSubtype="0" repeatCount="3000" fill="hold" grpId="0" nodeType="withEffect">
                                  <p:stCondLst>
                                    <p:cond delay="0"/>
                                  </p:stCondLst>
                                  <p:childTnLst>
                                    <p:anim calcmode="discrete" valueType="str">
                                      <p:cBhvr>
                                        <p:cTn id="20" dur="500" fill="hold"/>
                                        <p:tgtEl>
                                          <p:spTgt spid="4">
                                            <p:bg/>
                                          </p:spTgt>
                                        </p:tgtEl>
                                        <p:attrNameLst>
                                          <p:attrName>style.visibility</p:attrName>
                                        </p:attrNameLst>
                                      </p:cBhvr>
                                      <p:tavLst>
                                        <p:tav tm="0">
                                          <p:val>
                                            <p:strVal val="hidden"/>
                                          </p:val>
                                        </p:tav>
                                        <p:tav tm="50000">
                                          <p:val>
                                            <p:strVal val="visible"/>
                                          </p:val>
                                        </p:tav>
                                      </p:tavLst>
                                    </p:anim>
                                  </p:childTnLst>
                                </p:cTn>
                              </p:par>
                              <p:par>
                                <p:cTn id="21" presetID="35" presetClass="emph" presetSubtype="0" repeatCount="2000" fill="hold" grpId="0" nodeType="withEffect">
                                  <p:stCondLst>
                                    <p:cond delay="0"/>
                                  </p:stCondLst>
                                  <p:childTnLst>
                                    <p:anim calcmode="discrete" valueType="str">
                                      <p:cBhvr>
                                        <p:cTn id="22" dur="1000" fill="hold"/>
                                        <p:tgtEl>
                                          <p:spTgt spid="6">
                                            <p:bg/>
                                          </p:spTgt>
                                        </p:tgtEl>
                                        <p:attrNameLst>
                                          <p:attrName>style.visibility</p:attrName>
                                        </p:attrNameLst>
                                      </p:cBhvr>
                                      <p:tavLst>
                                        <p:tav tm="0">
                                          <p:val>
                                            <p:strVal val="hidden"/>
                                          </p:val>
                                        </p:tav>
                                        <p:tav tm="50000">
                                          <p:val>
                                            <p:strVal val="visible"/>
                                          </p:val>
                                        </p:tav>
                                      </p:tavLst>
                                    </p:anim>
                                  </p:childTnLst>
                                </p:cTn>
                              </p:par>
                              <p:par>
                                <p:cTn id="23" presetID="35" presetClass="emph" presetSubtype="0" fill="hold" grpId="0" nodeType="withEffect">
                                  <p:stCondLst>
                                    <p:cond delay="0"/>
                                  </p:stCondLst>
                                  <p:childTnLst>
                                    <p:anim calcmode="discrete" valueType="str">
                                      <p:cBhvr>
                                        <p:cTn id="24" dur="2000" fill="hold"/>
                                        <p:tgtEl>
                                          <p:spTgt spid="7">
                                            <p:bg/>
                                          </p:spTgt>
                                        </p:tgtEl>
                                        <p:attrNameLst>
                                          <p:attrName>style.visibility</p:attrName>
                                        </p:attrNameLst>
                                      </p:cBhvr>
                                      <p:tavLst>
                                        <p:tav tm="0">
                                          <p:val>
                                            <p:strVal val="hidden"/>
                                          </p:val>
                                        </p:tav>
                                        <p:tav tm="50000">
                                          <p:val>
                                            <p:strVal val="visible"/>
                                          </p:val>
                                        </p:tav>
                                      </p:tavLst>
                                    </p:anim>
                                  </p:childTnLst>
                                </p:cTn>
                              </p:par>
                              <p:par>
                                <p:cTn id="25" presetID="35" presetClass="emph" presetSubtype="0" fill="hold" grpId="0" nodeType="withEffect">
                                  <p:stCondLst>
                                    <p:cond delay="500"/>
                                  </p:stCondLst>
                                  <p:childTnLst>
                                    <p:anim calcmode="discrete" valueType="str">
                                      <p:cBhvr>
                                        <p:cTn id="26" dur="2000" fill="hold"/>
                                        <p:tgtEl>
                                          <p:spTgt spid="8">
                                            <p:bg/>
                                          </p:spTgt>
                                        </p:tgtEl>
                                        <p:attrNameLst>
                                          <p:attrName>style.visibility</p:attrName>
                                        </p:attrNameLst>
                                      </p:cBhvr>
                                      <p:tavLst>
                                        <p:tav tm="0">
                                          <p:val>
                                            <p:strVal val="hidden"/>
                                          </p:val>
                                        </p:tav>
                                        <p:tav tm="50000">
                                          <p:val>
                                            <p:strVal val="visible"/>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3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5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12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P spid="7" grpId="0" build="allAtOnce" animBg="1"/>
      <p:bldP spid="8" grpId="0" build="allAtOnce" animBg="1"/>
      <p:bldP spid="12340" grpId="0"/>
      <p:bldP spid="12346" grpId="0" animBg="1"/>
      <p:bldP spid="12357" grpId="0" animBg="1"/>
      <p:bldP spid="12348" grpId="0" animBg="1"/>
      <p:bldP spid="12358" grpId="0" animBg="1"/>
      <p:bldP spid="12352" grpId="0" animBg="1"/>
      <p:bldP spid="12359" grpId="0" animBg="1"/>
      <p:bldP spid="12360" grpId="0"/>
      <p:bldP spid="12363" grpId="0"/>
      <p:bldP spid="12364" grpId="0" animBg="1"/>
      <p:bldP spid="1236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7"/>
          <p:cNvSpPr>
            <a:spLocks noGrp="1"/>
          </p:cNvSpPr>
          <p:nvPr>
            <p:ph type="sldNum" sz="quarter" idx="12"/>
          </p:nvPr>
        </p:nvSpPr>
        <p:spPr/>
        <p:txBody>
          <a:bodyPr/>
          <a:lstStyle/>
          <a:p>
            <a:fld id="{4BD4A9FF-380B-3B47-87D6-02A9B2BF9B85}" type="slidenum">
              <a:rPr lang="en-US" altLang="zh-CN"/>
              <a:pPr/>
              <a:t>9</a:t>
            </a:fld>
            <a:endParaRPr lang="en-US" altLang="zh-CN"/>
          </a:p>
        </p:txBody>
      </p:sp>
      <p:sp>
        <p:nvSpPr>
          <p:cNvPr id="13314" name="Rectangle 2"/>
          <p:cNvSpPr>
            <a:spLocks noGrp="1" noChangeArrowheads="1"/>
          </p:cNvSpPr>
          <p:nvPr>
            <p:ph type="title"/>
          </p:nvPr>
        </p:nvSpPr>
        <p:spPr>
          <a:xfrm>
            <a:off x="457200" y="0"/>
            <a:ext cx="8229600" cy="1143000"/>
          </a:xfrm>
        </p:spPr>
        <p:txBody>
          <a:bodyPr/>
          <a:lstStyle/>
          <a:p>
            <a:r>
              <a:rPr lang="en-US" altLang="zh-CN"/>
              <a:t>Problem Statement</a:t>
            </a:r>
          </a:p>
        </p:txBody>
      </p:sp>
      <p:sp>
        <p:nvSpPr>
          <p:cNvPr id="13315" name="Rectangle 3"/>
          <p:cNvSpPr>
            <a:spLocks noGrp="1" noChangeArrowheads="1"/>
          </p:cNvSpPr>
          <p:nvPr>
            <p:ph type="body" sz="half" idx="1"/>
          </p:nvPr>
        </p:nvSpPr>
        <p:spPr>
          <a:xfrm>
            <a:off x="457200" y="914400"/>
            <a:ext cx="7162800" cy="533400"/>
          </a:xfrm>
        </p:spPr>
        <p:txBody>
          <a:bodyPr/>
          <a:lstStyle/>
          <a:p>
            <a:r>
              <a:rPr lang="en-US" altLang="zh-CN" sz="2800"/>
              <a:t>Energy to execute a task on processor k:</a:t>
            </a:r>
          </a:p>
        </p:txBody>
      </p:sp>
      <p:graphicFrame>
        <p:nvGraphicFramePr>
          <p:cNvPr id="13316" name="Object 4"/>
          <p:cNvGraphicFramePr>
            <a:graphicFrameLocks noGrp="1" noChangeAspect="1"/>
          </p:cNvGraphicFramePr>
          <p:nvPr>
            <p:ph sz="quarter" idx="2"/>
          </p:nvPr>
        </p:nvGraphicFramePr>
        <p:xfrm>
          <a:off x="1219200" y="1447800"/>
          <a:ext cx="3505200" cy="584200"/>
        </p:xfrm>
        <a:graphic>
          <a:graphicData uri="http://schemas.openxmlformats.org/presentationml/2006/ole">
            <mc:AlternateContent xmlns:mc="http://schemas.openxmlformats.org/markup-compatibility/2006">
              <mc:Choice xmlns:v="urn:schemas-microsoft-com:vml" Requires="v">
                <p:oleObj spid="_x0000_s58198" name="Equation" r:id="rId5" imgW="1523880" imgH="253800" progId="Equation.DSMT4">
                  <p:embed/>
                </p:oleObj>
              </mc:Choice>
              <mc:Fallback>
                <p:oleObj name="Equation" r:id="rId5" imgW="152388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447800"/>
                        <a:ext cx="35052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654300" y="1536700"/>
          <a:ext cx="914400" cy="198438"/>
        </p:xfrm>
        <a:graphic>
          <a:graphicData uri="http://schemas.openxmlformats.org/presentationml/2006/ole">
            <mc:AlternateContent xmlns:mc="http://schemas.openxmlformats.org/markup-compatibility/2006">
              <mc:Choice xmlns:v="urn:schemas-microsoft-com:vml" Requires="v">
                <p:oleObj spid="_x0000_s58199" name="Equation" r:id="rId7" imgW="914400" imgH="198720" progId="Equation.DSMT4">
                  <p:embed/>
                </p:oleObj>
              </mc:Choice>
              <mc:Fallback>
                <p:oleObj name="Equation" r:id="rId7" imgW="914400" imgH="198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4300" y="15367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319" name="Object 7"/>
          <p:cNvGraphicFramePr>
            <a:graphicFrameLocks noGrp="1" noChangeAspect="1"/>
          </p:cNvGraphicFramePr>
          <p:nvPr>
            <p:ph sz="quarter" idx="3"/>
          </p:nvPr>
        </p:nvGraphicFramePr>
        <p:xfrm>
          <a:off x="609600" y="1905000"/>
          <a:ext cx="1143000" cy="544513"/>
        </p:xfrm>
        <a:graphic>
          <a:graphicData uri="http://schemas.openxmlformats.org/presentationml/2006/ole">
            <mc:AlternateContent xmlns:mc="http://schemas.openxmlformats.org/markup-compatibility/2006">
              <mc:Choice xmlns:v="urn:schemas-microsoft-com:vml" Requires="v">
                <p:oleObj spid="_x0000_s58200" name="Equation" r:id="rId9" imgW="533160" imgH="253800" progId="Equation.DSMT4">
                  <p:embed/>
                </p:oleObj>
              </mc:Choice>
              <mc:Fallback>
                <p:oleObj name="Equation" r:id="rId9" imgW="53316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905000"/>
                        <a:ext cx="1143000"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21" name="Rectangle 9"/>
          <p:cNvSpPr>
            <a:spLocks noChangeArrowheads="1"/>
          </p:cNvSpPr>
          <p:nvPr/>
        </p:nvSpPr>
        <p:spPr bwMode="auto">
          <a:xfrm>
            <a:off x="1676400" y="20574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400"/>
              <a:t>: data</a:t>
            </a:r>
            <a:r>
              <a:rPr lang="en-US" altLang="zh-CN" sz="2400" b="1"/>
              <a:t> independent</a:t>
            </a:r>
            <a:r>
              <a:rPr lang="en-US" altLang="zh-CN" sz="2400"/>
              <a:t> cost (wakeup, state storage)</a:t>
            </a:r>
          </a:p>
        </p:txBody>
      </p:sp>
      <p:graphicFrame>
        <p:nvGraphicFramePr>
          <p:cNvPr id="13322" name="Object 10"/>
          <p:cNvGraphicFramePr>
            <a:graphicFrameLocks noChangeAspect="1"/>
          </p:cNvGraphicFramePr>
          <p:nvPr/>
        </p:nvGraphicFramePr>
        <p:xfrm>
          <a:off x="533400" y="2422525"/>
          <a:ext cx="1203325" cy="549275"/>
        </p:xfrm>
        <a:graphic>
          <a:graphicData uri="http://schemas.openxmlformats.org/presentationml/2006/ole">
            <mc:AlternateContent xmlns:mc="http://schemas.openxmlformats.org/markup-compatibility/2006">
              <mc:Choice xmlns:v="urn:schemas-microsoft-com:vml" Requires="v">
                <p:oleObj spid="_x0000_s58201" name="Equation" r:id="rId11" imgW="558720" imgH="253800" progId="Equation.DSMT4">
                  <p:embed/>
                </p:oleObj>
              </mc:Choice>
              <mc:Fallback>
                <p:oleObj name="Equation" r:id="rId11" imgW="55872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2422525"/>
                        <a:ext cx="12033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23" name="Rectangle 11"/>
          <p:cNvSpPr>
            <a:spLocks noChangeArrowheads="1"/>
          </p:cNvSpPr>
          <p:nvPr/>
        </p:nvSpPr>
        <p:spPr bwMode="auto">
          <a:xfrm>
            <a:off x="1600200" y="251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400"/>
              <a:t>: data </a:t>
            </a:r>
            <a:r>
              <a:rPr lang="en-US" altLang="zh-CN" sz="2400" b="1"/>
              <a:t>dependent</a:t>
            </a:r>
            <a:r>
              <a:rPr lang="en-US" altLang="zh-CN" sz="2400"/>
              <a:t> cost (computation, data transfer)</a:t>
            </a:r>
          </a:p>
        </p:txBody>
      </p:sp>
      <p:sp>
        <p:nvSpPr>
          <p:cNvPr id="13324" name="Rectangle 12"/>
          <p:cNvSpPr>
            <a:spLocks noChangeArrowheads="1"/>
          </p:cNvSpPr>
          <p:nvPr/>
        </p:nvSpPr>
        <p:spPr bwMode="auto">
          <a:xfrm>
            <a:off x="609600" y="2971800"/>
            <a:ext cx="6477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ltLang="zh-CN" sz="2800"/>
              <a:t>Average power to execute a task:</a:t>
            </a:r>
          </a:p>
        </p:txBody>
      </p:sp>
      <p:graphicFrame>
        <p:nvGraphicFramePr>
          <p:cNvPr id="13325" name="Object 13"/>
          <p:cNvGraphicFramePr>
            <a:graphicFrameLocks noChangeAspect="1"/>
          </p:cNvGraphicFramePr>
          <p:nvPr/>
        </p:nvGraphicFramePr>
        <p:xfrm>
          <a:off x="533400" y="3352800"/>
          <a:ext cx="7878763" cy="1096963"/>
        </p:xfrm>
        <a:graphic>
          <a:graphicData uri="http://schemas.openxmlformats.org/presentationml/2006/ole">
            <mc:AlternateContent xmlns:mc="http://schemas.openxmlformats.org/markup-compatibility/2006">
              <mc:Choice xmlns:v="urn:schemas-microsoft-com:vml" Requires="v">
                <p:oleObj spid="_x0000_s58202" name="Equation" r:id="rId13" imgW="3162240" imgH="469800" progId="Equation.DSMT4">
                  <p:embed/>
                </p:oleObj>
              </mc:Choice>
              <mc:Fallback>
                <p:oleObj name="Equation" r:id="rId13" imgW="3162240" imgH="469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352800"/>
                        <a:ext cx="7878763"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326" name="Object 14"/>
          <p:cNvGraphicFramePr>
            <a:graphicFrameLocks noChangeAspect="1"/>
          </p:cNvGraphicFramePr>
          <p:nvPr/>
        </p:nvGraphicFramePr>
        <p:xfrm>
          <a:off x="1066800" y="4419600"/>
          <a:ext cx="393700" cy="588963"/>
        </p:xfrm>
        <a:graphic>
          <a:graphicData uri="http://schemas.openxmlformats.org/presentationml/2006/ole">
            <mc:AlternateContent xmlns:mc="http://schemas.openxmlformats.org/markup-compatibility/2006">
              <mc:Choice xmlns:v="urn:schemas-microsoft-com:vml" Requires="v">
                <p:oleObj spid="_x0000_s58203" name="Equation" r:id="rId15" imgW="152280" imgH="228600" progId="Equation.DSMT4">
                  <p:embed/>
                </p:oleObj>
              </mc:Choice>
              <mc:Fallback>
                <p:oleObj name="Equation" r:id="rId15" imgW="1522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19600"/>
                        <a:ext cx="39370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27" name="Rectangle 15"/>
          <p:cNvSpPr>
            <a:spLocks noChangeArrowheads="1"/>
          </p:cNvSpPr>
          <p:nvPr/>
        </p:nvSpPr>
        <p:spPr bwMode="auto">
          <a:xfrm>
            <a:off x="1600200" y="4419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400"/>
              <a:t>: Batching period of task i on processor k</a:t>
            </a:r>
          </a:p>
        </p:txBody>
      </p:sp>
      <p:graphicFrame>
        <p:nvGraphicFramePr>
          <p:cNvPr id="13328" name="Object 16"/>
          <p:cNvGraphicFramePr>
            <a:graphicFrameLocks noChangeAspect="1"/>
          </p:cNvGraphicFramePr>
          <p:nvPr/>
        </p:nvGraphicFramePr>
        <p:xfrm>
          <a:off x="1143000" y="4953000"/>
          <a:ext cx="2536825" cy="858838"/>
        </p:xfrm>
        <a:graphic>
          <a:graphicData uri="http://schemas.openxmlformats.org/presentationml/2006/ole">
            <mc:AlternateContent xmlns:mc="http://schemas.openxmlformats.org/markup-compatibility/2006">
              <mc:Choice xmlns:v="urn:schemas-microsoft-com:vml" Requires="v">
                <p:oleObj spid="_x0000_s58204" name="Equation" r:id="rId17" imgW="812520" imgH="368280" progId="Equation.DSMT4">
                  <p:embed/>
                </p:oleObj>
              </mc:Choice>
              <mc:Fallback>
                <p:oleObj name="Equation" r:id="rId17" imgW="81252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4953000"/>
                        <a:ext cx="2536825" cy="85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329" name="Object 17"/>
          <p:cNvGraphicFramePr>
            <a:graphicFrameLocks noChangeAspect="1"/>
          </p:cNvGraphicFramePr>
          <p:nvPr/>
        </p:nvGraphicFramePr>
        <p:xfrm>
          <a:off x="4038600" y="4953000"/>
          <a:ext cx="557213" cy="622300"/>
        </p:xfrm>
        <a:graphic>
          <a:graphicData uri="http://schemas.openxmlformats.org/presentationml/2006/ole">
            <mc:AlternateContent xmlns:mc="http://schemas.openxmlformats.org/markup-compatibility/2006">
              <mc:Choice xmlns:v="urn:schemas-microsoft-com:vml" Requires="v">
                <p:oleObj spid="_x0000_s58205" name="Equation" r:id="rId19" imgW="215640" imgH="241200" progId="Equation.3">
                  <p:embed/>
                </p:oleObj>
              </mc:Choice>
              <mc:Fallback>
                <p:oleObj name="Equation" r:id="rId19" imgW="215640" imgH="241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38600" y="4953000"/>
                        <a:ext cx="557213"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30" name="Rectangle 18"/>
          <p:cNvSpPr>
            <a:spLocks noChangeArrowheads="1"/>
          </p:cNvSpPr>
          <p:nvPr/>
        </p:nvSpPr>
        <p:spPr bwMode="auto">
          <a:xfrm>
            <a:off x="4648200" y="5029200"/>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en-US" altLang="zh-CN" sz="2400"/>
              <a:t>: End-end deadline on path p</a:t>
            </a:r>
          </a:p>
        </p:txBody>
      </p:sp>
      <p:sp>
        <p:nvSpPr>
          <p:cNvPr id="13333" name="Line 21"/>
          <p:cNvSpPr>
            <a:spLocks noChangeShapeType="1"/>
          </p:cNvSpPr>
          <p:nvPr/>
        </p:nvSpPr>
        <p:spPr bwMode="auto">
          <a:xfrm>
            <a:off x="1447800" y="63246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4" name="Line 22"/>
          <p:cNvSpPr>
            <a:spLocks noChangeShapeType="1"/>
          </p:cNvSpPr>
          <p:nvPr/>
        </p:nvSpPr>
        <p:spPr bwMode="auto">
          <a:xfrm flipV="1">
            <a:off x="1447800" y="601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5" name="Line 23"/>
          <p:cNvSpPr>
            <a:spLocks noChangeShapeType="1"/>
          </p:cNvSpPr>
          <p:nvPr/>
        </p:nvSpPr>
        <p:spPr bwMode="auto">
          <a:xfrm flipV="1">
            <a:off x="5486400" y="601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6" name="Line 24"/>
          <p:cNvSpPr>
            <a:spLocks noChangeShapeType="1"/>
          </p:cNvSpPr>
          <p:nvPr/>
        </p:nvSpPr>
        <p:spPr bwMode="auto">
          <a:xfrm flipV="1">
            <a:off x="3429000" y="601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7" name="Line 25"/>
          <p:cNvSpPr>
            <a:spLocks noChangeShapeType="1"/>
          </p:cNvSpPr>
          <p:nvPr/>
        </p:nvSpPr>
        <p:spPr bwMode="auto">
          <a:xfrm flipV="1">
            <a:off x="1447800" y="6019800"/>
            <a:ext cx="0" cy="304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8" name="Line 26"/>
          <p:cNvSpPr>
            <a:spLocks noChangeShapeType="1"/>
          </p:cNvSpPr>
          <p:nvPr/>
        </p:nvSpPr>
        <p:spPr bwMode="auto">
          <a:xfrm flipV="1">
            <a:off x="5486400" y="6019800"/>
            <a:ext cx="0" cy="30480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39" name="Line 27"/>
          <p:cNvSpPr>
            <a:spLocks noChangeShapeType="1"/>
          </p:cNvSpPr>
          <p:nvPr/>
        </p:nvSpPr>
        <p:spPr bwMode="auto">
          <a:xfrm>
            <a:off x="1447800" y="6477000"/>
            <a:ext cx="19812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40" name="Text Box 28"/>
          <p:cNvSpPr txBox="1">
            <a:spLocks noChangeArrowheads="1"/>
          </p:cNvSpPr>
          <p:nvPr/>
        </p:nvSpPr>
        <p:spPr bwMode="auto">
          <a:xfrm>
            <a:off x="1828800" y="64770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400"/>
              <a:t>Pi</a:t>
            </a:r>
          </a:p>
        </p:txBody>
      </p:sp>
      <p:sp>
        <p:nvSpPr>
          <p:cNvPr id="13341" name="Line 29"/>
          <p:cNvSpPr>
            <a:spLocks noChangeShapeType="1"/>
          </p:cNvSpPr>
          <p:nvPr/>
        </p:nvSpPr>
        <p:spPr bwMode="auto">
          <a:xfrm>
            <a:off x="1447800" y="5943600"/>
            <a:ext cx="4038600" cy="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342" name="Text Box 30"/>
          <p:cNvSpPr txBox="1">
            <a:spLocks noChangeArrowheads="1"/>
          </p:cNvSpPr>
          <p:nvPr/>
        </p:nvSpPr>
        <p:spPr bwMode="auto">
          <a:xfrm>
            <a:off x="3124200" y="56388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CN" sz="1400"/>
              <a:t>2*Pi</a:t>
            </a:r>
          </a:p>
        </p:txBody>
      </p:sp>
      <p:sp>
        <p:nvSpPr>
          <p:cNvPr id="13343" name="AutoShape 31"/>
          <p:cNvSpPr>
            <a:spLocks noChangeArrowheads="1"/>
          </p:cNvSpPr>
          <p:nvPr/>
        </p:nvSpPr>
        <p:spPr bwMode="auto">
          <a:xfrm>
            <a:off x="990600" y="5410200"/>
            <a:ext cx="152400" cy="685800"/>
          </a:xfrm>
          <a:prstGeom prst="curvedRightArrow">
            <a:avLst>
              <a:gd name="adj1" fmla="val 90000"/>
              <a:gd name="adj2" fmla="val 18000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ustDataLst>
      <p:tags r:id="rId2"/>
    </p:custDataLst>
    <p:extLst>
      <p:ext uri="{BB962C8B-B14F-4D97-AF65-F5344CB8AC3E}">
        <p14:creationId xmlns:p14="http://schemas.microsoft.com/office/powerpoint/2010/main" val="813928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4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3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7" grpId="0"/>
      <p:bldP spid="13330" grpId="0"/>
      <p:bldP spid="13333" grpId="0" animBg="1"/>
      <p:bldP spid="13334" grpId="0" animBg="1"/>
      <p:bldP spid="13335" grpId="0" animBg="1"/>
      <p:bldP spid="13336" grpId="0" animBg="1"/>
      <p:bldP spid="13337" grpId="0" animBg="1"/>
      <p:bldP spid="13338" grpId="0" animBg="1"/>
      <p:bldP spid="13339" grpId="0" animBg="1"/>
      <p:bldP spid="13340" grpId="0"/>
      <p:bldP spid="13341" grpId="0" animBg="1"/>
      <p:bldP spid="13342" grpId="0"/>
      <p:bldP spid="133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22.7|22.7|46.8"/>
</p:tagLst>
</file>

<file path=ppt/tags/tag10.xml><?xml version="1.0" encoding="utf-8"?>
<p:tagLst xmlns:a="http://schemas.openxmlformats.org/drawingml/2006/main" xmlns:r="http://schemas.openxmlformats.org/officeDocument/2006/relationships" xmlns:p="http://schemas.openxmlformats.org/presentationml/2006/main">
  <p:tag name="TIMING" val="|31|8.6"/>
</p:tagLst>
</file>

<file path=ppt/tags/tag11.xml><?xml version="1.0" encoding="utf-8"?>
<p:tagLst xmlns:a="http://schemas.openxmlformats.org/drawingml/2006/main" xmlns:r="http://schemas.openxmlformats.org/officeDocument/2006/relationships" xmlns:p="http://schemas.openxmlformats.org/presentationml/2006/main">
  <p:tag name="TIMING" val="|2.2|6.3|16.9|24.5|38.1|4"/>
</p:tagLst>
</file>

<file path=ppt/tags/tag12.xml><?xml version="1.0" encoding="utf-8"?>
<p:tagLst xmlns:a="http://schemas.openxmlformats.org/drawingml/2006/main" xmlns:r="http://schemas.openxmlformats.org/officeDocument/2006/relationships" xmlns:p="http://schemas.openxmlformats.org/presentationml/2006/main">
  <p:tag name="TIMING" val="|8.9|18.7|14.9|29|26.1|28.7|7.3"/>
</p:tagLst>
</file>

<file path=ppt/tags/tag13.xml><?xml version="1.0" encoding="utf-8"?>
<p:tagLst xmlns:a="http://schemas.openxmlformats.org/drawingml/2006/main" xmlns:r="http://schemas.openxmlformats.org/officeDocument/2006/relationships" xmlns:p="http://schemas.openxmlformats.org/presentationml/2006/main">
  <p:tag name="TIMING" val="|9.7|6.2"/>
</p:tagLst>
</file>

<file path=ppt/tags/tag14.xml><?xml version="1.0" encoding="utf-8"?>
<p:tagLst xmlns:a="http://schemas.openxmlformats.org/drawingml/2006/main" xmlns:r="http://schemas.openxmlformats.org/officeDocument/2006/relationships" xmlns:p="http://schemas.openxmlformats.org/presentationml/2006/main">
  <p:tag name="TIMING" val="|14.2|5.3"/>
</p:tagLst>
</file>

<file path=ppt/tags/tag2.xml><?xml version="1.0" encoding="utf-8"?>
<p:tagLst xmlns:a="http://schemas.openxmlformats.org/drawingml/2006/main" xmlns:r="http://schemas.openxmlformats.org/officeDocument/2006/relationships" xmlns:p="http://schemas.openxmlformats.org/presentationml/2006/main">
  <p:tag name="TIMING" val="|20.1|12.1|8.2|17.7"/>
</p:tagLst>
</file>

<file path=ppt/tags/tag3.xml><?xml version="1.0" encoding="utf-8"?>
<p:tagLst xmlns:a="http://schemas.openxmlformats.org/drawingml/2006/main" xmlns:r="http://schemas.openxmlformats.org/officeDocument/2006/relationships" xmlns:p="http://schemas.openxmlformats.org/presentationml/2006/main">
  <p:tag name="TIMING" val="|20.1|12.1|8.2|17.7"/>
</p:tagLst>
</file>

<file path=ppt/tags/tag4.xml><?xml version="1.0" encoding="utf-8"?>
<p:tagLst xmlns:a="http://schemas.openxmlformats.org/drawingml/2006/main" xmlns:r="http://schemas.openxmlformats.org/officeDocument/2006/relationships" xmlns:p="http://schemas.openxmlformats.org/presentationml/2006/main">
  <p:tag name="TIMING" val="|7.1|11.2|10.1|3.4|6.4|11|12|4.8|8|6.4"/>
</p:tagLst>
</file>

<file path=ppt/tags/tag5.xml><?xml version="1.0" encoding="utf-8"?>
<p:tagLst xmlns:a="http://schemas.openxmlformats.org/drawingml/2006/main" xmlns:r="http://schemas.openxmlformats.org/officeDocument/2006/relationships" xmlns:p="http://schemas.openxmlformats.org/presentationml/2006/main">
  <p:tag name="TIMING" val="|19.3|4.6|21.7|13.8"/>
</p:tagLst>
</file>

<file path=ppt/tags/tag6.xml><?xml version="1.0" encoding="utf-8"?>
<p:tagLst xmlns:a="http://schemas.openxmlformats.org/drawingml/2006/main" xmlns:r="http://schemas.openxmlformats.org/officeDocument/2006/relationships" xmlns:p="http://schemas.openxmlformats.org/presentationml/2006/main">
  <p:tag name="TIMING" val="|33.6|11.7|16.5|10.1"/>
</p:tagLst>
</file>

<file path=ppt/tags/tag7.xml><?xml version="1.0" encoding="utf-8"?>
<p:tagLst xmlns:a="http://schemas.openxmlformats.org/drawingml/2006/main" xmlns:r="http://schemas.openxmlformats.org/officeDocument/2006/relationships" xmlns:p="http://schemas.openxmlformats.org/presentationml/2006/main">
  <p:tag name="TIMING" val="|2.9"/>
</p:tagLst>
</file>

<file path=ppt/tags/tag8.xml><?xml version="1.0" encoding="utf-8"?>
<p:tagLst xmlns:a="http://schemas.openxmlformats.org/drawingml/2006/main" xmlns:r="http://schemas.openxmlformats.org/officeDocument/2006/relationships" xmlns:p="http://schemas.openxmlformats.org/presentationml/2006/main">
  <p:tag name="TIMING" val="|10.9|8.2"/>
</p:tagLst>
</file>

<file path=ppt/tags/tag9.xml><?xml version="1.0" encoding="utf-8"?>
<p:tagLst xmlns:a="http://schemas.openxmlformats.org/drawingml/2006/main" xmlns:r="http://schemas.openxmlformats.org/officeDocument/2006/relationships" xmlns:p="http://schemas.openxmlformats.org/presentationml/2006/main">
  <p:tag name="TIMING" val="|11.4|4.9|18.6|23.9|20.2|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5138</TotalTime>
  <Words>7810</Words>
  <Application>Microsoft Macintosh PowerPoint</Application>
  <PresentationFormat>On-screen Show (4:3)</PresentationFormat>
  <Paragraphs>1185</Paragraphs>
  <Slides>68</Slides>
  <Notes>54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Equation</vt:lpstr>
      <vt:lpstr>Energy in Social Sensing and CPS-I  Sensor nodes and Smartphones</vt:lpstr>
      <vt:lpstr>Papers</vt:lpstr>
      <vt:lpstr>Background</vt:lpstr>
      <vt:lpstr>Background</vt:lpstr>
      <vt:lpstr>Background</vt:lpstr>
      <vt:lpstr>Background</vt:lpstr>
      <vt:lpstr>Model</vt:lpstr>
      <vt:lpstr>A Task Set Example</vt:lpstr>
      <vt:lpstr>Problem Statement</vt:lpstr>
      <vt:lpstr>Problem Statement</vt:lpstr>
      <vt:lpstr>Optimal Batching Period</vt:lpstr>
      <vt:lpstr>Chain Task Topology</vt:lpstr>
      <vt:lpstr>Chain Task Topology</vt:lpstr>
      <vt:lpstr>Star Task Topology</vt:lpstr>
      <vt:lpstr>Star Task Topology</vt:lpstr>
      <vt:lpstr>Period Allocation in Aggregation Tree</vt:lpstr>
      <vt:lpstr>Heterogeneous Task to Processor Assignment</vt:lpstr>
      <vt:lpstr>Task to Processor Assignment Heuristics</vt:lpstr>
      <vt:lpstr>Evaluation</vt:lpstr>
      <vt:lpstr>Experiment Setup</vt:lpstr>
      <vt:lpstr>Energy Profile</vt:lpstr>
      <vt:lpstr>Comparison of Basic Operation on Two Processor Boards</vt:lpstr>
      <vt:lpstr>Task Set Generation</vt:lpstr>
      <vt:lpstr>Flash Access</vt:lpstr>
      <vt:lpstr>Experiment with Batching Period-1</vt:lpstr>
      <vt:lpstr>Experiment with Batching Period-2</vt:lpstr>
      <vt:lpstr>Experiment with  Optimal Task Assignment</vt:lpstr>
      <vt:lpstr>Task-Processor Heuristic Performance</vt:lpstr>
      <vt:lpstr>Tradeoffs between Energy Savings and Responsiveness</vt:lpstr>
      <vt:lpstr>Energy Cost of Asynchrony</vt:lpstr>
      <vt:lpstr>Conclusion</vt:lpstr>
      <vt:lpstr>Papers </vt:lpstr>
      <vt:lpstr>Continuous Context-Aware Apps</vt:lpstr>
      <vt:lpstr>Sensing Context is Expensive</vt:lpstr>
      <vt:lpstr>Sensing Context is Expensive</vt:lpstr>
      <vt:lpstr>Sensing Context is Expensive</vt:lpstr>
      <vt:lpstr>Sensing Context is Expensive</vt:lpstr>
      <vt:lpstr>PowerPoint Presentation</vt:lpstr>
      <vt:lpstr>ACE Big Picture</vt:lpstr>
      <vt:lpstr>ACE Big Picture</vt:lpstr>
      <vt:lpstr>ACE Big Picture</vt:lpstr>
      <vt:lpstr>ACE Big Picture</vt:lpstr>
      <vt:lpstr>ACE Big Picture</vt:lpstr>
      <vt:lpstr>Disclaimers</vt:lpstr>
      <vt:lpstr>Contexters</vt:lpstr>
      <vt:lpstr>ACE Workflow</vt:lpstr>
      <vt:lpstr>Key Questions</vt:lpstr>
      <vt:lpstr>Feasibility: Datasets</vt:lpstr>
      <vt:lpstr>Apriori Algorithm to Find the Rules</vt:lpstr>
      <vt:lpstr>Mining Behavior Invariants</vt:lpstr>
      <vt:lpstr>Addressing Rule Mining Challenges</vt:lpstr>
      <vt:lpstr>Addressing Rule Mining Challenges</vt:lpstr>
      <vt:lpstr>Correlation Miner on Two Traces</vt:lpstr>
      <vt:lpstr>Key Questions</vt:lpstr>
      <vt:lpstr>Inference Caching</vt:lpstr>
      <vt:lpstr>Speculative Sensing</vt:lpstr>
      <vt:lpstr>Example: InMeeting?</vt:lpstr>
      <vt:lpstr>Speculative Sensing</vt:lpstr>
      <vt:lpstr>Key Questions</vt:lpstr>
      <vt:lpstr>Evaluation Setup</vt:lpstr>
      <vt:lpstr>Hit Rate of Inference Cache</vt:lpstr>
      <vt:lpstr>Energy Savings by Sensing Planner</vt:lpstr>
      <vt:lpstr>Overhead of ACE</vt:lpstr>
      <vt:lpstr>End-to-End Energy Savings</vt:lpstr>
      <vt:lpstr>End-to-end Latency</vt:lpstr>
      <vt:lpstr>What are the limitations you see?</vt:lpstr>
      <vt:lpstr>Limitations claimed by author</vt:lpstr>
      <vt:lpstr>Conclusion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in Social Sensing and CPS</dc:title>
  <dc:creator>Dong Wang</dc:creator>
  <cp:lastModifiedBy>Dong Wang</cp:lastModifiedBy>
  <cp:revision>214</cp:revision>
  <dcterms:created xsi:type="dcterms:W3CDTF">2014-11-29T01:26:59Z</dcterms:created>
  <dcterms:modified xsi:type="dcterms:W3CDTF">2015-04-02T21:00:20Z</dcterms:modified>
</cp:coreProperties>
</file>