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handoutMasterIdLst>
    <p:handoutMasterId r:id="rId59"/>
  </p:handoutMasterIdLst>
  <p:sldIdLst>
    <p:sldId id="257" r:id="rId2"/>
    <p:sldId id="349" r:id="rId3"/>
    <p:sldId id="259" r:id="rId4"/>
    <p:sldId id="260" r:id="rId5"/>
    <p:sldId id="261" r:id="rId6"/>
    <p:sldId id="262" r:id="rId7"/>
    <p:sldId id="263" r:id="rId8"/>
    <p:sldId id="264" r:id="rId9"/>
    <p:sldId id="291" r:id="rId10"/>
    <p:sldId id="292" r:id="rId11"/>
    <p:sldId id="265" r:id="rId12"/>
    <p:sldId id="266" r:id="rId13"/>
    <p:sldId id="267" r:id="rId14"/>
    <p:sldId id="268" r:id="rId15"/>
    <p:sldId id="294" r:id="rId16"/>
    <p:sldId id="270" r:id="rId17"/>
    <p:sldId id="272" r:id="rId18"/>
    <p:sldId id="274" r:id="rId19"/>
    <p:sldId id="275" r:id="rId20"/>
    <p:sldId id="276" r:id="rId21"/>
    <p:sldId id="277" r:id="rId22"/>
    <p:sldId id="278" r:id="rId23"/>
    <p:sldId id="279" r:id="rId24"/>
    <p:sldId id="280" r:id="rId25"/>
    <p:sldId id="281" r:id="rId26"/>
    <p:sldId id="295" r:id="rId27"/>
    <p:sldId id="282" r:id="rId28"/>
    <p:sldId id="283" r:id="rId29"/>
    <p:sldId id="285" r:id="rId30"/>
    <p:sldId id="321" r:id="rId31"/>
    <p:sldId id="323" r:id="rId32"/>
    <p:sldId id="322" r:id="rId33"/>
    <p:sldId id="324" r:id="rId34"/>
    <p:sldId id="327" r:id="rId35"/>
    <p:sldId id="326" r:id="rId36"/>
    <p:sldId id="329" r:id="rId37"/>
    <p:sldId id="330" r:id="rId38"/>
    <p:sldId id="331" r:id="rId39"/>
    <p:sldId id="332" r:id="rId40"/>
    <p:sldId id="333" r:id="rId41"/>
    <p:sldId id="334" r:id="rId42"/>
    <p:sldId id="335" r:id="rId43"/>
    <p:sldId id="338" r:id="rId44"/>
    <p:sldId id="336" r:id="rId45"/>
    <p:sldId id="339" r:id="rId46"/>
    <p:sldId id="340" r:id="rId47"/>
    <p:sldId id="341" r:id="rId48"/>
    <p:sldId id="346" r:id="rId49"/>
    <p:sldId id="345" r:id="rId50"/>
    <p:sldId id="342" r:id="rId51"/>
    <p:sldId id="347" r:id="rId52"/>
    <p:sldId id="343" r:id="rId53"/>
    <p:sldId id="344" r:id="rId54"/>
    <p:sldId id="328" r:id="rId55"/>
    <p:sldId id="348" r:id="rId56"/>
    <p:sldId id="288"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34" autoAdjust="0"/>
  </p:normalViewPr>
  <p:slideViewPr>
    <p:cSldViewPr snapToGrid="0" snapToObjects="1">
      <p:cViewPr varScale="1">
        <p:scale>
          <a:sx n="92" d="100"/>
          <a:sy n="92" d="100"/>
        </p:scale>
        <p:origin x="-212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50" d="100"/>
          <a:sy n="150" d="100"/>
        </p:scale>
        <p:origin x="-2456" y="12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C569E1-F29D-5C44-8227-0CAC320A162D}" type="datetimeFigureOut">
              <a:rPr lang="en-US" smtClean="0"/>
              <a:t>4/11/15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179229-B8C9-A141-8CE6-73610C61A5F5}" type="slidenum">
              <a:rPr lang="en-US" smtClean="0"/>
              <a:t>‹#›</a:t>
            </a:fld>
            <a:endParaRPr lang="en-US"/>
          </a:p>
        </p:txBody>
      </p:sp>
    </p:spTree>
    <p:extLst>
      <p:ext uri="{BB962C8B-B14F-4D97-AF65-F5344CB8AC3E}">
        <p14:creationId xmlns:p14="http://schemas.microsoft.com/office/powerpoint/2010/main" val="28711229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7298EB-5B72-BD47-83F3-F90F099BB909}" type="datetimeFigureOut">
              <a:rPr lang="en-US" smtClean="0"/>
              <a:t>4/11/15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9B205D-7744-2F4C-8929-35DB21289E18}" type="slidenum">
              <a:rPr lang="en-US" smtClean="0"/>
              <a:t>‹#›</a:t>
            </a:fld>
            <a:endParaRPr lang="en-US"/>
          </a:p>
        </p:txBody>
      </p:sp>
    </p:spTree>
    <p:extLst>
      <p:ext uri="{BB962C8B-B14F-4D97-AF65-F5344CB8AC3E}">
        <p14:creationId xmlns:p14="http://schemas.microsoft.com/office/powerpoint/2010/main" val="10005130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B205D-7744-2F4C-8929-35DB21289E18}" type="slidenum">
              <a:rPr lang="en-US" smtClean="0"/>
              <a:t>1</a:t>
            </a:fld>
            <a:endParaRPr lang="en-US"/>
          </a:p>
        </p:txBody>
      </p:sp>
    </p:spTree>
    <p:extLst>
      <p:ext uri="{BB962C8B-B14F-4D97-AF65-F5344CB8AC3E}">
        <p14:creationId xmlns:p14="http://schemas.microsoft.com/office/powerpoint/2010/main" val="3075272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 Using the results</a:t>
            </a:r>
            <a:r>
              <a:rPr lang="en-US" baseline="0" dirty="0" smtClean="0"/>
              <a:t> from wrists and ankle, can you differentiate these three activities? If so, show me how can you do that?</a:t>
            </a:r>
          </a:p>
          <a:p>
            <a:endParaRPr lang="en-US" baseline="0" dirty="0" smtClean="0"/>
          </a:p>
          <a:p>
            <a:r>
              <a:rPr lang="en-US" baseline="0" dirty="0" smtClean="0"/>
              <a:t>Use wrist reading to dif. Walking from sitting and standing. Use Ankle to diff. sitting from standing.</a:t>
            </a:r>
          </a:p>
          <a:p>
            <a:endParaRPr lang="en-US" baseline="0" dirty="0" smtClean="0"/>
          </a:p>
          <a:p>
            <a:r>
              <a:rPr lang="en-US" sz="1200" b="0" i="0" u="none" strike="noStrike" kern="1200" baseline="0" dirty="0" smtClean="0">
                <a:solidFill>
                  <a:schemeClr val="tx1"/>
                </a:solidFill>
                <a:latin typeface="+mn-lt"/>
                <a:ea typeface="+mn-ea"/>
                <a:cs typeface="+mn-cs"/>
              </a:rPr>
              <a:t> From Figure 2, we observe that the message arrival pattern</a:t>
            </a:r>
          </a:p>
          <a:p>
            <a:r>
              <a:rPr lang="en-US" sz="1200" b="0" i="0" u="none" strike="noStrike" kern="1200" baseline="0" dirty="0" smtClean="0">
                <a:solidFill>
                  <a:schemeClr val="tx1"/>
                </a:solidFill>
                <a:latin typeface="+mn-lt"/>
                <a:ea typeface="+mn-ea"/>
                <a:cs typeface="+mn-cs"/>
              </a:rPr>
              <a:t>of the wrist node is enough for distinguishing walking from</a:t>
            </a:r>
          </a:p>
          <a:p>
            <a:r>
              <a:rPr lang="en-US" sz="1200" b="0" i="0" u="none" strike="noStrike" kern="1200" baseline="0" dirty="0" smtClean="0">
                <a:solidFill>
                  <a:schemeClr val="tx1"/>
                </a:solidFill>
                <a:latin typeface="+mn-lt"/>
                <a:ea typeface="+mn-ea"/>
                <a:cs typeface="+mn-cs"/>
              </a:rPr>
              <a:t>the other two activities. In contrast, sitting and standing</a:t>
            </a:r>
          </a:p>
          <a:p>
            <a:r>
              <a:rPr lang="en-US" sz="1200" b="0" i="0" u="none" strike="noStrike" kern="1200" baseline="0" dirty="0" smtClean="0">
                <a:solidFill>
                  <a:schemeClr val="tx1"/>
                </a:solidFill>
                <a:latin typeface="+mn-lt"/>
                <a:ea typeface="+mn-ea"/>
                <a:cs typeface="+mn-cs"/>
              </a:rPr>
              <a:t>have very similar message arrival patterns of the wrist node.</a:t>
            </a:r>
          </a:p>
          <a:p>
            <a:r>
              <a:rPr lang="en-US" sz="1200" b="0" i="0" u="none" strike="noStrike" kern="1200" baseline="0" dirty="0" smtClean="0">
                <a:solidFill>
                  <a:schemeClr val="tx1"/>
                </a:solidFill>
                <a:latin typeface="+mn-lt"/>
                <a:ea typeface="+mn-ea"/>
                <a:cs typeface="+mn-cs"/>
              </a:rPr>
              <a:t>However, they can be distinguished from each other by the</a:t>
            </a:r>
          </a:p>
          <a:p>
            <a:r>
              <a:rPr lang="en-US" sz="1200" b="0" i="0" u="none" strike="noStrike" kern="1200" baseline="0" dirty="0" smtClean="0">
                <a:solidFill>
                  <a:schemeClr val="tx1"/>
                </a:solidFill>
                <a:latin typeface="+mn-lt"/>
                <a:ea typeface="+mn-ea"/>
                <a:cs typeface="+mn-cs"/>
              </a:rPr>
              <a:t>message arrival patterns of the ankle node. Thus, intuitively,</a:t>
            </a:r>
          </a:p>
          <a:p>
            <a:r>
              <a:rPr lang="en-US" sz="1200" b="0" i="0" u="none" strike="noStrike" kern="1200" baseline="0" dirty="0" smtClean="0">
                <a:solidFill>
                  <a:schemeClr val="tx1"/>
                </a:solidFill>
                <a:latin typeface="+mn-lt"/>
                <a:ea typeface="+mn-ea"/>
                <a:cs typeface="+mn-cs"/>
              </a:rPr>
              <a:t>these three activities are able to be separated from each other</a:t>
            </a:r>
          </a:p>
          <a:p>
            <a:r>
              <a:rPr lang="en-US" sz="1200" b="0" i="0" u="none" strike="noStrike" kern="1200" baseline="0" dirty="0" smtClean="0">
                <a:solidFill>
                  <a:schemeClr val="tx1"/>
                </a:solidFill>
                <a:latin typeface="+mn-lt"/>
                <a:ea typeface="+mn-ea"/>
                <a:cs typeface="+mn-cs"/>
              </a:rPr>
              <a:t>with the message arrival patterns of both the wrist and ankle</a:t>
            </a:r>
          </a:p>
          <a:p>
            <a:r>
              <a:rPr lang="en-US" sz="1200" b="0" i="0" u="none" strike="noStrike" kern="1200" baseline="0" dirty="0" smtClean="0">
                <a:solidFill>
                  <a:schemeClr val="tx1"/>
                </a:solidFill>
                <a:latin typeface="+mn-lt"/>
                <a:ea typeface="+mn-ea"/>
                <a:cs typeface="+mn-cs"/>
              </a:rPr>
              <a:t>nodes.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With only three activities being considered, we demonstrate</a:t>
            </a:r>
          </a:p>
          <a:p>
            <a:r>
              <a:rPr lang="en-US" sz="1200" b="0" i="0" u="none" strike="noStrike" kern="1200" baseline="0" dirty="0" smtClean="0">
                <a:solidFill>
                  <a:schemeClr val="tx1"/>
                </a:solidFill>
                <a:latin typeface="+mn-lt"/>
                <a:ea typeface="+mn-ea"/>
                <a:cs typeface="+mn-cs"/>
              </a:rPr>
              <a:t>the potential of exploiting communication patterns of</a:t>
            </a:r>
          </a:p>
          <a:p>
            <a:r>
              <a:rPr lang="en-US" sz="1200" b="0" i="0" u="none" strike="noStrike" kern="1200" baseline="0" dirty="0" smtClean="0">
                <a:solidFill>
                  <a:schemeClr val="tx1"/>
                </a:solidFill>
                <a:latin typeface="+mn-lt"/>
                <a:ea typeface="+mn-ea"/>
                <a:cs typeface="+mn-cs"/>
              </a:rPr>
              <a:t>the right wrist and ankle nodes for recognizing activities.</a:t>
            </a:r>
          </a:p>
          <a:p>
            <a:r>
              <a:rPr lang="en-US" sz="1200" b="0" i="0" u="none" strike="noStrike" kern="1200" baseline="0" dirty="0" smtClean="0">
                <a:solidFill>
                  <a:schemeClr val="tx1"/>
                </a:solidFill>
                <a:latin typeface="+mn-lt"/>
                <a:ea typeface="+mn-ea"/>
                <a:cs typeface="+mn-cs"/>
              </a:rPr>
              <a:t>However, it is just a concept proof. In the rest of this paper,</a:t>
            </a:r>
          </a:p>
          <a:p>
            <a:r>
              <a:rPr lang="en-US" sz="1200" b="0" i="0" u="none" strike="noStrike" kern="1200" baseline="0" dirty="0" smtClean="0">
                <a:solidFill>
                  <a:schemeClr val="tx1"/>
                </a:solidFill>
                <a:latin typeface="+mn-lt"/>
                <a:ea typeface="+mn-ea"/>
                <a:cs typeface="+mn-cs"/>
              </a:rPr>
              <a:t>we consider more complex activities.</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D9B205D-7744-2F4C-8929-35DB21289E18}" type="slidenum">
              <a:rPr lang="en-US" smtClean="0"/>
              <a:t>10</a:t>
            </a:fld>
            <a:endParaRPr lang="en-US"/>
          </a:p>
        </p:txBody>
      </p:sp>
    </p:spTree>
    <p:extLst>
      <p:ext uri="{BB962C8B-B14F-4D97-AF65-F5344CB8AC3E}">
        <p14:creationId xmlns:p14="http://schemas.microsoft.com/office/powerpoint/2010/main" val="4233787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 give a definition for communication pattern. To collect communication pattern, we use radio as sensors.</a:t>
            </a:r>
          </a:p>
          <a:p>
            <a:r>
              <a:rPr lang="en-US" baseline="0" dirty="0" smtClean="0"/>
              <a:t>In runtime, each on-body node sends data packets to the aggregator. With received data packets from node 1 during a time window, the aggregator extracts PDR of node 1 and </a:t>
            </a:r>
            <a:r>
              <a:rPr lang="en-US" baseline="0" dirty="0" err="1" smtClean="0"/>
              <a:t>rssi</a:t>
            </a:r>
            <a:r>
              <a:rPr lang="en-US" baseline="0" dirty="0" smtClean="0"/>
              <a:t> features. RSSI stands for …</a:t>
            </a:r>
          </a:p>
          <a:p>
            <a:r>
              <a:rPr lang="en-US" baseline="0" dirty="0" smtClean="0"/>
              <a:t>In the same way, the aggregator extracts the PDR and RSSI features for node 2 during the same time window and concatenate node2’s node1’s features. If there are more nodes, theirs features will be extracted and concatenated in the same way.</a:t>
            </a:r>
          </a:p>
          <a:p>
            <a:r>
              <a:rPr lang="en-US" baseline="0" dirty="0" smtClean="0"/>
              <a:t> The whole feature vector we call it communication pattern.  </a:t>
            </a:r>
          </a:p>
          <a:p>
            <a:r>
              <a:rPr lang="en-US" baseline="0" dirty="0" smtClean="0"/>
              <a:t>In runtime, we use communication pattern as the signature of that time window to recognize activities.</a:t>
            </a:r>
          </a:p>
          <a:p>
            <a:endParaRPr lang="en-US" baseline="0" dirty="0" smtClean="0"/>
          </a:p>
        </p:txBody>
      </p:sp>
      <p:sp>
        <p:nvSpPr>
          <p:cNvPr id="4" name="Slide Number Placeholder 3"/>
          <p:cNvSpPr>
            <a:spLocks noGrp="1"/>
          </p:cNvSpPr>
          <p:nvPr>
            <p:ph type="sldNum" sz="quarter" idx="10"/>
          </p:nvPr>
        </p:nvSpPr>
        <p:spPr/>
        <p:txBody>
          <a:bodyPr/>
          <a:lstStyle/>
          <a:p>
            <a:fld id="{F743F38C-AA2F-4D47-8DD8-8AC5DE52F745}" type="slidenum">
              <a:rPr lang="en-US" smtClean="0"/>
              <a:t>11</a:t>
            </a:fld>
            <a:endParaRPr lang="en-US"/>
          </a:p>
        </p:txBody>
      </p:sp>
    </p:spTree>
    <p:extLst>
      <p:ext uri="{BB962C8B-B14F-4D97-AF65-F5344CB8AC3E}">
        <p14:creationId xmlns:p14="http://schemas.microsoft.com/office/powerpoint/2010/main" val="3063354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endow CP</a:t>
            </a:r>
            <a:r>
              <a:rPr lang="en-US" baseline="0" dirty="0" smtClean="0"/>
              <a:t> with enough discriminative capacity, we first analyze the influencing factors of CP.</a:t>
            </a:r>
          </a:p>
          <a:p>
            <a:r>
              <a:rPr lang="en-US" baseline="0" dirty="0" smtClean="0"/>
              <a:t>According to our definition in our previous slide, CP includes.</a:t>
            </a:r>
          </a:p>
          <a:p>
            <a:r>
              <a:rPr lang="en-US" baseline="0" dirty="0" smtClean="0"/>
              <a:t>Influencing factor of PDR is TX power, high power results in … low power results in</a:t>
            </a:r>
          </a:p>
          <a:p>
            <a:r>
              <a:rPr lang="en-US" baseline="0" dirty="0" smtClean="0"/>
              <a:t>Influencing factor of RSSI related</a:t>
            </a:r>
          </a:p>
          <a:p>
            <a:endParaRPr lang="en-US" dirty="0"/>
          </a:p>
        </p:txBody>
      </p:sp>
      <p:sp>
        <p:nvSpPr>
          <p:cNvPr id="4" name="Slide Number Placeholder 3"/>
          <p:cNvSpPr>
            <a:spLocks noGrp="1"/>
          </p:cNvSpPr>
          <p:nvPr>
            <p:ph type="sldNum" sz="quarter" idx="10"/>
          </p:nvPr>
        </p:nvSpPr>
        <p:spPr/>
        <p:txBody>
          <a:bodyPr/>
          <a:lstStyle/>
          <a:p>
            <a:fld id="{F743F38C-AA2F-4D47-8DD8-8AC5DE52F745}" type="slidenum">
              <a:rPr lang="en-US" smtClean="0"/>
              <a:t>12</a:t>
            </a:fld>
            <a:endParaRPr lang="en-US"/>
          </a:p>
        </p:txBody>
      </p:sp>
    </p:spTree>
    <p:extLst>
      <p:ext uri="{BB962C8B-B14F-4D97-AF65-F5344CB8AC3E}">
        <p14:creationId xmlns:p14="http://schemas.microsoft.com/office/powerpoint/2010/main" val="760101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3F38C-AA2F-4D47-8DD8-8AC5DE52F745}" type="slidenum">
              <a:rPr lang="en-US" smtClean="0"/>
              <a:t>13</a:t>
            </a:fld>
            <a:endParaRPr lang="en-US"/>
          </a:p>
        </p:txBody>
      </p:sp>
    </p:spTree>
    <p:extLst>
      <p:ext uri="{BB962C8B-B14F-4D97-AF65-F5344CB8AC3E}">
        <p14:creationId xmlns:p14="http://schemas.microsoft.com/office/powerpoint/2010/main" val="1710478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B205D-7744-2F4C-8929-35DB21289E18}" type="slidenum">
              <a:rPr lang="en-US" smtClean="0"/>
              <a:t>14</a:t>
            </a:fld>
            <a:endParaRPr lang="en-US"/>
          </a:p>
        </p:txBody>
      </p:sp>
    </p:spTree>
    <p:extLst>
      <p:ext uri="{BB962C8B-B14F-4D97-AF65-F5344CB8AC3E}">
        <p14:creationId xmlns:p14="http://schemas.microsoft.com/office/powerpoint/2010/main" val="3384107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B205D-7744-2F4C-8929-35DB21289E18}" type="slidenum">
              <a:rPr lang="en-US" smtClean="0"/>
              <a:t>15</a:t>
            </a:fld>
            <a:endParaRPr lang="en-US"/>
          </a:p>
        </p:txBody>
      </p:sp>
    </p:spTree>
    <p:extLst>
      <p:ext uri="{BB962C8B-B14F-4D97-AF65-F5344CB8AC3E}">
        <p14:creationId xmlns:p14="http://schemas.microsoft.com/office/powerpoint/2010/main" val="388895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 Why accuracy</a:t>
            </a:r>
            <a:r>
              <a:rPr lang="en-US" baseline="0" dirty="0" smtClean="0"/>
              <a:t> first increases and then decrease?</a:t>
            </a:r>
          </a:p>
          <a:p>
            <a:r>
              <a:rPr lang="en-US" baseline="0" dirty="0" smtClean="0"/>
              <a:t>First increase because level 1 is too low, almost everyone gets lot, then decrease because the level 3 and more is too high, every packet arrives. Both cases are not discriminative.</a:t>
            </a:r>
            <a:endParaRPr lang="en-US" dirty="0" smtClean="0"/>
          </a:p>
          <a:p>
            <a:endParaRPr lang="en-US" dirty="0" smtClean="0"/>
          </a:p>
          <a:p>
            <a:endParaRPr lang="en-US" dirty="0" smtClean="0"/>
          </a:p>
          <a:p>
            <a:r>
              <a:rPr lang="en-US" dirty="0" smtClean="0"/>
              <a:t>This figure illustrates how accuracy varies</a:t>
            </a:r>
            <a:r>
              <a:rPr lang="en-US" baseline="0" dirty="0" smtClean="0"/>
              <a:t> as the TX power level increases</a:t>
            </a:r>
          </a:p>
          <a:p>
            <a:endParaRPr lang="en-US" baseline="0" dirty="0" smtClean="0"/>
          </a:p>
          <a:p>
            <a:r>
              <a:rPr lang="en-US" sz="1200" b="0" i="0" u="none" strike="noStrike" kern="1200" baseline="0" dirty="0" smtClean="0">
                <a:solidFill>
                  <a:schemeClr val="tx1"/>
                </a:solidFill>
                <a:latin typeface="+mn-lt"/>
                <a:ea typeface="+mn-ea"/>
                <a:cs typeface="+mn-cs"/>
              </a:rPr>
              <a:t>From table I, we observe that the PDRs of two on-body</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sensor nodes are selected for activity recognition when the</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TX power level is low (e.g., 1 or 2). </a:t>
            </a:r>
          </a:p>
          <a:p>
            <a:r>
              <a:rPr lang="en-US" sz="1200" b="1" i="0" u="none" strike="noStrike" kern="1200" baseline="0" dirty="0" smtClean="0">
                <a:solidFill>
                  <a:schemeClr val="tx1"/>
                </a:solidFill>
                <a:latin typeface="+mn-lt"/>
                <a:ea typeface="+mn-ea"/>
                <a:cs typeface="+mn-cs"/>
              </a:rPr>
              <a:t>As the TX power</a:t>
            </a:r>
            <a:r>
              <a:rPr lang="en-US" sz="1200" b="1" i="0" u="none" strike="noStrike" kern="120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level becomes higher, the PDRs are no longer selected. It is</a:t>
            </a:r>
          </a:p>
          <a:p>
            <a:r>
              <a:rPr lang="en-US" sz="1200" b="1" i="0" u="none" strike="noStrike" kern="1200" baseline="0" dirty="0" smtClean="0">
                <a:solidFill>
                  <a:schemeClr val="tx1"/>
                </a:solidFill>
                <a:latin typeface="+mn-lt"/>
                <a:ea typeface="+mn-ea"/>
                <a:cs typeface="+mn-cs"/>
              </a:rPr>
              <a:t>because a human body’s height is limited and a higher TX</a:t>
            </a:r>
          </a:p>
          <a:p>
            <a:r>
              <a:rPr lang="en-US" sz="1200" b="1" i="0" u="none" strike="noStrike" kern="1200" baseline="0" dirty="0" smtClean="0">
                <a:solidFill>
                  <a:schemeClr val="tx1"/>
                </a:solidFill>
                <a:latin typeface="+mn-lt"/>
                <a:ea typeface="+mn-ea"/>
                <a:cs typeface="+mn-cs"/>
              </a:rPr>
              <a:t>power level results in higher PDRs for different activities,</a:t>
            </a:r>
          </a:p>
          <a:p>
            <a:r>
              <a:rPr lang="en-US" sz="1200" b="1" i="0" u="none" strike="noStrike" kern="1200" baseline="0" dirty="0" smtClean="0">
                <a:solidFill>
                  <a:schemeClr val="tx1"/>
                </a:solidFill>
                <a:latin typeface="+mn-lt"/>
                <a:ea typeface="+mn-ea"/>
                <a:cs typeface="+mn-cs"/>
              </a:rPr>
              <a:t>but the PDRs are less discriminative when they are high for</a:t>
            </a:r>
          </a:p>
          <a:p>
            <a:r>
              <a:rPr lang="en-US" sz="1200" b="1" i="0" u="none" strike="noStrike" kern="1200" baseline="0" dirty="0" smtClean="0">
                <a:solidFill>
                  <a:schemeClr val="tx1"/>
                </a:solidFill>
                <a:latin typeface="+mn-lt"/>
                <a:ea typeface="+mn-ea"/>
                <a:cs typeface="+mn-cs"/>
              </a:rPr>
              <a:t>all activities.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From table I, we also observe that when the TX power</a:t>
            </a:r>
          </a:p>
          <a:p>
            <a:r>
              <a:rPr lang="en-US" sz="1200" b="0" i="0" u="none" strike="noStrike" kern="1200" baseline="0" dirty="0" smtClean="0">
                <a:solidFill>
                  <a:schemeClr val="tx1"/>
                </a:solidFill>
                <a:latin typeface="+mn-lt"/>
                <a:ea typeface="+mn-ea"/>
                <a:cs typeface="+mn-cs"/>
              </a:rPr>
              <a:t>level is higher than 2, the feature selection algorithm only</a:t>
            </a:r>
          </a:p>
          <a:p>
            <a:r>
              <a:rPr lang="en-US" sz="1200" b="0" i="0" u="none" strike="noStrike" kern="1200" baseline="0" dirty="0" smtClean="0">
                <a:solidFill>
                  <a:schemeClr val="tx1"/>
                </a:solidFill>
                <a:latin typeface="+mn-lt"/>
                <a:ea typeface="+mn-ea"/>
                <a:cs typeface="+mn-cs"/>
              </a:rPr>
              <a:t>selects RSSI related features. As illustrated by Figure 4,</a:t>
            </a:r>
          </a:p>
          <a:p>
            <a:r>
              <a:rPr lang="en-US" sz="1200" b="0" i="0" u="none" strike="noStrike" kern="1200" baseline="0" dirty="0" smtClean="0">
                <a:solidFill>
                  <a:schemeClr val="tx1"/>
                </a:solidFill>
                <a:latin typeface="+mn-lt"/>
                <a:ea typeface="+mn-ea"/>
                <a:cs typeface="+mn-cs"/>
              </a:rPr>
              <a:t>accuracy decreases from TX power level 3. It can be inferred</a:t>
            </a:r>
          </a:p>
          <a:p>
            <a:r>
              <a:rPr lang="en-US" sz="1200" b="0" i="0" u="none" strike="noStrike" kern="1200" baseline="0" dirty="0" smtClean="0">
                <a:solidFill>
                  <a:schemeClr val="tx1"/>
                </a:solidFill>
                <a:latin typeface="+mn-lt"/>
                <a:ea typeface="+mn-ea"/>
                <a:cs typeface="+mn-cs"/>
              </a:rPr>
              <a:t>that the discriminative capacity of RSSI features is decreasing</a:t>
            </a:r>
          </a:p>
          <a:p>
            <a:r>
              <a:rPr lang="en-US" sz="1200" b="0" i="0" u="none" strike="noStrike" kern="1200" baseline="0" dirty="0" smtClean="0">
                <a:solidFill>
                  <a:schemeClr val="tx1"/>
                </a:solidFill>
                <a:latin typeface="+mn-lt"/>
                <a:ea typeface="+mn-ea"/>
                <a:cs typeface="+mn-cs"/>
              </a:rPr>
              <a:t>as the TX power level increases. Figure 6 supports this</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inference.</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743F38C-AA2F-4D47-8DD8-8AC5DE52F745}" type="slidenum">
              <a:rPr lang="en-US" smtClean="0"/>
              <a:t>16</a:t>
            </a:fld>
            <a:endParaRPr lang="en-US"/>
          </a:p>
        </p:txBody>
      </p:sp>
    </p:spTree>
    <p:extLst>
      <p:ext uri="{BB962C8B-B14F-4D97-AF65-F5344CB8AC3E}">
        <p14:creationId xmlns:p14="http://schemas.microsoft.com/office/powerpoint/2010/main" val="2343835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accuracy</a:t>
            </a:r>
            <a:r>
              <a:rPr lang="en-US" baseline="0" dirty="0" smtClean="0"/>
              <a:t> is highest when PDR is selected</a:t>
            </a:r>
            <a:r>
              <a:rPr lang="en-US" dirty="0" smtClean="0"/>
              <a:t>, we plan to use KLD to quantify the PDR’s discriminative capacity and</a:t>
            </a:r>
            <a:r>
              <a:rPr lang="en-US" baseline="0" dirty="0" smtClean="0"/>
              <a:t> see how it varies.</a:t>
            </a:r>
          </a:p>
          <a:p>
            <a:endParaRPr lang="en-US" baseline="0" dirty="0" smtClean="0"/>
          </a:p>
          <a:p>
            <a:r>
              <a:rPr lang="en-US" sz="1200" b="1" i="0" u="none" strike="noStrike" kern="1200" baseline="0" dirty="0" smtClean="0">
                <a:solidFill>
                  <a:schemeClr val="tx1"/>
                </a:solidFill>
                <a:latin typeface="+mn-lt"/>
                <a:ea typeface="+mn-ea"/>
                <a:cs typeface="+mn-cs"/>
              </a:rPr>
              <a:t>KL divergence is a metric that measures how different two distributions are . A higher</a:t>
            </a:r>
            <a:r>
              <a:rPr lang="en-US" sz="1200" b="1" i="0" u="none" strike="noStrike" kern="120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KL divergence value means the two distributions being</a:t>
            </a:r>
          </a:p>
          <a:p>
            <a:r>
              <a:rPr lang="en-US" sz="1200" b="1" i="0" u="none" strike="noStrike" kern="1200" baseline="0" dirty="0" smtClean="0">
                <a:solidFill>
                  <a:schemeClr val="tx1"/>
                </a:solidFill>
                <a:latin typeface="+mn-lt"/>
                <a:ea typeface="+mn-ea"/>
                <a:cs typeface="+mn-cs"/>
              </a:rPr>
              <a:t>compared are more different and vice versa</a:t>
            </a:r>
            <a:r>
              <a:rPr lang="en-US" sz="1200" b="0" i="0" u="none" strike="noStrike" kern="1200" baseline="0" dirty="0" smtClean="0">
                <a:solidFill>
                  <a:schemeClr val="tx1"/>
                </a:solidFill>
                <a:latin typeface="+mn-lt"/>
                <a:ea typeface="+mn-ea"/>
                <a:cs typeface="+mn-cs"/>
              </a:rPr>
              <a:t>. The x-axis in</a:t>
            </a:r>
          </a:p>
          <a:p>
            <a:r>
              <a:rPr lang="en-US" sz="1200" b="0" i="0" u="none" strike="noStrike" kern="1200" baseline="0" dirty="0" smtClean="0">
                <a:solidFill>
                  <a:schemeClr val="tx1"/>
                </a:solidFill>
                <a:latin typeface="+mn-lt"/>
                <a:ea typeface="+mn-ea"/>
                <a:cs typeface="+mn-cs"/>
              </a:rPr>
              <a:t>the figure is the time interval during which the PDR of</a:t>
            </a:r>
          </a:p>
          <a:p>
            <a:r>
              <a:rPr lang="en-US" sz="1200" b="0" i="0" u="none" strike="noStrike" kern="1200" baseline="0" dirty="0" smtClean="0">
                <a:solidFill>
                  <a:schemeClr val="tx1"/>
                </a:solidFill>
                <a:latin typeface="+mn-lt"/>
                <a:ea typeface="+mn-ea"/>
                <a:cs typeface="+mn-cs"/>
              </a:rPr>
              <a:t>each activity is calculated.</a:t>
            </a:r>
            <a:endParaRPr lang="en-US" dirty="0" smtClean="0"/>
          </a:p>
          <a:p>
            <a:endParaRPr lang="en-US" dirty="0" smtClean="0"/>
          </a:p>
          <a:p>
            <a:r>
              <a:rPr lang="en-US" sz="1200" b="0" i="0" u="none" strike="noStrike" kern="1200" baseline="0" dirty="0" smtClean="0">
                <a:solidFill>
                  <a:schemeClr val="tx1"/>
                </a:solidFill>
                <a:latin typeface="+mn-lt"/>
                <a:ea typeface="+mn-ea"/>
                <a:cs typeface="+mn-cs"/>
              </a:rPr>
              <a:t>From this figure, we observe that </a:t>
            </a:r>
            <a:r>
              <a:rPr lang="en-US" sz="1200" b="1" i="0" u="none" strike="noStrike" kern="1200" baseline="0" dirty="0" smtClean="0">
                <a:solidFill>
                  <a:schemeClr val="tx1"/>
                </a:solidFill>
                <a:latin typeface="+mn-lt"/>
                <a:ea typeface="+mn-ea"/>
                <a:cs typeface="+mn-cs"/>
              </a:rPr>
              <a:t>TX power level 2 has the largest</a:t>
            </a:r>
          </a:p>
          <a:p>
            <a:r>
              <a:rPr lang="en-US" sz="1200" b="1" i="0" u="none" strike="noStrike" kern="1200" baseline="0" dirty="0" smtClean="0">
                <a:solidFill>
                  <a:schemeClr val="tx1"/>
                </a:solidFill>
                <a:latin typeface="+mn-lt"/>
                <a:ea typeface="+mn-ea"/>
                <a:cs typeface="+mn-cs"/>
              </a:rPr>
              <a:t>average KL divergence, which means that the PDRs are most</a:t>
            </a:r>
          </a:p>
          <a:p>
            <a:r>
              <a:rPr lang="en-US" sz="1200" b="1" i="0" u="none" strike="noStrike" kern="1200" baseline="0" dirty="0" smtClean="0">
                <a:solidFill>
                  <a:schemeClr val="tx1"/>
                </a:solidFill>
                <a:latin typeface="+mn-lt"/>
                <a:ea typeface="+mn-ea"/>
                <a:cs typeface="+mn-cs"/>
              </a:rPr>
              <a:t>discriminative at this TX power level. </a:t>
            </a:r>
            <a:r>
              <a:rPr lang="en-US" sz="1200" b="0" i="0" u="none" strike="noStrike" kern="1200" baseline="0" dirty="0" smtClean="0">
                <a:solidFill>
                  <a:schemeClr val="tx1"/>
                </a:solidFill>
                <a:latin typeface="+mn-lt"/>
                <a:ea typeface="+mn-ea"/>
                <a:cs typeface="+mn-cs"/>
              </a:rPr>
              <a:t>In contrast, average</a:t>
            </a:r>
          </a:p>
          <a:p>
            <a:r>
              <a:rPr lang="en-US" sz="1200" b="0" i="0" u="none" strike="noStrike" kern="1200" baseline="0" dirty="0" smtClean="0">
                <a:solidFill>
                  <a:schemeClr val="tx1"/>
                </a:solidFill>
                <a:latin typeface="+mn-lt"/>
                <a:ea typeface="+mn-ea"/>
                <a:cs typeface="+mn-cs"/>
              </a:rPr>
              <a:t>KL divergences are much smaller at higher TX power levels.</a:t>
            </a:r>
          </a:p>
          <a:p>
            <a:r>
              <a:rPr lang="en-US" sz="1200" b="0" i="0" u="none" strike="noStrike" kern="1200" baseline="0" dirty="0" smtClean="0">
                <a:solidFill>
                  <a:schemeClr val="tx1"/>
                </a:solidFill>
                <a:latin typeface="+mn-lt"/>
                <a:ea typeface="+mn-ea"/>
                <a:cs typeface="+mn-cs"/>
              </a:rPr>
              <a:t>Thus, the PDRs are less discriminative at these power levels.</a:t>
            </a:r>
            <a:endParaRPr lang="en-US" dirty="0"/>
          </a:p>
        </p:txBody>
      </p:sp>
      <p:sp>
        <p:nvSpPr>
          <p:cNvPr id="4" name="Slide Number Placeholder 3"/>
          <p:cNvSpPr>
            <a:spLocks noGrp="1"/>
          </p:cNvSpPr>
          <p:nvPr>
            <p:ph type="sldNum" sz="quarter" idx="10"/>
          </p:nvPr>
        </p:nvSpPr>
        <p:spPr/>
        <p:txBody>
          <a:bodyPr/>
          <a:lstStyle/>
          <a:p>
            <a:fld id="{F743F38C-AA2F-4D47-8DD8-8AC5DE52F745}" type="slidenum">
              <a:rPr lang="en-US" smtClean="0"/>
              <a:t>17</a:t>
            </a:fld>
            <a:endParaRPr lang="en-US"/>
          </a:p>
        </p:txBody>
      </p:sp>
    </p:spTree>
    <p:extLst>
      <p:ext uri="{BB962C8B-B14F-4D97-AF65-F5344CB8AC3E}">
        <p14:creationId xmlns:p14="http://schemas.microsoft.com/office/powerpoint/2010/main" val="3330304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Q: Why accuracy increases as the packet sending rate increases? More packets and more information about RSSI. Packet rate should balance accuracy and energy</a:t>
            </a:r>
            <a:r>
              <a:rPr lang="en-US" sz="1200" b="1" i="0" u="none" strike="noStrike" kern="1200" baseline="0" dirty="0" smtClean="0">
                <a:solidFill>
                  <a:schemeClr val="tx1"/>
                </a:solidFill>
                <a:latin typeface="+mn-lt"/>
                <a:ea typeface="+mn-ea"/>
                <a:cs typeface="+mn-cs"/>
              </a:rPr>
              <a:t>. The packet sending process is like a sampling process of the BASN channel. The higher the packet sending rate, the higher the sampling rate is, the better results.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Q: Why Accuracy increases as the smoothing windows increases? </a:t>
            </a:r>
            <a:r>
              <a:rPr lang="en-US" sz="1200" b="1" i="0" u="none" strike="noStrike" kern="1200" baseline="0" dirty="0" smtClean="0">
                <a:solidFill>
                  <a:schemeClr val="tx1"/>
                </a:solidFill>
                <a:latin typeface="+mn-lt"/>
                <a:ea typeface="+mn-ea"/>
                <a:cs typeface="+mn-cs"/>
              </a:rPr>
              <a:t>Data from a longer smoothing window is simply more robust to noise. Smoothing window should balance delay and accuracy.</a:t>
            </a:r>
          </a:p>
          <a:p>
            <a:endParaRPr lang="en-US" dirty="0"/>
          </a:p>
          <a:p>
            <a:r>
              <a:rPr lang="en-US" sz="1200" b="0" i="0" u="none" strike="noStrike" kern="1200" baseline="0" dirty="0" smtClean="0">
                <a:solidFill>
                  <a:schemeClr val="tx1"/>
                </a:solidFill>
                <a:latin typeface="+mn-lt"/>
                <a:ea typeface="+mn-ea"/>
                <a:cs typeface="+mn-cs"/>
              </a:rPr>
              <a:t>From Figure 7, we observe that the accuracy increases</a:t>
            </a:r>
          </a:p>
          <a:p>
            <a:r>
              <a:rPr lang="en-US" sz="1200" b="0" i="0" u="none" strike="noStrike" kern="1200" baseline="0" dirty="0" smtClean="0">
                <a:solidFill>
                  <a:schemeClr val="tx1"/>
                </a:solidFill>
                <a:latin typeface="+mn-lt"/>
                <a:ea typeface="+mn-ea"/>
                <a:cs typeface="+mn-cs"/>
              </a:rPr>
              <a:t>as the packet sending rate increases. It is because a higher</a:t>
            </a:r>
          </a:p>
          <a:p>
            <a:r>
              <a:rPr lang="en-US" sz="1200" b="0" i="0" u="none" strike="noStrike" kern="1200" baseline="0" dirty="0" smtClean="0">
                <a:solidFill>
                  <a:schemeClr val="tx1"/>
                </a:solidFill>
                <a:latin typeface="+mn-lt"/>
                <a:ea typeface="+mn-ea"/>
                <a:cs typeface="+mn-cs"/>
              </a:rPr>
              <a:t>packet sending rate captures more information of the RSSI</a:t>
            </a:r>
          </a:p>
          <a:p>
            <a:r>
              <a:rPr lang="en-US" sz="1200" b="0" i="0" u="none" strike="noStrike" kern="1200" baseline="0" dirty="0" smtClean="0">
                <a:solidFill>
                  <a:schemeClr val="tx1"/>
                </a:solidFill>
                <a:latin typeface="+mn-lt"/>
                <a:ea typeface="+mn-ea"/>
                <a:cs typeface="+mn-cs"/>
              </a:rPr>
              <a:t>variation during each activity. All activity sets share this</a:t>
            </a:r>
          </a:p>
          <a:p>
            <a:r>
              <a:rPr lang="en-US" sz="1200" b="0" i="0" u="none" strike="noStrike" kern="1200" baseline="0" dirty="0" smtClean="0">
                <a:solidFill>
                  <a:schemeClr val="tx1"/>
                </a:solidFill>
                <a:latin typeface="+mn-lt"/>
                <a:ea typeface="+mn-ea"/>
                <a:cs typeface="+mn-cs"/>
              </a:rPr>
              <a:t>observation. However, a higher packet sending rate means</a:t>
            </a:r>
          </a:p>
          <a:p>
            <a:r>
              <a:rPr lang="en-US" sz="1200" b="0" i="0" u="none" strike="noStrike" kern="1200" baseline="0" dirty="0" smtClean="0">
                <a:solidFill>
                  <a:schemeClr val="tx1"/>
                </a:solidFill>
                <a:latin typeface="+mn-lt"/>
                <a:ea typeface="+mn-ea"/>
                <a:cs typeface="+mn-cs"/>
              </a:rPr>
              <a:t>increased energy overheads. Thus, to balance accuracy and</a:t>
            </a:r>
          </a:p>
          <a:p>
            <a:r>
              <a:rPr lang="en-US" sz="1200" b="0" i="0" u="none" strike="noStrike" kern="1200" baseline="0" dirty="0" smtClean="0">
                <a:solidFill>
                  <a:schemeClr val="tx1"/>
                </a:solidFill>
                <a:latin typeface="+mn-lt"/>
                <a:ea typeface="+mn-ea"/>
                <a:cs typeface="+mn-cs"/>
              </a:rPr>
              <a:t>energy overheads, the optimal packet sending rate should</a:t>
            </a:r>
          </a:p>
          <a:p>
            <a:r>
              <a:rPr lang="en-US" sz="1200" b="0" i="0" u="none" strike="noStrike" kern="1200" baseline="0" dirty="0" smtClean="0">
                <a:solidFill>
                  <a:schemeClr val="tx1"/>
                </a:solidFill>
                <a:latin typeface="+mn-lt"/>
                <a:ea typeface="+mn-ea"/>
                <a:cs typeface="+mn-cs"/>
              </a:rPr>
              <a:t>be the rate above which there is no obvious accuracy</a:t>
            </a:r>
          </a:p>
          <a:p>
            <a:r>
              <a:rPr lang="en-US" sz="1200" b="0" i="0" u="none" strike="noStrike" kern="1200" baseline="0" dirty="0" smtClean="0">
                <a:solidFill>
                  <a:schemeClr val="tx1"/>
                </a:solidFill>
                <a:latin typeface="+mn-lt"/>
                <a:ea typeface="+mn-ea"/>
                <a:cs typeface="+mn-cs"/>
              </a:rPr>
              <a:t>improvement. In Figure 7, compared to the accuracy (for the</a:t>
            </a:r>
          </a:p>
          <a:p>
            <a:r>
              <a:rPr lang="en-US" sz="1200" b="0" i="0" u="none" strike="noStrike" kern="1200" baseline="0" dirty="0" smtClean="0">
                <a:solidFill>
                  <a:schemeClr val="tx1"/>
                </a:solidFill>
                <a:latin typeface="+mn-lt"/>
                <a:ea typeface="+mn-ea"/>
                <a:cs typeface="+mn-cs"/>
              </a:rPr>
              <a:t>seven-activity set) achieved at 3 </a:t>
            </a:r>
            <a:r>
              <a:rPr lang="en-US" sz="1200" b="0" i="0" u="none" strike="noStrike" kern="1200" baseline="0" dirty="0" err="1" smtClean="0">
                <a:solidFill>
                  <a:schemeClr val="tx1"/>
                </a:solidFill>
                <a:latin typeface="+mn-lt"/>
                <a:ea typeface="+mn-ea"/>
                <a:cs typeface="+mn-cs"/>
              </a:rPr>
              <a:t>pkts</a:t>
            </a:r>
            <a:r>
              <a:rPr lang="en-US" sz="1200" b="0" i="0" u="none" strike="noStrike" kern="1200" baseline="0" dirty="0" smtClean="0">
                <a:solidFill>
                  <a:schemeClr val="tx1"/>
                </a:solidFill>
                <a:latin typeface="+mn-lt"/>
                <a:ea typeface="+mn-ea"/>
                <a:cs typeface="+mn-cs"/>
              </a:rPr>
              <a:t>/s, we observe that the</a:t>
            </a:r>
          </a:p>
          <a:p>
            <a:r>
              <a:rPr lang="en-US" sz="1200" b="0" i="0" u="none" strike="noStrike" kern="1200" baseline="0" dirty="0" smtClean="0">
                <a:solidFill>
                  <a:schemeClr val="tx1"/>
                </a:solidFill>
                <a:latin typeface="+mn-lt"/>
                <a:ea typeface="+mn-ea"/>
                <a:cs typeface="+mn-cs"/>
              </a:rPr>
              <a:t>accuracy increasing rate becomes slow as the packet sending</a:t>
            </a:r>
          </a:p>
          <a:p>
            <a:r>
              <a:rPr lang="en-US" sz="1200" b="0" i="0" u="none" strike="noStrike" kern="1200" baseline="0" dirty="0" smtClean="0">
                <a:solidFill>
                  <a:schemeClr val="tx1"/>
                </a:solidFill>
                <a:latin typeface="+mn-lt"/>
                <a:ea typeface="+mn-ea"/>
                <a:cs typeface="+mn-cs"/>
              </a:rPr>
              <a:t>rate is increased to 4 </a:t>
            </a:r>
            <a:r>
              <a:rPr lang="en-US" sz="1200" b="0" i="0" u="none" strike="noStrike" kern="1200" baseline="0" dirty="0" err="1" smtClean="0">
                <a:solidFill>
                  <a:schemeClr val="tx1"/>
                </a:solidFill>
                <a:latin typeface="+mn-lt"/>
                <a:ea typeface="+mn-ea"/>
                <a:cs typeface="+mn-cs"/>
              </a:rPr>
              <a:t>pkts</a:t>
            </a:r>
            <a:r>
              <a:rPr lang="en-US" sz="1200" b="0" i="0" u="none" strike="noStrike" kern="1200" baseline="0" dirty="0" smtClean="0">
                <a:solidFill>
                  <a:schemeClr val="tx1"/>
                </a:solidFill>
                <a:latin typeface="+mn-lt"/>
                <a:ea typeface="+mn-ea"/>
                <a:cs typeface="+mn-cs"/>
              </a:rPr>
              <a: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Figure 8 depicts how accuracy changes as the smoothing</a:t>
            </a:r>
          </a:p>
          <a:p>
            <a:r>
              <a:rPr lang="en-US" sz="1200" b="0" i="0" u="none" strike="noStrike" kern="1200" baseline="0" dirty="0" smtClean="0">
                <a:solidFill>
                  <a:schemeClr val="tx1"/>
                </a:solidFill>
                <a:latin typeface="+mn-lt"/>
                <a:ea typeface="+mn-ea"/>
                <a:cs typeface="+mn-cs"/>
              </a:rPr>
              <a:t>window size varies. To get this figure, we use 10-minute</a:t>
            </a:r>
          </a:p>
          <a:p>
            <a:r>
              <a:rPr lang="en-US" sz="1200" b="0" i="0" u="none" strike="noStrike" kern="1200" baseline="0" dirty="0" smtClean="0">
                <a:solidFill>
                  <a:schemeClr val="tx1"/>
                </a:solidFill>
                <a:latin typeface="+mn-lt"/>
                <a:ea typeface="+mn-ea"/>
                <a:cs typeface="+mn-cs"/>
              </a:rPr>
              <a:t>data of each activity and set the TX power level and packet</a:t>
            </a:r>
          </a:p>
          <a:p>
            <a:r>
              <a:rPr lang="en-US" sz="1200" b="0" i="0" u="none" strike="noStrike" kern="1200" baseline="0" dirty="0" smtClean="0">
                <a:solidFill>
                  <a:schemeClr val="tx1"/>
                </a:solidFill>
                <a:latin typeface="+mn-lt"/>
                <a:ea typeface="+mn-ea"/>
                <a:cs typeface="+mn-cs"/>
              </a:rPr>
              <a:t>sending rate to be 2 and 4 </a:t>
            </a:r>
            <a:r>
              <a:rPr lang="en-US" sz="1200" b="0" i="0" u="none" strike="noStrike" kern="1200" baseline="0" dirty="0" err="1" smtClean="0">
                <a:solidFill>
                  <a:schemeClr val="tx1"/>
                </a:solidFill>
                <a:latin typeface="+mn-lt"/>
                <a:ea typeface="+mn-ea"/>
                <a:cs typeface="+mn-cs"/>
              </a:rPr>
              <a:t>pkts</a:t>
            </a:r>
            <a:r>
              <a:rPr lang="en-US" sz="1200" b="0" i="0" u="none" strike="noStrike" kern="1200" baseline="0" dirty="0" smtClean="0">
                <a:solidFill>
                  <a:schemeClr val="tx1"/>
                </a:solidFill>
                <a:latin typeface="+mn-lt"/>
                <a:ea typeface="+mn-ea"/>
                <a:cs typeface="+mn-cs"/>
              </a:rPr>
              <a:t>/s, which are the optimal</a:t>
            </a:r>
          </a:p>
          <a:p>
            <a:r>
              <a:rPr lang="en-US" sz="1200" b="0" i="0" u="none" strike="noStrike" kern="1200" baseline="0" dirty="0" smtClean="0">
                <a:solidFill>
                  <a:schemeClr val="tx1"/>
                </a:solidFill>
                <a:latin typeface="+mn-lt"/>
                <a:ea typeface="+mn-ea"/>
                <a:cs typeface="+mn-cs"/>
              </a:rPr>
              <a:t>parameters for the subject. The accuracies are computed</a:t>
            </a:r>
          </a:p>
          <a:p>
            <a:r>
              <a:rPr lang="en-US" sz="1200" b="0" i="0" u="none" strike="noStrike" kern="1200" baseline="0" dirty="0" smtClean="0">
                <a:solidFill>
                  <a:schemeClr val="tx1"/>
                </a:solidFill>
                <a:latin typeface="+mn-lt"/>
                <a:ea typeface="+mn-ea"/>
                <a:cs typeface="+mn-cs"/>
              </a:rPr>
              <a:t>following the 10-fold cross validation routine. From Figure</a:t>
            </a:r>
          </a:p>
          <a:p>
            <a:r>
              <a:rPr lang="en-US" sz="1200" b="0" i="0" u="none" strike="noStrike" kern="1200" baseline="0" dirty="0" smtClean="0">
                <a:solidFill>
                  <a:schemeClr val="tx1"/>
                </a:solidFill>
                <a:latin typeface="+mn-lt"/>
                <a:ea typeface="+mn-ea"/>
                <a:cs typeface="+mn-cs"/>
              </a:rPr>
              <a:t>8, we observe that at the beginning the accuracy increases as</a:t>
            </a:r>
          </a:p>
          <a:p>
            <a:r>
              <a:rPr lang="en-US" sz="1200" b="0" i="0" u="none" strike="noStrike" kern="1200" baseline="0" dirty="0" smtClean="0">
                <a:solidFill>
                  <a:schemeClr val="tx1"/>
                </a:solidFill>
                <a:latin typeface="+mn-lt"/>
                <a:ea typeface="+mn-ea"/>
                <a:cs typeface="+mn-cs"/>
              </a:rPr>
              <a:t>the smoothing window size increases. It is because features</a:t>
            </a:r>
          </a:p>
          <a:p>
            <a:r>
              <a:rPr lang="en-US" sz="1200" b="0" i="0" u="none" strike="noStrike" kern="1200" baseline="0" dirty="0" smtClean="0">
                <a:solidFill>
                  <a:schemeClr val="tx1"/>
                </a:solidFill>
                <a:latin typeface="+mn-lt"/>
                <a:ea typeface="+mn-ea"/>
                <a:cs typeface="+mn-cs"/>
              </a:rPr>
              <a:t>extracted from a longer smoothing window are more robust</a:t>
            </a:r>
          </a:p>
          <a:p>
            <a:r>
              <a:rPr lang="en-US" sz="1200" b="0" i="0" u="none" strike="noStrike" kern="1200" baseline="0" dirty="0" smtClean="0">
                <a:solidFill>
                  <a:schemeClr val="tx1"/>
                </a:solidFill>
                <a:latin typeface="+mn-lt"/>
                <a:ea typeface="+mn-ea"/>
                <a:cs typeface="+mn-cs"/>
              </a:rPr>
              <a:t>to noise. The increasing rate becomes slow or near zero after</a:t>
            </a:r>
          </a:p>
          <a:p>
            <a:r>
              <a:rPr lang="en-US" sz="1200" b="0" i="0" u="none" strike="noStrike" kern="1200" baseline="0" dirty="0" smtClean="0">
                <a:solidFill>
                  <a:schemeClr val="tx1"/>
                </a:solidFill>
                <a:latin typeface="+mn-lt"/>
                <a:ea typeface="+mn-ea"/>
                <a:cs typeface="+mn-cs"/>
              </a:rPr>
              <a:t>the smoothing window size passes a threshold. It is because</a:t>
            </a:r>
          </a:p>
          <a:p>
            <a:r>
              <a:rPr lang="en-US" sz="1200" b="0" i="0" u="none" strike="noStrike" kern="1200" baseline="0" dirty="0" smtClean="0">
                <a:solidFill>
                  <a:schemeClr val="tx1"/>
                </a:solidFill>
                <a:latin typeface="+mn-lt"/>
                <a:ea typeface="+mn-ea"/>
                <a:cs typeface="+mn-cs"/>
              </a:rPr>
              <a:t>there is not much information gain by using a size which</a:t>
            </a:r>
          </a:p>
          <a:p>
            <a:r>
              <a:rPr lang="en-US" sz="1200" b="0" i="0" u="none" strike="noStrike" kern="1200" baseline="0" dirty="0" smtClean="0">
                <a:solidFill>
                  <a:schemeClr val="tx1"/>
                </a:solidFill>
                <a:latin typeface="+mn-lt"/>
                <a:ea typeface="+mn-ea"/>
                <a:cs typeface="+mn-cs"/>
              </a:rPr>
              <a:t>is larger than the threshold.</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D9B205D-7744-2F4C-8929-35DB21289E18}" type="slidenum">
              <a:rPr lang="en-US" smtClean="0"/>
              <a:t>18</a:t>
            </a:fld>
            <a:endParaRPr lang="en-US"/>
          </a:p>
        </p:txBody>
      </p:sp>
    </p:spTree>
    <p:extLst>
      <p:ext uri="{BB962C8B-B14F-4D97-AF65-F5344CB8AC3E}">
        <p14:creationId xmlns:p14="http://schemas.microsoft.com/office/powerpoint/2010/main" val="1140193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we cannot unlimited increasing packet sending rate and smoothing window size,</a:t>
            </a:r>
            <a:r>
              <a:rPr lang="en-US" baseline="0" dirty="0" smtClean="0"/>
              <a:t> because large packet sending rate consumes large energy overheads and large smoothing window size introduces large latency. </a:t>
            </a:r>
            <a:r>
              <a:rPr lang="en-US" dirty="0" smtClean="0"/>
              <a:t>To balance energy overhead and accuracy, we design the following heuristic</a:t>
            </a:r>
            <a:r>
              <a:rPr lang="en-US" baseline="0" dirty="0" smtClean="0"/>
              <a:t> rules for packet sending rate optimization</a:t>
            </a:r>
            <a:endParaRPr lang="en-US" dirty="0"/>
          </a:p>
        </p:txBody>
      </p:sp>
      <p:sp>
        <p:nvSpPr>
          <p:cNvPr id="4" name="Slide Number Placeholder 3"/>
          <p:cNvSpPr>
            <a:spLocks noGrp="1"/>
          </p:cNvSpPr>
          <p:nvPr>
            <p:ph type="sldNum" sz="quarter" idx="10"/>
          </p:nvPr>
        </p:nvSpPr>
        <p:spPr/>
        <p:txBody>
          <a:bodyPr/>
          <a:lstStyle/>
          <a:p>
            <a:fld id="{F743F38C-AA2F-4D47-8DD8-8AC5DE52F745}" type="slidenum">
              <a:rPr lang="en-US" smtClean="0"/>
              <a:t>19</a:t>
            </a:fld>
            <a:endParaRPr lang="en-US"/>
          </a:p>
        </p:txBody>
      </p:sp>
    </p:spTree>
    <p:extLst>
      <p:ext uri="{BB962C8B-B14F-4D97-AF65-F5344CB8AC3E}">
        <p14:creationId xmlns:p14="http://schemas.microsoft.com/office/powerpoint/2010/main" val="355739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B205D-7744-2F4C-8929-35DB21289E18}" type="slidenum">
              <a:rPr lang="en-US" smtClean="0"/>
              <a:t>2</a:t>
            </a:fld>
            <a:endParaRPr lang="en-US"/>
          </a:p>
        </p:txBody>
      </p:sp>
    </p:spTree>
    <p:extLst>
      <p:ext uri="{BB962C8B-B14F-4D97-AF65-F5344CB8AC3E}">
        <p14:creationId xmlns:p14="http://schemas.microsoft.com/office/powerpoint/2010/main" val="1568628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 What will be the</a:t>
            </a:r>
            <a:r>
              <a:rPr lang="en-US" baseline="0" dirty="0" smtClean="0"/>
              <a:t> minimal amount of training data? Since labeling data is tedious.</a:t>
            </a:r>
            <a:r>
              <a:rPr lang="en-US" dirty="0" smtClean="0"/>
              <a:t> </a:t>
            </a:r>
          </a:p>
          <a:p>
            <a:endParaRPr lang="en-US" dirty="0"/>
          </a:p>
          <a:p>
            <a:r>
              <a:rPr lang="en-US" dirty="0" smtClean="0"/>
              <a:t>Besides</a:t>
            </a:r>
            <a:r>
              <a:rPr lang="en-US" baseline="0" dirty="0" smtClean="0"/>
              <a:t> the 3 system parameters, we also want to identify the minimal amount of training data for stable accuracy</a:t>
            </a:r>
          </a:p>
          <a:p>
            <a:endParaRPr lang="en-US" baseline="0" dirty="0" smtClean="0"/>
          </a:p>
          <a:p>
            <a:r>
              <a:rPr lang="en-US" sz="1200" b="0" i="0" u="none" strike="noStrike" kern="1200" baseline="0" dirty="0" smtClean="0">
                <a:solidFill>
                  <a:schemeClr val="tx1"/>
                </a:solidFill>
                <a:latin typeface="+mn-lt"/>
                <a:ea typeface="+mn-ea"/>
                <a:cs typeface="+mn-cs"/>
              </a:rPr>
              <a:t>From Figure 9, </a:t>
            </a:r>
            <a:r>
              <a:rPr lang="en-US" sz="1200" b="1" i="0" u="none" strike="noStrike" kern="1200" baseline="0" dirty="0" smtClean="0">
                <a:solidFill>
                  <a:schemeClr val="tx1"/>
                </a:solidFill>
                <a:latin typeface="+mn-lt"/>
                <a:ea typeface="+mn-ea"/>
                <a:cs typeface="+mn-cs"/>
              </a:rPr>
              <a:t>we observe that the accuracy increases</a:t>
            </a:r>
            <a:r>
              <a:rPr lang="en-US" sz="1200" b="1" i="0" u="none" strike="noStrike" kern="120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quickly in the first 10 minutes. After 10 minutes, the</a:t>
            </a:r>
            <a:r>
              <a:rPr lang="en-US" sz="1200" b="1" i="0" u="none" strike="noStrike" kern="120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accuracy increases slowly. </a:t>
            </a:r>
            <a:r>
              <a:rPr lang="en-US" sz="1200" b="0" i="0" u="none" strike="noStrike" kern="1200" baseline="0" dirty="0" smtClean="0">
                <a:solidFill>
                  <a:schemeClr val="tx1"/>
                </a:solidFill>
                <a:latin typeface="+mn-lt"/>
                <a:ea typeface="+mn-ea"/>
                <a:cs typeface="+mn-cs"/>
              </a:rPr>
              <a:t>Thus, in the deign, the Training</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Module collects 10-minute data of each activity for training.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With the smoothing window size </a:t>
            </a:r>
            <a:r>
              <a:rPr lang="en-US" sz="1200" b="1" i="0" u="none" strike="noStrike" kern="1200" baseline="0" dirty="0" smtClean="0">
                <a:solidFill>
                  <a:schemeClr val="tx1"/>
                </a:solidFill>
                <a:latin typeface="+mn-lt"/>
                <a:ea typeface="+mn-ea"/>
                <a:cs typeface="+mn-cs"/>
              </a:rPr>
              <a:t>of 8 seconds (the optimal</a:t>
            </a:r>
            <a:r>
              <a:rPr lang="en-US" sz="1200" b="1" i="0" u="none" strike="noStrike" kern="120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smoothing window size for 6 activities of subject 1</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rPr>
              <a:t>there</a:t>
            </a:r>
            <a:r>
              <a:rPr lang="en-US" sz="1200" b="1" i="0" u="none" strike="noStrike" kern="1200" dirty="0" smtClean="0">
                <a:solidFill>
                  <a:schemeClr val="tx1"/>
                </a:solidFill>
              </a:rPr>
              <a:t> </a:t>
            </a:r>
            <a:r>
              <a:rPr lang="en-US" sz="1200" b="1" i="0" u="none" strike="noStrike" kern="1200" baseline="0" dirty="0" smtClean="0">
                <a:solidFill>
                  <a:schemeClr val="tx1"/>
                </a:solidFill>
              </a:rPr>
              <a:t>are about 75 instances of each activity during 10 minutes.</a:t>
            </a:r>
            <a:endParaRPr lang="en-US" b="1" dirty="0"/>
          </a:p>
        </p:txBody>
      </p:sp>
      <p:sp>
        <p:nvSpPr>
          <p:cNvPr id="4" name="Slide Number Placeholder 3"/>
          <p:cNvSpPr>
            <a:spLocks noGrp="1"/>
          </p:cNvSpPr>
          <p:nvPr>
            <p:ph type="sldNum" sz="quarter" idx="10"/>
          </p:nvPr>
        </p:nvSpPr>
        <p:spPr/>
        <p:txBody>
          <a:bodyPr/>
          <a:lstStyle/>
          <a:p>
            <a:fld id="{F743F38C-AA2F-4D47-8DD8-8AC5DE52F745}" type="slidenum">
              <a:rPr lang="en-US" smtClean="0"/>
              <a:t>20</a:t>
            </a:fld>
            <a:endParaRPr lang="en-US"/>
          </a:p>
        </p:txBody>
      </p:sp>
    </p:spTree>
    <p:extLst>
      <p:ext uri="{BB962C8B-B14F-4D97-AF65-F5344CB8AC3E}">
        <p14:creationId xmlns:p14="http://schemas.microsoft.com/office/powerpoint/2010/main" val="633250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B205D-7744-2F4C-8929-35DB21289E18}" type="slidenum">
              <a:rPr lang="en-US" smtClean="0"/>
              <a:t>21</a:t>
            </a:fld>
            <a:endParaRPr lang="en-US"/>
          </a:p>
        </p:txBody>
      </p:sp>
    </p:spTree>
    <p:extLst>
      <p:ext uri="{BB962C8B-B14F-4D97-AF65-F5344CB8AC3E}">
        <p14:creationId xmlns:p14="http://schemas.microsoft.com/office/powerpoint/2010/main" val="945999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B205D-7744-2F4C-8929-35DB21289E18}" type="slidenum">
              <a:rPr lang="en-US" smtClean="0"/>
              <a:t>22</a:t>
            </a:fld>
            <a:endParaRPr lang="en-US"/>
          </a:p>
        </p:txBody>
      </p:sp>
    </p:spTree>
    <p:extLst>
      <p:ext uri="{BB962C8B-B14F-4D97-AF65-F5344CB8AC3E}">
        <p14:creationId xmlns:p14="http://schemas.microsoft.com/office/powerpoint/2010/main" val="3159486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B205D-7744-2F4C-8929-35DB21289E18}" type="slidenum">
              <a:rPr lang="en-US" smtClean="0"/>
              <a:t>23</a:t>
            </a:fld>
            <a:endParaRPr lang="en-US"/>
          </a:p>
        </p:txBody>
      </p:sp>
    </p:spTree>
    <p:extLst>
      <p:ext uri="{BB962C8B-B14F-4D97-AF65-F5344CB8AC3E}">
        <p14:creationId xmlns:p14="http://schemas.microsoft.com/office/powerpoint/2010/main" val="3390488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average KLD table,</a:t>
            </a:r>
            <a:r>
              <a:rPr lang="en-US" baseline="0" dirty="0" smtClean="0"/>
              <a:t> each entry in the table is the KLD value for the corresponding subject at the corresponding TX power level.</a:t>
            </a:r>
          </a:p>
          <a:p>
            <a:endParaRPr lang="en-US" baseline="0" dirty="0" smtClean="0"/>
          </a:p>
          <a:p>
            <a:r>
              <a:rPr lang="en-US" baseline="0" dirty="0" smtClean="0"/>
              <a:t>Smaller TX power level can already result in enough discriminative capacity for subject 3.</a:t>
            </a:r>
            <a:endParaRPr lang="en-US" dirty="0"/>
          </a:p>
        </p:txBody>
      </p:sp>
      <p:sp>
        <p:nvSpPr>
          <p:cNvPr id="4" name="Slide Number Placeholder 3"/>
          <p:cNvSpPr>
            <a:spLocks noGrp="1"/>
          </p:cNvSpPr>
          <p:nvPr>
            <p:ph type="sldNum" sz="quarter" idx="10"/>
          </p:nvPr>
        </p:nvSpPr>
        <p:spPr/>
        <p:txBody>
          <a:bodyPr/>
          <a:lstStyle/>
          <a:p>
            <a:fld id="{F743F38C-AA2F-4D47-8DD8-8AC5DE52F745}" type="slidenum">
              <a:rPr lang="en-US" smtClean="0"/>
              <a:t>24</a:t>
            </a:fld>
            <a:endParaRPr lang="en-US"/>
          </a:p>
        </p:txBody>
      </p:sp>
    </p:spTree>
    <p:extLst>
      <p:ext uri="{BB962C8B-B14F-4D97-AF65-F5344CB8AC3E}">
        <p14:creationId xmlns:p14="http://schemas.microsoft.com/office/powerpoint/2010/main" val="3983685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data collected</a:t>
            </a:r>
            <a:r>
              <a:rPr lang="en-US" baseline="0" dirty="0" smtClean="0"/>
              <a:t> under optimal system parameters</a:t>
            </a:r>
          </a:p>
          <a:p>
            <a:endParaRPr lang="en-US" baseline="0" dirty="0" smtClean="0"/>
          </a:p>
          <a:p>
            <a:r>
              <a:rPr lang="en-US" baseline="0" dirty="0" smtClean="0"/>
              <a:t>Introduce definition of accuracy, precision and recall</a:t>
            </a:r>
          </a:p>
          <a:p>
            <a:endParaRPr lang="en-US" baseline="0" dirty="0" smtClean="0"/>
          </a:p>
          <a:p>
            <a:r>
              <a:rPr lang="en-US" sz="1200" b="0" i="0" u="none" strike="noStrike" kern="1200" baseline="0" dirty="0" smtClean="0">
                <a:solidFill>
                  <a:schemeClr val="tx1"/>
                </a:solidFill>
                <a:latin typeface="+mn-lt"/>
                <a:ea typeface="+mn-ea"/>
                <a:cs typeface="+mn-cs"/>
              </a:rPr>
              <a:t>In Figure 10, we present the total runtime accuracy of classifying seven</a:t>
            </a:r>
          </a:p>
          <a:p>
            <a:r>
              <a:rPr lang="en-US" sz="1200" b="0" i="0" u="none" strike="noStrike" kern="1200" baseline="0" dirty="0" smtClean="0">
                <a:solidFill>
                  <a:schemeClr val="tx1"/>
                </a:solidFill>
                <a:latin typeface="+mn-lt"/>
                <a:ea typeface="+mn-ea"/>
                <a:cs typeface="+mn-cs"/>
              </a:rPr>
              <a:t>activities for all three subjects. In addition to the total</a:t>
            </a:r>
          </a:p>
          <a:p>
            <a:r>
              <a:rPr lang="en-US" sz="1200" b="0" i="0" u="none" strike="noStrike" kern="1200" baseline="0" dirty="0" smtClean="0">
                <a:solidFill>
                  <a:schemeClr val="tx1"/>
                </a:solidFill>
                <a:latin typeface="+mn-lt"/>
                <a:ea typeface="+mn-ea"/>
                <a:cs typeface="+mn-cs"/>
              </a:rPr>
              <a:t>runtime accuracy, for each activity, we also plot its runtime</a:t>
            </a:r>
          </a:p>
          <a:p>
            <a:r>
              <a:rPr lang="en-US" sz="1200" b="1" i="0" u="none" strike="noStrike" kern="1200" baseline="0" dirty="0" smtClean="0">
                <a:solidFill>
                  <a:schemeClr val="tx1"/>
                </a:solidFill>
                <a:latin typeface="+mn-lt"/>
                <a:ea typeface="+mn-ea"/>
                <a:cs typeface="+mn-cs"/>
              </a:rPr>
              <a:t>accuracy ((true positive + true negative)/(true positive +</a:t>
            </a:r>
          </a:p>
          <a:p>
            <a:r>
              <a:rPr lang="en-US" sz="1200" b="1" i="0" u="none" strike="noStrike" kern="1200" baseline="0" dirty="0" smtClean="0">
                <a:solidFill>
                  <a:schemeClr val="tx1"/>
                </a:solidFill>
                <a:latin typeface="+mn-lt"/>
                <a:ea typeface="+mn-ea"/>
                <a:cs typeface="+mn-cs"/>
              </a:rPr>
              <a:t>false positive+ true negative + false negative)) </a:t>
            </a:r>
            <a:r>
              <a:rPr lang="en-US" sz="1200" b="0" i="0" u="none" strike="noStrike" kern="1200" baseline="0" dirty="0" smtClean="0">
                <a:solidFill>
                  <a:schemeClr val="tx1"/>
                </a:solidFill>
                <a:latin typeface="+mn-lt"/>
                <a:ea typeface="+mn-ea"/>
                <a:cs typeface="+mn-cs"/>
              </a:rPr>
              <a:t>in Figure</a:t>
            </a:r>
          </a:p>
          <a:p>
            <a:r>
              <a:rPr lang="en-US" sz="1200" b="0" i="0" u="none" strike="noStrike" kern="1200" baseline="0" dirty="0" smtClean="0">
                <a:solidFill>
                  <a:schemeClr val="tx1"/>
                </a:solidFill>
                <a:latin typeface="+mn-lt"/>
                <a:ea typeface="+mn-ea"/>
                <a:cs typeface="+mn-cs"/>
              </a:rPr>
              <a:t>10, </a:t>
            </a:r>
            <a:r>
              <a:rPr lang="en-US" sz="1200" b="1" i="0" u="none" strike="noStrike" kern="1200" baseline="0" dirty="0" smtClean="0">
                <a:solidFill>
                  <a:schemeClr val="tx1"/>
                </a:solidFill>
                <a:latin typeface="+mn-lt"/>
                <a:ea typeface="+mn-ea"/>
                <a:cs typeface="+mn-cs"/>
              </a:rPr>
              <a:t>runtime precision (true positive/(true positive + false</a:t>
            </a:r>
          </a:p>
          <a:p>
            <a:r>
              <a:rPr lang="en-US" sz="1200" b="1" i="0" u="none" strike="noStrike" kern="1200" baseline="0" dirty="0" smtClean="0">
                <a:solidFill>
                  <a:schemeClr val="tx1"/>
                </a:solidFill>
                <a:latin typeface="+mn-lt"/>
                <a:ea typeface="+mn-ea"/>
                <a:cs typeface="+mn-cs"/>
              </a:rPr>
              <a:t>positive)) </a:t>
            </a:r>
            <a:r>
              <a:rPr lang="en-US" sz="1200" b="0" i="0" u="none" strike="noStrike" kern="1200" baseline="0" dirty="0" smtClean="0">
                <a:solidFill>
                  <a:schemeClr val="tx1"/>
                </a:solidFill>
                <a:latin typeface="+mn-lt"/>
                <a:ea typeface="+mn-ea"/>
                <a:cs typeface="+mn-cs"/>
              </a:rPr>
              <a:t>in Figure 11, and </a:t>
            </a:r>
            <a:r>
              <a:rPr lang="en-US" sz="1200" b="1" i="0" u="none" strike="noStrike" kern="1200" baseline="0" dirty="0" smtClean="0">
                <a:solidFill>
                  <a:schemeClr val="tx1"/>
                </a:solidFill>
                <a:latin typeface="+mn-lt"/>
                <a:ea typeface="+mn-ea"/>
                <a:cs typeface="+mn-cs"/>
              </a:rPr>
              <a:t>runtime recall (true positive/(true</a:t>
            </a:r>
          </a:p>
          <a:p>
            <a:r>
              <a:rPr lang="en-US" sz="1200" b="1" i="0" u="none" strike="noStrike" kern="1200" baseline="0" dirty="0" smtClean="0">
                <a:solidFill>
                  <a:schemeClr val="tx1"/>
                </a:solidFill>
                <a:latin typeface="+mn-lt"/>
                <a:ea typeface="+mn-ea"/>
                <a:cs typeface="+mn-cs"/>
              </a:rPr>
              <a:t>positive + false negative)) </a:t>
            </a:r>
            <a:r>
              <a:rPr lang="en-US" sz="1200" b="0" i="0" u="none" strike="noStrike" kern="1200" baseline="0" dirty="0" smtClean="0">
                <a:solidFill>
                  <a:schemeClr val="tx1"/>
                </a:solidFill>
                <a:latin typeface="+mn-lt"/>
                <a:ea typeface="+mn-ea"/>
                <a:cs typeface="+mn-cs"/>
              </a:rPr>
              <a:t>in Figure 12.</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Figure 10, Subject 1, 2, and 3 have the total runtime</a:t>
            </a:r>
          </a:p>
          <a:p>
            <a:r>
              <a:rPr lang="en-US" sz="1200" b="0" i="0" u="none" strike="noStrike" kern="1200" baseline="0" dirty="0" smtClean="0">
                <a:solidFill>
                  <a:schemeClr val="tx1"/>
                </a:solidFill>
                <a:latin typeface="+mn-lt"/>
                <a:ea typeface="+mn-ea"/>
                <a:cs typeface="+mn-cs"/>
              </a:rPr>
              <a:t>accuracies of 86.3% , 92.5% , and 84.2% , respectively. Interestingly,</a:t>
            </a:r>
          </a:p>
          <a:p>
            <a:r>
              <a:rPr lang="en-US" sz="1200" b="0" i="0" u="none" strike="noStrike" kern="1200" baseline="0" dirty="0" smtClean="0">
                <a:solidFill>
                  <a:schemeClr val="tx1"/>
                </a:solidFill>
                <a:latin typeface="+mn-lt"/>
                <a:ea typeface="+mn-ea"/>
                <a:cs typeface="+mn-cs"/>
              </a:rPr>
              <a:t>subject 2 performs much better than the other two</a:t>
            </a:r>
          </a:p>
          <a:p>
            <a:r>
              <a:rPr lang="en-US" sz="1200" b="0" i="0" u="none" strike="noStrike" kern="1200" baseline="0" dirty="0" smtClean="0">
                <a:solidFill>
                  <a:schemeClr val="tx1"/>
                </a:solidFill>
                <a:latin typeface="+mn-lt"/>
                <a:ea typeface="+mn-ea"/>
                <a:cs typeface="+mn-cs"/>
              </a:rPr>
              <a:t>subjects. Moreover, from Table III, we observe that subject 2</a:t>
            </a:r>
          </a:p>
          <a:p>
            <a:r>
              <a:rPr lang="en-US" sz="1200" b="0" i="0" u="none" strike="noStrike" kern="1200" baseline="0" dirty="0" smtClean="0">
                <a:solidFill>
                  <a:schemeClr val="tx1"/>
                </a:solidFill>
                <a:latin typeface="+mn-lt"/>
                <a:ea typeface="+mn-ea"/>
                <a:cs typeface="+mn-cs"/>
              </a:rPr>
              <a:t>has the largest average KL divergence of PDR distributions</a:t>
            </a:r>
          </a:p>
          <a:p>
            <a:r>
              <a:rPr lang="en-US" sz="1200" b="0" i="0" u="none" strike="noStrike" kern="1200" baseline="0" dirty="0" smtClean="0">
                <a:solidFill>
                  <a:schemeClr val="tx1"/>
                </a:solidFill>
                <a:latin typeface="+mn-lt"/>
                <a:ea typeface="+mn-ea"/>
                <a:cs typeface="+mn-cs"/>
              </a:rPr>
              <a:t>among all subjects at their optimal TX power levels. Thus,</a:t>
            </a:r>
          </a:p>
          <a:p>
            <a:r>
              <a:rPr lang="en-US" sz="1200" b="0" i="0" u="none" strike="noStrike" kern="1200" baseline="0" dirty="0" smtClean="0">
                <a:solidFill>
                  <a:schemeClr val="tx1"/>
                </a:solidFill>
                <a:latin typeface="+mn-lt"/>
                <a:ea typeface="+mn-ea"/>
                <a:cs typeface="+mn-cs"/>
              </a:rPr>
              <a:t>it can be inferred that the </a:t>
            </a:r>
            <a:r>
              <a:rPr lang="en-US" sz="1200" b="1" i="0" u="none" strike="noStrike" kern="1200" baseline="0" dirty="0" smtClean="0">
                <a:solidFill>
                  <a:schemeClr val="tx1"/>
                </a:solidFill>
                <a:latin typeface="+mn-lt"/>
                <a:ea typeface="+mn-ea"/>
                <a:cs typeface="+mn-cs"/>
              </a:rPr>
              <a:t>average KL divergence of PDR</a:t>
            </a:r>
          </a:p>
          <a:p>
            <a:r>
              <a:rPr lang="en-US" sz="1200" b="1" i="0" u="none" strike="noStrike" kern="1200" baseline="0" dirty="0" smtClean="0">
                <a:solidFill>
                  <a:schemeClr val="tx1"/>
                </a:solidFill>
                <a:latin typeface="+mn-lt"/>
                <a:ea typeface="+mn-ea"/>
                <a:cs typeface="+mn-cs"/>
              </a:rPr>
              <a:t>distributions is a validated metric </a:t>
            </a:r>
            <a:r>
              <a:rPr lang="en-US" sz="1200" b="0" i="0" u="none" strike="noStrike" kern="1200" baseline="0" dirty="0" smtClean="0">
                <a:solidFill>
                  <a:schemeClr val="tx1"/>
                </a:solidFill>
                <a:latin typeface="+mn-lt"/>
                <a:ea typeface="+mn-ea"/>
                <a:cs typeface="+mn-cs"/>
              </a:rPr>
              <a:t>for indicating accuracy</a:t>
            </a:r>
          </a:p>
          <a:p>
            <a:r>
              <a:rPr lang="en-US" sz="1200" b="0" i="0" u="none" strike="noStrike" kern="1200" baseline="0" dirty="0" smtClean="0">
                <a:solidFill>
                  <a:schemeClr val="tx1"/>
                </a:solidFill>
                <a:latin typeface="+mn-lt"/>
                <a:ea typeface="+mn-ea"/>
                <a:cs typeface="+mn-cs"/>
              </a:rPr>
              <a:t>during the TX power level selection. The reason why subject</a:t>
            </a:r>
          </a:p>
          <a:p>
            <a:r>
              <a:rPr lang="en-US" sz="1200" b="1" i="0" u="none" strike="noStrike" kern="1200" baseline="0" dirty="0" smtClean="0">
                <a:solidFill>
                  <a:schemeClr val="tx1"/>
                </a:solidFill>
                <a:latin typeface="+mn-lt"/>
                <a:ea typeface="+mn-ea"/>
                <a:cs typeface="+mn-cs"/>
              </a:rPr>
              <a:t>2 performs much better may be because that subject 2</a:t>
            </a:r>
          </a:p>
          <a:p>
            <a:r>
              <a:rPr lang="en-US" sz="1200" b="1" i="0" u="none" strike="noStrike" kern="1200" baseline="0" dirty="0" smtClean="0">
                <a:solidFill>
                  <a:schemeClr val="tx1"/>
                </a:solidFill>
                <a:latin typeface="+mn-lt"/>
                <a:ea typeface="+mn-ea"/>
                <a:cs typeface="+mn-cs"/>
              </a:rPr>
              <a:t>performs each activity more cleanly.</a:t>
            </a:r>
          </a:p>
          <a:p>
            <a:endParaRPr lang="en-US" sz="1200" b="0" i="0" u="none" strike="noStrike" kern="1200" baseline="0" dirty="0" smtClean="0">
              <a:solidFill>
                <a:schemeClr val="tx1"/>
              </a:solidFill>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743F38C-AA2F-4D47-8DD8-8AC5DE52F745}" type="slidenum">
              <a:rPr lang="en-US" smtClean="0"/>
              <a:t>25</a:t>
            </a:fld>
            <a:endParaRPr lang="en-US"/>
          </a:p>
        </p:txBody>
      </p:sp>
    </p:spTree>
    <p:extLst>
      <p:ext uri="{BB962C8B-B14F-4D97-AF65-F5344CB8AC3E}">
        <p14:creationId xmlns:p14="http://schemas.microsoft.com/office/powerpoint/2010/main" val="3031178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3F38C-AA2F-4D47-8DD8-8AC5DE52F745}" type="slidenum">
              <a:rPr lang="en-US" smtClean="0"/>
              <a:t>26</a:t>
            </a:fld>
            <a:endParaRPr lang="en-US"/>
          </a:p>
        </p:txBody>
      </p:sp>
    </p:spTree>
    <p:extLst>
      <p:ext uri="{BB962C8B-B14F-4D97-AF65-F5344CB8AC3E}">
        <p14:creationId xmlns:p14="http://schemas.microsoft.com/office/powerpoint/2010/main" val="2439350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part</a:t>
            </a:r>
            <a:r>
              <a:rPr lang="en-US" baseline="0" dirty="0" smtClean="0"/>
              <a:t> of evaluation, we use 3 groups of </a:t>
            </a:r>
            <a:r>
              <a:rPr lang="en-US" baseline="0" dirty="0" err="1" smtClean="0"/>
              <a:t>Tmotes</a:t>
            </a:r>
            <a:r>
              <a:rPr lang="en-US" baseline="0" dirty="0" smtClean="0"/>
              <a:t>, each group of nodes is configured with the optimal system parameters of the 3 subjects. We run the </a:t>
            </a:r>
            <a:r>
              <a:rPr lang="en-US" baseline="0" dirty="0" err="1" smtClean="0"/>
              <a:t>Tmotes</a:t>
            </a:r>
            <a:r>
              <a:rPr lang="en-US" baseline="0" dirty="0" smtClean="0"/>
              <a:t> with new batteries until the batteries die.</a:t>
            </a:r>
          </a:p>
          <a:p>
            <a:endParaRPr lang="en-US" baseline="0" dirty="0" smtClean="0"/>
          </a:p>
          <a:p>
            <a:r>
              <a:rPr lang="en-US" baseline="0" dirty="0" smtClean="0"/>
              <a:t>In addition to battery lifetime, we also consider privacy issues in our system.</a:t>
            </a:r>
          </a:p>
          <a:p>
            <a:r>
              <a:rPr lang="en-US" baseline="0" dirty="0" smtClean="0"/>
              <a:t>We measure the communication range of the diff. TX power level , TX power level 7 is …</a:t>
            </a:r>
          </a:p>
          <a:p>
            <a:r>
              <a:rPr lang="en-US" baseline="0" dirty="0" smtClean="0"/>
              <a:t>From the result table, we see that at the TX power levels selected by our system, the communication rage is less that or around 1 meter. In such a small communication range, our system only sends simple packets containing only node id. Compared to the usually methods that use TX power 7, the privacy risks are reduced in our system.</a:t>
            </a:r>
          </a:p>
        </p:txBody>
      </p:sp>
      <p:sp>
        <p:nvSpPr>
          <p:cNvPr id="4" name="Slide Number Placeholder 3"/>
          <p:cNvSpPr>
            <a:spLocks noGrp="1"/>
          </p:cNvSpPr>
          <p:nvPr>
            <p:ph type="sldNum" sz="quarter" idx="10"/>
          </p:nvPr>
        </p:nvSpPr>
        <p:spPr/>
        <p:txBody>
          <a:bodyPr/>
          <a:lstStyle/>
          <a:p>
            <a:fld id="{F743F38C-AA2F-4D47-8DD8-8AC5DE52F745}" type="slidenum">
              <a:rPr lang="en-US" smtClean="0"/>
              <a:t>27</a:t>
            </a:fld>
            <a:endParaRPr lang="en-US"/>
          </a:p>
        </p:txBody>
      </p:sp>
    </p:spTree>
    <p:extLst>
      <p:ext uri="{BB962C8B-B14F-4D97-AF65-F5344CB8AC3E}">
        <p14:creationId xmlns:p14="http://schemas.microsoft.com/office/powerpoint/2010/main" val="357247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First, the total runtime</a:t>
            </a:r>
          </a:p>
          <a:p>
            <a:r>
              <a:rPr lang="en-US" sz="1200" b="0" i="0" u="none" strike="noStrike" kern="1200" baseline="0" dirty="0" smtClean="0">
                <a:solidFill>
                  <a:schemeClr val="tx1"/>
                </a:solidFill>
                <a:latin typeface="+mn-lt"/>
                <a:ea typeface="+mn-ea"/>
                <a:cs typeface="+mn-cs"/>
              </a:rPr>
              <a:t>accuracy is 90.8% . Compared to the total runtime accuracy</a:t>
            </a:r>
          </a:p>
          <a:p>
            <a:r>
              <a:rPr lang="en-US" sz="1200" b="0" i="0" u="none" strike="noStrike" kern="1200" baseline="0" dirty="0" smtClean="0">
                <a:solidFill>
                  <a:schemeClr val="tx1"/>
                </a:solidFill>
                <a:latin typeface="+mn-lt"/>
                <a:ea typeface="+mn-ea"/>
                <a:cs typeface="+mn-cs"/>
              </a:rPr>
              <a:t>(86.3% ) without the the general purpose nodes, the accuracy</a:t>
            </a:r>
          </a:p>
          <a:p>
            <a:r>
              <a:rPr lang="en-US" sz="1200" b="0" i="0" u="none" strike="noStrike" kern="1200" baseline="0" dirty="0" smtClean="0">
                <a:solidFill>
                  <a:schemeClr val="tx1"/>
                </a:solidFill>
                <a:latin typeface="+mn-lt"/>
                <a:ea typeface="+mn-ea"/>
                <a:cs typeface="+mn-cs"/>
              </a:rPr>
              <a:t>is higher. The reason may be that the general purpose nodes</a:t>
            </a:r>
          </a:p>
          <a:p>
            <a:r>
              <a:rPr lang="en-US" sz="1200" b="0" i="0" u="none" strike="noStrike" kern="1200" baseline="0" dirty="0" smtClean="0">
                <a:solidFill>
                  <a:schemeClr val="tx1"/>
                </a:solidFill>
                <a:latin typeface="+mn-lt"/>
                <a:ea typeface="+mn-ea"/>
                <a:cs typeface="+mn-cs"/>
              </a:rPr>
              <a:t>contend with the </a:t>
            </a:r>
            <a:r>
              <a:rPr lang="en-US" sz="1200" b="0" i="0" u="none" strike="noStrike" kern="1200" baseline="0" dirty="0" err="1" smtClean="0">
                <a:solidFill>
                  <a:schemeClr val="tx1"/>
                </a:solidFill>
                <a:latin typeface="+mn-lt"/>
                <a:ea typeface="+mn-ea"/>
                <a:cs typeface="+mn-cs"/>
              </a:rPr>
              <a:t>RadioSense</a:t>
            </a:r>
            <a:r>
              <a:rPr lang="en-US" sz="1200" b="0" i="0" u="none" strike="noStrike" kern="1200" baseline="0" dirty="0" smtClean="0">
                <a:solidFill>
                  <a:schemeClr val="tx1"/>
                </a:solidFill>
                <a:latin typeface="+mn-lt"/>
                <a:ea typeface="+mn-ea"/>
                <a:cs typeface="+mn-cs"/>
              </a:rPr>
              <a:t> nodes for the communication</a:t>
            </a:r>
          </a:p>
          <a:p>
            <a:r>
              <a:rPr lang="en-US" sz="1200" b="0" i="0" u="none" strike="noStrike" kern="1200" baseline="0" dirty="0" smtClean="0">
                <a:solidFill>
                  <a:schemeClr val="tx1"/>
                </a:solidFill>
                <a:latin typeface="+mn-lt"/>
                <a:ea typeface="+mn-ea"/>
                <a:cs typeface="+mn-cs"/>
              </a:rPr>
              <a:t>channel. The contention increases the discriminative capacity</a:t>
            </a:r>
          </a:p>
          <a:p>
            <a:r>
              <a:rPr lang="en-US" sz="1200" b="0" i="0" u="none" strike="noStrike" kern="1200" baseline="0" dirty="0" smtClean="0">
                <a:solidFill>
                  <a:schemeClr val="tx1"/>
                </a:solidFill>
                <a:latin typeface="+mn-lt"/>
                <a:ea typeface="+mn-ea"/>
                <a:cs typeface="+mn-cs"/>
              </a:rPr>
              <a:t>of the communication pattern utilized by </a:t>
            </a:r>
            <a:r>
              <a:rPr lang="en-US" sz="1200" b="0" i="0" u="none" strike="noStrike" kern="1200" baseline="0" dirty="0" err="1" smtClean="0">
                <a:solidFill>
                  <a:schemeClr val="tx1"/>
                </a:solidFill>
                <a:latin typeface="+mn-lt"/>
                <a:ea typeface="+mn-ea"/>
                <a:cs typeface="+mn-cs"/>
              </a:rPr>
              <a:t>RadioSense</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Second, the average PDRs of the general purpose nodes are</a:t>
            </a:r>
          </a:p>
          <a:p>
            <a:r>
              <a:rPr lang="en-US" sz="1200" b="0" i="0" u="none" strike="noStrike" kern="1200" baseline="0" dirty="0" smtClean="0">
                <a:solidFill>
                  <a:schemeClr val="tx1"/>
                </a:solidFill>
                <a:latin typeface="+mn-lt"/>
                <a:ea typeface="+mn-ea"/>
                <a:cs typeface="+mn-cs"/>
              </a:rPr>
              <a:t>98.0%  and 95.6% , which indicate very good link quality</a:t>
            </a:r>
          </a:p>
          <a:p>
            <a:r>
              <a:rPr lang="en-US" sz="1200" b="0" i="0" u="none" strike="noStrike" kern="1200" baseline="0" dirty="0" smtClean="0">
                <a:solidFill>
                  <a:schemeClr val="tx1"/>
                </a:solidFill>
                <a:latin typeface="+mn-lt"/>
                <a:ea typeface="+mn-ea"/>
                <a:cs typeface="+mn-cs"/>
              </a:rPr>
              <a:t>[28]. Since the </a:t>
            </a:r>
            <a:r>
              <a:rPr lang="en-US" sz="1200" b="0" i="0" u="none" strike="noStrike" kern="1200" baseline="0" dirty="0" err="1" smtClean="0">
                <a:solidFill>
                  <a:schemeClr val="tx1"/>
                </a:solidFill>
                <a:latin typeface="+mn-lt"/>
                <a:ea typeface="+mn-ea"/>
                <a:cs typeface="+mn-cs"/>
              </a:rPr>
              <a:t>RadioSense</a:t>
            </a:r>
            <a:r>
              <a:rPr lang="en-US" sz="1200" b="0" i="0" u="none" strike="noStrike" kern="1200" baseline="0" dirty="0" smtClean="0">
                <a:solidFill>
                  <a:schemeClr val="tx1"/>
                </a:solidFill>
                <a:latin typeface="+mn-lt"/>
                <a:ea typeface="+mn-ea"/>
                <a:cs typeface="+mn-cs"/>
              </a:rPr>
              <a:t> nodes work at a low TX power,</a:t>
            </a:r>
          </a:p>
          <a:p>
            <a:r>
              <a:rPr lang="en-US" sz="1200" b="0" i="0" u="none" strike="noStrike" kern="1200" baseline="0" dirty="0" smtClean="0">
                <a:solidFill>
                  <a:schemeClr val="tx1"/>
                </a:solidFill>
                <a:latin typeface="+mn-lt"/>
                <a:ea typeface="+mn-ea"/>
                <a:cs typeface="+mn-cs"/>
              </a:rPr>
              <a:t>they have limited effects on the general purpose nodes’</a:t>
            </a:r>
          </a:p>
          <a:p>
            <a:r>
              <a:rPr lang="en-US" sz="1200" b="0" i="0" u="none" strike="noStrike" kern="1200" baseline="0" dirty="0" smtClean="0">
                <a:solidFill>
                  <a:schemeClr val="tx1"/>
                </a:solidFill>
                <a:latin typeface="+mn-lt"/>
                <a:ea typeface="+mn-ea"/>
                <a:cs typeface="+mn-cs"/>
              </a:rPr>
              <a:t>communication.</a:t>
            </a:r>
            <a:endParaRPr lang="en-US" dirty="0"/>
          </a:p>
        </p:txBody>
      </p:sp>
      <p:sp>
        <p:nvSpPr>
          <p:cNvPr id="4" name="Slide Number Placeholder 3"/>
          <p:cNvSpPr>
            <a:spLocks noGrp="1"/>
          </p:cNvSpPr>
          <p:nvPr>
            <p:ph type="sldNum" sz="quarter" idx="10"/>
          </p:nvPr>
        </p:nvSpPr>
        <p:spPr/>
        <p:txBody>
          <a:bodyPr/>
          <a:lstStyle/>
          <a:p>
            <a:fld id="{FD9B205D-7744-2F4C-8929-35DB21289E18}" type="slidenum">
              <a:rPr lang="en-US" smtClean="0"/>
              <a:t>28</a:t>
            </a:fld>
            <a:endParaRPr lang="en-US"/>
          </a:p>
        </p:txBody>
      </p:sp>
    </p:spTree>
    <p:extLst>
      <p:ext uri="{BB962C8B-B14F-4D97-AF65-F5344CB8AC3E}">
        <p14:creationId xmlns:p14="http://schemas.microsoft.com/office/powerpoint/2010/main" val="1131300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B205D-7744-2F4C-8929-35DB21289E18}" type="slidenum">
              <a:rPr lang="en-US" smtClean="0"/>
              <a:t>29</a:t>
            </a:fld>
            <a:endParaRPr lang="en-US"/>
          </a:p>
        </p:txBody>
      </p:sp>
    </p:spTree>
    <p:extLst>
      <p:ext uri="{BB962C8B-B14F-4D97-AF65-F5344CB8AC3E}">
        <p14:creationId xmlns:p14="http://schemas.microsoft.com/office/powerpoint/2010/main" val="625481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computer science, </a:t>
            </a:r>
            <a:r>
              <a:rPr lang="en-US" dirty="0" smtClean="0"/>
              <a:t>activity</a:t>
            </a:r>
            <a:r>
              <a:rPr lang="en-US" baseline="0" dirty="0" smtClean="0"/>
              <a:t> recognition aims to …</a:t>
            </a:r>
          </a:p>
        </p:txBody>
      </p:sp>
      <p:sp>
        <p:nvSpPr>
          <p:cNvPr id="4" name="Slide Number Placeholder 3"/>
          <p:cNvSpPr>
            <a:spLocks noGrp="1"/>
          </p:cNvSpPr>
          <p:nvPr>
            <p:ph type="sldNum" sz="quarter" idx="10"/>
          </p:nvPr>
        </p:nvSpPr>
        <p:spPr/>
        <p:txBody>
          <a:bodyPr/>
          <a:lstStyle/>
          <a:p>
            <a:fld id="{F743F38C-AA2F-4D47-8DD8-8AC5DE52F745}" type="slidenum">
              <a:rPr lang="en-US" smtClean="0"/>
              <a:t>3</a:t>
            </a:fld>
            <a:endParaRPr lang="en-US"/>
          </a:p>
        </p:txBody>
      </p:sp>
    </p:spTree>
    <p:extLst>
      <p:ext uri="{BB962C8B-B14F-4D97-AF65-F5344CB8AC3E}">
        <p14:creationId xmlns:p14="http://schemas.microsoft.com/office/powerpoint/2010/main" val="1004711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B205D-7744-2F4C-8929-35DB21289E18}" type="slidenum">
              <a:rPr lang="en-US" smtClean="0"/>
              <a:t>30</a:t>
            </a:fld>
            <a:endParaRPr lang="en-US"/>
          </a:p>
        </p:txBody>
      </p:sp>
    </p:spTree>
    <p:extLst>
      <p:ext uri="{BB962C8B-B14F-4D97-AF65-F5344CB8AC3E}">
        <p14:creationId xmlns:p14="http://schemas.microsoft.com/office/powerpoint/2010/main" val="1568628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B205D-7744-2F4C-8929-35DB21289E18}" type="slidenum">
              <a:rPr lang="en-US" smtClean="0"/>
              <a:t>31</a:t>
            </a:fld>
            <a:endParaRPr lang="en-US"/>
          </a:p>
        </p:txBody>
      </p:sp>
    </p:spTree>
    <p:extLst>
      <p:ext uri="{BB962C8B-B14F-4D97-AF65-F5344CB8AC3E}">
        <p14:creationId xmlns:p14="http://schemas.microsoft.com/office/powerpoint/2010/main" val="3691478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B205D-7744-2F4C-8929-35DB21289E18}" type="slidenum">
              <a:rPr lang="en-US" smtClean="0"/>
              <a:t>32</a:t>
            </a:fld>
            <a:endParaRPr lang="en-US"/>
          </a:p>
        </p:txBody>
      </p:sp>
    </p:spTree>
    <p:extLst>
      <p:ext uri="{BB962C8B-B14F-4D97-AF65-F5344CB8AC3E}">
        <p14:creationId xmlns:p14="http://schemas.microsoft.com/office/powerpoint/2010/main" val="1379352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B205D-7744-2F4C-8929-35DB21289E18}" type="slidenum">
              <a:rPr lang="en-US" smtClean="0"/>
              <a:t>33</a:t>
            </a:fld>
            <a:endParaRPr lang="en-US"/>
          </a:p>
        </p:txBody>
      </p:sp>
    </p:spTree>
    <p:extLst>
      <p:ext uri="{BB962C8B-B14F-4D97-AF65-F5344CB8AC3E}">
        <p14:creationId xmlns:p14="http://schemas.microsoft.com/office/powerpoint/2010/main" val="14608217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 What do you find in this graph?</a:t>
            </a:r>
          </a:p>
          <a:p>
            <a:endParaRPr lang="en-US" dirty="0" smtClean="0"/>
          </a:p>
          <a:p>
            <a:r>
              <a:rPr lang="en-US" sz="1200" b="0" i="0" u="none" strike="noStrike" kern="1200" baseline="0" dirty="0" smtClean="0">
                <a:solidFill>
                  <a:schemeClr val="tx1"/>
                </a:solidFill>
                <a:latin typeface="+mn-lt"/>
                <a:ea typeface="+mn-ea"/>
                <a:cs typeface="+mn-cs"/>
              </a:rPr>
              <a:t> Bluetooth headset to embed a microphone into one of its</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earpiece and then covered it with the </a:t>
            </a:r>
            <a:r>
              <a:rPr lang="en-US" sz="1200" b="0" i="0" u="none" strike="noStrike" kern="1200" baseline="0" dirty="0" err="1" smtClean="0">
                <a:solidFill>
                  <a:schemeClr val="tx1"/>
                </a:solidFill>
                <a:latin typeface="+mn-lt"/>
                <a:ea typeface="+mn-ea"/>
                <a:cs typeface="+mn-cs"/>
              </a:rPr>
              <a:t>chestpiece</a:t>
            </a:r>
            <a:r>
              <a:rPr lang="en-US" sz="1200" b="0" i="0" u="none" strike="noStrike" kern="1200" baseline="0" dirty="0" smtClean="0">
                <a:solidFill>
                  <a:schemeClr val="tx1"/>
                </a:solidFill>
                <a:latin typeface="+mn-lt"/>
                <a:ea typeface="+mn-ea"/>
                <a:cs typeface="+mn-cs"/>
              </a:rPr>
              <a:t> of a</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stethoscope. Because the </a:t>
            </a:r>
            <a:r>
              <a:rPr lang="en-US" sz="1200" b="0" i="0" u="none" strike="noStrike" kern="1200" baseline="0" dirty="0" err="1" smtClean="0">
                <a:solidFill>
                  <a:schemeClr val="tx1"/>
                </a:solidFill>
                <a:latin typeface="+mn-lt"/>
                <a:ea typeface="+mn-ea"/>
                <a:cs typeface="+mn-cs"/>
              </a:rPr>
              <a:t>uni</a:t>
            </a:r>
            <a:r>
              <a:rPr lang="en-US" sz="1200" b="0" i="0" u="none" strike="noStrike" kern="1200" baseline="0" dirty="0" smtClean="0">
                <a:solidFill>
                  <a:schemeClr val="tx1"/>
                </a:solidFill>
                <a:latin typeface="+mn-lt"/>
                <a:ea typeface="+mn-ea"/>
                <a:cs typeface="+mn-cs"/>
              </a:rPr>
              <a:t>-directional microphone points</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towards the user, this eliminates external noises. </a:t>
            </a:r>
          </a:p>
          <a:p>
            <a:endParaRPr lang="en-US" dirty="0"/>
          </a:p>
          <a:p>
            <a:r>
              <a:rPr lang="en-US" sz="1200" b="1" i="0" u="none" strike="noStrike" kern="1200" baseline="0" dirty="0" smtClean="0">
                <a:solidFill>
                  <a:schemeClr val="tx1"/>
                </a:solidFill>
                <a:latin typeface="+mn-lt"/>
                <a:ea typeface="+mn-ea"/>
                <a:cs typeface="+mn-cs"/>
              </a:rPr>
              <a:t>The</a:t>
            </a:r>
            <a:r>
              <a:rPr lang="en-US" b="1" dirty="0"/>
              <a:t> </a:t>
            </a:r>
            <a:r>
              <a:rPr lang="en-US" sz="1200" b="1" i="0" u="none" strike="noStrike" kern="1200" baseline="0" dirty="0" err="1" smtClean="0">
                <a:solidFill>
                  <a:schemeClr val="tx1"/>
                </a:solidFill>
                <a:latin typeface="+mn-lt"/>
                <a:ea typeface="+mn-ea"/>
                <a:cs typeface="+mn-cs"/>
              </a:rPr>
              <a:t>chestpiece</a:t>
            </a:r>
            <a:r>
              <a:rPr lang="en-US" sz="1200" b="1" i="0" u="none" strike="noStrike" kern="1200" baseline="0" dirty="0" smtClean="0">
                <a:solidFill>
                  <a:schemeClr val="tx1"/>
                </a:solidFill>
                <a:latin typeface="+mn-lt"/>
                <a:ea typeface="+mn-ea"/>
                <a:cs typeface="+mn-cs"/>
              </a:rPr>
              <a:t> then amplifies the sounds produced inside the</a:t>
            </a:r>
          </a:p>
          <a:p>
            <a:r>
              <a:rPr lang="en-US" sz="1200" b="1" i="0" u="none" strike="noStrike" kern="1200" baseline="0" dirty="0" smtClean="0">
                <a:solidFill>
                  <a:schemeClr val="tx1"/>
                </a:solidFill>
                <a:latin typeface="+mn-lt"/>
                <a:ea typeface="+mn-ea"/>
                <a:cs typeface="+mn-cs"/>
              </a:rPr>
              <a:t>throat, e</a:t>
            </a:r>
            <a:r>
              <a:rPr lang="en-US" sz="1200" b="0" i="0" u="none" strike="noStrike" kern="1200" baseline="0" dirty="0" smtClean="0">
                <a:solidFill>
                  <a:schemeClr val="tx1"/>
                </a:solidFill>
                <a:latin typeface="+mn-lt"/>
                <a:ea typeface="+mn-ea"/>
                <a:cs typeface="+mn-cs"/>
              </a:rPr>
              <a:t>nhancing features that differentiate the recorded</a:t>
            </a:r>
          </a:p>
          <a:p>
            <a:r>
              <a:rPr lang="en-US" sz="1200" b="0" i="0" u="none" strike="noStrike" kern="1200" baseline="0" dirty="0" smtClean="0">
                <a:solidFill>
                  <a:schemeClr val="tx1"/>
                </a:solidFill>
                <a:latin typeface="+mn-lt"/>
                <a:ea typeface="+mn-ea"/>
                <a:cs typeface="+mn-cs"/>
              </a:rPr>
              <a:t>audio for one user activity from another.</a:t>
            </a:r>
            <a:endParaRPr lang="en-US" dirty="0"/>
          </a:p>
        </p:txBody>
      </p:sp>
      <p:sp>
        <p:nvSpPr>
          <p:cNvPr id="4" name="Slide Number Placeholder 3"/>
          <p:cNvSpPr>
            <a:spLocks noGrp="1"/>
          </p:cNvSpPr>
          <p:nvPr>
            <p:ph type="sldNum" sz="quarter" idx="10"/>
          </p:nvPr>
        </p:nvSpPr>
        <p:spPr/>
        <p:txBody>
          <a:bodyPr/>
          <a:lstStyle/>
          <a:p>
            <a:fld id="{FD9B205D-7744-2F4C-8929-35DB21289E18}" type="slidenum">
              <a:rPr lang="en-US" smtClean="0"/>
              <a:t>34</a:t>
            </a:fld>
            <a:endParaRPr lang="en-US"/>
          </a:p>
        </p:txBody>
      </p:sp>
    </p:spTree>
    <p:extLst>
      <p:ext uri="{BB962C8B-B14F-4D97-AF65-F5344CB8AC3E}">
        <p14:creationId xmlns:p14="http://schemas.microsoft.com/office/powerpoint/2010/main" val="4202227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The </a:t>
            </a:r>
            <a:r>
              <a:rPr lang="en-US" sz="1200" b="0" i="0" u="none" strike="noStrike" kern="1200" baseline="0" dirty="0" err="1" smtClean="0">
                <a:solidFill>
                  <a:schemeClr val="tx1"/>
                </a:solidFill>
                <a:latin typeface="+mn-lt"/>
                <a:ea typeface="+mn-ea"/>
                <a:cs typeface="+mn-cs"/>
              </a:rPr>
              <a:t>chestpiece</a:t>
            </a:r>
            <a:r>
              <a:rPr lang="en-US" sz="1200" b="0" i="0" u="none" strike="noStrike" kern="1200" baseline="0" dirty="0" smtClean="0">
                <a:solidFill>
                  <a:schemeClr val="tx1"/>
                </a:solidFill>
                <a:latin typeface="+mn-lt"/>
                <a:ea typeface="+mn-ea"/>
                <a:cs typeface="+mn-cs"/>
              </a:rPr>
              <a:t> is designed to be positioned on the side of</a:t>
            </a:r>
          </a:p>
          <a:p>
            <a:r>
              <a:rPr lang="en-US" sz="1200" b="0" i="0" u="none" strike="noStrike" kern="1200" baseline="0" dirty="0" smtClean="0">
                <a:solidFill>
                  <a:schemeClr val="tx1"/>
                </a:solidFill>
                <a:latin typeface="+mn-lt"/>
                <a:ea typeface="+mn-ea"/>
                <a:cs typeface="+mn-cs"/>
              </a:rPr>
              <a:t>the neck to amplify the sounds produced inside the throat</a:t>
            </a:r>
          </a:p>
          <a:p>
            <a:r>
              <a:rPr lang="en-US" sz="1200" b="0" i="0" u="none" strike="noStrike" kern="1200" baseline="0" dirty="0" smtClean="0">
                <a:solidFill>
                  <a:schemeClr val="tx1"/>
                </a:solidFill>
                <a:latin typeface="+mn-lt"/>
                <a:ea typeface="+mn-ea"/>
                <a:cs typeface="+mn-cs"/>
              </a:rPr>
              <a:t>and minimize audio from external sources.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Q: Why not place it near the larynx?</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Not comfortable and interfere with user’s speaking and drinking activities.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Through pilot studies, we observed that placement of the </a:t>
            </a:r>
            <a:r>
              <a:rPr lang="en-US" sz="1200" b="0" i="0" u="none" strike="noStrike" kern="1200" baseline="0" dirty="0" err="1" smtClean="0">
                <a:solidFill>
                  <a:schemeClr val="tx1"/>
                </a:solidFill>
                <a:latin typeface="+mn-lt"/>
                <a:ea typeface="+mn-ea"/>
                <a:cs typeface="+mn-cs"/>
              </a:rPr>
              <a:t>chestpiece</a:t>
            </a:r>
            <a:r>
              <a:rPr lang="en-US" sz="1200" b="0" i="0" u="none" strike="noStrike" kern="1200" baseline="0" dirty="0" smtClean="0">
                <a:solidFill>
                  <a:schemeClr val="tx1"/>
                </a:solidFill>
                <a:latin typeface="+mn-lt"/>
                <a:ea typeface="+mn-ea"/>
                <a:cs typeface="+mn-cs"/>
              </a:rPr>
              <a:t> at or</a:t>
            </a:r>
          </a:p>
          <a:p>
            <a:r>
              <a:rPr lang="en-US" sz="1200" b="0" i="0" u="none" strike="noStrike" kern="1200" baseline="0" dirty="0" smtClean="0">
                <a:solidFill>
                  <a:schemeClr val="tx1"/>
                </a:solidFill>
                <a:latin typeface="+mn-lt"/>
                <a:ea typeface="+mn-ea"/>
                <a:cs typeface="+mn-cs"/>
              </a:rPr>
              <a:t>near the larynx interfered with some activities, such as</a:t>
            </a:r>
          </a:p>
          <a:p>
            <a:r>
              <a:rPr lang="en-US" sz="1200" b="0" i="0" u="none" strike="noStrike" kern="1200" baseline="0" dirty="0" smtClean="0">
                <a:solidFill>
                  <a:schemeClr val="tx1"/>
                </a:solidFill>
                <a:latin typeface="+mn-lt"/>
                <a:ea typeface="+mn-ea"/>
                <a:cs typeface="+mn-cs"/>
              </a:rPr>
              <a:t>speaking and drinking. Thus, we designed the </a:t>
            </a:r>
            <a:r>
              <a:rPr lang="en-US" sz="1200" b="0" i="0" u="none" strike="noStrike" kern="1200" baseline="0" dirty="0" err="1" smtClean="0">
                <a:solidFill>
                  <a:schemeClr val="tx1"/>
                </a:solidFill>
                <a:latin typeface="+mn-lt"/>
                <a:ea typeface="+mn-ea"/>
                <a:cs typeface="+mn-cs"/>
              </a:rPr>
              <a:t>BodyScope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device to be worn on the side of the neck, near the carotid</a:t>
            </a:r>
          </a:p>
          <a:p>
            <a:r>
              <a:rPr lang="en-US" sz="1200" b="0" i="0" u="none" strike="noStrike" kern="1200" baseline="0" dirty="0" smtClean="0">
                <a:solidFill>
                  <a:schemeClr val="tx1"/>
                </a:solidFill>
                <a:latin typeface="+mn-lt"/>
                <a:ea typeface="+mn-ea"/>
                <a:cs typeface="+mn-cs"/>
              </a:rPr>
              <a:t>artery. The device sends the sound to a computer or mobile</a:t>
            </a:r>
          </a:p>
          <a:p>
            <a:r>
              <a:rPr lang="en-US" sz="1200" b="0" i="0" u="none" strike="noStrike" kern="1200" baseline="0" dirty="0" smtClean="0">
                <a:solidFill>
                  <a:schemeClr val="tx1"/>
                </a:solidFill>
                <a:latin typeface="+mn-lt"/>
                <a:ea typeface="+mn-ea"/>
                <a:cs typeface="+mn-cs"/>
              </a:rPr>
              <a:t>phone via Bluetooth.</a:t>
            </a:r>
            <a:endParaRPr lang="en-US" dirty="0"/>
          </a:p>
        </p:txBody>
      </p:sp>
      <p:sp>
        <p:nvSpPr>
          <p:cNvPr id="4" name="Slide Number Placeholder 3"/>
          <p:cNvSpPr>
            <a:spLocks noGrp="1"/>
          </p:cNvSpPr>
          <p:nvPr>
            <p:ph type="sldNum" sz="quarter" idx="10"/>
          </p:nvPr>
        </p:nvSpPr>
        <p:spPr/>
        <p:txBody>
          <a:bodyPr/>
          <a:lstStyle/>
          <a:p>
            <a:fld id="{FD9B205D-7744-2F4C-8929-35DB21289E18}" type="slidenum">
              <a:rPr lang="en-US" smtClean="0"/>
              <a:t>35</a:t>
            </a:fld>
            <a:endParaRPr lang="en-US"/>
          </a:p>
        </p:txBody>
      </p:sp>
    </p:spTree>
    <p:extLst>
      <p:ext uri="{BB962C8B-B14F-4D97-AF65-F5344CB8AC3E}">
        <p14:creationId xmlns:p14="http://schemas.microsoft.com/office/powerpoint/2010/main" val="42022275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 of the graph:</a:t>
            </a:r>
          </a:p>
          <a:p>
            <a:endParaRPr lang="en-US" dirty="0" smtClean="0"/>
          </a:p>
          <a:p>
            <a:endParaRPr lang="en-US" dirty="0" smtClean="0"/>
          </a:p>
          <a:p>
            <a:r>
              <a:rPr lang="en-US" dirty="0" smtClean="0"/>
              <a:t>What can be this</a:t>
            </a:r>
            <a:r>
              <a:rPr lang="en-US" baseline="0" dirty="0" smtClean="0"/>
              <a:t> signal be used for:</a:t>
            </a:r>
          </a:p>
          <a:p>
            <a:r>
              <a:rPr lang="en-US" baseline="0" dirty="0" smtClean="0"/>
              <a:t>Infer health condition, but separating signal from noise might be very challenging!</a:t>
            </a:r>
            <a:endParaRPr lang="en-US" dirty="0"/>
          </a:p>
        </p:txBody>
      </p:sp>
      <p:sp>
        <p:nvSpPr>
          <p:cNvPr id="4" name="Slide Number Placeholder 3"/>
          <p:cNvSpPr>
            <a:spLocks noGrp="1"/>
          </p:cNvSpPr>
          <p:nvPr>
            <p:ph type="sldNum" sz="quarter" idx="10"/>
          </p:nvPr>
        </p:nvSpPr>
        <p:spPr/>
        <p:txBody>
          <a:bodyPr/>
          <a:lstStyle/>
          <a:p>
            <a:fld id="{FD9B205D-7744-2F4C-8929-35DB21289E18}" type="slidenum">
              <a:rPr lang="en-US" smtClean="0"/>
              <a:t>37</a:t>
            </a:fld>
            <a:endParaRPr lang="en-US"/>
          </a:p>
        </p:txBody>
      </p:sp>
    </p:spTree>
    <p:extLst>
      <p:ext uri="{BB962C8B-B14F-4D97-AF65-F5344CB8AC3E}">
        <p14:creationId xmlns:p14="http://schemas.microsoft.com/office/powerpoint/2010/main" val="384720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can this signal</a:t>
            </a:r>
            <a:r>
              <a:rPr lang="en-US" baseline="0" dirty="0" smtClean="0"/>
              <a:t> be used for?</a:t>
            </a:r>
          </a:p>
          <a:p>
            <a:endParaRPr lang="en-US" baseline="0" dirty="0" smtClean="0"/>
          </a:p>
          <a:p>
            <a:r>
              <a:rPr lang="en-US" baseline="0" dirty="0" smtClean="0"/>
              <a:t>Infer whether a user is engaging a physical activity or not</a:t>
            </a:r>
            <a:endParaRPr lang="en-US" dirty="0"/>
          </a:p>
        </p:txBody>
      </p:sp>
      <p:sp>
        <p:nvSpPr>
          <p:cNvPr id="4" name="Slide Number Placeholder 3"/>
          <p:cNvSpPr>
            <a:spLocks noGrp="1"/>
          </p:cNvSpPr>
          <p:nvPr>
            <p:ph type="sldNum" sz="quarter" idx="10"/>
          </p:nvPr>
        </p:nvSpPr>
        <p:spPr/>
        <p:txBody>
          <a:bodyPr/>
          <a:lstStyle/>
          <a:p>
            <a:fld id="{FD9B205D-7744-2F4C-8929-35DB21289E18}" type="slidenum">
              <a:rPr lang="en-US" smtClean="0"/>
              <a:t>38</a:t>
            </a:fld>
            <a:endParaRPr lang="en-US"/>
          </a:p>
        </p:txBody>
      </p:sp>
    </p:spTree>
    <p:extLst>
      <p:ext uri="{BB962C8B-B14F-4D97-AF65-F5344CB8AC3E}">
        <p14:creationId xmlns:p14="http://schemas.microsoft.com/office/powerpoint/2010/main" val="4692379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 What can this signal</a:t>
            </a:r>
            <a:r>
              <a:rPr lang="en-US" baseline="0" dirty="0" smtClean="0"/>
              <a:t> detection be used for?</a:t>
            </a:r>
            <a:endParaRPr lang="en-US" dirty="0"/>
          </a:p>
        </p:txBody>
      </p:sp>
      <p:sp>
        <p:nvSpPr>
          <p:cNvPr id="4" name="Slide Number Placeholder 3"/>
          <p:cNvSpPr>
            <a:spLocks noGrp="1"/>
          </p:cNvSpPr>
          <p:nvPr>
            <p:ph type="sldNum" sz="quarter" idx="10"/>
          </p:nvPr>
        </p:nvSpPr>
        <p:spPr/>
        <p:txBody>
          <a:bodyPr/>
          <a:lstStyle/>
          <a:p>
            <a:fld id="{FD9B205D-7744-2F4C-8929-35DB21289E18}" type="slidenum">
              <a:rPr lang="en-US" smtClean="0"/>
              <a:t>39</a:t>
            </a:fld>
            <a:endParaRPr lang="en-US"/>
          </a:p>
        </p:txBody>
      </p:sp>
    </p:spTree>
    <p:extLst>
      <p:ext uri="{BB962C8B-B14F-4D97-AF65-F5344CB8AC3E}">
        <p14:creationId xmlns:p14="http://schemas.microsoft.com/office/powerpoint/2010/main" val="6843514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Cold Water and Hot Tea,</a:t>
            </a:r>
            <a:r>
              <a:rPr lang="en-US" baseline="0" dirty="0" smtClean="0"/>
              <a:t> which one belongs to which?</a:t>
            </a:r>
          </a:p>
          <a:p>
            <a:endParaRPr lang="en-US" baseline="0" dirty="0" smtClean="0"/>
          </a:p>
          <a:p>
            <a:r>
              <a:rPr lang="en-US" sz="1200" b="0" i="0" u="none" strike="noStrike" kern="1200" baseline="0" dirty="0" smtClean="0">
                <a:solidFill>
                  <a:schemeClr val="tx1"/>
                </a:solidFill>
                <a:latin typeface="+mn-lt"/>
                <a:ea typeface="+mn-ea"/>
                <a:cs typeface="+mn-cs"/>
              </a:rPr>
              <a:t>However, the user also could sip when drinking cold beverages or when</a:t>
            </a:r>
          </a:p>
          <a:p>
            <a:r>
              <a:rPr lang="en-US" sz="1200" b="0" i="0" u="none" strike="noStrike" kern="1200" baseline="0" dirty="0" smtClean="0">
                <a:solidFill>
                  <a:schemeClr val="tx1"/>
                </a:solidFill>
                <a:latin typeface="+mn-lt"/>
                <a:ea typeface="+mn-ea"/>
                <a:cs typeface="+mn-cs"/>
              </a:rPr>
              <a:t>drinking out of a different container. Thus, we focused only on examining whether drinking with and without a sip are</a:t>
            </a:r>
          </a:p>
          <a:p>
            <a:r>
              <a:rPr lang="en-US" sz="1200" b="0" i="0" u="none" strike="noStrike" kern="1200" baseline="0" dirty="0" smtClean="0">
                <a:solidFill>
                  <a:schemeClr val="tx1"/>
                </a:solidFill>
                <a:latin typeface="+mn-lt"/>
                <a:ea typeface="+mn-ea"/>
                <a:cs typeface="+mn-cs"/>
              </a:rPr>
              <a:t>distinguishable rather than detecting whether the user is drinking cold or warm beverages.</a:t>
            </a:r>
            <a:endParaRPr lang="en-US" dirty="0"/>
          </a:p>
        </p:txBody>
      </p:sp>
      <p:sp>
        <p:nvSpPr>
          <p:cNvPr id="4" name="Slide Number Placeholder 3"/>
          <p:cNvSpPr>
            <a:spLocks noGrp="1"/>
          </p:cNvSpPr>
          <p:nvPr>
            <p:ph type="sldNum" sz="quarter" idx="10"/>
          </p:nvPr>
        </p:nvSpPr>
        <p:spPr/>
        <p:txBody>
          <a:bodyPr/>
          <a:lstStyle/>
          <a:p>
            <a:fld id="{FD9B205D-7744-2F4C-8929-35DB21289E18}" type="slidenum">
              <a:rPr lang="en-US" smtClean="0"/>
              <a:t>40</a:t>
            </a:fld>
            <a:endParaRPr lang="en-US"/>
          </a:p>
        </p:txBody>
      </p:sp>
    </p:spTree>
    <p:extLst>
      <p:ext uri="{BB962C8B-B14F-4D97-AF65-F5344CB8AC3E}">
        <p14:creationId xmlns:p14="http://schemas.microsoft.com/office/powerpoint/2010/main" val="4291386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Traditionally, </a:t>
            </a:r>
            <a:r>
              <a:rPr lang="en-US" baseline="0" dirty="0" smtClean="0"/>
              <a:t>activity recognition is done with sensing technology.</a:t>
            </a:r>
          </a:p>
          <a:p>
            <a:r>
              <a:rPr lang="en-US" baseline="0" dirty="0" smtClean="0"/>
              <a:t>In its problem setting, user wears a group of on-body sensor nodes and each node contains a set of sensors such as … and …</a:t>
            </a:r>
          </a:p>
          <a:p>
            <a:r>
              <a:rPr lang="en-US" baseline="0" dirty="0" smtClean="0"/>
              <a:t>In runtime the sensor nodes collect sensing data and send these data to an aggregator</a:t>
            </a:r>
          </a:p>
          <a:p>
            <a:r>
              <a:rPr lang="en-US" baseline="0" dirty="0" smtClean="0"/>
              <a:t>At the aggregator, received data is used as input to pattern recognition algorithm. The pattern recognition algorithm finally outputs the prediction for user activities.</a:t>
            </a:r>
            <a:endParaRPr lang="en-US" dirty="0"/>
          </a:p>
        </p:txBody>
      </p:sp>
      <p:sp>
        <p:nvSpPr>
          <p:cNvPr id="4" name="Slide Number Placeholder 3"/>
          <p:cNvSpPr>
            <a:spLocks noGrp="1"/>
          </p:cNvSpPr>
          <p:nvPr>
            <p:ph type="sldNum" sz="quarter" idx="10"/>
          </p:nvPr>
        </p:nvSpPr>
        <p:spPr/>
        <p:txBody>
          <a:bodyPr/>
          <a:lstStyle/>
          <a:p>
            <a:fld id="{F743F38C-AA2F-4D47-8DD8-8AC5DE52F745}" type="slidenum">
              <a:rPr lang="en-US" smtClean="0"/>
              <a:t>4</a:t>
            </a:fld>
            <a:endParaRPr lang="en-US"/>
          </a:p>
        </p:txBody>
      </p:sp>
    </p:spTree>
    <p:extLst>
      <p:ext uri="{BB962C8B-B14F-4D97-AF65-F5344CB8AC3E}">
        <p14:creationId xmlns:p14="http://schemas.microsoft.com/office/powerpoint/2010/main" val="42035351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 Water and Hot Tea,</a:t>
            </a:r>
            <a:r>
              <a:rPr lang="en-US" baseline="0" dirty="0" smtClean="0"/>
              <a:t> which one belongs </a:t>
            </a:r>
            <a:r>
              <a:rPr lang="en-US" baseline="0" smtClean="0"/>
              <a:t>to which?</a:t>
            </a:r>
            <a:endParaRPr lang="en-US"/>
          </a:p>
        </p:txBody>
      </p:sp>
      <p:sp>
        <p:nvSpPr>
          <p:cNvPr id="4" name="Slide Number Placeholder 3"/>
          <p:cNvSpPr>
            <a:spLocks noGrp="1"/>
          </p:cNvSpPr>
          <p:nvPr>
            <p:ph type="sldNum" sz="quarter" idx="10"/>
          </p:nvPr>
        </p:nvSpPr>
        <p:spPr/>
        <p:txBody>
          <a:bodyPr/>
          <a:lstStyle/>
          <a:p>
            <a:fld id="{FD9B205D-7744-2F4C-8929-35DB21289E18}" type="slidenum">
              <a:rPr lang="en-US" smtClean="0"/>
              <a:t>41</a:t>
            </a:fld>
            <a:endParaRPr lang="en-US"/>
          </a:p>
        </p:txBody>
      </p:sp>
    </p:spTree>
    <p:extLst>
      <p:ext uri="{BB962C8B-B14F-4D97-AF65-F5344CB8AC3E}">
        <p14:creationId xmlns:p14="http://schemas.microsoft.com/office/powerpoint/2010/main" val="42913861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 Water and Hot Tea,</a:t>
            </a:r>
            <a:r>
              <a:rPr lang="en-US" baseline="0" dirty="0" smtClean="0"/>
              <a:t> which one belongs </a:t>
            </a:r>
            <a:r>
              <a:rPr lang="en-US" baseline="0" smtClean="0"/>
              <a:t>to which?</a:t>
            </a:r>
            <a:endParaRPr lang="en-US"/>
          </a:p>
        </p:txBody>
      </p:sp>
      <p:sp>
        <p:nvSpPr>
          <p:cNvPr id="4" name="Slide Number Placeholder 3"/>
          <p:cNvSpPr>
            <a:spLocks noGrp="1"/>
          </p:cNvSpPr>
          <p:nvPr>
            <p:ph type="sldNum" sz="quarter" idx="10"/>
          </p:nvPr>
        </p:nvSpPr>
        <p:spPr/>
        <p:txBody>
          <a:bodyPr/>
          <a:lstStyle/>
          <a:p>
            <a:fld id="{FD9B205D-7744-2F4C-8929-35DB21289E18}" type="slidenum">
              <a:rPr lang="en-US" smtClean="0"/>
              <a:t>42</a:t>
            </a:fld>
            <a:endParaRPr lang="en-US"/>
          </a:p>
        </p:txBody>
      </p:sp>
    </p:spTree>
    <p:extLst>
      <p:ext uri="{BB962C8B-B14F-4D97-AF65-F5344CB8AC3E}">
        <p14:creationId xmlns:p14="http://schemas.microsoft.com/office/powerpoint/2010/main" val="42913861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 Water and Hot Tea,</a:t>
            </a:r>
            <a:r>
              <a:rPr lang="en-US" baseline="0" dirty="0" smtClean="0"/>
              <a:t> which one belongs to which?</a:t>
            </a:r>
          </a:p>
          <a:p>
            <a:endParaRPr lang="en-US" baseline="0" dirty="0" smtClean="0"/>
          </a:p>
          <a:p>
            <a:r>
              <a:rPr lang="en-US" sz="1200" b="0" i="0" u="none" strike="noStrike" kern="1200" baseline="0" dirty="0" smtClean="0">
                <a:solidFill>
                  <a:schemeClr val="tx1"/>
                </a:solidFill>
                <a:latin typeface="+mn-lt"/>
                <a:ea typeface="+mn-ea"/>
                <a:cs typeface="+mn-cs"/>
              </a:rPr>
              <a:t>The sound pattern for sighing (Figure 8: center) is somewhat similar to the sound of drinking hot beverages (Figure 5: right). But the first part of sighing (inhaling the air) is shorter than sipping when drinking hot beverages.</a:t>
            </a:r>
            <a:endParaRPr lang="en-US" dirty="0"/>
          </a:p>
        </p:txBody>
      </p:sp>
      <p:sp>
        <p:nvSpPr>
          <p:cNvPr id="4" name="Slide Number Placeholder 3"/>
          <p:cNvSpPr>
            <a:spLocks noGrp="1"/>
          </p:cNvSpPr>
          <p:nvPr>
            <p:ph type="sldNum" sz="quarter" idx="10"/>
          </p:nvPr>
        </p:nvSpPr>
        <p:spPr/>
        <p:txBody>
          <a:bodyPr/>
          <a:lstStyle/>
          <a:p>
            <a:fld id="{FD9B205D-7744-2F4C-8929-35DB21289E18}" type="slidenum">
              <a:rPr lang="en-US" smtClean="0"/>
              <a:t>43</a:t>
            </a:fld>
            <a:endParaRPr lang="en-US"/>
          </a:p>
        </p:txBody>
      </p:sp>
    </p:spTree>
    <p:extLst>
      <p:ext uri="{BB962C8B-B14F-4D97-AF65-F5344CB8AC3E}">
        <p14:creationId xmlns:p14="http://schemas.microsoft.com/office/powerpoint/2010/main" val="42913861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B205D-7744-2F4C-8929-35DB21289E18}" type="slidenum">
              <a:rPr lang="en-US" smtClean="0"/>
              <a:t>44</a:t>
            </a:fld>
            <a:endParaRPr lang="en-US"/>
          </a:p>
        </p:txBody>
      </p:sp>
    </p:spTree>
    <p:extLst>
      <p:ext uri="{BB962C8B-B14F-4D97-AF65-F5344CB8AC3E}">
        <p14:creationId xmlns:p14="http://schemas.microsoft.com/office/powerpoint/2010/main" val="36779505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Q: why the second protocol performs better than the first: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First: use other people’s data to predict yourself</a:t>
            </a:r>
          </a:p>
          <a:p>
            <a:r>
              <a:rPr lang="en-US" sz="1200" b="0" i="0" u="none" strike="noStrike" kern="1200" baseline="0" dirty="0" smtClean="0">
                <a:solidFill>
                  <a:schemeClr val="tx1"/>
                </a:solidFill>
                <a:latin typeface="+mn-lt"/>
                <a:ea typeface="+mn-ea"/>
                <a:cs typeface="+mn-cs"/>
              </a:rPr>
              <a:t>Second: use your data to predict yourself</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Intuition: voice/sound data is kind of personal data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all techniques, the F-measure with the Leave-one-sample-</a:t>
            </a:r>
            <a:r>
              <a:rPr lang="en-US" sz="1200" b="0" i="0" u="none" strike="noStrike" kern="1200" baseline="0" dirty="0" err="1" smtClean="0">
                <a:solidFill>
                  <a:schemeClr val="tx1"/>
                </a:solidFill>
                <a:latin typeface="+mn-lt"/>
                <a:ea typeface="+mn-ea"/>
                <a:cs typeface="+mn-cs"/>
              </a:rPr>
              <a:t>perparticipant</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out  protocol was about 25 – 30% higher than</a:t>
            </a:r>
          </a:p>
          <a:p>
            <a:r>
              <a:rPr lang="en-US" sz="1200" b="0" i="0" u="none" strike="noStrike" kern="1200" baseline="0" dirty="0" smtClean="0">
                <a:solidFill>
                  <a:schemeClr val="tx1"/>
                </a:solidFill>
                <a:latin typeface="+mn-lt"/>
                <a:ea typeface="+mn-ea"/>
                <a:cs typeface="+mn-cs"/>
              </a:rPr>
              <a:t>one with the Leave-one-participant-out  protocol (see Table 1).</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This result indicates that the classifier should be trained for each user if the</a:t>
            </a:r>
          </a:p>
          <a:p>
            <a:r>
              <a:rPr lang="en-US" sz="1200" b="0" i="0" u="none" strike="noStrike" kern="1200" baseline="0" dirty="0" smtClean="0">
                <a:solidFill>
                  <a:schemeClr val="tx1"/>
                </a:solidFill>
                <a:latin typeface="+mn-lt"/>
                <a:ea typeface="+mn-ea"/>
                <a:cs typeface="+mn-cs"/>
              </a:rPr>
              <a:t>samples for training are abundant.</a:t>
            </a:r>
          </a:p>
          <a:p>
            <a:endParaRPr lang="en-US" dirty="0"/>
          </a:p>
        </p:txBody>
      </p:sp>
      <p:sp>
        <p:nvSpPr>
          <p:cNvPr id="4" name="Slide Number Placeholder 3"/>
          <p:cNvSpPr>
            <a:spLocks noGrp="1"/>
          </p:cNvSpPr>
          <p:nvPr>
            <p:ph type="sldNum" sz="quarter" idx="10"/>
          </p:nvPr>
        </p:nvSpPr>
        <p:spPr/>
        <p:txBody>
          <a:bodyPr/>
          <a:lstStyle/>
          <a:p>
            <a:fld id="{FD9B205D-7744-2F4C-8929-35DB21289E18}" type="slidenum">
              <a:rPr lang="en-US" smtClean="0"/>
              <a:t>47</a:t>
            </a:fld>
            <a:endParaRPr lang="en-US"/>
          </a:p>
        </p:txBody>
      </p:sp>
    </p:spTree>
    <p:extLst>
      <p:ext uri="{BB962C8B-B14F-4D97-AF65-F5344CB8AC3E}">
        <p14:creationId xmlns:p14="http://schemas.microsoft.com/office/powerpoint/2010/main" val="9102103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 What activities</a:t>
            </a:r>
            <a:r>
              <a:rPr lang="en-US" baseline="0" dirty="0" smtClean="0"/>
              <a:t> do you think that will be easily misclassified?</a:t>
            </a:r>
            <a:endParaRPr lang="en-US" dirty="0"/>
          </a:p>
        </p:txBody>
      </p:sp>
      <p:sp>
        <p:nvSpPr>
          <p:cNvPr id="4" name="Slide Number Placeholder 3"/>
          <p:cNvSpPr>
            <a:spLocks noGrp="1"/>
          </p:cNvSpPr>
          <p:nvPr>
            <p:ph type="sldNum" sz="quarter" idx="10"/>
          </p:nvPr>
        </p:nvSpPr>
        <p:spPr/>
        <p:txBody>
          <a:bodyPr/>
          <a:lstStyle/>
          <a:p>
            <a:fld id="{FD9B205D-7744-2F4C-8929-35DB21289E18}" type="slidenum">
              <a:rPr lang="en-US" smtClean="0"/>
              <a:t>49</a:t>
            </a:fld>
            <a:endParaRPr lang="en-US"/>
          </a:p>
        </p:txBody>
      </p:sp>
    </p:spTree>
    <p:extLst>
      <p:ext uri="{BB962C8B-B14F-4D97-AF65-F5344CB8AC3E}">
        <p14:creationId xmlns:p14="http://schemas.microsoft.com/office/powerpoint/2010/main" val="1534679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Decreasing the activity granularity would help to increase</a:t>
            </a:r>
          </a:p>
          <a:p>
            <a:r>
              <a:rPr lang="en-US" sz="1200" b="0" i="0" u="none" strike="noStrike" kern="1200" baseline="0" dirty="0" smtClean="0">
                <a:solidFill>
                  <a:schemeClr val="tx1"/>
                </a:solidFill>
                <a:latin typeface="+mn-lt"/>
                <a:ea typeface="+mn-ea"/>
                <a:cs typeface="+mn-cs"/>
              </a:rPr>
              <a:t>the classification accuracy. For instance, we can combine</a:t>
            </a:r>
          </a:p>
          <a:p>
            <a:r>
              <a:rPr lang="en-US" sz="1200" b="0" i="0" u="none" strike="noStrike" kern="1200" baseline="0" dirty="0" smtClean="0">
                <a:solidFill>
                  <a:schemeClr val="tx1"/>
                </a:solidFill>
                <a:latin typeface="+mn-lt"/>
                <a:ea typeface="+mn-ea"/>
                <a:cs typeface="+mn-cs"/>
              </a:rPr>
              <a:t>Eating cookies  and Eating bread , and Drinking  and</a:t>
            </a:r>
          </a:p>
          <a:p>
            <a:r>
              <a:rPr lang="en-US" sz="1200" b="0" i="0" u="none" strike="noStrike" kern="1200" baseline="0" dirty="0" smtClean="0">
                <a:solidFill>
                  <a:schemeClr val="tx1"/>
                </a:solidFill>
                <a:latin typeface="+mn-lt"/>
                <a:ea typeface="+mn-ea"/>
                <a:cs typeface="+mn-cs"/>
              </a:rPr>
              <a:t>Drinking with a sip  as Eating  and Drinking ,</a:t>
            </a:r>
            <a:endParaRPr lang="en-US" dirty="0"/>
          </a:p>
        </p:txBody>
      </p:sp>
      <p:sp>
        <p:nvSpPr>
          <p:cNvPr id="4" name="Slide Number Placeholder 3"/>
          <p:cNvSpPr>
            <a:spLocks noGrp="1"/>
          </p:cNvSpPr>
          <p:nvPr>
            <p:ph type="sldNum" sz="quarter" idx="10"/>
          </p:nvPr>
        </p:nvSpPr>
        <p:spPr/>
        <p:txBody>
          <a:bodyPr/>
          <a:lstStyle/>
          <a:p>
            <a:fld id="{FD9B205D-7744-2F4C-8929-35DB21289E18}" type="slidenum">
              <a:rPr lang="en-US" smtClean="0"/>
              <a:t>50</a:t>
            </a:fld>
            <a:endParaRPr lang="en-US"/>
          </a:p>
        </p:txBody>
      </p:sp>
    </p:spTree>
    <p:extLst>
      <p:ext uri="{BB962C8B-B14F-4D97-AF65-F5344CB8AC3E}">
        <p14:creationId xmlns:p14="http://schemas.microsoft.com/office/powerpoint/2010/main" val="14654380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Challenges:</a:t>
            </a:r>
            <a:r>
              <a:rPr lang="en-US" baseline="0" dirty="0" smtClean="0"/>
              <a:t> It is in the wild, no control of user’s activity and a lot of background noises.</a:t>
            </a:r>
          </a:p>
          <a:p>
            <a:endParaRPr lang="en-US" dirty="0"/>
          </a:p>
        </p:txBody>
      </p:sp>
      <p:sp>
        <p:nvSpPr>
          <p:cNvPr id="4" name="Slide Number Placeholder 3"/>
          <p:cNvSpPr>
            <a:spLocks noGrp="1"/>
          </p:cNvSpPr>
          <p:nvPr>
            <p:ph type="sldNum" sz="quarter" idx="10"/>
          </p:nvPr>
        </p:nvSpPr>
        <p:spPr/>
        <p:txBody>
          <a:bodyPr/>
          <a:lstStyle/>
          <a:p>
            <a:fld id="{FD9B205D-7744-2F4C-8929-35DB21289E18}" type="slidenum">
              <a:rPr lang="en-US" smtClean="0"/>
              <a:t>51</a:t>
            </a:fld>
            <a:endParaRPr lang="en-US"/>
          </a:p>
        </p:txBody>
      </p:sp>
    </p:spTree>
    <p:extLst>
      <p:ext uri="{BB962C8B-B14F-4D97-AF65-F5344CB8AC3E}">
        <p14:creationId xmlns:p14="http://schemas.microsoft.com/office/powerpoint/2010/main" val="37066884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But generally, the accuracy for the drinking and laughing</a:t>
            </a:r>
          </a:p>
          <a:p>
            <a:r>
              <a:rPr lang="en-US" sz="1200" b="0" i="0" u="none" strike="noStrike" kern="1200" baseline="0" dirty="0" smtClean="0">
                <a:solidFill>
                  <a:schemeClr val="tx1"/>
                </a:solidFill>
                <a:latin typeface="+mn-lt"/>
                <a:ea typeface="+mn-ea"/>
                <a:cs typeface="+mn-cs"/>
              </a:rPr>
              <a:t>activities was relatively low. As seen in Table 4 and 5, the</a:t>
            </a:r>
          </a:p>
          <a:p>
            <a:r>
              <a:rPr lang="en-US" sz="1200" b="0" i="0" u="none" strike="noStrike" kern="1200" baseline="0" dirty="0" smtClean="0">
                <a:solidFill>
                  <a:schemeClr val="tx1"/>
                </a:solidFill>
                <a:latin typeface="+mn-lt"/>
                <a:ea typeface="+mn-ea"/>
                <a:cs typeface="+mn-cs"/>
              </a:rPr>
              <a:t>number of the instances for these two activities was small;</a:t>
            </a:r>
          </a:p>
          <a:p>
            <a:r>
              <a:rPr lang="en-US" sz="1200" b="0" i="0" u="none" strike="noStrike" kern="1200" baseline="0" dirty="0" smtClean="0">
                <a:solidFill>
                  <a:schemeClr val="tx1"/>
                </a:solidFill>
                <a:latin typeface="+mn-lt"/>
                <a:ea typeface="+mn-ea"/>
                <a:cs typeface="+mn-cs"/>
              </a:rPr>
              <a:t>thus, more data may be necessary to examine the true</a:t>
            </a:r>
          </a:p>
          <a:p>
            <a:r>
              <a:rPr lang="en-US" sz="1200" b="0" i="0" u="none" strike="noStrike" kern="1200" baseline="0" dirty="0" smtClean="0">
                <a:solidFill>
                  <a:schemeClr val="tx1"/>
                </a:solidFill>
                <a:latin typeface="+mn-lt"/>
                <a:ea typeface="+mn-ea"/>
                <a:cs typeface="+mn-cs"/>
              </a:rPr>
              <a:t>classification accuracy for these activities.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D9B205D-7744-2F4C-8929-35DB21289E18}" type="slidenum">
              <a:rPr lang="en-US" smtClean="0"/>
              <a:t>52</a:t>
            </a:fld>
            <a:endParaRPr lang="en-US"/>
          </a:p>
        </p:txBody>
      </p:sp>
    </p:spTree>
    <p:extLst>
      <p:ext uri="{BB962C8B-B14F-4D97-AF65-F5344CB8AC3E}">
        <p14:creationId xmlns:p14="http://schemas.microsoft.com/office/powerpoint/2010/main" val="28847366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also note that the eating activities were identified fairly</a:t>
            </a:r>
          </a:p>
          <a:p>
            <a:r>
              <a:rPr lang="en-US" sz="1200" b="0" i="0" u="none" strike="noStrike" kern="1200" baseline="0" dirty="0" smtClean="0">
                <a:solidFill>
                  <a:schemeClr val="tx1"/>
                </a:solidFill>
                <a:latin typeface="+mn-lt"/>
                <a:ea typeface="+mn-ea"/>
                <a:cs typeface="+mn-cs"/>
              </a:rPr>
              <a:t>accurately. This indicates that </a:t>
            </a:r>
            <a:r>
              <a:rPr lang="en-US" sz="1200" b="0" i="0" u="none" strike="noStrike" kern="1200" baseline="0" dirty="0" err="1" smtClean="0">
                <a:solidFill>
                  <a:schemeClr val="tx1"/>
                </a:solidFill>
                <a:latin typeface="+mn-lt"/>
                <a:ea typeface="+mn-ea"/>
                <a:cs typeface="+mn-cs"/>
              </a:rPr>
              <a:t>BodyScope</a:t>
            </a:r>
            <a:r>
              <a:rPr lang="en-US" sz="1200" b="0" i="0" u="none" strike="noStrike" kern="1200" baseline="0" dirty="0" smtClean="0">
                <a:solidFill>
                  <a:schemeClr val="tx1"/>
                </a:solidFill>
                <a:latin typeface="+mn-lt"/>
                <a:ea typeface="+mn-ea"/>
                <a:cs typeface="+mn-cs"/>
              </a:rPr>
              <a:t> can enhance</a:t>
            </a:r>
          </a:p>
          <a:p>
            <a:r>
              <a:rPr lang="en-US" sz="1200" b="0" i="0" u="none" strike="noStrike" kern="1200" baseline="0" dirty="0" smtClean="0">
                <a:solidFill>
                  <a:schemeClr val="tx1"/>
                </a:solidFill>
                <a:latin typeface="+mn-lt"/>
                <a:ea typeface="+mn-ea"/>
                <a:cs typeface="+mn-cs"/>
              </a:rPr>
              <a:t>existing systems related to food consumption activities. For</a:t>
            </a:r>
          </a:p>
          <a:p>
            <a:r>
              <a:rPr lang="en-US" sz="1200" b="0" i="0" u="none" strike="noStrike" kern="1200" baseline="0" dirty="0" smtClean="0">
                <a:solidFill>
                  <a:schemeClr val="tx1"/>
                </a:solidFill>
                <a:latin typeface="+mn-lt"/>
                <a:ea typeface="+mn-ea"/>
                <a:cs typeface="+mn-cs"/>
              </a:rPr>
              <a:t>example, Noronha et al . developed </a:t>
            </a:r>
            <a:r>
              <a:rPr lang="en-US" sz="1200" b="0" i="0" u="none" strike="noStrike" kern="1200" baseline="0" dirty="0" err="1" smtClean="0">
                <a:solidFill>
                  <a:schemeClr val="tx1"/>
                </a:solidFill>
                <a:latin typeface="+mn-lt"/>
                <a:ea typeface="+mn-ea"/>
                <a:cs typeface="+mn-cs"/>
              </a:rPr>
              <a:t>Platemate</a:t>
            </a:r>
            <a:r>
              <a:rPr lang="en-US" sz="1200" b="0" i="0" u="none" strike="noStrike" kern="1200" baseline="0" dirty="0" smtClean="0">
                <a:solidFill>
                  <a:schemeClr val="tx1"/>
                </a:solidFill>
                <a:latin typeface="+mn-lt"/>
                <a:ea typeface="+mn-ea"/>
                <a:cs typeface="+mn-cs"/>
              </a:rPr>
              <a:t>, which allows</a:t>
            </a:r>
          </a:p>
          <a:p>
            <a:r>
              <a:rPr lang="en-US" sz="1200" b="0" i="0" u="none" strike="noStrike" kern="1200" baseline="0" dirty="0" smtClean="0">
                <a:solidFill>
                  <a:schemeClr val="tx1"/>
                </a:solidFill>
                <a:latin typeface="+mn-lt"/>
                <a:ea typeface="+mn-ea"/>
                <a:cs typeface="+mn-cs"/>
              </a:rPr>
              <a:t>the user to analyze her food consumption by taking a</a:t>
            </a:r>
          </a:p>
          <a:p>
            <a:r>
              <a:rPr lang="en-US" sz="1200" b="0" i="0" u="none" strike="noStrike" kern="1200" baseline="0" dirty="0" smtClean="0">
                <a:solidFill>
                  <a:schemeClr val="tx1"/>
                </a:solidFill>
                <a:latin typeface="+mn-lt"/>
                <a:ea typeface="+mn-ea"/>
                <a:cs typeface="+mn-cs"/>
              </a:rPr>
              <a:t>picture of the food with a mobile phone and getting food</a:t>
            </a:r>
          </a:p>
          <a:p>
            <a:r>
              <a:rPr lang="en-US" sz="1200" b="0" i="0" u="none" strike="noStrike" kern="1200" baseline="0" dirty="0" smtClean="0">
                <a:solidFill>
                  <a:schemeClr val="tx1"/>
                </a:solidFill>
                <a:latin typeface="+mn-lt"/>
                <a:ea typeface="+mn-ea"/>
                <a:cs typeface="+mn-cs"/>
              </a:rPr>
              <a:t>annotations through a crowdsourcing system [24]. With</a:t>
            </a:r>
          </a:p>
          <a:p>
            <a:r>
              <a:rPr lang="en-US" sz="1200" b="0" i="0" u="none" strike="noStrike" kern="1200" baseline="0" dirty="0" err="1" smtClean="0">
                <a:solidFill>
                  <a:schemeClr val="tx1"/>
                </a:solidFill>
                <a:latin typeface="+mn-lt"/>
                <a:ea typeface="+mn-ea"/>
                <a:cs typeface="+mn-cs"/>
              </a:rPr>
              <a:t>BodyScope</a:t>
            </a:r>
            <a:r>
              <a:rPr lang="en-US" sz="1200" b="0" i="0" u="none" strike="noStrike" kern="1200" baseline="0" dirty="0" smtClean="0">
                <a:solidFill>
                  <a:schemeClr val="tx1"/>
                </a:solidFill>
                <a:latin typeface="+mn-lt"/>
                <a:ea typeface="+mn-ea"/>
                <a:cs typeface="+mn-cs"/>
              </a:rPr>
              <a:t>, a wearable camera (like </a:t>
            </a:r>
            <a:r>
              <a:rPr lang="en-US" sz="1200" b="0" i="0" u="none" strike="noStrike" kern="1200" baseline="0" dirty="0" err="1" smtClean="0">
                <a:solidFill>
                  <a:schemeClr val="tx1"/>
                </a:solidFill>
                <a:latin typeface="+mn-lt"/>
                <a:ea typeface="+mn-ea"/>
                <a:cs typeface="+mn-cs"/>
              </a:rPr>
              <a:t>SenseCam</a:t>
            </a:r>
            <a:r>
              <a:rPr lang="en-US" sz="1200" b="0" i="0" u="none" strike="noStrike" kern="1200" baseline="0" dirty="0" smtClean="0">
                <a:solidFill>
                  <a:schemeClr val="tx1"/>
                </a:solidFill>
                <a:latin typeface="+mn-lt"/>
                <a:ea typeface="+mn-ea"/>
                <a:cs typeface="+mn-cs"/>
              </a:rPr>
              <a:t> [15])</a:t>
            </a:r>
          </a:p>
          <a:p>
            <a:r>
              <a:rPr lang="en-US" sz="1200" b="0" i="0" u="none" strike="noStrike" kern="1200" baseline="0" dirty="0" smtClean="0">
                <a:solidFill>
                  <a:schemeClr val="tx1"/>
                </a:solidFill>
                <a:latin typeface="+mn-lt"/>
                <a:ea typeface="+mn-ea"/>
                <a:cs typeface="+mn-cs"/>
              </a:rPr>
              <a:t>automatically can identify the moments when the user is</a:t>
            </a:r>
          </a:p>
          <a:p>
            <a:r>
              <a:rPr lang="en-US" sz="1200" b="0" i="0" u="none" strike="noStrike" kern="1200" baseline="0" dirty="0" smtClean="0">
                <a:solidFill>
                  <a:schemeClr val="tx1"/>
                </a:solidFill>
                <a:latin typeface="+mn-lt"/>
                <a:ea typeface="+mn-ea"/>
                <a:cs typeface="+mn-cs"/>
              </a:rPr>
              <a:t>eating, and perform analysis on her food consumption</a:t>
            </a:r>
          </a:p>
          <a:p>
            <a:r>
              <a:rPr lang="en-US" sz="1200" b="0" i="0" u="none" strike="noStrike" kern="1200" baseline="0" dirty="0" smtClean="0">
                <a:solidFill>
                  <a:schemeClr val="tx1"/>
                </a:solidFill>
                <a:latin typeface="+mn-lt"/>
                <a:ea typeface="+mn-ea"/>
                <a:cs typeface="+mn-cs"/>
              </a:rPr>
              <a:t>through </a:t>
            </a:r>
            <a:r>
              <a:rPr lang="en-US" sz="1200" b="0" i="0" u="none" strike="noStrike" kern="1200" baseline="0" dirty="0" err="1" smtClean="0">
                <a:solidFill>
                  <a:schemeClr val="tx1"/>
                </a:solidFill>
                <a:latin typeface="+mn-lt"/>
                <a:ea typeface="+mn-ea"/>
                <a:cs typeface="+mn-cs"/>
              </a:rPr>
              <a:t>Platemate</a:t>
            </a:r>
            <a:r>
              <a:rPr lang="en-US" sz="1200" b="0" i="0" u="none" strike="noStrike" kern="1200" baseline="0" dirty="0" smtClean="0">
                <a:solidFill>
                  <a:schemeClr val="tx1"/>
                </a:solidFill>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FD9B205D-7744-2F4C-8929-35DB21289E18}" type="slidenum">
              <a:rPr lang="en-US" smtClean="0"/>
              <a:t>53</a:t>
            </a:fld>
            <a:endParaRPr lang="en-US"/>
          </a:p>
        </p:txBody>
      </p:sp>
    </p:spTree>
    <p:extLst>
      <p:ext uri="{BB962C8B-B14F-4D97-AF65-F5344CB8AC3E}">
        <p14:creationId xmlns:p14="http://schemas.microsoft.com/office/powerpoint/2010/main" val="927528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 dilemma for the problem setting.</a:t>
            </a:r>
          </a:p>
          <a:p>
            <a:r>
              <a:rPr lang="en-US" baseline="0" dirty="0" smtClean="0"/>
              <a:t>On one hand, sensing data transmission suffers body fading</a:t>
            </a:r>
          </a:p>
          <a:p>
            <a:r>
              <a:rPr lang="en-US" baseline="0" dirty="0" smtClean="0"/>
              <a:t>In this figure, a user wears two sensors nodes on her left and right wrists.</a:t>
            </a:r>
          </a:p>
          <a:p>
            <a:r>
              <a:rPr lang="en-US" baseline="0" dirty="0" smtClean="0"/>
              <a:t>When she is walking, the two sensor nodes send data packets to the aggregator for activity recognition.</a:t>
            </a:r>
          </a:p>
          <a:p>
            <a:r>
              <a:rPr lang="en-US" baseline="0" dirty="0" smtClean="0"/>
              <a:t>It is possible that the transmission of left node fails because of body fading, but the transmission of right node succeeds.</a:t>
            </a:r>
          </a:p>
          <a:p>
            <a:r>
              <a:rPr lang="en-US" baseline="0" dirty="0" smtClean="0"/>
              <a:t>Then the aggregator has to use the incomplete data  as the input to the ml algorithm. Of course, the incomplete data will results in reduced accuracy</a:t>
            </a:r>
            <a:endParaRPr lang="en-US" dirty="0"/>
          </a:p>
        </p:txBody>
      </p:sp>
      <p:sp>
        <p:nvSpPr>
          <p:cNvPr id="4" name="Slide Number Placeholder 3"/>
          <p:cNvSpPr>
            <a:spLocks noGrp="1"/>
          </p:cNvSpPr>
          <p:nvPr>
            <p:ph type="sldNum" sz="quarter" idx="10"/>
          </p:nvPr>
        </p:nvSpPr>
        <p:spPr/>
        <p:txBody>
          <a:bodyPr/>
          <a:lstStyle/>
          <a:p>
            <a:fld id="{F743F38C-AA2F-4D47-8DD8-8AC5DE52F745}" type="slidenum">
              <a:rPr lang="en-US" smtClean="0"/>
              <a:t>5</a:t>
            </a:fld>
            <a:endParaRPr lang="en-US"/>
          </a:p>
        </p:txBody>
      </p:sp>
    </p:spTree>
    <p:extLst>
      <p:ext uri="{BB962C8B-B14F-4D97-AF65-F5344CB8AC3E}">
        <p14:creationId xmlns:p14="http://schemas.microsoft.com/office/powerpoint/2010/main" val="2120826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increase the data availability</a:t>
            </a:r>
            <a:r>
              <a:rPr lang="en-US" baseline="0" dirty="0" smtClean="0"/>
              <a:t> at the aggregator, we can increase TX power.</a:t>
            </a:r>
          </a:p>
          <a:p>
            <a:r>
              <a:rPr lang="en-US" baseline="0" dirty="0" smtClean="0"/>
              <a:t>However, one consequence is increasing energy overheads</a:t>
            </a:r>
          </a:p>
          <a:p>
            <a:r>
              <a:rPr lang="en-US" baseline="0" dirty="0" smtClean="0"/>
              <a:t>Moreover, increasing TX power enlarges TX range. In consequence, private data may be overheard by other entities.</a:t>
            </a:r>
          </a:p>
          <a:p>
            <a:r>
              <a:rPr lang="en-US" baseline="0" dirty="0" smtClean="0"/>
              <a:t>If the entity is malicious, privacy is compromised. Therefore, increasing TX power also increases privacy risks.</a:t>
            </a:r>
          </a:p>
        </p:txBody>
      </p:sp>
      <p:sp>
        <p:nvSpPr>
          <p:cNvPr id="4" name="Slide Number Placeholder 3"/>
          <p:cNvSpPr>
            <a:spLocks noGrp="1"/>
          </p:cNvSpPr>
          <p:nvPr>
            <p:ph type="sldNum" sz="quarter" idx="10"/>
          </p:nvPr>
        </p:nvSpPr>
        <p:spPr/>
        <p:txBody>
          <a:bodyPr/>
          <a:lstStyle/>
          <a:p>
            <a:fld id="{F743F38C-AA2F-4D47-8DD8-8AC5DE52F745}" type="slidenum">
              <a:rPr lang="en-US" smtClean="0"/>
              <a:t>6</a:t>
            </a:fld>
            <a:endParaRPr lang="en-US"/>
          </a:p>
        </p:txBody>
      </p:sp>
    </p:spTree>
    <p:extLst>
      <p:ext uri="{BB962C8B-B14F-4D97-AF65-F5344CB8AC3E}">
        <p14:creationId xmlns:p14="http://schemas.microsoft.com/office/powerpoint/2010/main" val="3278424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3F38C-AA2F-4D47-8DD8-8AC5DE52F745}" type="slidenum">
              <a:rPr lang="en-US" smtClean="0"/>
              <a:t>7</a:t>
            </a:fld>
            <a:endParaRPr lang="en-US"/>
          </a:p>
        </p:txBody>
      </p:sp>
    </p:spTree>
    <p:extLst>
      <p:ext uri="{BB962C8B-B14F-4D97-AF65-F5344CB8AC3E}">
        <p14:creationId xmlns:p14="http://schemas.microsoft.com/office/powerpoint/2010/main" val="3617554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Such as energy and privacy we just talk about</a:t>
            </a:r>
            <a:endParaRPr lang="en-US" dirty="0"/>
          </a:p>
        </p:txBody>
      </p:sp>
      <p:sp>
        <p:nvSpPr>
          <p:cNvPr id="4" name="Slide Number Placeholder 3"/>
          <p:cNvSpPr>
            <a:spLocks noGrp="1"/>
          </p:cNvSpPr>
          <p:nvPr>
            <p:ph type="sldNum" sz="quarter" idx="10"/>
          </p:nvPr>
        </p:nvSpPr>
        <p:spPr/>
        <p:txBody>
          <a:bodyPr/>
          <a:lstStyle/>
          <a:p>
            <a:fld id="{F743F38C-AA2F-4D47-8DD8-8AC5DE52F745}" type="slidenum">
              <a:rPr lang="en-US" smtClean="0"/>
              <a:t>8</a:t>
            </a:fld>
            <a:endParaRPr lang="en-US"/>
          </a:p>
        </p:txBody>
      </p:sp>
    </p:spTree>
    <p:extLst>
      <p:ext uri="{BB962C8B-B14F-4D97-AF65-F5344CB8AC3E}">
        <p14:creationId xmlns:p14="http://schemas.microsoft.com/office/powerpoint/2010/main" val="574848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Wrist and ankle</a:t>
            </a:r>
          </a:p>
          <a:p>
            <a:r>
              <a:rPr lang="en-US" sz="1200" b="0" i="0" u="none" strike="noStrike" kern="1200" baseline="0" dirty="0" smtClean="0">
                <a:solidFill>
                  <a:schemeClr val="tx1"/>
                </a:solidFill>
                <a:latin typeface="+mn-lt"/>
                <a:ea typeface="+mn-ea"/>
                <a:cs typeface="+mn-cs"/>
              </a:rPr>
              <a:t>are critical places for deploying </a:t>
            </a:r>
            <a:r>
              <a:rPr lang="en-US" sz="1200" b="0" i="0" u="none" strike="noStrike" kern="1200" baseline="0" dirty="0" err="1" smtClean="0">
                <a:solidFill>
                  <a:schemeClr val="tx1"/>
                </a:solidFill>
                <a:latin typeface="+mn-lt"/>
                <a:ea typeface="+mn-ea"/>
                <a:cs typeface="+mn-cs"/>
              </a:rPr>
              <a:t>onbody</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sensor nodes for activity recognition</a:t>
            </a:r>
          </a:p>
          <a:p>
            <a:r>
              <a:rPr lang="en-US" sz="1200" b="0" i="0" u="none" strike="noStrike" kern="1200" baseline="0" dirty="0" smtClean="0">
                <a:solidFill>
                  <a:schemeClr val="tx1"/>
                </a:solidFill>
                <a:latin typeface="+mn-lt"/>
                <a:ea typeface="+mn-ea"/>
                <a:cs typeface="+mn-cs"/>
              </a:rPr>
              <a:t>[5]. The third, which is used as a</a:t>
            </a:r>
          </a:p>
          <a:p>
            <a:r>
              <a:rPr lang="en-US" sz="1200" b="0" i="0" u="none" strike="noStrike" kern="1200" baseline="0" dirty="0" smtClean="0">
                <a:solidFill>
                  <a:schemeClr val="tx1"/>
                </a:solidFill>
                <a:latin typeface="+mn-lt"/>
                <a:ea typeface="+mn-ea"/>
                <a:cs typeface="+mn-cs"/>
              </a:rPr>
              <a:t>base station, is highlighted with a cycle. Each of the two</a:t>
            </a:r>
          </a:p>
          <a:p>
            <a:r>
              <a:rPr lang="en-US" sz="1200" b="0" i="0" u="none" strike="noStrike" kern="1200" baseline="0" dirty="0" smtClean="0">
                <a:solidFill>
                  <a:schemeClr val="tx1"/>
                </a:solidFill>
                <a:latin typeface="+mn-lt"/>
                <a:ea typeface="+mn-ea"/>
                <a:cs typeface="+mn-cs"/>
              </a:rPr>
              <a:t>on-body sensor nodes sends 4 packets per second at the TX</a:t>
            </a:r>
          </a:p>
          <a:p>
            <a:r>
              <a:rPr lang="en-US" sz="1200" b="0" i="0" u="none" strike="noStrike" kern="1200" baseline="0" dirty="0" smtClean="0">
                <a:solidFill>
                  <a:schemeClr val="tx1"/>
                </a:solidFill>
                <a:latin typeface="+mn-lt"/>
                <a:ea typeface="+mn-ea"/>
                <a:cs typeface="+mn-cs"/>
              </a:rPr>
              <a:t>power level 2 (-28.7 </a:t>
            </a:r>
            <a:r>
              <a:rPr lang="en-US" sz="1200" b="0" i="0" u="none" strike="noStrike" kern="1200" baseline="0" dirty="0" err="1" smtClean="0">
                <a:solidFill>
                  <a:schemeClr val="tx1"/>
                </a:solidFill>
                <a:latin typeface="+mn-lt"/>
                <a:ea typeface="+mn-ea"/>
                <a:cs typeface="+mn-cs"/>
              </a:rPr>
              <a:t>dBm</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 base station</a:t>
            </a:r>
          </a:p>
          <a:p>
            <a:r>
              <a:rPr lang="en-US" sz="1200" b="0" i="0" u="none" strike="noStrike" kern="1200" baseline="0" dirty="0" smtClean="0">
                <a:solidFill>
                  <a:schemeClr val="tx1"/>
                </a:solidFill>
                <a:latin typeface="+mn-lt"/>
                <a:ea typeface="+mn-ea"/>
                <a:cs typeface="+mn-cs"/>
              </a:rPr>
              <a:t>receives packets from the two on-body sensor nodes, extracts</a:t>
            </a:r>
          </a:p>
          <a:p>
            <a:r>
              <a:rPr lang="en-US" sz="1200" b="0" i="0" u="none" strike="noStrike" kern="1200" baseline="0" dirty="0" smtClean="0">
                <a:solidFill>
                  <a:schemeClr val="tx1"/>
                </a:solidFill>
                <a:latin typeface="+mn-lt"/>
                <a:ea typeface="+mn-ea"/>
                <a:cs typeface="+mn-cs"/>
              </a:rPr>
              <a:t>the node ids, and sends messages containing the ids to a</a:t>
            </a:r>
          </a:p>
          <a:p>
            <a:r>
              <a:rPr lang="en-US" sz="1200" b="0" i="0" u="none" strike="noStrike" kern="1200" baseline="0" dirty="0" smtClean="0">
                <a:solidFill>
                  <a:schemeClr val="tx1"/>
                </a:solidFill>
                <a:latin typeface="+mn-lt"/>
                <a:ea typeface="+mn-ea"/>
                <a:cs typeface="+mn-cs"/>
              </a:rPr>
              <a:t>laptop through the USB interface. A software module on</a:t>
            </a:r>
          </a:p>
          <a:p>
            <a:r>
              <a:rPr lang="en-US" sz="1200" b="0" i="0" u="none" strike="noStrike" kern="1200" baseline="0" dirty="0" smtClean="0">
                <a:solidFill>
                  <a:schemeClr val="tx1"/>
                </a:solidFill>
                <a:latin typeface="+mn-lt"/>
                <a:ea typeface="+mn-ea"/>
                <a:cs typeface="+mn-cs"/>
              </a:rPr>
              <a:t>the laptop receives messages from the base station and logs</a:t>
            </a:r>
          </a:p>
          <a:p>
            <a:r>
              <a:rPr lang="en-US" sz="1200" b="0" i="0" u="none" strike="noStrike" kern="1200" baseline="0" dirty="0" smtClean="0">
                <a:solidFill>
                  <a:schemeClr val="tx1"/>
                </a:solidFill>
                <a:latin typeface="+mn-lt"/>
                <a:ea typeface="+mn-ea"/>
                <a:cs typeface="+mn-cs"/>
              </a:rPr>
              <a:t>the timestamp of each arrival message. Each run of this</a:t>
            </a:r>
          </a:p>
          <a:p>
            <a:r>
              <a:rPr lang="en-US" sz="1200" b="0" i="0" u="none" strike="noStrike" kern="1200" baseline="0" dirty="0" smtClean="0">
                <a:solidFill>
                  <a:schemeClr val="tx1"/>
                </a:solidFill>
                <a:latin typeface="+mn-lt"/>
                <a:ea typeface="+mn-ea"/>
                <a:cs typeface="+mn-cs"/>
              </a:rPr>
              <a:t>software module lasts for one minute, during which the user</a:t>
            </a:r>
          </a:p>
          <a:p>
            <a:r>
              <a:rPr lang="en-US" sz="1200" b="0" i="0" u="none" strike="noStrike" kern="1200" baseline="0" dirty="0" smtClean="0">
                <a:solidFill>
                  <a:schemeClr val="tx1"/>
                </a:solidFill>
                <a:latin typeface="+mn-lt"/>
                <a:ea typeface="+mn-ea"/>
                <a:cs typeface="+mn-cs"/>
              </a:rPr>
              <a:t>is required to perform one activity. There are three activities</a:t>
            </a:r>
          </a:p>
          <a:p>
            <a:r>
              <a:rPr lang="en-US" sz="1200" b="0" i="0" u="none" strike="noStrike" kern="1200" baseline="0" dirty="0" smtClean="0">
                <a:solidFill>
                  <a:schemeClr val="tx1"/>
                </a:solidFill>
                <a:latin typeface="+mn-lt"/>
                <a:ea typeface="+mn-ea"/>
                <a:cs typeface="+mn-cs"/>
              </a:rPr>
              <a:t>(sitting, standing, walking) to perform in total. Sitting is</a:t>
            </a:r>
          </a:p>
          <a:p>
            <a:r>
              <a:rPr lang="en-US" sz="1200" b="0" i="0" u="none" strike="noStrike" kern="1200" baseline="0" dirty="0" smtClean="0">
                <a:solidFill>
                  <a:schemeClr val="tx1"/>
                </a:solidFill>
                <a:latin typeface="+mn-lt"/>
                <a:ea typeface="+mn-ea"/>
                <a:cs typeface="+mn-cs"/>
              </a:rPr>
              <a:t>performed with legs under a table.</a:t>
            </a:r>
            <a:endParaRPr lang="en-US" dirty="0"/>
          </a:p>
        </p:txBody>
      </p:sp>
      <p:sp>
        <p:nvSpPr>
          <p:cNvPr id="4" name="Slide Number Placeholder 3"/>
          <p:cNvSpPr>
            <a:spLocks noGrp="1"/>
          </p:cNvSpPr>
          <p:nvPr>
            <p:ph type="sldNum" sz="quarter" idx="10"/>
          </p:nvPr>
        </p:nvSpPr>
        <p:spPr/>
        <p:txBody>
          <a:bodyPr/>
          <a:lstStyle/>
          <a:p>
            <a:fld id="{FD9B205D-7744-2F4C-8929-35DB21289E18}" type="slidenum">
              <a:rPr lang="en-US" smtClean="0"/>
              <a:t>9</a:t>
            </a:fld>
            <a:endParaRPr lang="en-US"/>
          </a:p>
        </p:txBody>
      </p:sp>
    </p:spTree>
    <p:extLst>
      <p:ext uri="{BB962C8B-B14F-4D97-AF65-F5344CB8AC3E}">
        <p14:creationId xmlns:p14="http://schemas.microsoft.com/office/powerpoint/2010/main" val="4233787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96C6C0-52C2-914F-9197-31E41A44F5C1}" type="datetime1">
              <a:rPr lang="en-US" smtClean="0"/>
              <a:t>4/11/15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0F25C-914C-6445-AC51-9129EB865063}" type="slidenum">
              <a:rPr lang="en-US" smtClean="0"/>
              <a:t>‹#›</a:t>
            </a:fld>
            <a:endParaRPr lang="en-US"/>
          </a:p>
        </p:txBody>
      </p:sp>
    </p:spTree>
    <p:extLst>
      <p:ext uri="{BB962C8B-B14F-4D97-AF65-F5344CB8AC3E}">
        <p14:creationId xmlns:p14="http://schemas.microsoft.com/office/powerpoint/2010/main" val="117520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50739E-DBF1-054F-A044-73625CFE4E37}" type="datetime1">
              <a:rPr lang="en-US" smtClean="0"/>
              <a:t>4/11/15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0F25C-914C-6445-AC51-9129EB865063}" type="slidenum">
              <a:rPr lang="en-US" smtClean="0"/>
              <a:t>‹#›</a:t>
            </a:fld>
            <a:endParaRPr lang="en-US"/>
          </a:p>
        </p:txBody>
      </p:sp>
    </p:spTree>
    <p:extLst>
      <p:ext uri="{BB962C8B-B14F-4D97-AF65-F5344CB8AC3E}">
        <p14:creationId xmlns:p14="http://schemas.microsoft.com/office/powerpoint/2010/main" val="956184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B622C-911D-F141-B1A4-608B81B4D604}" type="datetime1">
              <a:rPr lang="en-US" smtClean="0"/>
              <a:t>4/11/15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0F25C-914C-6445-AC51-9129EB865063}" type="slidenum">
              <a:rPr lang="en-US" smtClean="0"/>
              <a:t>‹#›</a:t>
            </a:fld>
            <a:endParaRPr lang="en-US"/>
          </a:p>
        </p:txBody>
      </p:sp>
    </p:spTree>
    <p:extLst>
      <p:ext uri="{BB962C8B-B14F-4D97-AF65-F5344CB8AC3E}">
        <p14:creationId xmlns:p14="http://schemas.microsoft.com/office/powerpoint/2010/main" val="160086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0307C-DA96-5343-96F0-875445B0C20F}" type="datetime1">
              <a:rPr lang="en-US" smtClean="0"/>
              <a:t>4/11/15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0F25C-914C-6445-AC51-9129EB865063}" type="slidenum">
              <a:rPr lang="en-US" smtClean="0"/>
              <a:t>‹#›</a:t>
            </a:fld>
            <a:endParaRPr lang="en-US"/>
          </a:p>
        </p:txBody>
      </p:sp>
    </p:spTree>
    <p:extLst>
      <p:ext uri="{BB962C8B-B14F-4D97-AF65-F5344CB8AC3E}">
        <p14:creationId xmlns:p14="http://schemas.microsoft.com/office/powerpoint/2010/main" val="409896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9B83C6-3CA8-0140-A740-E31F7E7BCC51}" type="datetime1">
              <a:rPr lang="en-US" smtClean="0"/>
              <a:t>4/11/15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0F25C-914C-6445-AC51-9129EB865063}" type="slidenum">
              <a:rPr lang="en-US" smtClean="0"/>
              <a:t>‹#›</a:t>
            </a:fld>
            <a:endParaRPr lang="en-US"/>
          </a:p>
        </p:txBody>
      </p:sp>
    </p:spTree>
    <p:extLst>
      <p:ext uri="{BB962C8B-B14F-4D97-AF65-F5344CB8AC3E}">
        <p14:creationId xmlns:p14="http://schemas.microsoft.com/office/powerpoint/2010/main" val="3739076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7A368E-1565-9141-B63F-97822AF2C978}" type="datetime1">
              <a:rPr lang="en-US" smtClean="0"/>
              <a:t>4/11/15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0F25C-914C-6445-AC51-9129EB865063}" type="slidenum">
              <a:rPr lang="en-US" smtClean="0"/>
              <a:t>‹#›</a:t>
            </a:fld>
            <a:endParaRPr lang="en-US"/>
          </a:p>
        </p:txBody>
      </p:sp>
    </p:spTree>
    <p:extLst>
      <p:ext uri="{BB962C8B-B14F-4D97-AF65-F5344CB8AC3E}">
        <p14:creationId xmlns:p14="http://schemas.microsoft.com/office/powerpoint/2010/main" val="1009837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7550A5-4774-604E-8FE9-CDA26F3E03B1}" type="datetime1">
              <a:rPr lang="en-US" smtClean="0"/>
              <a:t>4/11/15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A0F25C-914C-6445-AC51-9129EB865063}" type="slidenum">
              <a:rPr lang="en-US" smtClean="0"/>
              <a:t>‹#›</a:t>
            </a:fld>
            <a:endParaRPr lang="en-US"/>
          </a:p>
        </p:txBody>
      </p:sp>
    </p:spTree>
    <p:extLst>
      <p:ext uri="{BB962C8B-B14F-4D97-AF65-F5344CB8AC3E}">
        <p14:creationId xmlns:p14="http://schemas.microsoft.com/office/powerpoint/2010/main" val="365953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0157C7-8C88-3343-A790-0E8B0933937B}" type="datetime1">
              <a:rPr lang="en-US" smtClean="0"/>
              <a:t>4/11/15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A0F25C-914C-6445-AC51-9129EB865063}" type="slidenum">
              <a:rPr lang="en-US" smtClean="0"/>
              <a:t>‹#›</a:t>
            </a:fld>
            <a:endParaRPr lang="en-US"/>
          </a:p>
        </p:txBody>
      </p:sp>
    </p:spTree>
    <p:extLst>
      <p:ext uri="{BB962C8B-B14F-4D97-AF65-F5344CB8AC3E}">
        <p14:creationId xmlns:p14="http://schemas.microsoft.com/office/powerpoint/2010/main" val="2061777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CB1E2-C575-AE4F-AD1A-72C04E11FA8F}" type="datetime1">
              <a:rPr lang="en-US" smtClean="0"/>
              <a:t>4/11/15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A0F25C-914C-6445-AC51-9129EB865063}" type="slidenum">
              <a:rPr lang="en-US" smtClean="0"/>
              <a:t>‹#›</a:t>
            </a:fld>
            <a:endParaRPr lang="en-US"/>
          </a:p>
        </p:txBody>
      </p:sp>
    </p:spTree>
    <p:extLst>
      <p:ext uri="{BB962C8B-B14F-4D97-AF65-F5344CB8AC3E}">
        <p14:creationId xmlns:p14="http://schemas.microsoft.com/office/powerpoint/2010/main" val="2077438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8D0FA-45EF-364D-915F-7283DDEF3B7D}" type="datetime1">
              <a:rPr lang="en-US" smtClean="0"/>
              <a:t>4/11/15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0F25C-914C-6445-AC51-9129EB865063}" type="slidenum">
              <a:rPr lang="en-US" smtClean="0"/>
              <a:t>‹#›</a:t>
            </a:fld>
            <a:endParaRPr lang="en-US"/>
          </a:p>
        </p:txBody>
      </p:sp>
    </p:spTree>
    <p:extLst>
      <p:ext uri="{BB962C8B-B14F-4D97-AF65-F5344CB8AC3E}">
        <p14:creationId xmlns:p14="http://schemas.microsoft.com/office/powerpoint/2010/main" val="237889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018628-4805-1A4E-B072-1AD6EEAC38FE}" type="datetime1">
              <a:rPr lang="en-US" smtClean="0"/>
              <a:t>4/11/15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0F25C-914C-6445-AC51-9129EB865063}" type="slidenum">
              <a:rPr lang="en-US" smtClean="0"/>
              <a:t>‹#›</a:t>
            </a:fld>
            <a:endParaRPr lang="en-US"/>
          </a:p>
        </p:txBody>
      </p:sp>
    </p:spTree>
    <p:extLst>
      <p:ext uri="{BB962C8B-B14F-4D97-AF65-F5344CB8AC3E}">
        <p14:creationId xmlns:p14="http://schemas.microsoft.com/office/powerpoint/2010/main" val="8317434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18B50-3D1D-5A4B-AD9E-394EA57F21FB}" type="datetime1">
              <a:rPr lang="en-US" smtClean="0"/>
              <a:t>4/11/15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0F25C-914C-6445-AC51-9129EB865063}" type="slidenum">
              <a:rPr lang="en-US" smtClean="0"/>
              <a:t>‹#›</a:t>
            </a:fld>
            <a:endParaRPr lang="en-US"/>
          </a:p>
        </p:txBody>
      </p:sp>
    </p:spTree>
    <p:extLst>
      <p:ext uri="{BB962C8B-B14F-4D97-AF65-F5344CB8AC3E}">
        <p14:creationId xmlns:p14="http://schemas.microsoft.com/office/powerpoint/2010/main" val="2129297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8.pn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eg"/><Relationship Id="rId7" Type="http://schemas.openxmlformats.org/officeDocument/2006/relationships/image" Target="../media/image8.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0.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5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ns-BIh8p8IU"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1.gif"/><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9.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34" y="1694419"/>
            <a:ext cx="9081766" cy="1470025"/>
          </a:xfrm>
        </p:spPr>
        <p:txBody>
          <a:bodyPr>
            <a:normAutofit/>
          </a:bodyPr>
          <a:lstStyle/>
          <a:p>
            <a:r>
              <a:rPr lang="en-US" dirty="0" smtClean="0"/>
              <a:t>Body Area Sensor Networks II</a:t>
            </a:r>
            <a:endParaRPr lang="en-US" dirty="0"/>
          </a:p>
        </p:txBody>
      </p:sp>
      <p:sp>
        <p:nvSpPr>
          <p:cNvPr id="4" name="Subtitle 2"/>
          <p:cNvSpPr txBox="1">
            <a:spLocks/>
          </p:cNvSpPr>
          <p:nvPr/>
        </p:nvSpPr>
        <p:spPr>
          <a:xfrm>
            <a:off x="1170209" y="4391372"/>
            <a:ext cx="6602191" cy="137487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solidFill>
                  <a:srgbClr val="000000"/>
                </a:solidFill>
              </a:rPr>
              <a:t>CSE 40437/60437-Spring 2015</a:t>
            </a:r>
          </a:p>
          <a:p>
            <a:r>
              <a:rPr lang="en-US" dirty="0" smtClean="0">
                <a:solidFill>
                  <a:srgbClr val="000000"/>
                </a:solidFill>
              </a:rPr>
              <a:t> Prof. Dong Wang</a:t>
            </a:r>
          </a:p>
        </p:txBody>
      </p:sp>
      <p:sp>
        <p:nvSpPr>
          <p:cNvPr id="3" name="Slide Number Placeholder 2"/>
          <p:cNvSpPr>
            <a:spLocks noGrp="1"/>
          </p:cNvSpPr>
          <p:nvPr>
            <p:ph type="sldNum" sz="quarter" idx="12"/>
          </p:nvPr>
        </p:nvSpPr>
        <p:spPr/>
        <p:txBody>
          <a:bodyPr/>
          <a:lstStyle/>
          <a:p>
            <a:fld id="{76A0F25C-914C-6445-AC51-9129EB865063}" type="slidenum">
              <a:rPr lang="en-US" smtClean="0"/>
              <a:t>1</a:t>
            </a:fld>
            <a:endParaRPr lang="en-US"/>
          </a:p>
        </p:txBody>
      </p:sp>
    </p:spTree>
    <p:extLst>
      <p:ext uri="{BB962C8B-B14F-4D97-AF65-F5344CB8AC3E}">
        <p14:creationId xmlns:p14="http://schemas.microsoft.com/office/powerpoint/2010/main" val="9821685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Proof of Concept Experiment</a:t>
            </a:r>
            <a:endParaRPr lang="en-US" dirty="0"/>
          </a:p>
        </p:txBody>
      </p:sp>
      <p:pic>
        <p:nvPicPr>
          <p:cNvPr id="6" name="Picture 5"/>
          <p:cNvPicPr>
            <a:picLocks noChangeAspect="1"/>
          </p:cNvPicPr>
          <p:nvPr/>
        </p:nvPicPr>
        <p:blipFill>
          <a:blip r:embed="rId3"/>
          <a:stretch>
            <a:fillRect/>
          </a:stretch>
        </p:blipFill>
        <p:spPr>
          <a:xfrm>
            <a:off x="1014919" y="1275152"/>
            <a:ext cx="6743417" cy="5318895"/>
          </a:xfrm>
          <a:prstGeom prst="rect">
            <a:avLst/>
          </a:prstGeom>
        </p:spPr>
      </p:pic>
      <p:sp>
        <p:nvSpPr>
          <p:cNvPr id="7" name="Rectangle 6"/>
          <p:cNvSpPr/>
          <p:nvPr/>
        </p:nvSpPr>
        <p:spPr>
          <a:xfrm>
            <a:off x="621218" y="1159682"/>
            <a:ext cx="3851559" cy="346524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21218" y="4956259"/>
            <a:ext cx="3851559" cy="163778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625178" y="1275688"/>
            <a:ext cx="3712964" cy="163778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625178" y="3167611"/>
            <a:ext cx="3712964" cy="163778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6A0F25C-914C-6445-AC51-9129EB865063}" type="slidenum">
              <a:rPr lang="en-US" smtClean="0"/>
              <a:t>10</a:t>
            </a:fld>
            <a:endParaRPr lang="en-US"/>
          </a:p>
        </p:txBody>
      </p:sp>
    </p:spTree>
    <p:extLst>
      <p:ext uri="{BB962C8B-B14F-4D97-AF65-F5344CB8AC3E}">
        <p14:creationId xmlns:p14="http://schemas.microsoft.com/office/powerpoint/2010/main" val="3744525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Communication Pattern</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Content Placeholder 4"/>
          <p:cNvSpPr>
            <a:spLocks noGrp="1"/>
          </p:cNvSpPr>
          <p:nvPr>
            <p:ph sz="quarter" idx="1"/>
          </p:nvPr>
        </p:nvSpPr>
        <p:spPr/>
        <p:txBody>
          <a:bodyPr/>
          <a:lstStyle/>
          <a:p>
            <a:r>
              <a:rPr lang="en-US" dirty="0" smtClean="0"/>
              <a:t>Radio as sensor</a:t>
            </a:r>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28800"/>
            <a:ext cx="2895600" cy="373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362200" y="3697244"/>
            <a:ext cx="762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PDR 1</a:t>
            </a:r>
            <a:endParaRPr lang="en-US" sz="1400" dirty="0"/>
          </a:p>
        </p:txBody>
      </p:sp>
      <p:sp>
        <p:nvSpPr>
          <p:cNvPr id="7" name="TextBox 6"/>
          <p:cNvSpPr txBox="1"/>
          <p:nvPr/>
        </p:nvSpPr>
        <p:spPr>
          <a:xfrm>
            <a:off x="138341" y="2971800"/>
            <a:ext cx="928459" cy="369332"/>
          </a:xfrm>
          <a:prstGeom prst="rect">
            <a:avLst/>
          </a:prstGeom>
          <a:noFill/>
        </p:spPr>
        <p:txBody>
          <a:bodyPr wrap="none" rtlCol="0">
            <a:spAutoFit/>
          </a:bodyPr>
          <a:lstStyle/>
          <a:p>
            <a:r>
              <a:rPr lang="en-US" dirty="0" smtClean="0"/>
              <a:t>Node 1</a:t>
            </a:r>
            <a:endParaRPr lang="en-US" dirty="0"/>
          </a:p>
        </p:txBody>
      </p:sp>
      <p:sp>
        <p:nvSpPr>
          <p:cNvPr id="10" name="TextBox 9"/>
          <p:cNvSpPr txBox="1"/>
          <p:nvPr/>
        </p:nvSpPr>
        <p:spPr>
          <a:xfrm>
            <a:off x="62141" y="4419600"/>
            <a:ext cx="928459" cy="369332"/>
          </a:xfrm>
          <a:prstGeom prst="rect">
            <a:avLst/>
          </a:prstGeom>
          <a:noFill/>
        </p:spPr>
        <p:txBody>
          <a:bodyPr wrap="none" rtlCol="0">
            <a:spAutoFit/>
          </a:bodyPr>
          <a:lstStyle/>
          <a:p>
            <a:r>
              <a:rPr lang="en-US" dirty="0" smtClean="0"/>
              <a:t>Node 2</a:t>
            </a:r>
            <a:endParaRPr lang="en-US" dirty="0"/>
          </a:p>
        </p:txBody>
      </p:sp>
      <p:cxnSp>
        <p:nvCxnSpPr>
          <p:cNvPr id="9" name="Straight Arrow Connector 8"/>
          <p:cNvCxnSpPr/>
          <p:nvPr/>
        </p:nvCxnSpPr>
        <p:spPr>
          <a:xfrm>
            <a:off x="1295400" y="3365500"/>
            <a:ext cx="762000" cy="1032"/>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990600" y="3697244"/>
            <a:ext cx="1066800" cy="1091688"/>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124200" y="3697244"/>
            <a:ext cx="2438400" cy="304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RSSI Feature Set 1</a:t>
            </a:r>
            <a:endParaRPr lang="en-US" sz="1400" dirty="0"/>
          </a:p>
        </p:txBody>
      </p:sp>
      <p:sp>
        <p:nvSpPr>
          <p:cNvPr id="19" name="Rectangle 18"/>
          <p:cNvSpPr/>
          <p:nvPr/>
        </p:nvSpPr>
        <p:spPr>
          <a:xfrm>
            <a:off x="5562600" y="3697244"/>
            <a:ext cx="762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PDR 2</a:t>
            </a:r>
            <a:endParaRPr lang="en-US" sz="1400" dirty="0"/>
          </a:p>
        </p:txBody>
      </p:sp>
      <p:sp>
        <p:nvSpPr>
          <p:cNvPr id="20" name="Rectangle 19"/>
          <p:cNvSpPr/>
          <p:nvPr/>
        </p:nvSpPr>
        <p:spPr>
          <a:xfrm>
            <a:off x="6324600" y="3697244"/>
            <a:ext cx="2438400" cy="3048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RSSI Feature Set 2</a:t>
            </a:r>
            <a:endParaRPr lang="en-US" sz="1400" dirty="0"/>
          </a:p>
        </p:txBody>
      </p:sp>
      <p:sp>
        <p:nvSpPr>
          <p:cNvPr id="16" name="TextBox 15"/>
          <p:cNvSpPr txBox="1"/>
          <p:nvPr/>
        </p:nvSpPr>
        <p:spPr>
          <a:xfrm>
            <a:off x="4356100" y="5028168"/>
            <a:ext cx="3048000" cy="369332"/>
          </a:xfrm>
          <a:prstGeom prst="rect">
            <a:avLst/>
          </a:prstGeom>
          <a:noFill/>
        </p:spPr>
        <p:txBody>
          <a:bodyPr wrap="square" rtlCol="0">
            <a:spAutoFit/>
          </a:bodyPr>
          <a:lstStyle/>
          <a:p>
            <a:r>
              <a:rPr lang="en-US" dirty="0" smtClean="0">
                <a:solidFill>
                  <a:srgbClr val="FF0000"/>
                </a:solidFill>
              </a:rPr>
              <a:t>Communication Pattern</a:t>
            </a:r>
            <a:endParaRPr lang="en-US" dirty="0">
              <a:solidFill>
                <a:srgbClr val="FF0000"/>
              </a:solidFill>
            </a:endParaRPr>
          </a:p>
        </p:txBody>
      </p:sp>
      <p:cxnSp>
        <p:nvCxnSpPr>
          <p:cNvPr id="21" name="Straight Arrow Connector 20"/>
          <p:cNvCxnSpPr/>
          <p:nvPr/>
        </p:nvCxnSpPr>
        <p:spPr>
          <a:xfrm flipH="1" flipV="1">
            <a:off x="5029200" y="4114800"/>
            <a:ext cx="228600" cy="9133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8763000" y="3697244"/>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a:t>
            </a:r>
            <a:endParaRPr lang="en-US" sz="1400" b="1" dirty="0"/>
          </a:p>
        </p:txBody>
      </p:sp>
      <p:sp>
        <p:nvSpPr>
          <p:cNvPr id="23" name="TextBox 22"/>
          <p:cNvSpPr txBox="1"/>
          <p:nvPr/>
        </p:nvSpPr>
        <p:spPr>
          <a:xfrm>
            <a:off x="8091365" y="3349823"/>
            <a:ext cx="1128835" cy="307777"/>
          </a:xfrm>
          <a:prstGeom prst="rect">
            <a:avLst/>
          </a:prstGeom>
          <a:noFill/>
        </p:spPr>
        <p:txBody>
          <a:bodyPr wrap="none" rtlCol="0">
            <a:spAutoFit/>
          </a:bodyPr>
          <a:lstStyle/>
          <a:p>
            <a:r>
              <a:rPr lang="en-US" sz="1400" dirty="0" smtClean="0"/>
              <a:t>more nodes</a:t>
            </a:r>
            <a:endParaRPr lang="en-US" sz="1400" dirty="0"/>
          </a:p>
        </p:txBody>
      </p:sp>
      <p:sp>
        <p:nvSpPr>
          <p:cNvPr id="24" name="TextBox 23"/>
          <p:cNvSpPr txBox="1"/>
          <p:nvPr/>
        </p:nvSpPr>
        <p:spPr>
          <a:xfrm>
            <a:off x="4114800" y="1833665"/>
            <a:ext cx="4538422" cy="369332"/>
          </a:xfrm>
          <a:prstGeom prst="rect">
            <a:avLst/>
          </a:prstGeom>
          <a:noFill/>
        </p:spPr>
        <p:txBody>
          <a:bodyPr wrap="none" rtlCol="0">
            <a:spAutoFit/>
          </a:bodyPr>
          <a:lstStyle/>
          <a:p>
            <a:r>
              <a:rPr lang="en-US" dirty="0" smtClean="0"/>
              <a:t>RSSI = </a:t>
            </a:r>
            <a:r>
              <a:rPr lang="en-US" dirty="0"/>
              <a:t>Received Signal Strength Indicator</a:t>
            </a:r>
          </a:p>
        </p:txBody>
      </p:sp>
      <p:sp>
        <p:nvSpPr>
          <p:cNvPr id="22" name="TextBox 21"/>
          <p:cNvSpPr txBox="1"/>
          <p:nvPr/>
        </p:nvSpPr>
        <p:spPr>
          <a:xfrm>
            <a:off x="2286000" y="3207266"/>
            <a:ext cx="1326004" cy="369332"/>
          </a:xfrm>
          <a:prstGeom prst="rect">
            <a:avLst/>
          </a:prstGeom>
          <a:noFill/>
        </p:spPr>
        <p:txBody>
          <a:bodyPr wrap="none" rtlCol="0">
            <a:spAutoFit/>
          </a:bodyPr>
          <a:lstStyle/>
          <a:p>
            <a:r>
              <a:rPr lang="en-US" dirty="0" smtClean="0"/>
              <a:t>Aggregator</a:t>
            </a:r>
            <a:endParaRPr lang="en-US" dirty="0"/>
          </a:p>
        </p:txBody>
      </p:sp>
      <p:sp>
        <p:nvSpPr>
          <p:cNvPr id="26" name="TextBox 25"/>
          <p:cNvSpPr txBox="1"/>
          <p:nvPr/>
        </p:nvSpPr>
        <p:spPr>
          <a:xfrm>
            <a:off x="4130424" y="1506107"/>
            <a:ext cx="3140603" cy="369332"/>
          </a:xfrm>
          <a:prstGeom prst="rect">
            <a:avLst/>
          </a:prstGeom>
          <a:noFill/>
        </p:spPr>
        <p:txBody>
          <a:bodyPr wrap="none" rtlCol="0">
            <a:spAutoFit/>
          </a:bodyPr>
          <a:lstStyle/>
          <a:p>
            <a:r>
              <a:rPr lang="en-US" dirty="0" smtClean="0"/>
              <a:t>PDR = </a:t>
            </a:r>
            <a:r>
              <a:rPr lang="en-US" dirty="0"/>
              <a:t>P</a:t>
            </a:r>
            <a:r>
              <a:rPr lang="en-US" dirty="0" smtClean="0"/>
              <a:t>acket </a:t>
            </a:r>
            <a:r>
              <a:rPr lang="en-US" dirty="0"/>
              <a:t>D</a:t>
            </a:r>
            <a:r>
              <a:rPr lang="en-US" dirty="0" smtClean="0"/>
              <a:t>elivery Ratio</a:t>
            </a:r>
            <a:endParaRPr lang="en-US" dirty="0"/>
          </a:p>
        </p:txBody>
      </p:sp>
    </p:spTree>
    <p:custDataLst>
      <p:tags r:id="rId1"/>
    </p:custDataLst>
    <p:extLst>
      <p:ext uri="{BB962C8B-B14F-4D97-AF65-F5344CB8AC3E}">
        <p14:creationId xmlns:p14="http://schemas.microsoft.com/office/powerpoint/2010/main" val="2793297629"/>
      </p:ext>
    </p:extLst>
  </p:cSld>
  <p:clrMapOvr>
    <a:masterClrMapping/>
  </p:clrMapOvr>
  <mc:AlternateContent xmlns:mc="http://schemas.openxmlformats.org/markup-compatibility/2006" xmlns:p14="http://schemas.microsoft.com/office/powerpoint/2010/main">
    <mc:Choice Requires="p14">
      <p:transition spd="slow" p14:dur="2000" advTm="66169"/>
    </mc:Choice>
    <mc:Fallback xmlns="">
      <p:transition spd="slow" advTm="6616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19" grpId="0" animBg="1"/>
      <p:bldP spid="20" grpId="0" animBg="1"/>
      <p:bldP spid="16" grpId="0"/>
      <p:bldP spid="25"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70C0"/>
                </a:solidFill>
              </a:rPr>
              <a:t>Factors Influencing the Discriminative Capacity of Communication Patterns</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Content Placeholder 4"/>
          <p:cNvSpPr>
            <a:spLocks noGrp="1"/>
          </p:cNvSpPr>
          <p:nvPr>
            <p:ph sz="quarter" idx="1"/>
          </p:nvPr>
        </p:nvSpPr>
        <p:spPr/>
        <p:txBody>
          <a:bodyPr>
            <a:normAutofit fontScale="92500" lnSpcReduction="10000"/>
          </a:bodyPr>
          <a:lstStyle/>
          <a:p>
            <a:r>
              <a:rPr lang="en-US" dirty="0"/>
              <a:t>Communication patterns</a:t>
            </a:r>
          </a:p>
          <a:p>
            <a:pPr lvl="1"/>
            <a:r>
              <a:rPr lang="en-US" dirty="0"/>
              <a:t>PDR</a:t>
            </a:r>
          </a:p>
          <a:p>
            <a:pPr lvl="2"/>
            <a:r>
              <a:rPr lang="en-US" dirty="0" smtClean="0"/>
              <a:t>Influencing factor: </a:t>
            </a:r>
            <a:r>
              <a:rPr lang="en-US" dirty="0">
                <a:solidFill>
                  <a:srgbClr val="FF0000"/>
                </a:solidFill>
              </a:rPr>
              <a:t>transmitting </a:t>
            </a:r>
            <a:r>
              <a:rPr lang="en-US" dirty="0" smtClean="0">
                <a:solidFill>
                  <a:srgbClr val="FF0000"/>
                </a:solidFill>
              </a:rPr>
              <a:t>power</a:t>
            </a:r>
            <a:endParaRPr lang="en-US" dirty="0"/>
          </a:p>
          <a:p>
            <a:pPr lvl="1"/>
            <a:r>
              <a:rPr lang="en-US" dirty="0"/>
              <a:t>RSSI </a:t>
            </a:r>
            <a:r>
              <a:rPr lang="en-US" dirty="0" smtClean="0"/>
              <a:t>features</a:t>
            </a:r>
          </a:p>
          <a:p>
            <a:pPr lvl="2"/>
            <a:r>
              <a:rPr lang="en-US" dirty="0"/>
              <a:t>Influencing factors: </a:t>
            </a:r>
            <a:r>
              <a:rPr lang="en-US" dirty="0">
                <a:solidFill>
                  <a:srgbClr val="FF0000"/>
                </a:solidFill>
              </a:rPr>
              <a:t>transmitting power, packet sending </a:t>
            </a:r>
            <a:r>
              <a:rPr lang="en-US" dirty="0" smtClean="0">
                <a:solidFill>
                  <a:srgbClr val="FF0000"/>
                </a:solidFill>
              </a:rPr>
              <a:t>rate</a:t>
            </a:r>
            <a:endParaRPr lang="en-US" dirty="0" smtClean="0"/>
          </a:p>
          <a:p>
            <a:pPr lvl="1"/>
            <a:r>
              <a:rPr lang="en-US" dirty="0"/>
              <a:t>A common influencing factor: </a:t>
            </a:r>
            <a:endParaRPr lang="en-US" dirty="0" smtClean="0"/>
          </a:p>
          <a:p>
            <a:pPr lvl="2"/>
            <a:r>
              <a:rPr lang="en-US" dirty="0" smtClean="0">
                <a:solidFill>
                  <a:srgbClr val="000000"/>
                </a:solidFill>
              </a:rPr>
              <a:t>smoothing </a:t>
            </a:r>
            <a:r>
              <a:rPr lang="en-US" dirty="0">
                <a:solidFill>
                  <a:srgbClr val="000000"/>
                </a:solidFill>
              </a:rPr>
              <a:t>window size </a:t>
            </a:r>
            <a:r>
              <a:rPr lang="en-US" dirty="0" smtClean="0">
                <a:solidFill>
                  <a:srgbClr val="000000"/>
                </a:solidFill>
              </a:rPr>
              <a:t>– length of  </a:t>
            </a:r>
            <a:r>
              <a:rPr lang="en-US" dirty="0">
                <a:solidFill>
                  <a:srgbClr val="000000"/>
                </a:solidFill>
              </a:rPr>
              <a:t>time window for extracting </a:t>
            </a:r>
            <a:r>
              <a:rPr lang="en-US" dirty="0" smtClean="0">
                <a:solidFill>
                  <a:srgbClr val="000000"/>
                </a:solidFill>
              </a:rPr>
              <a:t>features</a:t>
            </a:r>
            <a:endParaRPr lang="en-US" dirty="0">
              <a:solidFill>
                <a:srgbClr val="000000"/>
              </a:solidFill>
            </a:endParaRPr>
          </a:p>
          <a:p>
            <a:r>
              <a:rPr lang="en-US" dirty="0"/>
              <a:t>How to optimize </a:t>
            </a:r>
            <a:r>
              <a:rPr lang="en-US" dirty="0" smtClean="0"/>
              <a:t>the above </a:t>
            </a:r>
            <a:r>
              <a:rPr lang="en-US" dirty="0" smtClean="0">
                <a:solidFill>
                  <a:srgbClr val="FF0000"/>
                </a:solidFill>
              </a:rPr>
              <a:t>system parameters:</a:t>
            </a:r>
          </a:p>
          <a:p>
            <a:pPr lvl="1"/>
            <a:r>
              <a:rPr lang="en-US" dirty="0" smtClean="0">
                <a:solidFill>
                  <a:schemeClr val="tx1"/>
                </a:solidFill>
              </a:rPr>
              <a:t>Through benchmarking</a:t>
            </a:r>
          </a:p>
        </p:txBody>
      </p:sp>
    </p:spTree>
    <p:custDataLst>
      <p:tags r:id="rId1"/>
    </p:custDataLst>
    <p:extLst>
      <p:ext uri="{BB962C8B-B14F-4D97-AF65-F5344CB8AC3E}">
        <p14:creationId xmlns:p14="http://schemas.microsoft.com/office/powerpoint/2010/main" val="235510269"/>
      </p:ext>
    </p:extLst>
  </p:cSld>
  <p:clrMapOvr>
    <a:masterClrMapping/>
  </p:clrMapOvr>
  <mc:AlternateContent xmlns:mc="http://schemas.openxmlformats.org/markup-compatibility/2006" xmlns:p14="http://schemas.microsoft.com/office/powerpoint/2010/main">
    <mc:Choice Requires="p14">
      <p:transition spd="slow" p14:dur="2000" advTm="108338"/>
    </mc:Choice>
    <mc:Fallback xmlns="">
      <p:transition spd="slow" advTm="10833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rgbClr val="0070C0"/>
                </a:solidFill>
              </a:rPr>
              <a:t>RadioSense</a:t>
            </a:r>
            <a:r>
              <a:rPr lang="en-US" dirty="0" smtClean="0">
                <a:solidFill>
                  <a:srgbClr val="0070C0"/>
                </a:solidFill>
              </a:rPr>
              <a:t> – a Prototype System</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5" name="Content Placeholder 4"/>
          <p:cNvSpPr>
            <a:spLocks noGrp="1"/>
          </p:cNvSpPr>
          <p:nvPr>
            <p:ph sz="quarter" idx="1"/>
          </p:nvPr>
        </p:nvSpPr>
        <p:spPr/>
        <p:txBody>
          <a:bodyPr/>
          <a:lstStyle/>
          <a:p>
            <a:endParaRPr lang="en-US" dirty="0"/>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19200"/>
            <a:ext cx="76962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124200" y="3276600"/>
            <a:ext cx="7620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83000" y="4800600"/>
            <a:ext cx="7620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67200" y="3568700"/>
            <a:ext cx="914400" cy="9144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2700" y="1840468"/>
            <a:ext cx="3262688" cy="400110"/>
          </a:xfrm>
          <a:prstGeom prst="rect">
            <a:avLst/>
          </a:prstGeom>
          <a:noFill/>
        </p:spPr>
        <p:txBody>
          <a:bodyPr wrap="none" rtlCol="0">
            <a:spAutoFit/>
          </a:bodyPr>
          <a:lstStyle/>
          <a:p>
            <a:r>
              <a:rPr lang="en-US" sz="2000" dirty="0" smtClean="0">
                <a:solidFill>
                  <a:srgbClr val="FF0000"/>
                </a:solidFill>
              </a:rPr>
              <a:t>Two on-body sensor nodes</a:t>
            </a:r>
            <a:endParaRPr lang="en-US" sz="2000" dirty="0">
              <a:solidFill>
                <a:srgbClr val="FF0000"/>
              </a:solidFill>
            </a:endParaRPr>
          </a:p>
        </p:txBody>
      </p:sp>
      <p:sp>
        <p:nvSpPr>
          <p:cNvPr id="11" name="TextBox 10"/>
          <p:cNvSpPr txBox="1"/>
          <p:nvPr/>
        </p:nvSpPr>
        <p:spPr>
          <a:xfrm>
            <a:off x="5618897" y="3668236"/>
            <a:ext cx="1454244" cy="369332"/>
          </a:xfrm>
          <a:prstGeom prst="rect">
            <a:avLst/>
          </a:prstGeom>
          <a:noFill/>
        </p:spPr>
        <p:txBody>
          <a:bodyPr wrap="none" rtlCol="0">
            <a:spAutoFit/>
          </a:bodyPr>
          <a:lstStyle/>
          <a:p>
            <a:r>
              <a:rPr lang="en-US" dirty="0" smtClean="0">
                <a:solidFill>
                  <a:srgbClr val="7030A0"/>
                </a:solidFill>
              </a:rPr>
              <a:t>Base station</a:t>
            </a:r>
            <a:endParaRPr lang="en-US" dirty="0">
              <a:solidFill>
                <a:srgbClr val="7030A0"/>
              </a:solidFill>
            </a:endParaRPr>
          </a:p>
        </p:txBody>
      </p:sp>
      <p:sp>
        <p:nvSpPr>
          <p:cNvPr id="12" name="Rectangle 11"/>
          <p:cNvSpPr/>
          <p:nvPr/>
        </p:nvSpPr>
        <p:spPr>
          <a:xfrm>
            <a:off x="304800" y="2895600"/>
            <a:ext cx="1905000" cy="381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Packet::</a:t>
            </a:r>
            <a:r>
              <a:rPr lang="en-US" dirty="0" err="1" smtClean="0">
                <a:solidFill>
                  <a:schemeClr val="bg1"/>
                </a:solidFill>
              </a:rPr>
              <a:t>NodeId</a:t>
            </a:r>
            <a:endParaRPr lang="en-US" dirty="0">
              <a:solidFill>
                <a:schemeClr val="bg1"/>
              </a:solidFill>
            </a:endParaRPr>
          </a:p>
        </p:txBody>
      </p:sp>
      <p:cxnSp>
        <p:nvCxnSpPr>
          <p:cNvPr id="15" name="Straight Arrow Connector 14"/>
          <p:cNvCxnSpPr/>
          <p:nvPr/>
        </p:nvCxnSpPr>
        <p:spPr>
          <a:xfrm>
            <a:off x="3683000" y="3668236"/>
            <a:ext cx="812800" cy="35766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267200" y="4203700"/>
            <a:ext cx="342900" cy="7493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3266" y="2133600"/>
            <a:ext cx="2569934" cy="646331"/>
          </a:xfrm>
          <a:prstGeom prst="rect">
            <a:avLst/>
          </a:prstGeom>
          <a:noFill/>
        </p:spPr>
        <p:txBody>
          <a:bodyPr wrap="none" rtlCol="0">
            <a:spAutoFit/>
          </a:bodyPr>
          <a:lstStyle/>
          <a:p>
            <a:r>
              <a:rPr lang="en-US" dirty="0" smtClean="0">
                <a:solidFill>
                  <a:srgbClr val="0070C0"/>
                </a:solidFill>
              </a:rPr>
              <a:t>Send simple packets to</a:t>
            </a:r>
          </a:p>
          <a:p>
            <a:r>
              <a:rPr lang="en-US" dirty="0">
                <a:solidFill>
                  <a:srgbClr val="0070C0"/>
                </a:solidFill>
              </a:rPr>
              <a:t>b</a:t>
            </a:r>
            <a:r>
              <a:rPr lang="en-US" dirty="0" smtClean="0">
                <a:solidFill>
                  <a:srgbClr val="0070C0"/>
                </a:solidFill>
              </a:rPr>
              <a:t>ase station</a:t>
            </a:r>
            <a:endParaRPr lang="en-US" dirty="0">
              <a:solidFill>
                <a:srgbClr val="0070C0"/>
              </a:solidFill>
            </a:endParaRPr>
          </a:p>
        </p:txBody>
      </p:sp>
      <p:sp>
        <p:nvSpPr>
          <p:cNvPr id="23" name="TextBox 22"/>
          <p:cNvSpPr txBox="1"/>
          <p:nvPr/>
        </p:nvSpPr>
        <p:spPr>
          <a:xfrm>
            <a:off x="5714856" y="5486400"/>
            <a:ext cx="3429144" cy="923330"/>
          </a:xfrm>
          <a:prstGeom prst="rect">
            <a:avLst/>
          </a:prstGeom>
          <a:noFill/>
        </p:spPr>
        <p:txBody>
          <a:bodyPr wrap="none" rtlCol="0">
            <a:spAutoFit/>
          </a:bodyPr>
          <a:lstStyle/>
          <a:p>
            <a:r>
              <a:rPr lang="en-US" dirty="0" smtClean="0">
                <a:solidFill>
                  <a:srgbClr val="7030A0"/>
                </a:solidFill>
              </a:rPr>
              <a:t>Aggregator logs communication</a:t>
            </a:r>
          </a:p>
          <a:p>
            <a:r>
              <a:rPr lang="en-US" dirty="0">
                <a:solidFill>
                  <a:srgbClr val="7030A0"/>
                </a:solidFill>
              </a:rPr>
              <a:t>p</a:t>
            </a:r>
            <a:r>
              <a:rPr lang="en-US" dirty="0" smtClean="0">
                <a:solidFill>
                  <a:srgbClr val="7030A0"/>
                </a:solidFill>
              </a:rPr>
              <a:t>attern during both training and</a:t>
            </a:r>
          </a:p>
          <a:p>
            <a:r>
              <a:rPr lang="en-US" dirty="0">
                <a:solidFill>
                  <a:srgbClr val="7030A0"/>
                </a:solidFill>
              </a:rPr>
              <a:t>r</a:t>
            </a:r>
            <a:r>
              <a:rPr lang="en-US" dirty="0" smtClean="0">
                <a:solidFill>
                  <a:srgbClr val="7030A0"/>
                </a:solidFill>
              </a:rPr>
              <a:t>untime phases </a:t>
            </a:r>
            <a:endParaRPr lang="en-US" dirty="0">
              <a:solidFill>
                <a:srgbClr val="7030A0"/>
              </a:solidFill>
            </a:endParaRPr>
          </a:p>
        </p:txBody>
      </p:sp>
    </p:spTree>
    <p:custDataLst>
      <p:tags r:id="rId1"/>
    </p:custDataLst>
    <p:extLst>
      <p:ext uri="{BB962C8B-B14F-4D97-AF65-F5344CB8AC3E}">
        <p14:creationId xmlns:p14="http://schemas.microsoft.com/office/powerpoint/2010/main" val="1479794732"/>
      </p:ext>
    </p:extLst>
  </p:cSld>
  <p:clrMapOvr>
    <a:masterClrMapping/>
  </p:clrMapOvr>
  <mc:AlternateContent xmlns:mc="http://schemas.openxmlformats.org/markup-compatibility/2006" xmlns:p14="http://schemas.microsoft.com/office/powerpoint/2010/main">
    <mc:Choice Requires="p14">
      <p:transition spd="slow" p14:dur="2000" advTm="59320"/>
    </mc:Choice>
    <mc:Fallback xmlns="">
      <p:transition spd="slow" advTm="5932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animBg="1"/>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Data Collection</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Content Placeholder 4"/>
          <p:cNvSpPr>
            <a:spLocks noGrp="1"/>
          </p:cNvSpPr>
          <p:nvPr>
            <p:ph sz="quarter" idx="1"/>
          </p:nvPr>
        </p:nvSpPr>
        <p:spPr/>
        <p:txBody>
          <a:bodyPr>
            <a:normAutofit lnSpcReduction="10000"/>
          </a:bodyPr>
          <a:lstStyle/>
          <a:p>
            <a:r>
              <a:rPr lang="en-US" sz="2400" dirty="0" smtClean="0"/>
              <a:t>Aim to find insightful relationship between recognition accuracy and system parameters – one subject’s data</a:t>
            </a:r>
          </a:p>
          <a:p>
            <a:pPr lvl="1"/>
            <a:r>
              <a:rPr lang="en-US" sz="2100" dirty="0" smtClean="0"/>
              <a:t>Mixing multi-subjects’ data may blur the relationship</a:t>
            </a:r>
          </a:p>
          <a:p>
            <a:r>
              <a:rPr lang="en-US" sz="2400" dirty="0" smtClean="0"/>
              <a:t>7 activities: running, sitting, standing, walking, lying down, cycling and cleaning</a:t>
            </a:r>
          </a:p>
          <a:p>
            <a:pPr lvl="1"/>
            <a:r>
              <a:rPr lang="en-US" sz="2100" dirty="0" smtClean="0"/>
              <a:t>4-activity set: running, sitting, standing, walking</a:t>
            </a:r>
          </a:p>
          <a:p>
            <a:pPr lvl="1"/>
            <a:r>
              <a:rPr lang="en-US" sz="2100" dirty="0" smtClean="0"/>
              <a:t>6-activity set: 4-activity set + lying down and cycling</a:t>
            </a:r>
          </a:p>
          <a:p>
            <a:pPr lvl="1"/>
            <a:r>
              <a:rPr lang="en-US" sz="2100" dirty="0" smtClean="0"/>
              <a:t>7-activity set: 6-activity set + cleaning</a:t>
            </a:r>
          </a:p>
          <a:p>
            <a:r>
              <a:rPr lang="en-US" sz="2400" dirty="0" smtClean="0">
                <a:solidFill>
                  <a:srgbClr val="FF0000"/>
                </a:solidFill>
              </a:rPr>
              <a:t>Transmission (TX) power level</a:t>
            </a:r>
            <a:r>
              <a:rPr lang="en-US" sz="2400" dirty="0" smtClean="0"/>
              <a:t>: 1~5 (maximum: 31)</a:t>
            </a:r>
          </a:p>
          <a:p>
            <a:r>
              <a:rPr lang="en-US" sz="2400" dirty="0" smtClean="0">
                <a:solidFill>
                  <a:srgbClr val="FF0000"/>
                </a:solidFill>
              </a:rPr>
              <a:t>Packet sending rate</a:t>
            </a:r>
            <a:r>
              <a:rPr lang="en-US" sz="2400" dirty="0" smtClean="0"/>
              <a:t>: 1-4 </a:t>
            </a:r>
            <a:r>
              <a:rPr lang="en-US" sz="2400" dirty="0" err="1" smtClean="0"/>
              <a:t>pkts</a:t>
            </a:r>
            <a:r>
              <a:rPr lang="en-US" sz="2400" dirty="0" smtClean="0"/>
              <a:t>/s</a:t>
            </a:r>
          </a:p>
          <a:p>
            <a:r>
              <a:rPr lang="en-US" sz="2400" dirty="0" smtClean="0"/>
              <a:t>Each activity is performed for 30 minutes in diff. places (</a:t>
            </a:r>
            <a:r>
              <a:rPr lang="en-US" sz="2400" dirty="0"/>
              <a:t>lab, classroom, living </a:t>
            </a:r>
            <a:r>
              <a:rPr lang="en-US" sz="2400" dirty="0" smtClean="0"/>
              <a:t>room, gym</a:t>
            </a:r>
            <a:r>
              <a:rPr lang="en-US" sz="2400" dirty="0"/>
              <a:t>, kitchen, and outdoor</a:t>
            </a:r>
            <a:r>
              <a:rPr lang="en-US" sz="2400" dirty="0" smtClean="0"/>
              <a:t>)</a:t>
            </a:r>
          </a:p>
          <a:p>
            <a:endParaRPr lang="en-US" sz="2400" dirty="0"/>
          </a:p>
        </p:txBody>
      </p:sp>
    </p:spTree>
    <p:custDataLst>
      <p:tags r:id="rId1"/>
    </p:custDataLst>
    <p:extLst>
      <p:ext uri="{BB962C8B-B14F-4D97-AF65-F5344CB8AC3E}">
        <p14:creationId xmlns:p14="http://schemas.microsoft.com/office/powerpoint/2010/main" val="1037008351"/>
      </p:ext>
    </p:extLst>
  </p:cSld>
  <p:clrMapOvr>
    <a:masterClrMapping/>
  </p:clrMapOvr>
  <mc:AlternateContent xmlns:mc="http://schemas.openxmlformats.org/markup-compatibility/2006" xmlns:p14="http://schemas.microsoft.com/office/powerpoint/2010/main">
    <mc:Choice Requires="p14">
      <p:transition spd="slow" p14:dur="2000" advTm="67008"/>
    </mc:Choice>
    <mc:Fallback xmlns="">
      <p:transition spd="slow" advTm="6700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N-fold Cross Validation</a:t>
            </a:r>
            <a:endParaRPr lang="en-US" dirty="0"/>
          </a:p>
        </p:txBody>
      </p:sp>
      <p:sp>
        <p:nvSpPr>
          <p:cNvPr id="3" name="Content Placeholder 2"/>
          <p:cNvSpPr>
            <a:spLocks noGrp="1"/>
          </p:cNvSpPr>
          <p:nvPr>
            <p:ph idx="1"/>
          </p:nvPr>
        </p:nvSpPr>
        <p:spPr/>
        <p:txBody>
          <a:bodyPr/>
          <a:lstStyle/>
          <a:p>
            <a:r>
              <a:rPr lang="en-US" dirty="0" smtClean="0"/>
              <a:t>Divide the datasets into N subsets</a:t>
            </a:r>
          </a:p>
          <a:p>
            <a:r>
              <a:rPr lang="en-US" dirty="0" smtClean="0"/>
              <a:t>N-1 subsets are used for training</a:t>
            </a:r>
          </a:p>
          <a:p>
            <a:r>
              <a:rPr lang="en-US" dirty="0" smtClean="0"/>
              <a:t>1 subset is used for testing</a:t>
            </a:r>
          </a:p>
          <a:p>
            <a:r>
              <a:rPr lang="en-US" dirty="0" smtClean="0"/>
              <a:t>Repeat the above process for N times so that each of the N subsets is used exactly once for the testing data</a:t>
            </a:r>
            <a:endParaRPr lang="en-US" dirty="0"/>
          </a:p>
        </p:txBody>
      </p:sp>
      <p:sp>
        <p:nvSpPr>
          <p:cNvPr id="4" name="Slide Number Placeholder 3"/>
          <p:cNvSpPr>
            <a:spLocks noGrp="1"/>
          </p:cNvSpPr>
          <p:nvPr>
            <p:ph type="sldNum" sz="quarter" idx="12"/>
          </p:nvPr>
        </p:nvSpPr>
        <p:spPr/>
        <p:txBody>
          <a:bodyPr/>
          <a:lstStyle/>
          <a:p>
            <a:fld id="{76A0F25C-914C-6445-AC51-9129EB865063}" type="slidenum">
              <a:rPr lang="en-US" smtClean="0"/>
              <a:t>15</a:t>
            </a:fld>
            <a:endParaRPr lang="en-US"/>
          </a:p>
        </p:txBody>
      </p:sp>
    </p:spTree>
    <p:extLst>
      <p:ext uri="{BB962C8B-B14F-4D97-AF65-F5344CB8AC3E}">
        <p14:creationId xmlns:p14="http://schemas.microsoft.com/office/powerpoint/2010/main" val="40665326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4844" y="1219200"/>
            <a:ext cx="3713356"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ctr"/>
            <a:r>
              <a:rPr lang="en-US" dirty="0" smtClean="0">
                <a:solidFill>
                  <a:srgbClr val="0070C0"/>
                </a:solidFill>
              </a:rPr>
              <a:t>TX Power Level</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Content Placeholder 4"/>
          <p:cNvSpPr>
            <a:spLocks noGrp="1"/>
          </p:cNvSpPr>
          <p:nvPr>
            <p:ph sz="quarter" idx="1"/>
          </p:nvPr>
        </p:nvSpPr>
        <p:spPr/>
        <p:txBody>
          <a:bodyPr>
            <a:normAutofit/>
          </a:bodyPr>
          <a:lstStyle/>
          <a:p>
            <a:r>
              <a:rPr lang="en-US" sz="2400" dirty="0" smtClean="0"/>
              <a:t>Accuracy </a:t>
            </a:r>
          </a:p>
          <a:p>
            <a:pPr marL="0" indent="0">
              <a:buNone/>
            </a:pPr>
            <a:r>
              <a:rPr lang="en-US" sz="2400" dirty="0" smtClean="0">
                <a:solidFill>
                  <a:srgbClr val="FF0000"/>
                </a:solidFill>
              </a:rPr>
              <a:t>first increases, then decreases</a:t>
            </a:r>
            <a:endParaRPr lang="en-US" sz="2400" dirty="0">
              <a:solidFill>
                <a:srgbClr val="FF0000"/>
              </a:solidFill>
            </a:endParaRPr>
          </a:p>
        </p:txBody>
      </p:sp>
      <p:sp>
        <p:nvSpPr>
          <p:cNvPr id="6" name="TextBox 5"/>
          <p:cNvSpPr txBox="1"/>
          <p:nvPr/>
        </p:nvSpPr>
        <p:spPr>
          <a:xfrm>
            <a:off x="5720733" y="4068859"/>
            <a:ext cx="2585067" cy="553998"/>
          </a:xfrm>
          <a:prstGeom prst="rect">
            <a:avLst/>
          </a:prstGeom>
          <a:noFill/>
        </p:spPr>
        <p:txBody>
          <a:bodyPr wrap="none" rtlCol="0">
            <a:spAutoFit/>
          </a:bodyPr>
          <a:lstStyle/>
          <a:p>
            <a:r>
              <a:rPr lang="en-US" sz="1500" dirty="0" smtClean="0"/>
              <a:t>Packet Sending Rate = 4pkts/s, </a:t>
            </a:r>
          </a:p>
          <a:p>
            <a:r>
              <a:rPr lang="en-US" sz="1500" dirty="0" smtClean="0"/>
              <a:t>Smooth Window= 9 seconds</a:t>
            </a:r>
            <a:endParaRPr lang="en-US" sz="1500"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00" y="3410725"/>
            <a:ext cx="4652800" cy="291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V="1">
            <a:off x="5334000" y="1752600"/>
            <a:ext cx="878600" cy="3429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326900" y="1797050"/>
            <a:ext cx="1978900" cy="6413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09800" y="4285565"/>
            <a:ext cx="1371600" cy="2039035"/>
          </a:xfrm>
          <a:prstGeom prst="rect">
            <a:avLst/>
          </a:prstGeom>
          <a:solidFill>
            <a:srgbClr val="0070C0">
              <a:alpha val="2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304800" y="4285565"/>
            <a:ext cx="0" cy="203903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76284" y="4659868"/>
            <a:ext cx="1172116" cy="369332"/>
          </a:xfrm>
          <a:prstGeom prst="rect">
            <a:avLst/>
          </a:prstGeom>
          <a:noFill/>
        </p:spPr>
        <p:txBody>
          <a:bodyPr wrap="none" rtlCol="0">
            <a:spAutoFit/>
          </a:bodyPr>
          <a:lstStyle/>
          <a:p>
            <a:r>
              <a:rPr lang="en-US" dirty="0" smtClean="0">
                <a:solidFill>
                  <a:srgbClr val="FF0000"/>
                </a:solidFill>
              </a:rPr>
              <a:t>TX power</a:t>
            </a:r>
            <a:endParaRPr lang="en-US" dirty="0">
              <a:solidFill>
                <a:srgbClr val="FF0000"/>
              </a:solidFill>
            </a:endParaRPr>
          </a:p>
        </p:txBody>
      </p:sp>
      <p:cxnSp>
        <p:nvCxnSpPr>
          <p:cNvPr id="18" name="Straight Arrow Connector 17"/>
          <p:cNvCxnSpPr/>
          <p:nvPr/>
        </p:nvCxnSpPr>
        <p:spPr>
          <a:xfrm flipV="1">
            <a:off x="6388552" y="4724400"/>
            <a:ext cx="0" cy="2667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098832" y="5040868"/>
            <a:ext cx="3206968" cy="369332"/>
          </a:xfrm>
          <a:prstGeom prst="rect">
            <a:avLst/>
          </a:prstGeom>
          <a:noFill/>
        </p:spPr>
        <p:txBody>
          <a:bodyPr wrap="none" rtlCol="0">
            <a:spAutoFit/>
          </a:bodyPr>
          <a:lstStyle/>
          <a:p>
            <a:r>
              <a:rPr lang="en-US" dirty="0" smtClean="0">
                <a:solidFill>
                  <a:srgbClr val="0070C0"/>
                </a:solidFill>
              </a:rPr>
              <a:t>PDR’s discriminative capacity</a:t>
            </a:r>
            <a:endParaRPr lang="en-US" dirty="0">
              <a:solidFill>
                <a:srgbClr val="0070C0"/>
              </a:solidFill>
            </a:endParaRPr>
          </a:p>
        </p:txBody>
      </p:sp>
      <p:cxnSp>
        <p:nvCxnSpPr>
          <p:cNvPr id="23" name="Straight Arrow Connector 22"/>
          <p:cNvCxnSpPr/>
          <p:nvPr/>
        </p:nvCxnSpPr>
        <p:spPr>
          <a:xfrm>
            <a:off x="8305800" y="5105400"/>
            <a:ext cx="0" cy="27077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103984" y="5373469"/>
            <a:ext cx="2266518" cy="646331"/>
          </a:xfrm>
          <a:prstGeom prst="rect">
            <a:avLst/>
          </a:prstGeom>
          <a:noFill/>
          <a:ln>
            <a:solidFill>
              <a:schemeClr val="bg1"/>
            </a:solidFill>
          </a:ln>
        </p:spPr>
        <p:txBody>
          <a:bodyPr wrap="none" rtlCol="0">
            <a:spAutoFit/>
          </a:bodyPr>
          <a:lstStyle/>
          <a:p>
            <a:r>
              <a:rPr lang="en-US" dirty="0" smtClean="0">
                <a:solidFill>
                  <a:srgbClr val="7030A0"/>
                </a:solidFill>
              </a:rPr>
              <a:t>RSSI features </a:t>
            </a:r>
          </a:p>
          <a:p>
            <a:r>
              <a:rPr lang="en-US" dirty="0" smtClean="0">
                <a:solidFill>
                  <a:srgbClr val="7030A0"/>
                </a:solidFill>
              </a:rPr>
              <a:t>discriminative capacity</a:t>
            </a:r>
            <a:endParaRPr lang="en-US" dirty="0">
              <a:solidFill>
                <a:srgbClr val="7030A0"/>
              </a:solidFill>
            </a:endParaRPr>
          </a:p>
        </p:txBody>
      </p:sp>
      <p:cxnSp>
        <p:nvCxnSpPr>
          <p:cNvPr id="26" name="Straight Arrow Connector 25"/>
          <p:cNvCxnSpPr/>
          <p:nvPr/>
        </p:nvCxnSpPr>
        <p:spPr>
          <a:xfrm>
            <a:off x="7620000" y="5596622"/>
            <a:ext cx="0" cy="270778"/>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581400" y="4788932"/>
            <a:ext cx="1143000" cy="1535668"/>
          </a:xfrm>
          <a:prstGeom prst="rect">
            <a:avLst/>
          </a:prstGeom>
          <a:solidFill>
            <a:srgbClr val="7030A0">
              <a:alpha val="2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477000" y="1924050"/>
            <a:ext cx="1981200" cy="1733550"/>
          </a:xfrm>
          <a:prstGeom prst="rect">
            <a:avLst/>
          </a:prstGeom>
          <a:solidFill>
            <a:srgbClr val="7030A0">
              <a:alpha val="2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47889" y="2568222"/>
            <a:ext cx="2833511" cy="6067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Q: Why is that?</a:t>
            </a:r>
            <a:endParaRPr lang="en-US" sz="2400" dirty="0">
              <a:solidFill>
                <a:srgbClr val="000000"/>
              </a:solidFill>
            </a:endParaRPr>
          </a:p>
        </p:txBody>
      </p:sp>
      <p:pic>
        <p:nvPicPr>
          <p:cNvPr id="2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333" y="3618084"/>
            <a:ext cx="3657600" cy="2798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1947333" y="3618084"/>
            <a:ext cx="3657600" cy="1399407"/>
          </a:xfrm>
          <a:prstGeom prst="rect">
            <a:avLst/>
          </a:prstGeom>
          <a:solidFill>
            <a:srgbClr val="7030A0">
              <a:alpha val="2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81336607"/>
      </p:ext>
    </p:extLst>
  </p:cSld>
  <p:clrMapOvr>
    <a:masterClrMapping/>
  </p:clrMapOvr>
  <mc:AlternateContent xmlns:mc="http://schemas.openxmlformats.org/markup-compatibility/2006" xmlns:p14="http://schemas.microsoft.com/office/powerpoint/2010/main">
    <mc:Choice Requires="p14">
      <p:transition spd="slow" p14:dur="2000" advTm="94598"/>
    </mc:Choice>
    <mc:Fallback xmlns="">
      <p:transition spd="slow" advTm="9459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20" grpId="0"/>
      <p:bldP spid="25" grpId="0" animBg="1"/>
      <p:bldP spid="27" grpId="0" animBg="1"/>
      <p:bldP spid="30" grpId="0" animBg="1"/>
      <p:bldP spid="7"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TX Power Level</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Content Placeholder 4"/>
          <p:cNvSpPr>
            <a:spLocks noGrp="1"/>
          </p:cNvSpPr>
          <p:nvPr>
            <p:ph sz="quarter" idx="1"/>
          </p:nvPr>
        </p:nvSpPr>
        <p:spPr>
          <a:xfrm>
            <a:off x="457200" y="1219200"/>
            <a:ext cx="8229600" cy="5105400"/>
          </a:xfrm>
        </p:spPr>
        <p:txBody>
          <a:bodyPr>
            <a:normAutofit/>
          </a:bodyPr>
          <a:lstStyle/>
          <a:p>
            <a:r>
              <a:rPr lang="en-US" sz="2000" dirty="0" smtClean="0"/>
              <a:t>Quantify PDR’s </a:t>
            </a:r>
            <a:r>
              <a:rPr lang="en-US" sz="2000" dirty="0"/>
              <a:t>discriminative </a:t>
            </a:r>
            <a:r>
              <a:rPr lang="en-US" sz="2000" dirty="0" smtClean="0"/>
              <a:t>capacity</a:t>
            </a:r>
          </a:p>
          <a:p>
            <a:endParaRPr lang="en-US" sz="2000" dirty="0">
              <a:solidFill>
                <a:srgbClr val="0070C0"/>
              </a:solidFill>
            </a:endParaRPr>
          </a:p>
        </p:txBody>
      </p:sp>
      <p:sp>
        <p:nvSpPr>
          <p:cNvPr id="6" name="TextBox 5"/>
          <p:cNvSpPr txBox="1"/>
          <p:nvPr/>
        </p:nvSpPr>
        <p:spPr>
          <a:xfrm>
            <a:off x="778634" y="1611868"/>
            <a:ext cx="6942926" cy="369332"/>
          </a:xfrm>
          <a:prstGeom prst="rect">
            <a:avLst/>
          </a:prstGeom>
          <a:noFill/>
        </p:spPr>
        <p:txBody>
          <a:bodyPr wrap="none" rtlCol="0">
            <a:spAutoFit/>
          </a:bodyPr>
          <a:lstStyle/>
          <a:p>
            <a:r>
              <a:rPr lang="en-US" dirty="0" smtClean="0">
                <a:solidFill>
                  <a:srgbClr val="FF0000"/>
                </a:solidFill>
              </a:rPr>
              <a:t>Metric – </a:t>
            </a:r>
            <a:r>
              <a:rPr lang="en-US" dirty="0">
                <a:solidFill>
                  <a:srgbClr val="FF0000"/>
                </a:solidFill>
              </a:rPr>
              <a:t>Average </a:t>
            </a:r>
            <a:r>
              <a:rPr lang="en-US" dirty="0" err="1">
                <a:solidFill>
                  <a:srgbClr val="FF0000"/>
                </a:solidFill>
              </a:rPr>
              <a:t>Kullback</a:t>
            </a:r>
            <a:r>
              <a:rPr lang="en-US" dirty="0">
                <a:solidFill>
                  <a:srgbClr val="FF0000"/>
                </a:solidFill>
              </a:rPr>
              <a:t>–</a:t>
            </a:r>
            <a:r>
              <a:rPr lang="en-US" dirty="0" err="1" smtClean="0">
                <a:solidFill>
                  <a:srgbClr val="FF0000"/>
                </a:solidFill>
              </a:rPr>
              <a:t>Leibler</a:t>
            </a:r>
            <a:r>
              <a:rPr lang="en-US" dirty="0" smtClean="0">
                <a:solidFill>
                  <a:srgbClr val="FF0000"/>
                </a:solidFill>
              </a:rPr>
              <a:t> Divergence (KLD) </a:t>
            </a:r>
            <a:r>
              <a:rPr lang="en-US" dirty="0">
                <a:solidFill>
                  <a:srgbClr val="FF0000"/>
                </a:solidFill>
              </a:rPr>
              <a:t>over all activity pairs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2362200"/>
            <a:ext cx="4800600" cy="3756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792370" y="1916668"/>
            <a:ext cx="4922630" cy="369332"/>
          </a:xfrm>
          <a:prstGeom prst="rect">
            <a:avLst/>
          </a:prstGeom>
          <a:noFill/>
        </p:spPr>
        <p:txBody>
          <a:bodyPr wrap="none" rtlCol="0">
            <a:spAutoFit/>
          </a:bodyPr>
          <a:lstStyle/>
          <a:p>
            <a:r>
              <a:rPr lang="en-US" dirty="0" smtClean="0"/>
              <a:t>KLD:   small value = similar; </a:t>
            </a:r>
            <a:r>
              <a:rPr lang="en-US" dirty="0"/>
              <a:t>large value </a:t>
            </a:r>
            <a:r>
              <a:rPr lang="en-US" dirty="0" smtClean="0"/>
              <a:t>= different </a:t>
            </a:r>
            <a:endParaRPr lang="en-US" dirty="0"/>
          </a:p>
        </p:txBody>
      </p:sp>
      <p:sp>
        <p:nvSpPr>
          <p:cNvPr id="22" name="Rectangle 21"/>
          <p:cNvSpPr/>
          <p:nvPr/>
        </p:nvSpPr>
        <p:spPr>
          <a:xfrm>
            <a:off x="2247900" y="2743200"/>
            <a:ext cx="2133600" cy="228600"/>
          </a:xfrm>
          <a:prstGeom prst="rect">
            <a:avLst/>
          </a:prstGeom>
          <a:solidFill>
            <a:srgbClr val="0070C0">
              <a:alpha val="2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368358" y="2678668"/>
            <a:ext cx="1996252" cy="369332"/>
          </a:xfrm>
          <a:prstGeom prst="rect">
            <a:avLst/>
          </a:prstGeom>
          <a:noFill/>
        </p:spPr>
        <p:txBody>
          <a:bodyPr wrap="none" rtlCol="0">
            <a:spAutoFit/>
          </a:bodyPr>
          <a:lstStyle/>
          <a:p>
            <a:r>
              <a:rPr lang="en-US" dirty="0">
                <a:solidFill>
                  <a:srgbClr val="0070C0"/>
                </a:solidFill>
              </a:rPr>
              <a:t>m</a:t>
            </a:r>
            <a:r>
              <a:rPr lang="en-US" dirty="0" smtClean="0">
                <a:solidFill>
                  <a:srgbClr val="0070C0"/>
                </a:solidFill>
              </a:rPr>
              <a:t>ost discriminative</a:t>
            </a:r>
            <a:endParaRPr lang="en-US" dirty="0">
              <a:solidFill>
                <a:srgbClr val="0070C0"/>
              </a:solidFill>
            </a:endParaRPr>
          </a:p>
        </p:txBody>
      </p:sp>
      <p:sp>
        <p:nvSpPr>
          <p:cNvPr id="3" name="TextBox 2"/>
          <p:cNvSpPr txBox="1"/>
          <p:nvPr/>
        </p:nvSpPr>
        <p:spPr>
          <a:xfrm>
            <a:off x="4361827" y="2907268"/>
            <a:ext cx="1710725" cy="369332"/>
          </a:xfrm>
          <a:prstGeom prst="rect">
            <a:avLst/>
          </a:prstGeom>
          <a:noFill/>
        </p:spPr>
        <p:txBody>
          <a:bodyPr wrap="none" rtlCol="0">
            <a:spAutoFit/>
          </a:bodyPr>
          <a:lstStyle/>
          <a:p>
            <a:r>
              <a:rPr lang="en-US" dirty="0" smtClean="0">
                <a:solidFill>
                  <a:srgbClr val="FF0000"/>
                </a:solidFill>
              </a:rPr>
              <a:t>highest accuracy</a:t>
            </a:r>
            <a:endParaRPr lang="en-US" dirty="0">
              <a:solidFill>
                <a:srgbClr val="FF0000"/>
              </a:solidFill>
            </a:endParaRPr>
          </a:p>
        </p:txBody>
      </p:sp>
      <p:sp>
        <p:nvSpPr>
          <p:cNvPr id="7" name="Rectangle 6"/>
          <p:cNvSpPr/>
          <p:nvPr/>
        </p:nvSpPr>
        <p:spPr>
          <a:xfrm>
            <a:off x="1044222" y="6223000"/>
            <a:ext cx="6702778" cy="4984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Q: What do you observe from this graph?</a:t>
            </a:r>
            <a:endParaRPr lang="en-US" sz="2400" dirty="0">
              <a:solidFill>
                <a:srgbClr val="000000"/>
              </a:solidFill>
            </a:endParaRPr>
          </a:p>
        </p:txBody>
      </p:sp>
    </p:spTree>
    <p:extLst>
      <p:ext uri="{BB962C8B-B14F-4D97-AF65-F5344CB8AC3E}">
        <p14:creationId xmlns:p14="http://schemas.microsoft.com/office/powerpoint/2010/main" val="442859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3"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70C0"/>
                </a:solidFill>
              </a:rPr>
              <a:t>Packet Sending Rate </a:t>
            </a:r>
            <a:br>
              <a:rPr lang="en-US" dirty="0" smtClean="0">
                <a:solidFill>
                  <a:srgbClr val="0070C0"/>
                </a:solidFill>
              </a:rPr>
            </a:br>
            <a:r>
              <a:rPr lang="en-US" dirty="0" smtClean="0">
                <a:solidFill>
                  <a:srgbClr val="0070C0"/>
                </a:solidFill>
              </a:rPr>
              <a:t>&amp; Smoothing Window Size</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5" name="Content Placeholder 4"/>
          <p:cNvSpPr>
            <a:spLocks noGrp="1"/>
          </p:cNvSpPr>
          <p:nvPr>
            <p:ph sz="quarter" idx="1"/>
          </p:nvPr>
        </p:nvSpPr>
        <p:spPr/>
        <p:txBody>
          <a:bodyPr>
            <a:normAutofit/>
          </a:bodyPr>
          <a:lstStyle/>
          <a:p>
            <a:pPr marL="0" indent="0">
              <a:buNone/>
            </a:pPr>
            <a:r>
              <a:rPr lang="en-US" sz="2400" dirty="0" smtClean="0"/>
              <a:t>Accuracy </a:t>
            </a:r>
            <a:r>
              <a:rPr lang="en-US" sz="2400" dirty="0" smtClean="0">
                <a:solidFill>
                  <a:srgbClr val="FF0000"/>
                </a:solidFill>
              </a:rPr>
              <a:t>increases with higher packet sending rate</a:t>
            </a:r>
          </a:p>
          <a:p>
            <a:endParaRPr lang="en-US" sz="2400" dirty="0" smtClean="0">
              <a:solidFill>
                <a:srgbClr val="FF0000"/>
              </a:solidFill>
            </a:endParaRPr>
          </a:p>
          <a:p>
            <a:endParaRPr lang="en-US" sz="2400" dirty="0">
              <a:solidFill>
                <a:srgbClr val="FF0000"/>
              </a:solidFill>
            </a:endParaRPr>
          </a:p>
          <a:p>
            <a:endParaRPr lang="en-US" sz="2400" dirty="0" smtClean="0">
              <a:solidFill>
                <a:srgbClr val="FF0000"/>
              </a:solidFill>
            </a:endParaRPr>
          </a:p>
          <a:p>
            <a:endParaRPr lang="en-US" sz="2400" dirty="0">
              <a:solidFill>
                <a:srgbClr val="FF0000"/>
              </a:solidFill>
            </a:endParaRPr>
          </a:p>
          <a:p>
            <a:endParaRPr lang="en-US" sz="2400" dirty="0" smtClean="0">
              <a:solidFill>
                <a:srgbClr val="FF0000"/>
              </a:solidFill>
            </a:endParaRPr>
          </a:p>
          <a:p>
            <a:endParaRPr lang="en-US" sz="2400" dirty="0">
              <a:solidFill>
                <a:srgbClr val="FF0000"/>
              </a:solidFill>
            </a:endParaRPr>
          </a:p>
          <a:p>
            <a:endParaRPr lang="en-US" sz="2400" dirty="0" smtClean="0">
              <a:solidFill>
                <a:srgbClr val="FF0000"/>
              </a:solidFill>
            </a:endParaRPr>
          </a:p>
          <a:p>
            <a:pPr marL="0" indent="0">
              <a:buNone/>
            </a:pPr>
            <a:endParaRPr lang="en-US" sz="2400" dirty="0" smtClean="0">
              <a:solidFill>
                <a:srgbClr val="FF0000"/>
              </a:solidFill>
            </a:endParaRPr>
          </a:p>
          <a:p>
            <a:endParaRPr lang="en-US" sz="2400" dirty="0">
              <a:solidFill>
                <a:srgbClr val="FF0000"/>
              </a:solidFill>
            </a:endParaRPr>
          </a:p>
          <a:p>
            <a:endParaRPr lang="en-US" sz="2400" dirty="0" smtClean="0">
              <a:solidFill>
                <a:srgbClr val="FF0000"/>
              </a:solidFill>
            </a:endParaRPr>
          </a:p>
          <a:p>
            <a:endParaRPr lang="en-US" sz="2400" dirty="0">
              <a:solidFill>
                <a:srgbClr val="FF0000"/>
              </a:solidFill>
            </a:endParaRPr>
          </a:p>
          <a:p>
            <a:endParaRPr lang="en-US" sz="2400" dirty="0" smtClean="0">
              <a:solidFill>
                <a:srgbClr val="FF0000"/>
              </a:solidFill>
            </a:endParaRPr>
          </a:p>
          <a:p>
            <a:endParaRPr lang="en-US" sz="2400" dirty="0">
              <a:solidFill>
                <a:srgbClr val="FF0000"/>
              </a:solidFill>
            </a:endParaRPr>
          </a:p>
          <a:p>
            <a:endParaRPr lang="en-US" sz="2400" dirty="0" smtClean="0">
              <a:solidFill>
                <a:srgbClr val="FF0000"/>
              </a:solidFill>
            </a:endParaRPr>
          </a:p>
          <a:p>
            <a:endParaRPr lang="en-US"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405" y="2209800"/>
            <a:ext cx="2849273" cy="213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200" y="4343400"/>
            <a:ext cx="4421403" cy="323165"/>
          </a:xfrm>
          <a:prstGeom prst="rect">
            <a:avLst/>
          </a:prstGeom>
          <a:noFill/>
        </p:spPr>
        <p:txBody>
          <a:bodyPr wrap="none" rtlCol="0">
            <a:spAutoFit/>
          </a:bodyPr>
          <a:lstStyle/>
          <a:p>
            <a:r>
              <a:rPr lang="en-US" sz="1500" dirty="0" smtClean="0"/>
              <a:t>TX Power Level = 2, Smooth Window= 9 seconds</a:t>
            </a:r>
            <a:endParaRPr lang="en-US" sz="1500" dirty="0"/>
          </a:p>
        </p:txBody>
      </p:sp>
      <p:sp>
        <p:nvSpPr>
          <p:cNvPr id="6" name="TextBox 5"/>
          <p:cNvSpPr txBox="1"/>
          <p:nvPr/>
        </p:nvSpPr>
        <p:spPr>
          <a:xfrm>
            <a:off x="3657600" y="2012245"/>
            <a:ext cx="4772886" cy="1015663"/>
          </a:xfrm>
          <a:prstGeom prst="rect">
            <a:avLst/>
          </a:prstGeom>
          <a:noFill/>
        </p:spPr>
        <p:txBody>
          <a:bodyPr wrap="none" rtlCol="0">
            <a:spAutoFit/>
          </a:bodyPr>
          <a:lstStyle/>
          <a:p>
            <a:r>
              <a:rPr lang="en-US" sz="2000" dirty="0" smtClean="0">
                <a:solidFill>
                  <a:srgbClr val="7030A0"/>
                </a:solidFill>
              </a:rPr>
              <a:t>Higher packet sending rate captures </a:t>
            </a:r>
          </a:p>
          <a:p>
            <a:r>
              <a:rPr lang="en-US" sz="2000" dirty="0" smtClean="0">
                <a:solidFill>
                  <a:srgbClr val="7030A0"/>
                </a:solidFill>
              </a:rPr>
              <a:t>more information for RSSI variations</a:t>
            </a:r>
          </a:p>
          <a:p>
            <a:r>
              <a:rPr lang="en-US" sz="2000" dirty="0" smtClean="0">
                <a:solidFill>
                  <a:srgbClr val="7030A0"/>
                </a:solidFill>
              </a:rPr>
              <a:t>(packet sending -&gt; sensing the BSN channel)</a:t>
            </a:r>
            <a:endParaRPr lang="en-US" sz="2000" dirty="0">
              <a:solidFill>
                <a:srgbClr val="7030A0"/>
              </a:solidFill>
            </a:endParaRPr>
          </a:p>
        </p:txBody>
      </p:sp>
      <p:sp>
        <p:nvSpPr>
          <p:cNvPr id="9" name="TextBox 8"/>
          <p:cNvSpPr txBox="1"/>
          <p:nvPr/>
        </p:nvSpPr>
        <p:spPr>
          <a:xfrm>
            <a:off x="3810000" y="3143330"/>
            <a:ext cx="5466818" cy="830997"/>
          </a:xfrm>
          <a:prstGeom prst="rect">
            <a:avLst/>
          </a:prstGeom>
          <a:noFill/>
        </p:spPr>
        <p:txBody>
          <a:bodyPr wrap="none" rtlCol="0">
            <a:spAutoFit/>
          </a:bodyPr>
          <a:lstStyle/>
          <a:p>
            <a:r>
              <a:rPr lang="en-US" sz="2400" dirty="0" smtClean="0"/>
              <a:t>Accuracy </a:t>
            </a:r>
            <a:r>
              <a:rPr lang="en-US" sz="2400" dirty="0" smtClean="0">
                <a:solidFill>
                  <a:srgbClr val="FF0000"/>
                </a:solidFill>
              </a:rPr>
              <a:t>increases with larger smoothing </a:t>
            </a:r>
          </a:p>
          <a:p>
            <a:r>
              <a:rPr lang="en-US" sz="2400" dirty="0" smtClean="0">
                <a:solidFill>
                  <a:srgbClr val="FF0000"/>
                </a:solidFill>
              </a:rPr>
              <a:t>window size</a:t>
            </a:r>
            <a:endParaRPr lang="en-US" sz="2400" dirty="0">
              <a:solidFill>
                <a:srgbClr val="FF0000"/>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4600" y="3558828"/>
            <a:ext cx="3196164" cy="2449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607181" y="6008013"/>
            <a:ext cx="4536819" cy="323165"/>
          </a:xfrm>
          <a:prstGeom prst="rect">
            <a:avLst/>
          </a:prstGeom>
          <a:noFill/>
        </p:spPr>
        <p:txBody>
          <a:bodyPr wrap="none" rtlCol="0">
            <a:spAutoFit/>
          </a:bodyPr>
          <a:lstStyle/>
          <a:p>
            <a:r>
              <a:rPr lang="en-US" sz="1500" dirty="0" smtClean="0"/>
              <a:t>TX Power Level = 2, packet sending rate = 4 </a:t>
            </a:r>
            <a:r>
              <a:rPr lang="en-US" sz="1500" dirty="0" err="1" smtClean="0"/>
              <a:t>pkts</a:t>
            </a:r>
            <a:r>
              <a:rPr lang="en-US" sz="1500" dirty="0" smtClean="0"/>
              <a:t>/s</a:t>
            </a:r>
            <a:endParaRPr lang="en-US" sz="1500" dirty="0"/>
          </a:p>
        </p:txBody>
      </p:sp>
      <p:sp>
        <p:nvSpPr>
          <p:cNvPr id="13" name="TextBox 12"/>
          <p:cNvSpPr txBox="1"/>
          <p:nvPr/>
        </p:nvSpPr>
        <p:spPr>
          <a:xfrm>
            <a:off x="152400" y="5083314"/>
            <a:ext cx="5809604" cy="707886"/>
          </a:xfrm>
          <a:prstGeom prst="rect">
            <a:avLst/>
          </a:prstGeom>
          <a:noFill/>
        </p:spPr>
        <p:txBody>
          <a:bodyPr wrap="none" rtlCol="0">
            <a:spAutoFit/>
          </a:bodyPr>
          <a:lstStyle/>
          <a:p>
            <a:r>
              <a:rPr lang="en-US" sz="2000" dirty="0" smtClean="0">
                <a:solidFill>
                  <a:srgbClr val="7030A0"/>
                </a:solidFill>
              </a:rPr>
              <a:t>Features extracted from larger smoothing window</a:t>
            </a:r>
          </a:p>
          <a:p>
            <a:r>
              <a:rPr lang="en-US" sz="2000" dirty="0" smtClean="0">
                <a:solidFill>
                  <a:srgbClr val="7030A0"/>
                </a:solidFill>
              </a:rPr>
              <a:t>are more robust to noise</a:t>
            </a:r>
            <a:endParaRPr lang="en-US" sz="2000" dirty="0">
              <a:solidFill>
                <a:srgbClr val="7030A0"/>
              </a:solidFill>
            </a:endParaRPr>
          </a:p>
        </p:txBody>
      </p:sp>
      <p:sp>
        <p:nvSpPr>
          <p:cNvPr id="14" name="Rectangle 13"/>
          <p:cNvSpPr/>
          <p:nvPr/>
        </p:nvSpPr>
        <p:spPr>
          <a:xfrm>
            <a:off x="223405" y="5952585"/>
            <a:ext cx="6702778" cy="8075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Any tradeoff you observe?</a:t>
            </a:r>
            <a:endParaRPr lang="en-US" sz="2400" dirty="0">
              <a:solidFill>
                <a:srgbClr val="000000"/>
              </a:solidFill>
            </a:endParaRPr>
          </a:p>
        </p:txBody>
      </p:sp>
    </p:spTree>
    <p:extLst>
      <p:ext uri="{BB962C8B-B14F-4D97-AF65-F5344CB8AC3E}">
        <p14:creationId xmlns:p14="http://schemas.microsoft.com/office/powerpoint/2010/main" val="1716527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3" grpId="0"/>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70C0"/>
                </a:solidFill>
              </a:rPr>
              <a:t>Optimize Packet Sending Rate</a:t>
            </a:r>
            <a:br>
              <a:rPr lang="en-US" dirty="0" smtClean="0">
                <a:solidFill>
                  <a:srgbClr val="0070C0"/>
                </a:solidFill>
              </a:rPr>
            </a:br>
            <a:r>
              <a:rPr lang="en-US" dirty="0" smtClean="0">
                <a:solidFill>
                  <a:srgbClr val="0070C0"/>
                </a:solidFill>
              </a:rPr>
              <a:t>&amp; Smoothing Window Size</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5" name="Content Placeholder 4"/>
          <p:cNvSpPr>
            <a:spLocks noGrp="1"/>
          </p:cNvSpPr>
          <p:nvPr>
            <p:ph sz="quarter" idx="1"/>
          </p:nvPr>
        </p:nvSpPr>
        <p:spPr/>
        <p:txBody>
          <a:bodyPr>
            <a:normAutofit/>
          </a:bodyPr>
          <a:lstStyle/>
          <a:p>
            <a:r>
              <a:rPr lang="en-US" sz="2400" dirty="0" smtClean="0">
                <a:solidFill>
                  <a:srgbClr val="0070C0"/>
                </a:solidFill>
              </a:rPr>
              <a:t>Packet sending rate </a:t>
            </a:r>
            <a:r>
              <a:rPr lang="en-US" sz="2400" dirty="0" smtClean="0"/>
              <a:t>balances energy overhead and accuracy</a:t>
            </a:r>
          </a:p>
          <a:p>
            <a:r>
              <a:rPr lang="en-US" sz="2400" dirty="0" smtClean="0">
                <a:solidFill>
                  <a:srgbClr val="7030A0"/>
                </a:solidFill>
              </a:rPr>
              <a:t>Smoothing window size </a:t>
            </a:r>
            <a:r>
              <a:rPr lang="en-US" sz="2400" dirty="0" smtClean="0"/>
              <a:t>balances latency and accuracy</a:t>
            </a:r>
          </a:p>
          <a:p>
            <a:r>
              <a:rPr lang="en-US" sz="2400" dirty="0" smtClean="0">
                <a:solidFill>
                  <a:srgbClr val="0070C0"/>
                </a:solidFill>
              </a:rPr>
              <a:t>Rules for packet sending rate optimization:</a:t>
            </a:r>
          </a:p>
          <a:p>
            <a:pPr lvl="1"/>
            <a:r>
              <a:rPr lang="en-US" sz="2100" dirty="0" smtClean="0"/>
              <a:t>At optimal TX power level, from 1 </a:t>
            </a:r>
            <a:r>
              <a:rPr lang="en-US" sz="2100" dirty="0" err="1" smtClean="0"/>
              <a:t>pkts</a:t>
            </a:r>
            <a:r>
              <a:rPr lang="en-US" sz="2100" dirty="0" smtClean="0"/>
              <a:t>/s, </a:t>
            </a:r>
            <a:r>
              <a:rPr lang="en-US" sz="2100" dirty="0" err="1" smtClean="0"/>
              <a:t>RadioSense</a:t>
            </a:r>
            <a:r>
              <a:rPr lang="en-US" sz="2100" dirty="0" smtClean="0"/>
              <a:t> selects </a:t>
            </a:r>
            <a:r>
              <a:rPr lang="en-US" sz="2100" dirty="0" err="1" smtClean="0">
                <a:solidFill>
                  <a:schemeClr val="tx2"/>
                </a:solidFill>
              </a:rPr>
              <a:t>i</a:t>
            </a:r>
            <a:r>
              <a:rPr lang="en-US" sz="2100" dirty="0" smtClean="0">
                <a:solidFill>
                  <a:schemeClr val="tx2"/>
                </a:solidFill>
              </a:rPr>
              <a:t> </a:t>
            </a:r>
            <a:r>
              <a:rPr lang="en-US" sz="2100" dirty="0" err="1" smtClean="0">
                <a:solidFill>
                  <a:schemeClr val="tx2"/>
                </a:solidFill>
              </a:rPr>
              <a:t>pkts</a:t>
            </a:r>
            <a:r>
              <a:rPr lang="en-US" sz="2100" dirty="0" smtClean="0">
                <a:solidFill>
                  <a:schemeClr val="tx2"/>
                </a:solidFill>
              </a:rPr>
              <a:t>/s if:</a:t>
            </a:r>
          </a:p>
          <a:p>
            <a:pPr lvl="2"/>
            <a:r>
              <a:rPr lang="en-US" sz="1800" dirty="0" err="1" smtClean="0">
                <a:solidFill>
                  <a:schemeClr val="tx2"/>
                </a:solidFill>
              </a:rPr>
              <a:t>i</a:t>
            </a:r>
            <a:r>
              <a:rPr lang="en-US" sz="1800" dirty="0" smtClean="0">
                <a:solidFill>
                  <a:schemeClr val="tx2"/>
                </a:solidFill>
              </a:rPr>
              <a:t> achieves </a:t>
            </a:r>
            <a:r>
              <a:rPr lang="en-US" sz="1800" b="1" dirty="0" smtClean="0">
                <a:solidFill>
                  <a:schemeClr val="tx2"/>
                </a:solidFill>
              </a:rPr>
              <a:t>90% accuracy </a:t>
            </a:r>
            <a:r>
              <a:rPr lang="en-US" sz="1800" dirty="0" smtClean="0">
                <a:solidFill>
                  <a:schemeClr val="tx2"/>
                </a:solidFill>
              </a:rPr>
              <a:t>OR</a:t>
            </a:r>
          </a:p>
          <a:p>
            <a:pPr lvl="2"/>
            <a:r>
              <a:rPr lang="en-US" sz="1800" b="1" dirty="0" err="1" smtClean="0">
                <a:solidFill>
                  <a:schemeClr val="tx2"/>
                </a:solidFill>
              </a:rPr>
              <a:t>i</a:t>
            </a:r>
            <a:r>
              <a:rPr lang="en-US" sz="1800" b="1" dirty="0" smtClean="0">
                <a:solidFill>
                  <a:schemeClr val="tx2"/>
                </a:solidFill>
              </a:rPr>
              <a:t>&gt;4</a:t>
            </a:r>
            <a:r>
              <a:rPr lang="en-US" sz="1800" dirty="0" smtClean="0">
                <a:solidFill>
                  <a:schemeClr val="tx2"/>
                </a:solidFill>
              </a:rPr>
              <a:t>, accuracy improvement of i+1</a:t>
            </a:r>
            <a:r>
              <a:rPr lang="en-US" sz="1800" b="1" dirty="0" smtClean="0">
                <a:solidFill>
                  <a:schemeClr val="tx2"/>
                </a:solidFill>
              </a:rPr>
              <a:t>&lt;2%</a:t>
            </a:r>
            <a:endParaRPr lang="en-US" sz="1800" b="1" dirty="0">
              <a:solidFill>
                <a:schemeClr val="tx2"/>
              </a:solidFill>
            </a:endParaRPr>
          </a:p>
          <a:p>
            <a:r>
              <a:rPr lang="en-US" sz="2400" dirty="0" smtClean="0">
                <a:solidFill>
                  <a:srgbClr val="7030A0"/>
                </a:solidFill>
              </a:rPr>
              <a:t>Rules for smoothing window size optimization:</a:t>
            </a:r>
          </a:p>
          <a:p>
            <a:pPr lvl="1"/>
            <a:r>
              <a:rPr lang="en-US" sz="2100" dirty="0" smtClean="0"/>
              <a:t>At optimal TX </a:t>
            </a:r>
            <a:r>
              <a:rPr lang="en-US" sz="2100" dirty="0"/>
              <a:t>power level </a:t>
            </a:r>
            <a:r>
              <a:rPr lang="en-US" sz="2100" dirty="0" smtClean="0"/>
              <a:t>and packet sending rate, </a:t>
            </a:r>
            <a:r>
              <a:rPr lang="en-US" sz="2100" dirty="0" err="1" smtClean="0"/>
              <a:t>RadioSense</a:t>
            </a:r>
            <a:r>
              <a:rPr lang="en-US" sz="2100" dirty="0" smtClean="0"/>
              <a:t> selects </a:t>
            </a:r>
            <a:r>
              <a:rPr lang="en-US" sz="2100" dirty="0" err="1" smtClean="0"/>
              <a:t>i</a:t>
            </a:r>
            <a:r>
              <a:rPr lang="en-US" sz="2100" dirty="0" smtClean="0"/>
              <a:t> seconds if</a:t>
            </a:r>
            <a:r>
              <a:rPr lang="en-US" sz="2100" dirty="0"/>
              <a:t>:</a:t>
            </a:r>
          </a:p>
          <a:p>
            <a:pPr lvl="2"/>
            <a:r>
              <a:rPr lang="en-US" sz="1800" dirty="0" err="1">
                <a:solidFill>
                  <a:schemeClr val="tx2"/>
                </a:solidFill>
              </a:rPr>
              <a:t>i</a:t>
            </a:r>
            <a:r>
              <a:rPr lang="en-US" sz="1800" dirty="0">
                <a:solidFill>
                  <a:schemeClr val="tx2"/>
                </a:solidFill>
              </a:rPr>
              <a:t> achieves </a:t>
            </a:r>
            <a:r>
              <a:rPr lang="en-US" sz="1800" b="1" dirty="0">
                <a:solidFill>
                  <a:schemeClr val="tx2"/>
                </a:solidFill>
              </a:rPr>
              <a:t>90% </a:t>
            </a:r>
            <a:r>
              <a:rPr lang="en-US" sz="1800" b="1" dirty="0" smtClean="0">
                <a:solidFill>
                  <a:schemeClr val="tx2"/>
                </a:solidFill>
              </a:rPr>
              <a:t>accuracy </a:t>
            </a:r>
            <a:r>
              <a:rPr lang="en-US" sz="1800" dirty="0" smtClean="0">
                <a:solidFill>
                  <a:schemeClr val="tx2"/>
                </a:solidFill>
              </a:rPr>
              <a:t>OR</a:t>
            </a:r>
            <a:endParaRPr lang="en-US" sz="1800" dirty="0">
              <a:solidFill>
                <a:schemeClr val="tx2"/>
              </a:solidFill>
            </a:endParaRPr>
          </a:p>
          <a:p>
            <a:pPr lvl="2"/>
            <a:r>
              <a:rPr lang="en-US" sz="1800" b="1" dirty="0" err="1" smtClean="0">
                <a:solidFill>
                  <a:schemeClr val="tx2"/>
                </a:solidFill>
              </a:rPr>
              <a:t>i</a:t>
            </a:r>
            <a:r>
              <a:rPr lang="en-US" sz="1800" b="1" dirty="0" smtClean="0">
                <a:solidFill>
                  <a:schemeClr val="tx2"/>
                </a:solidFill>
              </a:rPr>
              <a:t>&gt;10 </a:t>
            </a:r>
            <a:r>
              <a:rPr lang="en-US" sz="1800" dirty="0" smtClean="0">
                <a:solidFill>
                  <a:schemeClr val="tx2"/>
                </a:solidFill>
              </a:rPr>
              <a:t>seconds, accuracy </a:t>
            </a:r>
            <a:r>
              <a:rPr lang="en-US" sz="1800" dirty="0">
                <a:solidFill>
                  <a:schemeClr val="tx2"/>
                </a:solidFill>
              </a:rPr>
              <a:t>improvement of i+1</a:t>
            </a:r>
            <a:r>
              <a:rPr lang="en-US" sz="1800" b="1" dirty="0">
                <a:solidFill>
                  <a:schemeClr val="tx2"/>
                </a:solidFill>
              </a:rPr>
              <a:t>&lt;2%</a:t>
            </a:r>
          </a:p>
          <a:p>
            <a:pPr marL="274320" lvl="1" indent="0">
              <a:buNone/>
            </a:pPr>
            <a:endParaRPr lang="en-US" sz="2100" dirty="0" smtClean="0"/>
          </a:p>
          <a:p>
            <a:pPr lvl="1"/>
            <a:endParaRPr lang="en-US" sz="2100" dirty="0"/>
          </a:p>
        </p:txBody>
      </p:sp>
    </p:spTree>
    <p:extLst>
      <p:ext uri="{BB962C8B-B14F-4D97-AF65-F5344CB8AC3E}">
        <p14:creationId xmlns:p14="http://schemas.microsoft.com/office/powerpoint/2010/main" val="28972261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a:t>
            </a:r>
            <a:endParaRPr lang="en-US" dirty="0"/>
          </a:p>
        </p:txBody>
      </p:sp>
      <p:sp>
        <p:nvSpPr>
          <p:cNvPr id="3" name="Content Placeholder 2"/>
          <p:cNvSpPr>
            <a:spLocks noGrp="1"/>
          </p:cNvSpPr>
          <p:nvPr>
            <p:ph idx="1"/>
          </p:nvPr>
        </p:nvSpPr>
        <p:spPr/>
        <p:txBody>
          <a:bodyPr/>
          <a:lstStyle/>
          <a:p>
            <a:r>
              <a:rPr lang="en-US" dirty="0" smtClean="0"/>
              <a:t>Paper </a:t>
            </a:r>
            <a:r>
              <a:rPr lang="en-US" dirty="0"/>
              <a:t>3: Qi, </a:t>
            </a:r>
            <a:r>
              <a:rPr lang="en-US" dirty="0" err="1"/>
              <a:t>Xin</a:t>
            </a:r>
            <a:r>
              <a:rPr lang="en-US" dirty="0"/>
              <a:t>, et al. "</a:t>
            </a:r>
            <a:r>
              <a:rPr lang="en-US" dirty="0" err="1"/>
              <a:t>RadioSense</a:t>
            </a:r>
            <a:r>
              <a:rPr lang="en-US" dirty="0"/>
              <a:t>: Exploiting Wireless Communication Patterns for Body Sensor Network Activity Recognition." RTSS. 2012</a:t>
            </a:r>
            <a:r>
              <a:rPr lang="en-US" dirty="0" smtClean="0"/>
              <a:t>.</a:t>
            </a:r>
          </a:p>
          <a:p>
            <a:endParaRPr lang="en-US" dirty="0"/>
          </a:p>
          <a:p>
            <a:endParaRPr lang="en-US" dirty="0"/>
          </a:p>
        </p:txBody>
      </p:sp>
      <p:sp>
        <p:nvSpPr>
          <p:cNvPr id="4" name="Slide Number Placeholder 3"/>
          <p:cNvSpPr>
            <a:spLocks noGrp="1"/>
          </p:cNvSpPr>
          <p:nvPr>
            <p:ph type="sldNum" sz="quarter" idx="12"/>
          </p:nvPr>
        </p:nvSpPr>
        <p:spPr/>
        <p:txBody>
          <a:bodyPr/>
          <a:lstStyle/>
          <a:p>
            <a:fld id="{76A0F25C-914C-6445-AC51-9129EB865063}" type="slidenum">
              <a:rPr lang="en-US" smtClean="0"/>
              <a:t>2</a:t>
            </a:fld>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404" y="3441055"/>
            <a:ext cx="4052459" cy="2685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50911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083"/>
            <a:ext cx="8229600" cy="1143000"/>
          </a:xfrm>
        </p:spPr>
        <p:txBody>
          <a:bodyPr/>
          <a:lstStyle/>
          <a:p>
            <a:pPr algn="ctr"/>
            <a:r>
              <a:rPr lang="en-US" dirty="0" smtClean="0">
                <a:solidFill>
                  <a:srgbClr val="0070C0"/>
                </a:solidFill>
              </a:rPr>
              <a:t>Amount of Training Data</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5" name="Content Placeholder 4"/>
          <p:cNvSpPr>
            <a:spLocks noGrp="1"/>
          </p:cNvSpPr>
          <p:nvPr>
            <p:ph sz="quarter" idx="1"/>
          </p:nvPr>
        </p:nvSpPr>
        <p:spPr>
          <a:xfrm>
            <a:off x="227856" y="979025"/>
            <a:ext cx="8870244" cy="4884385"/>
          </a:xfrm>
        </p:spPr>
        <p:txBody>
          <a:bodyPr/>
          <a:lstStyle/>
          <a:p>
            <a:r>
              <a:rPr lang="en-US" dirty="0" smtClean="0"/>
              <a:t>Average accuracy of three subject with different amount of training data</a:t>
            </a:r>
          </a:p>
          <a:p>
            <a:r>
              <a:rPr lang="en-US" dirty="0" smtClean="0">
                <a:solidFill>
                  <a:srgbClr val="FF0000"/>
                </a:solidFill>
              </a:rPr>
              <a:t>10-minute </a:t>
            </a:r>
            <a:r>
              <a:rPr lang="en-US" dirty="0" smtClean="0"/>
              <a:t>data is enough for stable accuracy</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701694"/>
            <a:ext cx="4800600" cy="362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6121400" y="3200400"/>
            <a:ext cx="0" cy="2590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90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14643"/>
            <a:ext cx="6324601" cy="419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dirty="0" err="1" smtClean="0">
                <a:solidFill>
                  <a:srgbClr val="0070C0"/>
                </a:solidFill>
              </a:rPr>
              <a:t>RadioSense</a:t>
            </a:r>
            <a:r>
              <a:rPr lang="en-US" dirty="0" smtClean="0">
                <a:solidFill>
                  <a:srgbClr val="0070C0"/>
                </a:solidFill>
              </a:rPr>
              <a:t> Recap</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Content Placeholder 4"/>
          <p:cNvSpPr>
            <a:spLocks noGrp="1"/>
          </p:cNvSpPr>
          <p:nvPr>
            <p:ph sz="quarter" idx="1"/>
          </p:nvPr>
        </p:nvSpPr>
        <p:spPr>
          <a:xfrm>
            <a:off x="457200" y="1417638"/>
            <a:ext cx="8229600" cy="4938712"/>
          </a:xfrm>
        </p:spPr>
        <p:txBody>
          <a:bodyPr>
            <a:normAutofit/>
          </a:bodyPr>
          <a:lstStyle/>
          <a:p>
            <a:r>
              <a:rPr lang="en-US" sz="2400" dirty="0" smtClean="0"/>
              <a:t>In training phase, we design </a:t>
            </a:r>
            <a:r>
              <a:rPr lang="en-US" sz="2400" dirty="0" err="1" smtClean="0"/>
              <a:t>RadioSense</a:t>
            </a:r>
            <a:r>
              <a:rPr lang="en-US" sz="2400" dirty="0" smtClean="0"/>
              <a:t> to bootstrap the system following the steps below:</a:t>
            </a:r>
          </a:p>
          <a:p>
            <a:pPr lvl="1"/>
            <a:endParaRPr lang="en-US" sz="1800" dirty="0"/>
          </a:p>
        </p:txBody>
      </p:sp>
      <p:sp>
        <p:nvSpPr>
          <p:cNvPr id="6" name="Rectangle 5"/>
          <p:cNvSpPr/>
          <p:nvPr/>
        </p:nvSpPr>
        <p:spPr>
          <a:xfrm>
            <a:off x="0" y="2286000"/>
            <a:ext cx="3543300" cy="381000"/>
          </a:xfrm>
          <a:prstGeom prst="rect">
            <a:avLst/>
          </a:prstGeom>
          <a:solidFill>
            <a:srgbClr val="727CA3">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Optimize TX Power Level</a:t>
            </a:r>
            <a:endParaRPr lang="en-US" dirty="0">
              <a:solidFill>
                <a:srgbClr val="FF0000"/>
              </a:solidFill>
            </a:endParaRPr>
          </a:p>
        </p:txBody>
      </p:sp>
      <p:sp>
        <p:nvSpPr>
          <p:cNvPr id="7" name="Rectangle 6"/>
          <p:cNvSpPr/>
          <p:nvPr/>
        </p:nvSpPr>
        <p:spPr>
          <a:xfrm>
            <a:off x="0" y="2667000"/>
            <a:ext cx="3543300" cy="381000"/>
          </a:xfrm>
          <a:prstGeom prst="rect">
            <a:avLst/>
          </a:prstGeom>
          <a:solidFill>
            <a:srgbClr val="727CA3">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Optimize Packet Sending Rate</a:t>
            </a:r>
            <a:endParaRPr lang="en-US" dirty="0">
              <a:solidFill>
                <a:srgbClr val="FF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733800"/>
            <a:ext cx="609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3962400" y="2196584"/>
            <a:ext cx="914400"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777637" y="2297668"/>
            <a:ext cx="4505079" cy="369332"/>
          </a:xfrm>
          <a:prstGeom prst="rect">
            <a:avLst/>
          </a:prstGeom>
          <a:noFill/>
        </p:spPr>
        <p:txBody>
          <a:bodyPr wrap="none" rtlCol="0">
            <a:spAutoFit/>
          </a:bodyPr>
          <a:lstStyle/>
          <a:p>
            <a:r>
              <a:rPr lang="en-US" b="1" dirty="0" smtClean="0">
                <a:solidFill>
                  <a:srgbClr val="FF0000"/>
                </a:solidFill>
              </a:rPr>
              <a:t>10-minute training data for each activity</a:t>
            </a:r>
            <a:endParaRPr lang="en-US" b="1" dirty="0">
              <a:solidFill>
                <a:srgbClr val="FF0000"/>
              </a:solidFill>
            </a:endParaRPr>
          </a:p>
        </p:txBody>
      </p:sp>
      <p:sp>
        <p:nvSpPr>
          <p:cNvPr id="10" name="Down Arrow 9"/>
          <p:cNvSpPr/>
          <p:nvPr/>
        </p:nvSpPr>
        <p:spPr>
          <a:xfrm>
            <a:off x="6846431" y="2667000"/>
            <a:ext cx="609600" cy="1104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97064" y="5586780"/>
            <a:ext cx="2108334" cy="369332"/>
          </a:xfrm>
          <a:prstGeom prst="rect">
            <a:avLst/>
          </a:prstGeom>
          <a:noFill/>
        </p:spPr>
        <p:txBody>
          <a:bodyPr wrap="none" rtlCol="0">
            <a:spAutoFit/>
          </a:bodyPr>
          <a:lstStyle/>
          <a:p>
            <a:r>
              <a:rPr lang="en-US" b="1" dirty="0" smtClean="0">
                <a:solidFill>
                  <a:srgbClr val="0070C0"/>
                </a:solidFill>
              </a:rPr>
              <a:t>Trained Classifier</a:t>
            </a:r>
            <a:endParaRPr lang="en-US" b="1" dirty="0">
              <a:solidFill>
                <a:srgbClr val="0070C0"/>
              </a:solidFill>
            </a:endParaRPr>
          </a:p>
        </p:txBody>
      </p:sp>
      <p:sp>
        <p:nvSpPr>
          <p:cNvPr id="16" name="Rectangle 15"/>
          <p:cNvSpPr/>
          <p:nvPr/>
        </p:nvSpPr>
        <p:spPr>
          <a:xfrm>
            <a:off x="5334000" y="3848100"/>
            <a:ext cx="3676650" cy="381000"/>
          </a:xfrm>
          <a:prstGeom prst="rect">
            <a:avLst/>
          </a:prstGeom>
          <a:solidFill>
            <a:srgbClr val="727CA3">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Optimize Smoothing Window Size</a:t>
            </a:r>
            <a:endParaRPr lang="en-US" dirty="0">
              <a:solidFill>
                <a:srgbClr val="FF0000"/>
              </a:solidFill>
            </a:endParaRPr>
          </a:p>
        </p:txBody>
      </p:sp>
      <p:sp>
        <p:nvSpPr>
          <p:cNvPr id="17" name="Down Arrow 16"/>
          <p:cNvSpPr/>
          <p:nvPr/>
        </p:nvSpPr>
        <p:spPr>
          <a:xfrm>
            <a:off x="6872895" y="4343400"/>
            <a:ext cx="609600" cy="1104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549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3.33333E-6 -1.11111E-6 L 0.075 0.22778 " pathEditMode="relative" rAng="0" ptsTypes="AA">
                                      <p:cBhvr>
                                        <p:cTn id="14" dur="500" fill="hold"/>
                                        <p:tgtEl>
                                          <p:spTgt spid="6"/>
                                        </p:tgtEl>
                                        <p:attrNameLst>
                                          <p:attrName>ppt_x</p:attrName>
                                          <p:attrName>ppt_y</p:attrName>
                                        </p:attrNameLst>
                                      </p:cBhvr>
                                      <p:rCtr x="3750" y="11389"/>
                                    </p:animMotion>
                                  </p:childTnLst>
                                </p:cTn>
                              </p:par>
                              <p:par>
                                <p:cTn id="15" presetID="42" presetClass="path" presetSubtype="0" accel="50000" decel="50000" fill="hold" grpId="1" nodeType="withEffect">
                                  <p:stCondLst>
                                    <p:cond delay="0"/>
                                  </p:stCondLst>
                                  <p:childTnLst>
                                    <p:animMotion origin="layout" path="M -3.33333E-6 3.33333E-6 L 0.075 0.17222 " pathEditMode="relative" rAng="0" ptsTypes="AA">
                                      <p:cBhvr>
                                        <p:cTn id="16" dur="500" fill="hold"/>
                                        <p:tgtEl>
                                          <p:spTgt spid="7"/>
                                        </p:tgtEl>
                                        <p:attrNameLst>
                                          <p:attrName>ppt_x</p:attrName>
                                          <p:attrName>ppt_y</p:attrName>
                                        </p:attrNameLst>
                                      </p:cBhvr>
                                      <p:rCtr x="3750" y="8611"/>
                                    </p:animMotion>
                                  </p:childTnLst>
                                </p:cTn>
                              </p:par>
                            </p:childTnLst>
                          </p:cTn>
                        </p:par>
                        <p:par>
                          <p:cTn id="17" fill="hold">
                            <p:stCondLst>
                              <p:cond delay="500"/>
                            </p:stCondLst>
                            <p:childTnLst>
                              <p:par>
                                <p:cTn id="18" presetID="6" presetClass="emph" presetSubtype="0" fill="hold" grpId="2" nodeType="afterEffect">
                                  <p:stCondLst>
                                    <p:cond delay="0"/>
                                  </p:stCondLst>
                                  <p:childTnLst>
                                    <p:animScale>
                                      <p:cBhvr>
                                        <p:cTn id="19" dur="500" fill="hold"/>
                                        <p:tgtEl>
                                          <p:spTgt spid="6"/>
                                        </p:tgtEl>
                                      </p:cBhvr>
                                      <p:by x="10000" y="10000"/>
                                    </p:animScale>
                                  </p:childTnLst>
                                </p:cTn>
                              </p:par>
                              <p:par>
                                <p:cTn id="20" presetID="6" presetClass="emph" presetSubtype="0" fill="hold" grpId="2" nodeType="withEffect">
                                  <p:stCondLst>
                                    <p:cond delay="0"/>
                                  </p:stCondLst>
                                  <p:childTnLst>
                                    <p:animScale>
                                      <p:cBhvr>
                                        <p:cTn id="21" dur="500" fill="hold"/>
                                        <p:tgtEl>
                                          <p:spTgt spid="7"/>
                                        </p:tgtEl>
                                      </p:cBhvr>
                                      <p:by x="10000" y="10000"/>
                                    </p:animScale>
                                  </p:childTnLst>
                                </p:cTn>
                              </p:par>
                            </p:childTnLst>
                          </p:cTn>
                        </p:par>
                        <p:par>
                          <p:cTn id="22" fill="hold">
                            <p:stCondLst>
                              <p:cond delay="1000"/>
                            </p:stCondLst>
                            <p:childTnLst>
                              <p:par>
                                <p:cTn id="23" presetID="1" presetClass="exit" presetSubtype="0" fill="hold" grpId="3" nodeType="after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3"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0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7" grpId="0" animBg="1"/>
      <p:bldP spid="7" grpId="1" animBg="1"/>
      <p:bldP spid="7" grpId="2" animBg="1"/>
      <p:bldP spid="7" grpId="3" animBg="1"/>
      <p:bldP spid="8" grpId="0" animBg="1"/>
      <p:bldP spid="9" grpId="0"/>
      <p:bldP spid="10" grpId="0" animBg="1"/>
      <p:bldP spid="11" grpId="0"/>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Up to Now</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
        <p:nvSpPr>
          <p:cNvPr id="5" name="Content Placeholder 4"/>
          <p:cNvSpPr>
            <a:spLocks noGrp="1"/>
          </p:cNvSpPr>
          <p:nvPr>
            <p:ph sz="quarter" idx="1"/>
          </p:nvPr>
        </p:nvSpPr>
        <p:spPr/>
        <p:txBody>
          <a:bodyPr/>
          <a:lstStyle/>
          <a:p>
            <a:r>
              <a:rPr lang="en-US" dirty="0" smtClean="0"/>
              <a:t>We have answered …</a:t>
            </a:r>
          </a:p>
          <a:p>
            <a:pPr lvl="1"/>
            <a:r>
              <a:rPr lang="en-US" sz="2100" dirty="0">
                <a:solidFill>
                  <a:srgbClr val="0070C0"/>
                </a:solidFill>
              </a:rPr>
              <a:t>How to endow the communication pattern with enough discriminative capacity for recognizing diff. activities?</a:t>
            </a:r>
          </a:p>
          <a:p>
            <a:r>
              <a:rPr lang="en-US" dirty="0" smtClean="0"/>
              <a:t>In the evaluation, we will answer…</a:t>
            </a:r>
          </a:p>
          <a:p>
            <a:pPr lvl="1"/>
            <a:r>
              <a:rPr lang="en-US" sz="2100" dirty="0">
                <a:solidFill>
                  <a:srgbClr val="0070C0"/>
                </a:solidFill>
              </a:rPr>
              <a:t>What are the impacts of using communication pattern for AR on other system performance issues, such as energy and privacy?</a:t>
            </a:r>
          </a:p>
          <a:p>
            <a:pPr lvl="1"/>
            <a:endParaRPr lang="en-US" dirty="0"/>
          </a:p>
        </p:txBody>
      </p:sp>
    </p:spTree>
    <p:extLst>
      <p:ext uri="{BB962C8B-B14F-4D97-AF65-F5344CB8AC3E}">
        <p14:creationId xmlns:p14="http://schemas.microsoft.com/office/powerpoint/2010/main" val="32948761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Evaluation – Data Collection</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5" name="Content Placeholder 4"/>
          <p:cNvSpPr>
            <a:spLocks noGrp="1"/>
          </p:cNvSpPr>
          <p:nvPr>
            <p:ph sz="quarter" idx="1"/>
          </p:nvPr>
        </p:nvSpPr>
        <p:spPr/>
        <p:txBody>
          <a:bodyPr>
            <a:normAutofit lnSpcReduction="10000"/>
          </a:bodyPr>
          <a:lstStyle/>
          <a:p>
            <a:r>
              <a:rPr lang="en-US" sz="2400" dirty="0" smtClean="0"/>
              <a:t>3 subjects</a:t>
            </a:r>
          </a:p>
          <a:p>
            <a:endParaRPr lang="en-US" sz="2400" dirty="0" smtClean="0"/>
          </a:p>
          <a:p>
            <a:r>
              <a:rPr lang="en-US" sz="2400" dirty="0" smtClean="0"/>
              <a:t>7 activities - running</a:t>
            </a:r>
            <a:r>
              <a:rPr lang="en-US" sz="2400" dirty="0"/>
              <a:t>, sitting, standing, walking, lying, riding and </a:t>
            </a:r>
            <a:r>
              <a:rPr lang="en-US" sz="2400" dirty="0" smtClean="0"/>
              <a:t>cleaning</a:t>
            </a:r>
          </a:p>
          <a:p>
            <a:r>
              <a:rPr lang="en-US" sz="2400" dirty="0" smtClean="0"/>
              <a:t>Different places - </a:t>
            </a:r>
            <a:r>
              <a:rPr lang="en-US" sz="2400" dirty="0"/>
              <a:t>lab, classroom, living room, gym, kitchen, and </a:t>
            </a:r>
            <a:r>
              <a:rPr lang="en-US" sz="2400" dirty="0" smtClean="0"/>
              <a:t>outdoor</a:t>
            </a:r>
          </a:p>
          <a:p>
            <a:r>
              <a:rPr lang="en-US" sz="2400" dirty="0" smtClean="0"/>
              <a:t>During training phase</a:t>
            </a:r>
          </a:p>
          <a:p>
            <a:pPr lvl="1"/>
            <a:r>
              <a:rPr lang="en-US" sz="2100" dirty="0"/>
              <a:t>Each subject </a:t>
            </a:r>
            <a:r>
              <a:rPr lang="en-US" sz="2100" dirty="0" smtClean="0"/>
              <a:t>performs </a:t>
            </a:r>
            <a:r>
              <a:rPr lang="en-US" sz="2100" dirty="0"/>
              <a:t>activities for system parameter </a:t>
            </a:r>
            <a:r>
              <a:rPr lang="en-US" sz="2100" dirty="0" smtClean="0"/>
              <a:t>optimization</a:t>
            </a:r>
            <a:endParaRPr lang="en-US" sz="2100" dirty="0"/>
          </a:p>
          <a:p>
            <a:pPr lvl="1"/>
            <a:r>
              <a:rPr lang="en-US" sz="2100" dirty="0"/>
              <a:t>With the optimal parameters, </a:t>
            </a:r>
            <a:r>
              <a:rPr lang="en-US" sz="2100" dirty="0" smtClean="0"/>
              <a:t>for each activity, each </a:t>
            </a:r>
            <a:r>
              <a:rPr lang="en-US" sz="2100" dirty="0"/>
              <a:t>subject </a:t>
            </a:r>
            <a:r>
              <a:rPr lang="en-US" sz="2100" dirty="0" smtClean="0"/>
              <a:t>collects </a:t>
            </a:r>
            <a:r>
              <a:rPr lang="en-US" sz="2100" dirty="0"/>
              <a:t>10-minute data for training and 30-minute data for </a:t>
            </a:r>
            <a:r>
              <a:rPr lang="en-US" sz="2100" dirty="0" smtClean="0"/>
              <a:t>testing</a:t>
            </a:r>
            <a:endParaRPr lang="en-US" sz="2400" dirty="0" smtClean="0"/>
          </a:p>
          <a:p>
            <a:r>
              <a:rPr lang="en-US" sz="2400" dirty="0"/>
              <a:t>Lasts </a:t>
            </a:r>
            <a:r>
              <a:rPr lang="en-US" sz="2400" dirty="0" smtClean="0"/>
              <a:t>for two weeks</a:t>
            </a:r>
          </a:p>
          <a:p>
            <a:r>
              <a:rPr lang="en-US" sz="2400" dirty="0" smtClean="0"/>
              <a:t>One classifier for each subject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1203939"/>
            <a:ext cx="3886200" cy="853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01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70C0"/>
                </a:solidFill>
              </a:rPr>
              <a:t>Evaluation – System Parameter Optimization </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5" name="Content Placeholder 4"/>
          <p:cNvSpPr>
            <a:spLocks noGrp="1"/>
          </p:cNvSpPr>
          <p:nvPr>
            <p:ph sz="quarter" idx="1"/>
          </p:nvPr>
        </p:nvSpPr>
        <p:spPr>
          <a:xfrm>
            <a:off x="457200" y="1402567"/>
            <a:ext cx="8229600" cy="4525963"/>
          </a:xfrm>
        </p:spPr>
        <p:txBody>
          <a:bodyPr/>
          <a:lstStyle/>
          <a:p>
            <a:r>
              <a:rPr lang="en-US" dirty="0" smtClean="0"/>
              <a:t>Average </a:t>
            </a:r>
            <a:r>
              <a:rPr lang="en-US" dirty="0"/>
              <a:t>KLD </a:t>
            </a:r>
            <a:r>
              <a:rPr lang="en-US" dirty="0" smtClean="0"/>
              <a:t>Table</a:t>
            </a:r>
          </a:p>
          <a:p>
            <a:endParaRPr lang="en-US" dirty="0"/>
          </a:p>
          <a:p>
            <a:endParaRPr lang="en-US" dirty="0" smtClean="0"/>
          </a:p>
          <a:p>
            <a:endParaRPr lang="en-US" dirty="0"/>
          </a:p>
          <a:p>
            <a:endParaRPr lang="en-US" dirty="0" smtClean="0"/>
          </a:p>
          <a:p>
            <a:endParaRPr lang="en-US" dirty="0"/>
          </a:p>
          <a:p>
            <a:r>
              <a:rPr lang="en-US" dirty="0" smtClean="0"/>
              <a:t>Parameter optimization results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818" y="2090941"/>
            <a:ext cx="6096000" cy="115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724400"/>
            <a:ext cx="8386763" cy="141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498574" y="2404857"/>
            <a:ext cx="3899244" cy="262143"/>
          </a:xfrm>
          <a:prstGeom prst="rect">
            <a:avLst/>
          </a:prstGeom>
          <a:solidFill>
            <a:srgbClr val="727CA3">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102418" y="2100057"/>
            <a:ext cx="1295400" cy="304800"/>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09800" y="3200400"/>
            <a:ext cx="3828484" cy="369332"/>
          </a:xfrm>
          <a:prstGeom prst="rect">
            <a:avLst/>
          </a:prstGeom>
          <a:noFill/>
        </p:spPr>
        <p:txBody>
          <a:bodyPr wrap="none" rtlCol="0">
            <a:spAutoFit/>
          </a:bodyPr>
          <a:lstStyle/>
          <a:p>
            <a:r>
              <a:rPr lang="en-US" dirty="0" smtClean="0">
                <a:solidFill>
                  <a:srgbClr val="FF0000"/>
                </a:solidFill>
              </a:rPr>
              <a:t>Subject 3 is smaller than the other two</a:t>
            </a:r>
            <a:endParaRPr lang="en-US" dirty="0">
              <a:solidFill>
                <a:srgbClr val="FF0000"/>
              </a:solidFill>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3963" y="3569732"/>
            <a:ext cx="3886200" cy="853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033963" y="4167378"/>
            <a:ext cx="3886200" cy="271636"/>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733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7" grpId="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70C0"/>
                </a:solidFill>
              </a:rPr>
              <a:t>Evaluation – Accuracy and Precision </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9200"/>
            <a:ext cx="3810000" cy="320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685800" y="2171700"/>
            <a:ext cx="3124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21588" y="1279916"/>
            <a:ext cx="3430808" cy="646331"/>
          </a:xfrm>
          <a:prstGeom prst="rect">
            <a:avLst/>
          </a:prstGeom>
          <a:noFill/>
        </p:spPr>
        <p:txBody>
          <a:bodyPr wrap="square" rtlCol="0">
            <a:spAutoFit/>
          </a:bodyPr>
          <a:lstStyle/>
          <a:p>
            <a:r>
              <a:rPr lang="en-US" dirty="0" smtClean="0">
                <a:solidFill>
                  <a:srgbClr val="FF0000"/>
                </a:solidFill>
              </a:rPr>
              <a:t>Most single activity achieves</a:t>
            </a:r>
          </a:p>
          <a:p>
            <a:r>
              <a:rPr lang="en-US" dirty="0">
                <a:solidFill>
                  <a:srgbClr val="FF0000"/>
                </a:solidFill>
              </a:rPr>
              <a:t> </a:t>
            </a:r>
            <a:r>
              <a:rPr lang="en-US" dirty="0" smtClean="0">
                <a:solidFill>
                  <a:srgbClr val="FF0000"/>
                </a:solidFill>
              </a:rPr>
              <a:t>          90% accuracy</a:t>
            </a:r>
            <a:endParaRPr lang="en-US" dirty="0">
              <a:solidFill>
                <a:srgbClr val="FF0000"/>
              </a:solidFill>
            </a:endParaRPr>
          </a:p>
        </p:txBody>
      </p:sp>
      <p:sp>
        <p:nvSpPr>
          <p:cNvPr id="12" name="TextBox 11"/>
          <p:cNvSpPr txBox="1"/>
          <p:nvPr/>
        </p:nvSpPr>
        <p:spPr>
          <a:xfrm>
            <a:off x="658231" y="1566446"/>
            <a:ext cx="2161169" cy="338554"/>
          </a:xfrm>
          <a:prstGeom prst="rect">
            <a:avLst/>
          </a:prstGeom>
          <a:noFill/>
        </p:spPr>
        <p:txBody>
          <a:bodyPr wrap="none" rtlCol="0">
            <a:spAutoFit/>
          </a:bodyPr>
          <a:lstStyle/>
          <a:p>
            <a:r>
              <a:rPr lang="en-US" sz="1600" dirty="0" smtClean="0">
                <a:solidFill>
                  <a:srgbClr val="0070C0"/>
                </a:solidFill>
              </a:rPr>
              <a:t>86.2%, 92.5%, 84.2%</a:t>
            </a:r>
            <a:endParaRPr lang="en-US" sz="1600" dirty="0">
              <a:solidFill>
                <a:srgbClr val="0070C0"/>
              </a:solidFill>
            </a:endParaRPr>
          </a:p>
        </p:txBody>
      </p:sp>
      <p:sp>
        <p:nvSpPr>
          <p:cNvPr id="13" name="Rectangle 12"/>
          <p:cNvSpPr/>
          <p:nvPr/>
        </p:nvSpPr>
        <p:spPr>
          <a:xfrm>
            <a:off x="762000" y="3733800"/>
            <a:ext cx="381000" cy="457200"/>
          </a:xfrm>
          <a:prstGeom prst="rect">
            <a:avLst/>
          </a:prstGeom>
          <a:solidFill>
            <a:srgbClr val="0070C0">
              <a:alpha val="1882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52653" y="4446870"/>
            <a:ext cx="3018455" cy="369332"/>
          </a:xfrm>
          <a:prstGeom prst="rect">
            <a:avLst/>
          </a:prstGeom>
          <a:noFill/>
        </p:spPr>
        <p:txBody>
          <a:bodyPr wrap="none" rtlCol="0">
            <a:spAutoFit/>
          </a:bodyPr>
          <a:lstStyle/>
          <a:p>
            <a:r>
              <a:rPr lang="en-US" dirty="0" smtClean="0">
                <a:solidFill>
                  <a:srgbClr val="7030A0"/>
                </a:solidFill>
              </a:rPr>
              <a:t>Ave. KLD: 13.18,  20.79,  12.90</a:t>
            </a:r>
            <a:endParaRPr lang="en-US" dirty="0">
              <a:solidFill>
                <a:srgbClr val="7030A0"/>
              </a:solidFill>
            </a:endParaRPr>
          </a:p>
        </p:txBody>
      </p:sp>
      <p:sp>
        <p:nvSpPr>
          <p:cNvPr id="16" name="TextBox 15"/>
          <p:cNvSpPr txBox="1"/>
          <p:nvPr/>
        </p:nvSpPr>
        <p:spPr>
          <a:xfrm>
            <a:off x="539952" y="4816202"/>
            <a:ext cx="2997937" cy="369332"/>
          </a:xfrm>
          <a:prstGeom prst="rect">
            <a:avLst/>
          </a:prstGeom>
          <a:noFill/>
        </p:spPr>
        <p:txBody>
          <a:bodyPr wrap="none" rtlCol="0">
            <a:spAutoFit/>
          </a:bodyPr>
          <a:lstStyle/>
          <a:p>
            <a:r>
              <a:rPr lang="en-US" dirty="0" smtClean="0">
                <a:solidFill>
                  <a:srgbClr val="7030A0"/>
                </a:solidFill>
              </a:rPr>
              <a:t>Ave. KLD is a validated metric</a:t>
            </a:r>
            <a:endParaRPr lang="en-US" dirty="0">
              <a:solidFill>
                <a:srgbClr val="7030A0"/>
              </a:solidFill>
            </a:endParaRP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981200"/>
            <a:ext cx="3995737" cy="340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17"/>
          <p:cNvCxnSpPr/>
          <p:nvPr/>
        </p:nvCxnSpPr>
        <p:spPr>
          <a:xfrm>
            <a:off x="5681663" y="3171825"/>
            <a:ext cx="3386137"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636992" y="5379303"/>
            <a:ext cx="3430808" cy="646331"/>
          </a:xfrm>
          <a:prstGeom prst="rect">
            <a:avLst/>
          </a:prstGeom>
          <a:noFill/>
        </p:spPr>
        <p:txBody>
          <a:bodyPr wrap="square" rtlCol="0">
            <a:spAutoFit/>
          </a:bodyPr>
          <a:lstStyle/>
          <a:p>
            <a:r>
              <a:rPr lang="en-US" dirty="0" smtClean="0">
                <a:solidFill>
                  <a:srgbClr val="00B050"/>
                </a:solidFill>
              </a:rPr>
              <a:t>Most single activity achieves</a:t>
            </a:r>
          </a:p>
          <a:p>
            <a:r>
              <a:rPr lang="en-US" dirty="0" smtClean="0">
                <a:solidFill>
                  <a:srgbClr val="00B050"/>
                </a:solidFill>
              </a:rPr>
              <a:t>0.8 precision</a:t>
            </a:r>
            <a:endParaRPr lang="en-US" dirty="0">
              <a:solidFill>
                <a:srgbClr val="00B050"/>
              </a:solidFill>
            </a:endParaRPr>
          </a:p>
        </p:txBody>
      </p:sp>
      <p:sp>
        <p:nvSpPr>
          <p:cNvPr id="26" name="TextBox 25"/>
          <p:cNvSpPr txBox="1"/>
          <p:nvPr/>
        </p:nvSpPr>
        <p:spPr>
          <a:xfrm>
            <a:off x="163204" y="5283936"/>
            <a:ext cx="4985060" cy="1200328"/>
          </a:xfrm>
          <a:prstGeom prst="rect">
            <a:avLst/>
          </a:prstGeom>
          <a:solidFill>
            <a:schemeClr val="accent5"/>
          </a:solidFill>
        </p:spPr>
        <p:txBody>
          <a:bodyPr wrap="square" rtlCol="0">
            <a:spAutoFit/>
          </a:bodyPr>
          <a:lstStyle/>
          <a:p>
            <a:r>
              <a:rPr lang="en-US" sz="2400" dirty="0" smtClean="0">
                <a:solidFill>
                  <a:srgbClr val="002060"/>
                </a:solidFill>
              </a:rPr>
              <a:t>Accuracy = (TP+TN)/(TP+TN+FP+FN)</a:t>
            </a:r>
          </a:p>
          <a:p>
            <a:endParaRPr lang="en-US" sz="2400" dirty="0" smtClean="0">
              <a:solidFill>
                <a:srgbClr val="002060"/>
              </a:solidFill>
            </a:endParaRPr>
          </a:p>
          <a:p>
            <a:r>
              <a:rPr lang="en-US" sz="2400" dirty="0" smtClean="0">
                <a:solidFill>
                  <a:srgbClr val="002060"/>
                </a:solidFill>
              </a:rPr>
              <a:t>Precision = TP/(TP+FP)</a:t>
            </a:r>
          </a:p>
        </p:txBody>
      </p:sp>
    </p:spTree>
    <p:extLst>
      <p:ext uri="{BB962C8B-B14F-4D97-AF65-F5344CB8AC3E}">
        <p14:creationId xmlns:p14="http://schemas.microsoft.com/office/powerpoint/2010/main" val="1366176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5" grpId="0"/>
      <p:bldP spid="16" grpId="0"/>
      <p:bldP spid="22" grpId="0"/>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70C0"/>
                </a:solidFill>
              </a:rPr>
              <a:t>Potentials – More Fine-Grained Activities </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5" name="Content Placeholder 4"/>
          <p:cNvSpPr>
            <a:spLocks noGrp="1"/>
          </p:cNvSpPr>
          <p:nvPr>
            <p:ph sz="quarter" idx="1"/>
          </p:nvPr>
        </p:nvSpPr>
        <p:spPr>
          <a:xfrm>
            <a:off x="457200" y="1417638"/>
            <a:ext cx="8471202" cy="4525963"/>
          </a:xfrm>
        </p:spPr>
        <p:txBody>
          <a:bodyPr>
            <a:normAutofit/>
          </a:bodyPr>
          <a:lstStyle/>
          <a:p>
            <a:r>
              <a:rPr lang="en-US" sz="2400" dirty="0" smtClean="0"/>
              <a:t>One subject</a:t>
            </a:r>
          </a:p>
          <a:p>
            <a:r>
              <a:rPr lang="en-US" sz="2400" b="1" dirty="0" smtClean="0"/>
              <a:t>Sitting set </a:t>
            </a:r>
            <a:r>
              <a:rPr lang="en-US" sz="2400" dirty="0" smtClean="0"/>
              <a:t>- driving, working, reading, eating, and watching TV</a:t>
            </a:r>
          </a:p>
          <a:p>
            <a:r>
              <a:rPr lang="en-US" sz="2400" b="1" dirty="0" smtClean="0"/>
              <a:t>Cleaning set </a:t>
            </a:r>
            <a:r>
              <a:rPr lang="en-US" sz="2400" dirty="0" smtClean="0"/>
              <a:t>- </a:t>
            </a:r>
            <a:r>
              <a:rPr lang="en-US" sz="2400" dirty="0"/>
              <a:t>cleaning </a:t>
            </a:r>
            <a:r>
              <a:rPr lang="en-US" sz="2400" dirty="0" smtClean="0"/>
              <a:t>table, cleaning </a:t>
            </a:r>
            <a:r>
              <a:rPr lang="en-US" sz="2400" dirty="0"/>
              <a:t>floor, cleaning bathtub, and cleaning </a:t>
            </a:r>
            <a:r>
              <a:rPr lang="en-US" sz="2400" dirty="0" smtClean="0"/>
              <a:t>blackboard</a:t>
            </a:r>
          </a:p>
          <a:p>
            <a:r>
              <a:rPr lang="en-US" sz="2400" dirty="0" smtClean="0"/>
              <a:t>10-minute data of each activity for training, </a:t>
            </a:r>
            <a:br>
              <a:rPr lang="en-US" sz="2400" dirty="0" smtClean="0"/>
            </a:br>
            <a:r>
              <a:rPr lang="en-US" sz="2400" dirty="0" smtClean="0"/>
              <a:t>30-minute data of each activity for testing</a:t>
            </a:r>
          </a:p>
          <a:p>
            <a:r>
              <a:rPr lang="en-US" sz="2400" b="1" dirty="0" smtClean="0"/>
              <a:t>Sitting - </a:t>
            </a:r>
            <a:r>
              <a:rPr lang="en-US" sz="2400" b="1" dirty="0"/>
              <a:t>91.5</a:t>
            </a:r>
            <a:r>
              <a:rPr lang="en-US" sz="2400" b="1" dirty="0" smtClean="0"/>
              <a:t>%</a:t>
            </a:r>
            <a:endParaRPr lang="en-US" sz="2400" b="1" dirty="0"/>
          </a:p>
          <a:p>
            <a:r>
              <a:rPr lang="en-US" sz="2400" b="1" dirty="0" smtClean="0"/>
              <a:t>Cleaning - 95.8%</a:t>
            </a:r>
          </a:p>
          <a:p>
            <a:endParaRPr lang="en-US" sz="2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7156" y="3915276"/>
            <a:ext cx="2895600" cy="280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5917090" y="4140114"/>
            <a:ext cx="3124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353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70C0"/>
                </a:solidFill>
              </a:rPr>
              <a:t>Evaluation – Battery Lifetime and Privacy </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
        <p:nvSpPr>
          <p:cNvPr id="5" name="Content Placeholder 4"/>
          <p:cNvSpPr>
            <a:spLocks noGrp="1"/>
          </p:cNvSpPr>
          <p:nvPr>
            <p:ph sz="quarter" idx="1"/>
          </p:nvPr>
        </p:nvSpPr>
        <p:spPr/>
        <p:txBody>
          <a:bodyPr/>
          <a:lstStyle/>
          <a:p>
            <a:r>
              <a:rPr lang="en-US" dirty="0" smtClean="0"/>
              <a:t>Battery lifetime – for each subject’s optimal system parameters</a:t>
            </a:r>
          </a:p>
          <a:p>
            <a:pPr lvl="1"/>
            <a:r>
              <a:rPr lang="en-US" sz="2400" dirty="0"/>
              <a:t>3 </a:t>
            </a:r>
            <a:r>
              <a:rPr lang="en-US" sz="2400" dirty="0" err="1"/>
              <a:t>Tmotes</a:t>
            </a:r>
            <a:r>
              <a:rPr lang="en-US" sz="2400" dirty="0"/>
              <a:t> with new batteries (AA, Alkaline, LR6, 1.5V) </a:t>
            </a:r>
          </a:p>
          <a:p>
            <a:pPr lvl="1"/>
            <a:r>
              <a:rPr lang="en-US" sz="2400" dirty="0"/>
              <a:t>Run </a:t>
            </a:r>
            <a:r>
              <a:rPr lang="en-US" sz="2400" dirty="0" err="1"/>
              <a:t>RadioSense</a:t>
            </a:r>
            <a:r>
              <a:rPr lang="en-US" sz="2400" dirty="0"/>
              <a:t> until </a:t>
            </a:r>
            <a:r>
              <a:rPr lang="en-US" sz="2400" dirty="0" smtClean="0"/>
              <a:t>batteries die</a:t>
            </a:r>
            <a:endParaRPr lang="en-US" sz="2400" dirty="0"/>
          </a:p>
          <a:p>
            <a:pPr lvl="1"/>
            <a:r>
              <a:rPr lang="en-US" sz="2400" b="1" dirty="0"/>
              <a:t>159.3 hours, 168.7 hours, 175.3 </a:t>
            </a:r>
            <a:r>
              <a:rPr lang="en-US" sz="2400" b="1" dirty="0" smtClean="0"/>
              <a:t>hours</a:t>
            </a:r>
          </a:p>
          <a:p>
            <a:r>
              <a:rPr lang="en-US" dirty="0" smtClean="0"/>
              <a:t>Privacy</a:t>
            </a:r>
          </a:p>
          <a:p>
            <a:pPr lvl="1"/>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713579"/>
            <a:ext cx="7162800" cy="141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838200" y="5936467"/>
            <a:ext cx="990600" cy="3372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8060" y="6267194"/>
            <a:ext cx="5282140" cy="369332"/>
          </a:xfrm>
          <a:prstGeom prst="rect">
            <a:avLst/>
          </a:prstGeom>
          <a:noFill/>
        </p:spPr>
        <p:txBody>
          <a:bodyPr wrap="none" rtlCol="0">
            <a:spAutoFit/>
          </a:bodyPr>
          <a:lstStyle/>
          <a:p>
            <a:r>
              <a:rPr lang="en-US" dirty="0" smtClean="0"/>
              <a:t>Commonly used TX power level in BSN, [</a:t>
            </a:r>
            <a:r>
              <a:rPr lang="en-US" dirty="0" err="1" smtClean="0"/>
              <a:t>Mobicom</a:t>
            </a:r>
            <a:r>
              <a:rPr lang="en-US" dirty="0" smtClean="0"/>
              <a:t> ’09]</a:t>
            </a:r>
            <a:endParaRPr lang="en-US" dirty="0"/>
          </a:p>
        </p:txBody>
      </p:sp>
      <p:sp>
        <p:nvSpPr>
          <p:cNvPr id="9" name="Rectangle 8"/>
          <p:cNvSpPr/>
          <p:nvPr/>
        </p:nvSpPr>
        <p:spPr>
          <a:xfrm>
            <a:off x="914400" y="4610099"/>
            <a:ext cx="7162800" cy="971109"/>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71889" y="3962400"/>
            <a:ext cx="6279443" cy="369332"/>
          </a:xfrm>
          <a:prstGeom prst="rect">
            <a:avLst/>
          </a:prstGeom>
          <a:noFill/>
        </p:spPr>
        <p:txBody>
          <a:bodyPr wrap="square" rtlCol="0">
            <a:spAutoFit/>
          </a:bodyPr>
          <a:lstStyle/>
          <a:p>
            <a:r>
              <a:rPr lang="en-US" dirty="0" smtClean="0">
                <a:solidFill>
                  <a:srgbClr val="FF0000"/>
                </a:solidFill>
              </a:rPr>
              <a:t>Lower TX power and smaller communication range: around 1 m</a:t>
            </a:r>
            <a:endParaRPr lang="en-US" dirty="0">
              <a:solidFill>
                <a:srgbClr val="FF0000"/>
              </a:solidFill>
            </a:endParaRPr>
          </a:p>
        </p:txBody>
      </p:sp>
      <p:sp>
        <p:nvSpPr>
          <p:cNvPr id="12" name="Rectangle 11"/>
          <p:cNvSpPr/>
          <p:nvPr/>
        </p:nvSpPr>
        <p:spPr>
          <a:xfrm>
            <a:off x="6879842" y="3402568"/>
            <a:ext cx="1905000" cy="381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Packet::</a:t>
            </a:r>
            <a:r>
              <a:rPr lang="en-US" dirty="0" err="1" smtClean="0">
                <a:solidFill>
                  <a:schemeClr val="bg1"/>
                </a:solidFill>
              </a:rPr>
              <a:t>NodeId</a:t>
            </a:r>
            <a:endParaRPr lang="en-US" dirty="0">
              <a:solidFill>
                <a:schemeClr val="bg1"/>
              </a:solidFill>
            </a:endParaRPr>
          </a:p>
        </p:txBody>
      </p:sp>
      <p:sp>
        <p:nvSpPr>
          <p:cNvPr id="13" name="TextBox 12"/>
          <p:cNvSpPr txBox="1"/>
          <p:nvPr/>
        </p:nvSpPr>
        <p:spPr>
          <a:xfrm>
            <a:off x="5410200" y="6073679"/>
            <a:ext cx="3374642" cy="400110"/>
          </a:xfrm>
          <a:prstGeom prst="rect">
            <a:avLst/>
          </a:prstGeom>
          <a:noFill/>
        </p:spPr>
        <p:txBody>
          <a:bodyPr wrap="none" rtlCol="0">
            <a:spAutoFit/>
          </a:bodyPr>
          <a:lstStyle/>
          <a:p>
            <a:r>
              <a:rPr lang="en-US" sz="2000" b="1" dirty="0" smtClean="0">
                <a:solidFill>
                  <a:srgbClr val="7030A0"/>
                </a:solidFill>
              </a:rPr>
              <a:t>Privacy risks are reduced!</a:t>
            </a:r>
            <a:endParaRPr lang="en-US" sz="2000" b="1" dirty="0">
              <a:solidFill>
                <a:srgbClr val="7030A0"/>
              </a:solidFill>
            </a:endParaRPr>
          </a:p>
        </p:txBody>
      </p:sp>
    </p:spTree>
    <p:extLst>
      <p:ext uri="{BB962C8B-B14F-4D97-AF65-F5344CB8AC3E}">
        <p14:creationId xmlns:p14="http://schemas.microsoft.com/office/powerpoint/2010/main" val="16821971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2" grpId="0" animBg="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70C0"/>
                </a:solidFill>
              </a:rPr>
              <a:t>Evaluation - Potential of Coexistence with Other On-body Sensor Nodes</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
        <p:nvSpPr>
          <p:cNvPr id="5" name="Content Placeholder 4"/>
          <p:cNvSpPr>
            <a:spLocks noGrp="1"/>
          </p:cNvSpPr>
          <p:nvPr>
            <p:ph sz="quarter" idx="1"/>
          </p:nvPr>
        </p:nvSpPr>
        <p:spPr>
          <a:xfrm>
            <a:off x="457200" y="1600200"/>
            <a:ext cx="8229600" cy="4756150"/>
          </a:xfrm>
        </p:spPr>
        <p:txBody>
          <a:bodyPr>
            <a:normAutofit/>
          </a:bodyPr>
          <a:lstStyle/>
          <a:p>
            <a:r>
              <a:rPr lang="en-US" sz="2000" dirty="0" err="1"/>
              <a:t>RadioSense</a:t>
            </a:r>
            <a:r>
              <a:rPr lang="en-US" sz="2000" dirty="0"/>
              <a:t> </a:t>
            </a:r>
            <a:r>
              <a:rPr lang="en-US" sz="2000" dirty="0" smtClean="0"/>
              <a:t>- </a:t>
            </a:r>
            <a:r>
              <a:rPr lang="en-US" sz="2000" b="1" dirty="0" smtClean="0"/>
              <a:t>two </a:t>
            </a:r>
            <a:r>
              <a:rPr lang="en-US" sz="2000" b="1" dirty="0"/>
              <a:t>dedicated on-body sensor </a:t>
            </a:r>
            <a:r>
              <a:rPr lang="en-US" sz="2000" b="1" dirty="0" smtClean="0"/>
              <a:t>nodes</a:t>
            </a:r>
            <a:r>
              <a:rPr lang="en-US" sz="2000" dirty="0" smtClean="0"/>
              <a:t>, right wrist and ankle, with </a:t>
            </a:r>
            <a:r>
              <a:rPr lang="en-US" sz="2000" dirty="0"/>
              <a:t>optimal </a:t>
            </a:r>
            <a:r>
              <a:rPr lang="en-US" sz="2000" dirty="0" smtClean="0"/>
              <a:t>parameters</a:t>
            </a:r>
          </a:p>
          <a:p>
            <a:r>
              <a:rPr lang="en-US" sz="2000" b="1" dirty="0"/>
              <a:t>Two general purpose on-body sensor nodes</a:t>
            </a:r>
            <a:r>
              <a:rPr lang="en-US" sz="2000" dirty="0"/>
              <a:t>, left wrist and ankle, TX power level 7, packet sending rate </a:t>
            </a:r>
            <a:r>
              <a:rPr lang="en-US" sz="2000" dirty="0" smtClean="0"/>
              <a:t>4 </a:t>
            </a:r>
            <a:r>
              <a:rPr lang="en-US" sz="2000" dirty="0" err="1" smtClean="0"/>
              <a:t>pkts</a:t>
            </a:r>
            <a:r>
              <a:rPr lang="en-US" sz="2000" dirty="0" smtClean="0"/>
              <a:t>/s</a:t>
            </a:r>
            <a:endParaRPr lang="en-US" sz="2000" dirty="0"/>
          </a:p>
          <a:p>
            <a:r>
              <a:rPr lang="en-US" sz="2000" dirty="0" smtClean="0"/>
              <a:t>One </a:t>
            </a:r>
            <a:r>
              <a:rPr lang="en-US" sz="2000" dirty="0"/>
              <a:t>subject, </a:t>
            </a:r>
            <a:r>
              <a:rPr lang="en-US" sz="2000" dirty="0" smtClean="0"/>
              <a:t>for each activity, 10-minute </a:t>
            </a:r>
            <a:r>
              <a:rPr lang="en-US" sz="2000" dirty="0"/>
              <a:t>training data, 30-minute testing data </a:t>
            </a:r>
          </a:p>
          <a:p>
            <a:r>
              <a:rPr lang="en-US" sz="2000" dirty="0" smtClean="0"/>
              <a:t>For general purpose nodes:</a:t>
            </a:r>
          </a:p>
          <a:p>
            <a:pPr lvl="1"/>
            <a:r>
              <a:rPr lang="en-US" sz="1800" b="1" dirty="0" smtClean="0"/>
              <a:t>PDR: 98.0%, 95.6%</a:t>
            </a:r>
          </a:p>
          <a:p>
            <a:pPr lvl="1"/>
            <a:r>
              <a:rPr lang="en-US" sz="1800" dirty="0" smtClean="0"/>
              <a:t>In good condition [</a:t>
            </a:r>
            <a:r>
              <a:rPr lang="en-US" sz="1800" dirty="0" err="1" smtClean="0"/>
              <a:t>Sensys</a:t>
            </a:r>
            <a:r>
              <a:rPr lang="en-US" sz="1800" dirty="0" smtClean="0"/>
              <a:t> ’08], since interference from </a:t>
            </a:r>
            <a:r>
              <a:rPr lang="en-US" sz="1800" dirty="0" err="1" smtClean="0"/>
              <a:t>RadioSense</a:t>
            </a:r>
            <a:r>
              <a:rPr lang="en-US" sz="1800" dirty="0" smtClean="0"/>
              <a:t> nodes is low</a:t>
            </a:r>
            <a:endParaRPr lang="en-US" sz="2000" dirty="0"/>
          </a:p>
          <a:p>
            <a:r>
              <a:rPr lang="en-US" sz="2000" dirty="0" smtClean="0"/>
              <a:t>For </a:t>
            </a:r>
            <a:r>
              <a:rPr lang="en-US" sz="2000" dirty="0" err="1" smtClean="0"/>
              <a:t>RadioSense</a:t>
            </a:r>
            <a:r>
              <a:rPr lang="en-US" sz="2000" dirty="0" smtClean="0"/>
              <a:t> nodes:</a:t>
            </a:r>
          </a:p>
          <a:p>
            <a:pPr lvl="1"/>
            <a:r>
              <a:rPr lang="en-US" sz="1800" b="1" dirty="0" smtClean="0"/>
              <a:t>Accuracy: 90.8% (with other nodes), 86.3% (without other nodes)</a:t>
            </a:r>
          </a:p>
          <a:p>
            <a:pPr lvl="1"/>
            <a:r>
              <a:rPr lang="en-US" sz="1800" b="1" dirty="0" smtClean="0"/>
              <a:t>Communication contention </a:t>
            </a:r>
            <a:r>
              <a:rPr lang="en-US" sz="1800" b="1" dirty="0"/>
              <a:t>with other on-body nodes </a:t>
            </a:r>
            <a:r>
              <a:rPr lang="en-US" sz="1800" b="1" dirty="0" smtClean="0"/>
              <a:t>may amplify the discriminative capacity of communication pattern</a:t>
            </a:r>
          </a:p>
          <a:p>
            <a:endParaRPr lang="en-US" sz="2000" dirty="0"/>
          </a:p>
          <a:p>
            <a:endParaRPr lang="en-US" sz="2000" dirty="0"/>
          </a:p>
        </p:txBody>
      </p:sp>
      <p:sp>
        <p:nvSpPr>
          <p:cNvPr id="6" name="Rectangle 5"/>
          <p:cNvSpPr/>
          <p:nvPr/>
        </p:nvSpPr>
        <p:spPr>
          <a:xfrm>
            <a:off x="3414890" y="4529666"/>
            <a:ext cx="4247444" cy="4797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FF0000"/>
                </a:solidFill>
              </a:rPr>
              <a:t>RadioSense</a:t>
            </a:r>
            <a:r>
              <a:rPr lang="en-US" dirty="0" smtClean="0">
                <a:solidFill>
                  <a:srgbClr val="FF0000"/>
                </a:solidFill>
              </a:rPr>
              <a:t> leverages interference rather than suffers from it!</a:t>
            </a:r>
            <a:endParaRPr lang="en-US" dirty="0">
              <a:solidFill>
                <a:srgbClr val="FF0000"/>
              </a:solidFill>
            </a:endParaRPr>
          </a:p>
        </p:txBody>
      </p:sp>
      <p:sp>
        <p:nvSpPr>
          <p:cNvPr id="3" name="Rectangle 2"/>
          <p:cNvSpPr/>
          <p:nvPr/>
        </p:nvSpPr>
        <p:spPr>
          <a:xfrm>
            <a:off x="564444" y="5206999"/>
            <a:ext cx="7605889" cy="47977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16844" y="3962400"/>
            <a:ext cx="3742267" cy="36971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429478" y="3451578"/>
            <a:ext cx="4247444" cy="4797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FF0000"/>
                </a:solidFill>
              </a:rPr>
              <a:t>RadioSense</a:t>
            </a:r>
            <a:r>
              <a:rPr lang="en-US" dirty="0" smtClean="0">
                <a:solidFill>
                  <a:srgbClr val="FF0000"/>
                </a:solidFill>
              </a:rPr>
              <a:t>  does not affect general purpose nodes</a:t>
            </a:r>
            <a:endParaRPr lang="en-US" dirty="0">
              <a:solidFill>
                <a:srgbClr val="FF0000"/>
              </a:solidFill>
            </a:endParaRPr>
          </a:p>
        </p:txBody>
      </p:sp>
    </p:spTree>
    <p:extLst>
      <p:ext uri="{BB962C8B-B14F-4D97-AF65-F5344CB8AC3E}">
        <p14:creationId xmlns:p14="http://schemas.microsoft.com/office/powerpoint/2010/main" val="16065658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Limitations	</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5" name="Content Placeholder 4"/>
          <p:cNvSpPr>
            <a:spLocks noGrp="1"/>
          </p:cNvSpPr>
          <p:nvPr>
            <p:ph sz="quarter" idx="1"/>
          </p:nvPr>
        </p:nvSpPr>
        <p:spPr>
          <a:xfrm>
            <a:off x="457200" y="1417638"/>
            <a:ext cx="8229600" cy="5303837"/>
          </a:xfrm>
        </p:spPr>
        <p:txBody>
          <a:bodyPr/>
          <a:lstStyle/>
          <a:p>
            <a:r>
              <a:rPr lang="en-US" sz="2400" dirty="0" smtClean="0"/>
              <a:t>Strong background noises</a:t>
            </a:r>
          </a:p>
          <a:p>
            <a:pPr marL="548640" lvl="2">
              <a:spcBef>
                <a:spcPts val="600"/>
              </a:spcBef>
              <a:buClr>
                <a:schemeClr val="accent1"/>
              </a:buClr>
            </a:pPr>
            <a:r>
              <a:rPr lang="en-US" dirty="0"/>
              <a:t>Sensing-based approaches will also fail in such case because of high packet loss</a:t>
            </a:r>
            <a:r>
              <a:rPr lang="en-US" dirty="0" smtClean="0"/>
              <a:t>.</a:t>
            </a:r>
          </a:p>
          <a:p>
            <a:r>
              <a:rPr lang="en-US" sz="2400" dirty="0" smtClean="0"/>
              <a:t>Not scalable  for new activities</a:t>
            </a:r>
          </a:p>
          <a:p>
            <a:pPr marL="548640" lvl="2">
              <a:spcBef>
                <a:spcPts val="600"/>
              </a:spcBef>
              <a:buClr>
                <a:schemeClr val="accent1"/>
              </a:buClr>
            </a:pPr>
            <a:r>
              <a:rPr lang="en-US" dirty="0">
                <a:solidFill>
                  <a:schemeClr val="tx1"/>
                </a:solidFill>
              </a:rPr>
              <a:t>It is a common problem for </a:t>
            </a:r>
            <a:r>
              <a:rPr lang="en-US" dirty="0" smtClean="0">
                <a:solidFill>
                  <a:schemeClr val="tx1"/>
                </a:solidFill>
              </a:rPr>
              <a:t>AR system using</a:t>
            </a:r>
            <a:r>
              <a:rPr lang="en-US" dirty="0"/>
              <a:t> supervised </a:t>
            </a:r>
            <a:r>
              <a:rPr lang="en-US" dirty="0" smtClean="0"/>
              <a:t>learning method</a:t>
            </a:r>
            <a:r>
              <a:rPr lang="en-US" dirty="0" smtClean="0">
                <a:solidFill>
                  <a:schemeClr val="tx1"/>
                </a:solidFill>
              </a:rPr>
              <a:t> </a:t>
            </a:r>
            <a:endParaRPr lang="en-US" dirty="0">
              <a:solidFill>
                <a:schemeClr val="tx1"/>
              </a:solidFill>
            </a:endParaRPr>
          </a:p>
          <a:p>
            <a:r>
              <a:rPr lang="en-US" sz="2400" dirty="0" smtClean="0"/>
              <a:t>Current system is a little bit clunky</a:t>
            </a:r>
          </a:p>
          <a:p>
            <a:pPr lvl="1"/>
            <a:r>
              <a:rPr lang="en-US" sz="2000" dirty="0" smtClean="0">
                <a:solidFill>
                  <a:schemeClr val="tx1"/>
                </a:solidFill>
              </a:rPr>
              <a:t>In future, </a:t>
            </a:r>
            <a:r>
              <a:rPr lang="en-US" sz="2000" dirty="0" smtClean="0"/>
              <a:t>the authors </a:t>
            </a:r>
            <a:r>
              <a:rPr lang="en-US" sz="2000" dirty="0" smtClean="0">
                <a:solidFill>
                  <a:schemeClr val="tx1"/>
                </a:solidFill>
              </a:rPr>
              <a:t>may replace the aggregator with smartphone; </a:t>
            </a:r>
          </a:p>
        </p:txBody>
      </p:sp>
    </p:spTree>
    <p:extLst>
      <p:ext uri="{BB962C8B-B14F-4D97-AF65-F5344CB8AC3E}">
        <p14:creationId xmlns:p14="http://schemas.microsoft.com/office/powerpoint/2010/main" val="1797067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Background - Activity Recognition</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8" name="Content Placeholder 7"/>
          <p:cNvSpPr>
            <a:spLocks noGrp="1"/>
          </p:cNvSpPr>
          <p:nvPr>
            <p:ph sz="quarter" idx="1"/>
          </p:nvPr>
        </p:nvSpPr>
        <p:spPr/>
        <p:txBody>
          <a:bodyPr>
            <a:normAutofit/>
          </a:bodyPr>
          <a:lstStyle/>
          <a:p>
            <a:r>
              <a:rPr lang="en-US" sz="2000" dirty="0">
                <a:solidFill>
                  <a:srgbClr val="0070C0"/>
                </a:solidFill>
              </a:rPr>
              <a:t>Activity </a:t>
            </a:r>
            <a:r>
              <a:rPr lang="en-US" sz="2000" dirty="0" smtClean="0">
                <a:solidFill>
                  <a:srgbClr val="0070C0"/>
                </a:solidFill>
              </a:rPr>
              <a:t>Recognition</a:t>
            </a:r>
            <a:r>
              <a:rPr lang="en-US" sz="2000" dirty="0" smtClean="0"/>
              <a:t> </a:t>
            </a:r>
            <a:r>
              <a:rPr lang="en-US" sz="2000" dirty="0"/>
              <a:t>aims to automatically recognize </a:t>
            </a:r>
            <a:r>
              <a:rPr lang="en-US" sz="2000" dirty="0" smtClean="0"/>
              <a:t>user actions from the patterns </a:t>
            </a:r>
            <a:r>
              <a:rPr lang="en-US" sz="2000" dirty="0"/>
              <a:t>(or information) observed </a:t>
            </a:r>
            <a:r>
              <a:rPr lang="en-US" sz="2000" dirty="0" smtClean="0"/>
              <a:t>on user actions with the aid of </a:t>
            </a:r>
            <a:r>
              <a:rPr lang="en-US" sz="2000" dirty="0"/>
              <a:t>computational </a:t>
            </a:r>
            <a:r>
              <a:rPr lang="en-US" sz="2000" dirty="0" smtClean="0"/>
              <a:t>devices.</a:t>
            </a:r>
          </a:p>
          <a:p>
            <a:endParaRPr lang="en-US" sz="2000" dirty="0" smtClean="0"/>
          </a:p>
          <a:p>
            <a:pPr marL="548640" lvl="2">
              <a:spcBef>
                <a:spcPts val="600"/>
              </a:spcBef>
              <a:buClr>
                <a:schemeClr val="accent1"/>
              </a:buClr>
            </a:pPr>
            <a:endParaRPr lang="en-US" sz="1700" dirty="0"/>
          </a:p>
        </p:txBody>
      </p:sp>
      <p:grpSp>
        <p:nvGrpSpPr>
          <p:cNvPr id="7" name="Group 6"/>
          <p:cNvGrpSpPr/>
          <p:nvPr/>
        </p:nvGrpSpPr>
        <p:grpSpPr>
          <a:xfrm>
            <a:off x="832114" y="2807068"/>
            <a:ext cx="2901686" cy="1066800"/>
            <a:chOff x="4357309" y="1143000"/>
            <a:chExt cx="2901686" cy="1066800"/>
          </a:xfrm>
        </p:grpSpPr>
        <p:pic>
          <p:nvPicPr>
            <p:cNvPr id="9"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309" y="1143000"/>
              <a:ext cx="113453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663686" y="1155700"/>
              <a:ext cx="1595309" cy="369332"/>
            </a:xfrm>
            <a:prstGeom prst="rect">
              <a:avLst/>
            </a:prstGeom>
            <a:noFill/>
          </p:spPr>
          <p:txBody>
            <a:bodyPr wrap="none" rtlCol="0">
              <a:spAutoFit/>
            </a:bodyPr>
            <a:lstStyle/>
            <a:p>
              <a:r>
                <a:rPr lang="en-US" dirty="0" smtClean="0"/>
                <a:t>Fall Detection</a:t>
              </a:r>
              <a:endParaRPr lang="en-US" dirty="0"/>
            </a:p>
          </p:txBody>
        </p:sp>
      </p:grpSp>
      <p:grpSp>
        <p:nvGrpSpPr>
          <p:cNvPr id="11" name="Group 10"/>
          <p:cNvGrpSpPr/>
          <p:nvPr/>
        </p:nvGrpSpPr>
        <p:grpSpPr>
          <a:xfrm>
            <a:off x="3063815" y="3825379"/>
            <a:ext cx="3946585" cy="912848"/>
            <a:chOff x="4385927" y="2362200"/>
            <a:chExt cx="3946585" cy="912848"/>
          </a:xfrm>
        </p:grpSpPr>
        <p:pic>
          <p:nvPicPr>
            <p:cNvPr id="12" name="Picture 17" descr="C:\Users\qixin\AppData\Roaming\Tencent\Users\281855846\QQ\WinTemp\RichOle\}WZ7)DU)KP3ATB$4XY5DO_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5927" y="2362200"/>
              <a:ext cx="1342940" cy="91284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942049" y="2438400"/>
              <a:ext cx="2390463" cy="369332"/>
            </a:xfrm>
            <a:prstGeom prst="rect">
              <a:avLst/>
            </a:prstGeom>
            <a:noFill/>
          </p:spPr>
          <p:txBody>
            <a:bodyPr wrap="none" rtlCol="0">
              <a:spAutoFit/>
            </a:bodyPr>
            <a:lstStyle/>
            <a:p>
              <a:r>
                <a:rPr lang="en-US" dirty="0" smtClean="0"/>
                <a:t>Sleeping Assessment</a:t>
              </a:r>
              <a:endParaRPr lang="en-US" dirty="0"/>
            </a:p>
          </p:txBody>
        </p:sp>
      </p:grpSp>
      <p:grpSp>
        <p:nvGrpSpPr>
          <p:cNvPr id="14" name="Group 13"/>
          <p:cNvGrpSpPr/>
          <p:nvPr/>
        </p:nvGrpSpPr>
        <p:grpSpPr>
          <a:xfrm>
            <a:off x="5410200" y="4804982"/>
            <a:ext cx="3380998" cy="1209017"/>
            <a:chOff x="4343400" y="3200400"/>
            <a:chExt cx="3380998" cy="1209017"/>
          </a:xfrm>
        </p:grpSpPr>
        <p:pic>
          <p:nvPicPr>
            <p:cNvPr id="15" name="Picture 18" descr="C:\Users\qixin\AppData\Roaming\Tencent\Users\281855846\QQ\WinTemp\RichOle\]IL9CWQZ0%2O{B)`)3IM95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3200400"/>
              <a:ext cx="838200" cy="120901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334000" y="3200400"/>
              <a:ext cx="2390398" cy="369332"/>
            </a:xfrm>
            <a:prstGeom prst="rect">
              <a:avLst/>
            </a:prstGeom>
            <a:noFill/>
          </p:spPr>
          <p:txBody>
            <a:bodyPr wrap="none" rtlCol="0">
              <a:spAutoFit/>
            </a:bodyPr>
            <a:lstStyle/>
            <a:p>
              <a:r>
                <a:rPr lang="en-US" dirty="0" smtClean="0"/>
                <a:t>Depression Detection</a:t>
              </a:r>
              <a:endParaRPr lang="en-US" dirty="0"/>
            </a:p>
          </p:txBody>
        </p:sp>
      </p:grpSp>
    </p:spTree>
    <p:custDataLst>
      <p:tags r:id="rId1"/>
    </p:custDataLst>
    <p:extLst>
      <p:ext uri="{BB962C8B-B14F-4D97-AF65-F5344CB8AC3E}">
        <p14:creationId xmlns:p14="http://schemas.microsoft.com/office/powerpoint/2010/main" val="3572185511"/>
      </p:ext>
    </p:extLst>
  </p:cSld>
  <p:clrMapOvr>
    <a:masterClrMapping/>
  </p:clrMapOvr>
  <mc:AlternateContent xmlns:mc="http://schemas.openxmlformats.org/markup-compatibility/2006" xmlns:p14="http://schemas.microsoft.com/office/powerpoint/2010/main">
    <mc:Choice Requires="p14">
      <p:transition spd="slow" p14:dur="2000" advTm="25166"/>
    </mc:Choice>
    <mc:Fallback xmlns="">
      <p:transition spd="slow" advTm="2516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a:t>
            </a:r>
            <a:endParaRPr lang="en-US" dirty="0"/>
          </a:p>
        </p:txBody>
      </p:sp>
      <p:sp>
        <p:nvSpPr>
          <p:cNvPr id="3" name="Content Placeholder 2"/>
          <p:cNvSpPr>
            <a:spLocks noGrp="1"/>
          </p:cNvSpPr>
          <p:nvPr>
            <p:ph idx="1"/>
          </p:nvPr>
        </p:nvSpPr>
        <p:spPr/>
        <p:txBody>
          <a:bodyPr/>
          <a:lstStyle/>
          <a:p>
            <a:r>
              <a:rPr lang="en-US" dirty="0" smtClean="0"/>
              <a:t>Paper 4</a:t>
            </a:r>
            <a:r>
              <a:rPr lang="en-US" dirty="0"/>
              <a:t>: </a:t>
            </a:r>
            <a:r>
              <a:rPr lang="en-US" dirty="0" err="1"/>
              <a:t>Yatani</a:t>
            </a:r>
            <a:r>
              <a:rPr lang="en-US" dirty="0"/>
              <a:t>, Koji, and </a:t>
            </a:r>
            <a:r>
              <a:rPr lang="en-US" dirty="0" err="1"/>
              <a:t>Khai</a:t>
            </a:r>
            <a:r>
              <a:rPr lang="en-US" dirty="0"/>
              <a:t> N. Truong. "</a:t>
            </a:r>
            <a:r>
              <a:rPr lang="en-US" dirty="0" err="1"/>
              <a:t>Bodyscope</a:t>
            </a:r>
            <a:r>
              <a:rPr lang="en-US" dirty="0"/>
              <a:t>: a wearable acoustic sensor for activity recognition." Proceedings of the 2012 ACM Conference on Ubiquitous Computing. ACM, 2012.</a:t>
            </a:r>
          </a:p>
        </p:txBody>
      </p:sp>
      <p:pic>
        <p:nvPicPr>
          <p:cNvPr id="5" name="Picture 4"/>
          <p:cNvPicPr>
            <a:picLocks noChangeAspect="1"/>
          </p:cNvPicPr>
          <p:nvPr/>
        </p:nvPicPr>
        <p:blipFill>
          <a:blip r:embed="rId3"/>
          <a:stretch>
            <a:fillRect/>
          </a:stretch>
        </p:blipFill>
        <p:spPr>
          <a:xfrm>
            <a:off x="2626079" y="4347977"/>
            <a:ext cx="3498144" cy="2185468"/>
          </a:xfrm>
          <a:prstGeom prst="rect">
            <a:avLst/>
          </a:prstGeom>
        </p:spPr>
      </p:pic>
      <p:sp>
        <p:nvSpPr>
          <p:cNvPr id="4" name="Slide Number Placeholder 3"/>
          <p:cNvSpPr>
            <a:spLocks noGrp="1"/>
          </p:cNvSpPr>
          <p:nvPr>
            <p:ph type="sldNum" sz="quarter" idx="12"/>
          </p:nvPr>
        </p:nvSpPr>
        <p:spPr/>
        <p:txBody>
          <a:bodyPr/>
          <a:lstStyle/>
          <a:p>
            <a:fld id="{76A0F25C-914C-6445-AC51-9129EB865063}" type="slidenum">
              <a:rPr lang="en-US" smtClean="0"/>
              <a:t>30</a:t>
            </a:fld>
            <a:endParaRPr lang="en-US"/>
          </a:p>
        </p:txBody>
      </p:sp>
    </p:spTree>
    <p:extLst>
      <p:ext uri="{BB962C8B-B14F-4D97-AF65-F5344CB8AC3E}">
        <p14:creationId xmlns:p14="http://schemas.microsoft.com/office/powerpoint/2010/main" val="113311942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Activity Recognition</a:t>
            </a:r>
            <a:endParaRPr lang="en-US" dirty="0"/>
          </a:p>
        </p:txBody>
      </p:sp>
      <p:pic>
        <p:nvPicPr>
          <p:cNvPr id="4" name="Picture 3"/>
          <p:cNvPicPr>
            <a:picLocks noChangeAspect="1"/>
          </p:cNvPicPr>
          <p:nvPr/>
        </p:nvPicPr>
        <p:blipFill>
          <a:blip r:embed="rId3"/>
          <a:stretch>
            <a:fillRect/>
          </a:stretch>
        </p:blipFill>
        <p:spPr>
          <a:xfrm>
            <a:off x="3090333" y="1763889"/>
            <a:ext cx="2779889" cy="2779889"/>
          </a:xfrm>
          <a:prstGeom prst="rect">
            <a:avLst/>
          </a:prstGeom>
        </p:spPr>
      </p:pic>
      <p:sp>
        <p:nvSpPr>
          <p:cNvPr id="5" name="TextBox 4"/>
          <p:cNvSpPr txBox="1"/>
          <p:nvPr/>
        </p:nvSpPr>
        <p:spPr>
          <a:xfrm>
            <a:off x="753533" y="5707291"/>
            <a:ext cx="7862712" cy="954107"/>
          </a:xfrm>
          <a:prstGeom prst="rect">
            <a:avLst/>
          </a:prstGeom>
          <a:solidFill>
            <a:schemeClr val="accent5"/>
          </a:solidFill>
        </p:spPr>
        <p:txBody>
          <a:bodyPr wrap="square" rtlCol="0">
            <a:spAutoFit/>
          </a:bodyPr>
          <a:lstStyle/>
          <a:p>
            <a:pPr algn="ctr"/>
            <a:r>
              <a:rPr lang="en-US" sz="2800" dirty="0" smtClean="0"/>
              <a:t>Q: Can we use a </a:t>
            </a:r>
            <a:r>
              <a:rPr lang="en-US" sz="2800" b="1" dirty="0" smtClean="0"/>
              <a:t>single type </a:t>
            </a:r>
            <a:r>
              <a:rPr lang="en-US" sz="2800" dirty="0" smtClean="0"/>
              <a:t>of sensor to detect a rich set of user’s activity?</a:t>
            </a:r>
            <a:endParaRPr lang="en-US" sz="2800" dirty="0"/>
          </a:p>
        </p:txBody>
      </p:sp>
      <p:sp>
        <p:nvSpPr>
          <p:cNvPr id="6" name="Rounded Rectangle 5"/>
          <p:cNvSpPr/>
          <p:nvPr/>
        </p:nvSpPr>
        <p:spPr>
          <a:xfrm>
            <a:off x="649111" y="1933222"/>
            <a:ext cx="973667" cy="8184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GPS</a:t>
            </a:r>
            <a:endParaRPr lang="en-US" sz="2400" dirty="0">
              <a:solidFill>
                <a:srgbClr val="000000"/>
              </a:solidFill>
            </a:endParaRPr>
          </a:p>
        </p:txBody>
      </p:sp>
      <p:sp>
        <p:nvSpPr>
          <p:cNvPr id="7" name="Rounded Rectangle 6"/>
          <p:cNvSpPr/>
          <p:nvPr/>
        </p:nvSpPr>
        <p:spPr>
          <a:xfrm>
            <a:off x="457200" y="3242733"/>
            <a:ext cx="1495778" cy="8184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Accelerometers</a:t>
            </a:r>
            <a:endParaRPr lang="en-US" sz="2400" dirty="0">
              <a:solidFill>
                <a:srgbClr val="000000"/>
              </a:solidFill>
            </a:endParaRPr>
          </a:p>
        </p:txBody>
      </p:sp>
      <p:sp>
        <p:nvSpPr>
          <p:cNvPr id="8" name="Rounded Rectangle 7"/>
          <p:cNvSpPr/>
          <p:nvPr/>
        </p:nvSpPr>
        <p:spPr>
          <a:xfrm>
            <a:off x="6708420" y="1933222"/>
            <a:ext cx="1236136" cy="64911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Camera</a:t>
            </a:r>
            <a:endParaRPr lang="en-US" sz="2400" dirty="0">
              <a:solidFill>
                <a:srgbClr val="000000"/>
              </a:solidFill>
            </a:endParaRPr>
          </a:p>
        </p:txBody>
      </p:sp>
      <p:sp>
        <p:nvSpPr>
          <p:cNvPr id="9" name="Rounded Rectangle 8"/>
          <p:cNvSpPr/>
          <p:nvPr/>
        </p:nvSpPr>
        <p:spPr>
          <a:xfrm>
            <a:off x="6708419" y="3242732"/>
            <a:ext cx="1978381" cy="92004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Microphone</a:t>
            </a:r>
            <a:endParaRPr lang="en-US" sz="2400" dirty="0">
              <a:solidFill>
                <a:srgbClr val="000000"/>
              </a:solidFill>
            </a:endParaRPr>
          </a:p>
        </p:txBody>
      </p:sp>
      <p:sp>
        <p:nvSpPr>
          <p:cNvPr id="10" name="Rounded Rectangle 9"/>
          <p:cNvSpPr/>
          <p:nvPr/>
        </p:nvSpPr>
        <p:spPr>
          <a:xfrm>
            <a:off x="6366926" y="4710283"/>
            <a:ext cx="1272827" cy="6349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smtClean="0">
                <a:solidFill>
                  <a:srgbClr val="000000"/>
                </a:solidFill>
              </a:rPr>
              <a:t>WiFi</a:t>
            </a:r>
            <a:endParaRPr lang="en-US" sz="2400" dirty="0">
              <a:solidFill>
                <a:srgbClr val="000000"/>
              </a:solidFill>
            </a:endParaRPr>
          </a:p>
        </p:txBody>
      </p:sp>
      <p:sp>
        <p:nvSpPr>
          <p:cNvPr id="11" name="Rounded Rectangle 10"/>
          <p:cNvSpPr/>
          <p:nvPr/>
        </p:nvSpPr>
        <p:spPr>
          <a:xfrm>
            <a:off x="753533" y="4435120"/>
            <a:ext cx="1270000" cy="6349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RFID</a:t>
            </a:r>
            <a:endParaRPr lang="en-US" sz="2400" dirty="0">
              <a:solidFill>
                <a:srgbClr val="000000"/>
              </a:solidFill>
            </a:endParaRPr>
          </a:p>
        </p:txBody>
      </p:sp>
      <p:sp>
        <p:nvSpPr>
          <p:cNvPr id="12" name="Rounded Rectangle 11"/>
          <p:cNvSpPr/>
          <p:nvPr/>
        </p:nvSpPr>
        <p:spPr>
          <a:xfrm>
            <a:off x="4504265" y="4752620"/>
            <a:ext cx="1236136" cy="64911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Cellular</a:t>
            </a:r>
            <a:endParaRPr lang="en-US" sz="2400" dirty="0">
              <a:solidFill>
                <a:srgbClr val="000000"/>
              </a:solidFill>
            </a:endParaRPr>
          </a:p>
        </p:txBody>
      </p:sp>
      <p:sp>
        <p:nvSpPr>
          <p:cNvPr id="13" name="Rounded Rectangle 12"/>
          <p:cNvSpPr/>
          <p:nvPr/>
        </p:nvSpPr>
        <p:spPr>
          <a:xfrm>
            <a:off x="2455333" y="4752620"/>
            <a:ext cx="1495778" cy="6349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Bluetooth</a:t>
            </a:r>
            <a:endParaRPr lang="en-US" sz="2400" dirty="0">
              <a:solidFill>
                <a:srgbClr val="000000"/>
              </a:solidFill>
            </a:endParaRPr>
          </a:p>
        </p:txBody>
      </p:sp>
      <p:sp>
        <p:nvSpPr>
          <p:cNvPr id="3" name="Slide Number Placeholder 2"/>
          <p:cNvSpPr>
            <a:spLocks noGrp="1"/>
          </p:cNvSpPr>
          <p:nvPr>
            <p:ph type="sldNum" sz="quarter" idx="12"/>
          </p:nvPr>
        </p:nvSpPr>
        <p:spPr/>
        <p:txBody>
          <a:bodyPr/>
          <a:lstStyle/>
          <a:p>
            <a:fld id="{76A0F25C-914C-6445-AC51-9129EB865063}" type="slidenum">
              <a:rPr lang="en-US" smtClean="0"/>
              <a:t>31</a:t>
            </a:fld>
            <a:endParaRPr lang="en-US"/>
          </a:p>
        </p:txBody>
      </p:sp>
    </p:spTree>
    <p:extLst>
      <p:ext uri="{BB962C8B-B14F-4D97-AF65-F5344CB8AC3E}">
        <p14:creationId xmlns:p14="http://schemas.microsoft.com/office/powerpoint/2010/main" val="33542047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Idea</a:t>
            </a:r>
            <a:endParaRPr lang="en-US" dirty="0"/>
          </a:p>
        </p:txBody>
      </p:sp>
      <p:sp>
        <p:nvSpPr>
          <p:cNvPr id="3" name="Content Placeholder 2"/>
          <p:cNvSpPr>
            <a:spLocks noGrp="1"/>
          </p:cNvSpPr>
          <p:nvPr>
            <p:ph idx="1"/>
          </p:nvPr>
        </p:nvSpPr>
        <p:spPr>
          <a:xfrm>
            <a:off x="457200" y="1600200"/>
            <a:ext cx="8229600" cy="1687689"/>
          </a:xfrm>
        </p:spPr>
        <p:txBody>
          <a:bodyPr/>
          <a:lstStyle/>
          <a:p>
            <a:r>
              <a:rPr lang="en-US" dirty="0" smtClean="0"/>
              <a:t>Sound produced in user’s throat area -&gt; User Activities (e.g., drinking, eating, laughing, speaking, etc.)</a:t>
            </a:r>
          </a:p>
          <a:p>
            <a:pPr marL="0" indent="0">
              <a:buNone/>
            </a:pPr>
            <a:endParaRPr lang="en-US" dirty="0"/>
          </a:p>
        </p:txBody>
      </p:sp>
      <p:pic>
        <p:nvPicPr>
          <p:cNvPr id="4" name="Picture 3"/>
          <p:cNvPicPr>
            <a:picLocks noChangeAspect="1"/>
          </p:cNvPicPr>
          <p:nvPr/>
        </p:nvPicPr>
        <p:blipFill>
          <a:blip r:embed="rId3"/>
          <a:stretch>
            <a:fillRect/>
          </a:stretch>
        </p:blipFill>
        <p:spPr>
          <a:xfrm>
            <a:off x="2932289" y="3822048"/>
            <a:ext cx="2669822" cy="2213274"/>
          </a:xfrm>
          <a:prstGeom prst="rect">
            <a:avLst/>
          </a:prstGeom>
        </p:spPr>
      </p:pic>
      <p:pic>
        <p:nvPicPr>
          <p:cNvPr id="5" name="Picture 4"/>
          <p:cNvPicPr>
            <a:picLocks noChangeAspect="1"/>
          </p:cNvPicPr>
          <p:nvPr/>
        </p:nvPicPr>
        <p:blipFill>
          <a:blip r:embed="rId4"/>
          <a:stretch>
            <a:fillRect/>
          </a:stretch>
        </p:blipFill>
        <p:spPr>
          <a:xfrm>
            <a:off x="145345" y="3922889"/>
            <a:ext cx="2112433" cy="2112433"/>
          </a:xfrm>
          <a:prstGeom prst="rect">
            <a:avLst/>
          </a:prstGeom>
        </p:spPr>
      </p:pic>
      <p:sp>
        <p:nvSpPr>
          <p:cNvPr id="6" name="Rectangle 5"/>
          <p:cNvSpPr/>
          <p:nvPr/>
        </p:nvSpPr>
        <p:spPr>
          <a:xfrm>
            <a:off x="6485466" y="2777065"/>
            <a:ext cx="2511778" cy="5108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Drinking</a:t>
            </a:r>
            <a:endParaRPr lang="en-US" sz="2800" dirty="0">
              <a:solidFill>
                <a:schemeClr val="tx1"/>
              </a:solidFill>
            </a:endParaRPr>
          </a:p>
        </p:txBody>
      </p:sp>
      <p:sp>
        <p:nvSpPr>
          <p:cNvPr id="7" name="Rectangle 6"/>
          <p:cNvSpPr/>
          <p:nvPr/>
        </p:nvSpPr>
        <p:spPr>
          <a:xfrm>
            <a:off x="6491111" y="3558816"/>
            <a:ext cx="2511778" cy="4755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Eating</a:t>
            </a:r>
            <a:endParaRPr lang="en-US" sz="2800" dirty="0">
              <a:solidFill>
                <a:schemeClr val="tx1"/>
              </a:solidFill>
            </a:endParaRPr>
          </a:p>
        </p:txBody>
      </p:sp>
      <p:sp>
        <p:nvSpPr>
          <p:cNvPr id="8" name="Rectangle 7"/>
          <p:cNvSpPr/>
          <p:nvPr/>
        </p:nvSpPr>
        <p:spPr>
          <a:xfrm>
            <a:off x="6457244" y="4303888"/>
            <a:ext cx="2511778" cy="4938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Speaking</a:t>
            </a:r>
            <a:endParaRPr lang="en-US" sz="2800" dirty="0">
              <a:solidFill>
                <a:schemeClr val="tx1"/>
              </a:solidFill>
            </a:endParaRPr>
          </a:p>
        </p:txBody>
      </p:sp>
      <p:sp>
        <p:nvSpPr>
          <p:cNvPr id="9" name="Rectangle 8"/>
          <p:cNvSpPr/>
          <p:nvPr/>
        </p:nvSpPr>
        <p:spPr>
          <a:xfrm>
            <a:off x="6457244" y="5037667"/>
            <a:ext cx="2511778" cy="4487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Laughing</a:t>
            </a:r>
            <a:endParaRPr lang="en-US" sz="2800" dirty="0">
              <a:solidFill>
                <a:schemeClr val="tx1"/>
              </a:solidFill>
            </a:endParaRPr>
          </a:p>
        </p:txBody>
      </p:sp>
      <p:sp>
        <p:nvSpPr>
          <p:cNvPr id="10" name="TextBox 9"/>
          <p:cNvSpPr txBox="1"/>
          <p:nvPr/>
        </p:nvSpPr>
        <p:spPr>
          <a:xfrm>
            <a:off x="7210778" y="5397498"/>
            <a:ext cx="381000" cy="738664"/>
          </a:xfrm>
          <a:prstGeom prst="rect">
            <a:avLst/>
          </a:prstGeom>
          <a:noFill/>
        </p:spPr>
        <p:txBody>
          <a:bodyPr wrap="square" rtlCol="0">
            <a:spAutoFit/>
          </a:bodyPr>
          <a:lstStyle/>
          <a:p>
            <a:r>
              <a:rPr lang="en-US" sz="1400" b="1" dirty="0" smtClean="0"/>
              <a:t>.</a:t>
            </a:r>
          </a:p>
          <a:p>
            <a:r>
              <a:rPr lang="en-US" sz="1400" b="1" dirty="0" smtClean="0"/>
              <a:t>.</a:t>
            </a:r>
          </a:p>
          <a:p>
            <a:r>
              <a:rPr lang="en-US" sz="1400" b="1" dirty="0" smtClean="0"/>
              <a:t>.</a:t>
            </a:r>
            <a:endParaRPr lang="en-US" sz="1400" b="1" dirty="0"/>
          </a:p>
        </p:txBody>
      </p:sp>
      <p:sp>
        <p:nvSpPr>
          <p:cNvPr id="11" name="Rectangle 10"/>
          <p:cNvSpPr/>
          <p:nvPr/>
        </p:nvSpPr>
        <p:spPr>
          <a:xfrm>
            <a:off x="6457244" y="6293556"/>
            <a:ext cx="2511778" cy="4487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Coughing</a:t>
            </a:r>
            <a:endParaRPr lang="en-US" sz="2800" dirty="0">
              <a:solidFill>
                <a:schemeClr val="tx1"/>
              </a:solidFill>
            </a:endParaRPr>
          </a:p>
        </p:txBody>
      </p:sp>
      <p:sp>
        <p:nvSpPr>
          <p:cNvPr id="12" name="Right Arrow 11"/>
          <p:cNvSpPr/>
          <p:nvPr/>
        </p:nvSpPr>
        <p:spPr>
          <a:xfrm>
            <a:off x="2257778" y="4797778"/>
            <a:ext cx="674511" cy="44873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5472289" y="4797778"/>
            <a:ext cx="674511" cy="44873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lide Number Placeholder 13"/>
          <p:cNvSpPr>
            <a:spLocks noGrp="1"/>
          </p:cNvSpPr>
          <p:nvPr>
            <p:ph type="sldNum" sz="quarter" idx="12"/>
          </p:nvPr>
        </p:nvSpPr>
        <p:spPr/>
        <p:txBody>
          <a:bodyPr/>
          <a:lstStyle/>
          <a:p>
            <a:fld id="{76A0F25C-914C-6445-AC51-9129EB865063}" type="slidenum">
              <a:rPr lang="en-US" smtClean="0"/>
              <a:t>32</a:t>
            </a:fld>
            <a:endParaRPr lang="en-US"/>
          </a:p>
        </p:txBody>
      </p:sp>
    </p:spTree>
    <p:extLst>
      <p:ext uri="{BB962C8B-B14F-4D97-AF65-F5344CB8AC3E}">
        <p14:creationId xmlns:p14="http://schemas.microsoft.com/office/powerpoint/2010/main" val="1513161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Your Thoughts</a:t>
            </a:r>
            <a:endParaRPr lang="en-US" dirty="0"/>
          </a:p>
        </p:txBody>
      </p:sp>
      <p:sp>
        <p:nvSpPr>
          <p:cNvPr id="3" name="Content Placeholder 2"/>
          <p:cNvSpPr>
            <a:spLocks noGrp="1"/>
          </p:cNvSpPr>
          <p:nvPr>
            <p:ph idx="1"/>
          </p:nvPr>
        </p:nvSpPr>
        <p:spPr/>
        <p:txBody>
          <a:bodyPr/>
          <a:lstStyle/>
          <a:p>
            <a:r>
              <a:rPr lang="en-US" dirty="0" smtClean="0"/>
              <a:t>Q1: How would you design a system to leverage user’s sound to detect different activities (e.g., drinking, eating, speaking, laughing, coughing, sighing, etc.)?</a:t>
            </a:r>
          </a:p>
          <a:p>
            <a:endParaRPr lang="en-US" dirty="0"/>
          </a:p>
          <a:p>
            <a:r>
              <a:rPr lang="en-US" dirty="0" smtClean="0"/>
              <a:t>Q2: What are the equipment(s) you might need to implement your system?</a:t>
            </a:r>
            <a:endParaRPr lang="en-US" dirty="0"/>
          </a:p>
        </p:txBody>
      </p:sp>
      <p:sp>
        <p:nvSpPr>
          <p:cNvPr id="4" name="Slide Number Placeholder 3"/>
          <p:cNvSpPr>
            <a:spLocks noGrp="1"/>
          </p:cNvSpPr>
          <p:nvPr>
            <p:ph type="sldNum" sz="quarter" idx="12"/>
          </p:nvPr>
        </p:nvSpPr>
        <p:spPr/>
        <p:txBody>
          <a:bodyPr/>
          <a:lstStyle/>
          <a:p>
            <a:fld id="{76A0F25C-914C-6445-AC51-9129EB865063}" type="slidenum">
              <a:rPr lang="en-US" smtClean="0"/>
              <a:t>33</a:t>
            </a:fld>
            <a:endParaRPr lang="en-US"/>
          </a:p>
        </p:txBody>
      </p:sp>
    </p:spTree>
    <p:extLst>
      <p:ext uri="{BB962C8B-B14F-4D97-AF65-F5344CB8AC3E}">
        <p14:creationId xmlns:p14="http://schemas.microsoft.com/office/powerpoint/2010/main" val="148203472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500"/>
            <a:ext cx="8229600" cy="1143000"/>
          </a:xfrm>
        </p:spPr>
        <p:txBody>
          <a:bodyPr/>
          <a:lstStyle/>
          <a:p>
            <a:r>
              <a:rPr lang="en-US" dirty="0" err="1" smtClean="0"/>
              <a:t>BodyScope</a:t>
            </a:r>
            <a:endParaRPr lang="en-US" dirty="0"/>
          </a:p>
        </p:txBody>
      </p:sp>
      <p:pic>
        <p:nvPicPr>
          <p:cNvPr id="4" name="Picture 3"/>
          <p:cNvPicPr>
            <a:picLocks noChangeAspect="1"/>
          </p:cNvPicPr>
          <p:nvPr/>
        </p:nvPicPr>
        <p:blipFill>
          <a:blip r:embed="rId3"/>
          <a:stretch>
            <a:fillRect/>
          </a:stretch>
        </p:blipFill>
        <p:spPr>
          <a:xfrm>
            <a:off x="2175933" y="2428521"/>
            <a:ext cx="5102586" cy="2990145"/>
          </a:xfrm>
          <a:prstGeom prst="rect">
            <a:avLst/>
          </a:prstGeom>
        </p:spPr>
      </p:pic>
      <p:sp>
        <p:nvSpPr>
          <p:cNvPr id="5" name="Rectangle 4"/>
          <p:cNvSpPr/>
          <p:nvPr/>
        </p:nvSpPr>
        <p:spPr>
          <a:xfrm>
            <a:off x="259645" y="1325388"/>
            <a:ext cx="2873022" cy="6284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Bluetooth headset</a:t>
            </a:r>
            <a:endParaRPr lang="en-US" sz="2800" dirty="0">
              <a:solidFill>
                <a:srgbClr val="000000"/>
              </a:solidFill>
            </a:endParaRPr>
          </a:p>
        </p:txBody>
      </p:sp>
      <p:cxnSp>
        <p:nvCxnSpPr>
          <p:cNvPr id="7" name="Straight Arrow Connector 6"/>
          <p:cNvCxnSpPr/>
          <p:nvPr/>
        </p:nvCxnSpPr>
        <p:spPr>
          <a:xfrm>
            <a:off x="1989667" y="2052638"/>
            <a:ext cx="2497666" cy="10941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5136444" y="1114778"/>
            <a:ext cx="3270956" cy="8390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err="1" smtClean="0">
                <a:solidFill>
                  <a:srgbClr val="000000"/>
                </a:solidFill>
              </a:rPr>
              <a:t>Uni</a:t>
            </a:r>
            <a:r>
              <a:rPr lang="en-US" sz="2800" dirty="0" smtClean="0">
                <a:solidFill>
                  <a:srgbClr val="000000"/>
                </a:solidFill>
              </a:rPr>
              <a:t>-directional Microphone</a:t>
            </a:r>
            <a:endParaRPr lang="en-US" sz="2800" dirty="0">
              <a:solidFill>
                <a:srgbClr val="000000"/>
              </a:solidFill>
            </a:endParaRPr>
          </a:p>
        </p:txBody>
      </p:sp>
      <p:cxnSp>
        <p:nvCxnSpPr>
          <p:cNvPr id="9" name="Straight Arrow Connector 8"/>
          <p:cNvCxnSpPr/>
          <p:nvPr/>
        </p:nvCxnSpPr>
        <p:spPr>
          <a:xfrm flipH="1">
            <a:off x="5785556" y="2052638"/>
            <a:ext cx="776111" cy="12465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175933" y="6035676"/>
            <a:ext cx="5102586" cy="6284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Chestpiece </a:t>
            </a:r>
            <a:r>
              <a:rPr lang="en-US" sz="2800" dirty="0">
                <a:solidFill>
                  <a:srgbClr val="000000"/>
                </a:solidFill>
              </a:rPr>
              <a:t>of a stethoscope</a:t>
            </a:r>
          </a:p>
        </p:txBody>
      </p:sp>
      <p:cxnSp>
        <p:nvCxnSpPr>
          <p:cNvPr id="13" name="Straight Arrow Connector 12"/>
          <p:cNvCxnSpPr>
            <a:stCxn id="12" idx="0"/>
          </p:cNvCxnSpPr>
          <p:nvPr/>
        </p:nvCxnSpPr>
        <p:spPr>
          <a:xfrm flipV="1">
            <a:off x="4727226" y="4924778"/>
            <a:ext cx="1058330" cy="11108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76A0F25C-914C-6445-AC51-9129EB865063}" type="slidenum">
              <a:rPr lang="en-US" smtClean="0"/>
              <a:t>34</a:t>
            </a:fld>
            <a:endParaRPr lang="en-US" dirty="0"/>
          </a:p>
        </p:txBody>
      </p:sp>
    </p:spTree>
    <p:extLst>
      <p:ext uri="{BB962C8B-B14F-4D97-AF65-F5344CB8AC3E}">
        <p14:creationId xmlns:p14="http://schemas.microsoft.com/office/powerpoint/2010/main" val="1398165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500"/>
            <a:ext cx="8229600" cy="1143000"/>
          </a:xfrm>
        </p:spPr>
        <p:txBody>
          <a:bodyPr/>
          <a:lstStyle/>
          <a:p>
            <a:r>
              <a:rPr lang="en-US" dirty="0" err="1" smtClean="0"/>
              <a:t>BodyScope</a:t>
            </a:r>
            <a:endParaRPr lang="en-US" dirty="0"/>
          </a:p>
        </p:txBody>
      </p:sp>
      <p:pic>
        <p:nvPicPr>
          <p:cNvPr id="17" name="Picture 16"/>
          <p:cNvPicPr>
            <a:picLocks noChangeAspect="1"/>
          </p:cNvPicPr>
          <p:nvPr/>
        </p:nvPicPr>
        <p:blipFill>
          <a:blip r:embed="rId3"/>
          <a:stretch>
            <a:fillRect/>
          </a:stretch>
        </p:blipFill>
        <p:spPr>
          <a:xfrm>
            <a:off x="589844" y="1704621"/>
            <a:ext cx="5294489" cy="2767253"/>
          </a:xfrm>
          <a:prstGeom prst="rect">
            <a:avLst/>
          </a:prstGeom>
        </p:spPr>
      </p:pic>
      <p:sp>
        <p:nvSpPr>
          <p:cNvPr id="18" name="Rectangle 17"/>
          <p:cNvSpPr/>
          <p:nvPr/>
        </p:nvSpPr>
        <p:spPr>
          <a:xfrm>
            <a:off x="2734732" y="5559777"/>
            <a:ext cx="5731934" cy="1016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00"/>
                </a:solidFill>
              </a:rPr>
              <a:t>12 Sound-related User Activities</a:t>
            </a:r>
            <a:endParaRPr lang="en-US" sz="3200" dirty="0">
              <a:solidFill>
                <a:srgbClr val="000000"/>
              </a:solidFill>
            </a:endParaRPr>
          </a:p>
        </p:txBody>
      </p:sp>
      <p:sp>
        <p:nvSpPr>
          <p:cNvPr id="19" name="Down Arrow 18"/>
          <p:cNvSpPr/>
          <p:nvPr/>
        </p:nvSpPr>
        <p:spPr>
          <a:xfrm>
            <a:off x="7634111" y="3949763"/>
            <a:ext cx="1171222" cy="117257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a:stretch>
            <a:fillRect/>
          </a:stretch>
        </p:blipFill>
        <p:spPr>
          <a:xfrm>
            <a:off x="6814962" y="733778"/>
            <a:ext cx="2329038" cy="2329038"/>
          </a:xfrm>
          <a:prstGeom prst="rect">
            <a:avLst/>
          </a:prstGeom>
        </p:spPr>
      </p:pic>
      <p:pic>
        <p:nvPicPr>
          <p:cNvPr id="21" name="Picture 20"/>
          <p:cNvPicPr>
            <a:picLocks noChangeAspect="1"/>
          </p:cNvPicPr>
          <p:nvPr/>
        </p:nvPicPr>
        <p:blipFill>
          <a:blip r:embed="rId5"/>
          <a:stretch>
            <a:fillRect/>
          </a:stretch>
        </p:blipFill>
        <p:spPr>
          <a:xfrm>
            <a:off x="5274734" y="1820333"/>
            <a:ext cx="1697568" cy="1839032"/>
          </a:xfrm>
          <a:prstGeom prst="rect">
            <a:avLst/>
          </a:prstGeom>
        </p:spPr>
      </p:pic>
      <p:sp>
        <p:nvSpPr>
          <p:cNvPr id="3" name="Slide Number Placeholder 2"/>
          <p:cNvSpPr>
            <a:spLocks noGrp="1"/>
          </p:cNvSpPr>
          <p:nvPr>
            <p:ph type="sldNum" sz="quarter" idx="12"/>
          </p:nvPr>
        </p:nvSpPr>
        <p:spPr/>
        <p:txBody>
          <a:bodyPr/>
          <a:lstStyle/>
          <a:p>
            <a:fld id="{76A0F25C-914C-6445-AC51-9129EB865063}" type="slidenum">
              <a:rPr lang="en-US" smtClean="0"/>
              <a:t>35</a:t>
            </a:fld>
            <a:endParaRPr lang="en-US"/>
          </a:p>
        </p:txBody>
      </p:sp>
    </p:spTree>
    <p:extLst>
      <p:ext uri="{BB962C8B-B14F-4D97-AF65-F5344CB8AC3E}">
        <p14:creationId xmlns:p14="http://schemas.microsoft.com/office/powerpoint/2010/main" val="32511418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State-of-the-arts</a:t>
            </a:r>
            <a:endParaRPr lang="en-US" dirty="0"/>
          </a:p>
        </p:txBody>
      </p:sp>
      <p:sp>
        <p:nvSpPr>
          <p:cNvPr id="3" name="Content Placeholder 2"/>
          <p:cNvSpPr>
            <a:spLocks noGrp="1"/>
          </p:cNvSpPr>
          <p:nvPr>
            <p:ph idx="1"/>
          </p:nvPr>
        </p:nvSpPr>
        <p:spPr>
          <a:xfrm>
            <a:off x="457200" y="1600200"/>
            <a:ext cx="8229600" cy="5116689"/>
          </a:xfrm>
        </p:spPr>
        <p:txBody>
          <a:bodyPr>
            <a:normAutofit fontScale="85000" lnSpcReduction="20000"/>
          </a:bodyPr>
          <a:lstStyle/>
          <a:p>
            <a:r>
              <a:rPr lang="en-US" b="1" dirty="0" smtClean="0"/>
              <a:t>GPS sensors: </a:t>
            </a:r>
            <a:r>
              <a:rPr lang="en-US" dirty="0" smtClean="0"/>
              <a:t>infer activities related to locations (e.g., working, shopping, driving, etc.)</a:t>
            </a:r>
          </a:p>
          <a:p>
            <a:r>
              <a:rPr lang="en-US" b="1" dirty="0" smtClean="0"/>
              <a:t>Accelerometers: </a:t>
            </a:r>
            <a:r>
              <a:rPr lang="en-US" dirty="0" smtClean="0"/>
              <a:t>recognize user’s posture and movement activities (e.g., sitting, standing, walking, running, etc.)</a:t>
            </a:r>
          </a:p>
          <a:p>
            <a:r>
              <a:rPr lang="en-US" b="1" dirty="0" smtClean="0"/>
              <a:t>Cameras + Microphone data: </a:t>
            </a:r>
            <a:r>
              <a:rPr lang="en-US" dirty="0" err="1" smtClean="0"/>
              <a:t>CrowdSense@Place</a:t>
            </a:r>
            <a:r>
              <a:rPr lang="en-US" dirty="0"/>
              <a:t> </a:t>
            </a:r>
            <a:r>
              <a:rPr lang="en-US" dirty="0" smtClean="0"/>
              <a:t>(CSP) to categorize places and infer user activities</a:t>
            </a:r>
          </a:p>
          <a:p>
            <a:r>
              <a:rPr lang="en-US" b="1" dirty="0" smtClean="0"/>
              <a:t>A combination of the above+ </a:t>
            </a:r>
            <a:r>
              <a:rPr lang="en-US" b="1" dirty="0" err="1" smtClean="0"/>
              <a:t>WiFi</a:t>
            </a:r>
            <a:r>
              <a:rPr lang="en-US" b="1" dirty="0" smtClean="0"/>
              <a:t>: </a:t>
            </a:r>
            <a:r>
              <a:rPr lang="en-US" dirty="0" smtClean="0"/>
              <a:t>ACE to sense the context of a user and infer the activities</a:t>
            </a:r>
          </a:p>
          <a:p>
            <a:r>
              <a:rPr lang="en-US" b="1" dirty="0" smtClean="0"/>
              <a:t>RFID (Radio Frequency Identification)</a:t>
            </a:r>
            <a:r>
              <a:rPr lang="en-US" dirty="0" smtClean="0"/>
              <a:t>: Embed RFID readers to smart gloves and install RFID tags to objects. Infer user activities from interactions (e.g., washing hands, preparing food or a drink, etc.)</a:t>
            </a:r>
            <a:endParaRPr lang="en-US" dirty="0"/>
          </a:p>
        </p:txBody>
      </p:sp>
      <p:sp>
        <p:nvSpPr>
          <p:cNvPr id="4" name="TextBox 3"/>
          <p:cNvSpPr txBox="1"/>
          <p:nvPr/>
        </p:nvSpPr>
        <p:spPr>
          <a:xfrm rot="21052762">
            <a:off x="330198" y="2750571"/>
            <a:ext cx="7933267" cy="1200329"/>
          </a:xfrm>
          <a:prstGeom prst="rect">
            <a:avLst/>
          </a:prstGeom>
          <a:solidFill>
            <a:schemeClr val="accent5"/>
          </a:solidFill>
        </p:spPr>
        <p:txBody>
          <a:bodyPr wrap="square" rtlCol="0">
            <a:spAutoFit/>
          </a:bodyPr>
          <a:lstStyle/>
          <a:p>
            <a:pPr algn="ctr"/>
            <a:r>
              <a:rPr lang="en-US" sz="3600" dirty="0" smtClean="0"/>
              <a:t>Use Microphone Sensor Alone to Detect a Rich Set of User Activities!</a:t>
            </a:r>
            <a:endParaRPr lang="en-US" sz="3600" dirty="0"/>
          </a:p>
        </p:txBody>
      </p:sp>
      <p:sp>
        <p:nvSpPr>
          <p:cNvPr id="5" name="Slide Number Placeholder 4"/>
          <p:cNvSpPr>
            <a:spLocks noGrp="1"/>
          </p:cNvSpPr>
          <p:nvPr>
            <p:ph type="sldNum" sz="quarter" idx="12"/>
          </p:nvPr>
        </p:nvSpPr>
        <p:spPr/>
        <p:txBody>
          <a:bodyPr/>
          <a:lstStyle/>
          <a:p>
            <a:fld id="{76A0F25C-914C-6445-AC51-9129EB865063}" type="slidenum">
              <a:rPr lang="en-US" smtClean="0"/>
              <a:t>36</a:t>
            </a:fld>
            <a:endParaRPr lang="en-US"/>
          </a:p>
        </p:txBody>
      </p:sp>
      <p:pic>
        <p:nvPicPr>
          <p:cNvPr id="6" name="Picture 5"/>
          <p:cNvPicPr>
            <a:picLocks noChangeAspect="1"/>
          </p:cNvPicPr>
          <p:nvPr/>
        </p:nvPicPr>
        <p:blipFill>
          <a:blip r:embed="rId2"/>
          <a:stretch>
            <a:fillRect/>
          </a:stretch>
        </p:blipFill>
        <p:spPr>
          <a:xfrm>
            <a:off x="6930778" y="3570111"/>
            <a:ext cx="1377671" cy="1303867"/>
          </a:xfrm>
          <a:prstGeom prst="rect">
            <a:avLst/>
          </a:prstGeom>
        </p:spPr>
      </p:pic>
    </p:spTree>
    <p:extLst>
      <p:ext uri="{BB962C8B-B14F-4D97-AF65-F5344CB8AC3E}">
        <p14:creationId xmlns:p14="http://schemas.microsoft.com/office/powerpoint/2010/main" val="36916149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8" y="6527"/>
            <a:ext cx="8432800" cy="1143000"/>
          </a:xfrm>
        </p:spPr>
        <p:txBody>
          <a:bodyPr>
            <a:normAutofit fontScale="90000"/>
          </a:bodyPr>
          <a:lstStyle/>
          <a:p>
            <a:r>
              <a:rPr lang="en-US" dirty="0" smtClean="0"/>
              <a:t>User Activities Detected Through </a:t>
            </a:r>
            <a:r>
              <a:rPr lang="en-US" dirty="0"/>
              <a:t>Sound</a:t>
            </a:r>
            <a:br>
              <a:rPr lang="en-US" dirty="0"/>
            </a:br>
            <a:r>
              <a:rPr lang="en-US" dirty="0" smtClean="0"/>
              <a:t>Sound Spectrogram</a:t>
            </a:r>
            <a:endParaRPr lang="en-US" dirty="0"/>
          </a:p>
        </p:txBody>
      </p:sp>
      <p:sp>
        <p:nvSpPr>
          <p:cNvPr id="5" name="TextBox 4"/>
          <p:cNvSpPr txBox="1"/>
          <p:nvPr/>
        </p:nvSpPr>
        <p:spPr>
          <a:xfrm>
            <a:off x="3824110" y="5874168"/>
            <a:ext cx="1763889" cy="584776"/>
          </a:xfrm>
          <a:prstGeom prst="rect">
            <a:avLst/>
          </a:prstGeom>
          <a:noFill/>
        </p:spPr>
        <p:txBody>
          <a:bodyPr wrap="square" rtlCol="0">
            <a:spAutoFit/>
          </a:bodyPr>
          <a:lstStyle/>
          <a:p>
            <a:pPr algn="ctr"/>
            <a:r>
              <a:rPr lang="en-US" sz="3200" dirty="0" smtClean="0"/>
              <a:t>Sitting</a:t>
            </a:r>
            <a:endParaRPr lang="en-US" sz="3200" dirty="0"/>
          </a:p>
        </p:txBody>
      </p:sp>
      <p:pic>
        <p:nvPicPr>
          <p:cNvPr id="6" name="Picture 5"/>
          <p:cNvPicPr>
            <a:picLocks noChangeAspect="1"/>
          </p:cNvPicPr>
          <p:nvPr/>
        </p:nvPicPr>
        <p:blipFill>
          <a:blip r:embed="rId3"/>
          <a:stretch>
            <a:fillRect/>
          </a:stretch>
        </p:blipFill>
        <p:spPr>
          <a:xfrm>
            <a:off x="1295400" y="1389416"/>
            <a:ext cx="6788816" cy="4205111"/>
          </a:xfrm>
          <a:prstGeom prst="rect">
            <a:avLst/>
          </a:prstGeom>
        </p:spPr>
      </p:pic>
      <p:sp>
        <p:nvSpPr>
          <p:cNvPr id="7" name="Rectangle 6"/>
          <p:cNvSpPr/>
          <p:nvPr/>
        </p:nvSpPr>
        <p:spPr>
          <a:xfrm>
            <a:off x="200379" y="4518446"/>
            <a:ext cx="3750732" cy="19404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Blood Pumping (Opening and Closing of </a:t>
            </a:r>
            <a:r>
              <a:rPr lang="en-US" sz="2800" dirty="0" err="1" smtClean="0">
                <a:solidFill>
                  <a:srgbClr val="000000"/>
                </a:solidFill>
              </a:rPr>
              <a:t>Atrioventricular</a:t>
            </a:r>
            <a:r>
              <a:rPr lang="en-US" sz="2800" dirty="0" smtClean="0">
                <a:solidFill>
                  <a:srgbClr val="000000"/>
                </a:solidFill>
              </a:rPr>
              <a:t> Valves)</a:t>
            </a:r>
            <a:endParaRPr lang="en-US" sz="2800" dirty="0">
              <a:solidFill>
                <a:srgbClr val="000000"/>
              </a:solidFill>
            </a:endParaRPr>
          </a:p>
        </p:txBody>
      </p:sp>
      <p:cxnSp>
        <p:nvCxnSpPr>
          <p:cNvPr id="8" name="Straight Arrow Connector 7"/>
          <p:cNvCxnSpPr/>
          <p:nvPr/>
        </p:nvCxnSpPr>
        <p:spPr>
          <a:xfrm flipV="1">
            <a:off x="1735667" y="3160889"/>
            <a:ext cx="1143000" cy="135755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4333483" y="4518446"/>
            <a:ext cx="4062627" cy="19404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Infer health condition (isolation of vascular sound is challenging)</a:t>
            </a:r>
            <a:endParaRPr lang="en-US" sz="2400" dirty="0">
              <a:solidFill>
                <a:srgbClr val="000000"/>
              </a:solidFill>
            </a:endParaRPr>
          </a:p>
        </p:txBody>
      </p:sp>
      <p:cxnSp>
        <p:nvCxnSpPr>
          <p:cNvPr id="13" name="Straight Arrow Connector 12"/>
          <p:cNvCxnSpPr/>
          <p:nvPr/>
        </p:nvCxnSpPr>
        <p:spPr>
          <a:xfrm>
            <a:off x="3400778" y="3160889"/>
            <a:ext cx="2074333" cy="135755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76A0F25C-914C-6445-AC51-9129EB865063}" type="slidenum">
              <a:rPr lang="en-US" smtClean="0"/>
              <a:t>37</a:t>
            </a:fld>
            <a:endParaRPr lang="en-US"/>
          </a:p>
        </p:txBody>
      </p:sp>
    </p:spTree>
    <p:extLst>
      <p:ext uri="{BB962C8B-B14F-4D97-AF65-F5344CB8AC3E}">
        <p14:creationId xmlns:p14="http://schemas.microsoft.com/office/powerpoint/2010/main" val="4953733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8" y="232305"/>
            <a:ext cx="8432800" cy="1143000"/>
          </a:xfrm>
        </p:spPr>
        <p:txBody>
          <a:bodyPr>
            <a:normAutofit fontScale="90000"/>
          </a:bodyPr>
          <a:lstStyle/>
          <a:p>
            <a:r>
              <a:rPr lang="en-US" dirty="0" smtClean="0"/>
              <a:t>User Activities Detected Through Sound</a:t>
            </a:r>
            <a:endParaRPr lang="en-US" dirty="0"/>
          </a:p>
        </p:txBody>
      </p:sp>
      <p:sp>
        <p:nvSpPr>
          <p:cNvPr id="5" name="TextBox 4"/>
          <p:cNvSpPr txBox="1"/>
          <p:nvPr/>
        </p:nvSpPr>
        <p:spPr>
          <a:xfrm>
            <a:off x="3400777" y="5874168"/>
            <a:ext cx="2681112" cy="584776"/>
          </a:xfrm>
          <a:prstGeom prst="rect">
            <a:avLst/>
          </a:prstGeom>
          <a:noFill/>
        </p:spPr>
        <p:txBody>
          <a:bodyPr wrap="square" rtlCol="0">
            <a:spAutoFit/>
          </a:bodyPr>
          <a:lstStyle/>
          <a:p>
            <a:pPr algn="ctr"/>
            <a:r>
              <a:rPr lang="en-US" sz="3200" dirty="0" smtClean="0"/>
              <a:t>Deep Breath</a:t>
            </a:r>
            <a:endParaRPr lang="en-US" sz="3200" dirty="0"/>
          </a:p>
        </p:txBody>
      </p:sp>
      <p:pic>
        <p:nvPicPr>
          <p:cNvPr id="3" name="Picture 2"/>
          <p:cNvPicPr>
            <a:picLocks noChangeAspect="1"/>
          </p:cNvPicPr>
          <p:nvPr/>
        </p:nvPicPr>
        <p:blipFill>
          <a:blip r:embed="rId3"/>
          <a:stretch>
            <a:fillRect/>
          </a:stretch>
        </p:blipFill>
        <p:spPr>
          <a:xfrm>
            <a:off x="1113367" y="1447799"/>
            <a:ext cx="7061218" cy="4253089"/>
          </a:xfrm>
          <a:prstGeom prst="rect">
            <a:avLst/>
          </a:prstGeom>
        </p:spPr>
      </p:pic>
      <p:sp>
        <p:nvSpPr>
          <p:cNvPr id="6" name="Rectangle 5"/>
          <p:cNvSpPr/>
          <p:nvPr/>
        </p:nvSpPr>
        <p:spPr>
          <a:xfrm>
            <a:off x="764824" y="2049001"/>
            <a:ext cx="3750732" cy="19404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Inhaling and Exhaling Air</a:t>
            </a:r>
            <a:endParaRPr lang="en-US" sz="2800" dirty="0">
              <a:solidFill>
                <a:srgbClr val="000000"/>
              </a:solidFill>
            </a:endParaRPr>
          </a:p>
        </p:txBody>
      </p:sp>
      <p:cxnSp>
        <p:nvCxnSpPr>
          <p:cNvPr id="7" name="Straight Arrow Connector 6"/>
          <p:cNvCxnSpPr/>
          <p:nvPr/>
        </p:nvCxnSpPr>
        <p:spPr>
          <a:xfrm>
            <a:off x="2413001" y="3989500"/>
            <a:ext cx="2484927" cy="7518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897928" y="2049001"/>
            <a:ext cx="4062627" cy="19404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Infer whether a user is engaging in a physical activity</a:t>
            </a:r>
            <a:endParaRPr lang="en-US" sz="2400" dirty="0">
              <a:solidFill>
                <a:srgbClr val="000000"/>
              </a:solidFill>
            </a:endParaRPr>
          </a:p>
        </p:txBody>
      </p:sp>
      <p:cxnSp>
        <p:nvCxnSpPr>
          <p:cNvPr id="9" name="Straight Arrow Connector 8"/>
          <p:cNvCxnSpPr/>
          <p:nvPr/>
        </p:nvCxnSpPr>
        <p:spPr>
          <a:xfrm flipV="1">
            <a:off x="5235222" y="3989500"/>
            <a:ext cx="1524000" cy="7518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76A0F25C-914C-6445-AC51-9129EB865063}" type="slidenum">
              <a:rPr lang="en-US" smtClean="0"/>
              <a:t>38</a:t>
            </a:fld>
            <a:endParaRPr lang="en-US"/>
          </a:p>
        </p:txBody>
      </p:sp>
    </p:spTree>
    <p:extLst>
      <p:ext uri="{BB962C8B-B14F-4D97-AF65-F5344CB8AC3E}">
        <p14:creationId xmlns:p14="http://schemas.microsoft.com/office/powerpoint/2010/main" val="1177655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8" y="232305"/>
            <a:ext cx="8432800" cy="1143000"/>
          </a:xfrm>
        </p:spPr>
        <p:txBody>
          <a:bodyPr>
            <a:normAutofit fontScale="90000"/>
          </a:bodyPr>
          <a:lstStyle/>
          <a:p>
            <a:r>
              <a:rPr lang="en-US" dirty="0" smtClean="0"/>
              <a:t>User Activities Detected Through Sound</a:t>
            </a:r>
            <a:endParaRPr lang="en-US" dirty="0"/>
          </a:p>
        </p:txBody>
      </p:sp>
      <p:sp>
        <p:nvSpPr>
          <p:cNvPr id="5" name="TextBox 4"/>
          <p:cNvSpPr txBox="1"/>
          <p:nvPr/>
        </p:nvSpPr>
        <p:spPr>
          <a:xfrm>
            <a:off x="2808110" y="5849892"/>
            <a:ext cx="4219223" cy="584776"/>
          </a:xfrm>
          <a:prstGeom prst="rect">
            <a:avLst/>
          </a:prstGeom>
          <a:noFill/>
        </p:spPr>
        <p:txBody>
          <a:bodyPr wrap="square" rtlCol="0">
            <a:spAutoFit/>
          </a:bodyPr>
          <a:lstStyle/>
          <a:p>
            <a:pPr algn="ctr"/>
            <a:r>
              <a:rPr lang="en-US" sz="3200" dirty="0" smtClean="0"/>
              <a:t>Eating (Bread </a:t>
            </a:r>
            <a:r>
              <a:rPr lang="en-US" sz="3200" dirty="0" err="1" smtClean="0"/>
              <a:t>vs</a:t>
            </a:r>
            <a:r>
              <a:rPr lang="en-US" sz="3200" dirty="0" smtClean="0"/>
              <a:t> Cookie)</a:t>
            </a:r>
            <a:endParaRPr lang="en-US" sz="3200" dirty="0"/>
          </a:p>
        </p:txBody>
      </p:sp>
      <p:pic>
        <p:nvPicPr>
          <p:cNvPr id="4" name="Picture 3"/>
          <p:cNvPicPr>
            <a:picLocks noChangeAspect="1"/>
          </p:cNvPicPr>
          <p:nvPr/>
        </p:nvPicPr>
        <p:blipFill>
          <a:blip r:embed="rId3"/>
          <a:stretch>
            <a:fillRect/>
          </a:stretch>
        </p:blipFill>
        <p:spPr>
          <a:xfrm>
            <a:off x="0" y="2044700"/>
            <a:ext cx="9144000" cy="2765778"/>
          </a:xfrm>
          <a:prstGeom prst="rect">
            <a:avLst/>
          </a:prstGeom>
        </p:spPr>
      </p:pic>
      <p:sp>
        <p:nvSpPr>
          <p:cNvPr id="6" name="TextBox 5"/>
          <p:cNvSpPr txBox="1"/>
          <p:nvPr/>
        </p:nvSpPr>
        <p:spPr>
          <a:xfrm>
            <a:off x="561621" y="4954124"/>
            <a:ext cx="2681112" cy="523220"/>
          </a:xfrm>
          <a:prstGeom prst="rect">
            <a:avLst/>
          </a:prstGeom>
          <a:noFill/>
        </p:spPr>
        <p:txBody>
          <a:bodyPr wrap="square" rtlCol="0">
            <a:spAutoFit/>
          </a:bodyPr>
          <a:lstStyle/>
          <a:p>
            <a:pPr algn="ctr"/>
            <a:r>
              <a:rPr lang="en-US" sz="2800" dirty="0" smtClean="0"/>
              <a:t>Cookie</a:t>
            </a:r>
            <a:endParaRPr lang="en-US" sz="2800" dirty="0"/>
          </a:p>
        </p:txBody>
      </p:sp>
      <p:sp>
        <p:nvSpPr>
          <p:cNvPr id="7" name="TextBox 6"/>
          <p:cNvSpPr txBox="1"/>
          <p:nvPr/>
        </p:nvSpPr>
        <p:spPr>
          <a:xfrm>
            <a:off x="5469467" y="4951303"/>
            <a:ext cx="2681112" cy="523220"/>
          </a:xfrm>
          <a:prstGeom prst="rect">
            <a:avLst/>
          </a:prstGeom>
          <a:noFill/>
        </p:spPr>
        <p:txBody>
          <a:bodyPr wrap="square" rtlCol="0">
            <a:spAutoFit/>
          </a:bodyPr>
          <a:lstStyle/>
          <a:p>
            <a:pPr algn="ctr"/>
            <a:r>
              <a:rPr lang="en-US" sz="2800" dirty="0" smtClean="0"/>
              <a:t>Bread</a:t>
            </a:r>
            <a:endParaRPr lang="en-US" sz="2800" dirty="0"/>
          </a:p>
        </p:txBody>
      </p:sp>
      <p:sp>
        <p:nvSpPr>
          <p:cNvPr id="8" name="Rectangle 7"/>
          <p:cNvSpPr/>
          <p:nvPr/>
        </p:nvSpPr>
        <p:spPr>
          <a:xfrm>
            <a:off x="3372555" y="1088562"/>
            <a:ext cx="4128225" cy="18042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Infer user’s dietary behavior and calorie intake</a:t>
            </a:r>
            <a:endParaRPr lang="en-US" sz="2400" dirty="0">
              <a:solidFill>
                <a:srgbClr val="000000"/>
              </a:solidFill>
            </a:endParaRPr>
          </a:p>
        </p:txBody>
      </p:sp>
      <p:cxnSp>
        <p:nvCxnSpPr>
          <p:cNvPr id="9" name="Straight Arrow Connector 8"/>
          <p:cNvCxnSpPr/>
          <p:nvPr/>
        </p:nvCxnSpPr>
        <p:spPr>
          <a:xfrm flipV="1">
            <a:off x="3775447" y="3005667"/>
            <a:ext cx="1694020" cy="77522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2568221" y="5521240"/>
            <a:ext cx="3750732" cy="9134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Swallowing Sound</a:t>
            </a:r>
            <a:endParaRPr lang="en-US" sz="2800" dirty="0">
              <a:solidFill>
                <a:srgbClr val="000000"/>
              </a:solidFill>
            </a:endParaRPr>
          </a:p>
        </p:txBody>
      </p:sp>
      <p:cxnSp>
        <p:nvCxnSpPr>
          <p:cNvPr id="18" name="Straight Arrow Connector 17"/>
          <p:cNvCxnSpPr/>
          <p:nvPr/>
        </p:nvCxnSpPr>
        <p:spPr>
          <a:xfrm flipV="1">
            <a:off x="3118556" y="4810478"/>
            <a:ext cx="324555" cy="5336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5037667" y="4810478"/>
            <a:ext cx="3112912" cy="5336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3256845" y="3937000"/>
            <a:ext cx="564445" cy="9017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8133157" y="3942625"/>
            <a:ext cx="564445" cy="9017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flipH="1" flipV="1">
            <a:off x="5771444" y="3005667"/>
            <a:ext cx="1255889" cy="77522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76A0F25C-914C-6445-AC51-9129EB865063}" type="slidenum">
              <a:rPr lang="en-US" smtClean="0"/>
              <a:t>39</a:t>
            </a:fld>
            <a:endParaRPr lang="en-US"/>
          </a:p>
        </p:txBody>
      </p:sp>
    </p:spTree>
    <p:extLst>
      <p:ext uri="{BB962C8B-B14F-4D97-AF65-F5344CB8AC3E}">
        <p14:creationId xmlns:p14="http://schemas.microsoft.com/office/powerpoint/2010/main" val="3128271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17"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49" y="59174"/>
            <a:ext cx="8229600" cy="970937"/>
          </a:xfrm>
        </p:spPr>
        <p:txBody>
          <a:bodyPr>
            <a:noAutofit/>
          </a:bodyPr>
          <a:lstStyle/>
          <a:p>
            <a:pPr algn="ctr"/>
            <a:r>
              <a:rPr lang="en-US" dirty="0" smtClean="0">
                <a:solidFill>
                  <a:srgbClr val="0070C0"/>
                </a:solidFill>
              </a:rPr>
              <a:t/>
            </a:r>
            <a:br>
              <a:rPr lang="en-US" dirty="0" smtClean="0">
                <a:solidFill>
                  <a:srgbClr val="0070C0"/>
                </a:solidFill>
              </a:rPr>
            </a:br>
            <a:r>
              <a:rPr lang="en-US" dirty="0" smtClean="0">
                <a:solidFill>
                  <a:srgbClr val="0070C0"/>
                </a:solidFill>
              </a:rPr>
              <a:t>Sensing-based Activity Recognition</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5" name="Content Placeholder 4"/>
          <p:cNvSpPr>
            <a:spLocks noGrp="1"/>
          </p:cNvSpPr>
          <p:nvPr>
            <p:ph sz="quarter" idx="1"/>
          </p:nvPr>
        </p:nvSpPr>
        <p:spPr>
          <a:xfrm>
            <a:off x="457200" y="1202174"/>
            <a:ext cx="8229600" cy="4937760"/>
          </a:xfrm>
        </p:spPr>
        <p:txBody>
          <a:bodyPr/>
          <a:lstStyle/>
          <a:p>
            <a:r>
              <a:rPr lang="en-US" dirty="0"/>
              <a:t>P</a:t>
            </a:r>
            <a:r>
              <a:rPr lang="en-US" dirty="0" smtClean="0"/>
              <a:t>roblem </a:t>
            </a:r>
            <a:r>
              <a:rPr lang="en-US" dirty="0"/>
              <a:t>s</a:t>
            </a:r>
            <a:r>
              <a:rPr lang="en-US" dirty="0" smtClean="0"/>
              <a:t>etting</a:t>
            </a:r>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0687" y="3122615"/>
            <a:ext cx="30003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300" y="4083050"/>
            <a:ext cx="20955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3784600" y="3895726"/>
            <a:ext cx="381000" cy="3746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Elbow Connector 7"/>
          <p:cNvCxnSpPr>
            <a:stCxn id="6" idx="0"/>
            <a:endCxn id="14" idx="3"/>
          </p:cNvCxnSpPr>
          <p:nvPr/>
        </p:nvCxnSpPr>
        <p:spPr>
          <a:xfrm rot="16200000" flipV="1">
            <a:off x="3316527" y="3237152"/>
            <a:ext cx="415447" cy="901701"/>
          </a:xfrm>
          <a:prstGeom prst="bentConnector2">
            <a:avLst/>
          </a:prstGeom>
          <a:ln w="19050">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96999" y="2741615"/>
            <a:ext cx="1676400" cy="1477328"/>
          </a:xfrm>
          <a:prstGeom prst="rect">
            <a:avLst/>
          </a:prstGeom>
          <a:noFill/>
          <a:ln w="19050">
            <a:solidFill>
              <a:srgbClr val="0070C0"/>
            </a:solidFill>
          </a:ln>
        </p:spPr>
        <p:txBody>
          <a:bodyPr wrap="square" rtlCol="0">
            <a:spAutoFit/>
          </a:bodyPr>
          <a:lstStyle/>
          <a:p>
            <a:r>
              <a:rPr lang="en-US" dirty="0" smtClean="0"/>
              <a:t>Accelerometer</a:t>
            </a:r>
          </a:p>
          <a:p>
            <a:r>
              <a:rPr lang="en-US" dirty="0" smtClean="0"/>
              <a:t>Gyroscope</a:t>
            </a:r>
          </a:p>
          <a:p>
            <a:r>
              <a:rPr lang="en-US" dirty="0" smtClean="0"/>
              <a:t>Temperature</a:t>
            </a:r>
          </a:p>
          <a:p>
            <a:r>
              <a:rPr lang="en-US" dirty="0" smtClean="0"/>
              <a:t>Light</a:t>
            </a:r>
          </a:p>
          <a:p>
            <a:r>
              <a:rPr lang="en-US" dirty="0" smtClean="0"/>
              <a:t>etc.</a:t>
            </a:r>
            <a:endParaRPr lang="en-US" dirty="0"/>
          </a:p>
        </p:txBody>
      </p:sp>
      <p:grpSp>
        <p:nvGrpSpPr>
          <p:cNvPr id="18" name="Group 17"/>
          <p:cNvGrpSpPr/>
          <p:nvPr/>
        </p:nvGrpSpPr>
        <p:grpSpPr>
          <a:xfrm>
            <a:off x="1396999" y="4252914"/>
            <a:ext cx="1689101" cy="1536701"/>
            <a:chOff x="368299" y="4787899"/>
            <a:chExt cx="1689101" cy="1536701"/>
          </a:xfrm>
        </p:grpSpPr>
        <p:pic>
          <p:nvPicPr>
            <p:cNvPr id="1030" name="Picture 6" descr="C:\Users\qixin\AppData\Roaming\Tencent\Users\281855846\QQ\WinTemp\RichOle\KJ`WSH]{UN}~YPK3~V{8CI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787899"/>
              <a:ext cx="1676400" cy="12319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68299" y="5955268"/>
              <a:ext cx="1676400" cy="369332"/>
            </a:xfrm>
            <a:prstGeom prst="rect">
              <a:avLst/>
            </a:prstGeom>
            <a:noFill/>
          </p:spPr>
          <p:txBody>
            <a:bodyPr wrap="square" rtlCol="0">
              <a:spAutoFit/>
            </a:bodyPr>
            <a:lstStyle/>
            <a:p>
              <a:r>
                <a:rPr lang="en-US" dirty="0" smtClean="0"/>
                <a:t>Sensing Data</a:t>
              </a:r>
              <a:endParaRPr lang="en-US" dirty="0"/>
            </a:p>
          </p:txBody>
        </p:sp>
      </p:grpSp>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8621" y="1676400"/>
            <a:ext cx="3093379"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 name="Straight Arrow Connector 30"/>
          <p:cNvCxnSpPr/>
          <p:nvPr/>
        </p:nvCxnSpPr>
        <p:spPr>
          <a:xfrm flipV="1">
            <a:off x="5288621" y="2817816"/>
            <a:ext cx="672441" cy="870186"/>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162800" y="2962275"/>
            <a:ext cx="0" cy="140112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91200" y="4355068"/>
            <a:ext cx="2868349" cy="369332"/>
          </a:xfrm>
          <a:prstGeom prst="rect">
            <a:avLst/>
          </a:prstGeom>
          <a:noFill/>
        </p:spPr>
        <p:txBody>
          <a:bodyPr wrap="none" rtlCol="0">
            <a:spAutoFit/>
          </a:bodyPr>
          <a:lstStyle/>
          <a:p>
            <a:r>
              <a:rPr lang="en-US" dirty="0" smtClean="0"/>
              <a:t>Running,  Walking,  Sitting, …</a:t>
            </a:r>
            <a:endParaRPr lang="en-US" dirty="0"/>
          </a:p>
        </p:txBody>
      </p:sp>
    </p:spTree>
    <p:custDataLst>
      <p:tags r:id="rId1"/>
    </p:custDataLst>
    <p:extLst>
      <p:ext uri="{BB962C8B-B14F-4D97-AF65-F5344CB8AC3E}">
        <p14:creationId xmlns:p14="http://schemas.microsoft.com/office/powerpoint/2010/main" val="4158508208"/>
      </p:ext>
    </p:extLst>
  </p:cSld>
  <p:clrMapOvr>
    <a:masterClrMapping/>
  </p:clrMapOvr>
  <mc:AlternateContent xmlns:mc="http://schemas.openxmlformats.org/markup-compatibility/2006" xmlns:p14="http://schemas.microsoft.com/office/powerpoint/2010/main">
    <mc:Choice Requires="p14">
      <p:transition spd="slow" p14:dur="2000" advTm="54601"/>
    </mc:Choice>
    <mc:Fallback xmlns="">
      <p:transition spd="slow" advTm="5460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11111E-6 4.81481E-6 L 0.35069 -0.11019 " pathEditMode="relative" rAng="0" ptsTypes="AA">
                                      <p:cBhvr>
                                        <p:cTn id="26" dur="2000" fill="hold"/>
                                        <p:tgtEl>
                                          <p:spTgt spid="18"/>
                                        </p:tgtEl>
                                        <p:attrNameLst>
                                          <p:attrName>ppt_x</p:attrName>
                                          <p:attrName>ppt_y</p:attrName>
                                        </p:attrNameLst>
                                      </p:cBhvr>
                                      <p:rCtr x="17535" y="-5509"/>
                                    </p:animMotion>
                                  </p:childTnLst>
                                </p:cTn>
                              </p:par>
                              <p:par>
                                <p:cTn id="27" presetID="6" presetClass="emph" presetSubtype="0" fill="hold" nodeType="withEffect">
                                  <p:stCondLst>
                                    <p:cond delay="0"/>
                                  </p:stCondLst>
                                  <p:childTnLst>
                                    <p:animScale>
                                      <p:cBhvr>
                                        <p:cTn id="28" dur="1000" fill="hold"/>
                                        <p:tgtEl>
                                          <p:spTgt spid="18"/>
                                        </p:tgtEl>
                                      </p:cBhvr>
                                      <p:by x="50000" y="50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8" y="232305"/>
            <a:ext cx="8432800" cy="1143000"/>
          </a:xfrm>
        </p:spPr>
        <p:txBody>
          <a:bodyPr>
            <a:normAutofit fontScale="90000"/>
          </a:bodyPr>
          <a:lstStyle/>
          <a:p>
            <a:r>
              <a:rPr lang="en-US" dirty="0" smtClean="0"/>
              <a:t>User Activities Detected Through Sound</a:t>
            </a:r>
            <a:endParaRPr lang="en-US" dirty="0"/>
          </a:p>
        </p:txBody>
      </p:sp>
      <p:sp>
        <p:nvSpPr>
          <p:cNvPr id="5" name="TextBox 4"/>
          <p:cNvSpPr txBox="1"/>
          <p:nvPr/>
        </p:nvSpPr>
        <p:spPr>
          <a:xfrm>
            <a:off x="1425223" y="5921683"/>
            <a:ext cx="5822245" cy="584776"/>
          </a:xfrm>
          <a:prstGeom prst="rect">
            <a:avLst/>
          </a:prstGeom>
          <a:noFill/>
        </p:spPr>
        <p:txBody>
          <a:bodyPr wrap="square" rtlCol="0">
            <a:spAutoFit/>
          </a:bodyPr>
          <a:lstStyle/>
          <a:p>
            <a:pPr algn="ctr"/>
            <a:r>
              <a:rPr lang="en-US" sz="3200" dirty="0" smtClean="0"/>
              <a:t>Drinking (Cold Walter </a:t>
            </a:r>
            <a:r>
              <a:rPr lang="en-US" sz="3200" dirty="0" err="1" smtClean="0"/>
              <a:t>vs</a:t>
            </a:r>
            <a:r>
              <a:rPr lang="en-US" sz="3200" dirty="0" smtClean="0"/>
              <a:t> Hot Tea)</a:t>
            </a:r>
            <a:endParaRPr lang="en-US" sz="3200" dirty="0"/>
          </a:p>
        </p:txBody>
      </p:sp>
      <p:sp>
        <p:nvSpPr>
          <p:cNvPr id="6" name="TextBox 5"/>
          <p:cNvSpPr txBox="1"/>
          <p:nvPr/>
        </p:nvSpPr>
        <p:spPr>
          <a:xfrm>
            <a:off x="561621" y="4954124"/>
            <a:ext cx="2681112" cy="523220"/>
          </a:xfrm>
          <a:prstGeom prst="rect">
            <a:avLst/>
          </a:prstGeom>
          <a:noFill/>
        </p:spPr>
        <p:txBody>
          <a:bodyPr wrap="square" rtlCol="0">
            <a:spAutoFit/>
          </a:bodyPr>
          <a:lstStyle/>
          <a:p>
            <a:pPr algn="ctr"/>
            <a:r>
              <a:rPr lang="en-US" sz="2800" dirty="0" smtClean="0"/>
              <a:t>Cold Water</a:t>
            </a:r>
            <a:endParaRPr lang="en-US" sz="2800" dirty="0"/>
          </a:p>
        </p:txBody>
      </p:sp>
      <p:sp>
        <p:nvSpPr>
          <p:cNvPr id="7" name="TextBox 6"/>
          <p:cNvSpPr txBox="1"/>
          <p:nvPr/>
        </p:nvSpPr>
        <p:spPr>
          <a:xfrm>
            <a:off x="5469467" y="4951303"/>
            <a:ext cx="2681112" cy="523220"/>
          </a:xfrm>
          <a:prstGeom prst="rect">
            <a:avLst/>
          </a:prstGeom>
          <a:noFill/>
        </p:spPr>
        <p:txBody>
          <a:bodyPr wrap="square" rtlCol="0">
            <a:spAutoFit/>
          </a:bodyPr>
          <a:lstStyle/>
          <a:p>
            <a:pPr algn="ctr"/>
            <a:r>
              <a:rPr lang="en-US" sz="2800" dirty="0" smtClean="0"/>
              <a:t>Hot Tea</a:t>
            </a:r>
            <a:endParaRPr lang="en-US" sz="2800" dirty="0"/>
          </a:p>
        </p:txBody>
      </p:sp>
      <p:pic>
        <p:nvPicPr>
          <p:cNvPr id="3" name="Picture 2"/>
          <p:cNvPicPr>
            <a:picLocks noChangeAspect="1"/>
          </p:cNvPicPr>
          <p:nvPr/>
        </p:nvPicPr>
        <p:blipFill>
          <a:blip r:embed="rId3"/>
          <a:stretch>
            <a:fillRect/>
          </a:stretch>
        </p:blipFill>
        <p:spPr>
          <a:xfrm>
            <a:off x="0" y="2058811"/>
            <a:ext cx="9144000" cy="2756286"/>
          </a:xfrm>
          <a:prstGeom prst="rect">
            <a:avLst/>
          </a:prstGeom>
        </p:spPr>
      </p:pic>
      <p:sp>
        <p:nvSpPr>
          <p:cNvPr id="8" name="Rectangle 7"/>
          <p:cNvSpPr/>
          <p:nvPr/>
        </p:nvSpPr>
        <p:spPr>
          <a:xfrm>
            <a:off x="3372555" y="1074451"/>
            <a:ext cx="4128225" cy="18042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Infer user’s fluid intake and health-related activity</a:t>
            </a:r>
            <a:endParaRPr lang="en-US" sz="2400" dirty="0">
              <a:solidFill>
                <a:srgbClr val="000000"/>
              </a:solidFill>
            </a:endParaRPr>
          </a:p>
        </p:txBody>
      </p:sp>
      <p:cxnSp>
        <p:nvCxnSpPr>
          <p:cNvPr id="9" name="Straight Arrow Connector 8"/>
          <p:cNvCxnSpPr/>
          <p:nvPr/>
        </p:nvCxnSpPr>
        <p:spPr>
          <a:xfrm flipV="1">
            <a:off x="3775447" y="2991556"/>
            <a:ext cx="1694020" cy="77522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5771444" y="2991556"/>
            <a:ext cx="1255889" cy="77522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642555" y="5477344"/>
            <a:ext cx="2336113" cy="9134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Sipping</a:t>
            </a:r>
            <a:endParaRPr lang="en-US" sz="2800" dirty="0">
              <a:solidFill>
                <a:srgbClr val="000000"/>
              </a:solidFill>
            </a:endParaRPr>
          </a:p>
        </p:txBody>
      </p:sp>
      <p:cxnSp>
        <p:nvCxnSpPr>
          <p:cNvPr id="12" name="Straight Arrow Connector 11"/>
          <p:cNvCxnSpPr/>
          <p:nvPr/>
        </p:nvCxnSpPr>
        <p:spPr>
          <a:xfrm flipH="1" flipV="1">
            <a:off x="2384778" y="4800986"/>
            <a:ext cx="733778" cy="66398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037667" y="4668485"/>
            <a:ext cx="1521175" cy="67568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1944512" y="3907895"/>
            <a:ext cx="564445" cy="9017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558842" y="3899286"/>
            <a:ext cx="564445" cy="9017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549400" y="5464969"/>
            <a:ext cx="2336113" cy="9134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Gulping</a:t>
            </a:r>
            <a:endParaRPr lang="en-US" sz="2800" dirty="0">
              <a:solidFill>
                <a:srgbClr val="000000"/>
              </a:solidFill>
            </a:endParaRPr>
          </a:p>
        </p:txBody>
      </p:sp>
      <p:sp>
        <p:nvSpPr>
          <p:cNvPr id="19" name="Oval 18"/>
          <p:cNvSpPr/>
          <p:nvPr/>
        </p:nvSpPr>
        <p:spPr>
          <a:xfrm>
            <a:off x="7049911" y="3922006"/>
            <a:ext cx="564445" cy="9017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V="1">
            <a:off x="3242733" y="4318002"/>
            <a:ext cx="3880554" cy="11565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76A0F25C-914C-6445-AC51-9129EB865063}" type="slidenum">
              <a:rPr lang="en-US" smtClean="0"/>
              <a:t>40</a:t>
            </a:fld>
            <a:endParaRPr lang="en-US"/>
          </a:p>
        </p:txBody>
      </p:sp>
    </p:spTree>
    <p:extLst>
      <p:ext uri="{BB962C8B-B14F-4D97-AF65-F5344CB8AC3E}">
        <p14:creationId xmlns:p14="http://schemas.microsoft.com/office/powerpoint/2010/main" val="3594459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11" grpId="0" animBg="1"/>
      <p:bldP spid="14" grpId="0" animBg="1"/>
      <p:bldP spid="15" grpId="0" animBg="1"/>
      <p:bldP spid="17" grpId="0" animBg="1"/>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8" y="232305"/>
            <a:ext cx="8432800" cy="1143000"/>
          </a:xfrm>
        </p:spPr>
        <p:txBody>
          <a:bodyPr>
            <a:normAutofit fontScale="90000"/>
          </a:bodyPr>
          <a:lstStyle/>
          <a:p>
            <a:r>
              <a:rPr lang="en-US" dirty="0" smtClean="0"/>
              <a:t>User Activities Detected Through Sound</a:t>
            </a:r>
            <a:endParaRPr lang="en-US" dirty="0"/>
          </a:p>
        </p:txBody>
      </p:sp>
      <p:sp>
        <p:nvSpPr>
          <p:cNvPr id="5" name="TextBox 4"/>
          <p:cNvSpPr txBox="1"/>
          <p:nvPr/>
        </p:nvSpPr>
        <p:spPr>
          <a:xfrm>
            <a:off x="874889" y="5780782"/>
            <a:ext cx="6829778" cy="584776"/>
          </a:xfrm>
          <a:prstGeom prst="rect">
            <a:avLst/>
          </a:prstGeom>
          <a:noFill/>
        </p:spPr>
        <p:txBody>
          <a:bodyPr wrap="square" rtlCol="0">
            <a:spAutoFit/>
          </a:bodyPr>
          <a:lstStyle/>
          <a:p>
            <a:pPr algn="ctr"/>
            <a:r>
              <a:rPr lang="en-US" sz="3200" dirty="0" smtClean="0"/>
              <a:t>Speaking (Speaking </a:t>
            </a:r>
            <a:r>
              <a:rPr lang="en-US" sz="3200" dirty="0" err="1" smtClean="0"/>
              <a:t>vs</a:t>
            </a:r>
            <a:r>
              <a:rPr lang="en-US" sz="3200" dirty="0" smtClean="0"/>
              <a:t> Whispering)</a:t>
            </a:r>
            <a:endParaRPr lang="en-US" sz="3200" dirty="0"/>
          </a:p>
        </p:txBody>
      </p:sp>
      <p:sp>
        <p:nvSpPr>
          <p:cNvPr id="6" name="TextBox 5"/>
          <p:cNvSpPr txBox="1"/>
          <p:nvPr/>
        </p:nvSpPr>
        <p:spPr>
          <a:xfrm>
            <a:off x="561621" y="4954124"/>
            <a:ext cx="2681112" cy="523220"/>
          </a:xfrm>
          <a:prstGeom prst="rect">
            <a:avLst/>
          </a:prstGeom>
          <a:noFill/>
        </p:spPr>
        <p:txBody>
          <a:bodyPr wrap="square" rtlCol="0">
            <a:spAutoFit/>
          </a:bodyPr>
          <a:lstStyle/>
          <a:p>
            <a:pPr algn="ctr"/>
            <a:r>
              <a:rPr lang="en-US" sz="2800" dirty="0" smtClean="0"/>
              <a:t>Speaking</a:t>
            </a:r>
            <a:endParaRPr lang="en-US" sz="2800" dirty="0"/>
          </a:p>
        </p:txBody>
      </p:sp>
      <p:sp>
        <p:nvSpPr>
          <p:cNvPr id="7" name="TextBox 6"/>
          <p:cNvSpPr txBox="1"/>
          <p:nvPr/>
        </p:nvSpPr>
        <p:spPr>
          <a:xfrm>
            <a:off x="5469467" y="4951303"/>
            <a:ext cx="2681112" cy="523220"/>
          </a:xfrm>
          <a:prstGeom prst="rect">
            <a:avLst/>
          </a:prstGeom>
          <a:noFill/>
        </p:spPr>
        <p:txBody>
          <a:bodyPr wrap="square" rtlCol="0">
            <a:spAutoFit/>
          </a:bodyPr>
          <a:lstStyle/>
          <a:p>
            <a:pPr algn="ctr"/>
            <a:r>
              <a:rPr lang="en-US" sz="2800" dirty="0" smtClean="0"/>
              <a:t>Whispering</a:t>
            </a:r>
            <a:endParaRPr lang="en-US" sz="2800" dirty="0"/>
          </a:p>
        </p:txBody>
      </p:sp>
      <p:pic>
        <p:nvPicPr>
          <p:cNvPr id="4" name="Picture 3"/>
          <p:cNvPicPr>
            <a:picLocks noChangeAspect="1"/>
          </p:cNvPicPr>
          <p:nvPr/>
        </p:nvPicPr>
        <p:blipFill>
          <a:blip r:embed="rId3"/>
          <a:stretch>
            <a:fillRect/>
          </a:stretch>
        </p:blipFill>
        <p:spPr>
          <a:xfrm>
            <a:off x="0" y="2095500"/>
            <a:ext cx="9144000" cy="2663616"/>
          </a:xfrm>
          <a:prstGeom prst="rect">
            <a:avLst/>
          </a:prstGeom>
        </p:spPr>
      </p:pic>
      <p:sp>
        <p:nvSpPr>
          <p:cNvPr id="3" name="Slide Number Placeholder 2"/>
          <p:cNvSpPr>
            <a:spLocks noGrp="1"/>
          </p:cNvSpPr>
          <p:nvPr>
            <p:ph type="sldNum" sz="quarter" idx="12"/>
          </p:nvPr>
        </p:nvSpPr>
        <p:spPr/>
        <p:txBody>
          <a:bodyPr/>
          <a:lstStyle/>
          <a:p>
            <a:fld id="{76A0F25C-914C-6445-AC51-9129EB865063}" type="slidenum">
              <a:rPr lang="en-US" smtClean="0"/>
              <a:t>41</a:t>
            </a:fld>
            <a:endParaRPr lang="en-US"/>
          </a:p>
        </p:txBody>
      </p:sp>
    </p:spTree>
    <p:extLst>
      <p:ext uri="{BB962C8B-B14F-4D97-AF65-F5344CB8AC3E}">
        <p14:creationId xmlns:p14="http://schemas.microsoft.com/office/powerpoint/2010/main" val="2121561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8" y="232305"/>
            <a:ext cx="8432800" cy="1143000"/>
          </a:xfrm>
        </p:spPr>
        <p:txBody>
          <a:bodyPr>
            <a:normAutofit fontScale="90000"/>
          </a:bodyPr>
          <a:lstStyle/>
          <a:p>
            <a:r>
              <a:rPr lang="en-US" dirty="0" smtClean="0"/>
              <a:t>User Activities Detected Through Sound</a:t>
            </a:r>
            <a:endParaRPr lang="en-US" dirty="0"/>
          </a:p>
        </p:txBody>
      </p:sp>
      <p:sp>
        <p:nvSpPr>
          <p:cNvPr id="5" name="TextBox 4"/>
          <p:cNvSpPr txBox="1"/>
          <p:nvPr/>
        </p:nvSpPr>
        <p:spPr>
          <a:xfrm>
            <a:off x="3400777" y="5874168"/>
            <a:ext cx="2681112" cy="584776"/>
          </a:xfrm>
          <a:prstGeom prst="rect">
            <a:avLst/>
          </a:prstGeom>
          <a:noFill/>
        </p:spPr>
        <p:txBody>
          <a:bodyPr wrap="square" rtlCol="0">
            <a:spAutoFit/>
          </a:bodyPr>
          <a:lstStyle/>
          <a:p>
            <a:pPr algn="ctr"/>
            <a:r>
              <a:rPr lang="en-US" sz="3200" dirty="0" smtClean="0"/>
              <a:t>Whistling</a:t>
            </a:r>
            <a:endParaRPr lang="en-US" sz="3200" dirty="0"/>
          </a:p>
        </p:txBody>
      </p:sp>
      <p:pic>
        <p:nvPicPr>
          <p:cNvPr id="9" name="Picture 8"/>
          <p:cNvPicPr>
            <a:picLocks noChangeAspect="1"/>
          </p:cNvPicPr>
          <p:nvPr/>
        </p:nvPicPr>
        <p:blipFill>
          <a:blip r:embed="rId3"/>
          <a:stretch>
            <a:fillRect/>
          </a:stretch>
        </p:blipFill>
        <p:spPr>
          <a:xfrm>
            <a:off x="1001890" y="1333499"/>
            <a:ext cx="7158566" cy="4423833"/>
          </a:xfrm>
          <a:prstGeom prst="rect">
            <a:avLst/>
          </a:prstGeom>
        </p:spPr>
      </p:pic>
      <p:cxnSp>
        <p:nvCxnSpPr>
          <p:cNvPr id="10" name="Straight Arrow Connector 9"/>
          <p:cNvCxnSpPr/>
          <p:nvPr/>
        </p:nvCxnSpPr>
        <p:spPr>
          <a:xfrm flipV="1">
            <a:off x="2883625" y="3993444"/>
            <a:ext cx="1392042" cy="69144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547512" y="4318000"/>
            <a:ext cx="2336113" cy="9134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Melody</a:t>
            </a:r>
            <a:endParaRPr lang="en-US" sz="2800" dirty="0">
              <a:solidFill>
                <a:srgbClr val="000000"/>
              </a:solidFill>
            </a:endParaRPr>
          </a:p>
        </p:txBody>
      </p:sp>
      <p:sp>
        <p:nvSpPr>
          <p:cNvPr id="3" name="Slide Number Placeholder 2"/>
          <p:cNvSpPr>
            <a:spLocks noGrp="1"/>
          </p:cNvSpPr>
          <p:nvPr>
            <p:ph type="sldNum" sz="quarter" idx="12"/>
          </p:nvPr>
        </p:nvSpPr>
        <p:spPr/>
        <p:txBody>
          <a:bodyPr/>
          <a:lstStyle/>
          <a:p>
            <a:fld id="{76A0F25C-914C-6445-AC51-9129EB865063}" type="slidenum">
              <a:rPr lang="en-US" smtClean="0"/>
              <a:t>42</a:t>
            </a:fld>
            <a:endParaRPr lang="en-US"/>
          </a:p>
        </p:txBody>
      </p:sp>
    </p:spTree>
    <p:extLst>
      <p:ext uri="{BB962C8B-B14F-4D97-AF65-F5344CB8AC3E}">
        <p14:creationId xmlns:p14="http://schemas.microsoft.com/office/powerpoint/2010/main" val="3592981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8" y="232305"/>
            <a:ext cx="8432800" cy="1143000"/>
          </a:xfrm>
        </p:spPr>
        <p:txBody>
          <a:bodyPr>
            <a:normAutofit fontScale="90000"/>
          </a:bodyPr>
          <a:lstStyle/>
          <a:p>
            <a:r>
              <a:rPr lang="en-US" dirty="0" smtClean="0"/>
              <a:t>User Activities Detected Through Sound</a:t>
            </a:r>
            <a:endParaRPr lang="en-US" dirty="0"/>
          </a:p>
        </p:txBody>
      </p:sp>
      <p:sp>
        <p:nvSpPr>
          <p:cNvPr id="5" name="TextBox 4"/>
          <p:cNvSpPr txBox="1"/>
          <p:nvPr/>
        </p:nvSpPr>
        <p:spPr>
          <a:xfrm>
            <a:off x="239890" y="5864003"/>
            <a:ext cx="8480778" cy="584776"/>
          </a:xfrm>
          <a:prstGeom prst="rect">
            <a:avLst/>
          </a:prstGeom>
          <a:noFill/>
        </p:spPr>
        <p:txBody>
          <a:bodyPr wrap="square" rtlCol="0">
            <a:spAutoFit/>
          </a:bodyPr>
          <a:lstStyle/>
          <a:p>
            <a:pPr algn="ctr"/>
            <a:r>
              <a:rPr lang="en-US" sz="3200" dirty="0" smtClean="0"/>
              <a:t>Non-verbal Sounds (Laughing, Sighing, Coughing)</a:t>
            </a:r>
            <a:endParaRPr lang="en-US" sz="3200" dirty="0"/>
          </a:p>
        </p:txBody>
      </p:sp>
      <p:pic>
        <p:nvPicPr>
          <p:cNvPr id="3" name="Picture 2"/>
          <p:cNvPicPr>
            <a:picLocks noChangeAspect="1"/>
          </p:cNvPicPr>
          <p:nvPr/>
        </p:nvPicPr>
        <p:blipFill>
          <a:blip r:embed="rId3"/>
          <a:stretch>
            <a:fillRect/>
          </a:stretch>
        </p:blipFill>
        <p:spPr>
          <a:xfrm>
            <a:off x="0" y="1823157"/>
            <a:ext cx="9144000" cy="3089578"/>
          </a:xfrm>
          <a:prstGeom prst="rect">
            <a:avLst/>
          </a:prstGeom>
        </p:spPr>
      </p:pic>
      <p:sp>
        <p:nvSpPr>
          <p:cNvPr id="8" name="TextBox 7"/>
          <p:cNvSpPr txBox="1"/>
          <p:nvPr/>
        </p:nvSpPr>
        <p:spPr>
          <a:xfrm>
            <a:off x="287868" y="4954124"/>
            <a:ext cx="2681112" cy="523220"/>
          </a:xfrm>
          <a:prstGeom prst="rect">
            <a:avLst/>
          </a:prstGeom>
          <a:noFill/>
        </p:spPr>
        <p:txBody>
          <a:bodyPr wrap="square" rtlCol="0">
            <a:spAutoFit/>
          </a:bodyPr>
          <a:lstStyle/>
          <a:p>
            <a:pPr algn="ctr"/>
            <a:r>
              <a:rPr lang="en-US" sz="2800" dirty="0" smtClean="0"/>
              <a:t>Laughing</a:t>
            </a:r>
            <a:endParaRPr lang="en-US" sz="2800" dirty="0"/>
          </a:p>
        </p:txBody>
      </p:sp>
      <p:sp>
        <p:nvSpPr>
          <p:cNvPr id="12" name="TextBox 11"/>
          <p:cNvSpPr txBox="1"/>
          <p:nvPr/>
        </p:nvSpPr>
        <p:spPr>
          <a:xfrm>
            <a:off x="3093159" y="4994172"/>
            <a:ext cx="2681112" cy="523220"/>
          </a:xfrm>
          <a:prstGeom prst="rect">
            <a:avLst/>
          </a:prstGeom>
          <a:noFill/>
        </p:spPr>
        <p:txBody>
          <a:bodyPr wrap="square" rtlCol="0">
            <a:spAutoFit/>
          </a:bodyPr>
          <a:lstStyle/>
          <a:p>
            <a:pPr algn="ctr"/>
            <a:r>
              <a:rPr lang="en-US" sz="2800" dirty="0" smtClean="0"/>
              <a:t>Sighing</a:t>
            </a:r>
            <a:endParaRPr lang="en-US" sz="2800" dirty="0"/>
          </a:p>
        </p:txBody>
      </p:sp>
      <p:sp>
        <p:nvSpPr>
          <p:cNvPr id="13" name="TextBox 12"/>
          <p:cNvSpPr txBox="1"/>
          <p:nvPr/>
        </p:nvSpPr>
        <p:spPr>
          <a:xfrm>
            <a:off x="6208893" y="5004300"/>
            <a:ext cx="2681112" cy="523220"/>
          </a:xfrm>
          <a:prstGeom prst="rect">
            <a:avLst/>
          </a:prstGeom>
          <a:noFill/>
        </p:spPr>
        <p:txBody>
          <a:bodyPr wrap="square" rtlCol="0">
            <a:spAutoFit/>
          </a:bodyPr>
          <a:lstStyle/>
          <a:p>
            <a:pPr algn="ctr"/>
            <a:r>
              <a:rPr lang="en-US" sz="2800" dirty="0" smtClean="0"/>
              <a:t>Coughing</a:t>
            </a:r>
            <a:endParaRPr lang="en-US" sz="2800" dirty="0"/>
          </a:p>
        </p:txBody>
      </p:sp>
      <p:sp>
        <p:nvSpPr>
          <p:cNvPr id="14" name="Rectangle 13"/>
          <p:cNvSpPr/>
          <p:nvPr/>
        </p:nvSpPr>
        <p:spPr>
          <a:xfrm>
            <a:off x="3372555" y="1375305"/>
            <a:ext cx="4128225" cy="15033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Infer physical and mental wellbeing</a:t>
            </a:r>
            <a:endParaRPr lang="en-US" sz="2400" dirty="0">
              <a:solidFill>
                <a:srgbClr val="000000"/>
              </a:solidFill>
            </a:endParaRPr>
          </a:p>
        </p:txBody>
      </p:sp>
      <p:cxnSp>
        <p:nvCxnSpPr>
          <p:cNvPr id="15" name="Straight Arrow Connector 14"/>
          <p:cNvCxnSpPr/>
          <p:nvPr/>
        </p:nvCxnSpPr>
        <p:spPr>
          <a:xfrm flipV="1">
            <a:off x="1834099" y="2991556"/>
            <a:ext cx="1694020" cy="77522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5983110" y="3090334"/>
            <a:ext cx="1255889" cy="77522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76A0F25C-914C-6445-AC51-9129EB865063}" type="slidenum">
              <a:rPr lang="en-US" smtClean="0"/>
              <a:t>43</a:t>
            </a:fld>
            <a:endParaRPr lang="en-US"/>
          </a:p>
        </p:txBody>
      </p:sp>
    </p:spTree>
    <p:extLst>
      <p:ext uri="{BB962C8B-B14F-4D97-AF65-F5344CB8AC3E}">
        <p14:creationId xmlns:p14="http://schemas.microsoft.com/office/powerpoint/2010/main" val="3623132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Technique</a:t>
            </a:r>
            <a:endParaRPr lang="en-US" dirty="0"/>
          </a:p>
        </p:txBody>
      </p:sp>
      <p:sp>
        <p:nvSpPr>
          <p:cNvPr id="3" name="Content Placeholder 2"/>
          <p:cNvSpPr>
            <a:spLocks noGrp="1"/>
          </p:cNvSpPr>
          <p:nvPr>
            <p:ph idx="1"/>
          </p:nvPr>
        </p:nvSpPr>
        <p:spPr>
          <a:xfrm>
            <a:off x="457199" y="1600200"/>
            <a:ext cx="8390467" cy="4525963"/>
          </a:xfrm>
        </p:spPr>
        <p:txBody>
          <a:bodyPr>
            <a:normAutofit lnSpcReduction="10000"/>
          </a:bodyPr>
          <a:lstStyle/>
          <a:p>
            <a:r>
              <a:rPr lang="en-US" dirty="0" smtClean="0"/>
              <a:t>Features:</a:t>
            </a:r>
          </a:p>
          <a:p>
            <a:pPr>
              <a:buFontTx/>
              <a:buChar char="-"/>
            </a:pPr>
            <a:r>
              <a:rPr lang="en-US" dirty="0" smtClean="0"/>
              <a:t>Time-domain Feature</a:t>
            </a:r>
          </a:p>
          <a:p>
            <a:pPr lvl="1">
              <a:buFontTx/>
              <a:buChar char="-"/>
            </a:pPr>
            <a:r>
              <a:rPr lang="en-US" dirty="0" smtClean="0"/>
              <a:t>Zero-crossing Rate (ZCR): differentiate voiced and unvoiced sound</a:t>
            </a:r>
          </a:p>
          <a:p>
            <a:pPr>
              <a:buFontTx/>
              <a:buChar char="-"/>
            </a:pPr>
            <a:r>
              <a:rPr lang="en-US" dirty="0" smtClean="0"/>
              <a:t>Frequency-domain Feature</a:t>
            </a:r>
          </a:p>
          <a:p>
            <a:pPr lvl="1">
              <a:buFontTx/>
              <a:buChar char="-"/>
            </a:pPr>
            <a:r>
              <a:rPr lang="en-US" dirty="0"/>
              <a:t>Total Spectrum Power</a:t>
            </a:r>
          </a:p>
          <a:p>
            <a:pPr lvl="1">
              <a:buFontTx/>
              <a:buChar char="-"/>
            </a:pPr>
            <a:r>
              <a:rPr lang="en-US" dirty="0"/>
              <a:t>Brightness</a:t>
            </a:r>
          </a:p>
          <a:p>
            <a:pPr lvl="1">
              <a:buFontTx/>
              <a:buChar char="-"/>
            </a:pPr>
            <a:r>
              <a:rPr lang="en-US" dirty="0"/>
              <a:t>Spectral </a:t>
            </a:r>
            <a:r>
              <a:rPr lang="en-US" dirty="0" err="1"/>
              <a:t>Rolloff</a:t>
            </a:r>
            <a:r>
              <a:rPr lang="en-US" dirty="0"/>
              <a:t> and </a:t>
            </a:r>
            <a:r>
              <a:rPr lang="en-US" dirty="0" smtClean="0"/>
              <a:t>Flux</a:t>
            </a:r>
          </a:p>
          <a:p>
            <a:r>
              <a:rPr lang="en-US" dirty="0" smtClean="0"/>
              <a:t>Classifier: SVM, Naïve Bayes, k-NN</a:t>
            </a:r>
          </a:p>
        </p:txBody>
      </p:sp>
      <p:sp>
        <p:nvSpPr>
          <p:cNvPr id="4" name="Slide Number Placeholder 3"/>
          <p:cNvSpPr>
            <a:spLocks noGrp="1"/>
          </p:cNvSpPr>
          <p:nvPr>
            <p:ph type="sldNum" sz="quarter" idx="12"/>
          </p:nvPr>
        </p:nvSpPr>
        <p:spPr/>
        <p:txBody>
          <a:bodyPr/>
          <a:lstStyle/>
          <a:p>
            <a:fld id="{76A0F25C-914C-6445-AC51-9129EB865063}" type="slidenum">
              <a:rPr lang="en-US" smtClean="0"/>
              <a:t>44</a:t>
            </a:fld>
            <a:endParaRPr lang="en-US"/>
          </a:p>
        </p:txBody>
      </p:sp>
    </p:spTree>
    <p:extLst>
      <p:ext uri="{BB962C8B-B14F-4D97-AF65-F5344CB8AC3E}">
        <p14:creationId xmlns:p14="http://schemas.microsoft.com/office/powerpoint/2010/main" val="354651509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Evaluation</a:t>
            </a:r>
            <a:endParaRPr lang="en-US" dirty="0"/>
          </a:p>
        </p:txBody>
      </p:sp>
      <p:sp>
        <p:nvSpPr>
          <p:cNvPr id="3" name="Content Placeholder 2"/>
          <p:cNvSpPr>
            <a:spLocks noGrp="1"/>
          </p:cNvSpPr>
          <p:nvPr>
            <p:ph idx="1"/>
          </p:nvPr>
        </p:nvSpPr>
        <p:spPr/>
        <p:txBody>
          <a:bodyPr>
            <a:normAutofit lnSpcReduction="10000"/>
          </a:bodyPr>
          <a:lstStyle/>
          <a:p>
            <a:r>
              <a:rPr lang="en-US" dirty="0" smtClean="0"/>
              <a:t>Activities to be classified (12 in total): </a:t>
            </a:r>
          </a:p>
          <a:p>
            <a:pPr marL="0" indent="0">
              <a:buNone/>
            </a:pPr>
            <a:r>
              <a:rPr lang="en-US" dirty="0"/>
              <a:t>	</a:t>
            </a:r>
            <a:r>
              <a:rPr lang="en-US" dirty="0" smtClean="0"/>
              <a:t>Seated, </a:t>
            </a:r>
          </a:p>
          <a:p>
            <a:pPr marL="0" indent="0">
              <a:buNone/>
            </a:pPr>
            <a:r>
              <a:rPr lang="en-US" dirty="0"/>
              <a:t>	</a:t>
            </a:r>
            <a:r>
              <a:rPr lang="en-US" dirty="0" smtClean="0"/>
              <a:t>Deep breath, </a:t>
            </a:r>
          </a:p>
          <a:p>
            <a:pPr marL="0" indent="0">
              <a:buNone/>
            </a:pPr>
            <a:r>
              <a:rPr lang="en-US" dirty="0"/>
              <a:t>	</a:t>
            </a:r>
            <a:r>
              <a:rPr lang="en-US" dirty="0" smtClean="0"/>
              <a:t>Eating cookies, Eating bread, </a:t>
            </a:r>
          </a:p>
          <a:p>
            <a:pPr marL="0" indent="0">
              <a:buNone/>
            </a:pPr>
            <a:r>
              <a:rPr lang="en-US" dirty="0"/>
              <a:t>	</a:t>
            </a:r>
            <a:r>
              <a:rPr lang="en-US" dirty="0" smtClean="0"/>
              <a:t>Drinking, Drinking with a sip; </a:t>
            </a:r>
          </a:p>
          <a:p>
            <a:pPr marL="0" indent="0">
              <a:buNone/>
            </a:pPr>
            <a:r>
              <a:rPr lang="en-US" dirty="0"/>
              <a:t>	</a:t>
            </a:r>
            <a:r>
              <a:rPr lang="en-US" dirty="0" smtClean="0"/>
              <a:t>Speaking; Whispering; </a:t>
            </a:r>
          </a:p>
          <a:p>
            <a:pPr marL="0" indent="0">
              <a:buNone/>
            </a:pPr>
            <a:r>
              <a:rPr lang="en-US" dirty="0"/>
              <a:t>	</a:t>
            </a:r>
            <a:r>
              <a:rPr lang="en-US" dirty="0" smtClean="0"/>
              <a:t>Whistling;</a:t>
            </a:r>
          </a:p>
          <a:p>
            <a:pPr marL="0" indent="0">
              <a:buNone/>
            </a:pPr>
            <a:r>
              <a:rPr lang="en-US" dirty="0"/>
              <a:t>	</a:t>
            </a:r>
            <a:r>
              <a:rPr lang="en-US" dirty="0" smtClean="0"/>
              <a:t>Laughing, Sighing, Coughing</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76A0F25C-914C-6445-AC51-9129EB865063}" type="slidenum">
              <a:rPr lang="en-US" smtClean="0"/>
              <a:t>45</a:t>
            </a:fld>
            <a:endParaRPr lang="en-US"/>
          </a:p>
        </p:txBody>
      </p:sp>
    </p:spTree>
    <p:extLst>
      <p:ext uri="{BB962C8B-B14F-4D97-AF65-F5344CB8AC3E}">
        <p14:creationId xmlns:p14="http://schemas.microsoft.com/office/powerpoint/2010/main" val="148359467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Evaluation</a:t>
            </a:r>
            <a:endParaRPr lang="en-US" dirty="0"/>
          </a:p>
        </p:txBody>
      </p:sp>
      <p:sp>
        <p:nvSpPr>
          <p:cNvPr id="3" name="Content Placeholder 2"/>
          <p:cNvSpPr>
            <a:spLocks noGrp="1"/>
          </p:cNvSpPr>
          <p:nvPr>
            <p:ph idx="1"/>
          </p:nvPr>
        </p:nvSpPr>
        <p:spPr>
          <a:xfrm>
            <a:off x="457200" y="1417638"/>
            <a:ext cx="8229600" cy="4933244"/>
          </a:xfrm>
        </p:spPr>
        <p:txBody>
          <a:bodyPr>
            <a:normAutofit lnSpcReduction="10000"/>
          </a:bodyPr>
          <a:lstStyle/>
          <a:p>
            <a:r>
              <a:rPr lang="en-US" dirty="0" smtClean="0"/>
              <a:t>Participants:</a:t>
            </a:r>
          </a:p>
          <a:p>
            <a:pPr lvl="1"/>
            <a:r>
              <a:rPr lang="en-US" dirty="0" smtClean="0"/>
              <a:t>10 participants (9 male, 1 female, all in 20s and 30s), all in good health</a:t>
            </a:r>
          </a:p>
          <a:p>
            <a:r>
              <a:rPr lang="en-US" dirty="0" smtClean="0"/>
              <a:t>Training and Testing Procedure</a:t>
            </a:r>
          </a:p>
          <a:p>
            <a:pPr lvl="1"/>
            <a:r>
              <a:rPr lang="en-US" dirty="0" smtClean="0"/>
              <a:t>Leave-one-participant-out cross validation</a:t>
            </a:r>
          </a:p>
          <a:p>
            <a:pPr lvl="2"/>
            <a:r>
              <a:rPr lang="en-US" dirty="0" smtClean="0"/>
              <a:t>Use the data from 9 participants for training and the data from the other participant for 1 test</a:t>
            </a:r>
          </a:p>
          <a:p>
            <a:pPr lvl="1"/>
            <a:r>
              <a:rPr lang="en-US" dirty="0" smtClean="0"/>
              <a:t>Leave-one-sample-per-participant-out cross validation</a:t>
            </a:r>
          </a:p>
          <a:p>
            <a:pPr lvl="2"/>
            <a:r>
              <a:rPr lang="en-US" dirty="0" smtClean="0"/>
              <a:t>Reserve one sample for one class from each participant as a test case and use the rest for training</a:t>
            </a:r>
          </a:p>
          <a:p>
            <a:endParaRPr lang="en-US" dirty="0"/>
          </a:p>
        </p:txBody>
      </p:sp>
      <p:sp>
        <p:nvSpPr>
          <p:cNvPr id="4" name="Slide Number Placeholder 3"/>
          <p:cNvSpPr>
            <a:spLocks noGrp="1"/>
          </p:cNvSpPr>
          <p:nvPr>
            <p:ph type="sldNum" sz="quarter" idx="12"/>
          </p:nvPr>
        </p:nvSpPr>
        <p:spPr/>
        <p:txBody>
          <a:bodyPr/>
          <a:lstStyle/>
          <a:p>
            <a:fld id="{76A0F25C-914C-6445-AC51-9129EB865063}" type="slidenum">
              <a:rPr lang="en-US" smtClean="0"/>
              <a:t>46</a:t>
            </a:fld>
            <a:endParaRPr lang="en-US"/>
          </a:p>
        </p:txBody>
      </p:sp>
    </p:spTree>
    <p:extLst>
      <p:ext uri="{BB962C8B-B14F-4D97-AF65-F5344CB8AC3E}">
        <p14:creationId xmlns:p14="http://schemas.microsoft.com/office/powerpoint/2010/main" val="3778411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Evaluation</a:t>
            </a:r>
            <a:endParaRPr lang="en-US" dirty="0"/>
          </a:p>
        </p:txBody>
      </p:sp>
      <p:sp>
        <p:nvSpPr>
          <p:cNvPr id="6" name="TextBox 5"/>
          <p:cNvSpPr txBox="1"/>
          <p:nvPr/>
        </p:nvSpPr>
        <p:spPr>
          <a:xfrm>
            <a:off x="1629542" y="5895625"/>
            <a:ext cx="6262076" cy="523220"/>
          </a:xfrm>
          <a:prstGeom prst="rect">
            <a:avLst/>
          </a:prstGeom>
          <a:noFill/>
        </p:spPr>
        <p:txBody>
          <a:bodyPr wrap="none" rtlCol="0">
            <a:spAutoFit/>
          </a:bodyPr>
          <a:lstStyle/>
          <a:p>
            <a:r>
              <a:rPr lang="en-US" sz="2800" dirty="0" smtClean="0"/>
              <a:t>Comparison of two validation approaches</a:t>
            </a:r>
            <a:endParaRPr lang="en-US" sz="2800" dirty="0"/>
          </a:p>
        </p:txBody>
      </p:sp>
      <p:pic>
        <p:nvPicPr>
          <p:cNvPr id="8" name="Picture 7"/>
          <p:cNvPicPr>
            <a:picLocks noChangeAspect="1"/>
          </p:cNvPicPr>
          <p:nvPr/>
        </p:nvPicPr>
        <p:blipFill>
          <a:blip r:embed="rId3"/>
          <a:stretch>
            <a:fillRect/>
          </a:stretch>
        </p:blipFill>
        <p:spPr>
          <a:xfrm>
            <a:off x="457200" y="1721556"/>
            <a:ext cx="7988939" cy="2540000"/>
          </a:xfrm>
          <a:prstGeom prst="rect">
            <a:avLst/>
          </a:prstGeom>
        </p:spPr>
      </p:pic>
      <p:sp>
        <p:nvSpPr>
          <p:cNvPr id="10" name="Rectangle 9"/>
          <p:cNvSpPr/>
          <p:nvPr/>
        </p:nvSpPr>
        <p:spPr>
          <a:xfrm>
            <a:off x="3937000" y="3697112"/>
            <a:ext cx="1100667" cy="56444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207956" y="3697112"/>
            <a:ext cx="1100667" cy="56444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044223" y="4645762"/>
            <a:ext cx="7401916" cy="9134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Training the modeling with user specific samples will be helpful!</a:t>
            </a:r>
            <a:endParaRPr lang="en-US" sz="2800" dirty="0">
              <a:solidFill>
                <a:srgbClr val="000000"/>
              </a:solidFill>
            </a:endParaRPr>
          </a:p>
        </p:txBody>
      </p:sp>
      <p:sp>
        <p:nvSpPr>
          <p:cNvPr id="3" name="Slide Number Placeholder 2"/>
          <p:cNvSpPr>
            <a:spLocks noGrp="1"/>
          </p:cNvSpPr>
          <p:nvPr>
            <p:ph type="sldNum" sz="quarter" idx="12"/>
          </p:nvPr>
        </p:nvSpPr>
        <p:spPr/>
        <p:txBody>
          <a:bodyPr/>
          <a:lstStyle/>
          <a:p>
            <a:fld id="{76A0F25C-914C-6445-AC51-9129EB865063}" type="slidenum">
              <a:rPr lang="en-US" smtClean="0"/>
              <a:t>47</a:t>
            </a:fld>
            <a:endParaRPr lang="en-US"/>
          </a:p>
        </p:txBody>
      </p:sp>
    </p:spTree>
    <p:extLst>
      <p:ext uri="{BB962C8B-B14F-4D97-AF65-F5344CB8AC3E}">
        <p14:creationId xmlns:p14="http://schemas.microsoft.com/office/powerpoint/2010/main" val="501591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Evaluation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Q: What activities do you think that are more difficult to be distinguished from each other?</a:t>
            </a:r>
          </a:p>
          <a:p>
            <a:pPr marL="0" indent="0">
              <a:buNone/>
            </a:pPr>
            <a:r>
              <a:rPr lang="en-US" dirty="0"/>
              <a:t>	</a:t>
            </a:r>
            <a:r>
              <a:rPr lang="en-US" dirty="0" smtClean="0"/>
              <a:t>Seated, </a:t>
            </a:r>
          </a:p>
          <a:p>
            <a:pPr marL="0" indent="0">
              <a:buNone/>
            </a:pPr>
            <a:r>
              <a:rPr lang="en-US" dirty="0"/>
              <a:t>	</a:t>
            </a:r>
            <a:r>
              <a:rPr lang="en-US" dirty="0" smtClean="0"/>
              <a:t>Deep breath, </a:t>
            </a:r>
          </a:p>
          <a:p>
            <a:pPr marL="0" indent="0">
              <a:buNone/>
            </a:pPr>
            <a:r>
              <a:rPr lang="en-US" dirty="0"/>
              <a:t>	</a:t>
            </a:r>
            <a:r>
              <a:rPr lang="en-US" dirty="0" smtClean="0"/>
              <a:t>Eating cookies, Eating bread, </a:t>
            </a:r>
          </a:p>
          <a:p>
            <a:pPr marL="0" indent="0">
              <a:buNone/>
            </a:pPr>
            <a:r>
              <a:rPr lang="en-US" dirty="0"/>
              <a:t>	</a:t>
            </a:r>
            <a:r>
              <a:rPr lang="en-US" dirty="0" smtClean="0"/>
              <a:t>Drinking, Drinking with a sip; </a:t>
            </a:r>
          </a:p>
          <a:p>
            <a:pPr marL="0" indent="0">
              <a:buNone/>
            </a:pPr>
            <a:r>
              <a:rPr lang="en-US" dirty="0"/>
              <a:t>	</a:t>
            </a:r>
            <a:r>
              <a:rPr lang="en-US" dirty="0" smtClean="0"/>
              <a:t>Speaking; Whispering; </a:t>
            </a:r>
          </a:p>
          <a:p>
            <a:pPr marL="0" indent="0">
              <a:buNone/>
            </a:pPr>
            <a:r>
              <a:rPr lang="en-US" dirty="0"/>
              <a:t>	</a:t>
            </a:r>
            <a:r>
              <a:rPr lang="en-US" dirty="0" smtClean="0"/>
              <a:t>Whistling;</a:t>
            </a:r>
          </a:p>
          <a:p>
            <a:pPr marL="0" indent="0">
              <a:buNone/>
            </a:pPr>
            <a:r>
              <a:rPr lang="en-US" dirty="0"/>
              <a:t>	</a:t>
            </a:r>
            <a:r>
              <a:rPr lang="en-US" dirty="0" smtClean="0"/>
              <a:t>Laughing, Sighing, Coughing</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76A0F25C-914C-6445-AC51-9129EB865063}" type="slidenum">
              <a:rPr lang="en-US" smtClean="0"/>
              <a:t>48</a:t>
            </a:fld>
            <a:endParaRPr lang="en-US"/>
          </a:p>
        </p:txBody>
      </p:sp>
    </p:spTree>
    <p:extLst>
      <p:ext uri="{BB962C8B-B14F-4D97-AF65-F5344CB8AC3E}">
        <p14:creationId xmlns:p14="http://schemas.microsoft.com/office/powerpoint/2010/main" val="235781866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Evaluation</a:t>
            </a:r>
            <a:endParaRPr lang="en-US" dirty="0"/>
          </a:p>
        </p:txBody>
      </p:sp>
      <p:pic>
        <p:nvPicPr>
          <p:cNvPr id="4" name="Picture 3"/>
          <p:cNvPicPr>
            <a:picLocks noChangeAspect="1"/>
          </p:cNvPicPr>
          <p:nvPr/>
        </p:nvPicPr>
        <p:blipFill>
          <a:blip r:embed="rId3"/>
          <a:stretch>
            <a:fillRect/>
          </a:stretch>
        </p:blipFill>
        <p:spPr>
          <a:xfrm>
            <a:off x="0" y="1587500"/>
            <a:ext cx="9144000" cy="3662367"/>
          </a:xfrm>
          <a:prstGeom prst="rect">
            <a:avLst/>
          </a:prstGeom>
        </p:spPr>
      </p:pic>
      <p:sp>
        <p:nvSpPr>
          <p:cNvPr id="6" name="TextBox 5"/>
          <p:cNvSpPr txBox="1"/>
          <p:nvPr/>
        </p:nvSpPr>
        <p:spPr>
          <a:xfrm>
            <a:off x="1044223" y="5630334"/>
            <a:ext cx="7135211" cy="954107"/>
          </a:xfrm>
          <a:prstGeom prst="rect">
            <a:avLst/>
          </a:prstGeom>
          <a:noFill/>
        </p:spPr>
        <p:txBody>
          <a:bodyPr wrap="none" rtlCol="0">
            <a:spAutoFit/>
          </a:bodyPr>
          <a:lstStyle/>
          <a:p>
            <a:r>
              <a:rPr lang="en-US" sz="2800" dirty="0" smtClean="0"/>
              <a:t>The confusion matrix of the classification with </a:t>
            </a:r>
          </a:p>
          <a:p>
            <a:r>
              <a:rPr lang="en-US" sz="2800" b="1" dirty="0" smtClean="0"/>
              <a:t>leave-one-participant-out </a:t>
            </a:r>
            <a:r>
              <a:rPr lang="en-US" sz="2800" dirty="0" smtClean="0"/>
              <a:t>protocol (SVM)</a:t>
            </a:r>
            <a:endParaRPr lang="en-US" sz="2800" dirty="0"/>
          </a:p>
        </p:txBody>
      </p:sp>
      <p:sp>
        <p:nvSpPr>
          <p:cNvPr id="8" name="Rectangle 7"/>
          <p:cNvSpPr/>
          <p:nvPr/>
        </p:nvSpPr>
        <p:spPr>
          <a:xfrm>
            <a:off x="2342444" y="4572000"/>
            <a:ext cx="550334" cy="21166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405510" y="2875844"/>
            <a:ext cx="550334" cy="21166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892778" y="3087512"/>
            <a:ext cx="1171222" cy="39793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021667" y="3443111"/>
            <a:ext cx="1171222" cy="39793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6A0F25C-914C-6445-AC51-9129EB865063}" type="slidenum">
              <a:rPr lang="en-US" smtClean="0"/>
              <a:t>49</a:t>
            </a:fld>
            <a:endParaRPr lang="en-US"/>
          </a:p>
        </p:txBody>
      </p:sp>
    </p:spTree>
    <p:extLst>
      <p:ext uri="{BB962C8B-B14F-4D97-AF65-F5344CB8AC3E}">
        <p14:creationId xmlns:p14="http://schemas.microsoft.com/office/powerpoint/2010/main" val="1630558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368" y="2299092"/>
            <a:ext cx="2982064" cy="3759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ctr"/>
            <a:r>
              <a:rPr lang="en-US" dirty="0" smtClean="0">
                <a:solidFill>
                  <a:srgbClr val="0070C0"/>
                </a:solidFill>
              </a:rPr>
              <a:t>A Dilemma – On One Hand</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5" name="Content Placeholder 4"/>
          <p:cNvSpPr>
            <a:spLocks noGrp="1"/>
          </p:cNvSpPr>
          <p:nvPr>
            <p:ph sz="quarter" idx="1"/>
          </p:nvPr>
        </p:nvSpPr>
        <p:spPr/>
        <p:txBody>
          <a:bodyPr/>
          <a:lstStyle/>
          <a:p>
            <a:r>
              <a:rPr lang="en-US" dirty="0" smtClean="0"/>
              <a:t>Sensing data transmission suffers body fading </a:t>
            </a:r>
            <a:endParaRPr lang="en-US" dirty="0"/>
          </a:p>
        </p:txBody>
      </p:sp>
      <p:cxnSp>
        <p:nvCxnSpPr>
          <p:cNvPr id="7" name="Straight Arrow Connector 6"/>
          <p:cNvCxnSpPr/>
          <p:nvPr/>
        </p:nvCxnSpPr>
        <p:spPr>
          <a:xfrm>
            <a:off x="1447800" y="3733800"/>
            <a:ext cx="609600"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Multiply 10"/>
          <p:cNvSpPr/>
          <p:nvPr/>
        </p:nvSpPr>
        <p:spPr>
          <a:xfrm>
            <a:off x="1447800" y="3619500"/>
            <a:ext cx="457200" cy="4572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H="1">
            <a:off x="2209800" y="3352800"/>
            <a:ext cx="533400" cy="609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438400" y="3524935"/>
            <a:ext cx="5334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pic>
        <p:nvPicPr>
          <p:cNvPr id="2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229890"/>
            <a:ext cx="3093379"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Straight Arrow Connector 26"/>
          <p:cNvCxnSpPr>
            <a:endCxn id="26" idx="1"/>
          </p:cNvCxnSpPr>
          <p:nvPr/>
        </p:nvCxnSpPr>
        <p:spPr>
          <a:xfrm>
            <a:off x="2209800" y="4114800"/>
            <a:ext cx="1752600" cy="758028"/>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90799" y="3994424"/>
            <a:ext cx="1826141" cy="369332"/>
          </a:xfrm>
          <a:prstGeom prst="rect">
            <a:avLst/>
          </a:prstGeom>
          <a:noFill/>
        </p:spPr>
        <p:txBody>
          <a:bodyPr wrap="none" rtlCol="0">
            <a:spAutoFit/>
          </a:bodyPr>
          <a:lstStyle/>
          <a:p>
            <a:r>
              <a:rPr lang="en-US" dirty="0" smtClean="0">
                <a:solidFill>
                  <a:srgbClr val="7030A0"/>
                </a:solidFill>
              </a:rPr>
              <a:t>Incomplete data</a:t>
            </a:r>
            <a:endParaRPr lang="en-US" dirty="0">
              <a:solidFill>
                <a:srgbClr val="7030A0"/>
              </a:solidFill>
            </a:endParaRPr>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6940" y="3401614"/>
            <a:ext cx="289560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6324600" y="3033818"/>
            <a:ext cx="2274982" cy="369332"/>
          </a:xfrm>
          <a:prstGeom prst="rect">
            <a:avLst/>
          </a:prstGeom>
          <a:noFill/>
        </p:spPr>
        <p:txBody>
          <a:bodyPr wrap="none" rtlCol="0">
            <a:spAutoFit/>
          </a:bodyPr>
          <a:lstStyle/>
          <a:p>
            <a:r>
              <a:rPr lang="en-US" dirty="0" smtClean="0">
                <a:solidFill>
                  <a:srgbClr val="FF0000"/>
                </a:solidFill>
              </a:rPr>
              <a:t>Accuracy decreased</a:t>
            </a:r>
            <a:endParaRPr lang="en-US" dirty="0">
              <a:solidFill>
                <a:srgbClr val="FF0000"/>
              </a:solidFill>
            </a:endParaRPr>
          </a:p>
        </p:txBody>
      </p:sp>
    </p:spTree>
    <p:custDataLst>
      <p:tags r:id="rId1"/>
    </p:custDataLst>
    <p:extLst>
      <p:ext uri="{BB962C8B-B14F-4D97-AF65-F5344CB8AC3E}">
        <p14:creationId xmlns:p14="http://schemas.microsoft.com/office/powerpoint/2010/main" val="2942582426"/>
      </p:ext>
    </p:extLst>
  </p:cSld>
  <p:clrMapOvr>
    <a:masterClrMapping/>
  </p:clrMapOvr>
  <mc:AlternateContent xmlns:mc="http://schemas.openxmlformats.org/markup-compatibility/2006" xmlns:p14="http://schemas.microsoft.com/office/powerpoint/2010/main">
    <mc:Choice Requires="p14">
      <p:transition spd="slow" p14:dur="2000" advTm="58476"/>
    </mc:Choice>
    <mc:Fallback xmlns="">
      <p:transition spd="slow" advTm="5847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8" grpId="0"/>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Evaluation</a:t>
            </a:r>
            <a:endParaRPr lang="en-US" dirty="0"/>
          </a:p>
        </p:txBody>
      </p:sp>
      <p:sp>
        <p:nvSpPr>
          <p:cNvPr id="5" name="TextBox 4"/>
          <p:cNvSpPr txBox="1"/>
          <p:nvPr/>
        </p:nvSpPr>
        <p:spPr>
          <a:xfrm>
            <a:off x="577990" y="5658557"/>
            <a:ext cx="8108810" cy="954107"/>
          </a:xfrm>
          <a:prstGeom prst="rect">
            <a:avLst/>
          </a:prstGeom>
          <a:noFill/>
        </p:spPr>
        <p:txBody>
          <a:bodyPr wrap="none" rtlCol="0">
            <a:spAutoFit/>
          </a:bodyPr>
          <a:lstStyle/>
          <a:p>
            <a:r>
              <a:rPr lang="en-US" sz="2800" dirty="0" smtClean="0"/>
              <a:t>The confusion matrix of the classification with </a:t>
            </a:r>
          </a:p>
          <a:p>
            <a:r>
              <a:rPr lang="en-US" sz="2800" b="1" dirty="0" smtClean="0"/>
              <a:t>leave-one-sample-per-participant-out </a:t>
            </a:r>
            <a:r>
              <a:rPr lang="en-US" sz="2800" dirty="0" smtClean="0"/>
              <a:t>protocol (SVM)</a:t>
            </a:r>
            <a:endParaRPr lang="en-US" sz="2800" dirty="0"/>
          </a:p>
        </p:txBody>
      </p:sp>
      <p:pic>
        <p:nvPicPr>
          <p:cNvPr id="3" name="Picture 2"/>
          <p:cNvPicPr>
            <a:picLocks noChangeAspect="1"/>
          </p:cNvPicPr>
          <p:nvPr/>
        </p:nvPicPr>
        <p:blipFill>
          <a:blip r:embed="rId3"/>
          <a:stretch>
            <a:fillRect/>
          </a:stretch>
        </p:blipFill>
        <p:spPr>
          <a:xfrm>
            <a:off x="0" y="1612900"/>
            <a:ext cx="9144000" cy="3609892"/>
          </a:xfrm>
          <a:prstGeom prst="rect">
            <a:avLst/>
          </a:prstGeom>
        </p:spPr>
      </p:pic>
      <p:sp>
        <p:nvSpPr>
          <p:cNvPr id="8" name="Rectangle 7"/>
          <p:cNvSpPr/>
          <p:nvPr/>
        </p:nvSpPr>
        <p:spPr>
          <a:xfrm>
            <a:off x="2342444" y="4572000"/>
            <a:ext cx="550334" cy="21166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363178" y="2847623"/>
            <a:ext cx="550334" cy="21166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892778" y="3059291"/>
            <a:ext cx="1140178" cy="38382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032956" y="3395136"/>
            <a:ext cx="1072444" cy="38382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4111" y="5222792"/>
            <a:ext cx="9143999" cy="5486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Decreasing the activity granularity would help improve accuracy as well.</a:t>
            </a:r>
            <a:endParaRPr lang="en-US" sz="2400" dirty="0">
              <a:solidFill>
                <a:srgbClr val="000000"/>
              </a:solidFill>
            </a:endParaRPr>
          </a:p>
        </p:txBody>
      </p:sp>
      <p:sp>
        <p:nvSpPr>
          <p:cNvPr id="14" name="Rectangle 13"/>
          <p:cNvSpPr/>
          <p:nvPr/>
        </p:nvSpPr>
        <p:spPr>
          <a:xfrm>
            <a:off x="2892778" y="2113845"/>
            <a:ext cx="1140178" cy="4859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Eating</a:t>
            </a:r>
            <a:endParaRPr lang="en-US" sz="2000" dirty="0">
              <a:solidFill>
                <a:srgbClr val="000000"/>
              </a:solidFill>
            </a:endParaRPr>
          </a:p>
        </p:txBody>
      </p:sp>
      <p:sp>
        <p:nvSpPr>
          <p:cNvPr id="15" name="Rectangle 14"/>
          <p:cNvSpPr/>
          <p:nvPr/>
        </p:nvSpPr>
        <p:spPr>
          <a:xfrm>
            <a:off x="4032956" y="2113845"/>
            <a:ext cx="1140177" cy="4859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Drinking</a:t>
            </a:r>
            <a:endParaRPr lang="en-US" sz="2000" dirty="0">
              <a:solidFill>
                <a:srgbClr val="000000"/>
              </a:solidFill>
            </a:endParaRPr>
          </a:p>
        </p:txBody>
      </p:sp>
      <p:sp>
        <p:nvSpPr>
          <p:cNvPr id="4" name="Slide Number Placeholder 3"/>
          <p:cNvSpPr>
            <a:spLocks noGrp="1"/>
          </p:cNvSpPr>
          <p:nvPr>
            <p:ph type="sldNum" sz="quarter" idx="12"/>
          </p:nvPr>
        </p:nvSpPr>
        <p:spPr/>
        <p:txBody>
          <a:bodyPr/>
          <a:lstStyle/>
          <a:p>
            <a:fld id="{76A0F25C-914C-6445-AC51-9129EB865063}" type="slidenum">
              <a:rPr lang="en-US" smtClean="0"/>
              <a:t>50</a:t>
            </a:fld>
            <a:endParaRPr lang="en-US"/>
          </a:p>
        </p:txBody>
      </p:sp>
    </p:spTree>
    <p:extLst>
      <p:ext uri="{BB962C8B-B14F-4D97-AF65-F5344CB8AC3E}">
        <p14:creationId xmlns:p14="http://schemas.microsoft.com/office/powerpoint/2010/main" val="1342840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Scale In-the-Wild Evaluation</a:t>
            </a:r>
            <a:endParaRPr lang="en-US" dirty="0"/>
          </a:p>
        </p:txBody>
      </p:sp>
      <p:sp>
        <p:nvSpPr>
          <p:cNvPr id="3" name="Content Placeholder 2"/>
          <p:cNvSpPr>
            <a:spLocks noGrp="1"/>
          </p:cNvSpPr>
          <p:nvPr>
            <p:ph idx="1"/>
          </p:nvPr>
        </p:nvSpPr>
        <p:spPr>
          <a:xfrm>
            <a:off x="457200" y="1417638"/>
            <a:ext cx="8229600" cy="4933244"/>
          </a:xfrm>
        </p:spPr>
        <p:txBody>
          <a:bodyPr>
            <a:normAutofit/>
          </a:bodyPr>
          <a:lstStyle/>
          <a:p>
            <a:r>
              <a:rPr lang="en-US" dirty="0" smtClean="0"/>
              <a:t>Participants:</a:t>
            </a:r>
          </a:p>
          <a:p>
            <a:pPr lvl="1"/>
            <a:r>
              <a:rPr lang="en-US" dirty="0"/>
              <a:t>5</a:t>
            </a:r>
            <a:r>
              <a:rPr lang="en-US" dirty="0" smtClean="0"/>
              <a:t> participants (3 male, 2 female, )</a:t>
            </a:r>
          </a:p>
          <a:p>
            <a:r>
              <a:rPr lang="en-US" dirty="0" smtClean="0"/>
              <a:t>Focus on 4 activities</a:t>
            </a:r>
          </a:p>
          <a:p>
            <a:pPr lvl="1"/>
            <a:r>
              <a:rPr lang="en-US" dirty="0" smtClean="0"/>
              <a:t>Eating, drinking, speaking and laughing</a:t>
            </a:r>
          </a:p>
          <a:p>
            <a:r>
              <a:rPr lang="en-US" dirty="0" smtClean="0"/>
              <a:t>Ground-truth:</a:t>
            </a:r>
          </a:p>
          <a:p>
            <a:pPr lvl="1"/>
            <a:r>
              <a:rPr lang="en-US" dirty="0" smtClean="0"/>
              <a:t>Ask users to wear another phone with cameras around neck to record user’s activities</a:t>
            </a:r>
            <a:endParaRPr lang="en-US" dirty="0"/>
          </a:p>
        </p:txBody>
      </p:sp>
      <p:sp>
        <p:nvSpPr>
          <p:cNvPr id="4" name="Slide Number Placeholder 3"/>
          <p:cNvSpPr>
            <a:spLocks noGrp="1"/>
          </p:cNvSpPr>
          <p:nvPr>
            <p:ph type="sldNum" sz="quarter" idx="12"/>
          </p:nvPr>
        </p:nvSpPr>
        <p:spPr/>
        <p:txBody>
          <a:bodyPr/>
          <a:lstStyle/>
          <a:p>
            <a:fld id="{76A0F25C-914C-6445-AC51-9129EB865063}" type="slidenum">
              <a:rPr lang="en-US" smtClean="0"/>
              <a:t>51</a:t>
            </a:fld>
            <a:endParaRPr lang="en-US"/>
          </a:p>
        </p:txBody>
      </p:sp>
    </p:spTree>
    <p:extLst>
      <p:ext uri="{BB962C8B-B14F-4D97-AF65-F5344CB8AC3E}">
        <p14:creationId xmlns:p14="http://schemas.microsoft.com/office/powerpoint/2010/main" val="208479609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Small-scale In-the-Wild Evaluation</a:t>
            </a:r>
            <a:endParaRPr lang="en-US" dirty="0"/>
          </a:p>
        </p:txBody>
      </p:sp>
      <p:sp>
        <p:nvSpPr>
          <p:cNvPr id="5" name="TextBox 4"/>
          <p:cNvSpPr txBox="1"/>
          <p:nvPr/>
        </p:nvSpPr>
        <p:spPr>
          <a:xfrm>
            <a:off x="841333" y="5630334"/>
            <a:ext cx="7845467" cy="954107"/>
          </a:xfrm>
          <a:prstGeom prst="rect">
            <a:avLst/>
          </a:prstGeom>
          <a:noFill/>
        </p:spPr>
        <p:txBody>
          <a:bodyPr wrap="none" rtlCol="0">
            <a:spAutoFit/>
          </a:bodyPr>
          <a:lstStyle/>
          <a:p>
            <a:r>
              <a:rPr lang="en-US" sz="2800" dirty="0" smtClean="0"/>
              <a:t>The confusion matrix of the </a:t>
            </a:r>
            <a:r>
              <a:rPr lang="en-US" sz="2800" b="1" dirty="0" smtClean="0"/>
              <a:t>SVM</a:t>
            </a:r>
            <a:r>
              <a:rPr lang="en-US" sz="2800" dirty="0" smtClean="0"/>
              <a:t> classification in our </a:t>
            </a:r>
          </a:p>
          <a:p>
            <a:r>
              <a:rPr lang="en-US" sz="2800" dirty="0"/>
              <a:t>s</a:t>
            </a:r>
            <a:r>
              <a:rPr lang="en-US" sz="2800" dirty="0" smtClean="0"/>
              <a:t>mall-scale in-the-wild study</a:t>
            </a:r>
            <a:endParaRPr lang="en-US" sz="2800" dirty="0"/>
          </a:p>
        </p:txBody>
      </p:sp>
      <p:pic>
        <p:nvPicPr>
          <p:cNvPr id="3" name="Picture 2"/>
          <p:cNvPicPr>
            <a:picLocks noChangeAspect="1"/>
          </p:cNvPicPr>
          <p:nvPr/>
        </p:nvPicPr>
        <p:blipFill>
          <a:blip r:embed="rId3"/>
          <a:stretch>
            <a:fillRect/>
          </a:stretch>
        </p:blipFill>
        <p:spPr>
          <a:xfrm>
            <a:off x="1143000" y="1752600"/>
            <a:ext cx="6858000" cy="3340100"/>
          </a:xfrm>
          <a:prstGeom prst="rect">
            <a:avLst/>
          </a:prstGeom>
        </p:spPr>
      </p:pic>
      <p:sp>
        <p:nvSpPr>
          <p:cNvPr id="6" name="Rectangle 5"/>
          <p:cNvSpPr/>
          <p:nvPr/>
        </p:nvSpPr>
        <p:spPr>
          <a:xfrm>
            <a:off x="4360332" y="4501443"/>
            <a:ext cx="691445" cy="506589"/>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050843" y="4501445"/>
            <a:ext cx="691445" cy="506589"/>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043288" y="3637844"/>
            <a:ext cx="4941713" cy="341490"/>
          </a:xfrm>
          <a:prstGeom prst="rect">
            <a:avLst/>
          </a:prstGeom>
          <a:no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043288" y="4216399"/>
            <a:ext cx="4941713" cy="341490"/>
          </a:xfrm>
          <a:prstGeom prst="rect">
            <a:avLst/>
          </a:prstGeom>
          <a:no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76A0F25C-914C-6445-AC51-9129EB865063}" type="slidenum">
              <a:rPr lang="en-US" smtClean="0"/>
              <a:t>52</a:t>
            </a:fld>
            <a:endParaRPr lang="en-US"/>
          </a:p>
        </p:txBody>
      </p:sp>
    </p:spTree>
    <p:extLst>
      <p:ext uri="{BB962C8B-B14F-4D97-AF65-F5344CB8AC3E}">
        <p14:creationId xmlns:p14="http://schemas.microsoft.com/office/powerpoint/2010/main" val="4074865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Small-scale In-the-Wild Evaluation</a:t>
            </a:r>
            <a:endParaRPr lang="en-US" dirty="0"/>
          </a:p>
        </p:txBody>
      </p:sp>
      <p:sp>
        <p:nvSpPr>
          <p:cNvPr id="5" name="TextBox 4"/>
          <p:cNvSpPr txBox="1"/>
          <p:nvPr/>
        </p:nvSpPr>
        <p:spPr>
          <a:xfrm>
            <a:off x="601444" y="5630334"/>
            <a:ext cx="8443162" cy="954107"/>
          </a:xfrm>
          <a:prstGeom prst="rect">
            <a:avLst/>
          </a:prstGeom>
          <a:noFill/>
        </p:spPr>
        <p:txBody>
          <a:bodyPr wrap="none" rtlCol="0">
            <a:spAutoFit/>
          </a:bodyPr>
          <a:lstStyle/>
          <a:p>
            <a:r>
              <a:rPr lang="en-US" sz="2800" dirty="0" smtClean="0"/>
              <a:t>The confusion matrix of the </a:t>
            </a:r>
            <a:r>
              <a:rPr lang="en-US" sz="2800" b="1" dirty="0" smtClean="0"/>
              <a:t>Naïve Bayes classification </a:t>
            </a:r>
            <a:r>
              <a:rPr lang="en-US" sz="2800" dirty="0" smtClean="0"/>
              <a:t>in </a:t>
            </a:r>
          </a:p>
          <a:p>
            <a:r>
              <a:rPr lang="en-US" sz="2800" dirty="0"/>
              <a:t>o</a:t>
            </a:r>
            <a:r>
              <a:rPr lang="en-US" sz="2800" dirty="0" smtClean="0"/>
              <a:t>ur small-scale in-the-wild study</a:t>
            </a:r>
            <a:endParaRPr lang="en-US" sz="2800" dirty="0"/>
          </a:p>
        </p:txBody>
      </p:sp>
      <p:pic>
        <p:nvPicPr>
          <p:cNvPr id="4" name="Picture 3"/>
          <p:cNvPicPr>
            <a:picLocks noChangeAspect="1"/>
          </p:cNvPicPr>
          <p:nvPr/>
        </p:nvPicPr>
        <p:blipFill>
          <a:blip r:embed="rId3"/>
          <a:stretch>
            <a:fillRect/>
          </a:stretch>
        </p:blipFill>
        <p:spPr>
          <a:xfrm>
            <a:off x="1120422" y="1765300"/>
            <a:ext cx="6692900" cy="3314700"/>
          </a:xfrm>
          <a:prstGeom prst="rect">
            <a:avLst/>
          </a:prstGeom>
        </p:spPr>
      </p:pic>
      <p:sp>
        <p:nvSpPr>
          <p:cNvPr id="3" name="Slide Number Placeholder 2"/>
          <p:cNvSpPr>
            <a:spLocks noGrp="1"/>
          </p:cNvSpPr>
          <p:nvPr>
            <p:ph type="sldNum" sz="quarter" idx="12"/>
          </p:nvPr>
        </p:nvSpPr>
        <p:spPr/>
        <p:txBody>
          <a:bodyPr/>
          <a:lstStyle/>
          <a:p>
            <a:fld id="{76A0F25C-914C-6445-AC51-9129EB865063}" type="slidenum">
              <a:rPr lang="en-US" smtClean="0"/>
              <a:t>53</a:t>
            </a:fld>
            <a:endParaRPr lang="en-US"/>
          </a:p>
        </p:txBody>
      </p:sp>
    </p:spTree>
    <p:extLst>
      <p:ext uri="{BB962C8B-B14F-4D97-AF65-F5344CB8AC3E}">
        <p14:creationId xmlns:p14="http://schemas.microsoft.com/office/powerpoint/2010/main" val="135302721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Demo Video</a:t>
            </a:r>
            <a:endParaRPr lang="en-US" dirty="0"/>
          </a:p>
        </p:txBody>
      </p:sp>
      <p:sp>
        <p:nvSpPr>
          <p:cNvPr id="3" name="Content Placeholder 2"/>
          <p:cNvSpPr>
            <a:spLocks noGrp="1"/>
          </p:cNvSpPr>
          <p:nvPr>
            <p:ph idx="1"/>
          </p:nvPr>
        </p:nvSpPr>
        <p:spPr/>
        <p:txBody>
          <a:bodyPr/>
          <a:lstStyle/>
          <a:p>
            <a:r>
              <a:rPr lang="en-US" dirty="0" err="1" smtClean="0"/>
              <a:t>BodyScope</a:t>
            </a:r>
            <a:r>
              <a:rPr lang="en-US" dirty="0" smtClean="0"/>
              <a:t> on </a:t>
            </a:r>
            <a:r>
              <a:rPr lang="en-US" dirty="0" err="1" smtClean="0"/>
              <a:t>Youtube</a:t>
            </a:r>
            <a:r>
              <a:rPr lang="en-US" dirty="0" smtClean="0"/>
              <a:t>:</a:t>
            </a:r>
          </a:p>
          <a:p>
            <a:endParaRPr lang="en-US" dirty="0"/>
          </a:p>
          <a:p>
            <a:r>
              <a:rPr lang="en-US" dirty="0">
                <a:hlinkClick r:id="rId2"/>
              </a:rPr>
              <a:t>https://www.youtube.com/watch?v=ns-</a:t>
            </a:r>
            <a:r>
              <a:rPr lang="en-US" dirty="0" smtClean="0">
                <a:hlinkClick r:id="rId2"/>
              </a:rPr>
              <a:t>BIh8p8IU</a:t>
            </a:r>
            <a:endParaRPr lang="en-US" dirty="0" smtClean="0"/>
          </a:p>
          <a:p>
            <a:endParaRPr lang="en-US" dirty="0"/>
          </a:p>
        </p:txBody>
      </p:sp>
      <p:sp>
        <p:nvSpPr>
          <p:cNvPr id="4" name="Slide Number Placeholder 3"/>
          <p:cNvSpPr>
            <a:spLocks noGrp="1"/>
          </p:cNvSpPr>
          <p:nvPr>
            <p:ph type="sldNum" sz="quarter" idx="12"/>
          </p:nvPr>
        </p:nvSpPr>
        <p:spPr/>
        <p:txBody>
          <a:bodyPr/>
          <a:lstStyle/>
          <a:p>
            <a:fld id="{76A0F25C-914C-6445-AC51-9129EB865063}" type="slidenum">
              <a:rPr lang="en-US" smtClean="0"/>
              <a:t>54</a:t>
            </a:fld>
            <a:endParaRPr lang="en-US"/>
          </a:p>
        </p:txBody>
      </p:sp>
    </p:spTree>
    <p:extLst>
      <p:ext uri="{BB962C8B-B14F-4D97-AF65-F5344CB8AC3E}">
        <p14:creationId xmlns:p14="http://schemas.microsoft.com/office/powerpoint/2010/main" val="223426554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 and Future Work</a:t>
            </a:r>
            <a:endParaRPr lang="en-US" dirty="0"/>
          </a:p>
        </p:txBody>
      </p:sp>
      <p:sp>
        <p:nvSpPr>
          <p:cNvPr id="3" name="Content Placeholder 2"/>
          <p:cNvSpPr>
            <a:spLocks noGrp="1"/>
          </p:cNvSpPr>
          <p:nvPr>
            <p:ph idx="1"/>
          </p:nvPr>
        </p:nvSpPr>
        <p:spPr>
          <a:xfrm>
            <a:off x="457200" y="1600200"/>
            <a:ext cx="8229600" cy="4989689"/>
          </a:xfrm>
        </p:spPr>
        <p:txBody>
          <a:bodyPr>
            <a:normAutofit fontScale="92500" lnSpcReduction="10000"/>
          </a:bodyPr>
          <a:lstStyle/>
          <a:p>
            <a:r>
              <a:rPr lang="en-US" dirty="0" smtClean="0"/>
              <a:t>Limited accuracy of the prototype</a:t>
            </a:r>
          </a:p>
          <a:p>
            <a:pPr lvl="1"/>
            <a:r>
              <a:rPr lang="en-US" dirty="0" smtClean="0"/>
              <a:t>F-measure: 79.5% for lab experiment and 71.5% for in-the-wild study</a:t>
            </a:r>
          </a:p>
          <a:p>
            <a:r>
              <a:rPr lang="en-US" dirty="0" smtClean="0"/>
              <a:t>Users need to wear a special device that is very visible</a:t>
            </a:r>
          </a:p>
          <a:p>
            <a:pPr lvl="1"/>
            <a:r>
              <a:rPr lang="en-US" dirty="0" smtClean="0"/>
              <a:t>Build a more comfortable and less intrusive device</a:t>
            </a:r>
          </a:p>
          <a:p>
            <a:r>
              <a:rPr lang="en-US" dirty="0" smtClean="0"/>
              <a:t>Only 12 activities are studied</a:t>
            </a:r>
          </a:p>
          <a:p>
            <a:pPr lvl="1"/>
            <a:r>
              <a:rPr lang="en-US" dirty="0" smtClean="0"/>
              <a:t>Sense more activities (e.g., smoking, sneezing, etc.)</a:t>
            </a:r>
          </a:p>
          <a:p>
            <a:r>
              <a:rPr lang="en-US" dirty="0" smtClean="0"/>
              <a:t>Privacy issues have not been studied</a:t>
            </a:r>
          </a:p>
          <a:p>
            <a:pPr lvl="1"/>
            <a:r>
              <a:rPr lang="en-US" dirty="0" smtClean="0"/>
              <a:t>Voice and sound contains a lot of sensitive and personal information</a:t>
            </a:r>
            <a:endParaRPr lang="en-US" dirty="0"/>
          </a:p>
        </p:txBody>
      </p:sp>
      <p:sp>
        <p:nvSpPr>
          <p:cNvPr id="4" name="Slide Number Placeholder 3"/>
          <p:cNvSpPr>
            <a:spLocks noGrp="1"/>
          </p:cNvSpPr>
          <p:nvPr>
            <p:ph type="sldNum" sz="quarter" idx="12"/>
          </p:nvPr>
        </p:nvSpPr>
        <p:spPr/>
        <p:txBody>
          <a:bodyPr/>
          <a:lstStyle/>
          <a:p>
            <a:fld id="{76A0F25C-914C-6445-AC51-9129EB865063}" type="slidenum">
              <a:rPr lang="en-US" smtClean="0"/>
              <a:t>55</a:t>
            </a:fld>
            <a:endParaRPr lang="en-US"/>
          </a:p>
        </p:txBody>
      </p:sp>
    </p:spTree>
    <p:extLst>
      <p:ext uri="{BB962C8B-B14F-4D97-AF65-F5344CB8AC3E}">
        <p14:creationId xmlns:p14="http://schemas.microsoft.com/office/powerpoint/2010/main" val="2716348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Thank You!</a:t>
            </a:r>
            <a:endParaRPr lang="en-US" dirty="0"/>
          </a:p>
        </p:txBody>
      </p:sp>
      <p:sp>
        <p:nvSpPr>
          <p:cNvPr id="6" name="Subtitle 5"/>
          <p:cNvSpPr>
            <a:spLocks noGrp="1"/>
          </p:cNvSpPr>
          <p:nvPr>
            <p:ph type="subTitle" idx="1"/>
          </p:nvPr>
        </p:nvSpPr>
        <p:spPr/>
        <p:txBody>
          <a:bodyPr/>
          <a:lstStyle/>
          <a:p>
            <a:pPr algn="ctr"/>
            <a:r>
              <a:rPr lang="en-US" dirty="0" smtClean="0"/>
              <a:t>The End.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Tree>
    <p:extLst>
      <p:ext uri="{BB962C8B-B14F-4D97-AF65-F5344CB8AC3E}">
        <p14:creationId xmlns:p14="http://schemas.microsoft.com/office/powerpoint/2010/main" val="15359125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8249" y="3568700"/>
            <a:ext cx="952500" cy="9525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1790" y="4062968"/>
            <a:ext cx="1190625" cy="1076325"/>
          </a:xfrm>
          <a:prstGeom prst="rect">
            <a:avLst/>
          </a:prstGeom>
        </p:spPr>
      </p:pic>
      <p:sp>
        <p:nvSpPr>
          <p:cNvPr id="2" name="Title 1"/>
          <p:cNvSpPr>
            <a:spLocks noGrp="1"/>
          </p:cNvSpPr>
          <p:nvPr>
            <p:ph type="title"/>
          </p:nvPr>
        </p:nvSpPr>
        <p:spPr/>
        <p:txBody>
          <a:bodyPr/>
          <a:lstStyle/>
          <a:p>
            <a:pPr algn="ctr"/>
            <a:r>
              <a:rPr lang="en-US" dirty="0">
                <a:solidFill>
                  <a:srgbClr val="0070C0"/>
                </a:solidFill>
              </a:rPr>
              <a:t>A </a:t>
            </a:r>
            <a:r>
              <a:rPr lang="en-US" dirty="0" smtClean="0">
                <a:solidFill>
                  <a:srgbClr val="0070C0"/>
                </a:solidFill>
              </a:rPr>
              <a:t>Dilemma – On the Other Hand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5" name="Content Placeholder 4"/>
          <p:cNvSpPr>
            <a:spLocks noGrp="1"/>
          </p:cNvSpPr>
          <p:nvPr>
            <p:ph sz="quarter" idx="1"/>
          </p:nvPr>
        </p:nvSpPr>
        <p:spPr/>
        <p:txBody>
          <a:bodyPr/>
          <a:lstStyle/>
          <a:p>
            <a:r>
              <a:rPr lang="en-US" dirty="0"/>
              <a:t>To increase data availability</a:t>
            </a:r>
          </a:p>
          <a:p>
            <a:pPr lvl="1"/>
            <a:r>
              <a:rPr lang="en-US" dirty="0" smtClean="0"/>
              <a:t>Increase transmission power</a:t>
            </a:r>
            <a:endParaRPr lang="en-US" dirty="0"/>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506786"/>
            <a:ext cx="2169522" cy="266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1662" y="5139293"/>
            <a:ext cx="6381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13562" y="5802868"/>
            <a:ext cx="2292038" cy="369332"/>
          </a:xfrm>
          <a:prstGeom prst="rect">
            <a:avLst/>
          </a:prstGeom>
          <a:noFill/>
        </p:spPr>
        <p:txBody>
          <a:bodyPr wrap="none" rtlCol="0">
            <a:spAutoFit/>
          </a:bodyPr>
          <a:lstStyle/>
          <a:p>
            <a:r>
              <a:rPr lang="en-US" dirty="0" smtClean="0"/>
              <a:t>Transmission Range</a:t>
            </a:r>
            <a:endParaRPr lang="en-US" dirty="0"/>
          </a:p>
        </p:txBody>
      </p:sp>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00" y="3440336"/>
            <a:ext cx="2831103" cy="286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876800" y="3693636"/>
            <a:ext cx="2980303" cy="369332"/>
          </a:xfrm>
          <a:prstGeom prst="rect">
            <a:avLst/>
          </a:prstGeom>
          <a:noFill/>
        </p:spPr>
        <p:txBody>
          <a:bodyPr wrap="none" rtlCol="0">
            <a:spAutoFit/>
          </a:bodyPr>
          <a:lstStyle/>
          <a:p>
            <a:r>
              <a:rPr lang="en-US" dirty="0" smtClean="0">
                <a:solidFill>
                  <a:srgbClr val="FF0000"/>
                </a:solidFill>
              </a:rPr>
              <a:t>Increase </a:t>
            </a:r>
            <a:r>
              <a:rPr lang="en-US" dirty="0">
                <a:solidFill>
                  <a:srgbClr val="FF0000"/>
                </a:solidFill>
              </a:rPr>
              <a:t>e</a:t>
            </a:r>
            <a:r>
              <a:rPr lang="en-US" dirty="0" smtClean="0">
                <a:solidFill>
                  <a:srgbClr val="FF0000"/>
                </a:solidFill>
              </a:rPr>
              <a:t>nergy overheads</a:t>
            </a:r>
            <a:endParaRPr lang="en-US" dirty="0">
              <a:solidFill>
                <a:srgbClr val="FF0000"/>
              </a:solidFill>
            </a:endParaRPr>
          </a:p>
        </p:txBody>
      </p:sp>
      <p:sp>
        <p:nvSpPr>
          <p:cNvPr id="8" name="TextBox 7"/>
          <p:cNvSpPr txBox="1"/>
          <p:nvPr/>
        </p:nvSpPr>
        <p:spPr>
          <a:xfrm>
            <a:off x="4770749" y="3009834"/>
            <a:ext cx="2326278" cy="461665"/>
          </a:xfrm>
          <a:prstGeom prst="rect">
            <a:avLst/>
          </a:prstGeom>
          <a:noFill/>
        </p:spPr>
        <p:txBody>
          <a:bodyPr wrap="none" rtlCol="0">
            <a:spAutoFit/>
          </a:bodyPr>
          <a:lstStyle/>
          <a:p>
            <a:pPr algn="r"/>
            <a:r>
              <a:rPr lang="en-US" sz="2400" dirty="0" smtClean="0">
                <a:solidFill>
                  <a:srgbClr val="0070C0"/>
                </a:solidFill>
              </a:rPr>
              <a:t>Consequences:</a:t>
            </a:r>
            <a:endParaRPr lang="en-US" sz="2400" dirty="0">
              <a:solidFill>
                <a:srgbClr val="0070C0"/>
              </a:solidFill>
            </a:endParaRPr>
          </a:p>
        </p:txBody>
      </p:sp>
      <p:sp>
        <p:nvSpPr>
          <p:cNvPr id="15" name="TextBox 14"/>
          <p:cNvSpPr txBox="1"/>
          <p:nvPr/>
        </p:nvSpPr>
        <p:spPr>
          <a:xfrm>
            <a:off x="5089837" y="4376061"/>
            <a:ext cx="2169376" cy="369332"/>
          </a:xfrm>
          <a:prstGeom prst="rect">
            <a:avLst/>
          </a:prstGeom>
          <a:noFill/>
        </p:spPr>
        <p:txBody>
          <a:bodyPr wrap="none" rtlCol="0">
            <a:spAutoFit/>
          </a:bodyPr>
          <a:lstStyle/>
          <a:p>
            <a:r>
              <a:rPr lang="en-US" dirty="0" smtClean="0">
                <a:solidFill>
                  <a:srgbClr val="7030A0"/>
                </a:solidFill>
              </a:rPr>
              <a:t>Increase privacy risks</a:t>
            </a:r>
            <a:endParaRPr lang="en-US" dirty="0">
              <a:solidFill>
                <a:srgbClr val="7030A0"/>
              </a:solidFill>
            </a:endParaRPr>
          </a:p>
        </p:txBody>
      </p:sp>
    </p:spTree>
    <p:custDataLst>
      <p:tags r:id="rId1"/>
    </p:custDataLst>
    <p:extLst>
      <p:ext uri="{BB962C8B-B14F-4D97-AF65-F5344CB8AC3E}">
        <p14:creationId xmlns:p14="http://schemas.microsoft.com/office/powerpoint/2010/main" val="2612911752"/>
      </p:ext>
    </p:extLst>
  </p:cSld>
  <p:clrMapOvr>
    <a:masterClrMapping/>
  </p:clrMapOvr>
  <mc:AlternateContent xmlns:mc="http://schemas.openxmlformats.org/markup-compatibility/2006" xmlns:p14="http://schemas.microsoft.com/office/powerpoint/2010/main">
    <mc:Choice Requires="p14">
      <p:transition spd="slow" p14:dur="2000" advTm="55320"/>
    </mc:Choice>
    <mc:Fallback xmlns="">
      <p:transition spd="slow" advTm="5532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02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70C0"/>
                </a:solidFill>
              </a:rPr>
              <a:t>A Dilemma – On the Other Hand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5" name="Content Placeholder 4"/>
          <p:cNvSpPr>
            <a:spLocks noGrp="1"/>
          </p:cNvSpPr>
          <p:nvPr>
            <p:ph sz="quarter" idx="1"/>
          </p:nvPr>
        </p:nvSpPr>
        <p:spPr/>
        <p:txBody>
          <a:bodyPr/>
          <a:lstStyle/>
          <a:p>
            <a:r>
              <a:rPr lang="en-US" dirty="0" smtClean="0"/>
              <a:t>To increase data availability</a:t>
            </a:r>
          </a:p>
          <a:p>
            <a:pPr lvl="1"/>
            <a:r>
              <a:rPr lang="en-US" dirty="0" smtClean="0"/>
              <a:t>Using complicated MAC protocols</a:t>
            </a:r>
            <a:endParaRPr lang="en-US" dirty="0"/>
          </a:p>
        </p:txBody>
      </p:sp>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1" y="2955581"/>
            <a:ext cx="2514600" cy="3170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1447800" y="3733800"/>
            <a:ext cx="609600"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Multiply 7"/>
          <p:cNvSpPr/>
          <p:nvPr/>
        </p:nvSpPr>
        <p:spPr>
          <a:xfrm>
            <a:off x="1447800" y="3619500"/>
            <a:ext cx="457200" cy="4572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71600" y="3834825"/>
            <a:ext cx="5334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
        <p:nvSpPr>
          <p:cNvPr id="10" name="TextBox 9"/>
          <p:cNvSpPr txBox="1"/>
          <p:nvPr/>
        </p:nvSpPr>
        <p:spPr>
          <a:xfrm>
            <a:off x="4826765" y="2834824"/>
            <a:ext cx="1951175" cy="461665"/>
          </a:xfrm>
          <a:prstGeom prst="rect">
            <a:avLst/>
          </a:prstGeom>
          <a:noFill/>
        </p:spPr>
        <p:txBody>
          <a:bodyPr wrap="none" rtlCol="0">
            <a:spAutoFit/>
          </a:bodyPr>
          <a:lstStyle/>
          <a:p>
            <a:pPr algn="r"/>
            <a:r>
              <a:rPr lang="en-US" sz="2400" dirty="0" smtClean="0">
                <a:solidFill>
                  <a:srgbClr val="0070C0"/>
                </a:solidFill>
              </a:rPr>
              <a:t>Consequence:</a:t>
            </a:r>
            <a:endParaRPr lang="en-US" sz="2400" dirty="0">
              <a:solidFill>
                <a:srgbClr val="0070C0"/>
              </a:solidFill>
            </a:endParaRPr>
          </a:p>
        </p:txBody>
      </p:sp>
      <p:sp>
        <p:nvSpPr>
          <p:cNvPr id="11" name="TextBox 10"/>
          <p:cNvSpPr txBox="1"/>
          <p:nvPr/>
        </p:nvSpPr>
        <p:spPr>
          <a:xfrm>
            <a:off x="4876800" y="3316069"/>
            <a:ext cx="2980303" cy="646331"/>
          </a:xfrm>
          <a:prstGeom prst="rect">
            <a:avLst/>
          </a:prstGeom>
          <a:noFill/>
        </p:spPr>
        <p:txBody>
          <a:bodyPr wrap="none" rtlCol="0">
            <a:spAutoFit/>
          </a:bodyPr>
          <a:lstStyle/>
          <a:p>
            <a:r>
              <a:rPr lang="en-US" dirty="0" smtClean="0">
                <a:solidFill>
                  <a:srgbClr val="FF0000"/>
                </a:solidFill>
              </a:rPr>
              <a:t>Increase </a:t>
            </a:r>
            <a:r>
              <a:rPr lang="en-US" dirty="0">
                <a:solidFill>
                  <a:srgbClr val="FF0000"/>
                </a:solidFill>
              </a:rPr>
              <a:t>e</a:t>
            </a:r>
            <a:r>
              <a:rPr lang="en-US" dirty="0" smtClean="0">
                <a:solidFill>
                  <a:srgbClr val="FF0000"/>
                </a:solidFill>
              </a:rPr>
              <a:t>nergy overheads</a:t>
            </a:r>
          </a:p>
          <a:p>
            <a:r>
              <a:rPr lang="en-US" dirty="0" smtClean="0">
                <a:solidFill>
                  <a:srgbClr val="FF0000"/>
                </a:solidFill>
              </a:rPr>
              <a:t>for retransmissions</a:t>
            </a:r>
            <a:endParaRPr lang="en-US" dirty="0">
              <a:solidFill>
                <a:srgbClr val="FF0000"/>
              </a:solidFill>
            </a:endParaRPr>
          </a:p>
        </p:txBody>
      </p:sp>
      <p:sp>
        <p:nvSpPr>
          <p:cNvPr id="12" name="TextBox 11"/>
          <p:cNvSpPr txBox="1"/>
          <p:nvPr/>
        </p:nvSpPr>
        <p:spPr>
          <a:xfrm>
            <a:off x="2971800" y="4110026"/>
            <a:ext cx="6019800" cy="646331"/>
          </a:xfrm>
          <a:prstGeom prst="rect">
            <a:avLst/>
          </a:prstGeom>
          <a:noFill/>
        </p:spPr>
        <p:txBody>
          <a:bodyPr wrap="square" rtlCol="0">
            <a:spAutoFit/>
          </a:bodyPr>
          <a:lstStyle/>
          <a:p>
            <a:r>
              <a:rPr lang="en-US" dirty="0" smtClean="0"/>
              <a:t>Many existing works propose new MAC protocols to improve packet delivery  performance in body sensor network.</a:t>
            </a:r>
            <a:endParaRPr lang="en-US" dirty="0"/>
          </a:p>
        </p:txBody>
      </p:sp>
      <p:sp>
        <p:nvSpPr>
          <p:cNvPr id="13" name="TextBox 12"/>
          <p:cNvSpPr txBox="1"/>
          <p:nvPr/>
        </p:nvSpPr>
        <p:spPr>
          <a:xfrm>
            <a:off x="3158735" y="5206527"/>
            <a:ext cx="5791200" cy="646331"/>
          </a:xfrm>
          <a:prstGeom prst="rect">
            <a:avLst/>
          </a:prstGeom>
          <a:noFill/>
        </p:spPr>
        <p:txBody>
          <a:bodyPr wrap="square" rtlCol="0">
            <a:spAutoFit/>
          </a:bodyPr>
          <a:lstStyle/>
          <a:p>
            <a:r>
              <a:rPr lang="en-US" dirty="0" smtClean="0">
                <a:solidFill>
                  <a:srgbClr val="7030A0"/>
                </a:solidFill>
              </a:rPr>
              <a:t>However, the impermeability of human body is a large obstacle for transmission efficiency.</a:t>
            </a:r>
            <a:endParaRPr lang="en-US" dirty="0">
              <a:solidFill>
                <a:srgbClr val="7030A0"/>
              </a:solidFill>
            </a:endParaRPr>
          </a:p>
        </p:txBody>
      </p:sp>
    </p:spTree>
    <p:custDataLst>
      <p:tags r:id="rId1"/>
    </p:custDataLst>
    <p:extLst>
      <p:ext uri="{BB962C8B-B14F-4D97-AF65-F5344CB8AC3E}">
        <p14:creationId xmlns:p14="http://schemas.microsoft.com/office/powerpoint/2010/main" val="2994700357"/>
      </p:ext>
    </p:extLst>
  </p:cSld>
  <p:clrMapOvr>
    <a:masterClrMapping/>
  </p:clrMapOvr>
  <mc:AlternateContent xmlns:mc="http://schemas.openxmlformats.org/markup-compatibility/2006" xmlns:p14="http://schemas.microsoft.com/office/powerpoint/2010/main">
    <mc:Choice Requires="p14">
      <p:transition spd="slow" p14:dur="2000" advTm="42977"/>
    </mc:Choice>
    <mc:Fallback xmlns="">
      <p:transition spd="slow" advTm="4297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1000"/>
                            </p:stCondLst>
                            <p:childTnLst>
                              <p:par>
                                <p:cTn id="11" presetID="1" presetClass="exit" presetSubtype="0" fill="hold" nodeType="afterEffect">
                                  <p:stCondLst>
                                    <p:cond delay="100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1" nodeType="withEffect">
                                  <p:stCondLst>
                                    <p:cond delay="100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2" nodeType="afterEffect">
                                  <p:stCondLst>
                                    <p:cond delay="100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1000"/>
                            </p:stCondLst>
                            <p:childTnLst>
                              <p:par>
                                <p:cTn id="23" presetID="1" presetClass="exit" presetSubtype="0" fill="hold" nodeType="afterEffect">
                                  <p:stCondLst>
                                    <p:cond delay="100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3" nodeType="withEffect">
                                  <p:stCondLst>
                                    <p:cond delay="100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100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The Idea and Research Question</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5" name="Content Placeholder 4"/>
          <p:cNvSpPr>
            <a:spLocks noGrp="1"/>
          </p:cNvSpPr>
          <p:nvPr>
            <p:ph sz="quarter" idx="1"/>
          </p:nvPr>
        </p:nvSpPr>
        <p:spPr/>
        <p:txBody>
          <a:bodyPr/>
          <a:lstStyle/>
          <a:p>
            <a:r>
              <a:rPr lang="en-US" sz="3600" dirty="0" smtClean="0"/>
              <a:t>Idea</a:t>
            </a:r>
          </a:p>
          <a:p>
            <a:pPr lvl="1"/>
            <a:r>
              <a:rPr lang="en-US" dirty="0" smtClean="0">
                <a:solidFill>
                  <a:srgbClr val="0070C0"/>
                </a:solidFill>
              </a:rPr>
              <a:t>As it is difficult to overcome the impermeability of human body, </a:t>
            </a:r>
            <a:r>
              <a:rPr lang="en-US" dirty="0" smtClean="0">
                <a:solidFill>
                  <a:srgbClr val="FF0000"/>
                </a:solidFill>
              </a:rPr>
              <a:t>can we utilize it? If so, how?</a:t>
            </a:r>
          </a:p>
          <a:p>
            <a:pPr lvl="1"/>
            <a:r>
              <a:rPr lang="en-US" dirty="0" smtClean="0"/>
              <a:t>It </a:t>
            </a:r>
            <a:r>
              <a:rPr lang="en-US" dirty="0"/>
              <a:t>is </a:t>
            </a:r>
            <a:r>
              <a:rPr lang="en-US" b="1" i="1" dirty="0">
                <a:solidFill>
                  <a:srgbClr val="7030A0"/>
                </a:solidFill>
              </a:rPr>
              <a:t>reasonable to imagine diff. activities have diff. patterns of packet loss and fading, which we call </a:t>
            </a:r>
            <a:r>
              <a:rPr lang="en-US" b="1" i="1" dirty="0">
                <a:solidFill>
                  <a:srgbClr val="FF0000"/>
                </a:solidFill>
              </a:rPr>
              <a:t>communication </a:t>
            </a:r>
            <a:r>
              <a:rPr lang="en-US" b="1" i="1" dirty="0" smtClean="0">
                <a:solidFill>
                  <a:srgbClr val="FF0000"/>
                </a:solidFill>
              </a:rPr>
              <a:t>patterns.</a:t>
            </a:r>
          </a:p>
          <a:p>
            <a:pPr lvl="1"/>
            <a:r>
              <a:rPr lang="en-US" b="1" i="1" dirty="0" smtClean="0">
                <a:solidFill>
                  <a:srgbClr val="FF0000"/>
                </a:solidFill>
              </a:rPr>
              <a:t>We use communication pattern for recognizing activities.</a:t>
            </a:r>
            <a:endParaRPr lang="en-US" b="1" i="1" dirty="0" smtClean="0">
              <a:solidFill>
                <a:srgbClr val="0070C0"/>
              </a:solidFill>
            </a:endParaRPr>
          </a:p>
          <a:p>
            <a:pPr marL="0" indent="0">
              <a:buNone/>
            </a:pPr>
            <a:endParaRPr lang="en-US" dirty="0">
              <a:solidFill>
                <a:srgbClr val="FF0000"/>
              </a:solidFill>
            </a:endParaRPr>
          </a:p>
          <a:p>
            <a:endParaRPr lang="en-US" dirty="0">
              <a:solidFill>
                <a:srgbClr val="FF0000"/>
              </a:solidFill>
            </a:endParaRPr>
          </a:p>
        </p:txBody>
      </p:sp>
    </p:spTree>
    <p:custDataLst>
      <p:tags r:id="rId1"/>
    </p:custDataLst>
    <p:extLst>
      <p:ext uri="{BB962C8B-B14F-4D97-AF65-F5344CB8AC3E}">
        <p14:creationId xmlns:p14="http://schemas.microsoft.com/office/powerpoint/2010/main" val="1584798806"/>
      </p:ext>
    </p:extLst>
  </p:cSld>
  <p:clrMapOvr>
    <a:masterClrMapping/>
  </p:clrMapOvr>
  <mc:AlternateContent xmlns:mc="http://schemas.openxmlformats.org/markup-compatibility/2006" xmlns:p14="http://schemas.microsoft.com/office/powerpoint/2010/main">
    <mc:Choice Requires="p14">
      <p:transition spd="slow" p14:dur="2000" advTm="49049"/>
    </mc:Choice>
    <mc:Fallback xmlns="">
      <p:transition spd="slow" advTm="4904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Proof of Concept Experiment</a:t>
            </a:r>
            <a:endParaRPr lang="en-US" dirty="0"/>
          </a:p>
        </p:txBody>
      </p:sp>
      <p:pic>
        <p:nvPicPr>
          <p:cNvPr id="12" name="Picture 11"/>
          <p:cNvPicPr>
            <a:picLocks noChangeAspect="1"/>
          </p:cNvPicPr>
          <p:nvPr/>
        </p:nvPicPr>
        <p:blipFill>
          <a:blip r:embed="rId3"/>
          <a:stretch>
            <a:fillRect/>
          </a:stretch>
        </p:blipFill>
        <p:spPr>
          <a:xfrm>
            <a:off x="977814" y="1675130"/>
            <a:ext cx="3136035" cy="4123305"/>
          </a:xfrm>
          <a:prstGeom prst="rect">
            <a:avLst/>
          </a:prstGeom>
        </p:spPr>
      </p:pic>
      <p:sp>
        <p:nvSpPr>
          <p:cNvPr id="13" name="Rectangle 12"/>
          <p:cNvSpPr/>
          <p:nvPr/>
        </p:nvSpPr>
        <p:spPr>
          <a:xfrm>
            <a:off x="5770434" y="4252167"/>
            <a:ext cx="2402047" cy="9249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err="1" smtClean="0">
                <a:solidFill>
                  <a:srgbClr val="000000"/>
                </a:solidFill>
              </a:rPr>
              <a:t>RadioSense</a:t>
            </a:r>
            <a:r>
              <a:rPr lang="en-US" sz="2800" dirty="0" smtClean="0">
                <a:solidFill>
                  <a:srgbClr val="000000"/>
                </a:solidFill>
              </a:rPr>
              <a:t> Nodes</a:t>
            </a:r>
            <a:endParaRPr lang="en-US" sz="2800" dirty="0">
              <a:solidFill>
                <a:srgbClr val="000000"/>
              </a:solidFill>
            </a:endParaRPr>
          </a:p>
        </p:txBody>
      </p:sp>
      <p:sp>
        <p:nvSpPr>
          <p:cNvPr id="14" name="Rectangle 13"/>
          <p:cNvSpPr/>
          <p:nvPr/>
        </p:nvSpPr>
        <p:spPr>
          <a:xfrm>
            <a:off x="5770435" y="2733537"/>
            <a:ext cx="2277804" cy="9669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Base Station</a:t>
            </a:r>
            <a:endParaRPr lang="en-US" sz="2800" dirty="0">
              <a:solidFill>
                <a:schemeClr val="tx1"/>
              </a:solidFill>
            </a:endParaRPr>
          </a:p>
        </p:txBody>
      </p:sp>
      <p:cxnSp>
        <p:nvCxnSpPr>
          <p:cNvPr id="16" name="Straight Arrow Connector 15"/>
          <p:cNvCxnSpPr>
            <a:endCxn id="13" idx="1"/>
          </p:cNvCxnSpPr>
          <p:nvPr/>
        </p:nvCxnSpPr>
        <p:spPr>
          <a:xfrm flipV="1">
            <a:off x="2208779" y="4714659"/>
            <a:ext cx="3561655" cy="35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532340" y="3506657"/>
            <a:ext cx="4238095" cy="10630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208779" y="3092485"/>
            <a:ext cx="3561656" cy="1725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76A0F25C-914C-6445-AC51-9129EB865063}" type="slidenum">
              <a:rPr lang="en-US" smtClean="0"/>
              <a:t>9</a:t>
            </a:fld>
            <a:endParaRPr lang="en-US"/>
          </a:p>
        </p:txBody>
      </p:sp>
    </p:spTree>
    <p:extLst>
      <p:ext uri="{BB962C8B-B14F-4D97-AF65-F5344CB8AC3E}">
        <p14:creationId xmlns:p14="http://schemas.microsoft.com/office/powerpoint/2010/main" val="18888117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8|7.9|1.4"/>
</p:tagLst>
</file>

<file path=ppt/tags/tag10.xml><?xml version="1.0" encoding="utf-8"?>
<p:tagLst xmlns:a="http://schemas.openxmlformats.org/drawingml/2006/main" xmlns:r="http://schemas.openxmlformats.org/officeDocument/2006/relationships" xmlns:p="http://schemas.openxmlformats.org/presentationml/2006/main">
  <p:tag name="TIMING" val="|21.7|18.9|16.8"/>
</p:tagLst>
</file>

<file path=ppt/tags/tag11.xml><?xml version="1.0" encoding="utf-8"?>
<p:tagLst xmlns:a="http://schemas.openxmlformats.org/drawingml/2006/main" xmlns:r="http://schemas.openxmlformats.org/officeDocument/2006/relationships" xmlns:p="http://schemas.openxmlformats.org/presentationml/2006/main">
  <p:tag name="TIMING" val="|6.2|7|19.5|3.2|27.3"/>
</p:tagLst>
</file>

<file path=ppt/tags/tag2.xml><?xml version="1.0" encoding="utf-8"?>
<p:tagLst xmlns:a="http://schemas.openxmlformats.org/drawingml/2006/main" xmlns:r="http://schemas.openxmlformats.org/officeDocument/2006/relationships" xmlns:p="http://schemas.openxmlformats.org/presentationml/2006/main">
  <p:tag name="TIMING" val="|9.8|13|7.2|6.8|5.8|7.9"/>
</p:tagLst>
</file>

<file path=ppt/tags/tag3.xml><?xml version="1.0" encoding="utf-8"?>
<p:tagLst xmlns:a="http://schemas.openxmlformats.org/drawingml/2006/main" xmlns:r="http://schemas.openxmlformats.org/officeDocument/2006/relationships" xmlns:p="http://schemas.openxmlformats.org/presentationml/2006/main">
  <p:tag name="TIMING" val="|22.9|7.1|11.6|8.7"/>
</p:tagLst>
</file>

<file path=ppt/tags/tag4.xml><?xml version="1.0" encoding="utf-8"?>
<p:tagLst xmlns:a="http://schemas.openxmlformats.org/drawingml/2006/main" xmlns:r="http://schemas.openxmlformats.org/officeDocument/2006/relationships" xmlns:p="http://schemas.openxmlformats.org/presentationml/2006/main">
  <p:tag name="TIMING" val="|9.1|9.9|18.7|2.4|6.6"/>
</p:tagLst>
</file>

<file path=ppt/tags/tag5.xml><?xml version="1.0" encoding="utf-8"?>
<p:tagLst xmlns:a="http://schemas.openxmlformats.org/drawingml/2006/main" xmlns:r="http://schemas.openxmlformats.org/officeDocument/2006/relationships" xmlns:p="http://schemas.openxmlformats.org/presentationml/2006/main">
  <p:tag name="TIMING" val="|6.3|4|5.7|3.9|7|9.2"/>
</p:tagLst>
</file>

<file path=ppt/tags/tag6.xml><?xml version="1.0" encoding="utf-8"?>
<p:tagLst xmlns:a="http://schemas.openxmlformats.org/drawingml/2006/main" xmlns:r="http://schemas.openxmlformats.org/officeDocument/2006/relationships" xmlns:p="http://schemas.openxmlformats.org/presentationml/2006/main">
  <p:tag name="TIMING" val="|12.9|9|5.6"/>
</p:tagLst>
</file>

<file path=ppt/tags/tag7.xml><?xml version="1.0" encoding="utf-8"?>
<p:tagLst xmlns:a="http://schemas.openxmlformats.org/drawingml/2006/main" xmlns:r="http://schemas.openxmlformats.org/officeDocument/2006/relationships" xmlns:p="http://schemas.openxmlformats.org/presentationml/2006/main">
  <p:tag name="TIMING" val="|11.2|8.9|8.4|6.6|9.1|6.1"/>
</p:tagLst>
</file>

<file path=ppt/tags/tag8.xml><?xml version="1.0" encoding="utf-8"?>
<p:tagLst xmlns:a="http://schemas.openxmlformats.org/drawingml/2006/main" xmlns:r="http://schemas.openxmlformats.org/officeDocument/2006/relationships" xmlns:p="http://schemas.openxmlformats.org/presentationml/2006/main">
  <p:tag name="TIMING" val="|14.3|6.8|11.6|43.9|16.4"/>
</p:tagLst>
</file>

<file path=ppt/tags/tag9.xml><?xml version="1.0" encoding="utf-8"?>
<p:tagLst xmlns:a="http://schemas.openxmlformats.org/drawingml/2006/main" xmlns:r="http://schemas.openxmlformats.org/officeDocument/2006/relationships" xmlns:p="http://schemas.openxmlformats.org/presentationml/2006/main">
  <p:tag name="TIMING" val="|10.5|5.5|6.2|7.2|15.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9487</TotalTime>
  <Words>5436</Words>
  <Application>Microsoft Macintosh PowerPoint</Application>
  <PresentationFormat>On-screen Show (4:3)</PresentationFormat>
  <Paragraphs>740</Paragraphs>
  <Slides>56</Slides>
  <Notes>49</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Body Area Sensor Networks II</vt:lpstr>
      <vt:lpstr>Paper</vt:lpstr>
      <vt:lpstr>Background - Activity Recognition</vt:lpstr>
      <vt:lpstr> Sensing-based Activity Recognition</vt:lpstr>
      <vt:lpstr>A Dilemma – On One Hand</vt:lpstr>
      <vt:lpstr>A Dilemma – On the Other Hand</vt:lpstr>
      <vt:lpstr>A Dilemma – On the Other Hand</vt:lpstr>
      <vt:lpstr>The Idea and Research Question</vt:lpstr>
      <vt:lpstr>Proof of Concept Experiment</vt:lpstr>
      <vt:lpstr>Proof of Concept Experiment</vt:lpstr>
      <vt:lpstr>Communication Pattern</vt:lpstr>
      <vt:lpstr>Factors Influencing the Discriminative Capacity of Communication Patterns</vt:lpstr>
      <vt:lpstr>RadioSense – a Prototype System</vt:lpstr>
      <vt:lpstr>Data Collection</vt:lpstr>
      <vt:lpstr>N-fold Cross Validation</vt:lpstr>
      <vt:lpstr>TX Power Level</vt:lpstr>
      <vt:lpstr>TX Power Level</vt:lpstr>
      <vt:lpstr>Packet Sending Rate  &amp; Smoothing Window Size</vt:lpstr>
      <vt:lpstr>Optimize Packet Sending Rate &amp; Smoothing Window Size</vt:lpstr>
      <vt:lpstr>Amount of Training Data</vt:lpstr>
      <vt:lpstr>RadioSense Recap</vt:lpstr>
      <vt:lpstr>Up to Now</vt:lpstr>
      <vt:lpstr>Evaluation – Data Collection</vt:lpstr>
      <vt:lpstr>Evaluation – System Parameter Optimization </vt:lpstr>
      <vt:lpstr>Evaluation – Accuracy and Precision </vt:lpstr>
      <vt:lpstr>Potentials – More Fine-Grained Activities </vt:lpstr>
      <vt:lpstr>Evaluation – Battery Lifetime and Privacy </vt:lpstr>
      <vt:lpstr>Evaluation - Potential of Coexistence with Other On-body Sensor Nodes</vt:lpstr>
      <vt:lpstr>Limitations </vt:lpstr>
      <vt:lpstr>Paper</vt:lpstr>
      <vt:lpstr>User Activity Recognition</vt:lpstr>
      <vt:lpstr>Main Idea</vt:lpstr>
      <vt:lpstr>Share Your Thoughts</vt:lpstr>
      <vt:lpstr>BodyScope</vt:lpstr>
      <vt:lpstr>BodyScope</vt:lpstr>
      <vt:lpstr>State-of-the-arts</vt:lpstr>
      <vt:lpstr>User Activities Detected Through Sound Sound Spectrogram</vt:lpstr>
      <vt:lpstr>User Activities Detected Through Sound</vt:lpstr>
      <vt:lpstr>User Activities Detected Through Sound</vt:lpstr>
      <vt:lpstr>User Activities Detected Through Sound</vt:lpstr>
      <vt:lpstr>User Activities Detected Through Sound</vt:lpstr>
      <vt:lpstr>User Activities Detected Through Sound</vt:lpstr>
      <vt:lpstr>User Activities Detected Through Sound</vt:lpstr>
      <vt:lpstr>Classification Technique</vt:lpstr>
      <vt:lpstr>Lab Evaluation</vt:lpstr>
      <vt:lpstr>Lab Evaluation</vt:lpstr>
      <vt:lpstr>Lab Evaluation</vt:lpstr>
      <vt:lpstr>Lab Evaluation</vt:lpstr>
      <vt:lpstr>Lab Evaluation</vt:lpstr>
      <vt:lpstr>Lab Evaluation</vt:lpstr>
      <vt:lpstr>Small Scale In-the-Wild Evaluation</vt:lpstr>
      <vt:lpstr>Small-scale In-the-Wild Evaluation</vt:lpstr>
      <vt:lpstr>Small-scale In-the-Wild Evaluation</vt:lpstr>
      <vt:lpstr>A Demo Video</vt:lpstr>
      <vt:lpstr>Limitation and Future Work</vt:lpstr>
      <vt:lpstr>Thank You!</vt:lpstr>
    </vt:vector>
  </TitlesOfParts>
  <Company>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Area Sensor Networks II</dc:title>
  <dc:creator>Dong Wang</dc:creator>
  <cp:lastModifiedBy>Dong Wang</cp:lastModifiedBy>
  <cp:revision>261</cp:revision>
  <dcterms:created xsi:type="dcterms:W3CDTF">2015-01-31T14:32:26Z</dcterms:created>
  <dcterms:modified xsi:type="dcterms:W3CDTF">2015-04-11T13:57:21Z</dcterms:modified>
</cp:coreProperties>
</file>