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3" r:id="rId4"/>
    <p:sldId id="268" r:id="rId5"/>
    <p:sldId id="264" r:id="rId6"/>
    <p:sldId id="259" r:id="rId7"/>
    <p:sldId id="260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D9537-9E5D-9D46-87D3-28E111D16672}" type="datetimeFigureOut">
              <a:rPr lang="en-US" smtClean="0"/>
              <a:t>4/23/15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0F0B5-6B04-C746-A6F0-C8CA79AAA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61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D0969-DDAF-45CD-B9D7-6EBB0835948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88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D0969-DDAF-45CD-B9D7-6EBB0835948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D0969-DDAF-45CD-B9D7-6EBB0835948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1727-AF8F-AF4D-ACA6-F3191C8837B3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EF33-C9C6-FB48-B933-35F0562B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8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1727-AF8F-AF4D-ACA6-F3191C8837B3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EF33-C9C6-FB48-B933-35F0562B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1727-AF8F-AF4D-ACA6-F3191C8837B3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EF33-C9C6-FB48-B933-35F0562B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0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1727-AF8F-AF4D-ACA6-F3191C8837B3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EF33-C9C6-FB48-B933-35F0562B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7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1727-AF8F-AF4D-ACA6-F3191C8837B3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EF33-C9C6-FB48-B933-35F0562B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2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1727-AF8F-AF4D-ACA6-F3191C8837B3}" type="datetimeFigureOut">
              <a:rPr lang="en-US" smtClean="0"/>
              <a:t>4/23/15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EF33-C9C6-FB48-B933-35F0562B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1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1727-AF8F-AF4D-ACA6-F3191C8837B3}" type="datetimeFigureOut">
              <a:rPr lang="en-US" smtClean="0"/>
              <a:t>4/23/15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EF33-C9C6-FB48-B933-35F0562B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63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1727-AF8F-AF4D-ACA6-F3191C8837B3}" type="datetimeFigureOut">
              <a:rPr lang="en-US" smtClean="0"/>
              <a:t>4/23/15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EF33-C9C6-FB48-B933-35F0562B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3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1727-AF8F-AF4D-ACA6-F3191C8837B3}" type="datetimeFigureOut">
              <a:rPr lang="en-US" smtClean="0"/>
              <a:t>4/23/15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EF33-C9C6-FB48-B933-35F0562B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20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1727-AF8F-AF4D-ACA6-F3191C8837B3}" type="datetimeFigureOut">
              <a:rPr lang="en-US" smtClean="0"/>
              <a:t>4/23/15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EF33-C9C6-FB48-B933-35F0562B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3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1727-AF8F-AF4D-ACA6-F3191C8837B3}" type="datetimeFigureOut">
              <a:rPr lang="en-US" smtClean="0"/>
              <a:t>4/23/15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EEF33-C9C6-FB48-B933-35F0562B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0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B1727-AF8F-AF4D-ACA6-F3191C8837B3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EEF33-C9C6-FB48-B933-35F0562B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5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png"/><Relationship Id="rId8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32851"/>
            <a:ext cx="7772400" cy="1470025"/>
          </a:xfrm>
        </p:spPr>
        <p:txBody>
          <a:bodyPr/>
          <a:lstStyle/>
          <a:p>
            <a:r>
              <a:rPr lang="en-US" dirty="0" smtClean="0"/>
              <a:t>Social Sensing and CPS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Spring 2015 CSE 40437/60437 </a:t>
            </a:r>
          </a:p>
          <a:p>
            <a:r>
              <a:rPr lang="en-US" dirty="0" smtClean="0"/>
              <a:t>Prof. Dong Wang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629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746" y="2880685"/>
            <a:ext cx="1545004" cy="140106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Social Sensing and CPS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1846149" y="183315"/>
            <a:ext cx="327331" cy="646845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33598" y="1307743"/>
            <a:ext cx="1302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Time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86239" y="1146454"/>
            <a:ext cx="32070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Real-time Scheduling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Resource Management</a:t>
            </a:r>
            <a:endParaRPr lang="en-US" sz="2200" dirty="0"/>
          </a:p>
        </p:txBody>
      </p:sp>
      <p:sp>
        <p:nvSpPr>
          <p:cNvPr id="8" name="Left Brace 7"/>
          <p:cNvSpPr/>
          <p:nvPr/>
        </p:nvSpPr>
        <p:spPr>
          <a:xfrm>
            <a:off x="4062031" y="1163714"/>
            <a:ext cx="174931" cy="79200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48465" y="290476"/>
            <a:ext cx="166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Function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386239" y="178649"/>
            <a:ext cx="35269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Component interaction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Error propagation</a:t>
            </a:r>
          </a:p>
        </p:txBody>
      </p:sp>
      <p:sp>
        <p:nvSpPr>
          <p:cNvPr id="11" name="Left Brace 10"/>
          <p:cNvSpPr/>
          <p:nvPr/>
        </p:nvSpPr>
        <p:spPr>
          <a:xfrm>
            <a:off x="4036377" y="156081"/>
            <a:ext cx="174931" cy="79200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733598" y="2291725"/>
            <a:ext cx="1194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Data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386239" y="2087218"/>
            <a:ext cx="44393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Data Reliability &amp; Info Overload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Social Media Sensing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Hadoop and </a:t>
            </a:r>
            <a:r>
              <a:rPr lang="en-US" sz="2200" dirty="0" err="1" smtClean="0"/>
              <a:t>MapReduce</a:t>
            </a:r>
            <a:endParaRPr lang="en-US" sz="2200" dirty="0"/>
          </a:p>
        </p:txBody>
      </p:sp>
      <p:sp>
        <p:nvSpPr>
          <p:cNvPr id="14" name="Left Brace 13"/>
          <p:cNvSpPr/>
          <p:nvPr/>
        </p:nvSpPr>
        <p:spPr>
          <a:xfrm>
            <a:off x="4048673" y="2291725"/>
            <a:ext cx="175196" cy="7644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710569" y="4496849"/>
            <a:ext cx="166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Energy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311335" y="4387298"/>
            <a:ext cx="41940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Heterogeneous Sensor Platform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Smartphone Sensing</a:t>
            </a:r>
          </a:p>
        </p:txBody>
      </p:sp>
      <p:sp>
        <p:nvSpPr>
          <p:cNvPr id="18" name="Left Brace 17"/>
          <p:cNvSpPr/>
          <p:nvPr/>
        </p:nvSpPr>
        <p:spPr>
          <a:xfrm>
            <a:off x="4061500" y="4479309"/>
            <a:ext cx="175463" cy="7644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547029" y="3486521"/>
            <a:ext cx="166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Mobility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401623" y="3370762"/>
            <a:ext cx="6383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Mobile and Crowd-sensing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Automobile Sensing</a:t>
            </a:r>
          </a:p>
        </p:txBody>
      </p:sp>
      <p:sp>
        <p:nvSpPr>
          <p:cNvPr id="21" name="Left Brace 20"/>
          <p:cNvSpPr/>
          <p:nvPr/>
        </p:nvSpPr>
        <p:spPr>
          <a:xfrm>
            <a:off x="4049205" y="3375749"/>
            <a:ext cx="187758" cy="7644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710569" y="5539046"/>
            <a:ext cx="166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Social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572157" y="5332317"/>
            <a:ext cx="37559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Body-area sensor networks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Privacy Issues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Medical sensing</a:t>
            </a:r>
            <a:endParaRPr lang="en-US" sz="2200" dirty="0"/>
          </a:p>
        </p:txBody>
      </p:sp>
      <p:sp>
        <p:nvSpPr>
          <p:cNvPr id="24" name="Left Brace 23"/>
          <p:cNvSpPr/>
          <p:nvPr/>
        </p:nvSpPr>
        <p:spPr>
          <a:xfrm>
            <a:off x="4061766" y="5539046"/>
            <a:ext cx="223383" cy="7644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72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/>
      <p:bldP spid="10" grpId="0"/>
      <p:bldP spid="11" grpId="0" animBg="1"/>
      <p:bldP spid="12" grpId="0"/>
      <p:bldP spid="13" grpId="0"/>
      <p:bldP spid="14" grpId="0" animBg="1"/>
      <p:bldP spid="16" grpId="0"/>
      <p:bldP spid="17" grpId="0"/>
      <p:bldP spid="18" grpId="0" animBg="1"/>
      <p:bldP spid="19" grpId="0"/>
      <p:bldP spid="20" grpId="0"/>
      <p:bldP spid="21" grpId="0" animBg="1"/>
      <p:bldP spid="22" grpId="0"/>
      <p:bldP spid="23" grpId="0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746" y="2880685"/>
            <a:ext cx="1545004" cy="140106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Social Sensing and CPS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1846149" y="183315"/>
            <a:ext cx="327331" cy="646845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33598" y="1307743"/>
            <a:ext cx="1302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Time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86239" y="1146454"/>
            <a:ext cx="32070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Real-time Scheduling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Resource Management</a:t>
            </a:r>
            <a:endParaRPr lang="en-US" sz="2200" dirty="0"/>
          </a:p>
        </p:txBody>
      </p:sp>
      <p:sp>
        <p:nvSpPr>
          <p:cNvPr id="8" name="Left Brace 7"/>
          <p:cNvSpPr/>
          <p:nvPr/>
        </p:nvSpPr>
        <p:spPr>
          <a:xfrm>
            <a:off x="4062031" y="1163714"/>
            <a:ext cx="174931" cy="79200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48465" y="290476"/>
            <a:ext cx="166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Function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386239" y="178649"/>
            <a:ext cx="35269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Component interaction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Error propagation</a:t>
            </a:r>
          </a:p>
        </p:txBody>
      </p:sp>
      <p:sp>
        <p:nvSpPr>
          <p:cNvPr id="11" name="Left Brace 10"/>
          <p:cNvSpPr/>
          <p:nvPr/>
        </p:nvSpPr>
        <p:spPr>
          <a:xfrm>
            <a:off x="4036377" y="156081"/>
            <a:ext cx="174931" cy="79200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733598" y="2291725"/>
            <a:ext cx="1194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Data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386239" y="2087218"/>
            <a:ext cx="44393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Data Reliability &amp; Info Overload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Social Media Sensing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Hadoop and </a:t>
            </a:r>
            <a:r>
              <a:rPr lang="en-US" sz="2200" dirty="0" err="1" smtClean="0"/>
              <a:t>MapReduce</a:t>
            </a:r>
            <a:endParaRPr lang="en-US" sz="2200" dirty="0"/>
          </a:p>
        </p:txBody>
      </p:sp>
      <p:sp>
        <p:nvSpPr>
          <p:cNvPr id="14" name="Left Brace 13"/>
          <p:cNvSpPr/>
          <p:nvPr/>
        </p:nvSpPr>
        <p:spPr>
          <a:xfrm>
            <a:off x="4048673" y="2291725"/>
            <a:ext cx="175196" cy="7644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710569" y="4496849"/>
            <a:ext cx="166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Energy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311335" y="4387298"/>
            <a:ext cx="41940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Heterogeneous Sensor Platform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Smartphone Sensing</a:t>
            </a:r>
          </a:p>
        </p:txBody>
      </p:sp>
      <p:sp>
        <p:nvSpPr>
          <p:cNvPr id="18" name="Left Brace 17"/>
          <p:cNvSpPr/>
          <p:nvPr/>
        </p:nvSpPr>
        <p:spPr>
          <a:xfrm>
            <a:off x="4061500" y="4479309"/>
            <a:ext cx="175463" cy="7644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547029" y="3486521"/>
            <a:ext cx="166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Mobility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401623" y="3370762"/>
            <a:ext cx="6383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Mobile and Crowd-sensing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Automobile Sensing</a:t>
            </a:r>
          </a:p>
        </p:txBody>
      </p:sp>
      <p:sp>
        <p:nvSpPr>
          <p:cNvPr id="21" name="Left Brace 20"/>
          <p:cNvSpPr/>
          <p:nvPr/>
        </p:nvSpPr>
        <p:spPr>
          <a:xfrm>
            <a:off x="4049205" y="3375749"/>
            <a:ext cx="187758" cy="7644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710569" y="5539046"/>
            <a:ext cx="166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Social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572157" y="5332317"/>
            <a:ext cx="37559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Body-area sensor networks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Privacy Issues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Medical sensing</a:t>
            </a:r>
            <a:endParaRPr lang="en-US" sz="2200" dirty="0"/>
          </a:p>
        </p:txBody>
      </p:sp>
      <p:sp>
        <p:nvSpPr>
          <p:cNvPr id="24" name="Left Brace 23"/>
          <p:cNvSpPr/>
          <p:nvPr/>
        </p:nvSpPr>
        <p:spPr>
          <a:xfrm>
            <a:off x="4061766" y="5539046"/>
            <a:ext cx="223383" cy="7644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176471" y="3401819"/>
            <a:ext cx="3091537" cy="14767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Cyber</a:t>
            </a:r>
            <a:endParaRPr lang="en-US" sz="3600" dirty="0"/>
          </a:p>
        </p:txBody>
      </p:sp>
      <p:sp>
        <p:nvSpPr>
          <p:cNvPr id="26" name="Oval 25"/>
          <p:cNvSpPr/>
          <p:nvPr/>
        </p:nvSpPr>
        <p:spPr>
          <a:xfrm>
            <a:off x="2765566" y="948090"/>
            <a:ext cx="3091537" cy="14767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Humans</a:t>
            </a:r>
            <a:endParaRPr lang="en-US" sz="3600" dirty="0"/>
          </a:p>
        </p:txBody>
      </p:sp>
      <p:sp>
        <p:nvSpPr>
          <p:cNvPr id="27" name="Oval 26"/>
          <p:cNvSpPr/>
          <p:nvPr/>
        </p:nvSpPr>
        <p:spPr>
          <a:xfrm>
            <a:off x="5413890" y="3543301"/>
            <a:ext cx="3091537" cy="14767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Physical</a:t>
            </a:r>
            <a:endParaRPr lang="en-US" sz="3600" dirty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2547029" y="2349683"/>
            <a:ext cx="945820" cy="1079037"/>
          </a:xfrm>
          <a:prstGeom prst="straightConnector1">
            <a:avLst/>
          </a:prstGeom>
          <a:ln w="127000">
            <a:headEnd type="arrow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392137" y="4327775"/>
            <a:ext cx="1902321" cy="0"/>
          </a:xfrm>
          <a:prstGeom prst="straightConnector1">
            <a:avLst/>
          </a:prstGeom>
          <a:ln w="127000">
            <a:headEnd type="arrow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413890" y="2349853"/>
            <a:ext cx="879522" cy="1136668"/>
          </a:xfrm>
          <a:prstGeom prst="straightConnector1">
            <a:avLst/>
          </a:prstGeom>
          <a:ln w="127000">
            <a:headEnd type="arrow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428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746" y="2880685"/>
            <a:ext cx="1545004" cy="140106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Social Sensing and CPS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1846149" y="183315"/>
            <a:ext cx="327331" cy="646845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33598" y="1307743"/>
            <a:ext cx="1302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Time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86239" y="1146454"/>
            <a:ext cx="32070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Real-time Scheduling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Resource Management</a:t>
            </a:r>
            <a:endParaRPr lang="en-US" sz="2200" dirty="0"/>
          </a:p>
        </p:txBody>
      </p:sp>
      <p:sp>
        <p:nvSpPr>
          <p:cNvPr id="8" name="Left Brace 7"/>
          <p:cNvSpPr/>
          <p:nvPr/>
        </p:nvSpPr>
        <p:spPr>
          <a:xfrm>
            <a:off x="4062031" y="1163714"/>
            <a:ext cx="174931" cy="79200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48465" y="290476"/>
            <a:ext cx="166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Function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386239" y="178649"/>
            <a:ext cx="35269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Component interaction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Error propagation</a:t>
            </a:r>
          </a:p>
        </p:txBody>
      </p:sp>
      <p:sp>
        <p:nvSpPr>
          <p:cNvPr id="11" name="Left Brace 10"/>
          <p:cNvSpPr/>
          <p:nvPr/>
        </p:nvSpPr>
        <p:spPr>
          <a:xfrm>
            <a:off x="4036377" y="156081"/>
            <a:ext cx="174931" cy="79200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733598" y="2291725"/>
            <a:ext cx="1194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Data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386239" y="2087218"/>
            <a:ext cx="44393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Data Reliability &amp; Info Overload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Social Media Sensing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Hadoop and </a:t>
            </a:r>
            <a:r>
              <a:rPr lang="en-US" sz="2200" dirty="0" err="1" smtClean="0"/>
              <a:t>MapReduce</a:t>
            </a:r>
            <a:endParaRPr lang="en-US" sz="2200" dirty="0"/>
          </a:p>
        </p:txBody>
      </p:sp>
      <p:sp>
        <p:nvSpPr>
          <p:cNvPr id="14" name="Left Brace 13"/>
          <p:cNvSpPr/>
          <p:nvPr/>
        </p:nvSpPr>
        <p:spPr>
          <a:xfrm>
            <a:off x="4048673" y="2291725"/>
            <a:ext cx="175196" cy="7644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710569" y="4496849"/>
            <a:ext cx="166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Energy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311335" y="4387298"/>
            <a:ext cx="41940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Heterogeneous Sensor Platform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Smartphone Sensing</a:t>
            </a:r>
          </a:p>
        </p:txBody>
      </p:sp>
      <p:sp>
        <p:nvSpPr>
          <p:cNvPr id="18" name="Left Brace 17"/>
          <p:cNvSpPr/>
          <p:nvPr/>
        </p:nvSpPr>
        <p:spPr>
          <a:xfrm>
            <a:off x="4061500" y="4479309"/>
            <a:ext cx="175463" cy="7644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547029" y="3486521"/>
            <a:ext cx="166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Mobility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401623" y="3370762"/>
            <a:ext cx="6383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Mobile and Crowd-sensing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Automobile Sensing</a:t>
            </a:r>
          </a:p>
        </p:txBody>
      </p:sp>
      <p:sp>
        <p:nvSpPr>
          <p:cNvPr id="21" name="Left Brace 20"/>
          <p:cNvSpPr/>
          <p:nvPr/>
        </p:nvSpPr>
        <p:spPr>
          <a:xfrm>
            <a:off x="4049205" y="3375749"/>
            <a:ext cx="187758" cy="7644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710569" y="5539046"/>
            <a:ext cx="166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Social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572157" y="5332317"/>
            <a:ext cx="37559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200" dirty="0" smtClean="0"/>
              <a:t>Body-area sensor networks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Privacy Issues</a:t>
            </a:r>
          </a:p>
          <a:p>
            <a:pPr marL="342900" indent="-342900">
              <a:buFontTx/>
              <a:buChar char="-"/>
            </a:pPr>
            <a:r>
              <a:rPr lang="en-US" sz="2200" dirty="0" smtClean="0"/>
              <a:t>Medical sensing</a:t>
            </a:r>
            <a:endParaRPr lang="en-US" sz="2200" dirty="0"/>
          </a:p>
        </p:txBody>
      </p:sp>
      <p:sp>
        <p:nvSpPr>
          <p:cNvPr id="24" name="Left Brace 23"/>
          <p:cNvSpPr/>
          <p:nvPr/>
        </p:nvSpPr>
        <p:spPr>
          <a:xfrm>
            <a:off x="4061766" y="5539046"/>
            <a:ext cx="223383" cy="7644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01746" y="1275853"/>
            <a:ext cx="8399753" cy="811365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Reliability is a critical challenge in CPS!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1746" y="2624890"/>
            <a:ext cx="8399753" cy="1501717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Increasing amount of data are generated by unreliable sources.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01746" y="4606391"/>
            <a:ext cx="8496753" cy="1274744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</a:rPr>
              <a:t>How to build reliable systems using unreliable data?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47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48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Book on Social Sensing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5867400"/>
            <a:ext cx="8001000" cy="762000"/>
          </a:xfrm>
          <a:prstGeom prst="rect">
            <a:avLst/>
          </a:prstGeom>
          <a:solidFill>
            <a:srgbClr val="1F497D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45720" rIns="45720" anchor="ctr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Arial" charset="0"/>
                <a:cs typeface="Arial" charset="0"/>
                <a:sym typeface="Wingdings 2" charset="0"/>
              </a:rPr>
              <a:t>New Book - Social Sensing: Building Reliable Systems on Unreliable Data: 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Arial" charset="0"/>
                <a:cs typeface="Arial" charset="0"/>
                <a:sym typeface="Wingdings 2" charset="0"/>
              </a:rPr>
              <a:t>Dong Wang, </a:t>
            </a:r>
            <a:r>
              <a:rPr lang="en-US" sz="1600" b="1" dirty="0" err="1" smtClean="0">
                <a:solidFill>
                  <a:schemeClr val="bg1"/>
                </a:solidFill>
                <a:latin typeface="Arial" charset="0"/>
                <a:cs typeface="Arial" charset="0"/>
                <a:sym typeface="Wingdings 2" charset="0"/>
              </a:rPr>
              <a:t>Tarek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  <a:cs typeface="Arial" charset="0"/>
                <a:sym typeface="Wingdings 2" charset="0"/>
              </a:rPr>
              <a:t> Abdelzaher, Lance Kaplan, Elsevier, 2015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676174"/>
            <a:ext cx="4419600" cy="51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5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 descr="crwodsouring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1143000"/>
            <a:ext cx="2362200" cy="14670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9000" y="2667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Social Sensing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143000" y="3581400"/>
            <a:ext cx="2057400" cy="1713131"/>
            <a:chOff x="914400" y="1144883"/>
            <a:chExt cx="3179618" cy="2113730"/>
          </a:xfrm>
        </p:grpSpPr>
        <p:pic>
          <p:nvPicPr>
            <p:cNvPr id="6" name="Picture 5" descr="traffic-monitoring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85455" y="1144883"/>
              <a:ext cx="2217761" cy="13716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14400" y="2461144"/>
              <a:ext cx="3179618" cy="797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Traffic Monitoring (Time)</a:t>
              </a:r>
              <a:endParaRPr lang="en-US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8600" y="1676400"/>
            <a:ext cx="2133600" cy="1713131"/>
            <a:chOff x="3581401" y="1143000"/>
            <a:chExt cx="2987040" cy="1945637"/>
          </a:xfrm>
        </p:grpSpPr>
        <p:pic>
          <p:nvPicPr>
            <p:cNvPr id="7" name="Picture 6" descr="stock-predict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94761" y="1143000"/>
              <a:ext cx="2667000" cy="125436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3581401" y="2354586"/>
              <a:ext cx="2987040" cy="734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Stock Prediction (Money)</a:t>
              </a:r>
              <a:endParaRPr lang="en-US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581400" y="3810000"/>
            <a:ext cx="1888332" cy="1676774"/>
            <a:chOff x="3768968" y="3450168"/>
            <a:chExt cx="2324100" cy="2142545"/>
          </a:xfrm>
        </p:grpSpPr>
        <p:sp>
          <p:nvSpPr>
            <p:cNvPr id="12" name="TextBox 11"/>
            <p:cNvSpPr txBox="1"/>
            <p:nvPr/>
          </p:nvSpPr>
          <p:spPr>
            <a:xfrm>
              <a:off x="3810001" y="4766846"/>
              <a:ext cx="2209801" cy="8258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Disaster Report (Lives)</a:t>
              </a:r>
              <a:endParaRPr lang="en-US" b="1" dirty="0"/>
            </a:p>
          </p:txBody>
        </p:sp>
        <p:pic>
          <p:nvPicPr>
            <p:cNvPr id="18" name="Picture 17" descr="disaster-report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68968" y="3450168"/>
              <a:ext cx="2324100" cy="1334787"/>
            </a:xfrm>
            <a:prstGeom prst="rect">
              <a:avLst/>
            </a:prstGeom>
          </p:spPr>
        </p:pic>
      </p:grpSp>
      <p:sp>
        <p:nvSpPr>
          <p:cNvPr id="20" name="TextBox 19"/>
          <p:cNvSpPr txBox="1"/>
          <p:nvPr/>
        </p:nvSpPr>
        <p:spPr>
          <a:xfrm>
            <a:off x="6096000" y="5105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Geo Tagging</a:t>
            </a:r>
          </a:p>
          <a:p>
            <a:pPr algn="ctr"/>
            <a:r>
              <a:rPr lang="en-US" b="1" dirty="0" smtClean="0"/>
              <a:t> (Smart City)</a:t>
            </a:r>
            <a:endParaRPr lang="en-US" b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6059362" y="1600200"/>
            <a:ext cx="3084638" cy="1753010"/>
            <a:chOff x="3163206" y="5334001"/>
            <a:chExt cx="4114800" cy="1834400"/>
          </a:xfrm>
        </p:grpSpPr>
        <p:pic>
          <p:nvPicPr>
            <p:cNvPr id="21" name="Picture 20" descr="Internet of Things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56538" y="5334001"/>
              <a:ext cx="2514600" cy="998444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3163206" y="6349715"/>
              <a:ext cx="4114800" cy="818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Internet of Things </a:t>
              </a:r>
            </a:p>
            <a:p>
              <a:pPr algn="ctr"/>
              <a:r>
                <a:rPr lang="en-US" b="1" dirty="0" smtClean="0"/>
                <a:t>(Urban Environment)</a:t>
              </a:r>
              <a:endParaRPr lang="en-US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Social Sensing and CPS Makes a Smarter Planet</a:t>
            </a:r>
            <a:endParaRPr lang="en-US" sz="3800" dirty="0"/>
          </a:p>
        </p:txBody>
      </p:sp>
      <p:sp>
        <p:nvSpPr>
          <p:cNvPr id="27" name="Right Arrow 26"/>
          <p:cNvSpPr/>
          <p:nvPr/>
        </p:nvSpPr>
        <p:spPr>
          <a:xfrm rot="2706486">
            <a:off x="5745811" y="3103541"/>
            <a:ext cx="762000" cy="42126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2758559">
            <a:off x="2706919" y="2921666"/>
            <a:ext cx="381000" cy="838200"/>
          </a:xfrm>
          <a:prstGeom prst="downArrow">
            <a:avLst>
              <a:gd name="adj1" fmla="val 50000"/>
              <a:gd name="adj2" fmla="val 2674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5791200" y="1905000"/>
            <a:ext cx="8382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Arrow 29"/>
          <p:cNvSpPr/>
          <p:nvPr/>
        </p:nvSpPr>
        <p:spPr>
          <a:xfrm>
            <a:off x="2362200" y="1905000"/>
            <a:ext cx="838200" cy="3810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4267200" y="3200400"/>
            <a:ext cx="3810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eoTag.jpe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3657600"/>
            <a:ext cx="1905000" cy="1256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3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 descr="crwodsouring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1143000"/>
            <a:ext cx="2362200" cy="14670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9000" y="2667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Social Sensing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14" name="Picture 13" descr="smartplane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4600" y="4114800"/>
            <a:ext cx="3810000" cy="17797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sz="3800" dirty="0" smtClean="0"/>
              <a:t>Social Sensing and CPS Makes a Smarter Planet</a:t>
            </a:r>
            <a:endParaRPr lang="en-US" sz="3800" dirty="0"/>
          </a:p>
        </p:txBody>
      </p:sp>
      <p:sp>
        <p:nvSpPr>
          <p:cNvPr id="3" name="Down Arrow 2"/>
          <p:cNvSpPr/>
          <p:nvPr/>
        </p:nvSpPr>
        <p:spPr>
          <a:xfrm>
            <a:off x="3962400" y="3352800"/>
            <a:ext cx="990600" cy="6096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55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299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Your feedback is valuable, please fill out the CIF survey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159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298</Words>
  <Application>Microsoft Macintosh PowerPoint</Application>
  <PresentationFormat>On-screen Show (4:3)</PresentationFormat>
  <Paragraphs>94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Social Sensing and CPS</vt:lpstr>
      <vt:lpstr>PowerPoint Presentation</vt:lpstr>
      <vt:lpstr>PowerPoint Presentation</vt:lpstr>
      <vt:lpstr>PowerPoint Presentation</vt:lpstr>
      <vt:lpstr>1ST Book on Social Sensing</vt:lpstr>
      <vt:lpstr>Social Sensing and CPS Makes a Smarter Planet</vt:lpstr>
      <vt:lpstr>Social Sensing and CPS Makes a Smarter Planet</vt:lpstr>
      <vt:lpstr>Your feedback is valuable, please fill out the CIF survey </vt:lpstr>
    </vt:vector>
  </TitlesOfParts>
  <Company>UIUC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Sensing and CPS</dc:title>
  <dc:creator>Dong Wang</dc:creator>
  <cp:lastModifiedBy>Dong Wang</cp:lastModifiedBy>
  <cp:revision>23</cp:revision>
  <dcterms:created xsi:type="dcterms:W3CDTF">2015-04-22T15:35:57Z</dcterms:created>
  <dcterms:modified xsi:type="dcterms:W3CDTF">2015-04-23T20:07:44Z</dcterms:modified>
</cp:coreProperties>
</file>