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95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256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3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EE710-04EE-F345-B33B-9348C19290F2}" type="datetimeFigureOut">
              <a:rPr lang="en-US" smtClean="0"/>
              <a:t>5/6/15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905F2-724F-DD43-9CB6-C40E01D5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5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76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[GGH13] = Garg et al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59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*****GOAL OF BITANSKY</a:t>
            </a:r>
            <a:r>
              <a:rPr lang="en-US" baseline="0" dirty="0" smtClean="0"/>
              <a:t> &amp; VAIKUNTANATHAN*****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73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*[KL07]</a:t>
            </a:r>
            <a:r>
              <a:rPr lang="en-US" baseline="0" dirty="0" smtClean="0"/>
              <a:t> Katz and </a:t>
            </a:r>
            <a:r>
              <a:rPr lang="en-US" baseline="0" dirty="0" err="1" smtClean="0"/>
              <a:t>Lindell</a:t>
            </a:r>
            <a:r>
              <a:rPr lang="en-US" baseline="0" dirty="0" smtClean="0"/>
              <a:t> “</a:t>
            </a:r>
            <a:r>
              <a:rPr lang="en-US" i="1" baseline="0" dirty="0" smtClean="0"/>
              <a:t>Introduction to Modern Cryptography</a:t>
            </a:r>
            <a:r>
              <a:rPr lang="en-US" baseline="0" dirty="0" smtClean="0"/>
              <a:t>” 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PRF: </a:t>
            </a:r>
            <a:r>
              <a:rPr lang="en-US" dirty="0" smtClean="0">
                <a:solidFill>
                  <a:schemeClr val="tx1"/>
                </a:solidFill>
              </a:rPr>
              <a:t>no efficient algorithm can distinguish (w/ significant advantage) between a function chosen randomly from PRF family and a </a:t>
            </a:r>
            <a:r>
              <a:rPr lang="en-US" b="1" dirty="0" smtClean="0">
                <a:solidFill>
                  <a:schemeClr val="tx1"/>
                </a:solidFill>
              </a:rPr>
              <a:t>random oracle</a:t>
            </a:r>
            <a:r>
              <a:rPr lang="en-US" dirty="0" smtClean="0">
                <a:solidFill>
                  <a:schemeClr val="tx1"/>
                </a:solidFill>
              </a:rPr>
              <a:t> (function whose outputs are fixed</a:t>
            </a:r>
            <a:r>
              <a:rPr lang="en-US" baseline="0" dirty="0" smtClean="0">
                <a:solidFill>
                  <a:schemeClr val="tx1"/>
                </a:solidFill>
              </a:rPr>
              <a:t> COMPLETELY at random)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80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8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 smtClean="0">
                <a:solidFill>
                  <a:schemeClr val="tx1"/>
                </a:solidFill>
              </a:rPr>
              <a:t>Important part of definition of IO: </a:t>
            </a:r>
            <a:r>
              <a:rPr lang="en-US" sz="1200" dirty="0" smtClean="0">
                <a:solidFill>
                  <a:schemeClr val="tx1"/>
                </a:solidFill>
              </a:rPr>
              <a:t>possessor of an obfuscated program is </a:t>
            </a:r>
            <a:r>
              <a:rPr lang="en-US" sz="1200" b="1" u="sng" dirty="0" smtClean="0">
                <a:solidFill>
                  <a:schemeClr val="tx1"/>
                </a:solidFill>
              </a:rPr>
              <a:t>not </a:t>
            </a:r>
            <a:r>
              <a:rPr lang="en-US" sz="1200" dirty="0" smtClean="0">
                <a:solidFill>
                  <a:schemeClr val="tx1"/>
                </a:solidFill>
              </a:rPr>
              <a:t>explicitly prevented from repeatedly running the program on different inputs, and after enough time, learning all possible program outputs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that</a:t>
            </a:r>
            <a:r>
              <a:rPr lang="en-US" baseline="0" dirty="0" smtClean="0"/>
              <a:t>, by definition of FE, the “Lock” hides the parameters – therefore, SK and is hidden from the </a:t>
            </a:r>
            <a:r>
              <a:rPr lang="en-US" baseline="0" dirty="0" err="1" smtClean="0"/>
              <a:t>possesor</a:t>
            </a:r>
            <a:r>
              <a:rPr lang="en-US" baseline="0" dirty="0" smtClean="0"/>
              <a:t> of the key.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Make sure to note the following things!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IMPORTANT: notice </a:t>
            </a:r>
            <a:r>
              <a:rPr lang="en-US" i="1" dirty="0" err="1" smtClean="0">
                <a:solidFill>
                  <a:schemeClr val="tx1"/>
                </a:solidFill>
              </a:rPr>
              <a:t>U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 reveals nothing about </a:t>
            </a:r>
            <a:r>
              <a:rPr lang="en-US" i="1" dirty="0" err="1" smtClean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as long as SK and SK’ are kept hidden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Distributing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i="1" dirty="0" err="1" smtClean="0">
                <a:solidFill>
                  <a:schemeClr val="tx1"/>
                </a:solidFill>
              </a:rPr>
              <a:t>U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f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much less </a:t>
            </a:r>
            <a:r>
              <a:rPr lang="en-US" dirty="0" err="1" smtClean="0">
                <a:solidFill>
                  <a:schemeClr val="tx1"/>
                </a:solidFill>
              </a:rPr>
              <a:t>SK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f</a:t>
            </a:r>
            <a:r>
              <a:rPr lang="en-US" baseline="-25000" dirty="0" smtClean="0">
                <a:solidFill>
                  <a:schemeClr val="tx1"/>
                </a:solidFill>
              </a:rPr>
              <a:t> 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fpfe</a:t>
            </a:r>
            <a:r>
              <a:rPr lang="en-US" i="1" baseline="-25000" dirty="0" smtClean="0">
                <a:solidFill>
                  <a:schemeClr val="tx1"/>
                </a:solidFill>
              </a:rPr>
              <a:t>  </a:t>
            </a:r>
            <a:r>
              <a:rPr lang="en-US" dirty="0" smtClean="0">
                <a:solidFill>
                  <a:schemeClr val="tx1"/>
                </a:solidFill>
              </a:rPr>
              <a:t>does not compromise secrecy of the function </a:t>
            </a:r>
            <a:r>
              <a:rPr lang="en-US" i="1" dirty="0" err="1" smtClean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In a way, symmetric keys and </a:t>
            </a:r>
            <a:r>
              <a:rPr lang="en-US" i="1" dirty="0" err="1" smtClean="0">
                <a:solidFill>
                  <a:schemeClr val="tx1"/>
                </a:solidFill>
              </a:rPr>
              <a:t>fe</a:t>
            </a:r>
            <a:r>
              <a:rPr lang="en-US" dirty="0" err="1" smtClean="0">
                <a:solidFill>
                  <a:schemeClr val="tx1"/>
                </a:solidFill>
              </a:rPr>
              <a:t>’s</a:t>
            </a:r>
            <a:r>
              <a:rPr lang="en-US" dirty="0" smtClean="0">
                <a:solidFill>
                  <a:schemeClr val="tx1"/>
                </a:solidFill>
              </a:rPr>
              <a:t> MSK make up a private key for the </a:t>
            </a:r>
            <a:r>
              <a:rPr lang="en-US" dirty="0" err="1" smtClean="0"/>
              <a:t>func</a:t>
            </a:r>
            <a:r>
              <a:rPr lang="en-US" dirty="0" smtClean="0"/>
              <a:t> </a:t>
            </a:r>
            <a:r>
              <a:rPr lang="en-US" dirty="0" err="1" smtClean="0"/>
              <a:t>priv</a:t>
            </a:r>
            <a:r>
              <a:rPr lang="en-US" smtClean="0"/>
              <a:t> </a:t>
            </a:r>
            <a:r>
              <a:rPr lang="en-US" smtClean="0">
                <a:solidFill>
                  <a:schemeClr val="tx1"/>
                </a:solidFill>
              </a:rPr>
              <a:t>FE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7E706-04D0-9B4F-8A78-8AA115F7AE4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that</a:t>
            </a:r>
            <a:r>
              <a:rPr lang="en-US" baseline="0" dirty="0" smtClean="0"/>
              <a:t>, by definition of FE, the “Lock” hides the parameters – therefore, SK and is hidden from the </a:t>
            </a:r>
            <a:r>
              <a:rPr lang="en-US" baseline="0" dirty="0" err="1" smtClean="0"/>
              <a:t>possesor</a:t>
            </a:r>
            <a:r>
              <a:rPr lang="en-US" baseline="0" dirty="0" smtClean="0"/>
              <a:t> of the key.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that</a:t>
            </a:r>
            <a:r>
              <a:rPr lang="en-US" baseline="0" dirty="0" smtClean="0"/>
              <a:t>, by definition of FE, the “Lock” hides the parameters – therefore, SK and is hidden from the </a:t>
            </a:r>
            <a:r>
              <a:rPr lang="en-US" baseline="0" dirty="0" err="1" smtClean="0"/>
              <a:t>possesor</a:t>
            </a:r>
            <a:r>
              <a:rPr lang="en-US" baseline="0" dirty="0" smtClean="0"/>
              <a:t> of the key.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0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bullet</a:t>
            </a:r>
            <a:r>
              <a:rPr lang="en-US" baseline="0" dirty="0" smtClean="0"/>
              <a:t> – also use tools from </a:t>
            </a:r>
            <a:r>
              <a:rPr lang="en-US" b="1" baseline="0" dirty="0" smtClean="0"/>
              <a:t>Boneh, Sahai, &amp; Waters </a:t>
            </a:r>
            <a:r>
              <a:rPr lang="en-US" baseline="0" dirty="0" smtClean="0"/>
              <a:t>as well as </a:t>
            </a:r>
            <a:r>
              <a:rPr lang="en-US" b="1" baseline="0" dirty="0" smtClean="0"/>
              <a:t>Brakerski &amp; Segev </a:t>
            </a:r>
          </a:p>
          <a:p>
            <a:endParaRPr lang="en-US" b="0" dirty="0" smtClean="0">
              <a:solidFill>
                <a:schemeClr val="tx1"/>
              </a:solidFill>
            </a:endParaRPr>
          </a:p>
          <a:p>
            <a:r>
              <a:rPr lang="en-US" sz="1400" b="1" u="sng" dirty="0" smtClean="0">
                <a:solidFill>
                  <a:schemeClr val="tx1"/>
                </a:solidFill>
              </a:rPr>
              <a:t>***Foreshadow limitations!!!***</a:t>
            </a:r>
          </a:p>
          <a:p>
            <a:r>
              <a:rPr lang="en-US" dirty="0" smtClean="0"/>
              <a:t>1.) underlying</a:t>
            </a:r>
            <a:r>
              <a:rPr lang="en-US" baseline="0" dirty="0" smtClean="0"/>
              <a:t> public-key FE must </a:t>
            </a:r>
            <a:r>
              <a:rPr lang="en-US" i="1" baseline="0" dirty="0" smtClean="0"/>
              <a:t>have </a:t>
            </a:r>
            <a:r>
              <a:rPr lang="en-US" b="1" i="1" baseline="0" dirty="0" smtClean="0"/>
              <a:t>s</a:t>
            </a:r>
            <a:r>
              <a:rPr lang="en-US" b="1" i="1" dirty="0" smtClean="0"/>
              <a:t>ub-exponential</a:t>
            </a:r>
            <a:r>
              <a:rPr lang="en-US" b="1" i="1" baseline="0" dirty="0" smtClean="0"/>
              <a:t> security </a:t>
            </a:r>
            <a:r>
              <a:rPr lang="en-US" baseline="0" dirty="0" smtClean="0"/>
              <a:t>with </a:t>
            </a:r>
            <a:r>
              <a:rPr lang="en-US" b="1" i="1" baseline="0" dirty="0" smtClean="0"/>
              <a:t>compact cipher-texts </a:t>
            </a:r>
          </a:p>
          <a:p>
            <a:r>
              <a:rPr lang="en-US" baseline="0" dirty="0" smtClean="0"/>
              <a:t>2.) All current FE constructions rely on IO – so Bitansky &amp; Vaikuntanathan’s construction would create a loop in current assumptions – does not offer TOO MUCH power right now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*[BSW]</a:t>
            </a:r>
            <a:r>
              <a:rPr lang="en-US" baseline="0" dirty="0" smtClean="0"/>
              <a:t> = Boneh, Sahai, Waters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91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47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TYPO</a:t>
            </a:r>
            <a:r>
              <a:rPr lang="en-US" baseline="0" dirty="0" smtClean="0"/>
              <a:t> in first expression – should be C</a:t>
            </a:r>
            <a:r>
              <a:rPr lang="en-US" baseline="-25000" dirty="0" smtClean="0"/>
              <a:t>0</a:t>
            </a:r>
            <a:r>
              <a:rPr lang="en-US" baseline="0" dirty="0" smtClean="0"/>
              <a:t>, C</a:t>
            </a:r>
            <a:r>
              <a:rPr lang="en-US" baseline="-25000" dirty="0" smtClean="0"/>
              <a:t>1</a:t>
            </a:r>
            <a:r>
              <a:rPr lang="en-US" baseline="0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</a:t>
            </a:r>
            <a:r>
              <a:rPr lang="en-US" baseline="-25000" dirty="0" smtClean="0"/>
              <a:t>0</a:t>
            </a:r>
            <a:r>
              <a:rPr lang="en-US" baseline="0" dirty="0" smtClean="0"/>
              <a:t>, C</a:t>
            </a:r>
            <a:r>
              <a:rPr lang="en-US" baseline="-25000" dirty="0" smtClean="0"/>
              <a:t>1</a:t>
            </a:r>
            <a:r>
              <a:rPr lang="en-US" baseline="0" dirty="0" smtClean="0"/>
              <a:t> – ARE CIRCUITS and when last parameter is 0, challenger always returns C</a:t>
            </a:r>
            <a:r>
              <a:rPr lang="en-US" baseline="-25000" dirty="0" smtClean="0"/>
              <a:t>0</a:t>
            </a:r>
            <a:r>
              <a:rPr lang="en-US" baseline="0" dirty="0" smtClean="0"/>
              <a:t> and same for C</a:t>
            </a:r>
            <a:r>
              <a:rPr lang="en-US" baseline="-25000" dirty="0" smtClean="0"/>
              <a:t>1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7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VS. </a:t>
            </a:r>
            <a:r>
              <a:rPr lang="en-US" b="1" dirty="0" smtClean="0"/>
              <a:t>PRIVATE</a:t>
            </a:r>
            <a:r>
              <a:rPr lang="en-US" b="1" baseline="0" dirty="0" smtClean="0"/>
              <a:t> key</a:t>
            </a:r>
            <a:r>
              <a:rPr lang="en-US" b="1" dirty="0" smtClean="0"/>
              <a:t> Functional</a:t>
            </a:r>
            <a:r>
              <a:rPr lang="en-US" b="1" baseline="0" dirty="0" smtClean="0"/>
              <a:t> Encryption</a:t>
            </a:r>
            <a:r>
              <a:rPr lang="en-US" baseline="0" dirty="0" smtClean="0"/>
              <a:t>: single master holds BOTH EK and MSK – adversary A must rely on encryption oracle provided by challenge (and CANNOT ENCRYPT INPUTS ITSELF!!)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PUBLIC Key Functional Encryption</a:t>
            </a:r>
            <a:r>
              <a:rPr lang="en-US" baseline="0" dirty="0" smtClean="0"/>
              <a:t>: master authority holds ONLY </a:t>
            </a:r>
            <a:r>
              <a:rPr lang="en-US" b="0" baseline="0" dirty="0" smtClean="0"/>
              <a:t>MSK but DISTRIBUTES EK (must incorporate randomness)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92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general definition of FPFE does</a:t>
            </a:r>
            <a:r>
              <a:rPr lang="en-US" baseline="0" dirty="0" smtClean="0"/>
              <a:t> not </a:t>
            </a:r>
            <a:r>
              <a:rPr lang="en-US" dirty="0" smtClean="0"/>
              <a:t>necessarily </a:t>
            </a:r>
            <a:r>
              <a:rPr lang="en-US" b="1" dirty="0" smtClean="0"/>
              <a:t>mean token-based</a:t>
            </a:r>
            <a:r>
              <a:rPr lang="en-US" dirty="0" smtClean="0"/>
              <a:t>. It is the </a:t>
            </a:r>
            <a:r>
              <a:rPr lang="en-US" b="1" dirty="0" smtClean="0"/>
              <a:t>private-key FPFE </a:t>
            </a:r>
            <a:r>
              <a:rPr lang="en-US" b="0" dirty="0" smtClean="0"/>
              <a:t>version. We can say that as</a:t>
            </a:r>
            <a:r>
              <a:rPr lang="en-US" b="0" baseline="0" dirty="0" smtClean="0"/>
              <a:t> we talk about the slides, I think.</a:t>
            </a:r>
            <a:r>
              <a:rPr lang="en-US" b="0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[BS15]</a:t>
            </a:r>
            <a:r>
              <a:rPr lang="en-US" baseline="0" dirty="0" smtClean="0"/>
              <a:t> – Brakerski &amp; Segev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Cloud services = user’s </a:t>
            </a:r>
            <a:r>
              <a:rPr lang="en-US" b="1" baseline="0" dirty="0" smtClean="0"/>
              <a:t>query and the data </a:t>
            </a:r>
            <a:r>
              <a:rPr lang="en-US" baseline="0" dirty="0" smtClean="0"/>
              <a:t>are both kept from the cloud provider at all times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[BB01]</a:t>
            </a:r>
            <a:r>
              <a:rPr lang="en-US" baseline="0" dirty="0" smtClean="0"/>
              <a:t> = Barak et al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SOME OBFUSCATION AT WORK under FPFE =&gt;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Informally a PUBLIC-key FPFE meets the specification for an IO: the user can’t learn anything about the function besides its outputs and user can run program independently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PROBLEM: constructions of public-key FPFEs do not exist, and worse, are not even well defined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66B46-7D90-0242-B139-40FE1A4E9B8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90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BC5-1041-EF4F-B738-D3792F125164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853D-632A-6148-BE34-173725629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31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BC5-1041-EF4F-B738-D3792F125164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853D-632A-6148-BE34-173725629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91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BC5-1041-EF4F-B738-D3792F125164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853D-632A-6148-BE34-173725629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25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BC5-1041-EF4F-B738-D3792F125164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853D-632A-6148-BE34-173725629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8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BC5-1041-EF4F-B738-D3792F125164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853D-632A-6148-BE34-173725629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9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BC5-1041-EF4F-B738-D3792F125164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853D-632A-6148-BE34-173725629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7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BC5-1041-EF4F-B738-D3792F125164}" type="datetimeFigureOut">
              <a:rPr lang="en-US" smtClean="0"/>
              <a:t>5/6/15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853D-632A-6148-BE34-173725629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3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BC5-1041-EF4F-B738-D3792F125164}" type="datetimeFigureOut">
              <a:rPr lang="en-US" smtClean="0"/>
              <a:t>5/6/15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853D-632A-6148-BE34-173725629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0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BC5-1041-EF4F-B738-D3792F125164}" type="datetimeFigureOut">
              <a:rPr lang="en-US" smtClean="0"/>
              <a:t>5/6/15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853D-632A-6148-BE34-173725629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41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BC5-1041-EF4F-B738-D3792F125164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853D-632A-6148-BE34-173725629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9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CBC5-1041-EF4F-B738-D3792F125164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9853D-632A-6148-BE34-173725629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89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FCBC5-1041-EF4F-B738-D3792F125164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9853D-632A-6148-BE34-173725629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3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767" y="609601"/>
            <a:ext cx="7993175" cy="3898300"/>
          </a:xfrm>
        </p:spPr>
        <p:txBody>
          <a:bodyPr/>
          <a:lstStyle/>
          <a:p>
            <a:r>
              <a:rPr lang="en-US" sz="5400" b="1" dirty="0" smtClean="0"/>
              <a:t>Indistinguishability Obfuscation from Functional Encryption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Will Hawkins, Sakura Lim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CS 4501/6501, Spring 2015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6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71611"/>
            <a:ext cx="8229600" cy="1600200"/>
          </a:xfrm>
        </p:spPr>
        <p:txBody>
          <a:bodyPr/>
          <a:lstStyle/>
          <a:p>
            <a:r>
              <a:rPr lang="en-US" dirty="0" smtClean="0"/>
              <a:t>Public-Key Functional Encryption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771811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FE Scheme is modified to explicitly include randomness into its algorithm: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Public-key Enc:</a:t>
            </a:r>
            <a:r>
              <a:rPr lang="en-US" dirty="0" smtClean="0">
                <a:solidFill>
                  <a:schemeClr val="tx1"/>
                </a:solidFill>
              </a:rPr>
              <a:t> allows holder of EK to encrypt an input </a:t>
            </a:r>
            <a:r>
              <a:rPr lang="en-US" i="1" dirty="0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 using </a:t>
            </a:r>
            <a:r>
              <a:rPr lang="en-US" b="1" dirty="0" smtClean="0">
                <a:solidFill>
                  <a:schemeClr val="tx1"/>
                </a:solidFill>
              </a:rPr>
              <a:t>randomness</a:t>
            </a:r>
            <a:r>
              <a:rPr lang="en-US" b="1" i="1" dirty="0" smtClean="0">
                <a:solidFill>
                  <a:schemeClr val="tx1"/>
                </a:solidFill>
              </a:rPr>
              <a:t> r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that can be later used in the evaluation of </a:t>
            </a:r>
            <a:r>
              <a:rPr lang="en-US" i="1" dirty="0" smtClean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i="1" dirty="0" smtClean="0">
                <a:solidFill>
                  <a:schemeClr val="tx1"/>
                </a:solidFill>
              </a:rPr>
              <a:t>m </a:t>
            </a:r>
            <a:r>
              <a:rPr lang="en-US" dirty="0" smtClean="0">
                <a:solidFill>
                  <a:schemeClr val="tx1"/>
                </a:solidFill>
              </a:rPr>
              <a:t>= Enc(EK, </a:t>
            </a:r>
            <a:r>
              <a:rPr lang="en-US" i="1" dirty="0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i="1" dirty="0" smtClean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Similar to public-key message encryption schemes &amp; unless the Enc function uses randomness, repeated encryptions of the same input would be identical &amp; easily detected by adversary in the guessing game  </a:t>
            </a:r>
          </a:p>
        </p:txBody>
      </p:sp>
    </p:spTree>
    <p:extLst>
      <p:ext uri="{BB962C8B-B14F-4D97-AF65-F5344CB8AC3E}">
        <p14:creationId xmlns:p14="http://schemas.microsoft.com/office/powerpoint/2010/main" val="1088926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5819"/>
            <a:ext cx="8229600" cy="1600200"/>
          </a:xfrm>
        </p:spPr>
        <p:txBody>
          <a:bodyPr/>
          <a:lstStyle/>
          <a:p>
            <a:r>
              <a:rPr lang="en-US" dirty="0" smtClean="0"/>
              <a:t>Function Private Functional Encryption (FPFE)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71" y="2332037"/>
            <a:ext cx="4590143" cy="425782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An </a:t>
            </a:r>
            <a:r>
              <a:rPr lang="en-US" dirty="0">
                <a:solidFill>
                  <a:schemeClr val="tx1"/>
                </a:solidFill>
              </a:rPr>
              <a:t>obvious extension </a:t>
            </a:r>
            <a:r>
              <a:rPr lang="en-US" dirty="0" smtClean="0">
                <a:solidFill>
                  <a:schemeClr val="tx1"/>
                </a:solidFill>
              </a:rPr>
              <a:t>to FE </a:t>
            </a:r>
            <a:r>
              <a:rPr lang="en-US" dirty="0">
                <a:solidFill>
                  <a:schemeClr val="tx1"/>
                </a:solidFill>
              </a:rPr>
              <a:t>is function private FE (FPFE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 FPFE, the possessor of a functional key </a:t>
            </a:r>
            <a:r>
              <a:rPr lang="en-US" i="1" dirty="0" smtClean="0">
                <a:solidFill>
                  <a:schemeClr val="tx1"/>
                </a:solidFill>
              </a:rPr>
              <a:t>fk</a:t>
            </a:r>
            <a:r>
              <a:rPr lang="en-US" dirty="0" smtClean="0">
                <a:solidFill>
                  <a:schemeClr val="tx1"/>
                </a:solidFill>
              </a:rPr>
              <a:t> for </a:t>
            </a:r>
            <a:r>
              <a:rPr lang="en-US" i="1" dirty="0" smtClean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 and a cipher-text </a:t>
            </a:r>
            <a:r>
              <a:rPr lang="en-US" i="1" dirty="0" smtClean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 for </a:t>
            </a:r>
            <a:r>
              <a:rPr lang="en-US" i="1" dirty="0" smtClean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 cannot determine anything about </a:t>
            </a:r>
            <a:r>
              <a:rPr lang="en-US" i="1" dirty="0" smtClean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 from </a:t>
            </a:r>
            <a:r>
              <a:rPr lang="en-US" i="1" dirty="0" smtClean="0">
                <a:solidFill>
                  <a:schemeClr val="tx1"/>
                </a:solidFill>
              </a:rPr>
              <a:t>fk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i="1" dirty="0" smtClean="0">
                <a:solidFill>
                  <a:schemeClr val="tx1"/>
                </a:solidFill>
              </a:rPr>
              <a:t>c </a:t>
            </a:r>
            <a:r>
              <a:rPr lang="en-US" dirty="0" smtClean="0">
                <a:solidFill>
                  <a:schemeClr val="tx1"/>
                </a:solidFill>
              </a:rPr>
              <a:t>besides </a:t>
            </a:r>
            <a:r>
              <a:rPr lang="en-US" i="1" dirty="0" smtClean="0">
                <a:solidFill>
                  <a:schemeClr val="tx1"/>
                </a:solidFill>
              </a:rPr>
              <a:t>f(m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n application – user of cloud services (as presented by [BS15])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086" y="2368194"/>
            <a:ext cx="3900714" cy="390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72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of Obfuscation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 a way, under FPFE there is already some program obfuscation at work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But the question is – does it match the capabilities assumed to exist under the academic definition of program obfuscation?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[BB01] (2001) were the first to define different versions of obfuscation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Strongest form (ideal) – Virtual Black Box (VBB) program obfuscation which upon defining, is found to be impossible to achieve in the general case </a:t>
            </a:r>
          </a:p>
        </p:txBody>
      </p:sp>
    </p:spTree>
    <p:extLst>
      <p:ext uri="{BB962C8B-B14F-4D97-AF65-F5344CB8AC3E}">
        <p14:creationId xmlns:p14="http://schemas.microsoft.com/office/powerpoint/2010/main" val="2994468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8437"/>
          </a:xfrm>
        </p:spPr>
        <p:txBody>
          <a:bodyPr/>
          <a:lstStyle/>
          <a:p>
            <a:r>
              <a:rPr lang="en-US" dirty="0" smtClean="0"/>
              <a:t>Afterthought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8437"/>
            <a:ext cx="8229600" cy="4525963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Since ideal VBB is impossible to achieve in the general case, they set out to propose several weaker definitions of program obfuscation – IO is one of those.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High level picture of IO: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85" y="3357314"/>
            <a:ext cx="2312254" cy="2217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131" y="2824819"/>
            <a:ext cx="2405968" cy="2926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0476" y="2442560"/>
            <a:ext cx="1519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Challenger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702219" y="3131196"/>
            <a:ext cx="1158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,P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904386" y="3592861"/>
            <a:ext cx="1939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/>
              <a:t>O(P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), O(P</a:t>
            </a:r>
            <a:r>
              <a:rPr lang="en-US" sz="2400" baseline="-25000" dirty="0"/>
              <a:t>2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78704" y="4262729"/>
            <a:ext cx="29464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acker cannot </a:t>
            </a:r>
          </a:p>
          <a:p>
            <a:r>
              <a:rPr lang="en-US" dirty="0"/>
              <a:t>g</a:t>
            </a:r>
            <a:r>
              <a:rPr lang="en-US" dirty="0" smtClean="0"/>
              <a:t>uess which program P</a:t>
            </a:r>
            <a:r>
              <a:rPr lang="en-US" baseline="-25000" dirty="0" smtClean="0"/>
              <a:t>1</a:t>
            </a:r>
            <a:r>
              <a:rPr lang="en-US" dirty="0" smtClean="0"/>
              <a:t> or P</a:t>
            </a:r>
            <a:r>
              <a:rPr lang="en-US" baseline="-25000" dirty="0" smtClean="0"/>
              <a:t>2</a:t>
            </a:r>
            <a:endParaRPr lang="en-US" dirty="0" smtClean="0"/>
          </a:p>
          <a:p>
            <a:r>
              <a:rPr lang="en-US" dirty="0"/>
              <a:t>w</a:t>
            </a:r>
            <a:r>
              <a:rPr lang="en-US" dirty="0" smtClean="0"/>
              <a:t>as obfuscated.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13622" y="2895649"/>
            <a:ext cx="1054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Hacker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63718" y="5579073"/>
            <a:ext cx="6266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hacker can correctly determine (with some </a:t>
            </a:r>
          </a:p>
          <a:p>
            <a:r>
              <a:rPr lang="en-US" dirty="0" smtClean="0"/>
              <a:t>reasonable probability) that he/she has O(P</a:t>
            </a:r>
            <a:r>
              <a:rPr lang="en-US" baseline="-25000" dirty="0" smtClean="0"/>
              <a:t>1</a:t>
            </a:r>
            <a:r>
              <a:rPr lang="en-US" dirty="0" smtClean="0"/>
              <a:t>) and not O(P</a:t>
            </a:r>
            <a:r>
              <a:rPr lang="en-US" baseline="-25000" dirty="0" smtClean="0"/>
              <a:t>2</a:t>
            </a:r>
            <a:r>
              <a:rPr lang="en-US" dirty="0" smtClean="0"/>
              <a:t>) then obfuscation is NOT IO.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6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Candidate 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4077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[GGH13] published first </a:t>
            </a: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andidate for IO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Built on multilinear maps (Barrington’s Theorem – Prof. Mahmoody touched on during algebraic computation lecture on 4/1/15)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While a good crypto assumption, multilinear maps are not as well studied as its relative, the bilinear map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Wary of such untested assumptions, cryptographers have been searching for another candidate IO construction from less exotic assumptions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7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641"/>
            <a:ext cx="8229600" cy="1414641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Indistinguishability Obfuscation from Functional Encryption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0"/>
            <a:ext cx="8229600" cy="4840514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Build IO scheme from FE: “to construct Indistinguishability </a:t>
            </a:r>
            <a:r>
              <a:rPr lang="en-US" sz="2400" dirty="0">
                <a:solidFill>
                  <a:schemeClr val="tx1"/>
                </a:solidFill>
              </a:rPr>
              <a:t>O</a:t>
            </a:r>
            <a:r>
              <a:rPr lang="en-US" sz="2400" dirty="0" smtClean="0">
                <a:solidFill>
                  <a:schemeClr val="tx1"/>
                </a:solidFill>
              </a:rPr>
              <a:t>bfuscation from any public-key FE scheme with </a:t>
            </a:r>
            <a:r>
              <a:rPr lang="en-US" sz="2400" b="1" dirty="0" smtClean="0">
                <a:solidFill>
                  <a:schemeClr val="tx1"/>
                </a:solidFill>
              </a:rPr>
              <a:t>succinct cipher-texts </a:t>
            </a:r>
            <a:r>
              <a:rPr lang="en-US" sz="2400" dirty="0" smtClean="0">
                <a:solidFill>
                  <a:schemeClr val="tx1"/>
                </a:solidFill>
              </a:rPr>
              <a:t>and </a:t>
            </a:r>
            <a:r>
              <a:rPr lang="en-US" sz="2400" b="1" dirty="0" smtClean="0">
                <a:solidFill>
                  <a:schemeClr val="tx1"/>
                </a:solidFill>
              </a:rPr>
              <a:t>sub-exponential security</a:t>
            </a:r>
            <a:r>
              <a:rPr lang="en-US" sz="2400" dirty="0" smtClean="0">
                <a:solidFill>
                  <a:schemeClr val="tx1"/>
                </a:solidFill>
              </a:rPr>
              <a:t>”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Think of their construction: as a computer program that takes 3 assumed primitives and generates a single output:</a:t>
            </a:r>
          </a:p>
        </p:txBody>
      </p:sp>
      <p:sp>
        <p:nvSpPr>
          <p:cNvPr id="4" name="Rectangle 3"/>
          <p:cNvSpPr/>
          <p:nvPr/>
        </p:nvSpPr>
        <p:spPr>
          <a:xfrm>
            <a:off x="917266" y="3986903"/>
            <a:ext cx="1199503" cy="6174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7266" y="4756743"/>
            <a:ext cx="1199503" cy="6174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PPRF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17266" y="5549510"/>
            <a:ext cx="1199503" cy="6174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SKE</a:t>
            </a:r>
            <a:endParaRPr lang="en-US" dirty="0"/>
          </a:p>
        </p:txBody>
      </p:sp>
      <p:sp>
        <p:nvSpPr>
          <p:cNvPr id="7" name="7-Point Star 6"/>
          <p:cNvSpPr/>
          <p:nvPr/>
        </p:nvSpPr>
        <p:spPr>
          <a:xfrm>
            <a:off x="3492674" y="3857044"/>
            <a:ext cx="2222608" cy="1869961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14497" y="4756743"/>
            <a:ext cx="1199503" cy="6174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</a:t>
            </a:r>
            <a:endParaRPr lang="en-US" dirty="0"/>
          </a:p>
        </p:txBody>
      </p:sp>
      <p:cxnSp>
        <p:nvCxnSpPr>
          <p:cNvPr id="10" name="Straight Arrow Connector 9"/>
          <p:cNvCxnSpPr>
            <a:stCxn id="4" idx="3"/>
            <a:endCxn id="7" idx="4"/>
          </p:cNvCxnSpPr>
          <p:nvPr/>
        </p:nvCxnSpPr>
        <p:spPr>
          <a:xfrm>
            <a:off x="2116769" y="4295623"/>
            <a:ext cx="1375899" cy="764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  <a:endCxn id="7" idx="4"/>
          </p:cNvCxnSpPr>
          <p:nvPr/>
        </p:nvCxnSpPr>
        <p:spPr>
          <a:xfrm flipV="1">
            <a:off x="2116769" y="5059628"/>
            <a:ext cx="1375899" cy="58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7" idx="4"/>
          </p:cNvCxnSpPr>
          <p:nvPr/>
        </p:nvCxnSpPr>
        <p:spPr>
          <a:xfrm flipV="1">
            <a:off x="2116775" y="5059628"/>
            <a:ext cx="1375893" cy="6673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1"/>
            <a:endCxn id="8" idx="1"/>
          </p:cNvCxnSpPr>
          <p:nvPr/>
        </p:nvCxnSpPr>
        <p:spPr>
          <a:xfrm>
            <a:off x="5715288" y="5059628"/>
            <a:ext cx="699209" cy="58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463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Symmetric Private-Key Encryption Scheme &amp; PPRF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SKE: See [KL07] for standard cryptographic constructions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PRF: efficiently computable function which emulates a </a:t>
            </a:r>
            <a:r>
              <a:rPr lang="en-US" b="1" dirty="0" smtClean="0">
                <a:solidFill>
                  <a:schemeClr val="tx1"/>
                </a:solidFill>
              </a:rPr>
              <a:t>random</a:t>
            </a:r>
            <a:r>
              <a:rPr lang="en-US" dirty="0" smtClean="0">
                <a:solidFill>
                  <a:schemeClr val="tx1"/>
                </a:solidFill>
              </a:rPr>
              <a:t> oracle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PPRF aka “puncturable pseudo-random function” is a special case of a PRF that has a special “puncturable” point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 Let K index the PRF underlying PPRF – can be obtained by sampling </a:t>
            </a:r>
            <a:endParaRPr lang="en-US" sz="20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tx1"/>
                </a:solidFill>
              </a:rPr>
              <a:t>               Gen</a:t>
            </a:r>
            <a:r>
              <a:rPr lang="en-US" sz="2000" i="1" baseline="-25000" dirty="0" smtClean="0">
                <a:solidFill>
                  <a:schemeClr val="tx1"/>
                </a:solidFill>
              </a:rPr>
              <a:t>PRF</a:t>
            </a:r>
            <a:r>
              <a:rPr lang="en-US" sz="2000" i="1" dirty="0" smtClean="0">
                <a:solidFill>
                  <a:schemeClr val="tx1"/>
                </a:solidFill>
              </a:rPr>
              <a:t>. </a:t>
            </a:r>
            <a:r>
              <a:rPr lang="en-US" sz="2000" dirty="0" smtClean="0">
                <a:solidFill>
                  <a:schemeClr val="tx1"/>
                </a:solidFill>
              </a:rPr>
              <a:t>PPRF has function Punc() that takes PRF index and a point and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         returns </a:t>
            </a:r>
            <a:r>
              <a:rPr lang="en-US" sz="2000" i="1" dirty="0" smtClean="0">
                <a:solidFill>
                  <a:schemeClr val="tx1"/>
                </a:solidFill>
              </a:rPr>
              <a:t>a punctured point 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3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PPRF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0798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K{x*} = </a:t>
            </a:r>
            <a:r>
              <a:rPr lang="en-US" i="1" dirty="0" smtClean="0">
                <a:solidFill>
                  <a:schemeClr val="tx1"/>
                </a:solidFill>
              </a:rPr>
              <a:t>Punc</a:t>
            </a:r>
            <a:r>
              <a:rPr lang="en-US" dirty="0" smtClean="0">
                <a:solidFill>
                  <a:schemeClr val="tx1"/>
                </a:solidFill>
              </a:rPr>
              <a:t>{K, x*}       (notation)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To be a valid PPRF: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</a:t>
            </a:r>
            <a:r>
              <a:rPr lang="en-US" sz="2000" dirty="0" smtClean="0">
                <a:solidFill>
                  <a:schemeClr val="tx1"/>
                </a:solidFill>
              </a:rPr>
              <a:t>1.</a:t>
            </a:r>
            <a:r>
              <a:rPr lang="en-US" sz="2000" dirty="0" smtClean="0">
                <a:solidFill>
                  <a:schemeClr val="tx1"/>
                </a:solidFill>
              </a:rPr>
              <a:t>) For </a:t>
            </a:r>
            <a:r>
              <a:rPr lang="en-US" sz="2000" dirty="0" smtClean="0">
                <a:solidFill>
                  <a:schemeClr val="tx1"/>
                </a:solidFill>
              </a:rPr>
              <a:t>every x* and x, output of function obtained from PRF when 	</a:t>
            </a:r>
            <a:r>
              <a:rPr lang="en-US" sz="2000" dirty="0" smtClean="0">
                <a:solidFill>
                  <a:schemeClr val="tx1"/>
                </a:solidFill>
              </a:rPr>
              <a:t>   		indexed </a:t>
            </a:r>
            <a:r>
              <a:rPr lang="en-US" sz="2000" dirty="0" smtClean="0">
                <a:solidFill>
                  <a:schemeClr val="tx1"/>
                </a:solidFill>
              </a:rPr>
              <a:t>by punctured point K{x*} on input x matches output of </a:t>
            </a:r>
            <a:r>
              <a:rPr lang="en-US" sz="2000" dirty="0" smtClean="0">
                <a:solidFill>
                  <a:schemeClr val="tx1"/>
                </a:solidFill>
              </a:rPr>
              <a:t>function   		obtained </a:t>
            </a:r>
            <a:r>
              <a:rPr lang="en-US" sz="2000" dirty="0" smtClean="0">
                <a:solidFill>
                  <a:schemeClr val="tx1"/>
                </a:solidFill>
              </a:rPr>
              <a:t>from PRF when indexed by K on input x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        2.) No polynomial time distinguisher can distinguish between (x*, K{x*},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         PRF</a:t>
            </a:r>
            <a:r>
              <a:rPr lang="en-US" sz="2000" baseline="-25000" dirty="0" smtClean="0">
                <a:solidFill>
                  <a:schemeClr val="tx1"/>
                </a:solidFill>
              </a:rPr>
              <a:t>K</a:t>
            </a:r>
            <a:r>
              <a:rPr lang="en-US" sz="2000" dirty="0" smtClean="0">
                <a:solidFill>
                  <a:schemeClr val="tx1"/>
                </a:solidFill>
              </a:rPr>
              <a:t>(x*)) and (x*, K{x*}, </a:t>
            </a:r>
            <a:r>
              <a:rPr lang="en-US" sz="2000" i="1" dirty="0" smtClean="0">
                <a:solidFill>
                  <a:schemeClr val="tx1"/>
                </a:solidFill>
              </a:rPr>
              <a:t>u</a:t>
            </a:r>
            <a:r>
              <a:rPr lang="en-US" sz="2000" dirty="0" smtClean="0">
                <a:solidFill>
                  <a:schemeClr val="tx1"/>
                </a:solidFill>
              </a:rPr>
              <a:t>) where </a:t>
            </a:r>
            <a:r>
              <a:rPr lang="en-US" sz="2000" i="1" dirty="0" smtClean="0">
                <a:solidFill>
                  <a:schemeClr val="tx1"/>
                </a:solidFill>
              </a:rPr>
              <a:t>u 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 {0,1}* 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Screen Shot 2015-04-26 at 8.51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485" y="4420459"/>
            <a:ext cx="4845161" cy="5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7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PPRF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1939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Bitansky &amp; Vaikuntanathan use to generate randomness for a public-key FE scheme underlying their construction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PPRF property that bounds probability a distinguisher is able to differentiate between its output &amp; a truly random sequence of bits is crucial in their proof that their construction is IO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9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Indistinguishability Obfuscation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en-US" dirty="0" smtClean="0">
                <a:solidFill>
                  <a:schemeClr val="tx1"/>
                </a:solidFill>
              </a:rPr>
              <a:t>as single operation – obfuscate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            </a:t>
            </a:r>
            <a:r>
              <a:rPr lang="en-US" sz="2000" b="1" dirty="0" smtClean="0">
                <a:solidFill>
                  <a:schemeClr val="tx1"/>
                </a:solidFill>
              </a:rPr>
              <a:t>Obfuscate: </a:t>
            </a:r>
            <a:r>
              <a:rPr lang="en-US" sz="2000" dirty="0" smtClean="0">
                <a:solidFill>
                  <a:schemeClr val="tx1"/>
                </a:solidFill>
              </a:rPr>
              <a:t> takes a circuit </a:t>
            </a:r>
            <a:r>
              <a:rPr lang="en-US" sz="2000" i="1" dirty="0" smtClean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 as a parameter and constructs </a:t>
            </a:r>
            <a:r>
              <a:rPr lang="en-US" sz="2000" i="1" dirty="0" smtClean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i="1" dirty="0" smtClean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 = 	                       </a:t>
            </a:r>
            <a:r>
              <a:rPr lang="en-US" sz="2000" dirty="0" smtClean="0">
                <a:solidFill>
                  <a:schemeClr val="tx1"/>
                </a:solidFill>
              </a:rPr>
              <a:t>			Obfuscate</a:t>
            </a:r>
            <a:r>
              <a:rPr lang="en-US" sz="2000" dirty="0" smtClean="0">
                <a:solidFill>
                  <a:schemeClr val="tx1"/>
                </a:solidFill>
              </a:rPr>
              <a:t>(C)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To be well-defined, </a:t>
            </a:r>
            <a:r>
              <a:rPr lang="en-US" i="1" dirty="0" smtClean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 must behave exactly the same as </a:t>
            </a:r>
            <a:r>
              <a:rPr lang="en-US" i="1" dirty="0" smtClean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circuit </a:t>
            </a:r>
            <a:r>
              <a:rPr lang="en-US" i="1" dirty="0" smtClean="0">
                <a:solidFill>
                  <a:schemeClr val="tx1"/>
                </a:solidFill>
              </a:rPr>
              <a:t>c</a:t>
            </a:r>
            <a:r>
              <a:rPr lang="en-US" i="1" baseline="-25000" dirty="0" smtClean="0">
                <a:solidFill>
                  <a:schemeClr val="tx1"/>
                </a:solidFill>
              </a:rPr>
              <a:t>1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must look the same as circuit </a:t>
            </a:r>
            <a:r>
              <a:rPr lang="en-US" i="1" dirty="0" smtClean="0">
                <a:solidFill>
                  <a:schemeClr val="tx1"/>
                </a:solidFill>
              </a:rPr>
              <a:t>c</a:t>
            </a:r>
            <a:r>
              <a:rPr lang="en-US" i="1" baseline="-25000" dirty="0" smtClean="0">
                <a:solidFill>
                  <a:schemeClr val="tx1"/>
                </a:solidFill>
              </a:rPr>
              <a:t>2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generated by iO() on </a:t>
            </a:r>
            <a:r>
              <a:rPr lang="en-US" i="1" dirty="0" smtClean="0">
                <a:solidFill>
                  <a:schemeClr val="tx1"/>
                </a:solidFill>
              </a:rPr>
              <a:t>C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when </a:t>
            </a:r>
            <a:r>
              <a:rPr lang="en-US" i="1" dirty="0" smtClean="0">
                <a:solidFill>
                  <a:schemeClr val="tx1"/>
                </a:solidFill>
              </a:rPr>
              <a:t>C</a:t>
            </a:r>
            <a:r>
              <a:rPr lang="en-US" i="1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i="1" dirty="0" smtClean="0">
                <a:solidFill>
                  <a:schemeClr val="tx1"/>
                </a:solidFill>
              </a:rPr>
              <a:t>C</a:t>
            </a:r>
            <a:r>
              <a:rPr lang="en-US" i="1" baseline="-25000" dirty="0" smtClean="0">
                <a:solidFill>
                  <a:schemeClr val="tx1"/>
                </a:solidFill>
              </a:rPr>
              <a:t>2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compute the same output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Screen Shot 2015-04-23 at 5.23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57" y="3619268"/>
            <a:ext cx="2891962" cy="49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57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5726"/>
          </a:xfrm>
        </p:spPr>
        <p:txBody>
          <a:bodyPr/>
          <a:lstStyle/>
          <a:p>
            <a:r>
              <a:rPr lang="en-US" dirty="0" smtClean="0"/>
              <a:t>A Roadmap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15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I.) Background, History, and Goals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II.) Context for method of their IO construction &amp; objects (FE scheme (public-key), function-private FE, symmetric private-key encryption, a PPRF)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III.) Private-Key Function-Private Functional Encryption (Technique borrowed from Brakerski &amp; Segev)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IV.) Bitanksy &amp; Vaikuntanathan’s Actual Construction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V.) Proof of Bitansky’s &amp; Vaikuntanathan’s Construction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VI.) Questions &amp; Conclusion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571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 Guessing Game</a:t>
            </a:r>
            <a:endParaRPr lang="en-US" dirty="0"/>
          </a:p>
        </p:txBody>
      </p:sp>
      <p:sp>
        <p:nvSpPr>
          <p:cNvPr id="5" name="Content Placeholder 3"/>
          <p:cNvSpPr txBox="1">
            <a:spLocks noGrp="1"/>
          </p:cNvSpPr>
          <p:nvPr>
            <p:ph idx="1"/>
          </p:nvPr>
        </p:nvSpPr>
        <p:spPr>
          <a:xfrm>
            <a:off x="892629" y="1592944"/>
            <a:ext cx="1955800" cy="46196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u="sng" dirty="0" smtClean="0">
                <a:solidFill>
                  <a:srgbClr val="000000"/>
                </a:solidFill>
              </a:rPr>
              <a:t>Challenger C</a:t>
            </a: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5998030" y="1607458"/>
            <a:ext cx="1694542" cy="46196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u="sng" dirty="0" smtClean="0">
                <a:solidFill>
                  <a:srgbClr val="000000"/>
                </a:solidFill>
              </a:rPr>
              <a:t>Adversary A</a:t>
            </a: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5606143" y="2054907"/>
            <a:ext cx="2721427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Picks any two circuits </a:t>
            </a:r>
            <a:r>
              <a:rPr lang="en-US" sz="1800" i="1" dirty="0" smtClean="0">
                <a:solidFill>
                  <a:srgbClr val="000000"/>
                </a:solidFill>
              </a:rPr>
              <a:t>C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1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and </a:t>
            </a:r>
            <a:r>
              <a:rPr lang="en-US" sz="1800" i="1" dirty="0" smtClean="0">
                <a:solidFill>
                  <a:srgbClr val="000000"/>
                </a:solidFill>
              </a:rPr>
              <a:t>C</a:t>
            </a:r>
            <a:r>
              <a:rPr lang="en-US" sz="1800" baseline="-25000" dirty="0" smtClean="0">
                <a:solidFill>
                  <a:srgbClr val="000000"/>
                </a:solidFill>
              </a:rPr>
              <a:t>2 </a:t>
            </a:r>
            <a:r>
              <a:rPr lang="en-US" sz="1800" dirty="0" smtClean="0">
                <a:solidFill>
                  <a:srgbClr val="000000"/>
                </a:solidFill>
              </a:rPr>
              <a:t>from {C}, set of circuits that perform the same computations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303488" y="3147046"/>
            <a:ext cx="1694542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000000"/>
                </a:solidFill>
                <a:sym typeface="Wingdings"/>
              </a:rPr>
              <a:t> </a:t>
            </a:r>
            <a:r>
              <a:rPr lang="en-US" b="1" i="1" dirty="0" smtClean="0">
                <a:solidFill>
                  <a:srgbClr val="000000"/>
                </a:solidFill>
                <a:sym typeface="Wingdings"/>
              </a:rPr>
              <a:t>C</a:t>
            </a:r>
            <a:r>
              <a:rPr lang="en-US" b="1" i="1" baseline="-25000" dirty="0">
                <a:solidFill>
                  <a:srgbClr val="000000"/>
                </a:solidFill>
                <a:sym typeface="Wingdings"/>
              </a:rPr>
              <a:t>1</a:t>
            </a:r>
            <a:r>
              <a:rPr lang="en-US" b="1" i="1" dirty="0" smtClean="0">
                <a:solidFill>
                  <a:srgbClr val="000000"/>
                </a:solidFill>
                <a:sym typeface="Wingdings"/>
              </a:rPr>
              <a:t> , C</a:t>
            </a:r>
            <a:r>
              <a:rPr lang="en-US" b="1" i="1" baseline="-25000" dirty="0" smtClean="0">
                <a:solidFill>
                  <a:srgbClr val="000000"/>
                </a:solidFill>
                <a:sym typeface="Wingdings"/>
              </a:rPr>
              <a:t>2</a:t>
            </a:r>
            <a:endParaRPr lang="en-US" b="1" dirty="0" smtClean="0">
              <a:solidFill>
                <a:srgbClr val="000000"/>
              </a:solidFill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2629" y="3345463"/>
            <a:ext cx="1723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Selects </a:t>
            </a:r>
            <a:r>
              <a:rPr lang="en-US" i="1" dirty="0" smtClean="0"/>
              <a:t>b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{0,1}</a:t>
            </a:r>
          </a:p>
          <a:p>
            <a:r>
              <a:rPr lang="en-US" dirty="0" smtClean="0">
                <a:sym typeface="Wingdings"/>
              </a:rPr>
              <a:t>uniformly at random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79916" y="4037960"/>
            <a:ext cx="1723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iO</a:t>
            </a:r>
            <a:r>
              <a:rPr lang="en-US" sz="2400" b="1" dirty="0" smtClean="0"/>
              <a:t>(</a:t>
            </a:r>
            <a:r>
              <a:rPr lang="en-US" sz="2400" b="1" i="1" dirty="0" smtClean="0"/>
              <a:t>C</a:t>
            </a:r>
            <a:r>
              <a:rPr lang="en-US" sz="2400" b="1" i="1" baseline="-25000" dirty="0" smtClean="0"/>
              <a:t>b</a:t>
            </a:r>
            <a:r>
              <a:rPr lang="en-US" sz="2400" b="1" dirty="0" smtClean="0"/>
              <a:t>) </a:t>
            </a:r>
            <a:r>
              <a:rPr lang="en-US" sz="2400" b="1" dirty="0" smtClean="0">
                <a:sym typeface="Wingdings"/>
              </a:rPr>
              <a:t></a:t>
            </a:r>
            <a:endParaRPr lang="en-US" sz="2400" b="1" dirty="0" smtClean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1709060" y="4842784"/>
            <a:ext cx="5188856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A wins the game if it is able to determine whether or not </a:t>
            </a:r>
            <a:r>
              <a:rPr lang="en-US" sz="1800" i="1" dirty="0" smtClean="0">
                <a:solidFill>
                  <a:srgbClr val="000000"/>
                </a:solidFill>
              </a:rPr>
              <a:t>C </a:t>
            </a:r>
            <a:r>
              <a:rPr lang="en-US" sz="1800" dirty="0" smtClean="0">
                <a:solidFill>
                  <a:srgbClr val="000000"/>
                </a:solidFill>
              </a:rPr>
              <a:t>returned </a:t>
            </a:r>
            <a:r>
              <a:rPr lang="en-US" sz="1800" i="1" dirty="0" smtClean="0">
                <a:solidFill>
                  <a:srgbClr val="000000"/>
                </a:solidFill>
              </a:rPr>
              <a:t>iO(C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1</a:t>
            </a:r>
            <a:r>
              <a:rPr lang="en-US" sz="1800" i="1" dirty="0" smtClean="0">
                <a:solidFill>
                  <a:srgbClr val="000000"/>
                </a:solidFill>
              </a:rPr>
              <a:t>) </a:t>
            </a:r>
            <a:r>
              <a:rPr lang="en-US" sz="1800" dirty="0" smtClean="0">
                <a:solidFill>
                  <a:srgbClr val="000000"/>
                </a:solidFill>
              </a:rPr>
              <a:t>or </a:t>
            </a:r>
            <a:r>
              <a:rPr lang="en-US" sz="1800" i="1" dirty="0" smtClean="0">
                <a:solidFill>
                  <a:srgbClr val="000000"/>
                </a:solidFill>
              </a:rPr>
              <a:t>iO(C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i="1" dirty="0" smtClean="0">
                <a:solidFill>
                  <a:srgbClr val="000000"/>
                </a:solidFill>
              </a:rPr>
              <a:t>). 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3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Behind IO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We can define an experiment that uses G</a:t>
            </a:r>
            <a:r>
              <a:rPr lang="en-US" baseline="-25000" dirty="0" smtClean="0">
                <a:solidFill>
                  <a:schemeClr val="tx1"/>
                </a:solidFill>
              </a:rPr>
              <a:t>iO</a:t>
            </a:r>
            <a:r>
              <a:rPr lang="en-US" dirty="0" smtClean="0">
                <a:solidFill>
                  <a:schemeClr val="tx1"/>
                </a:solidFill>
              </a:rPr>
              <a:t> and accepts the parameter </a:t>
            </a:r>
            <a:r>
              <a:rPr lang="en-US" i="1" dirty="0" smtClean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 that determines which circuit to obfuscate and results in a single bit </a:t>
            </a:r>
            <a:r>
              <a:rPr lang="en-US" i="1" dirty="0" smtClean="0">
                <a:solidFill>
                  <a:schemeClr val="tx1"/>
                </a:solidFill>
              </a:rPr>
              <a:t>b’</a:t>
            </a:r>
            <a:r>
              <a:rPr lang="en-US" dirty="0" smtClean="0">
                <a:solidFill>
                  <a:schemeClr val="tx1"/>
                </a:solidFill>
              </a:rPr>
              <a:t> that represents the adversary’s guess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      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               If </a:t>
            </a:r>
            <a:r>
              <a:rPr lang="en-US" sz="2000" i="1" dirty="0" smtClean="0">
                <a:solidFill>
                  <a:schemeClr val="tx1"/>
                </a:solidFill>
              </a:rPr>
              <a:t>b = b’</a:t>
            </a:r>
            <a:r>
              <a:rPr lang="en-US" sz="2000" dirty="0" smtClean="0">
                <a:solidFill>
                  <a:schemeClr val="tx1"/>
                </a:solidFill>
              </a:rPr>
              <a:t>, then the adversary wins; otherwise, adversary loses 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If Adversary </a:t>
            </a:r>
            <a:r>
              <a:rPr lang="en-US" i="1" dirty="0" smtClean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 cannot win with greater than ½ + </a:t>
            </a:r>
            <a:r>
              <a:rPr lang="en-US" i="1" dirty="0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 probability then iO is an indistinguishable obfuscator i.e. if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then iO is an indistinguishable obfuscator.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Screen Shot 2015-04-26 at 9.31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83" y="2808228"/>
            <a:ext cx="3037366" cy="469869"/>
          </a:xfrm>
          <a:prstGeom prst="rect">
            <a:avLst/>
          </a:prstGeom>
        </p:spPr>
      </p:pic>
      <p:pic>
        <p:nvPicPr>
          <p:cNvPr id="7" name="Picture 6" descr="Screen Shot 2015-04-26 at 9.49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34" y="4432983"/>
            <a:ext cx="7462070" cy="68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33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2429"/>
            <a:ext cx="8229600" cy="429373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Borrowed techniques and model from </a:t>
            </a:r>
            <a:r>
              <a:rPr lang="en-US" i="1" dirty="0" smtClean="0">
                <a:solidFill>
                  <a:schemeClr val="tx1"/>
                </a:solidFill>
              </a:rPr>
              <a:t>Function-Private Functional Encryption in the Private-Key Setting</a:t>
            </a:r>
            <a:r>
              <a:rPr lang="en-US" dirty="0" smtClean="0">
                <a:solidFill>
                  <a:schemeClr val="tx1"/>
                </a:solidFill>
              </a:rPr>
              <a:t>, by Zvika Brakerski &amp; Gil </a:t>
            </a:r>
            <a:r>
              <a:rPr lang="en-US" dirty="0" err="1" smtClean="0">
                <a:solidFill>
                  <a:schemeClr val="tx1"/>
                </a:solidFill>
              </a:rPr>
              <a:t>Segev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Note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smtClean="0"/>
              <a:t>B</a:t>
            </a:r>
            <a:r>
              <a:rPr lang="en-US" dirty="0" smtClean="0">
                <a:solidFill>
                  <a:schemeClr val="tx1"/>
                </a:solidFill>
              </a:rPr>
              <a:t>orrowed the technique, but not the </a:t>
            </a:r>
            <a:r>
              <a:rPr lang="en-US" dirty="0" smtClean="0"/>
              <a:t>resulting</a:t>
            </a:r>
            <a:r>
              <a:rPr lang="en-US" dirty="0" smtClean="0">
                <a:solidFill>
                  <a:schemeClr val="tx1"/>
                </a:solidFill>
              </a:rPr>
              <a:t> primitive.</a:t>
            </a:r>
          </a:p>
        </p:txBody>
      </p:sp>
    </p:spTree>
    <p:extLst>
      <p:ext uri="{BB962C8B-B14F-4D97-AF65-F5344CB8AC3E}">
        <p14:creationId xmlns:p14="http://schemas.microsoft.com/office/powerpoint/2010/main" val="312477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Func</a:t>
            </a:r>
            <a:r>
              <a:rPr lang="en-US" dirty="0" smtClean="0"/>
              <a:t> </a:t>
            </a:r>
            <a:r>
              <a:rPr lang="en-US" dirty="0" err="1" smtClean="0"/>
              <a:t>Priv</a:t>
            </a:r>
            <a:r>
              <a:rPr lang="en-US" dirty="0" smtClean="0"/>
              <a:t> 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2429"/>
            <a:ext cx="8229600" cy="4293734"/>
          </a:xfrm>
        </p:spPr>
        <p:txBody>
          <a:bodyPr>
            <a:normAutofit/>
          </a:bodyPr>
          <a:lstStyle/>
          <a:p>
            <a:r>
              <a:rPr lang="en-US" dirty="0" smtClean="0"/>
              <a:t>P</a:t>
            </a:r>
            <a:r>
              <a:rPr lang="en-US" dirty="0" smtClean="0">
                <a:solidFill>
                  <a:schemeClr val="tx1"/>
                </a:solidFill>
              </a:rPr>
              <a:t>revent an adversary from being able to learn anything about:</a:t>
            </a:r>
          </a:p>
          <a:p>
            <a:pPr lvl="1"/>
            <a:r>
              <a:rPr lang="en-US" i="1" dirty="0" err="1" smtClean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 from </a:t>
            </a:r>
            <a:r>
              <a:rPr lang="en-US" i="1" dirty="0" err="1" smtClean="0">
                <a:solidFill>
                  <a:schemeClr val="tx1"/>
                </a:solidFill>
              </a:rPr>
              <a:t>FK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f</a:t>
            </a:r>
            <a:r>
              <a:rPr lang="en-US" i="1" dirty="0" smtClean="0">
                <a:solidFill>
                  <a:schemeClr val="tx1"/>
                </a:solidFill>
              </a:rPr>
              <a:t> = </a:t>
            </a:r>
            <a:r>
              <a:rPr lang="en-US" i="1" dirty="0" err="1" smtClean="0">
                <a:solidFill>
                  <a:schemeClr val="tx1"/>
                </a:solidFill>
              </a:rPr>
              <a:t>Keygen(MSK</a:t>
            </a:r>
            <a:r>
              <a:rPr lang="en-US" i="1" dirty="0" smtClean="0">
                <a:solidFill>
                  <a:schemeClr val="tx1"/>
                </a:solidFill>
              </a:rPr>
              <a:t>, </a:t>
            </a:r>
            <a:r>
              <a:rPr lang="en-US" i="1" dirty="0" err="1" smtClean="0">
                <a:solidFill>
                  <a:schemeClr val="tx1"/>
                </a:solidFill>
              </a:rPr>
              <a:t>f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i="1" dirty="0" err="1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 from </a:t>
            </a:r>
            <a:r>
              <a:rPr lang="en-US" i="1" dirty="0" err="1" smtClean="0">
                <a:solidFill>
                  <a:schemeClr val="tx1"/>
                </a:solidFill>
              </a:rPr>
              <a:t>m</a:t>
            </a:r>
            <a:r>
              <a:rPr lang="en-US" i="1" dirty="0" smtClean="0">
                <a:solidFill>
                  <a:schemeClr val="tx1"/>
                </a:solidFill>
              </a:rPr>
              <a:t> = </a:t>
            </a:r>
            <a:r>
              <a:rPr lang="en-US" i="1" dirty="0" err="1" smtClean="0">
                <a:solidFill>
                  <a:schemeClr val="tx1"/>
                </a:solidFill>
              </a:rPr>
              <a:t>Encrypt(EK</a:t>
            </a:r>
            <a:r>
              <a:rPr lang="en-US" i="1" dirty="0" smtClean="0">
                <a:solidFill>
                  <a:schemeClr val="tx1"/>
                </a:solidFill>
              </a:rPr>
              <a:t>, </a:t>
            </a:r>
            <a:r>
              <a:rPr lang="en-US" i="1" dirty="0" err="1" smtClean="0">
                <a:solidFill>
                  <a:schemeClr val="tx1"/>
                </a:solidFill>
              </a:rPr>
              <a:t>x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besides </a:t>
            </a:r>
            <a:r>
              <a:rPr lang="en-US" i="1" dirty="0" err="1" smtClean="0">
                <a:solidFill>
                  <a:schemeClr val="tx1"/>
                </a:solidFill>
              </a:rPr>
              <a:t>f(x</a:t>
            </a:r>
            <a:r>
              <a:rPr lang="en-US" i="1" dirty="0" smtClean="0">
                <a:solidFill>
                  <a:schemeClr val="tx1"/>
                </a:solidFill>
              </a:rPr>
              <a:t>) 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err="1" smtClean="0">
                <a:solidFill>
                  <a:schemeClr val="tx1"/>
                </a:solidFill>
              </a:rPr>
              <a:t>Func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Priv</a:t>
            </a:r>
            <a:r>
              <a:rPr lang="en-US" b="1" dirty="0" smtClean="0">
                <a:solidFill>
                  <a:schemeClr val="tx1"/>
                </a:solidFill>
              </a:rPr>
              <a:t> FE:</a:t>
            </a:r>
            <a:r>
              <a:rPr lang="en-US" dirty="0" smtClean="0">
                <a:solidFill>
                  <a:schemeClr val="tx1"/>
                </a:solidFill>
              </a:rPr>
              <a:t> set of 4 algorithms – Setup, </a:t>
            </a:r>
            <a:r>
              <a:rPr lang="en-US" dirty="0" err="1" smtClean="0">
                <a:solidFill>
                  <a:schemeClr val="tx1"/>
                </a:solidFill>
              </a:rPr>
              <a:t>Keygen</a:t>
            </a:r>
            <a:r>
              <a:rPr lang="en-US" dirty="0" smtClean="0">
                <a:solidFill>
                  <a:schemeClr val="tx1"/>
                </a:solidFill>
              </a:rPr>
              <a:t>, Encrypt, Decrypt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Crucial Difference from FE: </a:t>
            </a:r>
            <a:r>
              <a:rPr lang="en-US" dirty="0" smtClean="0"/>
              <a:t>S</a:t>
            </a:r>
            <a:r>
              <a:rPr lang="en-US" dirty="0" smtClean="0">
                <a:solidFill>
                  <a:schemeClr val="tx1"/>
                </a:solidFill>
              </a:rPr>
              <a:t>ecurity definition </a:t>
            </a:r>
          </a:p>
        </p:txBody>
      </p:sp>
    </p:spTree>
    <p:extLst>
      <p:ext uri="{BB962C8B-B14F-4D97-AF65-F5344CB8AC3E}">
        <p14:creationId xmlns:p14="http://schemas.microsoft.com/office/powerpoint/2010/main" val="73774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Func</a:t>
            </a:r>
            <a:r>
              <a:rPr lang="en-US" dirty="0" smtClean="0"/>
              <a:t> </a:t>
            </a:r>
            <a:r>
              <a:rPr lang="en-US" dirty="0" err="1" smtClean="0"/>
              <a:t>Priv</a:t>
            </a:r>
            <a:r>
              <a:rPr lang="en-US" dirty="0" smtClean="0"/>
              <a:t> 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2429"/>
            <a:ext cx="8229600" cy="4293734"/>
          </a:xfrm>
        </p:spPr>
        <p:txBody>
          <a:bodyPr>
            <a:normAutofit/>
          </a:bodyPr>
          <a:lstStyle/>
          <a:p>
            <a:r>
              <a:rPr lang="en-US" dirty="0" smtClean="0"/>
              <a:t>Security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201056" y="2339204"/>
            <a:ext cx="2761343" cy="46196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Challenger </a:t>
            </a:r>
            <a:r>
              <a:rPr kumimoji="0" lang="en-US" sz="2400" b="0" i="1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</a:t>
            </a:r>
            <a:endParaRPr kumimoji="0" lang="en-US" sz="2400" b="0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5337630" y="2328319"/>
            <a:ext cx="1955800" cy="46196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u="sng" dirty="0" smtClean="0">
                <a:solidFill>
                  <a:srgbClr val="000000"/>
                </a:solidFill>
              </a:rPr>
              <a:t>Adversary </a:t>
            </a:r>
            <a:r>
              <a:rPr lang="en-US" i="1" u="sng" dirty="0" smtClean="0">
                <a:solidFill>
                  <a:srgbClr val="000000"/>
                </a:solidFill>
              </a:rPr>
              <a:t>A</a:t>
            </a:r>
            <a:endParaRPr lang="en-US" i="1" u="sng" dirty="0">
              <a:solidFill>
                <a:srgbClr val="000000"/>
              </a:solidFill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1632856" y="2848930"/>
            <a:ext cx="2329543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Instantiate instance of the FPFE </a:t>
            </a:r>
            <a:r>
              <a:rPr lang="en-US" sz="1800" i="1" dirty="0" smtClean="0">
                <a:solidFill>
                  <a:srgbClr val="000000"/>
                </a:solidFill>
              </a:rPr>
              <a:t>fpfe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5337630" y="3172096"/>
            <a:ext cx="4024690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000000"/>
                </a:solidFill>
                <a:sym typeface="Wingdings"/>
              </a:rPr>
              <a:t> Any 2 functions </a:t>
            </a:r>
            <a:r>
              <a:rPr lang="en-US" b="1" i="1" dirty="0" smtClean="0">
                <a:solidFill>
                  <a:srgbClr val="000000"/>
                </a:solidFill>
                <a:sym typeface="Wingdings"/>
              </a:rPr>
              <a:t>f</a:t>
            </a:r>
            <a:r>
              <a:rPr lang="en-US" b="1" i="1" baseline="-25000" dirty="0" smtClean="0">
                <a:solidFill>
                  <a:srgbClr val="000000"/>
                </a:solidFill>
                <a:sym typeface="Wingdings"/>
              </a:rPr>
              <a:t>0</a:t>
            </a:r>
            <a:r>
              <a:rPr lang="en-US" b="1" i="1" dirty="0" smtClean="0">
                <a:solidFill>
                  <a:srgbClr val="000000"/>
                </a:solidFill>
                <a:sym typeface="Wingdings"/>
              </a:rPr>
              <a:t> , f</a:t>
            </a:r>
            <a:r>
              <a:rPr lang="en-US" b="1" i="1" baseline="-25000" dirty="0" smtClean="0">
                <a:solidFill>
                  <a:srgbClr val="000000"/>
                </a:solidFill>
                <a:sym typeface="Wingdings"/>
              </a:rPr>
              <a:t>1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5337630" y="3643695"/>
            <a:ext cx="4204609" cy="4608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000000"/>
                </a:solidFill>
                <a:sym typeface="Wingdings"/>
              </a:rPr>
              <a:t> Any 2 inputs </a:t>
            </a:r>
            <a:r>
              <a:rPr lang="en-US" b="1" i="1" dirty="0" smtClean="0">
                <a:solidFill>
                  <a:srgbClr val="000000"/>
                </a:solidFill>
                <a:sym typeface="Wingdings"/>
              </a:rPr>
              <a:t>x</a:t>
            </a:r>
            <a:r>
              <a:rPr lang="en-US" b="1" i="1" baseline="-25000" dirty="0" smtClean="0">
                <a:solidFill>
                  <a:srgbClr val="000000"/>
                </a:solidFill>
                <a:sym typeface="Wingdings"/>
              </a:rPr>
              <a:t>0</a:t>
            </a:r>
            <a:r>
              <a:rPr lang="en-US" b="1" i="1" dirty="0" smtClean="0">
                <a:solidFill>
                  <a:srgbClr val="000000"/>
                </a:solidFill>
                <a:sym typeface="Wingdings"/>
              </a:rPr>
              <a:t> , x</a:t>
            </a:r>
            <a:r>
              <a:rPr lang="en-US" b="1" i="1" baseline="-25000" dirty="0" smtClean="0">
                <a:solidFill>
                  <a:srgbClr val="000000"/>
                </a:solidFill>
                <a:sym typeface="Wingdings"/>
              </a:rPr>
              <a:t>1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3285" y="4060295"/>
            <a:ext cx="2529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Selects </a:t>
            </a:r>
            <a:r>
              <a:rPr lang="en-US" i="1" dirty="0" smtClean="0"/>
              <a:t>b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{0,1}</a:t>
            </a:r>
          </a:p>
          <a:p>
            <a:pPr algn="r"/>
            <a:r>
              <a:rPr lang="en-US" dirty="0" smtClean="0">
                <a:sym typeface="Wingdings"/>
              </a:rPr>
              <a:t>uniformly at random </a:t>
            </a:r>
            <a:endParaRPr lang="en-US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-1834242" y="4706626"/>
            <a:ext cx="5796641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b="1" i="1" dirty="0" err="1" smtClean="0">
                <a:solidFill>
                  <a:srgbClr val="000000"/>
                </a:solidFill>
              </a:rPr>
              <a:t>FK</a:t>
            </a:r>
            <a:r>
              <a:rPr lang="en-US" b="1" i="1" baseline="-25000" dirty="0" err="1" smtClean="0">
                <a:solidFill>
                  <a:srgbClr val="000000"/>
                </a:solidFill>
              </a:rPr>
              <a:t>b</a:t>
            </a:r>
            <a:r>
              <a:rPr lang="en-US" b="1" i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= </a:t>
            </a:r>
            <a:r>
              <a:rPr lang="en-US" b="1" dirty="0" err="1" smtClean="0">
                <a:solidFill>
                  <a:srgbClr val="000000"/>
                </a:solidFill>
              </a:rPr>
              <a:t>Keygen(</a:t>
            </a:r>
            <a:r>
              <a:rPr lang="en-US" b="1" i="1" dirty="0" err="1" smtClean="0">
                <a:solidFill>
                  <a:srgbClr val="000000"/>
                </a:solidFill>
              </a:rPr>
              <a:t>MSK</a:t>
            </a:r>
            <a:r>
              <a:rPr lang="en-US" b="1" i="1" dirty="0" smtClean="0">
                <a:solidFill>
                  <a:srgbClr val="000000"/>
                </a:solidFill>
              </a:rPr>
              <a:t>, f</a:t>
            </a:r>
            <a:r>
              <a:rPr lang="en-US" b="1" i="1" baseline="-25000" dirty="0" smtClean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</a:t>
            </a: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-1812469" y="5168291"/>
            <a:ext cx="5774868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b="1" i="1" dirty="0" smtClean="0">
                <a:solidFill>
                  <a:srgbClr val="000000"/>
                </a:solidFill>
              </a:rPr>
              <a:t>M</a:t>
            </a:r>
            <a:r>
              <a:rPr lang="en-US" b="1" i="1" baseline="-25000" dirty="0" smtClean="0">
                <a:solidFill>
                  <a:srgbClr val="000000"/>
                </a:solidFill>
              </a:rPr>
              <a:t>b</a:t>
            </a:r>
            <a:r>
              <a:rPr lang="en-US" b="1" i="1" dirty="0" smtClean="0">
                <a:solidFill>
                  <a:srgbClr val="000000"/>
                </a:solidFill>
              </a:rPr>
              <a:t> = Enc(EK, </a:t>
            </a:r>
            <a:r>
              <a:rPr lang="en-US" b="1" i="1" dirty="0" err="1" smtClean="0">
                <a:solidFill>
                  <a:srgbClr val="000000"/>
                </a:solidFill>
              </a:rPr>
              <a:t>x</a:t>
            </a:r>
            <a:r>
              <a:rPr lang="en-US" b="1" i="1" baseline="-25000" dirty="0" err="1" smtClean="0">
                <a:solidFill>
                  <a:srgbClr val="000000"/>
                </a:solidFill>
              </a:rPr>
              <a:t>b</a:t>
            </a:r>
            <a:r>
              <a:rPr lang="en-US" b="1" i="1" dirty="0" smtClean="0">
                <a:solidFill>
                  <a:srgbClr val="000000"/>
                </a:solidFill>
              </a:rPr>
              <a:t>) </a:t>
            </a:r>
            <a:r>
              <a:rPr lang="en-US" b="1" i="1" dirty="0" smtClean="0">
                <a:solidFill>
                  <a:srgbClr val="000000"/>
                </a:solidFill>
                <a:sym typeface="Wingdings"/>
              </a:rPr>
              <a:t></a:t>
            </a: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5574696" y="5408357"/>
            <a:ext cx="3437467" cy="97873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Caveat: A must be a valid adversary: </a:t>
            </a:r>
          </a:p>
          <a:p>
            <a:pPr marL="0" indent="0">
              <a:buFont typeface="Arial" pitchFamily="34" charset="0"/>
              <a:buNone/>
            </a:pPr>
            <a:r>
              <a:rPr lang="en-US" sz="1800" i="1" dirty="0" smtClean="0">
                <a:solidFill>
                  <a:srgbClr val="000000"/>
                </a:solidFill>
              </a:rPr>
              <a:t>f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0</a:t>
            </a:r>
            <a:r>
              <a:rPr lang="en-US" sz="1800" i="1" dirty="0" smtClean="0">
                <a:solidFill>
                  <a:srgbClr val="000000"/>
                </a:solidFill>
              </a:rPr>
              <a:t>(x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0</a:t>
            </a:r>
            <a:r>
              <a:rPr lang="en-US" sz="1800" i="1" dirty="0" smtClean="0">
                <a:solidFill>
                  <a:srgbClr val="000000"/>
                </a:solidFill>
              </a:rPr>
              <a:t>) = f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1</a:t>
            </a:r>
            <a:r>
              <a:rPr lang="en-US" sz="1800" i="1" dirty="0" smtClean="0">
                <a:solidFill>
                  <a:srgbClr val="000000"/>
                </a:solidFill>
              </a:rPr>
              <a:t>(x</a:t>
            </a:r>
            <a:r>
              <a:rPr lang="en-US" sz="1800" i="1" baseline="-25000" dirty="0" smtClean="0">
                <a:solidFill>
                  <a:srgbClr val="000000"/>
                </a:solidFill>
              </a:rPr>
              <a:t>1</a:t>
            </a:r>
            <a:r>
              <a:rPr lang="en-US" sz="1800" i="1" dirty="0" smtClean="0">
                <a:solidFill>
                  <a:srgbClr val="000000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6382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</a:t>
            </a:r>
            <a:r>
              <a:rPr lang="en-US" dirty="0" err="1" smtClean="0"/>
              <a:t>Func</a:t>
            </a:r>
            <a:r>
              <a:rPr lang="en-US" dirty="0" smtClean="0"/>
              <a:t> </a:t>
            </a:r>
            <a:r>
              <a:rPr lang="en-US" dirty="0" err="1" smtClean="0"/>
              <a:t>Priv</a:t>
            </a:r>
            <a:r>
              <a:rPr lang="en-US" dirty="0" smtClean="0"/>
              <a:t> 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71500" indent="-514350"/>
            <a:r>
              <a:rPr lang="en-US" dirty="0" err="1" smtClean="0"/>
              <a:t>Brakerski</a:t>
            </a:r>
            <a:r>
              <a:rPr lang="en-US" dirty="0" smtClean="0"/>
              <a:t> and </a:t>
            </a:r>
            <a:r>
              <a:rPr lang="en-US" dirty="0" err="1" smtClean="0"/>
              <a:t>Segev</a:t>
            </a:r>
            <a:r>
              <a:rPr lang="en-US" dirty="0" smtClean="0"/>
              <a:t> construct a </a:t>
            </a:r>
            <a:r>
              <a:rPr lang="en-US" dirty="0" err="1" smtClean="0"/>
              <a:t>func</a:t>
            </a:r>
            <a:r>
              <a:rPr lang="en-US" dirty="0" smtClean="0"/>
              <a:t> </a:t>
            </a:r>
            <a:r>
              <a:rPr lang="en-US" dirty="0" err="1" smtClean="0"/>
              <a:t>priv</a:t>
            </a:r>
            <a:r>
              <a:rPr lang="en-US" dirty="0" smtClean="0"/>
              <a:t> FE using the </a:t>
            </a:r>
            <a:r>
              <a:rPr lang="en-US" b="1" dirty="0" smtClean="0"/>
              <a:t>two-key paradigm</a:t>
            </a:r>
            <a:r>
              <a:rPr lang="en-US" dirty="0" smtClean="0"/>
              <a:t>: </a:t>
            </a:r>
            <a:r>
              <a:rPr lang="en-US" dirty="0" err="1" smtClean="0"/>
              <a:t>f’s</a:t>
            </a:r>
            <a:r>
              <a:rPr lang="en-US" dirty="0" smtClean="0"/>
              <a:t> description is “encrypted” twice: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With symmetri</a:t>
            </a:r>
            <a:r>
              <a:rPr lang="en-US" dirty="0" smtClean="0"/>
              <a:t>c private key from </a:t>
            </a:r>
            <a:r>
              <a:rPr lang="en-US" dirty="0" smtClean="0">
                <a:solidFill>
                  <a:schemeClr val="tx1"/>
                </a:solidFill>
              </a:rPr>
              <a:t>SKE scheme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W</a:t>
            </a:r>
            <a:r>
              <a:rPr lang="en-US" dirty="0" smtClean="0">
                <a:solidFill>
                  <a:schemeClr val="tx1"/>
                </a:solidFill>
              </a:rPr>
              <a:t>ith underlying FE’s MSK (as would be done by any </a:t>
            </a:r>
            <a:r>
              <a:rPr lang="en-US" dirty="0" err="1" smtClean="0">
                <a:solidFill>
                  <a:schemeClr val="tx1"/>
                </a:solidFill>
              </a:rPr>
              <a:t>FE’s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Keygen</a:t>
            </a:r>
            <a:r>
              <a:rPr lang="en-US" dirty="0" smtClean="0">
                <a:solidFill>
                  <a:schemeClr val="tx1"/>
                </a:solidFill>
              </a:rPr>
              <a:t>).</a:t>
            </a:r>
          </a:p>
          <a:p>
            <a:pPr marL="571500" indent="-514350"/>
            <a:r>
              <a:rPr lang="en-US" b="1" dirty="0" smtClean="0">
                <a:solidFill>
                  <a:schemeClr val="tx1"/>
                </a:solidFill>
              </a:rPr>
              <a:t>Result</a:t>
            </a:r>
            <a:r>
              <a:rPr lang="en-US" dirty="0" smtClean="0">
                <a:solidFill>
                  <a:schemeClr val="tx1"/>
                </a:solidFill>
              </a:rPr>
              <a:t>: Function key </a:t>
            </a:r>
            <a:r>
              <a:rPr lang="en-US" i="1" dirty="0" err="1" smtClean="0">
                <a:solidFill>
                  <a:schemeClr val="tx1"/>
                </a:solidFill>
              </a:rPr>
              <a:t>Fk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fpfe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hides description of </a:t>
            </a:r>
            <a:r>
              <a:rPr lang="en-US" i="1" dirty="0" smtClean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from anyone who does not possess the symmetric private-key used in (1).</a:t>
            </a:r>
          </a:p>
        </p:txBody>
      </p:sp>
    </p:spTree>
    <p:extLst>
      <p:ext uri="{BB962C8B-B14F-4D97-AF65-F5344CB8AC3E}">
        <p14:creationId xmlns:p14="http://schemas.microsoft.com/office/powerpoint/2010/main" val="334856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Constructing </a:t>
            </a:r>
            <a:r>
              <a:rPr lang="en-US" dirty="0" err="1" smtClean="0"/>
              <a:t>Func</a:t>
            </a:r>
            <a:r>
              <a:rPr lang="en-US" dirty="0" smtClean="0"/>
              <a:t> </a:t>
            </a:r>
            <a:r>
              <a:rPr lang="en-US" dirty="0" err="1" smtClean="0"/>
              <a:t>Priv</a:t>
            </a:r>
            <a:r>
              <a:rPr lang="en-US" dirty="0" smtClean="0"/>
              <a:t> FE (cont)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7266" y="5640074"/>
            <a:ext cx="687950" cy="6527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27304" y="1834684"/>
            <a:ext cx="687950" cy="65272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254" y="1834684"/>
            <a:ext cx="2105486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Enc(SK, f)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27304" y="2639807"/>
            <a:ext cx="687950" cy="6527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</a:t>
            </a:r>
            <a:r>
              <a:rPr lang="en-US" baseline="-25000" dirty="0" err="1" smtClean="0"/>
              <a:t>f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615253" y="2639807"/>
            <a:ext cx="4071547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(K, </a:t>
            </a:r>
            <a:r>
              <a:rPr lang="en-US" dirty="0" err="1" smtClean="0"/>
              <a:t>x</a:t>
            </a:r>
            <a:r>
              <a:rPr lang="en-US" dirty="0" smtClean="0"/>
              <a:t>) = </a:t>
            </a:r>
            <a:r>
              <a:rPr lang="en-US" dirty="0" err="1" smtClean="0"/>
              <a:t>U(Dec(K</a:t>
            </a:r>
            <a:r>
              <a:rPr lang="en-US" dirty="0" smtClean="0"/>
              <a:t>,            ), </a:t>
            </a:r>
            <a:r>
              <a:rPr lang="en-US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44918" y="3486610"/>
            <a:ext cx="652722" cy="6879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15253" y="3504223"/>
            <a:ext cx="3040393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</a:t>
            </a:r>
            <a:r>
              <a:rPr lang="en-US" dirty="0" err="1" smtClean="0"/>
              <a:t>FE.Keygen(MSK</a:t>
            </a:r>
            <a:r>
              <a:rPr lang="en-US" dirty="0" smtClean="0"/>
              <a:t>,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f</a:t>
            </a:r>
            <a:r>
              <a:rPr lang="en-US" dirty="0" smtClean="0"/>
              <a:t>))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304" y="4156947"/>
            <a:ext cx="687950" cy="10421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15254" y="4546326"/>
            <a:ext cx="3040393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</a:t>
            </a:r>
            <a:r>
              <a:rPr lang="en-US" dirty="0" err="1" smtClean="0"/>
              <a:t>FE.Enc</a:t>
            </a:r>
            <a:r>
              <a:rPr lang="en-US" dirty="0" smtClean="0"/>
              <a:t>(KE, (SK, x))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500245" y="2639807"/>
            <a:ext cx="687950" cy="65272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60102" y="1834684"/>
            <a:ext cx="687950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605217" y="5640074"/>
            <a:ext cx="910909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 (</a:t>
            </a:r>
            <a:r>
              <a:rPr lang="en-US" dirty="0" err="1" smtClean="0"/>
              <a:t>x</a:t>
            </a:r>
            <a:r>
              <a:rPr lang="en-US" dirty="0" smtClean="0"/>
              <a:t>) =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33740" y="5622460"/>
            <a:ext cx="652722" cy="6879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077" y="5271423"/>
            <a:ext cx="687950" cy="104210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079704" y="5640073"/>
            <a:ext cx="687950" cy="6527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</a:t>
            </a:r>
            <a:r>
              <a:rPr lang="en-US" baseline="-25000" dirty="0" err="1" smtClean="0"/>
              <a:t>f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767653" y="5640073"/>
            <a:ext cx="4071547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(SK, </a:t>
            </a:r>
            <a:r>
              <a:rPr lang="en-US" dirty="0" err="1" smtClean="0"/>
              <a:t>x</a:t>
            </a:r>
            <a:r>
              <a:rPr lang="en-US" dirty="0" smtClean="0"/>
              <a:t>) = </a:t>
            </a:r>
            <a:r>
              <a:rPr lang="en-US" dirty="0" err="1" smtClean="0"/>
              <a:t>U(Dec(SK</a:t>
            </a:r>
            <a:r>
              <a:rPr lang="en-US" dirty="0" smtClean="0"/>
              <a:t>,            ), </a:t>
            </a:r>
            <a:r>
              <a:rPr lang="en-US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980028" y="5640073"/>
            <a:ext cx="687950" cy="65272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917266" y="1834684"/>
            <a:ext cx="687950" cy="6527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860102" y="3444930"/>
            <a:ext cx="687950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860102" y="2639807"/>
            <a:ext cx="687950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860102" y="4219964"/>
            <a:ext cx="687950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31422" y="1417638"/>
            <a:ext cx="204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functionality: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Constructing </a:t>
            </a:r>
            <a:r>
              <a:rPr lang="en-US" dirty="0" err="1" smtClean="0"/>
              <a:t>Func</a:t>
            </a:r>
            <a:r>
              <a:rPr lang="en-US" dirty="0" smtClean="0"/>
              <a:t> </a:t>
            </a:r>
            <a:r>
              <a:rPr lang="en-US" dirty="0" err="1" smtClean="0"/>
              <a:t>Priv</a:t>
            </a:r>
            <a:r>
              <a:rPr lang="en-US" dirty="0" smtClean="0"/>
              <a:t> FE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7178"/>
            <a:ext cx="8229600" cy="43095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The security of construction as defined is impossible to prove.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But it’s close.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difference is in the construction </a:t>
            </a:r>
            <a:r>
              <a:rPr lang="en-US" dirty="0" smtClean="0"/>
              <a:t>of </a:t>
            </a:r>
            <a:r>
              <a:rPr lang="en-US" dirty="0" err="1" smtClean="0">
                <a:solidFill>
                  <a:schemeClr val="tx1"/>
                </a:solidFill>
              </a:rPr>
              <a:t>U</a:t>
            </a:r>
            <a:r>
              <a:rPr lang="en-US" baseline="-25000" dirty="0" err="1" smtClean="0">
                <a:solidFill>
                  <a:schemeClr val="tx1"/>
                </a:solidFill>
              </a:rPr>
              <a:t>f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   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7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Func</a:t>
            </a:r>
            <a:r>
              <a:rPr lang="en-US" dirty="0" smtClean="0"/>
              <a:t> </a:t>
            </a:r>
            <a:r>
              <a:rPr lang="en-US" dirty="0" err="1" smtClean="0"/>
              <a:t>Priv</a:t>
            </a:r>
            <a:r>
              <a:rPr lang="en-US" dirty="0" smtClean="0"/>
              <a:t> FE Precisely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Brakerski and Segev construct their FPFE given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FE </a:t>
            </a:r>
            <a:r>
              <a:rPr lang="en-US" i="1" dirty="0" smtClean="0">
                <a:solidFill>
                  <a:srgbClr val="000000"/>
                </a:solidFill>
              </a:rPr>
              <a:t>fe</a:t>
            </a:r>
            <a:r>
              <a:rPr lang="en-US" dirty="0" smtClean="0">
                <a:solidFill>
                  <a:srgbClr val="000000"/>
                </a:solidFill>
              </a:rPr>
              <a:t> (with operations </a:t>
            </a:r>
            <a:r>
              <a:rPr lang="en-US" i="1" dirty="0" err="1" smtClean="0">
                <a:solidFill>
                  <a:srgbClr val="000000"/>
                </a:solidFill>
              </a:rPr>
              <a:t>fe.</a:t>
            </a:r>
            <a:r>
              <a:rPr lang="en-US" dirty="0" err="1" smtClean="0">
                <a:solidFill>
                  <a:srgbClr val="000000"/>
                </a:solidFill>
              </a:rPr>
              <a:t>Enc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i="1" dirty="0" err="1" smtClean="0">
                <a:solidFill>
                  <a:srgbClr val="000000"/>
                </a:solidFill>
              </a:rPr>
              <a:t>fe.</a:t>
            </a:r>
            <a:r>
              <a:rPr lang="en-US" dirty="0" err="1" smtClean="0">
                <a:solidFill>
                  <a:srgbClr val="000000"/>
                </a:solidFill>
              </a:rPr>
              <a:t>Setup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i="1" dirty="0" smtClean="0">
                <a:solidFill>
                  <a:srgbClr val="000000"/>
                </a:solidFill>
              </a:rPr>
              <a:t>fe</a:t>
            </a:r>
            <a:r>
              <a:rPr lang="en-US" dirty="0" smtClean="0">
                <a:solidFill>
                  <a:srgbClr val="000000"/>
                </a:solidFill>
              </a:rPr>
              <a:t>.Keygen, and </a:t>
            </a:r>
            <a:r>
              <a:rPr lang="en-US" i="1" dirty="0" smtClean="0">
                <a:solidFill>
                  <a:srgbClr val="000000"/>
                </a:solidFill>
              </a:rPr>
              <a:t>fe.</a:t>
            </a:r>
            <a:r>
              <a:rPr lang="en-US" dirty="0" smtClean="0">
                <a:solidFill>
                  <a:srgbClr val="000000"/>
                </a:solidFill>
              </a:rPr>
              <a:t>Dec)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SKE </a:t>
            </a:r>
            <a:r>
              <a:rPr lang="en-US" i="1" dirty="0" err="1" smtClean="0">
                <a:solidFill>
                  <a:srgbClr val="000000"/>
                </a:solidFill>
              </a:rPr>
              <a:t>ske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Their </a:t>
            </a:r>
            <a:r>
              <a:rPr lang="en-US" dirty="0" err="1" smtClean="0">
                <a:solidFill>
                  <a:srgbClr val="000000"/>
                </a:solidFill>
              </a:rPr>
              <a:t>func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priv</a:t>
            </a:r>
            <a:r>
              <a:rPr lang="en-US" dirty="0" smtClean="0">
                <a:solidFill>
                  <a:srgbClr val="000000"/>
                </a:solidFill>
              </a:rPr>
              <a:t> FE has Setup, </a:t>
            </a:r>
            <a:r>
              <a:rPr lang="en-US" dirty="0" err="1" smtClean="0">
                <a:solidFill>
                  <a:srgbClr val="000000"/>
                </a:solidFill>
              </a:rPr>
              <a:t>Keygen</a:t>
            </a:r>
            <a:r>
              <a:rPr lang="en-US" dirty="0" smtClean="0">
                <a:solidFill>
                  <a:srgbClr val="000000"/>
                </a:solidFill>
              </a:rPr>
              <a:t>, Encrypt and Decrypt operations. </a:t>
            </a:r>
          </a:p>
        </p:txBody>
      </p:sp>
    </p:spTree>
    <p:extLst>
      <p:ext uri="{BB962C8B-B14F-4D97-AF65-F5344CB8AC3E}">
        <p14:creationId xmlns:p14="http://schemas.microsoft.com/office/powerpoint/2010/main" val="2022833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Func</a:t>
            </a:r>
            <a:r>
              <a:rPr lang="en-US" dirty="0" smtClean="0"/>
              <a:t> </a:t>
            </a:r>
            <a:r>
              <a:rPr lang="en-US" dirty="0" err="1" smtClean="0"/>
              <a:t>Priv</a:t>
            </a:r>
            <a:r>
              <a:rPr lang="en-US" dirty="0" smtClean="0"/>
              <a:t> FE Precisely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Setup:</a:t>
            </a:r>
            <a:r>
              <a:rPr lang="en-US" dirty="0" smtClean="0">
                <a:solidFill>
                  <a:srgbClr val="000000"/>
                </a:solidFill>
              </a:rPr>
              <a:t> generates MSK from security parameter using the underlying FE and SKE: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dirty="0" err="1" smtClean="0">
                <a:solidFill>
                  <a:srgbClr val="000000"/>
                </a:solidFill>
              </a:rPr>
              <a:t>Keygen</a:t>
            </a:r>
            <a:r>
              <a:rPr lang="en-US" dirty="0" smtClean="0">
                <a:solidFill>
                  <a:srgbClr val="000000"/>
                </a:solidFill>
              </a:rPr>
              <a:t>: generates function-hiding function key for a function </a:t>
            </a:r>
            <a:r>
              <a:rPr lang="en-US" dirty="0" err="1" smtClean="0">
                <a:solidFill>
                  <a:srgbClr val="000000"/>
                </a:solidFill>
              </a:rPr>
              <a:t>U</a:t>
            </a:r>
            <a:r>
              <a:rPr lang="en-US" baseline="-25000" dirty="0" err="1" smtClean="0">
                <a:solidFill>
                  <a:srgbClr val="000000"/>
                </a:solidFill>
              </a:rPr>
              <a:t>f</a:t>
            </a:r>
            <a:r>
              <a:rPr lang="en-US" dirty="0" smtClean="0">
                <a:solidFill>
                  <a:srgbClr val="000000"/>
                </a:solidFill>
              </a:rPr>
              <a:t> that is related to </a:t>
            </a:r>
            <a:r>
              <a:rPr lang="en-US" dirty="0" err="1" smtClean="0">
                <a:solidFill>
                  <a:srgbClr val="000000"/>
                </a:solidFill>
              </a:rPr>
              <a:t>f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  <a:endParaRPr lang="en-US" i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rgbClr val="000000"/>
                </a:solidFill>
              </a:rPr>
              <a:t>    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5374207"/>
            <a:ext cx="7112000" cy="647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68" y="2768038"/>
            <a:ext cx="8953500" cy="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14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 from 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i="1" dirty="0" smtClean="0">
                <a:solidFill>
                  <a:schemeClr val="tx1"/>
                </a:solidFill>
              </a:rPr>
              <a:t>Indistinguishability Obfuscation from Functional Encryption </a:t>
            </a:r>
            <a:r>
              <a:rPr lang="en-US" dirty="0" smtClean="0">
                <a:solidFill>
                  <a:schemeClr val="tx1"/>
                </a:solidFill>
              </a:rPr>
              <a:t>by Nir Bitansky &amp; Vinod Vaikuntanathan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Search for scheme for program obfuscation – powerful, theoretical and practical tool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an hide details of a program &amp; prevent reverse engineering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Previous research has shown IO + some other tools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 FE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sym typeface="Wingdings"/>
            </a:endParaRPr>
          </a:p>
          <a:p>
            <a:r>
              <a:rPr lang="en-US" dirty="0" smtClean="0">
                <a:solidFill>
                  <a:schemeClr val="tx1"/>
                </a:solidFill>
                <a:sym typeface="Wingdings"/>
              </a:rPr>
              <a:t>Now Bitansky &amp; Vaikuntanathan attempt to show FE  IO, therefore establishing FE “” IO (up to some exponential loss)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23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Func</a:t>
            </a:r>
            <a:r>
              <a:rPr lang="en-US" dirty="0" smtClean="0"/>
              <a:t> </a:t>
            </a:r>
            <a:r>
              <a:rPr lang="en-US" dirty="0" err="1" smtClean="0"/>
              <a:t>Priv</a:t>
            </a:r>
            <a:r>
              <a:rPr lang="en-US" dirty="0" smtClean="0"/>
              <a:t> FE Precisely (cont)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err="1" smtClean="0">
                <a:solidFill>
                  <a:schemeClr val="tx1"/>
                </a:solidFill>
              </a:rPr>
              <a:t>U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f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is defined as: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                                  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    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Screen Shot 2015-04-24 at 3.43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25" y="2396975"/>
            <a:ext cx="5545249" cy="710485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4393850" y="3366462"/>
            <a:ext cx="1197947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rgbClr val="000000"/>
                </a:solidFill>
              </a:rPr>
              <a:t>where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Screen Shot 2015-04-24 at 3.45.1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25" y="3828127"/>
            <a:ext cx="2514262" cy="77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83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Func</a:t>
            </a:r>
            <a:r>
              <a:rPr lang="en-US" dirty="0" smtClean="0"/>
              <a:t> </a:t>
            </a:r>
            <a:r>
              <a:rPr lang="en-US" dirty="0" err="1" smtClean="0"/>
              <a:t>Priv</a:t>
            </a:r>
            <a:r>
              <a:rPr lang="en-US" dirty="0" smtClean="0"/>
              <a:t> FE Precisely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Encrypt: </a:t>
            </a:r>
            <a:r>
              <a:rPr lang="en-US" dirty="0" smtClean="0">
                <a:solidFill>
                  <a:schemeClr val="tx1"/>
                </a:solidFill>
              </a:rPr>
              <a:t>allows holder of </a:t>
            </a:r>
            <a:r>
              <a:rPr lang="en-US" i="1" dirty="0" smtClean="0">
                <a:solidFill>
                  <a:schemeClr val="tx1"/>
                </a:solidFill>
              </a:rPr>
              <a:t>MSK</a:t>
            </a:r>
            <a:r>
              <a:rPr lang="en-US" i="1" baseline="-25000" dirty="0" smtClean="0">
                <a:solidFill>
                  <a:schemeClr val="tx1"/>
                </a:solidFill>
              </a:rPr>
              <a:t>fpfe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to encrypt an input </a:t>
            </a:r>
            <a:r>
              <a:rPr lang="en-US" i="1" dirty="0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 that can be later used in the evaluation of </a:t>
            </a:r>
            <a:r>
              <a:rPr lang="en-US" i="1" dirty="0" err="1" smtClean="0">
                <a:solidFill>
                  <a:schemeClr val="tx1"/>
                </a:solidFill>
              </a:rPr>
              <a:t>f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endParaRPr lang="en-US" i="1" dirty="0" smtClean="0"/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Decrypt</a:t>
            </a:r>
            <a:r>
              <a:rPr lang="en-US" dirty="0" smtClean="0">
                <a:solidFill>
                  <a:schemeClr val="tx1"/>
                </a:solidFill>
              </a:rPr>
              <a:t>: undoes Enc operation and effectively calculates </a:t>
            </a:r>
            <a:r>
              <a:rPr lang="en-US" i="1" dirty="0" smtClean="0">
                <a:solidFill>
                  <a:schemeClr val="tx1"/>
                </a:solidFill>
              </a:rPr>
              <a:t>f(x)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Screen Shot 2015-04-24 at 3.33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85067"/>
            <a:ext cx="8532482" cy="387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3155950"/>
            <a:ext cx="8585200" cy="54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267" y="5463654"/>
            <a:ext cx="4521200" cy="54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934487"/>
            <a:ext cx="85852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3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Func</a:t>
            </a:r>
            <a:r>
              <a:rPr lang="en-US" dirty="0" smtClean="0"/>
              <a:t> </a:t>
            </a:r>
            <a:r>
              <a:rPr lang="en-US" dirty="0" err="1" smtClean="0"/>
              <a:t>Priv</a:t>
            </a:r>
            <a:r>
              <a:rPr lang="en-US" dirty="0" smtClean="0"/>
              <a:t> FE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Only the party who holds symmetric keys and </a:t>
            </a:r>
            <a:r>
              <a:rPr lang="en-US" i="1" dirty="0" err="1" smtClean="0">
                <a:solidFill>
                  <a:schemeClr val="tx1"/>
                </a:solidFill>
              </a:rPr>
              <a:t>fe</a:t>
            </a:r>
            <a:r>
              <a:rPr lang="en-US" dirty="0" err="1" smtClean="0">
                <a:solidFill>
                  <a:schemeClr val="tx1"/>
                </a:solidFill>
              </a:rPr>
              <a:t>’s</a:t>
            </a:r>
            <a:r>
              <a:rPr lang="en-US" dirty="0" smtClean="0">
                <a:solidFill>
                  <a:schemeClr val="tx1"/>
                </a:solidFill>
              </a:rPr>
              <a:t> MSK is able to create inputs to function-hiding function key.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 order to create an input applicable to the function-hiding function key, a user must ask for their input to be encrypted.</a:t>
            </a:r>
          </a:p>
          <a:p>
            <a:pPr lvl="1"/>
            <a:r>
              <a:rPr lang="en-US" dirty="0" smtClean="0"/>
              <a:t>That output is often referred to as a token.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smtClean="0">
                <a:solidFill>
                  <a:schemeClr val="tx1"/>
                </a:solidFill>
              </a:rPr>
              <a:t>scheme is sometimes </a:t>
            </a:r>
            <a:r>
              <a:rPr lang="en-US" dirty="0" smtClean="0">
                <a:solidFill>
                  <a:schemeClr val="tx1"/>
                </a:solidFill>
              </a:rPr>
              <a:t>referred to as </a:t>
            </a:r>
            <a:r>
              <a:rPr lang="en-US" i="1" dirty="0" smtClean="0">
                <a:solidFill>
                  <a:schemeClr val="tx1"/>
                </a:solidFill>
              </a:rPr>
              <a:t>token-based FE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4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 to business: IO from FE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That construction is very nearly </a:t>
            </a:r>
            <a:r>
              <a:rPr lang="en-US" dirty="0" smtClean="0"/>
              <a:t>good enough for IO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Good: The user (evaluator) possesses the functionality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Bad: The user cannot generate inputs independently of a master authority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 public-key </a:t>
            </a:r>
            <a:r>
              <a:rPr lang="en-US" dirty="0" err="1" smtClean="0">
                <a:solidFill>
                  <a:schemeClr val="tx1"/>
                </a:solidFill>
              </a:rPr>
              <a:t>func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priv</a:t>
            </a:r>
            <a:r>
              <a:rPr lang="en-US" dirty="0" smtClean="0">
                <a:solidFill>
                  <a:schemeClr val="tx1"/>
                </a:solidFill>
              </a:rPr>
              <a:t> FE would correct that limitation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Brakerski</a:t>
            </a:r>
            <a:r>
              <a:rPr lang="en-US" dirty="0" smtClean="0">
                <a:solidFill>
                  <a:schemeClr val="tx1"/>
                </a:solidFill>
              </a:rPr>
              <a:t> &amp; </a:t>
            </a:r>
            <a:r>
              <a:rPr lang="en-US" dirty="0" err="1" smtClean="0">
                <a:solidFill>
                  <a:schemeClr val="tx1"/>
                </a:solidFill>
              </a:rPr>
              <a:t>Segev</a:t>
            </a:r>
            <a:r>
              <a:rPr lang="en-US" dirty="0" smtClean="0">
                <a:solidFill>
                  <a:schemeClr val="tx1"/>
                </a:solidFill>
              </a:rPr>
              <a:t> say such schemes are inherently impossible to construct.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But that does not mean they are not useful for constructing an IO.</a:t>
            </a:r>
          </a:p>
        </p:txBody>
      </p:sp>
    </p:spTree>
    <p:extLst>
      <p:ext uri="{BB962C8B-B14F-4D97-AF65-F5344CB8AC3E}">
        <p14:creationId xmlns:p14="http://schemas.microsoft.com/office/powerpoint/2010/main" val="342263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Imagine a world where VBB program obfuscation existed.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Couple that with a </a:t>
            </a:r>
            <a:r>
              <a:rPr lang="en-US" dirty="0" smtClean="0"/>
              <a:t>private-key </a:t>
            </a:r>
            <a:r>
              <a:rPr lang="en-US" dirty="0" err="1" smtClean="0"/>
              <a:t>func</a:t>
            </a:r>
            <a:r>
              <a:rPr lang="en-US" dirty="0" smtClean="0"/>
              <a:t> </a:t>
            </a:r>
            <a:r>
              <a:rPr lang="en-US" dirty="0" err="1" smtClean="0"/>
              <a:t>priv</a:t>
            </a:r>
            <a:r>
              <a:rPr lang="en-US" dirty="0" smtClean="0"/>
              <a:t> FE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Instantiate the private-key</a:t>
            </a:r>
            <a:r>
              <a:rPr lang="en-US" dirty="0" smtClean="0"/>
              <a:t> </a:t>
            </a:r>
            <a:r>
              <a:rPr lang="en-US" dirty="0" err="1" smtClean="0"/>
              <a:t>func</a:t>
            </a:r>
            <a:r>
              <a:rPr lang="en-US" dirty="0" smtClean="0"/>
              <a:t> </a:t>
            </a:r>
            <a:r>
              <a:rPr lang="en-US" dirty="0" err="1" smtClean="0"/>
              <a:t>priv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FE </a:t>
            </a:r>
            <a:r>
              <a:rPr lang="en-US" i="1" dirty="0" err="1" smtClean="0">
                <a:solidFill>
                  <a:schemeClr val="tx1"/>
                </a:solidFill>
              </a:rPr>
              <a:t>fpfe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Instantiate the VBB obfuscator </a:t>
            </a:r>
            <a:r>
              <a:rPr lang="en-US" i="1" dirty="0" smtClean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Use </a:t>
            </a:r>
            <a:r>
              <a:rPr lang="en-US" i="1" dirty="0" err="1" smtClean="0">
                <a:solidFill>
                  <a:schemeClr val="tx1"/>
                </a:solidFill>
              </a:rPr>
              <a:t>fpfe</a:t>
            </a:r>
            <a:r>
              <a:rPr lang="en-US" dirty="0" err="1" smtClean="0">
                <a:solidFill>
                  <a:schemeClr val="tx1"/>
                </a:solidFill>
              </a:rPr>
              <a:t>.Keygen</a:t>
            </a:r>
            <a:r>
              <a:rPr lang="en-US" dirty="0" smtClean="0">
                <a:solidFill>
                  <a:schemeClr val="tx1"/>
                </a:solidFill>
              </a:rPr>
              <a:t> to generate a function-hiding function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key </a:t>
            </a:r>
            <a:r>
              <a:rPr lang="en-US" i="1" dirty="0" smtClean="0">
                <a:solidFill>
                  <a:schemeClr val="tx1"/>
                </a:solidFill>
              </a:rPr>
              <a:t>FK</a:t>
            </a:r>
            <a:r>
              <a:rPr lang="en-US" i="1" baseline="-25000" dirty="0" smtClean="0">
                <a:solidFill>
                  <a:schemeClr val="tx1"/>
                </a:solidFill>
              </a:rPr>
              <a:t>f 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for input function </a:t>
            </a:r>
            <a:r>
              <a:rPr lang="en-US" i="1" dirty="0" err="1" smtClean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Use </a:t>
            </a:r>
            <a:r>
              <a:rPr lang="en-US" i="1" dirty="0" smtClean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 to obfuscate </a:t>
            </a:r>
            <a:r>
              <a:rPr lang="en-US" i="1" dirty="0" err="1" smtClean="0">
                <a:solidFill>
                  <a:schemeClr val="tx1"/>
                </a:solidFill>
              </a:rPr>
              <a:t>fpfe.</a:t>
            </a:r>
            <a:r>
              <a:rPr lang="en-US" dirty="0" err="1" smtClean="0">
                <a:solidFill>
                  <a:schemeClr val="tx1"/>
                </a:solidFill>
              </a:rPr>
              <a:t>Enc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Give user </a:t>
            </a:r>
            <a:r>
              <a:rPr lang="en-US" i="1" dirty="0" smtClean="0">
                <a:solidFill>
                  <a:schemeClr val="tx1"/>
                </a:solidFill>
              </a:rPr>
              <a:t>FK</a:t>
            </a:r>
            <a:r>
              <a:rPr lang="en-US" i="1" baseline="-25000" dirty="0" smtClean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i="1" dirty="0" smtClean="0">
                <a:solidFill>
                  <a:schemeClr val="tx1"/>
                </a:solidFill>
              </a:rPr>
              <a:t>O(</a:t>
            </a:r>
            <a:r>
              <a:rPr lang="en-US" i="1" dirty="0" err="1" smtClean="0">
                <a:solidFill>
                  <a:schemeClr val="tx1"/>
                </a:solidFill>
              </a:rPr>
              <a:t>fpfe.Enc</a:t>
            </a:r>
            <a:r>
              <a:rPr lang="en-US" i="1" dirty="0" smtClean="0">
                <a:solidFill>
                  <a:schemeClr val="tx1"/>
                </a:solidFill>
              </a:rPr>
              <a:t>())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5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 Experiment, Visually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27304" y="1834684"/>
            <a:ext cx="687950" cy="65272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254" y="1834684"/>
            <a:ext cx="2105486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Enc(SK, f)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27304" y="2639807"/>
            <a:ext cx="687950" cy="6527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</a:t>
            </a:r>
            <a:r>
              <a:rPr lang="en-US" baseline="-25000" dirty="0" err="1" smtClean="0"/>
              <a:t>f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615253" y="2639807"/>
            <a:ext cx="4071547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(K, </a:t>
            </a:r>
            <a:r>
              <a:rPr lang="en-US" dirty="0" err="1" smtClean="0"/>
              <a:t>x</a:t>
            </a:r>
            <a:r>
              <a:rPr lang="en-US" dirty="0" smtClean="0"/>
              <a:t>) = </a:t>
            </a:r>
            <a:r>
              <a:rPr lang="en-US" dirty="0" err="1" smtClean="0"/>
              <a:t>U(Dec(K</a:t>
            </a:r>
            <a:r>
              <a:rPr lang="en-US" dirty="0" smtClean="0"/>
              <a:t>,            ), </a:t>
            </a:r>
            <a:r>
              <a:rPr lang="en-US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44918" y="3486610"/>
            <a:ext cx="652722" cy="6879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15253" y="3504223"/>
            <a:ext cx="3040393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</a:t>
            </a:r>
            <a:r>
              <a:rPr lang="en-US" dirty="0" err="1" smtClean="0"/>
              <a:t>FE.Keygen(MSK</a:t>
            </a:r>
            <a:r>
              <a:rPr lang="en-US" dirty="0" smtClean="0"/>
              <a:t>,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f</a:t>
            </a:r>
            <a:r>
              <a:rPr lang="en-US" dirty="0" smtClean="0"/>
              <a:t>))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304" y="4156947"/>
            <a:ext cx="687950" cy="10421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36019" y="4546326"/>
            <a:ext cx="3040393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(</a:t>
            </a:r>
            <a:r>
              <a:rPr lang="en-US" dirty="0" err="1" smtClean="0"/>
              <a:t>FE.Enc</a:t>
            </a:r>
            <a:r>
              <a:rPr lang="en-US" dirty="0" smtClean="0"/>
              <a:t>(KE, (SK, x)))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500245" y="2639807"/>
            <a:ext cx="687950" cy="65272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17267" y="1834684"/>
            <a:ext cx="687950" cy="6527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615254" y="4546326"/>
            <a:ext cx="535550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26" name="Lightning Bolt 25"/>
          <p:cNvSpPr/>
          <p:nvPr/>
        </p:nvSpPr>
        <p:spPr>
          <a:xfrm>
            <a:off x="4806829" y="4546326"/>
            <a:ext cx="687950" cy="652723"/>
          </a:xfrm>
          <a:prstGeom prst="lightningBol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17266" y="5640074"/>
            <a:ext cx="687950" cy="6527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605217" y="5640074"/>
            <a:ext cx="910909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 (</a:t>
            </a:r>
            <a:r>
              <a:rPr lang="en-US" dirty="0" err="1" smtClean="0"/>
              <a:t>x</a:t>
            </a:r>
            <a:r>
              <a:rPr lang="en-US" dirty="0" smtClean="0"/>
              <a:t>) =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33740" y="5622460"/>
            <a:ext cx="652722" cy="6879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077" y="5271423"/>
            <a:ext cx="687950" cy="104210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079704" y="5640073"/>
            <a:ext cx="687950" cy="6527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</a:t>
            </a:r>
            <a:r>
              <a:rPr lang="en-US" baseline="-25000" dirty="0" err="1" smtClean="0"/>
              <a:t>f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767653" y="5640073"/>
            <a:ext cx="4071547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(SK, </a:t>
            </a:r>
            <a:r>
              <a:rPr lang="en-US" dirty="0" err="1" smtClean="0"/>
              <a:t>x</a:t>
            </a:r>
            <a:r>
              <a:rPr lang="en-US" dirty="0" smtClean="0"/>
              <a:t>) = </a:t>
            </a:r>
            <a:r>
              <a:rPr lang="en-US" dirty="0" err="1" smtClean="0"/>
              <a:t>U(Dec(SK</a:t>
            </a:r>
            <a:r>
              <a:rPr lang="en-US" dirty="0" smtClean="0"/>
              <a:t>,            ), </a:t>
            </a:r>
            <a:r>
              <a:rPr lang="en-US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946162" y="5640073"/>
            <a:ext cx="687950" cy="6527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31422" y="1417638"/>
            <a:ext cx="204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functionality: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860102" y="1834684"/>
            <a:ext cx="687950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860102" y="3444930"/>
            <a:ext cx="687950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860102" y="2639807"/>
            <a:ext cx="687950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860102" y="4219964"/>
            <a:ext cx="687950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9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1</a:t>
            </a:r>
            <a:r>
              <a:rPr lang="en-US" baseline="30000" dirty="0" smtClean="0"/>
              <a:t>st</a:t>
            </a:r>
            <a:r>
              <a:rPr lang="en-US" dirty="0" smtClean="0"/>
              <a:t> Attempt Fails! 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717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Good: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user with access to </a:t>
            </a:r>
            <a:r>
              <a:rPr lang="en-US" i="1" dirty="0" smtClean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i="1" dirty="0" err="1" smtClean="0">
                <a:solidFill>
                  <a:schemeClr val="tx1"/>
                </a:solidFill>
              </a:rPr>
              <a:t>fpfe.</a:t>
            </a:r>
            <a:r>
              <a:rPr lang="en-US" dirty="0" err="1" smtClean="0">
                <a:solidFill>
                  <a:schemeClr val="tx1"/>
                </a:solidFill>
              </a:rPr>
              <a:t>Enc</a:t>
            </a:r>
            <a:r>
              <a:rPr lang="en-US" dirty="0" smtClean="0">
                <a:solidFill>
                  <a:schemeClr val="tx1"/>
                </a:solidFill>
              </a:rPr>
              <a:t>()) would not be able to learn the secret key that hid </a:t>
            </a:r>
            <a:r>
              <a:rPr lang="en-US" i="1" dirty="0" smtClean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 but could create his/her own inputs to </a:t>
            </a:r>
            <a:r>
              <a:rPr lang="en-US" i="1" dirty="0" smtClean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Second criteria of IO is met.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Bad: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VBB program obfuscation does not exist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Decision? </a:t>
            </a:r>
          </a:p>
        </p:txBody>
      </p:sp>
    </p:spTree>
    <p:extLst>
      <p:ext uri="{BB962C8B-B14F-4D97-AF65-F5344CB8AC3E}">
        <p14:creationId xmlns:p14="http://schemas.microsoft.com/office/powerpoint/2010/main" val="339883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Obfuscator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859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Define a recursive obfuscator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At each step of recursion </a:t>
            </a:r>
            <a:r>
              <a:rPr lang="en-US" dirty="0" smtClean="0"/>
              <a:t>use </a:t>
            </a:r>
            <a:r>
              <a:rPr lang="en-US" dirty="0" smtClean="0">
                <a:solidFill>
                  <a:schemeClr val="tx1"/>
                </a:solidFill>
              </a:rPr>
              <a:t>a </a:t>
            </a:r>
            <a:r>
              <a:rPr lang="en-US" dirty="0" smtClean="0"/>
              <a:t>public-key FE </a:t>
            </a:r>
            <a:r>
              <a:rPr lang="en-US" dirty="0" smtClean="0">
                <a:solidFill>
                  <a:schemeClr val="tx1"/>
                </a:solidFill>
              </a:rPr>
              <a:t>that generates an obfuscation of a circuit whose description is </a:t>
            </a:r>
            <a:r>
              <a:rPr lang="en-US" i="1" dirty="0" err="1" smtClean="0"/>
              <a:t>n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bits long, assuming that there is an obfuscation of </a:t>
            </a:r>
            <a:r>
              <a:rPr lang="en-US" dirty="0" smtClean="0"/>
              <a:t>the </a:t>
            </a:r>
            <a:r>
              <a:rPr lang="en-US" i="1" dirty="0" smtClean="0"/>
              <a:t>n-1</a:t>
            </a:r>
            <a:r>
              <a:rPr lang="en-US" dirty="0" smtClean="0"/>
              <a:t> bit prefix. 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4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 Back to The Thought Experiment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27304" y="1834684"/>
            <a:ext cx="687950" cy="65272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15254" y="1834684"/>
            <a:ext cx="2105486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Enc(SK, f)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27304" y="2639807"/>
            <a:ext cx="687950" cy="6527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</a:t>
            </a:r>
            <a:r>
              <a:rPr lang="en-US" baseline="-25000" dirty="0" err="1" smtClean="0"/>
              <a:t>f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615253" y="2639807"/>
            <a:ext cx="4071547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(K, </a:t>
            </a:r>
            <a:r>
              <a:rPr lang="en-US" dirty="0" err="1" smtClean="0"/>
              <a:t>x</a:t>
            </a:r>
            <a:r>
              <a:rPr lang="en-US" dirty="0" smtClean="0"/>
              <a:t>) = </a:t>
            </a:r>
            <a:r>
              <a:rPr lang="en-US" dirty="0" err="1" smtClean="0"/>
              <a:t>U(Dec(K</a:t>
            </a:r>
            <a:r>
              <a:rPr lang="en-US" dirty="0" smtClean="0"/>
              <a:t>,            ), </a:t>
            </a:r>
            <a:r>
              <a:rPr lang="en-US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44918" y="3486610"/>
            <a:ext cx="652722" cy="6879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15253" y="3504223"/>
            <a:ext cx="3040393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 </a:t>
            </a:r>
            <a:r>
              <a:rPr lang="en-US" dirty="0" err="1" smtClean="0"/>
              <a:t>FE.Keygen(MSK</a:t>
            </a:r>
            <a:r>
              <a:rPr lang="en-US" dirty="0" smtClean="0"/>
              <a:t>,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f</a:t>
            </a:r>
            <a:r>
              <a:rPr lang="en-US" dirty="0" smtClean="0"/>
              <a:t>))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304" y="4156947"/>
            <a:ext cx="687950" cy="10421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36019" y="4546326"/>
            <a:ext cx="3040393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(</a:t>
            </a:r>
            <a:r>
              <a:rPr lang="en-US" dirty="0" err="1" smtClean="0"/>
              <a:t>FE.Enc</a:t>
            </a:r>
            <a:r>
              <a:rPr lang="en-US" dirty="0" smtClean="0"/>
              <a:t>(KE, (SK, x)))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500245" y="2639807"/>
            <a:ext cx="687950" cy="65272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17267" y="1834684"/>
            <a:ext cx="687950" cy="6527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615254" y="4546326"/>
            <a:ext cx="535550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26" name="Lightning Bolt 25"/>
          <p:cNvSpPr/>
          <p:nvPr/>
        </p:nvSpPr>
        <p:spPr>
          <a:xfrm>
            <a:off x="4806829" y="4546326"/>
            <a:ext cx="687950" cy="652723"/>
          </a:xfrm>
          <a:prstGeom prst="lightningBol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1422" y="1417638"/>
            <a:ext cx="204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 functionality: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860102" y="1834684"/>
            <a:ext cx="687950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860102" y="3444930"/>
            <a:ext cx="687950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860102" y="2639807"/>
            <a:ext cx="687950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860102" y="4219964"/>
            <a:ext cx="687950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4.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548052" y="5217079"/>
            <a:ext cx="438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dirty="0" smtClean="0"/>
              <a:t> = [x</a:t>
            </a:r>
            <a:r>
              <a:rPr lang="en-US" baseline="-25000" dirty="0" smtClean="0"/>
              <a:t>0</a:t>
            </a:r>
            <a:r>
              <a:rPr lang="en-US" dirty="0" smtClean="0"/>
              <a:t>, x</a:t>
            </a:r>
            <a:r>
              <a:rPr lang="en-US" baseline="-25000" dirty="0" smtClean="0"/>
              <a:t>1</a:t>
            </a:r>
            <a:r>
              <a:rPr lang="en-US" dirty="0" smtClean="0"/>
              <a:t>, … x</a:t>
            </a:r>
            <a:r>
              <a:rPr lang="en-US" baseline="-25000" dirty="0" smtClean="0"/>
              <a:t>n-1</a:t>
            </a:r>
            <a:r>
              <a:rPr lang="en-US" dirty="0" smtClean="0"/>
              <a:t>, 0] or [x</a:t>
            </a:r>
            <a:r>
              <a:rPr lang="en-US" baseline="-25000" dirty="0" smtClean="0"/>
              <a:t>0</a:t>
            </a:r>
            <a:r>
              <a:rPr lang="en-US" dirty="0" smtClean="0"/>
              <a:t>, x</a:t>
            </a:r>
            <a:r>
              <a:rPr lang="en-US" baseline="-25000" dirty="0" smtClean="0"/>
              <a:t>1</a:t>
            </a:r>
            <a:r>
              <a:rPr lang="en-US" dirty="0" smtClean="0"/>
              <a:t>, … x</a:t>
            </a:r>
            <a:r>
              <a:rPr lang="en-US" baseline="-25000" dirty="0" smtClean="0"/>
              <a:t>n-1</a:t>
            </a:r>
            <a:r>
              <a:rPr lang="en-US" dirty="0" smtClean="0"/>
              <a:t>, 1] 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457200" y="5808133"/>
            <a:ext cx="8686800" cy="652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{ (</a:t>
            </a:r>
            <a:r>
              <a:rPr lang="en-US" dirty="0" err="1" smtClean="0"/>
              <a:t>FE.Enc</a:t>
            </a:r>
            <a:r>
              <a:rPr lang="en-US" dirty="0" smtClean="0"/>
              <a:t>(KE, (SK, [x</a:t>
            </a:r>
            <a:r>
              <a:rPr lang="en-US" baseline="-25000" dirty="0" smtClean="0"/>
              <a:t>0</a:t>
            </a:r>
            <a:r>
              <a:rPr lang="en-US" dirty="0" smtClean="0"/>
              <a:t>, x</a:t>
            </a:r>
            <a:r>
              <a:rPr lang="en-US" baseline="-25000" dirty="0" smtClean="0"/>
              <a:t>1</a:t>
            </a:r>
            <a:r>
              <a:rPr lang="en-US" dirty="0" smtClean="0"/>
              <a:t>, … x</a:t>
            </a:r>
            <a:r>
              <a:rPr lang="en-US" baseline="-25000" dirty="0" smtClean="0"/>
              <a:t>n-1</a:t>
            </a:r>
            <a:r>
              <a:rPr lang="en-US" dirty="0" smtClean="0"/>
              <a:t>, 0]))), (</a:t>
            </a:r>
            <a:r>
              <a:rPr lang="en-US" dirty="0" err="1" smtClean="0"/>
              <a:t>FE.Enc</a:t>
            </a:r>
            <a:r>
              <a:rPr lang="en-US" dirty="0" smtClean="0"/>
              <a:t>(KE, (SK, [x</a:t>
            </a:r>
            <a:r>
              <a:rPr lang="en-US" baseline="-25000" dirty="0" smtClean="0"/>
              <a:t>0</a:t>
            </a:r>
            <a:r>
              <a:rPr lang="en-US" dirty="0" smtClean="0"/>
              <a:t>, x</a:t>
            </a:r>
            <a:r>
              <a:rPr lang="en-US" baseline="-25000" dirty="0" smtClean="0"/>
              <a:t>1</a:t>
            </a:r>
            <a:r>
              <a:rPr lang="en-US" dirty="0" smtClean="0"/>
              <a:t>, … x</a:t>
            </a:r>
            <a:r>
              <a:rPr lang="en-US" baseline="-25000" dirty="0" smtClean="0"/>
              <a:t>n-1</a:t>
            </a:r>
            <a:r>
              <a:rPr lang="en-US" dirty="0" smtClean="0"/>
              <a:t>, 1]))) }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7200" y="4097653"/>
            <a:ext cx="1557867" cy="7750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Obfuscate this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7" idx="2"/>
          </p:cNvCxnSpPr>
          <p:nvPr/>
        </p:nvCxnSpPr>
        <p:spPr>
          <a:xfrm rot="16200000" flipH="1">
            <a:off x="952952" y="5155868"/>
            <a:ext cx="935446" cy="3690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0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 Obfuscator Construction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Authors call this recursive obfuscator </a:t>
            </a:r>
            <a:r>
              <a:rPr lang="en-US" i="1" dirty="0" smtClean="0">
                <a:solidFill>
                  <a:schemeClr val="tx1"/>
                </a:solidFill>
              </a:rPr>
              <a:t>rO.Obf</a:t>
            </a:r>
            <a:r>
              <a:rPr lang="en-US" dirty="0" smtClean="0">
                <a:solidFill>
                  <a:schemeClr val="tx1"/>
                </a:solidFill>
              </a:rPr>
              <a:t> and define it on 3 parameters: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circuit input size </a:t>
            </a:r>
            <a:r>
              <a:rPr lang="en-US" i="1" dirty="0" err="1" smtClean="0">
                <a:solidFill>
                  <a:schemeClr val="tx1"/>
                </a:solidFill>
              </a:rPr>
              <a:t>n</a:t>
            </a:r>
            <a:endParaRPr lang="en-US" i="1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circuit </a:t>
            </a:r>
            <a:r>
              <a:rPr lang="en-US" i="1" dirty="0" smtClean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security parameter </a:t>
            </a:r>
            <a:r>
              <a:rPr lang="en-US" dirty="0" err="1" smtClean="0">
                <a:solidFill>
                  <a:schemeClr val="tx1"/>
                </a:solidFill>
              </a:rPr>
              <a:t>λ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Main Idea here: An IO for a circuit </a:t>
            </a:r>
            <a:r>
              <a:rPr lang="en-US" i="1" dirty="0" smtClean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: {0,1}</a:t>
            </a:r>
            <a:r>
              <a:rPr lang="en-US" baseline="30000" dirty="0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 {0,1} is created with a single invocation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5" name="Picture 4" descr="Screen Shot 2015-04-24 at 4.32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36" y="5491267"/>
            <a:ext cx="2372303" cy="49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0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Encryption Background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Informal Def: Way to define precise control over how much of the plaintext to reveal from a given cipher-text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[BSW] describes public &amp; private key encryption schemes as allowing a secret key holder to distribute a key that gives all-or-nothing access to a cipher-text’s plaintext </a:t>
            </a:r>
          </a:p>
        </p:txBody>
      </p:sp>
    </p:spTree>
    <p:extLst>
      <p:ext uri="{BB962C8B-B14F-4D97-AF65-F5344CB8AC3E}">
        <p14:creationId xmlns:p14="http://schemas.microsoft.com/office/powerpoint/2010/main" val="139573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Recursive Obfuscator Construction</a:t>
            </a:r>
            <a:r>
              <a:rPr lang="en-US" dirty="0" smtClean="0"/>
              <a:t>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Requires</a:t>
            </a:r>
            <a:r>
              <a:rPr lang="en-US" dirty="0" smtClean="0">
                <a:solidFill>
                  <a:schemeClr val="tx1"/>
                </a:solidFill>
              </a:rPr>
              <a:t> instantiation </a:t>
            </a:r>
            <a:r>
              <a:rPr lang="en-US" dirty="0">
                <a:solidFill>
                  <a:schemeClr val="tx1"/>
                </a:solidFill>
              </a:rPr>
              <a:t>of 3 underlying crypto </a:t>
            </a:r>
            <a:r>
              <a:rPr lang="en-US" dirty="0" smtClean="0">
                <a:solidFill>
                  <a:schemeClr val="tx1"/>
                </a:solidFill>
              </a:rPr>
              <a:t>objects: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err="1" smtClean="0">
                <a:solidFill>
                  <a:schemeClr val="tx1"/>
                </a:solidFill>
              </a:rPr>
              <a:t>fe</a:t>
            </a:r>
            <a:r>
              <a:rPr lang="en-US" dirty="0">
                <a:solidFill>
                  <a:schemeClr val="tx1"/>
                </a:solidFill>
              </a:rPr>
              <a:t>: public-key FE scheme with sub-</a:t>
            </a:r>
            <a:r>
              <a:rPr lang="en-US" dirty="0" smtClean="0">
                <a:solidFill>
                  <a:schemeClr val="tx1"/>
                </a:solidFill>
              </a:rPr>
              <a:t>exponential-security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err="1" smtClean="0">
                <a:solidFill>
                  <a:schemeClr val="tx1"/>
                </a:solidFill>
              </a:rPr>
              <a:t>ske</a:t>
            </a:r>
            <a:r>
              <a:rPr lang="en-US" dirty="0">
                <a:solidFill>
                  <a:schemeClr val="tx1"/>
                </a:solidFill>
              </a:rPr>
              <a:t>: symmetric private key encryption scheme with </a:t>
            </a:r>
            <a:r>
              <a:rPr lang="en-US" dirty="0" smtClean="0">
                <a:solidFill>
                  <a:schemeClr val="tx1"/>
                </a:solidFill>
              </a:rPr>
              <a:t>sub-exponential </a:t>
            </a:r>
            <a:r>
              <a:rPr lang="en-US" dirty="0">
                <a:solidFill>
                  <a:schemeClr val="tx1"/>
                </a:solidFill>
              </a:rPr>
              <a:t>security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err="1" smtClean="0">
                <a:solidFill>
                  <a:schemeClr val="tx1"/>
                </a:solidFill>
              </a:rPr>
              <a:t>pprf</a:t>
            </a:r>
            <a:r>
              <a:rPr lang="en-US" dirty="0">
                <a:solidFill>
                  <a:schemeClr val="tx1"/>
                </a:solidFill>
              </a:rPr>
              <a:t>: a </a:t>
            </a:r>
            <a:r>
              <a:rPr lang="en-US" dirty="0" smtClean="0">
                <a:solidFill>
                  <a:schemeClr val="tx1"/>
                </a:solidFill>
              </a:rPr>
              <a:t>PPRF with sub-exponential security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72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Recursive Obfuscator </a:t>
            </a:r>
            <a:r>
              <a:rPr lang="en-US" dirty="0" smtClean="0"/>
              <a:t>Construction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14350"/>
            <a:r>
              <a:rPr lang="en-US" dirty="0" smtClean="0"/>
              <a:t>Output of </a:t>
            </a:r>
            <a:r>
              <a:rPr lang="en-US" i="1" dirty="0" err="1" smtClean="0"/>
              <a:t>rO.Obf</a:t>
            </a:r>
            <a:r>
              <a:rPr lang="en-US" dirty="0" smtClean="0"/>
              <a:t> is a pair (</a:t>
            </a:r>
            <a:r>
              <a:rPr lang="en-US" i="1" dirty="0" smtClean="0"/>
              <a:t>E, FK</a:t>
            </a:r>
            <a:r>
              <a:rPr lang="en-US" dirty="0" smtClean="0"/>
              <a:t>):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: obfuscated token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 smtClean="0">
                <a:solidFill>
                  <a:schemeClr val="tx1"/>
                </a:solidFill>
              </a:rPr>
              <a:t>FK:</a:t>
            </a:r>
            <a:r>
              <a:rPr lang="en-US" dirty="0" smtClean="0">
                <a:solidFill>
                  <a:schemeClr val="tx1"/>
                </a:solidFill>
              </a:rPr>
              <a:t> function key for the circuit </a:t>
            </a:r>
            <a:r>
              <a:rPr lang="en-US" i="1" dirty="0" smtClean="0">
                <a:solidFill>
                  <a:schemeClr val="tx1"/>
                </a:solidFill>
              </a:rPr>
              <a:t>C’</a:t>
            </a:r>
            <a:r>
              <a:rPr lang="en-US" dirty="0" smtClean="0">
                <a:solidFill>
                  <a:schemeClr val="tx1"/>
                </a:solidFill>
              </a:rPr>
              <a:t> , a circuit derived from an encrypted version of </a:t>
            </a:r>
            <a:r>
              <a:rPr lang="en-US" i="1" dirty="0" smtClean="0">
                <a:solidFill>
                  <a:schemeClr val="tx1"/>
                </a:solidFill>
              </a:rPr>
              <a:t>C</a:t>
            </a:r>
            <a:endParaRPr lang="en-US" dirty="0" smtClean="0"/>
          </a:p>
          <a:p>
            <a:pPr marL="571500" indent="-514350"/>
            <a:r>
              <a:rPr lang="en-US" dirty="0" smtClean="0">
                <a:solidFill>
                  <a:schemeClr val="tx1"/>
                </a:solidFill>
              </a:rPr>
              <a:t>To calculate C for some input x, user simply invokes </a:t>
            </a:r>
            <a:r>
              <a:rPr lang="en-US" i="1" dirty="0" smtClean="0">
                <a:solidFill>
                  <a:schemeClr val="tx1"/>
                </a:solidFill>
              </a:rPr>
              <a:t>fe</a:t>
            </a:r>
            <a:r>
              <a:rPr lang="en-US" dirty="0" smtClean="0">
                <a:solidFill>
                  <a:schemeClr val="tx1"/>
                </a:solidFill>
              </a:rPr>
              <a:t>.Dec(FK, E(x))</a:t>
            </a:r>
          </a:p>
        </p:txBody>
      </p:sp>
    </p:spTree>
    <p:extLst>
      <p:ext uri="{BB962C8B-B14F-4D97-AF65-F5344CB8AC3E}">
        <p14:creationId xmlns:p14="http://schemas.microsoft.com/office/powerpoint/2010/main" val="100057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 Obfuscation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Is input a single bit (n=1)?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Yes: Return (</a:t>
            </a:r>
            <a:r>
              <a:rPr lang="en-US" i="1" dirty="0" smtClean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(0), </a:t>
            </a:r>
            <a:r>
              <a:rPr lang="en-US" i="1" dirty="0" smtClean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(1))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No: Construct values to build recursive call to </a:t>
            </a:r>
            <a:r>
              <a:rPr lang="en-US" i="1" dirty="0" err="1" smtClean="0">
                <a:solidFill>
                  <a:schemeClr val="tx1"/>
                </a:solidFill>
              </a:rPr>
              <a:t>rO.Obf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8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 Obfuscation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>
                <a:solidFill>
                  <a:schemeClr val="tx1"/>
                </a:solidFill>
              </a:rPr>
              <a:t>Generate </a:t>
            </a:r>
            <a:r>
              <a:rPr lang="en-US" dirty="0">
                <a:solidFill>
                  <a:schemeClr val="tx1"/>
                </a:solidFill>
              </a:rPr>
              <a:t>master public key &amp; master secret key from </a:t>
            </a:r>
            <a:r>
              <a:rPr lang="en-US" i="1" dirty="0" err="1" smtClean="0">
                <a:solidFill>
                  <a:schemeClr val="tx1"/>
                </a:solidFill>
              </a:rPr>
              <a:t>fe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endParaRPr lang="en-US" i="1" dirty="0" smtClean="0"/>
          </a:p>
          <a:p>
            <a:pPr marL="514350" indent="-514350">
              <a:buNone/>
            </a:pPr>
            <a:r>
              <a:rPr lang="en-US" i="1" dirty="0" err="1" smtClean="0">
                <a:solidFill>
                  <a:schemeClr val="tx1"/>
                </a:solidFill>
              </a:rPr>
              <a:t>MPK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n</a:t>
            </a:r>
            <a:r>
              <a:rPr lang="en-US" i="1" dirty="0" smtClean="0">
                <a:solidFill>
                  <a:schemeClr val="tx1"/>
                </a:solidFill>
              </a:rPr>
              <a:t>, </a:t>
            </a:r>
            <a:r>
              <a:rPr lang="en-US" i="1" dirty="0" err="1" smtClean="0">
                <a:solidFill>
                  <a:schemeClr val="tx1"/>
                </a:solidFill>
              </a:rPr>
              <a:t>MSK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n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= </a:t>
            </a:r>
            <a:r>
              <a:rPr lang="en-US" i="1" dirty="0" smtClean="0">
                <a:solidFill>
                  <a:schemeClr val="tx1"/>
                </a:solidFill>
              </a:rPr>
              <a:t>fe</a:t>
            </a:r>
            <a:r>
              <a:rPr lang="en-US" dirty="0" smtClean="0">
                <a:solidFill>
                  <a:schemeClr val="tx1"/>
                </a:solidFill>
              </a:rPr>
              <a:t>.Setup(1</a:t>
            </a:r>
            <a:r>
              <a:rPr lang="en-US" baseline="30000" dirty="0" smtClean="0">
                <a:solidFill>
                  <a:schemeClr val="tx1"/>
                </a:solidFill>
              </a:rPr>
              <a:t>λ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914400" lvl="1" indent="-514350"/>
            <a:r>
              <a:rPr lang="en-US" i="1" dirty="0" err="1" smtClean="0"/>
              <a:t>MSK</a:t>
            </a:r>
            <a:r>
              <a:rPr lang="en-US" i="1" baseline="-25000" dirty="0" err="1" smtClean="0"/>
              <a:t>n</a:t>
            </a:r>
            <a:r>
              <a:rPr lang="en-US" dirty="0" smtClean="0"/>
              <a:t> is used to generate a function key for </a:t>
            </a:r>
            <a:r>
              <a:rPr lang="en-US" i="1" dirty="0" smtClean="0"/>
              <a:t>C</a:t>
            </a:r>
            <a:r>
              <a:rPr lang="en-US" dirty="0" smtClean="0"/>
              <a:t>’</a:t>
            </a:r>
          </a:p>
          <a:p>
            <a:pPr marL="914400" lvl="1" indent="-514350"/>
            <a:r>
              <a:rPr lang="en-US" i="1" dirty="0" err="1" smtClean="0"/>
              <a:t>MPK</a:t>
            </a:r>
            <a:r>
              <a:rPr lang="en-US" i="1" baseline="-25000" dirty="0" err="1" smtClean="0"/>
              <a:t>n</a:t>
            </a:r>
            <a:r>
              <a:rPr lang="en-US" i="1" dirty="0" smtClean="0"/>
              <a:t> </a:t>
            </a:r>
            <a:r>
              <a:rPr lang="en-US" dirty="0" smtClean="0"/>
              <a:t>is used to generated inputs for that function key </a:t>
            </a:r>
            <a:endParaRPr lang="en-US" i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34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 Obfuscation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>
                <a:solidFill>
                  <a:schemeClr val="tx1"/>
                </a:solidFill>
              </a:rPr>
              <a:t>Generate two symmetric secret keys: </a:t>
            </a:r>
          </a:p>
          <a:p>
            <a:pPr marL="514350" indent="-514350">
              <a:buNone/>
            </a:pPr>
            <a:r>
              <a:rPr lang="en-US" i="1" dirty="0" smtClean="0">
                <a:solidFill>
                  <a:schemeClr val="tx1"/>
                </a:solidFill>
              </a:rPr>
              <a:t>SK</a:t>
            </a:r>
            <a:r>
              <a:rPr lang="en-US" i="1" baseline="-25000" dirty="0" smtClean="0">
                <a:solidFill>
                  <a:schemeClr val="tx1"/>
                </a:solidFill>
              </a:rPr>
              <a:t>0</a:t>
            </a:r>
            <a:r>
              <a:rPr lang="en-US" i="1" dirty="0" smtClean="0">
                <a:solidFill>
                  <a:schemeClr val="tx1"/>
                </a:solidFill>
              </a:rPr>
              <a:t> = </a:t>
            </a:r>
            <a:r>
              <a:rPr lang="en-US" i="1" dirty="0" err="1" smtClean="0">
                <a:solidFill>
                  <a:schemeClr val="tx1"/>
                </a:solidFill>
              </a:rPr>
              <a:t>ske.</a:t>
            </a:r>
            <a:r>
              <a:rPr lang="en-US" dirty="0" err="1" smtClean="0">
                <a:solidFill>
                  <a:schemeClr val="tx1"/>
                </a:solidFill>
              </a:rPr>
              <a:t>Setup</a:t>
            </a:r>
            <a:r>
              <a:rPr lang="en-US" dirty="0" smtClean="0">
                <a:solidFill>
                  <a:schemeClr val="tx1"/>
                </a:solidFill>
              </a:rPr>
              <a:t>(), </a:t>
            </a:r>
          </a:p>
          <a:p>
            <a:pPr marL="514350" indent="-514350">
              <a:buNone/>
            </a:pPr>
            <a:r>
              <a:rPr lang="en-US" i="1" dirty="0" smtClean="0">
                <a:solidFill>
                  <a:schemeClr val="tx1"/>
                </a:solidFill>
              </a:rPr>
              <a:t>SK</a:t>
            </a:r>
            <a:r>
              <a:rPr lang="en-US" i="1" baseline="-25000" dirty="0" smtClean="0">
                <a:solidFill>
                  <a:schemeClr val="tx1"/>
                </a:solidFill>
              </a:rPr>
              <a:t>1</a:t>
            </a:r>
            <a:r>
              <a:rPr lang="en-US" i="1" dirty="0" smtClean="0">
                <a:solidFill>
                  <a:schemeClr val="tx1"/>
                </a:solidFill>
              </a:rPr>
              <a:t> = </a:t>
            </a:r>
            <a:r>
              <a:rPr lang="en-US" i="1" dirty="0" err="1" smtClean="0">
                <a:solidFill>
                  <a:schemeClr val="tx1"/>
                </a:solidFill>
              </a:rPr>
              <a:t>ske.</a:t>
            </a:r>
            <a:r>
              <a:rPr lang="en-US" dirty="0" err="1" smtClean="0">
                <a:solidFill>
                  <a:schemeClr val="tx1"/>
                </a:solidFill>
              </a:rPr>
              <a:t>Setup</a:t>
            </a:r>
            <a:r>
              <a:rPr lang="en-US" dirty="0" smtClean="0">
                <a:solidFill>
                  <a:schemeClr val="tx1"/>
                </a:solidFill>
              </a:rPr>
              <a:t>() 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85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 Obfuscation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 smtClean="0">
                <a:solidFill>
                  <a:schemeClr val="tx1"/>
                </a:solidFill>
              </a:rPr>
              <a:t>Encrypt </a:t>
            </a:r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dirty="0">
                <a:solidFill>
                  <a:schemeClr val="tx1"/>
                </a:solidFill>
              </a:rPr>
              <a:t> using those secret keys: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None/>
            </a:pPr>
            <a:r>
              <a:rPr lang="en-US" i="1" dirty="0" smtClean="0">
                <a:solidFill>
                  <a:schemeClr val="tx1"/>
                </a:solidFill>
              </a:rPr>
              <a:t>CT</a:t>
            </a:r>
            <a:r>
              <a:rPr lang="en-US" i="1" baseline="-25000" dirty="0" smtClean="0">
                <a:solidFill>
                  <a:schemeClr val="tx1"/>
                </a:solidFill>
              </a:rPr>
              <a:t>0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= </a:t>
            </a:r>
            <a:r>
              <a:rPr lang="en-US" i="1" dirty="0" err="1">
                <a:solidFill>
                  <a:schemeClr val="tx1"/>
                </a:solidFill>
              </a:rPr>
              <a:t>ske</a:t>
            </a:r>
            <a:r>
              <a:rPr lang="en-US" dirty="0" err="1">
                <a:solidFill>
                  <a:schemeClr val="tx1"/>
                </a:solidFill>
              </a:rPr>
              <a:t>.Enc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SK</a:t>
            </a:r>
            <a:r>
              <a:rPr lang="en-US" baseline="-25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dirty="0">
                <a:solidFill>
                  <a:schemeClr val="tx1"/>
                </a:solidFill>
              </a:rPr>
              <a:t>),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None/>
            </a:pPr>
            <a:r>
              <a:rPr lang="en-US" i="1" dirty="0" smtClean="0">
                <a:solidFill>
                  <a:schemeClr val="tx1"/>
                </a:solidFill>
              </a:rPr>
              <a:t>CT</a:t>
            </a:r>
            <a:r>
              <a:rPr lang="en-US" i="1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= </a:t>
            </a:r>
            <a:r>
              <a:rPr lang="en-US" i="1" dirty="0" err="1">
                <a:solidFill>
                  <a:schemeClr val="tx1"/>
                </a:solidFill>
              </a:rPr>
              <a:t>ske</a:t>
            </a:r>
            <a:r>
              <a:rPr lang="en-US" dirty="0" err="1">
                <a:solidFill>
                  <a:schemeClr val="tx1"/>
                </a:solidFill>
              </a:rPr>
              <a:t>.Enc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 smtClean="0">
                <a:solidFill>
                  <a:schemeClr val="tx1"/>
                </a:solidFill>
              </a:rPr>
              <a:t>SK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dirty="0">
                <a:solidFill>
                  <a:schemeClr val="tx1"/>
                </a:solidFill>
              </a:rPr>
              <a:t>) 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706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 Obfuscation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 smtClean="0">
                <a:solidFill>
                  <a:schemeClr val="tx1"/>
                </a:solidFill>
              </a:rPr>
              <a:t>Define </a:t>
            </a:r>
            <a:r>
              <a:rPr lang="en-US" dirty="0">
                <a:solidFill>
                  <a:schemeClr val="tx1"/>
                </a:solidFill>
              </a:rPr>
              <a:t>circuit </a:t>
            </a:r>
            <a:r>
              <a:rPr lang="en-US" i="1" dirty="0">
                <a:solidFill>
                  <a:schemeClr val="tx1"/>
                </a:solidFill>
              </a:rPr>
              <a:t>C’</a:t>
            </a:r>
            <a:r>
              <a:rPr lang="en-US" dirty="0">
                <a:solidFill>
                  <a:schemeClr val="tx1"/>
                </a:solidFill>
              </a:rPr>
              <a:t> using </a:t>
            </a:r>
            <a:r>
              <a:rPr lang="en-US" i="1" dirty="0">
                <a:solidFill>
                  <a:schemeClr val="tx1"/>
                </a:solidFill>
              </a:rPr>
              <a:t>U</a:t>
            </a:r>
            <a:r>
              <a:rPr lang="en-US" dirty="0">
                <a:solidFill>
                  <a:schemeClr val="tx1"/>
                </a:solidFill>
              </a:rPr>
              <a:t>, universal circuit: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None/>
            </a:pPr>
            <a:r>
              <a:rPr lang="en-US" i="1" dirty="0" err="1" smtClean="0">
                <a:solidFill>
                  <a:schemeClr val="tx1"/>
                </a:solidFill>
              </a:rPr>
              <a:t>C</a:t>
            </a:r>
            <a:r>
              <a:rPr lang="en-US" i="1" dirty="0" err="1">
                <a:solidFill>
                  <a:schemeClr val="tx1"/>
                </a:solidFill>
              </a:rPr>
              <a:t>’</a:t>
            </a:r>
            <a:r>
              <a:rPr lang="en-US" dirty="0" err="1">
                <a:solidFill>
                  <a:schemeClr val="tx1"/>
                </a:solidFill>
              </a:rPr>
              <a:t>(</a:t>
            </a:r>
            <a:r>
              <a:rPr lang="en-US" i="1" dirty="0" err="1" smtClean="0">
                <a:solidFill>
                  <a:schemeClr val="tx1"/>
                </a:solidFill>
              </a:rPr>
              <a:t>x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SK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) = </a:t>
            </a:r>
            <a:r>
              <a:rPr lang="en-US" dirty="0" err="1">
                <a:solidFill>
                  <a:schemeClr val="tx1"/>
                </a:solidFill>
              </a:rPr>
              <a:t>U(</a:t>
            </a:r>
            <a:r>
              <a:rPr lang="en-US" i="1" dirty="0" err="1">
                <a:solidFill>
                  <a:schemeClr val="tx1"/>
                </a:solidFill>
              </a:rPr>
              <a:t>ske</a:t>
            </a:r>
            <a:r>
              <a:rPr lang="en-US" dirty="0" err="1">
                <a:solidFill>
                  <a:schemeClr val="tx1"/>
                </a:solidFill>
              </a:rPr>
              <a:t>.Dec(</a:t>
            </a:r>
            <a:r>
              <a:rPr lang="en-US" i="1" dirty="0" err="1">
                <a:solidFill>
                  <a:schemeClr val="tx1"/>
                </a:solidFill>
              </a:rPr>
              <a:t>SK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CT</a:t>
            </a:r>
            <a:r>
              <a:rPr lang="en-US" i="1" baseline="-25000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), 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i="1" baseline="-25000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)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01862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 Obfuscation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 smtClean="0"/>
              <a:t>Define </a:t>
            </a:r>
            <a:r>
              <a:rPr lang="en-US" i="1" dirty="0" smtClean="0"/>
              <a:t>FK</a:t>
            </a:r>
            <a:r>
              <a:rPr lang="en-US" dirty="0" smtClean="0"/>
              <a:t>: </a:t>
            </a:r>
          </a:p>
          <a:p>
            <a:pPr marL="514350" indent="-514350">
              <a:buNone/>
            </a:pPr>
            <a:r>
              <a:rPr lang="en-US" i="1" dirty="0" err="1" smtClean="0"/>
              <a:t>FK</a:t>
            </a:r>
            <a:r>
              <a:rPr lang="en-US" i="1" baseline="-25000" dirty="0" err="1" smtClean="0"/>
              <a:t>n</a:t>
            </a:r>
            <a:r>
              <a:rPr lang="en-US" i="1" dirty="0" smtClean="0"/>
              <a:t> </a:t>
            </a:r>
            <a:r>
              <a:rPr lang="en-US" dirty="0" smtClean="0"/>
              <a:t>= </a:t>
            </a:r>
            <a:r>
              <a:rPr lang="en-US" i="1" dirty="0" err="1" smtClean="0"/>
              <a:t>fe</a:t>
            </a:r>
            <a:r>
              <a:rPr lang="en-US" dirty="0" err="1" smtClean="0"/>
              <a:t>.Keygen(</a:t>
            </a:r>
            <a:r>
              <a:rPr lang="en-US" i="1" dirty="0" err="1" smtClean="0"/>
              <a:t>MSK</a:t>
            </a:r>
            <a:r>
              <a:rPr lang="en-US" i="1" baseline="-25000" dirty="0" err="1" smtClean="0"/>
              <a:t>n</a:t>
            </a:r>
            <a:r>
              <a:rPr lang="en-US" i="1" dirty="0" smtClean="0"/>
              <a:t>, C’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5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 Obfuscation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7"/>
            </a:pPr>
            <a:r>
              <a:rPr lang="en-US" dirty="0" smtClean="0">
                <a:solidFill>
                  <a:schemeClr val="tx1"/>
                </a:solidFill>
              </a:rPr>
              <a:t>Generate </a:t>
            </a:r>
            <a:r>
              <a:rPr lang="en-US" dirty="0" smtClean="0"/>
              <a:t>a seed for the </a:t>
            </a:r>
            <a:r>
              <a:rPr lang="en-US" dirty="0" err="1" smtClean="0">
                <a:solidFill>
                  <a:schemeClr val="tx1"/>
                </a:solidFill>
              </a:rPr>
              <a:t>Punct</a:t>
            </a:r>
            <a:r>
              <a:rPr lang="en-US" dirty="0" err="1" smtClean="0"/>
              <a:t>urable</a:t>
            </a:r>
            <a:r>
              <a:rPr lang="en-US" dirty="0" smtClean="0">
                <a:solidFill>
                  <a:schemeClr val="tx1"/>
                </a:solidFill>
              </a:rPr>
              <a:t> PRF</a:t>
            </a:r>
            <a:r>
              <a:rPr lang="en-US" i="1" dirty="0" smtClean="0">
                <a:solidFill>
                  <a:schemeClr val="tx1"/>
                </a:solidFill>
              </a:rPr>
              <a:t>: </a:t>
            </a:r>
          </a:p>
          <a:p>
            <a:pPr marL="514350" indent="-514350">
              <a:buNone/>
            </a:pPr>
            <a:r>
              <a:rPr lang="en-US" i="1" dirty="0" err="1" smtClean="0">
                <a:solidFill>
                  <a:schemeClr val="tx1"/>
                </a:solidFill>
              </a:rPr>
              <a:t>K</a:t>
            </a:r>
            <a:r>
              <a:rPr lang="en-US" i="1" baseline="-25000" dirty="0" err="1" smtClean="0"/>
              <a:t>n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= Gen</a:t>
            </a:r>
            <a:r>
              <a:rPr lang="en-US" baseline="-25000" dirty="0" smtClean="0">
                <a:solidFill>
                  <a:schemeClr val="tx1"/>
                </a:solidFill>
              </a:rPr>
              <a:t>pprf</a:t>
            </a:r>
            <a:r>
              <a:rPr lang="en-US" dirty="0" smtClean="0">
                <a:solidFill>
                  <a:schemeClr val="tx1"/>
                </a:solidFill>
              </a:rPr>
              <a:t>(1</a:t>
            </a:r>
            <a:r>
              <a:rPr lang="en-US" baseline="30000" dirty="0" smtClean="0">
                <a:solidFill>
                  <a:schemeClr val="tx1"/>
                </a:solidFill>
              </a:rPr>
              <a:t>λ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4273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 Obfuscation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en-US" dirty="0" smtClean="0">
                <a:solidFill>
                  <a:schemeClr val="tx1"/>
                </a:solidFill>
              </a:rPr>
              <a:t>Define </a:t>
            </a:r>
            <a:r>
              <a:rPr lang="en-US" i="1" dirty="0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</a:p>
          <a:p>
            <a:pPr marL="514350" indent="-514350">
              <a:buNone/>
            </a:pPr>
            <a:r>
              <a:rPr lang="en-US" i="1" dirty="0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 = {</a:t>
            </a:r>
            <a:r>
              <a:rPr lang="en-US" i="1" dirty="0" smtClean="0">
                <a:solidFill>
                  <a:schemeClr val="tx1"/>
                </a:solidFill>
              </a:rPr>
              <a:t>E</a:t>
            </a:r>
            <a:r>
              <a:rPr lang="en-US" baseline="-25000" dirty="0" smtClean="0">
                <a:solidFill>
                  <a:schemeClr val="tx1"/>
                </a:solidFill>
              </a:rPr>
              <a:t>0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i="1" dirty="0" smtClean="0">
                <a:solidFill>
                  <a:schemeClr val="tx1"/>
                </a:solidFill>
              </a:rPr>
              <a:t>E</a:t>
            </a:r>
            <a:r>
              <a:rPr lang="en-US" i="1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}  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chemeClr val="tx1"/>
                </a:solidFill>
              </a:rPr>
              <a:t>where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E</a:t>
            </a:r>
            <a:r>
              <a:rPr lang="en-US" baseline="-25000" dirty="0" smtClean="0">
                <a:solidFill>
                  <a:schemeClr val="tx1"/>
                </a:solidFill>
              </a:rPr>
              <a:t>0 </a:t>
            </a:r>
            <a:r>
              <a:rPr lang="en-US" dirty="0" smtClean="0">
                <a:solidFill>
                  <a:schemeClr val="tx1"/>
                </a:solidFill>
              </a:rPr>
              <a:t>= {</a:t>
            </a:r>
            <a:r>
              <a:rPr lang="en-US" i="1" dirty="0" err="1" smtClean="0">
                <a:solidFill>
                  <a:schemeClr val="tx1"/>
                </a:solidFill>
              </a:rPr>
              <a:t>fe.</a:t>
            </a:r>
            <a:r>
              <a:rPr lang="en-US" dirty="0" err="1" smtClean="0">
                <a:solidFill>
                  <a:schemeClr val="tx1"/>
                </a:solidFill>
              </a:rPr>
              <a:t>Enc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i="1" dirty="0" err="1" smtClean="0">
                <a:solidFill>
                  <a:schemeClr val="tx1"/>
                </a:solidFill>
              </a:rPr>
              <a:t>MPK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n</a:t>
            </a:r>
            <a:r>
              <a:rPr lang="en-US" baseline="-250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, (</a:t>
            </a:r>
            <a:r>
              <a:rPr lang="en-US" dirty="0" smtClean="0"/>
              <a:t>[x</a:t>
            </a:r>
            <a:r>
              <a:rPr lang="en-US" baseline="-25000" dirty="0" smtClean="0"/>
              <a:t>0</a:t>
            </a:r>
            <a:r>
              <a:rPr lang="en-US" dirty="0" smtClean="0"/>
              <a:t>,x</a:t>
            </a:r>
            <a:r>
              <a:rPr lang="en-US" baseline="-25000" dirty="0" smtClean="0"/>
              <a:t>1</a:t>
            </a:r>
            <a:r>
              <a:rPr lang="en-US" dirty="0" smtClean="0"/>
              <a:t>,…x</a:t>
            </a:r>
            <a:r>
              <a:rPr lang="en-US" baseline="-25000" dirty="0" smtClean="0"/>
              <a:t>n-1</a:t>
            </a:r>
            <a:r>
              <a:rPr lang="en-US" dirty="0" smtClean="0"/>
              <a:t>,0]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i="1" dirty="0" smtClean="0">
                <a:solidFill>
                  <a:schemeClr val="tx1"/>
                </a:solidFill>
              </a:rPr>
              <a:t>SK</a:t>
            </a:r>
            <a:r>
              <a:rPr lang="en-US" i="1" baseline="-25000" dirty="0" smtClean="0">
                <a:solidFill>
                  <a:schemeClr val="tx1"/>
                </a:solidFill>
              </a:rPr>
              <a:t>0</a:t>
            </a:r>
            <a:r>
              <a:rPr lang="en-US" dirty="0" smtClean="0">
                <a:solidFill>
                  <a:schemeClr val="tx1"/>
                </a:solidFill>
              </a:rPr>
              <a:t>,0), PPRF</a:t>
            </a:r>
            <a:r>
              <a:rPr lang="en-US" baseline="-25000" dirty="0" smtClean="0">
                <a:solidFill>
                  <a:schemeClr val="tx1"/>
                </a:solidFill>
              </a:rPr>
              <a:t>K</a:t>
            </a:r>
            <a:r>
              <a:rPr lang="en-US" baseline="-50000" dirty="0" smtClean="0">
                <a:solidFill>
                  <a:schemeClr val="tx1"/>
                </a:solidFill>
              </a:rPr>
              <a:t>n</a:t>
            </a:r>
            <a:r>
              <a:rPr lang="en-US" dirty="0" smtClean="0"/>
              <a:t>(([x</a:t>
            </a:r>
            <a:r>
              <a:rPr lang="en-US" baseline="-25000" dirty="0" smtClean="0"/>
              <a:t>0</a:t>
            </a:r>
            <a:r>
              <a:rPr lang="en-US" dirty="0" smtClean="0"/>
              <a:t>, x</a:t>
            </a:r>
            <a:r>
              <a:rPr lang="en-US" baseline="-25000" dirty="0" smtClean="0"/>
              <a:t>1</a:t>
            </a:r>
            <a:r>
              <a:rPr lang="en-US" dirty="0" smtClean="0"/>
              <a:t>, … x</a:t>
            </a:r>
            <a:r>
              <a:rPr lang="en-US" baseline="-25000" dirty="0" smtClean="0"/>
              <a:t>n-1</a:t>
            </a:r>
            <a:r>
              <a:rPr lang="en-US" dirty="0" smtClean="0"/>
              <a:t>, 0]</a:t>
            </a:r>
            <a:r>
              <a:rPr lang="en-US" dirty="0" smtClean="0">
                <a:solidFill>
                  <a:schemeClr val="tx1"/>
                </a:solidFill>
              </a:rPr>
              <a:t>))}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E</a:t>
            </a:r>
            <a:r>
              <a:rPr lang="en-US" i="1" baseline="-25000" dirty="0" smtClean="0">
                <a:solidFill>
                  <a:srgbClr val="FF0000"/>
                </a:solidFill>
              </a:rPr>
              <a:t>1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= </a:t>
            </a:r>
            <a:r>
              <a:rPr lang="en-US" dirty="0">
                <a:solidFill>
                  <a:schemeClr val="tx1"/>
                </a:solidFill>
              </a:rPr>
              <a:t>{</a:t>
            </a:r>
            <a:r>
              <a:rPr lang="en-US" i="1" dirty="0" err="1">
                <a:solidFill>
                  <a:schemeClr val="tx1"/>
                </a:solidFill>
              </a:rPr>
              <a:t>fe.</a:t>
            </a:r>
            <a:r>
              <a:rPr lang="en-US" dirty="0" err="1">
                <a:solidFill>
                  <a:schemeClr val="tx1"/>
                </a:solidFill>
              </a:rPr>
              <a:t>Enc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 err="1">
                <a:solidFill>
                  <a:schemeClr val="tx1"/>
                </a:solidFill>
              </a:rPr>
              <a:t>MPK</a:t>
            </a:r>
            <a:r>
              <a:rPr lang="en-US" i="1" baseline="-25000" dirty="0" err="1">
                <a:solidFill>
                  <a:schemeClr val="tx1"/>
                </a:solidFill>
              </a:rPr>
              <a:t>n</a:t>
            </a:r>
            <a:r>
              <a:rPr lang="en-US" baseline="-250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smtClean="0"/>
              <a:t>[x</a:t>
            </a:r>
            <a:r>
              <a:rPr lang="en-US" baseline="-25000" dirty="0" smtClean="0"/>
              <a:t>0</a:t>
            </a:r>
            <a:r>
              <a:rPr lang="en-US" dirty="0" smtClean="0"/>
              <a:t>,x</a:t>
            </a:r>
            <a:r>
              <a:rPr lang="en-US" baseline="-25000" dirty="0" smtClean="0"/>
              <a:t>1</a:t>
            </a:r>
            <a:r>
              <a:rPr lang="en-US" dirty="0" smtClean="0"/>
              <a:t>,…x</a:t>
            </a:r>
            <a:r>
              <a:rPr lang="en-US" baseline="-25000" dirty="0" smtClean="0"/>
              <a:t>n-1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]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i="1" dirty="0" smtClean="0">
                <a:solidFill>
                  <a:schemeClr val="tx1"/>
                </a:solidFill>
              </a:rPr>
              <a:t>SK</a:t>
            </a:r>
            <a:r>
              <a:rPr lang="en-US" i="1" baseline="-25000" dirty="0" smtClean="0">
                <a:solidFill>
                  <a:schemeClr val="tx1"/>
                </a:solidFill>
              </a:rPr>
              <a:t>0</a:t>
            </a:r>
            <a:r>
              <a:rPr lang="en-US" dirty="0" smtClean="0">
                <a:solidFill>
                  <a:schemeClr val="tx1"/>
                </a:solidFill>
              </a:rPr>
              <a:t>,0), PPRF</a:t>
            </a:r>
            <a:r>
              <a:rPr lang="en-US" baseline="-25000" dirty="0" smtClean="0">
                <a:solidFill>
                  <a:schemeClr val="tx1"/>
                </a:solidFill>
              </a:rPr>
              <a:t>K</a:t>
            </a:r>
            <a:r>
              <a:rPr lang="en-US" baseline="-50000" dirty="0" smtClean="0">
                <a:solidFill>
                  <a:schemeClr val="tx1"/>
                </a:solidFill>
              </a:rPr>
              <a:t>n</a:t>
            </a:r>
            <a:r>
              <a:rPr lang="en-US" dirty="0" smtClean="0"/>
              <a:t>(([x</a:t>
            </a:r>
            <a:r>
              <a:rPr lang="en-US" baseline="-25000" dirty="0" smtClean="0"/>
              <a:t>0</a:t>
            </a:r>
            <a:r>
              <a:rPr lang="en-US" dirty="0" smtClean="0"/>
              <a:t>, x</a:t>
            </a:r>
            <a:r>
              <a:rPr lang="en-US" baseline="-25000" dirty="0" smtClean="0"/>
              <a:t>1</a:t>
            </a:r>
            <a:r>
              <a:rPr lang="en-US" dirty="0" smtClean="0"/>
              <a:t>, … x</a:t>
            </a:r>
            <a:r>
              <a:rPr lang="en-US" baseline="-25000" dirty="0" smtClean="0"/>
              <a:t>n-1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]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r>
              <a:rPr lang="en-US" dirty="0">
                <a:solidFill>
                  <a:schemeClr val="tx1"/>
                </a:solidFill>
              </a:rPr>
              <a:t>)</a:t>
            </a:r>
            <a:r>
              <a:rPr lang="en-US" dirty="0" smtClean="0">
                <a:solidFill>
                  <a:schemeClr val="tx1"/>
                </a:solidFill>
              </a:rPr>
              <a:t>}</a:t>
            </a:r>
          </a:p>
          <a:p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17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on Functional Encryption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Decision to reveal ciphertext’s plaintext does not have to be binary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User-defined functions encoded by the encryptor &amp; distributed to others can reveal some parts of the text and not others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Example: Encryptor creates ciphertext of their favorite number and distributes c and then gives out a key revealing whether that number is even or odd but nothing more.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Screen Shot 2015-04-24 at 11.46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66" y="5720437"/>
            <a:ext cx="3992344" cy="81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2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 Obfuscation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dirty="0" smtClean="0">
                <a:solidFill>
                  <a:schemeClr val="tx1"/>
                </a:solidFill>
              </a:rPr>
              <a:t>Invoke the recursive obfuscator on E:</a:t>
            </a:r>
          </a:p>
          <a:p>
            <a:pPr marL="514350" indent="-514350">
              <a:buNone/>
            </a:pPr>
            <a:r>
              <a:rPr lang="en-US" i="1" dirty="0" smtClean="0"/>
              <a:t>E</a:t>
            </a:r>
            <a:r>
              <a:rPr lang="en-US" i="1" baseline="-25000" dirty="0" smtClean="0"/>
              <a:t>n-1</a:t>
            </a:r>
            <a:r>
              <a:rPr lang="en-US" baseline="-25000" dirty="0" smtClean="0"/>
              <a:t> </a:t>
            </a:r>
            <a:r>
              <a:rPr lang="en-US" dirty="0" smtClean="0"/>
              <a:t>= rO.Obf(n-1, </a:t>
            </a:r>
            <a:r>
              <a:rPr lang="en-US" i="1" dirty="0" smtClean="0"/>
              <a:t>E</a:t>
            </a:r>
            <a:r>
              <a:rPr lang="en-US" dirty="0" smtClean="0"/>
              <a:t>, 1</a:t>
            </a:r>
            <a:r>
              <a:rPr lang="en-US" baseline="30000" dirty="0" smtClean="0"/>
              <a:t>λ</a:t>
            </a:r>
            <a:r>
              <a:rPr lang="en-US" dirty="0" smtClean="0"/>
              <a:t>)</a:t>
            </a:r>
          </a:p>
          <a:p>
            <a:pPr marL="514350" indent="-51435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10"/>
            </a:pPr>
            <a:r>
              <a:rPr lang="en-US" dirty="0" smtClean="0"/>
              <a:t>Output (</a:t>
            </a:r>
            <a:r>
              <a:rPr lang="en-US" i="1" dirty="0" smtClean="0"/>
              <a:t>E</a:t>
            </a:r>
            <a:r>
              <a:rPr lang="en-US" i="1" baseline="-25000" dirty="0" smtClean="0"/>
              <a:t>n-1</a:t>
            </a:r>
            <a:r>
              <a:rPr lang="en-US" dirty="0" smtClean="0"/>
              <a:t>, </a:t>
            </a:r>
            <a:r>
              <a:rPr lang="en-US" i="1" dirty="0" smtClean="0"/>
              <a:t>FK</a:t>
            </a:r>
            <a:r>
              <a:rPr lang="en-US" dirty="0" smtClean="0"/>
              <a:t>)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72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Recursive Obfuscation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749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Recall security definition of IO:</a:t>
            </a:r>
          </a:p>
          <a:p>
            <a:endParaRPr lang="en-US" dirty="0" smtClean="0"/>
          </a:p>
          <a:p>
            <a:r>
              <a:rPr lang="en-US" dirty="0" smtClean="0"/>
              <a:t>Restated: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5" y="3361268"/>
            <a:ext cx="8356600" cy="73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1" y="2165347"/>
            <a:ext cx="8991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411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IO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Bounding the difference between obfuscating C</a:t>
            </a:r>
            <a:r>
              <a:rPr lang="en-US" baseline="-25000" dirty="0" smtClean="0"/>
              <a:t>0</a:t>
            </a:r>
            <a:r>
              <a:rPr lang="en-US" dirty="0" smtClean="0"/>
              <a:t> and C</a:t>
            </a:r>
            <a:r>
              <a:rPr lang="en-US" baseline="-25000" dirty="0" smtClean="0"/>
              <a:t>1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Recursive obfuscation invocation may embed different symmetric keys</a:t>
            </a:r>
          </a:p>
          <a:p>
            <a:pPr>
              <a:buNone/>
            </a:pPr>
            <a:r>
              <a:rPr lang="en-US" sz="2800" i="1" dirty="0" smtClean="0"/>
              <a:t>E</a:t>
            </a:r>
            <a:r>
              <a:rPr lang="en-US" sz="2800" baseline="-25000" dirty="0" smtClean="0"/>
              <a:t>0 </a:t>
            </a:r>
            <a:r>
              <a:rPr lang="en-US" sz="2800" dirty="0" smtClean="0"/>
              <a:t>= {</a:t>
            </a:r>
            <a:r>
              <a:rPr lang="en-US" sz="2800" i="1" dirty="0" err="1" smtClean="0"/>
              <a:t>fe.</a:t>
            </a:r>
            <a:r>
              <a:rPr lang="en-US" sz="2800" dirty="0" err="1" smtClean="0"/>
              <a:t>Enc</a:t>
            </a:r>
            <a:r>
              <a:rPr lang="en-US" sz="2800" dirty="0" smtClean="0"/>
              <a:t>(</a:t>
            </a:r>
            <a:r>
              <a:rPr lang="en-US" sz="2800" i="1" dirty="0" err="1" smtClean="0"/>
              <a:t>MPK</a:t>
            </a:r>
            <a:r>
              <a:rPr lang="en-US" sz="2800" i="1" baseline="-25000" dirty="0" err="1" smtClean="0"/>
              <a:t>n</a:t>
            </a:r>
            <a:r>
              <a:rPr lang="en-US" sz="2800" baseline="-25000" dirty="0" smtClean="0"/>
              <a:t> </a:t>
            </a:r>
            <a:r>
              <a:rPr lang="en-US" sz="2800" dirty="0" smtClean="0"/>
              <a:t>, ([x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,x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,…x</a:t>
            </a:r>
            <a:r>
              <a:rPr lang="en-US" sz="2800" baseline="-25000" dirty="0" smtClean="0"/>
              <a:t>n-1</a:t>
            </a:r>
            <a:r>
              <a:rPr lang="en-US" sz="2800" dirty="0" smtClean="0"/>
              <a:t>,0],</a:t>
            </a:r>
            <a:r>
              <a:rPr lang="en-US" sz="2800" i="1" dirty="0" smtClean="0"/>
              <a:t>SK</a:t>
            </a:r>
            <a:r>
              <a:rPr lang="en-US" sz="2800" b="1" i="1" baseline="-25000" dirty="0" smtClean="0">
                <a:solidFill>
                  <a:srgbClr val="FF0000"/>
                </a:solidFill>
              </a:rPr>
              <a:t>α</a:t>
            </a:r>
            <a:r>
              <a:rPr lang="en-US" sz="2800" dirty="0" smtClean="0"/>
              <a:t>,</a:t>
            </a:r>
            <a:r>
              <a:rPr lang="en-US" sz="2800" i="1" dirty="0" smtClean="0">
                <a:solidFill>
                  <a:srgbClr val="FF0000"/>
                </a:solidFill>
              </a:rPr>
              <a:t>α</a:t>
            </a:r>
            <a:r>
              <a:rPr lang="en-US" sz="2800" dirty="0" smtClean="0"/>
              <a:t>), PPRF</a:t>
            </a:r>
            <a:r>
              <a:rPr lang="en-US" sz="2800" baseline="-25000" dirty="0" smtClean="0"/>
              <a:t>K</a:t>
            </a:r>
            <a:r>
              <a:rPr lang="en-US" sz="2800" baseline="-50000" dirty="0" smtClean="0"/>
              <a:t>n</a:t>
            </a:r>
            <a:r>
              <a:rPr lang="en-US" sz="2800" dirty="0" smtClean="0"/>
              <a:t>(([x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, x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, … x</a:t>
            </a:r>
            <a:r>
              <a:rPr lang="en-US" sz="2800" baseline="-25000" dirty="0" smtClean="0"/>
              <a:t>n-1</a:t>
            </a:r>
            <a:r>
              <a:rPr lang="en-US" sz="2800" dirty="0" smtClean="0"/>
              <a:t>, 0]))}</a:t>
            </a:r>
          </a:p>
          <a:p>
            <a:pPr marL="914400" lvl="1" indent="-514350"/>
            <a:r>
              <a:rPr lang="en-US" dirty="0" smtClean="0"/>
              <a:t>Allow the </a:t>
            </a:r>
            <a:r>
              <a:rPr lang="en-US" dirty="0" err="1" smtClean="0"/>
              <a:t>CTs</a:t>
            </a:r>
            <a:r>
              <a:rPr lang="en-US" dirty="0" smtClean="0"/>
              <a:t> to encrypt different circuits</a:t>
            </a:r>
          </a:p>
          <a:p>
            <a:pPr marL="514350" indent="-514350">
              <a:buNone/>
            </a:pPr>
            <a:r>
              <a:rPr lang="en-US" sz="2800" i="1" dirty="0" smtClean="0"/>
              <a:t>CT</a:t>
            </a:r>
            <a:r>
              <a:rPr lang="en-US" sz="2800" i="1" baseline="-25000" dirty="0" smtClean="0"/>
              <a:t>0</a:t>
            </a:r>
            <a:r>
              <a:rPr lang="en-US" sz="2800" dirty="0" smtClean="0"/>
              <a:t> = </a:t>
            </a:r>
            <a:r>
              <a:rPr lang="en-US" sz="2800" i="1" dirty="0" err="1" smtClean="0"/>
              <a:t>ske</a:t>
            </a:r>
            <a:r>
              <a:rPr lang="en-US" sz="2800" dirty="0" err="1" smtClean="0"/>
              <a:t>.Enc</a:t>
            </a:r>
            <a:r>
              <a:rPr lang="en-US" sz="2800" dirty="0" smtClean="0"/>
              <a:t>(</a:t>
            </a:r>
            <a:r>
              <a:rPr lang="en-US" sz="2800" i="1" dirty="0" smtClean="0"/>
              <a:t>SK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, </a:t>
            </a:r>
            <a:r>
              <a:rPr lang="en-US" sz="2800" i="1" dirty="0" smtClean="0"/>
              <a:t>C</a:t>
            </a:r>
            <a:r>
              <a:rPr lang="en-US" sz="2800" b="1" i="1" baseline="-25000" dirty="0" smtClean="0">
                <a:solidFill>
                  <a:srgbClr val="FF0000"/>
                </a:solidFill>
              </a:rPr>
              <a:t>γ</a:t>
            </a:r>
            <a:r>
              <a:rPr lang="en-US" sz="2800" b="1" i="1" baseline="-50000" dirty="0" smtClean="0">
                <a:solidFill>
                  <a:srgbClr val="FF0000"/>
                </a:solidFill>
              </a:rPr>
              <a:t>0</a:t>
            </a:r>
            <a:r>
              <a:rPr lang="en-US" sz="2800" dirty="0" smtClean="0"/>
              <a:t>), </a:t>
            </a:r>
          </a:p>
          <a:p>
            <a:pPr marL="514350" indent="-514350">
              <a:buNone/>
            </a:pPr>
            <a:r>
              <a:rPr lang="en-US" sz="2800" i="1" dirty="0" smtClean="0"/>
              <a:t>CT</a:t>
            </a:r>
            <a:r>
              <a:rPr lang="en-US" sz="2800" i="1" baseline="-25000" dirty="0" smtClean="0"/>
              <a:t>1</a:t>
            </a:r>
            <a:r>
              <a:rPr lang="en-US" sz="2800" dirty="0" smtClean="0"/>
              <a:t> = </a:t>
            </a:r>
            <a:r>
              <a:rPr lang="en-US" sz="2800" i="1" dirty="0" err="1" smtClean="0"/>
              <a:t>ske</a:t>
            </a:r>
            <a:r>
              <a:rPr lang="en-US" sz="2800" dirty="0" err="1" smtClean="0"/>
              <a:t>.Enc</a:t>
            </a:r>
            <a:r>
              <a:rPr lang="en-US" sz="2800" dirty="0" smtClean="0"/>
              <a:t>(</a:t>
            </a:r>
            <a:r>
              <a:rPr lang="en-US" sz="2800" i="1" dirty="0" smtClean="0"/>
              <a:t>SK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, </a:t>
            </a:r>
            <a:r>
              <a:rPr lang="en-US" sz="2800" i="1" dirty="0" smtClean="0"/>
              <a:t>C</a:t>
            </a:r>
            <a:r>
              <a:rPr lang="en-US" sz="2800" b="1" i="1" baseline="-25000" dirty="0" smtClean="0">
                <a:solidFill>
                  <a:srgbClr val="FF0000"/>
                </a:solidFill>
              </a:rPr>
              <a:t>γ</a:t>
            </a:r>
            <a:r>
              <a:rPr lang="en-US" sz="2800" b="1" i="1" baseline="-50000" dirty="0" smtClean="0">
                <a:solidFill>
                  <a:srgbClr val="FF0000"/>
                </a:solidFill>
              </a:rPr>
              <a:t>1</a:t>
            </a:r>
            <a:r>
              <a:rPr lang="en-US" sz="2800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5334772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IO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a hybrid H(α, γ</a:t>
            </a:r>
            <a:r>
              <a:rPr lang="en-US" baseline="-25000" dirty="0" smtClean="0"/>
              <a:t>0</a:t>
            </a:r>
            <a:r>
              <a:rPr lang="en-US" dirty="0" smtClean="0"/>
              <a:t>, γ</a:t>
            </a:r>
            <a:r>
              <a:rPr lang="en-US" baseline="-25000" dirty="0" smtClean="0"/>
              <a:t>1</a:t>
            </a:r>
            <a:r>
              <a:rPr lang="en-US" dirty="0" smtClean="0"/>
              <a:t>).</a:t>
            </a:r>
          </a:p>
          <a:p>
            <a:r>
              <a:rPr lang="en-US" dirty="0" smtClean="0"/>
              <a:t>D</a:t>
            </a:r>
            <a:r>
              <a:rPr lang="en-US" baseline="-25000" dirty="0" smtClean="0"/>
              <a:t>H</a:t>
            </a:r>
            <a:r>
              <a:rPr lang="en-US" dirty="0" smtClean="0"/>
              <a:t>: A distinguisher for the hybrids</a:t>
            </a:r>
          </a:p>
          <a:p>
            <a:r>
              <a:rPr lang="en-US" dirty="0" smtClean="0"/>
              <a:t>H(0,0,0) and H(0,1,1) are the equivalent of obfuscating C</a:t>
            </a:r>
            <a:r>
              <a:rPr lang="en-US" baseline="-25000" dirty="0" smtClean="0"/>
              <a:t>0</a:t>
            </a:r>
            <a:r>
              <a:rPr lang="en-US" dirty="0" smtClean="0"/>
              <a:t> and C</a:t>
            </a:r>
            <a:r>
              <a:rPr lang="en-US" baseline="-25000" dirty="0" smtClean="0"/>
              <a:t>1</a:t>
            </a:r>
            <a:r>
              <a:rPr lang="en-US" dirty="0" smtClean="0"/>
              <a:t>, respectively.</a:t>
            </a:r>
          </a:p>
        </p:txBody>
      </p:sp>
    </p:spTree>
    <p:extLst>
      <p:ext uri="{BB962C8B-B14F-4D97-AF65-F5344CB8AC3E}">
        <p14:creationId xmlns:p14="http://schemas.microsoft.com/office/powerpoint/2010/main" val="28802475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IO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5589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How can we get from H(0,0,0) to H(0,1,1) in a way that bounds the probability that D can distinguish between the worlds? </a:t>
            </a:r>
          </a:p>
          <a:p>
            <a:pPr marL="0" indent="0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   1. H(0,0,0) and H(0,0,1): difference between these worlds is γ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    distance </a:t>
            </a:r>
            <a:r>
              <a:rPr lang="en-US" dirty="0" err="1" smtClean="0">
                <a:solidFill>
                  <a:schemeClr val="tx1"/>
                </a:solidFill>
              </a:rPr>
              <a:t>btwn</a:t>
            </a:r>
            <a:r>
              <a:rPr lang="en-US" dirty="0" smtClean="0">
                <a:solidFill>
                  <a:schemeClr val="tx1"/>
                </a:solidFill>
              </a:rPr>
              <a:t> worlds is bounded by security of SKE </a:t>
            </a:r>
            <a:r>
              <a:rPr lang="en-US" i="1" dirty="0" err="1" smtClean="0">
                <a:solidFill>
                  <a:schemeClr val="tx1"/>
                </a:solidFill>
              </a:rPr>
              <a:t>ske</a:t>
            </a:r>
            <a:endParaRPr lang="en-US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   2. H(0,0,1) and H(1,0,1): difference between these worlds is </a:t>
            </a:r>
            <a:r>
              <a:rPr lang="en-US" dirty="0" err="1" smtClean="0">
                <a:solidFill>
                  <a:schemeClr val="tx1"/>
                </a:solidFill>
              </a:rPr>
              <a:t>α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   3. H(1,0,1) and H(1,1,1): difference between these worlds is γ</a:t>
            </a:r>
            <a:r>
              <a:rPr lang="en-US" baseline="-25000" dirty="0" smtClean="0">
                <a:solidFill>
                  <a:schemeClr val="tx1"/>
                </a:solidFill>
              </a:rPr>
              <a:t>0 </a:t>
            </a:r>
          </a:p>
          <a:p>
            <a:pPr marL="0" indent="0">
              <a:buNone/>
            </a:pPr>
            <a:r>
              <a:rPr lang="en-US" baseline="-25000" dirty="0" smtClean="0">
                <a:solidFill>
                  <a:schemeClr val="tx1"/>
                </a:solidFill>
              </a:rPr>
              <a:t>        </a:t>
            </a:r>
            <a:r>
              <a:rPr lang="en-US" dirty="0" smtClean="0">
                <a:solidFill>
                  <a:schemeClr val="tx1"/>
                </a:solidFill>
              </a:rPr>
              <a:t>distance </a:t>
            </a:r>
            <a:r>
              <a:rPr lang="en-US" dirty="0" err="1" smtClean="0">
                <a:solidFill>
                  <a:schemeClr val="tx1"/>
                </a:solidFill>
              </a:rPr>
              <a:t>btwn</a:t>
            </a:r>
            <a:r>
              <a:rPr lang="en-US" dirty="0" smtClean="0">
                <a:solidFill>
                  <a:schemeClr val="tx1"/>
                </a:solidFill>
              </a:rPr>
              <a:t> worlds is bounded by security of SKE </a:t>
            </a:r>
            <a:r>
              <a:rPr lang="en-US" i="1" dirty="0" err="1" smtClean="0">
                <a:solidFill>
                  <a:schemeClr val="tx1"/>
                </a:solidFill>
              </a:rPr>
              <a:t>ske</a:t>
            </a:r>
            <a:endParaRPr lang="en-US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   4. H(1,1,1) and H(0,1,1): difference between these worlds is </a:t>
            </a:r>
            <a:r>
              <a:rPr lang="en-US" dirty="0" err="1" smtClean="0">
                <a:solidFill>
                  <a:schemeClr val="tx1"/>
                </a:solidFill>
              </a:rPr>
              <a:t>α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295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IO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Effectively calculating distance between worlds in (2) &amp; (4) requires another hybrid argument</a:t>
            </a:r>
          </a:p>
          <a:p>
            <a:pPr lvl="1"/>
            <a:r>
              <a:rPr lang="en-US" dirty="0" smtClean="0"/>
              <a:t>The hybrid argument relies on the combination of </a:t>
            </a:r>
            <a:r>
              <a:rPr lang="en-US" dirty="0" err="1" smtClean="0"/>
              <a:t>indistinguishability</a:t>
            </a:r>
            <a:r>
              <a:rPr lang="en-US" dirty="0" smtClean="0"/>
              <a:t> of function keys (by definition of FE) and PPRF outputs.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Difference between hybrid worlds is due to accumulation of distances between </a:t>
            </a:r>
            <a:r>
              <a:rPr lang="en-US" i="1" dirty="0" smtClean="0">
                <a:solidFill>
                  <a:schemeClr val="tx1"/>
                </a:solidFill>
              </a:rPr>
              <a:t>n – 1 </a:t>
            </a:r>
            <a:r>
              <a:rPr lang="en-US" dirty="0" smtClean="0">
                <a:solidFill>
                  <a:schemeClr val="tx1"/>
                </a:solidFill>
              </a:rPr>
              <a:t> different outputs that result from </a:t>
            </a:r>
            <a:r>
              <a:rPr lang="en-US" i="1" dirty="0" err="1" smtClean="0">
                <a:solidFill>
                  <a:schemeClr val="tx1"/>
                </a:solidFill>
              </a:rPr>
              <a:t>rO.Obf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Sub-exponential security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is crucial!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84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IO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Conclude construction is an IO by algebraic manipulation of probabilities of success of </a:t>
            </a:r>
            <a:r>
              <a:rPr lang="en-US" i="1" dirty="0" smtClean="0">
                <a:solidFill>
                  <a:schemeClr val="tx1"/>
                </a:solidFill>
              </a:rPr>
              <a:t>D</a:t>
            </a:r>
            <a:r>
              <a:rPr lang="en-US" dirty="0" smtClean="0">
                <a:solidFill>
                  <a:schemeClr val="tx1"/>
                </a:solidFill>
              </a:rPr>
              <a:t> for various hybrids.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93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Directions &amp; Open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Several paths for improvement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How could we show the authors’ construction did not need to have “sub-exponential security”?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Authors mention it would be awesome if the construction could use private-key FE scheme since this would eliminate having to use a PPRF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0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 </a:t>
            </a:r>
            <a:r>
              <a:rPr lang="en-US" i="1" dirty="0" smtClean="0">
                <a:solidFill>
                  <a:schemeClr val="tx1"/>
                </a:solidFill>
              </a:rPr>
              <a:t>Indistinguishability Obfuscation from Functional Encryption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Bitanksy</a:t>
            </a:r>
            <a:r>
              <a:rPr lang="en-US" dirty="0" smtClean="0">
                <a:solidFill>
                  <a:schemeClr val="tx1"/>
                </a:solidFill>
              </a:rPr>
              <a:t> and Vaikuntanathan propose an IO scheme constructed from FE primitives 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Ultimately they show FE implies IO (and since IO implies FE) – therefore they are equivalent (“up to some sub-exponential loss”)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9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Boneh, Sahai, Waters Study 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Show Identity-Based Encryption &amp; Attribute-Based Encryption can be restated in terms of FE and formulated </a:t>
            </a:r>
            <a:r>
              <a:rPr lang="en-US" dirty="0" smtClean="0">
                <a:solidFill>
                  <a:srgbClr val="000000"/>
                </a:solidFill>
              </a:rPr>
              <a:t>PKE (public-key encryption)</a:t>
            </a:r>
            <a:r>
              <a:rPr lang="en-US" dirty="0" smtClean="0">
                <a:solidFill>
                  <a:schemeClr val="tx1"/>
                </a:solidFill>
              </a:rPr>
              <a:t> in terms of FE 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[BSW] defines a FE system: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i="1" dirty="0" smtClean="0">
                <a:solidFill>
                  <a:schemeClr val="tx1"/>
                </a:solidFill>
              </a:rPr>
              <a:t>Keeps encryptor’s data secret but does NOT make any  	guarantees about the function </a:t>
            </a:r>
            <a:endParaRPr lang="en-US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i="1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In other words, users with access to keys for even-odd function may be able to learn things about the function itself</a:t>
            </a:r>
          </a:p>
        </p:txBody>
      </p:sp>
    </p:spTree>
    <p:extLst>
      <p:ext uri="{BB962C8B-B14F-4D97-AF65-F5344CB8AC3E}">
        <p14:creationId xmlns:p14="http://schemas.microsoft.com/office/powerpoint/2010/main" val="188074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2727" y="299900"/>
            <a:ext cx="3317704" cy="1222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 smtClean="0">
                <a:solidFill>
                  <a:schemeClr val="tx1"/>
                </a:solidFill>
              </a:rPr>
              <a:t>The End </a:t>
            </a:r>
            <a:endParaRPr lang="en-US" sz="72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5919" y="1487994"/>
            <a:ext cx="84260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/>
              <a:t>Thanks Nir Bitansky &amp; Vinod </a:t>
            </a:r>
            <a:r>
              <a:rPr lang="en-US" sz="4400" b="1" i="1" dirty="0" smtClean="0"/>
              <a:t>Vaikuntanathan</a:t>
            </a:r>
            <a:r>
              <a:rPr lang="en-US" sz="4400" b="1" i="1" dirty="0"/>
              <a:t>!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878" y="2934544"/>
            <a:ext cx="2565400" cy="3420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225" y="2934544"/>
            <a:ext cx="4032100" cy="34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12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Encryption Precisely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FE is a set of 4 algorithms (Setup, Keygen, Enc, &amp; Dec) </a:t>
            </a:r>
          </a:p>
          <a:p>
            <a:r>
              <a:rPr lang="en-US" b="1" dirty="0">
                <a:solidFill>
                  <a:schemeClr val="tx1"/>
                </a:solidFill>
              </a:rPr>
              <a:t>Setup</a:t>
            </a:r>
            <a:r>
              <a:rPr lang="en-US" dirty="0">
                <a:solidFill>
                  <a:schemeClr val="tx1"/>
                </a:solidFill>
              </a:rPr>
              <a:t>: generates an Enc key, EK, and a master secret key, MSK from security parameter     : EK, MSK = Setup (     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Keygen</a:t>
            </a:r>
            <a:r>
              <a:rPr lang="en-US" dirty="0">
                <a:solidFill>
                  <a:schemeClr val="tx1"/>
                </a:solidFill>
              </a:rPr>
              <a:t>: generates function key FK</a:t>
            </a:r>
            <a:r>
              <a:rPr lang="en-US" i="1" baseline="-25000" dirty="0">
                <a:solidFill>
                  <a:schemeClr val="tx1"/>
                </a:solidFill>
              </a:rPr>
              <a:t>f 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for function </a:t>
            </a:r>
            <a:r>
              <a:rPr lang="en-US" i="1" dirty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 from MSK: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                                      FK</a:t>
            </a:r>
            <a:r>
              <a:rPr lang="en-US" i="1" baseline="-25000" dirty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 = Keygen(MSK, </a:t>
            </a:r>
            <a:r>
              <a:rPr lang="en-US" i="1" dirty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) 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Enc</a:t>
            </a:r>
            <a:r>
              <a:rPr lang="en-US" dirty="0">
                <a:solidFill>
                  <a:schemeClr val="tx1"/>
                </a:solidFill>
              </a:rPr>
              <a:t>: allows holder of EK to encrypt an input 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that can later be used to evaluate </a:t>
            </a:r>
            <a:r>
              <a:rPr lang="en-US" i="1" dirty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 : </a:t>
            </a:r>
            <a:r>
              <a:rPr lang="en-US" i="1" dirty="0">
                <a:solidFill>
                  <a:schemeClr val="tx1"/>
                </a:solidFill>
              </a:rPr>
              <a:t>m</a:t>
            </a:r>
            <a:r>
              <a:rPr lang="en-US" dirty="0">
                <a:solidFill>
                  <a:schemeClr val="tx1"/>
                </a:solidFill>
              </a:rPr>
              <a:t> = Enc(EK, 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)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Dec</a:t>
            </a:r>
            <a:r>
              <a:rPr lang="en-US" dirty="0">
                <a:solidFill>
                  <a:schemeClr val="tx1"/>
                </a:solidFill>
              </a:rPr>
              <a:t>: undoes Encryption: </a:t>
            </a:r>
            <a:r>
              <a:rPr lang="en-US" i="1" dirty="0">
                <a:solidFill>
                  <a:schemeClr val="tx1"/>
                </a:solidFill>
              </a:rPr>
              <a:t>x’</a:t>
            </a:r>
            <a:r>
              <a:rPr lang="en-US" dirty="0">
                <a:solidFill>
                  <a:schemeClr val="tx1"/>
                </a:solidFill>
              </a:rPr>
              <a:t> = Dec(FK</a:t>
            </a:r>
            <a:r>
              <a:rPr lang="en-US" i="1" baseline="-25000" dirty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m</a:t>
            </a:r>
            <a:r>
              <a:rPr lang="en-US" dirty="0">
                <a:solidFill>
                  <a:schemeClr val="tx1"/>
                </a:solidFill>
              </a:rPr>
              <a:t>)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To be well-defined: </a:t>
            </a:r>
            <a:r>
              <a:rPr lang="en-US" i="1" dirty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) = Dec(</a:t>
            </a:r>
            <a:r>
              <a:rPr lang="en-US" i="1" dirty="0">
                <a:solidFill>
                  <a:schemeClr val="tx1"/>
                </a:solidFill>
              </a:rPr>
              <a:t>FK</a:t>
            </a:r>
            <a:r>
              <a:rPr lang="en-US" i="1" baseline="-25000" dirty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End(</a:t>
            </a:r>
            <a:r>
              <a:rPr lang="en-US" dirty="0">
                <a:solidFill>
                  <a:schemeClr val="tx1"/>
                </a:solidFill>
              </a:rPr>
              <a:t>EK,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))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tx1"/>
                </a:solidFill>
              </a:rPr>
              <a:t>GOAL of FE:</a:t>
            </a:r>
            <a:r>
              <a:rPr lang="en-US" dirty="0">
                <a:solidFill>
                  <a:schemeClr val="tx1"/>
                </a:solidFill>
              </a:rPr>
              <a:t> to prevent adversary from learning anything from  FK</a:t>
            </a:r>
            <a:r>
              <a:rPr lang="en-US" i="1" baseline="-25000" dirty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 = Keygen(MSK, </a:t>
            </a:r>
            <a:r>
              <a:rPr lang="en-US" i="1" dirty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)  and </a:t>
            </a:r>
            <a:r>
              <a:rPr lang="en-US" i="1" dirty="0">
                <a:solidFill>
                  <a:schemeClr val="tx1"/>
                </a:solidFill>
              </a:rPr>
              <a:t>m</a:t>
            </a:r>
            <a:r>
              <a:rPr lang="en-US" dirty="0">
                <a:solidFill>
                  <a:schemeClr val="tx1"/>
                </a:solidFill>
              </a:rPr>
              <a:t> = Enc(EK, 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) other than </a:t>
            </a:r>
            <a:r>
              <a:rPr lang="en-US" i="1" dirty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) </a:t>
            </a:r>
          </a:p>
          <a:p>
            <a:endParaRPr lang="en-US" dirty="0"/>
          </a:p>
        </p:txBody>
      </p:sp>
      <p:pic>
        <p:nvPicPr>
          <p:cNvPr id="4" name="Picture 3" descr="Screen Shot 2015-04-22 at 10.5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06" y="2153950"/>
            <a:ext cx="186655" cy="330234"/>
          </a:xfrm>
          <a:prstGeom prst="rect">
            <a:avLst/>
          </a:prstGeom>
        </p:spPr>
      </p:pic>
      <p:pic>
        <p:nvPicPr>
          <p:cNvPr id="5" name="Picture 4" descr="Screen Shot 2015-04-22 at 10.5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5" y="2153950"/>
            <a:ext cx="186655" cy="33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02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41582" y="760809"/>
            <a:ext cx="7904037" cy="7409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Functional Encryption as a Guessing Game</a:t>
            </a:r>
            <a:endParaRPr lang="en-US" dirty="0"/>
          </a:p>
        </p:txBody>
      </p:sp>
      <p:sp>
        <p:nvSpPr>
          <p:cNvPr id="18" name="Content Placeholder 3"/>
          <p:cNvSpPr txBox="1">
            <a:spLocks noGrp="1"/>
          </p:cNvSpPr>
          <p:nvPr>
            <p:ph idx="1"/>
          </p:nvPr>
        </p:nvSpPr>
        <p:spPr>
          <a:xfrm>
            <a:off x="5976256" y="1328057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u="sng" dirty="0" smtClean="0">
                <a:solidFill>
                  <a:srgbClr val="000000"/>
                </a:solidFill>
              </a:rPr>
              <a:t>Adversary A</a:t>
            </a:r>
            <a:endParaRPr lang="en-US" sz="2400" u="sng" dirty="0">
              <a:solidFill>
                <a:srgbClr val="000000"/>
              </a:solidFill>
            </a:endParaRP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1422398" y="1328057"/>
            <a:ext cx="1741715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u="sng" dirty="0" smtClean="0">
                <a:solidFill>
                  <a:srgbClr val="000000"/>
                </a:solidFill>
              </a:rPr>
              <a:t>Challenger C</a:t>
            </a: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20" name="Content Placeholder 3"/>
          <p:cNvSpPr txBox="1">
            <a:spLocks/>
          </p:cNvSpPr>
          <p:nvPr/>
        </p:nvSpPr>
        <p:spPr>
          <a:xfrm>
            <a:off x="1422398" y="1789722"/>
            <a:ext cx="1741715" cy="70788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Instantiates an instance of FE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1" name="Content Placeholder 3"/>
          <p:cNvSpPr txBox="1">
            <a:spLocks/>
          </p:cNvSpPr>
          <p:nvPr/>
        </p:nvSpPr>
        <p:spPr>
          <a:xfrm>
            <a:off x="5976256" y="1789722"/>
            <a:ext cx="1741715" cy="70788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Chooses any function </a:t>
            </a:r>
            <a:r>
              <a:rPr lang="en-US" sz="2000" i="1" dirty="0" smtClean="0">
                <a:solidFill>
                  <a:srgbClr val="000000"/>
                </a:solidFill>
              </a:rPr>
              <a:t>f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2" name="Content Placeholder 3"/>
          <p:cNvSpPr txBox="1">
            <a:spLocks/>
          </p:cNvSpPr>
          <p:nvPr/>
        </p:nvSpPr>
        <p:spPr>
          <a:xfrm>
            <a:off x="5152572" y="2307003"/>
            <a:ext cx="823684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000000"/>
                </a:solidFill>
                <a:sym typeface="Wingdings"/>
              </a:rPr>
              <a:t> </a:t>
            </a:r>
            <a:r>
              <a:rPr lang="en-US" b="1" i="1" dirty="0" smtClean="0">
                <a:solidFill>
                  <a:srgbClr val="000000"/>
                </a:solidFill>
                <a:sym typeface="Wingdings"/>
              </a:rPr>
              <a:t>f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3327399" y="2545238"/>
            <a:ext cx="1166859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FK</a:t>
            </a:r>
            <a:r>
              <a:rPr lang="en-US" b="1" i="1" baseline="-25000" dirty="0" smtClean="0">
                <a:solidFill>
                  <a:srgbClr val="000000"/>
                </a:solidFill>
              </a:rPr>
              <a:t>f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  <a:sym typeface="Wingdings"/>
              </a:rPr>
              <a:t>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99440" y="2761479"/>
            <a:ext cx="3544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 use EK to encrypt as</a:t>
            </a:r>
          </a:p>
          <a:p>
            <a:r>
              <a:rPr lang="en-US" dirty="0"/>
              <a:t>m</a:t>
            </a:r>
            <a:r>
              <a:rPr lang="en-US" dirty="0" smtClean="0"/>
              <a:t>any </a:t>
            </a:r>
            <a:r>
              <a:rPr lang="en-US" i="1" dirty="0" smtClean="0"/>
              <a:t>x</a:t>
            </a:r>
            <a:r>
              <a:rPr lang="en-US" dirty="0" smtClean="0"/>
              <a:t>’s as he/she wants as long as </a:t>
            </a:r>
          </a:p>
          <a:p>
            <a:r>
              <a:rPr lang="en-US" dirty="0" smtClean="0"/>
              <a:t>they are not the inputs it ultimately </a:t>
            </a:r>
          </a:p>
          <a:p>
            <a:r>
              <a:rPr lang="en-US" dirty="0"/>
              <a:t>s</a:t>
            </a:r>
            <a:r>
              <a:rPr lang="en-US" dirty="0" smtClean="0"/>
              <a:t>ubmits to C</a:t>
            </a:r>
            <a:endParaRPr lang="en-US" dirty="0"/>
          </a:p>
        </p:txBody>
      </p:sp>
      <p:sp>
        <p:nvSpPr>
          <p:cNvPr id="25" name="Content Placeholder 3"/>
          <p:cNvSpPr txBox="1">
            <a:spLocks/>
          </p:cNvSpPr>
          <p:nvPr/>
        </p:nvSpPr>
        <p:spPr>
          <a:xfrm>
            <a:off x="4494258" y="3730975"/>
            <a:ext cx="1741715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000000"/>
                </a:solidFill>
                <a:sym typeface="Wingdings"/>
              </a:rPr>
              <a:t> </a:t>
            </a:r>
            <a:r>
              <a:rPr lang="en-US" b="1" i="1" dirty="0" smtClean="0">
                <a:solidFill>
                  <a:srgbClr val="000000"/>
                </a:solidFill>
                <a:sym typeface="Wingdings"/>
              </a:rPr>
              <a:t>x</a:t>
            </a:r>
            <a:r>
              <a:rPr lang="en-US" b="1" i="1" baseline="-25000" dirty="0" smtClean="0">
                <a:solidFill>
                  <a:srgbClr val="000000"/>
                </a:solidFill>
                <a:sym typeface="Wingdings"/>
              </a:rPr>
              <a:t>0</a:t>
            </a:r>
            <a:r>
              <a:rPr lang="en-US" b="1" i="1" dirty="0" smtClean="0">
                <a:solidFill>
                  <a:srgbClr val="000000"/>
                </a:solidFill>
                <a:sym typeface="Wingdings"/>
              </a:rPr>
              <a:t> , x</a:t>
            </a:r>
            <a:r>
              <a:rPr lang="en-US" b="1" i="1" baseline="-25000" dirty="0" smtClean="0">
                <a:solidFill>
                  <a:srgbClr val="000000"/>
                </a:solidFill>
                <a:sym typeface="Wingdings"/>
              </a:rPr>
              <a:t>1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0541" y="3804750"/>
            <a:ext cx="1723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Selects </a:t>
            </a:r>
            <a:r>
              <a:rPr lang="en-US" i="1" dirty="0" smtClean="0"/>
              <a:t>b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{0,1}</a:t>
            </a:r>
          </a:p>
          <a:p>
            <a:r>
              <a:rPr lang="en-US" dirty="0" smtClean="0">
                <a:sym typeface="Wingdings"/>
              </a:rPr>
              <a:t>uniformly at random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982324" y="4497247"/>
            <a:ext cx="1885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Enc(EK,</a:t>
            </a:r>
            <a:r>
              <a:rPr lang="en-US" sz="2400" b="1" i="1" dirty="0" smtClean="0"/>
              <a:t>x</a:t>
            </a:r>
            <a:r>
              <a:rPr lang="en-US" sz="2400" b="1" i="1" baseline="-25000" dirty="0" smtClean="0"/>
              <a:t>b </a:t>
            </a:r>
            <a:r>
              <a:rPr lang="en-US" sz="2400" b="1" dirty="0" smtClean="0"/>
              <a:t>) </a:t>
            </a:r>
            <a:r>
              <a:rPr lang="en-US" sz="2400" b="1" dirty="0" smtClean="0">
                <a:sym typeface="Wingdings"/>
              </a:rPr>
              <a:t></a:t>
            </a:r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49429" y="4971277"/>
            <a:ext cx="6889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So, Adversary A wins the game if it can detect whether </a:t>
            </a:r>
            <a:r>
              <a:rPr lang="en-US" i="1" dirty="0" smtClean="0"/>
              <a:t>C</a:t>
            </a:r>
            <a:r>
              <a:rPr lang="en-US" dirty="0" smtClean="0"/>
              <a:t> encrypted </a:t>
            </a:r>
            <a:r>
              <a:rPr lang="en-US" i="1" dirty="0" smtClean="0"/>
              <a:t>x</a:t>
            </a:r>
            <a:r>
              <a:rPr lang="en-US" i="1" baseline="-25000" dirty="0" smtClean="0"/>
              <a:t>0</a:t>
            </a:r>
            <a:r>
              <a:rPr lang="en-US" i="1" dirty="0" smtClean="0"/>
              <a:t> </a:t>
            </a:r>
            <a:r>
              <a:rPr lang="en-US" dirty="0" smtClean="0"/>
              <a:t>or </a:t>
            </a:r>
            <a:r>
              <a:rPr lang="en-US" i="1" dirty="0" smtClean="0"/>
              <a:t>x</a:t>
            </a:r>
            <a:r>
              <a:rPr lang="en-US" baseline="-25000" dirty="0" smtClean="0"/>
              <a:t>1.</a:t>
            </a:r>
            <a:r>
              <a:rPr lang="en-US" dirty="0" smtClean="0"/>
              <a:t> </a:t>
            </a:r>
          </a:p>
          <a:p>
            <a:r>
              <a:rPr lang="en-US" dirty="0" smtClean="0"/>
              <a:t>To be fair, all of </a:t>
            </a:r>
            <a:r>
              <a:rPr lang="en-US" i="1" dirty="0" smtClean="0"/>
              <a:t>A</a:t>
            </a:r>
            <a:r>
              <a:rPr lang="en-US" dirty="0" smtClean="0"/>
              <a:t>’s queries must meet the condition: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i="1" baseline="-25000" dirty="0" smtClean="0"/>
              <a:t>0</a:t>
            </a:r>
            <a:r>
              <a:rPr lang="en-US" dirty="0" smtClean="0"/>
              <a:t>) =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i="1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If the condition is not met, </a:t>
            </a:r>
            <a:r>
              <a:rPr lang="en-US" i="1" dirty="0" smtClean="0"/>
              <a:t>A</a:t>
            </a:r>
            <a:r>
              <a:rPr lang="en-US" dirty="0" smtClean="0"/>
              <a:t> could easily tell the difference between </a:t>
            </a:r>
            <a:r>
              <a:rPr lang="en-US" i="1" dirty="0" smtClean="0"/>
              <a:t>m</a:t>
            </a:r>
            <a:r>
              <a:rPr lang="en-US" i="1" baseline="-25000" dirty="0" smtClean="0"/>
              <a:t>0</a:t>
            </a:r>
            <a:r>
              <a:rPr lang="en-US" i="1" dirty="0" smtClean="0"/>
              <a:t> = Enc(EK,x</a:t>
            </a:r>
            <a:r>
              <a:rPr lang="en-US" i="1" baseline="-25000" dirty="0" smtClean="0"/>
              <a:t>0</a:t>
            </a:r>
            <a:r>
              <a:rPr lang="en-US" i="1" dirty="0" smtClean="0"/>
              <a:t>) </a:t>
            </a:r>
            <a:r>
              <a:rPr lang="en-US" dirty="0" smtClean="0"/>
              <a:t>and </a:t>
            </a:r>
            <a:r>
              <a:rPr lang="en-US" i="1" dirty="0" smtClean="0"/>
              <a:t>m</a:t>
            </a:r>
            <a:r>
              <a:rPr lang="en-US" i="1" baseline="-25000" dirty="0" smtClean="0"/>
              <a:t>1</a:t>
            </a:r>
            <a:r>
              <a:rPr lang="en-US" i="1" dirty="0" smtClean="0"/>
              <a:t> = Enc(EK, x</a:t>
            </a:r>
            <a:r>
              <a:rPr lang="en-US" i="1" baseline="-25000" dirty="0" smtClean="0"/>
              <a:t>1</a:t>
            </a:r>
            <a:r>
              <a:rPr lang="en-US" i="1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637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61619"/>
            <a:ext cx="8229600" cy="1016000"/>
          </a:xfrm>
        </p:spPr>
        <p:txBody>
          <a:bodyPr/>
          <a:lstStyle/>
          <a:p>
            <a:r>
              <a:rPr lang="en-US" dirty="0" smtClean="0"/>
              <a:t>Functional Encryption Security 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40330"/>
            <a:ext cx="8229600" cy="492643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Define an experiment that uses G</a:t>
            </a:r>
            <a:r>
              <a:rPr lang="en-US" i="1" baseline="-25000" dirty="0" smtClean="0">
                <a:solidFill>
                  <a:schemeClr val="tx1"/>
                </a:solidFill>
              </a:rPr>
              <a:t>fe </a:t>
            </a:r>
            <a:r>
              <a:rPr lang="en-US" dirty="0" smtClean="0">
                <a:solidFill>
                  <a:schemeClr val="tx1"/>
                </a:solidFill>
              </a:rPr>
              <a:t> that accepts the parameter, </a:t>
            </a:r>
            <a:r>
              <a:rPr lang="en-US" i="1" dirty="0" smtClean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, that determines which input to encrypt and results in a single bit </a:t>
            </a:r>
            <a:r>
              <a:rPr lang="en-US" i="1" dirty="0" smtClean="0">
                <a:solidFill>
                  <a:schemeClr val="tx1"/>
                </a:solidFill>
              </a:rPr>
              <a:t>b’</a:t>
            </a:r>
            <a:r>
              <a:rPr lang="en-US" dirty="0" smtClean="0">
                <a:solidFill>
                  <a:schemeClr val="tx1"/>
                </a:solidFill>
              </a:rPr>
              <a:t> (that represents the adversary’s guess) 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If </a:t>
            </a:r>
            <a:r>
              <a:rPr lang="en-US" i="1" dirty="0" smtClean="0">
                <a:solidFill>
                  <a:schemeClr val="tx1"/>
                </a:solidFill>
              </a:rPr>
              <a:t>b = b’</a:t>
            </a:r>
            <a:r>
              <a:rPr lang="en-US" dirty="0" smtClean="0">
                <a:solidFill>
                  <a:schemeClr val="tx1"/>
                </a:solidFill>
              </a:rPr>
              <a:t>, then the adversary wins; otherwise, adversary loses.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If </a:t>
            </a:r>
            <a:r>
              <a:rPr lang="en-US" i="1" dirty="0" smtClean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 cannot win G</a:t>
            </a:r>
            <a:r>
              <a:rPr lang="en-US" i="1" baseline="-25000" dirty="0" smtClean="0">
                <a:solidFill>
                  <a:schemeClr val="tx1"/>
                </a:solidFill>
              </a:rPr>
              <a:t>fe</a:t>
            </a:r>
            <a:r>
              <a:rPr lang="en-US" baseline="-25000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with more than ½ +</a:t>
            </a:r>
            <a:r>
              <a:rPr lang="en-US" i="1" dirty="0" smtClean="0">
                <a:solidFill>
                  <a:schemeClr val="tx1"/>
                </a:solidFill>
              </a:rPr>
              <a:t> e </a:t>
            </a:r>
            <a:r>
              <a:rPr lang="en-US" dirty="0" smtClean="0">
                <a:solidFill>
                  <a:schemeClr val="tx1"/>
                </a:solidFill>
              </a:rPr>
              <a:t>(where </a:t>
            </a:r>
            <a:r>
              <a:rPr lang="en-US" i="1" dirty="0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 defines the security of the scheme in terms of the security parameter), then the scheme is </a:t>
            </a:r>
            <a:r>
              <a:rPr lang="en-US" i="1" dirty="0" smtClean="0">
                <a:solidFill>
                  <a:schemeClr val="tx1"/>
                </a:solidFill>
              </a:rPr>
              <a:t>selective message secure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Screen Shot 2015-04-26 at 9.02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65" y="2584090"/>
            <a:ext cx="3528765" cy="646940"/>
          </a:xfrm>
          <a:prstGeom prst="rect">
            <a:avLst/>
          </a:prstGeom>
        </p:spPr>
      </p:pic>
      <p:pic>
        <p:nvPicPr>
          <p:cNvPr id="7" name="Picture 6" descr="Screen Shot 2015-04-26 at 9.02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33" y="4207586"/>
            <a:ext cx="7289024" cy="60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6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4170</Words>
  <Application>Microsoft Macintosh PowerPoint</Application>
  <PresentationFormat>On-screen Show (4:3)</PresentationFormat>
  <Paragraphs>473</Paragraphs>
  <Slides>60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Indistinguishability Obfuscation from Functional Encryption </vt:lpstr>
      <vt:lpstr>A Roadmap </vt:lpstr>
      <vt:lpstr>IO from FE</vt:lpstr>
      <vt:lpstr>Functional Encryption Background </vt:lpstr>
      <vt:lpstr>More on Functional Encryption Background</vt:lpstr>
      <vt:lpstr>Boneh, Sahai, Waters Study FE</vt:lpstr>
      <vt:lpstr>Functional Encryption Precisely </vt:lpstr>
      <vt:lpstr>Functional Encryption as a Guessing Game</vt:lpstr>
      <vt:lpstr>Functional Encryption Security </vt:lpstr>
      <vt:lpstr>Public-Key Functional Encryption</vt:lpstr>
      <vt:lpstr>Function Private Functional Encryption (FPFE)</vt:lpstr>
      <vt:lpstr>Context of Obfuscation</vt:lpstr>
      <vt:lpstr>Afterthought </vt:lpstr>
      <vt:lpstr>1st Candidate IO</vt:lpstr>
      <vt:lpstr>Indistinguishability Obfuscation from Functional Encryption </vt:lpstr>
      <vt:lpstr>Symmetric Private-Key Encryption Scheme &amp; PPRF</vt:lpstr>
      <vt:lpstr>PPRF </vt:lpstr>
      <vt:lpstr>How is PPRF important?</vt:lpstr>
      <vt:lpstr>Indistinguishability Obfuscation Scheme</vt:lpstr>
      <vt:lpstr>IO Guessing Game</vt:lpstr>
      <vt:lpstr>Idea Behind IO Security</vt:lpstr>
      <vt:lpstr>Techniques </vt:lpstr>
      <vt:lpstr>Func Priv FE</vt:lpstr>
      <vt:lpstr>Func Priv FE</vt:lpstr>
      <vt:lpstr>Constructing Func Priv FE</vt:lpstr>
      <vt:lpstr>Constructing Func Priv FE (cont)</vt:lpstr>
      <vt:lpstr>Constructing Func Priv FE (cont)</vt:lpstr>
      <vt:lpstr>Func Priv FE Precisely</vt:lpstr>
      <vt:lpstr>Func Priv FE Precisely (cont)</vt:lpstr>
      <vt:lpstr>Func Priv FE Precisely (cont)</vt:lpstr>
      <vt:lpstr>Func Priv FE Precisely (cont)</vt:lpstr>
      <vt:lpstr>Func Priv FE Summary</vt:lpstr>
      <vt:lpstr>Down to business: IO from FE </vt:lpstr>
      <vt:lpstr>Thought Experiment</vt:lpstr>
      <vt:lpstr>Thought Experiment, Visually</vt:lpstr>
      <vt:lpstr>But 1st Attempt Fails! Why?</vt:lpstr>
      <vt:lpstr>Recursive Obfuscator</vt:lpstr>
      <vt:lpstr>Go Back to The Thought Experiment</vt:lpstr>
      <vt:lpstr>Recursive Obfuscator Construction </vt:lpstr>
      <vt:lpstr>Recursive Obfuscator Construction (cont)</vt:lpstr>
      <vt:lpstr>Recursive Obfuscator Construction (cont)</vt:lpstr>
      <vt:lpstr>Recursive Obfuscation Algorithm</vt:lpstr>
      <vt:lpstr>Recursive Obfuscation Algorithm</vt:lpstr>
      <vt:lpstr>Recursive Obfuscation Algorithm</vt:lpstr>
      <vt:lpstr>Recursive Obfuscation Algorithm</vt:lpstr>
      <vt:lpstr>Recursive Obfuscation Algorithm</vt:lpstr>
      <vt:lpstr>Recursive Obfuscation Algorithm</vt:lpstr>
      <vt:lpstr>Recursive Obfuscation Algorithm</vt:lpstr>
      <vt:lpstr>Recursive Obfuscation Algorithm</vt:lpstr>
      <vt:lpstr>Recursive Obfuscation Algorithm</vt:lpstr>
      <vt:lpstr>Recursive Obfuscation Algorithm</vt:lpstr>
      <vt:lpstr>Proof of IO</vt:lpstr>
      <vt:lpstr>Proof of IO (cont)</vt:lpstr>
      <vt:lpstr>Proof of IO (cont)</vt:lpstr>
      <vt:lpstr>Proof of IO (cont)</vt:lpstr>
      <vt:lpstr>Proof of IO (cont)</vt:lpstr>
      <vt:lpstr>Proof of IO (cont)</vt:lpstr>
      <vt:lpstr>Future Directions &amp; Open Questions </vt:lpstr>
      <vt:lpstr>Conclusion</vt:lpstr>
      <vt:lpstr>PowerPoint Presentation</vt:lpstr>
    </vt:vector>
  </TitlesOfParts>
  <Company>Student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Indistinguishability Obfuscation from Functional Encryption </dc:title>
  <dc:creator>Sakura Lim</dc:creator>
  <cp:lastModifiedBy>Sakura Lim</cp:lastModifiedBy>
  <cp:revision>8</cp:revision>
  <dcterms:created xsi:type="dcterms:W3CDTF">2015-05-06T15:44:13Z</dcterms:created>
  <dcterms:modified xsi:type="dcterms:W3CDTF">2015-05-06T16:11:22Z</dcterms:modified>
</cp:coreProperties>
</file>