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doc" ContentType="application/msword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sldIdLst>
    <p:sldId id="297" r:id="rId2"/>
    <p:sldId id="296" r:id="rId3"/>
    <p:sldId id="299" r:id="rId4"/>
    <p:sldId id="300" r:id="rId5"/>
    <p:sldId id="301" r:id="rId6"/>
    <p:sldId id="259" r:id="rId7"/>
    <p:sldId id="260" r:id="rId8"/>
    <p:sldId id="261" r:id="rId9"/>
    <p:sldId id="276" r:id="rId10"/>
    <p:sldId id="265" r:id="rId11"/>
    <p:sldId id="277" r:id="rId12"/>
    <p:sldId id="279" r:id="rId13"/>
    <p:sldId id="280" r:id="rId14"/>
    <p:sldId id="281" r:id="rId15"/>
    <p:sldId id="266" r:id="rId16"/>
    <p:sldId id="267" r:id="rId17"/>
    <p:sldId id="282" r:id="rId18"/>
    <p:sldId id="268" r:id="rId19"/>
    <p:sldId id="283" r:id="rId20"/>
    <p:sldId id="269" r:id="rId21"/>
    <p:sldId id="292" r:id="rId22"/>
    <p:sldId id="270" r:id="rId23"/>
    <p:sldId id="284" r:id="rId24"/>
    <p:sldId id="286" r:id="rId25"/>
    <p:sldId id="272" r:id="rId26"/>
    <p:sldId id="285" r:id="rId27"/>
    <p:sldId id="293" r:id="rId28"/>
    <p:sldId id="274" r:id="rId29"/>
    <p:sldId id="275" r:id="rId30"/>
    <p:sldId id="287" r:id="rId31"/>
    <p:sldId id="289" r:id="rId32"/>
    <p:sldId id="290" r:id="rId33"/>
    <p:sldId id="291" r:id="rId34"/>
    <p:sldId id="294" r:id="rId35"/>
    <p:sldId id="298" r:id="rId3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42" d="100"/>
          <a:sy n="42" d="100"/>
        </p:scale>
        <p:origin x="-1326" y="-6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DA9C428D-543F-4B18-A2EB-2B263F3FEA9E}" type="datetimeFigureOut">
              <a:rPr lang="en-US" smtClean="0"/>
              <a:pPr/>
              <a:t>2/10/2015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0A0993D4-CB68-461F-9EDE-4B46F0FC624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C428D-543F-4B18-A2EB-2B263F3FEA9E}" type="datetimeFigureOut">
              <a:rPr lang="en-US" smtClean="0"/>
              <a:pPr/>
              <a:t>2/10/2015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993D4-CB68-461F-9EDE-4B46F0FC624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C428D-543F-4B18-A2EB-2B263F3FEA9E}" type="datetimeFigureOut">
              <a:rPr lang="en-US" smtClean="0"/>
              <a:pPr/>
              <a:t>2/10/2015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993D4-CB68-461F-9EDE-4B46F0FC624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5" name="Rectangle 9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6705600" y="762000"/>
            <a:ext cx="2438400" cy="6096000"/>
          </a:xfrm>
        </p:spPr>
        <p:txBody>
          <a:bodyPr/>
          <a:lstStyle>
            <a:lvl1pPr marL="0" indent="0">
              <a:buFontTx/>
              <a:buNone/>
              <a:defRPr sz="1200" b="1">
                <a:latin typeface="AvantGarde" pitchFamily="34" charset="0"/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106" name="Rectangle 10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 eaLnBrk="0" hangingPunct="0">
              <a:spcBef>
                <a:spcPct val="50000"/>
              </a:spcBef>
              <a:defRPr>
                <a:solidFill>
                  <a:srgbClr val="000000"/>
                </a:solidFill>
              </a:defRPr>
            </a:lvl1pPr>
          </a:lstStyle>
          <a:p>
            <a:fld id="{8BECD9B7-0F99-49FA-81A8-E779B8035BC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A9C428D-543F-4B18-A2EB-2B263F3FEA9E}" type="datetimeFigureOut">
              <a:rPr lang="en-US" smtClean="0"/>
              <a:pPr/>
              <a:t>2/10/2015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0A0993D4-CB68-461F-9EDE-4B46F0FC624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DA9C428D-543F-4B18-A2EB-2B263F3FEA9E}" type="datetimeFigureOut">
              <a:rPr lang="en-US" smtClean="0"/>
              <a:pPr/>
              <a:t>2/10/2015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0A0993D4-CB68-461F-9EDE-4B46F0FC624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C428D-543F-4B18-A2EB-2B263F3FEA9E}" type="datetimeFigureOut">
              <a:rPr lang="en-US" smtClean="0"/>
              <a:pPr/>
              <a:t>2/10/2015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993D4-CB68-461F-9EDE-4B46F0FC624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C428D-543F-4B18-A2EB-2B263F3FEA9E}" type="datetimeFigureOut">
              <a:rPr lang="en-US" smtClean="0"/>
              <a:pPr/>
              <a:t>2/10/2015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993D4-CB68-461F-9EDE-4B46F0FC624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A9C428D-543F-4B18-A2EB-2B263F3FEA9E}" type="datetimeFigureOut">
              <a:rPr lang="en-US" smtClean="0"/>
              <a:pPr/>
              <a:t>2/10/2015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0A0993D4-CB68-461F-9EDE-4B46F0FC624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C428D-543F-4B18-A2EB-2B263F3FEA9E}" type="datetimeFigureOut">
              <a:rPr lang="en-US" smtClean="0"/>
              <a:pPr/>
              <a:t>2/10/2015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993D4-CB68-461F-9EDE-4B46F0FC624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A9C428D-543F-4B18-A2EB-2B263F3FEA9E}" type="datetimeFigureOut">
              <a:rPr lang="en-US" smtClean="0"/>
              <a:pPr/>
              <a:t>2/10/2015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0A0993D4-CB68-461F-9EDE-4B46F0FC624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A9C428D-543F-4B18-A2EB-2B263F3FEA9E}" type="datetimeFigureOut">
              <a:rPr lang="en-US" smtClean="0"/>
              <a:pPr/>
              <a:t>2/10/2015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0A0993D4-CB68-461F-9EDE-4B46F0FC624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DA9C428D-543F-4B18-A2EB-2B263F3FEA9E}" type="datetimeFigureOut">
              <a:rPr lang="en-US" smtClean="0"/>
              <a:pPr/>
              <a:t>2/10/2015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0A0993D4-CB68-461F-9EDE-4B46F0FC624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Office_Word_97_-_2003_Document1.doc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Office_Word_97_-_2003_Document2.doc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Office_Word_97_-_2003_Document3.doc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oleObject" Target="../embeddings/Microsoft_Office_Word_97_-_2003_Document4.doc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CSC 113: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Computer Programming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(Theory = 03, Lab = 01)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4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fr-FR" dirty="0" err="1" smtClean="0"/>
              <a:t>Momina</a:t>
            </a:r>
            <a:r>
              <a:rPr lang="fr-FR" dirty="0" smtClean="0"/>
              <a:t> </a:t>
            </a:r>
            <a:r>
              <a:rPr lang="fr-FR" dirty="0" err="1" smtClean="0"/>
              <a:t>Moetesum</a:t>
            </a:r>
            <a:endParaRPr lang="fr-FR" dirty="0" smtClean="0"/>
          </a:p>
          <a:p>
            <a:r>
              <a:rPr lang="fr-FR" dirty="0" smtClean="0"/>
              <a:t>Computer Science </a:t>
            </a:r>
            <a:r>
              <a:rPr lang="fr-FR" dirty="0" err="1" smtClean="0"/>
              <a:t>Department</a:t>
            </a:r>
            <a:endParaRPr lang="fr-FR" dirty="0" smtClean="0"/>
          </a:p>
          <a:p>
            <a:r>
              <a:rPr lang="fr-FR" dirty="0" err="1" smtClean="0"/>
              <a:t>Bahria</a:t>
            </a:r>
            <a:r>
              <a:rPr lang="fr-FR" dirty="0" smtClean="0"/>
              <a:t> </a:t>
            </a:r>
            <a:r>
              <a:rPr lang="fr-FR" dirty="0" err="1" smtClean="0"/>
              <a:t>University</a:t>
            </a:r>
            <a:r>
              <a:rPr lang="fr-FR" dirty="0" smtClean="0"/>
              <a:t>, Islamabad</a:t>
            </a:r>
          </a:p>
        </p:txBody>
      </p:sp>
      <p:pic>
        <p:nvPicPr>
          <p:cNvPr id="1030" name="Picture 6" descr="https://encrypted-tbn3.gstatic.com/images?q=tbn:ANd9GcQpxj8HVFdpcW1HAwY5iqHYqsHvYXD_xpUCUSGG4hKfW0vF8Yf9F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05400" y="228600"/>
            <a:ext cx="3657600" cy="312420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1026"/>
          <p:cNvSpPr>
            <a:spLocks noGrp="1" noChangeArrowheads="1"/>
          </p:cNvSpPr>
          <p:nvPr>
            <p:ph type="subTitle" sz="quarter" idx="1"/>
          </p:nvPr>
        </p:nvSpPr>
        <p:spPr/>
        <p:txBody>
          <a:bodyPr/>
          <a:lstStyle/>
          <a:p>
            <a:pPr marL="228600" indent="-228600"/>
            <a:r>
              <a:rPr lang="en-US" sz="1600"/>
              <a:t>1. Comments</a:t>
            </a:r>
          </a:p>
          <a:p>
            <a:pPr marL="228600" indent="-228600">
              <a:buFontTx/>
              <a:buAutoNum type="arabicPeriod"/>
            </a:pPr>
            <a:endParaRPr lang="en-US" sz="1600"/>
          </a:p>
          <a:p>
            <a:pPr marL="228600" indent="-228600"/>
            <a:r>
              <a:rPr lang="en-US" sz="1600"/>
              <a:t>2. Load </a:t>
            </a:r>
            <a:r>
              <a:rPr lang="en-US" sz="1600">
                <a:latin typeface="Courier New" pitchFamily="49" charset="0"/>
              </a:rPr>
              <a:t>&lt;iostream&gt;</a:t>
            </a:r>
          </a:p>
          <a:p>
            <a:pPr marL="228600" indent="-228600"/>
            <a:endParaRPr lang="en-US">
              <a:latin typeface="Courier New" pitchFamily="49" charset="0"/>
            </a:endParaRPr>
          </a:p>
          <a:p>
            <a:pPr marL="228600" indent="-228600"/>
            <a:r>
              <a:rPr lang="en-US" sz="1600"/>
              <a:t>3. </a:t>
            </a:r>
            <a:r>
              <a:rPr lang="en-US" sz="1600">
                <a:latin typeface="Courier New" pitchFamily="49" charset="0"/>
              </a:rPr>
              <a:t>main</a:t>
            </a:r>
          </a:p>
          <a:p>
            <a:pPr marL="228600" indent="-228600"/>
            <a:endParaRPr lang="en-US">
              <a:latin typeface="Courier New" pitchFamily="49" charset="0"/>
            </a:endParaRPr>
          </a:p>
          <a:p>
            <a:pPr marL="228600" indent="-228600"/>
            <a:r>
              <a:rPr lang="en-US" sz="1600"/>
              <a:t>3.1 Print</a:t>
            </a:r>
            <a:r>
              <a:rPr lang="en-US" sz="1600">
                <a:latin typeface="Courier New" pitchFamily="49" charset="0"/>
              </a:rPr>
              <a:t> "Welcome to C++\n"</a:t>
            </a:r>
          </a:p>
          <a:p>
            <a:pPr marL="228600" indent="-228600"/>
            <a:endParaRPr lang="en-US">
              <a:latin typeface="Courier New" pitchFamily="49" charset="0"/>
            </a:endParaRPr>
          </a:p>
          <a:p>
            <a:pPr marL="228600" indent="-228600"/>
            <a:r>
              <a:rPr lang="en-US" sz="1600"/>
              <a:t>3.2 exit (</a:t>
            </a:r>
            <a:r>
              <a:rPr lang="en-US" sz="1600">
                <a:latin typeface="Courier New" pitchFamily="49" charset="0"/>
              </a:rPr>
              <a:t>return 0</a:t>
            </a:r>
            <a:r>
              <a:rPr lang="en-US" sz="1600"/>
              <a:t>)</a:t>
            </a:r>
          </a:p>
          <a:p>
            <a:pPr marL="228600" indent="-228600"/>
            <a:endParaRPr lang="en-US" sz="1800"/>
          </a:p>
          <a:p>
            <a:pPr marL="228600" indent="-228600"/>
            <a:r>
              <a:rPr lang="en-US" sz="1600"/>
              <a:t>Program Output</a:t>
            </a:r>
          </a:p>
        </p:txBody>
      </p:sp>
      <p:sp>
        <p:nvSpPr>
          <p:cNvPr id="53" name="Rectangle 10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/>
          <a:p>
            <a:fld id="{2B93A72E-7FFB-4366-8E89-48FB678999E0}" type="slidenum">
              <a:rPr lang="en-US"/>
              <a:pPr/>
              <a:t>10</a:t>
            </a:fld>
            <a:endParaRPr lang="en-US"/>
          </a:p>
        </p:txBody>
      </p:sp>
      <p:grpSp>
        <p:nvGrpSpPr>
          <p:cNvPr id="2" name="Group 1027"/>
          <p:cNvGrpSpPr>
            <a:grpSpLocks/>
          </p:cNvGrpSpPr>
          <p:nvPr/>
        </p:nvGrpSpPr>
        <p:grpSpPr bwMode="auto">
          <a:xfrm>
            <a:off x="0" y="0"/>
            <a:ext cx="6781800" cy="3657600"/>
            <a:chOff x="0" y="0"/>
            <a:chExt cx="3072" cy="3769"/>
          </a:xfrm>
        </p:grpSpPr>
        <p:grpSp>
          <p:nvGrpSpPr>
            <p:cNvPr id="3" name="Group 1028"/>
            <p:cNvGrpSpPr>
              <a:grpSpLocks/>
            </p:cNvGrpSpPr>
            <p:nvPr/>
          </p:nvGrpSpPr>
          <p:grpSpPr bwMode="auto">
            <a:xfrm>
              <a:off x="0" y="0"/>
              <a:ext cx="3072" cy="403"/>
              <a:chOff x="0" y="0"/>
              <a:chExt cx="3072" cy="403"/>
            </a:xfrm>
          </p:grpSpPr>
          <p:sp>
            <p:nvSpPr>
              <p:cNvPr id="32773" name="Rectangle 1029"/>
              <p:cNvSpPr>
                <a:spLocks noChangeArrowheads="1"/>
              </p:cNvSpPr>
              <p:nvPr/>
            </p:nvSpPr>
            <p:spPr bwMode="auto">
              <a:xfrm>
                <a:off x="0" y="0"/>
                <a:ext cx="3072" cy="403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2774" name="Rectangle 1030"/>
              <p:cNvSpPr>
                <a:spLocks noChangeArrowheads="1"/>
              </p:cNvSpPr>
              <p:nvPr/>
            </p:nvSpPr>
            <p:spPr bwMode="auto">
              <a:xfrm>
                <a:off x="0" y="0"/>
                <a:ext cx="3072" cy="403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>
                    <a:solidFill>
                      <a:srgbClr val="4D8DFF"/>
                    </a:solidFill>
                    <a:latin typeface="Courier New" pitchFamily="49" charset="0"/>
                  </a:rPr>
                  <a:t>	1	</a:t>
                </a:r>
                <a:r>
                  <a:rPr lang="en-US" b="1">
                    <a:solidFill>
                      <a:srgbClr val="33CC33"/>
                    </a:solidFill>
                    <a:latin typeface="Courier New" pitchFamily="49" charset="0"/>
                  </a:rPr>
                  <a:t>// Fig. 1.2: fig01_02.cpp</a:t>
                </a:r>
                <a:endParaRPr lang="en-US" b="1">
                  <a:latin typeface="Courier New" pitchFamily="49" charset="0"/>
                </a:endParaRP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4" name="Group 1031"/>
            <p:cNvGrpSpPr>
              <a:grpSpLocks/>
            </p:cNvGrpSpPr>
            <p:nvPr/>
          </p:nvGrpSpPr>
          <p:grpSpPr bwMode="auto">
            <a:xfrm>
              <a:off x="0" y="403"/>
              <a:ext cx="3072" cy="374"/>
              <a:chOff x="0" y="403"/>
              <a:chExt cx="3072" cy="374"/>
            </a:xfrm>
          </p:grpSpPr>
          <p:sp>
            <p:nvSpPr>
              <p:cNvPr id="32776" name="Rectangle 1032"/>
              <p:cNvSpPr>
                <a:spLocks noChangeArrowheads="1"/>
              </p:cNvSpPr>
              <p:nvPr/>
            </p:nvSpPr>
            <p:spPr bwMode="auto">
              <a:xfrm>
                <a:off x="0" y="403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2777" name="Rectangle 1033"/>
              <p:cNvSpPr>
                <a:spLocks noChangeArrowheads="1"/>
              </p:cNvSpPr>
              <p:nvPr/>
            </p:nvSpPr>
            <p:spPr bwMode="auto">
              <a:xfrm>
                <a:off x="0" y="403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>
                    <a:solidFill>
                      <a:srgbClr val="4D8DFF"/>
                    </a:solidFill>
                    <a:latin typeface="Courier New" pitchFamily="49" charset="0"/>
                  </a:rPr>
                  <a:t>	2	</a:t>
                </a:r>
                <a:r>
                  <a:rPr lang="en-US" b="1">
                    <a:solidFill>
                      <a:srgbClr val="33CC33"/>
                    </a:solidFill>
                    <a:latin typeface="Courier New" pitchFamily="49" charset="0"/>
                  </a:rPr>
                  <a:t>// A first program in C++</a:t>
                </a:r>
                <a:endParaRPr lang="en-US" b="1">
                  <a:latin typeface="Courier New" pitchFamily="49" charset="0"/>
                </a:endParaRP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5" name="Group 1034"/>
            <p:cNvGrpSpPr>
              <a:grpSpLocks/>
            </p:cNvGrpSpPr>
            <p:nvPr/>
          </p:nvGrpSpPr>
          <p:grpSpPr bwMode="auto">
            <a:xfrm>
              <a:off x="0" y="777"/>
              <a:ext cx="3072" cy="374"/>
              <a:chOff x="0" y="777"/>
              <a:chExt cx="3072" cy="374"/>
            </a:xfrm>
          </p:grpSpPr>
          <p:sp>
            <p:nvSpPr>
              <p:cNvPr id="32779" name="Rectangle 1035"/>
              <p:cNvSpPr>
                <a:spLocks noChangeArrowheads="1"/>
              </p:cNvSpPr>
              <p:nvPr/>
            </p:nvSpPr>
            <p:spPr bwMode="auto">
              <a:xfrm>
                <a:off x="0" y="777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2780" name="Rectangle 1036"/>
              <p:cNvSpPr>
                <a:spLocks noChangeArrowheads="1"/>
              </p:cNvSpPr>
              <p:nvPr/>
            </p:nvSpPr>
            <p:spPr bwMode="auto">
              <a:xfrm>
                <a:off x="0" y="777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>
                    <a:solidFill>
                      <a:srgbClr val="4D8DFF"/>
                    </a:solidFill>
                    <a:latin typeface="Courier New" pitchFamily="49" charset="0"/>
                  </a:rPr>
                  <a:t>	3	</a:t>
                </a:r>
                <a:r>
                  <a:rPr lang="en-US" b="1">
                    <a:solidFill>
                      <a:srgbClr val="275AFF"/>
                    </a:solidFill>
                    <a:latin typeface="Courier New" pitchFamily="49" charset="0"/>
                  </a:rPr>
                  <a:t>#include</a:t>
                </a:r>
                <a:r>
                  <a:rPr lang="en-US" b="1">
                    <a:latin typeface="Courier New" pitchFamily="49" charset="0"/>
                  </a:rPr>
                  <a:t> &lt;iostream&gt;</a:t>
                </a: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6" name="Group 1037"/>
            <p:cNvGrpSpPr>
              <a:grpSpLocks/>
            </p:cNvGrpSpPr>
            <p:nvPr/>
          </p:nvGrpSpPr>
          <p:grpSpPr bwMode="auto">
            <a:xfrm>
              <a:off x="0" y="1151"/>
              <a:ext cx="3072" cy="374"/>
              <a:chOff x="0" y="1151"/>
              <a:chExt cx="3072" cy="374"/>
            </a:xfrm>
          </p:grpSpPr>
          <p:sp>
            <p:nvSpPr>
              <p:cNvPr id="32782" name="Rectangle 1038"/>
              <p:cNvSpPr>
                <a:spLocks noChangeArrowheads="1"/>
              </p:cNvSpPr>
              <p:nvPr/>
            </p:nvSpPr>
            <p:spPr bwMode="auto">
              <a:xfrm>
                <a:off x="0" y="1151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2783" name="Rectangle 1039"/>
              <p:cNvSpPr>
                <a:spLocks noChangeArrowheads="1"/>
              </p:cNvSpPr>
              <p:nvPr/>
            </p:nvSpPr>
            <p:spPr bwMode="auto">
              <a:xfrm>
                <a:off x="0" y="1151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>
                    <a:solidFill>
                      <a:srgbClr val="4D8DFF"/>
                    </a:solidFill>
                    <a:latin typeface="Courier New" pitchFamily="49" charset="0"/>
                  </a:rPr>
                  <a:t>	4	</a:t>
                </a:r>
                <a:endParaRPr lang="en-US" b="1">
                  <a:latin typeface="Courier New" pitchFamily="49" charset="0"/>
                </a:endParaRP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7" name="Group 1040"/>
            <p:cNvGrpSpPr>
              <a:grpSpLocks/>
            </p:cNvGrpSpPr>
            <p:nvPr/>
          </p:nvGrpSpPr>
          <p:grpSpPr bwMode="auto">
            <a:xfrm>
              <a:off x="0" y="1525"/>
              <a:ext cx="3072" cy="374"/>
              <a:chOff x="0" y="1525"/>
              <a:chExt cx="3072" cy="374"/>
            </a:xfrm>
          </p:grpSpPr>
          <p:sp>
            <p:nvSpPr>
              <p:cNvPr id="32785" name="Rectangle 1041"/>
              <p:cNvSpPr>
                <a:spLocks noChangeArrowheads="1"/>
              </p:cNvSpPr>
              <p:nvPr/>
            </p:nvSpPr>
            <p:spPr bwMode="auto">
              <a:xfrm>
                <a:off x="0" y="1525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2786" name="Rectangle 1042"/>
              <p:cNvSpPr>
                <a:spLocks noChangeArrowheads="1"/>
              </p:cNvSpPr>
              <p:nvPr/>
            </p:nvSpPr>
            <p:spPr bwMode="auto">
              <a:xfrm>
                <a:off x="0" y="1525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>
                    <a:solidFill>
                      <a:srgbClr val="4D8DFF"/>
                    </a:solidFill>
                    <a:latin typeface="Courier New" pitchFamily="49" charset="0"/>
                  </a:rPr>
                  <a:t>	5	</a:t>
                </a:r>
                <a:r>
                  <a:rPr lang="en-US" b="1">
                    <a:solidFill>
                      <a:srgbClr val="275AFF"/>
                    </a:solidFill>
                    <a:latin typeface="Courier New" pitchFamily="49" charset="0"/>
                  </a:rPr>
                  <a:t>int</a:t>
                </a:r>
                <a:r>
                  <a:rPr lang="en-US" b="1">
                    <a:latin typeface="Courier New" pitchFamily="49" charset="0"/>
                  </a:rPr>
                  <a:t> main()</a:t>
                </a: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8" name="Group 1043"/>
            <p:cNvGrpSpPr>
              <a:grpSpLocks/>
            </p:cNvGrpSpPr>
            <p:nvPr/>
          </p:nvGrpSpPr>
          <p:grpSpPr bwMode="auto">
            <a:xfrm>
              <a:off x="0" y="1899"/>
              <a:ext cx="3072" cy="374"/>
              <a:chOff x="0" y="1899"/>
              <a:chExt cx="3072" cy="374"/>
            </a:xfrm>
          </p:grpSpPr>
          <p:sp>
            <p:nvSpPr>
              <p:cNvPr id="32788" name="Rectangle 1044"/>
              <p:cNvSpPr>
                <a:spLocks noChangeArrowheads="1"/>
              </p:cNvSpPr>
              <p:nvPr/>
            </p:nvSpPr>
            <p:spPr bwMode="auto">
              <a:xfrm>
                <a:off x="0" y="1899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2789" name="Rectangle 1045"/>
              <p:cNvSpPr>
                <a:spLocks noChangeArrowheads="1"/>
              </p:cNvSpPr>
              <p:nvPr/>
            </p:nvSpPr>
            <p:spPr bwMode="auto">
              <a:xfrm>
                <a:off x="0" y="1899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>
                    <a:solidFill>
                      <a:srgbClr val="4D8DFF"/>
                    </a:solidFill>
                    <a:latin typeface="Courier New" pitchFamily="49" charset="0"/>
                  </a:rPr>
                  <a:t>	6	</a:t>
                </a:r>
                <a:r>
                  <a:rPr lang="en-US" b="1">
                    <a:latin typeface="Courier New" pitchFamily="49" charset="0"/>
                  </a:rPr>
                  <a:t>{</a:t>
                </a: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9" name="Group 1046"/>
            <p:cNvGrpSpPr>
              <a:grpSpLocks/>
            </p:cNvGrpSpPr>
            <p:nvPr/>
          </p:nvGrpSpPr>
          <p:grpSpPr bwMode="auto">
            <a:xfrm>
              <a:off x="0" y="2273"/>
              <a:ext cx="3072" cy="374"/>
              <a:chOff x="0" y="2273"/>
              <a:chExt cx="3072" cy="374"/>
            </a:xfrm>
          </p:grpSpPr>
          <p:sp>
            <p:nvSpPr>
              <p:cNvPr id="32791" name="Rectangle 1047"/>
              <p:cNvSpPr>
                <a:spLocks noChangeArrowheads="1"/>
              </p:cNvSpPr>
              <p:nvPr/>
            </p:nvSpPr>
            <p:spPr bwMode="auto">
              <a:xfrm>
                <a:off x="0" y="2273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2792" name="Rectangle 1048"/>
              <p:cNvSpPr>
                <a:spLocks noChangeArrowheads="1"/>
              </p:cNvSpPr>
              <p:nvPr/>
            </p:nvSpPr>
            <p:spPr bwMode="auto">
              <a:xfrm>
                <a:off x="0" y="2273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>
                    <a:solidFill>
                      <a:srgbClr val="4D8DFF"/>
                    </a:solidFill>
                    <a:latin typeface="Courier New" pitchFamily="49" charset="0"/>
                  </a:rPr>
                  <a:t>	7	</a:t>
                </a:r>
                <a:r>
                  <a:rPr lang="en-US" b="1">
                    <a:latin typeface="Courier New" pitchFamily="49" charset="0"/>
                  </a:rPr>
                  <a:t>   std::cout &lt;&lt; "Welcome to C++!\n";</a:t>
                </a: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10" name="Group 1049"/>
            <p:cNvGrpSpPr>
              <a:grpSpLocks/>
            </p:cNvGrpSpPr>
            <p:nvPr/>
          </p:nvGrpSpPr>
          <p:grpSpPr bwMode="auto">
            <a:xfrm>
              <a:off x="0" y="2647"/>
              <a:ext cx="3072" cy="374"/>
              <a:chOff x="0" y="2647"/>
              <a:chExt cx="3072" cy="374"/>
            </a:xfrm>
          </p:grpSpPr>
          <p:sp>
            <p:nvSpPr>
              <p:cNvPr id="32794" name="Rectangle 1050"/>
              <p:cNvSpPr>
                <a:spLocks noChangeArrowheads="1"/>
              </p:cNvSpPr>
              <p:nvPr/>
            </p:nvSpPr>
            <p:spPr bwMode="auto">
              <a:xfrm>
                <a:off x="0" y="2647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2795" name="Rectangle 1051"/>
              <p:cNvSpPr>
                <a:spLocks noChangeArrowheads="1"/>
              </p:cNvSpPr>
              <p:nvPr/>
            </p:nvSpPr>
            <p:spPr bwMode="auto">
              <a:xfrm>
                <a:off x="0" y="2647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>
                    <a:solidFill>
                      <a:srgbClr val="4D8DFF"/>
                    </a:solidFill>
                    <a:latin typeface="Courier New" pitchFamily="49" charset="0"/>
                  </a:rPr>
                  <a:t>	8	</a:t>
                </a:r>
                <a:endParaRPr lang="en-US" b="1">
                  <a:latin typeface="Courier New" pitchFamily="49" charset="0"/>
                </a:endParaRP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11" name="Group 1052"/>
            <p:cNvGrpSpPr>
              <a:grpSpLocks/>
            </p:cNvGrpSpPr>
            <p:nvPr/>
          </p:nvGrpSpPr>
          <p:grpSpPr bwMode="auto">
            <a:xfrm>
              <a:off x="0" y="3021"/>
              <a:ext cx="3072" cy="374"/>
              <a:chOff x="0" y="3021"/>
              <a:chExt cx="3072" cy="374"/>
            </a:xfrm>
          </p:grpSpPr>
          <p:sp>
            <p:nvSpPr>
              <p:cNvPr id="32797" name="Rectangle 1053"/>
              <p:cNvSpPr>
                <a:spLocks noChangeArrowheads="1"/>
              </p:cNvSpPr>
              <p:nvPr/>
            </p:nvSpPr>
            <p:spPr bwMode="auto">
              <a:xfrm>
                <a:off x="0" y="3021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2798" name="Rectangle 1054"/>
              <p:cNvSpPr>
                <a:spLocks noChangeArrowheads="1"/>
              </p:cNvSpPr>
              <p:nvPr/>
            </p:nvSpPr>
            <p:spPr bwMode="auto">
              <a:xfrm>
                <a:off x="0" y="3021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>
                    <a:solidFill>
                      <a:srgbClr val="4D8DFF"/>
                    </a:solidFill>
                    <a:latin typeface="Courier New" pitchFamily="49" charset="0"/>
                  </a:rPr>
                  <a:t>	9	</a:t>
                </a:r>
                <a:r>
                  <a:rPr lang="en-US" b="1">
                    <a:latin typeface="Courier New" pitchFamily="49" charset="0"/>
                  </a:rPr>
                  <a:t>   </a:t>
                </a:r>
                <a:r>
                  <a:rPr lang="en-US" b="1">
                    <a:solidFill>
                      <a:srgbClr val="275AFF"/>
                    </a:solidFill>
                    <a:latin typeface="Courier New" pitchFamily="49" charset="0"/>
                  </a:rPr>
                  <a:t>return</a:t>
                </a:r>
                <a:r>
                  <a:rPr lang="en-US" b="1">
                    <a:latin typeface="Courier New" pitchFamily="49" charset="0"/>
                  </a:rPr>
                  <a:t> 0;      </a:t>
                </a:r>
                <a:r>
                  <a:rPr lang="en-US" b="1">
                    <a:solidFill>
                      <a:srgbClr val="33CC33"/>
                    </a:solidFill>
                    <a:latin typeface="Courier New" pitchFamily="49" charset="0"/>
                  </a:rPr>
                  <a:t>// indicate that program ended successfully</a:t>
                </a:r>
                <a:endParaRPr lang="en-US" b="1">
                  <a:latin typeface="Courier New" pitchFamily="49" charset="0"/>
                </a:endParaRP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12" name="Group 1055"/>
            <p:cNvGrpSpPr>
              <a:grpSpLocks/>
            </p:cNvGrpSpPr>
            <p:nvPr/>
          </p:nvGrpSpPr>
          <p:grpSpPr bwMode="auto">
            <a:xfrm>
              <a:off x="0" y="3395"/>
              <a:ext cx="3072" cy="374"/>
              <a:chOff x="0" y="3395"/>
              <a:chExt cx="3072" cy="374"/>
            </a:xfrm>
          </p:grpSpPr>
          <p:sp>
            <p:nvSpPr>
              <p:cNvPr id="32800" name="Rectangle 1056"/>
              <p:cNvSpPr>
                <a:spLocks noChangeArrowheads="1"/>
              </p:cNvSpPr>
              <p:nvPr/>
            </p:nvSpPr>
            <p:spPr bwMode="auto">
              <a:xfrm>
                <a:off x="0" y="3395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2801" name="Rectangle 1057"/>
              <p:cNvSpPr>
                <a:spLocks noChangeArrowheads="1"/>
              </p:cNvSpPr>
              <p:nvPr/>
            </p:nvSpPr>
            <p:spPr bwMode="auto">
              <a:xfrm>
                <a:off x="0" y="3395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>
                    <a:solidFill>
                      <a:srgbClr val="4D8DFF"/>
                    </a:solidFill>
                    <a:latin typeface="Courier New" pitchFamily="49" charset="0"/>
                  </a:rPr>
                  <a:t>	10	</a:t>
                </a:r>
                <a:r>
                  <a:rPr lang="en-US" b="1">
                    <a:latin typeface="Courier New" pitchFamily="49" charset="0"/>
                  </a:rPr>
                  <a:t>}</a:t>
                </a: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</p:grpSp>
      <p:sp>
        <p:nvSpPr>
          <p:cNvPr id="32802" name="Rectangle 1058"/>
          <p:cNvSpPr>
            <a:spLocks noChangeArrowheads="1"/>
          </p:cNvSpPr>
          <p:nvPr/>
        </p:nvSpPr>
        <p:spPr bwMode="auto">
          <a:xfrm>
            <a:off x="0" y="3962400"/>
            <a:ext cx="6781800" cy="314325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0"/>
              </a:spcBef>
            </a:pPr>
            <a:r>
              <a:rPr lang="en-US" b="1">
                <a:solidFill>
                  <a:schemeClr val="tx1"/>
                </a:solidFill>
                <a:latin typeface="Courier New" pitchFamily="49" charset="0"/>
              </a:rPr>
              <a:t>Welcome to C++!</a:t>
            </a:r>
            <a:r>
              <a:rPr lang="en-US" sz="1400" b="1">
                <a:solidFill>
                  <a:schemeClr val="tx1"/>
                </a:solidFill>
                <a:latin typeface="Courier New" pitchFamily="49" charset="0"/>
              </a:rPr>
              <a:t> </a:t>
            </a:r>
            <a:endParaRPr lang="en-US" sz="2400" b="1">
              <a:solidFill>
                <a:schemeClr val="tx1"/>
              </a:solidFill>
              <a:latin typeface="Courier New" pitchFamily="49" charset="0"/>
            </a:endParaRPr>
          </a:p>
        </p:txBody>
      </p:sp>
      <p:grpSp>
        <p:nvGrpSpPr>
          <p:cNvPr id="13" name="Group 1064"/>
          <p:cNvGrpSpPr>
            <a:grpSpLocks/>
          </p:cNvGrpSpPr>
          <p:nvPr/>
        </p:nvGrpSpPr>
        <p:grpSpPr bwMode="auto">
          <a:xfrm>
            <a:off x="1828800" y="944563"/>
            <a:ext cx="6781800" cy="3170237"/>
            <a:chOff x="1152" y="672"/>
            <a:chExt cx="4272" cy="1997"/>
          </a:xfrm>
        </p:grpSpPr>
        <p:sp>
          <p:nvSpPr>
            <p:cNvPr id="32806" name="Rectangle 1062"/>
            <p:cNvSpPr>
              <a:spLocks noChangeArrowheads="1"/>
            </p:cNvSpPr>
            <p:nvPr/>
          </p:nvSpPr>
          <p:spPr bwMode="auto">
            <a:xfrm>
              <a:off x="2544" y="1296"/>
              <a:ext cx="2880" cy="1373"/>
            </a:xfrm>
            <a:prstGeom prst="rect">
              <a:avLst/>
            </a:prstGeom>
            <a:solidFill>
              <a:srgbClr val="99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1" hangingPunct="1"/>
              <a:r>
                <a:rPr lang="en-US" sz="1600" i="1" u="sng">
                  <a:solidFill>
                    <a:schemeClr val="tx1"/>
                  </a:solidFill>
                </a:rPr>
                <a:t>preprocessor directive</a:t>
              </a:r>
              <a:r>
                <a:rPr lang="en-US" sz="1600" i="1">
                  <a:solidFill>
                    <a:schemeClr val="tx1"/>
                  </a:solidFill>
                </a:rPr>
                <a:t> </a:t>
              </a:r>
            </a:p>
            <a:p>
              <a:pPr eaLnBrk="1" hangingPunct="1"/>
              <a:r>
                <a:rPr lang="en-US" sz="1600">
                  <a:solidFill>
                    <a:schemeClr val="tx1"/>
                  </a:solidFill>
                </a:rPr>
                <a:t>Message to the C++ preprocessor.</a:t>
              </a:r>
            </a:p>
            <a:p>
              <a:pPr eaLnBrk="1" hangingPunct="1"/>
              <a:r>
                <a:rPr lang="en-US" sz="1600">
                  <a:solidFill>
                    <a:schemeClr val="tx1"/>
                  </a:solidFill>
                </a:rPr>
                <a:t>Lines beginning with </a:t>
              </a:r>
              <a:r>
                <a:rPr lang="en-US" sz="1600" b="1">
                  <a:solidFill>
                    <a:schemeClr val="tx1"/>
                  </a:solidFill>
                  <a:latin typeface="Courier New" pitchFamily="49" charset="0"/>
                </a:rPr>
                <a:t>#</a:t>
              </a:r>
              <a:r>
                <a:rPr lang="en-US" sz="1600">
                  <a:solidFill>
                    <a:schemeClr val="tx1"/>
                  </a:solidFill>
                </a:rPr>
                <a:t> are preprocessor directives.</a:t>
              </a:r>
            </a:p>
            <a:p>
              <a:pPr eaLnBrk="1" hangingPunct="1"/>
              <a:r>
                <a:rPr lang="en-US" sz="1600" b="1">
                  <a:solidFill>
                    <a:schemeClr val="tx1"/>
                  </a:solidFill>
                  <a:latin typeface="Courier New" pitchFamily="49" charset="0"/>
                </a:rPr>
                <a:t>#include &lt;iostream&gt;</a:t>
              </a:r>
              <a:r>
                <a:rPr lang="en-US" sz="1600">
                  <a:solidFill>
                    <a:schemeClr val="tx1"/>
                  </a:solidFill>
                </a:rPr>
                <a:t> tells the preprocessor to include the contents of the file </a:t>
              </a:r>
              <a:r>
                <a:rPr lang="en-US" sz="1600" b="1">
                  <a:solidFill>
                    <a:schemeClr val="tx1"/>
                  </a:solidFill>
                  <a:latin typeface="Courier New" pitchFamily="49" charset="0"/>
                </a:rPr>
                <a:t>&lt;iostream&gt;</a:t>
              </a:r>
              <a:r>
                <a:rPr lang="en-US" sz="1600">
                  <a:solidFill>
                    <a:schemeClr val="tx1"/>
                  </a:solidFill>
                </a:rPr>
                <a:t>, which includes input/output operations (such as printing to the screen).</a:t>
              </a:r>
            </a:p>
          </p:txBody>
        </p:sp>
        <p:sp>
          <p:nvSpPr>
            <p:cNvPr id="32807" name="Line 1063"/>
            <p:cNvSpPr>
              <a:spLocks noChangeShapeType="1"/>
            </p:cNvSpPr>
            <p:nvPr/>
          </p:nvSpPr>
          <p:spPr bwMode="auto">
            <a:xfrm flipH="1" flipV="1">
              <a:off x="1152" y="672"/>
              <a:ext cx="1392" cy="86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</p:grpSp>
      <p:grpSp>
        <p:nvGrpSpPr>
          <p:cNvPr id="14" name="Group 1065"/>
          <p:cNvGrpSpPr>
            <a:grpSpLocks/>
          </p:cNvGrpSpPr>
          <p:nvPr/>
        </p:nvGrpSpPr>
        <p:grpSpPr bwMode="auto">
          <a:xfrm>
            <a:off x="2743200" y="428625"/>
            <a:ext cx="5715000" cy="1323975"/>
            <a:chOff x="1728" y="270"/>
            <a:chExt cx="3600" cy="834"/>
          </a:xfrm>
        </p:grpSpPr>
        <p:sp>
          <p:nvSpPr>
            <p:cNvPr id="32804" name="Line 1060"/>
            <p:cNvSpPr>
              <a:spLocks noChangeShapeType="1"/>
            </p:cNvSpPr>
            <p:nvPr/>
          </p:nvSpPr>
          <p:spPr bwMode="auto">
            <a:xfrm flipH="1" flipV="1">
              <a:off x="1728" y="336"/>
              <a:ext cx="768" cy="3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32803" name="Rectangle 1059"/>
            <p:cNvSpPr>
              <a:spLocks noChangeArrowheads="1"/>
            </p:cNvSpPr>
            <p:nvPr/>
          </p:nvSpPr>
          <p:spPr bwMode="auto">
            <a:xfrm>
              <a:off x="2448" y="270"/>
              <a:ext cx="2880" cy="834"/>
            </a:xfrm>
            <a:prstGeom prst="rect">
              <a:avLst/>
            </a:prstGeom>
            <a:solidFill>
              <a:srgbClr val="99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1" hangingPunct="1"/>
              <a:r>
                <a:rPr lang="en-US" sz="1600" i="1" u="sng">
                  <a:solidFill>
                    <a:schemeClr val="tx1"/>
                  </a:solidFill>
                </a:rPr>
                <a:t>Comments</a:t>
              </a:r>
            </a:p>
            <a:p>
              <a:pPr eaLnBrk="1" hangingPunct="1"/>
              <a:r>
                <a:rPr lang="en-US" sz="1600">
                  <a:solidFill>
                    <a:schemeClr val="tx1"/>
                  </a:solidFill>
                </a:rPr>
                <a:t>Written between </a:t>
              </a:r>
              <a:r>
                <a:rPr lang="en-US" sz="1600" b="1">
                  <a:solidFill>
                    <a:schemeClr val="tx1"/>
                  </a:solidFill>
                  <a:latin typeface="Courier New" pitchFamily="49" charset="0"/>
                </a:rPr>
                <a:t>/*</a:t>
              </a:r>
              <a:r>
                <a:rPr lang="en-US" sz="1600">
                  <a:solidFill>
                    <a:schemeClr val="tx1"/>
                  </a:solidFill>
                </a:rPr>
                <a:t> and  </a:t>
              </a:r>
              <a:r>
                <a:rPr lang="en-US" sz="1600" b="1">
                  <a:solidFill>
                    <a:schemeClr val="tx1"/>
                  </a:solidFill>
                  <a:latin typeface="Courier New" pitchFamily="49" charset="0"/>
                </a:rPr>
                <a:t>*/</a:t>
              </a:r>
              <a:r>
                <a:rPr lang="en-US" sz="1600">
                  <a:solidFill>
                    <a:schemeClr val="tx1"/>
                  </a:solidFill>
                </a:rPr>
                <a:t> or following a </a:t>
              </a:r>
              <a:r>
                <a:rPr lang="en-US" sz="1600" b="1">
                  <a:solidFill>
                    <a:schemeClr val="tx1"/>
                  </a:solidFill>
                  <a:latin typeface="Courier New" pitchFamily="49" charset="0"/>
                </a:rPr>
                <a:t>//</a:t>
              </a:r>
              <a:r>
                <a:rPr lang="en-US" sz="1600">
                  <a:solidFill>
                    <a:schemeClr val="tx1"/>
                  </a:solidFill>
                  <a:latin typeface="Times" pitchFamily="18" charset="0"/>
                </a:rPr>
                <a:t>.</a:t>
              </a:r>
              <a:endParaRPr lang="en-US" sz="1600" i="1" u="sng">
                <a:solidFill>
                  <a:schemeClr val="tx1"/>
                </a:solidFill>
                <a:latin typeface="Times" pitchFamily="18" charset="0"/>
              </a:endParaRPr>
            </a:p>
            <a:p>
              <a:pPr eaLnBrk="1" hangingPunct="1"/>
              <a:r>
                <a:rPr lang="en-US" sz="1600">
                  <a:solidFill>
                    <a:schemeClr val="tx1"/>
                  </a:solidFill>
                </a:rPr>
                <a:t>Improve program readability and do not cause the computer to perform any action.</a:t>
              </a:r>
            </a:p>
          </p:txBody>
        </p:sp>
      </p:grpSp>
      <p:grpSp>
        <p:nvGrpSpPr>
          <p:cNvPr id="15" name="Group 1068"/>
          <p:cNvGrpSpPr>
            <a:grpSpLocks/>
          </p:cNvGrpSpPr>
          <p:nvPr/>
        </p:nvGrpSpPr>
        <p:grpSpPr bwMode="auto">
          <a:xfrm>
            <a:off x="1143000" y="1708150"/>
            <a:ext cx="7391400" cy="3168650"/>
            <a:chOff x="768" y="1104"/>
            <a:chExt cx="4656" cy="1996"/>
          </a:xfrm>
        </p:grpSpPr>
        <p:sp>
          <p:nvSpPr>
            <p:cNvPr id="32810" name="Rectangle 1066"/>
            <p:cNvSpPr>
              <a:spLocks noChangeArrowheads="1"/>
            </p:cNvSpPr>
            <p:nvPr/>
          </p:nvSpPr>
          <p:spPr bwMode="auto">
            <a:xfrm>
              <a:off x="2544" y="2112"/>
              <a:ext cx="2880" cy="988"/>
            </a:xfrm>
            <a:prstGeom prst="rect">
              <a:avLst/>
            </a:prstGeom>
            <a:solidFill>
              <a:srgbClr val="99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1" hangingPunct="1"/>
              <a:r>
                <a:rPr lang="en-US" sz="1600">
                  <a:solidFill>
                    <a:schemeClr val="tx1"/>
                  </a:solidFill>
                </a:rPr>
                <a:t>C++ programs contain one or more functions, one of which must be </a:t>
              </a:r>
              <a:r>
                <a:rPr lang="en-US" sz="1600" b="1">
                  <a:solidFill>
                    <a:schemeClr val="tx1"/>
                  </a:solidFill>
                  <a:latin typeface="Courier New" pitchFamily="49" charset="0"/>
                </a:rPr>
                <a:t>main</a:t>
              </a:r>
            </a:p>
            <a:p>
              <a:pPr eaLnBrk="1" hangingPunct="1"/>
              <a:r>
                <a:rPr lang="en-US" sz="1600">
                  <a:solidFill>
                    <a:schemeClr val="tx1"/>
                  </a:solidFill>
                </a:rPr>
                <a:t>Parenthesis are used to indicate a function</a:t>
              </a:r>
            </a:p>
            <a:p>
              <a:pPr eaLnBrk="1" hangingPunct="1"/>
              <a:r>
                <a:rPr lang="en-US" sz="1600" b="1">
                  <a:solidFill>
                    <a:schemeClr val="tx1"/>
                  </a:solidFill>
                  <a:latin typeface="Courier New" pitchFamily="49" charset="0"/>
                </a:rPr>
                <a:t>int</a:t>
              </a:r>
              <a:r>
                <a:rPr lang="en-US" sz="1600">
                  <a:solidFill>
                    <a:schemeClr val="tx1"/>
                  </a:solidFill>
                </a:rPr>
                <a:t> means that </a:t>
              </a:r>
              <a:r>
                <a:rPr lang="en-US" sz="1600" b="1">
                  <a:solidFill>
                    <a:schemeClr val="tx1"/>
                  </a:solidFill>
                  <a:latin typeface="Courier New" pitchFamily="49" charset="0"/>
                </a:rPr>
                <a:t>main</a:t>
              </a:r>
              <a:r>
                <a:rPr lang="en-US" sz="1600">
                  <a:solidFill>
                    <a:schemeClr val="tx1"/>
                  </a:solidFill>
                </a:rPr>
                <a:t> "returns" an integer value.  More in Chapter 3.</a:t>
              </a:r>
            </a:p>
          </p:txBody>
        </p:sp>
        <p:sp>
          <p:nvSpPr>
            <p:cNvPr id="32811" name="Line 1067"/>
            <p:cNvSpPr>
              <a:spLocks noChangeShapeType="1"/>
            </p:cNvSpPr>
            <p:nvPr/>
          </p:nvSpPr>
          <p:spPr bwMode="auto">
            <a:xfrm flipH="1" flipV="1">
              <a:off x="768" y="1104"/>
              <a:ext cx="1776" cy="110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</p:grpSp>
      <p:grpSp>
        <p:nvGrpSpPr>
          <p:cNvPr id="16" name="Group 1071"/>
          <p:cNvGrpSpPr>
            <a:grpSpLocks/>
          </p:cNvGrpSpPr>
          <p:nvPr/>
        </p:nvGrpSpPr>
        <p:grpSpPr bwMode="auto">
          <a:xfrm>
            <a:off x="457200" y="2057400"/>
            <a:ext cx="7696200" cy="3486150"/>
            <a:chOff x="288" y="1296"/>
            <a:chExt cx="4848" cy="2196"/>
          </a:xfrm>
        </p:grpSpPr>
        <p:sp>
          <p:nvSpPr>
            <p:cNvPr id="32813" name="Rectangle 1069"/>
            <p:cNvSpPr>
              <a:spLocks noChangeArrowheads="1"/>
            </p:cNvSpPr>
            <p:nvPr/>
          </p:nvSpPr>
          <p:spPr bwMode="auto">
            <a:xfrm>
              <a:off x="2544" y="3120"/>
              <a:ext cx="2592" cy="372"/>
            </a:xfrm>
            <a:prstGeom prst="rect">
              <a:avLst/>
            </a:prstGeom>
            <a:solidFill>
              <a:srgbClr val="99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1" hangingPunct="1">
                <a:spcBef>
                  <a:spcPct val="20000"/>
                </a:spcBef>
              </a:pPr>
              <a:r>
                <a:rPr lang="en-US" sz="1600">
                  <a:solidFill>
                    <a:schemeClr val="tx1"/>
                  </a:solidFill>
                </a:rPr>
                <a:t>A left brace </a:t>
              </a:r>
              <a:r>
                <a:rPr lang="en-US" sz="1600" b="1">
                  <a:solidFill>
                    <a:schemeClr val="tx1"/>
                  </a:solidFill>
                  <a:latin typeface="Courier New" pitchFamily="49" charset="0"/>
                </a:rPr>
                <a:t>{</a:t>
              </a:r>
              <a:r>
                <a:rPr lang="en-US" sz="1600" b="1">
                  <a:solidFill>
                    <a:schemeClr val="tx1"/>
                  </a:solidFill>
                </a:rPr>
                <a:t> </a:t>
              </a:r>
              <a:r>
                <a:rPr lang="en-US" sz="1600">
                  <a:solidFill>
                    <a:schemeClr val="tx1"/>
                  </a:solidFill>
                </a:rPr>
                <a:t>begins the body of every function and a right brace </a:t>
              </a:r>
              <a:r>
                <a:rPr lang="en-US" sz="1600" b="1">
                  <a:solidFill>
                    <a:schemeClr val="tx1"/>
                  </a:solidFill>
                  <a:latin typeface="Courier New" pitchFamily="49" charset="0"/>
                </a:rPr>
                <a:t>}</a:t>
              </a:r>
              <a:r>
                <a:rPr lang="en-US" sz="1600">
                  <a:solidFill>
                    <a:schemeClr val="tx1"/>
                  </a:solidFill>
                </a:rPr>
                <a:t> ends it.</a:t>
              </a:r>
            </a:p>
          </p:txBody>
        </p:sp>
        <p:sp>
          <p:nvSpPr>
            <p:cNvPr id="32814" name="Line 1070"/>
            <p:cNvSpPr>
              <a:spLocks noChangeShapeType="1"/>
            </p:cNvSpPr>
            <p:nvPr/>
          </p:nvSpPr>
          <p:spPr bwMode="auto">
            <a:xfrm flipH="1" flipV="1">
              <a:off x="288" y="1296"/>
              <a:ext cx="2256" cy="196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</p:grpSp>
      <p:grpSp>
        <p:nvGrpSpPr>
          <p:cNvPr id="17" name="Group 1074"/>
          <p:cNvGrpSpPr>
            <a:grpSpLocks/>
          </p:cNvGrpSpPr>
          <p:nvPr/>
        </p:nvGrpSpPr>
        <p:grpSpPr bwMode="auto">
          <a:xfrm>
            <a:off x="2209800" y="2362200"/>
            <a:ext cx="4724400" cy="3962400"/>
            <a:chOff x="1248" y="1536"/>
            <a:chExt cx="2976" cy="2496"/>
          </a:xfrm>
        </p:grpSpPr>
        <p:sp>
          <p:nvSpPr>
            <p:cNvPr id="32816" name="Rectangle 1072"/>
            <p:cNvSpPr>
              <a:spLocks noChangeArrowheads="1"/>
            </p:cNvSpPr>
            <p:nvPr/>
          </p:nvSpPr>
          <p:spPr bwMode="auto">
            <a:xfrm>
              <a:off x="1248" y="2736"/>
              <a:ext cx="2976" cy="1296"/>
            </a:xfrm>
            <a:prstGeom prst="rect">
              <a:avLst/>
            </a:prstGeom>
            <a:solidFill>
              <a:srgbClr val="99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1" hangingPunct="1">
                <a:spcBef>
                  <a:spcPct val="0"/>
                </a:spcBef>
              </a:pPr>
              <a:r>
                <a:rPr lang="en-US" sz="1600">
                  <a:solidFill>
                    <a:schemeClr val="tx1"/>
                  </a:solidFill>
                </a:rPr>
                <a:t>Prints the </a:t>
              </a:r>
              <a:r>
                <a:rPr lang="en-US" sz="1600" i="1">
                  <a:solidFill>
                    <a:schemeClr val="tx1"/>
                  </a:solidFill>
                </a:rPr>
                <a:t>string</a:t>
              </a:r>
              <a:r>
                <a:rPr lang="en-US" sz="1600">
                  <a:solidFill>
                    <a:schemeClr val="tx1"/>
                  </a:solidFill>
                </a:rPr>
                <a:t> of characters contained between the quotation marks. </a:t>
              </a:r>
            </a:p>
            <a:p>
              <a:pPr eaLnBrk="1" hangingPunct="1">
                <a:spcBef>
                  <a:spcPct val="0"/>
                </a:spcBef>
              </a:pPr>
              <a:endParaRPr lang="en-US" sz="1600">
                <a:solidFill>
                  <a:schemeClr val="tx1"/>
                </a:solidFill>
              </a:endParaRPr>
            </a:p>
            <a:p>
              <a:pPr eaLnBrk="1" hangingPunct="1">
                <a:spcBef>
                  <a:spcPct val="0"/>
                </a:spcBef>
              </a:pPr>
              <a:r>
                <a:rPr lang="en-US" sz="1600">
                  <a:solidFill>
                    <a:schemeClr val="tx1"/>
                  </a:solidFill>
                </a:rPr>
                <a:t>The entire line, including </a:t>
              </a:r>
              <a:r>
                <a:rPr lang="en-US" sz="1600" b="1">
                  <a:solidFill>
                    <a:schemeClr val="tx1"/>
                  </a:solidFill>
                  <a:latin typeface="Courier New" pitchFamily="49" charset="0"/>
                </a:rPr>
                <a:t>std::cout</a:t>
              </a:r>
              <a:r>
                <a:rPr lang="en-US" sz="1600">
                  <a:solidFill>
                    <a:schemeClr val="tx1"/>
                  </a:solidFill>
                </a:rPr>
                <a:t>, the </a:t>
              </a:r>
              <a:r>
                <a:rPr lang="en-US" sz="1600" b="1">
                  <a:solidFill>
                    <a:schemeClr val="tx1"/>
                  </a:solidFill>
                  <a:latin typeface="Courier New" pitchFamily="49" charset="0"/>
                </a:rPr>
                <a:t>&lt;&lt;</a:t>
              </a:r>
              <a:r>
                <a:rPr lang="en-US" sz="1600" b="1" i="1">
                  <a:solidFill>
                    <a:schemeClr val="tx1"/>
                  </a:solidFill>
                </a:rPr>
                <a:t> </a:t>
              </a:r>
              <a:r>
                <a:rPr lang="en-US" sz="1600" i="1">
                  <a:solidFill>
                    <a:schemeClr val="tx1"/>
                  </a:solidFill>
                </a:rPr>
                <a:t>operator</a:t>
              </a:r>
              <a:r>
                <a:rPr lang="en-US" sz="1600" b="1" i="1">
                  <a:solidFill>
                    <a:schemeClr val="tx1"/>
                  </a:solidFill>
                </a:rPr>
                <a:t>, </a:t>
              </a:r>
              <a:r>
                <a:rPr lang="en-US" sz="1600">
                  <a:solidFill>
                    <a:schemeClr val="tx1"/>
                  </a:solidFill>
                </a:rPr>
                <a:t>the </a:t>
              </a:r>
              <a:r>
                <a:rPr lang="en-US" sz="1600" i="1">
                  <a:solidFill>
                    <a:schemeClr val="tx1"/>
                  </a:solidFill>
                </a:rPr>
                <a:t>string</a:t>
              </a:r>
              <a:r>
                <a:rPr lang="en-US" sz="1600">
                  <a:solidFill>
                    <a:schemeClr val="tx1"/>
                  </a:solidFill>
                </a:rPr>
                <a:t> </a:t>
              </a:r>
              <a:r>
                <a:rPr lang="en-US" sz="1600" b="1">
                  <a:solidFill>
                    <a:schemeClr val="tx1"/>
                  </a:solidFill>
                  <a:latin typeface="Courier New" pitchFamily="49" charset="0"/>
                </a:rPr>
                <a:t>"Welcome</a:t>
              </a:r>
              <a:r>
                <a:rPr lang="en-US" sz="1600">
                  <a:solidFill>
                    <a:schemeClr val="tx1"/>
                  </a:solidFill>
                  <a:latin typeface="Courier New" pitchFamily="49" charset="0"/>
                </a:rPr>
                <a:t> </a:t>
              </a:r>
              <a:r>
                <a:rPr lang="en-US" sz="1600" b="1">
                  <a:solidFill>
                    <a:schemeClr val="tx1"/>
                  </a:solidFill>
                  <a:latin typeface="Courier New" pitchFamily="49" charset="0"/>
                </a:rPr>
                <a:t>to</a:t>
              </a:r>
              <a:r>
                <a:rPr lang="en-US" sz="1600">
                  <a:solidFill>
                    <a:schemeClr val="tx1"/>
                  </a:solidFill>
                  <a:latin typeface="Courier New" pitchFamily="49" charset="0"/>
                </a:rPr>
                <a:t> </a:t>
              </a:r>
              <a:r>
                <a:rPr lang="en-US" sz="1600" b="1">
                  <a:solidFill>
                    <a:schemeClr val="tx1"/>
                  </a:solidFill>
                  <a:latin typeface="Courier New" pitchFamily="49" charset="0"/>
                </a:rPr>
                <a:t>C++!\n"</a:t>
              </a:r>
              <a:r>
                <a:rPr lang="en-US" sz="1600">
                  <a:solidFill>
                    <a:schemeClr val="tx1"/>
                  </a:solidFill>
                </a:rPr>
                <a:t> and the </a:t>
              </a:r>
              <a:r>
                <a:rPr lang="en-US" sz="1600" i="1">
                  <a:solidFill>
                    <a:schemeClr val="tx1"/>
                  </a:solidFill>
                </a:rPr>
                <a:t>semicolon</a:t>
              </a:r>
              <a:r>
                <a:rPr lang="en-US" sz="1600">
                  <a:solidFill>
                    <a:schemeClr val="tx1"/>
                  </a:solidFill>
                </a:rPr>
                <a:t> (</a:t>
              </a:r>
              <a:r>
                <a:rPr lang="en-US" sz="1600" b="1">
                  <a:solidFill>
                    <a:schemeClr val="tx1"/>
                  </a:solidFill>
                  <a:latin typeface="Courier New" pitchFamily="49" charset="0"/>
                </a:rPr>
                <a:t>;</a:t>
              </a:r>
              <a:r>
                <a:rPr lang="en-US" sz="1600">
                  <a:solidFill>
                    <a:schemeClr val="tx1"/>
                  </a:solidFill>
                </a:rPr>
                <a:t>), is called a </a:t>
              </a:r>
              <a:r>
                <a:rPr lang="en-US" sz="1600" i="1">
                  <a:solidFill>
                    <a:schemeClr val="tx1"/>
                  </a:solidFill>
                </a:rPr>
                <a:t>statement</a:t>
              </a:r>
              <a:r>
                <a:rPr lang="en-US" sz="1600">
                  <a:solidFill>
                    <a:schemeClr val="tx1"/>
                  </a:solidFill>
                </a:rPr>
                <a:t>.</a:t>
              </a:r>
            </a:p>
            <a:p>
              <a:pPr eaLnBrk="1" hangingPunct="1">
                <a:spcBef>
                  <a:spcPct val="0"/>
                </a:spcBef>
              </a:pPr>
              <a:endParaRPr lang="en-US" sz="1600">
                <a:solidFill>
                  <a:schemeClr val="tx1"/>
                </a:solidFill>
              </a:endParaRPr>
            </a:p>
            <a:p>
              <a:pPr eaLnBrk="1" hangingPunct="1">
                <a:spcBef>
                  <a:spcPct val="0"/>
                </a:spcBef>
              </a:pPr>
              <a:r>
                <a:rPr lang="en-US" sz="1600">
                  <a:solidFill>
                    <a:schemeClr val="tx1"/>
                  </a:solidFill>
                </a:rPr>
                <a:t>All statements must end with a semicolon.</a:t>
              </a:r>
            </a:p>
          </p:txBody>
        </p:sp>
        <p:sp>
          <p:nvSpPr>
            <p:cNvPr id="32817" name="Line 1073"/>
            <p:cNvSpPr>
              <a:spLocks noChangeShapeType="1"/>
            </p:cNvSpPr>
            <p:nvPr/>
          </p:nvSpPr>
          <p:spPr bwMode="auto">
            <a:xfrm flipH="1" flipV="1">
              <a:off x="1296" y="1536"/>
              <a:ext cx="816" cy="12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</p:grpSp>
      <p:grpSp>
        <p:nvGrpSpPr>
          <p:cNvPr id="18" name="Group 1077"/>
          <p:cNvGrpSpPr>
            <a:grpSpLocks/>
          </p:cNvGrpSpPr>
          <p:nvPr/>
        </p:nvGrpSpPr>
        <p:grpSpPr bwMode="auto">
          <a:xfrm>
            <a:off x="381000" y="3200400"/>
            <a:ext cx="3276600" cy="2649538"/>
            <a:chOff x="240" y="2016"/>
            <a:chExt cx="2064" cy="1669"/>
          </a:xfrm>
        </p:grpSpPr>
        <p:sp>
          <p:nvSpPr>
            <p:cNvPr id="32820" name="Line 1076"/>
            <p:cNvSpPr>
              <a:spLocks noChangeShapeType="1"/>
            </p:cNvSpPr>
            <p:nvPr/>
          </p:nvSpPr>
          <p:spPr bwMode="auto">
            <a:xfrm flipH="1" flipV="1">
              <a:off x="720" y="2016"/>
              <a:ext cx="96" cy="96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32819" name="Rectangle 1075"/>
            <p:cNvSpPr>
              <a:spLocks noChangeArrowheads="1"/>
            </p:cNvSpPr>
            <p:nvPr/>
          </p:nvSpPr>
          <p:spPr bwMode="auto">
            <a:xfrm>
              <a:off x="240" y="2928"/>
              <a:ext cx="2064" cy="757"/>
            </a:xfrm>
            <a:prstGeom prst="rect">
              <a:avLst/>
            </a:prstGeom>
            <a:solidFill>
              <a:srgbClr val="99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 sz="1600" b="1" dirty="0">
                  <a:solidFill>
                    <a:schemeClr val="tx1"/>
                  </a:solidFill>
                  <a:latin typeface="Courier New" pitchFamily="49" charset="0"/>
                </a:rPr>
                <a:t>return</a:t>
              </a:r>
              <a:r>
                <a:rPr lang="en-US" sz="1600" dirty="0">
                  <a:solidFill>
                    <a:schemeClr val="tx1"/>
                  </a:solidFill>
                </a:rPr>
                <a:t> is a way to exit a function from a function.</a:t>
              </a:r>
            </a:p>
            <a:p>
              <a:r>
                <a:rPr lang="en-US" sz="1600" b="1" dirty="0">
                  <a:solidFill>
                    <a:schemeClr val="tx1"/>
                  </a:solidFill>
                  <a:latin typeface="Courier New" pitchFamily="49" charset="0"/>
                </a:rPr>
                <a:t>return 0</a:t>
              </a:r>
              <a:r>
                <a:rPr lang="en-US" sz="1600" dirty="0">
                  <a:solidFill>
                    <a:schemeClr val="tx1"/>
                  </a:solidFill>
                </a:rPr>
                <a:t>, in this case, means that the program terminated normally.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Parts of Program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Comments: </a:t>
            </a:r>
          </a:p>
          <a:p>
            <a:pPr lvl="1"/>
            <a:r>
              <a:rPr lang="en-US" dirty="0" smtClean="0"/>
              <a:t>// single-line comment</a:t>
            </a:r>
          </a:p>
          <a:p>
            <a:pPr lvl="1"/>
            <a:r>
              <a:rPr lang="en-US" dirty="0" smtClean="0"/>
              <a:t>/* ---- */ multi-line comment</a:t>
            </a:r>
          </a:p>
          <a:p>
            <a:r>
              <a:rPr lang="en-US" dirty="0" smtClean="0"/>
              <a:t>Good programming practice</a:t>
            </a:r>
          </a:p>
          <a:p>
            <a:pPr lvl="1"/>
            <a:r>
              <a:rPr lang="en-US" dirty="0" smtClean="0"/>
              <a:t>Every program should begin with a comment that describes the purpose of the program, author, data and time.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Parts of Program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Preprocessor Directives: </a:t>
            </a:r>
          </a:p>
          <a:p>
            <a:pPr lvl="1"/>
            <a:r>
              <a:rPr lang="en-US" dirty="0" smtClean="0"/>
              <a:t>Lines that begin with # are processed by the preprocessor before the program is compiled.</a:t>
            </a:r>
          </a:p>
          <a:p>
            <a:pPr lvl="1"/>
            <a:r>
              <a:rPr lang="en-US" dirty="0" smtClean="0"/>
              <a:t>E.g. including header files</a:t>
            </a:r>
          </a:p>
          <a:p>
            <a:r>
              <a:rPr lang="en-US" dirty="0" smtClean="0"/>
              <a:t>Common programming error</a:t>
            </a:r>
          </a:p>
          <a:p>
            <a:pPr lvl="1"/>
            <a:r>
              <a:rPr lang="en-US" dirty="0" smtClean="0"/>
              <a:t>Forgetting to include required </a:t>
            </a:r>
            <a:r>
              <a:rPr lang="en-US" dirty="0" err="1" smtClean="0"/>
              <a:t>headerfiles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Parts of Program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White spaces: </a:t>
            </a:r>
          </a:p>
          <a:p>
            <a:pPr lvl="1"/>
            <a:r>
              <a:rPr lang="en-US" dirty="0" smtClean="0"/>
              <a:t>Blank lines / space characters / tab characters</a:t>
            </a:r>
          </a:p>
          <a:p>
            <a:pPr lvl="1"/>
            <a:r>
              <a:rPr lang="en-US" dirty="0" smtClean="0"/>
              <a:t>Ignored by compiler</a:t>
            </a:r>
          </a:p>
          <a:p>
            <a:r>
              <a:rPr lang="en-US" dirty="0" smtClean="0"/>
              <a:t>Good programming practice:</a:t>
            </a:r>
          </a:p>
          <a:p>
            <a:pPr lvl="1"/>
            <a:r>
              <a:rPr lang="en-US" dirty="0" smtClean="0"/>
              <a:t>Use white spaces to enhance program readability.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Parts of Program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Main function: </a:t>
            </a:r>
          </a:p>
          <a:p>
            <a:pPr lvl="1"/>
            <a:r>
              <a:rPr lang="en-US" dirty="0" smtClean="0"/>
              <a:t>C++ programs begin executing at main.</a:t>
            </a:r>
          </a:p>
          <a:p>
            <a:pPr lvl="1"/>
            <a:r>
              <a:rPr lang="en-US" dirty="0" err="1" smtClean="0"/>
              <a:t>Int</a:t>
            </a:r>
            <a:r>
              <a:rPr lang="en-US" dirty="0" smtClean="0"/>
              <a:t> main ()</a:t>
            </a:r>
          </a:p>
          <a:p>
            <a:pPr lvl="2"/>
            <a:r>
              <a:rPr lang="en-US" dirty="0" smtClean="0"/>
              <a:t>Return statement mandatory</a:t>
            </a:r>
          </a:p>
          <a:p>
            <a:pPr lvl="2"/>
            <a:r>
              <a:rPr lang="en-US" dirty="0" smtClean="0"/>
              <a:t>Return 0 // indicates that program ended successfully</a:t>
            </a:r>
          </a:p>
          <a:p>
            <a:pPr lvl="1"/>
            <a:r>
              <a:rPr lang="en-US" dirty="0" smtClean="0"/>
              <a:t>Void main ()</a:t>
            </a:r>
          </a:p>
          <a:p>
            <a:pPr lvl="2"/>
            <a:r>
              <a:rPr lang="en-US" dirty="0" smtClean="0"/>
              <a:t>Return not required</a:t>
            </a:r>
          </a:p>
          <a:p>
            <a:pPr lvl="1"/>
            <a:r>
              <a:rPr lang="en-US" dirty="0" smtClean="0"/>
              <a:t>Delimiters { }</a:t>
            </a:r>
          </a:p>
          <a:p>
            <a:pPr lvl="1"/>
            <a:r>
              <a:rPr lang="en-US" dirty="0" smtClean="0"/>
              <a:t>Statements &amp; Semicolon (;)</a:t>
            </a:r>
          </a:p>
          <a:p>
            <a:r>
              <a:rPr lang="en-US" dirty="0" smtClean="0"/>
              <a:t>Common Programming Error</a:t>
            </a:r>
          </a:p>
          <a:p>
            <a:pPr lvl="1"/>
            <a:r>
              <a:rPr lang="en-US" dirty="0" smtClean="0"/>
              <a:t>Missing  a semicolon after statements</a:t>
            </a:r>
          </a:p>
          <a:p>
            <a:pPr lvl="1"/>
            <a:r>
              <a:rPr lang="en-US" dirty="0" smtClean="0"/>
              <a:t>Adding semicolons where not required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4" name="Rectangle 8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Parts of Program</a:t>
            </a:r>
            <a:endParaRPr lang="en-US" dirty="0"/>
          </a:p>
        </p:txBody>
      </p:sp>
      <p:sp>
        <p:nvSpPr>
          <p:cNvPr id="24585" name="Rectangle 9"/>
          <p:cNvSpPr>
            <a:spLocks noGrp="1" noChangeArrowheads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en-US" b="1" dirty="0">
                <a:latin typeface="Courier New" pitchFamily="49" charset="0"/>
              </a:rPr>
              <a:t>std::</a:t>
            </a:r>
            <a:r>
              <a:rPr lang="en-US" b="1" dirty="0" err="1">
                <a:latin typeface="Courier New" pitchFamily="49" charset="0"/>
              </a:rPr>
              <a:t>cout</a:t>
            </a:r>
            <a:endParaRPr lang="en-US" b="1" dirty="0">
              <a:latin typeface="Courier New" pitchFamily="49" charset="0"/>
            </a:endParaRPr>
          </a:p>
          <a:p>
            <a:pPr lvl="1">
              <a:lnSpc>
                <a:spcPct val="90000"/>
              </a:lnSpc>
            </a:pPr>
            <a:r>
              <a:rPr lang="en-US" dirty="0"/>
              <a:t>Standard output stream object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“Connected” to the screen</a:t>
            </a:r>
          </a:p>
          <a:p>
            <a:pPr lvl="1">
              <a:lnSpc>
                <a:spcPct val="90000"/>
              </a:lnSpc>
            </a:pPr>
            <a:r>
              <a:rPr lang="en-US" b="1" dirty="0">
                <a:latin typeface="Courier New" pitchFamily="49" charset="0"/>
              </a:rPr>
              <a:t>std::</a:t>
            </a:r>
            <a:r>
              <a:rPr lang="en-US" dirty="0"/>
              <a:t> specifies the "namespace" which </a:t>
            </a:r>
            <a:r>
              <a:rPr lang="en-US" b="1" dirty="0" err="1">
                <a:latin typeface="Courier New" pitchFamily="49" charset="0"/>
              </a:rPr>
              <a:t>cout</a:t>
            </a:r>
            <a:r>
              <a:rPr lang="en-US" dirty="0"/>
              <a:t> belongs to</a:t>
            </a:r>
          </a:p>
          <a:p>
            <a:pPr lvl="2">
              <a:lnSpc>
                <a:spcPct val="90000"/>
              </a:lnSpc>
            </a:pPr>
            <a:r>
              <a:rPr lang="en-US" b="1" dirty="0">
                <a:latin typeface="Courier New" pitchFamily="49" charset="0"/>
              </a:rPr>
              <a:t>std::</a:t>
            </a:r>
            <a:r>
              <a:rPr lang="en-US" dirty="0"/>
              <a:t> can be removed through the use of </a:t>
            </a:r>
            <a:r>
              <a:rPr lang="en-US" b="1" dirty="0">
                <a:latin typeface="Courier New" pitchFamily="49" charset="0"/>
              </a:rPr>
              <a:t>using</a:t>
            </a:r>
            <a:r>
              <a:rPr lang="en-US" dirty="0"/>
              <a:t> statements</a:t>
            </a:r>
          </a:p>
          <a:p>
            <a:pPr>
              <a:lnSpc>
                <a:spcPct val="90000"/>
              </a:lnSpc>
            </a:pPr>
            <a:r>
              <a:rPr lang="en-US" b="1" dirty="0">
                <a:latin typeface="Courier New" pitchFamily="49" charset="0"/>
              </a:rPr>
              <a:t>&lt;&lt; 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Stream insertion operator 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Value to the right of the operator (right operand) inserted into output stream (which is connected to the screen)</a:t>
            </a:r>
          </a:p>
          <a:p>
            <a:pPr lvl="1">
              <a:lnSpc>
                <a:spcPct val="90000"/>
              </a:lnSpc>
            </a:pPr>
            <a:r>
              <a:rPr lang="en-US" b="1" dirty="0">
                <a:latin typeface="Courier New" pitchFamily="49" charset="0"/>
              </a:rPr>
              <a:t>std::</a:t>
            </a:r>
            <a:r>
              <a:rPr lang="en-US" b="1" dirty="0" err="1">
                <a:latin typeface="Courier New" pitchFamily="49" charset="0"/>
              </a:rPr>
              <a:t>cout</a:t>
            </a:r>
            <a:r>
              <a:rPr lang="en-US" b="1" dirty="0">
                <a:latin typeface="Courier New" pitchFamily="49" charset="0"/>
              </a:rPr>
              <a:t> &lt;&lt; “Welcome to C++!\n”;</a:t>
            </a:r>
          </a:p>
          <a:p>
            <a:pPr>
              <a:lnSpc>
                <a:spcPct val="90000"/>
              </a:lnSpc>
            </a:pPr>
            <a:r>
              <a:rPr lang="en-US" b="1" dirty="0">
                <a:latin typeface="Courier New" pitchFamily="49" charset="0"/>
              </a:rPr>
              <a:t>\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Escape character 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Indicates that a “special” character is to be output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E4FC5415-D8C5-43C3-BB2A-4DE5F4D3BC3E}" type="slidenum">
              <a:rPr lang="en-US"/>
              <a:pPr/>
              <a:t>15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5" name="Rectangle 5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Escape Characters &amp; Escape Sequence</a:t>
            </a:r>
            <a:endParaRPr lang="en-US" dirty="0"/>
          </a:p>
        </p:txBody>
      </p:sp>
      <p:sp>
        <p:nvSpPr>
          <p:cNvPr id="25606" name="Rectangle 6"/>
          <p:cNvSpPr>
            <a:spLocks noGrp="1" noChangeArrowheads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lvl="1">
              <a:buNone/>
            </a:pPr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301823C7-DB46-405B-A589-47B8084F1D2B}" type="slidenum">
              <a:rPr lang="en-US"/>
              <a:pPr/>
              <a:t>16</a:t>
            </a:fld>
            <a:endParaRPr lang="en-US"/>
          </a:p>
        </p:txBody>
      </p:sp>
      <p:graphicFrame>
        <p:nvGraphicFramePr>
          <p:cNvPr id="47104" name="Object 1024"/>
          <p:cNvGraphicFramePr>
            <a:graphicFrameLocks noChangeAspect="1"/>
          </p:cNvGraphicFramePr>
          <p:nvPr/>
        </p:nvGraphicFramePr>
        <p:xfrm>
          <a:off x="762000" y="1676400"/>
          <a:ext cx="7696200" cy="4343400"/>
        </p:xfrm>
        <a:graphic>
          <a:graphicData uri="http://schemas.openxmlformats.org/presentationml/2006/ole">
            <p:oleObj spid="_x0000_s2050" name="Document" r:id="rId3" imgW="5950080" imgH="3981600" progId="Word.Document.8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Modifying C++ Program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Printing a single line of text with multiple statements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subTitle" sz="quarter" idx="1"/>
          </p:nvPr>
        </p:nvSpPr>
        <p:spPr/>
        <p:txBody>
          <a:bodyPr/>
          <a:lstStyle/>
          <a:p>
            <a:r>
              <a:rPr lang="en-US" sz="1600"/>
              <a:t>1. Load </a:t>
            </a:r>
            <a:r>
              <a:rPr lang="en-US" sz="1600">
                <a:latin typeface="Courier New" pitchFamily="49" charset="0"/>
              </a:rPr>
              <a:t>&lt;iostream&gt;</a:t>
            </a:r>
          </a:p>
          <a:p>
            <a:endParaRPr lang="en-US">
              <a:latin typeface="Courier New" pitchFamily="49" charset="0"/>
            </a:endParaRPr>
          </a:p>
          <a:p>
            <a:r>
              <a:rPr lang="en-US" sz="1600"/>
              <a:t>2. </a:t>
            </a:r>
            <a:r>
              <a:rPr lang="en-US" sz="1600">
                <a:latin typeface="Courier New" pitchFamily="49" charset="0"/>
              </a:rPr>
              <a:t>main</a:t>
            </a:r>
          </a:p>
          <a:p>
            <a:endParaRPr lang="en-US">
              <a:latin typeface="Courier New" pitchFamily="49" charset="0"/>
            </a:endParaRPr>
          </a:p>
          <a:p>
            <a:r>
              <a:rPr lang="en-US" sz="1600"/>
              <a:t>2.1 Print</a:t>
            </a:r>
            <a:r>
              <a:rPr lang="en-US" sz="1600">
                <a:latin typeface="Courier New" pitchFamily="49" charset="0"/>
              </a:rPr>
              <a:t> "Welcome"</a:t>
            </a:r>
          </a:p>
          <a:p>
            <a:endParaRPr lang="en-US" sz="1400">
              <a:latin typeface="Courier New" pitchFamily="49" charset="0"/>
            </a:endParaRPr>
          </a:p>
          <a:p>
            <a:r>
              <a:rPr lang="en-US" sz="1600"/>
              <a:t>2.2 Print </a:t>
            </a:r>
            <a:r>
              <a:rPr lang="en-US" sz="1600">
                <a:latin typeface="Courier New" pitchFamily="49" charset="0"/>
              </a:rPr>
              <a:t>"to C++!"</a:t>
            </a:r>
          </a:p>
          <a:p>
            <a:endParaRPr lang="en-US">
              <a:latin typeface="Courier New" pitchFamily="49" charset="0"/>
            </a:endParaRPr>
          </a:p>
          <a:p>
            <a:r>
              <a:rPr lang="en-US" sz="1600"/>
              <a:t>2.3 newline</a:t>
            </a:r>
          </a:p>
          <a:p>
            <a:endParaRPr lang="en-US">
              <a:latin typeface="Courier New" pitchFamily="49" charset="0"/>
            </a:endParaRPr>
          </a:p>
          <a:p>
            <a:r>
              <a:rPr lang="en-US" sz="1600"/>
              <a:t>2.4 exit (</a:t>
            </a:r>
            <a:r>
              <a:rPr lang="en-US" sz="1600">
                <a:latin typeface="Courier New" pitchFamily="49" charset="0"/>
              </a:rPr>
              <a:t>return 0</a:t>
            </a:r>
            <a:r>
              <a:rPr lang="en-US" sz="1600"/>
              <a:t>)</a:t>
            </a:r>
          </a:p>
          <a:p>
            <a:endParaRPr lang="en-US" sz="1800"/>
          </a:p>
          <a:p>
            <a:r>
              <a:rPr lang="en-US" sz="1600"/>
              <a:t>Program Output</a:t>
            </a:r>
          </a:p>
        </p:txBody>
      </p:sp>
      <p:sp>
        <p:nvSpPr>
          <p:cNvPr id="42" name="Rectangle 10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/>
          <a:p>
            <a:fld id="{5C9866AC-502F-45BD-A5EC-58C35B6F63F4}" type="slidenum">
              <a:rPr lang="en-US"/>
              <a:pPr/>
              <a:t>18</a:t>
            </a:fld>
            <a:endParaRPr lang="en-US"/>
          </a:p>
        </p:txBody>
      </p:sp>
      <p:sp>
        <p:nvSpPr>
          <p:cNvPr id="33795" name="Rectangle 3"/>
          <p:cNvSpPr>
            <a:spLocks noChangeArrowheads="1"/>
          </p:cNvSpPr>
          <p:nvPr/>
        </p:nvSpPr>
        <p:spPr bwMode="auto">
          <a:xfrm>
            <a:off x="0" y="4038600"/>
            <a:ext cx="6781800" cy="304800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0"/>
              </a:spcBef>
            </a:pPr>
            <a:r>
              <a:rPr lang="en-US" b="1">
                <a:solidFill>
                  <a:schemeClr val="tx1"/>
                </a:solidFill>
                <a:latin typeface="Courier New" pitchFamily="49" charset="0"/>
              </a:rPr>
              <a:t>Welcome to C++!</a:t>
            </a:r>
            <a:r>
              <a:rPr lang="en-US" sz="1400" b="1">
                <a:solidFill>
                  <a:schemeClr val="tx1"/>
                </a:solidFill>
                <a:latin typeface="Courier New" pitchFamily="49" charset="0"/>
              </a:rPr>
              <a:t> </a:t>
            </a:r>
            <a:endParaRPr lang="en-US" sz="2400" b="1">
              <a:solidFill>
                <a:schemeClr val="tx1"/>
              </a:solidFill>
              <a:latin typeface="Courier New" pitchFamily="49" charset="0"/>
            </a:endParaRP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0" y="0"/>
            <a:ext cx="6781800" cy="3657600"/>
            <a:chOff x="0" y="0"/>
            <a:chExt cx="3072" cy="4114"/>
          </a:xfrm>
        </p:grpSpPr>
        <p:grpSp>
          <p:nvGrpSpPr>
            <p:cNvPr id="3" name="Group 5"/>
            <p:cNvGrpSpPr>
              <a:grpSpLocks/>
            </p:cNvGrpSpPr>
            <p:nvPr/>
          </p:nvGrpSpPr>
          <p:grpSpPr bwMode="auto">
            <a:xfrm>
              <a:off x="0" y="0"/>
              <a:ext cx="3072" cy="374"/>
              <a:chOff x="0" y="0"/>
              <a:chExt cx="3072" cy="374"/>
            </a:xfrm>
          </p:grpSpPr>
          <p:sp>
            <p:nvSpPr>
              <p:cNvPr id="33798" name="Rectangle 6"/>
              <p:cNvSpPr>
                <a:spLocks noChangeArrowheads="1"/>
              </p:cNvSpPr>
              <p:nvPr/>
            </p:nvSpPr>
            <p:spPr bwMode="auto">
              <a:xfrm>
                <a:off x="0" y="0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3799" name="Rectangle 7"/>
              <p:cNvSpPr>
                <a:spLocks noChangeArrowheads="1"/>
              </p:cNvSpPr>
              <p:nvPr/>
            </p:nvSpPr>
            <p:spPr bwMode="auto">
              <a:xfrm>
                <a:off x="0" y="0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>
                    <a:solidFill>
                      <a:srgbClr val="4D8DFF"/>
                    </a:solidFill>
                    <a:latin typeface="Courier New" pitchFamily="49" charset="0"/>
                  </a:rPr>
                  <a:t>	1	</a:t>
                </a:r>
                <a:r>
                  <a:rPr lang="en-US" b="1">
                    <a:solidFill>
                      <a:srgbClr val="33CC33"/>
                    </a:solidFill>
                    <a:latin typeface="Courier New" pitchFamily="49" charset="0"/>
                  </a:rPr>
                  <a:t>// Fig. 1.4: fig01_04.cpp</a:t>
                </a:r>
                <a:endParaRPr lang="en-US" b="1">
                  <a:latin typeface="Courier New" pitchFamily="49" charset="0"/>
                </a:endParaRP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4" name="Group 8"/>
            <p:cNvGrpSpPr>
              <a:grpSpLocks/>
            </p:cNvGrpSpPr>
            <p:nvPr/>
          </p:nvGrpSpPr>
          <p:grpSpPr bwMode="auto">
            <a:xfrm>
              <a:off x="0" y="374"/>
              <a:ext cx="3072" cy="374"/>
              <a:chOff x="0" y="374"/>
              <a:chExt cx="3072" cy="374"/>
            </a:xfrm>
          </p:grpSpPr>
          <p:sp>
            <p:nvSpPr>
              <p:cNvPr id="33801" name="Rectangle 9"/>
              <p:cNvSpPr>
                <a:spLocks noChangeArrowheads="1"/>
              </p:cNvSpPr>
              <p:nvPr/>
            </p:nvSpPr>
            <p:spPr bwMode="auto">
              <a:xfrm>
                <a:off x="0" y="374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3802" name="Rectangle 10"/>
              <p:cNvSpPr>
                <a:spLocks noChangeArrowheads="1"/>
              </p:cNvSpPr>
              <p:nvPr/>
            </p:nvSpPr>
            <p:spPr bwMode="auto">
              <a:xfrm>
                <a:off x="0" y="374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>
                    <a:solidFill>
                      <a:srgbClr val="4D8DFF"/>
                    </a:solidFill>
                    <a:latin typeface="Courier New" pitchFamily="49" charset="0"/>
                  </a:rPr>
                  <a:t>	2	</a:t>
                </a:r>
                <a:r>
                  <a:rPr lang="en-US" b="1">
                    <a:solidFill>
                      <a:srgbClr val="33CC33"/>
                    </a:solidFill>
                    <a:latin typeface="Courier New" pitchFamily="49" charset="0"/>
                  </a:rPr>
                  <a:t>// Printing a line with multiple statements</a:t>
                </a:r>
                <a:endParaRPr lang="en-US" b="1">
                  <a:latin typeface="Courier New" pitchFamily="49" charset="0"/>
                </a:endParaRP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5" name="Group 11"/>
            <p:cNvGrpSpPr>
              <a:grpSpLocks/>
            </p:cNvGrpSpPr>
            <p:nvPr/>
          </p:nvGrpSpPr>
          <p:grpSpPr bwMode="auto">
            <a:xfrm>
              <a:off x="0" y="748"/>
              <a:ext cx="3072" cy="374"/>
              <a:chOff x="0" y="748"/>
              <a:chExt cx="3072" cy="374"/>
            </a:xfrm>
          </p:grpSpPr>
          <p:sp>
            <p:nvSpPr>
              <p:cNvPr id="33804" name="Rectangle 12"/>
              <p:cNvSpPr>
                <a:spLocks noChangeArrowheads="1"/>
              </p:cNvSpPr>
              <p:nvPr/>
            </p:nvSpPr>
            <p:spPr bwMode="auto">
              <a:xfrm>
                <a:off x="0" y="748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3805" name="Rectangle 13"/>
              <p:cNvSpPr>
                <a:spLocks noChangeArrowheads="1"/>
              </p:cNvSpPr>
              <p:nvPr/>
            </p:nvSpPr>
            <p:spPr bwMode="auto">
              <a:xfrm>
                <a:off x="0" y="748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>
                    <a:solidFill>
                      <a:srgbClr val="4D8DFF"/>
                    </a:solidFill>
                    <a:latin typeface="Courier New" pitchFamily="49" charset="0"/>
                  </a:rPr>
                  <a:t>	3	</a:t>
                </a:r>
                <a:r>
                  <a:rPr lang="en-US" b="1">
                    <a:solidFill>
                      <a:srgbClr val="275AFF"/>
                    </a:solidFill>
                    <a:latin typeface="Courier New" pitchFamily="49" charset="0"/>
                  </a:rPr>
                  <a:t>#include</a:t>
                </a:r>
                <a:r>
                  <a:rPr lang="en-US" b="1">
                    <a:latin typeface="Courier New" pitchFamily="49" charset="0"/>
                  </a:rPr>
                  <a:t> &lt;iostream&gt;</a:t>
                </a: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6" name="Group 14"/>
            <p:cNvGrpSpPr>
              <a:grpSpLocks/>
            </p:cNvGrpSpPr>
            <p:nvPr/>
          </p:nvGrpSpPr>
          <p:grpSpPr bwMode="auto">
            <a:xfrm>
              <a:off x="0" y="1122"/>
              <a:ext cx="3072" cy="374"/>
              <a:chOff x="0" y="1122"/>
              <a:chExt cx="3072" cy="374"/>
            </a:xfrm>
          </p:grpSpPr>
          <p:sp>
            <p:nvSpPr>
              <p:cNvPr id="33807" name="Rectangle 15"/>
              <p:cNvSpPr>
                <a:spLocks noChangeArrowheads="1"/>
              </p:cNvSpPr>
              <p:nvPr/>
            </p:nvSpPr>
            <p:spPr bwMode="auto">
              <a:xfrm>
                <a:off x="0" y="1122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3808" name="Rectangle 16"/>
              <p:cNvSpPr>
                <a:spLocks noChangeArrowheads="1"/>
              </p:cNvSpPr>
              <p:nvPr/>
            </p:nvSpPr>
            <p:spPr bwMode="auto">
              <a:xfrm>
                <a:off x="0" y="1122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>
                    <a:solidFill>
                      <a:srgbClr val="4D8DFF"/>
                    </a:solidFill>
                    <a:latin typeface="Courier New" pitchFamily="49" charset="0"/>
                  </a:rPr>
                  <a:t>	4	</a:t>
                </a:r>
                <a:endParaRPr lang="en-US" b="1">
                  <a:latin typeface="Courier New" pitchFamily="49" charset="0"/>
                </a:endParaRP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7" name="Group 17"/>
            <p:cNvGrpSpPr>
              <a:grpSpLocks/>
            </p:cNvGrpSpPr>
            <p:nvPr/>
          </p:nvGrpSpPr>
          <p:grpSpPr bwMode="auto">
            <a:xfrm>
              <a:off x="0" y="1496"/>
              <a:ext cx="3072" cy="374"/>
              <a:chOff x="0" y="1496"/>
              <a:chExt cx="3072" cy="374"/>
            </a:xfrm>
          </p:grpSpPr>
          <p:sp>
            <p:nvSpPr>
              <p:cNvPr id="33810" name="Rectangle 18"/>
              <p:cNvSpPr>
                <a:spLocks noChangeArrowheads="1"/>
              </p:cNvSpPr>
              <p:nvPr/>
            </p:nvSpPr>
            <p:spPr bwMode="auto">
              <a:xfrm>
                <a:off x="0" y="1496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3811" name="Rectangle 19"/>
              <p:cNvSpPr>
                <a:spLocks noChangeArrowheads="1"/>
              </p:cNvSpPr>
              <p:nvPr/>
            </p:nvSpPr>
            <p:spPr bwMode="auto">
              <a:xfrm>
                <a:off x="0" y="1496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>
                    <a:solidFill>
                      <a:srgbClr val="4D8DFF"/>
                    </a:solidFill>
                    <a:latin typeface="Courier New" pitchFamily="49" charset="0"/>
                  </a:rPr>
                  <a:t>	5	</a:t>
                </a:r>
                <a:r>
                  <a:rPr lang="en-US" b="1">
                    <a:solidFill>
                      <a:srgbClr val="275AFF"/>
                    </a:solidFill>
                    <a:latin typeface="Courier New" pitchFamily="49" charset="0"/>
                  </a:rPr>
                  <a:t>int</a:t>
                </a:r>
                <a:r>
                  <a:rPr lang="en-US" b="1">
                    <a:latin typeface="Courier New" pitchFamily="49" charset="0"/>
                  </a:rPr>
                  <a:t> main()</a:t>
                </a: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8" name="Group 20"/>
            <p:cNvGrpSpPr>
              <a:grpSpLocks/>
            </p:cNvGrpSpPr>
            <p:nvPr/>
          </p:nvGrpSpPr>
          <p:grpSpPr bwMode="auto">
            <a:xfrm>
              <a:off x="0" y="1870"/>
              <a:ext cx="3072" cy="374"/>
              <a:chOff x="0" y="1870"/>
              <a:chExt cx="3072" cy="374"/>
            </a:xfrm>
          </p:grpSpPr>
          <p:sp>
            <p:nvSpPr>
              <p:cNvPr id="33813" name="Rectangle 21"/>
              <p:cNvSpPr>
                <a:spLocks noChangeArrowheads="1"/>
              </p:cNvSpPr>
              <p:nvPr/>
            </p:nvSpPr>
            <p:spPr bwMode="auto">
              <a:xfrm>
                <a:off x="0" y="1870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3814" name="Rectangle 22"/>
              <p:cNvSpPr>
                <a:spLocks noChangeArrowheads="1"/>
              </p:cNvSpPr>
              <p:nvPr/>
            </p:nvSpPr>
            <p:spPr bwMode="auto">
              <a:xfrm>
                <a:off x="0" y="1870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>
                    <a:solidFill>
                      <a:srgbClr val="4D8DFF"/>
                    </a:solidFill>
                    <a:latin typeface="Courier New" pitchFamily="49" charset="0"/>
                  </a:rPr>
                  <a:t>	6	</a:t>
                </a:r>
                <a:r>
                  <a:rPr lang="en-US" b="1">
                    <a:latin typeface="Courier New" pitchFamily="49" charset="0"/>
                  </a:rPr>
                  <a:t>{</a:t>
                </a: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9" name="Group 23"/>
            <p:cNvGrpSpPr>
              <a:grpSpLocks/>
            </p:cNvGrpSpPr>
            <p:nvPr/>
          </p:nvGrpSpPr>
          <p:grpSpPr bwMode="auto">
            <a:xfrm>
              <a:off x="0" y="2244"/>
              <a:ext cx="3072" cy="374"/>
              <a:chOff x="0" y="2244"/>
              <a:chExt cx="3072" cy="374"/>
            </a:xfrm>
          </p:grpSpPr>
          <p:sp>
            <p:nvSpPr>
              <p:cNvPr id="33816" name="Rectangle 24"/>
              <p:cNvSpPr>
                <a:spLocks noChangeArrowheads="1"/>
              </p:cNvSpPr>
              <p:nvPr/>
            </p:nvSpPr>
            <p:spPr bwMode="auto">
              <a:xfrm>
                <a:off x="0" y="2244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3817" name="Rectangle 25"/>
              <p:cNvSpPr>
                <a:spLocks noChangeArrowheads="1"/>
              </p:cNvSpPr>
              <p:nvPr/>
            </p:nvSpPr>
            <p:spPr bwMode="auto">
              <a:xfrm>
                <a:off x="0" y="2244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>
                    <a:solidFill>
                      <a:srgbClr val="4D8DFF"/>
                    </a:solidFill>
                    <a:latin typeface="Courier New" pitchFamily="49" charset="0"/>
                  </a:rPr>
                  <a:t>	7	</a:t>
                </a:r>
                <a:r>
                  <a:rPr lang="en-US" b="1">
                    <a:latin typeface="Courier New" pitchFamily="49" charset="0"/>
                  </a:rPr>
                  <a:t>   std::cout &lt;&lt; "Welcome ";</a:t>
                </a: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10" name="Group 26"/>
            <p:cNvGrpSpPr>
              <a:grpSpLocks/>
            </p:cNvGrpSpPr>
            <p:nvPr/>
          </p:nvGrpSpPr>
          <p:grpSpPr bwMode="auto">
            <a:xfrm>
              <a:off x="0" y="2618"/>
              <a:ext cx="3072" cy="374"/>
              <a:chOff x="0" y="2618"/>
              <a:chExt cx="3072" cy="374"/>
            </a:xfrm>
          </p:grpSpPr>
          <p:sp>
            <p:nvSpPr>
              <p:cNvPr id="33819" name="Rectangle 27"/>
              <p:cNvSpPr>
                <a:spLocks noChangeArrowheads="1"/>
              </p:cNvSpPr>
              <p:nvPr/>
            </p:nvSpPr>
            <p:spPr bwMode="auto">
              <a:xfrm>
                <a:off x="0" y="2618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3820" name="Rectangle 28"/>
              <p:cNvSpPr>
                <a:spLocks noChangeArrowheads="1"/>
              </p:cNvSpPr>
              <p:nvPr/>
            </p:nvSpPr>
            <p:spPr bwMode="auto">
              <a:xfrm>
                <a:off x="0" y="2618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>
                    <a:solidFill>
                      <a:srgbClr val="4D8DFF"/>
                    </a:solidFill>
                    <a:latin typeface="Courier New" pitchFamily="49" charset="0"/>
                  </a:rPr>
                  <a:t>	8	</a:t>
                </a:r>
                <a:r>
                  <a:rPr lang="en-US" b="1">
                    <a:latin typeface="Courier New" pitchFamily="49" charset="0"/>
                  </a:rPr>
                  <a:t>   std::cout &lt;&lt; "to C++!\n";</a:t>
                </a: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11" name="Group 29"/>
            <p:cNvGrpSpPr>
              <a:grpSpLocks/>
            </p:cNvGrpSpPr>
            <p:nvPr/>
          </p:nvGrpSpPr>
          <p:grpSpPr bwMode="auto">
            <a:xfrm>
              <a:off x="0" y="2992"/>
              <a:ext cx="3072" cy="374"/>
              <a:chOff x="0" y="2992"/>
              <a:chExt cx="3072" cy="374"/>
            </a:xfrm>
          </p:grpSpPr>
          <p:sp>
            <p:nvSpPr>
              <p:cNvPr id="33822" name="Rectangle 30"/>
              <p:cNvSpPr>
                <a:spLocks noChangeArrowheads="1"/>
              </p:cNvSpPr>
              <p:nvPr/>
            </p:nvSpPr>
            <p:spPr bwMode="auto">
              <a:xfrm>
                <a:off x="0" y="2992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3823" name="Rectangle 31"/>
              <p:cNvSpPr>
                <a:spLocks noChangeArrowheads="1"/>
              </p:cNvSpPr>
              <p:nvPr/>
            </p:nvSpPr>
            <p:spPr bwMode="auto">
              <a:xfrm>
                <a:off x="0" y="2992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>
                    <a:solidFill>
                      <a:srgbClr val="4D8DFF"/>
                    </a:solidFill>
                    <a:latin typeface="Courier New" pitchFamily="49" charset="0"/>
                  </a:rPr>
                  <a:t>	9	</a:t>
                </a:r>
                <a:endParaRPr lang="en-US" b="1">
                  <a:latin typeface="Courier New" pitchFamily="49" charset="0"/>
                </a:endParaRP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12" name="Group 32"/>
            <p:cNvGrpSpPr>
              <a:grpSpLocks/>
            </p:cNvGrpSpPr>
            <p:nvPr/>
          </p:nvGrpSpPr>
          <p:grpSpPr bwMode="auto">
            <a:xfrm>
              <a:off x="0" y="3366"/>
              <a:ext cx="3072" cy="374"/>
              <a:chOff x="0" y="3366"/>
              <a:chExt cx="3072" cy="374"/>
            </a:xfrm>
          </p:grpSpPr>
          <p:sp>
            <p:nvSpPr>
              <p:cNvPr id="33825" name="Rectangle 33"/>
              <p:cNvSpPr>
                <a:spLocks noChangeArrowheads="1"/>
              </p:cNvSpPr>
              <p:nvPr/>
            </p:nvSpPr>
            <p:spPr bwMode="auto">
              <a:xfrm>
                <a:off x="0" y="3366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3826" name="Rectangle 34"/>
              <p:cNvSpPr>
                <a:spLocks noChangeArrowheads="1"/>
              </p:cNvSpPr>
              <p:nvPr/>
            </p:nvSpPr>
            <p:spPr bwMode="auto">
              <a:xfrm>
                <a:off x="0" y="3366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>
                    <a:solidFill>
                      <a:srgbClr val="4D8DFF"/>
                    </a:solidFill>
                    <a:latin typeface="Courier New" pitchFamily="49" charset="0"/>
                  </a:rPr>
                  <a:t>	10	</a:t>
                </a:r>
                <a:r>
                  <a:rPr lang="en-US" b="1">
                    <a:latin typeface="Courier New" pitchFamily="49" charset="0"/>
                  </a:rPr>
                  <a:t>   </a:t>
                </a:r>
                <a:r>
                  <a:rPr lang="en-US" b="1">
                    <a:solidFill>
                      <a:srgbClr val="275AFF"/>
                    </a:solidFill>
                    <a:latin typeface="Courier New" pitchFamily="49" charset="0"/>
                  </a:rPr>
                  <a:t>return</a:t>
                </a:r>
                <a:r>
                  <a:rPr lang="en-US" b="1">
                    <a:latin typeface="Courier New" pitchFamily="49" charset="0"/>
                  </a:rPr>
                  <a:t> 0;   </a:t>
                </a:r>
                <a:r>
                  <a:rPr lang="en-US" b="1">
                    <a:solidFill>
                      <a:srgbClr val="33CC33"/>
                    </a:solidFill>
                    <a:latin typeface="Courier New" pitchFamily="49" charset="0"/>
                  </a:rPr>
                  <a:t>// indicate that program ended successfully</a:t>
                </a:r>
                <a:endParaRPr lang="en-US" b="1">
                  <a:latin typeface="Courier New" pitchFamily="49" charset="0"/>
                </a:endParaRP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13" name="Group 35"/>
            <p:cNvGrpSpPr>
              <a:grpSpLocks/>
            </p:cNvGrpSpPr>
            <p:nvPr/>
          </p:nvGrpSpPr>
          <p:grpSpPr bwMode="auto">
            <a:xfrm>
              <a:off x="0" y="3740"/>
              <a:ext cx="3072" cy="374"/>
              <a:chOff x="0" y="3740"/>
              <a:chExt cx="3072" cy="374"/>
            </a:xfrm>
          </p:grpSpPr>
          <p:sp>
            <p:nvSpPr>
              <p:cNvPr id="33828" name="Rectangle 36"/>
              <p:cNvSpPr>
                <a:spLocks noChangeArrowheads="1"/>
              </p:cNvSpPr>
              <p:nvPr/>
            </p:nvSpPr>
            <p:spPr bwMode="auto">
              <a:xfrm>
                <a:off x="0" y="3740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3829" name="Rectangle 37"/>
              <p:cNvSpPr>
                <a:spLocks noChangeArrowheads="1"/>
              </p:cNvSpPr>
              <p:nvPr/>
            </p:nvSpPr>
            <p:spPr bwMode="auto">
              <a:xfrm>
                <a:off x="0" y="3740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>
                    <a:solidFill>
                      <a:srgbClr val="4D8DFF"/>
                    </a:solidFill>
                    <a:latin typeface="Courier New" pitchFamily="49" charset="0"/>
                  </a:rPr>
                  <a:t>	11	</a:t>
                </a:r>
                <a:r>
                  <a:rPr lang="en-US" b="1">
                    <a:latin typeface="Courier New" pitchFamily="49" charset="0"/>
                  </a:rPr>
                  <a:t>}</a:t>
                </a: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</p:grpSp>
      <p:grpSp>
        <p:nvGrpSpPr>
          <p:cNvPr id="14" name="Group 41"/>
          <p:cNvGrpSpPr>
            <a:grpSpLocks/>
          </p:cNvGrpSpPr>
          <p:nvPr/>
        </p:nvGrpSpPr>
        <p:grpSpPr bwMode="auto">
          <a:xfrm>
            <a:off x="914400" y="2667000"/>
            <a:ext cx="6096000" cy="2571750"/>
            <a:chOff x="576" y="1680"/>
            <a:chExt cx="3840" cy="1620"/>
          </a:xfrm>
        </p:grpSpPr>
        <p:sp>
          <p:nvSpPr>
            <p:cNvPr id="33830" name="Text Box 38"/>
            <p:cNvSpPr txBox="1">
              <a:spLocks noChangeArrowheads="1"/>
            </p:cNvSpPr>
            <p:nvPr/>
          </p:nvSpPr>
          <p:spPr bwMode="auto">
            <a:xfrm>
              <a:off x="1488" y="2928"/>
              <a:ext cx="2928" cy="372"/>
            </a:xfrm>
            <a:prstGeom prst="rect">
              <a:avLst/>
            </a:prstGeom>
            <a:solidFill>
              <a:srgbClr val="99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 sz="1600"/>
                <a:t>Unless new line </a:t>
              </a:r>
              <a:r>
                <a:rPr lang="en-US" sz="1600" b="1">
                  <a:latin typeface="Courier New" pitchFamily="49" charset="0"/>
                </a:rPr>
                <a:t>'\n'</a:t>
              </a:r>
              <a:r>
                <a:rPr lang="en-US" sz="1600"/>
                <a:t> is specified, the text continues on the same line.</a:t>
              </a:r>
            </a:p>
          </p:txBody>
        </p:sp>
        <p:sp>
          <p:nvSpPr>
            <p:cNvPr id="33831" name="Line 39"/>
            <p:cNvSpPr>
              <a:spLocks noChangeShapeType="1"/>
            </p:cNvSpPr>
            <p:nvPr/>
          </p:nvSpPr>
          <p:spPr bwMode="auto">
            <a:xfrm flipH="1" flipV="1">
              <a:off x="576" y="2784"/>
              <a:ext cx="912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33832" name="Line 40"/>
            <p:cNvSpPr>
              <a:spLocks noChangeShapeType="1"/>
            </p:cNvSpPr>
            <p:nvPr/>
          </p:nvSpPr>
          <p:spPr bwMode="auto">
            <a:xfrm flipH="1" flipV="1">
              <a:off x="1344" y="1680"/>
              <a:ext cx="672" cy="12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Modifying C++ Program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Printing multiple lines of text with a single statement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1905000" y="2590800"/>
            <a:ext cx="6553200" cy="1894362"/>
          </a:xfrm>
        </p:spPr>
        <p:txBody>
          <a:bodyPr/>
          <a:lstStyle/>
          <a:p>
            <a:r>
              <a:rPr lang="en-US" dirty="0" smtClean="0"/>
              <a:t>Introduction to C++ Programming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981200" y="5003322"/>
            <a:ext cx="6477000" cy="1371600"/>
          </a:xfrm>
        </p:spPr>
        <p:txBody>
          <a:bodyPr/>
          <a:lstStyle/>
          <a:p>
            <a:r>
              <a:rPr lang="en-US" dirty="0" smtClean="0"/>
              <a:t>Week # 2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1026"/>
          <p:cNvSpPr>
            <a:spLocks noGrp="1" noChangeArrowheads="1"/>
          </p:cNvSpPr>
          <p:nvPr>
            <p:ph type="subTitle" sz="quarter" idx="1"/>
          </p:nvPr>
        </p:nvSpPr>
        <p:spPr/>
        <p:txBody>
          <a:bodyPr/>
          <a:lstStyle/>
          <a:p>
            <a:r>
              <a:rPr lang="en-US" sz="1600"/>
              <a:t>1. Load </a:t>
            </a:r>
            <a:r>
              <a:rPr lang="en-US" sz="1600">
                <a:latin typeface="Courier New" pitchFamily="49" charset="0"/>
              </a:rPr>
              <a:t>&lt;iostream&gt;</a:t>
            </a:r>
          </a:p>
          <a:p>
            <a:endParaRPr lang="en-US" sz="800">
              <a:latin typeface="Courier New" pitchFamily="49" charset="0"/>
            </a:endParaRPr>
          </a:p>
          <a:p>
            <a:r>
              <a:rPr lang="en-US" sz="1600"/>
              <a:t>2.  </a:t>
            </a:r>
            <a:r>
              <a:rPr lang="en-US" sz="1600">
                <a:latin typeface="Courier New" pitchFamily="49" charset="0"/>
              </a:rPr>
              <a:t>main</a:t>
            </a:r>
            <a:endParaRPr lang="en-US" sz="800">
              <a:latin typeface="Courier New" pitchFamily="49" charset="0"/>
            </a:endParaRPr>
          </a:p>
          <a:p>
            <a:endParaRPr lang="en-US" sz="800">
              <a:latin typeface="Courier New" pitchFamily="49" charset="0"/>
            </a:endParaRPr>
          </a:p>
          <a:p>
            <a:r>
              <a:rPr lang="en-US" sz="1600"/>
              <a:t>2.1 Print</a:t>
            </a:r>
            <a:r>
              <a:rPr lang="en-US" sz="1600">
                <a:latin typeface="Courier New" pitchFamily="49" charset="0"/>
              </a:rPr>
              <a:t> "Welcome"</a:t>
            </a:r>
          </a:p>
          <a:p>
            <a:endParaRPr lang="en-US" sz="800">
              <a:latin typeface="Courier New" pitchFamily="49" charset="0"/>
            </a:endParaRPr>
          </a:p>
          <a:p>
            <a:r>
              <a:rPr lang="en-US" sz="1600"/>
              <a:t>2.2 newline</a:t>
            </a:r>
          </a:p>
          <a:p>
            <a:endParaRPr lang="en-US" sz="800"/>
          </a:p>
          <a:p>
            <a:r>
              <a:rPr lang="en-US" sz="1600"/>
              <a:t>2.3 Print </a:t>
            </a:r>
            <a:r>
              <a:rPr lang="en-US" sz="1600">
                <a:latin typeface="Courier New" pitchFamily="49" charset="0"/>
              </a:rPr>
              <a:t>"to"</a:t>
            </a:r>
          </a:p>
          <a:p>
            <a:endParaRPr lang="en-US" sz="800">
              <a:latin typeface="Courier New" pitchFamily="49" charset="0"/>
            </a:endParaRPr>
          </a:p>
          <a:p>
            <a:r>
              <a:rPr lang="en-US" sz="1600"/>
              <a:t>2.4 newline</a:t>
            </a:r>
          </a:p>
          <a:p>
            <a:endParaRPr lang="en-US" sz="800"/>
          </a:p>
          <a:p>
            <a:r>
              <a:rPr lang="en-US" sz="1600"/>
              <a:t>2.5 newline</a:t>
            </a:r>
            <a:endParaRPr lang="en-US" sz="1600">
              <a:latin typeface="Courier New" pitchFamily="49" charset="0"/>
            </a:endParaRPr>
          </a:p>
          <a:p>
            <a:endParaRPr lang="en-US" sz="800">
              <a:latin typeface="Courier New" pitchFamily="49" charset="0"/>
            </a:endParaRPr>
          </a:p>
          <a:p>
            <a:r>
              <a:rPr lang="en-US" sz="1600"/>
              <a:t>2.6 Print </a:t>
            </a:r>
            <a:r>
              <a:rPr lang="en-US" sz="1600">
                <a:latin typeface="Courier New" pitchFamily="49" charset="0"/>
              </a:rPr>
              <a:t>"C++!"</a:t>
            </a:r>
          </a:p>
          <a:p>
            <a:endParaRPr lang="en-US" sz="800">
              <a:latin typeface="Courier New" pitchFamily="49" charset="0"/>
            </a:endParaRPr>
          </a:p>
          <a:p>
            <a:r>
              <a:rPr lang="en-US" sz="1600"/>
              <a:t>2.7 newline</a:t>
            </a:r>
            <a:endParaRPr lang="en-US" sz="1600">
              <a:latin typeface="Courier New" pitchFamily="49" charset="0"/>
            </a:endParaRPr>
          </a:p>
          <a:p>
            <a:endParaRPr lang="en-US" sz="800">
              <a:latin typeface="Courier New" pitchFamily="49" charset="0"/>
            </a:endParaRPr>
          </a:p>
          <a:p>
            <a:r>
              <a:rPr lang="en-US" sz="1600"/>
              <a:t>2.8 exit (</a:t>
            </a:r>
            <a:r>
              <a:rPr lang="en-US" sz="1600">
                <a:latin typeface="Courier New" pitchFamily="49" charset="0"/>
              </a:rPr>
              <a:t>return 0</a:t>
            </a:r>
            <a:r>
              <a:rPr lang="en-US" sz="1600"/>
              <a:t>)</a:t>
            </a:r>
          </a:p>
          <a:p>
            <a:endParaRPr lang="en-US" sz="800"/>
          </a:p>
          <a:p>
            <a:r>
              <a:rPr lang="en-US" sz="1600"/>
              <a:t>Program Output</a:t>
            </a:r>
          </a:p>
          <a:p>
            <a:endParaRPr lang="en-US" sz="1600"/>
          </a:p>
        </p:txBody>
      </p:sp>
      <p:sp>
        <p:nvSpPr>
          <p:cNvPr id="39" name="Rectangle 10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/>
          <a:p>
            <a:fld id="{E2D8B997-C5D0-4D87-AEDE-642583ACF1B9}" type="slidenum">
              <a:rPr lang="en-US"/>
              <a:pPr/>
              <a:t>20</a:t>
            </a:fld>
            <a:endParaRPr lang="en-US"/>
          </a:p>
        </p:txBody>
      </p:sp>
      <p:grpSp>
        <p:nvGrpSpPr>
          <p:cNvPr id="2" name="Group 1027"/>
          <p:cNvGrpSpPr>
            <a:grpSpLocks/>
          </p:cNvGrpSpPr>
          <p:nvPr/>
        </p:nvGrpSpPr>
        <p:grpSpPr bwMode="auto">
          <a:xfrm>
            <a:off x="0" y="0"/>
            <a:ext cx="6781800" cy="3657600"/>
            <a:chOff x="0" y="0"/>
            <a:chExt cx="3072" cy="3740"/>
          </a:xfrm>
        </p:grpSpPr>
        <p:grpSp>
          <p:nvGrpSpPr>
            <p:cNvPr id="3" name="Group 1028"/>
            <p:cNvGrpSpPr>
              <a:grpSpLocks/>
            </p:cNvGrpSpPr>
            <p:nvPr/>
          </p:nvGrpSpPr>
          <p:grpSpPr bwMode="auto">
            <a:xfrm>
              <a:off x="0" y="0"/>
              <a:ext cx="3072" cy="374"/>
              <a:chOff x="0" y="0"/>
              <a:chExt cx="3072" cy="374"/>
            </a:xfrm>
          </p:grpSpPr>
          <p:sp>
            <p:nvSpPr>
              <p:cNvPr id="34821" name="Rectangle 1029"/>
              <p:cNvSpPr>
                <a:spLocks noChangeArrowheads="1"/>
              </p:cNvSpPr>
              <p:nvPr/>
            </p:nvSpPr>
            <p:spPr bwMode="auto">
              <a:xfrm>
                <a:off x="0" y="0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4822" name="Rectangle 1030"/>
              <p:cNvSpPr>
                <a:spLocks noChangeArrowheads="1"/>
              </p:cNvSpPr>
              <p:nvPr/>
            </p:nvSpPr>
            <p:spPr bwMode="auto">
              <a:xfrm>
                <a:off x="0" y="0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>
                    <a:solidFill>
                      <a:srgbClr val="4D8DFF"/>
                    </a:solidFill>
                    <a:latin typeface="Courier New" pitchFamily="49" charset="0"/>
                  </a:rPr>
                  <a:t>	1	</a:t>
                </a:r>
                <a:r>
                  <a:rPr lang="en-US" b="1">
                    <a:solidFill>
                      <a:srgbClr val="33CC33"/>
                    </a:solidFill>
                    <a:latin typeface="Courier New" pitchFamily="49" charset="0"/>
                  </a:rPr>
                  <a:t>// Fig. 1.5: fig01_05.cpp</a:t>
                </a:r>
                <a:endParaRPr lang="en-US" b="1">
                  <a:latin typeface="Courier New" pitchFamily="49" charset="0"/>
                </a:endParaRP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4" name="Group 1031"/>
            <p:cNvGrpSpPr>
              <a:grpSpLocks/>
            </p:cNvGrpSpPr>
            <p:nvPr/>
          </p:nvGrpSpPr>
          <p:grpSpPr bwMode="auto">
            <a:xfrm>
              <a:off x="0" y="374"/>
              <a:ext cx="3072" cy="374"/>
              <a:chOff x="0" y="374"/>
              <a:chExt cx="3072" cy="374"/>
            </a:xfrm>
          </p:grpSpPr>
          <p:sp>
            <p:nvSpPr>
              <p:cNvPr id="34824" name="Rectangle 1032"/>
              <p:cNvSpPr>
                <a:spLocks noChangeArrowheads="1"/>
              </p:cNvSpPr>
              <p:nvPr/>
            </p:nvSpPr>
            <p:spPr bwMode="auto">
              <a:xfrm>
                <a:off x="0" y="374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4825" name="Rectangle 1033"/>
              <p:cNvSpPr>
                <a:spLocks noChangeArrowheads="1"/>
              </p:cNvSpPr>
              <p:nvPr/>
            </p:nvSpPr>
            <p:spPr bwMode="auto">
              <a:xfrm>
                <a:off x="0" y="374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>
                    <a:solidFill>
                      <a:srgbClr val="4D8DFF"/>
                    </a:solidFill>
                    <a:latin typeface="Courier New" pitchFamily="49" charset="0"/>
                  </a:rPr>
                  <a:t>	2	</a:t>
                </a:r>
                <a:r>
                  <a:rPr lang="en-US" b="1">
                    <a:solidFill>
                      <a:srgbClr val="33CC33"/>
                    </a:solidFill>
                    <a:latin typeface="Courier New" pitchFamily="49" charset="0"/>
                  </a:rPr>
                  <a:t>// Printing multiple lines with a single statement</a:t>
                </a:r>
                <a:endParaRPr lang="en-US" b="1">
                  <a:latin typeface="Courier New" pitchFamily="49" charset="0"/>
                </a:endParaRP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5" name="Group 1034"/>
            <p:cNvGrpSpPr>
              <a:grpSpLocks/>
            </p:cNvGrpSpPr>
            <p:nvPr/>
          </p:nvGrpSpPr>
          <p:grpSpPr bwMode="auto">
            <a:xfrm>
              <a:off x="0" y="748"/>
              <a:ext cx="3072" cy="374"/>
              <a:chOff x="0" y="748"/>
              <a:chExt cx="3072" cy="374"/>
            </a:xfrm>
          </p:grpSpPr>
          <p:sp>
            <p:nvSpPr>
              <p:cNvPr id="34827" name="Rectangle 1035"/>
              <p:cNvSpPr>
                <a:spLocks noChangeArrowheads="1"/>
              </p:cNvSpPr>
              <p:nvPr/>
            </p:nvSpPr>
            <p:spPr bwMode="auto">
              <a:xfrm>
                <a:off x="0" y="748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4828" name="Rectangle 1036"/>
              <p:cNvSpPr>
                <a:spLocks noChangeArrowheads="1"/>
              </p:cNvSpPr>
              <p:nvPr/>
            </p:nvSpPr>
            <p:spPr bwMode="auto">
              <a:xfrm>
                <a:off x="0" y="748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>
                    <a:solidFill>
                      <a:srgbClr val="4D8DFF"/>
                    </a:solidFill>
                    <a:latin typeface="Courier New" pitchFamily="49" charset="0"/>
                  </a:rPr>
                  <a:t>	3	</a:t>
                </a:r>
                <a:r>
                  <a:rPr lang="en-US" b="1">
                    <a:solidFill>
                      <a:srgbClr val="275AFF"/>
                    </a:solidFill>
                    <a:latin typeface="Courier New" pitchFamily="49" charset="0"/>
                  </a:rPr>
                  <a:t>#include</a:t>
                </a:r>
                <a:r>
                  <a:rPr lang="en-US" b="1">
                    <a:latin typeface="Courier New" pitchFamily="49" charset="0"/>
                  </a:rPr>
                  <a:t> &lt;iostream&gt;</a:t>
                </a: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6" name="Group 1037"/>
            <p:cNvGrpSpPr>
              <a:grpSpLocks/>
            </p:cNvGrpSpPr>
            <p:nvPr/>
          </p:nvGrpSpPr>
          <p:grpSpPr bwMode="auto">
            <a:xfrm>
              <a:off x="0" y="1122"/>
              <a:ext cx="3072" cy="374"/>
              <a:chOff x="0" y="1122"/>
              <a:chExt cx="3072" cy="374"/>
            </a:xfrm>
          </p:grpSpPr>
          <p:sp>
            <p:nvSpPr>
              <p:cNvPr id="34830" name="Rectangle 1038"/>
              <p:cNvSpPr>
                <a:spLocks noChangeArrowheads="1"/>
              </p:cNvSpPr>
              <p:nvPr/>
            </p:nvSpPr>
            <p:spPr bwMode="auto">
              <a:xfrm>
                <a:off x="0" y="1122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4831" name="Rectangle 1039"/>
              <p:cNvSpPr>
                <a:spLocks noChangeArrowheads="1"/>
              </p:cNvSpPr>
              <p:nvPr/>
            </p:nvSpPr>
            <p:spPr bwMode="auto">
              <a:xfrm>
                <a:off x="0" y="1122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>
                    <a:solidFill>
                      <a:srgbClr val="4D8DFF"/>
                    </a:solidFill>
                    <a:latin typeface="Courier New" pitchFamily="49" charset="0"/>
                  </a:rPr>
                  <a:t>	4	</a:t>
                </a:r>
                <a:endParaRPr lang="en-US" b="1">
                  <a:latin typeface="Courier New" pitchFamily="49" charset="0"/>
                </a:endParaRP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7" name="Group 1040"/>
            <p:cNvGrpSpPr>
              <a:grpSpLocks/>
            </p:cNvGrpSpPr>
            <p:nvPr/>
          </p:nvGrpSpPr>
          <p:grpSpPr bwMode="auto">
            <a:xfrm>
              <a:off x="0" y="1496"/>
              <a:ext cx="3072" cy="374"/>
              <a:chOff x="0" y="1496"/>
              <a:chExt cx="3072" cy="374"/>
            </a:xfrm>
          </p:grpSpPr>
          <p:sp>
            <p:nvSpPr>
              <p:cNvPr id="34833" name="Rectangle 1041"/>
              <p:cNvSpPr>
                <a:spLocks noChangeArrowheads="1"/>
              </p:cNvSpPr>
              <p:nvPr/>
            </p:nvSpPr>
            <p:spPr bwMode="auto">
              <a:xfrm>
                <a:off x="0" y="1496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4834" name="Rectangle 1042"/>
              <p:cNvSpPr>
                <a:spLocks noChangeArrowheads="1"/>
              </p:cNvSpPr>
              <p:nvPr/>
            </p:nvSpPr>
            <p:spPr bwMode="auto">
              <a:xfrm>
                <a:off x="0" y="1496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>
                    <a:solidFill>
                      <a:srgbClr val="4D8DFF"/>
                    </a:solidFill>
                    <a:latin typeface="Courier New" pitchFamily="49" charset="0"/>
                  </a:rPr>
                  <a:t>	5	</a:t>
                </a:r>
                <a:r>
                  <a:rPr lang="en-US" b="1">
                    <a:solidFill>
                      <a:srgbClr val="275AFF"/>
                    </a:solidFill>
                    <a:latin typeface="Courier New" pitchFamily="49" charset="0"/>
                  </a:rPr>
                  <a:t>int</a:t>
                </a:r>
                <a:r>
                  <a:rPr lang="en-US" b="1">
                    <a:latin typeface="Courier New" pitchFamily="49" charset="0"/>
                  </a:rPr>
                  <a:t> main()</a:t>
                </a: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8" name="Group 1043"/>
            <p:cNvGrpSpPr>
              <a:grpSpLocks/>
            </p:cNvGrpSpPr>
            <p:nvPr/>
          </p:nvGrpSpPr>
          <p:grpSpPr bwMode="auto">
            <a:xfrm>
              <a:off x="0" y="1870"/>
              <a:ext cx="3072" cy="374"/>
              <a:chOff x="0" y="1870"/>
              <a:chExt cx="3072" cy="374"/>
            </a:xfrm>
          </p:grpSpPr>
          <p:sp>
            <p:nvSpPr>
              <p:cNvPr id="34836" name="Rectangle 1044"/>
              <p:cNvSpPr>
                <a:spLocks noChangeArrowheads="1"/>
              </p:cNvSpPr>
              <p:nvPr/>
            </p:nvSpPr>
            <p:spPr bwMode="auto">
              <a:xfrm>
                <a:off x="0" y="1870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4837" name="Rectangle 1045"/>
              <p:cNvSpPr>
                <a:spLocks noChangeArrowheads="1"/>
              </p:cNvSpPr>
              <p:nvPr/>
            </p:nvSpPr>
            <p:spPr bwMode="auto">
              <a:xfrm>
                <a:off x="0" y="1870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>
                    <a:solidFill>
                      <a:srgbClr val="4D8DFF"/>
                    </a:solidFill>
                    <a:latin typeface="Courier New" pitchFamily="49" charset="0"/>
                  </a:rPr>
                  <a:t>	6	</a:t>
                </a:r>
                <a:r>
                  <a:rPr lang="en-US" b="1">
                    <a:latin typeface="Courier New" pitchFamily="49" charset="0"/>
                  </a:rPr>
                  <a:t>{</a:t>
                </a: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9" name="Group 1046"/>
            <p:cNvGrpSpPr>
              <a:grpSpLocks/>
            </p:cNvGrpSpPr>
            <p:nvPr/>
          </p:nvGrpSpPr>
          <p:grpSpPr bwMode="auto">
            <a:xfrm>
              <a:off x="0" y="2244"/>
              <a:ext cx="3072" cy="374"/>
              <a:chOff x="0" y="2244"/>
              <a:chExt cx="3072" cy="374"/>
            </a:xfrm>
          </p:grpSpPr>
          <p:sp>
            <p:nvSpPr>
              <p:cNvPr id="34839" name="Rectangle 1047"/>
              <p:cNvSpPr>
                <a:spLocks noChangeArrowheads="1"/>
              </p:cNvSpPr>
              <p:nvPr/>
            </p:nvSpPr>
            <p:spPr bwMode="auto">
              <a:xfrm>
                <a:off x="0" y="2244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4840" name="Rectangle 1048"/>
              <p:cNvSpPr>
                <a:spLocks noChangeArrowheads="1"/>
              </p:cNvSpPr>
              <p:nvPr/>
            </p:nvSpPr>
            <p:spPr bwMode="auto">
              <a:xfrm>
                <a:off x="0" y="2244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>
                    <a:solidFill>
                      <a:srgbClr val="4D8DFF"/>
                    </a:solidFill>
                    <a:latin typeface="Courier New" pitchFamily="49" charset="0"/>
                  </a:rPr>
                  <a:t>	7	</a:t>
                </a:r>
                <a:r>
                  <a:rPr lang="en-US" b="1">
                    <a:latin typeface="Courier New" pitchFamily="49" charset="0"/>
                  </a:rPr>
                  <a:t>   std::cout &lt;&lt; "Welcome\nto\n\nC++!\n";</a:t>
                </a: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10" name="Group 1049"/>
            <p:cNvGrpSpPr>
              <a:grpSpLocks/>
            </p:cNvGrpSpPr>
            <p:nvPr/>
          </p:nvGrpSpPr>
          <p:grpSpPr bwMode="auto">
            <a:xfrm>
              <a:off x="0" y="2618"/>
              <a:ext cx="3072" cy="374"/>
              <a:chOff x="0" y="2618"/>
              <a:chExt cx="3072" cy="374"/>
            </a:xfrm>
          </p:grpSpPr>
          <p:sp>
            <p:nvSpPr>
              <p:cNvPr id="34842" name="Rectangle 1050"/>
              <p:cNvSpPr>
                <a:spLocks noChangeArrowheads="1"/>
              </p:cNvSpPr>
              <p:nvPr/>
            </p:nvSpPr>
            <p:spPr bwMode="auto">
              <a:xfrm>
                <a:off x="0" y="2618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4843" name="Rectangle 1051"/>
              <p:cNvSpPr>
                <a:spLocks noChangeArrowheads="1"/>
              </p:cNvSpPr>
              <p:nvPr/>
            </p:nvSpPr>
            <p:spPr bwMode="auto">
              <a:xfrm>
                <a:off x="0" y="2618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>
                    <a:solidFill>
                      <a:srgbClr val="4D8DFF"/>
                    </a:solidFill>
                    <a:latin typeface="Courier New" pitchFamily="49" charset="0"/>
                  </a:rPr>
                  <a:t>	8	</a:t>
                </a:r>
                <a:endParaRPr lang="en-US" b="1">
                  <a:latin typeface="Courier New" pitchFamily="49" charset="0"/>
                </a:endParaRP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11" name="Group 1052"/>
            <p:cNvGrpSpPr>
              <a:grpSpLocks/>
            </p:cNvGrpSpPr>
            <p:nvPr/>
          </p:nvGrpSpPr>
          <p:grpSpPr bwMode="auto">
            <a:xfrm>
              <a:off x="0" y="2992"/>
              <a:ext cx="3072" cy="374"/>
              <a:chOff x="0" y="2992"/>
              <a:chExt cx="3072" cy="374"/>
            </a:xfrm>
          </p:grpSpPr>
          <p:sp>
            <p:nvSpPr>
              <p:cNvPr id="34845" name="Rectangle 1053"/>
              <p:cNvSpPr>
                <a:spLocks noChangeArrowheads="1"/>
              </p:cNvSpPr>
              <p:nvPr/>
            </p:nvSpPr>
            <p:spPr bwMode="auto">
              <a:xfrm>
                <a:off x="0" y="2992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4846" name="Rectangle 1054"/>
              <p:cNvSpPr>
                <a:spLocks noChangeArrowheads="1"/>
              </p:cNvSpPr>
              <p:nvPr/>
            </p:nvSpPr>
            <p:spPr bwMode="auto">
              <a:xfrm>
                <a:off x="0" y="2992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>
                    <a:solidFill>
                      <a:srgbClr val="4D8DFF"/>
                    </a:solidFill>
                    <a:latin typeface="Courier New" pitchFamily="49" charset="0"/>
                  </a:rPr>
                  <a:t>	9	</a:t>
                </a:r>
                <a:r>
                  <a:rPr lang="en-US" b="1">
                    <a:latin typeface="Courier New" pitchFamily="49" charset="0"/>
                  </a:rPr>
                  <a:t>   </a:t>
                </a:r>
                <a:r>
                  <a:rPr lang="en-US" b="1">
                    <a:solidFill>
                      <a:srgbClr val="275AFF"/>
                    </a:solidFill>
                    <a:latin typeface="Courier New" pitchFamily="49" charset="0"/>
                  </a:rPr>
                  <a:t>return</a:t>
                </a:r>
                <a:r>
                  <a:rPr lang="en-US" b="1">
                    <a:latin typeface="Courier New" pitchFamily="49" charset="0"/>
                  </a:rPr>
                  <a:t> 0;   </a:t>
                </a:r>
                <a:r>
                  <a:rPr lang="en-US" b="1">
                    <a:solidFill>
                      <a:srgbClr val="33CC33"/>
                    </a:solidFill>
                    <a:latin typeface="Courier New" pitchFamily="49" charset="0"/>
                  </a:rPr>
                  <a:t>// indicate that program ended successfully</a:t>
                </a:r>
                <a:endParaRPr lang="en-US" b="1">
                  <a:latin typeface="Courier New" pitchFamily="49" charset="0"/>
                </a:endParaRP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12" name="Group 1055"/>
            <p:cNvGrpSpPr>
              <a:grpSpLocks/>
            </p:cNvGrpSpPr>
            <p:nvPr/>
          </p:nvGrpSpPr>
          <p:grpSpPr bwMode="auto">
            <a:xfrm>
              <a:off x="0" y="3366"/>
              <a:ext cx="3072" cy="374"/>
              <a:chOff x="0" y="3366"/>
              <a:chExt cx="3072" cy="374"/>
            </a:xfrm>
          </p:grpSpPr>
          <p:sp>
            <p:nvSpPr>
              <p:cNvPr id="34848" name="Rectangle 1056"/>
              <p:cNvSpPr>
                <a:spLocks noChangeArrowheads="1"/>
              </p:cNvSpPr>
              <p:nvPr/>
            </p:nvSpPr>
            <p:spPr bwMode="auto">
              <a:xfrm>
                <a:off x="0" y="3366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4849" name="Rectangle 1057"/>
              <p:cNvSpPr>
                <a:spLocks noChangeArrowheads="1"/>
              </p:cNvSpPr>
              <p:nvPr/>
            </p:nvSpPr>
            <p:spPr bwMode="auto">
              <a:xfrm>
                <a:off x="0" y="3366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>
                    <a:solidFill>
                      <a:srgbClr val="4D8DFF"/>
                    </a:solidFill>
                    <a:latin typeface="Courier New" pitchFamily="49" charset="0"/>
                  </a:rPr>
                  <a:t>	10	</a:t>
                </a:r>
                <a:r>
                  <a:rPr lang="en-US" b="1">
                    <a:latin typeface="Courier New" pitchFamily="49" charset="0"/>
                  </a:rPr>
                  <a:t>}</a:t>
                </a: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</p:grpSp>
      <p:sp>
        <p:nvSpPr>
          <p:cNvPr id="34850" name="Rectangle 1058"/>
          <p:cNvSpPr>
            <a:spLocks noChangeArrowheads="1"/>
          </p:cNvSpPr>
          <p:nvPr/>
        </p:nvSpPr>
        <p:spPr bwMode="auto">
          <a:xfrm>
            <a:off x="0" y="4038600"/>
            <a:ext cx="6781800" cy="822325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0"/>
              </a:spcBef>
              <a:tabLst>
                <a:tab pos="609600" algn="l"/>
                <a:tab pos="914400" algn="l"/>
                <a:tab pos="1219200" algn="l"/>
                <a:tab pos="1524000" algn="l"/>
                <a:tab pos="1828800" algn="l"/>
                <a:tab pos="2133600" algn="l"/>
                <a:tab pos="2438400" algn="l"/>
                <a:tab pos="2743200" algn="l"/>
                <a:tab pos="3048000" algn="l"/>
                <a:tab pos="3352800" algn="l"/>
                <a:tab pos="3657600" algn="l"/>
                <a:tab pos="3962400" algn="l"/>
                <a:tab pos="4267200" algn="l"/>
                <a:tab pos="4572000" algn="l"/>
              </a:tabLst>
            </a:pPr>
            <a:r>
              <a:rPr lang="en-US" b="1">
                <a:latin typeface="Courier New" pitchFamily="49" charset="0"/>
              </a:rPr>
              <a:t>Welcome</a:t>
            </a:r>
          </a:p>
          <a:p>
            <a:pPr>
              <a:spcBef>
                <a:spcPct val="0"/>
              </a:spcBef>
              <a:tabLst>
                <a:tab pos="609600" algn="l"/>
                <a:tab pos="914400" algn="l"/>
                <a:tab pos="1219200" algn="l"/>
                <a:tab pos="1524000" algn="l"/>
                <a:tab pos="1828800" algn="l"/>
                <a:tab pos="2133600" algn="l"/>
                <a:tab pos="2438400" algn="l"/>
                <a:tab pos="2743200" algn="l"/>
                <a:tab pos="3048000" algn="l"/>
                <a:tab pos="3352800" algn="l"/>
                <a:tab pos="3657600" algn="l"/>
                <a:tab pos="3962400" algn="l"/>
                <a:tab pos="4267200" algn="l"/>
                <a:tab pos="4572000" algn="l"/>
              </a:tabLst>
            </a:pPr>
            <a:r>
              <a:rPr lang="en-US" b="1">
                <a:latin typeface="Courier New" pitchFamily="49" charset="0"/>
              </a:rPr>
              <a:t>to</a:t>
            </a:r>
          </a:p>
          <a:p>
            <a:pPr>
              <a:spcBef>
                <a:spcPct val="0"/>
              </a:spcBef>
              <a:tabLst>
                <a:tab pos="609600" algn="l"/>
                <a:tab pos="914400" algn="l"/>
                <a:tab pos="1219200" algn="l"/>
                <a:tab pos="1524000" algn="l"/>
                <a:tab pos="1828800" algn="l"/>
                <a:tab pos="2133600" algn="l"/>
                <a:tab pos="2438400" algn="l"/>
                <a:tab pos="2743200" algn="l"/>
                <a:tab pos="3048000" algn="l"/>
                <a:tab pos="3352800" algn="l"/>
                <a:tab pos="3657600" algn="l"/>
                <a:tab pos="3962400" algn="l"/>
                <a:tab pos="4267200" algn="l"/>
                <a:tab pos="4572000" algn="l"/>
              </a:tabLst>
            </a:pPr>
            <a:r>
              <a:rPr lang="en-US" b="1">
                <a:solidFill>
                  <a:schemeClr val="tx1"/>
                </a:solidFill>
                <a:latin typeface="Courier New" pitchFamily="49" charset="0"/>
              </a:rPr>
              <a:t> </a:t>
            </a:r>
            <a:endParaRPr lang="en-US" b="1">
              <a:latin typeface="Courier New" pitchFamily="49" charset="0"/>
            </a:endParaRPr>
          </a:p>
          <a:p>
            <a:pPr>
              <a:spcBef>
                <a:spcPct val="0"/>
              </a:spcBef>
              <a:tabLst>
                <a:tab pos="609600" algn="l"/>
                <a:tab pos="914400" algn="l"/>
                <a:tab pos="1219200" algn="l"/>
                <a:tab pos="1524000" algn="l"/>
                <a:tab pos="1828800" algn="l"/>
                <a:tab pos="2133600" algn="l"/>
                <a:tab pos="2438400" algn="l"/>
                <a:tab pos="2743200" algn="l"/>
                <a:tab pos="3048000" algn="l"/>
                <a:tab pos="3352800" algn="l"/>
                <a:tab pos="3657600" algn="l"/>
                <a:tab pos="3962400" algn="l"/>
                <a:tab pos="4267200" algn="l"/>
                <a:tab pos="4572000" algn="l"/>
              </a:tabLst>
            </a:pPr>
            <a:r>
              <a:rPr lang="en-US" b="1">
                <a:latin typeface="Courier New" pitchFamily="49" charset="0"/>
              </a:rPr>
              <a:t>C++!</a:t>
            </a:r>
            <a:r>
              <a:rPr lang="en-US" b="1">
                <a:solidFill>
                  <a:schemeClr val="tx1"/>
                </a:solidFill>
                <a:latin typeface="Courier New" pitchFamily="49" charset="0"/>
              </a:rPr>
              <a:t> </a:t>
            </a:r>
          </a:p>
        </p:txBody>
      </p:sp>
      <p:grpSp>
        <p:nvGrpSpPr>
          <p:cNvPr id="13" name="Group 1062"/>
          <p:cNvGrpSpPr>
            <a:grpSpLocks/>
          </p:cNvGrpSpPr>
          <p:nvPr/>
        </p:nvGrpSpPr>
        <p:grpSpPr bwMode="auto">
          <a:xfrm>
            <a:off x="609600" y="2514600"/>
            <a:ext cx="5943600" cy="3124200"/>
            <a:chOff x="384" y="1584"/>
            <a:chExt cx="3744" cy="1968"/>
          </a:xfrm>
        </p:grpSpPr>
        <p:sp>
          <p:nvSpPr>
            <p:cNvPr id="34851" name="Text Box 1059"/>
            <p:cNvSpPr txBox="1">
              <a:spLocks noChangeArrowheads="1"/>
            </p:cNvSpPr>
            <p:nvPr/>
          </p:nvSpPr>
          <p:spPr bwMode="auto">
            <a:xfrm>
              <a:off x="1824" y="3180"/>
              <a:ext cx="2304" cy="372"/>
            </a:xfrm>
            <a:prstGeom prst="rect">
              <a:avLst/>
            </a:prstGeom>
            <a:solidFill>
              <a:srgbClr val="99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 sz="1600"/>
                <a:t>Multiple lines can be printed with one statement.</a:t>
              </a:r>
            </a:p>
          </p:txBody>
        </p:sp>
        <p:sp>
          <p:nvSpPr>
            <p:cNvPr id="34852" name="Line 1060"/>
            <p:cNvSpPr>
              <a:spLocks noChangeShapeType="1"/>
            </p:cNvSpPr>
            <p:nvPr/>
          </p:nvSpPr>
          <p:spPr bwMode="auto">
            <a:xfrm flipH="1" flipV="1">
              <a:off x="384" y="2832"/>
              <a:ext cx="1440" cy="57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34853" name="Line 1061"/>
            <p:cNvSpPr>
              <a:spLocks noChangeShapeType="1"/>
            </p:cNvSpPr>
            <p:nvPr/>
          </p:nvSpPr>
          <p:spPr bwMode="auto">
            <a:xfrm flipH="1" flipV="1">
              <a:off x="1680" y="1584"/>
              <a:ext cx="576" cy="15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Self Practice 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Print the message “This is a C++ program” on one line.</a:t>
            </a:r>
          </a:p>
          <a:p>
            <a:r>
              <a:rPr lang="en-US" dirty="0" smtClean="0"/>
              <a:t>Print the message “This is a C++ program” on two lines, end first with C++.</a:t>
            </a:r>
          </a:p>
          <a:p>
            <a:r>
              <a:rPr lang="en-US" dirty="0" smtClean="0"/>
              <a:t>Print the message “This is a C++ program” with each word on a separate line.</a:t>
            </a:r>
          </a:p>
          <a:p>
            <a:r>
              <a:rPr lang="en-US" dirty="0" smtClean="0"/>
              <a:t>Print the message “This is a C++ program”. Separate each word from the next by a tab.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8" name="Rectangle 4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Adding </a:t>
            </a:r>
            <a:r>
              <a:rPr lang="en-US" dirty="0"/>
              <a:t>Two Integers </a:t>
            </a:r>
          </a:p>
        </p:txBody>
      </p:sp>
      <p:sp>
        <p:nvSpPr>
          <p:cNvPr id="26629" name="Rectangle 5"/>
          <p:cNvSpPr>
            <a:spLocks noGrp="1" noChangeArrowheads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Variables </a:t>
            </a:r>
          </a:p>
          <a:p>
            <a:pPr lvl="1"/>
            <a:r>
              <a:rPr lang="en-US" dirty="0"/>
              <a:t>Location in memory where a value can be stored for use by a program</a:t>
            </a:r>
          </a:p>
          <a:p>
            <a:pPr lvl="1"/>
            <a:r>
              <a:rPr lang="en-US" dirty="0"/>
              <a:t>Must be declared with a name and a data type before they can be used</a:t>
            </a:r>
          </a:p>
          <a:p>
            <a:pPr lvl="1"/>
            <a:r>
              <a:rPr lang="en-US" dirty="0"/>
              <a:t>Some common data types are:</a:t>
            </a:r>
          </a:p>
          <a:p>
            <a:pPr lvl="2"/>
            <a:r>
              <a:rPr lang="en-US" b="1" dirty="0" err="1">
                <a:latin typeface="Courier New" pitchFamily="49" charset="0"/>
              </a:rPr>
              <a:t>int</a:t>
            </a:r>
            <a:r>
              <a:rPr lang="en-US" dirty="0"/>
              <a:t> - integer numbers</a:t>
            </a:r>
          </a:p>
          <a:p>
            <a:pPr lvl="2"/>
            <a:r>
              <a:rPr lang="en-US" b="1" dirty="0">
                <a:latin typeface="Courier New" pitchFamily="49" charset="0"/>
              </a:rPr>
              <a:t>char</a:t>
            </a:r>
            <a:r>
              <a:rPr lang="en-US" dirty="0"/>
              <a:t> - characters</a:t>
            </a:r>
          </a:p>
          <a:p>
            <a:pPr lvl="2"/>
            <a:r>
              <a:rPr lang="en-US" b="1" dirty="0">
                <a:latin typeface="Courier New" pitchFamily="49" charset="0"/>
              </a:rPr>
              <a:t>double</a:t>
            </a:r>
            <a:r>
              <a:rPr lang="en-US" dirty="0"/>
              <a:t> - floating point numbers</a:t>
            </a:r>
          </a:p>
          <a:p>
            <a:pPr lvl="1"/>
            <a:r>
              <a:rPr lang="en-US" dirty="0"/>
              <a:t>Example: </a:t>
            </a:r>
            <a:r>
              <a:rPr lang="en-US" b="1" dirty="0" err="1">
                <a:latin typeface="Courier New" pitchFamily="49" charset="0"/>
              </a:rPr>
              <a:t>int</a:t>
            </a:r>
            <a:r>
              <a:rPr lang="en-US" b="1" dirty="0">
                <a:latin typeface="Courier New" pitchFamily="49" charset="0"/>
              </a:rPr>
              <a:t> </a:t>
            </a:r>
            <a:r>
              <a:rPr lang="en-US" b="1" dirty="0" err="1">
                <a:latin typeface="Courier New" pitchFamily="49" charset="0"/>
              </a:rPr>
              <a:t>myvariable</a:t>
            </a:r>
            <a:r>
              <a:rPr lang="en-US" b="1" dirty="0">
                <a:latin typeface="Courier New" pitchFamily="49" charset="0"/>
              </a:rPr>
              <a:t>;</a:t>
            </a:r>
          </a:p>
          <a:p>
            <a:pPr lvl="2"/>
            <a:r>
              <a:rPr lang="en-US" dirty="0"/>
              <a:t>Declares a variable named </a:t>
            </a:r>
            <a:r>
              <a:rPr lang="en-US" b="1" dirty="0" err="1">
                <a:latin typeface="Courier New" pitchFamily="49" charset="0"/>
              </a:rPr>
              <a:t>myvariable</a:t>
            </a:r>
            <a:r>
              <a:rPr lang="en-US" dirty="0"/>
              <a:t> of type </a:t>
            </a:r>
            <a:r>
              <a:rPr lang="en-US" b="1" dirty="0" err="1">
                <a:latin typeface="Courier New" pitchFamily="49" charset="0"/>
              </a:rPr>
              <a:t>int</a:t>
            </a:r>
            <a:endParaRPr lang="en-US" b="1" dirty="0">
              <a:latin typeface="Courier New" pitchFamily="49" charset="0"/>
            </a:endParaRPr>
          </a:p>
          <a:p>
            <a:pPr lvl="1"/>
            <a:r>
              <a:rPr lang="en-US" dirty="0"/>
              <a:t>Example: </a:t>
            </a:r>
            <a:r>
              <a:rPr lang="en-US" b="1" dirty="0" err="1">
                <a:latin typeface="Courier New" pitchFamily="49" charset="0"/>
              </a:rPr>
              <a:t>int</a:t>
            </a:r>
            <a:r>
              <a:rPr lang="en-US" b="1" dirty="0">
                <a:latin typeface="Courier New" pitchFamily="49" charset="0"/>
              </a:rPr>
              <a:t> variable1, variable2;</a:t>
            </a:r>
          </a:p>
          <a:p>
            <a:pPr lvl="2"/>
            <a:r>
              <a:rPr lang="en-US" dirty="0"/>
              <a:t>Declares two variables, each of type </a:t>
            </a:r>
            <a:r>
              <a:rPr lang="en-US" b="1" dirty="0" err="1">
                <a:latin typeface="Courier New" pitchFamily="49" charset="0"/>
              </a:rPr>
              <a:t>int</a:t>
            </a:r>
            <a:endParaRPr lang="en-US" b="1" dirty="0">
              <a:latin typeface="Courier New" pitchFamily="49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0814C575-D9B8-4596-BAC6-22527AA5EDE5}" type="slidenum">
              <a:rPr lang="en-US"/>
              <a:pPr/>
              <a:t>22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64" name="Rectangle 1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Memory </a:t>
            </a:r>
            <a:r>
              <a:rPr lang="en-US" dirty="0"/>
              <a:t>Concepts</a:t>
            </a:r>
          </a:p>
        </p:txBody>
      </p:sp>
      <p:sp>
        <p:nvSpPr>
          <p:cNvPr id="1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2974A-97CB-46F5-A01F-8D7725F06D5F}" type="slidenum">
              <a:rPr lang="en-US"/>
              <a:pPr/>
              <a:t>23</a:t>
            </a:fld>
            <a:endParaRPr lang="en-US"/>
          </a:p>
        </p:txBody>
      </p:sp>
      <p:sp>
        <p:nvSpPr>
          <p:cNvPr id="27665" name="Rectangle 17"/>
          <p:cNvSpPr>
            <a:spLocks noGrp="1" noChangeArrowheads="1"/>
          </p:cNvSpPr>
          <p:nvPr>
            <p:ph sz="quarter" idx="1"/>
          </p:nvPr>
        </p:nvSpPr>
        <p:spPr>
          <a:ln>
            <a:solidFill>
              <a:schemeClr val="tx1"/>
            </a:solidFill>
          </a:ln>
        </p:spPr>
        <p:txBody>
          <a:bodyPr>
            <a:normAutofit fontScale="77500" lnSpcReduction="20000"/>
          </a:bodyPr>
          <a:lstStyle/>
          <a:p>
            <a:r>
              <a:rPr lang="en-US" dirty="0"/>
              <a:t>Variable names</a:t>
            </a:r>
          </a:p>
          <a:p>
            <a:pPr lvl="1"/>
            <a:r>
              <a:rPr lang="en-US" dirty="0"/>
              <a:t>Correspond to locations in the computer's memory</a:t>
            </a:r>
          </a:p>
          <a:p>
            <a:pPr lvl="1"/>
            <a:r>
              <a:rPr lang="en-US" dirty="0"/>
              <a:t>Every variable has a </a:t>
            </a:r>
            <a:r>
              <a:rPr lang="en-US" dirty="0" smtClean="0"/>
              <a:t>name (identifier), </a:t>
            </a:r>
            <a:r>
              <a:rPr lang="en-US" dirty="0"/>
              <a:t>a type, a size and a value</a:t>
            </a:r>
          </a:p>
          <a:p>
            <a:pPr lvl="1"/>
            <a:r>
              <a:rPr lang="en-US" dirty="0"/>
              <a:t>Whenever a new value is placed into a variable, it replaces the previous value - it is destroyed</a:t>
            </a:r>
          </a:p>
          <a:p>
            <a:pPr lvl="1"/>
            <a:r>
              <a:rPr lang="en-US" dirty="0"/>
              <a:t>Reading variables from memory does not change </a:t>
            </a:r>
            <a:r>
              <a:rPr lang="en-US" dirty="0" smtClean="0"/>
              <a:t>them</a:t>
            </a:r>
          </a:p>
          <a:p>
            <a:r>
              <a:rPr lang="en-US" dirty="0" smtClean="0"/>
              <a:t>Common Programming Errors</a:t>
            </a:r>
          </a:p>
          <a:p>
            <a:pPr lvl="1"/>
            <a:r>
              <a:rPr lang="en-US" dirty="0" smtClean="0"/>
              <a:t>Forgetting to declare a variable</a:t>
            </a:r>
          </a:p>
          <a:p>
            <a:pPr lvl="1"/>
            <a:r>
              <a:rPr lang="en-US" dirty="0" smtClean="0"/>
              <a:t>Using C++ keywords as identifiers</a:t>
            </a:r>
            <a:endParaRPr lang="en-US" dirty="0"/>
          </a:p>
          <a:p>
            <a:endParaRPr lang="en-US" dirty="0"/>
          </a:p>
        </p:txBody>
      </p:sp>
      <p:sp>
        <p:nvSpPr>
          <p:cNvPr id="6" name="Rectangle 17"/>
          <p:cNvSpPr txBox="1">
            <a:spLocks noChangeArrowheads="1"/>
          </p:cNvSpPr>
          <p:nvPr/>
        </p:nvSpPr>
        <p:spPr>
          <a:xfrm>
            <a:off x="4648200" y="1600200"/>
            <a:ext cx="4038600" cy="4525963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number1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number2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sum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6324600" y="1600200"/>
            <a:ext cx="2286000" cy="2819400"/>
            <a:chOff x="2514600" y="1676400"/>
            <a:chExt cx="2286000" cy="2819400"/>
          </a:xfrm>
        </p:grpSpPr>
        <p:sp>
          <p:nvSpPr>
            <p:cNvPr id="8" name="Rectangle 7"/>
            <p:cNvSpPr/>
            <p:nvPr/>
          </p:nvSpPr>
          <p:spPr>
            <a:xfrm>
              <a:off x="2514600" y="1676400"/>
              <a:ext cx="2286000" cy="6858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45</a:t>
              </a:r>
              <a:endParaRPr lang="en-US" dirty="0"/>
            </a:p>
          </p:txBody>
        </p:sp>
        <p:sp>
          <p:nvSpPr>
            <p:cNvPr id="9" name="Rectangle 8"/>
            <p:cNvSpPr/>
            <p:nvPr/>
          </p:nvSpPr>
          <p:spPr>
            <a:xfrm>
              <a:off x="2514600" y="2590800"/>
              <a:ext cx="2286000" cy="6858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72</a:t>
              </a:r>
              <a:endParaRPr lang="en-US" dirty="0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2514600" y="3810000"/>
              <a:ext cx="2286000" cy="6858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117</a:t>
              </a:r>
              <a:endParaRPr lang="en-US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5" name="Rectangle 7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C++ keywords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48136" name="Rectangle 8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 lvl="1"/>
            <a:r>
              <a:rPr lang="en-US" dirty="0" smtClean="0"/>
              <a:t>Cannot </a:t>
            </a:r>
            <a:r>
              <a:rPr lang="en-US" dirty="0"/>
              <a:t>be used as identifiers or variable names.</a:t>
            </a:r>
          </a:p>
          <a:p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7A3853A3-7C7F-47EC-BD85-39E8EF6E37D7}" type="slidenum">
              <a:rPr lang="en-US"/>
              <a:pPr/>
              <a:t>24</a:t>
            </a:fld>
            <a:endParaRPr lang="en-US"/>
          </a:p>
        </p:txBody>
      </p:sp>
      <p:graphicFrame>
        <p:nvGraphicFramePr>
          <p:cNvPr id="48132" name="Object 4"/>
          <p:cNvGraphicFramePr>
            <a:graphicFrameLocks noChangeAspect="1"/>
          </p:cNvGraphicFramePr>
          <p:nvPr/>
        </p:nvGraphicFramePr>
        <p:xfrm>
          <a:off x="914400" y="2133600"/>
          <a:ext cx="7453313" cy="5664200"/>
        </p:xfrm>
        <a:graphic>
          <a:graphicData uri="http://schemas.openxmlformats.org/presentationml/2006/ole">
            <p:oleObj spid="_x0000_s32770" name="Document" r:id="rId3" imgW="7418880" imgH="5664600" progId="Word.Document.8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1026"/>
          <p:cNvSpPr>
            <a:spLocks noGrp="1" noChangeArrowheads="1"/>
          </p:cNvSpPr>
          <p:nvPr>
            <p:ph type="subTitle" sz="quarter" idx="1"/>
          </p:nvPr>
        </p:nvSpPr>
        <p:spPr/>
        <p:txBody>
          <a:bodyPr>
            <a:normAutofit lnSpcReduction="10000"/>
          </a:bodyPr>
          <a:lstStyle/>
          <a:p>
            <a:pPr marL="190500" indent="-190500">
              <a:buFontTx/>
              <a:buAutoNum type="arabicPeriod"/>
            </a:pPr>
            <a:r>
              <a:rPr lang="en-US" sz="1600"/>
              <a:t>Load </a:t>
            </a:r>
            <a:r>
              <a:rPr lang="en-US" sz="1600">
                <a:latin typeface="Courier New" pitchFamily="49" charset="0"/>
              </a:rPr>
              <a:t>&lt;iostream&gt;</a:t>
            </a:r>
          </a:p>
          <a:p>
            <a:pPr marL="190500" indent="-190500">
              <a:buFontTx/>
              <a:buAutoNum type="arabicPeriod"/>
            </a:pPr>
            <a:endParaRPr lang="en-US" sz="600">
              <a:latin typeface="Courier New" pitchFamily="49" charset="0"/>
            </a:endParaRPr>
          </a:p>
          <a:p>
            <a:pPr marL="190500" indent="-190500"/>
            <a:r>
              <a:rPr lang="en-US" sz="1600"/>
              <a:t>2. </a:t>
            </a:r>
            <a:r>
              <a:rPr lang="en-US" sz="1600">
                <a:latin typeface="Courier New" pitchFamily="49" charset="0"/>
              </a:rPr>
              <a:t>main</a:t>
            </a:r>
          </a:p>
          <a:p>
            <a:pPr marL="190500" indent="-190500"/>
            <a:endParaRPr lang="en-US" sz="600">
              <a:latin typeface="Courier New" pitchFamily="49" charset="0"/>
            </a:endParaRPr>
          </a:p>
          <a:p>
            <a:pPr marL="190500" indent="-190500"/>
            <a:r>
              <a:rPr lang="en-US" sz="1600"/>
              <a:t>2.1 Initialize variables </a:t>
            </a:r>
            <a:r>
              <a:rPr lang="en-US" sz="1600">
                <a:latin typeface="Courier New" pitchFamily="49" charset="0"/>
              </a:rPr>
              <a:t>integer1</a:t>
            </a:r>
            <a:r>
              <a:rPr lang="en-US" sz="1600"/>
              <a:t>, </a:t>
            </a:r>
            <a:r>
              <a:rPr lang="en-US" sz="1600">
                <a:latin typeface="Courier New" pitchFamily="49" charset="0"/>
              </a:rPr>
              <a:t>integer2</a:t>
            </a:r>
            <a:r>
              <a:rPr lang="en-US" sz="1600"/>
              <a:t>, and </a:t>
            </a:r>
            <a:r>
              <a:rPr lang="en-US" sz="1600">
                <a:latin typeface="Courier New" pitchFamily="49" charset="0"/>
              </a:rPr>
              <a:t>sum</a:t>
            </a:r>
          </a:p>
          <a:p>
            <a:pPr marL="190500" indent="-190500"/>
            <a:endParaRPr lang="en-US" sz="600">
              <a:latin typeface="Courier New" pitchFamily="49" charset="0"/>
            </a:endParaRPr>
          </a:p>
          <a:p>
            <a:pPr marL="190500" indent="-190500"/>
            <a:r>
              <a:rPr lang="en-US" sz="1600"/>
              <a:t>2.2 Print </a:t>
            </a:r>
            <a:r>
              <a:rPr lang="en-US" sz="1600">
                <a:latin typeface="Courier New" pitchFamily="49" charset="0"/>
              </a:rPr>
              <a:t>"Enter first integer"</a:t>
            </a:r>
          </a:p>
          <a:p>
            <a:pPr marL="190500" indent="-190500"/>
            <a:r>
              <a:rPr lang="en-US" sz="1600">
                <a:latin typeface="Courier New" pitchFamily="49" charset="0"/>
              </a:rPr>
              <a:t>  </a:t>
            </a:r>
            <a:r>
              <a:rPr lang="en-US" sz="1600"/>
              <a:t>2.2.1 Get input</a:t>
            </a:r>
          </a:p>
          <a:p>
            <a:pPr marL="190500" indent="-190500"/>
            <a:endParaRPr lang="en-US" sz="600"/>
          </a:p>
          <a:p>
            <a:pPr marL="190500" indent="-190500"/>
            <a:r>
              <a:rPr lang="en-US" sz="1600"/>
              <a:t>2.3 Print </a:t>
            </a:r>
            <a:r>
              <a:rPr lang="en-US" sz="1600">
                <a:latin typeface="Courier New" pitchFamily="49" charset="0"/>
              </a:rPr>
              <a:t>"Enter second integer"</a:t>
            </a:r>
          </a:p>
          <a:p>
            <a:pPr marL="190500" indent="-190500"/>
            <a:r>
              <a:rPr lang="en-US" sz="1600">
                <a:latin typeface="Courier New" pitchFamily="49" charset="0"/>
              </a:rPr>
              <a:t>   </a:t>
            </a:r>
            <a:r>
              <a:rPr lang="en-US" sz="1600"/>
              <a:t>2.3.1 Get input</a:t>
            </a:r>
          </a:p>
          <a:p>
            <a:pPr marL="190500" indent="-190500"/>
            <a:endParaRPr lang="en-US" sz="600"/>
          </a:p>
          <a:p>
            <a:pPr marL="190500" indent="-190500"/>
            <a:r>
              <a:rPr lang="en-US" sz="1600"/>
              <a:t>2.4 Add variables and put result into </a:t>
            </a:r>
            <a:r>
              <a:rPr lang="en-US" sz="1600">
                <a:latin typeface="Courier New" pitchFamily="49" charset="0"/>
              </a:rPr>
              <a:t>sum</a:t>
            </a:r>
          </a:p>
          <a:p>
            <a:pPr marL="190500" indent="-190500"/>
            <a:endParaRPr lang="en-US" sz="600">
              <a:latin typeface="Courier New" pitchFamily="49" charset="0"/>
            </a:endParaRPr>
          </a:p>
          <a:p>
            <a:pPr marL="190500" indent="-190500"/>
            <a:r>
              <a:rPr lang="en-US" sz="1600"/>
              <a:t>2.5 Print </a:t>
            </a:r>
            <a:r>
              <a:rPr lang="en-US" sz="1600">
                <a:latin typeface="Courier New" pitchFamily="49" charset="0"/>
              </a:rPr>
              <a:t>"Sum is"</a:t>
            </a:r>
          </a:p>
          <a:p>
            <a:pPr marL="190500" indent="-190500"/>
            <a:r>
              <a:rPr lang="en-US" sz="1600"/>
              <a:t>      2.5.1 Output </a:t>
            </a:r>
            <a:r>
              <a:rPr lang="en-US" sz="1600">
                <a:latin typeface="Courier New" pitchFamily="49" charset="0"/>
              </a:rPr>
              <a:t>sum</a:t>
            </a:r>
          </a:p>
          <a:p>
            <a:pPr marL="190500" indent="-190500"/>
            <a:endParaRPr lang="en-US" sz="600">
              <a:latin typeface="Courier New" pitchFamily="49" charset="0"/>
            </a:endParaRPr>
          </a:p>
          <a:p>
            <a:pPr marL="190500" indent="-190500"/>
            <a:r>
              <a:rPr lang="en-US" sz="1600"/>
              <a:t>2.6 exit (</a:t>
            </a:r>
            <a:r>
              <a:rPr lang="en-US" sz="1600">
                <a:latin typeface="Courier New" pitchFamily="49" charset="0"/>
              </a:rPr>
              <a:t>return 0</a:t>
            </a:r>
            <a:r>
              <a:rPr lang="en-US" sz="1600"/>
              <a:t>)</a:t>
            </a:r>
          </a:p>
          <a:p>
            <a:pPr marL="190500" indent="-190500"/>
            <a:endParaRPr lang="en-US" sz="600"/>
          </a:p>
          <a:p>
            <a:pPr marL="190500" indent="-190500"/>
            <a:r>
              <a:rPr lang="en-US" sz="1600"/>
              <a:t>Program Output</a:t>
            </a:r>
          </a:p>
        </p:txBody>
      </p:sp>
      <p:sp>
        <p:nvSpPr>
          <p:cNvPr id="65" name="Rectangle 10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/>
          <a:p>
            <a:fld id="{5C8EF828-9CB4-49F3-9F7D-CE4E1C8F0DD9}" type="slidenum">
              <a:rPr lang="en-US"/>
              <a:pPr/>
              <a:t>25</a:t>
            </a:fld>
            <a:endParaRPr lang="en-US"/>
          </a:p>
        </p:txBody>
      </p:sp>
      <p:grpSp>
        <p:nvGrpSpPr>
          <p:cNvPr id="2" name="Group 1027"/>
          <p:cNvGrpSpPr>
            <a:grpSpLocks/>
          </p:cNvGrpSpPr>
          <p:nvPr/>
        </p:nvGrpSpPr>
        <p:grpSpPr bwMode="auto">
          <a:xfrm>
            <a:off x="0" y="0"/>
            <a:ext cx="6781800" cy="4343400"/>
            <a:chOff x="0" y="0"/>
            <a:chExt cx="3072" cy="6358"/>
          </a:xfrm>
        </p:grpSpPr>
        <p:grpSp>
          <p:nvGrpSpPr>
            <p:cNvPr id="3" name="Group 1028"/>
            <p:cNvGrpSpPr>
              <a:grpSpLocks/>
            </p:cNvGrpSpPr>
            <p:nvPr/>
          </p:nvGrpSpPr>
          <p:grpSpPr bwMode="auto">
            <a:xfrm>
              <a:off x="0" y="0"/>
              <a:ext cx="3072" cy="374"/>
              <a:chOff x="0" y="0"/>
              <a:chExt cx="3072" cy="374"/>
            </a:xfrm>
          </p:grpSpPr>
          <p:sp>
            <p:nvSpPr>
              <p:cNvPr id="35845" name="Rectangle 1029"/>
              <p:cNvSpPr>
                <a:spLocks noChangeArrowheads="1"/>
              </p:cNvSpPr>
              <p:nvPr/>
            </p:nvSpPr>
            <p:spPr bwMode="auto">
              <a:xfrm>
                <a:off x="0" y="0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5846" name="Rectangle 1030"/>
              <p:cNvSpPr>
                <a:spLocks noChangeArrowheads="1"/>
              </p:cNvSpPr>
              <p:nvPr/>
            </p:nvSpPr>
            <p:spPr bwMode="auto">
              <a:xfrm>
                <a:off x="0" y="0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>
                    <a:solidFill>
                      <a:srgbClr val="4D8DFF"/>
                    </a:solidFill>
                    <a:latin typeface="Courier New" pitchFamily="49" charset="0"/>
                  </a:rPr>
                  <a:t>	1	</a:t>
                </a:r>
                <a:r>
                  <a:rPr lang="en-US" b="1">
                    <a:solidFill>
                      <a:srgbClr val="33CC33"/>
                    </a:solidFill>
                    <a:latin typeface="Courier New" pitchFamily="49" charset="0"/>
                  </a:rPr>
                  <a:t>// Fig. 1.6: fig01_06.cpp</a:t>
                </a:r>
                <a:endParaRPr lang="en-US" b="1">
                  <a:latin typeface="Courier New" pitchFamily="49" charset="0"/>
                </a:endParaRP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4" name="Group 1031"/>
            <p:cNvGrpSpPr>
              <a:grpSpLocks/>
            </p:cNvGrpSpPr>
            <p:nvPr/>
          </p:nvGrpSpPr>
          <p:grpSpPr bwMode="auto">
            <a:xfrm>
              <a:off x="0" y="374"/>
              <a:ext cx="3072" cy="374"/>
              <a:chOff x="0" y="374"/>
              <a:chExt cx="3072" cy="374"/>
            </a:xfrm>
          </p:grpSpPr>
          <p:sp>
            <p:nvSpPr>
              <p:cNvPr id="35848" name="Rectangle 1032"/>
              <p:cNvSpPr>
                <a:spLocks noChangeArrowheads="1"/>
              </p:cNvSpPr>
              <p:nvPr/>
            </p:nvSpPr>
            <p:spPr bwMode="auto">
              <a:xfrm>
                <a:off x="0" y="374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5849" name="Rectangle 1033"/>
              <p:cNvSpPr>
                <a:spLocks noChangeArrowheads="1"/>
              </p:cNvSpPr>
              <p:nvPr/>
            </p:nvSpPr>
            <p:spPr bwMode="auto">
              <a:xfrm>
                <a:off x="0" y="374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>
                    <a:solidFill>
                      <a:srgbClr val="4D8DFF"/>
                    </a:solidFill>
                    <a:latin typeface="Courier New" pitchFamily="49" charset="0"/>
                  </a:rPr>
                  <a:t>	2	</a:t>
                </a:r>
                <a:r>
                  <a:rPr lang="en-US" b="1">
                    <a:solidFill>
                      <a:srgbClr val="33CC33"/>
                    </a:solidFill>
                    <a:latin typeface="Courier New" pitchFamily="49" charset="0"/>
                  </a:rPr>
                  <a:t>// Addition program</a:t>
                </a:r>
                <a:endParaRPr lang="en-US" b="1">
                  <a:latin typeface="Courier New" pitchFamily="49" charset="0"/>
                </a:endParaRP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5" name="Group 1034"/>
            <p:cNvGrpSpPr>
              <a:grpSpLocks/>
            </p:cNvGrpSpPr>
            <p:nvPr/>
          </p:nvGrpSpPr>
          <p:grpSpPr bwMode="auto">
            <a:xfrm>
              <a:off x="0" y="748"/>
              <a:ext cx="3072" cy="374"/>
              <a:chOff x="0" y="748"/>
              <a:chExt cx="3072" cy="374"/>
            </a:xfrm>
          </p:grpSpPr>
          <p:sp>
            <p:nvSpPr>
              <p:cNvPr id="35851" name="Rectangle 1035"/>
              <p:cNvSpPr>
                <a:spLocks noChangeArrowheads="1"/>
              </p:cNvSpPr>
              <p:nvPr/>
            </p:nvSpPr>
            <p:spPr bwMode="auto">
              <a:xfrm>
                <a:off x="0" y="748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5852" name="Rectangle 1036"/>
              <p:cNvSpPr>
                <a:spLocks noChangeArrowheads="1"/>
              </p:cNvSpPr>
              <p:nvPr/>
            </p:nvSpPr>
            <p:spPr bwMode="auto">
              <a:xfrm>
                <a:off x="0" y="748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>
                    <a:solidFill>
                      <a:srgbClr val="4D8DFF"/>
                    </a:solidFill>
                    <a:latin typeface="Courier New" pitchFamily="49" charset="0"/>
                  </a:rPr>
                  <a:t>	3	</a:t>
                </a:r>
                <a:r>
                  <a:rPr lang="en-US" b="1">
                    <a:solidFill>
                      <a:srgbClr val="275AFF"/>
                    </a:solidFill>
                    <a:latin typeface="Courier New" pitchFamily="49" charset="0"/>
                  </a:rPr>
                  <a:t>#include</a:t>
                </a:r>
                <a:r>
                  <a:rPr lang="en-US" b="1">
                    <a:latin typeface="Courier New" pitchFamily="49" charset="0"/>
                  </a:rPr>
                  <a:t> &lt;iostream&gt;</a:t>
                </a: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6" name="Group 1037"/>
            <p:cNvGrpSpPr>
              <a:grpSpLocks/>
            </p:cNvGrpSpPr>
            <p:nvPr/>
          </p:nvGrpSpPr>
          <p:grpSpPr bwMode="auto">
            <a:xfrm>
              <a:off x="0" y="1122"/>
              <a:ext cx="3072" cy="374"/>
              <a:chOff x="0" y="1122"/>
              <a:chExt cx="3072" cy="374"/>
            </a:xfrm>
          </p:grpSpPr>
          <p:sp>
            <p:nvSpPr>
              <p:cNvPr id="35854" name="Rectangle 1038"/>
              <p:cNvSpPr>
                <a:spLocks noChangeArrowheads="1"/>
              </p:cNvSpPr>
              <p:nvPr/>
            </p:nvSpPr>
            <p:spPr bwMode="auto">
              <a:xfrm>
                <a:off x="0" y="1122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5855" name="Rectangle 1039"/>
              <p:cNvSpPr>
                <a:spLocks noChangeArrowheads="1"/>
              </p:cNvSpPr>
              <p:nvPr/>
            </p:nvSpPr>
            <p:spPr bwMode="auto">
              <a:xfrm>
                <a:off x="0" y="1122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>
                    <a:solidFill>
                      <a:srgbClr val="4D8DFF"/>
                    </a:solidFill>
                    <a:latin typeface="Courier New" pitchFamily="49" charset="0"/>
                  </a:rPr>
                  <a:t>	4	</a:t>
                </a:r>
                <a:endParaRPr lang="en-US" b="1">
                  <a:latin typeface="Courier New" pitchFamily="49" charset="0"/>
                </a:endParaRP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7" name="Group 1040"/>
            <p:cNvGrpSpPr>
              <a:grpSpLocks/>
            </p:cNvGrpSpPr>
            <p:nvPr/>
          </p:nvGrpSpPr>
          <p:grpSpPr bwMode="auto">
            <a:xfrm>
              <a:off x="0" y="1496"/>
              <a:ext cx="3072" cy="374"/>
              <a:chOff x="0" y="1496"/>
              <a:chExt cx="3072" cy="374"/>
            </a:xfrm>
          </p:grpSpPr>
          <p:sp>
            <p:nvSpPr>
              <p:cNvPr id="35857" name="Rectangle 1041"/>
              <p:cNvSpPr>
                <a:spLocks noChangeArrowheads="1"/>
              </p:cNvSpPr>
              <p:nvPr/>
            </p:nvSpPr>
            <p:spPr bwMode="auto">
              <a:xfrm>
                <a:off x="0" y="1496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5858" name="Rectangle 1042"/>
              <p:cNvSpPr>
                <a:spLocks noChangeArrowheads="1"/>
              </p:cNvSpPr>
              <p:nvPr/>
            </p:nvSpPr>
            <p:spPr bwMode="auto">
              <a:xfrm>
                <a:off x="0" y="1496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>
                    <a:solidFill>
                      <a:srgbClr val="4D8DFF"/>
                    </a:solidFill>
                    <a:latin typeface="Courier New" pitchFamily="49" charset="0"/>
                  </a:rPr>
                  <a:t>	5	</a:t>
                </a:r>
                <a:r>
                  <a:rPr lang="en-US" b="1">
                    <a:solidFill>
                      <a:srgbClr val="275AFF"/>
                    </a:solidFill>
                    <a:latin typeface="Courier New" pitchFamily="49" charset="0"/>
                  </a:rPr>
                  <a:t>int</a:t>
                </a:r>
                <a:r>
                  <a:rPr lang="en-US" b="1">
                    <a:latin typeface="Courier New" pitchFamily="49" charset="0"/>
                  </a:rPr>
                  <a:t> main()</a:t>
                </a: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8" name="Group 1043"/>
            <p:cNvGrpSpPr>
              <a:grpSpLocks/>
            </p:cNvGrpSpPr>
            <p:nvPr/>
          </p:nvGrpSpPr>
          <p:grpSpPr bwMode="auto">
            <a:xfrm>
              <a:off x="0" y="1870"/>
              <a:ext cx="3072" cy="374"/>
              <a:chOff x="0" y="1870"/>
              <a:chExt cx="3072" cy="374"/>
            </a:xfrm>
          </p:grpSpPr>
          <p:sp>
            <p:nvSpPr>
              <p:cNvPr id="35860" name="Rectangle 1044"/>
              <p:cNvSpPr>
                <a:spLocks noChangeArrowheads="1"/>
              </p:cNvSpPr>
              <p:nvPr/>
            </p:nvSpPr>
            <p:spPr bwMode="auto">
              <a:xfrm>
                <a:off x="0" y="1870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5861" name="Rectangle 1045"/>
              <p:cNvSpPr>
                <a:spLocks noChangeArrowheads="1"/>
              </p:cNvSpPr>
              <p:nvPr/>
            </p:nvSpPr>
            <p:spPr bwMode="auto">
              <a:xfrm>
                <a:off x="0" y="1870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>
                    <a:solidFill>
                      <a:srgbClr val="4D8DFF"/>
                    </a:solidFill>
                    <a:latin typeface="Courier New" pitchFamily="49" charset="0"/>
                  </a:rPr>
                  <a:t>	6	</a:t>
                </a:r>
                <a:r>
                  <a:rPr lang="en-US" b="1">
                    <a:latin typeface="Courier New" pitchFamily="49" charset="0"/>
                  </a:rPr>
                  <a:t>{</a:t>
                </a: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9" name="Group 1046"/>
            <p:cNvGrpSpPr>
              <a:grpSpLocks/>
            </p:cNvGrpSpPr>
            <p:nvPr/>
          </p:nvGrpSpPr>
          <p:grpSpPr bwMode="auto">
            <a:xfrm>
              <a:off x="0" y="2244"/>
              <a:ext cx="3072" cy="374"/>
              <a:chOff x="0" y="2244"/>
              <a:chExt cx="3072" cy="374"/>
            </a:xfrm>
          </p:grpSpPr>
          <p:sp>
            <p:nvSpPr>
              <p:cNvPr id="35863" name="Rectangle 1047"/>
              <p:cNvSpPr>
                <a:spLocks noChangeArrowheads="1"/>
              </p:cNvSpPr>
              <p:nvPr/>
            </p:nvSpPr>
            <p:spPr bwMode="auto">
              <a:xfrm>
                <a:off x="0" y="2244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5864" name="Rectangle 1048"/>
              <p:cNvSpPr>
                <a:spLocks noChangeArrowheads="1"/>
              </p:cNvSpPr>
              <p:nvPr/>
            </p:nvSpPr>
            <p:spPr bwMode="auto">
              <a:xfrm>
                <a:off x="0" y="2244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>
                    <a:solidFill>
                      <a:srgbClr val="4D8DFF"/>
                    </a:solidFill>
                    <a:latin typeface="Courier New" pitchFamily="49" charset="0"/>
                  </a:rPr>
                  <a:t>	7	</a:t>
                </a:r>
                <a:r>
                  <a:rPr lang="en-US" b="1">
                    <a:latin typeface="Courier New" pitchFamily="49" charset="0"/>
                  </a:rPr>
                  <a:t>   </a:t>
                </a:r>
                <a:r>
                  <a:rPr lang="en-US" b="1">
                    <a:solidFill>
                      <a:srgbClr val="275AFF"/>
                    </a:solidFill>
                    <a:latin typeface="Courier New" pitchFamily="49" charset="0"/>
                  </a:rPr>
                  <a:t>int</a:t>
                </a:r>
                <a:r>
                  <a:rPr lang="en-US" b="1">
                    <a:latin typeface="Courier New" pitchFamily="49" charset="0"/>
                  </a:rPr>
                  <a:t> integer1, integer2, sum;           </a:t>
                </a:r>
                <a:r>
                  <a:rPr lang="en-US" b="1">
                    <a:solidFill>
                      <a:srgbClr val="33CC33"/>
                    </a:solidFill>
                    <a:latin typeface="Courier New" pitchFamily="49" charset="0"/>
                  </a:rPr>
                  <a:t>// declaration</a:t>
                </a:r>
                <a:endParaRPr lang="en-US" b="1">
                  <a:latin typeface="Courier New" pitchFamily="49" charset="0"/>
                </a:endParaRP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10" name="Group 1049"/>
            <p:cNvGrpSpPr>
              <a:grpSpLocks/>
            </p:cNvGrpSpPr>
            <p:nvPr/>
          </p:nvGrpSpPr>
          <p:grpSpPr bwMode="auto">
            <a:xfrm>
              <a:off x="0" y="2618"/>
              <a:ext cx="3072" cy="374"/>
              <a:chOff x="0" y="2618"/>
              <a:chExt cx="3072" cy="374"/>
            </a:xfrm>
          </p:grpSpPr>
          <p:sp>
            <p:nvSpPr>
              <p:cNvPr id="35866" name="Rectangle 1050"/>
              <p:cNvSpPr>
                <a:spLocks noChangeArrowheads="1"/>
              </p:cNvSpPr>
              <p:nvPr/>
            </p:nvSpPr>
            <p:spPr bwMode="auto">
              <a:xfrm>
                <a:off x="0" y="2618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5867" name="Rectangle 1051"/>
              <p:cNvSpPr>
                <a:spLocks noChangeArrowheads="1"/>
              </p:cNvSpPr>
              <p:nvPr/>
            </p:nvSpPr>
            <p:spPr bwMode="auto">
              <a:xfrm>
                <a:off x="0" y="2618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>
                    <a:solidFill>
                      <a:srgbClr val="4D8DFF"/>
                    </a:solidFill>
                    <a:latin typeface="Courier New" pitchFamily="49" charset="0"/>
                  </a:rPr>
                  <a:t>	8	</a:t>
                </a:r>
                <a:endParaRPr lang="en-US" b="1">
                  <a:latin typeface="Courier New" pitchFamily="49" charset="0"/>
                </a:endParaRP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11" name="Group 1052"/>
            <p:cNvGrpSpPr>
              <a:grpSpLocks/>
            </p:cNvGrpSpPr>
            <p:nvPr/>
          </p:nvGrpSpPr>
          <p:grpSpPr bwMode="auto">
            <a:xfrm>
              <a:off x="0" y="2992"/>
              <a:ext cx="3072" cy="374"/>
              <a:chOff x="0" y="2992"/>
              <a:chExt cx="3072" cy="374"/>
            </a:xfrm>
          </p:grpSpPr>
          <p:sp>
            <p:nvSpPr>
              <p:cNvPr id="35869" name="Rectangle 1053"/>
              <p:cNvSpPr>
                <a:spLocks noChangeArrowheads="1"/>
              </p:cNvSpPr>
              <p:nvPr/>
            </p:nvSpPr>
            <p:spPr bwMode="auto">
              <a:xfrm>
                <a:off x="0" y="2992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5870" name="Rectangle 1054"/>
              <p:cNvSpPr>
                <a:spLocks noChangeArrowheads="1"/>
              </p:cNvSpPr>
              <p:nvPr/>
            </p:nvSpPr>
            <p:spPr bwMode="auto">
              <a:xfrm>
                <a:off x="0" y="2992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>
                    <a:solidFill>
                      <a:srgbClr val="4D8DFF"/>
                    </a:solidFill>
                    <a:latin typeface="Courier New" pitchFamily="49" charset="0"/>
                  </a:rPr>
                  <a:t>	9	</a:t>
                </a:r>
                <a:r>
                  <a:rPr lang="en-US" b="1">
                    <a:latin typeface="Courier New" pitchFamily="49" charset="0"/>
                  </a:rPr>
                  <a:t>   std::cout &lt;&lt; "Enter first integer\n";  </a:t>
                </a:r>
                <a:r>
                  <a:rPr lang="en-US" b="1">
                    <a:solidFill>
                      <a:srgbClr val="33CC33"/>
                    </a:solidFill>
                    <a:latin typeface="Courier New" pitchFamily="49" charset="0"/>
                  </a:rPr>
                  <a:t>// prompt</a:t>
                </a:r>
                <a:endParaRPr lang="en-US" b="1">
                  <a:latin typeface="Courier New" pitchFamily="49" charset="0"/>
                </a:endParaRP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12" name="Group 1055"/>
            <p:cNvGrpSpPr>
              <a:grpSpLocks/>
            </p:cNvGrpSpPr>
            <p:nvPr/>
          </p:nvGrpSpPr>
          <p:grpSpPr bwMode="auto">
            <a:xfrm>
              <a:off x="0" y="3366"/>
              <a:ext cx="3072" cy="374"/>
              <a:chOff x="0" y="3366"/>
              <a:chExt cx="3072" cy="374"/>
            </a:xfrm>
          </p:grpSpPr>
          <p:sp>
            <p:nvSpPr>
              <p:cNvPr id="35872" name="Rectangle 1056"/>
              <p:cNvSpPr>
                <a:spLocks noChangeArrowheads="1"/>
              </p:cNvSpPr>
              <p:nvPr/>
            </p:nvSpPr>
            <p:spPr bwMode="auto">
              <a:xfrm>
                <a:off x="0" y="3366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5873" name="Rectangle 1057"/>
              <p:cNvSpPr>
                <a:spLocks noChangeArrowheads="1"/>
              </p:cNvSpPr>
              <p:nvPr/>
            </p:nvSpPr>
            <p:spPr bwMode="auto">
              <a:xfrm>
                <a:off x="0" y="3366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>
                    <a:solidFill>
                      <a:srgbClr val="4D8DFF"/>
                    </a:solidFill>
                    <a:latin typeface="Courier New" pitchFamily="49" charset="0"/>
                  </a:rPr>
                  <a:t>	10	</a:t>
                </a:r>
                <a:r>
                  <a:rPr lang="en-US" b="1">
                    <a:latin typeface="Courier New" pitchFamily="49" charset="0"/>
                  </a:rPr>
                  <a:t>   std::cin &gt;&gt; integer1;                 </a:t>
                </a:r>
                <a:r>
                  <a:rPr lang="en-US" b="1">
                    <a:solidFill>
                      <a:srgbClr val="33CC33"/>
                    </a:solidFill>
                    <a:latin typeface="Courier New" pitchFamily="49" charset="0"/>
                  </a:rPr>
                  <a:t> // read an integer</a:t>
                </a:r>
                <a:endParaRPr lang="en-US" b="1">
                  <a:latin typeface="Courier New" pitchFamily="49" charset="0"/>
                </a:endParaRP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13" name="Group 1058"/>
            <p:cNvGrpSpPr>
              <a:grpSpLocks/>
            </p:cNvGrpSpPr>
            <p:nvPr/>
          </p:nvGrpSpPr>
          <p:grpSpPr bwMode="auto">
            <a:xfrm>
              <a:off x="0" y="3740"/>
              <a:ext cx="3072" cy="374"/>
              <a:chOff x="0" y="3740"/>
              <a:chExt cx="3072" cy="374"/>
            </a:xfrm>
          </p:grpSpPr>
          <p:sp>
            <p:nvSpPr>
              <p:cNvPr id="35875" name="Rectangle 1059"/>
              <p:cNvSpPr>
                <a:spLocks noChangeArrowheads="1"/>
              </p:cNvSpPr>
              <p:nvPr/>
            </p:nvSpPr>
            <p:spPr bwMode="auto">
              <a:xfrm>
                <a:off x="0" y="3740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5876" name="Rectangle 1060"/>
              <p:cNvSpPr>
                <a:spLocks noChangeArrowheads="1"/>
              </p:cNvSpPr>
              <p:nvPr/>
            </p:nvSpPr>
            <p:spPr bwMode="auto">
              <a:xfrm>
                <a:off x="0" y="3740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>
                    <a:solidFill>
                      <a:srgbClr val="4D8DFF"/>
                    </a:solidFill>
                    <a:latin typeface="Courier New" pitchFamily="49" charset="0"/>
                  </a:rPr>
                  <a:t>	11	</a:t>
                </a:r>
                <a:r>
                  <a:rPr lang="en-US" b="1">
                    <a:latin typeface="Courier New" pitchFamily="49" charset="0"/>
                  </a:rPr>
                  <a:t>   std::cout &lt;&lt; "Enter second integer\n"; </a:t>
                </a:r>
                <a:r>
                  <a:rPr lang="en-US" b="1">
                    <a:solidFill>
                      <a:srgbClr val="33CC33"/>
                    </a:solidFill>
                    <a:latin typeface="Courier New" pitchFamily="49" charset="0"/>
                  </a:rPr>
                  <a:t>// prompt</a:t>
                </a:r>
                <a:endParaRPr lang="en-US" b="1">
                  <a:latin typeface="Courier New" pitchFamily="49" charset="0"/>
                </a:endParaRP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14" name="Group 1061"/>
            <p:cNvGrpSpPr>
              <a:grpSpLocks/>
            </p:cNvGrpSpPr>
            <p:nvPr/>
          </p:nvGrpSpPr>
          <p:grpSpPr bwMode="auto">
            <a:xfrm>
              <a:off x="0" y="4114"/>
              <a:ext cx="3072" cy="374"/>
              <a:chOff x="0" y="4114"/>
              <a:chExt cx="3072" cy="374"/>
            </a:xfrm>
          </p:grpSpPr>
          <p:sp>
            <p:nvSpPr>
              <p:cNvPr id="35878" name="Rectangle 1062"/>
              <p:cNvSpPr>
                <a:spLocks noChangeArrowheads="1"/>
              </p:cNvSpPr>
              <p:nvPr/>
            </p:nvSpPr>
            <p:spPr bwMode="auto">
              <a:xfrm>
                <a:off x="0" y="4114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5879" name="Rectangle 1063"/>
              <p:cNvSpPr>
                <a:spLocks noChangeArrowheads="1"/>
              </p:cNvSpPr>
              <p:nvPr/>
            </p:nvSpPr>
            <p:spPr bwMode="auto">
              <a:xfrm>
                <a:off x="0" y="4114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>
                    <a:solidFill>
                      <a:srgbClr val="4D8DFF"/>
                    </a:solidFill>
                    <a:latin typeface="Courier New" pitchFamily="49" charset="0"/>
                  </a:rPr>
                  <a:t>	12	</a:t>
                </a:r>
                <a:r>
                  <a:rPr lang="en-US" b="1">
                    <a:latin typeface="Courier New" pitchFamily="49" charset="0"/>
                  </a:rPr>
                  <a:t>   std::cin &gt;&gt; integer2;                 </a:t>
                </a:r>
                <a:r>
                  <a:rPr lang="en-US" b="1">
                    <a:solidFill>
                      <a:srgbClr val="33CC33"/>
                    </a:solidFill>
                    <a:latin typeface="Courier New" pitchFamily="49" charset="0"/>
                  </a:rPr>
                  <a:t> // read an integer</a:t>
                </a:r>
                <a:endParaRPr lang="en-US" b="1">
                  <a:latin typeface="Courier New" pitchFamily="49" charset="0"/>
                </a:endParaRP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15" name="Group 1064"/>
            <p:cNvGrpSpPr>
              <a:grpSpLocks/>
            </p:cNvGrpSpPr>
            <p:nvPr/>
          </p:nvGrpSpPr>
          <p:grpSpPr bwMode="auto">
            <a:xfrm>
              <a:off x="0" y="4488"/>
              <a:ext cx="3072" cy="374"/>
              <a:chOff x="0" y="4488"/>
              <a:chExt cx="3072" cy="374"/>
            </a:xfrm>
          </p:grpSpPr>
          <p:sp>
            <p:nvSpPr>
              <p:cNvPr id="35881" name="Rectangle 1065"/>
              <p:cNvSpPr>
                <a:spLocks noChangeArrowheads="1"/>
              </p:cNvSpPr>
              <p:nvPr/>
            </p:nvSpPr>
            <p:spPr bwMode="auto">
              <a:xfrm>
                <a:off x="0" y="4488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5882" name="Rectangle 1066"/>
              <p:cNvSpPr>
                <a:spLocks noChangeArrowheads="1"/>
              </p:cNvSpPr>
              <p:nvPr/>
            </p:nvSpPr>
            <p:spPr bwMode="auto">
              <a:xfrm>
                <a:off x="0" y="4488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>
                    <a:solidFill>
                      <a:srgbClr val="4D8DFF"/>
                    </a:solidFill>
                    <a:latin typeface="Courier New" pitchFamily="49" charset="0"/>
                  </a:rPr>
                  <a:t>	13	</a:t>
                </a:r>
                <a:r>
                  <a:rPr lang="en-US" b="1">
                    <a:latin typeface="Courier New" pitchFamily="49" charset="0"/>
                  </a:rPr>
                  <a:t>   sum = integer1 + integer2;       </a:t>
                </a:r>
                <a:r>
                  <a:rPr lang="en-US" b="1">
                    <a:solidFill>
                      <a:srgbClr val="33CC33"/>
                    </a:solidFill>
                    <a:latin typeface="Courier New" pitchFamily="49" charset="0"/>
                  </a:rPr>
                  <a:t>      // assignment of sum</a:t>
                </a:r>
                <a:endParaRPr lang="en-US" b="1">
                  <a:latin typeface="Courier New" pitchFamily="49" charset="0"/>
                </a:endParaRP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16" name="Group 1067"/>
            <p:cNvGrpSpPr>
              <a:grpSpLocks/>
            </p:cNvGrpSpPr>
            <p:nvPr/>
          </p:nvGrpSpPr>
          <p:grpSpPr bwMode="auto">
            <a:xfrm>
              <a:off x="0" y="4862"/>
              <a:ext cx="3072" cy="374"/>
              <a:chOff x="0" y="4862"/>
              <a:chExt cx="3072" cy="374"/>
            </a:xfrm>
          </p:grpSpPr>
          <p:sp>
            <p:nvSpPr>
              <p:cNvPr id="35884" name="Rectangle 1068"/>
              <p:cNvSpPr>
                <a:spLocks noChangeArrowheads="1"/>
              </p:cNvSpPr>
              <p:nvPr/>
            </p:nvSpPr>
            <p:spPr bwMode="auto">
              <a:xfrm>
                <a:off x="0" y="4862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5885" name="Rectangle 1069"/>
              <p:cNvSpPr>
                <a:spLocks noChangeArrowheads="1"/>
              </p:cNvSpPr>
              <p:nvPr/>
            </p:nvSpPr>
            <p:spPr bwMode="auto">
              <a:xfrm>
                <a:off x="0" y="4862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>
                    <a:solidFill>
                      <a:srgbClr val="4D8DFF"/>
                    </a:solidFill>
                    <a:latin typeface="Courier New" pitchFamily="49" charset="0"/>
                  </a:rPr>
                  <a:t>	14	</a:t>
                </a:r>
                <a:r>
                  <a:rPr lang="en-US" b="1">
                    <a:latin typeface="Courier New" pitchFamily="49" charset="0"/>
                  </a:rPr>
                  <a:t>   std::cout &lt;&lt; "Sum is " &lt;&lt; sum &lt;&lt; std::endl; </a:t>
                </a:r>
                <a:r>
                  <a:rPr lang="en-US" b="1">
                    <a:solidFill>
                      <a:srgbClr val="33CC33"/>
                    </a:solidFill>
                    <a:latin typeface="Courier New" pitchFamily="49" charset="0"/>
                  </a:rPr>
                  <a:t>// print sum</a:t>
                </a:r>
                <a:endParaRPr lang="en-US" b="1">
                  <a:latin typeface="Courier New" pitchFamily="49" charset="0"/>
                </a:endParaRP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17" name="Group 1070"/>
            <p:cNvGrpSpPr>
              <a:grpSpLocks/>
            </p:cNvGrpSpPr>
            <p:nvPr/>
          </p:nvGrpSpPr>
          <p:grpSpPr bwMode="auto">
            <a:xfrm>
              <a:off x="0" y="5236"/>
              <a:ext cx="3072" cy="374"/>
              <a:chOff x="0" y="5236"/>
              <a:chExt cx="3072" cy="374"/>
            </a:xfrm>
          </p:grpSpPr>
          <p:sp>
            <p:nvSpPr>
              <p:cNvPr id="35887" name="Rectangle 1071"/>
              <p:cNvSpPr>
                <a:spLocks noChangeArrowheads="1"/>
              </p:cNvSpPr>
              <p:nvPr/>
            </p:nvSpPr>
            <p:spPr bwMode="auto">
              <a:xfrm>
                <a:off x="0" y="5236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5888" name="Rectangle 1072"/>
              <p:cNvSpPr>
                <a:spLocks noChangeArrowheads="1"/>
              </p:cNvSpPr>
              <p:nvPr/>
            </p:nvSpPr>
            <p:spPr bwMode="auto">
              <a:xfrm>
                <a:off x="0" y="5236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>
                    <a:solidFill>
                      <a:srgbClr val="4D8DFF"/>
                    </a:solidFill>
                    <a:latin typeface="Courier New" pitchFamily="49" charset="0"/>
                  </a:rPr>
                  <a:t>	15	</a:t>
                </a:r>
                <a:endParaRPr lang="en-US" b="1">
                  <a:latin typeface="Courier New" pitchFamily="49" charset="0"/>
                </a:endParaRP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18" name="Group 1073"/>
            <p:cNvGrpSpPr>
              <a:grpSpLocks/>
            </p:cNvGrpSpPr>
            <p:nvPr/>
          </p:nvGrpSpPr>
          <p:grpSpPr bwMode="auto">
            <a:xfrm>
              <a:off x="0" y="5610"/>
              <a:ext cx="3072" cy="374"/>
              <a:chOff x="0" y="5610"/>
              <a:chExt cx="3072" cy="374"/>
            </a:xfrm>
          </p:grpSpPr>
          <p:sp>
            <p:nvSpPr>
              <p:cNvPr id="35890" name="Rectangle 1074"/>
              <p:cNvSpPr>
                <a:spLocks noChangeArrowheads="1"/>
              </p:cNvSpPr>
              <p:nvPr/>
            </p:nvSpPr>
            <p:spPr bwMode="auto">
              <a:xfrm>
                <a:off x="0" y="5610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5891" name="Rectangle 1075"/>
              <p:cNvSpPr>
                <a:spLocks noChangeArrowheads="1"/>
              </p:cNvSpPr>
              <p:nvPr/>
            </p:nvSpPr>
            <p:spPr bwMode="auto">
              <a:xfrm>
                <a:off x="0" y="5610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>
                    <a:solidFill>
                      <a:srgbClr val="4D8DFF"/>
                    </a:solidFill>
                    <a:latin typeface="Courier New" pitchFamily="49" charset="0"/>
                  </a:rPr>
                  <a:t>	16	</a:t>
                </a:r>
                <a:r>
                  <a:rPr lang="en-US" b="1">
                    <a:latin typeface="Courier New" pitchFamily="49" charset="0"/>
                  </a:rPr>
                  <a:t>   </a:t>
                </a:r>
                <a:r>
                  <a:rPr lang="en-US" b="1">
                    <a:solidFill>
                      <a:srgbClr val="275AFF"/>
                    </a:solidFill>
                    <a:latin typeface="Courier New" pitchFamily="49" charset="0"/>
                  </a:rPr>
                  <a:t>return</a:t>
                </a:r>
                <a:r>
                  <a:rPr lang="en-US" b="1">
                    <a:latin typeface="Courier New" pitchFamily="49" charset="0"/>
                  </a:rPr>
                  <a:t> 0;   </a:t>
                </a:r>
                <a:r>
                  <a:rPr lang="en-US" b="1">
                    <a:solidFill>
                      <a:srgbClr val="33CC33"/>
                    </a:solidFill>
                    <a:latin typeface="Courier New" pitchFamily="49" charset="0"/>
                  </a:rPr>
                  <a:t>// indicate that program ended successfully</a:t>
                </a:r>
                <a:endParaRPr lang="en-US" b="1">
                  <a:latin typeface="Courier New" pitchFamily="49" charset="0"/>
                </a:endParaRP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19" name="Group 1076"/>
            <p:cNvGrpSpPr>
              <a:grpSpLocks/>
            </p:cNvGrpSpPr>
            <p:nvPr/>
          </p:nvGrpSpPr>
          <p:grpSpPr bwMode="auto">
            <a:xfrm>
              <a:off x="0" y="5984"/>
              <a:ext cx="3072" cy="374"/>
              <a:chOff x="0" y="5984"/>
              <a:chExt cx="3072" cy="374"/>
            </a:xfrm>
          </p:grpSpPr>
          <p:sp>
            <p:nvSpPr>
              <p:cNvPr id="35893" name="Rectangle 1077"/>
              <p:cNvSpPr>
                <a:spLocks noChangeArrowheads="1"/>
              </p:cNvSpPr>
              <p:nvPr/>
            </p:nvSpPr>
            <p:spPr bwMode="auto">
              <a:xfrm>
                <a:off x="0" y="5984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5894" name="Rectangle 1078"/>
              <p:cNvSpPr>
                <a:spLocks noChangeArrowheads="1"/>
              </p:cNvSpPr>
              <p:nvPr/>
            </p:nvSpPr>
            <p:spPr bwMode="auto">
              <a:xfrm>
                <a:off x="0" y="5984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>
                    <a:solidFill>
                      <a:srgbClr val="4D8DFF"/>
                    </a:solidFill>
                    <a:latin typeface="Courier New" pitchFamily="49" charset="0"/>
                  </a:rPr>
                  <a:t>	17	</a:t>
                </a:r>
                <a:r>
                  <a:rPr lang="en-US" b="1">
                    <a:latin typeface="Courier New" pitchFamily="49" charset="0"/>
                  </a:rPr>
                  <a:t>}</a:t>
                </a: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</p:grpSp>
      <p:sp>
        <p:nvSpPr>
          <p:cNvPr id="35895" name="Rectangle 1079"/>
          <p:cNvSpPr>
            <a:spLocks noChangeArrowheads="1"/>
          </p:cNvSpPr>
          <p:nvPr/>
        </p:nvSpPr>
        <p:spPr bwMode="auto">
          <a:xfrm>
            <a:off x="0" y="4648200"/>
            <a:ext cx="6781800" cy="1187450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0"/>
              </a:spcBef>
              <a:tabLst>
                <a:tab pos="609600" algn="l"/>
                <a:tab pos="914400" algn="l"/>
                <a:tab pos="1219200" algn="l"/>
                <a:tab pos="1524000" algn="l"/>
                <a:tab pos="1828800" algn="l"/>
                <a:tab pos="2133600" algn="l"/>
                <a:tab pos="2438400" algn="l"/>
                <a:tab pos="2743200" algn="l"/>
                <a:tab pos="3048000" algn="l"/>
                <a:tab pos="3352800" algn="l"/>
                <a:tab pos="3657600" algn="l"/>
                <a:tab pos="3962400" algn="l"/>
                <a:tab pos="4267200" algn="l"/>
                <a:tab pos="4572000" algn="l"/>
              </a:tabLst>
            </a:pPr>
            <a:r>
              <a:rPr lang="en-US" b="1">
                <a:latin typeface="Courier New" pitchFamily="49" charset="0"/>
              </a:rPr>
              <a:t>Enter first integer</a:t>
            </a:r>
          </a:p>
          <a:p>
            <a:pPr>
              <a:spcBef>
                <a:spcPct val="0"/>
              </a:spcBef>
              <a:tabLst>
                <a:tab pos="609600" algn="l"/>
                <a:tab pos="914400" algn="l"/>
                <a:tab pos="1219200" algn="l"/>
                <a:tab pos="1524000" algn="l"/>
                <a:tab pos="1828800" algn="l"/>
                <a:tab pos="2133600" algn="l"/>
                <a:tab pos="2438400" algn="l"/>
                <a:tab pos="2743200" algn="l"/>
                <a:tab pos="3048000" algn="l"/>
                <a:tab pos="3352800" algn="l"/>
                <a:tab pos="3657600" algn="l"/>
                <a:tab pos="3962400" algn="l"/>
                <a:tab pos="4267200" algn="l"/>
                <a:tab pos="4572000" algn="l"/>
              </a:tabLst>
            </a:pPr>
            <a:r>
              <a:rPr lang="en-US" b="1">
                <a:latin typeface="Courier New" pitchFamily="49" charset="0"/>
              </a:rPr>
              <a:t>45</a:t>
            </a:r>
          </a:p>
          <a:p>
            <a:pPr>
              <a:spcBef>
                <a:spcPct val="0"/>
              </a:spcBef>
              <a:tabLst>
                <a:tab pos="609600" algn="l"/>
                <a:tab pos="914400" algn="l"/>
                <a:tab pos="1219200" algn="l"/>
                <a:tab pos="1524000" algn="l"/>
                <a:tab pos="1828800" algn="l"/>
                <a:tab pos="2133600" algn="l"/>
                <a:tab pos="2438400" algn="l"/>
                <a:tab pos="2743200" algn="l"/>
                <a:tab pos="3048000" algn="l"/>
                <a:tab pos="3352800" algn="l"/>
                <a:tab pos="3657600" algn="l"/>
                <a:tab pos="3962400" algn="l"/>
                <a:tab pos="4267200" algn="l"/>
                <a:tab pos="4572000" algn="l"/>
              </a:tabLst>
            </a:pPr>
            <a:r>
              <a:rPr lang="en-US" b="1">
                <a:latin typeface="Courier New" pitchFamily="49" charset="0"/>
              </a:rPr>
              <a:t>Enter second integer</a:t>
            </a:r>
          </a:p>
          <a:p>
            <a:pPr>
              <a:spcBef>
                <a:spcPct val="0"/>
              </a:spcBef>
              <a:tabLst>
                <a:tab pos="609600" algn="l"/>
                <a:tab pos="914400" algn="l"/>
                <a:tab pos="1219200" algn="l"/>
                <a:tab pos="1524000" algn="l"/>
                <a:tab pos="1828800" algn="l"/>
                <a:tab pos="2133600" algn="l"/>
                <a:tab pos="2438400" algn="l"/>
                <a:tab pos="2743200" algn="l"/>
                <a:tab pos="3048000" algn="l"/>
                <a:tab pos="3352800" algn="l"/>
                <a:tab pos="3657600" algn="l"/>
                <a:tab pos="3962400" algn="l"/>
                <a:tab pos="4267200" algn="l"/>
                <a:tab pos="4572000" algn="l"/>
              </a:tabLst>
            </a:pPr>
            <a:r>
              <a:rPr lang="en-US" b="1">
                <a:latin typeface="Courier New" pitchFamily="49" charset="0"/>
              </a:rPr>
              <a:t>72</a:t>
            </a:r>
          </a:p>
          <a:p>
            <a:pPr>
              <a:spcBef>
                <a:spcPct val="0"/>
              </a:spcBef>
              <a:tabLst>
                <a:tab pos="609600" algn="l"/>
                <a:tab pos="914400" algn="l"/>
                <a:tab pos="1219200" algn="l"/>
                <a:tab pos="1524000" algn="l"/>
                <a:tab pos="1828800" algn="l"/>
                <a:tab pos="2133600" algn="l"/>
                <a:tab pos="2438400" algn="l"/>
                <a:tab pos="2743200" algn="l"/>
                <a:tab pos="3048000" algn="l"/>
                <a:tab pos="3352800" algn="l"/>
                <a:tab pos="3657600" algn="l"/>
                <a:tab pos="3962400" algn="l"/>
                <a:tab pos="4267200" algn="l"/>
                <a:tab pos="4572000" algn="l"/>
              </a:tabLst>
            </a:pPr>
            <a:r>
              <a:rPr lang="en-US" b="1">
                <a:latin typeface="Courier New" pitchFamily="49" charset="0"/>
              </a:rPr>
              <a:t>Sum is 117</a:t>
            </a:r>
          </a:p>
          <a:p>
            <a:pPr>
              <a:spcBef>
                <a:spcPct val="0"/>
              </a:spcBef>
              <a:tabLst>
                <a:tab pos="609600" algn="l"/>
                <a:tab pos="914400" algn="l"/>
                <a:tab pos="1219200" algn="l"/>
                <a:tab pos="1524000" algn="l"/>
                <a:tab pos="1828800" algn="l"/>
                <a:tab pos="2133600" algn="l"/>
                <a:tab pos="2438400" algn="l"/>
                <a:tab pos="2743200" algn="l"/>
                <a:tab pos="3048000" algn="l"/>
                <a:tab pos="3352800" algn="l"/>
                <a:tab pos="3657600" algn="l"/>
                <a:tab pos="3962400" algn="l"/>
                <a:tab pos="4267200" algn="l"/>
                <a:tab pos="4572000" algn="l"/>
              </a:tabLst>
            </a:pPr>
            <a:endParaRPr lang="en-US" b="1">
              <a:solidFill>
                <a:schemeClr val="tx1"/>
              </a:solidFill>
              <a:latin typeface="Courier New" pitchFamily="49" charset="0"/>
            </a:endParaRPr>
          </a:p>
        </p:txBody>
      </p:sp>
      <p:grpSp>
        <p:nvGrpSpPr>
          <p:cNvPr id="20" name="Group 1083"/>
          <p:cNvGrpSpPr>
            <a:grpSpLocks/>
          </p:cNvGrpSpPr>
          <p:nvPr/>
        </p:nvGrpSpPr>
        <p:grpSpPr bwMode="auto">
          <a:xfrm>
            <a:off x="2667000" y="2133600"/>
            <a:ext cx="6019800" cy="590550"/>
            <a:chOff x="1680" y="1344"/>
            <a:chExt cx="3792" cy="372"/>
          </a:xfrm>
        </p:grpSpPr>
        <p:sp>
          <p:nvSpPr>
            <p:cNvPr id="35896" name="Text Box 1080"/>
            <p:cNvSpPr txBox="1">
              <a:spLocks noChangeArrowheads="1"/>
            </p:cNvSpPr>
            <p:nvPr/>
          </p:nvSpPr>
          <p:spPr bwMode="auto">
            <a:xfrm>
              <a:off x="2880" y="1344"/>
              <a:ext cx="2592" cy="372"/>
            </a:xfrm>
            <a:prstGeom prst="rect">
              <a:avLst/>
            </a:prstGeom>
            <a:solidFill>
              <a:srgbClr val="99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 sz="1600"/>
                <a:t>Notice how </a:t>
              </a:r>
              <a:r>
                <a:rPr lang="en-US" sz="1600" b="1">
                  <a:latin typeface="Courier New" pitchFamily="49" charset="0"/>
                </a:rPr>
                <a:t>std::cin</a:t>
              </a:r>
              <a:r>
                <a:rPr lang="en-US" sz="1600"/>
                <a:t> is used to get user input.</a:t>
              </a:r>
            </a:p>
          </p:txBody>
        </p:sp>
        <p:sp>
          <p:nvSpPr>
            <p:cNvPr id="35898" name="Line 1082"/>
            <p:cNvSpPr>
              <a:spLocks noChangeShapeType="1"/>
            </p:cNvSpPr>
            <p:nvPr/>
          </p:nvSpPr>
          <p:spPr bwMode="auto">
            <a:xfrm flipH="1">
              <a:off x="1680" y="1536"/>
              <a:ext cx="115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</p:grpSp>
      <p:grpSp>
        <p:nvGrpSpPr>
          <p:cNvPr id="21" name="Group 1086"/>
          <p:cNvGrpSpPr>
            <a:grpSpLocks/>
          </p:cNvGrpSpPr>
          <p:nvPr/>
        </p:nvGrpSpPr>
        <p:grpSpPr bwMode="auto">
          <a:xfrm>
            <a:off x="2667000" y="3581400"/>
            <a:ext cx="6019800" cy="1489075"/>
            <a:chOff x="1680" y="2256"/>
            <a:chExt cx="3792" cy="938"/>
          </a:xfrm>
        </p:grpSpPr>
        <p:sp>
          <p:nvSpPr>
            <p:cNvPr id="35900" name="Text Box 1084"/>
            <p:cNvSpPr txBox="1">
              <a:spLocks noChangeArrowheads="1"/>
            </p:cNvSpPr>
            <p:nvPr/>
          </p:nvSpPr>
          <p:spPr bwMode="auto">
            <a:xfrm>
              <a:off x="1680" y="2976"/>
              <a:ext cx="3792" cy="218"/>
            </a:xfrm>
            <a:prstGeom prst="rect">
              <a:avLst/>
            </a:prstGeom>
            <a:solidFill>
              <a:srgbClr val="99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 sz="1600"/>
                <a:t>Variables can be output using </a:t>
              </a:r>
              <a:r>
                <a:rPr lang="en-US" sz="1600" b="1">
                  <a:latin typeface="Courier New" pitchFamily="49" charset="0"/>
                </a:rPr>
                <a:t>std::cout &lt;&lt; variableName</a:t>
              </a:r>
              <a:r>
                <a:rPr lang="en-US" sz="1600">
                  <a:latin typeface="Times" pitchFamily="18" charset="0"/>
                </a:rPr>
                <a:t>.</a:t>
              </a:r>
            </a:p>
          </p:txBody>
        </p:sp>
        <p:sp>
          <p:nvSpPr>
            <p:cNvPr id="35901" name="Line 1085"/>
            <p:cNvSpPr>
              <a:spLocks noChangeShapeType="1"/>
            </p:cNvSpPr>
            <p:nvPr/>
          </p:nvSpPr>
          <p:spPr bwMode="auto">
            <a:xfrm flipH="1" flipV="1">
              <a:off x="1968" y="2256"/>
              <a:ext cx="672" cy="72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</p:grpSp>
      <p:grpSp>
        <p:nvGrpSpPr>
          <p:cNvPr id="22" name="Group 1089"/>
          <p:cNvGrpSpPr>
            <a:grpSpLocks/>
          </p:cNvGrpSpPr>
          <p:nvPr/>
        </p:nvGrpSpPr>
        <p:grpSpPr bwMode="auto">
          <a:xfrm>
            <a:off x="4419600" y="3581400"/>
            <a:ext cx="4343400" cy="819150"/>
            <a:chOff x="2784" y="2256"/>
            <a:chExt cx="2736" cy="516"/>
          </a:xfrm>
        </p:grpSpPr>
        <p:sp>
          <p:nvSpPr>
            <p:cNvPr id="35903" name="Text Box 1087"/>
            <p:cNvSpPr txBox="1">
              <a:spLocks noChangeArrowheads="1"/>
            </p:cNvSpPr>
            <p:nvPr/>
          </p:nvSpPr>
          <p:spPr bwMode="auto">
            <a:xfrm>
              <a:off x="3312" y="2400"/>
              <a:ext cx="2208" cy="372"/>
            </a:xfrm>
            <a:prstGeom prst="rect">
              <a:avLst/>
            </a:prstGeom>
            <a:solidFill>
              <a:srgbClr val="99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 sz="1600" b="1">
                  <a:latin typeface="Courier New" pitchFamily="49" charset="0"/>
                </a:rPr>
                <a:t>std::endl</a:t>
              </a:r>
              <a:r>
                <a:rPr lang="en-US" sz="1600"/>
                <a:t> flushes the buffer and prints a newline.</a:t>
              </a:r>
            </a:p>
          </p:txBody>
        </p:sp>
        <p:sp>
          <p:nvSpPr>
            <p:cNvPr id="35904" name="Line 1088"/>
            <p:cNvSpPr>
              <a:spLocks noChangeShapeType="1"/>
            </p:cNvSpPr>
            <p:nvPr/>
          </p:nvSpPr>
          <p:spPr bwMode="auto">
            <a:xfrm flipH="1" flipV="1">
              <a:off x="2784" y="2256"/>
              <a:ext cx="528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43" name="Rectangle 1031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Parts of Program</a:t>
            </a:r>
            <a:endParaRPr lang="en-US" dirty="0"/>
          </a:p>
        </p:txBody>
      </p:sp>
      <p:sp>
        <p:nvSpPr>
          <p:cNvPr id="39944" name="Rectangle 1032"/>
          <p:cNvSpPr>
            <a:spLocks noGrp="1" noChangeArrowheads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en-US" b="1" dirty="0">
                <a:latin typeface="Courier New" pitchFamily="49" charset="0"/>
              </a:rPr>
              <a:t>&gt;&gt;</a:t>
            </a:r>
            <a:r>
              <a:rPr lang="en-US" dirty="0"/>
              <a:t> (stream extraction operator) 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When used with </a:t>
            </a:r>
            <a:r>
              <a:rPr lang="en-US" b="1" dirty="0">
                <a:latin typeface="Courier New" pitchFamily="49" charset="0"/>
              </a:rPr>
              <a:t>std::</a:t>
            </a:r>
            <a:r>
              <a:rPr lang="en-US" b="1" dirty="0" err="1">
                <a:latin typeface="Courier New" pitchFamily="49" charset="0"/>
              </a:rPr>
              <a:t>cin</a:t>
            </a:r>
            <a:r>
              <a:rPr lang="en-US" dirty="0"/>
              <a:t>, waits for the user to input a value and stores the value in the variable to the right of the operator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The user types a value, then presses the </a:t>
            </a:r>
            <a:r>
              <a:rPr lang="en-US" i="1" dirty="0"/>
              <a:t>Enter</a:t>
            </a:r>
            <a:r>
              <a:rPr lang="en-US" dirty="0"/>
              <a:t> (Return) key to send the data to the computer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Example:</a:t>
            </a:r>
          </a:p>
          <a:p>
            <a:pPr lvl="3">
              <a:lnSpc>
                <a:spcPct val="90000"/>
              </a:lnSpc>
              <a:buFontTx/>
              <a:buNone/>
            </a:pPr>
            <a:r>
              <a:rPr lang="en-US" b="1" dirty="0" err="1">
                <a:latin typeface="Courier New" pitchFamily="49" charset="0"/>
              </a:rPr>
              <a:t>int</a:t>
            </a:r>
            <a:r>
              <a:rPr lang="en-US" b="1" dirty="0">
                <a:latin typeface="Courier New" pitchFamily="49" charset="0"/>
              </a:rPr>
              <a:t> </a:t>
            </a:r>
            <a:r>
              <a:rPr lang="en-US" b="1" dirty="0" err="1">
                <a:latin typeface="Courier New" pitchFamily="49" charset="0"/>
              </a:rPr>
              <a:t>myVariable</a:t>
            </a:r>
            <a:r>
              <a:rPr lang="en-US" b="1" dirty="0">
                <a:latin typeface="Courier New" pitchFamily="49" charset="0"/>
              </a:rPr>
              <a:t>;</a:t>
            </a:r>
          </a:p>
          <a:p>
            <a:pPr lvl="3">
              <a:lnSpc>
                <a:spcPct val="90000"/>
              </a:lnSpc>
              <a:buFontTx/>
              <a:buNone/>
            </a:pPr>
            <a:r>
              <a:rPr lang="en-US" b="1" dirty="0">
                <a:latin typeface="Courier New" pitchFamily="49" charset="0"/>
              </a:rPr>
              <a:t>std::</a:t>
            </a:r>
            <a:r>
              <a:rPr lang="en-US" b="1" dirty="0" err="1">
                <a:latin typeface="Courier New" pitchFamily="49" charset="0"/>
              </a:rPr>
              <a:t>cin</a:t>
            </a:r>
            <a:r>
              <a:rPr lang="en-US" b="1" dirty="0">
                <a:latin typeface="Courier New" pitchFamily="49" charset="0"/>
              </a:rPr>
              <a:t> &gt;&gt; </a:t>
            </a:r>
            <a:r>
              <a:rPr lang="en-US" b="1" dirty="0" err="1">
                <a:latin typeface="Courier New" pitchFamily="49" charset="0"/>
              </a:rPr>
              <a:t>myVariable</a:t>
            </a:r>
            <a:r>
              <a:rPr lang="en-US" b="1" dirty="0">
                <a:latin typeface="Courier New" pitchFamily="49" charset="0"/>
              </a:rPr>
              <a:t>;</a:t>
            </a:r>
          </a:p>
          <a:p>
            <a:pPr lvl="2">
              <a:lnSpc>
                <a:spcPct val="90000"/>
              </a:lnSpc>
            </a:pPr>
            <a:r>
              <a:rPr lang="en-US" dirty="0"/>
              <a:t>Waits for user input, then stores input in </a:t>
            </a:r>
            <a:r>
              <a:rPr lang="en-US" b="1" dirty="0" err="1">
                <a:latin typeface="Courier New" pitchFamily="49" charset="0"/>
              </a:rPr>
              <a:t>myVariable</a:t>
            </a:r>
            <a:endParaRPr lang="en-US" b="1" dirty="0">
              <a:latin typeface="Courier New" pitchFamily="49" charset="0"/>
            </a:endParaRPr>
          </a:p>
          <a:p>
            <a:pPr>
              <a:lnSpc>
                <a:spcPct val="90000"/>
              </a:lnSpc>
            </a:pPr>
            <a:r>
              <a:rPr lang="en-US" b="1" dirty="0">
                <a:latin typeface="Courier New" pitchFamily="49" charset="0"/>
              </a:rPr>
              <a:t>=</a:t>
            </a:r>
            <a:r>
              <a:rPr lang="en-US" dirty="0"/>
              <a:t> (assignment operator)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Assigns value to a variable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Binary operator (has two operands)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Example:</a:t>
            </a:r>
          </a:p>
          <a:p>
            <a:pPr lvl="3">
              <a:lnSpc>
                <a:spcPct val="90000"/>
              </a:lnSpc>
              <a:buFontTx/>
              <a:buNone/>
            </a:pPr>
            <a:r>
              <a:rPr lang="en-US" b="1" dirty="0">
                <a:latin typeface="Courier New" pitchFamily="49" charset="0"/>
              </a:rPr>
              <a:t>sum = variable1 + variable2;</a:t>
            </a:r>
          </a:p>
          <a:p>
            <a:pPr lvl="1">
              <a:lnSpc>
                <a:spcPct val="90000"/>
              </a:lnSpc>
            </a:pPr>
            <a:endParaRPr lang="en-US" sz="2000" b="1" dirty="0">
              <a:latin typeface="Courier New" pitchFamily="49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99ACB533-6532-4516-9ADE-923877F17E3C}" type="slidenum">
              <a:rPr lang="en-US"/>
              <a:pPr/>
              <a:t>26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Self Practice 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Declare the variables </a:t>
            </a:r>
            <a:r>
              <a:rPr lang="en-US" b="1" dirty="0" smtClean="0"/>
              <a:t>c, </a:t>
            </a:r>
            <a:r>
              <a:rPr lang="en-US" b="1" dirty="0" err="1" smtClean="0"/>
              <a:t>thisIsAVariable</a:t>
            </a:r>
            <a:r>
              <a:rPr lang="en-US" b="1" dirty="0" smtClean="0"/>
              <a:t>, q76354</a:t>
            </a:r>
            <a:r>
              <a:rPr lang="en-US" dirty="0" smtClean="0"/>
              <a:t> and </a:t>
            </a:r>
            <a:r>
              <a:rPr lang="en-US" b="1" dirty="0" smtClean="0"/>
              <a:t>number</a:t>
            </a:r>
            <a:r>
              <a:rPr lang="en-US" dirty="0" smtClean="0"/>
              <a:t> to be of type </a:t>
            </a:r>
            <a:r>
              <a:rPr lang="en-US" b="1" dirty="0" smtClean="0"/>
              <a:t>int</a:t>
            </a:r>
            <a:r>
              <a:rPr lang="en-US" dirty="0" smtClean="0"/>
              <a:t>.</a:t>
            </a:r>
          </a:p>
          <a:p>
            <a:r>
              <a:rPr lang="en-US" dirty="0" smtClean="0"/>
              <a:t>Prompt the user to enter an integer. End your prompting message with a colon (:) followed by a space.</a:t>
            </a:r>
          </a:p>
          <a:p>
            <a:r>
              <a:rPr lang="en-US" dirty="0" smtClean="0"/>
              <a:t>Read an integer from the user at the keyboard and store it in an </a:t>
            </a:r>
            <a:r>
              <a:rPr lang="en-US" b="1" dirty="0" smtClean="0"/>
              <a:t>integer</a:t>
            </a:r>
            <a:r>
              <a:rPr lang="en-US" dirty="0" smtClean="0"/>
              <a:t> variable </a:t>
            </a:r>
            <a:r>
              <a:rPr lang="en-US" b="1" dirty="0" smtClean="0"/>
              <a:t>age</a:t>
            </a:r>
            <a:r>
              <a:rPr lang="en-US" dirty="0" smtClean="0"/>
              <a:t>. 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4" name="Rectangle 102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Arithmetic</a:t>
            </a:r>
            <a:endParaRPr lang="en-US" dirty="0"/>
          </a:p>
        </p:txBody>
      </p:sp>
      <p:sp>
        <p:nvSpPr>
          <p:cNvPr id="40965" name="Rectangle 1029"/>
          <p:cNvSpPr>
            <a:spLocks noGrp="1" noChangeArrowheads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Arithmetic </a:t>
            </a:r>
            <a:r>
              <a:rPr lang="en-US" dirty="0" smtClean="0"/>
              <a:t>calculations</a:t>
            </a:r>
          </a:p>
          <a:p>
            <a:pPr lvl="1"/>
            <a:r>
              <a:rPr lang="en-US" dirty="0" smtClean="0"/>
              <a:t>Single-line form</a:t>
            </a:r>
            <a:endParaRPr lang="en-US" dirty="0"/>
          </a:p>
          <a:p>
            <a:pPr lvl="1"/>
            <a:r>
              <a:rPr lang="en-US" dirty="0"/>
              <a:t>Use </a:t>
            </a:r>
            <a:r>
              <a:rPr lang="en-US" b="1" dirty="0">
                <a:latin typeface="Courier New" pitchFamily="49" charset="0"/>
              </a:rPr>
              <a:t>*</a:t>
            </a:r>
            <a:r>
              <a:rPr lang="en-US" dirty="0"/>
              <a:t> for multiplication and </a:t>
            </a:r>
            <a:r>
              <a:rPr lang="en-US" b="1" dirty="0">
                <a:latin typeface="Courier New" pitchFamily="49" charset="0"/>
              </a:rPr>
              <a:t>/</a:t>
            </a:r>
            <a:r>
              <a:rPr lang="en-US" dirty="0"/>
              <a:t> for division</a:t>
            </a:r>
          </a:p>
          <a:p>
            <a:pPr lvl="1"/>
            <a:r>
              <a:rPr lang="en-US" dirty="0"/>
              <a:t>Integer division truncates remainder</a:t>
            </a:r>
          </a:p>
          <a:p>
            <a:pPr lvl="2"/>
            <a:r>
              <a:rPr lang="en-US" b="1" dirty="0">
                <a:latin typeface="Courier New" pitchFamily="49" charset="0"/>
              </a:rPr>
              <a:t>7 / 5</a:t>
            </a:r>
            <a:r>
              <a:rPr lang="en-US" dirty="0"/>
              <a:t> evaluates to 1</a:t>
            </a:r>
          </a:p>
          <a:p>
            <a:pPr lvl="1"/>
            <a:r>
              <a:rPr lang="en-US" dirty="0"/>
              <a:t>Modulus operator returns the remainder </a:t>
            </a:r>
          </a:p>
          <a:p>
            <a:pPr lvl="2"/>
            <a:r>
              <a:rPr lang="en-US" b="1" dirty="0">
                <a:latin typeface="Courier New" pitchFamily="49" charset="0"/>
              </a:rPr>
              <a:t>7 % 5</a:t>
            </a:r>
            <a:r>
              <a:rPr lang="en-US" dirty="0"/>
              <a:t> evaluates to 2</a:t>
            </a:r>
          </a:p>
          <a:p>
            <a:r>
              <a:rPr lang="en-US" dirty="0"/>
              <a:t>Operator precedence</a:t>
            </a:r>
          </a:p>
          <a:p>
            <a:pPr lvl="1"/>
            <a:r>
              <a:rPr lang="en-US" dirty="0"/>
              <a:t>Some arithmetic operators act before others (i.e., multiplication before addition)</a:t>
            </a:r>
          </a:p>
          <a:p>
            <a:pPr lvl="2"/>
            <a:r>
              <a:rPr lang="en-US" dirty="0"/>
              <a:t>Be sure to use parenthesis when needed</a:t>
            </a:r>
          </a:p>
          <a:p>
            <a:pPr lvl="1"/>
            <a:r>
              <a:rPr lang="en-US" dirty="0"/>
              <a:t>Example: Find the average of three variables a, b and c</a:t>
            </a:r>
          </a:p>
          <a:p>
            <a:pPr lvl="2"/>
            <a:r>
              <a:rPr lang="en-US" dirty="0"/>
              <a:t>Do not use:   </a:t>
            </a:r>
            <a:r>
              <a:rPr lang="en-US" b="1" dirty="0">
                <a:latin typeface="Courier New" pitchFamily="49" charset="0"/>
              </a:rPr>
              <a:t>a + b + c / 3 </a:t>
            </a:r>
          </a:p>
          <a:p>
            <a:pPr lvl="2"/>
            <a:r>
              <a:rPr lang="en-US" dirty="0"/>
              <a:t>Use:  </a:t>
            </a:r>
            <a:r>
              <a:rPr lang="en-US" b="1" dirty="0">
                <a:latin typeface="Courier New" pitchFamily="49" charset="0"/>
              </a:rPr>
              <a:t>(a + b + c ) / 3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507AC380-0545-4B71-BAAD-646C5A92AF20}" type="slidenum">
              <a:rPr lang="en-US"/>
              <a:pPr/>
              <a:t>28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8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Arithmetic operators</a:t>
            </a:r>
            <a:endParaRPr lang="en-US" dirty="0"/>
          </a:p>
        </p:txBody>
      </p:sp>
      <p:sp>
        <p:nvSpPr>
          <p:cNvPr id="28679" name="Rectangle 7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sz="2400" dirty="0"/>
          </a:p>
          <a:p>
            <a:r>
              <a:rPr lang="en-US" dirty="0"/>
              <a:t>Rules of operator precedence: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0BE5E0FB-0229-41BA-A476-68F9E771B9B9}" type="slidenum">
              <a:rPr lang="en-US"/>
              <a:pPr/>
              <a:t>29</a:t>
            </a:fld>
            <a:endParaRPr lang="en-US"/>
          </a:p>
        </p:txBody>
      </p:sp>
      <p:graphicFrame>
        <p:nvGraphicFramePr>
          <p:cNvPr id="48128" name="Object 1024"/>
          <p:cNvGraphicFramePr>
            <a:graphicFrameLocks noChangeAspect="1"/>
          </p:cNvGraphicFramePr>
          <p:nvPr/>
        </p:nvGraphicFramePr>
        <p:xfrm>
          <a:off x="1143000" y="1600200"/>
          <a:ext cx="6742113" cy="2057400"/>
        </p:xfrm>
        <a:graphic>
          <a:graphicData uri="http://schemas.openxmlformats.org/presentationml/2006/ole">
            <p:oleObj spid="_x0000_s3074" name="Document" r:id="rId3" imgW="6746400" imgH="2143080" progId="Word.Document.8">
              <p:embed/>
            </p:oleObj>
          </a:graphicData>
        </a:graphic>
      </p:graphicFrame>
      <p:graphicFrame>
        <p:nvGraphicFramePr>
          <p:cNvPr id="48129" name="Object 1025"/>
          <p:cNvGraphicFramePr>
            <a:graphicFrameLocks noChangeAspect="1"/>
          </p:cNvGraphicFramePr>
          <p:nvPr/>
        </p:nvGraphicFramePr>
        <p:xfrm>
          <a:off x="381000" y="4419600"/>
          <a:ext cx="7824787" cy="3605213"/>
        </p:xfrm>
        <a:graphic>
          <a:graphicData uri="http://schemas.openxmlformats.org/presentationml/2006/ole">
            <p:oleObj spid="_x0000_s3075" name="Document" r:id="rId4" imgW="7802280" imgH="3603960" progId="Word.Document.8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7239000" y="0"/>
            <a:ext cx="1905000" cy="457200"/>
          </a:xfrm>
          <a:prstGeom prst="rect">
            <a:avLst/>
          </a:prstGeom>
        </p:spPr>
        <p:txBody>
          <a:bodyPr/>
          <a:lstStyle/>
          <a:p>
            <a:fld id="{874CD3DB-2B0D-4EF0-8716-F394DB8A998F}" type="slidenum">
              <a:rPr lang="ar-SA"/>
              <a:pPr/>
              <a:t>3</a:t>
            </a:fld>
            <a:endParaRPr lang="en-US"/>
          </a:p>
        </p:txBody>
      </p:sp>
      <p:sp>
        <p:nvSpPr>
          <p:cNvPr id="18227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28600"/>
            <a:ext cx="7467600" cy="685800"/>
          </a:xfrm>
        </p:spPr>
        <p:txBody>
          <a:bodyPr/>
          <a:lstStyle/>
          <a:p>
            <a:r>
              <a:rPr lang="en-US" dirty="0" smtClean="0"/>
              <a:t>Basics </a:t>
            </a:r>
            <a:r>
              <a:rPr lang="en-US" dirty="0"/>
              <a:t>of a Typical C++ Environment</a:t>
            </a:r>
          </a:p>
        </p:txBody>
      </p:sp>
      <p:sp>
        <p:nvSpPr>
          <p:cNvPr id="182275" name="Text Box 3"/>
          <p:cNvSpPr txBox="1">
            <a:spLocks noChangeArrowheads="1"/>
          </p:cNvSpPr>
          <p:nvPr/>
        </p:nvSpPr>
        <p:spPr bwMode="auto">
          <a:xfrm>
            <a:off x="609600" y="1219200"/>
            <a:ext cx="3340100" cy="314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57200" indent="-457200" algn="l" eaLnBrk="0" hangingPunct="0"/>
            <a:r>
              <a:rPr lang="en-US" sz="2000" b="0" dirty="0">
                <a:latin typeface="Times New Roman" pitchFamily="18" charset="0"/>
              </a:rPr>
              <a:t>Phases of C++ Programs:</a:t>
            </a:r>
          </a:p>
          <a:p>
            <a:pPr marL="914400" lvl="1" indent="-457200" algn="l" eaLnBrk="0" hangingPunct="0">
              <a:buFontTx/>
              <a:buAutoNum type="arabicPeriod"/>
            </a:pPr>
            <a:r>
              <a:rPr lang="en-US" sz="2000" b="0" dirty="0">
                <a:latin typeface="Times New Roman" pitchFamily="18" charset="0"/>
              </a:rPr>
              <a:t>Edit</a:t>
            </a:r>
          </a:p>
          <a:p>
            <a:pPr marL="914400" lvl="1" indent="-457200" algn="l" eaLnBrk="0" hangingPunct="0">
              <a:buFontTx/>
              <a:buAutoNum type="arabicPeriod"/>
            </a:pPr>
            <a:r>
              <a:rPr lang="en-US" sz="2000" b="0" dirty="0">
                <a:latin typeface="Times New Roman" pitchFamily="18" charset="0"/>
              </a:rPr>
              <a:t>Preprocess</a:t>
            </a:r>
          </a:p>
          <a:p>
            <a:pPr marL="914400" lvl="1" indent="-457200" algn="l" eaLnBrk="0" hangingPunct="0">
              <a:buFontTx/>
              <a:buAutoNum type="arabicPeriod"/>
            </a:pPr>
            <a:r>
              <a:rPr lang="en-US" sz="2000" b="0" dirty="0">
                <a:latin typeface="Times New Roman" pitchFamily="18" charset="0"/>
              </a:rPr>
              <a:t>Compile</a:t>
            </a:r>
          </a:p>
          <a:p>
            <a:pPr marL="914400" lvl="1" indent="-457200" algn="l" eaLnBrk="0" hangingPunct="0">
              <a:buFontTx/>
              <a:buAutoNum type="arabicPeriod"/>
            </a:pPr>
            <a:r>
              <a:rPr lang="en-US" sz="2000" b="0" dirty="0">
                <a:latin typeface="Times New Roman" pitchFamily="18" charset="0"/>
              </a:rPr>
              <a:t>Link</a:t>
            </a:r>
          </a:p>
          <a:p>
            <a:pPr marL="914400" lvl="1" indent="-457200" algn="l" eaLnBrk="0" hangingPunct="0">
              <a:buFontTx/>
              <a:buAutoNum type="arabicPeriod"/>
            </a:pPr>
            <a:r>
              <a:rPr lang="en-US" sz="2000" b="0" dirty="0">
                <a:latin typeface="Times New Roman" pitchFamily="18" charset="0"/>
              </a:rPr>
              <a:t>Load</a:t>
            </a:r>
          </a:p>
          <a:p>
            <a:pPr marL="914400" lvl="1" indent="-457200" algn="l" eaLnBrk="0" hangingPunct="0">
              <a:buFontTx/>
              <a:buAutoNum type="arabicPeriod"/>
            </a:pPr>
            <a:r>
              <a:rPr lang="en-US" sz="2000" b="0" dirty="0">
                <a:latin typeface="Times New Roman" pitchFamily="18" charset="0"/>
              </a:rPr>
              <a:t>Execute </a:t>
            </a:r>
          </a:p>
        </p:txBody>
      </p:sp>
      <p:sp>
        <p:nvSpPr>
          <p:cNvPr id="155" name="Rectangle 158"/>
          <p:cNvSpPr>
            <a:spLocks noChangeArrowheads="1"/>
          </p:cNvSpPr>
          <p:nvPr/>
        </p:nvSpPr>
        <p:spPr bwMode="auto">
          <a:xfrm>
            <a:off x="4038600" y="2209800"/>
            <a:ext cx="4029075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/>
            <a:r>
              <a:rPr lang="en-US" sz="2000" b="0" dirty="0"/>
              <a:t>C++ systems generally consist of three parts</a:t>
            </a:r>
            <a:r>
              <a:rPr lang="en-US" sz="2000" b="0" dirty="0" smtClean="0"/>
              <a:t>:</a:t>
            </a:r>
          </a:p>
          <a:p>
            <a:pPr algn="l"/>
            <a:endParaRPr lang="en-US" sz="2000" b="0" dirty="0"/>
          </a:p>
          <a:p>
            <a:pPr marL="179388" lvl="1" indent="6350" algn="l">
              <a:buFontTx/>
              <a:buChar char="•"/>
            </a:pPr>
            <a:r>
              <a:rPr lang="en-US" sz="1800" b="0" dirty="0"/>
              <a:t>Program-development </a:t>
            </a:r>
            <a:r>
              <a:rPr lang="en-US" sz="1800" b="0" dirty="0" smtClean="0"/>
              <a:t>environment</a:t>
            </a:r>
          </a:p>
          <a:p>
            <a:pPr marL="179388" lvl="1" indent="6350" algn="l"/>
            <a:endParaRPr lang="en-US" sz="1800" b="0" dirty="0"/>
          </a:p>
          <a:p>
            <a:pPr marL="179388" lvl="1" indent="6350" algn="l">
              <a:buFontTx/>
              <a:buChar char="•"/>
            </a:pPr>
            <a:r>
              <a:rPr lang="en-US" sz="1800" b="0" dirty="0"/>
              <a:t> </a:t>
            </a:r>
            <a:r>
              <a:rPr lang="en-US" sz="1800" b="0" dirty="0" smtClean="0"/>
              <a:t>Language</a:t>
            </a:r>
          </a:p>
          <a:p>
            <a:pPr marL="179388" lvl="1" indent="6350" algn="l"/>
            <a:endParaRPr lang="en-US" sz="1800" b="0" dirty="0"/>
          </a:p>
          <a:p>
            <a:pPr marL="179388" lvl="1" indent="6350" algn="l">
              <a:buFontTx/>
              <a:buChar char="•"/>
            </a:pPr>
            <a:r>
              <a:rPr lang="en-US" sz="1800" b="0" dirty="0"/>
              <a:t> C++ Standard Library</a:t>
            </a:r>
            <a:endParaRPr lang="en-US" sz="1800" b="0" dirty="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Algebra </a:t>
            </a:r>
            <a:r>
              <a:rPr lang="en-US" dirty="0" err="1" smtClean="0"/>
              <a:t>vs</a:t>
            </a:r>
            <a:r>
              <a:rPr lang="en-US" dirty="0" smtClean="0"/>
              <a:t> C++ Expressions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dirty="0" smtClean="0"/>
              <a:t>Algebra</a:t>
            </a:r>
          </a:p>
          <a:p>
            <a:pPr lvl="1"/>
            <a:r>
              <a:rPr lang="en-US" dirty="0" smtClean="0"/>
              <a:t>Y=</a:t>
            </a:r>
            <a:r>
              <a:rPr lang="en-US" dirty="0" err="1" smtClean="0"/>
              <a:t>mx+b</a:t>
            </a:r>
            <a:endParaRPr lang="en-US" dirty="0" smtClean="0"/>
          </a:p>
          <a:p>
            <a:r>
              <a:rPr lang="en-US" dirty="0" smtClean="0"/>
              <a:t>C++ Expression</a:t>
            </a:r>
          </a:p>
          <a:p>
            <a:pPr lvl="1"/>
            <a:r>
              <a:rPr lang="en-US" dirty="0" smtClean="0"/>
              <a:t>Y=m*x + b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4"/>
          </p:nvPr>
        </p:nvSpPr>
        <p:spPr>
          <a:ln>
            <a:solidFill>
              <a:schemeClr val="tx1"/>
            </a:solidFill>
          </a:ln>
        </p:spPr>
        <p:txBody>
          <a:bodyPr>
            <a:normAutofit lnSpcReduction="10000"/>
          </a:bodyPr>
          <a:lstStyle/>
          <a:p>
            <a:r>
              <a:rPr lang="en-US" dirty="0" smtClean="0"/>
              <a:t>Algebra</a:t>
            </a:r>
          </a:p>
          <a:p>
            <a:pPr lvl="1"/>
            <a:r>
              <a:rPr lang="en-US" dirty="0" smtClean="0"/>
              <a:t>z-=</a:t>
            </a:r>
            <a:r>
              <a:rPr lang="en-US" dirty="0" err="1" smtClean="0"/>
              <a:t>pr%q</a:t>
            </a:r>
            <a:r>
              <a:rPr lang="en-US" dirty="0" smtClean="0"/>
              <a:t> + w/x - y</a:t>
            </a:r>
          </a:p>
          <a:p>
            <a:r>
              <a:rPr lang="en-US" dirty="0" smtClean="0"/>
              <a:t>C++ Expression</a:t>
            </a:r>
          </a:p>
          <a:p>
            <a:pPr lvl="1"/>
            <a:r>
              <a:rPr lang="en-US" dirty="0" smtClean="0"/>
              <a:t>Z=p * r % q + w / x – y</a:t>
            </a:r>
          </a:p>
          <a:p>
            <a:pPr lvl="1"/>
            <a:r>
              <a:rPr lang="en-US" dirty="0" smtClean="0"/>
              <a:t>1 *</a:t>
            </a:r>
          </a:p>
          <a:p>
            <a:pPr lvl="1"/>
            <a:r>
              <a:rPr lang="en-US" dirty="0" smtClean="0"/>
              <a:t>2 %</a:t>
            </a:r>
          </a:p>
          <a:p>
            <a:pPr lvl="1"/>
            <a:r>
              <a:rPr lang="en-US" dirty="0" smtClean="0"/>
              <a:t>3 /</a:t>
            </a:r>
          </a:p>
          <a:p>
            <a:pPr lvl="1"/>
            <a:r>
              <a:rPr lang="en-US" dirty="0" smtClean="0"/>
              <a:t>4 +</a:t>
            </a:r>
          </a:p>
          <a:p>
            <a:pPr lvl="1"/>
            <a:r>
              <a:rPr lang="en-US" dirty="0" smtClean="0"/>
              <a:t>5 –</a:t>
            </a:r>
          </a:p>
          <a:p>
            <a:pPr lvl="1"/>
            <a:r>
              <a:rPr lang="en-US" dirty="0" smtClean="0"/>
              <a:t>6 =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r>
              <a:rPr lang="en-US" dirty="0" smtClean="0"/>
              <a:t>Example 1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Example 2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Algebra </a:t>
            </a:r>
            <a:r>
              <a:rPr lang="en-US" dirty="0" err="1" smtClean="0"/>
              <a:t>vs</a:t>
            </a:r>
            <a:r>
              <a:rPr lang="en-US" dirty="0" smtClean="0"/>
              <a:t> C++ Expressions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2"/>
          </p:nvPr>
        </p:nvSpPr>
        <p:spPr>
          <a:xfrm>
            <a:off x="457200" y="2174875"/>
            <a:ext cx="7620000" cy="3951288"/>
          </a:xfrm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dirty="0" smtClean="0"/>
              <a:t>Algebra</a:t>
            </a:r>
          </a:p>
          <a:p>
            <a:pPr lvl="1"/>
            <a:r>
              <a:rPr lang="en-US" dirty="0" smtClean="0"/>
              <a:t>Y= a x^2 + </a:t>
            </a:r>
            <a:r>
              <a:rPr lang="en-US" dirty="0" err="1" smtClean="0"/>
              <a:t>bx</a:t>
            </a:r>
            <a:r>
              <a:rPr lang="en-US" dirty="0" smtClean="0"/>
              <a:t> + c</a:t>
            </a:r>
          </a:p>
          <a:p>
            <a:r>
              <a:rPr lang="en-US" dirty="0" smtClean="0"/>
              <a:t>C++ Expression</a:t>
            </a:r>
          </a:p>
          <a:p>
            <a:pPr lvl="1"/>
            <a:r>
              <a:rPr lang="en-US" dirty="0" smtClean="0"/>
              <a:t>Y= a * x * x  + b * x + c</a:t>
            </a:r>
          </a:p>
          <a:p>
            <a:pPr lvl="1"/>
            <a:r>
              <a:rPr lang="en-US" dirty="0" smtClean="0"/>
              <a:t>Redundant parenthesis</a:t>
            </a:r>
          </a:p>
          <a:p>
            <a:pPr lvl="1"/>
            <a:r>
              <a:rPr lang="en-US" dirty="0" smtClean="0"/>
              <a:t>Y = (a * x * x) + (b * x) + c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r>
              <a:rPr lang="en-US" dirty="0" smtClean="0"/>
              <a:t>Example 3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State order of evaluation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A) x = 7 + 3 * 6 / 2 – 1;</a:t>
            </a:r>
          </a:p>
          <a:p>
            <a:r>
              <a:rPr lang="en-US" dirty="0" smtClean="0"/>
              <a:t>B) x = 2 % 2 + 2 * 2 – 2 / 2;</a:t>
            </a:r>
          </a:p>
          <a:p>
            <a:r>
              <a:rPr lang="en-US" dirty="0" smtClean="0"/>
              <a:t>C) x = ( 3 * 9 * ( 3 + ( 9 * 3 / ( 3 ) ) ) );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 Assume x = 2 and y = 3 </a:t>
            </a:r>
            <a:br>
              <a:rPr lang="en-US" dirty="0" smtClean="0"/>
            </a:br>
            <a:r>
              <a:rPr lang="en-US" dirty="0" smtClean="0"/>
              <a:t>Print output if any else write no output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2"/>
          </p:nvPr>
        </p:nvSpPr>
        <p:spPr>
          <a:ln>
            <a:solidFill>
              <a:schemeClr val="tx1"/>
            </a:solidFill>
          </a:ln>
        </p:spPr>
        <p:txBody>
          <a:bodyPr>
            <a:normAutofit fontScale="92500" lnSpcReduction="20000"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dirty="0" err="1" smtClean="0"/>
              <a:t>cout</a:t>
            </a:r>
            <a:r>
              <a:rPr lang="en-US" dirty="0" smtClean="0"/>
              <a:t> &lt;&lt; x;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err="1" smtClean="0"/>
              <a:t>cout</a:t>
            </a:r>
            <a:r>
              <a:rPr lang="en-US" dirty="0" smtClean="0"/>
              <a:t> &lt;&lt; x + x;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err="1" smtClean="0"/>
              <a:t>cout</a:t>
            </a:r>
            <a:r>
              <a:rPr lang="en-US" dirty="0" smtClean="0"/>
              <a:t> &lt;&lt; “x = “ ;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err="1" smtClean="0"/>
              <a:t>cout</a:t>
            </a:r>
            <a:r>
              <a:rPr lang="en-US" dirty="0" smtClean="0"/>
              <a:t> &lt;&lt; “x = “&lt;&lt;x;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err="1" smtClean="0"/>
              <a:t>cout</a:t>
            </a:r>
            <a:r>
              <a:rPr lang="en-US" dirty="0" smtClean="0"/>
              <a:t> &lt;&lt; x + y &lt;&lt;“ = “ &lt;&lt; </a:t>
            </a:r>
            <a:r>
              <a:rPr lang="en-US" dirty="0" err="1" smtClean="0"/>
              <a:t>y+x</a:t>
            </a:r>
            <a:r>
              <a:rPr lang="en-US" dirty="0" smtClean="0"/>
              <a:t>;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z = x + y;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err="1" smtClean="0"/>
              <a:t>cout</a:t>
            </a:r>
            <a:r>
              <a:rPr lang="en-US" dirty="0" smtClean="0"/>
              <a:t> &lt;&lt; z;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// </a:t>
            </a:r>
            <a:r>
              <a:rPr lang="en-US" dirty="0" err="1" smtClean="0"/>
              <a:t>cout</a:t>
            </a:r>
            <a:r>
              <a:rPr lang="en-US" dirty="0" smtClean="0"/>
              <a:t> &lt;&lt; “ </a:t>
            </a:r>
            <a:r>
              <a:rPr lang="en-US" dirty="0" err="1" smtClean="0"/>
              <a:t>x+y</a:t>
            </a:r>
            <a:r>
              <a:rPr lang="en-US" dirty="0" smtClean="0"/>
              <a:t> = “ &lt;&lt; x + y;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err="1" smtClean="0"/>
              <a:t>cout</a:t>
            </a:r>
            <a:r>
              <a:rPr lang="en-US" dirty="0" smtClean="0"/>
              <a:t>&lt;&lt; x &lt;&lt;“\n”&lt;&lt;y;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endParaRPr lang="en-US" dirty="0" smtClean="0"/>
          </a:p>
          <a:p>
            <a:pPr marL="457200" indent="-457200">
              <a:buFont typeface="+mj-lt"/>
              <a:buAutoNum type="arabicPeriod"/>
            </a:pP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r>
              <a:rPr lang="en-US" dirty="0" smtClean="0"/>
              <a:t>Code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Output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457200" y="0"/>
            <a:ext cx="7543800" cy="1143000"/>
          </a:xfrm>
        </p:spPr>
        <p:txBody>
          <a:bodyPr/>
          <a:lstStyle/>
          <a:p>
            <a:r>
              <a:rPr lang="en-US" dirty="0" smtClean="0"/>
              <a:t>Self Practice Programming Example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1828800"/>
            <a:ext cx="4419600" cy="4571999"/>
          </a:xfrm>
          <a:ln>
            <a:solidFill>
              <a:schemeClr val="tx1"/>
            </a:solidFill>
          </a:ln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State that program calculates the product of three integers.</a:t>
            </a:r>
          </a:p>
          <a:p>
            <a:r>
              <a:rPr lang="en-US" dirty="0" smtClean="0"/>
              <a:t>Declare the variables </a:t>
            </a:r>
            <a:r>
              <a:rPr lang="en-US" b="1" dirty="0" smtClean="0"/>
              <a:t>x, y, z </a:t>
            </a:r>
            <a:r>
              <a:rPr lang="en-US" dirty="0" smtClean="0"/>
              <a:t>and </a:t>
            </a:r>
            <a:r>
              <a:rPr lang="en-US" b="1" dirty="0" smtClean="0"/>
              <a:t>result</a:t>
            </a:r>
            <a:r>
              <a:rPr lang="en-US" dirty="0" smtClean="0"/>
              <a:t> to be of type </a:t>
            </a:r>
            <a:r>
              <a:rPr lang="en-US" b="1" dirty="0" smtClean="0"/>
              <a:t>int</a:t>
            </a:r>
            <a:r>
              <a:rPr lang="en-US" dirty="0" smtClean="0"/>
              <a:t>.</a:t>
            </a:r>
          </a:p>
          <a:p>
            <a:r>
              <a:rPr lang="en-US" dirty="0" smtClean="0"/>
              <a:t>Prompt the user to enter three integers.</a:t>
            </a:r>
          </a:p>
          <a:p>
            <a:r>
              <a:rPr lang="en-US" dirty="0" smtClean="0"/>
              <a:t>Read the three integers from the keyboard and store them in variables </a:t>
            </a:r>
            <a:r>
              <a:rPr lang="en-US" b="1" dirty="0" smtClean="0"/>
              <a:t>x, y, z</a:t>
            </a:r>
            <a:r>
              <a:rPr lang="en-US" dirty="0" smtClean="0"/>
              <a:t>.</a:t>
            </a:r>
          </a:p>
          <a:p>
            <a:r>
              <a:rPr lang="en-US" dirty="0" smtClean="0"/>
              <a:t>Compute the product of the three variables and assign it to the variable </a:t>
            </a:r>
            <a:r>
              <a:rPr lang="en-US" b="1" dirty="0" smtClean="0"/>
              <a:t>result</a:t>
            </a:r>
            <a:r>
              <a:rPr lang="en-US" dirty="0" smtClean="0"/>
              <a:t>.</a:t>
            </a:r>
          </a:p>
          <a:p>
            <a:r>
              <a:rPr lang="en-US" dirty="0" smtClean="0"/>
              <a:t>Print </a:t>
            </a:r>
            <a:r>
              <a:rPr lang="en-US" b="1" dirty="0" smtClean="0"/>
              <a:t>“The product is “ </a:t>
            </a:r>
            <a:r>
              <a:rPr lang="en-US" dirty="0" smtClean="0"/>
              <a:t>followed by the value of </a:t>
            </a:r>
            <a:r>
              <a:rPr lang="en-US" b="1" dirty="0" smtClean="0"/>
              <a:t>result.</a:t>
            </a:r>
          </a:p>
          <a:p>
            <a:r>
              <a:rPr lang="en-US" dirty="0" smtClean="0"/>
              <a:t>Return a value from </a:t>
            </a:r>
            <a:r>
              <a:rPr lang="en-US" b="1" dirty="0" smtClean="0"/>
              <a:t>main </a:t>
            </a:r>
            <a:r>
              <a:rPr lang="en-US" dirty="0" smtClean="0"/>
              <a:t>indicating that the program terminated successfully.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5029200" y="1828800"/>
            <a:ext cx="3660775" cy="4572000"/>
          </a:xfrm>
          <a:ln>
            <a:solidFill>
              <a:schemeClr val="tx1"/>
            </a:solidFill>
          </a:ln>
        </p:spPr>
        <p:txBody>
          <a:bodyPr/>
          <a:lstStyle/>
          <a:p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"/>
          </p:nvPr>
        </p:nvSpPr>
        <p:spPr>
          <a:xfrm>
            <a:off x="381000" y="1219200"/>
            <a:ext cx="4040188" cy="639762"/>
          </a:xfrm>
        </p:spPr>
        <p:txBody>
          <a:bodyPr/>
          <a:lstStyle/>
          <a:p>
            <a:r>
              <a:rPr lang="en-US" dirty="0" smtClean="0"/>
              <a:t>Algorithm</a:t>
            </a:r>
            <a:endParaRPr lang="en-US" dirty="0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3"/>
          </p:nvPr>
        </p:nvSpPr>
        <p:spPr>
          <a:xfrm>
            <a:off x="4648200" y="1219200"/>
            <a:ext cx="4041775" cy="639762"/>
          </a:xfrm>
        </p:spPr>
        <p:txBody>
          <a:bodyPr/>
          <a:lstStyle/>
          <a:p>
            <a:r>
              <a:rPr lang="en-US" dirty="0" smtClean="0"/>
              <a:t>C++ Program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 to Type Casting 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A character can be printed by enclosing it in single quotes.</a:t>
            </a:r>
          </a:p>
          <a:p>
            <a:pPr lvl="1"/>
            <a:r>
              <a:rPr lang="en-US" dirty="0" err="1" smtClean="0"/>
              <a:t>cout</a:t>
            </a:r>
            <a:r>
              <a:rPr lang="en-US" dirty="0" smtClean="0"/>
              <a:t> &lt;&lt; ‘A’;</a:t>
            </a:r>
          </a:p>
          <a:p>
            <a:r>
              <a:rPr lang="en-US" dirty="0" smtClean="0"/>
              <a:t>Or store it in char variable.</a:t>
            </a:r>
          </a:p>
          <a:p>
            <a:pPr lvl="1"/>
            <a:r>
              <a:rPr lang="en-US" dirty="0" smtClean="0"/>
              <a:t>char </a:t>
            </a:r>
            <a:r>
              <a:rPr lang="en-US" dirty="0" err="1" smtClean="0"/>
              <a:t>var</a:t>
            </a:r>
            <a:r>
              <a:rPr lang="en-US" dirty="0" smtClean="0"/>
              <a:t>;</a:t>
            </a:r>
          </a:p>
          <a:p>
            <a:pPr lvl="1"/>
            <a:r>
              <a:rPr lang="en-US" dirty="0" err="1" smtClean="0"/>
              <a:t>var</a:t>
            </a:r>
            <a:r>
              <a:rPr lang="en-US" dirty="0" smtClean="0"/>
              <a:t> = ‘A’;</a:t>
            </a:r>
          </a:p>
          <a:p>
            <a:r>
              <a:rPr lang="en-US" dirty="0" smtClean="0"/>
              <a:t>In order to print its ASCII equivalent integer value we use </a:t>
            </a:r>
            <a:r>
              <a:rPr lang="en-US" dirty="0" err="1" smtClean="0"/>
              <a:t>static_cast</a:t>
            </a:r>
            <a:r>
              <a:rPr lang="en-US" dirty="0" smtClean="0"/>
              <a:t>:</a:t>
            </a:r>
          </a:p>
          <a:p>
            <a:pPr lvl="1"/>
            <a:r>
              <a:rPr lang="en-US" dirty="0" err="1" smtClean="0"/>
              <a:t>cout</a:t>
            </a:r>
            <a:r>
              <a:rPr lang="en-US" dirty="0" smtClean="0"/>
              <a:t> &lt;&lt; </a:t>
            </a:r>
            <a:r>
              <a:rPr lang="en-US" dirty="0" err="1" smtClean="0"/>
              <a:t>int</a:t>
            </a:r>
            <a:r>
              <a:rPr lang="en-US" dirty="0" smtClean="0"/>
              <a:t>(‘A’);		65</a:t>
            </a:r>
          </a:p>
          <a:p>
            <a:pPr lvl="1"/>
            <a:r>
              <a:rPr lang="en-US" dirty="0" err="1" smtClean="0"/>
              <a:t>cout</a:t>
            </a:r>
            <a:r>
              <a:rPr lang="en-US" dirty="0" smtClean="0"/>
              <a:t>&lt;&lt; </a:t>
            </a:r>
            <a:r>
              <a:rPr lang="en-US" dirty="0" err="1" smtClean="0"/>
              <a:t>int</a:t>
            </a:r>
            <a:r>
              <a:rPr lang="en-US" dirty="0" smtClean="0"/>
              <a:t>(</a:t>
            </a:r>
            <a:r>
              <a:rPr lang="en-US" dirty="0" err="1" smtClean="0"/>
              <a:t>var</a:t>
            </a:r>
            <a:r>
              <a:rPr lang="en-US" dirty="0" smtClean="0"/>
              <a:t>);		65</a:t>
            </a:r>
          </a:p>
          <a:p>
            <a:pPr lvl="1"/>
            <a:r>
              <a:rPr lang="en-US" dirty="0" err="1" smtClean="0"/>
              <a:t>cout</a:t>
            </a:r>
            <a:r>
              <a:rPr lang="en-US" dirty="0" smtClean="0"/>
              <a:t> &lt;&lt; (</a:t>
            </a:r>
            <a:r>
              <a:rPr lang="en-US" dirty="0" err="1" smtClean="0"/>
              <a:t>int</a:t>
            </a:r>
            <a:r>
              <a:rPr lang="en-US" dirty="0" smtClean="0"/>
              <a:t>)‘A’;		65</a:t>
            </a:r>
          </a:p>
          <a:p>
            <a:pPr lvl="1"/>
            <a:r>
              <a:rPr lang="en-US" dirty="0" err="1" smtClean="0"/>
              <a:t>cout</a:t>
            </a:r>
            <a:r>
              <a:rPr lang="en-US" dirty="0" smtClean="0"/>
              <a:t>&lt;&lt; (</a:t>
            </a:r>
            <a:r>
              <a:rPr lang="en-US" dirty="0" err="1" smtClean="0"/>
              <a:t>int</a:t>
            </a:r>
            <a:r>
              <a:rPr lang="en-US" dirty="0" smtClean="0"/>
              <a:t>)</a:t>
            </a:r>
            <a:r>
              <a:rPr lang="en-US" dirty="0" err="1" smtClean="0"/>
              <a:t>var</a:t>
            </a:r>
            <a:r>
              <a:rPr lang="en-US" dirty="0" smtClean="0"/>
              <a:t>;		65</a:t>
            </a:r>
          </a:p>
          <a:p>
            <a:pPr lvl="1"/>
            <a:endParaRPr lang="en-US" dirty="0" smtClean="0"/>
          </a:p>
          <a:p>
            <a:pPr lvl="1">
              <a:buNone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Basics of a Typical C++ Environment</a:t>
            </a:r>
            <a:endParaRPr lang="en-US" dirty="0"/>
          </a:p>
        </p:txBody>
      </p:sp>
      <p:grpSp>
        <p:nvGrpSpPr>
          <p:cNvPr id="3" name="Group 157"/>
          <p:cNvGrpSpPr>
            <a:grpSpLocks noGrp="1"/>
          </p:cNvGrpSpPr>
          <p:nvPr>
            <p:ph sz="quarter" idx="1"/>
          </p:nvPr>
        </p:nvGrpSpPr>
        <p:grpSpPr bwMode="auto">
          <a:xfrm>
            <a:off x="457200" y="1600200"/>
            <a:ext cx="8153400" cy="4873625"/>
            <a:chOff x="2638" y="762"/>
            <a:chExt cx="2933" cy="3510"/>
          </a:xfrm>
        </p:grpSpPr>
        <p:sp>
          <p:nvSpPr>
            <p:cNvPr id="5" name="Freeform 5"/>
            <p:cNvSpPr>
              <a:spLocks/>
            </p:cNvSpPr>
            <p:nvPr/>
          </p:nvSpPr>
          <p:spPr bwMode="auto">
            <a:xfrm>
              <a:off x="2638" y="2381"/>
              <a:ext cx="756" cy="288"/>
            </a:xfrm>
            <a:custGeom>
              <a:avLst/>
              <a:gdLst/>
              <a:ahLst/>
              <a:cxnLst>
                <a:cxn ang="0">
                  <a:pos x="19988" y="0"/>
                </a:cxn>
                <a:cxn ang="0">
                  <a:pos x="19988" y="19972"/>
                </a:cxn>
                <a:cxn ang="0">
                  <a:pos x="0" y="19972"/>
                </a:cxn>
                <a:cxn ang="0">
                  <a:pos x="0" y="0"/>
                </a:cxn>
                <a:cxn ang="0">
                  <a:pos x="19988" y="0"/>
                </a:cxn>
              </a:cxnLst>
              <a:rect l="0" t="0" r="r" b="b"/>
              <a:pathLst>
                <a:path w="20000" h="20000">
                  <a:moveTo>
                    <a:pt x="19988" y="0"/>
                  </a:moveTo>
                  <a:lnTo>
                    <a:pt x="19988" y="19972"/>
                  </a:lnTo>
                  <a:lnTo>
                    <a:pt x="0" y="19972"/>
                  </a:lnTo>
                  <a:lnTo>
                    <a:pt x="0" y="0"/>
                  </a:lnTo>
                  <a:lnTo>
                    <a:pt x="19988" y="0"/>
                  </a:lnTo>
                  <a:close/>
                </a:path>
              </a:pathLst>
            </a:custGeom>
            <a:solidFill>
              <a:srgbClr val="4DB3E6"/>
            </a:solidFill>
            <a:ln w="3175">
              <a:solidFill>
                <a:srgbClr val="4DB3E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" name="Freeform 6"/>
            <p:cNvSpPr>
              <a:spLocks/>
            </p:cNvSpPr>
            <p:nvPr/>
          </p:nvSpPr>
          <p:spPr bwMode="auto">
            <a:xfrm>
              <a:off x="2638" y="1545"/>
              <a:ext cx="756" cy="288"/>
            </a:xfrm>
            <a:custGeom>
              <a:avLst/>
              <a:gdLst/>
              <a:ahLst/>
              <a:cxnLst>
                <a:cxn ang="0">
                  <a:pos x="19988" y="0"/>
                </a:cxn>
                <a:cxn ang="0">
                  <a:pos x="19988" y="19972"/>
                </a:cxn>
                <a:cxn ang="0">
                  <a:pos x="0" y="19972"/>
                </a:cxn>
                <a:cxn ang="0">
                  <a:pos x="0" y="0"/>
                </a:cxn>
                <a:cxn ang="0">
                  <a:pos x="19988" y="0"/>
                </a:cxn>
              </a:cxnLst>
              <a:rect l="0" t="0" r="r" b="b"/>
              <a:pathLst>
                <a:path w="20000" h="20000">
                  <a:moveTo>
                    <a:pt x="19988" y="0"/>
                  </a:moveTo>
                  <a:lnTo>
                    <a:pt x="19988" y="19972"/>
                  </a:lnTo>
                  <a:lnTo>
                    <a:pt x="0" y="19972"/>
                  </a:lnTo>
                  <a:lnTo>
                    <a:pt x="0" y="0"/>
                  </a:lnTo>
                  <a:lnTo>
                    <a:pt x="19988" y="0"/>
                  </a:lnTo>
                  <a:close/>
                </a:path>
              </a:pathLst>
            </a:custGeom>
            <a:solidFill>
              <a:srgbClr val="4DB3E6"/>
            </a:solidFill>
            <a:ln w="3175">
              <a:solidFill>
                <a:srgbClr val="4DB3E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" name="Freeform 7"/>
            <p:cNvSpPr>
              <a:spLocks/>
            </p:cNvSpPr>
            <p:nvPr/>
          </p:nvSpPr>
          <p:spPr bwMode="auto">
            <a:xfrm>
              <a:off x="2638" y="2381"/>
              <a:ext cx="756" cy="288"/>
            </a:xfrm>
            <a:custGeom>
              <a:avLst/>
              <a:gdLst/>
              <a:ahLst/>
              <a:cxnLst>
                <a:cxn ang="0">
                  <a:pos x="19988" y="0"/>
                </a:cxn>
                <a:cxn ang="0">
                  <a:pos x="19988" y="19972"/>
                </a:cxn>
                <a:cxn ang="0">
                  <a:pos x="0" y="19972"/>
                </a:cxn>
                <a:cxn ang="0">
                  <a:pos x="0" y="0"/>
                </a:cxn>
                <a:cxn ang="0">
                  <a:pos x="19988" y="0"/>
                </a:cxn>
              </a:cxnLst>
              <a:rect l="0" t="0" r="r" b="b"/>
              <a:pathLst>
                <a:path w="20000" h="20000">
                  <a:moveTo>
                    <a:pt x="19988" y="0"/>
                  </a:moveTo>
                  <a:lnTo>
                    <a:pt x="19988" y="19972"/>
                  </a:lnTo>
                  <a:lnTo>
                    <a:pt x="0" y="19972"/>
                  </a:lnTo>
                  <a:lnTo>
                    <a:pt x="0" y="0"/>
                  </a:lnTo>
                  <a:lnTo>
                    <a:pt x="19988" y="0"/>
                  </a:lnTo>
                  <a:close/>
                </a:path>
              </a:pathLst>
            </a:custGeom>
            <a:noFill/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Rectangle 8"/>
            <p:cNvSpPr>
              <a:spLocks noChangeArrowheads="1"/>
            </p:cNvSpPr>
            <p:nvPr/>
          </p:nvSpPr>
          <p:spPr bwMode="auto">
            <a:xfrm>
              <a:off x="2844" y="2472"/>
              <a:ext cx="342" cy="112"/>
            </a:xfrm>
            <a:prstGeom prst="rect">
              <a:avLst/>
            </a:prstGeom>
            <a:noFill/>
            <a:ln w="0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eaLnBrk="1" hangingPunct="1"/>
              <a:r>
                <a:rPr lang="en-US" sz="1000">
                  <a:solidFill>
                    <a:srgbClr val="000000"/>
                  </a:solidFill>
                  <a:latin typeface="Times New Roman" pitchFamily="18" charset="0"/>
                  <a:ea typeface="Mincho" charset="-128"/>
                </a:rPr>
                <a:t>Loader</a:t>
              </a:r>
              <a:endParaRPr lang="en-US" sz="1200">
                <a:solidFill>
                  <a:srgbClr val="000000"/>
                </a:solidFill>
                <a:latin typeface="Times New Roman" pitchFamily="18" charset="0"/>
              </a:endParaRPr>
            </a:p>
            <a:p>
              <a:endParaRPr lang="en-US" sz="2400">
                <a:latin typeface="Times New Roman" pitchFamily="18" charset="0"/>
                <a:ea typeface="Mincho" charset="-128"/>
              </a:endParaRPr>
            </a:p>
          </p:txBody>
        </p:sp>
        <p:sp>
          <p:nvSpPr>
            <p:cNvPr id="9" name="Freeform 9"/>
            <p:cNvSpPr>
              <a:spLocks/>
            </p:cNvSpPr>
            <p:nvPr/>
          </p:nvSpPr>
          <p:spPr bwMode="auto">
            <a:xfrm>
              <a:off x="3396" y="912"/>
              <a:ext cx="324" cy="0"/>
            </a:xfrm>
            <a:custGeom>
              <a:avLst/>
              <a:gdLst/>
              <a:ahLst/>
              <a:cxnLst>
                <a:cxn ang="0">
                  <a:pos x="19972" y="0"/>
                </a:cxn>
                <a:cxn ang="0">
                  <a:pos x="0" y="0"/>
                </a:cxn>
              </a:cxnLst>
              <a:rect l="0" t="0" r="r" b="b"/>
              <a:pathLst>
                <a:path w="20000" h="20000">
                  <a:moveTo>
                    <a:pt x="19972" y="0"/>
                  </a:moveTo>
                  <a:lnTo>
                    <a:pt x="0" y="0"/>
                  </a:lnTo>
                </a:path>
              </a:pathLst>
            </a:custGeom>
            <a:solidFill>
              <a:srgbClr val="000000"/>
            </a:solidFill>
            <a:ln w="3175">
              <a:solidFill>
                <a:srgbClr val="000000"/>
              </a:solidFill>
              <a:round/>
              <a:headEnd type="triangle" w="med" len="sm"/>
              <a:tailEnd type="triangle" w="med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Freeform 10"/>
            <p:cNvSpPr>
              <a:spLocks/>
            </p:cNvSpPr>
            <p:nvPr/>
          </p:nvSpPr>
          <p:spPr bwMode="auto">
            <a:xfrm>
              <a:off x="3396" y="1305"/>
              <a:ext cx="324" cy="0"/>
            </a:xfrm>
            <a:custGeom>
              <a:avLst/>
              <a:gdLst/>
              <a:ahLst/>
              <a:cxnLst>
                <a:cxn ang="0">
                  <a:pos x="19972" y="0"/>
                </a:cxn>
                <a:cxn ang="0">
                  <a:pos x="0" y="0"/>
                </a:cxn>
              </a:cxnLst>
              <a:rect l="0" t="0" r="r" b="b"/>
              <a:pathLst>
                <a:path w="20000" h="20000">
                  <a:moveTo>
                    <a:pt x="19972" y="0"/>
                  </a:moveTo>
                  <a:lnTo>
                    <a:pt x="0" y="0"/>
                  </a:lnTo>
                </a:path>
              </a:pathLst>
            </a:custGeom>
            <a:solidFill>
              <a:srgbClr val="000000"/>
            </a:solidFill>
            <a:ln w="3175">
              <a:solidFill>
                <a:srgbClr val="000000"/>
              </a:solidFill>
              <a:round/>
              <a:headEnd type="triangle" w="med" len="sm"/>
              <a:tailEnd type="triangle" w="med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Freeform 11"/>
            <p:cNvSpPr>
              <a:spLocks/>
            </p:cNvSpPr>
            <p:nvPr/>
          </p:nvSpPr>
          <p:spPr bwMode="auto">
            <a:xfrm>
              <a:off x="3396" y="2525"/>
              <a:ext cx="324" cy="0"/>
            </a:xfrm>
            <a:custGeom>
              <a:avLst/>
              <a:gdLst/>
              <a:ahLst/>
              <a:cxnLst>
                <a:cxn ang="0">
                  <a:pos x="19972" y="0"/>
                </a:cxn>
                <a:cxn ang="0">
                  <a:pos x="0" y="0"/>
                </a:cxn>
              </a:cxnLst>
              <a:rect l="0" t="0" r="r" b="b"/>
              <a:pathLst>
                <a:path w="20000" h="20000">
                  <a:moveTo>
                    <a:pt x="19972" y="0"/>
                  </a:moveTo>
                  <a:lnTo>
                    <a:pt x="0" y="0"/>
                  </a:lnTo>
                </a:path>
              </a:pathLst>
            </a:custGeom>
            <a:solidFill>
              <a:srgbClr val="000000"/>
            </a:solidFill>
            <a:ln w="3175">
              <a:solidFill>
                <a:srgbClr val="000000"/>
              </a:solidFill>
              <a:round/>
              <a:headEnd type="triangle" w="med" len="sm"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Rectangle 12"/>
            <p:cNvSpPr>
              <a:spLocks noChangeArrowheads="1"/>
            </p:cNvSpPr>
            <p:nvPr/>
          </p:nvSpPr>
          <p:spPr bwMode="auto">
            <a:xfrm>
              <a:off x="3720" y="2310"/>
              <a:ext cx="486" cy="160"/>
            </a:xfrm>
            <a:prstGeom prst="rect">
              <a:avLst/>
            </a:prstGeom>
            <a:noFill/>
            <a:ln w="0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indent="228600" algn="ctr" eaLnBrk="1" hangingPunct="1"/>
              <a:r>
                <a:rPr lang="en-US" sz="900">
                  <a:solidFill>
                    <a:srgbClr val="000000"/>
                  </a:solidFill>
                  <a:latin typeface="AvantGarde" pitchFamily="34" charset="0"/>
                </a:rPr>
                <a:t>Primary</a:t>
              </a:r>
              <a:endParaRPr lang="en-US" sz="1000">
                <a:solidFill>
                  <a:srgbClr val="000000"/>
                </a:solidFill>
                <a:latin typeface="Times" pitchFamily="18" charset="0"/>
              </a:endParaRPr>
            </a:p>
            <a:p>
              <a:pPr indent="228600" algn="ctr"/>
              <a:r>
                <a:rPr lang="en-US" sz="900">
                  <a:solidFill>
                    <a:srgbClr val="000000"/>
                  </a:solidFill>
                  <a:latin typeface="AvantGarde" pitchFamily="34" charset="0"/>
                </a:rPr>
                <a:t>Memory</a:t>
              </a:r>
              <a:endParaRPr lang="en-US" sz="1000">
                <a:solidFill>
                  <a:srgbClr val="000000"/>
                </a:solidFill>
                <a:latin typeface="Times" pitchFamily="18" charset="0"/>
              </a:endParaRPr>
            </a:p>
            <a:p>
              <a:pPr indent="228600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13" name="Freeform 13"/>
            <p:cNvSpPr>
              <a:spLocks/>
            </p:cNvSpPr>
            <p:nvPr/>
          </p:nvSpPr>
          <p:spPr bwMode="auto">
            <a:xfrm>
              <a:off x="3396" y="3533"/>
              <a:ext cx="324" cy="0"/>
            </a:xfrm>
            <a:custGeom>
              <a:avLst/>
              <a:gdLst/>
              <a:ahLst/>
              <a:cxnLst>
                <a:cxn ang="0">
                  <a:pos x="19972" y="0"/>
                </a:cxn>
                <a:cxn ang="0">
                  <a:pos x="0" y="0"/>
                </a:cxn>
              </a:cxnLst>
              <a:rect l="0" t="0" r="r" b="b"/>
              <a:pathLst>
                <a:path w="20000" h="20000">
                  <a:moveTo>
                    <a:pt x="19972" y="0"/>
                  </a:moveTo>
                  <a:lnTo>
                    <a:pt x="0" y="0"/>
                  </a:lnTo>
                </a:path>
              </a:pathLst>
            </a:custGeom>
            <a:noFill/>
            <a:ln w="3175">
              <a:solidFill>
                <a:srgbClr val="000000"/>
              </a:solidFill>
              <a:round/>
              <a:headEnd type="triangle" w="med" len="sm"/>
              <a:tailEnd type="triangle" w="med" len="sm"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4" name="Group 14"/>
            <p:cNvGrpSpPr>
              <a:grpSpLocks/>
            </p:cNvGrpSpPr>
            <p:nvPr/>
          </p:nvGrpSpPr>
          <p:grpSpPr bwMode="auto">
            <a:xfrm>
              <a:off x="4260" y="2304"/>
              <a:ext cx="108" cy="960"/>
              <a:chOff x="0" y="0"/>
              <a:chExt cx="19999" cy="19999"/>
            </a:xfrm>
          </p:grpSpPr>
          <p:sp>
            <p:nvSpPr>
              <p:cNvPr id="149" name="Arc 15"/>
              <p:cNvSpPr>
                <a:spLocks/>
              </p:cNvSpPr>
              <p:nvPr/>
            </p:nvSpPr>
            <p:spPr bwMode="auto">
              <a:xfrm>
                <a:off x="0" y="0"/>
                <a:ext cx="10041" cy="5006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600"/>
                  <a:gd name="T1" fmla="*/ 0 h 21600"/>
                  <a:gd name="T2" fmla="*/ 21600 w 21600"/>
                  <a:gd name="T3" fmla="*/ 21600 h 21600"/>
                  <a:gd name="T4" fmla="*/ 0 w 21600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0" name="Arc 16"/>
              <p:cNvSpPr>
                <a:spLocks/>
              </p:cNvSpPr>
              <p:nvPr/>
            </p:nvSpPr>
            <p:spPr bwMode="auto">
              <a:xfrm flipV="1">
                <a:off x="0" y="14993"/>
                <a:ext cx="10041" cy="5006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600"/>
                  <a:gd name="T1" fmla="*/ 0 h 21600"/>
                  <a:gd name="T2" fmla="*/ 21600 w 21600"/>
                  <a:gd name="T3" fmla="*/ 21600 h 21600"/>
                  <a:gd name="T4" fmla="*/ 0 w 21600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1" name="Arc 17"/>
              <p:cNvSpPr>
                <a:spLocks/>
              </p:cNvSpPr>
              <p:nvPr/>
            </p:nvSpPr>
            <p:spPr bwMode="auto">
              <a:xfrm flipH="1">
                <a:off x="9958" y="9995"/>
                <a:ext cx="10041" cy="5006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600"/>
                  <a:gd name="T1" fmla="*/ 0 h 21600"/>
                  <a:gd name="T2" fmla="*/ 21600 w 21600"/>
                  <a:gd name="T3" fmla="*/ 21600 h 21600"/>
                  <a:gd name="T4" fmla="*/ 0 w 21600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2" name="Arc 18"/>
              <p:cNvSpPr>
                <a:spLocks/>
              </p:cNvSpPr>
              <p:nvPr/>
            </p:nvSpPr>
            <p:spPr bwMode="auto">
              <a:xfrm flipH="1" flipV="1">
                <a:off x="9958" y="4998"/>
                <a:ext cx="10041" cy="5006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600"/>
                  <a:gd name="T1" fmla="*/ 0 h 21600"/>
                  <a:gd name="T2" fmla="*/ 21600 w 21600"/>
                  <a:gd name="T3" fmla="*/ 21600 h 21600"/>
                  <a:gd name="T4" fmla="*/ 0 w 21600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4" name="Group 19"/>
            <p:cNvGrpSpPr>
              <a:grpSpLocks/>
            </p:cNvGrpSpPr>
            <p:nvPr/>
          </p:nvGrpSpPr>
          <p:grpSpPr bwMode="auto">
            <a:xfrm>
              <a:off x="4260" y="3312"/>
              <a:ext cx="108" cy="960"/>
              <a:chOff x="0" y="0"/>
              <a:chExt cx="19999" cy="19999"/>
            </a:xfrm>
          </p:grpSpPr>
          <p:sp>
            <p:nvSpPr>
              <p:cNvPr id="145" name="Arc 20"/>
              <p:cNvSpPr>
                <a:spLocks/>
              </p:cNvSpPr>
              <p:nvPr/>
            </p:nvSpPr>
            <p:spPr bwMode="auto">
              <a:xfrm>
                <a:off x="0" y="0"/>
                <a:ext cx="10041" cy="5006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600"/>
                  <a:gd name="T1" fmla="*/ 0 h 21600"/>
                  <a:gd name="T2" fmla="*/ 21600 w 21600"/>
                  <a:gd name="T3" fmla="*/ 21600 h 21600"/>
                  <a:gd name="T4" fmla="*/ 0 w 21600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6" name="Arc 21"/>
              <p:cNvSpPr>
                <a:spLocks/>
              </p:cNvSpPr>
              <p:nvPr/>
            </p:nvSpPr>
            <p:spPr bwMode="auto">
              <a:xfrm flipV="1">
                <a:off x="0" y="14993"/>
                <a:ext cx="10041" cy="5006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600"/>
                  <a:gd name="T1" fmla="*/ 0 h 21600"/>
                  <a:gd name="T2" fmla="*/ 21600 w 21600"/>
                  <a:gd name="T3" fmla="*/ 21600 h 21600"/>
                  <a:gd name="T4" fmla="*/ 0 w 21600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7" name="Arc 22"/>
              <p:cNvSpPr>
                <a:spLocks/>
              </p:cNvSpPr>
              <p:nvPr/>
            </p:nvSpPr>
            <p:spPr bwMode="auto">
              <a:xfrm flipH="1">
                <a:off x="9958" y="9995"/>
                <a:ext cx="10041" cy="5006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600"/>
                  <a:gd name="T1" fmla="*/ 0 h 21600"/>
                  <a:gd name="T2" fmla="*/ 21600 w 21600"/>
                  <a:gd name="T3" fmla="*/ 21600 h 21600"/>
                  <a:gd name="T4" fmla="*/ 0 w 21600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8" name="Arc 23"/>
              <p:cNvSpPr>
                <a:spLocks/>
              </p:cNvSpPr>
              <p:nvPr/>
            </p:nvSpPr>
            <p:spPr bwMode="auto">
              <a:xfrm flipH="1" flipV="1">
                <a:off x="9958" y="4998"/>
                <a:ext cx="10041" cy="5006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600"/>
                  <a:gd name="T1" fmla="*/ 0 h 21600"/>
                  <a:gd name="T2" fmla="*/ 21600 w 21600"/>
                  <a:gd name="T3" fmla="*/ 21600 h 21600"/>
                  <a:gd name="T4" fmla="*/ 0 w 21600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5" name="Group 24"/>
            <p:cNvGrpSpPr>
              <a:grpSpLocks/>
            </p:cNvGrpSpPr>
            <p:nvPr/>
          </p:nvGrpSpPr>
          <p:grpSpPr bwMode="auto">
            <a:xfrm>
              <a:off x="4260" y="768"/>
              <a:ext cx="108" cy="288"/>
              <a:chOff x="0" y="0"/>
              <a:chExt cx="19999" cy="20001"/>
            </a:xfrm>
          </p:grpSpPr>
          <p:sp>
            <p:nvSpPr>
              <p:cNvPr id="141" name="Arc 25"/>
              <p:cNvSpPr>
                <a:spLocks/>
              </p:cNvSpPr>
              <p:nvPr/>
            </p:nvSpPr>
            <p:spPr bwMode="auto">
              <a:xfrm>
                <a:off x="0" y="0"/>
                <a:ext cx="10041" cy="5021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600"/>
                  <a:gd name="T1" fmla="*/ 0 h 21600"/>
                  <a:gd name="T2" fmla="*/ 21600 w 21600"/>
                  <a:gd name="T3" fmla="*/ 21600 h 21600"/>
                  <a:gd name="T4" fmla="*/ 0 w 21600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2" name="Arc 26"/>
              <p:cNvSpPr>
                <a:spLocks/>
              </p:cNvSpPr>
              <p:nvPr/>
            </p:nvSpPr>
            <p:spPr bwMode="auto">
              <a:xfrm flipV="1">
                <a:off x="0" y="14980"/>
                <a:ext cx="10041" cy="5021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600"/>
                  <a:gd name="T1" fmla="*/ 0 h 21600"/>
                  <a:gd name="T2" fmla="*/ 21600 w 21600"/>
                  <a:gd name="T3" fmla="*/ 21600 h 21600"/>
                  <a:gd name="T4" fmla="*/ 0 w 21600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" name="Arc 27"/>
              <p:cNvSpPr>
                <a:spLocks/>
              </p:cNvSpPr>
              <p:nvPr/>
            </p:nvSpPr>
            <p:spPr bwMode="auto">
              <a:xfrm flipH="1">
                <a:off x="9958" y="9987"/>
                <a:ext cx="10041" cy="5021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600"/>
                  <a:gd name="T1" fmla="*/ 0 h 21600"/>
                  <a:gd name="T2" fmla="*/ 21600 w 21600"/>
                  <a:gd name="T3" fmla="*/ 21600 h 21600"/>
                  <a:gd name="T4" fmla="*/ 0 w 21600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" name="Arc 28"/>
              <p:cNvSpPr>
                <a:spLocks/>
              </p:cNvSpPr>
              <p:nvPr/>
            </p:nvSpPr>
            <p:spPr bwMode="auto">
              <a:xfrm flipH="1" flipV="1">
                <a:off x="9958" y="4993"/>
                <a:ext cx="10041" cy="5021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600"/>
                  <a:gd name="T1" fmla="*/ 0 h 21600"/>
                  <a:gd name="T2" fmla="*/ 21600 w 21600"/>
                  <a:gd name="T3" fmla="*/ 21600 h 21600"/>
                  <a:gd name="T4" fmla="*/ 0 w 21600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7" name="Arc 29"/>
            <p:cNvSpPr>
              <a:spLocks/>
            </p:cNvSpPr>
            <p:nvPr/>
          </p:nvSpPr>
          <p:spPr bwMode="auto">
            <a:xfrm>
              <a:off x="4260" y="1155"/>
              <a:ext cx="54" cy="72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Arc 30"/>
            <p:cNvSpPr>
              <a:spLocks/>
            </p:cNvSpPr>
            <p:nvPr/>
          </p:nvSpPr>
          <p:spPr bwMode="auto">
            <a:xfrm flipV="1">
              <a:off x="4260" y="1371"/>
              <a:ext cx="54" cy="72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Arc 31"/>
            <p:cNvSpPr>
              <a:spLocks/>
            </p:cNvSpPr>
            <p:nvPr/>
          </p:nvSpPr>
          <p:spPr bwMode="auto">
            <a:xfrm flipH="1">
              <a:off x="4314" y="1299"/>
              <a:ext cx="54" cy="72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Arc 32"/>
            <p:cNvSpPr>
              <a:spLocks/>
            </p:cNvSpPr>
            <p:nvPr/>
          </p:nvSpPr>
          <p:spPr bwMode="auto">
            <a:xfrm flipH="1" flipV="1">
              <a:off x="4314" y="1227"/>
              <a:ext cx="54" cy="72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" name="Rectangle 33"/>
            <p:cNvSpPr>
              <a:spLocks noChangeArrowheads="1"/>
            </p:cNvSpPr>
            <p:nvPr/>
          </p:nvSpPr>
          <p:spPr bwMode="auto">
            <a:xfrm>
              <a:off x="4419" y="787"/>
              <a:ext cx="1149" cy="304"/>
            </a:xfrm>
            <a:prstGeom prst="rect">
              <a:avLst/>
            </a:prstGeom>
            <a:noFill/>
            <a:ln w="0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just" eaLnBrk="1" hangingPunct="1"/>
              <a:r>
                <a:rPr lang="en-US" sz="1200" b="1">
                  <a:solidFill>
                    <a:srgbClr val="000000"/>
                  </a:solidFill>
                  <a:latin typeface="Times" pitchFamily="18" charset="0"/>
                </a:rPr>
                <a:t>Program is created in</a:t>
              </a:r>
            </a:p>
            <a:p>
              <a:pPr algn="just"/>
              <a:r>
                <a:rPr lang="en-US" sz="1200" b="1">
                  <a:solidFill>
                    <a:srgbClr val="000000"/>
                  </a:solidFill>
                  <a:latin typeface="Times" pitchFamily="18" charset="0"/>
                </a:rPr>
                <a:t>the editor and stored</a:t>
              </a:r>
            </a:p>
            <a:p>
              <a:pPr algn="just"/>
              <a:r>
                <a:rPr lang="en-US" sz="1200" b="1">
                  <a:solidFill>
                    <a:srgbClr val="000000"/>
                  </a:solidFill>
                  <a:latin typeface="Times" pitchFamily="18" charset="0"/>
                </a:rPr>
                <a:t>on disk.</a:t>
              </a:r>
            </a:p>
            <a:p>
              <a:endParaRPr lang="en-US" sz="1200" b="1">
                <a:latin typeface="Times New Roman" pitchFamily="18" charset="0"/>
              </a:endParaRPr>
            </a:p>
          </p:txBody>
        </p:sp>
        <p:sp>
          <p:nvSpPr>
            <p:cNvPr id="22" name="Rectangle 34"/>
            <p:cNvSpPr>
              <a:spLocks noChangeArrowheads="1"/>
            </p:cNvSpPr>
            <p:nvPr/>
          </p:nvSpPr>
          <p:spPr bwMode="auto">
            <a:xfrm>
              <a:off x="4419" y="1218"/>
              <a:ext cx="1149" cy="191"/>
            </a:xfrm>
            <a:prstGeom prst="rect">
              <a:avLst/>
            </a:prstGeom>
            <a:noFill/>
            <a:ln w="0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just" eaLnBrk="1" hangingPunct="1"/>
              <a:r>
                <a:rPr lang="en-US" sz="1200" b="1">
                  <a:solidFill>
                    <a:srgbClr val="000000"/>
                  </a:solidFill>
                  <a:latin typeface="Times" pitchFamily="18" charset="0"/>
                </a:rPr>
                <a:t>Preprocessor program</a:t>
              </a:r>
            </a:p>
            <a:p>
              <a:pPr algn="just"/>
              <a:r>
                <a:rPr lang="en-US" sz="1200" b="1">
                  <a:solidFill>
                    <a:srgbClr val="000000"/>
                  </a:solidFill>
                  <a:latin typeface="Times" pitchFamily="18" charset="0"/>
                </a:rPr>
                <a:t>processes the code.</a:t>
              </a:r>
            </a:p>
            <a:p>
              <a:endParaRPr lang="en-US" sz="1200" b="1">
                <a:latin typeface="Times New Roman" pitchFamily="18" charset="0"/>
              </a:endParaRPr>
            </a:p>
          </p:txBody>
        </p:sp>
        <p:sp>
          <p:nvSpPr>
            <p:cNvPr id="23" name="Rectangle 35"/>
            <p:cNvSpPr>
              <a:spLocks noChangeArrowheads="1"/>
            </p:cNvSpPr>
            <p:nvPr/>
          </p:nvSpPr>
          <p:spPr bwMode="auto">
            <a:xfrm>
              <a:off x="4422" y="2703"/>
              <a:ext cx="1149" cy="194"/>
            </a:xfrm>
            <a:prstGeom prst="rect">
              <a:avLst/>
            </a:prstGeom>
            <a:noFill/>
            <a:ln w="0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just" eaLnBrk="1" hangingPunct="1"/>
              <a:r>
                <a:rPr lang="en-US" sz="1200" b="1">
                  <a:solidFill>
                    <a:srgbClr val="000000"/>
                  </a:solidFill>
                  <a:latin typeface="Times" pitchFamily="18" charset="0"/>
                </a:rPr>
                <a:t>Loader puts program</a:t>
              </a:r>
            </a:p>
            <a:p>
              <a:pPr algn="just"/>
              <a:r>
                <a:rPr lang="en-US" sz="1200" b="1">
                  <a:solidFill>
                    <a:srgbClr val="000000"/>
                  </a:solidFill>
                  <a:latin typeface="Times" pitchFamily="18" charset="0"/>
                </a:rPr>
                <a:t>in memory.</a:t>
              </a:r>
            </a:p>
            <a:p>
              <a:endParaRPr lang="en-US" sz="1200" b="1">
                <a:latin typeface="Times New Roman" pitchFamily="18" charset="0"/>
              </a:endParaRPr>
            </a:p>
          </p:txBody>
        </p:sp>
        <p:sp>
          <p:nvSpPr>
            <p:cNvPr id="24" name="Rectangle 36"/>
            <p:cNvSpPr>
              <a:spLocks noChangeArrowheads="1"/>
            </p:cNvSpPr>
            <p:nvPr/>
          </p:nvSpPr>
          <p:spPr bwMode="auto">
            <a:xfrm>
              <a:off x="4419" y="3518"/>
              <a:ext cx="1149" cy="579"/>
            </a:xfrm>
            <a:prstGeom prst="rect">
              <a:avLst/>
            </a:prstGeom>
            <a:noFill/>
            <a:ln w="0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just" eaLnBrk="1" hangingPunct="1"/>
              <a:r>
                <a:rPr lang="en-US" sz="1200" b="1" dirty="0">
                  <a:solidFill>
                    <a:srgbClr val="000000"/>
                  </a:solidFill>
                  <a:latin typeface="Times" pitchFamily="18" charset="0"/>
                </a:rPr>
                <a:t>CPU takes each</a:t>
              </a:r>
            </a:p>
            <a:p>
              <a:pPr algn="just"/>
              <a:r>
                <a:rPr lang="en-US" sz="1200" b="1" dirty="0">
                  <a:solidFill>
                    <a:srgbClr val="000000"/>
                  </a:solidFill>
                  <a:latin typeface="Times" pitchFamily="18" charset="0"/>
                </a:rPr>
                <a:t>instruction and</a:t>
              </a:r>
            </a:p>
            <a:p>
              <a:pPr algn="just"/>
              <a:r>
                <a:rPr lang="en-US" sz="1200" b="1" dirty="0">
                  <a:solidFill>
                    <a:srgbClr val="000000"/>
                  </a:solidFill>
                  <a:latin typeface="Times" pitchFamily="18" charset="0"/>
                </a:rPr>
                <a:t>executes it, possibly</a:t>
              </a:r>
            </a:p>
            <a:p>
              <a:pPr algn="just"/>
              <a:r>
                <a:rPr lang="en-US" sz="1200" b="1" dirty="0">
                  <a:solidFill>
                    <a:srgbClr val="000000"/>
                  </a:solidFill>
                  <a:latin typeface="Times" pitchFamily="18" charset="0"/>
                </a:rPr>
                <a:t>storing new data</a:t>
              </a:r>
            </a:p>
            <a:p>
              <a:pPr algn="just"/>
              <a:r>
                <a:rPr lang="en-US" sz="1200" b="1" dirty="0">
                  <a:solidFill>
                    <a:srgbClr val="000000"/>
                  </a:solidFill>
                  <a:latin typeface="Times" pitchFamily="18" charset="0"/>
                </a:rPr>
                <a:t>values as the program</a:t>
              </a:r>
            </a:p>
            <a:p>
              <a:pPr algn="just"/>
              <a:r>
                <a:rPr lang="en-US" sz="1200" b="1" dirty="0">
                  <a:solidFill>
                    <a:srgbClr val="000000"/>
                  </a:solidFill>
                  <a:latin typeface="Times" pitchFamily="18" charset="0"/>
                </a:rPr>
                <a:t>executes.</a:t>
              </a:r>
            </a:p>
            <a:p>
              <a:endParaRPr lang="en-US" sz="1200" b="1" dirty="0">
                <a:latin typeface="Times New Roman" pitchFamily="18" charset="0"/>
              </a:endParaRPr>
            </a:p>
          </p:txBody>
        </p:sp>
        <p:sp>
          <p:nvSpPr>
            <p:cNvPr id="25" name="Freeform 37"/>
            <p:cNvSpPr>
              <a:spLocks/>
            </p:cNvSpPr>
            <p:nvPr/>
          </p:nvSpPr>
          <p:spPr bwMode="auto">
            <a:xfrm>
              <a:off x="2638" y="1545"/>
              <a:ext cx="756" cy="288"/>
            </a:xfrm>
            <a:custGeom>
              <a:avLst/>
              <a:gdLst/>
              <a:ahLst/>
              <a:cxnLst>
                <a:cxn ang="0">
                  <a:pos x="19988" y="0"/>
                </a:cxn>
                <a:cxn ang="0">
                  <a:pos x="19988" y="19972"/>
                </a:cxn>
                <a:cxn ang="0">
                  <a:pos x="0" y="19972"/>
                </a:cxn>
                <a:cxn ang="0">
                  <a:pos x="0" y="0"/>
                </a:cxn>
                <a:cxn ang="0">
                  <a:pos x="19988" y="0"/>
                </a:cxn>
              </a:cxnLst>
              <a:rect l="0" t="0" r="r" b="b"/>
              <a:pathLst>
                <a:path w="20000" h="20000">
                  <a:moveTo>
                    <a:pt x="19988" y="0"/>
                  </a:moveTo>
                  <a:lnTo>
                    <a:pt x="19988" y="19972"/>
                  </a:lnTo>
                  <a:lnTo>
                    <a:pt x="0" y="19972"/>
                  </a:lnTo>
                  <a:lnTo>
                    <a:pt x="0" y="0"/>
                  </a:lnTo>
                  <a:lnTo>
                    <a:pt x="19988" y="0"/>
                  </a:lnTo>
                  <a:close/>
                </a:path>
              </a:pathLst>
            </a:custGeom>
            <a:noFill/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Rectangle 38"/>
            <p:cNvSpPr>
              <a:spLocks noChangeArrowheads="1"/>
            </p:cNvSpPr>
            <p:nvPr/>
          </p:nvSpPr>
          <p:spPr bwMode="auto">
            <a:xfrm>
              <a:off x="2790" y="1635"/>
              <a:ext cx="450" cy="112"/>
            </a:xfrm>
            <a:prstGeom prst="rect">
              <a:avLst/>
            </a:prstGeom>
            <a:noFill/>
            <a:ln w="0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eaLnBrk="1" hangingPunct="1"/>
              <a:r>
                <a:rPr lang="en-US" sz="1000">
                  <a:solidFill>
                    <a:srgbClr val="000000"/>
                  </a:solidFill>
                  <a:latin typeface="Times New Roman" pitchFamily="18" charset="0"/>
                  <a:ea typeface="Mincho" charset="-128"/>
                </a:rPr>
                <a:t>Compiler</a:t>
              </a:r>
              <a:endParaRPr lang="en-US" sz="1200">
                <a:solidFill>
                  <a:srgbClr val="000000"/>
                </a:solidFill>
                <a:latin typeface="Times New Roman" pitchFamily="18" charset="0"/>
              </a:endParaRPr>
            </a:p>
            <a:p>
              <a:endParaRPr lang="en-US" sz="2400">
                <a:latin typeface="Times New Roman" pitchFamily="18" charset="0"/>
                <a:ea typeface="Mincho" charset="-128"/>
              </a:endParaRPr>
            </a:p>
          </p:txBody>
        </p:sp>
        <p:sp>
          <p:nvSpPr>
            <p:cNvPr id="27" name="Freeform 39"/>
            <p:cNvSpPr>
              <a:spLocks/>
            </p:cNvSpPr>
            <p:nvPr/>
          </p:nvSpPr>
          <p:spPr bwMode="auto">
            <a:xfrm>
              <a:off x="3396" y="1689"/>
              <a:ext cx="324" cy="0"/>
            </a:xfrm>
            <a:custGeom>
              <a:avLst/>
              <a:gdLst/>
              <a:ahLst/>
              <a:cxnLst>
                <a:cxn ang="0">
                  <a:pos x="19972" y="0"/>
                </a:cxn>
                <a:cxn ang="0">
                  <a:pos x="0" y="0"/>
                </a:cxn>
              </a:cxnLst>
              <a:rect l="0" t="0" r="r" b="b"/>
              <a:pathLst>
                <a:path w="20000" h="20000">
                  <a:moveTo>
                    <a:pt x="19972" y="0"/>
                  </a:moveTo>
                  <a:lnTo>
                    <a:pt x="0" y="0"/>
                  </a:lnTo>
                </a:path>
              </a:pathLst>
            </a:custGeom>
            <a:noFill/>
            <a:ln w="3175">
              <a:solidFill>
                <a:srgbClr val="000000"/>
              </a:solidFill>
              <a:round/>
              <a:headEnd type="triangle" w="med" len="sm"/>
              <a:tailEnd type="triangle" w="med" len="sm"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16" name="Group 40"/>
            <p:cNvGrpSpPr>
              <a:grpSpLocks/>
            </p:cNvGrpSpPr>
            <p:nvPr/>
          </p:nvGrpSpPr>
          <p:grpSpPr bwMode="auto">
            <a:xfrm>
              <a:off x="4260" y="1538"/>
              <a:ext cx="108" cy="288"/>
              <a:chOff x="0" y="0"/>
              <a:chExt cx="19999" cy="20001"/>
            </a:xfrm>
          </p:grpSpPr>
          <p:sp>
            <p:nvSpPr>
              <p:cNvPr id="137" name="Arc 41"/>
              <p:cNvSpPr>
                <a:spLocks/>
              </p:cNvSpPr>
              <p:nvPr/>
            </p:nvSpPr>
            <p:spPr bwMode="auto">
              <a:xfrm>
                <a:off x="0" y="0"/>
                <a:ext cx="10041" cy="5021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600"/>
                  <a:gd name="T1" fmla="*/ 0 h 21600"/>
                  <a:gd name="T2" fmla="*/ 21600 w 21600"/>
                  <a:gd name="T3" fmla="*/ 21600 h 21600"/>
                  <a:gd name="T4" fmla="*/ 0 w 21600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8" name="Arc 42"/>
              <p:cNvSpPr>
                <a:spLocks/>
              </p:cNvSpPr>
              <p:nvPr/>
            </p:nvSpPr>
            <p:spPr bwMode="auto">
              <a:xfrm flipV="1">
                <a:off x="0" y="14980"/>
                <a:ext cx="10041" cy="5021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600"/>
                  <a:gd name="T1" fmla="*/ 0 h 21600"/>
                  <a:gd name="T2" fmla="*/ 21600 w 21600"/>
                  <a:gd name="T3" fmla="*/ 21600 h 21600"/>
                  <a:gd name="T4" fmla="*/ 0 w 21600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9" name="Arc 43"/>
              <p:cNvSpPr>
                <a:spLocks/>
              </p:cNvSpPr>
              <p:nvPr/>
            </p:nvSpPr>
            <p:spPr bwMode="auto">
              <a:xfrm flipH="1">
                <a:off x="9958" y="9987"/>
                <a:ext cx="10041" cy="5021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600"/>
                  <a:gd name="T1" fmla="*/ 0 h 21600"/>
                  <a:gd name="T2" fmla="*/ 21600 w 21600"/>
                  <a:gd name="T3" fmla="*/ 21600 h 21600"/>
                  <a:gd name="T4" fmla="*/ 0 w 21600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0" name="Arc 44"/>
              <p:cNvSpPr>
                <a:spLocks/>
              </p:cNvSpPr>
              <p:nvPr/>
            </p:nvSpPr>
            <p:spPr bwMode="auto">
              <a:xfrm flipH="1" flipV="1">
                <a:off x="9958" y="4993"/>
                <a:ext cx="10041" cy="5021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600"/>
                  <a:gd name="T1" fmla="*/ 0 h 21600"/>
                  <a:gd name="T2" fmla="*/ 21600 w 21600"/>
                  <a:gd name="T3" fmla="*/ 21600 h 21600"/>
                  <a:gd name="T4" fmla="*/ 0 w 21600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9" name="Rectangle 45"/>
            <p:cNvSpPr>
              <a:spLocks noChangeArrowheads="1"/>
            </p:cNvSpPr>
            <p:nvPr/>
          </p:nvSpPr>
          <p:spPr bwMode="auto">
            <a:xfrm>
              <a:off x="4419" y="1520"/>
              <a:ext cx="1149" cy="304"/>
            </a:xfrm>
            <a:prstGeom prst="rect">
              <a:avLst/>
            </a:prstGeom>
            <a:noFill/>
            <a:ln w="0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just" eaLnBrk="1" hangingPunct="1"/>
              <a:r>
                <a:rPr lang="en-US" sz="1200" b="1">
                  <a:solidFill>
                    <a:srgbClr val="000000"/>
                  </a:solidFill>
                  <a:latin typeface="Times" pitchFamily="18" charset="0"/>
                </a:rPr>
                <a:t>Compiler creates</a:t>
              </a:r>
            </a:p>
            <a:p>
              <a:pPr algn="just"/>
              <a:r>
                <a:rPr lang="en-US" sz="1200" b="1">
                  <a:solidFill>
                    <a:srgbClr val="000000"/>
                  </a:solidFill>
                  <a:latin typeface="Times" pitchFamily="18" charset="0"/>
                </a:rPr>
                <a:t>object code and stores</a:t>
              </a:r>
            </a:p>
            <a:p>
              <a:pPr algn="just"/>
              <a:r>
                <a:rPr lang="en-US" sz="1200" b="1">
                  <a:solidFill>
                    <a:srgbClr val="000000"/>
                  </a:solidFill>
                  <a:latin typeface="Times" pitchFamily="18" charset="0"/>
                </a:rPr>
                <a:t>it on disk.</a:t>
              </a:r>
            </a:p>
            <a:p>
              <a:endParaRPr lang="en-US" sz="1200" b="1">
                <a:latin typeface="Times New Roman" pitchFamily="18" charset="0"/>
              </a:endParaRPr>
            </a:p>
          </p:txBody>
        </p:sp>
        <p:sp>
          <p:nvSpPr>
            <p:cNvPr id="30" name="Freeform 46"/>
            <p:cNvSpPr>
              <a:spLocks/>
            </p:cNvSpPr>
            <p:nvPr/>
          </p:nvSpPr>
          <p:spPr bwMode="auto">
            <a:xfrm>
              <a:off x="3396" y="2072"/>
              <a:ext cx="324" cy="0"/>
            </a:xfrm>
            <a:custGeom>
              <a:avLst/>
              <a:gdLst/>
              <a:ahLst/>
              <a:cxnLst>
                <a:cxn ang="0">
                  <a:pos x="19972" y="0"/>
                </a:cxn>
                <a:cxn ang="0">
                  <a:pos x="0" y="0"/>
                </a:cxn>
              </a:cxnLst>
              <a:rect l="0" t="0" r="r" b="b"/>
              <a:pathLst>
                <a:path w="20000" h="20000">
                  <a:moveTo>
                    <a:pt x="19972" y="0"/>
                  </a:moveTo>
                  <a:lnTo>
                    <a:pt x="0" y="0"/>
                  </a:lnTo>
                </a:path>
              </a:pathLst>
            </a:custGeom>
            <a:noFill/>
            <a:ln w="3175">
              <a:solidFill>
                <a:srgbClr val="000000"/>
              </a:solidFill>
              <a:round/>
              <a:headEnd type="triangle" w="med" len="sm"/>
              <a:tailEnd type="triangle" w="med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" name="Arc 47"/>
            <p:cNvSpPr>
              <a:spLocks/>
            </p:cNvSpPr>
            <p:nvPr/>
          </p:nvSpPr>
          <p:spPr bwMode="auto">
            <a:xfrm>
              <a:off x="4260" y="1921"/>
              <a:ext cx="54" cy="72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" name="Arc 48"/>
            <p:cNvSpPr>
              <a:spLocks/>
            </p:cNvSpPr>
            <p:nvPr/>
          </p:nvSpPr>
          <p:spPr bwMode="auto">
            <a:xfrm flipV="1">
              <a:off x="4260" y="2137"/>
              <a:ext cx="54" cy="72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" name="Arc 49"/>
            <p:cNvSpPr>
              <a:spLocks/>
            </p:cNvSpPr>
            <p:nvPr/>
          </p:nvSpPr>
          <p:spPr bwMode="auto">
            <a:xfrm flipH="1">
              <a:off x="4314" y="2065"/>
              <a:ext cx="54" cy="72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" name="Arc 50"/>
            <p:cNvSpPr>
              <a:spLocks/>
            </p:cNvSpPr>
            <p:nvPr/>
          </p:nvSpPr>
          <p:spPr bwMode="auto">
            <a:xfrm flipH="1" flipV="1">
              <a:off x="4314" y="1993"/>
              <a:ext cx="54" cy="72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" name="Rectangle 51"/>
            <p:cNvSpPr>
              <a:spLocks noChangeArrowheads="1"/>
            </p:cNvSpPr>
            <p:nvPr/>
          </p:nvSpPr>
          <p:spPr bwMode="auto">
            <a:xfrm>
              <a:off x="4419" y="1920"/>
              <a:ext cx="1149" cy="384"/>
            </a:xfrm>
            <a:prstGeom prst="rect">
              <a:avLst/>
            </a:prstGeom>
            <a:noFill/>
            <a:ln w="0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just" eaLnBrk="1" hangingPunct="1"/>
              <a:r>
                <a:rPr lang="en-US" sz="1200" b="1">
                  <a:solidFill>
                    <a:srgbClr val="000000"/>
                  </a:solidFill>
                  <a:latin typeface="Times" pitchFamily="18" charset="0"/>
                </a:rPr>
                <a:t>Linker links the object</a:t>
              </a:r>
            </a:p>
            <a:p>
              <a:pPr algn="just"/>
              <a:r>
                <a:rPr lang="en-US" sz="1200" b="1">
                  <a:solidFill>
                    <a:srgbClr val="000000"/>
                  </a:solidFill>
                  <a:latin typeface="Times" pitchFamily="18" charset="0"/>
                </a:rPr>
                <a:t>code with the libraries,</a:t>
              </a:r>
            </a:p>
            <a:p>
              <a:pPr algn="just"/>
              <a:r>
                <a:rPr lang="en-US" sz="1200" b="1">
                  <a:solidFill>
                    <a:srgbClr val="000000"/>
                  </a:solidFill>
                  <a:latin typeface="Times" pitchFamily="18" charset="0"/>
                </a:rPr>
                <a:t>creates </a:t>
              </a:r>
              <a:r>
                <a:rPr lang="en-US" sz="1200" b="1">
                  <a:solidFill>
                    <a:srgbClr val="000000"/>
                  </a:solidFill>
                  <a:latin typeface="Courier New" pitchFamily="49" charset="0"/>
                  <a:cs typeface="Courier New" pitchFamily="49" charset="0"/>
                </a:rPr>
                <a:t>an executable file </a:t>
              </a:r>
              <a:r>
                <a:rPr lang="en-US" sz="1200" b="1">
                  <a:solidFill>
                    <a:srgbClr val="000000"/>
                  </a:solidFill>
                  <a:latin typeface="Times" pitchFamily="18" charset="0"/>
                </a:rPr>
                <a:t>and stores it on disk</a:t>
              </a:r>
            </a:p>
            <a:p>
              <a:endParaRPr lang="en-US" sz="1200" b="1">
                <a:latin typeface="Times New Roman" pitchFamily="18" charset="0"/>
                <a:cs typeface="Courier New" pitchFamily="49" charset="0"/>
              </a:endParaRPr>
            </a:p>
          </p:txBody>
        </p:sp>
        <p:grpSp>
          <p:nvGrpSpPr>
            <p:cNvPr id="28" name="Group 52"/>
            <p:cNvGrpSpPr>
              <a:grpSpLocks/>
            </p:cNvGrpSpPr>
            <p:nvPr/>
          </p:nvGrpSpPr>
          <p:grpSpPr bwMode="auto">
            <a:xfrm>
              <a:off x="2638" y="762"/>
              <a:ext cx="756" cy="288"/>
              <a:chOff x="0" y="0"/>
              <a:chExt cx="20000" cy="20000"/>
            </a:xfrm>
          </p:grpSpPr>
          <p:sp>
            <p:nvSpPr>
              <p:cNvPr id="134" name="Freeform 53"/>
              <p:cNvSpPr>
                <a:spLocks/>
              </p:cNvSpPr>
              <p:nvPr/>
            </p:nvSpPr>
            <p:spPr bwMode="auto">
              <a:xfrm>
                <a:off x="0" y="0"/>
                <a:ext cx="20000" cy="20000"/>
              </a:xfrm>
              <a:custGeom>
                <a:avLst/>
                <a:gdLst/>
                <a:ahLst/>
                <a:cxnLst>
                  <a:cxn ang="0">
                    <a:pos x="19988" y="0"/>
                  </a:cxn>
                  <a:cxn ang="0">
                    <a:pos x="19988" y="19972"/>
                  </a:cxn>
                  <a:cxn ang="0">
                    <a:pos x="0" y="19972"/>
                  </a:cxn>
                  <a:cxn ang="0">
                    <a:pos x="0" y="0"/>
                  </a:cxn>
                  <a:cxn ang="0">
                    <a:pos x="19988" y="0"/>
                  </a:cxn>
                </a:cxnLst>
                <a:rect l="0" t="0" r="r" b="b"/>
                <a:pathLst>
                  <a:path w="20000" h="20000">
                    <a:moveTo>
                      <a:pt x="19988" y="0"/>
                    </a:moveTo>
                    <a:lnTo>
                      <a:pt x="19988" y="19972"/>
                    </a:lnTo>
                    <a:lnTo>
                      <a:pt x="0" y="19972"/>
                    </a:lnTo>
                    <a:lnTo>
                      <a:pt x="0" y="0"/>
                    </a:lnTo>
                    <a:lnTo>
                      <a:pt x="19988" y="0"/>
                    </a:lnTo>
                    <a:close/>
                  </a:path>
                </a:pathLst>
              </a:custGeom>
              <a:solidFill>
                <a:srgbClr val="4DB3E6"/>
              </a:solidFill>
              <a:ln w="3175">
                <a:solidFill>
                  <a:srgbClr val="4DB3E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5" name="Freeform 54"/>
              <p:cNvSpPr>
                <a:spLocks/>
              </p:cNvSpPr>
              <p:nvPr/>
            </p:nvSpPr>
            <p:spPr bwMode="auto">
              <a:xfrm>
                <a:off x="0" y="0"/>
                <a:ext cx="20000" cy="20000"/>
              </a:xfrm>
              <a:custGeom>
                <a:avLst/>
                <a:gdLst/>
                <a:ahLst/>
                <a:cxnLst>
                  <a:cxn ang="0">
                    <a:pos x="19988" y="0"/>
                  </a:cxn>
                  <a:cxn ang="0">
                    <a:pos x="19988" y="19972"/>
                  </a:cxn>
                  <a:cxn ang="0">
                    <a:pos x="0" y="19972"/>
                  </a:cxn>
                  <a:cxn ang="0">
                    <a:pos x="0" y="0"/>
                  </a:cxn>
                  <a:cxn ang="0">
                    <a:pos x="19988" y="0"/>
                  </a:cxn>
                </a:cxnLst>
                <a:rect l="0" t="0" r="r" b="b"/>
                <a:pathLst>
                  <a:path w="20000" h="20000">
                    <a:moveTo>
                      <a:pt x="19988" y="0"/>
                    </a:moveTo>
                    <a:lnTo>
                      <a:pt x="19988" y="19972"/>
                    </a:lnTo>
                    <a:lnTo>
                      <a:pt x="0" y="19972"/>
                    </a:lnTo>
                    <a:lnTo>
                      <a:pt x="0" y="0"/>
                    </a:lnTo>
                    <a:lnTo>
                      <a:pt x="19988" y="0"/>
                    </a:lnTo>
                    <a:close/>
                  </a:path>
                </a:pathLst>
              </a:cu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6" name="Rectangle 55"/>
              <p:cNvSpPr>
                <a:spLocks noChangeArrowheads="1"/>
              </p:cNvSpPr>
              <p:nvPr/>
            </p:nvSpPr>
            <p:spPr bwMode="auto">
              <a:xfrm>
                <a:off x="5464" y="6306"/>
                <a:ext cx="9060" cy="7805"/>
              </a:xfrm>
              <a:prstGeom prst="rect">
                <a:avLst/>
              </a:prstGeom>
              <a:noFill/>
              <a:ln w="0">
                <a:noFill/>
                <a:miter lim="800000"/>
                <a:headEnd/>
                <a:tailEnd/>
              </a:ln>
            </p:spPr>
            <p:txBody>
              <a:bodyPr lIns="0" tIns="0" rIns="0" bIns="0"/>
              <a:lstStyle/>
              <a:p>
                <a:pPr eaLnBrk="1" hangingPunct="1"/>
                <a:r>
                  <a:rPr lang="en-US" sz="1000">
                    <a:solidFill>
                      <a:srgbClr val="000000"/>
                    </a:solidFill>
                    <a:latin typeface="Times New Roman" pitchFamily="18" charset="0"/>
                    <a:ea typeface="Mincho" charset="-128"/>
                  </a:rPr>
                  <a:t>Editor</a:t>
                </a:r>
                <a:endParaRPr lang="en-US" sz="1200">
                  <a:solidFill>
                    <a:srgbClr val="000000"/>
                  </a:solidFill>
                  <a:latin typeface="Times New Roman" pitchFamily="18" charset="0"/>
                </a:endParaRPr>
              </a:p>
              <a:p>
                <a:endParaRPr lang="en-US" sz="2400">
                  <a:latin typeface="Times New Roman" pitchFamily="18" charset="0"/>
                  <a:ea typeface="Mincho" charset="-128"/>
                </a:endParaRPr>
              </a:p>
            </p:txBody>
          </p:sp>
        </p:grpSp>
        <p:grpSp>
          <p:nvGrpSpPr>
            <p:cNvPr id="36" name="Group 56"/>
            <p:cNvGrpSpPr>
              <a:grpSpLocks/>
            </p:cNvGrpSpPr>
            <p:nvPr/>
          </p:nvGrpSpPr>
          <p:grpSpPr bwMode="auto">
            <a:xfrm>
              <a:off x="2638" y="1161"/>
              <a:ext cx="756" cy="288"/>
              <a:chOff x="0" y="0"/>
              <a:chExt cx="20000" cy="20000"/>
            </a:xfrm>
          </p:grpSpPr>
          <p:sp>
            <p:nvSpPr>
              <p:cNvPr id="130" name="Freeform 57"/>
              <p:cNvSpPr>
                <a:spLocks/>
              </p:cNvSpPr>
              <p:nvPr/>
            </p:nvSpPr>
            <p:spPr bwMode="auto">
              <a:xfrm>
                <a:off x="0" y="0"/>
                <a:ext cx="20000" cy="20000"/>
              </a:xfrm>
              <a:custGeom>
                <a:avLst/>
                <a:gdLst/>
                <a:ahLst/>
                <a:cxnLst>
                  <a:cxn ang="0">
                    <a:pos x="19988" y="0"/>
                  </a:cxn>
                  <a:cxn ang="0">
                    <a:pos x="19988" y="19972"/>
                  </a:cxn>
                  <a:cxn ang="0">
                    <a:pos x="0" y="19972"/>
                  </a:cxn>
                  <a:cxn ang="0">
                    <a:pos x="0" y="0"/>
                  </a:cxn>
                  <a:cxn ang="0">
                    <a:pos x="19988" y="0"/>
                  </a:cxn>
                </a:cxnLst>
                <a:rect l="0" t="0" r="r" b="b"/>
                <a:pathLst>
                  <a:path w="20000" h="20000">
                    <a:moveTo>
                      <a:pt x="19988" y="0"/>
                    </a:moveTo>
                    <a:lnTo>
                      <a:pt x="19988" y="19972"/>
                    </a:lnTo>
                    <a:lnTo>
                      <a:pt x="0" y="19972"/>
                    </a:lnTo>
                    <a:lnTo>
                      <a:pt x="0" y="0"/>
                    </a:lnTo>
                    <a:lnTo>
                      <a:pt x="19988" y="0"/>
                    </a:lnTo>
                    <a:close/>
                  </a:path>
                </a:pathLst>
              </a:custGeom>
              <a:solidFill>
                <a:srgbClr val="4DB3E6"/>
              </a:solidFill>
              <a:ln w="3175">
                <a:solidFill>
                  <a:srgbClr val="4DB3E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37" name="Group 58"/>
              <p:cNvGrpSpPr>
                <a:grpSpLocks/>
              </p:cNvGrpSpPr>
              <p:nvPr/>
            </p:nvGrpSpPr>
            <p:grpSpPr bwMode="auto">
              <a:xfrm>
                <a:off x="0" y="0"/>
                <a:ext cx="20000" cy="20000"/>
                <a:chOff x="0" y="0"/>
                <a:chExt cx="20000" cy="20000"/>
              </a:xfrm>
            </p:grpSpPr>
            <p:sp>
              <p:nvSpPr>
                <p:cNvPr id="132" name="Freeform 59"/>
                <p:cNvSpPr>
                  <a:spLocks/>
                </p:cNvSpPr>
                <p:nvPr/>
              </p:nvSpPr>
              <p:spPr bwMode="auto">
                <a:xfrm>
                  <a:off x="0" y="0"/>
                  <a:ext cx="20000" cy="20000"/>
                </a:xfrm>
                <a:custGeom>
                  <a:avLst/>
                  <a:gdLst/>
                  <a:ahLst/>
                  <a:cxnLst>
                    <a:cxn ang="0">
                      <a:pos x="19988" y="0"/>
                    </a:cxn>
                    <a:cxn ang="0">
                      <a:pos x="19988" y="19972"/>
                    </a:cxn>
                    <a:cxn ang="0">
                      <a:pos x="0" y="19972"/>
                    </a:cxn>
                    <a:cxn ang="0">
                      <a:pos x="0" y="0"/>
                    </a:cxn>
                    <a:cxn ang="0">
                      <a:pos x="19988" y="0"/>
                    </a:cxn>
                  </a:cxnLst>
                  <a:rect l="0" t="0" r="r" b="b"/>
                  <a:pathLst>
                    <a:path w="20000" h="20000">
                      <a:moveTo>
                        <a:pt x="19988" y="0"/>
                      </a:moveTo>
                      <a:lnTo>
                        <a:pt x="19988" y="19972"/>
                      </a:lnTo>
                      <a:lnTo>
                        <a:pt x="0" y="19972"/>
                      </a:lnTo>
                      <a:lnTo>
                        <a:pt x="0" y="0"/>
                      </a:lnTo>
                      <a:lnTo>
                        <a:pt x="19988" y="0"/>
                      </a:lnTo>
                      <a:close/>
                    </a:path>
                  </a:pathLst>
                </a:custGeom>
                <a:noFill/>
                <a:ln w="31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33" name="Rectangle 60"/>
                <p:cNvSpPr>
                  <a:spLocks noChangeArrowheads="1"/>
                </p:cNvSpPr>
                <p:nvPr/>
              </p:nvSpPr>
              <p:spPr bwMode="auto">
                <a:xfrm>
                  <a:off x="1179" y="5861"/>
                  <a:ext cx="17631" cy="7806"/>
                </a:xfrm>
                <a:prstGeom prst="rect">
                  <a:avLst/>
                </a:prstGeom>
                <a:noFill/>
                <a:ln w="0">
                  <a:noFill/>
                  <a:miter lim="800000"/>
                  <a:headEnd/>
                  <a:tailEnd/>
                </a:ln>
              </p:spPr>
              <p:txBody>
                <a:bodyPr lIns="0" tIns="0" rIns="0" bIns="0"/>
                <a:lstStyle/>
                <a:p>
                  <a:pPr eaLnBrk="1" hangingPunct="1"/>
                  <a:r>
                    <a:rPr lang="en-US" sz="1000">
                      <a:solidFill>
                        <a:srgbClr val="000000"/>
                      </a:solidFill>
                      <a:latin typeface="Times New Roman" pitchFamily="18" charset="0"/>
                      <a:ea typeface="Mincho" charset="-128"/>
                    </a:rPr>
                    <a:t>Preprocessor</a:t>
                  </a:r>
                  <a:endParaRPr lang="en-US" sz="1200">
                    <a:solidFill>
                      <a:srgbClr val="000000"/>
                    </a:solidFill>
                    <a:latin typeface="Times New Roman" pitchFamily="18" charset="0"/>
                  </a:endParaRPr>
                </a:p>
                <a:p>
                  <a:endParaRPr lang="en-US" sz="2400">
                    <a:latin typeface="Times New Roman" pitchFamily="18" charset="0"/>
                    <a:ea typeface="Mincho" charset="-128"/>
                  </a:endParaRPr>
                </a:p>
              </p:txBody>
            </p:sp>
          </p:grpSp>
        </p:grpSp>
        <p:grpSp>
          <p:nvGrpSpPr>
            <p:cNvPr id="38" name="Group 61"/>
            <p:cNvGrpSpPr>
              <a:grpSpLocks/>
            </p:cNvGrpSpPr>
            <p:nvPr/>
          </p:nvGrpSpPr>
          <p:grpSpPr bwMode="auto">
            <a:xfrm>
              <a:off x="2638" y="1928"/>
              <a:ext cx="756" cy="288"/>
              <a:chOff x="0" y="0"/>
              <a:chExt cx="20000" cy="20000"/>
            </a:xfrm>
          </p:grpSpPr>
          <p:sp>
            <p:nvSpPr>
              <p:cNvPr id="126" name="Freeform 62"/>
              <p:cNvSpPr>
                <a:spLocks/>
              </p:cNvSpPr>
              <p:nvPr/>
            </p:nvSpPr>
            <p:spPr bwMode="auto">
              <a:xfrm>
                <a:off x="0" y="0"/>
                <a:ext cx="20000" cy="20000"/>
              </a:xfrm>
              <a:custGeom>
                <a:avLst/>
                <a:gdLst/>
                <a:ahLst/>
                <a:cxnLst>
                  <a:cxn ang="0">
                    <a:pos x="19988" y="0"/>
                  </a:cxn>
                  <a:cxn ang="0">
                    <a:pos x="19988" y="19972"/>
                  </a:cxn>
                  <a:cxn ang="0">
                    <a:pos x="0" y="19972"/>
                  </a:cxn>
                  <a:cxn ang="0">
                    <a:pos x="0" y="0"/>
                  </a:cxn>
                  <a:cxn ang="0">
                    <a:pos x="19988" y="0"/>
                  </a:cxn>
                </a:cxnLst>
                <a:rect l="0" t="0" r="r" b="b"/>
                <a:pathLst>
                  <a:path w="20000" h="20000">
                    <a:moveTo>
                      <a:pt x="19988" y="0"/>
                    </a:moveTo>
                    <a:lnTo>
                      <a:pt x="19988" y="19972"/>
                    </a:lnTo>
                    <a:lnTo>
                      <a:pt x="0" y="19972"/>
                    </a:lnTo>
                    <a:lnTo>
                      <a:pt x="0" y="0"/>
                    </a:lnTo>
                    <a:lnTo>
                      <a:pt x="19988" y="0"/>
                    </a:lnTo>
                    <a:close/>
                  </a:path>
                </a:pathLst>
              </a:custGeom>
              <a:solidFill>
                <a:srgbClr val="4DB3E6"/>
              </a:solidFill>
              <a:ln w="3175">
                <a:solidFill>
                  <a:srgbClr val="4DB3E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39" name="Group 63"/>
              <p:cNvGrpSpPr>
                <a:grpSpLocks/>
              </p:cNvGrpSpPr>
              <p:nvPr/>
            </p:nvGrpSpPr>
            <p:grpSpPr bwMode="auto">
              <a:xfrm>
                <a:off x="0" y="0"/>
                <a:ext cx="20000" cy="20000"/>
                <a:chOff x="0" y="0"/>
                <a:chExt cx="20000" cy="20000"/>
              </a:xfrm>
            </p:grpSpPr>
            <p:sp>
              <p:nvSpPr>
                <p:cNvPr id="128" name="Freeform 64"/>
                <p:cNvSpPr>
                  <a:spLocks/>
                </p:cNvSpPr>
                <p:nvPr/>
              </p:nvSpPr>
              <p:spPr bwMode="auto">
                <a:xfrm>
                  <a:off x="0" y="0"/>
                  <a:ext cx="20000" cy="20000"/>
                </a:xfrm>
                <a:custGeom>
                  <a:avLst/>
                  <a:gdLst/>
                  <a:ahLst/>
                  <a:cxnLst>
                    <a:cxn ang="0">
                      <a:pos x="19988" y="0"/>
                    </a:cxn>
                    <a:cxn ang="0">
                      <a:pos x="19988" y="19972"/>
                    </a:cxn>
                    <a:cxn ang="0">
                      <a:pos x="0" y="19972"/>
                    </a:cxn>
                    <a:cxn ang="0">
                      <a:pos x="0" y="0"/>
                    </a:cxn>
                    <a:cxn ang="0">
                      <a:pos x="19988" y="0"/>
                    </a:cxn>
                  </a:cxnLst>
                  <a:rect l="0" t="0" r="r" b="b"/>
                  <a:pathLst>
                    <a:path w="20000" h="20000">
                      <a:moveTo>
                        <a:pt x="19988" y="0"/>
                      </a:moveTo>
                      <a:lnTo>
                        <a:pt x="19988" y="19972"/>
                      </a:lnTo>
                      <a:lnTo>
                        <a:pt x="0" y="19972"/>
                      </a:lnTo>
                      <a:lnTo>
                        <a:pt x="0" y="0"/>
                      </a:lnTo>
                      <a:lnTo>
                        <a:pt x="19988" y="0"/>
                      </a:lnTo>
                      <a:close/>
                    </a:path>
                  </a:pathLst>
                </a:custGeom>
                <a:noFill/>
                <a:ln w="31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29" name="Rectangle 65"/>
                <p:cNvSpPr>
                  <a:spLocks noChangeArrowheads="1"/>
                </p:cNvSpPr>
                <p:nvPr/>
              </p:nvSpPr>
              <p:spPr bwMode="auto">
                <a:xfrm>
                  <a:off x="5464" y="5889"/>
                  <a:ext cx="9060" cy="7805"/>
                </a:xfrm>
                <a:prstGeom prst="rect">
                  <a:avLst/>
                </a:prstGeom>
                <a:noFill/>
                <a:ln w="0">
                  <a:noFill/>
                  <a:miter lim="800000"/>
                  <a:headEnd/>
                  <a:tailEnd/>
                </a:ln>
              </p:spPr>
              <p:txBody>
                <a:bodyPr lIns="0" tIns="0" rIns="0" bIns="0"/>
                <a:lstStyle/>
                <a:p>
                  <a:pPr eaLnBrk="1" hangingPunct="1"/>
                  <a:r>
                    <a:rPr lang="en-US" sz="1000">
                      <a:solidFill>
                        <a:srgbClr val="000000"/>
                      </a:solidFill>
                      <a:latin typeface="Times New Roman" pitchFamily="18" charset="0"/>
                      <a:ea typeface="Mincho" charset="-128"/>
                    </a:rPr>
                    <a:t>Linker</a:t>
                  </a:r>
                  <a:endParaRPr lang="en-US" sz="1200">
                    <a:solidFill>
                      <a:srgbClr val="000000"/>
                    </a:solidFill>
                    <a:latin typeface="Times New Roman" pitchFamily="18" charset="0"/>
                  </a:endParaRPr>
                </a:p>
                <a:p>
                  <a:endParaRPr lang="en-US" sz="2400">
                    <a:latin typeface="Times New Roman" pitchFamily="18" charset="0"/>
                    <a:ea typeface="Mincho" charset="-128"/>
                  </a:endParaRPr>
                </a:p>
              </p:txBody>
            </p:sp>
          </p:grpSp>
        </p:grpSp>
        <p:grpSp>
          <p:nvGrpSpPr>
            <p:cNvPr id="41" name="Group 66"/>
            <p:cNvGrpSpPr>
              <a:grpSpLocks/>
            </p:cNvGrpSpPr>
            <p:nvPr/>
          </p:nvGrpSpPr>
          <p:grpSpPr bwMode="auto">
            <a:xfrm>
              <a:off x="2638" y="3389"/>
              <a:ext cx="756" cy="288"/>
              <a:chOff x="0" y="0"/>
              <a:chExt cx="20000" cy="20000"/>
            </a:xfrm>
          </p:grpSpPr>
          <p:grpSp>
            <p:nvGrpSpPr>
              <p:cNvPr id="42" name="Group 67"/>
              <p:cNvGrpSpPr>
                <a:grpSpLocks/>
              </p:cNvGrpSpPr>
              <p:nvPr/>
            </p:nvGrpSpPr>
            <p:grpSpPr bwMode="auto">
              <a:xfrm>
                <a:off x="0" y="0"/>
                <a:ext cx="20000" cy="20000"/>
                <a:chOff x="0" y="0"/>
                <a:chExt cx="20000" cy="20000"/>
              </a:xfrm>
            </p:grpSpPr>
            <p:sp>
              <p:nvSpPr>
                <p:cNvPr id="124" name="Freeform 68"/>
                <p:cNvSpPr>
                  <a:spLocks/>
                </p:cNvSpPr>
                <p:nvPr/>
              </p:nvSpPr>
              <p:spPr bwMode="auto">
                <a:xfrm>
                  <a:off x="0" y="0"/>
                  <a:ext cx="20000" cy="20000"/>
                </a:xfrm>
                <a:custGeom>
                  <a:avLst/>
                  <a:gdLst/>
                  <a:ahLst/>
                  <a:cxnLst>
                    <a:cxn ang="0">
                      <a:pos x="19988" y="0"/>
                    </a:cxn>
                    <a:cxn ang="0">
                      <a:pos x="19988" y="19972"/>
                    </a:cxn>
                    <a:cxn ang="0">
                      <a:pos x="0" y="19972"/>
                    </a:cxn>
                    <a:cxn ang="0">
                      <a:pos x="0" y="0"/>
                    </a:cxn>
                    <a:cxn ang="0">
                      <a:pos x="19988" y="0"/>
                    </a:cxn>
                  </a:cxnLst>
                  <a:rect l="0" t="0" r="r" b="b"/>
                  <a:pathLst>
                    <a:path w="20000" h="20000">
                      <a:moveTo>
                        <a:pt x="19988" y="0"/>
                      </a:moveTo>
                      <a:lnTo>
                        <a:pt x="19988" y="19972"/>
                      </a:lnTo>
                      <a:lnTo>
                        <a:pt x="0" y="19972"/>
                      </a:lnTo>
                      <a:lnTo>
                        <a:pt x="0" y="0"/>
                      </a:lnTo>
                      <a:lnTo>
                        <a:pt x="19988" y="0"/>
                      </a:lnTo>
                      <a:close/>
                    </a:path>
                  </a:pathLst>
                </a:custGeom>
                <a:solidFill>
                  <a:srgbClr val="4DB3E6"/>
                </a:solidFill>
                <a:ln w="3175">
                  <a:solidFill>
                    <a:srgbClr val="4DB3E6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25" name="Rectangle 69"/>
                <p:cNvSpPr>
                  <a:spLocks noChangeArrowheads="1"/>
                </p:cNvSpPr>
                <p:nvPr/>
              </p:nvSpPr>
              <p:spPr bwMode="auto">
                <a:xfrm>
                  <a:off x="9750" y="12222"/>
                  <a:ext cx="488" cy="2250"/>
                </a:xfrm>
                <a:prstGeom prst="rect">
                  <a:avLst/>
                </a:prstGeom>
                <a:noFill/>
                <a:ln w="0">
                  <a:noFill/>
                  <a:miter lim="800000"/>
                  <a:headEnd/>
                  <a:tailEnd/>
                </a:ln>
              </p:spPr>
              <p:txBody>
                <a:bodyPr lIns="0" tIns="0" rIns="0" bIns="0"/>
                <a:lstStyle/>
                <a:p>
                  <a:pPr eaLnBrk="1" hangingPunct="1"/>
                  <a:r>
                    <a:rPr lang="en-US" sz="1200">
                      <a:latin typeface="Times New Roman" pitchFamily="18" charset="0"/>
                    </a:rPr>
                    <a:t> </a:t>
                  </a:r>
                </a:p>
                <a:p>
                  <a:endParaRPr lang="en-US" sz="2400">
                    <a:latin typeface="Times New Roman" pitchFamily="18" charset="0"/>
                  </a:endParaRPr>
                </a:p>
              </p:txBody>
            </p:sp>
          </p:grpSp>
          <p:grpSp>
            <p:nvGrpSpPr>
              <p:cNvPr id="43" name="Group 70"/>
              <p:cNvGrpSpPr>
                <a:grpSpLocks/>
              </p:cNvGrpSpPr>
              <p:nvPr/>
            </p:nvGrpSpPr>
            <p:grpSpPr bwMode="auto">
              <a:xfrm>
                <a:off x="0" y="0"/>
                <a:ext cx="20000" cy="20000"/>
                <a:chOff x="0" y="0"/>
                <a:chExt cx="20000" cy="20000"/>
              </a:xfrm>
            </p:grpSpPr>
            <p:sp>
              <p:nvSpPr>
                <p:cNvPr id="122" name="Freeform 71"/>
                <p:cNvSpPr>
                  <a:spLocks/>
                </p:cNvSpPr>
                <p:nvPr/>
              </p:nvSpPr>
              <p:spPr bwMode="auto">
                <a:xfrm>
                  <a:off x="0" y="0"/>
                  <a:ext cx="20000" cy="20000"/>
                </a:xfrm>
                <a:custGeom>
                  <a:avLst/>
                  <a:gdLst/>
                  <a:ahLst/>
                  <a:cxnLst>
                    <a:cxn ang="0">
                      <a:pos x="19988" y="0"/>
                    </a:cxn>
                    <a:cxn ang="0">
                      <a:pos x="19988" y="19972"/>
                    </a:cxn>
                    <a:cxn ang="0">
                      <a:pos x="0" y="19972"/>
                    </a:cxn>
                    <a:cxn ang="0">
                      <a:pos x="0" y="0"/>
                    </a:cxn>
                    <a:cxn ang="0">
                      <a:pos x="19988" y="0"/>
                    </a:cxn>
                  </a:cxnLst>
                  <a:rect l="0" t="0" r="r" b="b"/>
                  <a:pathLst>
                    <a:path w="20000" h="20000">
                      <a:moveTo>
                        <a:pt x="19988" y="0"/>
                      </a:moveTo>
                      <a:lnTo>
                        <a:pt x="19988" y="19972"/>
                      </a:lnTo>
                      <a:lnTo>
                        <a:pt x="0" y="19972"/>
                      </a:lnTo>
                      <a:lnTo>
                        <a:pt x="0" y="0"/>
                      </a:lnTo>
                      <a:lnTo>
                        <a:pt x="19988" y="0"/>
                      </a:lnTo>
                      <a:close/>
                    </a:path>
                  </a:pathLst>
                </a:custGeom>
                <a:noFill/>
                <a:ln w="31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23" name="Rectangle 72"/>
                <p:cNvSpPr>
                  <a:spLocks noChangeArrowheads="1"/>
                </p:cNvSpPr>
                <p:nvPr/>
              </p:nvSpPr>
              <p:spPr bwMode="auto">
                <a:xfrm>
                  <a:off x="7607" y="6667"/>
                  <a:ext cx="4774" cy="7805"/>
                </a:xfrm>
                <a:prstGeom prst="rect">
                  <a:avLst/>
                </a:prstGeom>
                <a:noFill/>
                <a:ln w="0">
                  <a:noFill/>
                  <a:miter lim="800000"/>
                  <a:headEnd/>
                  <a:tailEnd/>
                </a:ln>
              </p:spPr>
              <p:txBody>
                <a:bodyPr lIns="0" tIns="0" rIns="0" bIns="0"/>
                <a:lstStyle/>
                <a:p>
                  <a:pPr eaLnBrk="1" hangingPunct="1"/>
                  <a:r>
                    <a:rPr lang="en-US" sz="1000">
                      <a:solidFill>
                        <a:srgbClr val="000000"/>
                      </a:solidFill>
                      <a:latin typeface="Times New Roman" pitchFamily="18" charset="0"/>
                      <a:ea typeface="Mincho" charset="-128"/>
                    </a:rPr>
                    <a:t>CPU</a:t>
                  </a:r>
                  <a:endParaRPr lang="en-US" sz="1200">
                    <a:solidFill>
                      <a:srgbClr val="000000"/>
                    </a:solidFill>
                    <a:latin typeface="Times New Roman" pitchFamily="18" charset="0"/>
                  </a:endParaRPr>
                </a:p>
                <a:p>
                  <a:endParaRPr lang="en-US" sz="2400">
                    <a:latin typeface="Times New Roman" pitchFamily="18" charset="0"/>
                    <a:ea typeface="Mincho" charset="-128"/>
                  </a:endParaRPr>
                </a:p>
              </p:txBody>
            </p:sp>
          </p:grpSp>
        </p:grpSp>
        <p:sp>
          <p:nvSpPr>
            <p:cNvPr id="40" name="Rectangle 73"/>
            <p:cNvSpPr>
              <a:spLocks noChangeArrowheads="1"/>
            </p:cNvSpPr>
            <p:nvPr/>
          </p:nvSpPr>
          <p:spPr bwMode="auto">
            <a:xfrm>
              <a:off x="3720" y="3310"/>
              <a:ext cx="486" cy="160"/>
            </a:xfrm>
            <a:prstGeom prst="rect">
              <a:avLst/>
            </a:prstGeom>
            <a:noFill/>
            <a:ln w="0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indent="228600" algn="ctr" eaLnBrk="1" hangingPunct="1"/>
              <a:r>
                <a:rPr lang="en-US" sz="900">
                  <a:solidFill>
                    <a:srgbClr val="000000"/>
                  </a:solidFill>
                  <a:latin typeface="AvantGarde" pitchFamily="34" charset="0"/>
                </a:rPr>
                <a:t>Primary</a:t>
              </a:r>
              <a:endParaRPr lang="en-US" sz="1000">
                <a:solidFill>
                  <a:srgbClr val="000000"/>
                </a:solidFill>
                <a:latin typeface="Times" pitchFamily="18" charset="0"/>
              </a:endParaRPr>
            </a:p>
            <a:p>
              <a:pPr indent="228600" algn="ctr"/>
              <a:r>
                <a:rPr lang="en-US" sz="900">
                  <a:solidFill>
                    <a:srgbClr val="000000"/>
                  </a:solidFill>
                  <a:latin typeface="AvantGarde" pitchFamily="34" charset="0"/>
                </a:rPr>
                <a:t>Memory</a:t>
              </a:r>
              <a:endParaRPr lang="en-US" sz="1000">
                <a:solidFill>
                  <a:srgbClr val="000000"/>
                </a:solidFill>
                <a:latin typeface="Times" pitchFamily="18" charset="0"/>
              </a:endParaRPr>
            </a:p>
            <a:p>
              <a:pPr indent="228600"/>
              <a:endParaRPr lang="en-US" sz="2400">
                <a:latin typeface="Times New Roman" pitchFamily="18" charset="0"/>
              </a:endParaRPr>
            </a:p>
          </p:txBody>
        </p:sp>
        <p:grpSp>
          <p:nvGrpSpPr>
            <p:cNvPr id="44" name="Group 74"/>
            <p:cNvGrpSpPr>
              <a:grpSpLocks/>
            </p:cNvGrpSpPr>
            <p:nvPr/>
          </p:nvGrpSpPr>
          <p:grpSpPr bwMode="auto">
            <a:xfrm>
              <a:off x="3720" y="3477"/>
              <a:ext cx="487" cy="764"/>
              <a:chOff x="-2" y="1"/>
              <a:chExt cx="20003" cy="19999"/>
            </a:xfrm>
          </p:grpSpPr>
          <p:sp>
            <p:nvSpPr>
              <p:cNvPr id="110" name="Rectangle 75"/>
              <p:cNvSpPr>
                <a:spLocks noChangeArrowheads="1"/>
              </p:cNvSpPr>
              <p:nvPr/>
            </p:nvSpPr>
            <p:spPr bwMode="auto">
              <a:xfrm>
                <a:off x="8336" y="12593"/>
                <a:ext cx="2237" cy="5458"/>
              </a:xfrm>
              <a:prstGeom prst="rect">
                <a:avLst/>
              </a:prstGeom>
              <a:noFill/>
              <a:ln w="0">
                <a:noFill/>
                <a:miter lim="800000"/>
                <a:headEnd/>
                <a:tailEnd/>
              </a:ln>
            </p:spPr>
            <p:txBody>
              <a:bodyPr lIns="0" tIns="0" rIns="0" bIns="0"/>
              <a:lstStyle/>
              <a:p>
                <a:pPr indent="228600" algn="ctr" eaLnBrk="1" hangingPunct="1"/>
                <a:r>
                  <a:rPr lang="en-US" sz="700" b="1">
                    <a:solidFill>
                      <a:srgbClr val="000000"/>
                    </a:solidFill>
                    <a:latin typeface="Courier" pitchFamily="49" charset="0"/>
                  </a:rPr>
                  <a:t>.</a:t>
                </a:r>
                <a:endParaRPr lang="en-US" sz="1000">
                  <a:solidFill>
                    <a:srgbClr val="000000"/>
                  </a:solidFill>
                  <a:latin typeface="Times" pitchFamily="18" charset="0"/>
                </a:endParaRPr>
              </a:p>
              <a:p>
                <a:pPr indent="228600" algn="ctr"/>
                <a:r>
                  <a:rPr lang="en-US" sz="700" b="1">
                    <a:solidFill>
                      <a:srgbClr val="000000"/>
                    </a:solidFill>
                    <a:latin typeface="Courier" pitchFamily="49" charset="0"/>
                  </a:rPr>
                  <a:t>.</a:t>
                </a:r>
                <a:endParaRPr lang="en-US" sz="1000">
                  <a:solidFill>
                    <a:srgbClr val="000000"/>
                  </a:solidFill>
                  <a:latin typeface="Times" pitchFamily="18" charset="0"/>
                </a:endParaRPr>
              </a:p>
              <a:p>
                <a:pPr indent="228600" algn="ctr"/>
                <a:r>
                  <a:rPr lang="en-US" sz="700" b="1">
                    <a:solidFill>
                      <a:srgbClr val="000000"/>
                    </a:solidFill>
                    <a:latin typeface="Courier" pitchFamily="49" charset="0"/>
                  </a:rPr>
                  <a:t>.</a:t>
                </a:r>
                <a:endParaRPr lang="en-US" sz="1000">
                  <a:solidFill>
                    <a:srgbClr val="000000"/>
                  </a:solidFill>
                  <a:latin typeface="Times" pitchFamily="18" charset="0"/>
                </a:endParaRPr>
              </a:p>
              <a:p>
                <a:pPr indent="228600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111" name="Freeform 76"/>
              <p:cNvSpPr>
                <a:spLocks/>
              </p:cNvSpPr>
              <p:nvPr/>
            </p:nvSpPr>
            <p:spPr bwMode="auto">
              <a:xfrm>
                <a:off x="-2" y="1"/>
                <a:ext cx="19837" cy="19999"/>
              </a:xfrm>
              <a:custGeom>
                <a:avLst/>
                <a:gdLst/>
                <a:ahLst/>
                <a:cxnLst>
                  <a:cxn ang="0">
                    <a:pos x="19981" y="0"/>
                  </a:cxn>
                  <a:cxn ang="0">
                    <a:pos x="19981" y="19990"/>
                  </a:cxn>
                  <a:cxn ang="0">
                    <a:pos x="0" y="19990"/>
                  </a:cxn>
                  <a:cxn ang="0">
                    <a:pos x="0" y="0"/>
                  </a:cxn>
                  <a:cxn ang="0">
                    <a:pos x="19981" y="0"/>
                  </a:cxn>
                </a:cxnLst>
                <a:rect l="0" t="0" r="r" b="b"/>
                <a:pathLst>
                  <a:path w="20000" h="20000">
                    <a:moveTo>
                      <a:pt x="19981" y="0"/>
                    </a:moveTo>
                    <a:lnTo>
                      <a:pt x="19981" y="19990"/>
                    </a:lnTo>
                    <a:lnTo>
                      <a:pt x="0" y="19990"/>
                    </a:lnTo>
                    <a:lnTo>
                      <a:pt x="0" y="0"/>
                    </a:lnTo>
                    <a:lnTo>
                      <a:pt x="19981" y="0"/>
                    </a:lnTo>
                    <a:close/>
                  </a:path>
                </a:pathLst>
              </a:custGeom>
              <a:solidFill>
                <a:srgbClr val="4DB3E6"/>
              </a:solidFill>
              <a:ln w="3175">
                <a:solidFill>
                  <a:srgbClr val="4DB3E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2" name="Freeform 77"/>
              <p:cNvSpPr>
                <a:spLocks/>
              </p:cNvSpPr>
              <p:nvPr/>
            </p:nvSpPr>
            <p:spPr bwMode="auto">
              <a:xfrm>
                <a:off x="35" y="22"/>
                <a:ext cx="19966" cy="2493"/>
              </a:xfrm>
              <a:custGeom>
                <a:avLst/>
                <a:gdLst/>
                <a:ahLst/>
                <a:cxnLst>
                  <a:cxn ang="0">
                    <a:pos x="19981" y="0"/>
                  </a:cxn>
                  <a:cxn ang="0">
                    <a:pos x="19981" y="19916"/>
                  </a:cxn>
                  <a:cxn ang="0">
                    <a:pos x="0" y="19916"/>
                  </a:cxn>
                  <a:cxn ang="0">
                    <a:pos x="0" y="0"/>
                  </a:cxn>
                  <a:cxn ang="0">
                    <a:pos x="19981" y="0"/>
                  </a:cxn>
                </a:cxnLst>
                <a:rect l="0" t="0" r="r" b="b"/>
                <a:pathLst>
                  <a:path w="20000" h="20000">
                    <a:moveTo>
                      <a:pt x="19981" y="0"/>
                    </a:moveTo>
                    <a:lnTo>
                      <a:pt x="19981" y="19916"/>
                    </a:lnTo>
                    <a:lnTo>
                      <a:pt x="0" y="19916"/>
                    </a:lnTo>
                    <a:lnTo>
                      <a:pt x="0" y="0"/>
                    </a:lnTo>
                    <a:lnTo>
                      <a:pt x="19981" y="0"/>
                    </a:lnTo>
                    <a:close/>
                  </a:path>
                </a:pathLst>
              </a:cu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3" name="Freeform 78"/>
              <p:cNvSpPr>
                <a:spLocks/>
              </p:cNvSpPr>
              <p:nvPr/>
            </p:nvSpPr>
            <p:spPr bwMode="auto">
              <a:xfrm>
                <a:off x="35" y="2536"/>
                <a:ext cx="19966" cy="2515"/>
              </a:xfrm>
              <a:custGeom>
                <a:avLst/>
                <a:gdLst/>
                <a:ahLst/>
                <a:cxnLst>
                  <a:cxn ang="0">
                    <a:pos x="19981" y="0"/>
                  </a:cxn>
                  <a:cxn ang="0">
                    <a:pos x="19981" y="19917"/>
                  </a:cxn>
                  <a:cxn ang="0">
                    <a:pos x="0" y="19917"/>
                  </a:cxn>
                  <a:cxn ang="0">
                    <a:pos x="0" y="0"/>
                  </a:cxn>
                  <a:cxn ang="0">
                    <a:pos x="19981" y="0"/>
                  </a:cxn>
                </a:cxnLst>
                <a:rect l="0" t="0" r="r" b="b"/>
                <a:pathLst>
                  <a:path w="20000" h="20000">
                    <a:moveTo>
                      <a:pt x="19981" y="0"/>
                    </a:moveTo>
                    <a:lnTo>
                      <a:pt x="19981" y="19917"/>
                    </a:lnTo>
                    <a:lnTo>
                      <a:pt x="0" y="19917"/>
                    </a:lnTo>
                    <a:lnTo>
                      <a:pt x="0" y="0"/>
                    </a:lnTo>
                    <a:lnTo>
                      <a:pt x="19981" y="0"/>
                    </a:lnTo>
                    <a:close/>
                  </a:path>
                </a:pathLst>
              </a:cu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4" name="Freeform 79"/>
              <p:cNvSpPr>
                <a:spLocks/>
              </p:cNvSpPr>
              <p:nvPr/>
            </p:nvSpPr>
            <p:spPr bwMode="auto">
              <a:xfrm>
                <a:off x="35" y="5009"/>
                <a:ext cx="19966" cy="2493"/>
              </a:xfrm>
              <a:custGeom>
                <a:avLst/>
                <a:gdLst/>
                <a:ahLst/>
                <a:cxnLst>
                  <a:cxn ang="0">
                    <a:pos x="19981" y="0"/>
                  </a:cxn>
                  <a:cxn ang="0">
                    <a:pos x="19981" y="19916"/>
                  </a:cxn>
                  <a:cxn ang="0">
                    <a:pos x="0" y="19916"/>
                  </a:cxn>
                  <a:cxn ang="0">
                    <a:pos x="0" y="0"/>
                  </a:cxn>
                  <a:cxn ang="0">
                    <a:pos x="19981" y="0"/>
                  </a:cxn>
                </a:cxnLst>
                <a:rect l="0" t="0" r="r" b="b"/>
                <a:pathLst>
                  <a:path w="20000" h="20000">
                    <a:moveTo>
                      <a:pt x="19981" y="0"/>
                    </a:moveTo>
                    <a:lnTo>
                      <a:pt x="19981" y="19916"/>
                    </a:lnTo>
                    <a:lnTo>
                      <a:pt x="0" y="19916"/>
                    </a:lnTo>
                    <a:lnTo>
                      <a:pt x="0" y="0"/>
                    </a:lnTo>
                    <a:lnTo>
                      <a:pt x="19981" y="0"/>
                    </a:lnTo>
                    <a:close/>
                  </a:path>
                </a:pathLst>
              </a:cu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5" name="Freeform 80"/>
              <p:cNvSpPr>
                <a:spLocks/>
              </p:cNvSpPr>
              <p:nvPr/>
            </p:nvSpPr>
            <p:spPr bwMode="auto">
              <a:xfrm>
                <a:off x="35" y="7512"/>
                <a:ext cx="19966" cy="2494"/>
              </a:xfrm>
              <a:custGeom>
                <a:avLst/>
                <a:gdLst/>
                <a:ahLst/>
                <a:cxnLst>
                  <a:cxn ang="0">
                    <a:pos x="19981" y="0"/>
                  </a:cxn>
                  <a:cxn ang="0">
                    <a:pos x="19981" y="19916"/>
                  </a:cxn>
                  <a:cxn ang="0">
                    <a:pos x="0" y="19916"/>
                  </a:cxn>
                  <a:cxn ang="0">
                    <a:pos x="0" y="0"/>
                  </a:cxn>
                  <a:cxn ang="0">
                    <a:pos x="19981" y="0"/>
                  </a:cxn>
                </a:cxnLst>
                <a:rect l="0" t="0" r="r" b="b"/>
                <a:pathLst>
                  <a:path w="20000" h="20000">
                    <a:moveTo>
                      <a:pt x="19981" y="0"/>
                    </a:moveTo>
                    <a:lnTo>
                      <a:pt x="19981" y="19916"/>
                    </a:lnTo>
                    <a:lnTo>
                      <a:pt x="0" y="19916"/>
                    </a:lnTo>
                    <a:lnTo>
                      <a:pt x="0" y="0"/>
                    </a:lnTo>
                    <a:lnTo>
                      <a:pt x="19981" y="0"/>
                    </a:lnTo>
                    <a:close/>
                  </a:path>
                </a:pathLst>
              </a:cu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6" name="Freeform 81"/>
              <p:cNvSpPr>
                <a:spLocks/>
              </p:cNvSpPr>
              <p:nvPr/>
            </p:nvSpPr>
            <p:spPr bwMode="auto">
              <a:xfrm>
                <a:off x="35" y="10006"/>
                <a:ext cx="19966" cy="2493"/>
              </a:xfrm>
              <a:custGeom>
                <a:avLst/>
                <a:gdLst/>
                <a:ahLst/>
                <a:cxnLst>
                  <a:cxn ang="0">
                    <a:pos x="19981" y="0"/>
                  </a:cxn>
                  <a:cxn ang="0">
                    <a:pos x="19981" y="19916"/>
                  </a:cxn>
                  <a:cxn ang="0">
                    <a:pos x="0" y="19916"/>
                  </a:cxn>
                  <a:cxn ang="0">
                    <a:pos x="0" y="0"/>
                  </a:cxn>
                  <a:cxn ang="0">
                    <a:pos x="19981" y="0"/>
                  </a:cxn>
                </a:cxnLst>
                <a:rect l="0" t="0" r="r" b="b"/>
                <a:pathLst>
                  <a:path w="20000" h="20000">
                    <a:moveTo>
                      <a:pt x="19981" y="0"/>
                    </a:moveTo>
                    <a:lnTo>
                      <a:pt x="19981" y="19916"/>
                    </a:lnTo>
                    <a:lnTo>
                      <a:pt x="0" y="19916"/>
                    </a:lnTo>
                    <a:lnTo>
                      <a:pt x="0" y="0"/>
                    </a:lnTo>
                    <a:lnTo>
                      <a:pt x="19981" y="0"/>
                    </a:lnTo>
                    <a:close/>
                  </a:path>
                </a:pathLst>
              </a:cu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7" name="Freeform 82"/>
              <p:cNvSpPr>
                <a:spLocks/>
              </p:cNvSpPr>
              <p:nvPr/>
            </p:nvSpPr>
            <p:spPr bwMode="auto">
              <a:xfrm>
                <a:off x="35" y="12510"/>
                <a:ext cx="19966" cy="4997"/>
              </a:xfrm>
              <a:custGeom>
                <a:avLst/>
                <a:gdLst/>
                <a:ahLst/>
                <a:cxnLst>
                  <a:cxn ang="0">
                    <a:pos x="19981" y="0"/>
                  </a:cxn>
                  <a:cxn ang="0">
                    <a:pos x="19981" y="19958"/>
                  </a:cxn>
                  <a:cxn ang="0">
                    <a:pos x="0" y="19958"/>
                  </a:cxn>
                  <a:cxn ang="0">
                    <a:pos x="0" y="0"/>
                  </a:cxn>
                  <a:cxn ang="0">
                    <a:pos x="19981" y="0"/>
                  </a:cxn>
                </a:cxnLst>
                <a:rect l="0" t="0" r="r" b="b"/>
                <a:pathLst>
                  <a:path w="20000" h="20000">
                    <a:moveTo>
                      <a:pt x="19981" y="0"/>
                    </a:moveTo>
                    <a:lnTo>
                      <a:pt x="19981" y="19958"/>
                    </a:lnTo>
                    <a:lnTo>
                      <a:pt x="0" y="19958"/>
                    </a:lnTo>
                    <a:lnTo>
                      <a:pt x="0" y="0"/>
                    </a:lnTo>
                    <a:lnTo>
                      <a:pt x="19981" y="0"/>
                    </a:lnTo>
                    <a:close/>
                  </a:path>
                </a:pathLst>
              </a:cu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8" name="Freeform 83"/>
              <p:cNvSpPr>
                <a:spLocks/>
              </p:cNvSpPr>
              <p:nvPr/>
            </p:nvSpPr>
            <p:spPr bwMode="auto">
              <a:xfrm>
                <a:off x="35" y="17507"/>
                <a:ext cx="19966" cy="2493"/>
              </a:xfrm>
              <a:custGeom>
                <a:avLst/>
                <a:gdLst/>
                <a:ahLst/>
                <a:cxnLst>
                  <a:cxn ang="0">
                    <a:pos x="19981" y="0"/>
                  </a:cxn>
                  <a:cxn ang="0">
                    <a:pos x="19981" y="19916"/>
                  </a:cxn>
                  <a:cxn ang="0">
                    <a:pos x="0" y="19916"/>
                  </a:cxn>
                  <a:cxn ang="0">
                    <a:pos x="0" y="0"/>
                  </a:cxn>
                  <a:cxn ang="0">
                    <a:pos x="19981" y="0"/>
                  </a:cxn>
                </a:cxnLst>
                <a:rect l="0" t="0" r="r" b="b"/>
                <a:pathLst>
                  <a:path w="20000" h="20000">
                    <a:moveTo>
                      <a:pt x="19981" y="0"/>
                    </a:moveTo>
                    <a:lnTo>
                      <a:pt x="19981" y="19916"/>
                    </a:lnTo>
                    <a:lnTo>
                      <a:pt x="0" y="19916"/>
                    </a:lnTo>
                    <a:lnTo>
                      <a:pt x="0" y="0"/>
                    </a:lnTo>
                    <a:lnTo>
                      <a:pt x="19981" y="0"/>
                    </a:lnTo>
                    <a:close/>
                  </a:path>
                </a:pathLst>
              </a:cu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9" name="Rectangle 84"/>
              <p:cNvSpPr>
                <a:spLocks noChangeArrowheads="1"/>
              </p:cNvSpPr>
              <p:nvPr/>
            </p:nvSpPr>
            <p:spPr bwMode="auto">
              <a:xfrm>
                <a:off x="8890" y="12510"/>
                <a:ext cx="2237" cy="5426"/>
              </a:xfrm>
              <a:prstGeom prst="rect">
                <a:avLst/>
              </a:prstGeom>
              <a:noFill/>
              <a:ln w="0">
                <a:noFill/>
                <a:miter lim="800000"/>
                <a:headEnd/>
                <a:tailEnd/>
              </a:ln>
            </p:spPr>
            <p:txBody>
              <a:bodyPr lIns="0" tIns="0" rIns="0" bIns="0"/>
              <a:lstStyle/>
              <a:p>
                <a:pPr indent="228600" algn="ctr" eaLnBrk="1" hangingPunct="1"/>
                <a:r>
                  <a:rPr lang="en-US" sz="700" b="1">
                    <a:solidFill>
                      <a:srgbClr val="000000"/>
                    </a:solidFill>
                    <a:latin typeface="Courier" pitchFamily="49" charset="0"/>
                  </a:rPr>
                  <a:t>.</a:t>
                </a:r>
                <a:endParaRPr lang="en-US" sz="1000">
                  <a:solidFill>
                    <a:srgbClr val="000000"/>
                  </a:solidFill>
                  <a:latin typeface="Times" pitchFamily="18" charset="0"/>
                </a:endParaRPr>
              </a:p>
              <a:p>
                <a:pPr indent="228600" algn="ctr"/>
                <a:r>
                  <a:rPr lang="en-US" sz="700" b="1">
                    <a:solidFill>
                      <a:srgbClr val="000000"/>
                    </a:solidFill>
                    <a:latin typeface="Courier" pitchFamily="49" charset="0"/>
                  </a:rPr>
                  <a:t>.</a:t>
                </a:r>
                <a:endParaRPr lang="en-US" sz="1000">
                  <a:solidFill>
                    <a:srgbClr val="000000"/>
                  </a:solidFill>
                  <a:latin typeface="Times" pitchFamily="18" charset="0"/>
                </a:endParaRPr>
              </a:p>
              <a:p>
                <a:pPr indent="228600" algn="ctr"/>
                <a:r>
                  <a:rPr lang="en-US" sz="700" b="1">
                    <a:solidFill>
                      <a:srgbClr val="000000"/>
                    </a:solidFill>
                    <a:latin typeface="Courier" pitchFamily="49" charset="0"/>
                  </a:rPr>
                  <a:t>.</a:t>
                </a:r>
                <a:endParaRPr lang="en-US" sz="1000">
                  <a:solidFill>
                    <a:srgbClr val="000000"/>
                  </a:solidFill>
                  <a:latin typeface="Times" pitchFamily="18" charset="0"/>
                </a:endParaRPr>
              </a:p>
              <a:p>
                <a:pPr indent="228600"/>
                <a:endParaRPr lang="en-US" sz="2400">
                  <a:latin typeface="Times New Roman" pitchFamily="18" charset="0"/>
                </a:endParaRPr>
              </a:p>
            </p:txBody>
          </p:sp>
        </p:grpSp>
        <p:grpSp>
          <p:nvGrpSpPr>
            <p:cNvPr id="45" name="Group 85"/>
            <p:cNvGrpSpPr>
              <a:grpSpLocks/>
            </p:cNvGrpSpPr>
            <p:nvPr/>
          </p:nvGrpSpPr>
          <p:grpSpPr bwMode="auto">
            <a:xfrm>
              <a:off x="3720" y="2477"/>
              <a:ext cx="487" cy="765"/>
              <a:chOff x="0" y="0"/>
              <a:chExt cx="20000" cy="20000"/>
            </a:xfrm>
          </p:grpSpPr>
          <p:sp>
            <p:nvSpPr>
              <p:cNvPr id="99" name="Freeform 86"/>
              <p:cNvSpPr>
                <a:spLocks/>
              </p:cNvSpPr>
              <p:nvPr/>
            </p:nvSpPr>
            <p:spPr bwMode="auto">
              <a:xfrm>
                <a:off x="0" y="0"/>
                <a:ext cx="19834" cy="19969"/>
              </a:xfrm>
              <a:custGeom>
                <a:avLst/>
                <a:gdLst/>
                <a:ahLst/>
                <a:cxnLst>
                  <a:cxn ang="0">
                    <a:pos x="19981" y="0"/>
                  </a:cxn>
                  <a:cxn ang="0">
                    <a:pos x="19981" y="19990"/>
                  </a:cxn>
                  <a:cxn ang="0">
                    <a:pos x="0" y="19990"/>
                  </a:cxn>
                  <a:cxn ang="0">
                    <a:pos x="0" y="0"/>
                  </a:cxn>
                  <a:cxn ang="0">
                    <a:pos x="19981" y="0"/>
                  </a:cxn>
                </a:cxnLst>
                <a:rect l="0" t="0" r="r" b="b"/>
                <a:pathLst>
                  <a:path w="20000" h="20000">
                    <a:moveTo>
                      <a:pt x="19981" y="0"/>
                    </a:moveTo>
                    <a:lnTo>
                      <a:pt x="19981" y="19990"/>
                    </a:lnTo>
                    <a:lnTo>
                      <a:pt x="0" y="19990"/>
                    </a:lnTo>
                    <a:lnTo>
                      <a:pt x="0" y="0"/>
                    </a:lnTo>
                    <a:lnTo>
                      <a:pt x="19981" y="0"/>
                    </a:lnTo>
                    <a:close/>
                  </a:path>
                </a:pathLst>
              </a:custGeom>
              <a:solidFill>
                <a:srgbClr val="4DB3E6"/>
              </a:solidFill>
              <a:ln w="3175">
                <a:solidFill>
                  <a:srgbClr val="4DB3E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0" name="Freeform 87"/>
              <p:cNvSpPr>
                <a:spLocks/>
              </p:cNvSpPr>
              <p:nvPr/>
            </p:nvSpPr>
            <p:spPr bwMode="auto">
              <a:xfrm>
                <a:off x="37" y="21"/>
                <a:ext cx="19963" cy="2490"/>
              </a:xfrm>
              <a:custGeom>
                <a:avLst/>
                <a:gdLst/>
                <a:ahLst/>
                <a:cxnLst>
                  <a:cxn ang="0">
                    <a:pos x="19981" y="0"/>
                  </a:cxn>
                  <a:cxn ang="0">
                    <a:pos x="19981" y="19916"/>
                  </a:cxn>
                  <a:cxn ang="0">
                    <a:pos x="0" y="19916"/>
                  </a:cxn>
                  <a:cxn ang="0">
                    <a:pos x="0" y="0"/>
                  </a:cxn>
                  <a:cxn ang="0">
                    <a:pos x="19981" y="0"/>
                  </a:cxn>
                </a:cxnLst>
                <a:rect l="0" t="0" r="r" b="b"/>
                <a:pathLst>
                  <a:path w="20000" h="20000">
                    <a:moveTo>
                      <a:pt x="19981" y="0"/>
                    </a:moveTo>
                    <a:lnTo>
                      <a:pt x="19981" y="19916"/>
                    </a:lnTo>
                    <a:lnTo>
                      <a:pt x="0" y="19916"/>
                    </a:lnTo>
                    <a:lnTo>
                      <a:pt x="0" y="0"/>
                    </a:lnTo>
                    <a:lnTo>
                      <a:pt x="19981" y="0"/>
                    </a:lnTo>
                    <a:close/>
                  </a:path>
                </a:pathLst>
              </a:cu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1" name="Freeform 88"/>
              <p:cNvSpPr>
                <a:spLocks/>
              </p:cNvSpPr>
              <p:nvPr/>
            </p:nvSpPr>
            <p:spPr bwMode="auto">
              <a:xfrm>
                <a:off x="37" y="2531"/>
                <a:ext cx="19963" cy="2511"/>
              </a:xfrm>
              <a:custGeom>
                <a:avLst/>
                <a:gdLst/>
                <a:ahLst/>
                <a:cxnLst>
                  <a:cxn ang="0">
                    <a:pos x="19981" y="0"/>
                  </a:cxn>
                  <a:cxn ang="0">
                    <a:pos x="19981" y="19917"/>
                  </a:cxn>
                  <a:cxn ang="0">
                    <a:pos x="0" y="19917"/>
                  </a:cxn>
                  <a:cxn ang="0">
                    <a:pos x="0" y="0"/>
                  </a:cxn>
                  <a:cxn ang="0">
                    <a:pos x="19981" y="0"/>
                  </a:cxn>
                </a:cxnLst>
                <a:rect l="0" t="0" r="r" b="b"/>
                <a:pathLst>
                  <a:path w="20000" h="20000">
                    <a:moveTo>
                      <a:pt x="19981" y="0"/>
                    </a:moveTo>
                    <a:lnTo>
                      <a:pt x="19981" y="19917"/>
                    </a:lnTo>
                    <a:lnTo>
                      <a:pt x="0" y="19917"/>
                    </a:lnTo>
                    <a:lnTo>
                      <a:pt x="0" y="0"/>
                    </a:lnTo>
                    <a:lnTo>
                      <a:pt x="19981" y="0"/>
                    </a:lnTo>
                    <a:close/>
                  </a:path>
                </a:pathLst>
              </a:cu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46" name="Group 89"/>
              <p:cNvGrpSpPr>
                <a:grpSpLocks/>
              </p:cNvGrpSpPr>
              <p:nvPr/>
            </p:nvGrpSpPr>
            <p:grpSpPr bwMode="auto">
              <a:xfrm>
                <a:off x="37" y="5042"/>
                <a:ext cx="19963" cy="14958"/>
                <a:chOff x="-4" y="-1"/>
                <a:chExt cx="20008" cy="20001"/>
              </a:xfrm>
            </p:grpSpPr>
            <p:sp>
              <p:nvSpPr>
                <p:cNvPr id="103" name="Rectangle 90"/>
                <p:cNvSpPr>
                  <a:spLocks noChangeArrowheads="1"/>
                </p:cNvSpPr>
                <p:nvPr/>
              </p:nvSpPr>
              <p:spPr bwMode="auto">
                <a:xfrm>
                  <a:off x="8314" y="10112"/>
                  <a:ext cx="2242" cy="7286"/>
                </a:xfrm>
                <a:prstGeom prst="rect">
                  <a:avLst/>
                </a:prstGeom>
                <a:noFill/>
                <a:ln w="0">
                  <a:noFill/>
                  <a:miter lim="800000"/>
                  <a:headEnd/>
                  <a:tailEnd/>
                </a:ln>
              </p:spPr>
              <p:txBody>
                <a:bodyPr lIns="0" tIns="0" rIns="0" bIns="0"/>
                <a:lstStyle/>
                <a:p>
                  <a:pPr indent="228600" algn="ctr" eaLnBrk="1" hangingPunct="1"/>
                  <a:r>
                    <a:rPr lang="en-US" sz="700" b="1">
                      <a:solidFill>
                        <a:srgbClr val="000000"/>
                      </a:solidFill>
                      <a:latin typeface="Courier" pitchFamily="49" charset="0"/>
                    </a:rPr>
                    <a:t>.</a:t>
                  </a:r>
                  <a:endParaRPr lang="en-US" sz="1000">
                    <a:solidFill>
                      <a:srgbClr val="000000"/>
                    </a:solidFill>
                    <a:latin typeface="Times" pitchFamily="18" charset="0"/>
                  </a:endParaRPr>
                </a:p>
                <a:p>
                  <a:pPr indent="228600" algn="ctr"/>
                  <a:r>
                    <a:rPr lang="en-US" sz="700" b="1">
                      <a:solidFill>
                        <a:srgbClr val="000000"/>
                      </a:solidFill>
                      <a:latin typeface="Courier" pitchFamily="49" charset="0"/>
                    </a:rPr>
                    <a:t>.</a:t>
                  </a:r>
                  <a:endParaRPr lang="en-US" sz="1000">
                    <a:solidFill>
                      <a:srgbClr val="000000"/>
                    </a:solidFill>
                    <a:latin typeface="Times" pitchFamily="18" charset="0"/>
                  </a:endParaRPr>
                </a:p>
                <a:p>
                  <a:pPr indent="228600" algn="ctr"/>
                  <a:r>
                    <a:rPr lang="en-US" sz="700" b="1">
                      <a:solidFill>
                        <a:srgbClr val="000000"/>
                      </a:solidFill>
                      <a:latin typeface="Courier" pitchFamily="49" charset="0"/>
                    </a:rPr>
                    <a:t>.</a:t>
                  </a:r>
                  <a:endParaRPr lang="en-US" sz="1000">
                    <a:solidFill>
                      <a:srgbClr val="000000"/>
                    </a:solidFill>
                    <a:latin typeface="Times" pitchFamily="18" charset="0"/>
                  </a:endParaRPr>
                </a:p>
                <a:p>
                  <a:pPr indent="228600"/>
                  <a:endParaRPr lang="en-US" sz="2400">
                    <a:latin typeface="Times New Roman" pitchFamily="18" charset="0"/>
                  </a:endParaRPr>
                </a:p>
              </p:txBody>
            </p:sp>
            <p:sp>
              <p:nvSpPr>
                <p:cNvPr id="104" name="Freeform 91"/>
                <p:cNvSpPr>
                  <a:spLocks/>
                </p:cNvSpPr>
                <p:nvPr/>
              </p:nvSpPr>
              <p:spPr bwMode="auto">
                <a:xfrm>
                  <a:off x="-4" y="-1"/>
                  <a:ext cx="20008" cy="3330"/>
                </a:xfrm>
                <a:custGeom>
                  <a:avLst/>
                  <a:gdLst/>
                  <a:ahLst/>
                  <a:cxnLst>
                    <a:cxn ang="0">
                      <a:pos x="19981" y="0"/>
                    </a:cxn>
                    <a:cxn ang="0">
                      <a:pos x="19981" y="19916"/>
                    </a:cxn>
                    <a:cxn ang="0">
                      <a:pos x="0" y="19916"/>
                    </a:cxn>
                    <a:cxn ang="0">
                      <a:pos x="0" y="0"/>
                    </a:cxn>
                    <a:cxn ang="0">
                      <a:pos x="19981" y="0"/>
                    </a:cxn>
                  </a:cxnLst>
                  <a:rect l="0" t="0" r="r" b="b"/>
                  <a:pathLst>
                    <a:path w="20000" h="20000">
                      <a:moveTo>
                        <a:pt x="19981" y="0"/>
                      </a:moveTo>
                      <a:lnTo>
                        <a:pt x="19981" y="19916"/>
                      </a:lnTo>
                      <a:lnTo>
                        <a:pt x="0" y="19916"/>
                      </a:lnTo>
                      <a:lnTo>
                        <a:pt x="0" y="0"/>
                      </a:lnTo>
                      <a:lnTo>
                        <a:pt x="19981" y="0"/>
                      </a:lnTo>
                      <a:close/>
                    </a:path>
                  </a:pathLst>
                </a:custGeom>
                <a:noFill/>
                <a:ln w="31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5" name="Freeform 92"/>
                <p:cNvSpPr>
                  <a:spLocks/>
                </p:cNvSpPr>
                <p:nvPr/>
              </p:nvSpPr>
              <p:spPr bwMode="auto">
                <a:xfrm>
                  <a:off x="-4" y="3329"/>
                  <a:ext cx="20008" cy="3328"/>
                </a:xfrm>
                <a:custGeom>
                  <a:avLst/>
                  <a:gdLst/>
                  <a:ahLst/>
                  <a:cxnLst>
                    <a:cxn ang="0">
                      <a:pos x="19981" y="0"/>
                    </a:cxn>
                    <a:cxn ang="0">
                      <a:pos x="19981" y="19916"/>
                    </a:cxn>
                    <a:cxn ang="0">
                      <a:pos x="0" y="19916"/>
                    </a:cxn>
                    <a:cxn ang="0">
                      <a:pos x="0" y="0"/>
                    </a:cxn>
                    <a:cxn ang="0">
                      <a:pos x="19981" y="0"/>
                    </a:cxn>
                  </a:cxnLst>
                  <a:rect l="0" t="0" r="r" b="b"/>
                  <a:pathLst>
                    <a:path w="20000" h="20000">
                      <a:moveTo>
                        <a:pt x="19981" y="0"/>
                      </a:moveTo>
                      <a:lnTo>
                        <a:pt x="19981" y="19916"/>
                      </a:lnTo>
                      <a:lnTo>
                        <a:pt x="0" y="19916"/>
                      </a:lnTo>
                      <a:lnTo>
                        <a:pt x="0" y="0"/>
                      </a:lnTo>
                      <a:lnTo>
                        <a:pt x="19981" y="0"/>
                      </a:lnTo>
                      <a:close/>
                    </a:path>
                  </a:pathLst>
                </a:custGeom>
                <a:noFill/>
                <a:ln w="31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6" name="Freeform 93"/>
                <p:cNvSpPr>
                  <a:spLocks/>
                </p:cNvSpPr>
                <p:nvPr/>
              </p:nvSpPr>
              <p:spPr bwMode="auto">
                <a:xfrm>
                  <a:off x="-4" y="6657"/>
                  <a:ext cx="20008" cy="3329"/>
                </a:xfrm>
                <a:custGeom>
                  <a:avLst/>
                  <a:gdLst/>
                  <a:ahLst/>
                  <a:cxnLst>
                    <a:cxn ang="0">
                      <a:pos x="19981" y="0"/>
                    </a:cxn>
                    <a:cxn ang="0">
                      <a:pos x="19981" y="19916"/>
                    </a:cxn>
                    <a:cxn ang="0">
                      <a:pos x="0" y="19916"/>
                    </a:cxn>
                    <a:cxn ang="0">
                      <a:pos x="0" y="0"/>
                    </a:cxn>
                    <a:cxn ang="0">
                      <a:pos x="19981" y="0"/>
                    </a:cxn>
                  </a:cxnLst>
                  <a:rect l="0" t="0" r="r" b="b"/>
                  <a:pathLst>
                    <a:path w="20000" h="20000">
                      <a:moveTo>
                        <a:pt x="19981" y="0"/>
                      </a:moveTo>
                      <a:lnTo>
                        <a:pt x="19981" y="19916"/>
                      </a:lnTo>
                      <a:lnTo>
                        <a:pt x="0" y="19916"/>
                      </a:lnTo>
                      <a:lnTo>
                        <a:pt x="0" y="0"/>
                      </a:lnTo>
                      <a:lnTo>
                        <a:pt x="19981" y="0"/>
                      </a:lnTo>
                      <a:close/>
                    </a:path>
                  </a:pathLst>
                </a:custGeom>
                <a:noFill/>
                <a:ln w="31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" name="Freeform 94"/>
                <p:cNvSpPr>
                  <a:spLocks/>
                </p:cNvSpPr>
                <p:nvPr/>
              </p:nvSpPr>
              <p:spPr bwMode="auto">
                <a:xfrm>
                  <a:off x="-4" y="10000"/>
                  <a:ext cx="20008" cy="6672"/>
                </a:xfrm>
                <a:custGeom>
                  <a:avLst/>
                  <a:gdLst/>
                  <a:ahLst/>
                  <a:cxnLst>
                    <a:cxn ang="0">
                      <a:pos x="19981" y="0"/>
                    </a:cxn>
                    <a:cxn ang="0">
                      <a:pos x="19981" y="19958"/>
                    </a:cxn>
                    <a:cxn ang="0">
                      <a:pos x="0" y="19958"/>
                    </a:cxn>
                    <a:cxn ang="0">
                      <a:pos x="0" y="0"/>
                    </a:cxn>
                    <a:cxn ang="0">
                      <a:pos x="19981" y="0"/>
                    </a:cxn>
                  </a:cxnLst>
                  <a:rect l="0" t="0" r="r" b="b"/>
                  <a:pathLst>
                    <a:path w="20000" h="20000">
                      <a:moveTo>
                        <a:pt x="19981" y="0"/>
                      </a:moveTo>
                      <a:lnTo>
                        <a:pt x="19981" y="19958"/>
                      </a:lnTo>
                      <a:lnTo>
                        <a:pt x="0" y="19958"/>
                      </a:lnTo>
                      <a:lnTo>
                        <a:pt x="0" y="0"/>
                      </a:lnTo>
                      <a:lnTo>
                        <a:pt x="19981" y="0"/>
                      </a:lnTo>
                      <a:close/>
                    </a:path>
                  </a:pathLst>
                </a:custGeom>
                <a:noFill/>
                <a:ln w="31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" name="Freeform 95"/>
                <p:cNvSpPr>
                  <a:spLocks/>
                </p:cNvSpPr>
                <p:nvPr/>
              </p:nvSpPr>
              <p:spPr bwMode="auto">
                <a:xfrm>
                  <a:off x="-4" y="16672"/>
                  <a:ext cx="20008" cy="3328"/>
                </a:xfrm>
                <a:custGeom>
                  <a:avLst/>
                  <a:gdLst/>
                  <a:ahLst/>
                  <a:cxnLst>
                    <a:cxn ang="0">
                      <a:pos x="19981" y="0"/>
                    </a:cxn>
                    <a:cxn ang="0">
                      <a:pos x="19981" y="19916"/>
                    </a:cxn>
                    <a:cxn ang="0">
                      <a:pos x="0" y="19916"/>
                    </a:cxn>
                    <a:cxn ang="0">
                      <a:pos x="0" y="0"/>
                    </a:cxn>
                    <a:cxn ang="0">
                      <a:pos x="19981" y="0"/>
                    </a:cxn>
                  </a:cxnLst>
                  <a:rect l="0" t="0" r="r" b="b"/>
                  <a:pathLst>
                    <a:path w="20000" h="20000">
                      <a:moveTo>
                        <a:pt x="19981" y="0"/>
                      </a:moveTo>
                      <a:lnTo>
                        <a:pt x="19981" y="19916"/>
                      </a:lnTo>
                      <a:lnTo>
                        <a:pt x="0" y="19916"/>
                      </a:lnTo>
                      <a:lnTo>
                        <a:pt x="0" y="0"/>
                      </a:lnTo>
                      <a:lnTo>
                        <a:pt x="19981" y="0"/>
                      </a:lnTo>
                      <a:close/>
                    </a:path>
                  </a:pathLst>
                </a:custGeom>
                <a:noFill/>
                <a:ln w="31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9" name="Rectangle 96"/>
                <p:cNvSpPr>
                  <a:spLocks noChangeArrowheads="1"/>
                </p:cNvSpPr>
                <p:nvPr/>
              </p:nvSpPr>
              <p:spPr bwMode="auto">
                <a:xfrm>
                  <a:off x="8870" y="10000"/>
                  <a:ext cx="2242" cy="7244"/>
                </a:xfrm>
                <a:prstGeom prst="rect">
                  <a:avLst/>
                </a:prstGeom>
                <a:noFill/>
                <a:ln w="0">
                  <a:noFill/>
                  <a:miter lim="800000"/>
                  <a:headEnd/>
                  <a:tailEnd/>
                </a:ln>
              </p:spPr>
              <p:txBody>
                <a:bodyPr lIns="0" tIns="0" rIns="0" bIns="0"/>
                <a:lstStyle/>
                <a:p>
                  <a:pPr indent="228600" algn="ctr" eaLnBrk="1" hangingPunct="1"/>
                  <a:r>
                    <a:rPr lang="en-US" sz="700" b="1">
                      <a:solidFill>
                        <a:srgbClr val="000000"/>
                      </a:solidFill>
                      <a:latin typeface="Courier" pitchFamily="49" charset="0"/>
                    </a:rPr>
                    <a:t>.</a:t>
                  </a:r>
                  <a:endParaRPr lang="en-US" sz="1000">
                    <a:solidFill>
                      <a:srgbClr val="000000"/>
                    </a:solidFill>
                    <a:latin typeface="Times" pitchFamily="18" charset="0"/>
                  </a:endParaRPr>
                </a:p>
                <a:p>
                  <a:pPr indent="228600" algn="ctr"/>
                  <a:r>
                    <a:rPr lang="en-US" sz="700" b="1">
                      <a:solidFill>
                        <a:srgbClr val="000000"/>
                      </a:solidFill>
                      <a:latin typeface="Courier" pitchFamily="49" charset="0"/>
                    </a:rPr>
                    <a:t>.</a:t>
                  </a:r>
                  <a:endParaRPr lang="en-US" sz="1000">
                    <a:solidFill>
                      <a:srgbClr val="000000"/>
                    </a:solidFill>
                    <a:latin typeface="Times" pitchFamily="18" charset="0"/>
                  </a:endParaRPr>
                </a:p>
                <a:p>
                  <a:pPr indent="228600" algn="ctr"/>
                  <a:r>
                    <a:rPr lang="en-US" sz="700" b="1">
                      <a:solidFill>
                        <a:srgbClr val="000000"/>
                      </a:solidFill>
                      <a:latin typeface="Courier" pitchFamily="49" charset="0"/>
                    </a:rPr>
                    <a:t>.</a:t>
                  </a:r>
                  <a:endParaRPr lang="en-US" sz="1000">
                    <a:solidFill>
                      <a:srgbClr val="000000"/>
                    </a:solidFill>
                    <a:latin typeface="Times" pitchFamily="18" charset="0"/>
                  </a:endParaRPr>
                </a:p>
                <a:p>
                  <a:pPr indent="228600"/>
                  <a:endParaRPr lang="en-US" sz="2400">
                    <a:latin typeface="Times New Roman" pitchFamily="18" charset="0"/>
                  </a:endParaRPr>
                </a:p>
              </p:txBody>
            </p:sp>
          </p:grpSp>
        </p:grpSp>
        <p:grpSp>
          <p:nvGrpSpPr>
            <p:cNvPr id="47" name="Group 97"/>
            <p:cNvGrpSpPr>
              <a:grpSpLocks/>
            </p:cNvGrpSpPr>
            <p:nvPr/>
          </p:nvGrpSpPr>
          <p:grpSpPr bwMode="auto">
            <a:xfrm>
              <a:off x="3720" y="815"/>
              <a:ext cx="486" cy="195"/>
              <a:chOff x="0" y="1"/>
              <a:chExt cx="20000" cy="19999"/>
            </a:xfrm>
          </p:grpSpPr>
          <p:grpSp>
            <p:nvGrpSpPr>
              <p:cNvPr id="49" name="Group 98"/>
              <p:cNvGrpSpPr>
                <a:grpSpLocks/>
              </p:cNvGrpSpPr>
              <p:nvPr/>
            </p:nvGrpSpPr>
            <p:grpSpPr bwMode="auto">
              <a:xfrm>
                <a:off x="0" y="83"/>
                <a:ext cx="20000" cy="19917"/>
                <a:chOff x="0" y="3"/>
                <a:chExt cx="20000" cy="19997"/>
              </a:xfrm>
            </p:grpSpPr>
            <p:sp>
              <p:nvSpPr>
                <p:cNvPr id="96" name="Oval 99"/>
                <p:cNvSpPr>
                  <a:spLocks noChangeArrowheads="1"/>
                </p:cNvSpPr>
                <p:nvPr/>
              </p:nvSpPr>
              <p:spPr bwMode="auto">
                <a:xfrm>
                  <a:off x="0" y="15011"/>
                  <a:ext cx="20000" cy="4989"/>
                </a:xfrm>
                <a:prstGeom prst="ellipse">
                  <a:avLst/>
                </a:prstGeom>
                <a:solidFill>
                  <a:srgbClr val="4DB3E6"/>
                </a:solidFill>
                <a:ln w="3175">
                  <a:solidFill>
                    <a:srgbClr val="4DB3E6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7" name="Freeform 100"/>
                <p:cNvSpPr>
                  <a:spLocks/>
                </p:cNvSpPr>
                <p:nvPr/>
              </p:nvSpPr>
              <p:spPr bwMode="auto">
                <a:xfrm>
                  <a:off x="19" y="2559"/>
                  <a:ext cx="19981" cy="14844"/>
                </a:xfrm>
                <a:custGeom>
                  <a:avLst/>
                  <a:gdLst/>
                  <a:ahLst/>
                  <a:cxnLst>
                    <a:cxn ang="0">
                      <a:pos x="19981" y="0"/>
                    </a:cxn>
                    <a:cxn ang="0">
                      <a:pos x="19981" y="19944"/>
                    </a:cxn>
                    <a:cxn ang="0">
                      <a:pos x="0" y="19944"/>
                    </a:cxn>
                    <a:cxn ang="0">
                      <a:pos x="0" y="0"/>
                    </a:cxn>
                    <a:cxn ang="0">
                      <a:pos x="19981" y="0"/>
                    </a:cxn>
                  </a:cxnLst>
                  <a:rect l="0" t="0" r="r" b="b"/>
                  <a:pathLst>
                    <a:path w="20000" h="20000">
                      <a:moveTo>
                        <a:pt x="19981" y="0"/>
                      </a:moveTo>
                      <a:lnTo>
                        <a:pt x="19981" y="19944"/>
                      </a:lnTo>
                      <a:lnTo>
                        <a:pt x="0" y="19944"/>
                      </a:lnTo>
                      <a:lnTo>
                        <a:pt x="0" y="0"/>
                      </a:lnTo>
                      <a:lnTo>
                        <a:pt x="19981" y="0"/>
                      </a:lnTo>
                      <a:close/>
                    </a:path>
                  </a:pathLst>
                </a:custGeom>
                <a:solidFill>
                  <a:srgbClr val="4DB3E6"/>
                </a:solidFill>
                <a:ln w="3175">
                  <a:solidFill>
                    <a:srgbClr val="4DB3E6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8" name="Oval 101"/>
                <p:cNvSpPr>
                  <a:spLocks noChangeArrowheads="1"/>
                </p:cNvSpPr>
                <p:nvPr/>
              </p:nvSpPr>
              <p:spPr bwMode="auto">
                <a:xfrm>
                  <a:off x="0" y="3"/>
                  <a:ext cx="20000" cy="4989"/>
                </a:xfrm>
                <a:prstGeom prst="ellipse">
                  <a:avLst/>
                </a:prstGeom>
                <a:solidFill>
                  <a:srgbClr val="4DB3E6"/>
                </a:solidFill>
                <a:ln w="3175">
                  <a:solidFill>
                    <a:srgbClr val="4DB3E6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90" name="Oval 102"/>
              <p:cNvSpPr>
                <a:spLocks noChangeArrowheads="1"/>
              </p:cNvSpPr>
              <p:nvPr/>
            </p:nvSpPr>
            <p:spPr bwMode="auto">
              <a:xfrm>
                <a:off x="0" y="14990"/>
                <a:ext cx="20000" cy="4969"/>
              </a:xfrm>
              <a:prstGeom prst="ellipse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1" name="Freeform 103"/>
              <p:cNvSpPr>
                <a:spLocks/>
              </p:cNvSpPr>
              <p:nvPr/>
            </p:nvSpPr>
            <p:spPr bwMode="auto">
              <a:xfrm>
                <a:off x="19" y="2547"/>
                <a:ext cx="19981" cy="14784"/>
              </a:xfrm>
              <a:custGeom>
                <a:avLst/>
                <a:gdLst/>
                <a:ahLst/>
                <a:cxnLst>
                  <a:cxn ang="0">
                    <a:pos x="19981" y="0"/>
                  </a:cxn>
                  <a:cxn ang="0">
                    <a:pos x="19981" y="19944"/>
                  </a:cxn>
                  <a:cxn ang="0">
                    <a:pos x="0" y="19944"/>
                  </a:cxn>
                  <a:cxn ang="0">
                    <a:pos x="0" y="0"/>
                  </a:cxn>
                  <a:cxn ang="0">
                    <a:pos x="19981" y="0"/>
                  </a:cxn>
                </a:cxnLst>
                <a:rect l="0" t="0" r="r" b="b"/>
                <a:pathLst>
                  <a:path w="20000" h="20000">
                    <a:moveTo>
                      <a:pt x="19981" y="0"/>
                    </a:moveTo>
                    <a:lnTo>
                      <a:pt x="19981" y="19944"/>
                    </a:lnTo>
                    <a:lnTo>
                      <a:pt x="0" y="19944"/>
                    </a:lnTo>
                    <a:lnTo>
                      <a:pt x="0" y="0"/>
                    </a:lnTo>
                    <a:lnTo>
                      <a:pt x="19981" y="0"/>
                    </a:lnTo>
                    <a:close/>
                  </a:path>
                </a:pathLst>
              </a:cu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" name="Freeform 104"/>
              <p:cNvSpPr>
                <a:spLocks/>
              </p:cNvSpPr>
              <p:nvPr/>
            </p:nvSpPr>
            <p:spPr bwMode="auto">
              <a:xfrm>
                <a:off x="204" y="14949"/>
                <a:ext cx="19611" cy="2669"/>
              </a:xfrm>
              <a:custGeom>
                <a:avLst/>
                <a:gdLst/>
                <a:ahLst/>
                <a:cxnLst>
                  <a:cxn ang="0">
                    <a:pos x="19981" y="0"/>
                  </a:cxn>
                  <a:cxn ang="0">
                    <a:pos x="19981" y="19692"/>
                  </a:cxn>
                  <a:cxn ang="0">
                    <a:pos x="0" y="19692"/>
                  </a:cxn>
                  <a:cxn ang="0">
                    <a:pos x="0" y="0"/>
                  </a:cxn>
                  <a:cxn ang="0">
                    <a:pos x="19981" y="0"/>
                  </a:cxn>
                </a:cxnLst>
                <a:rect l="0" t="0" r="r" b="b"/>
                <a:pathLst>
                  <a:path w="20000" h="20000">
                    <a:moveTo>
                      <a:pt x="19981" y="0"/>
                    </a:moveTo>
                    <a:lnTo>
                      <a:pt x="19981" y="19692"/>
                    </a:lnTo>
                    <a:lnTo>
                      <a:pt x="0" y="19692"/>
                    </a:lnTo>
                    <a:lnTo>
                      <a:pt x="0" y="0"/>
                    </a:lnTo>
                    <a:lnTo>
                      <a:pt x="19981" y="0"/>
                    </a:lnTo>
                    <a:close/>
                  </a:path>
                </a:pathLst>
              </a:custGeom>
              <a:solidFill>
                <a:srgbClr val="4DB3E6"/>
              </a:solidFill>
              <a:ln w="3175">
                <a:solidFill>
                  <a:srgbClr val="4DB3E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3" name="Rectangle 105"/>
              <p:cNvSpPr>
                <a:spLocks noChangeArrowheads="1"/>
              </p:cNvSpPr>
              <p:nvPr/>
            </p:nvSpPr>
            <p:spPr bwMode="auto">
              <a:xfrm>
                <a:off x="5180" y="6530"/>
                <a:ext cx="9640" cy="11540"/>
              </a:xfrm>
              <a:prstGeom prst="rect">
                <a:avLst/>
              </a:prstGeom>
              <a:noFill/>
              <a:ln w="0">
                <a:noFill/>
                <a:miter lim="800000"/>
                <a:headEnd/>
                <a:tailEnd/>
              </a:ln>
            </p:spPr>
            <p:txBody>
              <a:bodyPr lIns="0" tIns="0" rIns="0" bIns="0"/>
              <a:lstStyle/>
              <a:p>
                <a:pPr eaLnBrk="1" hangingPunct="1"/>
                <a:r>
                  <a:rPr lang="en-US" sz="1000">
                    <a:solidFill>
                      <a:srgbClr val="000000"/>
                    </a:solidFill>
                    <a:latin typeface="Times New Roman" pitchFamily="18" charset="0"/>
                    <a:ea typeface="Mincho" charset="-128"/>
                  </a:rPr>
                  <a:t>Disk</a:t>
                </a:r>
                <a:endParaRPr lang="en-US" sz="1200">
                  <a:solidFill>
                    <a:srgbClr val="000000"/>
                  </a:solidFill>
                  <a:latin typeface="Times New Roman" pitchFamily="18" charset="0"/>
                </a:endParaRPr>
              </a:p>
              <a:p>
                <a:endParaRPr lang="en-US" sz="2400">
                  <a:latin typeface="Times New Roman" pitchFamily="18" charset="0"/>
                  <a:ea typeface="Mincho" charset="-128"/>
                </a:endParaRPr>
              </a:p>
            </p:txBody>
          </p:sp>
          <p:sp>
            <p:nvSpPr>
              <p:cNvPr id="94" name="Freeform 106"/>
              <p:cNvSpPr>
                <a:spLocks/>
              </p:cNvSpPr>
              <p:nvPr/>
            </p:nvSpPr>
            <p:spPr bwMode="auto">
              <a:xfrm>
                <a:off x="148" y="2136"/>
                <a:ext cx="19759" cy="2752"/>
              </a:xfrm>
              <a:custGeom>
                <a:avLst/>
                <a:gdLst/>
                <a:ahLst/>
                <a:cxnLst>
                  <a:cxn ang="0">
                    <a:pos x="19981" y="0"/>
                  </a:cxn>
                  <a:cxn ang="0">
                    <a:pos x="19981" y="19701"/>
                  </a:cxn>
                  <a:cxn ang="0">
                    <a:pos x="0" y="19701"/>
                  </a:cxn>
                  <a:cxn ang="0">
                    <a:pos x="0" y="0"/>
                  </a:cxn>
                  <a:cxn ang="0">
                    <a:pos x="19981" y="0"/>
                  </a:cxn>
                </a:cxnLst>
                <a:rect l="0" t="0" r="r" b="b"/>
                <a:pathLst>
                  <a:path w="20000" h="20000">
                    <a:moveTo>
                      <a:pt x="19981" y="0"/>
                    </a:moveTo>
                    <a:lnTo>
                      <a:pt x="19981" y="19701"/>
                    </a:lnTo>
                    <a:lnTo>
                      <a:pt x="0" y="19701"/>
                    </a:lnTo>
                    <a:lnTo>
                      <a:pt x="0" y="0"/>
                    </a:lnTo>
                    <a:lnTo>
                      <a:pt x="19981" y="0"/>
                    </a:lnTo>
                    <a:close/>
                  </a:path>
                </a:pathLst>
              </a:custGeom>
              <a:solidFill>
                <a:srgbClr val="4DB3E6"/>
              </a:solidFill>
              <a:ln w="3175">
                <a:solidFill>
                  <a:srgbClr val="4DB3E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5" name="Oval 107"/>
              <p:cNvSpPr>
                <a:spLocks noChangeArrowheads="1"/>
              </p:cNvSpPr>
              <p:nvPr/>
            </p:nvSpPr>
            <p:spPr bwMode="auto">
              <a:xfrm>
                <a:off x="0" y="1"/>
                <a:ext cx="20000" cy="4969"/>
              </a:xfrm>
              <a:prstGeom prst="ellipse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59" name="Group 108"/>
            <p:cNvGrpSpPr>
              <a:grpSpLocks/>
            </p:cNvGrpSpPr>
            <p:nvPr/>
          </p:nvGrpSpPr>
          <p:grpSpPr bwMode="auto">
            <a:xfrm>
              <a:off x="3720" y="1207"/>
              <a:ext cx="486" cy="195"/>
              <a:chOff x="0" y="1"/>
              <a:chExt cx="20000" cy="19999"/>
            </a:xfrm>
          </p:grpSpPr>
          <p:grpSp>
            <p:nvGrpSpPr>
              <p:cNvPr id="69" name="Group 109"/>
              <p:cNvGrpSpPr>
                <a:grpSpLocks/>
              </p:cNvGrpSpPr>
              <p:nvPr/>
            </p:nvGrpSpPr>
            <p:grpSpPr bwMode="auto">
              <a:xfrm>
                <a:off x="0" y="83"/>
                <a:ext cx="20000" cy="19917"/>
                <a:chOff x="0" y="3"/>
                <a:chExt cx="20000" cy="19997"/>
              </a:xfrm>
            </p:grpSpPr>
            <p:sp>
              <p:nvSpPr>
                <p:cNvPr id="86" name="Oval 110"/>
                <p:cNvSpPr>
                  <a:spLocks noChangeArrowheads="1"/>
                </p:cNvSpPr>
                <p:nvPr/>
              </p:nvSpPr>
              <p:spPr bwMode="auto">
                <a:xfrm>
                  <a:off x="0" y="15011"/>
                  <a:ext cx="20000" cy="4989"/>
                </a:xfrm>
                <a:prstGeom prst="ellipse">
                  <a:avLst/>
                </a:prstGeom>
                <a:solidFill>
                  <a:srgbClr val="4DB3E6"/>
                </a:solidFill>
                <a:ln w="3175">
                  <a:solidFill>
                    <a:srgbClr val="4DB3E6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7" name="Freeform 111"/>
                <p:cNvSpPr>
                  <a:spLocks/>
                </p:cNvSpPr>
                <p:nvPr/>
              </p:nvSpPr>
              <p:spPr bwMode="auto">
                <a:xfrm>
                  <a:off x="19" y="2559"/>
                  <a:ext cx="19981" cy="14844"/>
                </a:xfrm>
                <a:custGeom>
                  <a:avLst/>
                  <a:gdLst/>
                  <a:ahLst/>
                  <a:cxnLst>
                    <a:cxn ang="0">
                      <a:pos x="19981" y="0"/>
                    </a:cxn>
                    <a:cxn ang="0">
                      <a:pos x="19981" y="19944"/>
                    </a:cxn>
                    <a:cxn ang="0">
                      <a:pos x="0" y="19944"/>
                    </a:cxn>
                    <a:cxn ang="0">
                      <a:pos x="0" y="0"/>
                    </a:cxn>
                    <a:cxn ang="0">
                      <a:pos x="19981" y="0"/>
                    </a:cxn>
                  </a:cxnLst>
                  <a:rect l="0" t="0" r="r" b="b"/>
                  <a:pathLst>
                    <a:path w="20000" h="20000">
                      <a:moveTo>
                        <a:pt x="19981" y="0"/>
                      </a:moveTo>
                      <a:lnTo>
                        <a:pt x="19981" y="19944"/>
                      </a:lnTo>
                      <a:lnTo>
                        <a:pt x="0" y="19944"/>
                      </a:lnTo>
                      <a:lnTo>
                        <a:pt x="0" y="0"/>
                      </a:lnTo>
                      <a:lnTo>
                        <a:pt x="19981" y="0"/>
                      </a:lnTo>
                      <a:close/>
                    </a:path>
                  </a:pathLst>
                </a:custGeom>
                <a:solidFill>
                  <a:srgbClr val="4DB3E6"/>
                </a:solidFill>
                <a:ln w="3175">
                  <a:solidFill>
                    <a:srgbClr val="4DB3E6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8" name="Oval 112"/>
                <p:cNvSpPr>
                  <a:spLocks noChangeArrowheads="1"/>
                </p:cNvSpPr>
                <p:nvPr/>
              </p:nvSpPr>
              <p:spPr bwMode="auto">
                <a:xfrm>
                  <a:off x="0" y="3"/>
                  <a:ext cx="20000" cy="4989"/>
                </a:xfrm>
                <a:prstGeom prst="ellipse">
                  <a:avLst/>
                </a:prstGeom>
                <a:solidFill>
                  <a:srgbClr val="4DB3E6"/>
                </a:solidFill>
                <a:ln w="3175">
                  <a:solidFill>
                    <a:srgbClr val="4DB3E6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80" name="Oval 113"/>
              <p:cNvSpPr>
                <a:spLocks noChangeArrowheads="1"/>
              </p:cNvSpPr>
              <p:nvPr/>
            </p:nvSpPr>
            <p:spPr bwMode="auto">
              <a:xfrm>
                <a:off x="0" y="14990"/>
                <a:ext cx="20000" cy="4969"/>
              </a:xfrm>
              <a:prstGeom prst="ellipse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1" name="Freeform 114"/>
              <p:cNvSpPr>
                <a:spLocks/>
              </p:cNvSpPr>
              <p:nvPr/>
            </p:nvSpPr>
            <p:spPr bwMode="auto">
              <a:xfrm>
                <a:off x="19" y="2547"/>
                <a:ext cx="19981" cy="14784"/>
              </a:xfrm>
              <a:custGeom>
                <a:avLst/>
                <a:gdLst/>
                <a:ahLst/>
                <a:cxnLst>
                  <a:cxn ang="0">
                    <a:pos x="19981" y="0"/>
                  </a:cxn>
                  <a:cxn ang="0">
                    <a:pos x="19981" y="19944"/>
                  </a:cxn>
                  <a:cxn ang="0">
                    <a:pos x="0" y="19944"/>
                  </a:cxn>
                  <a:cxn ang="0">
                    <a:pos x="0" y="0"/>
                  </a:cxn>
                  <a:cxn ang="0">
                    <a:pos x="19981" y="0"/>
                  </a:cxn>
                </a:cxnLst>
                <a:rect l="0" t="0" r="r" b="b"/>
                <a:pathLst>
                  <a:path w="20000" h="20000">
                    <a:moveTo>
                      <a:pt x="19981" y="0"/>
                    </a:moveTo>
                    <a:lnTo>
                      <a:pt x="19981" y="19944"/>
                    </a:lnTo>
                    <a:lnTo>
                      <a:pt x="0" y="19944"/>
                    </a:lnTo>
                    <a:lnTo>
                      <a:pt x="0" y="0"/>
                    </a:lnTo>
                    <a:lnTo>
                      <a:pt x="19981" y="0"/>
                    </a:lnTo>
                    <a:close/>
                  </a:path>
                </a:pathLst>
              </a:cu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" name="Freeform 115"/>
              <p:cNvSpPr>
                <a:spLocks/>
              </p:cNvSpPr>
              <p:nvPr/>
            </p:nvSpPr>
            <p:spPr bwMode="auto">
              <a:xfrm>
                <a:off x="204" y="14949"/>
                <a:ext cx="19611" cy="2669"/>
              </a:xfrm>
              <a:custGeom>
                <a:avLst/>
                <a:gdLst/>
                <a:ahLst/>
                <a:cxnLst>
                  <a:cxn ang="0">
                    <a:pos x="19981" y="0"/>
                  </a:cxn>
                  <a:cxn ang="0">
                    <a:pos x="19981" y="19692"/>
                  </a:cxn>
                  <a:cxn ang="0">
                    <a:pos x="0" y="19692"/>
                  </a:cxn>
                  <a:cxn ang="0">
                    <a:pos x="0" y="0"/>
                  </a:cxn>
                  <a:cxn ang="0">
                    <a:pos x="19981" y="0"/>
                  </a:cxn>
                </a:cxnLst>
                <a:rect l="0" t="0" r="r" b="b"/>
                <a:pathLst>
                  <a:path w="20000" h="20000">
                    <a:moveTo>
                      <a:pt x="19981" y="0"/>
                    </a:moveTo>
                    <a:lnTo>
                      <a:pt x="19981" y="19692"/>
                    </a:lnTo>
                    <a:lnTo>
                      <a:pt x="0" y="19692"/>
                    </a:lnTo>
                    <a:lnTo>
                      <a:pt x="0" y="0"/>
                    </a:lnTo>
                    <a:lnTo>
                      <a:pt x="19981" y="0"/>
                    </a:lnTo>
                    <a:close/>
                  </a:path>
                </a:pathLst>
              </a:custGeom>
              <a:solidFill>
                <a:srgbClr val="4DB3E6"/>
              </a:solidFill>
              <a:ln w="3175">
                <a:solidFill>
                  <a:srgbClr val="4DB3E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" name="Rectangle 116"/>
              <p:cNvSpPr>
                <a:spLocks noChangeArrowheads="1"/>
              </p:cNvSpPr>
              <p:nvPr/>
            </p:nvSpPr>
            <p:spPr bwMode="auto">
              <a:xfrm>
                <a:off x="5180" y="6530"/>
                <a:ext cx="9640" cy="11540"/>
              </a:xfrm>
              <a:prstGeom prst="rect">
                <a:avLst/>
              </a:prstGeom>
              <a:noFill/>
              <a:ln w="0">
                <a:noFill/>
                <a:miter lim="800000"/>
                <a:headEnd/>
                <a:tailEnd/>
              </a:ln>
            </p:spPr>
            <p:txBody>
              <a:bodyPr lIns="0" tIns="0" rIns="0" bIns="0"/>
              <a:lstStyle/>
              <a:p>
                <a:pPr eaLnBrk="1" hangingPunct="1"/>
                <a:r>
                  <a:rPr lang="en-US" sz="1000">
                    <a:solidFill>
                      <a:srgbClr val="000000"/>
                    </a:solidFill>
                    <a:latin typeface="Times New Roman" pitchFamily="18" charset="0"/>
                    <a:ea typeface="Mincho" charset="-128"/>
                  </a:rPr>
                  <a:t>Disk</a:t>
                </a:r>
                <a:endParaRPr lang="en-US" sz="1200">
                  <a:solidFill>
                    <a:srgbClr val="000000"/>
                  </a:solidFill>
                  <a:latin typeface="Times New Roman" pitchFamily="18" charset="0"/>
                </a:endParaRPr>
              </a:p>
              <a:p>
                <a:endParaRPr lang="en-US" sz="2400">
                  <a:latin typeface="Times New Roman" pitchFamily="18" charset="0"/>
                  <a:ea typeface="Mincho" charset="-128"/>
                </a:endParaRPr>
              </a:p>
            </p:txBody>
          </p:sp>
          <p:sp>
            <p:nvSpPr>
              <p:cNvPr id="84" name="Freeform 117"/>
              <p:cNvSpPr>
                <a:spLocks/>
              </p:cNvSpPr>
              <p:nvPr/>
            </p:nvSpPr>
            <p:spPr bwMode="auto">
              <a:xfrm>
                <a:off x="148" y="2136"/>
                <a:ext cx="19759" cy="2752"/>
              </a:xfrm>
              <a:custGeom>
                <a:avLst/>
                <a:gdLst/>
                <a:ahLst/>
                <a:cxnLst>
                  <a:cxn ang="0">
                    <a:pos x="19981" y="0"/>
                  </a:cxn>
                  <a:cxn ang="0">
                    <a:pos x="19981" y="19701"/>
                  </a:cxn>
                  <a:cxn ang="0">
                    <a:pos x="0" y="19701"/>
                  </a:cxn>
                  <a:cxn ang="0">
                    <a:pos x="0" y="0"/>
                  </a:cxn>
                  <a:cxn ang="0">
                    <a:pos x="19981" y="0"/>
                  </a:cxn>
                </a:cxnLst>
                <a:rect l="0" t="0" r="r" b="b"/>
                <a:pathLst>
                  <a:path w="20000" h="20000">
                    <a:moveTo>
                      <a:pt x="19981" y="0"/>
                    </a:moveTo>
                    <a:lnTo>
                      <a:pt x="19981" y="19701"/>
                    </a:lnTo>
                    <a:lnTo>
                      <a:pt x="0" y="19701"/>
                    </a:lnTo>
                    <a:lnTo>
                      <a:pt x="0" y="0"/>
                    </a:lnTo>
                    <a:lnTo>
                      <a:pt x="19981" y="0"/>
                    </a:lnTo>
                    <a:close/>
                  </a:path>
                </a:pathLst>
              </a:custGeom>
              <a:solidFill>
                <a:srgbClr val="4DB3E6"/>
              </a:solidFill>
              <a:ln w="3175">
                <a:solidFill>
                  <a:srgbClr val="4DB3E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" name="Oval 118"/>
              <p:cNvSpPr>
                <a:spLocks noChangeArrowheads="1"/>
              </p:cNvSpPr>
              <p:nvPr/>
            </p:nvSpPr>
            <p:spPr bwMode="auto">
              <a:xfrm>
                <a:off x="0" y="1"/>
                <a:ext cx="20000" cy="4969"/>
              </a:xfrm>
              <a:prstGeom prst="ellipse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79" name="Group 119"/>
            <p:cNvGrpSpPr>
              <a:grpSpLocks/>
            </p:cNvGrpSpPr>
            <p:nvPr/>
          </p:nvGrpSpPr>
          <p:grpSpPr bwMode="auto">
            <a:xfrm>
              <a:off x="3720" y="1595"/>
              <a:ext cx="486" cy="195"/>
              <a:chOff x="0" y="1"/>
              <a:chExt cx="20000" cy="19999"/>
            </a:xfrm>
          </p:grpSpPr>
          <p:grpSp>
            <p:nvGrpSpPr>
              <p:cNvPr id="89" name="Group 120"/>
              <p:cNvGrpSpPr>
                <a:grpSpLocks/>
              </p:cNvGrpSpPr>
              <p:nvPr/>
            </p:nvGrpSpPr>
            <p:grpSpPr bwMode="auto">
              <a:xfrm>
                <a:off x="0" y="83"/>
                <a:ext cx="20000" cy="19917"/>
                <a:chOff x="0" y="3"/>
                <a:chExt cx="20000" cy="19997"/>
              </a:xfrm>
            </p:grpSpPr>
            <p:sp>
              <p:nvSpPr>
                <p:cNvPr id="76" name="Oval 121"/>
                <p:cNvSpPr>
                  <a:spLocks noChangeArrowheads="1"/>
                </p:cNvSpPr>
                <p:nvPr/>
              </p:nvSpPr>
              <p:spPr bwMode="auto">
                <a:xfrm>
                  <a:off x="0" y="15011"/>
                  <a:ext cx="20000" cy="4989"/>
                </a:xfrm>
                <a:prstGeom prst="ellipse">
                  <a:avLst/>
                </a:prstGeom>
                <a:solidFill>
                  <a:srgbClr val="4DB3E6"/>
                </a:solidFill>
                <a:ln w="3175">
                  <a:solidFill>
                    <a:srgbClr val="4DB3E6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7" name="Freeform 122"/>
                <p:cNvSpPr>
                  <a:spLocks/>
                </p:cNvSpPr>
                <p:nvPr/>
              </p:nvSpPr>
              <p:spPr bwMode="auto">
                <a:xfrm>
                  <a:off x="19" y="2559"/>
                  <a:ext cx="19981" cy="14844"/>
                </a:xfrm>
                <a:custGeom>
                  <a:avLst/>
                  <a:gdLst/>
                  <a:ahLst/>
                  <a:cxnLst>
                    <a:cxn ang="0">
                      <a:pos x="19981" y="0"/>
                    </a:cxn>
                    <a:cxn ang="0">
                      <a:pos x="19981" y="19944"/>
                    </a:cxn>
                    <a:cxn ang="0">
                      <a:pos x="0" y="19944"/>
                    </a:cxn>
                    <a:cxn ang="0">
                      <a:pos x="0" y="0"/>
                    </a:cxn>
                    <a:cxn ang="0">
                      <a:pos x="19981" y="0"/>
                    </a:cxn>
                  </a:cxnLst>
                  <a:rect l="0" t="0" r="r" b="b"/>
                  <a:pathLst>
                    <a:path w="20000" h="20000">
                      <a:moveTo>
                        <a:pt x="19981" y="0"/>
                      </a:moveTo>
                      <a:lnTo>
                        <a:pt x="19981" y="19944"/>
                      </a:lnTo>
                      <a:lnTo>
                        <a:pt x="0" y="19944"/>
                      </a:lnTo>
                      <a:lnTo>
                        <a:pt x="0" y="0"/>
                      </a:lnTo>
                      <a:lnTo>
                        <a:pt x="19981" y="0"/>
                      </a:lnTo>
                      <a:close/>
                    </a:path>
                  </a:pathLst>
                </a:custGeom>
                <a:solidFill>
                  <a:srgbClr val="4DB3E6"/>
                </a:solidFill>
                <a:ln w="3175">
                  <a:solidFill>
                    <a:srgbClr val="4DB3E6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8" name="Oval 123"/>
                <p:cNvSpPr>
                  <a:spLocks noChangeArrowheads="1"/>
                </p:cNvSpPr>
                <p:nvPr/>
              </p:nvSpPr>
              <p:spPr bwMode="auto">
                <a:xfrm>
                  <a:off x="0" y="3"/>
                  <a:ext cx="20000" cy="4989"/>
                </a:xfrm>
                <a:prstGeom prst="ellipse">
                  <a:avLst/>
                </a:prstGeom>
                <a:solidFill>
                  <a:srgbClr val="4DB3E6"/>
                </a:solidFill>
                <a:ln w="3175">
                  <a:solidFill>
                    <a:srgbClr val="4DB3E6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70" name="Oval 124"/>
              <p:cNvSpPr>
                <a:spLocks noChangeArrowheads="1"/>
              </p:cNvSpPr>
              <p:nvPr/>
            </p:nvSpPr>
            <p:spPr bwMode="auto">
              <a:xfrm>
                <a:off x="0" y="14990"/>
                <a:ext cx="20000" cy="4969"/>
              </a:xfrm>
              <a:prstGeom prst="ellipse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1" name="Freeform 125"/>
              <p:cNvSpPr>
                <a:spLocks/>
              </p:cNvSpPr>
              <p:nvPr/>
            </p:nvSpPr>
            <p:spPr bwMode="auto">
              <a:xfrm>
                <a:off x="19" y="2547"/>
                <a:ext cx="19981" cy="14784"/>
              </a:xfrm>
              <a:custGeom>
                <a:avLst/>
                <a:gdLst/>
                <a:ahLst/>
                <a:cxnLst>
                  <a:cxn ang="0">
                    <a:pos x="19981" y="0"/>
                  </a:cxn>
                  <a:cxn ang="0">
                    <a:pos x="19981" y="19944"/>
                  </a:cxn>
                  <a:cxn ang="0">
                    <a:pos x="0" y="19944"/>
                  </a:cxn>
                  <a:cxn ang="0">
                    <a:pos x="0" y="0"/>
                  </a:cxn>
                  <a:cxn ang="0">
                    <a:pos x="19981" y="0"/>
                  </a:cxn>
                </a:cxnLst>
                <a:rect l="0" t="0" r="r" b="b"/>
                <a:pathLst>
                  <a:path w="20000" h="20000">
                    <a:moveTo>
                      <a:pt x="19981" y="0"/>
                    </a:moveTo>
                    <a:lnTo>
                      <a:pt x="19981" y="19944"/>
                    </a:lnTo>
                    <a:lnTo>
                      <a:pt x="0" y="19944"/>
                    </a:lnTo>
                    <a:lnTo>
                      <a:pt x="0" y="0"/>
                    </a:lnTo>
                    <a:lnTo>
                      <a:pt x="19981" y="0"/>
                    </a:lnTo>
                    <a:close/>
                  </a:path>
                </a:pathLst>
              </a:cu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" name="Freeform 126"/>
              <p:cNvSpPr>
                <a:spLocks/>
              </p:cNvSpPr>
              <p:nvPr/>
            </p:nvSpPr>
            <p:spPr bwMode="auto">
              <a:xfrm>
                <a:off x="204" y="14949"/>
                <a:ext cx="19611" cy="2669"/>
              </a:xfrm>
              <a:custGeom>
                <a:avLst/>
                <a:gdLst/>
                <a:ahLst/>
                <a:cxnLst>
                  <a:cxn ang="0">
                    <a:pos x="19981" y="0"/>
                  </a:cxn>
                  <a:cxn ang="0">
                    <a:pos x="19981" y="19692"/>
                  </a:cxn>
                  <a:cxn ang="0">
                    <a:pos x="0" y="19692"/>
                  </a:cxn>
                  <a:cxn ang="0">
                    <a:pos x="0" y="0"/>
                  </a:cxn>
                  <a:cxn ang="0">
                    <a:pos x="19981" y="0"/>
                  </a:cxn>
                </a:cxnLst>
                <a:rect l="0" t="0" r="r" b="b"/>
                <a:pathLst>
                  <a:path w="20000" h="20000">
                    <a:moveTo>
                      <a:pt x="19981" y="0"/>
                    </a:moveTo>
                    <a:lnTo>
                      <a:pt x="19981" y="19692"/>
                    </a:lnTo>
                    <a:lnTo>
                      <a:pt x="0" y="19692"/>
                    </a:lnTo>
                    <a:lnTo>
                      <a:pt x="0" y="0"/>
                    </a:lnTo>
                    <a:lnTo>
                      <a:pt x="19981" y="0"/>
                    </a:lnTo>
                    <a:close/>
                  </a:path>
                </a:pathLst>
              </a:custGeom>
              <a:solidFill>
                <a:srgbClr val="4DB3E6"/>
              </a:solidFill>
              <a:ln w="3175">
                <a:solidFill>
                  <a:srgbClr val="4DB3E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" name="Rectangle 127"/>
              <p:cNvSpPr>
                <a:spLocks noChangeArrowheads="1"/>
              </p:cNvSpPr>
              <p:nvPr/>
            </p:nvSpPr>
            <p:spPr bwMode="auto">
              <a:xfrm>
                <a:off x="5180" y="6530"/>
                <a:ext cx="9640" cy="11540"/>
              </a:xfrm>
              <a:prstGeom prst="rect">
                <a:avLst/>
              </a:prstGeom>
              <a:noFill/>
              <a:ln w="0">
                <a:noFill/>
                <a:miter lim="800000"/>
                <a:headEnd/>
                <a:tailEnd/>
              </a:ln>
            </p:spPr>
            <p:txBody>
              <a:bodyPr lIns="0" tIns="0" rIns="0" bIns="0"/>
              <a:lstStyle/>
              <a:p>
                <a:pPr eaLnBrk="1" hangingPunct="1"/>
                <a:r>
                  <a:rPr lang="en-US" sz="1000">
                    <a:solidFill>
                      <a:srgbClr val="000000"/>
                    </a:solidFill>
                    <a:latin typeface="Times New Roman" pitchFamily="18" charset="0"/>
                    <a:ea typeface="Mincho" charset="-128"/>
                  </a:rPr>
                  <a:t>Disk</a:t>
                </a:r>
                <a:endParaRPr lang="en-US" sz="1200">
                  <a:solidFill>
                    <a:srgbClr val="000000"/>
                  </a:solidFill>
                  <a:latin typeface="Times New Roman" pitchFamily="18" charset="0"/>
                </a:endParaRPr>
              </a:p>
              <a:p>
                <a:endParaRPr lang="en-US" sz="2400">
                  <a:latin typeface="Times New Roman" pitchFamily="18" charset="0"/>
                  <a:ea typeface="Mincho" charset="-128"/>
                </a:endParaRPr>
              </a:p>
            </p:txBody>
          </p:sp>
          <p:sp>
            <p:nvSpPr>
              <p:cNvPr id="74" name="Freeform 128"/>
              <p:cNvSpPr>
                <a:spLocks/>
              </p:cNvSpPr>
              <p:nvPr/>
            </p:nvSpPr>
            <p:spPr bwMode="auto">
              <a:xfrm>
                <a:off x="148" y="2136"/>
                <a:ext cx="19759" cy="2752"/>
              </a:xfrm>
              <a:custGeom>
                <a:avLst/>
                <a:gdLst/>
                <a:ahLst/>
                <a:cxnLst>
                  <a:cxn ang="0">
                    <a:pos x="19981" y="0"/>
                  </a:cxn>
                  <a:cxn ang="0">
                    <a:pos x="19981" y="19701"/>
                  </a:cxn>
                  <a:cxn ang="0">
                    <a:pos x="0" y="19701"/>
                  </a:cxn>
                  <a:cxn ang="0">
                    <a:pos x="0" y="0"/>
                  </a:cxn>
                  <a:cxn ang="0">
                    <a:pos x="19981" y="0"/>
                  </a:cxn>
                </a:cxnLst>
                <a:rect l="0" t="0" r="r" b="b"/>
                <a:pathLst>
                  <a:path w="20000" h="20000">
                    <a:moveTo>
                      <a:pt x="19981" y="0"/>
                    </a:moveTo>
                    <a:lnTo>
                      <a:pt x="19981" y="19701"/>
                    </a:lnTo>
                    <a:lnTo>
                      <a:pt x="0" y="19701"/>
                    </a:lnTo>
                    <a:lnTo>
                      <a:pt x="0" y="0"/>
                    </a:lnTo>
                    <a:lnTo>
                      <a:pt x="19981" y="0"/>
                    </a:lnTo>
                    <a:close/>
                  </a:path>
                </a:pathLst>
              </a:custGeom>
              <a:solidFill>
                <a:srgbClr val="4DB3E6"/>
              </a:solidFill>
              <a:ln w="3175">
                <a:solidFill>
                  <a:srgbClr val="4DB3E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5" name="Oval 129"/>
              <p:cNvSpPr>
                <a:spLocks noChangeArrowheads="1"/>
              </p:cNvSpPr>
              <p:nvPr/>
            </p:nvSpPr>
            <p:spPr bwMode="auto">
              <a:xfrm>
                <a:off x="0" y="1"/>
                <a:ext cx="20000" cy="4969"/>
              </a:xfrm>
              <a:prstGeom prst="ellipse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02" name="Group 130"/>
            <p:cNvGrpSpPr>
              <a:grpSpLocks/>
            </p:cNvGrpSpPr>
            <p:nvPr/>
          </p:nvGrpSpPr>
          <p:grpSpPr bwMode="auto">
            <a:xfrm>
              <a:off x="3720" y="1975"/>
              <a:ext cx="486" cy="195"/>
              <a:chOff x="0" y="1"/>
              <a:chExt cx="20000" cy="19999"/>
            </a:xfrm>
          </p:grpSpPr>
          <p:grpSp>
            <p:nvGrpSpPr>
              <p:cNvPr id="120" name="Group 131"/>
              <p:cNvGrpSpPr>
                <a:grpSpLocks/>
              </p:cNvGrpSpPr>
              <p:nvPr/>
            </p:nvGrpSpPr>
            <p:grpSpPr bwMode="auto">
              <a:xfrm>
                <a:off x="0" y="83"/>
                <a:ext cx="20000" cy="19917"/>
                <a:chOff x="0" y="3"/>
                <a:chExt cx="20000" cy="19997"/>
              </a:xfrm>
            </p:grpSpPr>
            <p:sp>
              <p:nvSpPr>
                <p:cNvPr id="66" name="Oval 132"/>
                <p:cNvSpPr>
                  <a:spLocks noChangeArrowheads="1"/>
                </p:cNvSpPr>
                <p:nvPr/>
              </p:nvSpPr>
              <p:spPr bwMode="auto">
                <a:xfrm>
                  <a:off x="0" y="15011"/>
                  <a:ext cx="20000" cy="4989"/>
                </a:xfrm>
                <a:prstGeom prst="ellipse">
                  <a:avLst/>
                </a:prstGeom>
                <a:solidFill>
                  <a:srgbClr val="4DB3E6"/>
                </a:solidFill>
                <a:ln w="3175">
                  <a:solidFill>
                    <a:srgbClr val="4DB3E6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7" name="Freeform 133"/>
                <p:cNvSpPr>
                  <a:spLocks/>
                </p:cNvSpPr>
                <p:nvPr/>
              </p:nvSpPr>
              <p:spPr bwMode="auto">
                <a:xfrm>
                  <a:off x="19" y="2559"/>
                  <a:ext cx="19981" cy="14844"/>
                </a:xfrm>
                <a:custGeom>
                  <a:avLst/>
                  <a:gdLst/>
                  <a:ahLst/>
                  <a:cxnLst>
                    <a:cxn ang="0">
                      <a:pos x="19981" y="0"/>
                    </a:cxn>
                    <a:cxn ang="0">
                      <a:pos x="19981" y="19944"/>
                    </a:cxn>
                    <a:cxn ang="0">
                      <a:pos x="0" y="19944"/>
                    </a:cxn>
                    <a:cxn ang="0">
                      <a:pos x="0" y="0"/>
                    </a:cxn>
                    <a:cxn ang="0">
                      <a:pos x="19981" y="0"/>
                    </a:cxn>
                  </a:cxnLst>
                  <a:rect l="0" t="0" r="r" b="b"/>
                  <a:pathLst>
                    <a:path w="20000" h="20000">
                      <a:moveTo>
                        <a:pt x="19981" y="0"/>
                      </a:moveTo>
                      <a:lnTo>
                        <a:pt x="19981" y="19944"/>
                      </a:lnTo>
                      <a:lnTo>
                        <a:pt x="0" y="19944"/>
                      </a:lnTo>
                      <a:lnTo>
                        <a:pt x="0" y="0"/>
                      </a:lnTo>
                      <a:lnTo>
                        <a:pt x="19981" y="0"/>
                      </a:lnTo>
                      <a:close/>
                    </a:path>
                  </a:pathLst>
                </a:custGeom>
                <a:solidFill>
                  <a:srgbClr val="4DB3E6"/>
                </a:solidFill>
                <a:ln w="3175">
                  <a:solidFill>
                    <a:srgbClr val="4DB3E6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8" name="Oval 134"/>
                <p:cNvSpPr>
                  <a:spLocks noChangeArrowheads="1"/>
                </p:cNvSpPr>
                <p:nvPr/>
              </p:nvSpPr>
              <p:spPr bwMode="auto">
                <a:xfrm>
                  <a:off x="0" y="3"/>
                  <a:ext cx="20000" cy="4989"/>
                </a:xfrm>
                <a:prstGeom prst="ellipse">
                  <a:avLst/>
                </a:prstGeom>
                <a:solidFill>
                  <a:srgbClr val="4DB3E6"/>
                </a:solidFill>
                <a:ln w="3175">
                  <a:solidFill>
                    <a:srgbClr val="4DB3E6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60" name="Oval 135"/>
              <p:cNvSpPr>
                <a:spLocks noChangeArrowheads="1"/>
              </p:cNvSpPr>
              <p:nvPr/>
            </p:nvSpPr>
            <p:spPr bwMode="auto">
              <a:xfrm>
                <a:off x="0" y="14990"/>
                <a:ext cx="20000" cy="4969"/>
              </a:xfrm>
              <a:prstGeom prst="ellipse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" name="Freeform 136"/>
              <p:cNvSpPr>
                <a:spLocks/>
              </p:cNvSpPr>
              <p:nvPr/>
            </p:nvSpPr>
            <p:spPr bwMode="auto">
              <a:xfrm>
                <a:off x="19" y="2547"/>
                <a:ext cx="19981" cy="14784"/>
              </a:xfrm>
              <a:custGeom>
                <a:avLst/>
                <a:gdLst/>
                <a:ahLst/>
                <a:cxnLst>
                  <a:cxn ang="0">
                    <a:pos x="19981" y="0"/>
                  </a:cxn>
                  <a:cxn ang="0">
                    <a:pos x="19981" y="19944"/>
                  </a:cxn>
                  <a:cxn ang="0">
                    <a:pos x="0" y="19944"/>
                  </a:cxn>
                  <a:cxn ang="0">
                    <a:pos x="0" y="0"/>
                  </a:cxn>
                  <a:cxn ang="0">
                    <a:pos x="19981" y="0"/>
                  </a:cxn>
                </a:cxnLst>
                <a:rect l="0" t="0" r="r" b="b"/>
                <a:pathLst>
                  <a:path w="20000" h="20000">
                    <a:moveTo>
                      <a:pt x="19981" y="0"/>
                    </a:moveTo>
                    <a:lnTo>
                      <a:pt x="19981" y="19944"/>
                    </a:lnTo>
                    <a:lnTo>
                      <a:pt x="0" y="19944"/>
                    </a:lnTo>
                    <a:lnTo>
                      <a:pt x="0" y="0"/>
                    </a:lnTo>
                    <a:lnTo>
                      <a:pt x="19981" y="0"/>
                    </a:lnTo>
                    <a:close/>
                  </a:path>
                </a:pathLst>
              </a:cu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2" name="Freeform 137"/>
              <p:cNvSpPr>
                <a:spLocks/>
              </p:cNvSpPr>
              <p:nvPr/>
            </p:nvSpPr>
            <p:spPr bwMode="auto">
              <a:xfrm>
                <a:off x="204" y="14949"/>
                <a:ext cx="19611" cy="2669"/>
              </a:xfrm>
              <a:custGeom>
                <a:avLst/>
                <a:gdLst/>
                <a:ahLst/>
                <a:cxnLst>
                  <a:cxn ang="0">
                    <a:pos x="19981" y="0"/>
                  </a:cxn>
                  <a:cxn ang="0">
                    <a:pos x="19981" y="19692"/>
                  </a:cxn>
                  <a:cxn ang="0">
                    <a:pos x="0" y="19692"/>
                  </a:cxn>
                  <a:cxn ang="0">
                    <a:pos x="0" y="0"/>
                  </a:cxn>
                  <a:cxn ang="0">
                    <a:pos x="19981" y="0"/>
                  </a:cxn>
                </a:cxnLst>
                <a:rect l="0" t="0" r="r" b="b"/>
                <a:pathLst>
                  <a:path w="20000" h="20000">
                    <a:moveTo>
                      <a:pt x="19981" y="0"/>
                    </a:moveTo>
                    <a:lnTo>
                      <a:pt x="19981" y="19692"/>
                    </a:lnTo>
                    <a:lnTo>
                      <a:pt x="0" y="19692"/>
                    </a:lnTo>
                    <a:lnTo>
                      <a:pt x="0" y="0"/>
                    </a:lnTo>
                    <a:lnTo>
                      <a:pt x="19981" y="0"/>
                    </a:lnTo>
                    <a:close/>
                  </a:path>
                </a:pathLst>
              </a:custGeom>
              <a:solidFill>
                <a:srgbClr val="4DB3E6"/>
              </a:solidFill>
              <a:ln w="3175">
                <a:solidFill>
                  <a:srgbClr val="4DB3E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3" name="Rectangle 138"/>
              <p:cNvSpPr>
                <a:spLocks noChangeArrowheads="1"/>
              </p:cNvSpPr>
              <p:nvPr/>
            </p:nvSpPr>
            <p:spPr bwMode="auto">
              <a:xfrm>
                <a:off x="5180" y="6530"/>
                <a:ext cx="9640" cy="11540"/>
              </a:xfrm>
              <a:prstGeom prst="rect">
                <a:avLst/>
              </a:prstGeom>
              <a:noFill/>
              <a:ln w="0">
                <a:noFill/>
                <a:miter lim="800000"/>
                <a:headEnd/>
                <a:tailEnd/>
              </a:ln>
            </p:spPr>
            <p:txBody>
              <a:bodyPr lIns="0" tIns="0" rIns="0" bIns="0"/>
              <a:lstStyle/>
              <a:p>
                <a:pPr eaLnBrk="1" hangingPunct="1"/>
                <a:r>
                  <a:rPr lang="en-US" sz="1000">
                    <a:solidFill>
                      <a:srgbClr val="000000"/>
                    </a:solidFill>
                    <a:latin typeface="Times New Roman" pitchFamily="18" charset="0"/>
                    <a:ea typeface="Mincho" charset="-128"/>
                  </a:rPr>
                  <a:t>Disk</a:t>
                </a:r>
                <a:endParaRPr lang="en-US" sz="1200">
                  <a:solidFill>
                    <a:srgbClr val="000000"/>
                  </a:solidFill>
                  <a:latin typeface="Times New Roman" pitchFamily="18" charset="0"/>
                </a:endParaRPr>
              </a:p>
              <a:p>
                <a:endParaRPr lang="en-US" sz="2400">
                  <a:latin typeface="Times New Roman" pitchFamily="18" charset="0"/>
                  <a:ea typeface="Mincho" charset="-128"/>
                </a:endParaRPr>
              </a:p>
            </p:txBody>
          </p:sp>
          <p:sp>
            <p:nvSpPr>
              <p:cNvPr id="64" name="Freeform 139"/>
              <p:cNvSpPr>
                <a:spLocks/>
              </p:cNvSpPr>
              <p:nvPr/>
            </p:nvSpPr>
            <p:spPr bwMode="auto">
              <a:xfrm>
                <a:off x="148" y="2136"/>
                <a:ext cx="19759" cy="2752"/>
              </a:xfrm>
              <a:custGeom>
                <a:avLst/>
                <a:gdLst/>
                <a:ahLst/>
                <a:cxnLst>
                  <a:cxn ang="0">
                    <a:pos x="19981" y="0"/>
                  </a:cxn>
                  <a:cxn ang="0">
                    <a:pos x="19981" y="19701"/>
                  </a:cxn>
                  <a:cxn ang="0">
                    <a:pos x="0" y="19701"/>
                  </a:cxn>
                  <a:cxn ang="0">
                    <a:pos x="0" y="0"/>
                  </a:cxn>
                  <a:cxn ang="0">
                    <a:pos x="19981" y="0"/>
                  </a:cxn>
                </a:cxnLst>
                <a:rect l="0" t="0" r="r" b="b"/>
                <a:pathLst>
                  <a:path w="20000" h="20000">
                    <a:moveTo>
                      <a:pt x="19981" y="0"/>
                    </a:moveTo>
                    <a:lnTo>
                      <a:pt x="19981" y="19701"/>
                    </a:lnTo>
                    <a:lnTo>
                      <a:pt x="0" y="19701"/>
                    </a:lnTo>
                    <a:lnTo>
                      <a:pt x="0" y="0"/>
                    </a:lnTo>
                    <a:lnTo>
                      <a:pt x="19981" y="0"/>
                    </a:lnTo>
                    <a:close/>
                  </a:path>
                </a:pathLst>
              </a:custGeom>
              <a:solidFill>
                <a:srgbClr val="4DB3E6"/>
              </a:solidFill>
              <a:ln w="3175">
                <a:solidFill>
                  <a:srgbClr val="4DB3E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5" name="Oval 140"/>
              <p:cNvSpPr>
                <a:spLocks noChangeArrowheads="1"/>
              </p:cNvSpPr>
              <p:nvPr/>
            </p:nvSpPr>
            <p:spPr bwMode="auto">
              <a:xfrm>
                <a:off x="0" y="1"/>
                <a:ext cx="20000" cy="4969"/>
              </a:xfrm>
              <a:prstGeom prst="ellipse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21" name="Group 141"/>
            <p:cNvGrpSpPr>
              <a:grpSpLocks/>
            </p:cNvGrpSpPr>
            <p:nvPr/>
          </p:nvGrpSpPr>
          <p:grpSpPr bwMode="auto">
            <a:xfrm>
              <a:off x="2775" y="2841"/>
              <a:ext cx="487" cy="195"/>
              <a:chOff x="0" y="1"/>
              <a:chExt cx="20000" cy="19999"/>
            </a:xfrm>
          </p:grpSpPr>
          <p:grpSp>
            <p:nvGrpSpPr>
              <p:cNvPr id="127" name="Group 142"/>
              <p:cNvGrpSpPr>
                <a:grpSpLocks/>
              </p:cNvGrpSpPr>
              <p:nvPr/>
            </p:nvGrpSpPr>
            <p:grpSpPr bwMode="auto">
              <a:xfrm>
                <a:off x="18" y="42"/>
                <a:ext cx="19982" cy="19958"/>
                <a:chOff x="0" y="2"/>
                <a:chExt cx="20000" cy="19998"/>
              </a:xfrm>
            </p:grpSpPr>
            <p:sp>
              <p:nvSpPr>
                <p:cNvPr id="56" name="Oval 143"/>
                <p:cNvSpPr>
                  <a:spLocks noChangeArrowheads="1"/>
                </p:cNvSpPr>
                <p:nvPr/>
              </p:nvSpPr>
              <p:spPr bwMode="auto">
                <a:xfrm>
                  <a:off x="0" y="15021"/>
                  <a:ext cx="20000" cy="4979"/>
                </a:xfrm>
                <a:prstGeom prst="ellipse">
                  <a:avLst/>
                </a:prstGeom>
                <a:solidFill>
                  <a:srgbClr val="4DB3E6"/>
                </a:solidFill>
                <a:ln w="3175">
                  <a:solidFill>
                    <a:srgbClr val="4DB3E6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7" name="Freeform 144"/>
                <p:cNvSpPr>
                  <a:spLocks/>
                </p:cNvSpPr>
                <p:nvPr/>
              </p:nvSpPr>
              <p:spPr bwMode="auto">
                <a:xfrm>
                  <a:off x="18" y="2553"/>
                  <a:ext cx="19982" cy="14814"/>
                </a:xfrm>
                <a:custGeom>
                  <a:avLst/>
                  <a:gdLst/>
                  <a:ahLst/>
                  <a:cxnLst>
                    <a:cxn ang="0">
                      <a:pos x="19981" y="0"/>
                    </a:cxn>
                    <a:cxn ang="0">
                      <a:pos x="19981" y="19944"/>
                    </a:cxn>
                    <a:cxn ang="0">
                      <a:pos x="0" y="19944"/>
                    </a:cxn>
                    <a:cxn ang="0">
                      <a:pos x="0" y="0"/>
                    </a:cxn>
                    <a:cxn ang="0">
                      <a:pos x="19981" y="0"/>
                    </a:cxn>
                  </a:cxnLst>
                  <a:rect l="0" t="0" r="r" b="b"/>
                  <a:pathLst>
                    <a:path w="20000" h="20000">
                      <a:moveTo>
                        <a:pt x="19981" y="0"/>
                      </a:moveTo>
                      <a:lnTo>
                        <a:pt x="19981" y="19944"/>
                      </a:lnTo>
                      <a:lnTo>
                        <a:pt x="0" y="19944"/>
                      </a:lnTo>
                      <a:lnTo>
                        <a:pt x="0" y="0"/>
                      </a:lnTo>
                      <a:lnTo>
                        <a:pt x="19981" y="0"/>
                      </a:lnTo>
                      <a:close/>
                    </a:path>
                  </a:pathLst>
                </a:custGeom>
                <a:solidFill>
                  <a:srgbClr val="4DB3E6"/>
                </a:solidFill>
                <a:ln w="3175">
                  <a:solidFill>
                    <a:srgbClr val="4DB3E6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8" name="Oval 145"/>
                <p:cNvSpPr>
                  <a:spLocks noChangeArrowheads="1"/>
                </p:cNvSpPr>
                <p:nvPr/>
              </p:nvSpPr>
              <p:spPr bwMode="auto">
                <a:xfrm>
                  <a:off x="0" y="2"/>
                  <a:ext cx="20000" cy="4979"/>
                </a:xfrm>
                <a:prstGeom prst="ellipse">
                  <a:avLst/>
                </a:prstGeom>
                <a:solidFill>
                  <a:srgbClr val="4DB3E6"/>
                </a:solidFill>
                <a:ln w="3175">
                  <a:solidFill>
                    <a:srgbClr val="4DB3E6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50" name="Oval 146"/>
              <p:cNvSpPr>
                <a:spLocks noChangeArrowheads="1"/>
              </p:cNvSpPr>
              <p:nvPr/>
            </p:nvSpPr>
            <p:spPr bwMode="auto">
              <a:xfrm>
                <a:off x="0" y="14949"/>
                <a:ext cx="19982" cy="4969"/>
              </a:xfrm>
              <a:prstGeom prst="ellipse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" name="Freeform 147"/>
              <p:cNvSpPr>
                <a:spLocks/>
              </p:cNvSpPr>
              <p:nvPr/>
            </p:nvSpPr>
            <p:spPr bwMode="auto">
              <a:xfrm>
                <a:off x="18" y="2547"/>
                <a:ext cx="19964" cy="14784"/>
              </a:xfrm>
              <a:custGeom>
                <a:avLst/>
                <a:gdLst/>
                <a:ahLst/>
                <a:cxnLst>
                  <a:cxn ang="0">
                    <a:pos x="19981" y="0"/>
                  </a:cxn>
                  <a:cxn ang="0">
                    <a:pos x="19981" y="19944"/>
                  </a:cxn>
                  <a:cxn ang="0">
                    <a:pos x="0" y="19944"/>
                  </a:cxn>
                  <a:cxn ang="0">
                    <a:pos x="0" y="0"/>
                  </a:cxn>
                  <a:cxn ang="0">
                    <a:pos x="19981" y="0"/>
                  </a:cxn>
                </a:cxnLst>
                <a:rect l="0" t="0" r="r" b="b"/>
                <a:pathLst>
                  <a:path w="20000" h="20000">
                    <a:moveTo>
                      <a:pt x="19981" y="0"/>
                    </a:moveTo>
                    <a:lnTo>
                      <a:pt x="19981" y="19944"/>
                    </a:lnTo>
                    <a:lnTo>
                      <a:pt x="0" y="19944"/>
                    </a:lnTo>
                    <a:lnTo>
                      <a:pt x="0" y="0"/>
                    </a:lnTo>
                    <a:lnTo>
                      <a:pt x="19981" y="0"/>
                    </a:lnTo>
                    <a:close/>
                  </a:path>
                </a:pathLst>
              </a:cu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2" name="Freeform 148"/>
              <p:cNvSpPr>
                <a:spLocks/>
              </p:cNvSpPr>
              <p:nvPr/>
            </p:nvSpPr>
            <p:spPr bwMode="auto">
              <a:xfrm>
                <a:off x="203" y="14949"/>
                <a:ext cx="19594" cy="2669"/>
              </a:xfrm>
              <a:custGeom>
                <a:avLst/>
                <a:gdLst/>
                <a:ahLst/>
                <a:cxnLst>
                  <a:cxn ang="0">
                    <a:pos x="19981" y="0"/>
                  </a:cxn>
                  <a:cxn ang="0">
                    <a:pos x="19981" y="19692"/>
                  </a:cxn>
                  <a:cxn ang="0">
                    <a:pos x="0" y="19692"/>
                  </a:cxn>
                  <a:cxn ang="0">
                    <a:pos x="0" y="0"/>
                  </a:cxn>
                  <a:cxn ang="0">
                    <a:pos x="19981" y="0"/>
                  </a:cxn>
                </a:cxnLst>
                <a:rect l="0" t="0" r="r" b="b"/>
                <a:pathLst>
                  <a:path w="20000" h="20000">
                    <a:moveTo>
                      <a:pt x="19981" y="0"/>
                    </a:moveTo>
                    <a:lnTo>
                      <a:pt x="19981" y="19692"/>
                    </a:lnTo>
                    <a:lnTo>
                      <a:pt x="0" y="19692"/>
                    </a:lnTo>
                    <a:lnTo>
                      <a:pt x="0" y="0"/>
                    </a:lnTo>
                    <a:lnTo>
                      <a:pt x="19981" y="0"/>
                    </a:lnTo>
                    <a:close/>
                  </a:path>
                </a:pathLst>
              </a:custGeom>
              <a:solidFill>
                <a:srgbClr val="4DB3E6"/>
              </a:solidFill>
              <a:ln w="3175">
                <a:solidFill>
                  <a:srgbClr val="4DB3E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3" name="Rectangle 149"/>
              <p:cNvSpPr>
                <a:spLocks noChangeArrowheads="1"/>
              </p:cNvSpPr>
              <p:nvPr/>
            </p:nvSpPr>
            <p:spPr bwMode="auto">
              <a:xfrm>
                <a:off x="5176" y="6489"/>
                <a:ext cx="9630" cy="11540"/>
              </a:xfrm>
              <a:prstGeom prst="rect">
                <a:avLst/>
              </a:prstGeom>
              <a:noFill/>
              <a:ln w="0">
                <a:noFill/>
                <a:miter lim="800000"/>
                <a:headEnd/>
                <a:tailEnd/>
              </a:ln>
            </p:spPr>
            <p:txBody>
              <a:bodyPr lIns="0" tIns="0" rIns="0" bIns="0"/>
              <a:lstStyle/>
              <a:p>
                <a:pPr eaLnBrk="1" hangingPunct="1"/>
                <a:r>
                  <a:rPr lang="en-US" sz="1000">
                    <a:solidFill>
                      <a:srgbClr val="000000"/>
                    </a:solidFill>
                    <a:latin typeface="Times New Roman" pitchFamily="18" charset="0"/>
                    <a:ea typeface="Mincho" charset="-128"/>
                  </a:rPr>
                  <a:t>Disk</a:t>
                </a:r>
                <a:endParaRPr lang="en-US" sz="1200">
                  <a:solidFill>
                    <a:srgbClr val="000000"/>
                  </a:solidFill>
                  <a:latin typeface="Times New Roman" pitchFamily="18" charset="0"/>
                </a:endParaRPr>
              </a:p>
              <a:p>
                <a:endParaRPr lang="en-US" sz="2400">
                  <a:latin typeface="Times New Roman" pitchFamily="18" charset="0"/>
                  <a:ea typeface="Mincho" charset="-128"/>
                </a:endParaRPr>
              </a:p>
            </p:txBody>
          </p:sp>
          <p:sp>
            <p:nvSpPr>
              <p:cNvPr id="54" name="Freeform 150"/>
              <p:cNvSpPr>
                <a:spLocks/>
              </p:cNvSpPr>
              <p:nvPr/>
            </p:nvSpPr>
            <p:spPr bwMode="auto">
              <a:xfrm>
                <a:off x="166" y="2095"/>
                <a:ext cx="19742" cy="2752"/>
              </a:xfrm>
              <a:custGeom>
                <a:avLst/>
                <a:gdLst/>
                <a:ahLst/>
                <a:cxnLst>
                  <a:cxn ang="0">
                    <a:pos x="19981" y="0"/>
                  </a:cxn>
                  <a:cxn ang="0">
                    <a:pos x="19981" y="19701"/>
                  </a:cxn>
                  <a:cxn ang="0">
                    <a:pos x="0" y="19701"/>
                  </a:cxn>
                  <a:cxn ang="0">
                    <a:pos x="0" y="0"/>
                  </a:cxn>
                  <a:cxn ang="0">
                    <a:pos x="19981" y="0"/>
                  </a:cxn>
                </a:cxnLst>
                <a:rect l="0" t="0" r="r" b="b"/>
                <a:pathLst>
                  <a:path w="20000" h="20000">
                    <a:moveTo>
                      <a:pt x="19981" y="0"/>
                    </a:moveTo>
                    <a:lnTo>
                      <a:pt x="19981" y="19701"/>
                    </a:lnTo>
                    <a:lnTo>
                      <a:pt x="0" y="19701"/>
                    </a:lnTo>
                    <a:lnTo>
                      <a:pt x="0" y="0"/>
                    </a:lnTo>
                    <a:lnTo>
                      <a:pt x="19981" y="0"/>
                    </a:lnTo>
                    <a:close/>
                  </a:path>
                </a:pathLst>
              </a:custGeom>
              <a:solidFill>
                <a:srgbClr val="4DB3E6"/>
              </a:solidFill>
              <a:ln w="3175">
                <a:solidFill>
                  <a:srgbClr val="4DB3E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5" name="Oval 151"/>
              <p:cNvSpPr>
                <a:spLocks noChangeArrowheads="1"/>
              </p:cNvSpPr>
              <p:nvPr/>
            </p:nvSpPr>
            <p:spPr bwMode="auto">
              <a:xfrm>
                <a:off x="0" y="1"/>
                <a:ext cx="19982" cy="4969"/>
              </a:xfrm>
              <a:prstGeom prst="ellipse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48" name="Freeform 152"/>
            <p:cNvSpPr>
              <a:spLocks/>
            </p:cNvSpPr>
            <p:nvPr/>
          </p:nvSpPr>
          <p:spPr bwMode="auto">
            <a:xfrm>
              <a:off x="3018" y="2669"/>
              <a:ext cx="0" cy="19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958"/>
                </a:cxn>
              </a:cxnLst>
              <a:rect l="0" t="0" r="r" b="b"/>
              <a:pathLst>
                <a:path w="20000" h="20000">
                  <a:moveTo>
                    <a:pt x="0" y="0"/>
                  </a:moveTo>
                  <a:lnTo>
                    <a:pt x="0" y="19958"/>
                  </a:lnTo>
                </a:path>
              </a:pathLst>
            </a:custGeom>
            <a:noFill/>
            <a:ln w="3175">
              <a:solidFill>
                <a:srgbClr val="000000"/>
              </a:solidFill>
              <a:round/>
              <a:headEnd type="triangle" w="med" len="sm"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7239000" y="0"/>
            <a:ext cx="1905000" cy="457200"/>
          </a:xfrm>
          <a:prstGeom prst="rect">
            <a:avLst/>
          </a:prstGeom>
        </p:spPr>
        <p:txBody>
          <a:bodyPr/>
          <a:lstStyle/>
          <a:p>
            <a:fld id="{A6B7E2A1-B63A-459D-842E-C315E843A5E8}" type="slidenum">
              <a:rPr lang="ar-SA"/>
              <a:pPr/>
              <a:t>5</a:t>
            </a:fld>
            <a:endParaRPr lang="en-US"/>
          </a:p>
        </p:txBody>
      </p:sp>
      <p:sp>
        <p:nvSpPr>
          <p:cNvPr id="233474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Basics </a:t>
            </a:r>
            <a:r>
              <a:rPr lang="en-US" dirty="0"/>
              <a:t>of a Typical C++ Environment</a:t>
            </a:r>
          </a:p>
        </p:txBody>
      </p:sp>
      <p:sp>
        <p:nvSpPr>
          <p:cNvPr id="233475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Input/output</a:t>
            </a:r>
          </a:p>
          <a:p>
            <a:pPr lvl="1"/>
            <a:r>
              <a:rPr lang="en-US" b="1" dirty="0" err="1">
                <a:latin typeface="Courier New" pitchFamily="49" charset="0"/>
              </a:rPr>
              <a:t>cin</a:t>
            </a:r>
            <a:endParaRPr lang="en-US" b="1" dirty="0">
              <a:latin typeface="Courier New" pitchFamily="49" charset="0"/>
            </a:endParaRPr>
          </a:p>
          <a:p>
            <a:pPr lvl="2"/>
            <a:r>
              <a:rPr lang="en-US" dirty="0"/>
              <a:t>Standard input stream</a:t>
            </a:r>
          </a:p>
          <a:p>
            <a:pPr lvl="2"/>
            <a:r>
              <a:rPr lang="en-US" dirty="0"/>
              <a:t>Normally keyboard</a:t>
            </a:r>
          </a:p>
          <a:p>
            <a:pPr lvl="1"/>
            <a:r>
              <a:rPr lang="en-US" b="1" dirty="0" err="1">
                <a:latin typeface="Courier New" pitchFamily="49" charset="0"/>
              </a:rPr>
              <a:t>cout</a:t>
            </a:r>
            <a:endParaRPr lang="en-US" b="1" dirty="0">
              <a:latin typeface="Courier New" pitchFamily="49" charset="0"/>
            </a:endParaRPr>
          </a:p>
          <a:p>
            <a:pPr lvl="2"/>
            <a:r>
              <a:rPr lang="en-US" dirty="0"/>
              <a:t>Standard output stream</a:t>
            </a:r>
          </a:p>
          <a:p>
            <a:pPr lvl="2"/>
            <a:r>
              <a:rPr lang="en-US" dirty="0"/>
              <a:t>Normally computer screen</a:t>
            </a:r>
          </a:p>
          <a:p>
            <a:pPr lvl="1"/>
            <a:r>
              <a:rPr lang="en-US" b="1" dirty="0" err="1">
                <a:latin typeface="Courier New" pitchFamily="49" charset="0"/>
              </a:rPr>
              <a:t>cerr</a:t>
            </a:r>
            <a:endParaRPr lang="en-US" b="1" dirty="0">
              <a:latin typeface="Courier New" pitchFamily="49" charset="0"/>
            </a:endParaRPr>
          </a:p>
          <a:p>
            <a:pPr lvl="2"/>
            <a:r>
              <a:rPr lang="en-US" dirty="0"/>
              <a:t>Standard error stream</a:t>
            </a:r>
          </a:p>
          <a:p>
            <a:pPr lvl="2"/>
            <a:r>
              <a:rPr lang="en-US" dirty="0"/>
              <a:t>Display error </a:t>
            </a:r>
            <a:r>
              <a:rPr lang="en-US" dirty="0" smtClean="0"/>
              <a:t>messages</a:t>
            </a:r>
          </a:p>
          <a:p>
            <a:pPr lvl="3"/>
            <a:r>
              <a:rPr lang="en-US" dirty="0" smtClean="0"/>
              <a:t>Execution time errors</a:t>
            </a:r>
          </a:p>
          <a:p>
            <a:pPr lvl="4"/>
            <a:r>
              <a:rPr lang="en-US" dirty="0" smtClean="0"/>
              <a:t>Fatal runtime error</a:t>
            </a:r>
          </a:p>
          <a:p>
            <a:pPr lvl="4"/>
            <a:r>
              <a:rPr lang="en-US" dirty="0" smtClean="0"/>
              <a:t>Non-fatal runtime error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 smtClean="0"/>
              <a:t>Introduction</a:t>
            </a:r>
            <a:endParaRPr lang="en-US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/>
              <a:t>Before writing a program:</a:t>
            </a:r>
          </a:p>
          <a:p>
            <a:pPr lvl="1"/>
            <a:r>
              <a:rPr lang="en-US"/>
              <a:t>Have a thorough understanding of problem </a:t>
            </a:r>
          </a:p>
          <a:p>
            <a:pPr lvl="1"/>
            <a:r>
              <a:rPr lang="en-US"/>
              <a:t>Carefully plan your approach for solving it</a:t>
            </a:r>
          </a:p>
          <a:p>
            <a:r>
              <a:rPr lang="en-US"/>
              <a:t>While writing a program: </a:t>
            </a:r>
          </a:p>
          <a:p>
            <a:pPr lvl="1"/>
            <a:r>
              <a:rPr lang="en-US"/>
              <a:t>Know what “building blocks” are available</a:t>
            </a:r>
          </a:p>
          <a:p>
            <a:pPr lvl="1"/>
            <a:r>
              <a:rPr lang="en-US"/>
              <a:t>Use good programming principles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AA2859D3-9B2D-4E38-A02A-D1F27C45AD4A}" type="slidenum">
              <a:rPr lang="en-US"/>
              <a:pPr/>
              <a:t>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 smtClean="0"/>
              <a:t>Algorithms</a:t>
            </a:r>
            <a:r>
              <a:rPr lang="en-US" noProof="1"/>
              <a:t>	</a:t>
            </a:r>
            <a:endParaRPr lang="en-US" dirty="0"/>
          </a:p>
        </p:txBody>
      </p:sp>
      <p:sp>
        <p:nvSpPr>
          <p:cNvPr id="6149" name="Rectangle 5"/>
          <p:cNvSpPr>
            <a:spLocks noGrp="1" noChangeArrowheads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/>
              <a:t>All computing problems</a:t>
            </a:r>
          </a:p>
          <a:p>
            <a:pPr lvl="1"/>
            <a:r>
              <a:rPr lang="en-US"/>
              <a:t>can be solved by executing a series of actions in a specific order</a:t>
            </a:r>
          </a:p>
          <a:p>
            <a:r>
              <a:rPr lang="en-US"/>
              <a:t>Algorithm</a:t>
            </a:r>
          </a:p>
          <a:p>
            <a:pPr lvl="1"/>
            <a:r>
              <a:rPr lang="en-US"/>
              <a:t>A procedure determining the</a:t>
            </a:r>
          </a:p>
          <a:p>
            <a:pPr lvl="2"/>
            <a:r>
              <a:rPr lang="en-US"/>
              <a:t>Actions to be executed </a:t>
            </a:r>
          </a:p>
          <a:p>
            <a:pPr lvl="2"/>
            <a:r>
              <a:rPr lang="en-US"/>
              <a:t>Order in which these actions are to be executed</a:t>
            </a:r>
          </a:p>
          <a:p>
            <a:r>
              <a:rPr lang="en-US"/>
              <a:t>Program control</a:t>
            </a:r>
          </a:p>
          <a:p>
            <a:pPr lvl="1"/>
            <a:r>
              <a:rPr lang="en-US"/>
              <a:t>Specifies the order in which statements are to executed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8E6D07AB-FE30-445E-97AF-BE2A842A7A6F}" type="slidenum">
              <a:rPr lang="en-US"/>
              <a:pPr/>
              <a:t>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 smtClean="0"/>
              <a:t>Pseudocode</a:t>
            </a:r>
            <a:r>
              <a:rPr lang="en-US" noProof="1"/>
              <a:t>	</a:t>
            </a:r>
            <a:endParaRPr lang="en-US" dirty="0"/>
          </a:p>
        </p:txBody>
      </p:sp>
      <p:sp>
        <p:nvSpPr>
          <p:cNvPr id="7173" name="Rectangle 5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/>
              <a:t>Pseudocode</a:t>
            </a:r>
          </a:p>
          <a:p>
            <a:pPr lvl="1"/>
            <a:r>
              <a:rPr lang="en-US"/>
              <a:t>Artificial, informal language used to develop algorithms</a:t>
            </a:r>
          </a:p>
          <a:p>
            <a:pPr lvl="1"/>
            <a:r>
              <a:rPr lang="en-US"/>
              <a:t>Similar to everyday English</a:t>
            </a:r>
          </a:p>
          <a:p>
            <a:pPr lvl="1"/>
            <a:r>
              <a:rPr lang="en-US"/>
              <a:t>Not actually executed on computers </a:t>
            </a:r>
          </a:p>
          <a:p>
            <a:pPr lvl="1"/>
            <a:r>
              <a:rPr lang="en-US"/>
              <a:t>Allows us to “think out” a program before writing the code for it</a:t>
            </a:r>
          </a:p>
          <a:p>
            <a:pPr lvl="1"/>
            <a:r>
              <a:rPr lang="en-US"/>
              <a:t>Easy to convert into a corresponding C++ program</a:t>
            </a:r>
          </a:p>
          <a:p>
            <a:pPr lvl="1"/>
            <a:r>
              <a:rPr lang="en-US"/>
              <a:t>Consists only of executable statements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EAB75DAD-6361-49BD-9152-2F823EE9679E}" type="slidenum">
              <a:rPr lang="en-US"/>
              <a:pPr/>
              <a:t>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6" name="Rectangle 4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Introduction </a:t>
            </a:r>
            <a:r>
              <a:rPr lang="en-US" dirty="0"/>
              <a:t>to C++ Programming</a:t>
            </a:r>
          </a:p>
        </p:txBody>
      </p:sp>
      <p:sp>
        <p:nvSpPr>
          <p:cNvPr id="23557" name="Rectangle 5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C++ language</a:t>
            </a:r>
          </a:p>
          <a:p>
            <a:pPr lvl="1"/>
            <a:r>
              <a:rPr lang="en-US" dirty="0"/>
              <a:t>Facilitates a structured and disciplined approach to computer program design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F5DD75A4-4E43-42B4-A75C-65C64ABFA8C1}" type="slidenum">
              <a:rPr lang="en-US"/>
              <a:pPr/>
              <a:t>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279</TotalTime>
  <Words>1969</Words>
  <Application>Microsoft Office PowerPoint</Application>
  <PresentationFormat>On-screen Show (4:3)</PresentationFormat>
  <Paragraphs>468</Paragraphs>
  <Slides>35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37" baseType="lpstr">
      <vt:lpstr>Oriel</vt:lpstr>
      <vt:lpstr>Document</vt:lpstr>
      <vt:lpstr>    CSC 113: Computer Programming (Theory = 03, Lab = 01) </vt:lpstr>
      <vt:lpstr>Introduction to C++ Programming</vt:lpstr>
      <vt:lpstr>Basics of a Typical C++ Environment</vt:lpstr>
      <vt:lpstr>Basics of a Typical C++ Environment</vt:lpstr>
      <vt:lpstr>Basics of a Typical C++ Environment</vt:lpstr>
      <vt:lpstr>Introduction</vt:lpstr>
      <vt:lpstr>Algorithms </vt:lpstr>
      <vt:lpstr>Pseudocode </vt:lpstr>
      <vt:lpstr>Introduction to C++ Programming</vt:lpstr>
      <vt:lpstr>Slide 10</vt:lpstr>
      <vt:lpstr>Parts of Program</vt:lpstr>
      <vt:lpstr>Parts of Program</vt:lpstr>
      <vt:lpstr>Parts of Program</vt:lpstr>
      <vt:lpstr>Parts of Program</vt:lpstr>
      <vt:lpstr>Parts of Program</vt:lpstr>
      <vt:lpstr>Escape Characters &amp; Escape Sequence</vt:lpstr>
      <vt:lpstr>Modifying C++ Program</vt:lpstr>
      <vt:lpstr>Slide 18</vt:lpstr>
      <vt:lpstr>Modifying C++ Program</vt:lpstr>
      <vt:lpstr>Slide 20</vt:lpstr>
      <vt:lpstr>Self Practice Examples</vt:lpstr>
      <vt:lpstr>Adding Two Integers </vt:lpstr>
      <vt:lpstr>Memory Concepts</vt:lpstr>
      <vt:lpstr>C++ keywords </vt:lpstr>
      <vt:lpstr>Slide 25</vt:lpstr>
      <vt:lpstr>Parts of Program</vt:lpstr>
      <vt:lpstr>Self Practice Examples</vt:lpstr>
      <vt:lpstr>Arithmetic</vt:lpstr>
      <vt:lpstr>Arithmetic operators</vt:lpstr>
      <vt:lpstr>Algebra vs C++ Expressions</vt:lpstr>
      <vt:lpstr>Algebra vs C++ Expressions</vt:lpstr>
      <vt:lpstr>State order of evaluation</vt:lpstr>
      <vt:lpstr>  Assume x = 2 and y = 3  Print output if any else write no output </vt:lpstr>
      <vt:lpstr>Self Practice Programming Example</vt:lpstr>
      <vt:lpstr>Introduction to Type Casting 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2.1 Introduction</dc:title>
  <dc:creator>ws</dc:creator>
  <cp:lastModifiedBy>Faculty- XC</cp:lastModifiedBy>
  <cp:revision>114</cp:revision>
  <dcterms:created xsi:type="dcterms:W3CDTF">2014-09-06T10:28:54Z</dcterms:created>
  <dcterms:modified xsi:type="dcterms:W3CDTF">2015-02-10T08:30:11Z</dcterms:modified>
</cp:coreProperties>
</file>