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11" r:id="rId2"/>
    <p:sldId id="312" r:id="rId3"/>
    <p:sldId id="315" r:id="rId4"/>
    <p:sldId id="340" r:id="rId5"/>
    <p:sldId id="341" r:id="rId6"/>
    <p:sldId id="327" r:id="rId7"/>
    <p:sldId id="318" r:id="rId8"/>
    <p:sldId id="332" r:id="rId9"/>
    <p:sldId id="333" r:id="rId10"/>
    <p:sldId id="334" r:id="rId11"/>
    <p:sldId id="326" r:id="rId12"/>
    <p:sldId id="324" r:id="rId13"/>
    <p:sldId id="265" r:id="rId14"/>
    <p:sldId id="266" r:id="rId15"/>
    <p:sldId id="267" r:id="rId16"/>
    <p:sldId id="337" r:id="rId17"/>
    <p:sldId id="268" r:id="rId18"/>
    <p:sldId id="269" r:id="rId19"/>
    <p:sldId id="335" r:id="rId20"/>
    <p:sldId id="342" r:id="rId21"/>
    <p:sldId id="270" r:id="rId22"/>
    <p:sldId id="271" r:id="rId23"/>
    <p:sldId id="336" r:id="rId24"/>
    <p:sldId id="338" r:id="rId25"/>
    <p:sldId id="33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1" autoAdjust="0"/>
    <p:restoredTop sz="94688" autoAdjust="0"/>
  </p:normalViewPr>
  <p:slideViewPr>
    <p:cSldViewPr>
      <p:cViewPr varScale="1">
        <p:scale>
          <a:sx n="69" d="100"/>
          <a:sy n="69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66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5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705600" y="762000"/>
            <a:ext cx="2438400" cy="6096000"/>
          </a:xfrm>
        </p:spPr>
        <p:txBody>
          <a:bodyPr/>
          <a:lstStyle>
            <a:lvl1pPr marL="0" indent="0">
              <a:buFontTx/>
              <a:buNone/>
              <a:defRPr sz="1200" b="1">
                <a:latin typeface="AvantGarde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 eaLnBrk="0" hangingPunct="0">
              <a:spcBef>
                <a:spcPct val="50000"/>
              </a:spcBef>
              <a:defRPr>
                <a:solidFill>
                  <a:srgbClr val="000000"/>
                </a:solidFill>
              </a:defRPr>
            </a:lvl1pPr>
          </a:lstStyle>
          <a:p>
            <a:fld id="{ADD64966-6C19-400B-8CBD-5736FEBD81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D274116-FC41-4CC0-B082-7311313DEB13}" type="datetimeFigureOut">
              <a:rPr lang="en-US" smtClean="0"/>
              <a:pPr/>
              <a:t>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31C9EB9-7493-49F3-901A-CA6FDD5962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CSC113: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</a:t>
            </a:r>
            <a:r>
              <a:rPr lang="en-US" dirty="0" smtClean="0"/>
              <a:t>omputer Programming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(Theory = 03, Lab = 01)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Momina</a:t>
            </a:r>
            <a:r>
              <a:rPr lang="fr-FR" dirty="0" smtClean="0"/>
              <a:t> </a:t>
            </a:r>
            <a:r>
              <a:rPr lang="fr-FR" dirty="0" err="1" smtClean="0"/>
              <a:t>Moetesum</a:t>
            </a:r>
            <a:endParaRPr lang="fr-FR" dirty="0" smtClean="0"/>
          </a:p>
          <a:p>
            <a:r>
              <a:rPr lang="fr-FR" dirty="0" smtClean="0"/>
              <a:t>Computer Science </a:t>
            </a:r>
            <a:r>
              <a:rPr lang="fr-FR" dirty="0" err="1" smtClean="0"/>
              <a:t>Department</a:t>
            </a:r>
            <a:endParaRPr lang="fr-FR" dirty="0" smtClean="0"/>
          </a:p>
          <a:p>
            <a:r>
              <a:rPr lang="fr-FR" dirty="0" err="1" smtClean="0"/>
              <a:t>Bahria</a:t>
            </a:r>
            <a:r>
              <a:rPr lang="fr-FR" dirty="0" smtClean="0"/>
              <a:t> </a:t>
            </a:r>
            <a:r>
              <a:rPr lang="fr-FR" dirty="0" err="1" smtClean="0"/>
              <a:t>University</a:t>
            </a:r>
            <a:r>
              <a:rPr lang="fr-FR" dirty="0" smtClean="0"/>
              <a:t>, Islamabad</a:t>
            </a:r>
          </a:p>
        </p:txBody>
      </p:sp>
      <p:pic>
        <p:nvPicPr>
          <p:cNvPr id="1030" name="Picture 6" descr="https://encrypted-tbn3.gstatic.com/images?q=tbn:ANd9GcQpxj8HVFdpcW1HAwY5iqHYqsHvYXD_xpUCUSGG4hKfW0vF8Yf9F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28600"/>
            <a:ext cx="3657600" cy="3124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Control </a:t>
            </a:r>
            <a:r>
              <a:rPr lang="en-US" noProof="1"/>
              <a:t>Structures</a:t>
            </a: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All programs can be broken down into 3 </a:t>
            </a:r>
            <a:r>
              <a:rPr lang="en-US" dirty="0"/>
              <a:t>control structures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Sequence structure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Built into C++.  Programs executed sequentially by default.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Selection structures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C++ has three types - </a:t>
            </a:r>
            <a:r>
              <a:rPr lang="en-US" b="1" dirty="0">
                <a:latin typeface="Courier New" pitchFamily="49" charset="0"/>
              </a:rPr>
              <a:t>if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if/else</a:t>
            </a:r>
            <a:r>
              <a:rPr lang="en-US" dirty="0"/>
              <a:t>, and </a:t>
            </a:r>
            <a:r>
              <a:rPr lang="en-US" b="1" dirty="0">
                <a:latin typeface="Courier New" pitchFamily="49" charset="0"/>
              </a:rPr>
              <a:t>switch</a:t>
            </a:r>
            <a:r>
              <a:rPr lang="en-US" dirty="0"/>
              <a:t> </a:t>
            </a:r>
            <a:endParaRPr lang="en-US" dirty="0" smtClean="0"/>
          </a:p>
          <a:p>
            <a:pPr lvl="2">
              <a:lnSpc>
                <a:spcPct val="90000"/>
              </a:lnSpc>
            </a:pPr>
            <a:r>
              <a:rPr lang="en-US" dirty="0" smtClean="0"/>
              <a:t>Any selection can be rewritten as an </a:t>
            </a:r>
            <a:r>
              <a:rPr lang="en-US" b="1" dirty="0" smtClean="0">
                <a:latin typeface="Courier New" pitchFamily="49" charset="0"/>
              </a:rPr>
              <a:t>if</a:t>
            </a:r>
            <a:r>
              <a:rPr lang="en-US" dirty="0" smtClean="0"/>
              <a:t> statement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Repetition structures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C++ has three types -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do/while</a:t>
            </a:r>
            <a:r>
              <a:rPr lang="en-US" dirty="0"/>
              <a:t>, and </a:t>
            </a:r>
            <a:r>
              <a:rPr lang="en-US" b="1" dirty="0" smtClean="0">
                <a:latin typeface="Courier New" pitchFamily="49" charset="0"/>
              </a:rPr>
              <a:t>for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Any repetition structure can be rewritten as a </a:t>
            </a:r>
            <a:r>
              <a:rPr lang="en-US" b="1" dirty="0" smtClean="0">
                <a:latin typeface="Courier New" pitchFamily="49" charset="0"/>
              </a:rPr>
              <a:t>while</a:t>
            </a:r>
            <a:r>
              <a:rPr lang="en-US" dirty="0" smtClean="0"/>
              <a:t> statement</a:t>
            </a:r>
          </a:p>
          <a:p>
            <a:pPr lvl="2">
              <a:lnSpc>
                <a:spcPct val="9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A306C23-F02A-400C-AEC7-023B5589E29F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Flowchart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Flowchart</a:t>
            </a:r>
            <a:endParaRPr lang="en-US" dirty="0"/>
          </a:p>
          <a:p>
            <a:pPr lvl="1"/>
            <a:r>
              <a:rPr lang="en-US" dirty="0"/>
              <a:t>Graphical representation of an algorithm</a:t>
            </a:r>
          </a:p>
          <a:p>
            <a:pPr lvl="1"/>
            <a:r>
              <a:rPr lang="en-US" dirty="0"/>
              <a:t>Drawn using certain special-purpose symbols connected by arrows called </a:t>
            </a:r>
            <a:r>
              <a:rPr lang="en-US" dirty="0" err="1"/>
              <a:t>flowlines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Rectangle symbol (action symbol)</a:t>
            </a:r>
          </a:p>
          <a:p>
            <a:pPr lvl="2"/>
            <a:r>
              <a:rPr lang="en-US" dirty="0"/>
              <a:t>Indicates any type of action.</a:t>
            </a:r>
          </a:p>
          <a:p>
            <a:pPr lvl="1"/>
            <a:r>
              <a:rPr lang="en-US" dirty="0"/>
              <a:t>Oval symbol</a:t>
            </a:r>
          </a:p>
          <a:p>
            <a:pPr lvl="2"/>
            <a:r>
              <a:rPr lang="en-US" dirty="0"/>
              <a:t>indicates beginning or end of a program, or a section of code (circles). </a:t>
            </a:r>
          </a:p>
          <a:p>
            <a:r>
              <a:rPr lang="en-US" dirty="0"/>
              <a:t>single-entry/single-exit control structures </a:t>
            </a:r>
          </a:p>
          <a:p>
            <a:pPr lvl="1"/>
            <a:r>
              <a:rPr lang="en-US" dirty="0"/>
              <a:t>Connect exit point of one control structure to entry point of the next (control-structure stacking).</a:t>
            </a:r>
          </a:p>
          <a:p>
            <a:pPr lvl="1"/>
            <a:r>
              <a:rPr lang="en-US" dirty="0"/>
              <a:t>Makes programs easy to build.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6709AA9-559A-411E-AE14-4F849D764E79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6" name="Rectangle 7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1" smtClean="0"/>
              <a:t>Structured-Programming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1277" name="Rectangle 77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5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F8A2518-1510-4E17-A6A2-5CBE83758D3F}" type="slidenum">
              <a:rPr lang="en-US"/>
              <a:pPr/>
              <a:t>12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47800" y="1905000"/>
            <a:ext cx="6705600" cy="4419600"/>
            <a:chOff x="232" y="1259"/>
            <a:chExt cx="2416" cy="2688"/>
          </a:xfrm>
        </p:grpSpPr>
        <p:sp>
          <p:nvSpPr>
            <p:cNvPr id="51205" name="AutoShape 5"/>
            <p:cNvSpPr>
              <a:spLocks noChangeArrowheads="1"/>
            </p:cNvSpPr>
            <p:nvPr/>
          </p:nvSpPr>
          <p:spPr bwMode="auto">
            <a:xfrm>
              <a:off x="408" y="1259"/>
              <a:ext cx="288" cy="96"/>
            </a:xfrm>
            <a:prstGeom prst="roundRect">
              <a:avLst>
                <a:gd name="adj" fmla="val 16667"/>
              </a:avLst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06" name="Freeform 6"/>
            <p:cNvSpPr>
              <a:spLocks/>
            </p:cNvSpPr>
            <p:nvPr/>
          </p:nvSpPr>
          <p:spPr bwMode="auto">
            <a:xfrm>
              <a:off x="552" y="1355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07" name="Freeform 7"/>
            <p:cNvSpPr>
              <a:spLocks/>
            </p:cNvSpPr>
            <p:nvPr/>
          </p:nvSpPr>
          <p:spPr bwMode="auto">
            <a:xfrm>
              <a:off x="408" y="1499"/>
              <a:ext cx="288" cy="96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19972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72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19972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72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08" name="Freeform 8"/>
            <p:cNvSpPr>
              <a:spLocks/>
            </p:cNvSpPr>
            <p:nvPr/>
          </p:nvSpPr>
          <p:spPr bwMode="auto">
            <a:xfrm>
              <a:off x="552" y="1595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09" name="AutoShape 9"/>
            <p:cNvSpPr>
              <a:spLocks noChangeArrowheads="1"/>
            </p:cNvSpPr>
            <p:nvPr/>
          </p:nvSpPr>
          <p:spPr bwMode="auto">
            <a:xfrm>
              <a:off x="408" y="1739"/>
              <a:ext cx="288" cy="96"/>
            </a:xfrm>
            <a:prstGeom prst="roundRect">
              <a:avLst>
                <a:gd name="adj" fmla="val 16667"/>
              </a:avLst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0" name="AutoShape 10"/>
            <p:cNvSpPr>
              <a:spLocks noChangeArrowheads="1"/>
            </p:cNvSpPr>
            <p:nvPr/>
          </p:nvSpPr>
          <p:spPr bwMode="auto">
            <a:xfrm>
              <a:off x="1832" y="1611"/>
              <a:ext cx="288" cy="96"/>
            </a:xfrm>
            <a:prstGeom prst="roundRect">
              <a:avLst>
                <a:gd name="adj" fmla="val 16667"/>
              </a:avLst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1" name="Freeform 11"/>
            <p:cNvSpPr>
              <a:spLocks/>
            </p:cNvSpPr>
            <p:nvPr/>
          </p:nvSpPr>
          <p:spPr bwMode="auto">
            <a:xfrm>
              <a:off x="1976" y="1707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2" name="Freeform 12"/>
            <p:cNvSpPr>
              <a:spLocks/>
            </p:cNvSpPr>
            <p:nvPr/>
          </p:nvSpPr>
          <p:spPr bwMode="auto">
            <a:xfrm>
              <a:off x="1976" y="2283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3" name="AutoShape 13"/>
            <p:cNvSpPr>
              <a:spLocks noChangeArrowheads="1"/>
            </p:cNvSpPr>
            <p:nvPr/>
          </p:nvSpPr>
          <p:spPr bwMode="auto">
            <a:xfrm>
              <a:off x="1832" y="2427"/>
              <a:ext cx="288" cy="96"/>
            </a:xfrm>
            <a:prstGeom prst="roundRect">
              <a:avLst>
                <a:gd name="adj" fmla="val 16667"/>
              </a:avLst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4" name="Freeform 14"/>
            <p:cNvSpPr>
              <a:spLocks/>
            </p:cNvSpPr>
            <p:nvPr/>
          </p:nvSpPr>
          <p:spPr bwMode="auto">
            <a:xfrm>
              <a:off x="1784" y="1851"/>
              <a:ext cx="384" cy="96"/>
            </a:xfrm>
            <a:custGeom>
              <a:avLst/>
              <a:gdLst/>
              <a:ahLst/>
              <a:cxnLst>
                <a:cxn ang="0">
                  <a:pos x="19979" y="10000"/>
                </a:cxn>
                <a:cxn ang="0">
                  <a:pos x="9979" y="19917"/>
                </a:cxn>
                <a:cxn ang="0">
                  <a:pos x="0" y="10000"/>
                </a:cxn>
                <a:cxn ang="0">
                  <a:pos x="9979" y="0"/>
                </a:cxn>
                <a:cxn ang="0">
                  <a:pos x="19979" y="10000"/>
                </a:cxn>
              </a:cxnLst>
              <a:rect l="0" t="0" r="r" b="b"/>
              <a:pathLst>
                <a:path w="20000" h="20000">
                  <a:moveTo>
                    <a:pt x="19979" y="10000"/>
                  </a:moveTo>
                  <a:lnTo>
                    <a:pt x="9979" y="19917"/>
                  </a:lnTo>
                  <a:lnTo>
                    <a:pt x="0" y="10000"/>
                  </a:lnTo>
                  <a:lnTo>
                    <a:pt x="9979" y="0"/>
                  </a:lnTo>
                  <a:lnTo>
                    <a:pt x="19979" y="10000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5" name="Freeform 15"/>
            <p:cNvSpPr>
              <a:spLocks/>
            </p:cNvSpPr>
            <p:nvPr/>
          </p:nvSpPr>
          <p:spPr bwMode="auto">
            <a:xfrm>
              <a:off x="2168" y="1899"/>
              <a:ext cx="288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6" name="Freeform 16"/>
            <p:cNvSpPr>
              <a:spLocks/>
            </p:cNvSpPr>
            <p:nvPr/>
          </p:nvSpPr>
          <p:spPr bwMode="auto">
            <a:xfrm>
              <a:off x="1496" y="1899"/>
              <a:ext cx="288" cy="0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7" name="Freeform 17"/>
            <p:cNvSpPr>
              <a:spLocks/>
            </p:cNvSpPr>
            <p:nvPr/>
          </p:nvSpPr>
          <p:spPr bwMode="auto">
            <a:xfrm>
              <a:off x="1496" y="1899"/>
              <a:ext cx="0" cy="96"/>
            </a:xfrm>
            <a:custGeom>
              <a:avLst/>
              <a:gdLst/>
              <a:ahLst/>
              <a:cxnLst>
                <a:cxn ang="0">
                  <a:pos x="0" y="19917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17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Freeform 18"/>
            <p:cNvSpPr>
              <a:spLocks/>
            </p:cNvSpPr>
            <p:nvPr/>
          </p:nvSpPr>
          <p:spPr bwMode="auto">
            <a:xfrm>
              <a:off x="2456" y="1899"/>
              <a:ext cx="0" cy="96"/>
            </a:xfrm>
            <a:custGeom>
              <a:avLst/>
              <a:gdLst/>
              <a:ahLst/>
              <a:cxnLst>
                <a:cxn ang="0">
                  <a:pos x="0" y="19917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17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19" name="Freeform 19"/>
            <p:cNvSpPr>
              <a:spLocks/>
            </p:cNvSpPr>
            <p:nvPr/>
          </p:nvSpPr>
          <p:spPr bwMode="auto">
            <a:xfrm>
              <a:off x="1352" y="1995"/>
              <a:ext cx="288" cy="96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19972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72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19972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72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0" name="Freeform 20"/>
            <p:cNvSpPr>
              <a:spLocks/>
            </p:cNvSpPr>
            <p:nvPr/>
          </p:nvSpPr>
          <p:spPr bwMode="auto">
            <a:xfrm>
              <a:off x="2312" y="1995"/>
              <a:ext cx="288" cy="96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19972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72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19972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72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1" name="Freeform 21"/>
            <p:cNvSpPr>
              <a:spLocks/>
            </p:cNvSpPr>
            <p:nvPr/>
          </p:nvSpPr>
          <p:spPr bwMode="auto">
            <a:xfrm>
              <a:off x="1496" y="2091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2" name="Freeform 22"/>
            <p:cNvSpPr>
              <a:spLocks/>
            </p:cNvSpPr>
            <p:nvPr/>
          </p:nvSpPr>
          <p:spPr bwMode="auto">
            <a:xfrm>
              <a:off x="1496" y="2235"/>
              <a:ext cx="432" cy="0"/>
            </a:xfrm>
            <a:custGeom>
              <a:avLst/>
              <a:gdLst/>
              <a:ahLst/>
              <a:cxnLst>
                <a:cxn ang="0">
                  <a:pos x="19981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81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3" name="Freeform 23"/>
            <p:cNvSpPr>
              <a:spLocks/>
            </p:cNvSpPr>
            <p:nvPr/>
          </p:nvSpPr>
          <p:spPr bwMode="auto">
            <a:xfrm>
              <a:off x="2456" y="2091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4" name="Freeform 24"/>
            <p:cNvSpPr>
              <a:spLocks/>
            </p:cNvSpPr>
            <p:nvPr/>
          </p:nvSpPr>
          <p:spPr bwMode="auto">
            <a:xfrm>
              <a:off x="2024" y="2235"/>
              <a:ext cx="432" cy="0"/>
            </a:xfrm>
            <a:custGeom>
              <a:avLst/>
              <a:gdLst/>
              <a:ahLst/>
              <a:cxnLst>
                <a:cxn ang="0">
                  <a:pos x="19981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81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5" name="Oval 25"/>
            <p:cNvSpPr>
              <a:spLocks noChangeArrowheads="1"/>
            </p:cNvSpPr>
            <p:nvPr/>
          </p:nvSpPr>
          <p:spPr bwMode="auto">
            <a:xfrm>
              <a:off x="1928" y="2187"/>
              <a:ext cx="96" cy="96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6" name="AutoShape 26"/>
            <p:cNvSpPr>
              <a:spLocks noChangeArrowheads="1"/>
            </p:cNvSpPr>
            <p:nvPr/>
          </p:nvSpPr>
          <p:spPr bwMode="auto">
            <a:xfrm>
              <a:off x="1192" y="2603"/>
              <a:ext cx="288" cy="96"/>
            </a:xfrm>
            <a:prstGeom prst="roundRect">
              <a:avLst>
                <a:gd name="adj" fmla="val 16667"/>
              </a:avLst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7" name="Freeform 27"/>
            <p:cNvSpPr>
              <a:spLocks/>
            </p:cNvSpPr>
            <p:nvPr/>
          </p:nvSpPr>
          <p:spPr bwMode="auto">
            <a:xfrm>
              <a:off x="1336" y="2699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8" name="Freeform 28"/>
            <p:cNvSpPr>
              <a:spLocks/>
            </p:cNvSpPr>
            <p:nvPr/>
          </p:nvSpPr>
          <p:spPr bwMode="auto">
            <a:xfrm>
              <a:off x="1336" y="3707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29" name="AutoShape 29"/>
            <p:cNvSpPr>
              <a:spLocks noChangeArrowheads="1"/>
            </p:cNvSpPr>
            <p:nvPr/>
          </p:nvSpPr>
          <p:spPr bwMode="auto">
            <a:xfrm>
              <a:off x="1192" y="3851"/>
              <a:ext cx="288" cy="96"/>
            </a:xfrm>
            <a:prstGeom prst="roundRect">
              <a:avLst>
                <a:gd name="adj" fmla="val 16667"/>
              </a:avLst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0" name="Freeform 30"/>
            <p:cNvSpPr>
              <a:spLocks/>
            </p:cNvSpPr>
            <p:nvPr/>
          </p:nvSpPr>
          <p:spPr bwMode="auto">
            <a:xfrm>
              <a:off x="1144" y="2843"/>
              <a:ext cx="384" cy="96"/>
            </a:xfrm>
            <a:custGeom>
              <a:avLst/>
              <a:gdLst/>
              <a:ahLst/>
              <a:cxnLst>
                <a:cxn ang="0">
                  <a:pos x="19979" y="10000"/>
                </a:cxn>
                <a:cxn ang="0">
                  <a:pos x="9979" y="19917"/>
                </a:cxn>
                <a:cxn ang="0">
                  <a:pos x="0" y="10000"/>
                </a:cxn>
                <a:cxn ang="0">
                  <a:pos x="9979" y="0"/>
                </a:cxn>
                <a:cxn ang="0">
                  <a:pos x="19979" y="10000"/>
                </a:cxn>
              </a:cxnLst>
              <a:rect l="0" t="0" r="r" b="b"/>
              <a:pathLst>
                <a:path w="20000" h="20000">
                  <a:moveTo>
                    <a:pt x="19979" y="10000"/>
                  </a:moveTo>
                  <a:lnTo>
                    <a:pt x="9979" y="19917"/>
                  </a:lnTo>
                  <a:lnTo>
                    <a:pt x="0" y="10000"/>
                  </a:lnTo>
                  <a:lnTo>
                    <a:pt x="9979" y="0"/>
                  </a:lnTo>
                  <a:lnTo>
                    <a:pt x="19979" y="10000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1" name="Freeform 31"/>
            <p:cNvSpPr>
              <a:spLocks/>
            </p:cNvSpPr>
            <p:nvPr/>
          </p:nvSpPr>
          <p:spPr bwMode="auto">
            <a:xfrm>
              <a:off x="1528" y="2891"/>
              <a:ext cx="384" cy="0"/>
            </a:xfrm>
            <a:custGeom>
              <a:avLst/>
              <a:gdLst/>
              <a:ahLst/>
              <a:cxnLst>
                <a:cxn ang="0">
                  <a:pos x="19979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9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2" name="Freeform 32"/>
            <p:cNvSpPr>
              <a:spLocks/>
            </p:cNvSpPr>
            <p:nvPr/>
          </p:nvSpPr>
          <p:spPr bwMode="auto">
            <a:xfrm>
              <a:off x="760" y="2891"/>
              <a:ext cx="384" cy="0"/>
            </a:xfrm>
            <a:custGeom>
              <a:avLst/>
              <a:gdLst/>
              <a:ahLst/>
              <a:cxnLst>
                <a:cxn ang="0">
                  <a:pos x="19979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79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3" name="Freeform 33"/>
            <p:cNvSpPr>
              <a:spLocks/>
            </p:cNvSpPr>
            <p:nvPr/>
          </p:nvSpPr>
          <p:spPr bwMode="auto">
            <a:xfrm>
              <a:off x="760" y="2891"/>
              <a:ext cx="0" cy="192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4" name="Freeform 34"/>
            <p:cNvSpPr>
              <a:spLocks/>
            </p:cNvSpPr>
            <p:nvPr/>
          </p:nvSpPr>
          <p:spPr bwMode="auto">
            <a:xfrm>
              <a:off x="1912" y="2891"/>
              <a:ext cx="0" cy="192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5" name="Freeform 35"/>
            <p:cNvSpPr>
              <a:spLocks/>
            </p:cNvSpPr>
            <p:nvPr/>
          </p:nvSpPr>
          <p:spPr bwMode="auto">
            <a:xfrm>
              <a:off x="760" y="3515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6" name="Freeform 36"/>
            <p:cNvSpPr>
              <a:spLocks/>
            </p:cNvSpPr>
            <p:nvPr/>
          </p:nvSpPr>
          <p:spPr bwMode="auto">
            <a:xfrm>
              <a:off x="760" y="3659"/>
              <a:ext cx="528" cy="0"/>
            </a:xfrm>
            <a:custGeom>
              <a:avLst/>
              <a:gdLst/>
              <a:ahLst/>
              <a:cxnLst>
                <a:cxn ang="0">
                  <a:pos x="19985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85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7" name="Freeform 37"/>
            <p:cNvSpPr>
              <a:spLocks/>
            </p:cNvSpPr>
            <p:nvPr/>
          </p:nvSpPr>
          <p:spPr bwMode="auto">
            <a:xfrm>
              <a:off x="1912" y="3515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8" name="Freeform 38"/>
            <p:cNvSpPr>
              <a:spLocks/>
            </p:cNvSpPr>
            <p:nvPr/>
          </p:nvSpPr>
          <p:spPr bwMode="auto">
            <a:xfrm>
              <a:off x="1384" y="3659"/>
              <a:ext cx="528" cy="0"/>
            </a:xfrm>
            <a:custGeom>
              <a:avLst/>
              <a:gdLst/>
              <a:ahLst/>
              <a:cxnLst>
                <a:cxn ang="0">
                  <a:pos x="19985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85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39" name="Oval 39"/>
            <p:cNvSpPr>
              <a:spLocks noChangeArrowheads="1"/>
            </p:cNvSpPr>
            <p:nvPr/>
          </p:nvSpPr>
          <p:spPr bwMode="auto">
            <a:xfrm>
              <a:off x="1288" y="3611"/>
              <a:ext cx="96" cy="96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0" name="Freeform 40"/>
            <p:cNvSpPr>
              <a:spLocks/>
            </p:cNvSpPr>
            <p:nvPr/>
          </p:nvSpPr>
          <p:spPr bwMode="auto">
            <a:xfrm>
              <a:off x="568" y="3083"/>
              <a:ext cx="384" cy="96"/>
            </a:xfrm>
            <a:custGeom>
              <a:avLst/>
              <a:gdLst/>
              <a:ahLst/>
              <a:cxnLst>
                <a:cxn ang="0">
                  <a:pos x="19979" y="10000"/>
                </a:cxn>
                <a:cxn ang="0">
                  <a:pos x="9979" y="19917"/>
                </a:cxn>
                <a:cxn ang="0">
                  <a:pos x="0" y="10000"/>
                </a:cxn>
                <a:cxn ang="0">
                  <a:pos x="9979" y="0"/>
                </a:cxn>
                <a:cxn ang="0">
                  <a:pos x="19979" y="10000"/>
                </a:cxn>
              </a:cxnLst>
              <a:rect l="0" t="0" r="r" b="b"/>
              <a:pathLst>
                <a:path w="20000" h="20000">
                  <a:moveTo>
                    <a:pt x="19979" y="10000"/>
                  </a:moveTo>
                  <a:lnTo>
                    <a:pt x="9979" y="19917"/>
                  </a:lnTo>
                  <a:lnTo>
                    <a:pt x="0" y="10000"/>
                  </a:lnTo>
                  <a:lnTo>
                    <a:pt x="9979" y="0"/>
                  </a:lnTo>
                  <a:lnTo>
                    <a:pt x="19979" y="10000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1" name="Freeform 41"/>
            <p:cNvSpPr>
              <a:spLocks/>
            </p:cNvSpPr>
            <p:nvPr/>
          </p:nvSpPr>
          <p:spPr bwMode="auto">
            <a:xfrm>
              <a:off x="952" y="3131"/>
              <a:ext cx="96" cy="0"/>
            </a:xfrm>
            <a:custGeom>
              <a:avLst/>
              <a:gdLst/>
              <a:ahLst/>
              <a:cxnLst>
                <a:cxn ang="0">
                  <a:pos x="19917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17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2" name="Freeform 42"/>
            <p:cNvSpPr>
              <a:spLocks/>
            </p:cNvSpPr>
            <p:nvPr/>
          </p:nvSpPr>
          <p:spPr bwMode="auto">
            <a:xfrm>
              <a:off x="472" y="3131"/>
              <a:ext cx="96" cy="0"/>
            </a:xfrm>
            <a:custGeom>
              <a:avLst/>
              <a:gdLst/>
              <a:ahLst/>
              <a:cxnLst>
                <a:cxn ang="0">
                  <a:pos x="19917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17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3" name="Freeform 43"/>
            <p:cNvSpPr>
              <a:spLocks/>
            </p:cNvSpPr>
            <p:nvPr/>
          </p:nvSpPr>
          <p:spPr bwMode="auto">
            <a:xfrm>
              <a:off x="472" y="3131"/>
              <a:ext cx="0" cy="96"/>
            </a:xfrm>
            <a:custGeom>
              <a:avLst/>
              <a:gdLst/>
              <a:ahLst/>
              <a:cxnLst>
                <a:cxn ang="0">
                  <a:pos x="0" y="19917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17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4" name="Freeform 44"/>
            <p:cNvSpPr>
              <a:spLocks/>
            </p:cNvSpPr>
            <p:nvPr/>
          </p:nvSpPr>
          <p:spPr bwMode="auto">
            <a:xfrm>
              <a:off x="1048" y="3131"/>
              <a:ext cx="0" cy="96"/>
            </a:xfrm>
            <a:custGeom>
              <a:avLst/>
              <a:gdLst/>
              <a:ahLst/>
              <a:cxnLst>
                <a:cxn ang="0">
                  <a:pos x="0" y="19917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17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5" name="Freeform 45"/>
            <p:cNvSpPr>
              <a:spLocks/>
            </p:cNvSpPr>
            <p:nvPr/>
          </p:nvSpPr>
          <p:spPr bwMode="auto">
            <a:xfrm>
              <a:off x="328" y="3227"/>
              <a:ext cx="288" cy="96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19972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72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19972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72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6" name="Freeform 46"/>
            <p:cNvSpPr>
              <a:spLocks/>
            </p:cNvSpPr>
            <p:nvPr/>
          </p:nvSpPr>
          <p:spPr bwMode="auto">
            <a:xfrm>
              <a:off x="904" y="3227"/>
              <a:ext cx="288" cy="96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19972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72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19972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72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7" name="Freeform 47"/>
            <p:cNvSpPr>
              <a:spLocks/>
            </p:cNvSpPr>
            <p:nvPr/>
          </p:nvSpPr>
          <p:spPr bwMode="auto">
            <a:xfrm>
              <a:off x="472" y="3323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8" name="Freeform 48"/>
            <p:cNvSpPr>
              <a:spLocks/>
            </p:cNvSpPr>
            <p:nvPr/>
          </p:nvSpPr>
          <p:spPr bwMode="auto">
            <a:xfrm>
              <a:off x="472" y="3467"/>
              <a:ext cx="240" cy="0"/>
            </a:xfrm>
            <a:custGeom>
              <a:avLst/>
              <a:gdLst/>
              <a:ahLst/>
              <a:cxnLst>
                <a:cxn ang="0">
                  <a:pos x="19967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67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49" name="Freeform 49"/>
            <p:cNvSpPr>
              <a:spLocks/>
            </p:cNvSpPr>
            <p:nvPr/>
          </p:nvSpPr>
          <p:spPr bwMode="auto">
            <a:xfrm>
              <a:off x="1048" y="3323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0" name="Freeform 50"/>
            <p:cNvSpPr>
              <a:spLocks/>
            </p:cNvSpPr>
            <p:nvPr/>
          </p:nvSpPr>
          <p:spPr bwMode="auto">
            <a:xfrm>
              <a:off x="808" y="3467"/>
              <a:ext cx="240" cy="0"/>
            </a:xfrm>
            <a:custGeom>
              <a:avLst/>
              <a:gdLst/>
              <a:ahLst/>
              <a:cxnLst>
                <a:cxn ang="0">
                  <a:pos x="19967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67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1" name="Oval 51"/>
            <p:cNvSpPr>
              <a:spLocks noChangeArrowheads="1"/>
            </p:cNvSpPr>
            <p:nvPr/>
          </p:nvSpPr>
          <p:spPr bwMode="auto">
            <a:xfrm>
              <a:off x="712" y="3419"/>
              <a:ext cx="96" cy="96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2" name="Freeform 52"/>
            <p:cNvSpPr>
              <a:spLocks/>
            </p:cNvSpPr>
            <p:nvPr/>
          </p:nvSpPr>
          <p:spPr bwMode="auto">
            <a:xfrm>
              <a:off x="1720" y="3083"/>
              <a:ext cx="384" cy="96"/>
            </a:xfrm>
            <a:custGeom>
              <a:avLst/>
              <a:gdLst/>
              <a:ahLst/>
              <a:cxnLst>
                <a:cxn ang="0">
                  <a:pos x="19979" y="10000"/>
                </a:cxn>
                <a:cxn ang="0">
                  <a:pos x="9979" y="19917"/>
                </a:cxn>
                <a:cxn ang="0">
                  <a:pos x="0" y="10000"/>
                </a:cxn>
                <a:cxn ang="0">
                  <a:pos x="9979" y="0"/>
                </a:cxn>
                <a:cxn ang="0">
                  <a:pos x="19979" y="10000"/>
                </a:cxn>
              </a:cxnLst>
              <a:rect l="0" t="0" r="r" b="b"/>
              <a:pathLst>
                <a:path w="20000" h="20000">
                  <a:moveTo>
                    <a:pt x="19979" y="10000"/>
                  </a:moveTo>
                  <a:lnTo>
                    <a:pt x="9979" y="19917"/>
                  </a:lnTo>
                  <a:lnTo>
                    <a:pt x="0" y="10000"/>
                  </a:lnTo>
                  <a:lnTo>
                    <a:pt x="9979" y="0"/>
                  </a:lnTo>
                  <a:lnTo>
                    <a:pt x="19979" y="10000"/>
                  </a:lnTo>
                  <a:close/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3" name="Freeform 53"/>
            <p:cNvSpPr>
              <a:spLocks/>
            </p:cNvSpPr>
            <p:nvPr/>
          </p:nvSpPr>
          <p:spPr bwMode="auto">
            <a:xfrm>
              <a:off x="2104" y="3131"/>
              <a:ext cx="96" cy="0"/>
            </a:xfrm>
            <a:custGeom>
              <a:avLst/>
              <a:gdLst/>
              <a:ahLst/>
              <a:cxnLst>
                <a:cxn ang="0">
                  <a:pos x="19917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17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4" name="Freeform 54"/>
            <p:cNvSpPr>
              <a:spLocks/>
            </p:cNvSpPr>
            <p:nvPr/>
          </p:nvSpPr>
          <p:spPr bwMode="auto">
            <a:xfrm>
              <a:off x="1624" y="3131"/>
              <a:ext cx="96" cy="0"/>
            </a:xfrm>
            <a:custGeom>
              <a:avLst/>
              <a:gdLst/>
              <a:ahLst/>
              <a:cxnLst>
                <a:cxn ang="0">
                  <a:pos x="19917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17" y="0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5" name="Freeform 55"/>
            <p:cNvSpPr>
              <a:spLocks/>
            </p:cNvSpPr>
            <p:nvPr/>
          </p:nvSpPr>
          <p:spPr bwMode="auto">
            <a:xfrm>
              <a:off x="1624" y="3131"/>
              <a:ext cx="0" cy="96"/>
            </a:xfrm>
            <a:custGeom>
              <a:avLst/>
              <a:gdLst/>
              <a:ahLst/>
              <a:cxnLst>
                <a:cxn ang="0">
                  <a:pos x="0" y="19917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17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6" name="Freeform 56"/>
            <p:cNvSpPr>
              <a:spLocks/>
            </p:cNvSpPr>
            <p:nvPr/>
          </p:nvSpPr>
          <p:spPr bwMode="auto">
            <a:xfrm>
              <a:off x="2200" y="3131"/>
              <a:ext cx="0" cy="96"/>
            </a:xfrm>
            <a:custGeom>
              <a:avLst/>
              <a:gdLst/>
              <a:ahLst/>
              <a:cxnLst>
                <a:cxn ang="0">
                  <a:pos x="0" y="19917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17"/>
                  </a:move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7" name="Freeform 57"/>
            <p:cNvSpPr>
              <a:spLocks/>
            </p:cNvSpPr>
            <p:nvPr/>
          </p:nvSpPr>
          <p:spPr bwMode="auto">
            <a:xfrm>
              <a:off x="1480" y="3227"/>
              <a:ext cx="288" cy="96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19972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72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19972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72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8" name="Freeform 58"/>
            <p:cNvSpPr>
              <a:spLocks/>
            </p:cNvSpPr>
            <p:nvPr/>
          </p:nvSpPr>
          <p:spPr bwMode="auto">
            <a:xfrm>
              <a:off x="2056" y="3227"/>
              <a:ext cx="288" cy="96"/>
            </a:xfrm>
            <a:custGeom>
              <a:avLst/>
              <a:gdLst/>
              <a:ahLst/>
              <a:cxnLst>
                <a:cxn ang="0">
                  <a:pos x="19972" y="0"/>
                </a:cxn>
                <a:cxn ang="0">
                  <a:pos x="19972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72" y="0"/>
                </a:cxn>
              </a:cxnLst>
              <a:rect l="0" t="0" r="r" b="b"/>
              <a:pathLst>
                <a:path w="20000" h="20000">
                  <a:moveTo>
                    <a:pt x="19972" y="0"/>
                  </a:moveTo>
                  <a:lnTo>
                    <a:pt x="19972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72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9" name="Freeform 59"/>
            <p:cNvSpPr>
              <a:spLocks/>
            </p:cNvSpPr>
            <p:nvPr/>
          </p:nvSpPr>
          <p:spPr bwMode="auto">
            <a:xfrm>
              <a:off x="1624" y="3323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0" name="Freeform 60"/>
            <p:cNvSpPr>
              <a:spLocks/>
            </p:cNvSpPr>
            <p:nvPr/>
          </p:nvSpPr>
          <p:spPr bwMode="auto">
            <a:xfrm>
              <a:off x="1624" y="3467"/>
              <a:ext cx="240" cy="0"/>
            </a:xfrm>
            <a:custGeom>
              <a:avLst/>
              <a:gdLst/>
              <a:ahLst/>
              <a:cxnLst>
                <a:cxn ang="0">
                  <a:pos x="19967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67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1" name="Freeform 61"/>
            <p:cNvSpPr>
              <a:spLocks/>
            </p:cNvSpPr>
            <p:nvPr/>
          </p:nvSpPr>
          <p:spPr bwMode="auto">
            <a:xfrm>
              <a:off x="2200" y="3323"/>
              <a:ext cx="0" cy="144"/>
            </a:xfrm>
            <a:custGeom>
              <a:avLst/>
              <a:gdLst/>
              <a:ahLst/>
              <a:cxnLst>
                <a:cxn ang="0">
                  <a:pos x="0" y="19944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4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2" name="Freeform 62"/>
            <p:cNvSpPr>
              <a:spLocks/>
            </p:cNvSpPr>
            <p:nvPr/>
          </p:nvSpPr>
          <p:spPr bwMode="auto">
            <a:xfrm>
              <a:off x="1960" y="3467"/>
              <a:ext cx="240" cy="0"/>
            </a:xfrm>
            <a:custGeom>
              <a:avLst/>
              <a:gdLst/>
              <a:ahLst/>
              <a:cxnLst>
                <a:cxn ang="0">
                  <a:pos x="19967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67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3" name="Oval 63"/>
            <p:cNvSpPr>
              <a:spLocks noChangeArrowheads="1"/>
            </p:cNvSpPr>
            <p:nvPr/>
          </p:nvSpPr>
          <p:spPr bwMode="auto">
            <a:xfrm>
              <a:off x="1864" y="3419"/>
              <a:ext cx="96" cy="96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4" name="Freeform 64"/>
            <p:cNvSpPr>
              <a:spLocks/>
            </p:cNvSpPr>
            <p:nvPr/>
          </p:nvSpPr>
          <p:spPr bwMode="auto">
            <a:xfrm>
              <a:off x="744" y="1547"/>
              <a:ext cx="704" cy="176"/>
            </a:xfrm>
            <a:custGeom>
              <a:avLst/>
              <a:gdLst/>
              <a:ahLst/>
              <a:cxnLst>
                <a:cxn ang="0">
                  <a:pos x="19989" y="19955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89" y="19955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ysDot"/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5" name="Freeform 65"/>
            <p:cNvSpPr>
              <a:spLocks/>
            </p:cNvSpPr>
            <p:nvPr/>
          </p:nvSpPr>
          <p:spPr bwMode="auto">
            <a:xfrm>
              <a:off x="1304" y="1755"/>
              <a:ext cx="1344" cy="576"/>
            </a:xfrm>
            <a:custGeom>
              <a:avLst/>
              <a:gdLst/>
              <a:ahLst/>
              <a:cxnLst>
                <a:cxn ang="0">
                  <a:pos x="19994" y="0"/>
                </a:cxn>
                <a:cxn ang="0">
                  <a:pos x="19994" y="19986"/>
                </a:cxn>
                <a:cxn ang="0">
                  <a:pos x="0" y="19986"/>
                </a:cxn>
                <a:cxn ang="0">
                  <a:pos x="0" y="0"/>
                </a:cxn>
                <a:cxn ang="0">
                  <a:pos x="19994" y="0"/>
                </a:cxn>
              </a:cxnLst>
              <a:rect l="0" t="0" r="r" b="b"/>
              <a:pathLst>
                <a:path w="20000" h="20000">
                  <a:moveTo>
                    <a:pt x="19994" y="0"/>
                  </a:moveTo>
                  <a:lnTo>
                    <a:pt x="19994" y="19986"/>
                  </a:lnTo>
                  <a:lnTo>
                    <a:pt x="0" y="19986"/>
                  </a:lnTo>
                  <a:lnTo>
                    <a:pt x="0" y="0"/>
                  </a:lnTo>
                  <a:lnTo>
                    <a:pt x="19994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6" name="Freeform 66"/>
            <p:cNvSpPr>
              <a:spLocks/>
            </p:cNvSpPr>
            <p:nvPr/>
          </p:nvSpPr>
          <p:spPr bwMode="auto">
            <a:xfrm>
              <a:off x="1432" y="2987"/>
              <a:ext cx="960" cy="576"/>
            </a:xfrm>
            <a:custGeom>
              <a:avLst/>
              <a:gdLst/>
              <a:ahLst/>
              <a:cxnLst>
                <a:cxn ang="0">
                  <a:pos x="19992" y="0"/>
                </a:cxn>
                <a:cxn ang="0">
                  <a:pos x="19992" y="19986"/>
                </a:cxn>
                <a:cxn ang="0">
                  <a:pos x="0" y="19986"/>
                </a:cxn>
                <a:cxn ang="0">
                  <a:pos x="0" y="0"/>
                </a:cxn>
                <a:cxn ang="0">
                  <a:pos x="19992" y="0"/>
                </a:cxn>
              </a:cxnLst>
              <a:rect l="0" t="0" r="r" b="b"/>
              <a:pathLst>
                <a:path w="20000" h="20000">
                  <a:moveTo>
                    <a:pt x="19992" y="0"/>
                  </a:moveTo>
                  <a:lnTo>
                    <a:pt x="19992" y="19986"/>
                  </a:lnTo>
                  <a:lnTo>
                    <a:pt x="0" y="19986"/>
                  </a:lnTo>
                  <a:lnTo>
                    <a:pt x="0" y="0"/>
                  </a:lnTo>
                  <a:lnTo>
                    <a:pt x="19992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7" name="Freeform 67"/>
            <p:cNvSpPr>
              <a:spLocks/>
            </p:cNvSpPr>
            <p:nvPr/>
          </p:nvSpPr>
          <p:spPr bwMode="auto">
            <a:xfrm>
              <a:off x="280" y="2987"/>
              <a:ext cx="960" cy="576"/>
            </a:xfrm>
            <a:custGeom>
              <a:avLst/>
              <a:gdLst/>
              <a:ahLst/>
              <a:cxnLst>
                <a:cxn ang="0">
                  <a:pos x="19992" y="0"/>
                </a:cxn>
                <a:cxn ang="0">
                  <a:pos x="19992" y="19986"/>
                </a:cxn>
                <a:cxn ang="0">
                  <a:pos x="0" y="19986"/>
                </a:cxn>
                <a:cxn ang="0">
                  <a:pos x="0" y="0"/>
                </a:cxn>
                <a:cxn ang="0">
                  <a:pos x="19992" y="0"/>
                </a:cxn>
              </a:cxnLst>
              <a:rect l="0" t="0" r="r" b="b"/>
              <a:pathLst>
                <a:path w="20000" h="20000">
                  <a:moveTo>
                    <a:pt x="19992" y="0"/>
                  </a:moveTo>
                  <a:lnTo>
                    <a:pt x="19992" y="19986"/>
                  </a:lnTo>
                  <a:lnTo>
                    <a:pt x="0" y="19986"/>
                  </a:lnTo>
                  <a:lnTo>
                    <a:pt x="0" y="0"/>
                  </a:lnTo>
                  <a:lnTo>
                    <a:pt x="19992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8" name="Freeform 68"/>
            <p:cNvSpPr>
              <a:spLocks/>
            </p:cNvSpPr>
            <p:nvPr/>
          </p:nvSpPr>
          <p:spPr bwMode="auto">
            <a:xfrm>
              <a:off x="232" y="2747"/>
              <a:ext cx="2208" cy="1008"/>
            </a:xfrm>
            <a:custGeom>
              <a:avLst/>
              <a:gdLst/>
              <a:ahLst/>
              <a:cxnLst>
                <a:cxn ang="0">
                  <a:pos x="19996" y="0"/>
                </a:cxn>
                <a:cxn ang="0">
                  <a:pos x="19996" y="19992"/>
                </a:cxn>
                <a:cxn ang="0">
                  <a:pos x="0" y="19992"/>
                </a:cxn>
                <a:cxn ang="0">
                  <a:pos x="0" y="0"/>
                </a:cxn>
                <a:cxn ang="0">
                  <a:pos x="19996" y="0"/>
                </a:cxn>
              </a:cxnLst>
              <a:rect l="0" t="0" r="r" b="b"/>
              <a:pathLst>
                <a:path w="20000" h="20000">
                  <a:moveTo>
                    <a:pt x="19996" y="0"/>
                  </a:moveTo>
                  <a:lnTo>
                    <a:pt x="19996" y="19992"/>
                  </a:lnTo>
                  <a:lnTo>
                    <a:pt x="0" y="19992"/>
                  </a:lnTo>
                  <a:lnTo>
                    <a:pt x="0" y="0"/>
                  </a:lnTo>
                  <a:lnTo>
                    <a:pt x="19996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69" name="Freeform 69"/>
            <p:cNvSpPr>
              <a:spLocks/>
            </p:cNvSpPr>
            <p:nvPr/>
          </p:nvSpPr>
          <p:spPr bwMode="auto">
            <a:xfrm>
              <a:off x="568" y="2139"/>
              <a:ext cx="880" cy="816"/>
            </a:xfrm>
            <a:custGeom>
              <a:avLst/>
              <a:gdLst/>
              <a:ahLst/>
              <a:cxnLst>
                <a:cxn ang="0">
                  <a:pos x="0" y="19990"/>
                </a:cxn>
                <a:cxn ang="0">
                  <a:pos x="19991" y="0"/>
                </a:cxn>
              </a:cxnLst>
              <a:rect l="0" t="0" r="r" b="b"/>
              <a:pathLst>
                <a:path w="20000" h="20000">
                  <a:moveTo>
                    <a:pt x="0" y="19990"/>
                  </a:moveTo>
                  <a:lnTo>
                    <a:pt x="19991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ysDot"/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70" name="Freeform 70"/>
            <p:cNvSpPr>
              <a:spLocks/>
            </p:cNvSpPr>
            <p:nvPr/>
          </p:nvSpPr>
          <p:spPr bwMode="auto">
            <a:xfrm>
              <a:off x="2136" y="2139"/>
              <a:ext cx="368" cy="816"/>
            </a:xfrm>
            <a:custGeom>
              <a:avLst/>
              <a:gdLst/>
              <a:ahLst/>
              <a:cxnLst>
                <a:cxn ang="0">
                  <a:pos x="0" y="19990"/>
                </a:cxn>
                <a:cxn ang="0">
                  <a:pos x="19978" y="0"/>
                </a:cxn>
              </a:cxnLst>
              <a:rect l="0" t="0" r="r" b="b"/>
              <a:pathLst>
                <a:path w="20000" h="20000">
                  <a:moveTo>
                    <a:pt x="0" y="19990"/>
                  </a:moveTo>
                  <a:lnTo>
                    <a:pt x="19978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ysDot"/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71" name="Rectangle 71"/>
            <p:cNvSpPr>
              <a:spLocks noChangeArrowheads="1"/>
            </p:cNvSpPr>
            <p:nvPr/>
          </p:nvSpPr>
          <p:spPr bwMode="auto">
            <a:xfrm>
              <a:off x="1055" y="1528"/>
              <a:ext cx="247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AvantGarde" pitchFamily="34" charset="0"/>
                </a:rPr>
                <a:t>Rule 3</a:t>
              </a:r>
              <a:endParaRPr lang="en-US"/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272" name="Rectangle 72"/>
            <p:cNvSpPr>
              <a:spLocks noChangeArrowheads="1"/>
            </p:cNvSpPr>
            <p:nvPr/>
          </p:nvSpPr>
          <p:spPr bwMode="auto">
            <a:xfrm>
              <a:off x="2376" y="2504"/>
              <a:ext cx="247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AvantGarde" pitchFamily="34" charset="0"/>
                </a:rPr>
                <a:t>Rule 3</a:t>
              </a:r>
              <a:endParaRPr lang="en-US"/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1273" name="Rectangle 73"/>
            <p:cNvSpPr>
              <a:spLocks noChangeArrowheads="1"/>
            </p:cNvSpPr>
            <p:nvPr/>
          </p:nvSpPr>
          <p:spPr bwMode="auto">
            <a:xfrm>
              <a:off x="760" y="2504"/>
              <a:ext cx="247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>
                  <a:latin typeface="AvantGarde" pitchFamily="34" charset="0"/>
                </a:rPr>
                <a:t>Rule 3</a:t>
              </a:r>
              <a:endParaRPr lang="en-US"/>
            </a:p>
            <a:p>
              <a:pPr>
                <a:spcBef>
                  <a:spcPct val="0"/>
                </a:spcBef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1274" name="Text Box 74"/>
          <p:cNvSpPr txBox="1">
            <a:spLocks noChangeArrowheads="1"/>
          </p:cNvSpPr>
          <p:nvPr/>
        </p:nvSpPr>
        <p:spPr bwMode="auto">
          <a:xfrm>
            <a:off x="990600" y="1371600"/>
            <a:ext cx="7924800" cy="37623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/>
              <a:t>Representation of Rule 3 (replacing any rectangle with a control structure)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The </a:t>
            </a:r>
            <a:r>
              <a:rPr lang="en-US" noProof="1"/>
              <a:t>if Selection Structure</a:t>
            </a:r>
            <a:endParaRPr lang="en-US" dirty="0"/>
          </a:p>
        </p:txBody>
      </p:sp>
      <p:sp>
        <p:nvSpPr>
          <p:cNvPr id="10247" name="Rectangle 7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selection </a:t>
            </a:r>
            <a:r>
              <a:rPr lang="en-US" dirty="0"/>
              <a:t>structure</a:t>
            </a:r>
          </a:p>
          <a:p>
            <a:pPr lvl="1"/>
            <a:r>
              <a:rPr lang="en-US" dirty="0"/>
              <a:t>used to choose among alternative courses of action</a:t>
            </a:r>
          </a:p>
          <a:p>
            <a:pPr lvl="1"/>
            <a:r>
              <a:rPr lang="en-US" dirty="0" err="1"/>
              <a:t>Pseudocode</a:t>
            </a:r>
            <a:r>
              <a:rPr lang="en-US" dirty="0"/>
              <a:t> example: </a:t>
            </a:r>
          </a:p>
          <a:p>
            <a:pPr lvl="3">
              <a:buFontTx/>
              <a:buNone/>
            </a:pPr>
            <a:r>
              <a:rPr lang="en-US" i="1" dirty="0">
                <a:solidFill>
                  <a:schemeClr val="accent2"/>
                </a:solidFill>
              </a:rPr>
              <a:t>If student’s grade is greater than or equal to 60</a:t>
            </a:r>
          </a:p>
          <a:p>
            <a:pPr lvl="3">
              <a:buFontTx/>
              <a:buNone/>
            </a:pPr>
            <a:r>
              <a:rPr lang="en-US" i="1" dirty="0">
                <a:solidFill>
                  <a:schemeClr val="accent2"/>
                </a:solidFill>
              </a:rPr>
              <a:t>	Print “Passed”</a:t>
            </a:r>
          </a:p>
          <a:p>
            <a:pPr lvl="1"/>
            <a:r>
              <a:rPr lang="en-US" dirty="0"/>
              <a:t>If the condition is </a:t>
            </a:r>
            <a:r>
              <a:rPr lang="en-US" b="1" dirty="0">
                <a:latin typeface="Courier New" pitchFamily="49" charset="0"/>
              </a:rPr>
              <a:t>true</a:t>
            </a:r>
          </a:p>
          <a:p>
            <a:pPr lvl="2"/>
            <a:r>
              <a:rPr lang="en-US" dirty="0"/>
              <a:t>print statement executed and program goes on to next statement</a:t>
            </a:r>
          </a:p>
          <a:p>
            <a:pPr lvl="1"/>
            <a:r>
              <a:rPr lang="en-US" dirty="0"/>
              <a:t>If the condition is </a:t>
            </a:r>
            <a:r>
              <a:rPr lang="en-US" b="1" dirty="0">
                <a:latin typeface="Courier New" pitchFamily="49" charset="0"/>
              </a:rPr>
              <a:t>false</a:t>
            </a:r>
          </a:p>
          <a:p>
            <a:pPr lvl="2"/>
            <a:r>
              <a:rPr lang="en-US" dirty="0"/>
              <a:t>print statement is ignored and the program goes onto the next statement</a:t>
            </a:r>
          </a:p>
          <a:p>
            <a:pPr lvl="1"/>
            <a:r>
              <a:rPr lang="en-US" dirty="0"/>
              <a:t>Indenting makes programs easier to read</a:t>
            </a:r>
          </a:p>
          <a:p>
            <a:pPr lvl="2"/>
            <a:r>
              <a:rPr lang="en-US" dirty="0"/>
              <a:t>C++ ignores whitespace characters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CD56CFF-1883-40A2-B14E-BB577EEC92FB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6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The </a:t>
            </a:r>
            <a:r>
              <a:rPr lang="en-US" noProof="1"/>
              <a:t>if Selection Structure</a:t>
            </a:r>
            <a:endParaRPr lang="en-US" dirty="0"/>
          </a:p>
        </p:txBody>
      </p:sp>
      <p:sp>
        <p:nvSpPr>
          <p:cNvPr id="11297" name="Rectangle 3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Translation of pseudocode statement into C++:</a:t>
            </a:r>
          </a:p>
          <a:p>
            <a:pPr lvl="3">
              <a:buFontTx/>
              <a:buNone/>
            </a:pPr>
            <a:r>
              <a:rPr lang="en-US"/>
              <a:t>	</a:t>
            </a:r>
            <a:r>
              <a:rPr lang="en-US" b="1">
                <a:latin typeface="Courier New" pitchFamily="49" charset="0"/>
              </a:rPr>
              <a:t>if ( grade &gt;= 60 ) </a:t>
            </a:r>
            <a:br>
              <a:rPr lang="en-US" b="1">
                <a:latin typeface="Courier New" pitchFamily="49" charset="0"/>
              </a:rPr>
            </a:br>
            <a:r>
              <a:rPr lang="en-US" b="1">
                <a:latin typeface="Courier New" pitchFamily="49" charset="0"/>
              </a:rPr>
              <a:t>   cout &lt;&lt; "Passed"; </a:t>
            </a:r>
          </a:p>
          <a:p>
            <a:r>
              <a:rPr lang="en-US"/>
              <a:t>Diamond symbol (decision symbol)</a:t>
            </a:r>
          </a:p>
          <a:p>
            <a:pPr lvl="1"/>
            <a:r>
              <a:rPr lang="en-US"/>
              <a:t>indicates decision is to be made</a:t>
            </a:r>
          </a:p>
          <a:p>
            <a:pPr lvl="1"/>
            <a:r>
              <a:rPr lang="en-US"/>
              <a:t>Contains an expression that can be true or false.</a:t>
            </a:r>
          </a:p>
          <a:p>
            <a:pPr lvl="2"/>
            <a:r>
              <a:rPr lang="en-US"/>
              <a:t>Test the condition, follow appropriate path</a:t>
            </a:r>
          </a:p>
          <a:p>
            <a:r>
              <a:rPr lang="en-US" b="1">
                <a:latin typeface="Courier New" pitchFamily="49" charset="0"/>
              </a:rPr>
              <a:t>if</a:t>
            </a:r>
            <a:r>
              <a:rPr lang="en-US"/>
              <a:t> structure is a single-entry/single-exit structure 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6FD864A-A583-411B-BBBB-D43493863A0D}" type="slidenum">
              <a:rPr lang="en-US"/>
              <a:pPr/>
              <a:t>14</a:t>
            </a:fld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0" y="1546225"/>
            <a:ext cx="548640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0" y="3724275"/>
            <a:ext cx="5486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 </a:t>
            </a:r>
            <a:endParaRPr lang="en-US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The </a:t>
            </a:r>
            <a:r>
              <a:rPr lang="en-US" noProof="1"/>
              <a:t>if Selection Structure</a:t>
            </a:r>
            <a:endParaRPr lang="en-US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Flowchart of pseudocode statement</a:t>
            </a:r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AA3949F-1842-4C71-A7BD-864BC2297EA5}" type="slidenum">
              <a:rPr lang="en-US"/>
              <a:pPr/>
              <a:t>15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0" y="2133600"/>
            <a:ext cx="7467600" cy="2798763"/>
            <a:chOff x="672" y="2016"/>
            <a:chExt cx="4704" cy="1763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672" y="2016"/>
              <a:ext cx="2760" cy="1763"/>
              <a:chOff x="696" y="2523"/>
              <a:chExt cx="1488" cy="824"/>
            </a:xfrm>
          </p:grpSpPr>
          <p:sp>
            <p:nvSpPr>
              <p:cNvPr id="55302" name="Freeform 6"/>
              <p:cNvSpPr>
                <a:spLocks/>
              </p:cNvSpPr>
              <p:nvPr/>
            </p:nvSpPr>
            <p:spPr bwMode="auto">
              <a:xfrm>
                <a:off x="1080" y="2571"/>
                <a:ext cx="0" cy="192"/>
              </a:xfrm>
              <a:custGeom>
                <a:avLst/>
                <a:gdLst/>
                <a:ahLst/>
                <a:cxnLst>
                  <a:cxn ang="0">
                    <a:pos x="0" y="19958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0" y="19958"/>
                    </a:move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03" name="Freeform 7"/>
              <p:cNvSpPr>
                <a:spLocks/>
              </p:cNvSpPr>
              <p:nvPr/>
            </p:nvSpPr>
            <p:spPr bwMode="auto">
              <a:xfrm>
                <a:off x="1080" y="3107"/>
                <a:ext cx="0" cy="192"/>
              </a:xfrm>
              <a:custGeom>
                <a:avLst/>
                <a:gdLst/>
                <a:ahLst/>
                <a:cxnLst>
                  <a:cxn ang="0">
                    <a:pos x="0" y="19958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0" y="19958"/>
                    </a:move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04" name="Oval 8"/>
              <p:cNvSpPr>
                <a:spLocks noChangeArrowheads="1"/>
              </p:cNvSpPr>
              <p:nvPr/>
            </p:nvSpPr>
            <p:spPr bwMode="auto">
              <a:xfrm>
                <a:off x="1056" y="2523"/>
                <a:ext cx="48" cy="48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05" name="Oval 9"/>
              <p:cNvSpPr>
                <a:spLocks noChangeArrowheads="1"/>
              </p:cNvSpPr>
              <p:nvPr/>
            </p:nvSpPr>
            <p:spPr bwMode="auto">
              <a:xfrm>
                <a:off x="1056" y="3299"/>
                <a:ext cx="48" cy="48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06" name="Freeform 10"/>
              <p:cNvSpPr>
                <a:spLocks/>
              </p:cNvSpPr>
              <p:nvPr/>
            </p:nvSpPr>
            <p:spPr bwMode="auto">
              <a:xfrm>
                <a:off x="1464" y="2935"/>
                <a:ext cx="192" cy="0"/>
              </a:xfrm>
              <a:custGeom>
                <a:avLst/>
                <a:gdLst/>
                <a:ahLst/>
                <a:cxnLst>
                  <a:cxn ang="0">
                    <a:pos x="19958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58" y="0"/>
                    </a:move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07" name="Freeform 11"/>
              <p:cNvSpPr>
                <a:spLocks/>
              </p:cNvSpPr>
              <p:nvPr/>
            </p:nvSpPr>
            <p:spPr bwMode="auto">
              <a:xfrm>
                <a:off x="1086" y="3152"/>
                <a:ext cx="864" cy="0"/>
              </a:xfrm>
              <a:custGeom>
                <a:avLst/>
                <a:gdLst/>
                <a:ahLst/>
                <a:cxnLst>
                  <a:cxn ang="0">
                    <a:pos x="19991" y="0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19991" y="0"/>
                    </a:move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 type="triangle" w="med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08" name="Freeform 12"/>
              <p:cNvSpPr>
                <a:spLocks/>
              </p:cNvSpPr>
              <p:nvPr/>
            </p:nvSpPr>
            <p:spPr bwMode="auto">
              <a:xfrm>
                <a:off x="1944" y="2984"/>
                <a:ext cx="0" cy="16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9952"/>
                  </a:cxn>
                </a:cxnLst>
                <a:rect l="0" t="0" r="r" b="b"/>
                <a:pathLst>
                  <a:path w="20000" h="20000">
                    <a:moveTo>
                      <a:pt x="0" y="0"/>
                    </a:moveTo>
                    <a:lnTo>
                      <a:pt x="0" y="19952"/>
                    </a:lnTo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09" name="Rectangle 13"/>
              <p:cNvSpPr>
                <a:spLocks noChangeArrowheads="1"/>
              </p:cNvSpPr>
              <p:nvPr/>
            </p:nvSpPr>
            <p:spPr bwMode="auto">
              <a:xfrm>
                <a:off x="1474" y="2854"/>
                <a:ext cx="170" cy="96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600">
                    <a:latin typeface="AvantGarde" pitchFamily="34" charset="0"/>
                  </a:rPr>
                  <a:t>true</a:t>
                </a:r>
                <a:endParaRPr lang="en-US" sz="1600"/>
              </a:p>
              <a:p>
                <a:pPr>
                  <a:spcBef>
                    <a:spcPct val="0"/>
                  </a:spcBef>
                </a:pPr>
                <a:endParaRPr lang="en-US" sz="1600">
                  <a:solidFill>
                    <a:schemeClr val="tx1"/>
                  </a:solidFill>
                </a:endParaRPr>
              </a:p>
            </p:txBody>
          </p:sp>
          <p:sp>
            <p:nvSpPr>
              <p:cNvPr id="55310" name="Rectangle 14"/>
              <p:cNvSpPr>
                <a:spLocks noChangeArrowheads="1"/>
              </p:cNvSpPr>
              <p:nvPr/>
            </p:nvSpPr>
            <p:spPr bwMode="auto">
              <a:xfrm>
                <a:off x="930" y="3170"/>
                <a:ext cx="208" cy="96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eaLnBrk="1" hangingPunct="1">
                  <a:spcBef>
                    <a:spcPct val="0"/>
                  </a:spcBef>
                </a:pPr>
                <a:r>
                  <a:rPr lang="en-US" sz="1600">
                    <a:latin typeface="AvantGarde" pitchFamily="34" charset="0"/>
                  </a:rPr>
                  <a:t>false</a:t>
                </a:r>
                <a:endParaRPr lang="en-US" sz="1600"/>
              </a:p>
              <a:p>
                <a:pPr>
                  <a:spcBef>
                    <a:spcPct val="0"/>
                  </a:spcBef>
                </a:pPr>
                <a:endParaRPr lang="en-US" sz="16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" name="Group 15"/>
              <p:cNvGrpSpPr>
                <a:grpSpLocks/>
              </p:cNvGrpSpPr>
              <p:nvPr/>
            </p:nvGrpSpPr>
            <p:grpSpPr bwMode="auto">
              <a:xfrm>
                <a:off x="696" y="2763"/>
                <a:ext cx="768" cy="344"/>
                <a:chOff x="0" y="0"/>
                <a:chExt cx="20000" cy="20000"/>
              </a:xfrm>
            </p:grpSpPr>
            <p:sp>
              <p:nvSpPr>
                <p:cNvPr id="55312" name="Freeform 16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90" y="10000"/>
                    </a:cxn>
                    <a:cxn ang="0">
                      <a:pos x="9990" y="19977"/>
                    </a:cxn>
                    <a:cxn ang="0">
                      <a:pos x="0" y="10000"/>
                    </a:cxn>
                    <a:cxn ang="0">
                      <a:pos x="9990" y="0"/>
                    </a:cxn>
                    <a:cxn ang="0">
                      <a:pos x="19990" y="10000"/>
                    </a:cxn>
                  </a:cxnLst>
                  <a:rect l="0" t="0" r="r" b="b"/>
                  <a:pathLst>
                    <a:path w="20000" h="20000">
                      <a:moveTo>
                        <a:pt x="19990" y="10000"/>
                      </a:moveTo>
                      <a:lnTo>
                        <a:pt x="9990" y="19977"/>
                      </a:lnTo>
                      <a:lnTo>
                        <a:pt x="0" y="10000"/>
                      </a:lnTo>
                      <a:lnTo>
                        <a:pt x="9990" y="0"/>
                      </a:lnTo>
                      <a:lnTo>
                        <a:pt x="19990" y="1000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13" name="Rectangle 17"/>
                <p:cNvSpPr>
                  <a:spLocks noChangeArrowheads="1"/>
                </p:cNvSpPr>
                <p:nvPr/>
              </p:nvSpPr>
              <p:spPr bwMode="auto">
                <a:xfrm>
                  <a:off x="4365" y="8372"/>
                  <a:ext cx="11260" cy="4233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 eaLnBrk="1" hangingPunct="1">
                    <a:spcBef>
                      <a:spcPct val="0"/>
                    </a:spcBef>
                  </a:pPr>
                  <a:r>
                    <a:rPr lang="en-US" sz="1600">
                      <a:latin typeface="AvantGarde" pitchFamily="34" charset="0"/>
                    </a:rPr>
                    <a:t>grade &gt;= 60</a:t>
                  </a:r>
                  <a:endParaRPr lang="en-US" sz="1600">
                    <a:latin typeface="Times" pitchFamily="18" charset="0"/>
                  </a:endParaRPr>
                </a:p>
                <a:p>
                  <a:pPr>
                    <a:spcBef>
                      <a:spcPct val="0"/>
                    </a:spcBef>
                  </a:pPr>
                  <a:endParaRPr lang="en-US" sz="160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5" name="Group 18"/>
              <p:cNvGrpSpPr>
                <a:grpSpLocks/>
              </p:cNvGrpSpPr>
              <p:nvPr/>
            </p:nvGrpSpPr>
            <p:grpSpPr bwMode="auto">
              <a:xfrm>
                <a:off x="1656" y="2887"/>
                <a:ext cx="528" cy="96"/>
                <a:chOff x="0" y="0"/>
                <a:chExt cx="20000" cy="20000"/>
              </a:xfrm>
            </p:grpSpPr>
            <p:sp>
              <p:nvSpPr>
                <p:cNvPr id="55315" name="Freeform 19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85" y="0"/>
                    </a:cxn>
                    <a:cxn ang="0">
                      <a:pos x="19985" y="19917"/>
                    </a:cxn>
                    <a:cxn ang="0">
                      <a:pos x="0" y="19917"/>
                    </a:cxn>
                    <a:cxn ang="0">
                      <a:pos x="0" y="0"/>
                    </a:cxn>
                    <a:cxn ang="0">
                      <a:pos x="19985" y="0"/>
                    </a:cxn>
                  </a:cxnLst>
                  <a:rect l="0" t="0" r="r" b="b"/>
                  <a:pathLst>
                    <a:path w="20000" h="20000">
                      <a:moveTo>
                        <a:pt x="19985" y="0"/>
                      </a:moveTo>
                      <a:lnTo>
                        <a:pt x="19985" y="19917"/>
                      </a:lnTo>
                      <a:lnTo>
                        <a:pt x="0" y="19917"/>
                      </a:lnTo>
                      <a:lnTo>
                        <a:pt x="0" y="0"/>
                      </a:lnTo>
                      <a:lnTo>
                        <a:pt x="19985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16" name="Rectangle 20"/>
                <p:cNvSpPr>
                  <a:spLocks noChangeArrowheads="1"/>
                </p:cNvSpPr>
                <p:nvPr/>
              </p:nvSpPr>
              <p:spPr bwMode="auto">
                <a:xfrm>
                  <a:off x="1258" y="4583"/>
                  <a:ext cx="17469" cy="14250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ctr" eaLnBrk="1" hangingPunct="1">
                    <a:spcBef>
                      <a:spcPct val="0"/>
                    </a:spcBef>
                  </a:pPr>
                  <a:r>
                    <a:rPr lang="en-US" sz="1400">
                      <a:latin typeface="AvantGarde" pitchFamily="34" charset="0"/>
                    </a:rPr>
                    <a:t>print “Passed”</a:t>
                  </a:r>
                  <a:endParaRPr lang="en-US" sz="1400">
                    <a:latin typeface="Times" pitchFamily="18" charset="0"/>
                  </a:endParaRPr>
                </a:p>
                <a:p>
                  <a:pPr>
                    <a:spcBef>
                      <a:spcPct val="0"/>
                    </a:spcBef>
                  </a:pPr>
                  <a:endParaRPr lang="en-US" sz="1400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55317" name="Text Box 21"/>
            <p:cNvSpPr txBox="1">
              <a:spLocks noChangeArrowheads="1"/>
            </p:cNvSpPr>
            <p:nvPr/>
          </p:nvSpPr>
          <p:spPr bwMode="auto">
            <a:xfrm>
              <a:off x="3696" y="2208"/>
              <a:ext cx="1680" cy="145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/>
                <a:t>A decision can be made on any expression. </a:t>
              </a:r>
            </a:p>
            <a:p>
              <a:r>
                <a:rPr lang="en-US" sz="1800"/>
                <a:t>zero - </a:t>
              </a:r>
              <a:r>
                <a:rPr lang="en-US" sz="1800" b="1">
                  <a:latin typeface="Courier New" pitchFamily="49" charset="0"/>
                </a:rPr>
                <a:t>false</a:t>
              </a:r>
              <a:r>
                <a:rPr lang="en-US" sz="1800"/>
                <a:t> </a:t>
              </a:r>
            </a:p>
            <a:p>
              <a:r>
                <a:rPr lang="en-US" sz="1800"/>
                <a:t>nonzero - </a:t>
              </a:r>
              <a:r>
                <a:rPr lang="en-US" sz="1800" b="1">
                  <a:latin typeface="Courier New" pitchFamily="49" charset="0"/>
                </a:rPr>
                <a:t>true</a:t>
              </a:r>
            </a:p>
            <a:p>
              <a:r>
                <a:rPr lang="en-US" sz="1800"/>
                <a:t>Example:</a:t>
              </a:r>
            </a:p>
            <a:p>
              <a:r>
                <a:rPr lang="en-US" sz="1800" b="1">
                  <a:latin typeface="Courier New" pitchFamily="49" charset="0"/>
                </a:rPr>
                <a:t>3 - 4</a:t>
              </a:r>
              <a:r>
                <a:rPr lang="en-US" sz="1800"/>
                <a:t> is</a:t>
              </a:r>
              <a:r>
                <a:rPr lang="en-US" sz="1800" b="1"/>
                <a:t> </a:t>
              </a:r>
              <a:r>
                <a:rPr lang="en-US" sz="1800" b="1">
                  <a:latin typeface="Courier New" pitchFamily="49" charset="0"/>
                </a:rPr>
                <a:t>true</a:t>
              </a:r>
              <a:endParaRPr lang="en-US" sz="180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Practice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Test if the value of the variable </a:t>
            </a:r>
            <a:r>
              <a:rPr lang="en-US" b="1" dirty="0" smtClean="0"/>
              <a:t>count </a:t>
            </a:r>
            <a:r>
              <a:rPr lang="en-US" dirty="0" smtClean="0"/>
              <a:t>is greater than 10. If it is, print </a:t>
            </a:r>
            <a:r>
              <a:rPr lang="en-US" b="1" dirty="0" smtClean="0"/>
              <a:t>“Count is greater than 10”.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Test if the variable </a:t>
            </a:r>
            <a:r>
              <a:rPr lang="en-US" b="1" dirty="0" smtClean="0"/>
              <a:t>number </a:t>
            </a:r>
            <a:r>
              <a:rPr lang="en-US" dirty="0" smtClean="0"/>
              <a:t>is not equal to </a:t>
            </a:r>
            <a:r>
              <a:rPr lang="en-US" b="1" dirty="0" smtClean="0"/>
              <a:t>7, </a:t>
            </a:r>
            <a:r>
              <a:rPr lang="en-US" dirty="0" smtClean="0"/>
              <a:t>print </a:t>
            </a:r>
            <a:r>
              <a:rPr lang="en-US" b="1" dirty="0" smtClean="0"/>
              <a:t>“The variable number is not equal to 7”. </a:t>
            </a:r>
          </a:p>
          <a:p>
            <a:pPr marL="457200" indent="-457200">
              <a:buFont typeface="+mj-lt"/>
              <a:buAutoNum type="arabicPeriod"/>
            </a:pPr>
            <a:endParaRPr lang="en-US" b="1" dirty="0" smtClean="0"/>
          </a:p>
          <a:p>
            <a:pPr marL="457200" indent="-457200">
              <a:buFont typeface="+mj-lt"/>
              <a:buAutoNum type="arabicPeriod"/>
            </a:pPr>
            <a:endParaRPr lang="en-US" b="1" dirty="0" smtClean="0"/>
          </a:p>
          <a:p>
            <a:pPr marL="457200" indent="-457200">
              <a:buFont typeface="+mj-lt"/>
              <a:buAutoNum type="arabicPeriod"/>
            </a:pPr>
            <a:endParaRPr lang="en-US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52" name="Rectangle 4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The </a:t>
            </a:r>
            <a:r>
              <a:rPr lang="en-US" noProof="1">
                <a:latin typeface="Courier New" pitchFamily="49" charset="0"/>
              </a:rPr>
              <a:t>if/else</a:t>
            </a:r>
            <a:r>
              <a:rPr lang="en-US" noProof="1"/>
              <a:t> Selection Structure</a:t>
            </a:r>
            <a:endParaRPr lang="en-US" dirty="0"/>
          </a:p>
        </p:txBody>
      </p:sp>
      <p:sp>
        <p:nvSpPr>
          <p:cNvPr id="13353" name="Rectangle 41"/>
          <p:cNvSpPr>
            <a:spLocks noGrp="1" noChangeArrowheads="1"/>
          </p:cNvSpPr>
          <p:nvPr>
            <p:ph sz="quarter" idx="1"/>
          </p:nvPr>
        </p:nvSpPr>
        <p:spPr>
          <a:xfrm>
            <a:off x="685800" y="1676400"/>
            <a:ext cx="7772400" cy="4724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Double Selection Structure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latin typeface="Courier New" pitchFamily="49" charset="0"/>
              </a:rPr>
              <a:t>if</a:t>
            </a:r>
            <a:endParaRPr lang="en-US" b="1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Only performs an action if the condition is true</a:t>
            </a:r>
          </a:p>
          <a:p>
            <a:pPr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if/else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different action is performed when condition is true and when condition is false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Pseudocode</a:t>
            </a:r>
            <a:endParaRPr lang="en-US" dirty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 dirty="0">
                <a:solidFill>
                  <a:schemeClr val="accent2"/>
                </a:solidFill>
              </a:rPr>
              <a:t>if student’s grade is greater than or equal to 60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print “Passed”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 dirty="0">
                <a:solidFill>
                  <a:schemeClr val="accent2"/>
                </a:solidFill>
              </a:rPr>
              <a:t>else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 dirty="0">
                <a:solidFill>
                  <a:schemeClr val="accent2"/>
                </a:solidFill>
              </a:rPr>
              <a:t>	print “Failed” </a:t>
            </a:r>
          </a:p>
          <a:p>
            <a:pPr>
              <a:lnSpc>
                <a:spcPct val="90000"/>
              </a:lnSpc>
            </a:pPr>
            <a:r>
              <a:rPr lang="en-US" dirty="0"/>
              <a:t>C++ code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  <a:r>
              <a:rPr lang="en-US" b="1" dirty="0">
                <a:latin typeface="Courier New" pitchFamily="49" charset="0"/>
              </a:rPr>
              <a:t>if ( grade &gt;= 60 ) </a:t>
            </a:r>
            <a:br>
              <a:rPr lang="en-US" b="1" dirty="0">
                <a:latin typeface="Courier New" pitchFamily="49" charset="0"/>
              </a:rPr>
            </a:br>
            <a:r>
              <a:rPr lang="en-US" b="1" dirty="0">
                <a:latin typeface="Courier New" pitchFamily="49" charset="0"/>
              </a:rPr>
              <a:t>   </a:t>
            </a:r>
            <a:r>
              <a:rPr lang="en-US" b="1" dirty="0" err="1">
                <a:latin typeface="Courier New" pitchFamily="49" charset="0"/>
              </a:rPr>
              <a:t>cout</a:t>
            </a:r>
            <a:r>
              <a:rPr lang="en-US" b="1" dirty="0">
                <a:latin typeface="Courier New" pitchFamily="49" charset="0"/>
              </a:rPr>
              <a:t> &lt;&lt; "Passed";</a:t>
            </a:r>
            <a:br>
              <a:rPr lang="en-US" b="1" dirty="0">
                <a:latin typeface="Courier New" pitchFamily="49" charset="0"/>
              </a:rPr>
            </a:br>
            <a:r>
              <a:rPr lang="en-US" b="1" dirty="0">
                <a:latin typeface="Courier New" pitchFamily="49" charset="0"/>
              </a:rPr>
              <a:t>else</a:t>
            </a:r>
            <a:br>
              <a:rPr lang="en-US" b="1" dirty="0">
                <a:latin typeface="Courier New" pitchFamily="49" charset="0"/>
              </a:rPr>
            </a:br>
            <a:r>
              <a:rPr lang="en-US" b="1" dirty="0">
                <a:latin typeface="Courier New" pitchFamily="49" charset="0"/>
              </a:rPr>
              <a:t>   </a:t>
            </a:r>
            <a:r>
              <a:rPr lang="en-US" b="1" dirty="0" err="1">
                <a:latin typeface="Courier New" pitchFamily="49" charset="0"/>
              </a:rPr>
              <a:t>cout</a:t>
            </a:r>
            <a:r>
              <a:rPr lang="en-US" b="1" dirty="0">
                <a:latin typeface="Courier New" pitchFamily="49" charset="0"/>
              </a:rPr>
              <a:t> &lt;&lt; "Failed";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2409F-A873-4242-95D1-58D0DB1E7FC6}" type="slidenum">
              <a:rPr lang="en-US"/>
              <a:pPr/>
              <a:t>17</a:t>
            </a:fld>
            <a:endParaRPr lang="en-US"/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0" y="1622425"/>
            <a:ext cx="5521325" cy="185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0" y="3433763"/>
            <a:ext cx="55213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 </a:t>
            </a:r>
            <a:endParaRPr lang="en-US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3350" name="Rectangle 38"/>
          <p:cNvSpPr>
            <a:spLocks noChangeArrowheads="1"/>
          </p:cNvSpPr>
          <p:nvPr/>
        </p:nvSpPr>
        <p:spPr bwMode="auto">
          <a:xfrm>
            <a:off x="0" y="3473450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</a:rPr>
              <a:t/>
            </a:r>
            <a:br>
              <a:rPr lang="en-US" sz="1400">
                <a:solidFill>
                  <a:schemeClr val="tx1"/>
                </a:solidFill>
              </a:rPr>
            </a:b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36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The </a:t>
            </a:r>
            <a:r>
              <a:rPr lang="en-US" noProof="1">
                <a:latin typeface="Courier New" pitchFamily="49" charset="0"/>
              </a:rPr>
              <a:t>if/else</a:t>
            </a:r>
            <a:r>
              <a:rPr lang="en-US" noProof="1"/>
              <a:t> Selection Structure</a:t>
            </a:r>
            <a:endParaRPr lang="en-US" dirty="0"/>
          </a:p>
        </p:txBody>
      </p:sp>
      <p:sp>
        <p:nvSpPr>
          <p:cNvPr id="47137" name="Rectangle 33"/>
          <p:cNvSpPr>
            <a:spLocks noGrp="1" noChangeArrowheads="1"/>
          </p:cNvSpPr>
          <p:nvPr>
            <p:ph sz="quarter" idx="1"/>
          </p:nvPr>
        </p:nvSpPr>
        <p:spPr>
          <a:xfrm>
            <a:off x="228600" y="1905000"/>
            <a:ext cx="8763000" cy="4495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b="1" dirty="0">
              <a:latin typeface="Courier New" pitchFamily="49" charset="0"/>
            </a:endParaRP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71A9FAB-D2D1-469C-B71F-C27A336215FA}" type="slidenum">
              <a:rPr lang="en-US"/>
              <a:pPr/>
              <a:t>18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800" y="1600200"/>
            <a:ext cx="8458200" cy="4267200"/>
            <a:chOff x="312" y="2345"/>
            <a:chExt cx="2256" cy="954"/>
          </a:xfrm>
        </p:grpSpPr>
        <p:sp>
          <p:nvSpPr>
            <p:cNvPr id="47109" name="Freeform 5"/>
            <p:cNvSpPr>
              <a:spLocks/>
            </p:cNvSpPr>
            <p:nvPr/>
          </p:nvSpPr>
          <p:spPr bwMode="auto">
            <a:xfrm>
              <a:off x="1471" y="3072"/>
              <a:ext cx="836" cy="0"/>
            </a:xfrm>
            <a:custGeom>
              <a:avLst/>
              <a:gdLst/>
              <a:ahLst/>
              <a:cxnLst>
                <a:cxn ang="0">
                  <a:pos x="19990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90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 type="triangle" w="med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0" name="Rectangle 6"/>
            <p:cNvSpPr>
              <a:spLocks noChangeArrowheads="1"/>
            </p:cNvSpPr>
            <p:nvPr/>
          </p:nvSpPr>
          <p:spPr bwMode="auto">
            <a:xfrm>
              <a:off x="1841" y="2630"/>
              <a:ext cx="170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sz="1400">
                  <a:latin typeface="Courier New" pitchFamily="49" charset="0"/>
                </a:rPr>
                <a:t>true</a:t>
              </a:r>
            </a:p>
            <a:p>
              <a:pPr>
                <a:spcBef>
                  <a:spcPct val="0"/>
                </a:spcBef>
              </a:pPr>
              <a:endParaRPr lang="en-US" sz="14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7111" name="Freeform 7"/>
            <p:cNvSpPr>
              <a:spLocks/>
            </p:cNvSpPr>
            <p:nvPr/>
          </p:nvSpPr>
          <p:spPr bwMode="auto">
            <a:xfrm>
              <a:off x="580" y="3072"/>
              <a:ext cx="843" cy="0"/>
            </a:xfrm>
            <a:custGeom>
              <a:avLst/>
              <a:gdLst/>
              <a:ahLst/>
              <a:cxnLst>
                <a:cxn ang="0">
                  <a:pos x="19991" y="0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19991" y="0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2" name="Freeform 8"/>
            <p:cNvSpPr>
              <a:spLocks/>
            </p:cNvSpPr>
            <p:nvPr/>
          </p:nvSpPr>
          <p:spPr bwMode="auto">
            <a:xfrm>
              <a:off x="578" y="2954"/>
              <a:ext cx="0" cy="1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32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32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3" name="Rectangle 9"/>
            <p:cNvSpPr>
              <a:spLocks noChangeArrowheads="1"/>
            </p:cNvSpPr>
            <p:nvPr/>
          </p:nvSpPr>
          <p:spPr bwMode="auto">
            <a:xfrm>
              <a:off x="891" y="2630"/>
              <a:ext cx="208" cy="96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hangingPunct="1">
                <a:spcBef>
                  <a:spcPct val="0"/>
                </a:spcBef>
              </a:pPr>
              <a:r>
                <a:rPr lang="en-US" sz="1400">
                  <a:latin typeface="Courier New" pitchFamily="49" charset="0"/>
                </a:rPr>
                <a:t>false</a:t>
              </a:r>
            </a:p>
            <a:p>
              <a:pPr>
                <a:spcBef>
                  <a:spcPct val="0"/>
                </a:spcBef>
              </a:pPr>
              <a:endParaRPr lang="en-US" sz="14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7114" name="Freeform 10"/>
            <p:cNvSpPr>
              <a:spLocks/>
            </p:cNvSpPr>
            <p:nvPr/>
          </p:nvSpPr>
          <p:spPr bwMode="auto">
            <a:xfrm>
              <a:off x="2304" y="2717"/>
              <a:ext cx="0" cy="141"/>
            </a:xfrm>
            <a:custGeom>
              <a:avLst/>
              <a:gdLst/>
              <a:ahLst/>
              <a:cxnLst>
                <a:cxn ang="0">
                  <a:pos x="0" y="19943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3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5" name="Freeform 11"/>
            <p:cNvSpPr>
              <a:spLocks/>
            </p:cNvSpPr>
            <p:nvPr/>
          </p:nvSpPr>
          <p:spPr bwMode="auto">
            <a:xfrm>
              <a:off x="576" y="2717"/>
              <a:ext cx="0" cy="141"/>
            </a:xfrm>
            <a:custGeom>
              <a:avLst/>
              <a:gdLst/>
              <a:ahLst/>
              <a:cxnLst>
                <a:cxn ang="0">
                  <a:pos x="0" y="19943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43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16" name="Freeform 12"/>
            <p:cNvSpPr>
              <a:spLocks/>
            </p:cNvSpPr>
            <p:nvPr/>
          </p:nvSpPr>
          <p:spPr bwMode="auto">
            <a:xfrm>
              <a:off x="2306" y="2954"/>
              <a:ext cx="0" cy="1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32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32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312" y="2859"/>
              <a:ext cx="528" cy="96"/>
              <a:chOff x="0" y="0"/>
              <a:chExt cx="20000" cy="20000"/>
            </a:xfrm>
          </p:grpSpPr>
          <p:sp>
            <p:nvSpPr>
              <p:cNvPr id="47118" name="Rectangle 14"/>
              <p:cNvSpPr>
                <a:spLocks noChangeArrowheads="1"/>
              </p:cNvSpPr>
              <p:nvPr/>
            </p:nvSpPr>
            <p:spPr bwMode="auto">
              <a:xfrm>
                <a:off x="1985" y="4583"/>
                <a:ext cx="16000" cy="14250"/>
              </a:xfrm>
              <a:prstGeom prst="rect">
                <a:avLst/>
              </a:prstGeom>
              <a:noFill/>
              <a:ln w="0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 eaLnBrk="1" hangingPunct="1">
                  <a:spcBef>
                    <a:spcPct val="0"/>
                  </a:spcBef>
                </a:pPr>
                <a:r>
                  <a:rPr lang="en-US" sz="1400">
                    <a:latin typeface="Courier New" pitchFamily="49" charset="0"/>
                  </a:rPr>
                  <a:t>print “Failed”</a:t>
                </a:r>
              </a:p>
              <a:p>
                <a:pPr>
                  <a:spcBef>
                    <a:spcPct val="0"/>
                  </a:spcBef>
                </a:pPr>
                <a:endParaRPr lang="en-US" sz="1400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47119" name="Freeform 15"/>
              <p:cNvSpPr>
                <a:spLocks/>
              </p:cNvSpPr>
              <p:nvPr/>
            </p:nvSpPr>
            <p:spPr bwMode="auto">
              <a:xfrm>
                <a:off x="0" y="0"/>
                <a:ext cx="20000" cy="20000"/>
              </a:xfrm>
              <a:custGeom>
                <a:avLst/>
                <a:gdLst/>
                <a:ahLst/>
                <a:cxnLst>
                  <a:cxn ang="0">
                    <a:pos x="19985" y="0"/>
                  </a:cxn>
                  <a:cxn ang="0">
                    <a:pos x="19985" y="19917"/>
                  </a:cxn>
                  <a:cxn ang="0">
                    <a:pos x="0" y="19917"/>
                  </a:cxn>
                  <a:cxn ang="0">
                    <a:pos x="0" y="0"/>
                  </a:cxn>
                  <a:cxn ang="0">
                    <a:pos x="19985" y="0"/>
                  </a:cxn>
                </a:cxnLst>
                <a:rect l="0" t="0" r="r" b="b"/>
                <a:pathLst>
                  <a:path w="20000" h="20000">
                    <a:moveTo>
                      <a:pt x="19985" y="0"/>
                    </a:moveTo>
                    <a:lnTo>
                      <a:pt x="19985" y="19917"/>
                    </a:lnTo>
                    <a:lnTo>
                      <a:pt x="0" y="19917"/>
                    </a:lnTo>
                    <a:lnTo>
                      <a:pt x="0" y="0"/>
                    </a:lnTo>
                    <a:lnTo>
                      <a:pt x="19985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20" name="Rectangle 16"/>
            <p:cNvSpPr>
              <a:spLocks noChangeArrowheads="1"/>
            </p:cNvSpPr>
            <p:nvPr/>
          </p:nvSpPr>
          <p:spPr bwMode="auto">
            <a:xfrm>
              <a:off x="2090" y="2881"/>
              <a:ext cx="432" cy="68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1" hangingPunct="1">
                <a:spcBef>
                  <a:spcPct val="0"/>
                </a:spcBef>
              </a:pPr>
              <a:r>
                <a:rPr lang="en-US" sz="1400">
                  <a:latin typeface="Courier New" pitchFamily="49" charset="0"/>
                </a:rPr>
                <a:t>print “Passed”</a:t>
              </a:r>
            </a:p>
            <a:p>
              <a:pPr>
                <a:spcBef>
                  <a:spcPct val="0"/>
                </a:spcBef>
              </a:pPr>
              <a:endParaRPr lang="en-US" sz="1400">
                <a:solidFill>
                  <a:schemeClr val="tx1"/>
                </a:solidFill>
                <a:latin typeface="Courier New" pitchFamily="49" charset="0"/>
              </a:endParaRPr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2040" y="2859"/>
              <a:ext cx="528" cy="96"/>
            </a:xfrm>
            <a:custGeom>
              <a:avLst/>
              <a:gdLst/>
              <a:ahLst/>
              <a:cxnLst>
                <a:cxn ang="0">
                  <a:pos x="19985" y="0"/>
                </a:cxn>
                <a:cxn ang="0">
                  <a:pos x="19985" y="19917"/>
                </a:cxn>
                <a:cxn ang="0">
                  <a:pos x="0" y="19917"/>
                </a:cxn>
                <a:cxn ang="0">
                  <a:pos x="0" y="0"/>
                </a:cxn>
                <a:cxn ang="0">
                  <a:pos x="19985" y="0"/>
                </a:cxn>
              </a:cxnLst>
              <a:rect l="0" t="0" r="r" b="b"/>
              <a:pathLst>
                <a:path w="20000" h="20000">
                  <a:moveTo>
                    <a:pt x="19985" y="0"/>
                  </a:moveTo>
                  <a:lnTo>
                    <a:pt x="19985" y="19917"/>
                  </a:lnTo>
                  <a:lnTo>
                    <a:pt x="0" y="19917"/>
                  </a:lnTo>
                  <a:lnTo>
                    <a:pt x="0" y="0"/>
                  </a:lnTo>
                  <a:lnTo>
                    <a:pt x="19985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1422" y="3050"/>
              <a:ext cx="49" cy="249"/>
              <a:chOff x="-25" y="0"/>
              <a:chExt cx="20049" cy="20000"/>
            </a:xfrm>
          </p:grpSpPr>
          <p:sp>
            <p:nvSpPr>
              <p:cNvPr id="47123" name="Freeform 19"/>
              <p:cNvSpPr>
                <a:spLocks/>
              </p:cNvSpPr>
              <p:nvPr/>
            </p:nvSpPr>
            <p:spPr bwMode="auto">
              <a:xfrm>
                <a:off x="10081" y="3981"/>
                <a:ext cx="163" cy="12135"/>
              </a:xfrm>
              <a:custGeom>
                <a:avLst/>
                <a:gdLst/>
                <a:ahLst/>
                <a:cxnLst>
                  <a:cxn ang="0">
                    <a:pos x="0" y="19947"/>
                  </a:cxn>
                  <a:cxn ang="0">
                    <a:pos x="0" y="0"/>
                  </a:cxn>
                </a:cxnLst>
                <a:rect l="0" t="0" r="r" b="b"/>
                <a:pathLst>
                  <a:path w="20000" h="20000">
                    <a:moveTo>
                      <a:pt x="0" y="19947"/>
                    </a:moveTo>
                    <a:lnTo>
                      <a:pt x="0" y="0"/>
                    </a:lnTo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 type="triangle" w="med" len="sm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4" name="Oval 20"/>
              <p:cNvSpPr>
                <a:spLocks noChangeArrowheads="1"/>
              </p:cNvSpPr>
              <p:nvPr/>
            </p:nvSpPr>
            <p:spPr bwMode="auto">
              <a:xfrm>
                <a:off x="-25" y="16116"/>
                <a:ext cx="19723" cy="3884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25" name="Oval 21"/>
              <p:cNvSpPr>
                <a:spLocks noChangeArrowheads="1"/>
              </p:cNvSpPr>
              <p:nvPr/>
            </p:nvSpPr>
            <p:spPr bwMode="auto">
              <a:xfrm>
                <a:off x="301" y="0"/>
                <a:ext cx="19723" cy="3885"/>
              </a:xfrm>
              <a:prstGeom prst="ellips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576" y="2345"/>
              <a:ext cx="1728" cy="542"/>
              <a:chOff x="1363" y="0"/>
              <a:chExt cx="17280" cy="20001"/>
            </a:xfrm>
          </p:grpSpPr>
          <p:grpSp>
            <p:nvGrpSpPr>
              <p:cNvPr id="6" name="Group 23"/>
              <p:cNvGrpSpPr>
                <a:grpSpLocks/>
              </p:cNvGrpSpPr>
              <p:nvPr/>
            </p:nvGrpSpPr>
            <p:grpSpPr bwMode="auto">
              <a:xfrm>
                <a:off x="9779" y="0"/>
                <a:ext cx="484" cy="7257"/>
                <a:chOff x="1409" y="0"/>
                <a:chExt cx="17182" cy="20000"/>
              </a:xfrm>
            </p:grpSpPr>
            <p:sp>
              <p:nvSpPr>
                <p:cNvPr id="47128" name="Freeform 24"/>
                <p:cNvSpPr>
                  <a:spLocks/>
                </p:cNvSpPr>
                <p:nvPr/>
              </p:nvSpPr>
              <p:spPr bwMode="auto">
                <a:xfrm>
                  <a:off x="9929" y="5041"/>
                  <a:ext cx="142" cy="14959"/>
                </a:xfrm>
                <a:custGeom>
                  <a:avLst/>
                  <a:gdLst/>
                  <a:ahLst/>
                  <a:cxnLst>
                    <a:cxn ang="0">
                      <a:pos x="0" y="1994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0000" h="20000">
                      <a:moveTo>
                        <a:pt x="0" y="19946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 type="triangle" w="med" len="sm"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29" name="Oval 25"/>
                <p:cNvSpPr>
                  <a:spLocks noChangeArrowheads="1"/>
                </p:cNvSpPr>
                <p:nvPr/>
              </p:nvSpPr>
              <p:spPr bwMode="auto">
                <a:xfrm>
                  <a:off x="1409" y="0"/>
                  <a:ext cx="17182" cy="4920"/>
                </a:xfrm>
                <a:prstGeom prst="ellips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" name="Group 26"/>
              <p:cNvGrpSpPr>
                <a:grpSpLocks/>
              </p:cNvGrpSpPr>
              <p:nvPr/>
            </p:nvGrpSpPr>
            <p:grpSpPr bwMode="auto">
              <a:xfrm>
                <a:off x="1363" y="7257"/>
                <a:ext cx="17280" cy="12744"/>
                <a:chOff x="-2" y="-195"/>
                <a:chExt cx="20002" cy="20390"/>
              </a:xfrm>
            </p:grpSpPr>
            <p:sp>
              <p:nvSpPr>
                <p:cNvPr id="47131" name="Freeform 27"/>
                <p:cNvSpPr>
                  <a:spLocks/>
                </p:cNvSpPr>
                <p:nvPr/>
              </p:nvSpPr>
              <p:spPr bwMode="auto">
                <a:xfrm>
                  <a:off x="14444" y="10000"/>
                  <a:ext cx="5556" cy="24"/>
                </a:xfrm>
                <a:custGeom>
                  <a:avLst/>
                  <a:gdLst/>
                  <a:ahLst/>
                  <a:cxnLst>
                    <a:cxn ang="0">
                      <a:pos x="19983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0000" h="20000">
                      <a:moveTo>
                        <a:pt x="19983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32" name="Freeform 28"/>
                <p:cNvSpPr>
                  <a:spLocks/>
                </p:cNvSpPr>
                <p:nvPr/>
              </p:nvSpPr>
              <p:spPr bwMode="auto">
                <a:xfrm>
                  <a:off x="-2" y="10000"/>
                  <a:ext cx="5556" cy="24"/>
                </a:xfrm>
                <a:custGeom>
                  <a:avLst/>
                  <a:gdLst/>
                  <a:ahLst/>
                  <a:cxnLst>
                    <a:cxn ang="0">
                      <a:pos x="19983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0000" h="20000">
                      <a:moveTo>
                        <a:pt x="19983" y="0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" name="Group 29"/>
                <p:cNvGrpSpPr>
                  <a:grpSpLocks/>
                </p:cNvGrpSpPr>
                <p:nvPr/>
              </p:nvGrpSpPr>
              <p:grpSpPr bwMode="auto">
                <a:xfrm>
                  <a:off x="5536" y="-195"/>
                  <a:ext cx="8889" cy="20390"/>
                  <a:chOff x="0" y="0"/>
                  <a:chExt cx="20000" cy="20000"/>
                </a:xfrm>
              </p:grpSpPr>
              <p:sp>
                <p:nvSpPr>
                  <p:cNvPr id="47134" name="Freeform 30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00" cy="20000"/>
                  </a:xfrm>
                  <a:custGeom>
                    <a:avLst/>
                    <a:gdLst/>
                    <a:ahLst/>
                    <a:cxnLst>
                      <a:cxn ang="0">
                        <a:pos x="19990" y="10000"/>
                      </a:cxn>
                      <a:cxn ang="0">
                        <a:pos x="9990" y="19977"/>
                      </a:cxn>
                      <a:cxn ang="0">
                        <a:pos x="0" y="10000"/>
                      </a:cxn>
                      <a:cxn ang="0">
                        <a:pos x="9990" y="0"/>
                      </a:cxn>
                      <a:cxn ang="0">
                        <a:pos x="19990" y="10000"/>
                      </a:cxn>
                    </a:cxnLst>
                    <a:rect l="0" t="0" r="r" b="b"/>
                    <a:pathLst>
                      <a:path w="20000" h="20000">
                        <a:moveTo>
                          <a:pt x="19990" y="10000"/>
                        </a:moveTo>
                        <a:lnTo>
                          <a:pt x="9990" y="19977"/>
                        </a:lnTo>
                        <a:lnTo>
                          <a:pt x="0" y="10000"/>
                        </a:lnTo>
                        <a:lnTo>
                          <a:pt x="9990" y="0"/>
                        </a:lnTo>
                        <a:lnTo>
                          <a:pt x="19990" y="1000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31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7135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5" y="8287"/>
                    <a:ext cx="11261" cy="4375"/>
                  </a:xfrm>
                  <a:prstGeom prst="rect">
                    <a:avLst/>
                  </a:prstGeom>
                  <a:noFill/>
                  <a:ln w="0">
                    <a:noFill/>
                    <a:miter lim="800000"/>
                    <a:headEnd/>
                    <a:tailEnd/>
                  </a:ln>
                </p:spPr>
                <p:txBody>
                  <a:bodyPr lIns="0" tIns="0" rIns="0" bIns="0"/>
                  <a:lstStyle/>
                  <a:p>
                    <a:pPr algn="ctr" eaLnBrk="1" hangingPunct="1">
                      <a:spcBef>
                        <a:spcPct val="0"/>
                      </a:spcBef>
                    </a:pPr>
                    <a:r>
                      <a:rPr lang="en-US" sz="1400">
                        <a:latin typeface="Courier New" pitchFamily="49" charset="0"/>
                      </a:rPr>
                      <a:t>grade &gt;= 60</a:t>
                    </a:r>
                  </a:p>
                  <a:p>
                    <a:pPr>
                      <a:spcBef>
                        <a:spcPct val="0"/>
                      </a:spcBef>
                    </a:pPr>
                    <a:endParaRPr lang="en-US" sz="1400">
                      <a:solidFill>
                        <a:schemeClr val="tx1"/>
                      </a:solidFill>
                      <a:latin typeface="Courier New" pitchFamily="49" charset="0"/>
                    </a:endParaRPr>
                  </a:p>
                </p:txBody>
              </p:sp>
            </p:grpSp>
          </p:grp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Ternary conditional operator (</a:t>
            </a:r>
            <a:r>
              <a:rPr lang="en-US" b="1" dirty="0" smtClean="0">
                <a:latin typeface="Courier New" pitchFamily="49" charset="0"/>
              </a:rPr>
              <a:t>?: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Takes three arguments </a:t>
            </a:r>
          </a:p>
          <a:p>
            <a:pPr lvl="1"/>
            <a:r>
              <a:rPr lang="en-US" dirty="0" smtClean="0"/>
              <a:t>condition, </a:t>
            </a:r>
          </a:p>
          <a:p>
            <a:pPr lvl="1"/>
            <a:r>
              <a:rPr lang="en-US" dirty="0" smtClean="0"/>
              <a:t>value if </a:t>
            </a:r>
            <a:r>
              <a:rPr lang="en-US" b="1" dirty="0" smtClean="0">
                <a:latin typeface="Courier New" pitchFamily="49" charset="0"/>
              </a:rPr>
              <a:t>true</a:t>
            </a:r>
            <a:r>
              <a:rPr lang="en-US" dirty="0" smtClean="0"/>
              <a:t>, </a:t>
            </a:r>
          </a:p>
          <a:p>
            <a:pPr lvl="1"/>
            <a:r>
              <a:rPr lang="en-US" dirty="0" smtClean="0"/>
              <a:t>value if </a:t>
            </a:r>
            <a:r>
              <a:rPr lang="en-US" b="1" dirty="0" smtClean="0">
                <a:latin typeface="Courier New" pitchFamily="49" charset="0"/>
              </a:rPr>
              <a:t>false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Our </a:t>
            </a:r>
            <a:r>
              <a:rPr lang="en-US" dirty="0" err="1" smtClean="0"/>
              <a:t>pseudocode</a:t>
            </a:r>
            <a:r>
              <a:rPr lang="en-US" dirty="0" smtClean="0"/>
              <a:t> could be written:</a:t>
            </a:r>
          </a:p>
          <a:p>
            <a:pPr lvl="2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cout</a:t>
            </a:r>
            <a:r>
              <a:rPr lang="en-US" b="1" dirty="0" smtClean="0">
                <a:latin typeface="Courier New" pitchFamily="49" charset="0"/>
              </a:rPr>
              <a:t> &lt;&lt; ( grade &gt;= 60 ? “Passed” : “Failed” );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05000" y="2590800"/>
            <a:ext cx="6553200" cy="1894362"/>
          </a:xfrm>
        </p:spPr>
        <p:txBody>
          <a:bodyPr/>
          <a:lstStyle/>
          <a:p>
            <a:r>
              <a:rPr lang="en-US" dirty="0" smtClean="0"/>
              <a:t>Control structures – I</a:t>
            </a:r>
            <a:br>
              <a:rPr lang="en-US" dirty="0" smtClean="0"/>
            </a:br>
            <a:r>
              <a:rPr lang="en-US" dirty="0" smtClean="0"/>
              <a:t>if / if-else statements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981200" y="5003322"/>
            <a:ext cx="6477000" cy="1371600"/>
          </a:xfrm>
        </p:spPr>
        <p:txBody>
          <a:bodyPr/>
          <a:lstStyle/>
          <a:p>
            <a:r>
              <a:rPr lang="en-US" dirty="0" smtClean="0"/>
              <a:t>Week #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practice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/>
              <a:t>Pseudocode</a:t>
            </a:r>
            <a:endParaRPr lang="en-US" dirty="0" smtClean="0"/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 dirty="0" smtClean="0">
                <a:solidFill>
                  <a:schemeClr val="accent2"/>
                </a:solidFill>
              </a:rPr>
              <a:t>if person’s age is less than or equal to 18</a:t>
            </a:r>
            <a:br>
              <a:rPr lang="en-US" i="1" dirty="0" smtClean="0">
                <a:solidFill>
                  <a:schemeClr val="accent2"/>
                </a:solidFill>
              </a:rPr>
            </a:br>
            <a:r>
              <a:rPr lang="en-US" i="1" dirty="0" smtClean="0">
                <a:solidFill>
                  <a:schemeClr val="accent2"/>
                </a:solidFill>
              </a:rPr>
              <a:t>print “Child”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 dirty="0" smtClean="0">
                <a:solidFill>
                  <a:schemeClr val="accent2"/>
                </a:solidFill>
              </a:rPr>
              <a:t>else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i="1" dirty="0" smtClean="0">
                <a:solidFill>
                  <a:schemeClr val="accent2"/>
                </a:solidFill>
              </a:rPr>
              <a:t>	print “Adult” </a:t>
            </a:r>
          </a:p>
          <a:p>
            <a:r>
              <a:rPr lang="en-US" dirty="0" smtClean="0"/>
              <a:t>Write C++ statement using:</a:t>
            </a:r>
          </a:p>
          <a:p>
            <a:pPr lvl="1"/>
            <a:r>
              <a:rPr lang="en-US" dirty="0" smtClean="0"/>
              <a:t>If/else statement</a:t>
            </a:r>
          </a:p>
          <a:p>
            <a:pPr lvl="1"/>
            <a:r>
              <a:rPr lang="en-US" dirty="0" smtClean="0"/>
              <a:t>Ternary conditional operator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The </a:t>
            </a:r>
            <a:r>
              <a:rPr lang="en-US" noProof="1">
                <a:latin typeface="Courier New" pitchFamily="49" charset="0"/>
              </a:rPr>
              <a:t>if/else</a:t>
            </a:r>
            <a:r>
              <a:rPr lang="en-US" noProof="1"/>
              <a:t> Selection Structure</a:t>
            </a:r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685800" y="1524000"/>
            <a:ext cx="79248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Nested </a:t>
            </a:r>
            <a:r>
              <a:rPr lang="en-US" b="1" dirty="0">
                <a:latin typeface="Courier New" pitchFamily="49" charset="0"/>
              </a:rPr>
              <a:t>if/else</a:t>
            </a:r>
            <a:r>
              <a:rPr lang="en-US" dirty="0"/>
              <a:t> structures</a:t>
            </a:r>
          </a:p>
          <a:p>
            <a:pPr lvl="1"/>
            <a:r>
              <a:rPr lang="en-US" dirty="0"/>
              <a:t>Test for multiple cases by placing </a:t>
            </a:r>
            <a:r>
              <a:rPr lang="en-US" b="1" dirty="0">
                <a:latin typeface="Courier New" pitchFamily="49" charset="0"/>
              </a:rPr>
              <a:t>if/else</a:t>
            </a:r>
            <a:r>
              <a:rPr lang="en-US" dirty="0"/>
              <a:t> selection structures inside </a:t>
            </a:r>
            <a:r>
              <a:rPr lang="en-US" b="1" dirty="0">
                <a:latin typeface="Courier New" pitchFamily="49" charset="0"/>
              </a:rPr>
              <a:t>if/else</a:t>
            </a:r>
            <a:r>
              <a:rPr lang="en-US" dirty="0"/>
              <a:t> selection structures.</a:t>
            </a:r>
          </a:p>
          <a:p>
            <a:pPr lvl="2">
              <a:buFontTx/>
              <a:buNone/>
            </a:pPr>
            <a:r>
              <a:rPr lang="en-US" dirty="0"/>
              <a:t>	</a:t>
            </a:r>
            <a:r>
              <a:rPr lang="en-US" i="1" dirty="0">
                <a:solidFill>
                  <a:schemeClr val="accent2"/>
                </a:solidFill>
              </a:rPr>
              <a:t>if student’s grade is greater than or equal to 90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   Print “A”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else 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   if student’s grade is greater than or equal to 80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	   Print “B”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	else 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      if student’s grade is greater than or equal to 70 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	      Print “C”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	   else 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	      if student’s grade is greater than or equal to 60 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	         Print “D”</a:t>
            </a:r>
            <a:br>
              <a:rPr lang="en-US" i="1" dirty="0">
                <a:solidFill>
                  <a:schemeClr val="accent2"/>
                </a:solidFill>
              </a:rPr>
            </a:br>
            <a:r>
              <a:rPr lang="en-US" i="1" dirty="0">
                <a:solidFill>
                  <a:schemeClr val="accent2"/>
                </a:solidFill>
              </a:rPr>
              <a:t>         else</a:t>
            </a:r>
          </a:p>
          <a:p>
            <a:pPr lvl="2">
              <a:buFontTx/>
              <a:buNone/>
            </a:pPr>
            <a:r>
              <a:rPr lang="en-US" i="1" dirty="0">
                <a:solidFill>
                  <a:schemeClr val="accent2"/>
                </a:solidFill>
              </a:rPr>
              <a:t>                Print “F”</a:t>
            </a:r>
          </a:p>
          <a:p>
            <a:pPr lvl="1"/>
            <a:r>
              <a:rPr lang="en-US" dirty="0"/>
              <a:t>Once a condition is met, the rest of the statements are skipped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BF35033-7EE4-46CE-8F26-83A8724C5C87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The </a:t>
            </a:r>
            <a:r>
              <a:rPr lang="en-US" noProof="1"/>
              <a:t>if/else Selection Structure</a:t>
            </a:r>
            <a:endParaRPr lang="en-US" dirty="0"/>
          </a:p>
        </p:txBody>
      </p:sp>
      <p:sp>
        <p:nvSpPr>
          <p:cNvPr id="1638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/>
              <a:t>Compound statement: </a:t>
            </a:r>
          </a:p>
          <a:p>
            <a:pPr lvl="1"/>
            <a:r>
              <a:rPr lang="en-US" sz="2000"/>
              <a:t>Set of statements within a pair of braces</a:t>
            </a:r>
          </a:p>
          <a:p>
            <a:pPr lvl="1"/>
            <a:r>
              <a:rPr lang="en-US" sz="2000"/>
              <a:t>Example:</a:t>
            </a:r>
          </a:p>
          <a:p>
            <a:pPr lvl="3">
              <a:buFontTx/>
              <a:buNone/>
            </a:pPr>
            <a:r>
              <a:rPr lang="en-US" sz="1800"/>
              <a:t>	</a:t>
            </a:r>
            <a:r>
              <a:rPr lang="en-US" sz="1800" b="1">
                <a:latin typeface="Courier New" pitchFamily="49" charset="0"/>
              </a:rPr>
              <a:t>if ( grade &gt;= 60 )</a:t>
            </a:r>
            <a:br>
              <a:rPr lang="en-US" sz="1800" b="1">
                <a:latin typeface="Courier New" pitchFamily="49" charset="0"/>
              </a:rPr>
            </a:br>
            <a:r>
              <a:rPr lang="en-US" sz="1800" b="1">
                <a:latin typeface="Courier New" pitchFamily="49" charset="0"/>
              </a:rPr>
              <a:t>   cout &lt;&lt; "Passed.\n";	</a:t>
            </a:r>
            <a:br>
              <a:rPr lang="en-US" sz="1800" b="1">
                <a:latin typeface="Courier New" pitchFamily="49" charset="0"/>
              </a:rPr>
            </a:br>
            <a:r>
              <a:rPr lang="en-US" sz="1800" b="1">
                <a:latin typeface="Courier New" pitchFamily="49" charset="0"/>
              </a:rPr>
              <a:t>else {</a:t>
            </a:r>
            <a:br>
              <a:rPr lang="en-US" sz="1800" b="1">
                <a:latin typeface="Courier New" pitchFamily="49" charset="0"/>
              </a:rPr>
            </a:br>
            <a:r>
              <a:rPr lang="en-US" sz="1800" b="1">
                <a:latin typeface="Courier New" pitchFamily="49" charset="0"/>
              </a:rPr>
              <a:t>   cout &lt;&lt; "Failed.\n";</a:t>
            </a:r>
            <a:br>
              <a:rPr lang="en-US" sz="1800" b="1">
                <a:latin typeface="Courier New" pitchFamily="49" charset="0"/>
              </a:rPr>
            </a:br>
            <a:r>
              <a:rPr lang="en-US" sz="1800" b="1">
                <a:latin typeface="Courier New" pitchFamily="49" charset="0"/>
              </a:rPr>
              <a:t>   cout &lt;&lt; "You must take this course again.\n";</a:t>
            </a:r>
            <a:br>
              <a:rPr lang="en-US" sz="1800" b="1">
                <a:latin typeface="Courier New" pitchFamily="49" charset="0"/>
              </a:rPr>
            </a:br>
            <a:r>
              <a:rPr lang="en-US" sz="1800" b="1">
                <a:latin typeface="Courier New" pitchFamily="49" charset="0"/>
              </a:rPr>
              <a:t>} </a:t>
            </a:r>
          </a:p>
          <a:p>
            <a:pPr lvl="1"/>
            <a:r>
              <a:rPr lang="en-US" sz="2000"/>
              <a:t>Without the braces,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cout &lt;&lt; "You must take this course again.\n";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  wo</a:t>
            </a:r>
            <a:r>
              <a:rPr lang="en-US" sz="2000"/>
              <a:t>uld be automatically executed</a:t>
            </a:r>
          </a:p>
          <a:p>
            <a:r>
              <a:rPr lang="en-US" sz="2400"/>
              <a:t>Block</a:t>
            </a:r>
          </a:p>
          <a:p>
            <a:pPr lvl="1"/>
            <a:r>
              <a:rPr lang="en-US" sz="2000"/>
              <a:t>Compound statements with declarations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46FE7A7-6F5C-4276-8395-19F40DC1A138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Syntax errors</a:t>
            </a:r>
          </a:p>
          <a:p>
            <a:pPr lvl="1"/>
            <a:r>
              <a:rPr lang="en-US" dirty="0"/>
              <a:t>Errors caught by compiler</a:t>
            </a:r>
          </a:p>
          <a:p>
            <a:r>
              <a:rPr lang="en-US" dirty="0"/>
              <a:t>Logic errors</a:t>
            </a:r>
          </a:p>
          <a:p>
            <a:pPr lvl="1"/>
            <a:r>
              <a:rPr lang="en-US" dirty="0"/>
              <a:t>Errors which have their effect at execution time</a:t>
            </a:r>
          </a:p>
          <a:p>
            <a:pPr lvl="2"/>
            <a:r>
              <a:rPr lang="en-US" dirty="0"/>
              <a:t>Non-fatal logic errors</a:t>
            </a:r>
          </a:p>
          <a:p>
            <a:pPr lvl="3"/>
            <a:r>
              <a:rPr lang="en-US" dirty="0"/>
              <a:t>program runs, but has incorrect output</a:t>
            </a:r>
          </a:p>
          <a:p>
            <a:pPr lvl="2"/>
            <a:r>
              <a:rPr lang="en-US" dirty="0"/>
              <a:t>Fatal logic errors</a:t>
            </a:r>
          </a:p>
          <a:p>
            <a:pPr lvl="3"/>
            <a:r>
              <a:rPr lang="en-US" dirty="0"/>
              <a:t>program exits prematurely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0C3B451-1C09-4AC6-B4E1-6A95F42B5403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Practice -Identify and correct errors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1) if (gender == 1)</a:t>
            </a:r>
          </a:p>
          <a:p>
            <a:pPr lvl="1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&lt;&lt;“woman”&lt;&lt;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else;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cout</a:t>
            </a:r>
            <a:r>
              <a:rPr lang="en-US" dirty="0" smtClean="0"/>
              <a:t>&lt;&lt;“man”&lt;&lt;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 marL="274320" lvl="1">
              <a:spcBef>
                <a:spcPts val="600"/>
              </a:spcBef>
              <a:buSzPct val="70000"/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2) if (c&lt; 7);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cout</a:t>
            </a:r>
            <a:r>
              <a:rPr lang="en-US" dirty="0" smtClean="0"/>
              <a:t>&lt;&lt; “c is less than 7 \n”;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3) if (c=&gt; 7)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cout</a:t>
            </a:r>
            <a:r>
              <a:rPr lang="en-US" dirty="0" smtClean="0"/>
              <a:t>&lt;&lt; “c is equal to or greater than 7 \n”;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Write a C++ program that takes two positive integers from the user and then prints the larger number followed by the words </a:t>
            </a:r>
            <a:r>
              <a:rPr lang="en-US" b="1" dirty="0" smtClean="0"/>
              <a:t>“is larger”</a:t>
            </a:r>
            <a:r>
              <a:rPr lang="en-US" dirty="0" smtClean="0"/>
              <a:t>. If the numbers are equal, prints the message </a:t>
            </a:r>
            <a:r>
              <a:rPr lang="en-US" b="1" dirty="0" smtClean="0"/>
              <a:t>“These numbers are equal”.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8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</a:t>
            </a:r>
            <a:r>
              <a:rPr lang="en-US" dirty="0"/>
              <a:t>Making: Equality and Relational Operators</a:t>
            </a:r>
          </a:p>
        </p:txBody>
      </p:sp>
      <p:sp>
        <p:nvSpPr>
          <p:cNvPr id="29719" name="Rectangle 2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Equality </a:t>
            </a:r>
            <a:r>
              <a:rPr lang="en-US" dirty="0"/>
              <a:t>and relational operators</a:t>
            </a:r>
          </a:p>
          <a:p>
            <a:pPr lvl="1"/>
            <a:r>
              <a:rPr lang="en-US" dirty="0"/>
              <a:t>Lower precedence than arithmetic operators</a:t>
            </a:r>
          </a:p>
          <a:p>
            <a:pPr lvl="1">
              <a:buNone/>
            </a:pPr>
            <a:endParaRPr lang="en-US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-1295400" y="2409825"/>
          <a:ext cx="11734800" cy="4448175"/>
        </p:xfrm>
        <a:graphic>
          <a:graphicData uri="http://schemas.openxmlformats.org/presentationml/2006/ole">
            <p:oleObj spid="_x0000_s4098" name="Document" r:id="rId3" imgW="6281280" imgH="238068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6B5197F-5B2B-4A5C-AA57-1A5672A3F8B7}" type="slidenum">
              <a:rPr lang="en-US"/>
              <a:pPr/>
              <a:t>4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600"/>
              <a:t>1. Load </a:t>
            </a:r>
            <a:r>
              <a:rPr lang="en-US" sz="1600">
                <a:latin typeface="Courier New" pitchFamily="49" charset="0"/>
              </a:rPr>
              <a:t>&lt;iostream&gt;</a:t>
            </a:r>
          </a:p>
          <a:p>
            <a:endParaRPr lang="en-US" sz="1600"/>
          </a:p>
          <a:p>
            <a:r>
              <a:rPr lang="en-US" sz="1600"/>
              <a:t>2. </a:t>
            </a:r>
            <a:r>
              <a:rPr lang="en-US" sz="1600">
                <a:latin typeface="Courier New" pitchFamily="49" charset="0"/>
              </a:rPr>
              <a:t>main</a:t>
            </a:r>
          </a:p>
          <a:p>
            <a:endParaRPr lang="en-US" sz="1600"/>
          </a:p>
          <a:p>
            <a:r>
              <a:rPr lang="en-US" sz="1600"/>
              <a:t>2.1 Initialize </a:t>
            </a:r>
            <a:r>
              <a:rPr lang="en-US" sz="1600">
                <a:latin typeface="Courier New" pitchFamily="49" charset="0"/>
              </a:rPr>
              <a:t>num1</a:t>
            </a:r>
            <a:r>
              <a:rPr lang="en-US" sz="1600"/>
              <a:t> and </a:t>
            </a:r>
            <a:r>
              <a:rPr lang="en-US" sz="1600">
                <a:latin typeface="Courier New" pitchFamily="49" charset="0"/>
              </a:rPr>
              <a:t>num2</a:t>
            </a:r>
          </a:p>
          <a:p>
            <a:r>
              <a:rPr lang="en-US" sz="1600"/>
              <a:t>2.1.1 Input data</a:t>
            </a:r>
          </a:p>
          <a:p>
            <a:endParaRPr lang="en-US" sz="1600"/>
          </a:p>
          <a:p>
            <a:r>
              <a:rPr lang="en-US" sz="1600"/>
              <a:t>2.2 </a:t>
            </a:r>
            <a:r>
              <a:rPr lang="en-US" sz="1600">
                <a:latin typeface="Courier New" pitchFamily="49" charset="0"/>
              </a:rPr>
              <a:t>if</a:t>
            </a:r>
            <a:r>
              <a:rPr lang="en-US" sz="1600"/>
              <a:t> statements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0"/>
            <a:ext cx="6781800" cy="6858000"/>
            <a:chOff x="0" y="0"/>
            <a:chExt cx="3072" cy="1234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36869" name="Rectangle 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70" name="Rectangle 6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Fig. 1.14: fig01_14.cpp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36872" name="Rectangle 8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73" name="Rectangle 9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Using if statements, relational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36875" name="Rectangle 11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76" name="Rectangle 12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	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operators, and equality operators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36878" name="Rectangle 14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79" name="Rectangle 15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4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#include</a:t>
                </a:r>
                <a:r>
                  <a:rPr lang="en-US" b="1">
                    <a:latin typeface="Courier New" pitchFamily="49" charset="0"/>
                  </a:rPr>
                  <a:t> &lt;iostream&gt;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36881" name="Rectangle 17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82" name="Rectangle 18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5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9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36884" name="Rectangle 20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85" name="Rectangle 21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6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std::cout;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program uses cout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0" y="2244"/>
              <a:ext cx="3072" cy="374"/>
              <a:chOff x="0" y="2244"/>
              <a:chExt cx="3072" cy="374"/>
            </a:xfrm>
          </p:grpSpPr>
          <p:sp>
            <p:nvSpPr>
              <p:cNvPr id="36887" name="Rectangle 23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88" name="Rectangle 24"/>
              <p:cNvSpPr>
                <a:spLocks noChangeArrowheads="1"/>
              </p:cNvSpPr>
              <p:nvPr/>
            </p:nvSpPr>
            <p:spPr bwMode="auto">
              <a:xfrm>
                <a:off x="0" y="224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7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std::cin;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program uses cin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0" name="Group 25"/>
            <p:cNvGrpSpPr>
              <a:grpSpLocks/>
            </p:cNvGrpSpPr>
            <p:nvPr/>
          </p:nvGrpSpPr>
          <p:grpSpPr bwMode="auto">
            <a:xfrm>
              <a:off x="0" y="2618"/>
              <a:ext cx="3072" cy="374"/>
              <a:chOff x="0" y="2618"/>
              <a:chExt cx="3072" cy="374"/>
            </a:xfrm>
          </p:grpSpPr>
          <p:sp>
            <p:nvSpPr>
              <p:cNvPr id="36890" name="Rectangle 26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91" name="Rectangle 27"/>
              <p:cNvSpPr>
                <a:spLocks noChangeArrowheads="1"/>
              </p:cNvSpPr>
              <p:nvPr/>
            </p:nvSpPr>
            <p:spPr bwMode="auto">
              <a:xfrm>
                <a:off x="0" y="261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8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using</a:t>
                </a:r>
                <a:r>
                  <a:rPr lang="en-US" b="1">
                    <a:latin typeface="Courier New" pitchFamily="49" charset="0"/>
                  </a:rPr>
                  <a:t> std::endl;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program uses endl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0" y="2992"/>
              <a:ext cx="3072" cy="374"/>
              <a:chOff x="0" y="2992"/>
              <a:chExt cx="3072" cy="374"/>
            </a:xfrm>
          </p:grpSpPr>
          <p:sp>
            <p:nvSpPr>
              <p:cNvPr id="36893" name="Rectangle 29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94" name="Rectangle 30"/>
              <p:cNvSpPr>
                <a:spLocks noChangeArrowheads="1"/>
              </p:cNvSpPr>
              <p:nvPr/>
            </p:nvSpPr>
            <p:spPr bwMode="auto">
              <a:xfrm>
                <a:off x="0" y="299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9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0" y="3366"/>
              <a:ext cx="3072" cy="374"/>
              <a:chOff x="0" y="3366"/>
              <a:chExt cx="3072" cy="374"/>
            </a:xfrm>
          </p:grpSpPr>
          <p:sp>
            <p:nvSpPr>
              <p:cNvPr id="36896" name="Rectangle 32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897" name="Rectangle 33"/>
              <p:cNvSpPr>
                <a:spLocks noChangeArrowheads="1"/>
              </p:cNvSpPr>
              <p:nvPr/>
            </p:nvSpPr>
            <p:spPr bwMode="auto">
              <a:xfrm>
                <a:off x="0" y="336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10	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main()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0" y="3740"/>
              <a:ext cx="3072" cy="374"/>
              <a:chOff x="0" y="3740"/>
              <a:chExt cx="3072" cy="374"/>
            </a:xfrm>
          </p:grpSpPr>
          <p:sp>
            <p:nvSpPr>
              <p:cNvPr id="36899" name="Rectangle 35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00" name="Rectangle 36"/>
              <p:cNvSpPr>
                <a:spLocks noChangeArrowheads="1"/>
              </p:cNvSpPr>
              <p:nvPr/>
            </p:nvSpPr>
            <p:spPr bwMode="auto">
              <a:xfrm>
                <a:off x="0" y="374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11	</a:t>
                </a:r>
                <a:r>
                  <a:rPr lang="en-US" b="1">
                    <a:latin typeface="Courier New" pitchFamily="49" charset="0"/>
                  </a:rPr>
                  <a:t>{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4" name="Group 37"/>
            <p:cNvGrpSpPr>
              <a:grpSpLocks/>
            </p:cNvGrpSpPr>
            <p:nvPr/>
          </p:nvGrpSpPr>
          <p:grpSpPr bwMode="auto">
            <a:xfrm>
              <a:off x="0" y="4114"/>
              <a:ext cx="3072" cy="374"/>
              <a:chOff x="0" y="4114"/>
              <a:chExt cx="3072" cy="374"/>
            </a:xfrm>
          </p:grpSpPr>
          <p:sp>
            <p:nvSpPr>
              <p:cNvPr id="36902" name="Rectangle 38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03" name="Rectangle 39"/>
              <p:cNvSpPr>
                <a:spLocks noChangeArrowheads="1"/>
              </p:cNvSpPr>
              <p:nvPr/>
            </p:nvSpPr>
            <p:spPr bwMode="auto">
              <a:xfrm>
                <a:off x="0" y="411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12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int</a:t>
                </a:r>
                <a:r>
                  <a:rPr lang="en-US" b="1">
                    <a:latin typeface="Courier New" pitchFamily="49" charset="0"/>
                  </a:rPr>
                  <a:t> num1, num2;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5" name="Group 40"/>
            <p:cNvGrpSpPr>
              <a:grpSpLocks/>
            </p:cNvGrpSpPr>
            <p:nvPr/>
          </p:nvGrpSpPr>
          <p:grpSpPr bwMode="auto">
            <a:xfrm>
              <a:off x="0" y="4488"/>
              <a:ext cx="3072" cy="374"/>
              <a:chOff x="0" y="4488"/>
              <a:chExt cx="3072" cy="374"/>
            </a:xfrm>
          </p:grpSpPr>
          <p:sp>
            <p:nvSpPr>
              <p:cNvPr id="36905" name="Rectangle 41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06" name="Rectangle 42"/>
              <p:cNvSpPr>
                <a:spLocks noChangeArrowheads="1"/>
              </p:cNvSpPr>
              <p:nvPr/>
            </p:nvSpPr>
            <p:spPr bwMode="auto">
              <a:xfrm>
                <a:off x="0" y="448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13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43"/>
            <p:cNvGrpSpPr>
              <a:grpSpLocks/>
            </p:cNvGrpSpPr>
            <p:nvPr/>
          </p:nvGrpSpPr>
          <p:grpSpPr bwMode="auto">
            <a:xfrm>
              <a:off x="0" y="4862"/>
              <a:ext cx="3072" cy="374"/>
              <a:chOff x="0" y="4862"/>
              <a:chExt cx="3072" cy="374"/>
            </a:xfrm>
          </p:grpSpPr>
          <p:sp>
            <p:nvSpPr>
              <p:cNvPr id="36908" name="Rectangle 44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09" name="Rectangle 45"/>
              <p:cNvSpPr>
                <a:spLocks noChangeArrowheads="1"/>
              </p:cNvSpPr>
              <p:nvPr/>
            </p:nvSpPr>
            <p:spPr bwMode="auto">
              <a:xfrm>
                <a:off x="0" y="486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14	</a:t>
                </a:r>
                <a:r>
                  <a:rPr lang="en-US" b="1">
                    <a:latin typeface="Courier New" pitchFamily="49" charset="0"/>
                  </a:rPr>
                  <a:t>   cout &lt;&lt; "Enter two integers, and I will tell you\n"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7" name="Group 46"/>
            <p:cNvGrpSpPr>
              <a:grpSpLocks/>
            </p:cNvGrpSpPr>
            <p:nvPr/>
          </p:nvGrpSpPr>
          <p:grpSpPr bwMode="auto">
            <a:xfrm>
              <a:off x="0" y="5236"/>
              <a:ext cx="3072" cy="374"/>
              <a:chOff x="0" y="5236"/>
              <a:chExt cx="3072" cy="374"/>
            </a:xfrm>
          </p:grpSpPr>
          <p:sp>
            <p:nvSpPr>
              <p:cNvPr id="36911" name="Rectangle 47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12" name="Rectangle 48"/>
              <p:cNvSpPr>
                <a:spLocks noChangeArrowheads="1"/>
              </p:cNvSpPr>
              <p:nvPr/>
            </p:nvSpPr>
            <p:spPr bwMode="auto">
              <a:xfrm>
                <a:off x="0" y="523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15	</a:t>
                </a:r>
                <a:r>
                  <a:rPr lang="en-US" b="1">
                    <a:latin typeface="Courier New" pitchFamily="49" charset="0"/>
                  </a:rPr>
                  <a:t>        &lt;&lt; "the relationships they satisfy: ";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8" name="Group 49"/>
            <p:cNvGrpSpPr>
              <a:grpSpLocks/>
            </p:cNvGrpSpPr>
            <p:nvPr/>
          </p:nvGrpSpPr>
          <p:grpSpPr bwMode="auto">
            <a:xfrm>
              <a:off x="0" y="5610"/>
              <a:ext cx="3072" cy="374"/>
              <a:chOff x="0" y="5610"/>
              <a:chExt cx="3072" cy="374"/>
            </a:xfrm>
          </p:grpSpPr>
          <p:sp>
            <p:nvSpPr>
              <p:cNvPr id="36914" name="Rectangle 50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15" name="Rectangle 51"/>
              <p:cNvSpPr>
                <a:spLocks noChangeArrowheads="1"/>
              </p:cNvSpPr>
              <p:nvPr/>
            </p:nvSpPr>
            <p:spPr bwMode="auto">
              <a:xfrm>
                <a:off x="0" y="561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16	</a:t>
                </a:r>
                <a:r>
                  <a:rPr lang="en-US" b="1">
                    <a:latin typeface="Courier New" pitchFamily="49" charset="0"/>
                  </a:rPr>
                  <a:t>   cin &gt;&gt; num1 &gt;&gt; num2;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read two integers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52"/>
            <p:cNvGrpSpPr>
              <a:grpSpLocks/>
            </p:cNvGrpSpPr>
            <p:nvPr/>
          </p:nvGrpSpPr>
          <p:grpSpPr bwMode="auto">
            <a:xfrm>
              <a:off x="0" y="5984"/>
              <a:ext cx="3072" cy="374"/>
              <a:chOff x="0" y="5984"/>
              <a:chExt cx="3072" cy="374"/>
            </a:xfrm>
          </p:grpSpPr>
          <p:sp>
            <p:nvSpPr>
              <p:cNvPr id="36917" name="Rectangle 53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18" name="Rectangle 54"/>
              <p:cNvSpPr>
                <a:spLocks noChangeArrowheads="1"/>
              </p:cNvSpPr>
              <p:nvPr/>
            </p:nvSpPr>
            <p:spPr bwMode="auto">
              <a:xfrm>
                <a:off x="0" y="598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17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0" name="Group 55"/>
            <p:cNvGrpSpPr>
              <a:grpSpLocks/>
            </p:cNvGrpSpPr>
            <p:nvPr/>
          </p:nvGrpSpPr>
          <p:grpSpPr bwMode="auto">
            <a:xfrm>
              <a:off x="0" y="6358"/>
              <a:ext cx="3072" cy="374"/>
              <a:chOff x="0" y="6358"/>
              <a:chExt cx="3072" cy="374"/>
            </a:xfrm>
          </p:grpSpPr>
          <p:sp>
            <p:nvSpPr>
              <p:cNvPr id="36920" name="Rectangle 56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21" name="Rectangle 57"/>
              <p:cNvSpPr>
                <a:spLocks noChangeArrowheads="1"/>
              </p:cNvSpPr>
              <p:nvPr/>
            </p:nvSpPr>
            <p:spPr bwMode="auto">
              <a:xfrm>
                <a:off x="0" y="635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18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if</a:t>
                </a:r>
                <a:r>
                  <a:rPr lang="en-US" b="1">
                    <a:latin typeface="Courier New" pitchFamily="49" charset="0"/>
                  </a:rPr>
                  <a:t> ( num1 == num2 )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1" name="Group 58"/>
            <p:cNvGrpSpPr>
              <a:grpSpLocks/>
            </p:cNvGrpSpPr>
            <p:nvPr/>
          </p:nvGrpSpPr>
          <p:grpSpPr bwMode="auto">
            <a:xfrm>
              <a:off x="0" y="6732"/>
              <a:ext cx="3072" cy="374"/>
              <a:chOff x="0" y="6732"/>
              <a:chExt cx="3072" cy="374"/>
            </a:xfrm>
          </p:grpSpPr>
          <p:sp>
            <p:nvSpPr>
              <p:cNvPr id="36923" name="Rectangle 59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24" name="Rectangle 60"/>
              <p:cNvSpPr>
                <a:spLocks noChangeArrowheads="1"/>
              </p:cNvSpPr>
              <p:nvPr/>
            </p:nvSpPr>
            <p:spPr bwMode="auto">
              <a:xfrm>
                <a:off x="0" y="673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19	</a:t>
                </a:r>
                <a:r>
                  <a:rPr lang="en-US" b="1">
                    <a:latin typeface="Courier New" pitchFamily="49" charset="0"/>
                  </a:rPr>
                  <a:t>      cout &lt;&lt; num1 &lt;&lt; " is equal to " &lt;&lt; num2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61"/>
            <p:cNvGrpSpPr>
              <a:grpSpLocks/>
            </p:cNvGrpSpPr>
            <p:nvPr/>
          </p:nvGrpSpPr>
          <p:grpSpPr bwMode="auto">
            <a:xfrm>
              <a:off x="0" y="7106"/>
              <a:ext cx="3072" cy="374"/>
              <a:chOff x="0" y="7106"/>
              <a:chExt cx="3072" cy="374"/>
            </a:xfrm>
          </p:grpSpPr>
          <p:sp>
            <p:nvSpPr>
              <p:cNvPr id="36926" name="Rectangle 62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27" name="Rectangle 63"/>
              <p:cNvSpPr>
                <a:spLocks noChangeArrowheads="1"/>
              </p:cNvSpPr>
              <p:nvPr/>
            </p:nvSpPr>
            <p:spPr bwMode="auto">
              <a:xfrm>
                <a:off x="0" y="710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20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3" name="Group 64"/>
            <p:cNvGrpSpPr>
              <a:grpSpLocks/>
            </p:cNvGrpSpPr>
            <p:nvPr/>
          </p:nvGrpSpPr>
          <p:grpSpPr bwMode="auto">
            <a:xfrm>
              <a:off x="0" y="7480"/>
              <a:ext cx="3072" cy="374"/>
              <a:chOff x="0" y="7480"/>
              <a:chExt cx="3072" cy="374"/>
            </a:xfrm>
          </p:grpSpPr>
          <p:sp>
            <p:nvSpPr>
              <p:cNvPr id="36929" name="Rectangle 65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30" name="Rectangle 66"/>
              <p:cNvSpPr>
                <a:spLocks noChangeArrowheads="1"/>
              </p:cNvSpPr>
              <p:nvPr/>
            </p:nvSpPr>
            <p:spPr bwMode="auto">
              <a:xfrm>
                <a:off x="0" y="748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21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if</a:t>
                </a:r>
                <a:r>
                  <a:rPr lang="en-US" b="1">
                    <a:latin typeface="Courier New" pitchFamily="49" charset="0"/>
                  </a:rPr>
                  <a:t> ( num1 != num2 )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4" name="Group 67"/>
            <p:cNvGrpSpPr>
              <a:grpSpLocks/>
            </p:cNvGrpSpPr>
            <p:nvPr/>
          </p:nvGrpSpPr>
          <p:grpSpPr bwMode="auto">
            <a:xfrm>
              <a:off x="0" y="7854"/>
              <a:ext cx="3072" cy="374"/>
              <a:chOff x="0" y="7854"/>
              <a:chExt cx="3072" cy="374"/>
            </a:xfrm>
          </p:grpSpPr>
          <p:sp>
            <p:nvSpPr>
              <p:cNvPr id="36932" name="Rectangle 68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33" name="Rectangle 69"/>
              <p:cNvSpPr>
                <a:spLocks noChangeArrowheads="1"/>
              </p:cNvSpPr>
              <p:nvPr/>
            </p:nvSpPr>
            <p:spPr bwMode="auto">
              <a:xfrm>
                <a:off x="0" y="785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22	</a:t>
                </a:r>
                <a:r>
                  <a:rPr lang="en-US" b="1">
                    <a:latin typeface="Courier New" pitchFamily="49" charset="0"/>
                  </a:rPr>
                  <a:t>      cout &lt;&lt; num1 &lt;&lt; " is not equal to " &lt;&lt; num2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70"/>
            <p:cNvGrpSpPr>
              <a:grpSpLocks/>
            </p:cNvGrpSpPr>
            <p:nvPr/>
          </p:nvGrpSpPr>
          <p:grpSpPr bwMode="auto">
            <a:xfrm>
              <a:off x="0" y="8228"/>
              <a:ext cx="3072" cy="374"/>
              <a:chOff x="0" y="8228"/>
              <a:chExt cx="3072" cy="374"/>
            </a:xfrm>
          </p:grpSpPr>
          <p:sp>
            <p:nvSpPr>
              <p:cNvPr id="36935" name="Rectangle 71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36" name="Rectangle 72"/>
              <p:cNvSpPr>
                <a:spLocks noChangeArrowheads="1"/>
              </p:cNvSpPr>
              <p:nvPr/>
            </p:nvSpPr>
            <p:spPr bwMode="auto">
              <a:xfrm>
                <a:off x="0" y="822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23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" name="Group 73"/>
            <p:cNvGrpSpPr>
              <a:grpSpLocks/>
            </p:cNvGrpSpPr>
            <p:nvPr/>
          </p:nvGrpSpPr>
          <p:grpSpPr bwMode="auto">
            <a:xfrm>
              <a:off x="0" y="8602"/>
              <a:ext cx="3072" cy="374"/>
              <a:chOff x="0" y="8602"/>
              <a:chExt cx="3072" cy="374"/>
            </a:xfrm>
          </p:grpSpPr>
          <p:sp>
            <p:nvSpPr>
              <p:cNvPr id="36938" name="Rectangle 74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39" name="Rectangle 75"/>
              <p:cNvSpPr>
                <a:spLocks noChangeArrowheads="1"/>
              </p:cNvSpPr>
              <p:nvPr/>
            </p:nvSpPr>
            <p:spPr bwMode="auto">
              <a:xfrm>
                <a:off x="0" y="860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24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if</a:t>
                </a:r>
                <a:r>
                  <a:rPr lang="en-US" b="1">
                    <a:latin typeface="Courier New" pitchFamily="49" charset="0"/>
                  </a:rPr>
                  <a:t> ( num1 &lt; num2 )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" name="Group 76"/>
            <p:cNvGrpSpPr>
              <a:grpSpLocks/>
            </p:cNvGrpSpPr>
            <p:nvPr/>
          </p:nvGrpSpPr>
          <p:grpSpPr bwMode="auto">
            <a:xfrm>
              <a:off x="0" y="8976"/>
              <a:ext cx="3072" cy="374"/>
              <a:chOff x="0" y="8976"/>
              <a:chExt cx="3072" cy="374"/>
            </a:xfrm>
          </p:grpSpPr>
          <p:sp>
            <p:nvSpPr>
              <p:cNvPr id="36941" name="Rectangle 77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42" name="Rectangle 78"/>
              <p:cNvSpPr>
                <a:spLocks noChangeArrowheads="1"/>
              </p:cNvSpPr>
              <p:nvPr/>
            </p:nvSpPr>
            <p:spPr bwMode="auto">
              <a:xfrm>
                <a:off x="0" y="897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25	</a:t>
                </a:r>
                <a:r>
                  <a:rPr lang="en-US" b="1">
                    <a:latin typeface="Courier New" pitchFamily="49" charset="0"/>
                  </a:rPr>
                  <a:t>      cout &lt;&lt; num1 &lt;&lt; " is less than " &lt;&lt; num2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79"/>
            <p:cNvGrpSpPr>
              <a:grpSpLocks/>
            </p:cNvGrpSpPr>
            <p:nvPr/>
          </p:nvGrpSpPr>
          <p:grpSpPr bwMode="auto">
            <a:xfrm>
              <a:off x="0" y="9350"/>
              <a:ext cx="3072" cy="374"/>
              <a:chOff x="0" y="9350"/>
              <a:chExt cx="3072" cy="374"/>
            </a:xfrm>
          </p:grpSpPr>
          <p:sp>
            <p:nvSpPr>
              <p:cNvPr id="36944" name="Rectangle 80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45" name="Rectangle 81"/>
              <p:cNvSpPr>
                <a:spLocks noChangeArrowheads="1"/>
              </p:cNvSpPr>
              <p:nvPr/>
            </p:nvSpPr>
            <p:spPr bwMode="auto">
              <a:xfrm>
                <a:off x="0" y="935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26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9" name="Group 82"/>
            <p:cNvGrpSpPr>
              <a:grpSpLocks/>
            </p:cNvGrpSpPr>
            <p:nvPr/>
          </p:nvGrpSpPr>
          <p:grpSpPr bwMode="auto">
            <a:xfrm>
              <a:off x="0" y="9724"/>
              <a:ext cx="3072" cy="374"/>
              <a:chOff x="0" y="9724"/>
              <a:chExt cx="3072" cy="374"/>
            </a:xfrm>
          </p:grpSpPr>
          <p:sp>
            <p:nvSpPr>
              <p:cNvPr id="36947" name="Rectangle 83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48" name="Rectangle 84"/>
              <p:cNvSpPr>
                <a:spLocks noChangeArrowheads="1"/>
              </p:cNvSpPr>
              <p:nvPr/>
            </p:nvSpPr>
            <p:spPr bwMode="auto">
              <a:xfrm>
                <a:off x="0" y="972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27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if</a:t>
                </a:r>
                <a:r>
                  <a:rPr lang="en-US" b="1">
                    <a:latin typeface="Courier New" pitchFamily="49" charset="0"/>
                  </a:rPr>
                  <a:t> ( num1 &gt; num2 )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0" name="Group 85"/>
            <p:cNvGrpSpPr>
              <a:grpSpLocks/>
            </p:cNvGrpSpPr>
            <p:nvPr/>
          </p:nvGrpSpPr>
          <p:grpSpPr bwMode="auto">
            <a:xfrm>
              <a:off x="0" y="10098"/>
              <a:ext cx="3072" cy="374"/>
              <a:chOff x="0" y="10098"/>
              <a:chExt cx="3072" cy="374"/>
            </a:xfrm>
          </p:grpSpPr>
          <p:sp>
            <p:nvSpPr>
              <p:cNvPr id="36950" name="Rectangle 86"/>
              <p:cNvSpPr>
                <a:spLocks noChangeArrowheads="1"/>
              </p:cNvSpPr>
              <p:nvPr/>
            </p:nvSpPr>
            <p:spPr bwMode="auto">
              <a:xfrm>
                <a:off x="0" y="1009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51" name="Rectangle 87"/>
              <p:cNvSpPr>
                <a:spLocks noChangeArrowheads="1"/>
              </p:cNvSpPr>
              <p:nvPr/>
            </p:nvSpPr>
            <p:spPr bwMode="auto">
              <a:xfrm>
                <a:off x="0" y="1009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28	</a:t>
                </a:r>
                <a:r>
                  <a:rPr lang="en-US" b="1">
                    <a:latin typeface="Courier New" pitchFamily="49" charset="0"/>
                  </a:rPr>
                  <a:t>      cout &lt;&lt; num1 &lt;&lt; " is greater than " &lt;&lt; num2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1" name="Group 88"/>
            <p:cNvGrpSpPr>
              <a:grpSpLocks/>
            </p:cNvGrpSpPr>
            <p:nvPr/>
          </p:nvGrpSpPr>
          <p:grpSpPr bwMode="auto">
            <a:xfrm>
              <a:off x="0" y="10472"/>
              <a:ext cx="3072" cy="374"/>
              <a:chOff x="0" y="10472"/>
              <a:chExt cx="3072" cy="374"/>
            </a:xfrm>
          </p:grpSpPr>
          <p:sp>
            <p:nvSpPr>
              <p:cNvPr id="36953" name="Rectangle 89"/>
              <p:cNvSpPr>
                <a:spLocks noChangeArrowheads="1"/>
              </p:cNvSpPr>
              <p:nvPr/>
            </p:nvSpPr>
            <p:spPr bwMode="auto">
              <a:xfrm>
                <a:off x="0" y="1047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54" name="Rectangle 90"/>
              <p:cNvSpPr>
                <a:spLocks noChangeArrowheads="1"/>
              </p:cNvSpPr>
              <p:nvPr/>
            </p:nvSpPr>
            <p:spPr bwMode="auto">
              <a:xfrm>
                <a:off x="0" y="1047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29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6961" name="Group 91"/>
            <p:cNvGrpSpPr>
              <a:grpSpLocks/>
            </p:cNvGrpSpPr>
            <p:nvPr/>
          </p:nvGrpSpPr>
          <p:grpSpPr bwMode="auto">
            <a:xfrm>
              <a:off x="0" y="10846"/>
              <a:ext cx="3072" cy="374"/>
              <a:chOff x="0" y="10846"/>
              <a:chExt cx="3072" cy="374"/>
            </a:xfrm>
          </p:grpSpPr>
          <p:sp>
            <p:nvSpPr>
              <p:cNvPr id="36956" name="Rectangle 92"/>
              <p:cNvSpPr>
                <a:spLocks noChangeArrowheads="1"/>
              </p:cNvSpPr>
              <p:nvPr/>
            </p:nvSpPr>
            <p:spPr bwMode="auto">
              <a:xfrm>
                <a:off x="0" y="1084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57" name="Rectangle 93"/>
              <p:cNvSpPr>
                <a:spLocks noChangeArrowheads="1"/>
              </p:cNvSpPr>
              <p:nvPr/>
            </p:nvSpPr>
            <p:spPr bwMode="auto">
              <a:xfrm>
                <a:off x="0" y="1084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30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if</a:t>
                </a:r>
                <a:r>
                  <a:rPr lang="en-US" b="1">
                    <a:latin typeface="Courier New" pitchFamily="49" charset="0"/>
                  </a:rPr>
                  <a:t> ( num1 &lt;= num2 )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6964" name="Group 94"/>
            <p:cNvGrpSpPr>
              <a:grpSpLocks/>
            </p:cNvGrpSpPr>
            <p:nvPr/>
          </p:nvGrpSpPr>
          <p:grpSpPr bwMode="auto">
            <a:xfrm>
              <a:off x="0" y="11220"/>
              <a:ext cx="3072" cy="374"/>
              <a:chOff x="0" y="11220"/>
              <a:chExt cx="3072" cy="374"/>
            </a:xfrm>
          </p:grpSpPr>
          <p:sp>
            <p:nvSpPr>
              <p:cNvPr id="36959" name="Rectangle 95"/>
              <p:cNvSpPr>
                <a:spLocks noChangeArrowheads="1"/>
              </p:cNvSpPr>
              <p:nvPr/>
            </p:nvSpPr>
            <p:spPr bwMode="auto">
              <a:xfrm>
                <a:off x="0" y="1122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60" name="Rectangle 96"/>
              <p:cNvSpPr>
                <a:spLocks noChangeArrowheads="1"/>
              </p:cNvSpPr>
              <p:nvPr/>
            </p:nvSpPr>
            <p:spPr bwMode="auto">
              <a:xfrm>
                <a:off x="0" y="1122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31	</a:t>
                </a:r>
                <a:r>
                  <a:rPr lang="en-US" b="1">
                    <a:latin typeface="Courier New" pitchFamily="49" charset="0"/>
                  </a:rPr>
                  <a:t>      cout &lt;&lt; num1 &lt;&lt; " is less than or equal to "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6969" name="Group 97"/>
            <p:cNvGrpSpPr>
              <a:grpSpLocks/>
            </p:cNvGrpSpPr>
            <p:nvPr/>
          </p:nvGrpSpPr>
          <p:grpSpPr bwMode="auto">
            <a:xfrm>
              <a:off x="0" y="11594"/>
              <a:ext cx="3072" cy="374"/>
              <a:chOff x="0" y="11594"/>
              <a:chExt cx="3072" cy="374"/>
            </a:xfrm>
          </p:grpSpPr>
          <p:sp>
            <p:nvSpPr>
              <p:cNvPr id="36962" name="Rectangle 98"/>
              <p:cNvSpPr>
                <a:spLocks noChangeArrowheads="1"/>
              </p:cNvSpPr>
              <p:nvPr/>
            </p:nvSpPr>
            <p:spPr bwMode="auto">
              <a:xfrm>
                <a:off x="0" y="1159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63" name="Rectangle 99"/>
              <p:cNvSpPr>
                <a:spLocks noChangeArrowheads="1"/>
              </p:cNvSpPr>
              <p:nvPr/>
            </p:nvSpPr>
            <p:spPr bwMode="auto">
              <a:xfrm>
                <a:off x="0" y="1159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32	</a:t>
                </a:r>
                <a:r>
                  <a:rPr lang="en-US" b="1">
                    <a:latin typeface="Courier New" pitchFamily="49" charset="0"/>
                  </a:rPr>
                  <a:t>           &lt;&lt; num2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6976" name="Group 100"/>
            <p:cNvGrpSpPr>
              <a:grpSpLocks/>
            </p:cNvGrpSpPr>
            <p:nvPr/>
          </p:nvGrpSpPr>
          <p:grpSpPr bwMode="auto">
            <a:xfrm>
              <a:off x="0" y="11968"/>
              <a:ext cx="3072" cy="374"/>
              <a:chOff x="0" y="11968"/>
              <a:chExt cx="3072" cy="374"/>
            </a:xfrm>
          </p:grpSpPr>
          <p:sp>
            <p:nvSpPr>
              <p:cNvPr id="36965" name="Rectangle 101"/>
              <p:cNvSpPr>
                <a:spLocks noChangeArrowheads="1"/>
              </p:cNvSpPr>
              <p:nvPr/>
            </p:nvSpPr>
            <p:spPr bwMode="auto">
              <a:xfrm>
                <a:off x="0" y="1196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6966" name="Rectangle 102"/>
              <p:cNvSpPr>
                <a:spLocks noChangeArrowheads="1"/>
              </p:cNvSpPr>
              <p:nvPr/>
            </p:nvSpPr>
            <p:spPr bwMode="auto">
              <a:xfrm>
                <a:off x="0" y="1196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33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36977" name="Group 105"/>
          <p:cNvGrpSpPr>
            <a:grpSpLocks/>
          </p:cNvGrpSpPr>
          <p:nvPr/>
        </p:nvGrpSpPr>
        <p:grpSpPr bwMode="auto">
          <a:xfrm>
            <a:off x="2514600" y="3733800"/>
            <a:ext cx="6248400" cy="2255838"/>
            <a:chOff x="1584" y="2352"/>
            <a:chExt cx="3936" cy="1421"/>
          </a:xfrm>
        </p:grpSpPr>
        <p:sp>
          <p:nvSpPr>
            <p:cNvPr id="36967" name="Text Box 103"/>
            <p:cNvSpPr txBox="1">
              <a:spLocks noChangeArrowheads="1"/>
            </p:cNvSpPr>
            <p:nvPr/>
          </p:nvSpPr>
          <p:spPr bwMode="auto">
            <a:xfrm>
              <a:off x="3744" y="2400"/>
              <a:ext cx="1776" cy="1373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/>
                <a:t>The </a:t>
              </a:r>
              <a:r>
                <a:rPr lang="en-US" sz="1600" b="1">
                  <a:latin typeface="Courier New" pitchFamily="49" charset="0"/>
                </a:rPr>
                <a:t>if</a:t>
              </a:r>
              <a:r>
                <a:rPr lang="en-US" sz="1600"/>
                <a:t> statements test the truth of the condition.  If it is </a:t>
              </a:r>
              <a:r>
                <a:rPr lang="en-US" sz="1600" b="1">
                  <a:latin typeface="Courier New" pitchFamily="49" charset="0"/>
                </a:rPr>
                <a:t>true</a:t>
              </a:r>
              <a:r>
                <a:rPr lang="en-US" sz="1600"/>
                <a:t>, body of </a:t>
              </a:r>
              <a:r>
                <a:rPr lang="en-US" sz="1600" b="1">
                  <a:latin typeface="Courier New" pitchFamily="49" charset="0"/>
                </a:rPr>
                <a:t>if</a:t>
              </a:r>
              <a:r>
                <a:rPr lang="en-US" sz="1600"/>
                <a:t> statement is executed.  If not, body is skipped.</a:t>
              </a:r>
            </a:p>
            <a:p>
              <a:r>
                <a:rPr lang="en-US" sz="1600"/>
                <a:t>To include multiple statements in a body, delineate them with braces </a:t>
              </a:r>
              <a:r>
                <a:rPr lang="en-US" sz="1600" b="1">
                  <a:latin typeface="Courier New" pitchFamily="49" charset="0"/>
                </a:rPr>
                <a:t>{}</a:t>
              </a:r>
              <a:r>
                <a:rPr lang="en-US" sz="1600">
                  <a:latin typeface="Times" pitchFamily="18" charset="0"/>
                </a:rPr>
                <a:t>.</a:t>
              </a:r>
            </a:p>
          </p:txBody>
        </p:sp>
        <p:sp>
          <p:nvSpPr>
            <p:cNvPr id="36968" name="Line 104"/>
            <p:cNvSpPr>
              <a:spLocks noChangeShapeType="1"/>
            </p:cNvSpPr>
            <p:nvPr/>
          </p:nvSpPr>
          <p:spPr bwMode="auto">
            <a:xfrm flipH="1" flipV="1">
              <a:off x="1584" y="2352"/>
              <a:ext cx="216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3505200" y="3154363"/>
            <a:ext cx="4572000" cy="558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n-US" b="1">
                <a:latin typeface="Courier New" pitchFamily="49" charset="0"/>
              </a:rPr>
              <a:t>Enter two integers, and I will tell you </a:t>
            </a:r>
          </a:p>
          <a:p>
            <a:r>
              <a:rPr lang="en-US" b="1">
                <a:latin typeface="Courier New" pitchFamily="49" charset="0"/>
              </a:rPr>
              <a:t>the relationships they satisfy: 3 7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5905500" y="4419600"/>
            <a:ext cx="1943100" cy="2841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</a:rPr>
              <a:t>3 is not equal to 7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5943600" y="5049838"/>
            <a:ext cx="1666875" cy="28416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</a:rPr>
              <a:t>3 is less than 7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5943600" y="6269038"/>
            <a:ext cx="2771775" cy="28416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</a:rPr>
              <a:t>3 is less than or equal to 7</a:t>
            </a:r>
          </a:p>
        </p:txBody>
      </p:sp>
      <p:grpSp>
        <p:nvGrpSpPr>
          <p:cNvPr id="36978" name="Group 112"/>
          <p:cNvGrpSpPr>
            <a:grpSpLocks/>
          </p:cNvGrpSpPr>
          <p:nvPr/>
        </p:nvGrpSpPr>
        <p:grpSpPr bwMode="auto">
          <a:xfrm>
            <a:off x="1905000" y="1219200"/>
            <a:ext cx="5410200" cy="346075"/>
            <a:chOff x="1200" y="768"/>
            <a:chExt cx="3408" cy="218"/>
          </a:xfrm>
        </p:grpSpPr>
        <p:sp>
          <p:nvSpPr>
            <p:cNvPr id="36974" name="Text Box 110"/>
            <p:cNvSpPr txBox="1">
              <a:spLocks noChangeArrowheads="1"/>
            </p:cNvSpPr>
            <p:nvPr/>
          </p:nvSpPr>
          <p:spPr bwMode="auto">
            <a:xfrm>
              <a:off x="2784" y="768"/>
              <a:ext cx="1824" cy="21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600"/>
                <a:t>Notice the </a:t>
              </a:r>
              <a:r>
                <a:rPr lang="en-US" sz="1600" b="1">
                  <a:latin typeface="Courier New" pitchFamily="49" charset="0"/>
                </a:rPr>
                <a:t>using</a:t>
              </a:r>
              <a:r>
                <a:rPr lang="en-US" sz="1600"/>
                <a:t> statements.</a:t>
              </a:r>
            </a:p>
          </p:txBody>
        </p:sp>
        <p:sp>
          <p:nvSpPr>
            <p:cNvPr id="36975" name="Line 111"/>
            <p:cNvSpPr>
              <a:spLocks noChangeShapeType="1"/>
            </p:cNvSpPr>
            <p:nvPr/>
          </p:nvSpPr>
          <p:spPr bwMode="auto">
            <a:xfrm flipH="1">
              <a:off x="1200" y="912"/>
              <a:ext cx="15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70" grpId="0" animBg="1" autoUpdateAnimBg="0"/>
      <p:bldP spid="36971" grpId="0" animBg="1" autoUpdateAnimBg="0"/>
      <p:bldP spid="36972" grpId="0" animBg="1" autoUpdateAnimBg="0"/>
      <p:bldP spid="36973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3413D1C4-2875-41E7-94B1-3FC911AD3BD7}" type="slidenum">
              <a:rPr lang="en-US"/>
              <a:pPr/>
              <a:t>5</a:t>
            </a:fld>
            <a:endParaRPr lang="en-US"/>
          </a:p>
        </p:txBody>
      </p:sp>
      <p:sp>
        <p:nvSpPr>
          <p:cNvPr id="37890" name="Rectangle 102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  <a:p>
            <a:r>
              <a:rPr lang="en-US" sz="1600"/>
              <a:t>2.3 exit (</a:t>
            </a:r>
            <a:r>
              <a:rPr lang="en-US" sz="1600">
                <a:latin typeface="Courier New" pitchFamily="49" charset="0"/>
              </a:rPr>
              <a:t>return 0</a:t>
            </a:r>
            <a:r>
              <a:rPr lang="en-US" sz="1600"/>
              <a:t>)</a:t>
            </a:r>
          </a:p>
          <a:p>
            <a:endParaRPr lang="en-US" sz="1600"/>
          </a:p>
          <a:p>
            <a:endParaRPr lang="en-US" sz="1600"/>
          </a:p>
          <a:p>
            <a:endParaRPr lang="en-US" sz="1600"/>
          </a:p>
          <a:p>
            <a:r>
              <a:rPr lang="en-US" sz="1600"/>
              <a:t>Program Output</a:t>
            </a:r>
          </a:p>
        </p:txBody>
      </p:sp>
      <p:grpSp>
        <p:nvGrpSpPr>
          <p:cNvPr id="2" name="Group 1027"/>
          <p:cNvGrpSpPr>
            <a:grpSpLocks/>
          </p:cNvGrpSpPr>
          <p:nvPr/>
        </p:nvGrpSpPr>
        <p:grpSpPr bwMode="auto">
          <a:xfrm>
            <a:off x="0" y="0"/>
            <a:ext cx="6781800" cy="1905000"/>
            <a:chOff x="0" y="0"/>
            <a:chExt cx="3072" cy="2244"/>
          </a:xfrm>
        </p:grpSpPr>
        <p:grpSp>
          <p:nvGrpSpPr>
            <p:cNvPr id="3" name="Group 1028"/>
            <p:cNvGrpSpPr>
              <a:grpSpLocks/>
            </p:cNvGrpSpPr>
            <p:nvPr/>
          </p:nvGrpSpPr>
          <p:grpSpPr bwMode="auto">
            <a:xfrm>
              <a:off x="0" y="0"/>
              <a:ext cx="3072" cy="374"/>
              <a:chOff x="0" y="0"/>
              <a:chExt cx="3072" cy="374"/>
            </a:xfrm>
          </p:grpSpPr>
          <p:sp>
            <p:nvSpPr>
              <p:cNvPr id="37893" name="Rectangle 102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94" name="Rectangle 103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34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if</a:t>
                </a:r>
                <a:r>
                  <a:rPr lang="en-US" b="1">
                    <a:latin typeface="Courier New" pitchFamily="49" charset="0"/>
                  </a:rPr>
                  <a:t> ( num1 &gt;= num2 )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4" name="Group 1031"/>
            <p:cNvGrpSpPr>
              <a:grpSpLocks/>
            </p:cNvGrpSpPr>
            <p:nvPr/>
          </p:nvGrpSpPr>
          <p:grpSpPr bwMode="auto">
            <a:xfrm>
              <a:off x="0" y="374"/>
              <a:ext cx="3072" cy="374"/>
              <a:chOff x="0" y="374"/>
              <a:chExt cx="3072" cy="374"/>
            </a:xfrm>
          </p:grpSpPr>
          <p:sp>
            <p:nvSpPr>
              <p:cNvPr id="37896" name="Rectangle 1032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897" name="Rectangle 1033"/>
              <p:cNvSpPr>
                <a:spLocks noChangeArrowheads="1"/>
              </p:cNvSpPr>
              <p:nvPr/>
            </p:nvSpPr>
            <p:spPr bwMode="auto">
              <a:xfrm>
                <a:off x="0" y="374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35	</a:t>
                </a:r>
                <a:r>
                  <a:rPr lang="en-US" b="1">
                    <a:latin typeface="Courier New" pitchFamily="49" charset="0"/>
                  </a:rPr>
                  <a:t>      cout &lt;&lt; num1 &lt;&lt; " is greater than or equal to "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5" name="Group 1034"/>
            <p:cNvGrpSpPr>
              <a:grpSpLocks/>
            </p:cNvGrpSpPr>
            <p:nvPr/>
          </p:nvGrpSpPr>
          <p:grpSpPr bwMode="auto">
            <a:xfrm>
              <a:off x="0" y="748"/>
              <a:ext cx="3072" cy="374"/>
              <a:chOff x="0" y="748"/>
              <a:chExt cx="3072" cy="374"/>
            </a:xfrm>
          </p:grpSpPr>
          <p:sp>
            <p:nvSpPr>
              <p:cNvPr id="37899" name="Rectangle 1035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0" name="Rectangle 1036"/>
              <p:cNvSpPr>
                <a:spLocks noChangeArrowheads="1"/>
              </p:cNvSpPr>
              <p:nvPr/>
            </p:nvSpPr>
            <p:spPr bwMode="auto">
              <a:xfrm>
                <a:off x="0" y="748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36	</a:t>
                </a:r>
                <a:r>
                  <a:rPr lang="en-US" b="1">
                    <a:latin typeface="Courier New" pitchFamily="49" charset="0"/>
                  </a:rPr>
                  <a:t>           &lt;&lt; num2 &lt;&lt; endl;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6" name="Group 1037"/>
            <p:cNvGrpSpPr>
              <a:grpSpLocks/>
            </p:cNvGrpSpPr>
            <p:nvPr/>
          </p:nvGrpSpPr>
          <p:grpSpPr bwMode="auto">
            <a:xfrm>
              <a:off x="0" y="1122"/>
              <a:ext cx="3072" cy="374"/>
              <a:chOff x="0" y="1122"/>
              <a:chExt cx="3072" cy="374"/>
            </a:xfrm>
          </p:grpSpPr>
          <p:sp>
            <p:nvSpPr>
              <p:cNvPr id="37902" name="Rectangle 1038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3" name="Rectangle 1039"/>
              <p:cNvSpPr>
                <a:spLocks noChangeArrowheads="1"/>
              </p:cNvSpPr>
              <p:nvPr/>
            </p:nvSpPr>
            <p:spPr bwMode="auto">
              <a:xfrm>
                <a:off x="0" y="1122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37	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7" name="Group 1040"/>
            <p:cNvGrpSpPr>
              <a:grpSpLocks/>
            </p:cNvGrpSpPr>
            <p:nvPr/>
          </p:nvGrpSpPr>
          <p:grpSpPr bwMode="auto">
            <a:xfrm>
              <a:off x="0" y="1496"/>
              <a:ext cx="3072" cy="374"/>
              <a:chOff x="0" y="1496"/>
              <a:chExt cx="3072" cy="374"/>
            </a:xfrm>
          </p:grpSpPr>
          <p:sp>
            <p:nvSpPr>
              <p:cNvPr id="37905" name="Rectangle 1041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6" name="Rectangle 1042"/>
              <p:cNvSpPr>
                <a:spLocks noChangeArrowheads="1"/>
              </p:cNvSpPr>
              <p:nvPr/>
            </p:nvSpPr>
            <p:spPr bwMode="auto">
              <a:xfrm>
                <a:off x="0" y="1496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38	</a:t>
                </a:r>
                <a:r>
                  <a:rPr lang="en-US" b="1">
                    <a:latin typeface="Courier New" pitchFamily="49" charset="0"/>
                  </a:rPr>
                  <a:t>   </a:t>
                </a:r>
                <a:r>
                  <a:rPr lang="en-US" b="1">
                    <a:solidFill>
                      <a:srgbClr val="275AFF"/>
                    </a:solidFill>
                    <a:latin typeface="Courier New" pitchFamily="49" charset="0"/>
                  </a:rPr>
                  <a:t>return</a:t>
                </a:r>
                <a:r>
                  <a:rPr lang="en-US" b="1">
                    <a:latin typeface="Courier New" pitchFamily="49" charset="0"/>
                  </a:rPr>
                  <a:t> 0;   </a:t>
                </a:r>
                <a:r>
                  <a:rPr lang="en-US" b="1">
                    <a:solidFill>
                      <a:srgbClr val="33CC33"/>
                    </a:solidFill>
                    <a:latin typeface="Courier New" pitchFamily="49" charset="0"/>
                  </a:rPr>
                  <a:t>// indicate that program ended successfully</a:t>
                </a:r>
                <a:endParaRPr lang="en-US" b="1">
                  <a:latin typeface="Courier New" pitchFamily="49" charset="0"/>
                </a:endParaRP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8" name="Group 1043"/>
            <p:cNvGrpSpPr>
              <a:grpSpLocks/>
            </p:cNvGrpSpPr>
            <p:nvPr/>
          </p:nvGrpSpPr>
          <p:grpSpPr bwMode="auto">
            <a:xfrm>
              <a:off x="0" y="1870"/>
              <a:ext cx="3072" cy="374"/>
              <a:chOff x="0" y="1870"/>
              <a:chExt cx="3072" cy="374"/>
            </a:xfrm>
          </p:grpSpPr>
          <p:sp>
            <p:nvSpPr>
              <p:cNvPr id="37908" name="Rectangle 1044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9" name="Rectangle 1045"/>
              <p:cNvSpPr>
                <a:spLocks noChangeArrowheads="1"/>
              </p:cNvSpPr>
              <p:nvPr/>
            </p:nvSpPr>
            <p:spPr bwMode="auto">
              <a:xfrm>
                <a:off x="0" y="1870"/>
                <a:ext cx="3072" cy="374"/>
              </a:xfrm>
              <a:prstGeom prst="rect">
                <a:avLst/>
              </a:prstGeom>
              <a:solidFill>
                <a:srgbClr val="FFE6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r>
                  <a:rPr lang="en-US" b="1">
                    <a:solidFill>
                      <a:srgbClr val="4D8DFF"/>
                    </a:solidFill>
                    <a:latin typeface="Courier New" pitchFamily="49" charset="0"/>
                  </a:rPr>
                  <a:t>	39	</a:t>
                </a:r>
                <a:r>
                  <a:rPr lang="en-US" b="1">
                    <a:latin typeface="Courier New" pitchFamily="49" charset="0"/>
                  </a:rPr>
                  <a:t>}</a:t>
                </a:r>
              </a:p>
              <a:p>
                <a:pPr>
                  <a:spcBef>
                    <a:spcPct val="0"/>
                  </a:spcBef>
                  <a:tabLst>
                    <a:tab pos="139700" algn="r"/>
                    <a:tab pos="292100" algn="l"/>
                  </a:tabLst>
                </a:pPr>
                <a:endParaRPr lang="en-US" b="1">
                  <a:solidFill>
                    <a:schemeClr val="tx1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37910" name="Rectangle 1046"/>
          <p:cNvSpPr>
            <a:spLocks noChangeArrowheads="1"/>
          </p:cNvSpPr>
          <p:nvPr/>
        </p:nvSpPr>
        <p:spPr bwMode="auto">
          <a:xfrm>
            <a:off x="0" y="2209800"/>
            <a:ext cx="6781800" cy="11874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Enter two integers, and I will tell you 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the relationships they satisfy: 3 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3 is not equal to 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3 is less than 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3 is less than or equal to 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37911" name="Rectangle 1047"/>
          <p:cNvSpPr>
            <a:spLocks noChangeArrowheads="1"/>
          </p:cNvSpPr>
          <p:nvPr/>
        </p:nvSpPr>
        <p:spPr bwMode="auto">
          <a:xfrm>
            <a:off x="0" y="3657600"/>
            <a:ext cx="6781800" cy="11874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Enter two integers, and I will tell you 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the relationships they satisfy: 22 12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22 is not equal to 12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22 is greater than 12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22 is greater than or equal to 12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37912" name="Rectangle 1048"/>
          <p:cNvSpPr>
            <a:spLocks noChangeArrowheads="1"/>
          </p:cNvSpPr>
          <p:nvPr/>
        </p:nvSpPr>
        <p:spPr bwMode="auto">
          <a:xfrm>
            <a:off x="0" y="5029200"/>
            <a:ext cx="6781800" cy="118745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Enter two integers, and I will tell you 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the relationships they satisfy: 7 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7 is equal to 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7 is less than or equal to 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r>
              <a:rPr lang="en-US" b="1">
                <a:latin typeface="Courier New" pitchFamily="49" charset="0"/>
              </a:rPr>
              <a:t>7 is greater than or equal to 7</a:t>
            </a:r>
          </a:p>
          <a:p>
            <a:pPr>
              <a:spcBef>
                <a:spcPct val="0"/>
              </a:spcBef>
              <a:tabLst>
                <a:tab pos="609600" algn="l"/>
                <a:tab pos="914400" algn="l"/>
                <a:tab pos="1219200" algn="l"/>
                <a:tab pos="1524000" algn="l"/>
                <a:tab pos="1828800" algn="l"/>
                <a:tab pos="2133600" algn="l"/>
                <a:tab pos="2438400" algn="l"/>
                <a:tab pos="2743200" algn="l"/>
                <a:tab pos="3048000" algn="l"/>
                <a:tab pos="3352800" algn="l"/>
                <a:tab pos="3657600" algn="l"/>
                <a:tab pos="3962400" algn="l"/>
                <a:tab pos="4267200" algn="l"/>
                <a:tab pos="4572000" algn="l"/>
              </a:tabLst>
            </a:pPr>
            <a:endParaRPr lang="en-US" b="1">
              <a:solidFill>
                <a:schemeClr val="tx1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Precedence and </a:t>
            </a:r>
            <a:r>
              <a:rPr lang="en-US" dirty="0" err="1" smtClean="0"/>
              <a:t>associativity</a:t>
            </a:r>
            <a:r>
              <a:rPr lang="en-US" dirty="0" smtClean="0"/>
              <a:t> of </a:t>
            </a:r>
            <a:r>
              <a:rPr lang="en-US" dirty="0" err="1" smtClean="0"/>
              <a:t>operrators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533400" y="1828799"/>
          <a:ext cx="7467600" cy="3852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53340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Operators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Associativity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446579">
                <a:tc>
                  <a:txBody>
                    <a:bodyPr/>
                    <a:lstStyle/>
                    <a:p>
                      <a:r>
                        <a:rPr lang="en-US" dirty="0" smtClean="0"/>
                        <a:t>( )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Left to Right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Parentheses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46579">
                <a:tc>
                  <a:txBody>
                    <a:bodyPr/>
                    <a:lstStyle/>
                    <a:p>
                      <a:r>
                        <a:rPr lang="en-US" dirty="0" smtClean="0"/>
                        <a:t>*        /          %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Left to Right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Multiplicative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46579">
                <a:tc>
                  <a:txBody>
                    <a:bodyPr/>
                    <a:lstStyle/>
                    <a:p>
                      <a:r>
                        <a:rPr lang="en-US" dirty="0" smtClean="0"/>
                        <a:t>+        -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Left to Right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Additive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46579">
                <a:tc>
                  <a:txBody>
                    <a:bodyPr/>
                    <a:lstStyle/>
                    <a:p>
                      <a:r>
                        <a:rPr lang="en-US" dirty="0" smtClean="0"/>
                        <a:t>&lt;&lt;          &gt;&gt;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Left to Right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Stream insertion</a:t>
                      </a:r>
                      <a:r>
                        <a:rPr lang="en-US" baseline="0" dirty="0" smtClean="0"/>
                        <a:t> / extraction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46579">
                <a:tc>
                  <a:txBody>
                    <a:bodyPr/>
                    <a:lstStyle/>
                    <a:p>
                      <a:r>
                        <a:rPr lang="en-US" dirty="0" smtClean="0"/>
                        <a:t>&lt;    &lt;=     &gt;       &gt;=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Left to Right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Relational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46579">
                <a:tc>
                  <a:txBody>
                    <a:bodyPr/>
                    <a:lstStyle/>
                    <a:p>
                      <a:r>
                        <a:rPr lang="en-US" dirty="0" smtClean="0"/>
                        <a:t>==       !=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Left to Right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Equality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446579"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Right to Left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Assignment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programming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Syntax error will occur if there is a space between ==,&lt;=,&gt;= or !=</a:t>
            </a:r>
          </a:p>
          <a:p>
            <a:r>
              <a:rPr lang="en-US" dirty="0" smtClean="0"/>
              <a:t>Another syntax error is to reverse their order</a:t>
            </a:r>
          </a:p>
          <a:p>
            <a:r>
              <a:rPr lang="en-US" dirty="0" smtClean="0"/>
              <a:t>Confusing equality operator (==) with assignment operator (=) causes logical error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control</a:t>
            </a:r>
            <a:r>
              <a:rPr lang="en-US" noProof="1"/>
              <a:t>	</a:t>
            </a:r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Specifies </a:t>
            </a:r>
            <a:r>
              <a:rPr lang="en-US" dirty="0"/>
              <a:t>the order in which statements are to </a:t>
            </a:r>
            <a:r>
              <a:rPr lang="en-US" dirty="0" smtClean="0"/>
              <a:t>executed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Sequential execution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Statements executed one after the other in the order written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Transfer of control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When the next statement executed is not the next one in sequence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034B8A7-3AC0-485B-A2C9-D29615F2E360}" type="slidenum">
              <a:rPr lang="en-US"/>
              <a:pPr/>
              <a:t>8</a:t>
            </a:fld>
            <a:endParaRPr lang="en-US"/>
          </a:p>
        </p:txBody>
      </p:sp>
      <p:pic>
        <p:nvPicPr>
          <p:cNvPr id="2050" name="Picture 2" descr="C:\Users\ws\AppData\Local\Microsoft\Windows\Temporary Internet Files\Content.IE5\CRG4S36E\MP90039042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4267200"/>
            <a:ext cx="2609088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05" name="Rectangle 36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noProof="1" smtClean="0"/>
              <a:t>Structured-Programming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2106" name="Rectangle 36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Structured programming</a:t>
            </a:r>
          </a:p>
          <a:p>
            <a:pPr lvl="1"/>
            <a:r>
              <a:rPr lang="en-US" dirty="0"/>
              <a:t>Programs are easier to understand, test, debug and, modify. </a:t>
            </a:r>
          </a:p>
          <a:p>
            <a:r>
              <a:rPr lang="en-US" dirty="0"/>
              <a:t>Rules for structured programming</a:t>
            </a:r>
          </a:p>
          <a:p>
            <a:pPr lvl="1"/>
            <a:r>
              <a:rPr lang="en-US" dirty="0"/>
              <a:t>Only single-entry/single-exit control structures are used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Bohm</a:t>
            </a:r>
            <a:r>
              <a:rPr lang="en-US" dirty="0" smtClean="0"/>
              <a:t> and </a:t>
            </a:r>
            <a:r>
              <a:rPr lang="en-US" dirty="0" err="1" smtClean="0"/>
              <a:t>Jacopini</a:t>
            </a:r>
            <a:r>
              <a:rPr lang="en-US" dirty="0" smtClean="0"/>
              <a:t>) Rules</a:t>
            </a:r>
            <a:r>
              <a:rPr lang="en-US" dirty="0"/>
              <a:t>: </a:t>
            </a:r>
          </a:p>
          <a:p>
            <a:pPr lvl="2">
              <a:buFontTx/>
              <a:buNone/>
            </a:pPr>
            <a:r>
              <a:rPr lang="en-US" dirty="0"/>
              <a:t>1)  Begin with the “simplest flowchart”.</a:t>
            </a:r>
          </a:p>
          <a:p>
            <a:pPr lvl="2">
              <a:buFontTx/>
              <a:buNone/>
            </a:pPr>
            <a:r>
              <a:rPr lang="en-US" dirty="0"/>
              <a:t>2)  Any rectangle (action) can be replaced by two rectangles (actions) in sequence. </a:t>
            </a:r>
          </a:p>
          <a:p>
            <a:pPr lvl="2">
              <a:buFontTx/>
              <a:buNone/>
            </a:pPr>
            <a:r>
              <a:rPr lang="en-US" dirty="0"/>
              <a:t>3)  Any rectangle (action) can be replaced by any control structure (sequence, if, if/else, switch, while, do/while or for).</a:t>
            </a:r>
          </a:p>
          <a:p>
            <a:pPr lvl="2">
              <a:buFontTx/>
              <a:buNone/>
            </a:pPr>
            <a:r>
              <a:rPr lang="en-US" dirty="0"/>
              <a:t>4)  Rules 2 and 3 can be applied in any order and multiple times.  </a:t>
            </a:r>
          </a:p>
          <a:p>
            <a:endParaRPr lang="en-US" dirty="0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E48F6CC-8A8B-44D7-9A52-0D8334C1ACE2}" type="slidenum">
              <a:rPr lang="en-US"/>
              <a:pPr/>
              <a:t>9</a:t>
            </a:fld>
            <a:endParaRPr lang="en-US"/>
          </a:p>
        </p:txBody>
      </p:sp>
      <p:sp>
        <p:nvSpPr>
          <p:cNvPr id="31947" name="Rectangle 203"/>
          <p:cNvSpPr>
            <a:spLocks noChangeArrowheads="1"/>
          </p:cNvSpPr>
          <p:nvPr/>
        </p:nvSpPr>
        <p:spPr bwMode="auto">
          <a:xfrm>
            <a:off x="0" y="1771650"/>
            <a:ext cx="548640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952" name="Rectangle 208"/>
          <p:cNvSpPr>
            <a:spLocks noChangeArrowheads="1"/>
          </p:cNvSpPr>
          <p:nvPr/>
        </p:nvSpPr>
        <p:spPr bwMode="auto">
          <a:xfrm>
            <a:off x="0" y="2971800"/>
            <a:ext cx="5486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/>
              <a:t> </a:t>
            </a:r>
            <a:endParaRPr lang="en-US">
              <a:solidFill>
                <a:schemeClr val="tx1"/>
              </a:solidFill>
            </a:endParaRP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31953" name="Rectangle 209"/>
          <p:cNvSpPr>
            <a:spLocks noChangeArrowheads="1"/>
          </p:cNvSpPr>
          <p:nvPr/>
        </p:nvSpPr>
        <p:spPr bwMode="auto">
          <a:xfrm>
            <a:off x="0" y="3962400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</a:rPr>
              <a:t/>
            </a:r>
            <a:br>
              <a:rPr lang="en-US" sz="1400">
                <a:solidFill>
                  <a:schemeClr val="tx1"/>
                </a:solidFill>
              </a:rPr>
            </a:b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32098" name="Rectangle 354"/>
          <p:cNvSpPr>
            <a:spLocks noChangeArrowheads="1"/>
          </p:cNvSpPr>
          <p:nvPr/>
        </p:nvSpPr>
        <p:spPr bwMode="auto">
          <a:xfrm>
            <a:off x="0" y="517525"/>
            <a:ext cx="5486400" cy="515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102" name="Rectangle 358"/>
          <p:cNvSpPr>
            <a:spLocks noChangeArrowheads="1"/>
          </p:cNvSpPr>
          <p:nvPr/>
        </p:nvSpPr>
        <p:spPr bwMode="auto">
          <a:xfrm>
            <a:off x="0" y="1717675"/>
            <a:ext cx="54864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</a:rPr>
              <a:t> </a:t>
            </a:r>
          </a:p>
          <a:p>
            <a:pPr>
              <a:spcBef>
                <a:spcPct val="0"/>
              </a:spcBef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32103" name="Rectangle 359"/>
          <p:cNvSpPr>
            <a:spLocks noChangeArrowheads="1"/>
          </p:cNvSpPr>
          <p:nvPr/>
        </p:nvSpPr>
        <p:spPr bwMode="auto">
          <a:xfrm>
            <a:off x="0" y="5672138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</a:rPr>
              <a:t/>
            </a:r>
            <a:br>
              <a:rPr lang="en-US" sz="1400">
                <a:solidFill>
                  <a:schemeClr val="tx1"/>
                </a:solidFill>
              </a:rPr>
            </a:br>
            <a:endParaRPr 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398</TotalTime>
  <Words>1091</Words>
  <Application>Microsoft Office PowerPoint</Application>
  <PresentationFormat>On-screen Show (4:3)</PresentationFormat>
  <Paragraphs>289</Paragraphs>
  <Slides>25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Oriel</vt:lpstr>
      <vt:lpstr>Document</vt:lpstr>
      <vt:lpstr>    CSC113: Computer Programming (Theory = 03, Lab = 01) </vt:lpstr>
      <vt:lpstr>Control structures – I if / if-else statements</vt:lpstr>
      <vt:lpstr>Decision Making: Equality and Relational Operators</vt:lpstr>
      <vt:lpstr>Slide 4</vt:lpstr>
      <vt:lpstr>Slide 5</vt:lpstr>
      <vt:lpstr>Precedence and associativity of operrators</vt:lpstr>
      <vt:lpstr>Common programming errors</vt:lpstr>
      <vt:lpstr>Program control </vt:lpstr>
      <vt:lpstr>Structured-Programming  </vt:lpstr>
      <vt:lpstr>Control Structures</vt:lpstr>
      <vt:lpstr>Flowchart</vt:lpstr>
      <vt:lpstr>Structured-Programming  </vt:lpstr>
      <vt:lpstr>The if Selection Structure</vt:lpstr>
      <vt:lpstr>The if Selection Structure</vt:lpstr>
      <vt:lpstr>The if Selection Structure</vt:lpstr>
      <vt:lpstr>Self Practice </vt:lpstr>
      <vt:lpstr>The if/else Selection Structure</vt:lpstr>
      <vt:lpstr>The if/else Selection Structure</vt:lpstr>
      <vt:lpstr>Ternary conditional operator (?:) </vt:lpstr>
      <vt:lpstr>Self practice </vt:lpstr>
      <vt:lpstr>The if/else Selection Structure</vt:lpstr>
      <vt:lpstr>The if/else Selection Structure</vt:lpstr>
      <vt:lpstr>Errors</vt:lpstr>
      <vt:lpstr>Self Practice -Identify and correct errors</vt:lpstr>
      <vt:lpstr>Self Practice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ws</dc:creator>
  <cp:lastModifiedBy>ws</cp:lastModifiedBy>
  <cp:revision>89</cp:revision>
  <dcterms:created xsi:type="dcterms:W3CDTF">2014-09-13T17:51:18Z</dcterms:created>
  <dcterms:modified xsi:type="dcterms:W3CDTF">2015-02-22T15:19:29Z</dcterms:modified>
</cp:coreProperties>
</file>