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67" r:id="rId4"/>
    <p:sldId id="268" r:id="rId5"/>
    <p:sldId id="291" r:id="rId6"/>
    <p:sldId id="280" r:id="rId7"/>
    <p:sldId id="262" r:id="rId8"/>
    <p:sldId id="263" r:id="rId9"/>
    <p:sldId id="292" r:id="rId10"/>
    <p:sldId id="270" r:id="rId11"/>
    <p:sldId id="264" r:id="rId12"/>
    <p:sldId id="269" r:id="rId13"/>
    <p:sldId id="272" r:id="rId14"/>
    <p:sldId id="273" r:id="rId15"/>
    <p:sldId id="275" r:id="rId16"/>
    <p:sldId id="274" r:id="rId17"/>
    <p:sldId id="278" r:id="rId18"/>
    <p:sldId id="279" r:id="rId19"/>
    <p:sldId id="277" r:id="rId20"/>
    <p:sldId id="276" r:id="rId21"/>
    <p:sldId id="281" r:id="rId22"/>
    <p:sldId id="282" r:id="rId23"/>
    <p:sldId id="283" r:id="rId24"/>
    <p:sldId id="284" r:id="rId25"/>
    <p:sldId id="285" r:id="rId26"/>
    <p:sldId id="286" r:id="rId27"/>
    <p:sldId id="287" r:id="rId28"/>
    <p:sldId id="288" r:id="rId29"/>
    <p:sldId id="289"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4660"/>
  </p:normalViewPr>
  <p:slideViewPr>
    <p:cSldViewPr>
      <p:cViewPr varScale="1">
        <p:scale>
          <a:sx n="68" d="100"/>
          <a:sy n="68" d="100"/>
        </p:scale>
        <p:origin x="-160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957985F-1E0E-4536-AFF6-82DBD529C04A}" type="datetimeFigureOut">
              <a:rPr lang="en-US" smtClean="0"/>
              <a:pPr/>
              <a:t>3/8/2015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325D342-B591-4149-A85F-3495C141AF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57985F-1E0E-4536-AFF6-82DBD529C04A}"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D342-B591-4149-A85F-3495C141AF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57985F-1E0E-4536-AFF6-82DBD529C04A}" type="datetimeFigureOut">
              <a:rPr lang="en-US" smtClean="0"/>
              <a:pPr/>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D342-B591-4149-A85F-3495C141AF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957985F-1E0E-4536-AFF6-82DBD529C04A}" type="datetimeFigureOut">
              <a:rPr lang="en-US" smtClean="0"/>
              <a:pPr/>
              <a:t>3/8/2015</a:t>
            </a:fld>
            <a:endParaRPr lang="en-US"/>
          </a:p>
        </p:txBody>
      </p:sp>
      <p:sp>
        <p:nvSpPr>
          <p:cNvPr id="9" name="Slide Number Placeholder 8"/>
          <p:cNvSpPr>
            <a:spLocks noGrp="1"/>
          </p:cNvSpPr>
          <p:nvPr>
            <p:ph type="sldNum" sz="quarter" idx="15"/>
          </p:nvPr>
        </p:nvSpPr>
        <p:spPr/>
        <p:txBody>
          <a:bodyPr rtlCol="0"/>
          <a:lstStyle/>
          <a:p>
            <a:fld id="{2325D342-B591-4149-A85F-3495C141AFC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957985F-1E0E-4536-AFF6-82DBD529C04A}" type="datetimeFigureOut">
              <a:rPr lang="en-US" smtClean="0"/>
              <a:pPr/>
              <a:t>3/8/2015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325D342-B591-4149-A85F-3495C141AFC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57985F-1E0E-4536-AFF6-82DBD529C04A}" type="datetimeFigureOut">
              <a:rPr lang="en-US" smtClean="0"/>
              <a:pPr/>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D342-B591-4149-A85F-3495C141AFC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57985F-1E0E-4536-AFF6-82DBD529C04A}" type="datetimeFigureOut">
              <a:rPr lang="en-US" smtClean="0"/>
              <a:pPr/>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D342-B591-4149-A85F-3495C141AFC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957985F-1E0E-4536-AFF6-82DBD529C04A}" type="datetimeFigureOut">
              <a:rPr lang="en-US" smtClean="0"/>
              <a:pPr/>
              <a:t>3/8/2015</a:t>
            </a:fld>
            <a:endParaRPr lang="en-US"/>
          </a:p>
        </p:txBody>
      </p:sp>
      <p:sp>
        <p:nvSpPr>
          <p:cNvPr id="7" name="Slide Number Placeholder 6"/>
          <p:cNvSpPr>
            <a:spLocks noGrp="1"/>
          </p:cNvSpPr>
          <p:nvPr>
            <p:ph type="sldNum" sz="quarter" idx="11"/>
          </p:nvPr>
        </p:nvSpPr>
        <p:spPr/>
        <p:txBody>
          <a:bodyPr rtlCol="0"/>
          <a:lstStyle/>
          <a:p>
            <a:fld id="{2325D342-B591-4149-A85F-3495C141AFC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7985F-1E0E-4536-AFF6-82DBD529C04A}" type="datetimeFigureOut">
              <a:rPr lang="en-US" smtClean="0"/>
              <a:pPr/>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D342-B591-4149-A85F-3495C141AF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957985F-1E0E-4536-AFF6-82DBD529C04A}" type="datetimeFigureOut">
              <a:rPr lang="en-US" smtClean="0"/>
              <a:pPr/>
              <a:t>3/8/2015</a:t>
            </a:fld>
            <a:endParaRPr lang="en-US"/>
          </a:p>
        </p:txBody>
      </p:sp>
      <p:sp>
        <p:nvSpPr>
          <p:cNvPr id="22" name="Slide Number Placeholder 21"/>
          <p:cNvSpPr>
            <a:spLocks noGrp="1"/>
          </p:cNvSpPr>
          <p:nvPr>
            <p:ph type="sldNum" sz="quarter" idx="15"/>
          </p:nvPr>
        </p:nvSpPr>
        <p:spPr/>
        <p:txBody>
          <a:bodyPr rtlCol="0"/>
          <a:lstStyle/>
          <a:p>
            <a:fld id="{2325D342-B591-4149-A85F-3495C141AFC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957985F-1E0E-4536-AFF6-82DBD529C04A}" type="datetimeFigureOut">
              <a:rPr lang="en-US" smtClean="0"/>
              <a:pPr/>
              <a:t>3/8/2015</a:t>
            </a:fld>
            <a:endParaRPr lang="en-US"/>
          </a:p>
        </p:txBody>
      </p:sp>
      <p:sp>
        <p:nvSpPr>
          <p:cNvPr id="18" name="Slide Number Placeholder 17"/>
          <p:cNvSpPr>
            <a:spLocks noGrp="1"/>
          </p:cNvSpPr>
          <p:nvPr>
            <p:ph type="sldNum" sz="quarter" idx="11"/>
          </p:nvPr>
        </p:nvSpPr>
        <p:spPr/>
        <p:txBody>
          <a:bodyPr rtlCol="0"/>
          <a:lstStyle/>
          <a:p>
            <a:fld id="{2325D342-B591-4149-A85F-3495C141AFC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57985F-1E0E-4536-AFF6-82DBD529C04A}" type="datetimeFigureOut">
              <a:rPr lang="en-US" smtClean="0"/>
              <a:pPr/>
              <a:t>3/8/2015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325D342-B591-4149-A85F-3495C141AF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CSC113:</a:t>
            </a:r>
            <a:br>
              <a:rPr lang="en-US" dirty="0" smtClean="0"/>
            </a:br>
            <a:r>
              <a:rPr lang="en-US" dirty="0" smtClean="0"/>
              <a:t>Computer Programming</a:t>
            </a:r>
            <a:br>
              <a:rPr lang="en-US" dirty="0" smtClean="0"/>
            </a:br>
            <a:r>
              <a:rPr lang="en-US" dirty="0" smtClean="0"/>
              <a:t>(Theory = 03, Lab = 01)</a:t>
            </a:r>
            <a:br>
              <a:rPr lang="en-US" dirty="0" smtClean="0"/>
            </a:br>
            <a:endParaRPr lang="en-US" dirty="0"/>
          </a:p>
        </p:txBody>
      </p:sp>
      <p:sp>
        <p:nvSpPr>
          <p:cNvPr id="4" name="Subtitle 2"/>
          <p:cNvSpPr>
            <a:spLocks noGrp="1"/>
          </p:cNvSpPr>
          <p:nvPr>
            <p:ph type="subTitle" idx="1"/>
          </p:nvPr>
        </p:nvSpPr>
        <p:spPr/>
        <p:txBody>
          <a:bodyPr>
            <a:normAutofit/>
          </a:bodyPr>
          <a:lstStyle/>
          <a:p>
            <a:r>
              <a:rPr lang="fr-FR" dirty="0" err="1" smtClean="0"/>
              <a:t>Momina</a:t>
            </a:r>
            <a:r>
              <a:rPr lang="fr-FR" dirty="0" smtClean="0"/>
              <a:t> </a:t>
            </a:r>
            <a:r>
              <a:rPr lang="fr-FR" dirty="0" err="1" smtClean="0"/>
              <a:t>Moetesum</a:t>
            </a:r>
            <a:endParaRPr lang="fr-FR" dirty="0" smtClean="0"/>
          </a:p>
          <a:p>
            <a:r>
              <a:rPr lang="fr-FR" dirty="0" smtClean="0"/>
              <a:t>Computer Science </a:t>
            </a:r>
            <a:r>
              <a:rPr lang="fr-FR" dirty="0" err="1" smtClean="0"/>
              <a:t>Department</a:t>
            </a:r>
            <a:endParaRPr lang="fr-FR" dirty="0" smtClean="0"/>
          </a:p>
          <a:p>
            <a:r>
              <a:rPr lang="fr-FR" dirty="0" err="1" smtClean="0"/>
              <a:t>Bahria</a:t>
            </a:r>
            <a:r>
              <a:rPr lang="fr-FR" dirty="0" smtClean="0"/>
              <a:t> </a:t>
            </a:r>
            <a:r>
              <a:rPr lang="fr-FR" dirty="0" err="1" smtClean="0"/>
              <a:t>University</a:t>
            </a:r>
            <a:r>
              <a:rPr lang="fr-FR" dirty="0" smtClean="0"/>
              <a:t>, Islamabad</a:t>
            </a:r>
          </a:p>
        </p:txBody>
      </p:sp>
      <p:pic>
        <p:nvPicPr>
          <p:cNvPr id="1030" name="Picture 6" descr="https://encrypted-tbn3.gstatic.com/images?q=tbn:ANd9GcQpxj8HVFdpcW1HAwY5iqHYqsHvYXD_xpUCUSGG4hKfW0vF8Yf9FA"/>
          <p:cNvPicPr>
            <a:picLocks noChangeAspect="1" noChangeArrowheads="1"/>
          </p:cNvPicPr>
          <p:nvPr/>
        </p:nvPicPr>
        <p:blipFill>
          <a:blip r:embed="rId2" cstate="print"/>
          <a:srcRect/>
          <a:stretch>
            <a:fillRect/>
          </a:stretch>
        </p:blipFill>
        <p:spPr bwMode="auto">
          <a:xfrm>
            <a:off x="5105400" y="228600"/>
            <a:ext cx="3657600" cy="312420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using for structure</a:t>
            </a:r>
            <a:endParaRPr lang="en-US" dirty="0"/>
          </a:p>
        </p:txBody>
      </p:sp>
      <p:sp>
        <p:nvSpPr>
          <p:cNvPr id="3" name="Content Placeholder 2"/>
          <p:cNvSpPr>
            <a:spLocks noGrp="1"/>
          </p:cNvSpPr>
          <p:nvPr>
            <p:ph sz="quarter" idx="1"/>
          </p:nvPr>
        </p:nvSpPr>
        <p:spPr/>
        <p:txBody>
          <a:bodyPr/>
          <a:lstStyle/>
          <a:p>
            <a:r>
              <a:rPr lang="en-US" dirty="0" smtClean="0"/>
              <a:t>for( </a:t>
            </a:r>
            <a:r>
              <a:rPr lang="en-US" dirty="0" err="1" smtClean="0"/>
              <a:t>int</a:t>
            </a:r>
            <a:r>
              <a:rPr lang="en-US" dirty="0" smtClean="0"/>
              <a:t> </a:t>
            </a:r>
            <a:r>
              <a:rPr lang="en-US" dirty="0" err="1" smtClean="0"/>
              <a:t>i</a:t>
            </a:r>
            <a:r>
              <a:rPr lang="en-US" dirty="0" smtClean="0"/>
              <a:t> =1; </a:t>
            </a:r>
            <a:r>
              <a:rPr lang="en-US" dirty="0" err="1" smtClean="0"/>
              <a:t>i</a:t>
            </a:r>
            <a:r>
              <a:rPr lang="en-US" dirty="0" smtClean="0"/>
              <a:t> &lt;= 100; </a:t>
            </a:r>
            <a:r>
              <a:rPr lang="en-US" dirty="0" err="1" smtClean="0"/>
              <a:t>i</a:t>
            </a:r>
            <a:r>
              <a:rPr lang="en-US" dirty="0" smtClean="0"/>
              <a:t>++)</a:t>
            </a:r>
          </a:p>
          <a:p>
            <a:r>
              <a:rPr lang="en-US" dirty="0" smtClean="0"/>
              <a:t>for(</a:t>
            </a:r>
            <a:r>
              <a:rPr lang="en-US" dirty="0" err="1" smtClean="0"/>
              <a:t>int</a:t>
            </a:r>
            <a:r>
              <a:rPr lang="en-US" dirty="0" smtClean="0"/>
              <a:t> </a:t>
            </a:r>
            <a:r>
              <a:rPr lang="en-US" dirty="0" err="1" smtClean="0"/>
              <a:t>i</a:t>
            </a:r>
            <a:r>
              <a:rPr lang="en-US" dirty="0" smtClean="0"/>
              <a:t> = 100; </a:t>
            </a:r>
            <a:r>
              <a:rPr lang="en-US" dirty="0" err="1" smtClean="0"/>
              <a:t>i</a:t>
            </a:r>
            <a:r>
              <a:rPr lang="en-US" dirty="0" smtClean="0"/>
              <a:t> &gt;= 1; </a:t>
            </a:r>
            <a:r>
              <a:rPr lang="en-US" dirty="0" err="1" smtClean="0"/>
              <a:t>i</a:t>
            </a:r>
            <a:r>
              <a:rPr lang="en-US" dirty="0" smtClean="0"/>
              <a:t>--)</a:t>
            </a:r>
          </a:p>
          <a:p>
            <a:r>
              <a:rPr lang="en-US" dirty="0" smtClean="0"/>
              <a:t>for(</a:t>
            </a:r>
            <a:r>
              <a:rPr lang="en-US" dirty="0" err="1" smtClean="0"/>
              <a:t>int</a:t>
            </a:r>
            <a:r>
              <a:rPr lang="en-US" dirty="0" smtClean="0"/>
              <a:t> </a:t>
            </a:r>
            <a:r>
              <a:rPr lang="en-US" dirty="0" err="1" smtClean="0"/>
              <a:t>i</a:t>
            </a:r>
            <a:r>
              <a:rPr lang="en-US" dirty="0" smtClean="0"/>
              <a:t> = 7; </a:t>
            </a:r>
            <a:r>
              <a:rPr lang="en-US" dirty="0" err="1" smtClean="0"/>
              <a:t>i</a:t>
            </a:r>
            <a:r>
              <a:rPr lang="en-US" dirty="0" smtClean="0"/>
              <a:t> &lt;= 77; </a:t>
            </a:r>
            <a:r>
              <a:rPr lang="en-US" dirty="0" err="1" smtClean="0"/>
              <a:t>i</a:t>
            </a:r>
            <a:r>
              <a:rPr lang="en-US" dirty="0" smtClean="0"/>
              <a:t> += 7)</a:t>
            </a:r>
          </a:p>
          <a:p>
            <a:r>
              <a:rPr lang="en-US" dirty="0" smtClean="0"/>
              <a:t>for(</a:t>
            </a:r>
            <a:r>
              <a:rPr lang="en-US" dirty="0" err="1" smtClean="0"/>
              <a:t>int</a:t>
            </a:r>
            <a:r>
              <a:rPr lang="en-US" dirty="0" smtClean="0"/>
              <a:t> </a:t>
            </a:r>
            <a:r>
              <a:rPr lang="en-US" dirty="0" err="1" smtClean="0"/>
              <a:t>i</a:t>
            </a:r>
            <a:r>
              <a:rPr lang="en-US" dirty="0" smtClean="0"/>
              <a:t> = 20; </a:t>
            </a:r>
            <a:r>
              <a:rPr lang="en-US" dirty="0" err="1" smtClean="0"/>
              <a:t>i</a:t>
            </a:r>
            <a:r>
              <a:rPr lang="en-US" dirty="0" smtClean="0"/>
              <a:t> &gt;= 2; </a:t>
            </a:r>
            <a:r>
              <a:rPr lang="en-US" dirty="0" err="1" smtClean="0"/>
              <a:t>i</a:t>
            </a:r>
            <a:r>
              <a:rPr lang="en-US" dirty="0" smtClean="0"/>
              <a:t> -=2)</a:t>
            </a:r>
          </a:p>
          <a:p>
            <a:r>
              <a:rPr lang="en-US" dirty="0" smtClean="0"/>
              <a:t>for(</a:t>
            </a:r>
            <a:r>
              <a:rPr lang="en-US" dirty="0" err="1" smtClean="0"/>
              <a:t>int</a:t>
            </a:r>
            <a:r>
              <a:rPr lang="en-US" dirty="0" smtClean="0"/>
              <a:t> </a:t>
            </a:r>
            <a:r>
              <a:rPr lang="en-US" dirty="0" err="1" smtClean="0"/>
              <a:t>i</a:t>
            </a:r>
            <a:r>
              <a:rPr lang="en-US" dirty="0" smtClean="0"/>
              <a:t> = 2; </a:t>
            </a:r>
            <a:r>
              <a:rPr lang="en-US" dirty="0" err="1" smtClean="0"/>
              <a:t>i</a:t>
            </a:r>
            <a:r>
              <a:rPr lang="en-US" dirty="0" smtClean="0"/>
              <a:t> &lt;= 20; </a:t>
            </a:r>
            <a:r>
              <a:rPr lang="en-US" dirty="0" err="1" smtClean="0"/>
              <a:t>i</a:t>
            </a:r>
            <a:r>
              <a:rPr lang="en-US" dirty="0" smtClean="0"/>
              <a:t> += 3)</a:t>
            </a:r>
          </a:p>
          <a:p>
            <a:r>
              <a:rPr lang="en-US" dirty="0" smtClean="0"/>
              <a:t>for(</a:t>
            </a:r>
            <a:r>
              <a:rPr lang="en-US" dirty="0" err="1" smtClean="0"/>
              <a:t>int</a:t>
            </a:r>
            <a:r>
              <a:rPr lang="en-US" dirty="0" smtClean="0"/>
              <a:t> </a:t>
            </a:r>
            <a:r>
              <a:rPr lang="en-US" dirty="0" err="1" smtClean="0"/>
              <a:t>i</a:t>
            </a:r>
            <a:r>
              <a:rPr lang="en-US" dirty="0" smtClean="0"/>
              <a:t> = 99; </a:t>
            </a:r>
            <a:r>
              <a:rPr lang="en-US" dirty="0" err="1" smtClean="0"/>
              <a:t>i</a:t>
            </a:r>
            <a:r>
              <a:rPr lang="en-US" dirty="0" smtClean="0"/>
              <a:t> &gt;= 0; </a:t>
            </a:r>
            <a:r>
              <a:rPr lang="en-US" dirty="0" err="1" smtClean="0"/>
              <a:t>i</a:t>
            </a:r>
            <a:r>
              <a:rPr lang="en-US" dirty="0" smtClean="0"/>
              <a:t> -=11)</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15962"/>
          </a:xfrm>
        </p:spPr>
        <p:txBody>
          <a:bodyPr>
            <a:normAutofit/>
          </a:bodyPr>
          <a:lstStyle/>
          <a:p>
            <a:r>
              <a:rPr lang="en-US" dirty="0" smtClean="0">
                <a:solidFill>
                  <a:srgbClr val="FF0000"/>
                </a:solidFill>
              </a:rPr>
              <a:t>Example</a:t>
            </a:r>
            <a:endParaRPr lang="en-US" dirty="0">
              <a:solidFill>
                <a:srgbClr val="FF0000"/>
              </a:solidFill>
            </a:endParaRPr>
          </a:p>
        </p:txBody>
      </p:sp>
      <p:sp>
        <p:nvSpPr>
          <p:cNvPr id="61" name="Slide Number Placeholder 3"/>
          <p:cNvSpPr>
            <a:spLocks noGrp="1"/>
          </p:cNvSpPr>
          <p:nvPr>
            <p:ph type="sldNum" sz="quarter" idx="15"/>
          </p:nvPr>
        </p:nvSpPr>
        <p:spPr/>
        <p:txBody>
          <a:bodyPr/>
          <a:lstStyle/>
          <a:p>
            <a:fld id="{EEBA72EE-A481-4257-933B-CC2597D29FB9}" type="slidenum">
              <a:rPr lang="en-US"/>
              <a:pPr/>
              <a:t>11</a:t>
            </a:fld>
            <a:endParaRPr lang="en-US"/>
          </a:p>
        </p:txBody>
      </p:sp>
      <p:grpSp>
        <p:nvGrpSpPr>
          <p:cNvPr id="2" name="Group 58"/>
          <p:cNvGrpSpPr>
            <a:grpSpLocks/>
          </p:cNvGrpSpPr>
          <p:nvPr/>
        </p:nvGrpSpPr>
        <p:grpSpPr bwMode="auto">
          <a:xfrm>
            <a:off x="0" y="1524000"/>
            <a:ext cx="9144000" cy="5334000"/>
            <a:chOff x="0" y="0"/>
            <a:chExt cx="3072" cy="6761"/>
          </a:xfrm>
        </p:grpSpPr>
        <p:grpSp>
          <p:nvGrpSpPr>
            <p:cNvPr id="3" name="Group 23"/>
            <p:cNvGrpSpPr>
              <a:grpSpLocks/>
            </p:cNvGrpSpPr>
            <p:nvPr/>
          </p:nvGrpSpPr>
          <p:grpSpPr bwMode="auto">
            <a:xfrm>
              <a:off x="0" y="0"/>
              <a:ext cx="3072" cy="374"/>
              <a:chOff x="0" y="0"/>
              <a:chExt cx="3072" cy="374"/>
            </a:xfrm>
          </p:grpSpPr>
          <p:sp>
            <p:nvSpPr>
              <p:cNvPr id="25622" name="Rectangle 22"/>
              <p:cNvSpPr>
                <a:spLocks noChangeArrowheads="1"/>
              </p:cNvSpPr>
              <p:nvPr/>
            </p:nvSpPr>
            <p:spPr bwMode="auto">
              <a:xfrm>
                <a:off x="0" y="0"/>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04" name="Rectangle 4"/>
              <p:cNvSpPr>
                <a:spLocks noChangeArrowheads="1"/>
              </p:cNvSpPr>
              <p:nvPr/>
            </p:nvSpPr>
            <p:spPr bwMode="auto">
              <a:xfrm>
                <a:off x="0" y="0"/>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	</a:t>
                </a:r>
                <a:r>
                  <a:rPr lang="en-US" b="1">
                    <a:solidFill>
                      <a:srgbClr val="33CC33"/>
                    </a:solidFill>
                    <a:latin typeface="Courier New" pitchFamily="49" charset="0"/>
                  </a:rPr>
                  <a:t>// Fig. 2.20: fig02_20.cpp</a:t>
                </a:r>
                <a:endParaRPr lang="en-US" b="1">
                  <a:latin typeface="Courier New" pitchFamily="49" charset="0"/>
                </a:endParaRP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4" name="Group 25"/>
            <p:cNvGrpSpPr>
              <a:grpSpLocks/>
            </p:cNvGrpSpPr>
            <p:nvPr/>
          </p:nvGrpSpPr>
          <p:grpSpPr bwMode="auto">
            <a:xfrm>
              <a:off x="0" y="374"/>
              <a:ext cx="3072" cy="403"/>
              <a:chOff x="0" y="374"/>
              <a:chExt cx="3072" cy="403"/>
            </a:xfrm>
          </p:grpSpPr>
          <p:sp>
            <p:nvSpPr>
              <p:cNvPr id="25624" name="Rectangle 24"/>
              <p:cNvSpPr>
                <a:spLocks noChangeArrowheads="1"/>
              </p:cNvSpPr>
              <p:nvPr/>
            </p:nvSpPr>
            <p:spPr bwMode="auto">
              <a:xfrm>
                <a:off x="0" y="374"/>
                <a:ext cx="3072" cy="403"/>
              </a:xfrm>
              <a:prstGeom prst="rect">
                <a:avLst/>
              </a:prstGeom>
              <a:solidFill>
                <a:srgbClr val="FFE699"/>
              </a:solidFill>
              <a:ln w="9525">
                <a:noFill/>
                <a:miter lim="800000"/>
                <a:headEnd/>
                <a:tailEnd/>
              </a:ln>
              <a:effectLst/>
            </p:spPr>
            <p:txBody>
              <a:bodyPr anchor="ctr">
                <a:spAutoFit/>
              </a:bodyPr>
              <a:lstStyle/>
              <a:p>
                <a:endParaRPr lang="en-US"/>
              </a:p>
            </p:txBody>
          </p:sp>
          <p:sp>
            <p:nvSpPr>
              <p:cNvPr id="25605" name="Rectangle 5"/>
              <p:cNvSpPr>
                <a:spLocks noChangeArrowheads="1"/>
              </p:cNvSpPr>
              <p:nvPr/>
            </p:nvSpPr>
            <p:spPr bwMode="auto">
              <a:xfrm>
                <a:off x="0" y="374"/>
                <a:ext cx="3072" cy="403"/>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2	</a:t>
                </a:r>
                <a:r>
                  <a:rPr lang="en-US" b="1">
                    <a:solidFill>
                      <a:srgbClr val="33CC33"/>
                    </a:solidFill>
                    <a:latin typeface="Courier New" pitchFamily="49" charset="0"/>
                  </a:rPr>
                  <a:t>// Summation with for</a:t>
                </a:r>
                <a:endParaRPr lang="en-US" b="1">
                  <a:latin typeface="Courier New" pitchFamily="49" charset="0"/>
                </a:endParaRP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5" name="Group 27"/>
            <p:cNvGrpSpPr>
              <a:grpSpLocks/>
            </p:cNvGrpSpPr>
            <p:nvPr/>
          </p:nvGrpSpPr>
          <p:grpSpPr bwMode="auto">
            <a:xfrm>
              <a:off x="0" y="777"/>
              <a:ext cx="3072" cy="374"/>
              <a:chOff x="0" y="777"/>
              <a:chExt cx="3072" cy="374"/>
            </a:xfrm>
          </p:grpSpPr>
          <p:sp>
            <p:nvSpPr>
              <p:cNvPr id="25626" name="Rectangle 26"/>
              <p:cNvSpPr>
                <a:spLocks noChangeArrowheads="1"/>
              </p:cNvSpPr>
              <p:nvPr/>
            </p:nvSpPr>
            <p:spPr bwMode="auto">
              <a:xfrm>
                <a:off x="0" y="777"/>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06" name="Rectangle 6"/>
              <p:cNvSpPr>
                <a:spLocks noChangeArrowheads="1"/>
              </p:cNvSpPr>
              <p:nvPr/>
            </p:nvSpPr>
            <p:spPr bwMode="auto">
              <a:xfrm>
                <a:off x="0" y="777"/>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3	</a:t>
                </a:r>
                <a:r>
                  <a:rPr lang="en-US" b="1">
                    <a:solidFill>
                      <a:srgbClr val="275AFF"/>
                    </a:solidFill>
                    <a:latin typeface="Courier New" pitchFamily="49" charset="0"/>
                  </a:rPr>
                  <a:t>#include</a:t>
                </a:r>
                <a:r>
                  <a:rPr lang="en-US" b="1">
                    <a:latin typeface="Courier New" pitchFamily="49" charset="0"/>
                  </a:rPr>
                  <a:t> &lt;iostream&gt;</a:t>
                </a: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6" name="Group 29"/>
            <p:cNvGrpSpPr>
              <a:grpSpLocks/>
            </p:cNvGrpSpPr>
            <p:nvPr/>
          </p:nvGrpSpPr>
          <p:grpSpPr bwMode="auto">
            <a:xfrm>
              <a:off x="0" y="1151"/>
              <a:ext cx="3072" cy="374"/>
              <a:chOff x="0" y="1151"/>
              <a:chExt cx="3072" cy="374"/>
            </a:xfrm>
          </p:grpSpPr>
          <p:sp>
            <p:nvSpPr>
              <p:cNvPr id="25628" name="Rectangle 28"/>
              <p:cNvSpPr>
                <a:spLocks noChangeArrowheads="1"/>
              </p:cNvSpPr>
              <p:nvPr/>
            </p:nvSpPr>
            <p:spPr bwMode="auto">
              <a:xfrm>
                <a:off x="0" y="1151"/>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07" name="Rectangle 7"/>
              <p:cNvSpPr>
                <a:spLocks noChangeArrowheads="1"/>
              </p:cNvSpPr>
              <p:nvPr/>
            </p:nvSpPr>
            <p:spPr bwMode="auto">
              <a:xfrm>
                <a:off x="0" y="1151"/>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4	</a:t>
                </a:r>
                <a:endParaRPr lang="en-US" b="1">
                  <a:latin typeface="Courier New" pitchFamily="49" charset="0"/>
                </a:endParaRP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7" name="Group 31"/>
            <p:cNvGrpSpPr>
              <a:grpSpLocks/>
            </p:cNvGrpSpPr>
            <p:nvPr/>
          </p:nvGrpSpPr>
          <p:grpSpPr bwMode="auto">
            <a:xfrm>
              <a:off x="0" y="1525"/>
              <a:ext cx="3072" cy="374"/>
              <a:chOff x="0" y="1525"/>
              <a:chExt cx="3072" cy="374"/>
            </a:xfrm>
          </p:grpSpPr>
          <p:sp>
            <p:nvSpPr>
              <p:cNvPr id="25630" name="Rectangle 30"/>
              <p:cNvSpPr>
                <a:spLocks noChangeArrowheads="1"/>
              </p:cNvSpPr>
              <p:nvPr/>
            </p:nvSpPr>
            <p:spPr bwMode="auto">
              <a:xfrm>
                <a:off x="0" y="1525"/>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08" name="Rectangle 8"/>
              <p:cNvSpPr>
                <a:spLocks noChangeArrowheads="1"/>
              </p:cNvSpPr>
              <p:nvPr/>
            </p:nvSpPr>
            <p:spPr bwMode="auto">
              <a:xfrm>
                <a:off x="0" y="1525"/>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5	</a:t>
                </a:r>
                <a:r>
                  <a:rPr lang="en-US" b="1">
                    <a:solidFill>
                      <a:srgbClr val="275AFF"/>
                    </a:solidFill>
                    <a:latin typeface="Courier New" pitchFamily="49" charset="0"/>
                  </a:rPr>
                  <a:t>using</a:t>
                </a:r>
                <a:r>
                  <a:rPr lang="en-US" b="1">
                    <a:latin typeface="Courier New" pitchFamily="49" charset="0"/>
                  </a:rPr>
                  <a:t> std::cout;</a:t>
                </a: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8" name="Group 33"/>
            <p:cNvGrpSpPr>
              <a:grpSpLocks/>
            </p:cNvGrpSpPr>
            <p:nvPr/>
          </p:nvGrpSpPr>
          <p:grpSpPr bwMode="auto">
            <a:xfrm>
              <a:off x="0" y="1899"/>
              <a:ext cx="3072" cy="374"/>
              <a:chOff x="0" y="1899"/>
              <a:chExt cx="3072" cy="374"/>
            </a:xfrm>
          </p:grpSpPr>
          <p:sp>
            <p:nvSpPr>
              <p:cNvPr id="25632" name="Rectangle 32"/>
              <p:cNvSpPr>
                <a:spLocks noChangeArrowheads="1"/>
              </p:cNvSpPr>
              <p:nvPr/>
            </p:nvSpPr>
            <p:spPr bwMode="auto">
              <a:xfrm>
                <a:off x="0" y="1899"/>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09" name="Rectangle 9"/>
              <p:cNvSpPr>
                <a:spLocks noChangeArrowheads="1"/>
              </p:cNvSpPr>
              <p:nvPr/>
            </p:nvSpPr>
            <p:spPr bwMode="auto">
              <a:xfrm>
                <a:off x="0" y="1899"/>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dirty="0">
                    <a:solidFill>
                      <a:srgbClr val="4D8DFF"/>
                    </a:solidFill>
                    <a:latin typeface="Courier New" pitchFamily="49" charset="0"/>
                  </a:rPr>
                  <a:t>	6	</a:t>
                </a:r>
                <a:r>
                  <a:rPr lang="en-US" b="1" dirty="0">
                    <a:solidFill>
                      <a:srgbClr val="275AFF"/>
                    </a:solidFill>
                    <a:latin typeface="Courier New" pitchFamily="49" charset="0"/>
                  </a:rPr>
                  <a:t>using</a:t>
                </a:r>
                <a:r>
                  <a:rPr lang="en-US" b="1" dirty="0">
                    <a:latin typeface="Courier New" pitchFamily="49" charset="0"/>
                  </a:rPr>
                  <a:t> std::</a:t>
                </a:r>
                <a:r>
                  <a:rPr lang="en-US" b="1" dirty="0" err="1">
                    <a:latin typeface="Courier New" pitchFamily="49" charset="0"/>
                  </a:rPr>
                  <a:t>endl</a:t>
                </a:r>
                <a:r>
                  <a:rPr lang="en-US" b="1" dirty="0">
                    <a:latin typeface="Courier New" pitchFamily="49" charset="0"/>
                  </a:rPr>
                  <a:t>;</a:t>
                </a:r>
              </a:p>
              <a:p>
                <a:pPr>
                  <a:spcBef>
                    <a:spcPct val="0"/>
                  </a:spcBef>
                  <a:tabLst>
                    <a:tab pos="139700" algn="r"/>
                    <a:tab pos="292100" algn="l"/>
                  </a:tabLst>
                </a:pPr>
                <a:endParaRPr lang="en-US" b="1" dirty="0">
                  <a:solidFill>
                    <a:schemeClr val="tx1"/>
                  </a:solidFill>
                  <a:latin typeface="Courier New" pitchFamily="49" charset="0"/>
                </a:endParaRPr>
              </a:p>
            </p:txBody>
          </p:sp>
        </p:grpSp>
        <p:grpSp>
          <p:nvGrpSpPr>
            <p:cNvPr id="9" name="Group 35"/>
            <p:cNvGrpSpPr>
              <a:grpSpLocks/>
            </p:cNvGrpSpPr>
            <p:nvPr/>
          </p:nvGrpSpPr>
          <p:grpSpPr bwMode="auto">
            <a:xfrm>
              <a:off x="0" y="2273"/>
              <a:ext cx="3072" cy="374"/>
              <a:chOff x="0" y="2273"/>
              <a:chExt cx="3072" cy="374"/>
            </a:xfrm>
          </p:grpSpPr>
          <p:sp>
            <p:nvSpPr>
              <p:cNvPr id="25634" name="Rectangle 34"/>
              <p:cNvSpPr>
                <a:spLocks noChangeArrowheads="1"/>
              </p:cNvSpPr>
              <p:nvPr/>
            </p:nvSpPr>
            <p:spPr bwMode="auto">
              <a:xfrm>
                <a:off x="0" y="2273"/>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0" name="Rectangle 10"/>
              <p:cNvSpPr>
                <a:spLocks noChangeArrowheads="1"/>
              </p:cNvSpPr>
              <p:nvPr/>
            </p:nvSpPr>
            <p:spPr bwMode="auto">
              <a:xfrm>
                <a:off x="0" y="2273"/>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7	</a:t>
                </a:r>
                <a:endParaRPr lang="en-US" b="1">
                  <a:latin typeface="Courier New" pitchFamily="49" charset="0"/>
                </a:endParaRP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0" name="Group 37"/>
            <p:cNvGrpSpPr>
              <a:grpSpLocks/>
            </p:cNvGrpSpPr>
            <p:nvPr/>
          </p:nvGrpSpPr>
          <p:grpSpPr bwMode="auto">
            <a:xfrm>
              <a:off x="0" y="2647"/>
              <a:ext cx="3072" cy="374"/>
              <a:chOff x="0" y="2647"/>
              <a:chExt cx="3072" cy="374"/>
            </a:xfrm>
          </p:grpSpPr>
          <p:sp>
            <p:nvSpPr>
              <p:cNvPr id="25636" name="Rectangle 36"/>
              <p:cNvSpPr>
                <a:spLocks noChangeArrowheads="1"/>
              </p:cNvSpPr>
              <p:nvPr/>
            </p:nvSpPr>
            <p:spPr bwMode="auto">
              <a:xfrm>
                <a:off x="0" y="2647"/>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1" name="Rectangle 11"/>
              <p:cNvSpPr>
                <a:spLocks noChangeArrowheads="1"/>
              </p:cNvSpPr>
              <p:nvPr/>
            </p:nvSpPr>
            <p:spPr bwMode="auto">
              <a:xfrm>
                <a:off x="0" y="2647"/>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8	</a:t>
                </a:r>
                <a:r>
                  <a:rPr lang="en-US" b="1">
                    <a:solidFill>
                      <a:srgbClr val="275AFF"/>
                    </a:solidFill>
                    <a:latin typeface="Courier New" pitchFamily="49" charset="0"/>
                  </a:rPr>
                  <a:t>int</a:t>
                </a:r>
                <a:r>
                  <a:rPr lang="en-US" b="1">
                    <a:latin typeface="Courier New" pitchFamily="49" charset="0"/>
                  </a:rPr>
                  <a:t> main()</a:t>
                </a: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1" name="Group 39"/>
            <p:cNvGrpSpPr>
              <a:grpSpLocks/>
            </p:cNvGrpSpPr>
            <p:nvPr/>
          </p:nvGrpSpPr>
          <p:grpSpPr bwMode="auto">
            <a:xfrm>
              <a:off x="0" y="3021"/>
              <a:ext cx="3072" cy="374"/>
              <a:chOff x="0" y="3021"/>
              <a:chExt cx="3072" cy="374"/>
            </a:xfrm>
          </p:grpSpPr>
          <p:sp>
            <p:nvSpPr>
              <p:cNvPr id="25638" name="Rectangle 38"/>
              <p:cNvSpPr>
                <a:spLocks noChangeArrowheads="1"/>
              </p:cNvSpPr>
              <p:nvPr/>
            </p:nvSpPr>
            <p:spPr bwMode="auto">
              <a:xfrm>
                <a:off x="0" y="3021"/>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2" name="Rectangle 12"/>
              <p:cNvSpPr>
                <a:spLocks noChangeArrowheads="1"/>
              </p:cNvSpPr>
              <p:nvPr/>
            </p:nvSpPr>
            <p:spPr bwMode="auto">
              <a:xfrm>
                <a:off x="0" y="3021"/>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9	</a:t>
                </a:r>
                <a:r>
                  <a:rPr lang="en-US" b="1">
                    <a:latin typeface="Courier New" pitchFamily="49" charset="0"/>
                  </a:rPr>
                  <a:t>{</a:t>
                </a: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2" name="Group 41"/>
            <p:cNvGrpSpPr>
              <a:grpSpLocks/>
            </p:cNvGrpSpPr>
            <p:nvPr/>
          </p:nvGrpSpPr>
          <p:grpSpPr bwMode="auto">
            <a:xfrm>
              <a:off x="0" y="3395"/>
              <a:ext cx="3072" cy="374"/>
              <a:chOff x="0" y="3395"/>
              <a:chExt cx="3072" cy="374"/>
            </a:xfrm>
          </p:grpSpPr>
          <p:sp>
            <p:nvSpPr>
              <p:cNvPr id="25640" name="Rectangle 40"/>
              <p:cNvSpPr>
                <a:spLocks noChangeArrowheads="1"/>
              </p:cNvSpPr>
              <p:nvPr/>
            </p:nvSpPr>
            <p:spPr bwMode="auto">
              <a:xfrm>
                <a:off x="0" y="3395"/>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3" name="Rectangle 13"/>
              <p:cNvSpPr>
                <a:spLocks noChangeArrowheads="1"/>
              </p:cNvSpPr>
              <p:nvPr/>
            </p:nvSpPr>
            <p:spPr bwMode="auto">
              <a:xfrm>
                <a:off x="0" y="3395"/>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dirty="0">
                    <a:solidFill>
                      <a:srgbClr val="4D8DFF"/>
                    </a:solidFill>
                    <a:latin typeface="Courier New" pitchFamily="49" charset="0"/>
                  </a:rPr>
                  <a:t>	10	</a:t>
                </a:r>
                <a:r>
                  <a:rPr lang="en-US" b="1" dirty="0">
                    <a:latin typeface="Courier New" pitchFamily="49" charset="0"/>
                  </a:rPr>
                  <a:t>   </a:t>
                </a:r>
                <a:r>
                  <a:rPr lang="en-US" b="1" dirty="0" err="1">
                    <a:solidFill>
                      <a:srgbClr val="275AFF"/>
                    </a:solidFill>
                    <a:latin typeface="Courier New" pitchFamily="49" charset="0"/>
                  </a:rPr>
                  <a:t>int</a:t>
                </a:r>
                <a:r>
                  <a:rPr lang="en-US" b="1" dirty="0">
                    <a:latin typeface="Courier New" pitchFamily="49" charset="0"/>
                  </a:rPr>
                  <a:t> sum = 0;</a:t>
                </a:r>
              </a:p>
              <a:p>
                <a:pPr>
                  <a:spcBef>
                    <a:spcPct val="0"/>
                  </a:spcBef>
                  <a:tabLst>
                    <a:tab pos="139700" algn="r"/>
                    <a:tab pos="292100" algn="l"/>
                  </a:tabLst>
                </a:pPr>
                <a:endParaRPr lang="en-US" b="1" dirty="0">
                  <a:solidFill>
                    <a:schemeClr val="tx1"/>
                  </a:solidFill>
                  <a:latin typeface="Courier New" pitchFamily="49" charset="0"/>
                </a:endParaRPr>
              </a:p>
            </p:txBody>
          </p:sp>
        </p:grpSp>
        <p:grpSp>
          <p:nvGrpSpPr>
            <p:cNvPr id="13" name="Group 43"/>
            <p:cNvGrpSpPr>
              <a:grpSpLocks/>
            </p:cNvGrpSpPr>
            <p:nvPr/>
          </p:nvGrpSpPr>
          <p:grpSpPr bwMode="auto">
            <a:xfrm>
              <a:off x="0" y="3769"/>
              <a:ext cx="3072" cy="374"/>
              <a:chOff x="0" y="3769"/>
              <a:chExt cx="3072" cy="374"/>
            </a:xfrm>
          </p:grpSpPr>
          <p:sp>
            <p:nvSpPr>
              <p:cNvPr id="25642" name="Rectangle 42"/>
              <p:cNvSpPr>
                <a:spLocks noChangeArrowheads="1"/>
              </p:cNvSpPr>
              <p:nvPr/>
            </p:nvSpPr>
            <p:spPr bwMode="auto">
              <a:xfrm>
                <a:off x="0" y="3769"/>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4" name="Rectangle 14"/>
              <p:cNvSpPr>
                <a:spLocks noChangeArrowheads="1"/>
              </p:cNvSpPr>
              <p:nvPr/>
            </p:nvSpPr>
            <p:spPr bwMode="auto">
              <a:xfrm>
                <a:off x="0" y="3769"/>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11	</a:t>
                </a:r>
                <a:endParaRPr lang="en-US" b="1">
                  <a:latin typeface="Courier New" pitchFamily="49" charset="0"/>
                </a:endParaRP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4" name="Group 45"/>
            <p:cNvGrpSpPr>
              <a:grpSpLocks/>
            </p:cNvGrpSpPr>
            <p:nvPr/>
          </p:nvGrpSpPr>
          <p:grpSpPr bwMode="auto">
            <a:xfrm>
              <a:off x="0" y="4143"/>
              <a:ext cx="3072" cy="783"/>
              <a:chOff x="0" y="4143"/>
              <a:chExt cx="3072" cy="783"/>
            </a:xfrm>
          </p:grpSpPr>
          <p:sp>
            <p:nvSpPr>
              <p:cNvPr id="25644" name="Rectangle 44"/>
              <p:cNvSpPr>
                <a:spLocks noChangeArrowheads="1"/>
              </p:cNvSpPr>
              <p:nvPr/>
            </p:nvSpPr>
            <p:spPr bwMode="auto">
              <a:xfrm>
                <a:off x="0" y="4143"/>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5" name="Rectangle 15"/>
              <p:cNvSpPr>
                <a:spLocks noChangeArrowheads="1"/>
              </p:cNvSpPr>
              <p:nvPr/>
            </p:nvSpPr>
            <p:spPr bwMode="auto">
              <a:xfrm>
                <a:off x="0" y="4143"/>
                <a:ext cx="3072" cy="783"/>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dirty="0">
                    <a:solidFill>
                      <a:srgbClr val="4D8DFF"/>
                    </a:solidFill>
                    <a:latin typeface="Courier New" pitchFamily="49" charset="0"/>
                  </a:rPr>
                  <a:t>	12	</a:t>
                </a:r>
                <a:r>
                  <a:rPr lang="en-US" b="1" dirty="0">
                    <a:latin typeface="Courier New" pitchFamily="49" charset="0"/>
                  </a:rPr>
                  <a:t>   </a:t>
                </a:r>
                <a:r>
                  <a:rPr lang="en-US" b="1" dirty="0">
                    <a:solidFill>
                      <a:srgbClr val="275AFF"/>
                    </a:solidFill>
                    <a:latin typeface="Courier New" pitchFamily="49" charset="0"/>
                  </a:rPr>
                  <a:t>for</a:t>
                </a:r>
                <a:r>
                  <a:rPr lang="en-US" b="1" dirty="0">
                    <a:latin typeface="Courier New" pitchFamily="49" charset="0"/>
                  </a:rPr>
                  <a:t> ( </a:t>
                </a:r>
                <a:r>
                  <a:rPr lang="en-US" b="1" dirty="0" err="1">
                    <a:solidFill>
                      <a:srgbClr val="275AFF"/>
                    </a:solidFill>
                    <a:latin typeface="Courier New" pitchFamily="49" charset="0"/>
                  </a:rPr>
                  <a:t>int</a:t>
                </a:r>
                <a:r>
                  <a:rPr lang="en-US" b="1" dirty="0">
                    <a:latin typeface="Courier New" pitchFamily="49" charset="0"/>
                  </a:rPr>
                  <a:t> number = </a:t>
                </a:r>
                <a:r>
                  <a:rPr lang="en-US" b="1" dirty="0" smtClean="0">
                    <a:latin typeface="Courier New" pitchFamily="49" charset="0"/>
                  </a:rPr>
                  <a:t>2;number </a:t>
                </a:r>
                <a:r>
                  <a:rPr lang="en-US" b="1" dirty="0">
                    <a:latin typeface="Courier New" pitchFamily="49" charset="0"/>
                  </a:rPr>
                  <a:t>&lt;= 100; number += </a:t>
                </a:r>
                <a:r>
                  <a:rPr lang="en-US" b="1" dirty="0" smtClean="0">
                    <a:latin typeface="Courier New" pitchFamily="49" charset="0"/>
                  </a:rPr>
                  <a:t>2)</a:t>
                </a:r>
                <a:endParaRPr lang="en-US" b="1" dirty="0">
                  <a:latin typeface="Courier New" pitchFamily="49" charset="0"/>
                </a:endParaRPr>
              </a:p>
              <a:p>
                <a:pPr>
                  <a:spcBef>
                    <a:spcPct val="0"/>
                  </a:spcBef>
                  <a:tabLst>
                    <a:tab pos="139700" algn="r"/>
                    <a:tab pos="292100" algn="l"/>
                  </a:tabLst>
                </a:pPr>
                <a:endParaRPr lang="en-US" b="1" dirty="0">
                  <a:solidFill>
                    <a:schemeClr val="tx1"/>
                  </a:solidFill>
                  <a:latin typeface="Courier New" pitchFamily="49" charset="0"/>
                </a:endParaRPr>
              </a:p>
            </p:txBody>
          </p:sp>
        </p:grpSp>
        <p:grpSp>
          <p:nvGrpSpPr>
            <p:cNvPr id="15" name="Group 47"/>
            <p:cNvGrpSpPr>
              <a:grpSpLocks/>
            </p:cNvGrpSpPr>
            <p:nvPr/>
          </p:nvGrpSpPr>
          <p:grpSpPr bwMode="auto">
            <a:xfrm>
              <a:off x="0" y="4517"/>
              <a:ext cx="3072" cy="374"/>
              <a:chOff x="0" y="4517"/>
              <a:chExt cx="3072" cy="374"/>
            </a:xfrm>
          </p:grpSpPr>
          <p:sp>
            <p:nvSpPr>
              <p:cNvPr id="25646" name="Rectangle 46"/>
              <p:cNvSpPr>
                <a:spLocks noChangeArrowheads="1"/>
              </p:cNvSpPr>
              <p:nvPr/>
            </p:nvSpPr>
            <p:spPr bwMode="auto">
              <a:xfrm>
                <a:off x="0" y="4517"/>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6" name="Rectangle 16"/>
              <p:cNvSpPr>
                <a:spLocks noChangeArrowheads="1"/>
              </p:cNvSpPr>
              <p:nvPr/>
            </p:nvSpPr>
            <p:spPr bwMode="auto">
              <a:xfrm>
                <a:off x="0" y="4517"/>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13	</a:t>
                </a:r>
                <a:r>
                  <a:rPr lang="en-US" b="1">
                    <a:latin typeface="Courier New" pitchFamily="49" charset="0"/>
                  </a:rPr>
                  <a:t>      sum += number;</a:t>
                </a: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6" name="Group 49"/>
            <p:cNvGrpSpPr>
              <a:grpSpLocks/>
            </p:cNvGrpSpPr>
            <p:nvPr/>
          </p:nvGrpSpPr>
          <p:grpSpPr bwMode="auto">
            <a:xfrm>
              <a:off x="0" y="4891"/>
              <a:ext cx="3072" cy="374"/>
              <a:chOff x="0" y="4891"/>
              <a:chExt cx="3072" cy="374"/>
            </a:xfrm>
          </p:grpSpPr>
          <p:sp>
            <p:nvSpPr>
              <p:cNvPr id="25648" name="Rectangle 48"/>
              <p:cNvSpPr>
                <a:spLocks noChangeArrowheads="1"/>
              </p:cNvSpPr>
              <p:nvPr/>
            </p:nvSpPr>
            <p:spPr bwMode="auto">
              <a:xfrm>
                <a:off x="0" y="4891"/>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7" name="Rectangle 17"/>
              <p:cNvSpPr>
                <a:spLocks noChangeArrowheads="1"/>
              </p:cNvSpPr>
              <p:nvPr/>
            </p:nvSpPr>
            <p:spPr bwMode="auto">
              <a:xfrm>
                <a:off x="0" y="4891"/>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14	</a:t>
                </a:r>
                <a:endParaRPr lang="en-US" b="1">
                  <a:latin typeface="Courier New" pitchFamily="49" charset="0"/>
                </a:endParaRP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7" name="Group 51"/>
            <p:cNvGrpSpPr>
              <a:grpSpLocks/>
            </p:cNvGrpSpPr>
            <p:nvPr/>
          </p:nvGrpSpPr>
          <p:grpSpPr bwMode="auto">
            <a:xfrm>
              <a:off x="0" y="5265"/>
              <a:ext cx="3072" cy="374"/>
              <a:chOff x="0" y="5265"/>
              <a:chExt cx="3072" cy="374"/>
            </a:xfrm>
          </p:grpSpPr>
          <p:sp>
            <p:nvSpPr>
              <p:cNvPr id="25650" name="Rectangle 50"/>
              <p:cNvSpPr>
                <a:spLocks noChangeArrowheads="1"/>
              </p:cNvSpPr>
              <p:nvPr/>
            </p:nvSpPr>
            <p:spPr bwMode="auto">
              <a:xfrm>
                <a:off x="0" y="5265"/>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8" name="Rectangle 18"/>
              <p:cNvSpPr>
                <a:spLocks noChangeArrowheads="1"/>
              </p:cNvSpPr>
              <p:nvPr/>
            </p:nvSpPr>
            <p:spPr bwMode="auto">
              <a:xfrm>
                <a:off x="0" y="5265"/>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15	</a:t>
                </a:r>
                <a:r>
                  <a:rPr lang="en-US" b="1">
                    <a:latin typeface="Courier New" pitchFamily="49" charset="0"/>
                  </a:rPr>
                  <a:t>   cout &lt;&lt; "Sum is " &lt;&lt; sum &lt;&lt; endl;</a:t>
                </a: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8" name="Group 53"/>
            <p:cNvGrpSpPr>
              <a:grpSpLocks/>
            </p:cNvGrpSpPr>
            <p:nvPr/>
          </p:nvGrpSpPr>
          <p:grpSpPr bwMode="auto">
            <a:xfrm>
              <a:off x="0" y="5639"/>
              <a:ext cx="3072" cy="374"/>
              <a:chOff x="0" y="5639"/>
              <a:chExt cx="3072" cy="374"/>
            </a:xfrm>
          </p:grpSpPr>
          <p:sp>
            <p:nvSpPr>
              <p:cNvPr id="25652" name="Rectangle 52"/>
              <p:cNvSpPr>
                <a:spLocks noChangeArrowheads="1"/>
              </p:cNvSpPr>
              <p:nvPr/>
            </p:nvSpPr>
            <p:spPr bwMode="auto">
              <a:xfrm>
                <a:off x="0" y="5639"/>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19" name="Rectangle 19"/>
              <p:cNvSpPr>
                <a:spLocks noChangeArrowheads="1"/>
              </p:cNvSpPr>
              <p:nvPr/>
            </p:nvSpPr>
            <p:spPr bwMode="auto">
              <a:xfrm>
                <a:off x="0" y="5639"/>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16	</a:t>
                </a:r>
                <a:endParaRPr lang="en-US" b="1">
                  <a:latin typeface="Courier New" pitchFamily="49" charset="0"/>
                </a:endParaRP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19" name="Group 55"/>
            <p:cNvGrpSpPr>
              <a:grpSpLocks/>
            </p:cNvGrpSpPr>
            <p:nvPr/>
          </p:nvGrpSpPr>
          <p:grpSpPr bwMode="auto">
            <a:xfrm>
              <a:off x="0" y="6013"/>
              <a:ext cx="3072" cy="374"/>
              <a:chOff x="0" y="6013"/>
              <a:chExt cx="3072" cy="374"/>
            </a:xfrm>
          </p:grpSpPr>
          <p:sp>
            <p:nvSpPr>
              <p:cNvPr id="25654" name="Rectangle 54"/>
              <p:cNvSpPr>
                <a:spLocks noChangeArrowheads="1"/>
              </p:cNvSpPr>
              <p:nvPr/>
            </p:nvSpPr>
            <p:spPr bwMode="auto">
              <a:xfrm>
                <a:off x="0" y="6013"/>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20" name="Rectangle 20"/>
              <p:cNvSpPr>
                <a:spLocks noChangeArrowheads="1"/>
              </p:cNvSpPr>
              <p:nvPr/>
            </p:nvSpPr>
            <p:spPr bwMode="auto">
              <a:xfrm>
                <a:off x="0" y="6013"/>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17	</a:t>
                </a:r>
                <a:r>
                  <a:rPr lang="en-US" b="1">
                    <a:latin typeface="Courier New" pitchFamily="49" charset="0"/>
                  </a:rPr>
                  <a:t>   </a:t>
                </a:r>
                <a:r>
                  <a:rPr lang="en-US" b="1">
                    <a:solidFill>
                      <a:srgbClr val="275AFF"/>
                    </a:solidFill>
                    <a:latin typeface="Courier New" pitchFamily="49" charset="0"/>
                  </a:rPr>
                  <a:t>return</a:t>
                </a:r>
                <a:r>
                  <a:rPr lang="en-US" b="1">
                    <a:latin typeface="Courier New" pitchFamily="49" charset="0"/>
                  </a:rPr>
                  <a:t> 0;</a:t>
                </a:r>
              </a:p>
              <a:p>
                <a:pPr>
                  <a:spcBef>
                    <a:spcPct val="0"/>
                  </a:spcBef>
                  <a:tabLst>
                    <a:tab pos="139700" algn="r"/>
                    <a:tab pos="292100" algn="l"/>
                  </a:tabLst>
                </a:pPr>
                <a:endParaRPr lang="en-US" b="1">
                  <a:solidFill>
                    <a:schemeClr val="tx1"/>
                  </a:solidFill>
                  <a:latin typeface="Courier New" pitchFamily="49" charset="0"/>
                </a:endParaRPr>
              </a:p>
            </p:txBody>
          </p:sp>
        </p:grpSp>
        <p:grpSp>
          <p:nvGrpSpPr>
            <p:cNvPr id="20" name="Group 57"/>
            <p:cNvGrpSpPr>
              <a:grpSpLocks/>
            </p:cNvGrpSpPr>
            <p:nvPr/>
          </p:nvGrpSpPr>
          <p:grpSpPr bwMode="auto">
            <a:xfrm>
              <a:off x="0" y="6387"/>
              <a:ext cx="3072" cy="374"/>
              <a:chOff x="0" y="6387"/>
              <a:chExt cx="3072" cy="374"/>
            </a:xfrm>
          </p:grpSpPr>
          <p:sp>
            <p:nvSpPr>
              <p:cNvPr id="25656" name="Rectangle 56"/>
              <p:cNvSpPr>
                <a:spLocks noChangeArrowheads="1"/>
              </p:cNvSpPr>
              <p:nvPr/>
            </p:nvSpPr>
            <p:spPr bwMode="auto">
              <a:xfrm>
                <a:off x="0" y="6387"/>
                <a:ext cx="3072" cy="374"/>
              </a:xfrm>
              <a:prstGeom prst="rect">
                <a:avLst/>
              </a:prstGeom>
              <a:solidFill>
                <a:srgbClr val="FFE699"/>
              </a:solidFill>
              <a:ln w="9525">
                <a:noFill/>
                <a:miter lim="800000"/>
                <a:headEnd/>
                <a:tailEnd/>
              </a:ln>
              <a:effectLst/>
            </p:spPr>
            <p:txBody>
              <a:bodyPr anchor="ctr">
                <a:spAutoFit/>
              </a:bodyPr>
              <a:lstStyle/>
              <a:p>
                <a:endParaRPr lang="en-US"/>
              </a:p>
            </p:txBody>
          </p:sp>
          <p:sp>
            <p:nvSpPr>
              <p:cNvPr id="25621" name="Rectangle 21"/>
              <p:cNvSpPr>
                <a:spLocks noChangeArrowheads="1"/>
              </p:cNvSpPr>
              <p:nvPr/>
            </p:nvSpPr>
            <p:spPr bwMode="auto">
              <a:xfrm>
                <a:off x="0" y="6387"/>
                <a:ext cx="3072" cy="374"/>
              </a:xfrm>
              <a:prstGeom prst="rect">
                <a:avLst/>
              </a:prstGeom>
              <a:solidFill>
                <a:srgbClr val="FFE699"/>
              </a:solidFill>
              <a:ln w="9525">
                <a:noFill/>
                <a:miter lim="800000"/>
                <a:headEnd/>
                <a:tailEnd/>
              </a:ln>
              <a:effectLst/>
            </p:spPr>
            <p:txBody>
              <a:bodyPr/>
              <a:lstStyle/>
              <a:p>
                <a:pPr eaLnBrk="1" hangingPunct="1">
                  <a:spcBef>
                    <a:spcPct val="0"/>
                  </a:spcBef>
                  <a:tabLst>
                    <a:tab pos="139700" algn="r"/>
                    <a:tab pos="292100" algn="l"/>
                  </a:tabLst>
                </a:pPr>
                <a:r>
                  <a:rPr lang="en-US" b="1">
                    <a:solidFill>
                      <a:srgbClr val="4D8DFF"/>
                    </a:solidFill>
                    <a:latin typeface="Courier New" pitchFamily="49" charset="0"/>
                  </a:rPr>
                  <a:t>	18	</a:t>
                </a:r>
                <a:r>
                  <a:rPr lang="en-US" b="1">
                    <a:latin typeface="Courier New" pitchFamily="49" charset="0"/>
                  </a:rPr>
                  <a:t>}</a:t>
                </a:r>
              </a:p>
              <a:p>
                <a:pPr>
                  <a:spcBef>
                    <a:spcPct val="0"/>
                  </a:spcBef>
                  <a:tabLst>
                    <a:tab pos="139700" algn="r"/>
                    <a:tab pos="292100" algn="l"/>
                  </a:tabLst>
                </a:pPr>
                <a:endParaRPr lang="en-US" b="1">
                  <a:solidFill>
                    <a:schemeClr val="tx1"/>
                  </a:solidFill>
                  <a:latin typeface="Courier New" pitchFamily="49" charset="0"/>
                </a:endParaRPr>
              </a:p>
            </p:txBody>
          </p:sp>
        </p:grpSp>
      </p:grpSp>
      <p:sp>
        <p:nvSpPr>
          <p:cNvPr id="25661" name="Text Box 61"/>
          <p:cNvSpPr txBox="1">
            <a:spLocks noChangeArrowheads="1"/>
          </p:cNvSpPr>
          <p:nvPr/>
        </p:nvSpPr>
        <p:spPr bwMode="auto">
          <a:xfrm>
            <a:off x="5715000" y="990600"/>
            <a:ext cx="2438400" cy="336550"/>
          </a:xfrm>
          <a:prstGeom prst="rect">
            <a:avLst/>
          </a:prstGeom>
          <a:noFill/>
          <a:ln w="9525">
            <a:noFill/>
            <a:miter lim="800000"/>
            <a:headEnd/>
            <a:tailEnd/>
          </a:ln>
          <a:effectLst/>
        </p:spPr>
        <p:txBody>
          <a:bodyPr>
            <a:spAutoFit/>
          </a:bodyPr>
          <a:lstStyle/>
          <a:p>
            <a:endParaRPr lang="en-US" sz="1600"/>
          </a:p>
        </p:txBody>
      </p:sp>
      <p:sp>
        <p:nvSpPr>
          <p:cNvPr id="25666" name="Rectangle 66"/>
          <p:cNvSpPr>
            <a:spLocks noChangeArrowheads="1"/>
          </p:cNvSpPr>
          <p:nvPr/>
        </p:nvSpPr>
        <p:spPr bwMode="auto">
          <a:xfrm>
            <a:off x="685800" y="990600"/>
            <a:ext cx="7924800" cy="519113"/>
          </a:xfrm>
          <a:prstGeom prst="rect">
            <a:avLst/>
          </a:prstGeom>
          <a:noFill/>
          <a:ln w="9525">
            <a:noFill/>
            <a:miter lim="800000"/>
            <a:headEnd/>
            <a:tailEnd/>
          </a:ln>
          <a:effectLst/>
        </p:spPr>
        <p:txBody>
          <a:bodyPr>
            <a:spAutoFit/>
          </a:bodyPr>
          <a:lstStyle/>
          <a:p>
            <a:pPr>
              <a:buFontTx/>
              <a:buChar char="•"/>
            </a:pPr>
            <a:r>
              <a:rPr lang="en-US" sz="2800" dirty="0"/>
              <a:t> </a:t>
            </a:r>
            <a:r>
              <a:rPr lang="en-US" sz="2400" dirty="0"/>
              <a:t>Program to sum the even numbers from 2 to 100</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US" dirty="0"/>
          </a:p>
        </p:txBody>
      </p:sp>
      <p:sp>
        <p:nvSpPr>
          <p:cNvPr id="4" name="Rectangle 60"/>
          <p:cNvSpPr>
            <a:spLocks noGrp="1" noChangeArrowheads="1"/>
          </p:cNvSpPr>
          <p:nvPr>
            <p:ph sz="quarter" idx="1"/>
          </p:nvPr>
        </p:nvSpPr>
        <p:spPr>
          <a:solidFill>
            <a:schemeClr val="hlink"/>
          </a:solidFill>
          <a:ln/>
        </p:spPr>
        <p:txBody>
          <a:bodyPr/>
          <a:lstStyle/>
          <a:p>
            <a:pPr>
              <a:spcBef>
                <a:spcPct val="0"/>
              </a:spcBef>
              <a:buFontTx/>
              <a:buNone/>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1600" b="1" dirty="0">
                <a:latin typeface="Courier New" pitchFamily="49" charset="0"/>
                <a:cs typeface="Times New Roman" pitchFamily="18" charset="0"/>
              </a:rPr>
              <a:t> </a:t>
            </a:r>
            <a:endParaRPr lang="en-US" sz="1600" b="1" dirty="0">
              <a:solidFill>
                <a:srgbClr val="000000"/>
              </a:solidFill>
              <a:latin typeface="Courier New" pitchFamily="49" charset="0"/>
              <a:cs typeface="Times New Roman" pitchFamily="18" charset="0"/>
            </a:endParaRPr>
          </a:p>
          <a:p>
            <a:pPr eaLnBrk="0" hangingPunct="0">
              <a:spcBef>
                <a:spcPct val="0"/>
              </a:spcBef>
              <a:buFontTx/>
              <a:buNone/>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sz="2800" b="1" dirty="0">
                <a:solidFill>
                  <a:srgbClr val="000000"/>
                </a:solidFill>
                <a:latin typeface="Courier New" pitchFamily="49" charset="0"/>
                <a:cs typeface="Times New Roman" pitchFamily="18" charset="0"/>
              </a:rPr>
              <a:t>Sum is 2550</a:t>
            </a:r>
          </a:p>
          <a:p>
            <a:pPr eaLnBrk="0" hangingPunct="0">
              <a:spcBef>
                <a:spcPct val="0"/>
              </a:spcBef>
              <a:buFontTx/>
              <a:buNone/>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endParaRPr lang="en-US" sz="1200" b="1" dirty="0">
              <a:latin typeface="Courier New" pitchFamily="49"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using for loop</a:t>
            </a:r>
            <a:endParaRPr lang="en-US" dirty="0"/>
          </a:p>
        </p:txBody>
      </p:sp>
      <p:sp>
        <p:nvSpPr>
          <p:cNvPr id="3" name="Content Placeholder 2"/>
          <p:cNvSpPr>
            <a:spLocks noGrp="1"/>
          </p:cNvSpPr>
          <p:nvPr>
            <p:ph sz="quarter" idx="1"/>
          </p:nvPr>
        </p:nvSpPr>
        <p:spPr/>
        <p:txBody>
          <a:bodyPr/>
          <a:lstStyle/>
          <a:p>
            <a:r>
              <a:rPr lang="en-US" dirty="0" smtClean="0"/>
              <a:t>for( </a:t>
            </a:r>
            <a:r>
              <a:rPr lang="en-US" dirty="0" err="1" smtClean="0"/>
              <a:t>int</a:t>
            </a:r>
            <a:r>
              <a:rPr lang="en-US" dirty="0" smtClean="0"/>
              <a:t> number = 2</a:t>
            </a:r>
            <a:r>
              <a:rPr lang="en-US" smtClean="0"/>
              <a:t>; number </a:t>
            </a:r>
            <a:r>
              <a:rPr lang="en-US" dirty="0" smtClean="0"/>
              <a:t>&lt;= 100; sum += number, number += 2)</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for loop</a:t>
            </a:r>
            <a:endParaRPr lang="en-US" dirty="0"/>
          </a:p>
        </p:txBody>
      </p:sp>
      <p:sp>
        <p:nvSpPr>
          <p:cNvPr id="3" name="Content Placeholder 2"/>
          <p:cNvSpPr>
            <a:spLocks noGrp="1"/>
          </p:cNvSpPr>
          <p:nvPr>
            <p:ph sz="quarter" idx="1"/>
          </p:nvPr>
        </p:nvSpPr>
        <p:spPr/>
        <p:txBody>
          <a:bodyPr/>
          <a:lstStyle/>
          <a:p>
            <a:r>
              <a:rPr lang="en-US" dirty="0" smtClean="0"/>
              <a:t>A person invests $1000 in a savings account yielding 5 percent interests. Assuming that all interest is left on deposit in the account, calculate and print the amount of money in the account at the end of the year for 10 years.</a:t>
            </a:r>
          </a:p>
          <a:p>
            <a:pPr>
              <a:buNone/>
            </a:pPr>
            <a:r>
              <a:rPr lang="en-US" dirty="0" smtClean="0"/>
              <a:t>    (Use a= p(1+r)</a:t>
            </a:r>
            <a:r>
              <a:rPr lang="en-US" baseline="30000" dirty="0" smtClean="0"/>
              <a:t>n</a:t>
            </a:r>
            <a:r>
              <a:rPr lang="en-US" dirty="0" smtClean="0"/>
              <a:t>) where:</a:t>
            </a:r>
          </a:p>
          <a:p>
            <a:pPr>
              <a:buNone/>
            </a:pPr>
            <a:r>
              <a:rPr lang="en-US" dirty="0" smtClean="0"/>
              <a:t>p= invested amount</a:t>
            </a:r>
          </a:p>
          <a:p>
            <a:pPr>
              <a:buNone/>
            </a:pPr>
            <a:r>
              <a:rPr lang="en-US" dirty="0" smtClean="0"/>
              <a:t>r= annual interest rate</a:t>
            </a:r>
          </a:p>
          <a:p>
            <a:pPr>
              <a:buNone/>
            </a:pPr>
            <a:r>
              <a:rPr lang="en-US" dirty="0" smtClean="0"/>
              <a:t>n= number of years</a:t>
            </a:r>
          </a:p>
          <a:p>
            <a:pPr>
              <a:buNone/>
            </a:pPr>
            <a:r>
              <a:rPr lang="en-US" dirty="0" smtClean="0"/>
              <a:t>a= amount at the end of nth year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for loop</a:t>
            </a:r>
            <a:endParaRPr lang="en-US" dirty="0"/>
          </a:p>
        </p:txBody>
      </p:sp>
      <p:sp>
        <p:nvSpPr>
          <p:cNvPr id="3" name="Content Placeholder 2"/>
          <p:cNvSpPr>
            <a:spLocks noGrp="1"/>
          </p:cNvSpPr>
          <p:nvPr>
            <p:ph sz="quarter" idx="1"/>
          </p:nvPr>
        </p:nvSpPr>
        <p:spPr>
          <a:xfrm>
            <a:off x="457200" y="1600200"/>
            <a:ext cx="7467600" cy="5257800"/>
          </a:xfrm>
        </p:spPr>
        <p:txBody>
          <a:bodyPr>
            <a:normAutofit fontScale="70000" lnSpcReduction="20000"/>
          </a:bodyPr>
          <a:lstStyle/>
          <a:p>
            <a:pPr>
              <a:buNone/>
            </a:pPr>
            <a:r>
              <a:rPr lang="en-US" dirty="0" smtClean="0"/>
              <a:t>#include&lt;</a:t>
            </a:r>
            <a:r>
              <a:rPr lang="en-US" dirty="0" err="1" smtClean="0"/>
              <a:t>iostream</a:t>
            </a:r>
            <a:r>
              <a:rPr lang="en-US" dirty="0" smtClean="0"/>
              <a:t>&gt;</a:t>
            </a:r>
          </a:p>
          <a:p>
            <a:pPr>
              <a:buNone/>
            </a:pPr>
            <a:r>
              <a:rPr lang="en-US" dirty="0" smtClean="0"/>
              <a:t>#include&lt;</a:t>
            </a:r>
            <a:r>
              <a:rPr lang="en-US" dirty="0" err="1" smtClean="0"/>
              <a:t>conio.h</a:t>
            </a:r>
            <a:r>
              <a:rPr lang="en-US" dirty="0" smtClean="0"/>
              <a:t>&gt;</a:t>
            </a:r>
          </a:p>
          <a:p>
            <a:pPr>
              <a:buNone/>
            </a:pPr>
            <a:r>
              <a:rPr lang="en-US" dirty="0" smtClean="0"/>
              <a:t>#include &lt;</a:t>
            </a:r>
            <a:r>
              <a:rPr lang="en-US" dirty="0" err="1" smtClean="0"/>
              <a:t>math.h</a:t>
            </a:r>
            <a:r>
              <a:rPr lang="en-US" dirty="0" smtClean="0"/>
              <a:t>&gt;</a:t>
            </a:r>
          </a:p>
          <a:p>
            <a:pPr>
              <a:buNone/>
            </a:pPr>
            <a:r>
              <a:rPr lang="en-US" dirty="0" smtClean="0"/>
              <a:t>#include&lt;</a:t>
            </a:r>
            <a:r>
              <a:rPr lang="en-US" dirty="0" err="1" smtClean="0"/>
              <a:t>iomanip</a:t>
            </a:r>
            <a:r>
              <a:rPr lang="en-US" dirty="0" smtClean="0"/>
              <a:t>&gt;</a:t>
            </a:r>
          </a:p>
          <a:p>
            <a:pPr>
              <a:buNone/>
            </a:pPr>
            <a:r>
              <a:rPr lang="en-US" dirty="0" smtClean="0"/>
              <a:t>using namespace std;</a:t>
            </a:r>
          </a:p>
          <a:p>
            <a:pPr>
              <a:buNone/>
            </a:pPr>
            <a:r>
              <a:rPr lang="en-US" dirty="0" smtClean="0"/>
              <a:t>void main()</a:t>
            </a:r>
          </a:p>
          <a:p>
            <a:pPr>
              <a:buNone/>
            </a:pPr>
            <a:r>
              <a:rPr lang="en-US" dirty="0" smtClean="0"/>
              <a:t>{</a:t>
            </a:r>
          </a:p>
          <a:p>
            <a:pPr>
              <a:buNone/>
            </a:pPr>
            <a:r>
              <a:rPr lang="en-US" dirty="0" smtClean="0"/>
              <a:t>	double amount, principal = 1000.0, rate = .05;</a:t>
            </a:r>
          </a:p>
          <a:p>
            <a:pPr>
              <a:buNone/>
            </a:pPr>
            <a:r>
              <a:rPr lang="en-US" dirty="0" smtClean="0"/>
              <a:t>	</a:t>
            </a:r>
            <a:r>
              <a:rPr lang="en-US" dirty="0" err="1" smtClean="0"/>
              <a:t>cout</a:t>
            </a:r>
            <a:r>
              <a:rPr lang="en-US" dirty="0" smtClean="0"/>
              <a:t>&lt;&lt;"Year"&lt;&lt;"\t"&lt;&lt;"Amount on deposit"&lt;&lt;</a:t>
            </a:r>
            <a:r>
              <a:rPr lang="en-US" dirty="0" err="1" smtClean="0"/>
              <a:t>endl</a:t>
            </a:r>
            <a:r>
              <a:rPr lang="en-US" dirty="0" smtClean="0"/>
              <a:t>;</a:t>
            </a:r>
          </a:p>
          <a:p>
            <a:pPr>
              <a:buNone/>
            </a:pPr>
            <a:r>
              <a:rPr lang="en-US" dirty="0" smtClean="0"/>
              <a:t>	for(</a:t>
            </a:r>
            <a:r>
              <a:rPr lang="en-US" dirty="0" err="1" smtClean="0"/>
              <a:t>int</a:t>
            </a:r>
            <a:r>
              <a:rPr lang="en-US" dirty="0" smtClean="0"/>
              <a:t> year=1; year&lt;=10;year++)</a:t>
            </a:r>
          </a:p>
          <a:p>
            <a:pPr>
              <a:buNone/>
            </a:pPr>
            <a:r>
              <a:rPr lang="en-US" dirty="0" smtClean="0"/>
              <a:t>	{</a:t>
            </a:r>
          </a:p>
          <a:p>
            <a:pPr>
              <a:buNone/>
            </a:pPr>
            <a:r>
              <a:rPr lang="en-US" dirty="0" smtClean="0"/>
              <a:t>		amount=principal*</a:t>
            </a:r>
            <a:r>
              <a:rPr lang="en-US" dirty="0" err="1" smtClean="0"/>
              <a:t>pow</a:t>
            </a:r>
            <a:r>
              <a:rPr lang="en-US" dirty="0" smtClean="0"/>
              <a:t>(1.0+rate, year);</a:t>
            </a:r>
          </a:p>
          <a:p>
            <a:pPr>
              <a:buNone/>
            </a:pPr>
            <a:r>
              <a:rPr lang="en-US" dirty="0" smtClean="0"/>
              <a:t>		</a:t>
            </a:r>
            <a:r>
              <a:rPr lang="en-US" dirty="0" err="1" smtClean="0"/>
              <a:t>cout</a:t>
            </a:r>
            <a:r>
              <a:rPr lang="en-US" dirty="0" smtClean="0"/>
              <a:t>&lt;&lt;</a:t>
            </a:r>
            <a:r>
              <a:rPr lang="en-US" dirty="0" err="1" smtClean="0"/>
              <a:t>setw</a:t>
            </a:r>
            <a:r>
              <a:rPr lang="en-US" dirty="0" smtClean="0"/>
              <a:t>(4)&lt;&lt;year&lt;&lt;</a:t>
            </a:r>
            <a:r>
              <a:rPr lang="en-US" dirty="0" err="1" smtClean="0"/>
              <a:t>setiosflags</a:t>
            </a:r>
            <a:r>
              <a:rPr lang="en-US" dirty="0" smtClean="0"/>
              <a:t>(</a:t>
            </a:r>
            <a:r>
              <a:rPr lang="en-US" dirty="0" err="1" smtClean="0"/>
              <a:t>ios</a:t>
            </a:r>
            <a:r>
              <a:rPr lang="en-US" dirty="0" smtClean="0"/>
              <a:t>::fixed | 		</a:t>
            </a:r>
            <a:r>
              <a:rPr lang="en-US" dirty="0" err="1" smtClean="0"/>
              <a:t>ios</a:t>
            </a:r>
            <a:r>
              <a:rPr lang="en-US" dirty="0" smtClean="0"/>
              <a:t>::</a:t>
            </a:r>
            <a:r>
              <a:rPr lang="en-US" dirty="0" err="1" smtClean="0"/>
              <a:t>showpoint</a:t>
            </a:r>
            <a:r>
              <a:rPr lang="en-US" dirty="0" smtClean="0"/>
              <a:t>)&lt;&lt;</a:t>
            </a:r>
            <a:r>
              <a:rPr lang="en-US" dirty="0" err="1" smtClean="0"/>
              <a:t>setw</a:t>
            </a:r>
            <a:r>
              <a:rPr lang="en-US" dirty="0" smtClean="0"/>
              <a:t>(21)&lt;&lt;</a:t>
            </a:r>
            <a:r>
              <a:rPr lang="en-US" dirty="0" err="1" smtClean="0"/>
              <a:t>setprecision</a:t>
            </a:r>
            <a:r>
              <a:rPr lang="en-US" dirty="0" smtClean="0"/>
              <a:t>(2)&lt;&lt;amount &lt;&lt;</a:t>
            </a:r>
            <a:r>
              <a:rPr lang="en-US" dirty="0" err="1" smtClean="0"/>
              <a:t>endl</a:t>
            </a:r>
            <a:r>
              <a:rPr lang="en-US" dirty="0" smtClean="0"/>
              <a:t>;</a:t>
            </a:r>
          </a:p>
          <a:p>
            <a:pPr>
              <a:buNone/>
            </a:pPr>
            <a:r>
              <a:rPr lang="en-US" dirty="0" smtClean="0"/>
              <a:t>	}</a:t>
            </a:r>
          </a:p>
          <a:p>
            <a:pPr>
              <a:buNone/>
            </a:pPr>
            <a:r>
              <a:rPr lang="en-US" dirty="0" err="1" smtClean="0"/>
              <a:t>getch</a:t>
            </a:r>
            <a:r>
              <a:rPr lang="en-US" dirty="0" smtClean="0"/>
              <a:t>();</a:t>
            </a:r>
          </a:p>
          <a:p>
            <a:pPr>
              <a:buNone/>
            </a:pP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US"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457200" y="1524000"/>
            <a:ext cx="7543800" cy="4572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break in for loop</a:t>
            </a:r>
            <a:endParaRPr lang="en-US" dirty="0"/>
          </a:p>
        </p:txBody>
      </p:sp>
      <p:sp>
        <p:nvSpPr>
          <p:cNvPr id="3" name="Content Placeholder 2"/>
          <p:cNvSpPr>
            <a:spLocks noGrp="1"/>
          </p:cNvSpPr>
          <p:nvPr>
            <p:ph sz="quarter" idx="1"/>
          </p:nvPr>
        </p:nvSpPr>
        <p:spPr>
          <a:ln>
            <a:solidFill>
              <a:schemeClr val="accent1"/>
            </a:solidFill>
          </a:ln>
        </p:spPr>
        <p:txBody>
          <a:bodyPr/>
          <a:lstStyle/>
          <a:p>
            <a:pPr>
              <a:buNone/>
            </a:pPr>
            <a:r>
              <a:rPr lang="nn-NO" dirty="0" smtClean="0"/>
              <a:t>for(int i=1; i&lt;=10; i++)</a:t>
            </a:r>
          </a:p>
          <a:p>
            <a:pPr>
              <a:buNone/>
            </a:pPr>
            <a:r>
              <a:rPr lang="en-US" dirty="0" smtClean="0"/>
              <a:t>{</a:t>
            </a:r>
          </a:p>
          <a:p>
            <a:pPr>
              <a:buNone/>
            </a:pPr>
            <a:r>
              <a:rPr lang="en-US" dirty="0" smtClean="0"/>
              <a:t>	if(</a:t>
            </a:r>
            <a:r>
              <a:rPr lang="en-US" dirty="0" err="1" smtClean="0"/>
              <a:t>i</a:t>
            </a:r>
            <a:r>
              <a:rPr lang="en-US" dirty="0" smtClean="0"/>
              <a:t>==5)</a:t>
            </a:r>
          </a:p>
          <a:p>
            <a:pPr>
              <a:buNone/>
            </a:pPr>
            <a:r>
              <a:rPr lang="en-US" dirty="0" smtClean="0"/>
              <a:t>		break;</a:t>
            </a:r>
          </a:p>
          <a:p>
            <a:pPr>
              <a:buNone/>
            </a:pPr>
            <a:r>
              <a:rPr lang="en-US" dirty="0" smtClean="0"/>
              <a:t>	</a:t>
            </a:r>
            <a:r>
              <a:rPr lang="en-US" dirty="0" err="1" smtClean="0"/>
              <a:t>cout</a:t>
            </a:r>
            <a:r>
              <a:rPr lang="en-US" dirty="0" smtClean="0"/>
              <a:t>&lt;&lt;</a:t>
            </a:r>
            <a:r>
              <a:rPr lang="en-US" dirty="0" err="1" smtClean="0"/>
              <a:t>i</a:t>
            </a:r>
            <a:r>
              <a:rPr lang="en-US" dirty="0" smtClean="0"/>
              <a:t>&lt;&lt;" ";</a:t>
            </a:r>
          </a:p>
          <a:p>
            <a:pPr>
              <a:buNone/>
            </a:pPr>
            <a:r>
              <a:rPr lang="en-US" dirty="0" smtClean="0"/>
              <a:t>}</a:t>
            </a:r>
            <a:endParaRPr lang="en-US" dirty="0"/>
          </a:p>
        </p:txBody>
      </p:sp>
      <p:sp>
        <p:nvSpPr>
          <p:cNvPr id="4" name="Content Placeholder 3"/>
          <p:cNvSpPr>
            <a:spLocks noGrp="1"/>
          </p:cNvSpPr>
          <p:nvPr>
            <p:ph sz="quarter" idx="2"/>
          </p:nvPr>
        </p:nvSpPr>
        <p:spPr>
          <a:ln>
            <a:solidFill>
              <a:schemeClr val="accent1"/>
            </a:solidFill>
          </a:ln>
        </p:spPr>
        <p:txBody>
          <a:bodyPr/>
          <a:lstStyle/>
          <a:p>
            <a:pPr>
              <a:buNone/>
            </a:pPr>
            <a:r>
              <a:rPr lang="en-US" dirty="0" smtClean="0"/>
              <a:t>1 2 3 4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continue in for loop</a:t>
            </a:r>
            <a:endParaRPr lang="en-US" dirty="0"/>
          </a:p>
        </p:txBody>
      </p:sp>
      <p:sp>
        <p:nvSpPr>
          <p:cNvPr id="3" name="Content Placeholder 2"/>
          <p:cNvSpPr>
            <a:spLocks noGrp="1"/>
          </p:cNvSpPr>
          <p:nvPr>
            <p:ph sz="quarter" idx="1"/>
          </p:nvPr>
        </p:nvSpPr>
        <p:spPr>
          <a:ln>
            <a:solidFill>
              <a:schemeClr val="accent1"/>
            </a:solidFill>
          </a:ln>
        </p:spPr>
        <p:txBody>
          <a:bodyPr/>
          <a:lstStyle/>
          <a:p>
            <a:pPr>
              <a:buNone/>
            </a:pPr>
            <a:r>
              <a:rPr lang="nn-NO" dirty="0" smtClean="0"/>
              <a:t>for(int i=1; i&lt;=10; i++)</a:t>
            </a:r>
          </a:p>
          <a:p>
            <a:pPr>
              <a:buNone/>
            </a:pPr>
            <a:r>
              <a:rPr lang="en-US" dirty="0" smtClean="0"/>
              <a:t>{</a:t>
            </a:r>
          </a:p>
          <a:p>
            <a:pPr>
              <a:buNone/>
            </a:pPr>
            <a:r>
              <a:rPr lang="en-US" dirty="0" smtClean="0"/>
              <a:t>	if(</a:t>
            </a:r>
            <a:r>
              <a:rPr lang="en-US" dirty="0" err="1" smtClean="0"/>
              <a:t>i</a:t>
            </a:r>
            <a:r>
              <a:rPr lang="en-US" dirty="0" smtClean="0"/>
              <a:t>==5)</a:t>
            </a:r>
          </a:p>
          <a:p>
            <a:pPr>
              <a:buNone/>
            </a:pPr>
            <a:r>
              <a:rPr lang="en-US" dirty="0" smtClean="0"/>
              <a:t>		continue;</a:t>
            </a:r>
          </a:p>
          <a:p>
            <a:pPr>
              <a:buNone/>
            </a:pPr>
            <a:r>
              <a:rPr lang="en-US" dirty="0" smtClean="0"/>
              <a:t>	</a:t>
            </a:r>
            <a:r>
              <a:rPr lang="en-US" dirty="0" err="1" smtClean="0"/>
              <a:t>cout</a:t>
            </a:r>
            <a:r>
              <a:rPr lang="en-US" dirty="0" smtClean="0"/>
              <a:t>&lt;&lt;</a:t>
            </a:r>
            <a:r>
              <a:rPr lang="en-US" dirty="0" err="1" smtClean="0"/>
              <a:t>i</a:t>
            </a:r>
            <a:r>
              <a:rPr lang="en-US" dirty="0" smtClean="0"/>
              <a:t>&lt;&lt;" ";</a:t>
            </a:r>
          </a:p>
          <a:p>
            <a:pPr>
              <a:buNone/>
            </a:pPr>
            <a:r>
              <a:rPr lang="en-US" dirty="0" smtClean="0"/>
              <a:t>}</a:t>
            </a:r>
            <a:endParaRPr lang="en-US" dirty="0"/>
          </a:p>
        </p:txBody>
      </p:sp>
      <p:sp>
        <p:nvSpPr>
          <p:cNvPr id="4" name="Content Placeholder 3"/>
          <p:cNvSpPr>
            <a:spLocks noGrp="1"/>
          </p:cNvSpPr>
          <p:nvPr>
            <p:ph sz="quarter" idx="2"/>
          </p:nvPr>
        </p:nvSpPr>
        <p:spPr>
          <a:ln>
            <a:solidFill>
              <a:schemeClr val="accent1"/>
            </a:solidFill>
          </a:ln>
        </p:spPr>
        <p:txBody>
          <a:bodyPr/>
          <a:lstStyle/>
          <a:p>
            <a:pPr>
              <a:buNone/>
            </a:pPr>
            <a:r>
              <a:rPr lang="en-US" dirty="0" smtClean="0"/>
              <a:t>1 2 3 4 6 7 8 9 10</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Practice</a:t>
            </a:r>
            <a:endParaRPr lang="en-US" dirty="0"/>
          </a:p>
        </p:txBody>
      </p:sp>
      <p:sp>
        <p:nvSpPr>
          <p:cNvPr id="3" name="Content Placeholder 2"/>
          <p:cNvSpPr>
            <a:spLocks noGrp="1"/>
          </p:cNvSpPr>
          <p:nvPr>
            <p:ph sz="quarter" idx="1"/>
          </p:nvPr>
        </p:nvSpPr>
        <p:spPr/>
        <p:txBody>
          <a:bodyPr/>
          <a:lstStyle/>
          <a:p>
            <a:r>
              <a:rPr lang="en-US" dirty="0" smtClean="0"/>
              <a:t>Write a program that prints following:</a:t>
            </a:r>
          </a:p>
          <a:p>
            <a:pPr>
              <a:buNone/>
            </a:pPr>
            <a:r>
              <a:rPr lang="en-US" dirty="0" smtClean="0"/>
              <a:t>********</a:t>
            </a:r>
          </a:p>
          <a:p>
            <a:pPr>
              <a:buNone/>
            </a:pPr>
            <a:r>
              <a:rPr lang="en-US" dirty="0" smtClean="0"/>
              <a:t>	********</a:t>
            </a:r>
          </a:p>
          <a:p>
            <a:pPr>
              <a:buNone/>
            </a:pPr>
            <a:r>
              <a:rPr lang="en-US" dirty="0" smtClean="0"/>
              <a:t>********</a:t>
            </a:r>
          </a:p>
          <a:p>
            <a:pPr>
              <a:buNone/>
            </a:pPr>
            <a:r>
              <a:rPr lang="en-US" dirty="0" smtClean="0"/>
              <a:t>	********</a:t>
            </a:r>
          </a:p>
          <a:p>
            <a:pPr>
              <a:buNone/>
            </a:pPr>
            <a:r>
              <a:rPr lang="en-US" dirty="0" smtClean="0"/>
              <a:t>********</a:t>
            </a:r>
          </a:p>
          <a:p>
            <a:pPr>
              <a:buNone/>
            </a:pPr>
            <a:r>
              <a:rPr lang="en-US" dirty="0" smtClean="0"/>
              <a:t>	********</a:t>
            </a:r>
          </a:p>
          <a:p>
            <a:pPr>
              <a:buNone/>
            </a:pPr>
            <a:r>
              <a:rPr lang="en-US" dirty="0" smtClean="0"/>
              <a:t>********</a:t>
            </a:r>
          </a:p>
          <a:p>
            <a:pPr>
              <a:buNone/>
            </a:pP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05000" y="2590800"/>
            <a:ext cx="6553200" cy="1894362"/>
          </a:xfrm>
        </p:spPr>
        <p:txBody>
          <a:bodyPr/>
          <a:lstStyle/>
          <a:p>
            <a:r>
              <a:rPr lang="en-US" dirty="0" smtClean="0"/>
              <a:t>Repetition structures – II</a:t>
            </a:r>
            <a:br>
              <a:rPr lang="en-US" dirty="0" smtClean="0"/>
            </a:br>
            <a:r>
              <a:rPr lang="en-US" dirty="0" smtClean="0"/>
              <a:t>do/while  &amp; For Loop Structures</a:t>
            </a:r>
            <a:endParaRPr lang="en-US" dirty="0"/>
          </a:p>
        </p:txBody>
      </p:sp>
      <p:sp>
        <p:nvSpPr>
          <p:cNvPr id="5" name="Subtitle 4"/>
          <p:cNvSpPr>
            <a:spLocks noGrp="1"/>
          </p:cNvSpPr>
          <p:nvPr>
            <p:ph type="subTitle" idx="1"/>
          </p:nvPr>
        </p:nvSpPr>
        <p:spPr>
          <a:xfrm>
            <a:off x="1981200" y="5003322"/>
            <a:ext cx="6477000" cy="1371600"/>
          </a:xfrm>
        </p:spPr>
        <p:txBody>
          <a:bodyPr/>
          <a:lstStyle/>
          <a:p>
            <a:r>
              <a:rPr lang="en-US" dirty="0" smtClean="0"/>
              <a:t>Week # 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practice</a:t>
            </a:r>
            <a:endParaRPr lang="en-US" dirty="0"/>
          </a:p>
        </p:txBody>
      </p:sp>
      <p:sp>
        <p:nvSpPr>
          <p:cNvPr id="3" name="Content Placeholder 2"/>
          <p:cNvSpPr>
            <a:spLocks noGrp="1"/>
          </p:cNvSpPr>
          <p:nvPr>
            <p:ph sz="quarter" idx="1"/>
          </p:nvPr>
        </p:nvSpPr>
        <p:spPr/>
        <p:txBody>
          <a:bodyPr/>
          <a:lstStyle/>
          <a:p>
            <a:r>
              <a:rPr lang="en-US" dirty="0" smtClean="0"/>
              <a:t>Write a program using for loop that prints the product of the odd integers from 1 to 15.</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A4DDA86D-EA90-4B44-AC9E-DB90E513FFDF}" type="slidenum">
              <a:rPr lang="en-US"/>
              <a:pPr/>
              <a:t>21</a:t>
            </a:fld>
            <a:endParaRPr lang="en-US"/>
          </a:p>
        </p:txBody>
      </p:sp>
      <p:sp>
        <p:nvSpPr>
          <p:cNvPr id="18436" name="Rectangle 4"/>
          <p:cNvSpPr>
            <a:spLocks noGrp="1" noChangeArrowheads="1"/>
          </p:cNvSpPr>
          <p:nvPr>
            <p:ph type="title"/>
          </p:nvPr>
        </p:nvSpPr>
        <p:spPr/>
        <p:txBody>
          <a:bodyPr>
            <a:normAutofit/>
          </a:bodyPr>
          <a:lstStyle/>
          <a:p>
            <a:r>
              <a:rPr lang="en-US" noProof="1" smtClean="0"/>
              <a:t>Formulating </a:t>
            </a:r>
            <a:r>
              <a:rPr lang="en-US" noProof="1"/>
              <a:t>Algorithms </a:t>
            </a:r>
            <a:r>
              <a:rPr lang="en-US" noProof="1" smtClean="0"/>
              <a:t/>
            </a:r>
            <a:br>
              <a:rPr lang="en-US" noProof="1" smtClean="0"/>
            </a:br>
            <a:r>
              <a:rPr lang="en-US" noProof="1" smtClean="0"/>
              <a:t>(</a:t>
            </a:r>
            <a:r>
              <a:rPr lang="en-US" noProof="1"/>
              <a:t>Counter-Controlled Repetition)</a:t>
            </a:r>
            <a:endParaRPr lang="en-US" dirty="0"/>
          </a:p>
        </p:txBody>
      </p:sp>
      <p:sp>
        <p:nvSpPr>
          <p:cNvPr id="18437" name="Rectangle 5"/>
          <p:cNvSpPr>
            <a:spLocks noGrp="1" noChangeArrowheads="1"/>
          </p:cNvSpPr>
          <p:nvPr>
            <p:ph type="body" idx="1"/>
          </p:nvPr>
        </p:nvSpPr>
        <p:spPr/>
        <p:txBody>
          <a:bodyPr>
            <a:normAutofit/>
          </a:bodyPr>
          <a:lstStyle/>
          <a:p>
            <a:r>
              <a:rPr lang="en-US" dirty="0"/>
              <a:t>Counter-controlled repetition</a:t>
            </a:r>
          </a:p>
          <a:p>
            <a:pPr lvl="1"/>
            <a:r>
              <a:rPr lang="en-US" dirty="0"/>
              <a:t>Loop repeated until counter reaches a certain value.</a:t>
            </a:r>
          </a:p>
          <a:p>
            <a:r>
              <a:rPr lang="en-US" dirty="0"/>
              <a:t>Definite repetition</a:t>
            </a:r>
          </a:p>
          <a:p>
            <a:pPr lvl="1"/>
            <a:r>
              <a:rPr lang="en-US" dirty="0"/>
              <a:t>Number of repetitions is known </a:t>
            </a:r>
          </a:p>
          <a:p>
            <a:r>
              <a:rPr lang="en-US" dirty="0"/>
              <a:t>Example</a:t>
            </a:r>
          </a:p>
          <a:p>
            <a:pPr lvl="1">
              <a:buFontTx/>
              <a:buNone/>
            </a:pPr>
            <a:r>
              <a:rPr lang="en-US" i="1" dirty="0"/>
              <a:t>    A class of ten students took a quiz. The grades (integers in the range 0 to 100) for this quiz are available to you. Determine the class average on the quiz.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672AEE98-308D-4086-AEB6-3B8038A8B770}" type="slidenum">
              <a:rPr lang="en-US"/>
              <a:pPr/>
              <a:t>22</a:t>
            </a:fld>
            <a:endParaRPr lang="en-US"/>
          </a:p>
        </p:txBody>
      </p:sp>
      <p:sp>
        <p:nvSpPr>
          <p:cNvPr id="58370" name="Rectangle 2"/>
          <p:cNvSpPr>
            <a:spLocks noGrp="1" noChangeArrowheads="1"/>
          </p:cNvSpPr>
          <p:nvPr>
            <p:ph type="title"/>
          </p:nvPr>
        </p:nvSpPr>
        <p:spPr/>
        <p:txBody>
          <a:bodyPr>
            <a:normAutofit/>
          </a:bodyPr>
          <a:lstStyle/>
          <a:p>
            <a:r>
              <a:rPr lang="en-US" noProof="1" smtClean="0"/>
              <a:t>Formulating </a:t>
            </a:r>
            <a:r>
              <a:rPr lang="en-US" noProof="1"/>
              <a:t>Algorithms </a:t>
            </a:r>
            <a:r>
              <a:rPr lang="en-US" noProof="1" smtClean="0"/>
              <a:t/>
            </a:r>
            <a:br>
              <a:rPr lang="en-US" noProof="1" smtClean="0"/>
            </a:br>
            <a:r>
              <a:rPr lang="en-US" noProof="1" smtClean="0"/>
              <a:t>(</a:t>
            </a:r>
            <a:r>
              <a:rPr lang="en-US" noProof="1"/>
              <a:t>Counter-Controlled Repetition)</a:t>
            </a:r>
            <a:endParaRPr lang="en-US" dirty="0"/>
          </a:p>
        </p:txBody>
      </p:sp>
      <p:sp>
        <p:nvSpPr>
          <p:cNvPr id="58371" name="Rectangle 3"/>
          <p:cNvSpPr>
            <a:spLocks noGrp="1" noChangeArrowheads="1"/>
          </p:cNvSpPr>
          <p:nvPr>
            <p:ph type="body" idx="1"/>
          </p:nvPr>
        </p:nvSpPr>
        <p:spPr/>
        <p:txBody>
          <a:bodyPr>
            <a:normAutofit/>
          </a:bodyPr>
          <a:lstStyle/>
          <a:p>
            <a:r>
              <a:rPr lang="en-US" dirty="0" err="1"/>
              <a:t>Pseudocode</a:t>
            </a:r>
            <a:r>
              <a:rPr lang="en-US" dirty="0"/>
              <a:t> for example:</a:t>
            </a:r>
          </a:p>
          <a:p>
            <a:pPr lvl="2">
              <a:buFontTx/>
              <a:buNone/>
            </a:pPr>
            <a:r>
              <a:rPr lang="en-US" i="1" dirty="0">
                <a:solidFill>
                  <a:schemeClr val="accent2"/>
                </a:solidFill>
              </a:rPr>
              <a:t>Set total to zero</a:t>
            </a:r>
          </a:p>
          <a:p>
            <a:pPr lvl="2">
              <a:buFontTx/>
              <a:buNone/>
            </a:pPr>
            <a:r>
              <a:rPr lang="en-US" i="1" dirty="0">
                <a:solidFill>
                  <a:schemeClr val="accent2"/>
                </a:solidFill>
              </a:rPr>
              <a:t>Set grade counter to one</a:t>
            </a:r>
          </a:p>
          <a:p>
            <a:pPr lvl="2">
              <a:buFontTx/>
              <a:buNone/>
            </a:pPr>
            <a:r>
              <a:rPr lang="en-US" i="1" dirty="0">
                <a:solidFill>
                  <a:schemeClr val="accent2"/>
                </a:solidFill>
              </a:rPr>
              <a:t>While grade counter is less than or equal to ten</a:t>
            </a:r>
            <a:br>
              <a:rPr lang="en-US" i="1" dirty="0">
                <a:solidFill>
                  <a:schemeClr val="accent2"/>
                </a:solidFill>
              </a:rPr>
            </a:br>
            <a:r>
              <a:rPr lang="en-US" i="1" dirty="0">
                <a:solidFill>
                  <a:schemeClr val="accent2"/>
                </a:solidFill>
              </a:rPr>
              <a:t>	Input the next grade</a:t>
            </a:r>
            <a:br>
              <a:rPr lang="en-US" i="1" dirty="0">
                <a:solidFill>
                  <a:schemeClr val="accent2"/>
                </a:solidFill>
              </a:rPr>
            </a:br>
            <a:r>
              <a:rPr lang="en-US" i="1" dirty="0">
                <a:solidFill>
                  <a:schemeClr val="accent2"/>
                </a:solidFill>
              </a:rPr>
              <a:t>	Add the grade into the total</a:t>
            </a:r>
            <a:br>
              <a:rPr lang="en-US" i="1" dirty="0">
                <a:solidFill>
                  <a:schemeClr val="accent2"/>
                </a:solidFill>
              </a:rPr>
            </a:br>
            <a:r>
              <a:rPr lang="en-US" i="1" dirty="0">
                <a:solidFill>
                  <a:schemeClr val="accent2"/>
                </a:solidFill>
              </a:rPr>
              <a:t>	Add one to the grade counter</a:t>
            </a:r>
          </a:p>
          <a:p>
            <a:pPr lvl="2">
              <a:buFontTx/>
              <a:buNone/>
            </a:pPr>
            <a:r>
              <a:rPr lang="en-US" i="1" dirty="0">
                <a:solidFill>
                  <a:schemeClr val="accent2"/>
                </a:solidFill>
              </a:rPr>
              <a:t>Set the class average to the total divided by ten</a:t>
            </a:r>
            <a:br>
              <a:rPr lang="en-US" i="1" dirty="0">
                <a:solidFill>
                  <a:schemeClr val="accent2"/>
                </a:solidFill>
              </a:rPr>
            </a:br>
            <a:r>
              <a:rPr lang="en-US" i="1" dirty="0">
                <a:solidFill>
                  <a:schemeClr val="accent2"/>
                </a:solidFill>
              </a:rPr>
              <a:t>Print the class average</a:t>
            </a:r>
          </a:p>
          <a:p>
            <a:pPr lvl="2">
              <a:buFontTx/>
              <a:buNone/>
            </a:pPr>
            <a:endParaRPr lang="en-US" i="1" dirty="0">
              <a:solidFill>
                <a:schemeClr val="accent2"/>
              </a:solidFill>
            </a:endParaRPr>
          </a:p>
          <a:p>
            <a:r>
              <a:rPr lang="en-US" dirty="0"/>
              <a:t>Following is the C++ code for this example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04800"/>
            <a:ext cx="4038600" cy="5821363"/>
          </a:xfrm>
          <a:ln>
            <a:solidFill>
              <a:schemeClr val="tx1"/>
            </a:solidFill>
          </a:ln>
        </p:spPr>
        <p:txBody>
          <a:bodyPr>
            <a:normAutofit fontScale="70000" lnSpcReduction="20000"/>
          </a:bodyPr>
          <a:lstStyle/>
          <a:p>
            <a:pPr>
              <a:buNone/>
            </a:pPr>
            <a:r>
              <a:rPr lang="en-US" dirty="0" smtClean="0"/>
              <a:t>//grade calculating program</a:t>
            </a:r>
          </a:p>
          <a:p>
            <a:pPr>
              <a:buNone/>
            </a:pPr>
            <a:r>
              <a:rPr lang="en-US" dirty="0" smtClean="0"/>
              <a:t>#include&lt;</a:t>
            </a:r>
            <a:r>
              <a:rPr lang="en-US" dirty="0" err="1" smtClean="0"/>
              <a:t>iostream</a:t>
            </a:r>
            <a:r>
              <a:rPr lang="en-US" dirty="0" smtClean="0"/>
              <a:t>&gt;</a:t>
            </a:r>
          </a:p>
          <a:p>
            <a:pPr>
              <a:buNone/>
            </a:pPr>
            <a:r>
              <a:rPr lang="en-US" dirty="0" smtClean="0"/>
              <a:t>using namespace std;</a:t>
            </a:r>
          </a:p>
          <a:p>
            <a:pPr>
              <a:buNone/>
            </a:pPr>
            <a:r>
              <a:rPr lang="en-US" dirty="0" err="1" smtClean="0"/>
              <a:t>int</a:t>
            </a:r>
            <a:r>
              <a:rPr lang="en-US" dirty="0" smtClean="0"/>
              <a:t> main()</a:t>
            </a:r>
          </a:p>
          <a:p>
            <a:pPr>
              <a:buNone/>
            </a:pPr>
            <a:r>
              <a:rPr lang="en-US" dirty="0" smtClean="0"/>
              <a:t>{</a:t>
            </a:r>
          </a:p>
          <a:p>
            <a:pPr>
              <a:buNone/>
            </a:pPr>
            <a:r>
              <a:rPr lang="en-US" dirty="0" smtClean="0"/>
              <a:t>	</a:t>
            </a:r>
            <a:r>
              <a:rPr lang="en-US" dirty="0" err="1" smtClean="0"/>
              <a:t>int</a:t>
            </a:r>
            <a:r>
              <a:rPr lang="en-US" dirty="0" smtClean="0"/>
              <a:t> total=0;</a:t>
            </a:r>
          </a:p>
          <a:p>
            <a:pPr>
              <a:buNone/>
            </a:pPr>
            <a:r>
              <a:rPr lang="en-US" dirty="0" smtClean="0"/>
              <a:t>	</a:t>
            </a:r>
            <a:r>
              <a:rPr lang="en-US" dirty="0" err="1" smtClean="0"/>
              <a:t>int</a:t>
            </a:r>
            <a:r>
              <a:rPr lang="en-US" dirty="0" smtClean="0"/>
              <a:t> </a:t>
            </a:r>
            <a:r>
              <a:rPr lang="en-US" dirty="0" err="1" smtClean="0"/>
              <a:t>grade_counter</a:t>
            </a:r>
            <a:r>
              <a:rPr lang="en-US" dirty="0" smtClean="0"/>
              <a:t>=1;</a:t>
            </a:r>
          </a:p>
          <a:p>
            <a:pPr>
              <a:buNone/>
            </a:pPr>
            <a:r>
              <a:rPr lang="en-US" dirty="0" smtClean="0"/>
              <a:t>	</a:t>
            </a:r>
            <a:r>
              <a:rPr lang="en-US" dirty="0" err="1" smtClean="0"/>
              <a:t>int</a:t>
            </a:r>
            <a:r>
              <a:rPr lang="en-US" dirty="0" smtClean="0"/>
              <a:t> average, grade;</a:t>
            </a:r>
          </a:p>
          <a:p>
            <a:pPr>
              <a:buNone/>
            </a:pPr>
            <a:r>
              <a:rPr lang="en-US" dirty="0" smtClean="0"/>
              <a:t>	while(</a:t>
            </a:r>
            <a:r>
              <a:rPr lang="en-US" dirty="0" err="1" smtClean="0"/>
              <a:t>grade_counter</a:t>
            </a:r>
            <a:r>
              <a:rPr lang="en-US" dirty="0" smtClean="0"/>
              <a:t>&lt;=10)</a:t>
            </a:r>
          </a:p>
          <a:p>
            <a:pPr>
              <a:buNone/>
            </a:pPr>
            <a:r>
              <a:rPr lang="en-US" dirty="0" smtClean="0"/>
              <a:t>	{</a:t>
            </a:r>
          </a:p>
          <a:p>
            <a:pPr>
              <a:buNone/>
            </a:pPr>
            <a:r>
              <a:rPr lang="en-US" dirty="0" smtClean="0"/>
              <a:t>		</a:t>
            </a:r>
            <a:r>
              <a:rPr lang="en-US" dirty="0" err="1" smtClean="0"/>
              <a:t>cout</a:t>
            </a:r>
            <a:r>
              <a:rPr lang="en-US" dirty="0" smtClean="0"/>
              <a:t>&lt;&lt;"Enter grade:";</a:t>
            </a:r>
          </a:p>
          <a:p>
            <a:pPr>
              <a:buNone/>
            </a:pPr>
            <a:r>
              <a:rPr lang="en-US" dirty="0" smtClean="0"/>
              <a:t>		</a:t>
            </a:r>
            <a:r>
              <a:rPr lang="en-US" dirty="0" err="1" smtClean="0"/>
              <a:t>cin</a:t>
            </a:r>
            <a:r>
              <a:rPr lang="en-US" dirty="0" smtClean="0"/>
              <a:t>&gt;&gt;grade;</a:t>
            </a:r>
          </a:p>
          <a:p>
            <a:pPr>
              <a:buNone/>
            </a:pPr>
            <a:r>
              <a:rPr lang="en-US" dirty="0" smtClean="0"/>
              <a:t>		total+=grade; //total=</a:t>
            </a:r>
            <a:r>
              <a:rPr lang="en-US" dirty="0" err="1" smtClean="0"/>
              <a:t>total+grade</a:t>
            </a:r>
            <a:r>
              <a:rPr lang="en-US" dirty="0" smtClean="0"/>
              <a:t>;</a:t>
            </a:r>
          </a:p>
          <a:p>
            <a:pPr>
              <a:buNone/>
            </a:pPr>
            <a:r>
              <a:rPr lang="en-US" dirty="0" smtClean="0"/>
              <a:t>		</a:t>
            </a:r>
            <a:r>
              <a:rPr lang="en-US" dirty="0" err="1" smtClean="0"/>
              <a:t>grade_counter</a:t>
            </a:r>
            <a:r>
              <a:rPr lang="en-US" dirty="0" smtClean="0"/>
              <a:t>++; //grade_counter+1;</a:t>
            </a:r>
          </a:p>
          <a:p>
            <a:pPr>
              <a:buNone/>
            </a:pPr>
            <a:r>
              <a:rPr lang="en-US" dirty="0" smtClean="0"/>
              <a:t>	}</a:t>
            </a:r>
          </a:p>
          <a:p>
            <a:pPr>
              <a:buNone/>
            </a:pPr>
            <a:r>
              <a:rPr lang="en-US" dirty="0" smtClean="0"/>
              <a:t>	average = total/10;</a:t>
            </a:r>
          </a:p>
          <a:p>
            <a:pPr>
              <a:buNone/>
            </a:pPr>
            <a:r>
              <a:rPr lang="en-US" dirty="0" smtClean="0"/>
              <a:t>	</a:t>
            </a:r>
            <a:r>
              <a:rPr lang="en-US" dirty="0" err="1" smtClean="0"/>
              <a:t>cout</a:t>
            </a:r>
            <a:r>
              <a:rPr lang="en-US" dirty="0" smtClean="0"/>
              <a:t>&lt;&lt;"Class Average ="&lt;&lt;average;</a:t>
            </a:r>
          </a:p>
          <a:p>
            <a:pPr>
              <a:buNone/>
            </a:pPr>
            <a:r>
              <a:rPr lang="en-US" dirty="0" smtClean="0"/>
              <a:t>	return 0;</a:t>
            </a:r>
          </a:p>
          <a:p>
            <a:pPr>
              <a:buNone/>
            </a:pPr>
            <a:r>
              <a:rPr lang="en-US" dirty="0" smtClean="0"/>
              <a:t>}</a:t>
            </a:r>
            <a:endParaRPr lang="en-US" dirty="0"/>
          </a:p>
        </p:txBody>
      </p:sp>
      <p:sp>
        <p:nvSpPr>
          <p:cNvPr id="5" name="Content Placeholder 4"/>
          <p:cNvSpPr>
            <a:spLocks noGrp="1"/>
          </p:cNvSpPr>
          <p:nvPr>
            <p:ph sz="half" idx="2"/>
          </p:nvPr>
        </p:nvSpPr>
        <p:spPr>
          <a:xfrm>
            <a:off x="4648200" y="304800"/>
            <a:ext cx="4038600" cy="5821363"/>
          </a:xfrm>
          <a:ln>
            <a:solidFill>
              <a:schemeClr val="tx1"/>
            </a:solidFill>
          </a:ln>
        </p:spPr>
        <p:txBody>
          <a:bodyPr>
            <a:normAutofit fontScale="70000" lnSpcReduction="20000"/>
          </a:bodyPr>
          <a:lstStyle/>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98</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76</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71</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87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83</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90</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57</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79</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82</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Enter grade: 94</a:t>
            </a:r>
          </a:p>
          <a:p>
            <a:pPr>
              <a:spcBef>
                <a:spcPct val="0"/>
              </a:spcBef>
              <a:tabLst>
                <a:tab pos="609600" algn="l"/>
                <a:tab pos="914400" algn="l"/>
                <a:tab pos="1219200" algn="l"/>
                <a:tab pos="1524000" algn="l"/>
                <a:tab pos="1828800" algn="l"/>
                <a:tab pos="2133600" algn="l"/>
                <a:tab pos="2438400" algn="l"/>
                <a:tab pos="2743200" algn="l"/>
                <a:tab pos="3048000" algn="l"/>
                <a:tab pos="3352800" algn="l"/>
                <a:tab pos="3657600" algn="l"/>
                <a:tab pos="3962400" algn="l"/>
                <a:tab pos="4267200" algn="l"/>
                <a:tab pos="4572000" algn="l"/>
              </a:tabLst>
            </a:pPr>
            <a:r>
              <a:rPr lang="en-US" b="1" dirty="0" smtClean="0">
                <a:latin typeface="Courier New" pitchFamily="49" charset="0"/>
              </a:rPr>
              <a:t>Class average is 81</a:t>
            </a:r>
          </a:p>
          <a:p>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ED1E8962-8E0A-4AA8-B72C-73878ED5B948}" type="slidenum">
              <a:rPr lang="en-US"/>
              <a:pPr/>
              <a:t>24</a:t>
            </a:fld>
            <a:endParaRPr lang="en-US"/>
          </a:p>
        </p:txBody>
      </p:sp>
      <p:sp>
        <p:nvSpPr>
          <p:cNvPr id="23581" name="Rectangle 29"/>
          <p:cNvSpPr>
            <a:spLocks noGrp="1" noChangeArrowheads="1"/>
          </p:cNvSpPr>
          <p:nvPr>
            <p:ph type="title"/>
          </p:nvPr>
        </p:nvSpPr>
        <p:spPr/>
        <p:txBody>
          <a:bodyPr>
            <a:normAutofit/>
          </a:bodyPr>
          <a:lstStyle/>
          <a:p>
            <a:r>
              <a:rPr lang="en-US" noProof="1" smtClean="0"/>
              <a:t>Essentials </a:t>
            </a:r>
            <a:r>
              <a:rPr lang="en-US" noProof="1"/>
              <a:t>of Counter-Controlled Repetition</a:t>
            </a:r>
            <a:endParaRPr lang="en-US" dirty="0"/>
          </a:p>
        </p:txBody>
      </p:sp>
      <p:sp>
        <p:nvSpPr>
          <p:cNvPr id="23582" name="Rectangle 30"/>
          <p:cNvSpPr>
            <a:spLocks noGrp="1" noChangeArrowheads="1"/>
          </p:cNvSpPr>
          <p:nvPr>
            <p:ph type="body" idx="1"/>
          </p:nvPr>
        </p:nvSpPr>
        <p:spPr/>
        <p:txBody>
          <a:bodyPr>
            <a:normAutofit lnSpcReduction="10000"/>
          </a:bodyPr>
          <a:lstStyle/>
          <a:p>
            <a:pPr>
              <a:lnSpc>
                <a:spcPct val="90000"/>
              </a:lnSpc>
            </a:pPr>
            <a:r>
              <a:rPr lang="en-US"/>
              <a:t>Counter-controlled repetition requires:</a:t>
            </a:r>
          </a:p>
          <a:p>
            <a:pPr lvl="1">
              <a:lnSpc>
                <a:spcPct val="90000"/>
              </a:lnSpc>
            </a:pPr>
            <a:r>
              <a:rPr lang="en-US"/>
              <a:t>The name of a control variable (or loop counter).</a:t>
            </a:r>
          </a:p>
          <a:p>
            <a:pPr lvl="1">
              <a:lnSpc>
                <a:spcPct val="90000"/>
              </a:lnSpc>
            </a:pPr>
            <a:r>
              <a:rPr lang="en-US"/>
              <a:t>The initial value of the control variable.</a:t>
            </a:r>
          </a:p>
          <a:p>
            <a:pPr lvl="1">
              <a:lnSpc>
                <a:spcPct val="90000"/>
              </a:lnSpc>
            </a:pPr>
            <a:r>
              <a:rPr lang="en-US"/>
              <a:t>The condition that tests for the final value of the control variable (i.e., whether looping should continue).</a:t>
            </a:r>
          </a:p>
          <a:p>
            <a:pPr lvl="1">
              <a:lnSpc>
                <a:spcPct val="90000"/>
              </a:lnSpc>
            </a:pPr>
            <a:r>
              <a:rPr lang="en-US"/>
              <a:t>The increment (or decrement) by which the control variable is modified each time through the loop. </a:t>
            </a:r>
          </a:p>
          <a:p>
            <a:pPr>
              <a:lnSpc>
                <a:spcPct val="90000"/>
              </a:lnSpc>
            </a:pPr>
            <a:r>
              <a:rPr lang="en-US"/>
              <a:t>Example:  </a:t>
            </a:r>
          </a:p>
          <a:p>
            <a:pPr lvl="2">
              <a:lnSpc>
                <a:spcPct val="90000"/>
              </a:lnSpc>
              <a:buFontTx/>
              <a:buNone/>
            </a:pPr>
            <a:r>
              <a:rPr lang="en-US" b="1">
                <a:latin typeface="Courier New" pitchFamily="49" charset="0"/>
              </a:rPr>
              <a:t>	int counter =1;          //initialization</a:t>
            </a:r>
          </a:p>
          <a:p>
            <a:pPr lvl="2">
              <a:lnSpc>
                <a:spcPct val="90000"/>
              </a:lnSpc>
              <a:buFontTx/>
              <a:buNone/>
            </a:pPr>
            <a:r>
              <a:rPr lang="en-US" b="1">
                <a:latin typeface="Courier New" pitchFamily="49" charset="0"/>
              </a:rPr>
              <a:t>	while (counter &lt;= 10){   //repetition condition</a:t>
            </a:r>
          </a:p>
          <a:p>
            <a:pPr lvl="2">
              <a:lnSpc>
                <a:spcPct val="90000"/>
              </a:lnSpc>
              <a:buFontTx/>
              <a:buNone/>
            </a:pPr>
            <a:r>
              <a:rPr lang="en-US" b="1">
                <a:latin typeface="Courier New" pitchFamily="49" charset="0"/>
              </a:rPr>
              <a:t>	   cout &lt;&lt; counter &lt;&lt; endl;</a:t>
            </a:r>
          </a:p>
          <a:p>
            <a:pPr lvl="2">
              <a:lnSpc>
                <a:spcPct val="90000"/>
              </a:lnSpc>
              <a:buFontTx/>
              <a:buNone/>
            </a:pPr>
            <a:r>
              <a:rPr lang="en-US" b="1">
                <a:latin typeface="Courier New" pitchFamily="49" charset="0"/>
              </a:rPr>
              <a:t>	   ++counter;            //increment</a:t>
            </a:r>
          </a:p>
          <a:p>
            <a:pPr lvl="1">
              <a:lnSpc>
                <a:spcPct val="90000"/>
              </a:lnSpc>
              <a:buFontTx/>
              <a:buNone/>
            </a:pPr>
            <a:r>
              <a:rPr lang="en-US" b="1">
                <a:latin typeface="Courier New" pitchFamily="49" charset="0"/>
              </a:rPr>
              <a:t>		  }</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43D5E952-037A-415C-8F52-C38E1B8A92E7}" type="slidenum">
              <a:rPr lang="en-US"/>
              <a:pPr/>
              <a:t>25</a:t>
            </a:fld>
            <a:endParaRPr lang="en-US"/>
          </a:p>
        </p:txBody>
      </p:sp>
      <p:sp>
        <p:nvSpPr>
          <p:cNvPr id="62466" name="Rectangle 2"/>
          <p:cNvSpPr>
            <a:spLocks noGrp="1" noChangeArrowheads="1"/>
          </p:cNvSpPr>
          <p:nvPr>
            <p:ph type="title"/>
          </p:nvPr>
        </p:nvSpPr>
        <p:spPr/>
        <p:txBody>
          <a:bodyPr>
            <a:normAutofit/>
          </a:bodyPr>
          <a:lstStyle/>
          <a:p>
            <a:r>
              <a:rPr lang="en-US" noProof="1" smtClean="0"/>
              <a:t>Essentials </a:t>
            </a:r>
            <a:r>
              <a:rPr lang="en-US" noProof="1"/>
              <a:t>of Counter-Controlled Repetition</a:t>
            </a:r>
            <a:endParaRPr lang="en-US" dirty="0"/>
          </a:p>
        </p:txBody>
      </p:sp>
      <p:sp>
        <p:nvSpPr>
          <p:cNvPr id="62467" name="Rectangle 3"/>
          <p:cNvSpPr>
            <a:spLocks noGrp="1" noChangeArrowheads="1"/>
          </p:cNvSpPr>
          <p:nvPr>
            <p:ph type="body" idx="1"/>
          </p:nvPr>
        </p:nvSpPr>
        <p:spPr/>
        <p:txBody>
          <a:bodyPr/>
          <a:lstStyle/>
          <a:p>
            <a:r>
              <a:rPr lang="en-US" dirty="0"/>
              <a:t>The declaration</a:t>
            </a:r>
          </a:p>
          <a:p>
            <a:pPr lvl="3">
              <a:buFontTx/>
              <a:buNone/>
            </a:pPr>
            <a:r>
              <a:rPr lang="en-US" b="1" dirty="0" err="1">
                <a:latin typeface="Courier New" pitchFamily="49" charset="0"/>
              </a:rPr>
              <a:t>int</a:t>
            </a:r>
            <a:r>
              <a:rPr lang="en-US" b="1" dirty="0">
                <a:latin typeface="Courier New" pitchFamily="49" charset="0"/>
              </a:rPr>
              <a:t> counter = 1;</a:t>
            </a:r>
          </a:p>
          <a:p>
            <a:pPr lvl="1"/>
            <a:r>
              <a:rPr lang="en-US" dirty="0"/>
              <a:t>Names </a:t>
            </a:r>
            <a:r>
              <a:rPr lang="en-US" b="1" dirty="0">
                <a:latin typeface="Courier New" pitchFamily="49" charset="0"/>
              </a:rPr>
              <a:t>counter</a:t>
            </a:r>
          </a:p>
          <a:p>
            <a:pPr lvl="1"/>
            <a:r>
              <a:rPr lang="en-US" dirty="0"/>
              <a:t>Declares </a:t>
            </a:r>
            <a:r>
              <a:rPr lang="en-US" b="1" dirty="0">
                <a:latin typeface="Courier New" pitchFamily="49" charset="0"/>
              </a:rPr>
              <a:t>counter</a:t>
            </a:r>
            <a:r>
              <a:rPr lang="en-US" dirty="0"/>
              <a:t> to be an integer</a:t>
            </a:r>
          </a:p>
          <a:p>
            <a:pPr lvl="1"/>
            <a:r>
              <a:rPr lang="en-US" dirty="0"/>
              <a:t>Reserves space for </a:t>
            </a:r>
            <a:r>
              <a:rPr lang="en-US" b="1" dirty="0">
                <a:latin typeface="Courier New" pitchFamily="49" charset="0"/>
              </a:rPr>
              <a:t>counter</a:t>
            </a:r>
            <a:r>
              <a:rPr lang="en-US" dirty="0"/>
              <a:t> in memory</a:t>
            </a:r>
          </a:p>
          <a:p>
            <a:pPr lvl="1"/>
            <a:r>
              <a:rPr lang="en-US" dirty="0"/>
              <a:t>Sets </a:t>
            </a:r>
            <a:r>
              <a:rPr lang="en-US" b="1" dirty="0">
                <a:latin typeface="Courier New" pitchFamily="49" charset="0"/>
              </a:rPr>
              <a:t>counter</a:t>
            </a:r>
            <a:r>
              <a:rPr lang="en-US" dirty="0"/>
              <a:t> to an initial value of </a:t>
            </a:r>
            <a:r>
              <a:rPr lang="en-US" b="1" dirty="0">
                <a:latin typeface="Courier New" pitchFamily="49" charset="0"/>
              </a:rPr>
              <a:t>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4B4D8380-8B89-4FA9-B93B-56A0A602C526}" type="slidenum">
              <a:rPr lang="en-US"/>
              <a:pPr/>
              <a:t>26</a:t>
            </a:fld>
            <a:endParaRPr lang="en-US"/>
          </a:p>
        </p:txBody>
      </p:sp>
      <p:sp>
        <p:nvSpPr>
          <p:cNvPr id="19462" name="Rectangle 6"/>
          <p:cNvSpPr>
            <a:spLocks noGrp="1" noChangeArrowheads="1"/>
          </p:cNvSpPr>
          <p:nvPr>
            <p:ph type="title"/>
          </p:nvPr>
        </p:nvSpPr>
        <p:spPr/>
        <p:txBody>
          <a:bodyPr>
            <a:normAutofit fontScale="90000"/>
          </a:bodyPr>
          <a:lstStyle/>
          <a:p>
            <a:r>
              <a:rPr lang="en-US" noProof="1" smtClean="0"/>
              <a:t>Formulating </a:t>
            </a:r>
            <a:r>
              <a:rPr lang="en-US" noProof="1"/>
              <a:t>Algorithms with Top-Down, Stepwise Refinement </a:t>
            </a:r>
            <a:r>
              <a:rPr lang="en-US" noProof="1" smtClean="0"/>
              <a:t/>
            </a:r>
            <a:br>
              <a:rPr lang="en-US" noProof="1" smtClean="0"/>
            </a:br>
            <a:r>
              <a:rPr lang="en-US" noProof="1" smtClean="0"/>
              <a:t>(</a:t>
            </a:r>
            <a:r>
              <a:rPr lang="en-US" noProof="1"/>
              <a:t>Sentinel-Controlled Repetition)</a:t>
            </a:r>
            <a:endParaRPr lang="en-US" dirty="0"/>
          </a:p>
        </p:txBody>
      </p:sp>
      <p:sp>
        <p:nvSpPr>
          <p:cNvPr id="19463" name="Rectangle 7"/>
          <p:cNvSpPr>
            <a:spLocks noGrp="1" noChangeArrowheads="1"/>
          </p:cNvSpPr>
          <p:nvPr>
            <p:ph type="body" idx="1"/>
          </p:nvPr>
        </p:nvSpPr>
        <p:spPr/>
        <p:txBody>
          <a:bodyPr>
            <a:normAutofit/>
          </a:bodyPr>
          <a:lstStyle/>
          <a:p>
            <a:endParaRPr lang="en-US" dirty="0"/>
          </a:p>
          <a:p>
            <a:r>
              <a:rPr lang="en-US" dirty="0"/>
              <a:t>Suppose the problem becomes:  </a:t>
            </a:r>
          </a:p>
          <a:p>
            <a:pPr lvl="1">
              <a:buFontTx/>
              <a:buNone/>
            </a:pPr>
            <a:r>
              <a:rPr lang="en-US" dirty="0"/>
              <a:t>	</a:t>
            </a:r>
            <a:r>
              <a:rPr lang="en-US" i="1" dirty="0"/>
              <a:t>Develop a class-averaging program that will process an arbitrary number of grades each time the program is run.</a:t>
            </a:r>
          </a:p>
          <a:p>
            <a:pPr lvl="1"/>
            <a:r>
              <a:rPr lang="en-US" dirty="0"/>
              <a:t>Unknown number of students - how will the program know to end?</a:t>
            </a:r>
          </a:p>
          <a:p>
            <a:r>
              <a:rPr lang="en-US" dirty="0"/>
              <a:t>Sentinel value</a:t>
            </a:r>
          </a:p>
          <a:p>
            <a:pPr lvl="1"/>
            <a:r>
              <a:rPr lang="en-US" dirty="0"/>
              <a:t>Indicates “end of data entry”</a:t>
            </a:r>
          </a:p>
          <a:p>
            <a:pPr lvl="1"/>
            <a:r>
              <a:rPr lang="en-US" dirty="0"/>
              <a:t>Loop ends when sentinel inputted</a:t>
            </a:r>
          </a:p>
          <a:p>
            <a:pPr lvl="1"/>
            <a:r>
              <a:rPr lang="en-US" dirty="0"/>
              <a:t>Sentinel value chosen so it cannot be confused with a regular input (such as -1 in this case)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501DC07C-7F57-44E4-B645-F53E5E8BB59A}" type="slidenum">
              <a:rPr lang="en-US"/>
              <a:pPr/>
              <a:t>27</a:t>
            </a:fld>
            <a:endParaRPr lang="en-US"/>
          </a:p>
        </p:txBody>
      </p:sp>
      <p:sp>
        <p:nvSpPr>
          <p:cNvPr id="59396" name="Rectangle 4"/>
          <p:cNvSpPr>
            <a:spLocks noGrp="1" noChangeArrowheads="1"/>
          </p:cNvSpPr>
          <p:nvPr>
            <p:ph type="title"/>
          </p:nvPr>
        </p:nvSpPr>
        <p:spPr/>
        <p:txBody>
          <a:bodyPr>
            <a:normAutofit fontScale="90000"/>
          </a:bodyPr>
          <a:lstStyle/>
          <a:p>
            <a:r>
              <a:rPr lang="en-US" noProof="1" smtClean="0"/>
              <a:t>Formulating </a:t>
            </a:r>
            <a:r>
              <a:rPr lang="en-US" noProof="1"/>
              <a:t>Algorithms with Top-Down, Stepwise Refinement </a:t>
            </a:r>
            <a:r>
              <a:rPr lang="en-US" noProof="1" smtClean="0"/>
              <a:t/>
            </a:r>
            <a:br>
              <a:rPr lang="en-US" noProof="1" smtClean="0"/>
            </a:br>
            <a:r>
              <a:rPr lang="en-US" noProof="1" smtClean="0"/>
              <a:t>(</a:t>
            </a:r>
            <a:r>
              <a:rPr lang="en-US" noProof="1"/>
              <a:t>Sentinel-Controlled Repetition)</a:t>
            </a:r>
            <a:endParaRPr lang="en-US" dirty="0"/>
          </a:p>
        </p:txBody>
      </p:sp>
      <p:sp>
        <p:nvSpPr>
          <p:cNvPr id="59397" name="Rectangle 5"/>
          <p:cNvSpPr>
            <a:spLocks noGrp="1" noChangeArrowheads="1"/>
          </p:cNvSpPr>
          <p:nvPr>
            <p:ph type="body" idx="1"/>
          </p:nvPr>
        </p:nvSpPr>
        <p:spPr/>
        <p:txBody>
          <a:bodyPr/>
          <a:lstStyle/>
          <a:p>
            <a:endParaRPr lang="en-US"/>
          </a:p>
          <a:p>
            <a:r>
              <a:rPr lang="en-US"/>
              <a:t>Top-down, stepwise refinement</a:t>
            </a:r>
          </a:p>
          <a:p>
            <a:pPr lvl="1"/>
            <a:r>
              <a:rPr lang="en-US"/>
              <a:t>begin with a pseudocode representation of the top:</a:t>
            </a:r>
          </a:p>
          <a:p>
            <a:pPr lvl="3">
              <a:buFontTx/>
              <a:buNone/>
            </a:pPr>
            <a:r>
              <a:rPr lang="en-US" i="1">
                <a:solidFill>
                  <a:schemeClr val="accent2"/>
                </a:solidFill>
              </a:rPr>
              <a:t>Determine the class average for the quiz</a:t>
            </a:r>
          </a:p>
          <a:p>
            <a:pPr lvl="1"/>
            <a:r>
              <a:rPr lang="en-US"/>
              <a:t>Divide top into smaller tasks and list them in order: 	</a:t>
            </a:r>
          </a:p>
          <a:p>
            <a:pPr lvl="3">
              <a:buFontTx/>
              <a:buNone/>
            </a:pPr>
            <a:r>
              <a:rPr lang="en-US" i="1">
                <a:solidFill>
                  <a:schemeClr val="accent2"/>
                </a:solidFill>
              </a:rPr>
              <a:t>Initialize variables</a:t>
            </a:r>
          </a:p>
          <a:p>
            <a:pPr lvl="3">
              <a:buFontTx/>
              <a:buNone/>
            </a:pPr>
            <a:r>
              <a:rPr lang="en-US" i="1">
                <a:solidFill>
                  <a:schemeClr val="accent2"/>
                </a:solidFill>
              </a:rPr>
              <a:t>Input, sum and count the quiz grades</a:t>
            </a:r>
          </a:p>
          <a:p>
            <a:pPr lvl="3">
              <a:buFontTx/>
              <a:buNone/>
            </a:pPr>
            <a:r>
              <a:rPr lang="en-US" i="1">
                <a:solidFill>
                  <a:schemeClr val="accent2"/>
                </a:solidFill>
              </a:rPr>
              <a:t>Calculate and print the class average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9CD8451F-DE8D-4D48-B316-4525518BDAB6}" type="slidenum">
              <a:rPr lang="en-US"/>
              <a:pPr/>
              <a:t>28</a:t>
            </a:fld>
            <a:endParaRPr lang="en-US"/>
          </a:p>
        </p:txBody>
      </p:sp>
      <p:sp>
        <p:nvSpPr>
          <p:cNvPr id="20484" name="Rectangle 4"/>
          <p:cNvSpPr>
            <a:spLocks noGrp="1" noChangeArrowheads="1"/>
          </p:cNvSpPr>
          <p:nvPr>
            <p:ph type="title"/>
          </p:nvPr>
        </p:nvSpPr>
        <p:spPr/>
        <p:txBody>
          <a:bodyPr>
            <a:normAutofit/>
          </a:bodyPr>
          <a:lstStyle/>
          <a:p>
            <a:r>
              <a:rPr lang="en-US" noProof="1" smtClean="0"/>
              <a:t>Formulating </a:t>
            </a:r>
            <a:r>
              <a:rPr lang="en-US" noProof="1"/>
              <a:t>Algorithms with Top-Down, Stepwise Refinement</a:t>
            </a:r>
            <a:endParaRPr lang="en-US" dirty="0"/>
          </a:p>
        </p:txBody>
      </p:sp>
      <p:sp>
        <p:nvSpPr>
          <p:cNvPr id="20485" name="Rectangle 5"/>
          <p:cNvSpPr>
            <a:spLocks noGrp="1" noChangeArrowheads="1"/>
          </p:cNvSpPr>
          <p:nvPr>
            <p:ph type="body" idx="1"/>
          </p:nvPr>
        </p:nvSpPr>
        <p:spPr/>
        <p:txBody>
          <a:bodyPr>
            <a:normAutofit lnSpcReduction="10000"/>
          </a:bodyPr>
          <a:lstStyle/>
          <a:p>
            <a:r>
              <a:rPr lang="en-US"/>
              <a:t>Many programs can be divided into three phases: </a:t>
            </a:r>
          </a:p>
          <a:p>
            <a:pPr lvl="1"/>
            <a:r>
              <a:rPr lang="en-US"/>
              <a:t>Initialization</a:t>
            </a:r>
          </a:p>
          <a:p>
            <a:pPr lvl="2"/>
            <a:r>
              <a:rPr lang="en-US"/>
              <a:t>Initializes the program variables</a:t>
            </a:r>
          </a:p>
          <a:p>
            <a:pPr lvl="1"/>
            <a:r>
              <a:rPr lang="en-US"/>
              <a:t>Processing</a:t>
            </a:r>
          </a:p>
          <a:p>
            <a:pPr lvl="2"/>
            <a:r>
              <a:rPr lang="en-US"/>
              <a:t>Inputs data values and adjusts program variables accordingly</a:t>
            </a:r>
          </a:p>
          <a:p>
            <a:pPr lvl="1"/>
            <a:r>
              <a:rPr lang="en-US"/>
              <a:t>Termination</a:t>
            </a:r>
          </a:p>
          <a:p>
            <a:pPr lvl="2"/>
            <a:r>
              <a:rPr lang="en-US"/>
              <a:t>Calculates and prints the final results. </a:t>
            </a:r>
          </a:p>
          <a:p>
            <a:pPr lvl="2"/>
            <a:r>
              <a:rPr lang="en-US"/>
              <a:t>Helps the breakup of programs for top-down refinement.</a:t>
            </a:r>
          </a:p>
          <a:p>
            <a:r>
              <a:rPr lang="en-US"/>
              <a:t>Refine the initialization phase from</a:t>
            </a:r>
          </a:p>
          <a:p>
            <a:pPr lvl="3">
              <a:buFontTx/>
              <a:buNone/>
            </a:pPr>
            <a:r>
              <a:rPr lang="en-US" i="1">
                <a:solidFill>
                  <a:srgbClr val="FF3300"/>
                </a:solidFill>
              </a:rPr>
              <a:t>Initialize variables</a:t>
            </a:r>
            <a:endParaRPr lang="en-US"/>
          </a:p>
          <a:p>
            <a:pPr lvl="4">
              <a:buFontTx/>
              <a:buNone/>
            </a:pPr>
            <a:r>
              <a:rPr lang="en-US"/>
              <a:t>      to</a:t>
            </a:r>
          </a:p>
          <a:p>
            <a:pPr lvl="3">
              <a:buFontTx/>
              <a:buNone/>
            </a:pPr>
            <a:r>
              <a:rPr lang="en-US" i="1">
                <a:solidFill>
                  <a:schemeClr val="accent2"/>
                </a:solidFill>
              </a:rPr>
              <a:t>Initialize total to zero	</a:t>
            </a:r>
          </a:p>
          <a:p>
            <a:pPr lvl="3">
              <a:buFontTx/>
              <a:buNone/>
            </a:pPr>
            <a:r>
              <a:rPr lang="en-US" i="1">
                <a:solidFill>
                  <a:schemeClr val="accent2"/>
                </a:solidFill>
              </a:rPr>
              <a:t>Initialize counter to zero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BEC2282B-0D5F-43E9-BBC9-52E8FC689F9A}" type="slidenum">
              <a:rPr lang="en-US"/>
              <a:pPr/>
              <a:t>29</a:t>
            </a:fld>
            <a:endParaRPr lang="en-US"/>
          </a:p>
        </p:txBody>
      </p:sp>
      <p:sp>
        <p:nvSpPr>
          <p:cNvPr id="60420" name="Rectangle 4"/>
          <p:cNvSpPr>
            <a:spLocks noGrp="1" noChangeArrowheads="1"/>
          </p:cNvSpPr>
          <p:nvPr>
            <p:ph type="title"/>
          </p:nvPr>
        </p:nvSpPr>
        <p:spPr/>
        <p:txBody>
          <a:bodyPr>
            <a:normAutofit/>
          </a:bodyPr>
          <a:lstStyle/>
          <a:p>
            <a:r>
              <a:rPr lang="en-US" noProof="1" smtClean="0"/>
              <a:t>Formulating </a:t>
            </a:r>
            <a:r>
              <a:rPr lang="en-US" noProof="1"/>
              <a:t>Algorithms with Top-Down, Stepwise Refinement</a:t>
            </a:r>
            <a:endParaRPr lang="en-US" dirty="0"/>
          </a:p>
        </p:txBody>
      </p:sp>
      <p:sp>
        <p:nvSpPr>
          <p:cNvPr id="60421" name="Rectangle 5"/>
          <p:cNvSpPr>
            <a:spLocks noGrp="1" noChangeArrowheads="1"/>
          </p:cNvSpPr>
          <p:nvPr>
            <p:ph type="body" idx="1"/>
          </p:nvPr>
        </p:nvSpPr>
        <p:spPr>
          <a:xfrm>
            <a:off x="685800" y="1676400"/>
            <a:ext cx="7772400" cy="4953000"/>
          </a:xfrm>
        </p:spPr>
        <p:txBody>
          <a:bodyPr>
            <a:normAutofit fontScale="92500" lnSpcReduction="10000"/>
          </a:bodyPr>
          <a:lstStyle/>
          <a:p>
            <a:r>
              <a:rPr lang="en-US" sz="2400" dirty="0"/>
              <a:t>Refine</a:t>
            </a:r>
          </a:p>
          <a:p>
            <a:pPr lvl="2">
              <a:buFontTx/>
              <a:buNone/>
            </a:pPr>
            <a:r>
              <a:rPr lang="en-US" sz="1800" dirty="0">
                <a:solidFill>
                  <a:srgbClr val="FF3300"/>
                </a:solidFill>
              </a:rPr>
              <a:t>Input, sum and count the quiz grades</a:t>
            </a:r>
          </a:p>
          <a:p>
            <a:pPr lvl="4">
              <a:buFontTx/>
              <a:buNone/>
            </a:pPr>
            <a:r>
              <a:rPr lang="en-US" sz="1800" dirty="0"/>
              <a:t>to </a:t>
            </a:r>
          </a:p>
          <a:p>
            <a:pPr lvl="2">
              <a:buFontTx/>
              <a:buNone/>
            </a:pPr>
            <a:r>
              <a:rPr lang="en-US" sz="1800" i="1" dirty="0">
                <a:solidFill>
                  <a:schemeClr val="accent2"/>
                </a:solidFill>
              </a:rPr>
              <a:t>Input the first grade (possibly the sentinel)</a:t>
            </a:r>
          </a:p>
          <a:p>
            <a:pPr lvl="2">
              <a:buFontTx/>
              <a:buNone/>
            </a:pPr>
            <a:r>
              <a:rPr lang="en-US" sz="1800" i="1" dirty="0">
                <a:solidFill>
                  <a:schemeClr val="accent2"/>
                </a:solidFill>
              </a:rPr>
              <a:t>While the user has not as yet entered the sentinel</a:t>
            </a:r>
          </a:p>
          <a:p>
            <a:pPr lvl="2">
              <a:buFontTx/>
              <a:buNone/>
            </a:pPr>
            <a:r>
              <a:rPr lang="en-US" sz="1800" i="1" dirty="0">
                <a:solidFill>
                  <a:schemeClr val="accent2"/>
                </a:solidFill>
              </a:rPr>
              <a:t>   Add this grade into the running total</a:t>
            </a:r>
          </a:p>
          <a:p>
            <a:pPr lvl="2">
              <a:buFontTx/>
              <a:buNone/>
            </a:pPr>
            <a:r>
              <a:rPr lang="en-US" sz="1800" i="1" dirty="0">
                <a:solidFill>
                  <a:schemeClr val="accent2"/>
                </a:solidFill>
              </a:rPr>
              <a:t>   Add one to the grade counter</a:t>
            </a:r>
          </a:p>
          <a:p>
            <a:pPr lvl="2">
              <a:buFontTx/>
              <a:buNone/>
            </a:pPr>
            <a:r>
              <a:rPr lang="en-US" sz="1800" i="1" dirty="0">
                <a:solidFill>
                  <a:schemeClr val="accent2"/>
                </a:solidFill>
              </a:rPr>
              <a:t>   Input the next grade (possibly the sentinel) </a:t>
            </a:r>
          </a:p>
          <a:p>
            <a:r>
              <a:rPr lang="en-US" sz="2400" dirty="0"/>
              <a:t>Refine</a:t>
            </a:r>
          </a:p>
          <a:p>
            <a:pPr lvl="2">
              <a:buFontTx/>
              <a:buNone/>
            </a:pPr>
            <a:r>
              <a:rPr lang="en-US" sz="1800" i="1" dirty="0">
                <a:solidFill>
                  <a:srgbClr val="FF3300"/>
                </a:solidFill>
              </a:rPr>
              <a:t>Calculate and print the class average</a:t>
            </a:r>
          </a:p>
          <a:p>
            <a:pPr lvl="4">
              <a:buFontTx/>
              <a:buNone/>
            </a:pPr>
            <a:r>
              <a:rPr lang="en-US" sz="1800" dirty="0"/>
              <a:t>to</a:t>
            </a:r>
          </a:p>
          <a:p>
            <a:pPr lvl="2">
              <a:buFontTx/>
              <a:buNone/>
            </a:pPr>
            <a:r>
              <a:rPr lang="en-US" sz="1800" i="1" dirty="0">
                <a:solidFill>
                  <a:schemeClr val="accent2"/>
                </a:solidFill>
              </a:rPr>
              <a:t>If the counter is not equal to zero</a:t>
            </a:r>
          </a:p>
          <a:p>
            <a:pPr lvl="2">
              <a:buFontTx/>
              <a:buNone/>
            </a:pPr>
            <a:r>
              <a:rPr lang="en-US" sz="1800" i="1" dirty="0">
                <a:solidFill>
                  <a:schemeClr val="accent2"/>
                </a:solidFill>
              </a:rPr>
              <a:t>   Set the average to the total divided by the counter</a:t>
            </a:r>
          </a:p>
          <a:p>
            <a:pPr lvl="2">
              <a:buFontTx/>
              <a:buNone/>
            </a:pPr>
            <a:r>
              <a:rPr lang="en-US" sz="1800" i="1" dirty="0">
                <a:solidFill>
                  <a:schemeClr val="accent2"/>
                </a:solidFill>
              </a:rPr>
              <a:t>   Print the average</a:t>
            </a:r>
          </a:p>
          <a:p>
            <a:pPr lvl="2">
              <a:buFontTx/>
              <a:buNone/>
            </a:pPr>
            <a:r>
              <a:rPr lang="en-US" sz="1800" i="1" dirty="0">
                <a:solidFill>
                  <a:schemeClr val="accent2"/>
                </a:solidFill>
              </a:rPr>
              <a:t>Else</a:t>
            </a:r>
          </a:p>
          <a:p>
            <a:pPr lvl="2">
              <a:buFontTx/>
              <a:buNone/>
            </a:pPr>
            <a:r>
              <a:rPr lang="en-US" sz="1800" i="1" dirty="0">
                <a:solidFill>
                  <a:schemeClr val="accent2"/>
                </a:solidFill>
              </a:rPr>
              <a:t>   Print “No grades were entered”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3"/>
          <p:cNvSpPr>
            <a:spLocks noGrp="1"/>
          </p:cNvSpPr>
          <p:nvPr>
            <p:ph type="sldNum" sz="quarter" idx="4294967295"/>
          </p:nvPr>
        </p:nvSpPr>
        <p:spPr>
          <a:xfrm>
            <a:off x="457200" y="6356350"/>
            <a:ext cx="2133600" cy="365125"/>
          </a:xfrm>
          <a:prstGeom prst="rect">
            <a:avLst/>
          </a:prstGeom>
        </p:spPr>
        <p:txBody>
          <a:bodyPr/>
          <a:lstStyle/>
          <a:p>
            <a:fld id="{55EFF5A8-BBE2-4BC4-98E8-FFA2B48B34C6}" type="slidenum">
              <a:rPr lang="en-US"/>
              <a:pPr/>
              <a:t>3</a:t>
            </a:fld>
            <a:endParaRPr lang="en-US"/>
          </a:p>
        </p:txBody>
      </p:sp>
      <p:sp>
        <p:nvSpPr>
          <p:cNvPr id="27676" name="Rectangle 28"/>
          <p:cNvSpPr>
            <a:spLocks noGrp="1" noChangeArrowheads="1"/>
          </p:cNvSpPr>
          <p:nvPr>
            <p:ph type="title"/>
          </p:nvPr>
        </p:nvSpPr>
        <p:spPr/>
        <p:txBody>
          <a:bodyPr>
            <a:normAutofit/>
          </a:bodyPr>
          <a:lstStyle/>
          <a:p>
            <a:r>
              <a:rPr lang="en-US" noProof="1" smtClean="0"/>
              <a:t>The </a:t>
            </a:r>
            <a:r>
              <a:rPr lang="en-US" noProof="1"/>
              <a:t>do/while Repetition Structure</a:t>
            </a:r>
            <a:endParaRPr lang="en-US" dirty="0"/>
          </a:p>
        </p:txBody>
      </p:sp>
      <p:sp>
        <p:nvSpPr>
          <p:cNvPr id="27677" name="Rectangle 29"/>
          <p:cNvSpPr>
            <a:spLocks noGrp="1" noChangeArrowheads="1"/>
          </p:cNvSpPr>
          <p:nvPr>
            <p:ph type="body" idx="1"/>
          </p:nvPr>
        </p:nvSpPr>
        <p:spPr>
          <a:xfrm>
            <a:off x="457200" y="1524000"/>
            <a:ext cx="8001000" cy="4876800"/>
          </a:xfrm>
        </p:spPr>
        <p:txBody>
          <a:bodyPr>
            <a:normAutofit/>
          </a:bodyPr>
          <a:lstStyle/>
          <a:p>
            <a:pPr>
              <a:lnSpc>
                <a:spcPct val="90000"/>
              </a:lnSpc>
            </a:pPr>
            <a:r>
              <a:rPr lang="en-US" dirty="0"/>
              <a:t>The </a:t>
            </a:r>
            <a:r>
              <a:rPr lang="en-US" b="1" dirty="0">
                <a:latin typeface="Courier New" pitchFamily="49" charset="0"/>
              </a:rPr>
              <a:t>do/while</a:t>
            </a:r>
            <a:r>
              <a:rPr lang="en-US" dirty="0"/>
              <a:t> repetition structure is similar to the </a:t>
            </a:r>
            <a:r>
              <a:rPr lang="en-US" b="1" dirty="0">
                <a:latin typeface="Courier New" pitchFamily="49" charset="0"/>
              </a:rPr>
              <a:t>while</a:t>
            </a:r>
            <a:r>
              <a:rPr lang="en-US" dirty="0"/>
              <a:t> structure, </a:t>
            </a:r>
          </a:p>
          <a:p>
            <a:pPr lvl="1">
              <a:lnSpc>
                <a:spcPct val="90000"/>
              </a:lnSpc>
            </a:pPr>
            <a:r>
              <a:rPr lang="en-US" dirty="0"/>
              <a:t>Condition for repetition tested after the body of the loop is executed</a:t>
            </a:r>
          </a:p>
          <a:p>
            <a:pPr>
              <a:lnSpc>
                <a:spcPct val="90000"/>
              </a:lnSpc>
            </a:pPr>
            <a:r>
              <a:rPr lang="en-US" dirty="0" smtClean="0"/>
              <a:t>Format/Syntax:</a:t>
            </a:r>
            <a:endParaRPr lang="en-US" dirty="0"/>
          </a:p>
          <a:p>
            <a:pPr lvl="2">
              <a:lnSpc>
                <a:spcPct val="90000"/>
              </a:lnSpc>
              <a:buFontTx/>
              <a:buNone/>
            </a:pPr>
            <a:r>
              <a:rPr lang="en-US" b="1" dirty="0">
                <a:latin typeface="Courier New" pitchFamily="49" charset="0"/>
              </a:rPr>
              <a:t>do {</a:t>
            </a:r>
          </a:p>
          <a:p>
            <a:pPr lvl="2">
              <a:lnSpc>
                <a:spcPct val="90000"/>
              </a:lnSpc>
              <a:buFontTx/>
              <a:buNone/>
            </a:pPr>
            <a:r>
              <a:rPr lang="en-US" b="1" dirty="0">
                <a:latin typeface="Courier New" pitchFamily="49" charset="0"/>
              </a:rPr>
              <a:t>   statement</a:t>
            </a:r>
          </a:p>
          <a:p>
            <a:pPr lvl="2">
              <a:lnSpc>
                <a:spcPct val="90000"/>
              </a:lnSpc>
              <a:buFontTx/>
              <a:buNone/>
            </a:pPr>
            <a:r>
              <a:rPr lang="en-US" b="1" dirty="0">
                <a:latin typeface="Courier New" pitchFamily="49" charset="0"/>
              </a:rPr>
              <a:t>} while ( condition ); </a:t>
            </a:r>
          </a:p>
          <a:p>
            <a:pPr>
              <a:lnSpc>
                <a:spcPct val="90000"/>
              </a:lnSpc>
            </a:pPr>
            <a:r>
              <a:rPr lang="en-US" dirty="0"/>
              <a:t>Example (letting counter = 1):  </a:t>
            </a:r>
          </a:p>
          <a:p>
            <a:pPr lvl="2">
              <a:lnSpc>
                <a:spcPct val="90000"/>
              </a:lnSpc>
              <a:buFontTx/>
              <a:buNone/>
            </a:pPr>
            <a:r>
              <a:rPr lang="en-US" b="1" dirty="0">
                <a:latin typeface="Courier New" pitchFamily="49" charset="0"/>
              </a:rPr>
              <a:t>do {</a:t>
            </a:r>
          </a:p>
          <a:p>
            <a:pPr lvl="2">
              <a:lnSpc>
                <a:spcPct val="90000"/>
              </a:lnSpc>
              <a:buFontTx/>
              <a:buNone/>
            </a:pPr>
            <a:r>
              <a:rPr lang="en-US" b="1" dirty="0">
                <a:latin typeface="Courier New" pitchFamily="49" charset="0"/>
              </a:rPr>
              <a:t>	</a:t>
            </a:r>
            <a:r>
              <a:rPr lang="en-US" b="1" dirty="0" err="1">
                <a:latin typeface="Courier New" pitchFamily="49" charset="0"/>
              </a:rPr>
              <a:t>cout</a:t>
            </a:r>
            <a:r>
              <a:rPr lang="en-US" b="1" dirty="0">
                <a:latin typeface="Courier New" pitchFamily="49" charset="0"/>
              </a:rPr>
              <a:t> &lt;&lt; counter &lt;&lt; " ";</a:t>
            </a:r>
          </a:p>
          <a:p>
            <a:pPr lvl="2">
              <a:lnSpc>
                <a:spcPct val="90000"/>
              </a:lnSpc>
              <a:buFontTx/>
              <a:buNone/>
            </a:pPr>
            <a:r>
              <a:rPr lang="en-US" b="1" dirty="0">
                <a:latin typeface="Courier New" pitchFamily="49" charset="0"/>
              </a:rPr>
              <a:t>} while (++counter &lt;= 10);</a:t>
            </a:r>
          </a:p>
          <a:p>
            <a:pPr lvl="1">
              <a:lnSpc>
                <a:spcPct val="90000"/>
              </a:lnSpc>
            </a:pPr>
            <a:r>
              <a:rPr lang="en-US" dirty="0"/>
              <a:t>	This prints the integers from </a:t>
            </a:r>
            <a:r>
              <a:rPr lang="en-US" b="1" dirty="0">
                <a:latin typeface="Courier New" pitchFamily="49" charset="0"/>
              </a:rPr>
              <a:t>1</a:t>
            </a:r>
            <a:r>
              <a:rPr lang="en-US" dirty="0"/>
              <a:t> to </a:t>
            </a:r>
            <a:r>
              <a:rPr lang="en-US" b="1" dirty="0">
                <a:latin typeface="Courier New" pitchFamily="49" charset="0"/>
              </a:rPr>
              <a:t>10</a:t>
            </a:r>
            <a:endParaRPr lang="en-US" dirty="0"/>
          </a:p>
          <a:p>
            <a:pPr>
              <a:lnSpc>
                <a:spcPct val="90000"/>
              </a:lnSpc>
            </a:pPr>
            <a:r>
              <a:rPr lang="en-US" dirty="0"/>
              <a:t>All actions are performed at least once.</a:t>
            </a:r>
          </a:p>
        </p:txBody>
      </p:sp>
      <p:sp>
        <p:nvSpPr>
          <p:cNvPr id="27668" name="Rectangle 20"/>
          <p:cNvSpPr>
            <a:spLocks noChangeArrowheads="1"/>
          </p:cNvSpPr>
          <p:nvPr/>
        </p:nvSpPr>
        <p:spPr bwMode="auto">
          <a:xfrm>
            <a:off x="0" y="1747838"/>
            <a:ext cx="1646238" cy="1839912"/>
          </a:xfrm>
          <a:prstGeom prst="rect">
            <a:avLst/>
          </a:prstGeom>
          <a:noFill/>
          <a:ln w="9525">
            <a:noFill/>
            <a:miter lim="800000"/>
            <a:headEnd/>
            <a:tailEnd/>
          </a:ln>
          <a:effectLst/>
        </p:spPr>
        <p:txBody>
          <a:bodyPr>
            <a:spAutoFit/>
          </a:bodyPr>
          <a:lstStyle/>
          <a:p>
            <a:endParaRPr lang="en-US"/>
          </a:p>
        </p:txBody>
      </p:sp>
      <p:sp>
        <p:nvSpPr>
          <p:cNvPr id="27673" name="Rectangle 25"/>
          <p:cNvSpPr>
            <a:spLocks noChangeArrowheads="1"/>
          </p:cNvSpPr>
          <p:nvPr/>
        </p:nvSpPr>
        <p:spPr bwMode="auto">
          <a:xfrm>
            <a:off x="0" y="3276600"/>
            <a:ext cx="1646238" cy="639763"/>
          </a:xfrm>
          <a:prstGeom prst="rect">
            <a:avLst/>
          </a:prstGeom>
          <a:noFill/>
          <a:ln w="9525">
            <a:noFill/>
            <a:miter lim="800000"/>
            <a:headEnd/>
            <a:tailEnd/>
          </a:ln>
          <a:effectLst/>
        </p:spPr>
        <p:txBody>
          <a:bodyPr>
            <a:spAutoFit/>
          </a:bodyPr>
          <a:lstStyle/>
          <a:p>
            <a:pPr eaLnBrk="1" hangingPunct="1">
              <a:spcBef>
                <a:spcPct val="0"/>
              </a:spcBef>
            </a:pPr>
            <a:r>
              <a:rPr lang="en-US"/>
              <a:t> </a:t>
            </a:r>
            <a:endParaRPr lang="en-US">
              <a:solidFill>
                <a:schemeClr val="tx1"/>
              </a:solidFill>
            </a:endParaRPr>
          </a:p>
          <a:p>
            <a:pPr>
              <a:spcBef>
                <a:spcPct val="0"/>
              </a:spcBef>
            </a:pPr>
            <a:endParaRPr lang="en-US" sz="2400">
              <a:solidFill>
                <a:schemeClr val="tx1"/>
              </a:solidFill>
            </a:endParaRPr>
          </a:p>
        </p:txBody>
      </p:sp>
      <p:sp>
        <p:nvSpPr>
          <p:cNvPr id="27674" name="Rectangle 26"/>
          <p:cNvSpPr>
            <a:spLocks noChangeArrowheads="1"/>
          </p:cNvSpPr>
          <p:nvPr/>
        </p:nvSpPr>
        <p:spPr bwMode="auto">
          <a:xfrm>
            <a:off x="0" y="3587750"/>
            <a:ext cx="9144000" cy="669925"/>
          </a:xfrm>
          <a:prstGeom prst="rect">
            <a:avLst/>
          </a:prstGeom>
          <a:noFill/>
          <a:ln w="9525">
            <a:noFill/>
            <a:miter lim="800000"/>
            <a:headEnd/>
            <a:tailEnd/>
          </a:ln>
          <a:effectLst/>
        </p:spPr>
        <p:txBody>
          <a:bodyPr>
            <a:spAutoFit/>
          </a:bodyPr>
          <a:lstStyle/>
          <a:p>
            <a:pPr eaLnBrk="1" hangingPunct="1">
              <a:spcBef>
                <a:spcPct val="0"/>
              </a:spcBef>
            </a:pPr>
            <a:r>
              <a:rPr lang="en-US" sz="1400">
                <a:solidFill>
                  <a:schemeClr val="tx1"/>
                </a:solidFill>
              </a:rPr>
              <a:t/>
            </a:r>
            <a:br>
              <a:rPr lang="en-US" sz="1400">
                <a:solidFill>
                  <a:schemeClr val="tx1"/>
                </a:solidFill>
              </a:rPr>
            </a:br>
            <a:endParaRPr lang="en-US" sz="240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4495800" y="304800"/>
            <a:ext cx="4038600" cy="6278563"/>
          </a:xfrm>
          <a:ln>
            <a:solidFill>
              <a:schemeClr val="tx1"/>
            </a:solidFill>
          </a:ln>
        </p:spPr>
        <p:txBody>
          <a:bodyPr>
            <a:normAutofit fontScale="92500" lnSpcReduction="20000"/>
          </a:bodyPr>
          <a:lstStyle/>
          <a:p>
            <a:pPr>
              <a:buNone/>
            </a:pPr>
            <a:r>
              <a:rPr lang="en-US" dirty="0" smtClean="0">
                <a:latin typeface="Times New Roman" pitchFamily="18" charset="0"/>
                <a:cs typeface="Times New Roman" pitchFamily="18" charset="0"/>
              </a:rPr>
              <a:t>if(</a:t>
            </a:r>
            <a:r>
              <a:rPr lang="en-US" dirty="0" err="1" smtClean="0">
                <a:latin typeface="Times New Roman" pitchFamily="18" charset="0"/>
                <a:cs typeface="Times New Roman" pitchFamily="18" charset="0"/>
              </a:rPr>
              <a:t>grade_counter</a:t>
            </a:r>
            <a:r>
              <a:rPr lang="en-US" dirty="0" smtClean="0">
                <a:latin typeface="Times New Roman" pitchFamily="18" charset="0"/>
                <a:cs typeface="Times New Roman" pitchFamily="18" charset="0"/>
              </a:rPr>
              <a:t> !=0)</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average = total/</a:t>
            </a:r>
            <a:r>
              <a:rPr lang="en-US" dirty="0" err="1" smtClean="0">
                <a:latin typeface="Times New Roman" pitchFamily="18" charset="0"/>
                <a:cs typeface="Times New Roman" pitchFamily="18" charset="0"/>
              </a:rPr>
              <a:t>grade_counter</a:t>
            </a:r>
            <a:r>
              <a:rPr lang="en-US" dirty="0" smtClean="0">
                <a:latin typeface="Times New Roman" pitchFamily="18" charset="0"/>
                <a:cs typeface="Times New Roman" pitchFamily="18" charset="0"/>
              </a:rPr>
              <a:t>;</a:t>
            </a:r>
          </a:p>
          <a:p>
            <a:pPr>
              <a:buNone/>
            </a:pPr>
            <a:r>
              <a:rPr lang="en-US" dirty="0" err="1" smtClean="0">
                <a:latin typeface="Times New Roman" pitchFamily="18" charset="0"/>
                <a:cs typeface="Times New Roman" pitchFamily="18" charset="0"/>
              </a:rPr>
              <a:t>cout</a:t>
            </a:r>
            <a:r>
              <a:rPr lang="en-US" dirty="0" smtClean="0">
                <a:latin typeface="Times New Roman" pitchFamily="18" charset="0"/>
                <a:cs typeface="Times New Roman" pitchFamily="18" charset="0"/>
              </a:rPr>
              <a:t>&lt;&lt;"Class Average ="&lt;&lt;average;</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else </a:t>
            </a:r>
          </a:p>
          <a:p>
            <a:pPr>
              <a:buNone/>
            </a:pPr>
            <a:r>
              <a:rPr lang="en-US" dirty="0" err="1" smtClean="0">
                <a:latin typeface="Times New Roman" pitchFamily="18" charset="0"/>
                <a:cs typeface="Times New Roman" pitchFamily="18" charset="0"/>
              </a:rPr>
              <a:t>cout</a:t>
            </a:r>
            <a:r>
              <a:rPr lang="en-US" dirty="0" smtClean="0">
                <a:latin typeface="Times New Roman" pitchFamily="18" charset="0"/>
                <a:cs typeface="Times New Roman" pitchFamily="18" charset="0"/>
              </a:rPr>
              <a:t>&lt;&lt;"No grade were entered";</a:t>
            </a:r>
          </a:p>
          <a:p>
            <a:pPr>
              <a:buNone/>
            </a:pPr>
            <a:r>
              <a:rPr lang="en-US" dirty="0" smtClean="0">
                <a:latin typeface="Times New Roman" pitchFamily="18" charset="0"/>
                <a:cs typeface="Times New Roman" pitchFamily="18" charset="0"/>
              </a:rPr>
              <a:t>return 0;</a:t>
            </a:r>
          </a:p>
          <a:p>
            <a:pPr>
              <a:buNone/>
            </a:pPr>
            <a:r>
              <a:rPr lang="en-US" dirty="0" smtClean="0">
                <a:latin typeface="Times New Roman" pitchFamily="18" charset="0"/>
                <a:cs typeface="Times New Roman" pitchFamily="18" charset="0"/>
              </a:rPr>
              <a:t>}</a:t>
            </a:r>
          </a:p>
          <a:p>
            <a:endParaRPr lang="en-US" dirty="0"/>
          </a:p>
        </p:txBody>
      </p:sp>
      <p:sp>
        <p:nvSpPr>
          <p:cNvPr id="14" name="Content Placeholder 13"/>
          <p:cNvSpPr>
            <a:spLocks noGrp="1"/>
          </p:cNvSpPr>
          <p:nvPr>
            <p:ph sz="half" idx="2"/>
          </p:nvPr>
        </p:nvSpPr>
        <p:spPr>
          <a:xfrm>
            <a:off x="457200" y="304800"/>
            <a:ext cx="4038600" cy="6248400"/>
          </a:xfrm>
          <a:ln>
            <a:solidFill>
              <a:schemeClr val="tx1"/>
            </a:solidFill>
          </a:ln>
        </p:spPr>
        <p:txBody>
          <a:bodyPr>
            <a:normAutofit fontScale="92500" lnSpcReduction="20000"/>
          </a:bodyPr>
          <a:lstStyle/>
          <a:p>
            <a:pPr>
              <a:buNone/>
            </a:pPr>
            <a:r>
              <a:rPr lang="en-US" dirty="0" smtClean="0">
                <a:latin typeface="Times New Roman" pitchFamily="18" charset="0"/>
                <a:cs typeface="Times New Roman" pitchFamily="18" charset="0"/>
              </a:rPr>
              <a:t>//grade calculating program</a:t>
            </a:r>
          </a:p>
          <a:p>
            <a:pPr>
              <a:buNone/>
            </a:pPr>
            <a:r>
              <a:rPr lang="en-US" dirty="0" smtClean="0">
                <a:latin typeface="Times New Roman" pitchFamily="18" charset="0"/>
                <a:cs typeface="Times New Roman" pitchFamily="18" charset="0"/>
              </a:rPr>
              <a:t>#include&lt;</a:t>
            </a:r>
            <a:r>
              <a:rPr lang="en-US" dirty="0" err="1" smtClean="0">
                <a:latin typeface="Times New Roman" pitchFamily="18" charset="0"/>
                <a:cs typeface="Times New Roman" pitchFamily="18" charset="0"/>
              </a:rPr>
              <a:t>iostream</a:t>
            </a:r>
            <a:r>
              <a:rPr lang="en-US" dirty="0" smtClean="0">
                <a:latin typeface="Times New Roman" pitchFamily="18" charset="0"/>
                <a:cs typeface="Times New Roman" pitchFamily="18" charset="0"/>
              </a:rPr>
              <a:t>&gt;</a:t>
            </a:r>
          </a:p>
          <a:p>
            <a:pPr>
              <a:buNone/>
            </a:pPr>
            <a:r>
              <a:rPr lang="en-US" dirty="0" smtClean="0">
                <a:latin typeface="Times New Roman" pitchFamily="18" charset="0"/>
                <a:cs typeface="Times New Roman" pitchFamily="18" charset="0"/>
              </a:rPr>
              <a:t>using namespace std;</a:t>
            </a:r>
          </a:p>
          <a:p>
            <a:pPr>
              <a:buNone/>
            </a:pPr>
            <a:r>
              <a:rPr lang="en-US" dirty="0" err="1" smtClean="0">
                <a:latin typeface="Times New Roman" pitchFamily="18" charset="0"/>
                <a:cs typeface="Times New Roman" pitchFamily="18" charset="0"/>
              </a:rPr>
              <a:t>int</a:t>
            </a:r>
            <a:r>
              <a:rPr lang="en-US" dirty="0" smtClean="0">
                <a:latin typeface="Times New Roman" pitchFamily="18" charset="0"/>
                <a:cs typeface="Times New Roman" pitchFamily="18" charset="0"/>
              </a:rPr>
              <a:t> main()</a:t>
            </a:r>
          </a:p>
          <a:p>
            <a:pPr>
              <a:buNone/>
            </a:pPr>
            <a:r>
              <a:rPr lang="en-US" dirty="0" smtClean="0">
                <a:latin typeface="Times New Roman" pitchFamily="18" charset="0"/>
                <a:cs typeface="Times New Roman" pitchFamily="18" charset="0"/>
              </a:rPr>
              <a:t>{</a:t>
            </a:r>
          </a:p>
          <a:p>
            <a:pPr>
              <a:buNone/>
            </a:pPr>
            <a:r>
              <a:rPr lang="en-US" dirty="0" err="1" smtClean="0">
                <a:latin typeface="Times New Roman" pitchFamily="18" charset="0"/>
                <a:cs typeface="Times New Roman" pitchFamily="18" charset="0"/>
              </a:rPr>
              <a:t>int</a:t>
            </a:r>
            <a:r>
              <a:rPr lang="en-US" dirty="0" smtClean="0">
                <a:latin typeface="Times New Roman" pitchFamily="18" charset="0"/>
                <a:cs typeface="Times New Roman" pitchFamily="18" charset="0"/>
              </a:rPr>
              <a:t> total=0;</a:t>
            </a:r>
          </a:p>
          <a:p>
            <a:pPr>
              <a:buNone/>
            </a:pPr>
            <a:r>
              <a:rPr lang="en-US" dirty="0" err="1" smtClean="0">
                <a:latin typeface="Times New Roman" pitchFamily="18" charset="0"/>
                <a:cs typeface="Times New Roman" pitchFamily="18" charset="0"/>
              </a:rPr>
              <a:t>int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grade_counter</a:t>
            </a:r>
            <a:r>
              <a:rPr lang="en-US" dirty="0" smtClean="0">
                <a:latin typeface="Times New Roman" pitchFamily="18" charset="0"/>
                <a:cs typeface="Times New Roman" pitchFamily="18" charset="0"/>
              </a:rPr>
              <a:t>=0;</a:t>
            </a:r>
          </a:p>
          <a:p>
            <a:pPr>
              <a:buNone/>
            </a:pPr>
            <a:r>
              <a:rPr lang="en-US" dirty="0" err="1" smtClean="0">
                <a:latin typeface="Times New Roman" pitchFamily="18" charset="0"/>
                <a:cs typeface="Times New Roman" pitchFamily="18" charset="0"/>
              </a:rPr>
              <a:t>int</a:t>
            </a:r>
            <a:r>
              <a:rPr lang="en-US" dirty="0" smtClean="0">
                <a:latin typeface="Times New Roman" pitchFamily="18" charset="0"/>
                <a:cs typeface="Times New Roman" pitchFamily="18" charset="0"/>
              </a:rPr>
              <a:t> grade;</a:t>
            </a:r>
          </a:p>
          <a:p>
            <a:pPr>
              <a:buNone/>
            </a:pPr>
            <a:r>
              <a:rPr lang="en-US" dirty="0" smtClean="0">
                <a:latin typeface="Times New Roman" pitchFamily="18" charset="0"/>
                <a:cs typeface="Times New Roman" pitchFamily="18" charset="0"/>
              </a:rPr>
              <a:t>float average; </a:t>
            </a:r>
          </a:p>
          <a:p>
            <a:pPr>
              <a:buNone/>
            </a:pPr>
            <a:r>
              <a:rPr lang="en-US" dirty="0" err="1" smtClean="0">
                <a:latin typeface="Times New Roman" pitchFamily="18" charset="0"/>
                <a:cs typeface="Times New Roman" pitchFamily="18" charset="0"/>
              </a:rPr>
              <a:t>cout</a:t>
            </a:r>
            <a:r>
              <a:rPr lang="en-US" dirty="0" smtClean="0">
                <a:latin typeface="Times New Roman" pitchFamily="18" charset="0"/>
                <a:cs typeface="Times New Roman" pitchFamily="18" charset="0"/>
              </a:rPr>
              <a:t>&lt;&lt;"Enter grade or -1 to end";</a:t>
            </a:r>
          </a:p>
          <a:p>
            <a:pPr>
              <a:buNone/>
            </a:pPr>
            <a:r>
              <a:rPr lang="en-US" dirty="0" err="1" smtClean="0">
                <a:latin typeface="Times New Roman" pitchFamily="18" charset="0"/>
                <a:cs typeface="Times New Roman" pitchFamily="18" charset="0"/>
              </a:rPr>
              <a:t>cin</a:t>
            </a:r>
            <a:r>
              <a:rPr lang="en-US" dirty="0" smtClean="0">
                <a:latin typeface="Times New Roman" pitchFamily="18" charset="0"/>
                <a:cs typeface="Times New Roman" pitchFamily="18" charset="0"/>
              </a:rPr>
              <a:t>&gt;&gt;grade;</a:t>
            </a:r>
          </a:p>
          <a:p>
            <a:pPr>
              <a:buNone/>
            </a:pPr>
            <a:r>
              <a:rPr lang="en-US" dirty="0" smtClean="0">
                <a:latin typeface="Times New Roman" pitchFamily="18" charset="0"/>
                <a:cs typeface="Times New Roman" pitchFamily="18" charset="0"/>
              </a:rPr>
              <a:t>while(grade!=-1)</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total+=grade; </a:t>
            </a:r>
          </a:p>
          <a:p>
            <a:pPr>
              <a:buNone/>
            </a:pPr>
            <a:r>
              <a:rPr lang="en-US" dirty="0" err="1" smtClean="0">
                <a:latin typeface="Times New Roman" pitchFamily="18" charset="0"/>
                <a:cs typeface="Times New Roman" pitchFamily="18" charset="0"/>
              </a:rPr>
              <a:t>grade_counter</a:t>
            </a:r>
            <a:r>
              <a:rPr lang="en-US" dirty="0" smtClean="0">
                <a:latin typeface="Times New Roman" pitchFamily="18" charset="0"/>
                <a:cs typeface="Times New Roman" pitchFamily="18" charset="0"/>
              </a:rPr>
              <a:t>++; </a:t>
            </a:r>
          </a:p>
          <a:p>
            <a:pPr>
              <a:buNone/>
            </a:pPr>
            <a:r>
              <a:rPr lang="en-US" dirty="0" err="1" smtClean="0">
                <a:latin typeface="Times New Roman" pitchFamily="18" charset="0"/>
                <a:cs typeface="Times New Roman" pitchFamily="18" charset="0"/>
              </a:rPr>
              <a:t>cout</a:t>
            </a:r>
            <a:r>
              <a:rPr lang="en-US" dirty="0" smtClean="0">
                <a:latin typeface="Times New Roman" pitchFamily="18" charset="0"/>
                <a:cs typeface="Times New Roman" pitchFamily="18" charset="0"/>
              </a:rPr>
              <a:t>&lt;&lt;"Enter grade or -1 to end";</a:t>
            </a:r>
          </a:p>
          <a:p>
            <a:pPr>
              <a:buNone/>
            </a:pPr>
            <a:r>
              <a:rPr lang="en-US" dirty="0" err="1" smtClean="0">
                <a:latin typeface="Times New Roman" pitchFamily="18" charset="0"/>
                <a:cs typeface="Times New Roman" pitchFamily="18" charset="0"/>
              </a:rPr>
              <a:t>cin</a:t>
            </a:r>
            <a:r>
              <a:rPr lang="en-US" dirty="0" smtClean="0">
                <a:latin typeface="Times New Roman" pitchFamily="18" charset="0"/>
                <a:cs typeface="Times New Roman" pitchFamily="18" charset="0"/>
              </a:rPr>
              <a:t>&gt;&gt;grade;</a:t>
            </a:r>
          </a:p>
          <a:p>
            <a:pPr>
              <a:buNone/>
            </a:pP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While Loop</a:t>
            </a:r>
            <a:endParaRPr lang="en-US" dirty="0"/>
          </a:p>
        </p:txBody>
      </p:sp>
      <p:grpSp>
        <p:nvGrpSpPr>
          <p:cNvPr id="3" name="Group 27"/>
          <p:cNvGrpSpPr>
            <a:grpSpLocks noGrp="1"/>
          </p:cNvGrpSpPr>
          <p:nvPr>
            <p:ph idx="1"/>
          </p:nvPr>
        </p:nvGrpSpPr>
        <p:grpSpPr bwMode="auto">
          <a:xfrm>
            <a:off x="457200" y="1600200"/>
            <a:ext cx="8229600" cy="4525963"/>
            <a:chOff x="48" y="2269"/>
            <a:chExt cx="772" cy="950"/>
          </a:xfrm>
        </p:grpSpPr>
        <p:sp>
          <p:nvSpPr>
            <p:cNvPr id="5" name="Freeform 19"/>
            <p:cNvSpPr>
              <a:spLocks/>
            </p:cNvSpPr>
            <p:nvPr/>
          </p:nvSpPr>
          <p:spPr bwMode="auto">
            <a:xfrm>
              <a:off x="336" y="2317"/>
              <a:ext cx="0" cy="192"/>
            </a:xfrm>
            <a:custGeom>
              <a:avLst/>
              <a:gdLst/>
              <a:ahLst/>
              <a:cxnLst>
                <a:cxn ang="0">
                  <a:pos x="0" y="19958"/>
                </a:cxn>
                <a:cxn ang="0">
                  <a:pos x="0" y="0"/>
                </a:cxn>
              </a:cxnLst>
              <a:rect l="0" t="0" r="r" b="b"/>
              <a:pathLst>
                <a:path w="20000" h="20000">
                  <a:moveTo>
                    <a:pt x="0" y="19958"/>
                  </a:moveTo>
                  <a:lnTo>
                    <a:pt x="0" y="0"/>
                  </a:lnTo>
                </a:path>
              </a:pathLst>
            </a:custGeom>
            <a:noFill/>
            <a:ln w="3175">
              <a:solidFill>
                <a:srgbClr val="000000"/>
              </a:solidFill>
              <a:round/>
              <a:headEnd type="triangle" w="med" len="sm"/>
              <a:tailEnd/>
            </a:ln>
          </p:spPr>
          <p:txBody>
            <a:bodyPr/>
            <a:lstStyle/>
            <a:p>
              <a:endParaRPr lang="en-US"/>
            </a:p>
          </p:txBody>
        </p:sp>
        <p:sp>
          <p:nvSpPr>
            <p:cNvPr id="6" name="Oval 18"/>
            <p:cNvSpPr>
              <a:spLocks noChangeArrowheads="1"/>
            </p:cNvSpPr>
            <p:nvPr/>
          </p:nvSpPr>
          <p:spPr bwMode="auto">
            <a:xfrm>
              <a:off x="312" y="2269"/>
              <a:ext cx="48" cy="48"/>
            </a:xfrm>
            <a:prstGeom prst="ellipse">
              <a:avLst/>
            </a:prstGeom>
            <a:noFill/>
            <a:ln w="3175">
              <a:solidFill>
                <a:srgbClr val="000000"/>
              </a:solidFill>
              <a:round/>
              <a:headEnd/>
              <a:tailEnd/>
            </a:ln>
          </p:spPr>
          <p:txBody>
            <a:bodyPr/>
            <a:lstStyle/>
            <a:p>
              <a:endParaRPr lang="en-US"/>
            </a:p>
          </p:txBody>
        </p:sp>
        <p:sp>
          <p:nvSpPr>
            <p:cNvPr id="7" name="Rectangle 17"/>
            <p:cNvSpPr>
              <a:spLocks noChangeArrowheads="1"/>
            </p:cNvSpPr>
            <p:nvPr/>
          </p:nvSpPr>
          <p:spPr bwMode="auto">
            <a:xfrm>
              <a:off x="628" y="2789"/>
              <a:ext cx="170"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true</a:t>
              </a:r>
            </a:p>
            <a:p>
              <a:pPr>
                <a:spcBef>
                  <a:spcPct val="0"/>
                </a:spcBef>
              </a:pPr>
              <a:endParaRPr lang="en-US" sz="1000" b="1">
                <a:solidFill>
                  <a:schemeClr val="tx1"/>
                </a:solidFill>
                <a:latin typeface="Courier New" pitchFamily="49" charset="0"/>
              </a:endParaRPr>
            </a:p>
          </p:txBody>
        </p:sp>
        <p:sp>
          <p:nvSpPr>
            <p:cNvPr id="8" name="Freeform 16"/>
            <p:cNvSpPr>
              <a:spLocks/>
            </p:cNvSpPr>
            <p:nvPr/>
          </p:nvSpPr>
          <p:spPr bwMode="auto">
            <a:xfrm>
              <a:off x="336" y="2979"/>
              <a:ext cx="0" cy="192"/>
            </a:xfrm>
            <a:custGeom>
              <a:avLst/>
              <a:gdLst/>
              <a:ahLst/>
              <a:cxnLst>
                <a:cxn ang="0">
                  <a:pos x="0" y="19958"/>
                </a:cxn>
                <a:cxn ang="0">
                  <a:pos x="0" y="0"/>
                </a:cxn>
              </a:cxnLst>
              <a:rect l="0" t="0" r="r" b="b"/>
              <a:pathLst>
                <a:path w="20000" h="20000">
                  <a:moveTo>
                    <a:pt x="0" y="19958"/>
                  </a:moveTo>
                  <a:lnTo>
                    <a:pt x="0" y="0"/>
                  </a:lnTo>
                </a:path>
              </a:pathLst>
            </a:custGeom>
            <a:noFill/>
            <a:ln w="3175">
              <a:solidFill>
                <a:srgbClr val="000000"/>
              </a:solidFill>
              <a:round/>
              <a:headEnd type="triangle" w="med" len="sm"/>
              <a:tailEnd/>
            </a:ln>
          </p:spPr>
          <p:txBody>
            <a:bodyPr/>
            <a:lstStyle/>
            <a:p>
              <a:endParaRPr lang="en-US"/>
            </a:p>
          </p:txBody>
        </p:sp>
        <p:sp>
          <p:nvSpPr>
            <p:cNvPr id="9" name="Freeform 15"/>
            <p:cNvSpPr>
              <a:spLocks/>
            </p:cNvSpPr>
            <p:nvPr/>
          </p:nvSpPr>
          <p:spPr bwMode="auto">
            <a:xfrm>
              <a:off x="336" y="2589"/>
              <a:ext cx="0" cy="192"/>
            </a:xfrm>
            <a:custGeom>
              <a:avLst/>
              <a:gdLst/>
              <a:ahLst/>
              <a:cxnLst>
                <a:cxn ang="0">
                  <a:pos x="0" y="19958"/>
                </a:cxn>
                <a:cxn ang="0">
                  <a:pos x="0" y="0"/>
                </a:cxn>
              </a:cxnLst>
              <a:rect l="0" t="0" r="r" b="b"/>
              <a:pathLst>
                <a:path w="20000" h="20000">
                  <a:moveTo>
                    <a:pt x="0" y="19958"/>
                  </a:moveTo>
                  <a:lnTo>
                    <a:pt x="0" y="0"/>
                  </a:lnTo>
                </a:path>
              </a:pathLst>
            </a:custGeom>
            <a:noFill/>
            <a:ln w="3175">
              <a:solidFill>
                <a:srgbClr val="000000"/>
              </a:solidFill>
              <a:round/>
              <a:headEnd type="triangle" w="med" len="sm"/>
              <a:tailEnd/>
            </a:ln>
          </p:spPr>
          <p:txBody>
            <a:bodyPr/>
            <a:lstStyle/>
            <a:p>
              <a:endParaRPr lang="en-US"/>
            </a:p>
          </p:txBody>
        </p:sp>
        <p:sp>
          <p:nvSpPr>
            <p:cNvPr id="10" name="Oval 14"/>
            <p:cNvSpPr>
              <a:spLocks noChangeArrowheads="1"/>
            </p:cNvSpPr>
            <p:nvPr/>
          </p:nvSpPr>
          <p:spPr bwMode="auto">
            <a:xfrm>
              <a:off x="312" y="3171"/>
              <a:ext cx="48" cy="48"/>
            </a:xfrm>
            <a:prstGeom prst="ellipse">
              <a:avLst/>
            </a:prstGeom>
            <a:noFill/>
            <a:ln w="3175">
              <a:solidFill>
                <a:srgbClr val="000000"/>
              </a:solidFill>
              <a:round/>
              <a:headEnd/>
              <a:tailEnd/>
            </a:ln>
          </p:spPr>
          <p:txBody>
            <a:bodyPr/>
            <a:lstStyle/>
            <a:p>
              <a:endParaRPr lang="en-US"/>
            </a:p>
          </p:txBody>
        </p:sp>
        <p:sp>
          <p:nvSpPr>
            <p:cNvPr id="11" name="Rectangle 13"/>
            <p:cNvSpPr>
              <a:spLocks noChangeArrowheads="1"/>
            </p:cNvSpPr>
            <p:nvPr/>
          </p:nvSpPr>
          <p:spPr bwMode="auto">
            <a:xfrm>
              <a:off x="356" y="2981"/>
              <a:ext cx="208" cy="96"/>
            </a:xfrm>
            <a:prstGeom prst="rect">
              <a:avLst/>
            </a:prstGeom>
            <a:noFill/>
            <a:ln w="0">
              <a:noFill/>
              <a:miter lim="800000"/>
              <a:headEnd/>
              <a:tailEnd/>
            </a:ln>
          </p:spPr>
          <p:txBody>
            <a:bodyPr lIns="0" tIns="0" rIns="0" bIns="0"/>
            <a:lstStyle/>
            <a:p>
              <a:pPr eaLnBrk="1" hangingPunct="1">
                <a:spcBef>
                  <a:spcPct val="0"/>
                </a:spcBef>
              </a:pPr>
              <a:r>
                <a:rPr lang="en-US" sz="1000" b="1">
                  <a:latin typeface="Courier New" pitchFamily="49" charset="0"/>
                </a:rPr>
                <a:t>false</a:t>
              </a:r>
            </a:p>
            <a:p>
              <a:pPr>
                <a:spcBef>
                  <a:spcPct val="0"/>
                </a:spcBef>
              </a:pPr>
              <a:endParaRPr lang="en-US" sz="1000" b="1">
                <a:solidFill>
                  <a:schemeClr val="tx1"/>
                </a:solidFill>
                <a:latin typeface="Courier New" pitchFamily="49" charset="0"/>
              </a:endParaRPr>
            </a:p>
          </p:txBody>
        </p:sp>
        <p:sp>
          <p:nvSpPr>
            <p:cNvPr id="12" name="Freeform 12"/>
            <p:cNvSpPr>
              <a:spLocks/>
            </p:cNvSpPr>
            <p:nvPr/>
          </p:nvSpPr>
          <p:spPr bwMode="auto">
            <a:xfrm>
              <a:off x="628" y="2880"/>
              <a:ext cx="192" cy="0"/>
            </a:xfrm>
            <a:custGeom>
              <a:avLst/>
              <a:gdLst/>
              <a:ahLst/>
              <a:cxnLst>
                <a:cxn ang="0">
                  <a:pos x="19958" y="0"/>
                </a:cxn>
                <a:cxn ang="0">
                  <a:pos x="0" y="0"/>
                </a:cxn>
              </a:cxnLst>
              <a:rect l="0" t="0" r="r" b="b"/>
              <a:pathLst>
                <a:path w="20000" h="20000">
                  <a:moveTo>
                    <a:pt x="19958" y="0"/>
                  </a:moveTo>
                  <a:lnTo>
                    <a:pt x="0" y="0"/>
                  </a:lnTo>
                </a:path>
              </a:pathLst>
            </a:custGeom>
            <a:noFill/>
            <a:ln w="3175">
              <a:solidFill>
                <a:srgbClr val="000000"/>
              </a:solidFill>
              <a:round/>
              <a:headEnd/>
              <a:tailEnd/>
            </a:ln>
          </p:spPr>
          <p:txBody>
            <a:bodyPr/>
            <a:lstStyle/>
            <a:p>
              <a:endParaRPr lang="en-US"/>
            </a:p>
          </p:txBody>
        </p:sp>
        <p:sp>
          <p:nvSpPr>
            <p:cNvPr id="13" name="Freeform 11"/>
            <p:cNvSpPr>
              <a:spLocks/>
            </p:cNvSpPr>
            <p:nvPr/>
          </p:nvSpPr>
          <p:spPr bwMode="auto">
            <a:xfrm>
              <a:off x="820" y="2420"/>
              <a:ext cx="0" cy="460"/>
            </a:xfrm>
            <a:custGeom>
              <a:avLst/>
              <a:gdLst/>
              <a:ahLst/>
              <a:cxnLst>
                <a:cxn ang="0">
                  <a:pos x="0" y="0"/>
                </a:cxn>
                <a:cxn ang="0">
                  <a:pos x="0" y="19983"/>
                </a:cxn>
              </a:cxnLst>
              <a:rect l="0" t="0" r="r" b="b"/>
              <a:pathLst>
                <a:path w="20000" h="20000">
                  <a:moveTo>
                    <a:pt x="0" y="0"/>
                  </a:moveTo>
                  <a:lnTo>
                    <a:pt x="0" y="19983"/>
                  </a:lnTo>
                </a:path>
              </a:pathLst>
            </a:custGeom>
            <a:noFill/>
            <a:ln w="3175">
              <a:solidFill>
                <a:srgbClr val="000000"/>
              </a:solidFill>
              <a:round/>
              <a:headEnd/>
              <a:tailEnd/>
            </a:ln>
          </p:spPr>
          <p:txBody>
            <a:bodyPr/>
            <a:lstStyle/>
            <a:p>
              <a:endParaRPr lang="en-US"/>
            </a:p>
          </p:txBody>
        </p:sp>
        <p:sp>
          <p:nvSpPr>
            <p:cNvPr id="14" name="Freeform 10"/>
            <p:cNvSpPr>
              <a:spLocks/>
            </p:cNvSpPr>
            <p:nvPr/>
          </p:nvSpPr>
          <p:spPr bwMode="auto">
            <a:xfrm>
              <a:off x="340" y="2420"/>
              <a:ext cx="480" cy="0"/>
            </a:xfrm>
            <a:custGeom>
              <a:avLst/>
              <a:gdLst/>
              <a:ahLst/>
              <a:cxnLst>
                <a:cxn ang="0">
                  <a:pos x="0" y="0"/>
                </a:cxn>
                <a:cxn ang="0">
                  <a:pos x="19983" y="0"/>
                </a:cxn>
              </a:cxnLst>
              <a:rect l="0" t="0" r="r" b="b"/>
              <a:pathLst>
                <a:path w="20000" h="20000">
                  <a:moveTo>
                    <a:pt x="0" y="0"/>
                  </a:moveTo>
                  <a:lnTo>
                    <a:pt x="19983" y="0"/>
                  </a:lnTo>
                </a:path>
              </a:pathLst>
            </a:custGeom>
            <a:noFill/>
            <a:ln w="3175">
              <a:solidFill>
                <a:srgbClr val="000000"/>
              </a:solidFill>
              <a:round/>
              <a:headEnd type="triangle" w="med" len="sm"/>
              <a:tailEnd/>
            </a:ln>
          </p:spPr>
          <p:txBody>
            <a:bodyPr/>
            <a:lstStyle/>
            <a:p>
              <a:endParaRPr lang="en-US"/>
            </a:p>
          </p:txBody>
        </p:sp>
        <p:grpSp>
          <p:nvGrpSpPr>
            <p:cNvPr id="4" name="Group 7"/>
            <p:cNvGrpSpPr>
              <a:grpSpLocks/>
            </p:cNvGrpSpPr>
            <p:nvPr/>
          </p:nvGrpSpPr>
          <p:grpSpPr bwMode="auto">
            <a:xfrm>
              <a:off x="72" y="2509"/>
              <a:ext cx="528" cy="82"/>
              <a:chOff x="0" y="0"/>
              <a:chExt cx="20000" cy="20000"/>
            </a:xfrm>
          </p:grpSpPr>
          <p:sp>
            <p:nvSpPr>
              <p:cNvPr id="19" name="Freeform 9"/>
              <p:cNvSpPr>
                <a:spLocks/>
              </p:cNvSpPr>
              <p:nvPr/>
            </p:nvSpPr>
            <p:spPr bwMode="auto">
              <a:xfrm>
                <a:off x="0" y="0"/>
                <a:ext cx="20000" cy="19417"/>
              </a:xfrm>
              <a:custGeom>
                <a:avLst/>
                <a:gdLst/>
                <a:ahLst/>
                <a:cxnLst>
                  <a:cxn ang="0">
                    <a:pos x="19985" y="0"/>
                  </a:cxn>
                  <a:cxn ang="0">
                    <a:pos x="19985" y="19900"/>
                  </a:cxn>
                  <a:cxn ang="0">
                    <a:pos x="0" y="19900"/>
                  </a:cxn>
                  <a:cxn ang="0">
                    <a:pos x="0" y="0"/>
                  </a:cxn>
                  <a:cxn ang="0">
                    <a:pos x="19985" y="0"/>
                  </a:cxn>
                </a:cxnLst>
                <a:rect l="0" t="0" r="r" b="b"/>
                <a:pathLst>
                  <a:path w="20000" h="20000">
                    <a:moveTo>
                      <a:pt x="19985" y="0"/>
                    </a:moveTo>
                    <a:lnTo>
                      <a:pt x="19985" y="19900"/>
                    </a:lnTo>
                    <a:lnTo>
                      <a:pt x="0" y="19900"/>
                    </a:lnTo>
                    <a:lnTo>
                      <a:pt x="0" y="0"/>
                    </a:lnTo>
                    <a:lnTo>
                      <a:pt x="19985" y="0"/>
                    </a:lnTo>
                    <a:close/>
                  </a:path>
                </a:pathLst>
              </a:custGeom>
              <a:noFill/>
              <a:ln w="3175">
                <a:solidFill>
                  <a:srgbClr val="000000"/>
                </a:solidFill>
                <a:round/>
                <a:headEnd/>
                <a:tailEnd/>
              </a:ln>
            </p:spPr>
            <p:txBody>
              <a:bodyPr/>
              <a:lstStyle/>
              <a:p>
                <a:endParaRPr lang="en-US"/>
              </a:p>
            </p:txBody>
          </p:sp>
          <p:sp>
            <p:nvSpPr>
              <p:cNvPr id="20" name="Rectangle 8"/>
              <p:cNvSpPr>
                <a:spLocks noChangeArrowheads="1"/>
              </p:cNvSpPr>
              <p:nvPr/>
            </p:nvSpPr>
            <p:spPr bwMode="auto">
              <a:xfrm>
                <a:off x="2712" y="3301"/>
                <a:ext cx="14561" cy="16699"/>
              </a:xfrm>
              <a:prstGeom prst="rect">
                <a:avLst/>
              </a:prstGeom>
              <a:noFill/>
              <a:ln w="0">
                <a:noFill/>
                <a:miter lim="800000"/>
                <a:headEnd/>
                <a:tailEnd/>
              </a:ln>
            </p:spPr>
            <p:txBody>
              <a:bodyPr lIns="0" tIns="0" rIns="0" bIns="0"/>
              <a:lstStyle/>
              <a:p>
                <a:pPr algn="ctr" eaLnBrk="1" hangingPunct="1">
                  <a:spcBef>
                    <a:spcPct val="0"/>
                  </a:spcBef>
                </a:pPr>
                <a:r>
                  <a:rPr lang="en-US" sz="1000" b="1">
                    <a:latin typeface="Courier New" pitchFamily="49" charset="0"/>
                  </a:rPr>
                  <a:t>action(s)</a:t>
                </a:r>
              </a:p>
              <a:p>
                <a:pPr>
                  <a:spcBef>
                    <a:spcPct val="0"/>
                  </a:spcBef>
                </a:pPr>
                <a:endParaRPr lang="en-US" sz="1000" b="1">
                  <a:solidFill>
                    <a:schemeClr val="tx1"/>
                  </a:solidFill>
                  <a:latin typeface="Courier New" pitchFamily="49" charset="0"/>
                </a:endParaRPr>
              </a:p>
            </p:txBody>
          </p:sp>
        </p:grpSp>
        <p:grpSp>
          <p:nvGrpSpPr>
            <p:cNvPr id="15" name="Group 4"/>
            <p:cNvGrpSpPr>
              <a:grpSpLocks/>
            </p:cNvGrpSpPr>
            <p:nvPr/>
          </p:nvGrpSpPr>
          <p:grpSpPr bwMode="auto">
            <a:xfrm>
              <a:off x="48" y="2781"/>
              <a:ext cx="576" cy="198"/>
              <a:chOff x="0" y="0"/>
              <a:chExt cx="20000" cy="20000"/>
            </a:xfrm>
          </p:grpSpPr>
          <p:sp>
            <p:nvSpPr>
              <p:cNvPr id="17" name="Freeform 6"/>
              <p:cNvSpPr>
                <a:spLocks/>
              </p:cNvSpPr>
              <p:nvPr/>
            </p:nvSpPr>
            <p:spPr bwMode="auto">
              <a:xfrm>
                <a:off x="0" y="0"/>
                <a:ext cx="20000" cy="20000"/>
              </a:xfrm>
              <a:custGeom>
                <a:avLst/>
                <a:gdLst/>
                <a:ahLst/>
                <a:cxnLst>
                  <a:cxn ang="0">
                    <a:pos x="19986" y="9980"/>
                  </a:cxn>
                  <a:cxn ang="0">
                    <a:pos x="9986" y="19960"/>
                  </a:cxn>
                  <a:cxn ang="0">
                    <a:pos x="0" y="9980"/>
                  </a:cxn>
                  <a:cxn ang="0">
                    <a:pos x="9986" y="0"/>
                  </a:cxn>
                  <a:cxn ang="0">
                    <a:pos x="19986" y="9980"/>
                  </a:cxn>
                </a:cxnLst>
                <a:rect l="0" t="0" r="r" b="b"/>
                <a:pathLst>
                  <a:path w="20000" h="20000">
                    <a:moveTo>
                      <a:pt x="19986" y="9980"/>
                    </a:moveTo>
                    <a:lnTo>
                      <a:pt x="9986" y="19960"/>
                    </a:lnTo>
                    <a:lnTo>
                      <a:pt x="0" y="9980"/>
                    </a:lnTo>
                    <a:lnTo>
                      <a:pt x="9986" y="0"/>
                    </a:lnTo>
                    <a:lnTo>
                      <a:pt x="19986" y="9980"/>
                    </a:lnTo>
                    <a:close/>
                  </a:path>
                </a:pathLst>
              </a:custGeom>
              <a:solidFill>
                <a:srgbClr val="FFFFFF"/>
              </a:solidFill>
              <a:ln w="3175">
                <a:solidFill>
                  <a:srgbClr val="000000"/>
                </a:solidFill>
                <a:round/>
                <a:headEnd/>
                <a:tailEnd/>
              </a:ln>
            </p:spPr>
            <p:txBody>
              <a:bodyPr/>
              <a:lstStyle/>
              <a:p>
                <a:endParaRPr lang="en-US"/>
              </a:p>
            </p:txBody>
          </p:sp>
          <p:sp>
            <p:nvSpPr>
              <p:cNvPr id="18" name="Rectangle 5"/>
              <p:cNvSpPr>
                <a:spLocks noChangeArrowheads="1"/>
              </p:cNvSpPr>
              <p:nvPr/>
            </p:nvSpPr>
            <p:spPr bwMode="auto">
              <a:xfrm>
                <a:off x="3319" y="7273"/>
                <a:ext cx="13348" cy="7111"/>
              </a:xfrm>
              <a:prstGeom prst="rect">
                <a:avLst/>
              </a:prstGeom>
              <a:noFill/>
              <a:ln w="0">
                <a:noFill/>
                <a:miter lim="800000"/>
                <a:headEnd/>
                <a:tailEnd/>
              </a:ln>
            </p:spPr>
            <p:txBody>
              <a:bodyPr lIns="0" tIns="0" rIns="0" bIns="0"/>
              <a:lstStyle/>
              <a:p>
                <a:pPr algn="ctr" eaLnBrk="1" hangingPunct="1">
                  <a:spcBef>
                    <a:spcPct val="0"/>
                  </a:spcBef>
                </a:pPr>
                <a:r>
                  <a:rPr lang="en-US" sz="1000" b="1">
                    <a:latin typeface="Courier New" pitchFamily="49" charset="0"/>
                  </a:rPr>
                  <a:t>condition</a:t>
                </a:r>
              </a:p>
              <a:p>
                <a:pPr>
                  <a:spcBef>
                    <a:spcPct val="0"/>
                  </a:spcBef>
                </a:pPr>
                <a:endParaRPr lang="en-US" sz="1000" b="1">
                  <a:solidFill>
                    <a:schemeClr val="tx1"/>
                  </a:solidFill>
                  <a:latin typeface="Courier New" pitchFamily="49" charset="0"/>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 Syntax</a:t>
            </a:r>
            <a:endParaRPr lang="en-US" dirty="0"/>
          </a:p>
        </p:txBody>
      </p:sp>
      <p:pic>
        <p:nvPicPr>
          <p:cNvPr id="4" name="Picture 2" descr="http://indiedevelopment.co/wp-content/uploads/2012/07/Do-While-Loop-Example-Final.png"/>
          <p:cNvPicPr>
            <a:picLocks noChangeAspect="1" noChangeArrowheads="1"/>
          </p:cNvPicPr>
          <p:nvPr/>
        </p:nvPicPr>
        <p:blipFill>
          <a:blip r:embed="rId2" cstate="print"/>
          <a:srcRect/>
          <a:stretch>
            <a:fillRect/>
          </a:stretch>
        </p:blipFill>
        <p:spPr bwMode="auto">
          <a:xfrm>
            <a:off x="533400" y="1600200"/>
            <a:ext cx="8153400" cy="4953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do-while loop</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#include&lt;</a:t>
            </a:r>
            <a:r>
              <a:rPr lang="en-US" dirty="0" err="1" smtClean="0"/>
              <a:t>iostream</a:t>
            </a:r>
            <a:r>
              <a:rPr lang="en-US" dirty="0" smtClean="0"/>
              <a:t>&gt;</a:t>
            </a:r>
          </a:p>
          <a:p>
            <a:pPr>
              <a:buNone/>
            </a:pPr>
            <a:r>
              <a:rPr lang="en-US" dirty="0" smtClean="0"/>
              <a:t>#include&lt;</a:t>
            </a:r>
            <a:r>
              <a:rPr lang="en-US" dirty="0" err="1" smtClean="0"/>
              <a:t>conio.h</a:t>
            </a:r>
            <a:r>
              <a:rPr lang="en-US" dirty="0" smtClean="0"/>
              <a:t>&gt;</a:t>
            </a:r>
          </a:p>
          <a:p>
            <a:pPr>
              <a:buNone/>
            </a:pPr>
            <a:r>
              <a:rPr lang="en-US" dirty="0" smtClean="0"/>
              <a:t>using namespace std;</a:t>
            </a:r>
          </a:p>
          <a:p>
            <a:pPr>
              <a:buNone/>
            </a:pPr>
            <a:r>
              <a:rPr lang="en-US" dirty="0" smtClean="0"/>
              <a:t>void main()</a:t>
            </a:r>
          </a:p>
          <a:p>
            <a:pPr>
              <a:buNone/>
            </a:pPr>
            <a:r>
              <a:rPr lang="en-US" dirty="0" smtClean="0"/>
              <a:t>{</a:t>
            </a:r>
          </a:p>
          <a:p>
            <a:pPr>
              <a:buNone/>
            </a:pPr>
            <a:r>
              <a:rPr lang="en-US" dirty="0" smtClean="0"/>
              <a:t>	</a:t>
            </a:r>
            <a:r>
              <a:rPr lang="en-US" dirty="0" err="1" smtClean="0"/>
              <a:t>int</a:t>
            </a:r>
            <a:r>
              <a:rPr lang="en-US" dirty="0" smtClean="0"/>
              <a:t> counter=1;</a:t>
            </a:r>
          </a:p>
          <a:p>
            <a:pPr>
              <a:buNone/>
            </a:pPr>
            <a:r>
              <a:rPr lang="en-US" dirty="0" smtClean="0"/>
              <a:t>	do</a:t>
            </a:r>
          </a:p>
          <a:p>
            <a:pPr>
              <a:buNone/>
            </a:pPr>
            <a:r>
              <a:rPr lang="en-US" dirty="0" smtClean="0"/>
              <a:t>	{</a:t>
            </a:r>
          </a:p>
          <a:p>
            <a:pPr>
              <a:buNone/>
            </a:pPr>
            <a:r>
              <a:rPr lang="en-US" dirty="0" smtClean="0"/>
              <a:t>		</a:t>
            </a:r>
            <a:r>
              <a:rPr lang="en-US" dirty="0" err="1" smtClean="0"/>
              <a:t>cout</a:t>
            </a:r>
            <a:r>
              <a:rPr lang="en-US" dirty="0" smtClean="0"/>
              <a:t>&lt;&lt;counter&lt;&lt;" ";</a:t>
            </a:r>
          </a:p>
          <a:p>
            <a:pPr>
              <a:buNone/>
            </a:pPr>
            <a:r>
              <a:rPr lang="en-US" dirty="0" smtClean="0"/>
              <a:t>	}</a:t>
            </a:r>
          </a:p>
          <a:p>
            <a:pPr>
              <a:buNone/>
            </a:pPr>
            <a:r>
              <a:rPr lang="en-US" dirty="0" smtClean="0"/>
              <a:t>	while(++counter &lt;= 10);</a:t>
            </a:r>
          </a:p>
          <a:p>
            <a:pPr>
              <a:buNone/>
            </a:pPr>
            <a:r>
              <a:rPr lang="en-US" dirty="0" err="1" smtClean="0"/>
              <a:t>getch</a:t>
            </a:r>
            <a:r>
              <a:rPr lang="en-US" dirty="0" smtClean="0"/>
              <a:t>();</a:t>
            </a:r>
          </a:p>
          <a:p>
            <a:pPr>
              <a:buNone/>
            </a:pP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4" name="Rectangle 38"/>
          <p:cNvSpPr>
            <a:spLocks noGrp="1" noChangeArrowheads="1"/>
          </p:cNvSpPr>
          <p:nvPr>
            <p:ph type="title"/>
          </p:nvPr>
        </p:nvSpPr>
        <p:spPr/>
        <p:txBody>
          <a:bodyPr>
            <a:normAutofit/>
          </a:bodyPr>
          <a:lstStyle/>
          <a:p>
            <a:r>
              <a:rPr lang="en-US" noProof="1" smtClean="0"/>
              <a:t>The </a:t>
            </a:r>
            <a:r>
              <a:rPr lang="en-US" noProof="1"/>
              <a:t>for Repetition Structure</a:t>
            </a:r>
            <a:endParaRPr lang="en-US" dirty="0"/>
          </a:p>
        </p:txBody>
      </p:sp>
      <p:sp>
        <p:nvSpPr>
          <p:cNvPr id="24615" name="Rectangle 39"/>
          <p:cNvSpPr>
            <a:spLocks noGrp="1" noChangeArrowheads="1"/>
          </p:cNvSpPr>
          <p:nvPr>
            <p:ph sz="quarter" idx="1"/>
          </p:nvPr>
        </p:nvSpPr>
        <p:spPr>
          <a:xfrm>
            <a:off x="685800" y="1676400"/>
            <a:ext cx="8153400" cy="4724400"/>
          </a:xfrm>
        </p:spPr>
        <p:txBody>
          <a:bodyPr/>
          <a:lstStyle/>
          <a:p>
            <a:r>
              <a:rPr lang="en-US" dirty="0"/>
              <a:t>The general format when using </a:t>
            </a:r>
            <a:r>
              <a:rPr lang="en-US" b="1" dirty="0">
                <a:latin typeface="Courier New" pitchFamily="49" charset="0"/>
              </a:rPr>
              <a:t>for</a:t>
            </a:r>
            <a:r>
              <a:rPr lang="en-US" dirty="0"/>
              <a:t> loops is</a:t>
            </a:r>
          </a:p>
          <a:p>
            <a:pPr lvl="1">
              <a:buFontTx/>
              <a:buNone/>
            </a:pPr>
            <a:r>
              <a:rPr lang="en-US" sz="1800" b="1" dirty="0">
                <a:latin typeface="Courier New" pitchFamily="49" charset="0"/>
              </a:rPr>
              <a:t>for ( initialization; </a:t>
            </a:r>
            <a:r>
              <a:rPr lang="en-US" sz="1800" b="1" dirty="0" err="1">
                <a:latin typeface="Courier New" pitchFamily="49" charset="0"/>
              </a:rPr>
              <a:t>LoopContinuationTest</a:t>
            </a:r>
            <a:r>
              <a:rPr lang="en-US" sz="1800" b="1" dirty="0">
                <a:latin typeface="Courier New" pitchFamily="49" charset="0"/>
              </a:rPr>
              <a:t>; 		   increment )</a:t>
            </a:r>
          </a:p>
          <a:p>
            <a:pPr lvl="1">
              <a:buFontTx/>
              <a:buNone/>
            </a:pPr>
            <a:r>
              <a:rPr lang="en-US" sz="1800" b="1" dirty="0">
                <a:latin typeface="Courier New" pitchFamily="49" charset="0"/>
              </a:rPr>
              <a:t>   </a:t>
            </a:r>
            <a:r>
              <a:rPr lang="en-US" b="1" dirty="0">
                <a:latin typeface="Courier New" pitchFamily="49" charset="0"/>
              </a:rPr>
              <a:t>statement </a:t>
            </a:r>
          </a:p>
          <a:p>
            <a:r>
              <a:rPr lang="en-US" dirty="0"/>
              <a:t>Example:  </a:t>
            </a:r>
          </a:p>
          <a:p>
            <a:pPr lvl="1">
              <a:buFontTx/>
              <a:buNone/>
            </a:pPr>
            <a:r>
              <a:rPr lang="en-US" sz="2000" b="1" dirty="0">
                <a:latin typeface="Courier New" pitchFamily="49" charset="0"/>
              </a:rPr>
              <a:t>for( </a:t>
            </a:r>
            <a:r>
              <a:rPr lang="en-US" sz="2000" b="1" dirty="0" err="1">
                <a:latin typeface="Courier New" pitchFamily="49" charset="0"/>
              </a:rPr>
              <a:t>int</a:t>
            </a:r>
            <a:r>
              <a:rPr lang="en-US" sz="2000" b="1" dirty="0">
                <a:latin typeface="Courier New" pitchFamily="49" charset="0"/>
              </a:rPr>
              <a:t> counter = 1; counter &lt;= 10; counter++ )</a:t>
            </a:r>
          </a:p>
          <a:p>
            <a:pPr lvl="2">
              <a:buFontTx/>
              <a:buNone/>
            </a:pPr>
            <a:r>
              <a:rPr lang="en-US" b="1" dirty="0" err="1">
                <a:latin typeface="Courier New" pitchFamily="49" charset="0"/>
              </a:rPr>
              <a:t>cout</a:t>
            </a:r>
            <a:r>
              <a:rPr lang="en-US" b="1" dirty="0">
                <a:latin typeface="Courier New" pitchFamily="49" charset="0"/>
              </a:rPr>
              <a:t> &lt;&lt; counter &lt;&lt; </a:t>
            </a:r>
            <a:r>
              <a:rPr lang="en-US" b="1" dirty="0" err="1">
                <a:latin typeface="Courier New" pitchFamily="49" charset="0"/>
              </a:rPr>
              <a:t>endl</a:t>
            </a:r>
            <a:r>
              <a:rPr lang="en-US" b="1" dirty="0">
                <a:latin typeface="Courier New" pitchFamily="49" charset="0"/>
              </a:rPr>
              <a:t>;</a:t>
            </a:r>
          </a:p>
          <a:p>
            <a:pPr lvl="1"/>
            <a:r>
              <a:rPr lang="en-US" dirty="0"/>
              <a:t>Prints the integers from one to ten</a:t>
            </a:r>
          </a:p>
        </p:txBody>
      </p:sp>
      <p:sp>
        <p:nvSpPr>
          <p:cNvPr id="10" name="Slide Number Placeholder 3"/>
          <p:cNvSpPr>
            <a:spLocks noGrp="1"/>
          </p:cNvSpPr>
          <p:nvPr>
            <p:ph type="sldNum" sz="quarter" idx="15"/>
          </p:nvPr>
        </p:nvSpPr>
        <p:spPr/>
        <p:txBody>
          <a:bodyPr/>
          <a:lstStyle/>
          <a:p>
            <a:fld id="{41D2AA0F-BC34-4EA1-A62F-A56D05B51B71}" type="slidenum">
              <a:rPr lang="en-US"/>
              <a:pPr/>
              <a:t>7</a:t>
            </a:fld>
            <a:endParaRPr lang="en-US"/>
          </a:p>
        </p:txBody>
      </p:sp>
      <p:grpSp>
        <p:nvGrpSpPr>
          <p:cNvPr id="2" name="Group 32"/>
          <p:cNvGrpSpPr>
            <a:grpSpLocks/>
          </p:cNvGrpSpPr>
          <p:nvPr/>
        </p:nvGrpSpPr>
        <p:grpSpPr bwMode="auto">
          <a:xfrm>
            <a:off x="0" y="2330450"/>
            <a:ext cx="5486400" cy="1374775"/>
            <a:chOff x="0" y="632"/>
            <a:chExt cx="3456" cy="866"/>
          </a:xfrm>
        </p:grpSpPr>
        <p:sp>
          <p:nvSpPr>
            <p:cNvPr id="24600" name="Rectangle 24"/>
            <p:cNvSpPr>
              <a:spLocks noChangeArrowheads="1"/>
            </p:cNvSpPr>
            <p:nvPr/>
          </p:nvSpPr>
          <p:spPr bwMode="auto">
            <a:xfrm>
              <a:off x="0" y="749"/>
              <a:ext cx="3456" cy="749"/>
            </a:xfrm>
            <a:prstGeom prst="rect">
              <a:avLst/>
            </a:prstGeom>
            <a:noFill/>
            <a:ln w="9525">
              <a:noFill/>
              <a:miter lim="800000"/>
              <a:headEnd/>
              <a:tailEnd/>
            </a:ln>
            <a:effectLst/>
          </p:spPr>
          <p:txBody>
            <a:bodyPr>
              <a:spAutoFit/>
            </a:bodyPr>
            <a:lstStyle/>
            <a:p>
              <a:endParaRPr lang="en-US"/>
            </a:p>
          </p:txBody>
        </p:sp>
        <p:sp>
          <p:nvSpPr>
            <p:cNvPr id="24607" name="Rectangle 31"/>
            <p:cNvSpPr>
              <a:spLocks noChangeArrowheads="1"/>
            </p:cNvSpPr>
            <p:nvPr/>
          </p:nvSpPr>
          <p:spPr bwMode="auto">
            <a:xfrm>
              <a:off x="0" y="632"/>
              <a:ext cx="3456" cy="422"/>
            </a:xfrm>
            <a:prstGeom prst="rect">
              <a:avLst/>
            </a:prstGeom>
            <a:noFill/>
            <a:ln w="9525">
              <a:noFill/>
              <a:miter lim="800000"/>
              <a:headEnd/>
              <a:tailEnd/>
            </a:ln>
            <a:effectLst/>
          </p:spPr>
          <p:txBody>
            <a:bodyPr>
              <a:spAutoFit/>
            </a:bodyPr>
            <a:lstStyle/>
            <a:p>
              <a:pPr eaLnBrk="1" hangingPunct="1">
                <a:spcBef>
                  <a:spcPct val="0"/>
                </a:spcBef>
              </a:pPr>
              <a:r>
                <a:rPr lang="en-US" sz="1400"/>
                <a:t> </a:t>
              </a:r>
              <a:endParaRPr lang="en-US" sz="2400">
                <a:solidFill>
                  <a:schemeClr val="tx1"/>
                </a:solidFill>
              </a:endParaRPr>
            </a:p>
            <a:p>
              <a:pPr>
                <a:spcBef>
                  <a:spcPct val="0"/>
                </a:spcBef>
              </a:pPr>
              <a:endParaRPr lang="en-US" sz="2400">
                <a:solidFill>
                  <a:schemeClr val="tx1"/>
                </a:solidFill>
              </a:endParaRPr>
            </a:p>
          </p:txBody>
        </p:sp>
      </p:grpSp>
      <p:sp>
        <p:nvSpPr>
          <p:cNvPr id="24609" name="Rectangle 33"/>
          <p:cNvSpPr>
            <a:spLocks noChangeArrowheads="1"/>
          </p:cNvSpPr>
          <p:nvPr/>
        </p:nvSpPr>
        <p:spPr bwMode="auto">
          <a:xfrm>
            <a:off x="0" y="3705225"/>
            <a:ext cx="9144000" cy="822325"/>
          </a:xfrm>
          <a:prstGeom prst="rect">
            <a:avLst/>
          </a:prstGeom>
          <a:noFill/>
          <a:ln w="9525">
            <a:noFill/>
            <a:miter lim="800000"/>
            <a:headEnd/>
            <a:tailEnd/>
          </a:ln>
          <a:effectLst/>
        </p:spPr>
        <p:txBody>
          <a:bodyPr>
            <a:spAutoFit/>
          </a:bodyPr>
          <a:lstStyle/>
          <a:p>
            <a:pPr eaLnBrk="1" hangingPunct="1">
              <a:spcBef>
                <a:spcPct val="0"/>
              </a:spcBef>
            </a:pPr>
            <a:r>
              <a:rPr lang="en-US" sz="2400">
                <a:solidFill>
                  <a:schemeClr val="tx1"/>
                </a:solidFill>
              </a:rPr>
              <a:t/>
            </a:r>
            <a:br>
              <a:rPr lang="en-US" sz="2400">
                <a:solidFill>
                  <a:schemeClr val="tx1"/>
                </a:solidFill>
              </a:rPr>
            </a:br>
            <a:endParaRPr lang="en-US" sz="2400">
              <a:solidFill>
                <a:schemeClr val="tx1"/>
              </a:solidFill>
            </a:endParaRPr>
          </a:p>
        </p:txBody>
      </p:sp>
      <p:sp>
        <p:nvSpPr>
          <p:cNvPr id="24611" name="Text Box 35"/>
          <p:cNvSpPr txBox="1">
            <a:spLocks noChangeArrowheads="1"/>
          </p:cNvSpPr>
          <p:nvPr/>
        </p:nvSpPr>
        <p:spPr bwMode="auto">
          <a:xfrm>
            <a:off x="6781800" y="2743200"/>
            <a:ext cx="1524000" cy="830997"/>
          </a:xfrm>
          <a:prstGeom prst="rect">
            <a:avLst/>
          </a:prstGeom>
          <a:solidFill>
            <a:srgbClr val="99CCFF"/>
          </a:solidFill>
          <a:ln w="9525">
            <a:solidFill>
              <a:schemeClr val="tx1"/>
            </a:solidFill>
            <a:miter lim="800000"/>
            <a:headEnd/>
            <a:tailEnd/>
          </a:ln>
          <a:effectLst/>
        </p:spPr>
        <p:txBody>
          <a:bodyPr wrap="square">
            <a:spAutoFit/>
          </a:bodyPr>
          <a:lstStyle/>
          <a:p>
            <a:r>
              <a:rPr lang="en-US" sz="1600"/>
              <a:t>No semicolon after last statement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normAutofit/>
          </a:bodyPr>
          <a:lstStyle/>
          <a:p>
            <a:r>
              <a:rPr lang="en-US" noProof="1" smtClean="0"/>
              <a:t>The </a:t>
            </a:r>
            <a:r>
              <a:rPr lang="en-US" noProof="1"/>
              <a:t>for Repetition Structure</a:t>
            </a:r>
            <a:endParaRPr lang="en-US" dirty="0"/>
          </a:p>
        </p:txBody>
      </p:sp>
      <p:sp>
        <p:nvSpPr>
          <p:cNvPr id="50181" name="Rectangle 5"/>
          <p:cNvSpPr>
            <a:spLocks noGrp="1" noChangeArrowheads="1"/>
          </p:cNvSpPr>
          <p:nvPr>
            <p:ph sz="quarter" idx="1"/>
          </p:nvPr>
        </p:nvSpPr>
        <p:spPr>
          <a:xfrm>
            <a:off x="457200" y="1447800"/>
            <a:ext cx="8229600" cy="4953000"/>
          </a:xfrm>
        </p:spPr>
        <p:txBody>
          <a:bodyPr>
            <a:normAutofit/>
          </a:bodyPr>
          <a:lstStyle/>
          <a:p>
            <a:r>
              <a:rPr lang="en-US" b="1" dirty="0">
                <a:latin typeface="Courier New" pitchFamily="49" charset="0"/>
              </a:rPr>
              <a:t>For</a:t>
            </a:r>
            <a:r>
              <a:rPr lang="en-US" dirty="0"/>
              <a:t> loops can usually be rewritten as </a:t>
            </a:r>
            <a:r>
              <a:rPr lang="en-US" b="1" dirty="0">
                <a:latin typeface="Courier New" pitchFamily="49" charset="0"/>
              </a:rPr>
              <a:t>while</a:t>
            </a:r>
            <a:r>
              <a:rPr lang="en-US" dirty="0"/>
              <a:t> loops:</a:t>
            </a:r>
          </a:p>
          <a:p>
            <a:pPr lvl="2">
              <a:buFontTx/>
              <a:buNone/>
            </a:pPr>
            <a:r>
              <a:rPr lang="en-US" b="1" dirty="0">
                <a:latin typeface="Courier New" pitchFamily="49" charset="0"/>
              </a:rPr>
              <a:t>initialization;</a:t>
            </a:r>
          </a:p>
          <a:p>
            <a:pPr lvl="2">
              <a:buFontTx/>
              <a:buNone/>
            </a:pPr>
            <a:r>
              <a:rPr lang="en-US" b="1" dirty="0">
                <a:latin typeface="Courier New" pitchFamily="49" charset="0"/>
              </a:rPr>
              <a:t>while ( </a:t>
            </a:r>
            <a:r>
              <a:rPr lang="en-US" b="1" dirty="0" err="1">
                <a:latin typeface="Courier New" pitchFamily="49" charset="0"/>
              </a:rPr>
              <a:t>loopContinuationTest</a:t>
            </a:r>
            <a:r>
              <a:rPr lang="en-US" b="1" dirty="0">
                <a:latin typeface="Courier New" pitchFamily="49" charset="0"/>
              </a:rPr>
              <a:t>){</a:t>
            </a:r>
          </a:p>
          <a:p>
            <a:pPr lvl="2">
              <a:buFontTx/>
              <a:buNone/>
            </a:pPr>
            <a:r>
              <a:rPr lang="en-US" b="1" dirty="0">
                <a:latin typeface="Courier New" pitchFamily="49" charset="0"/>
              </a:rPr>
              <a:t>   statement</a:t>
            </a:r>
          </a:p>
          <a:p>
            <a:pPr lvl="2">
              <a:buFontTx/>
              <a:buNone/>
            </a:pPr>
            <a:r>
              <a:rPr lang="en-US" b="1" dirty="0">
                <a:latin typeface="Courier New" pitchFamily="49" charset="0"/>
              </a:rPr>
              <a:t>   increment;</a:t>
            </a:r>
          </a:p>
          <a:p>
            <a:pPr lvl="2">
              <a:buFontTx/>
              <a:buNone/>
            </a:pPr>
            <a:r>
              <a:rPr lang="en-US" b="1" dirty="0">
                <a:latin typeface="Courier New" pitchFamily="49" charset="0"/>
              </a:rPr>
              <a:t>} </a:t>
            </a:r>
          </a:p>
          <a:p>
            <a:r>
              <a:rPr lang="en-US" dirty="0"/>
              <a:t>Initialization and increment as comma-separated lists</a:t>
            </a:r>
          </a:p>
          <a:p>
            <a:pPr lvl="2">
              <a:buFontTx/>
              <a:buNone/>
            </a:pPr>
            <a:r>
              <a:rPr lang="en-US" b="1" dirty="0">
                <a:latin typeface="Courier New" pitchFamily="49" charset="0"/>
              </a:rPr>
              <a:t>for (</a:t>
            </a:r>
            <a:r>
              <a:rPr lang="en-US" b="1" dirty="0" err="1">
                <a:latin typeface="Courier New" pitchFamily="49" charset="0"/>
              </a:rPr>
              <a:t>int</a:t>
            </a:r>
            <a:r>
              <a:rPr lang="en-US" b="1" dirty="0">
                <a:latin typeface="Courier New" pitchFamily="49" charset="0"/>
              </a:rPr>
              <a:t> </a:t>
            </a:r>
            <a:r>
              <a:rPr lang="en-US" b="1" dirty="0" err="1">
                <a:latin typeface="Courier New" pitchFamily="49" charset="0"/>
              </a:rPr>
              <a:t>i</a:t>
            </a:r>
            <a:r>
              <a:rPr lang="en-US" b="1" dirty="0">
                <a:latin typeface="Courier New" pitchFamily="49" charset="0"/>
              </a:rPr>
              <a:t> = 0, j = 0;  j + </a:t>
            </a:r>
            <a:r>
              <a:rPr lang="en-US" b="1" dirty="0" err="1">
                <a:latin typeface="Courier New" pitchFamily="49" charset="0"/>
              </a:rPr>
              <a:t>i</a:t>
            </a:r>
            <a:r>
              <a:rPr lang="en-US" b="1" dirty="0">
                <a:latin typeface="Courier New" pitchFamily="49" charset="0"/>
              </a:rPr>
              <a:t> &lt;= 10; j++, </a:t>
            </a:r>
            <a:r>
              <a:rPr lang="en-US" b="1" dirty="0" err="1">
                <a:latin typeface="Courier New" pitchFamily="49" charset="0"/>
              </a:rPr>
              <a:t>i</a:t>
            </a:r>
            <a:r>
              <a:rPr lang="en-US" b="1" dirty="0">
                <a:latin typeface="Courier New" pitchFamily="49" charset="0"/>
              </a:rPr>
              <a:t>++)</a:t>
            </a:r>
          </a:p>
          <a:p>
            <a:pPr lvl="2">
              <a:buFontTx/>
              <a:buNone/>
            </a:pPr>
            <a:r>
              <a:rPr lang="en-US" b="1" dirty="0">
                <a:latin typeface="Courier New" pitchFamily="49" charset="0"/>
              </a:rPr>
              <a:t>   </a:t>
            </a:r>
            <a:r>
              <a:rPr lang="en-US" b="1" dirty="0" err="1">
                <a:latin typeface="Courier New" pitchFamily="49" charset="0"/>
              </a:rPr>
              <a:t>cout</a:t>
            </a:r>
            <a:r>
              <a:rPr lang="en-US" b="1" dirty="0">
                <a:latin typeface="Courier New" pitchFamily="49" charset="0"/>
              </a:rPr>
              <a:t> &lt;&lt; j + </a:t>
            </a:r>
            <a:r>
              <a:rPr lang="en-US" b="1" dirty="0" err="1">
                <a:latin typeface="Courier New" pitchFamily="49" charset="0"/>
              </a:rPr>
              <a:t>i</a:t>
            </a:r>
            <a:r>
              <a:rPr lang="en-US" b="1" dirty="0">
                <a:latin typeface="Courier New" pitchFamily="49" charset="0"/>
              </a:rPr>
              <a:t> &lt;&lt; </a:t>
            </a:r>
            <a:r>
              <a:rPr lang="en-US" b="1" dirty="0" err="1">
                <a:latin typeface="Courier New" pitchFamily="49" charset="0"/>
              </a:rPr>
              <a:t>endl</a:t>
            </a:r>
            <a:r>
              <a:rPr lang="en-US" b="1" dirty="0">
                <a:latin typeface="Courier New" pitchFamily="49" charset="0"/>
              </a:rPr>
              <a:t>;</a:t>
            </a:r>
          </a:p>
          <a:p>
            <a:endParaRPr lang="en-US" b="1" dirty="0">
              <a:latin typeface="Courier New" pitchFamily="49" charset="0"/>
            </a:endParaRPr>
          </a:p>
        </p:txBody>
      </p:sp>
      <p:sp>
        <p:nvSpPr>
          <p:cNvPr id="4" name="Slide Number Placeholder 3"/>
          <p:cNvSpPr>
            <a:spLocks noGrp="1"/>
          </p:cNvSpPr>
          <p:nvPr>
            <p:ph type="sldNum" sz="quarter" idx="15"/>
          </p:nvPr>
        </p:nvSpPr>
        <p:spPr/>
        <p:txBody>
          <a:bodyPr/>
          <a:lstStyle/>
          <a:p>
            <a:fld id="{7CD97AE1-EE14-4A52-AAC1-8250C510953F}"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 / Syntax</a:t>
            </a:r>
            <a:endParaRPr lang="en-US" dirty="0"/>
          </a:p>
        </p:txBody>
      </p:sp>
      <p:pic>
        <p:nvPicPr>
          <p:cNvPr id="41986" name="Picture 2" descr="http://indiedevelopment.co/wp-content/uploads/2012/07/For-Loop-Example-Final.png"/>
          <p:cNvPicPr>
            <a:picLocks noChangeAspect="1" noChangeArrowheads="1"/>
          </p:cNvPicPr>
          <p:nvPr/>
        </p:nvPicPr>
        <p:blipFill>
          <a:blip r:embed="rId2" cstate="print"/>
          <a:srcRect/>
          <a:stretch>
            <a:fillRect/>
          </a:stretch>
        </p:blipFill>
        <p:spPr bwMode="auto">
          <a:xfrm>
            <a:off x="609600" y="1600200"/>
            <a:ext cx="7620000" cy="469017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TotalTime>
  <Words>1041</Words>
  <Application>Microsoft Office PowerPoint</Application>
  <PresentationFormat>On-screen Show (4:3)</PresentationFormat>
  <Paragraphs>300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Oriel</vt:lpstr>
      <vt:lpstr>    CSC113: Computer Programming (Theory = 03, Lab = 01) </vt:lpstr>
      <vt:lpstr>Repetition structures – II do/while  &amp; For Loop Structures</vt:lpstr>
      <vt:lpstr>The do/while Repetition Structure</vt:lpstr>
      <vt:lpstr>Do While Loop</vt:lpstr>
      <vt:lpstr>Format / Syntax</vt:lpstr>
      <vt:lpstr>Example of do-while loop</vt:lpstr>
      <vt:lpstr>The for Repetition Structure</vt:lpstr>
      <vt:lpstr>The for Repetition Structure</vt:lpstr>
      <vt:lpstr>Format / Syntax</vt:lpstr>
      <vt:lpstr>Examples using for structure</vt:lpstr>
      <vt:lpstr>Example</vt:lpstr>
      <vt:lpstr>output</vt:lpstr>
      <vt:lpstr>Variations using for loop</vt:lpstr>
      <vt:lpstr>Example of for loop</vt:lpstr>
      <vt:lpstr>Example of for loop</vt:lpstr>
      <vt:lpstr>output</vt:lpstr>
      <vt:lpstr>Using break in for loop</vt:lpstr>
      <vt:lpstr>Using continue in for loop</vt:lpstr>
      <vt:lpstr>Self Practice</vt:lpstr>
      <vt:lpstr>Self practice</vt:lpstr>
      <vt:lpstr>Formulating Algorithms  (Counter-Controlled Repetition)</vt:lpstr>
      <vt:lpstr>Formulating Algorithms  (Counter-Controlled Repetition)</vt:lpstr>
      <vt:lpstr>Slide 23</vt:lpstr>
      <vt:lpstr>Essentials of Counter-Controlled Repetition</vt:lpstr>
      <vt:lpstr>Essentials of Counter-Controlled Repetition</vt:lpstr>
      <vt:lpstr>Formulating Algorithms with Top-Down, Stepwise Refinement  (Sentinel-Controlled Repetition)</vt:lpstr>
      <vt:lpstr>Formulating Algorithms with Top-Down, Stepwise Refinement  (Sentinel-Controlled Repetition)</vt:lpstr>
      <vt:lpstr>Formulating Algorithms with Top-Down, Stepwise Refinement</vt:lpstr>
      <vt:lpstr>Formulating Algorithms with Top-Down, Stepwise Refinement</vt:lpstr>
      <vt:lpstr>Slide 30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ws</dc:creator>
  <cp:lastModifiedBy>ws</cp:lastModifiedBy>
  <cp:revision>37</cp:revision>
  <dcterms:created xsi:type="dcterms:W3CDTF">2014-09-21T08:02:00Z</dcterms:created>
  <dcterms:modified xsi:type="dcterms:W3CDTF">2015-03-08T09:14:57Z</dcterms:modified>
</cp:coreProperties>
</file>