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314" r:id="rId3"/>
    <p:sldId id="339" r:id="rId4"/>
    <p:sldId id="340" r:id="rId5"/>
    <p:sldId id="341" r:id="rId6"/>
    <p:sldId id="356" r:id="rId7"/>
    <p:sldId id="342" r:id="rId8"/>
    <p:sldId id="343" r:id="rId9"/>
    <p:sldId id="344" r:id="rId10"/>
    <p:sldId id="353" r:id="rId11"/>
    <p:sldId id="357" r:id="rId12"/>
    <p:sldId id="358" r:id="rId13"/>
    <p:sldId id="359" r:id="rId14"/>
    <p:sldId id="360" r:id="rId15"/>
    <p:sldId id="362" r:id="rId16"/>
    <p:sldId id="345" r:id="rId17"/>
    <p:sldId id="361" r:id="rId18"/>
    <p:sldId id="368" r:id="rId19"/>
    <p:sldId id="346" r:id="rId20"/>
    <p:sldId id="363" r:id="rId21"/>
    <p:sldId id="347" r:id="rId22"/>
    <p:sldId id="354" r:id="rId23"/>
    <p:sldId id="36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62" autoAdjust="0"/>
    <p:restoredTop sz="94660"/>
  </p:normalViewPr>
  <p:slideViewPr>
    <p:cSldViewPr>
      <p:cViewPr>
        <p:scale>
          <a:sx n="75" d="100"/>
          <a:sy n="75" d="100"/>
        </p:scale>
        <p:origin x="-1350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957985F-1E0E-4536-AFF6-82DBD529C04A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985F-1E0E-4536-AFF6-82DBD529C04A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985F-1E0E-4536-AFF6-82DBD529C04A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6553200"/>
            <a:ext cx="3581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1400">
                <a:solidFill>
                  <a:schemeClr val="tx1"/>
                </a:solidFill>
                <a:sym typeface="Symbol" pitchFamily="18" charset="2"/>
              </a:rPr>
              <a:t></a:t>
            </a:r>
            <a:r>
              <a:rPr lang="en-US" sz="1200">
                <a:solidFill>
                  <a:schemeClr val="tx1"/>
                </a:solidFill>
              </a:rPr>
              <a:t> 2000 Prentice Hall, Inc.  All rights reserved.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781800" y="1524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u="sng">
                <a:latin typeface="AvantGarde" pitchFamily="34" charset="0"/>
              </a:rPr>
              <a:t>Outline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781800" y="76200"/>
            <a:ext cx="304800" cy="685800"/>
            <a:chOff x="4032" y="3840"/>
            <a:chExt cx="192" cy="432"/>
          </a:xfrm>
        </p:grpSpPr>
        <p:sp>
          <p:nvSpPr>
            <p:cNvPr id="4102" name="AutoShape 6">
              <a:hlinkClick r:id="" action="ppaction://hlinkshowjump?jump=previousslide" highlightClick="1"/>
            </p:cNvPr>
            <p:cNvSpPr>
              <a:spLocks noChangeArrowheads="1"/>
            </p:cNvSpPr>
            <p:nvPr userDrawn="1"/>
          </p:nvSpPr>
          <p:spPr bwMode="auto">
            <a:xfrm rot="5400000">
              <a:off x="4032" y="3840"/>
              <a:ext cx="192" cy="192"/>
            </a:xfrm>
            <a:prstGeom prst="actionButtonBackPreviou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103" name="AutoShape 7">
              <a:hlinkClick r:id="" action="ppaction://hlinkshowjump?jump=nextslide" highlightClick="1"/>
            </p:cNvPr>
            <p:cNvSpPr>
              <a:spLocks noChangeArrowheads="1"/>
            </p:cNvSpPr>
            <p:nvPr userDrawn="1"/>
          </p:nvSpPr>
          <p:spPr bwMode="auto">
            <a:xfrm rot="16200000">
              <a:off x="4032" y="4080"/>
              <a:ext cx="192" cy="192"/>
            </a:xfrm>
            <a:prstGeom prst="actionButtonBackPreviou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6705600" y="838200"/>
            <a:ext cx="24384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400" b="1">
              <a:solidFill>
                <a:schemeClr val="tx1"/>
              </a:solidFill>
              <a:latin typeface="AvantGarde" pitchFamily="34" charset="0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705600" y="762000"/>
            <a:ext cx="2438400" cy="6096000"/>
          </a:xfrm>
        </p:spPr>
        <p:txBody>
          <a:bodyPr/>
          <a:lstStyle>
            <a:lvl1pPr marL="0" indent="0">
              <a:buFontTx/>
              <a:buNone/>
              <a:defRPr sz="1600" b="1">
                <a:latin typeface="AvantGarde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239000" y="0"/>
            <a:ext cx="1905000" cy="457200"/>
          </a:xfrm>
        </p:spPr>
        <p:txBody>
          <a:bodyPr/>
          <a:lstStyle>
            <a:lvl1pPr eaLnBrk="0" hangingPunct="0">
              <a:spcBef>
                <a:spcPct val="50000"/>
              </a:spcBef>
              <a:defRPr>
                <a:solidFill>
                  <a:srgbClr val="000000"/>
                </a:solidFill>
              </a:defRPr>
            </a:lvl1pPr>
          </a:lstStyle>
          <a:p>
            <a:fld id="{47996FB0-2C2D-4D58-9FE6-A14F19E107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957985F-1E0E-4536-AFF6-82DBD529C04A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957985F-1E0E-4536-AFF6-82DBD529C04A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985F-1E0E-4536-AFF6-82DBD529C04A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985F-1E0E-4536-AFF6-82DBD529C04A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957985F-1E0E-4536-AFF6-82DBD529C04A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985F-1E0E-4536-AFF6-82DBD529C04A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957985F-1E0E-4536-AFF6-82DBD529C04A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957985F-1E0E-4536-AFF6-82DBD529C04A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957985F-1E0E-4536-AFF6-82DBD529C04A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325D342-B591-4149-A85F-3495C141A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CSC 113:</a:t>
            </a:r>
            <a:br>
              <a:rPr lang="en-US" dirty="0" smtClean="0"/>
            </a:br>
            <a:r>
              <a:rPr lang="en-US" dirty="0" smtClean="0"/>
              <a:t>Computer Programming </a:t>
            </a:r>
            <a:br>
              <a:rPr lang="en-US" dirty="0" smtClean="0"/>
            </a:br>
            <a:r>
              <a:rPr lang="en-US" dirty="0" smtClean="0"/>
              <a:t>(Theory = 03, Lab = 01)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Momina</a:t>
            </a:r>
            <a:r>
              <a:rPr lang="fr-FR" dirty="0" smtClean="0"/>
              <a:t> </a:t>
            </a:r>
            <a:r>
              <a:rPr lang="fr-FR" dirty="0" err="1" smtClean="0"/>
              <a:t>Moetesum</a:t>
            </a:r>
            <a:endParaRPr lang="fr-FR" dirty="0" smtClean="0"/>
          </a:p>
          <a:p>
            <a:r>
              <a:rPr lang="fr-FR" dirty="0" smtClean="0"/>
              <a:t>Computer Science </a:t>
            </a:r>
            <a:r>
              <a:rPr lang="fr-FR" dirty="0" err="1" smtClean="0"/>
              <a:t>Department</a:t>
            </a:r>
            <a:endParaRPr lang="fr-FR" dirty="0" smtClean="0"/>
          </a:p>
          <a:p>
            <a:r>
              <a:rPr lang="fr-FR" dirty="0" err="1" smtClean="0"/>
              <a:t>Bahria</a:t>
            </a:r>
            <a:r>
              <a:rPr lang="fr-FR" dirty="0" smtClean="0"/>
              <a:t> </a:t>
            </a:r>
            <a:r>
              <a:rPr lang="fr-FR" dirty="0" err="1" smtClean="0"/>
              <a:t>University</a:t>
            </a:r>
            <a:r>
              <a:rPr lang="fr-FR" dirty="0" smtClean="0"/>
              <a:t>, Islamabad</a:t>
            </a:r>
          </a:p>
        </p:txBody>
      </p:sp>
      <p:pic>
        <p:nvPicPr>
          <p:cNvPr id="1030" name="Picture 6" descr="https://encrypted-tbn3.gstatic.com/images?q=tbn:ANd9GcQpxj8HVFdpcW1HAwY5iqHYqsHvYXD_xpUCUSGG4hKfW0vF8Yf9F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28600"/>
            <a:ext cx="3657600" cy="31242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1"/>
          <p:cNvSpPr>
            <a:spLocks noChangeArrowheads="1"/>
          </p:cNvSpPr>
          <p:nvPr/>
        </p:nvSpPr>
        <p:spPr bwMode="auto">
          <a:xfrm>
            <a:off x="0" y="457200"/>
            <a:ext cx="6781800" cy="341632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Element        Value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0           </a:t>
            </a:r>
            <a:r>
              <a:rPr lang="en-US" b="1" dirty="0" smtClean="0">
                <a:latin typeface="Courier New" pitchFamily="49" charset="0"/>
              </a:rPr>
              <a:t>0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1           </a:t>
            </a:r>
            <a:r>
              <a:rPr lang="en-US" b="1" dirty="0" smtClean="0">
                <a:latin typeface="Courier New" pitchFamily="49" charset="0"/>
              </a:rPr>
              <a:t>0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2           </a:t>
            </a:r>
            <a:r>
              <a:rPr lang="en-US" b="1" dirty="0" smtClean="0">
                <a:latin typeface="Courier New" pitchFamily="49" charset="0"/>
              </a:rPr>
              <a:t>0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3           </a:t>
            </a:r>
            <a:r>
              <a:rPr lang="en-US" b="1" dirty="0" smtClean="0">
                <a:latin typeface="Courier New" pitchFamily="49" charset="0"/>
              </a:rPr>
              <a:t>0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4           </a:t>
            </a:r>
            <a:r>
              <a:rPr lang="en-US" b="1" dirty="0" smtClean="0">
                <a:latin typeface="Courier New" pitchFamily="49" charset="0"/>
              </a:rPr>
              <a:t>0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5           </a:t>
            </a:r>
            <a:r>
              <a:rPr lang="en-US" b="1" dirty="0" smtClean="0">
                <a:latin typeface="Courier New" pitchFamily="49" charset="0"/>
              </a:rPr>
              <a:t>0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6           </a:t>
            </a:r>
            <a:r>
              <a:rPr lang="en-US" b="1" dirty="0" smtClean="0">
                <a:latin typeface="Courier New" pitchFamily="49" charset="0"/>
              </a:rPr>
              <a:t>0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7           </a:t>
            </a:r>
            <a:r>
              <a:rPr lang="en-US" b="1" dirty="0" smtClean="0">
                <a:latin typeface="Courier New" pitchFamily="49" charset="0"/>
              </a:rPr>
              <a:t>0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8           </a:t>
            </a:r>
            <a:r>
              <a:rPr lang="en-US" b="1" dirty="0" smtClean="0">
                <a:latin typeface="Courier New" pitchFamily="49" charset="0"/>
              </a:rPr>
              <a:t>0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9           </a:t>
            </a:r>
            <a:r>
              <a:rPr lang="en-US" b="1" dirty="0" smtClean="0">
                <a:latin typeface="Courier New" pitchFamily="49" charset="0"/>
              </a:rPr>
              <a:t>0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679C04E-87CC-4683-92DD-B7E8F5E9F0CE}" type="slidenum">
              <a:rPr lang="en-US"/>
              <a:pPr/>
              <a:t>11</a:t>
            </a:fld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3072" cy="8257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403"/>
              <a:chOff x="0" y="0"/>
              <a:chExt cx="3072" cy="403"/>
            </a:xfrm>
          </p:grpSpPr>
          <p:sp>
            <p:nvSpPr>
              <p:cNvPr id="21509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403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10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403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	</a:t>
                </a:r>
                <a:r>
                  <a:rPr lang="en-US" b="1" dirty="0">
                    <a:solidFill>
                      <a:srgbClr val="33CC33"/>
                    </a:solidFill>
                    <a:latin typeface="Courier New" pitchFamily="49" charset="0"/>
                  </a:rPr>
                  <a:t>// Fig. </a:t>
                </a:r>
                <a:r>
                  <a:rPr lang="en-US" b="1" dirty="0" smtClean="0">
                    <a:solidFill>
                      <a:srgbClr val="33CC33"/>
                    </a:solidFill>
                    <a:latin typeface="Courier New" pitchFamily="49" charset="0"/>
                  </a:rPr>
                  <a:t>4.5: fig04_05.cpp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403"/>
              <a:ext cx="3072" cy="374"/>
              <a:chOff x="0" y="403"/>
              <a:chExt cx="3072" cy="374"/>
            </a:xfrm>
          </p:grpSpPr>
          <p:sp>
            <p:nvSpPr>
              <p:cNvPr id="21512" name="Rectangle 8"/>
              <p:cNvSpPr>
                <a:spLocks noChangeArrowheads="1"/>
              </p:cNvSpPr>
              <p:nvPr/>
            </p:nvSpPr>
            <p:spPr bwMode="auto">
              <a:xfrm>
                <a:off x="0" y="40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13" name="Rectangle 9"/>
              <p:cNvSpPr>
                <a:spLocks noChangeArrowheads="1"/>
              </p:cNvSpPr>
              <p:nvPr/>
            </p:nvSpPr>
            <p:spPr bwMode="auto">
              <a:xfrm>
                <a:off x="0" y="40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Initializing an array with a declaration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77"/>
              <a:ext cx="3072" cy="374"/>
              <a:chOff x="0" y="777"/>
              <a:chExt cx="3072" cy="374"/>
            </a:xfrm>
          </p:grpSpPr>
          <p:sp>
            <p:nvSpPr>
              <p:cNvPr id="21515" name="Rectangle 11"/>
              <p:cNvSpPr>
                <a:spLocks noChangeArrowheads="1"/>
              </p:cNvSpPr>
              <p:nvPr/>
            </p:nvSpPr>
            <p:spPr bwMode="auto">
              <a:xfrm>
                <a:off x="0" y="77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16" name="Rectangle 12"/>
              <p:cNvSpPr>
                <a:spLocks noChangeArrowheads="1"/>
              </p:cNvSpPr>
              <p:nvPr/>
            </p:nvSpPr>
            <p:spPr bwMode="auto">
              <a:xfrm>
                <a:off x="0" y="77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#include</a:t>
                </a:r>
                <a:r>
                  <a:rPr lang="en-US" b="1">
                    <a:latin typeface="Courier New" pitchFamily="49" charset="0"/>
                  </a:rPr>
                  <a:t> &lt;iostream&gt;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51"/>
              <a:ext cx="3072" cy="374"/>
              <a:chOff x="0" y="1151"/>
              <a:chExt cx="3072" cy="374"/>
            </a:xfrm>
          </p:grpSpPr>
          <p:sp>
            <p:nvSpPr>
              <p:cNvPr id="21518" name="Rectangle 14"/>
              <p:cNvSpPr>
                <a:spLocks noChangeArrowheads="1"/>
              </p:cNvSpPr>
              <p:nvPr/>
            </p:nvSpPr>
            <p:spPr bwMode="auto">
              <a:xfrm>
                <a:off x="0" y="115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19" name="Rectangle 15"/>
              <p:cNvSpPr>
                <a:spLocks noChangeArrowheads="1"/>
              </p:cNvSpPr>
              <p:nvPr/>
            </p:nvSpPr>
            <p:spPr bwMode="auto">
              <a:xfrm>
                <a:off x="0" y="115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4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1525"/>
              <a:ext cx="3072" cy="374"/>
              <a:chOff x="0" y="1525"/>
              <a:chExt cx="3072" cy="374"/>
            </a:xfrm>
          </p:grpSpPr>
          <p:sp>
            <p:nvSpPr>
              <p:cNvPr id="21521" name="Rectangle 17"/>
              <p:cNvSpPr>
                <a:spLocks noChangeArrowheads="1"/>
              </p:cNvSpPr>
              <p:nvPr/>
            </p:nvSpPr>
            <p:spPr bwMode="auto">
              <a:xfrm>
                <a:off x="0" y="152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22" name="Rectangle 18"/>
              <p:cNvSpPr>
                <a:spLocks noChangeArrowheads="1"/>
              </p:cNvSpPr>
              <p:nvPr/>
            </p:nvSpPr>
            <p:spPr bwMode="auto">
              <a:xfrm>
                <a:off x="0" y="152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5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using</a:t>
                </a:r>
                <a:r>
                  <a:rPr lang="en-US" b="1">
                    <a:latin typeface="Courier New" pitchFamily="49" charset="0"/>
                  </a:rPr>
                  <a:t> std::cout;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0" y="1899"/>
              <a:ext cx="3072" cy="374"/>
              <a:chOff x="0" y="1899"/>
              <a:chExt cx="3072" cy="374"/>
            </a:xfrm>
          </p:grpSpPr>
          <p:sp>
            <p:nvSpPr>
              <p:cNvPr id="21524" name="Rectangle 20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25" name="Rectangle 21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6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using</a:t>
                </a:r>
                <a:r>
                  <a:rPr lang="en-US" b="1">
                    <a:latin typeface="Courier New" pitchFamily="49" charset="0"/>
                  </a:rPr>
                  <a:t> std::endl;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0" y="2273"/>
              <a:ext cx="3072" cy="374"/>
              <a:chOff x="0" y="2273"/>
              <a:chExt cx="3072" cy="374"/>
            </a:xfrm>
          </p:grpSpPr>
          <p:sp>
            <p:nvSpPr>
              <p:cNvPr id="21527" name="Rectangle 23"/>
              <p:cNvSpPr>
                <a:spLocks noChangeArrowheads="1"/>
              </p:cNvSpPr>
              <p:nvPr/>
            </p:nvSpPr>
            <p:spPr bwMode="auto">
              <a:xfrm>
                <a:off x="0" y="227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28" name="Rectangle 24"/>
              <p:cNvSpPr>
                <a:spLocks noChangeArrowheads="1"/>
              </p:cNvSpPr>
              <p:nvPr/>
            </p:nvSpPr>
            <p:spPr bwMode="auto">
              <a:xfrm>
                <a:off x="0" y="227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0" y="2647"/>
              <a:ext cx="3072" cy="374"/>
              <a:chOff x="0" y="2647"/>
              <a:chExt cx="3072" cy="374"/>
            </a:xfrm>
          </p:grpSpPr>
          <p:sp>
            <p:nvSpPr>
              <p:cNvPr id="21530" name="Rectangle 26"/>
              <p:cNvSpPr>
                <a:spLocks noChangeArrowheads="1"/>
              </p:cNvSpPr>
              <p:nvPr/>
            </p:nvSpPr>
            <p:spPr bwMode="auto">
              <a:xfrm>
                <a:off x="0" y="264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1" name="Rectangle 27"/>
              <p:cNvSpPr>
                <a:spLocks noChangeArrowheads="1"/>
              </p:cNvSpPr>
              <p:nvPr/>
            </p:nvSpPr>
            <p:spPr bwMode="auto">
              <a:xfrm>
                <a:off x="0" y="264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8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#include</a:t>
                </a:r>
                <a:r>
                  <a:rPr lang="en-US" b="1">
                    <a:latin typeface="Courier New" pitchFamily="49" charset="0"/>
                  </a:rPr>
                  <a:t> &lt;iomanip&gt;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0" y="3021"/>
              <a:ext cx="3072" cy="374"/>
              <a:chOff x="0" y="3021"/>
              <a:chExt cx="3072" cy="374"/>
            </a:xfrm>
          </p:grpSpPr>
          <p:sp>
            <p:nvSpPr>
              <p:cNvPr id="21533" name="Rectangle 29"/>
              <p:cNvSpPr>
                <a:spLocks noChangeArrowheads="1"/>
              </p:cNvSpPr>
              <p:nvPr/>
            </p:nvSpPr>
            <p:spPr bwMode="auto">
              <a:xfrm>
                <a:off x="0" y="302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4" name="Rectangle 30"/>
              <p:cNvSpPr>
                <a:spLocks noChangeArrowheads="1"/>
              </p:cNvSpPr>
              <p:nvPr/>
            </p:nvSpPr>
            <p:spPr bwMode="auto">
              <a:xfrm>
                <a:off x="0" y="302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9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0" y="3395"/>
              <a:ext cx="3072" cy="374"/>
              <a:chOff x="0" y="3395"/>
              <a:chExt cx="3072" cy="374"/>
            </a:xfrm>
          </p:grpSpPr>
          <p:sp>
            <p:nvSpPr>
              <p:cNvPr id="21536" name="Rectangle 32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7" name="Rectangle 33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10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using</a:t>
                </a:r>
                <a:r>
                  <a:rPr lang="en-US" b="1">
                    <a:latin typeface="Courier New" pitchFamily="49" charset="0"/>
                  </a:rPr>
                  <a:t> std::setw;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0" y="3769"/>
              <a:ext cx="3072" cy="374"/>
              <a:chOff x="0" y="3769"/>
              <a:chExt cx="3072" cy="374"/>
            </a:xfrm>
          </p:grpSpPr>
          <p:sp>
            <p:nvSpPr>
              <p:cNvPr id="21539" name="Rectangle 35"/>
              <p:cNvSpPr>
                <a:spLocks noChangeArrowheads="1"/>
              </p:cNvSpPr>
              <p:nvPr/>
            </p:nvSpPr>
            <p:spPr bwMode="auto">
              <a:xfrm>
                <a:off x="0" y="376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0" name="Rectangle 36"/>
              <p:cNvSpPr>
                <a:spLocks noChangeArrowheads="1"/>
              </p:cNvSpPr>
              <p:nvPr/>
            </p:nvSpPr>
            <p:spPr bwMode="auto">
              <a:xfrm>
                <a:off x="0" y="376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11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4" name="Group 37"/>
            <p:cNvGrpSpPr>
              <a:grpSpLocks/>
            </p:cNvGrpSpPr>
            <p:nvPr/>
          </p:nvGrpSpPr>
          <p:grpSpPr bwMode="auto">
            <a:xfrm>
              <a:off x="0" y="4143"/>
              <a:ext cx="3072" cy="374"/>
              <a:chOff x="0" y="4143"/>
              <a:chExt cx="3072" cy="374"/>
            </a:xfrm>
          </p:grpSpPr>
          <p:sp>
            <p:nvSpPr>
              <p:cNvPr id="21542" name="Rectangle 38"/>
              <p:cNvSpPr>
                <a:spLocks noChangeArrowheads="1"/>
              </p:cNvSpPr>
              <p:nvPr/>
            </p:nvSpPr>
            <p:spPr bwMode="auto">
              <a:xfrm>
                <a:off x="0" y="414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3" name="Rectangle 39"/>
              <p:cNvSpPr>
                <a:spLocks noChangeArrowheads="1"/>
              </p:cNvSpPr>
              <p:nvPr/>
            </p:nvSpPr>
            <p:spPr bwMode="auto">
              <a:xfrm>
                <a:off x="0" y="414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12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</a:rPr>
                  <a:t> main()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5" name="Group 40"/>
            <p:cNvGrpSpPr>
              <a:grpSpLocks/>
            </p:cNvGrpSpPr>
            <p:nvPr/>
          </p:nvGrpSpPr>
          <p:grpSpPr bwMode="auto">
            <a:xfrm>
              <a:off x="0" y="4517"/>
              <a:ext cx="3072" cy="374"/>
              <a:chOff x="0" y="4517"/>
              <a:chExt cx="3072" cy="374"/>
            </a:xfrm>
          </p:grpSpPr>
          <p:sp>
            <p:nvSpPr>
              <p:cNvPr id="21545" name="Rectangle 41"/>
              <p:cNvSpPr>
                <a:spLocks noChangeArrowheads="1"/>
              </p:cNvSpPr>
              <p:nvPr/>
            </p:nvSpPr>
            <p:spPr bwMode="auto">
              <a:xfrm>
                <a:off x="0" y="451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6" name="Rectangle 42"/>
              <p:cNvSpPr>
                <a:spLocks noChangeArrowheads="1"/>
              </p:cNvSpPr>
              <p:nvPr/>
            </p:nvSpPr>
            <p:spPr bwMode="auto">
              <a:xfrm>
                <a:off x="0" y="451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13	</a:t>
                </a:r>
                <a:r>
                  <a:rPr lang="en-US" b="1">
                    <a:latin typeface="Courier New" pitchFamily="49" charset="0"/>
                  </a:rPr>
                  <a:t>{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43"/>
            <p:cNvGrpSpPr>
              <a:grpSpLocks/>
            </p:cNvGrpSpPr>
            <p:nvPr/>
          </p:nvGrpSpPr>
          <p:grpSpPr bwMode="auto">
            <a:xfrm>
              <a:off x="0" y="4891"/>
              <a:ext cx="3072" cy="374"/>
              <a:chOff x="0" y="4891"/>
              <a:chExt cx="3072" cy="374"/>
            </a:xfrm>
          </p:grpSpPr>
          <p:sp>
            <p:nvSpPr>
              <p:cNvPr id="21548" name="Rectangle 44"/>
              <p:cNvSpPr>
                <a:spLocks noChangeArrowheads="1"/>
              </p:cNvSpPr>
              <p:nvPr/>
            </p:nvSpPr>
            <p:spPr bwMode="auto">
              <a:xfrm>
                <a:off x="0" y="489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9" name="Rectangle 45"/>
              <p:cNvSpPr>
                <a:spLocks noChangeArrowheads="1"/>
              </p:cNvSpPr>
              <p:nvPr/>
            </p:nvSpPr>
            <p:spPr bwMode="auto">
              <a:xfrm>
                <a:off x="0" y="489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14	</a:t>
                </a:r>
                <a:r>
                  <a:rPr lang="en-US" b="1" dirty="0">
                    <a:latin typeface="Courier New" pitchFamily="49" charset="0"/>
                  </a:rPr>
                  <a:t>  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</a:rPr>
                  <a:t> n[ 10 ] = { 32, 27, 64, 18, 95, 14, 90, 70, 60, 37 };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46"/>
            <p:cNvGrpSpPr>
              <a:grpSpLocks/>
            </p:cNvGrpSpPr>
            <p:nvPr/>
          </p:nvGrpSpPr>
          <p:grpSpPr bwMode="auto">
            <a:xfrm>
              <a:off x="0" y="5265"/>
              <a:ext cx="3072" cy="374"/>
              <a:chOff x="0" y="5265"/>
              <a:chExt cx="3072" cy="374"/>
            </a:xfrm>
          </p:grpSpPr>
          <p:sp>
            <p:nvSpPr>
              <p:cNvPr id="21551" name="Rectangle 47"/>
              <p:cNvSpPr>
                <a:spLocks noChangeArrowheads="1"/>
              </p:cNvSpPr>
              <p:nvPr/>
            </p:nvSpPr>
            <p:spPr bwMode="auto">
              <a:xfrm>
                <a:off x="0" y="526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52" name="Rectangle 48"/>
              <p:cNvSpPr>
                <a:spLocks noChangeArrowheads="1"/>
              </p:cNvSpPr>
              <p:nvPr/>
            </p:nvSpPr>
            <p:spPr bwMode="auto">
              <a:xfrm>
                <a:off x="0" y="526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15	</a:t>
                </a:r>
                <a:r>
                  <a:rPr lang="en-US" b="1">
                    <a:latin typeface="Courier New" pitchFamily="49" charset="0"/>
                  </a:rPr>
                  <a:t>   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8" name="Group 49"/>
            <p:cNvGrpSpPr>
              <a:grpSpLocks/>
            </p:cNvGrpSpPr>
            <p:nvPr/>
          </p:nvGrpSpPr>
          <p:grpSpPr bwMode="auto">
            <a:xfrm>
              <a:off x="0" y="5639"/>
              <a:ext cx="3072" cy="374"/>
              <a:chOff x="0" y="5639"/>
              <a:chExt cx="3072" cy="374"/>
            </a:xfrm>
          </p:grpSpPr>
          <p:sp>
            <p:nvSpPr>
              <p:cNvPr id="21554" name="Rectangle 50"/>
              <p:cNvSpPr>
                <a:spLocks noChangeArrowheads="1"/>
              </p:cNvSpPr>
              <p:nvPr/>
            </p:nvSpPr>
            <p:spPr bwMode="auto">
              <a:xfrm>
                <a:off x="0" y="563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55" name="Rectangle 51"/>
              <p:cNvSpPr>
                <a:spLocks noChangeArrowheads="1"/>
              </p:cNvSpPr>
              <p:nvPr/>
            </p:nvSpPr>
            <p:spPr bwMode="auto">
              <a:xfrm>
                <a:off x="0" y="563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16	</a:t>
                </a:r>
                <a:r>
                  <a:rPr lang="en-US" b="1">
                    <a:latin typeface="Courier New" pitchFamily="49" charset="0"/>
                  </a:rPr>
                  <a:t>   cout &lt;&lt; "Element" &lt;&lt; setw( 13 ) &lt;&lt; "Value" &lt;&lt; endl;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52"/>
            <p:cNvGrpSpPr>
              <a:grpSpLocks/>
            </p:cNvGrpSpPr>
            <p:nvPr/>
          </p:nvGrpSpPr>
          <p:grpSpPr bwMode="auto">
            <a:xfrm>
              <a:off x="0" y="6013"/>
              <a:ext cx="3072" cy="374"/>
              <a:chOff x="0" y="6013"/>
              <a:chExt cx="3072" cy="374"/>
            </a:xfrm>
          </p:grpSpPr>
          <p:sp>
            <p:nvSpPr>
              <p:cNvPr id="21557" name="Rectangle 53"/>
              <p:cNvSpPr>
                <a:spLocks noChangeArrowheads="1"/>
              </p:cNvSpPr>
              <p:nvPr/>
            </p:nvSpPr>
            <p:spPr bwMode="auto">
              <a:xfrm>
                <a:off x="0" y="601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58" name="Rectangle 54"/>
              <p:cNvSpPr>
                <a:spLocks noChangeArrowheads="1"/>
              </p:cNvSpPr>
              <p:nvPr/>
            </p:nvSpPr>
            <p:spPr bwMode="auto">
              <a:xfrm>
                <a:off x="0" y="601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17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0" name="Group 55"/>
            <p:cNvGrpSpPr>
              <a:grpSpLocks/>
            </p:cNvGrpSpPr>
            <p:nvPr/>
          </p:nvGrpSpPr>
          <p:grpSpPr bwMode="auto">
            <a:xfrm>
              <a:off x="0" y="6387"/>
              <a:ext cx="3072" cy="374"/>
              <a:chOff x="0" y="6387"/>
              <a:chExt cx="3072" cy="374"/>
            </a:xfrm>
          </p:grpSpPr>
          <p:sp>
            <p:nvSpPr>
              <p:cNvPr id="21560" name="Rectangle 56"/>
              <p:cNvSpPr>
                <a:spLocks noChangeArrowheads="1"/>
              </p:cNvSpPr>
              <p:nvPr/>
            </p:nvSpPr>
            <p:spPr bwMode="auto">
              <a:xfrm>
                <a:off x="0" y="638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1" name="Rectangle 57"/>
              <p:cNvSpPr>
                <a:spLocks noChangeArrowheads="1"/>
              </p:cNvSpPr>
              <p:nvPr/>
            </p:nvSpPr>
            <p:spPr bwMode="auto">
              <a:xfrm>
                <a:off x="0" y="638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18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for</a:t>
                </a:r>
                <a:r>
                  <a:rPr lang="en-US" b="1">
                    <a:latin typeface="Courier New" pitchFamily="49" charset="0"/>
                  </a:rPr>
                  <a:t> (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</a:rPr>
                  <a:t> i = 0; i &lt; 10; i++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1" name="Group 58"/>
            <p:cNvGrpSpPr>
              <a:grpSpLocks/>
            </p:cNvGrpSpPr>
            <p:nvPr/>
          </p:nvGrpSpPr>
          <p:grpSpPr bwMode="auto">
            <a:xfrm>
              <a:off x="0" y="6761"/>
              <a:ext cx="3072" cy="374"/>
              <a:chOff x="0" y="6761"/>
              <a:chExt cx="3072" cy="374"/>
            </a:xfrm>
          </p:grpSpPr>
          <p:sp>
            <p:nvSpPr>
              <p:cNvPr id="21563" name="Rectangle 59"/>
              <p:cNvSpPr>
                <a:spLocks noChangeArrowheads="1"/>
              </p:cNvSpPr>
              <p:nvPr/>
            </p:nvSpPr>
            <p:spPr bwMode="auto">
              <a:xfrm>
                <a:off x="0" y="676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4" name="Rectangle 60"/>
              <p:cNvSpPr>
                <a:spLocks noChangeArrowheads="1"/>
              </p:cNvSpPr>
              <p:nvPr/>
            </p:nvSpPr>
            <p:spPr bwMode="auto">
              <a:xfrm>
                <a:off x="0" y="676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19	</a:t>
                </a:r>
                <a:r>
                  <a:rPr lang="en-US" b="1">
                    <a:latin typeface="Courier New" pitchFamily="49" charset="0"/>
                  </a:rPr>
                  <a:t>      cout &lt;&lt; setw( 7 ) &lt;&lt; i &lt;&lt; setw( 13 ) &lt;&lt; n[ i ] &lt;&lt; endl;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61"/>
            <p:cNvGrpSpPr>
              <a:grpSpLocks/>
            </p:cNvGrpSpPr>
            <p:nvPr/>
          </p:nvGrpSpPr>
          <p:grpSpPr bwMode="auto">
            <a:xfrm>
              <a:off x="0" y="7135"/>
              <a:ext cx="3072" cy="374"/>
              <a:chOff x="0" y="7135"/>
              <a:chExt cx="3072" cy="374"/>
            </a:xfrm>
          </p:grpSpPr>
          <p:sp>
            <p:nvSpPr>
              <p:cNvPr id="21566" name="Rectangle 62"/>
              <p:cNvSpPr>
                <a:spLocks noChangeArrowheads="1"/>
              </p:cNvSpPr>
              <p:nvPr/>
            </p:nvSpPr>
            <p:spPr bwMode="auto">
              <a:xfrm>
                <a:off x="0" y="713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7" name="Rectangle 63"/>
              <p:cNvSpPr>
                <a:spLocks noChangeArrowheads="1"/>
              </p:cNvSpPr>
              <p:nvPr/>
            </p:nvSpPr>
            <p:spPr bwMode="auto">
              <a:xfrm>
                <a:off x="0" y="713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20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64"/>
            <p:cNvGrpSpPr>
              <a:grpSpLocks/>
            </p:cNvGrpSpPr>
            <p:nvPr/>
          </p:nvGrpSpPr>
          <p:grpSpPr bwMode="auto">
            <a:xfrm>
              <a:off x="0" y="7509"/>
              <a:ext cx="3072" cy="374"/>
              <a:chOff x="0" y="7509"/>
              <a:chExt cx="3072" cy="374"/>
            </a:xfrm>
          </p:grpSpPr>
          <p:sp>
            <p:nvSpPr>
              <p:cNvPr id="21569" name="Rectangle 65"/>
              <p:cNvSpPr>
                <a:spLocks noChangeArrowheads="1"/>
              </p:cNvSpPr>
              <p:nvPr/>
            </p:nvSpPr>
            <p:spPr bwMode="auto">
              <a:xfrm>
                <a:off x="0" y="750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70" name="Rectangle 66"/>
              <p:cNvSpPr>
                <a:spLocks noChangeArrowheads="1"/>
              </p:cNvSpPr>
              <p:nvPr/>
            </p:nvSpPr>
            <p:spPr bwMode="auto">
              <a:xfrm>
                <a:off x="0" y="750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21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return</a:t>
                </a:r>
                <a:r>
                  <a:rPr lang="en-US" b="1">
                    <a:latin typeface="Courier New" pitchFamily="49" charset="0"/>
                  </a:rPr>
                  <a:t> 0;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4" name="Group 67"/>
            <p:cNvGrpSpPr>
              <a:grpSpLocks/>
            </p:cNvGrpSpPr>
            <p:nvPr/>
          </p:nvGrpSpPr>
          <p:grpSpPr bwMode="auto">
            <a:xfrm>
              <a:off x="0" y="7883"/>
              <a:ext cx="3072" cy="374"/>
              <a:chOff x="0" y="7883"/>
              <a:chExt cx="3072" cy="374"/>
            </a:xfrm>
          </p:grpSpPr>
          <p:sp>
            <p:nvSpPr>
              <p:cNvPr id="21572" name="Rectangle 68"/>
              <p:cNvSpPr>
                <a:spLocks noChangeArrowheads="1"/>
              </p:cNvSpPr>
              <p:nvPr/>
            </p:nvSpPr>
            <p:spPr bwMode="auto">
              <a:xfrm>
                <a:off x="0" y="788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73" name="Rectangle 69"/>
              <p:cNvSpPr>
                <a:spLocks noChangeArrowheads="1"/>
              </p:cNvSpPr>
              <p:nvPr/>
            </p:nvSpPr>
            <p:spPr bwMode="auto">
              <a:xfrm>
                <a:off x="0" y="788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22	</a:t>
                </a:r>
                <a:r>
                  <a:rPr lang="en-US" b="1">
                    <a:latin typeface="Courier New" pitchFamily="49" charset="0"/>
                  </a:rPr>
                  <a:t>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1"/>
          <p:cNvSpPr>
            <a:spLocks noChangeArrowheads="1"/>
          </p:cNvSpPr>
          <p:nvPr/>
        </p:nvSpPr>
        <p:spPr bwMode="auto">
          <a:xfrm>
            <a:off x="0" y="457200"/>
            <a:ext cx="6781800" cy="341632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Element        Value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0           </a:t>
            </a:r>
            <a:r>
              <a:rPr lang="en-US" b="1" dirty="0" smtClean="0">
                <a:latin typeface="Courier New" pitchFamily="49" charset="0"/>
              </a:rPr>
              <a:t>32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1           </a:t>
            </a:r>
            <a:r>
              <a:rPr lang="en-US" b="1" dirty="0" smtClean="0">
                <a:latin typeface="Courier New" pitchFamily="49" charset="0"/>
              </a:rPr>
              <a:t>27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2           </a:t>
            </a:r>
            <a:r>
              <a:rPr lang="en-US" b="1" dirty="0" smtClean="0">
                <a:latin typeface="Courier New" pitchFamily="49" charset="0"/>
              </a:rPr>
              <a:t>64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3           </a:t>
            </a:r>
            <a:r>
              <a:rPr lang="en-US" b="1" dirty="0" smtClean="0">
                <a:latin typeface="Courier New" pitchFamily="49" charset="0"/>
              </a:rPr>
              <a:t>18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4           </a:t>
            </a:r>
            <a:r>
              <a:rPr lang="en-US" b="1" dirty="0" smtClean="0">
                <a:latin typeface="Courier New" pitchFamily="49" charset="0"/>
              </a:rPr>
              <a:t>95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5           </a:t>
            </a:r>
            <a:r>
              <a:rPr lang="en-US" b="1" dirty="0" smtClean="0">
                <a:latin typeface="Courier New" pitchFamily="49" charset="0"/>
              </a:rPr>
              <a:t>14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6           </a:t>
            </a:r>
            <a:r>
              <a:rPr lang="en-US" b="1" dirty="0" smtClean="0">
                <a:latin typeface="Courier New" pitchFamily="49" charset="0"/>
              </a:rPr>
              <a:t>90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7           </a:t>
            </a:r>
            <a:r>
              <a:rPr lang="en-US" b="1" dirty="0" smtClean="0">
                <a:latin typeface="Courier New" pitchFamily="49" charset="0"/>
              </a:rPr>
              <a:t>70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8           </a:t>
            </a:r>
            <a:r>
              <a:rPr lang="en-US" b="1" dirty="0" smtClean="0">
                <a:latin typeface="Courier New" pitchFamily="49" charset="0"/>
              </a:rPr>
              <a:t>60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9           </a:t>
            </a:r>
            <a:r>
              <a:rPr lang="en-US" b="1" dirty="0" smtClean="0">
                <a:latin typeface="Courier New" pitchFamily="49" charset="0"/>
              </a:rPr>
              <a:t>37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679C04E-87CC-4683-92DD-B7E8F5E9F0CE}" type="slidenum">
              <a:rPr lang="en-US"/>
              <a:pPr/>
              <a:t>13</a:t>
            </a:fld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3072" cy="8257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403"/>
              <a:chOff x="0" y="0"/>
              <a:chExt cx="3072" cy="403"/>
            </a:xfrm>
          </p:grpSpPr>
          <p:sp>
            <p:nvSpPr>
              <p:cNvPr id="21509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403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10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403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	</a:t>
                </a:r>
                <a:r>
                  <a:rPr lang="en-US" b="1" dirty="0">
                    <a:solidFill>
                      <a:srgbClr val="33CC33"/>
                    </a:solidFill>
                    <a:latin typeface="Courier New" pitchFamily="49" charset="0"/>
                  </a:rPr>
                  <a:t>// Fig. </a:t>
                </a:r>
                <a:r>
                  <a:rPr lang="en-US" b="1" dirty="0" smtClean="0">
                    <a:solidFill>
                      <a:srgbClr val="33CC33"/>
                    </a:solidFill>
                    <a:latin typeface="Courier New" pitchFamily="49" charset="0"/>
                  </a:rPr>
                  <a:t>4.6: fig04_06.cpp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403"/>
              <a:ext cx="3072" cy="374"/>
              <a:chOff x="0" y="403"/>
              <a:chExt cx="3072" cy="374"/>
            </a:xfrm>
          </p:grpSpPr>
          <p:sp>
            <p:nvSpPr>
              <p:cNvPr id="21512" name="Rectangle 8"/>
              <p:cNvSpPr>
                <a:spLocks noChangeArrowheads="1"/>
              </p:cNvSpPr>
              <p:nvPr/>
            </p:nvSpPr>
            <p:spPr bwMode="auto">
              <a:xfrm>
                <a:off x="0" y="40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13" name="Rectangle 9"/>
              <p:cNvSpPr>
                <a:spLocks noChangeArrowheads="1"/>
              </p:cNvSpPr>
              <p:nvPr/>
            </p:nvSpPr>
            <p:spPr bwMode="auto">
              <a:xfrm>
                <a:off x="0" y="40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2	</a:t>
                </a:r>
                <a:r>
                  <a:rPr lang="en-US" b="1" dirty="0">
                    <a:solidFill>
                      <a:srgbClr val="33CC33"/>
                    </a:solidFill>
                    <a:latin typeface="Courier New" pitchFamily="49" charset="0"/>
                  </a:rPr>
                  <a:t>// </a:t>
                </a:r>
                <a:r>
                  <a:rPr lang="en-US" b="1" dirty="0" smtClean="0">
                    <a:solidFill>
                      <a:srgbClr val="33CC33"/>
                    </a:solidFill>
                    <a:latin typeface="Courier New" pitchFamily="49" charset="0"/>
                  </a:rPr>
                  <a:t>Array size declaration as const 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77"/>
              <a:ext cx="3072" cy="374"/>
              <a:chOff x="0" y="777"/>
              <a:chExt cx="3072" cy="374"/>
            </a:xfrm>
          </p:grpSpPr>
          <p:sp>
            <p:nvSpPr>
              <p:cNvPr id="21515" name="Rectangle 11"/>
              <p:cNvSpPr>
                <a:spLocks noChangeArrowheads="1"/>
              </p:cNvSpPr>
              <p:nvPr/>
            </p:nvSpPr>
            <p:spPr bwMode="auto">
              <a:xfrm>
                <a:off x="0" y="77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16" name="Rectangle 12"/>
              <p:cNvSpPr>
                <a:spLocks noChangeArrowheads="1"/>
              </p:cNvSpPr>
              <p:nvPr/>
            </p:nvSpPr>
            <p:spPr bwMode="auto">
              <a:xfrm>
                <a:off x="0" y="77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#include</a:t>
                </a:r>
                <a:r>
                  <a:rPr lang="en-US" b="1">
                    <a:latin typeface="Courier New" pitchFamily="49" charset="0"/>
                  </a:rPr>
                  <a:t> &lt;iostream&gt;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51"/>
              <a:ext cx="3072" cy="374"/>
              <a:chOff x="0" y="1151"/>
              <a:chExt cx="3072" cy="374"/>
            </a:xfrm>
          </p:grpSpPr>
          <p:sp>
            <p:nvSpPr>
              <p:cNvPr id="21518" name="Rectangle 14"/>
              <p:cNvSpPr>
                <a:spLocks noChangeArrowheads="1"/>
              </p:cNvSpPr>
              <p:nvPr/>
            </p:nvSpPr>
            <p:spPr bwMode="auto">
              <a:xfrm>
                <a:off x="0" y="115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19" name="Rectangle 15"/>
              <p:cNvSpPr>
                <a:spLocks noChangeArrowheads="1"/>
              </p:cNvSpPr>
              <p:nvPr/>
            </p:nvSpPr>
            <p:spPr bwMode="auto">
              <a:xfrm>
                <a:off x="0" y="115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4</a:t>
                </a:r>
                <a:r>
                  <a:rPr lang="en-US" b="1" dirty="0" smtClean="0">
                    <a:solidFill>
                      <a:srgbClr val="275AFF"/>
                    </a:solidFill>
                    <a:latin typeface="Courier New" pitchFamily="49" charset="0"/>
                  </a:rPr>
                  <a:t> using</a:t>
                </a:r>
                <a:r>
                  <a:rPr lang="en-US" b="1" dirty="0" smtClean="0">
                    <a:latin typeface="Courier New" pitchFamily="49" charset="0"/>
                  </a:rPr>
                  <a:t> std::</a:t>
                </a:r>
                <a:r>
                  <a:rPr lang="en-US" b="1" dirty="0" err="1" smtClean="0">
                    <a:latin typeface="Courier New" pitchFamily="49" charset="0"/>
                  </a:rPr>
                  <a:t>cout</a:t>
                </a:r>
                <a:r>
                  <a:rPr lang="en-US" b="1" dirty="0" smtClean="0">
                    <a:latin typeface="Courier New" pitchFamily="49" charset="0"/>
                  </a:rPr>
                  <a:t>; 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1525"/>
              <a:ext cx="3072" cy="374"/>
              <a:chOff x="0" y="1525"/>
              <a:chExt cx="3072" cy="374"/>
            </a:xfrm>
          </p:grpSpPr>
          <p:sp>
            <p:nvSpPr>
              <p:cNvPr id="21521" name="Rectangle 17"/>
              <p:cNvSpPr>
                <a:spLocks noChangeArrowheads="1"/>
              </p:cNvSpPr>
              <p:nvPr/>
            </p:nvSpPr>
            <p:spPr bwMode="auto">
              <a:xfrm>
                <a:off x="0" y="152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22" name="Rectangle 18"/>
              <p:cNvSpPr>
                <a:spLocks noChangeArrowheads="1"/>
              </p:cNvSpPr>
              <p:nvPr/>
            </p:nvSpPr>
            <p:spPr bwMode="auto">
              <a:xfrm>
                <a:off x="0" y="152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5</a:t>
                </a:r>
                <a:r>
                  <a:rPr lang="en-US" b="1" dirty="0" smtClean="0">
                    <a:solidFill>
                      <a:srgbClr val="275AFF"/>
                    </a:solidFill>
                    <a:latin typeface="Courier New" pitchFamily="49" charset="0"/>
                  </a:rPr>
                  <a:t> using</a:t>
                </a:r>
                <a:r>
                  <a:rPr lang="en-US" b="1" dirty="0" smtClean="0">
                    <a:latin typeface="Courier New" pitchFamily="49" charset="0"/>
                  </a:rPr>
                  <a:t> std::</a:t>
                </a:r>
                <a:r>
                  <a:rPr lang="en-US" b="1" dirty="0" err="1" smtClean="0">
                    <a:latin typeface="Courier New" pitchFamily="49" charset="0"/>
                  </a:rPr>
                  <a:t>endl</a:t>
                </a:r>
                <a:r>
                  <a:rPr lang="en-US" b="1" dirty="0" smtClean="0">
                    <a:latin typeface="Courier New" pitchFamily="49" charset="0"/>
                  </a:rPr>
                  <a:t>; 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0" y="1899"/>
              <a:ext cx="3072" cy="374"/>
              <a:chOff x="0" y="1899"/>
              <a:chExt cx="3072" cy="374"/>
            </a:xfrm>
          </p:grpSpPr>
          <p:sp>
            <p:nvSpPr>
              <p:cNvPr id="21524" name="Rectangle 20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25" name="Rectangle 21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6</a:t>
                </a:r>
                <a:r>
                  <a:rPr lang="en-US" b="1" dirty="0" smtClean="0">
                    <a:solidFill>
                      <a:srgbClr val="275AFF"/>
                    </a:solidFill>
                    <a:latin typeface="Courier New" pitchFamily="49" charset="0"/>
                  </a:rPr>
                  <a:t> #include</a:t>
                </a:r>
                <a:r>
                  <a:rPr lang="en-US" b="1" dirty="0" smtClean="0">
                    <a:latin typeface="Courier New" pitchFamily="49" charset="0"/>
                  </a:rPr>
                  <a:t> &lt;</a:t>
                </a:r>
                <a:r>
                  <a:rPr lang="en-US" b="1" dirty="0" err="1" smtClean="0">
                    <a:latin typeface="Courier New" pitchFamily="49" charset="0"/>
                  </a:rPr>
                  <a:t>iomanip</a:t>
                </a:r>
                <a:r>
                  <a:rPr lang="en-US" b="1" dirty="0" smtClean="0">
                    <a:latin typeface="Courier New" pitchFamily="49" charset="0"/>
                  </a:rPr>
                  <a:t>&gt; 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0" y="2273"/>
              <a:ext cx="3072" cy="374"/>
              <a:chOff x="0" y="2273"/>
              <a:chExt cx="3072" cy="374"/>
            </a:xfrm>
          </p:grpSpPr>
          <p:sp>
            <p:nvSpPr>
              <p:cNvPr id="21527" name="Rectangle 23"/>
              <p:cNvSpPr>
                <a:spLocks noChangeArrowheads="1"/>
              </p:cNvSpPr>
              <p:nvPr/>
            </p:nvSpPr>
            <p:spPr bwMode="auto">
              <a:xfrm>
                <a:off x="0" y="227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28" name="Rectangle 24"/>
              <p:cNvSpPr>
                <a:spLocks noChangeArrowheads="1"/>
              </p:cNvSpPr>
              <p:nvPr/>
            </p:nvSpPr>
            <p:spPr bwMode="auto">
              <a:xfrm>
                <a:off x="0" y="227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7</a:t>
                </a:r>
                <a:r>
                  <a:rPr lang="en-US" b="1" dirty="0" smtClean="0">
                    <a:solidFill>
                      <a:srgbClr val="275AFF"/>
                    </a:solidFill>
                    <a:latin typeface="Courier New" pitchFamily="49" charset="0"/>
                  </a:rPr>
                  <a:t> using</a:t>
                </a:r>
                <a:r>
                  <a:rPr lang="en-US" b="1" dirty="0" smtClean="0">
                    <a:latin typeface="Courier New" pitchFamily="49" charset="0"/>
                  </a:rPr>
                  <a:t> std::</a:t>
                </a:r>
                <a:r>
                  <a:rPr lang="en-US" b="1" dirty="0" err="1" smtClean="0">
                    <a:latin typeface="Courier New" pitchFamily="49" charset="0"/>
                  </a:rPr>
                  <a:t>setw</a:t>
                </a:r>
                <a:r>
                  <a:rPr lang="en-US" b="1" dirty="0" smtClean="0">
                    <a:latin typeface="Courier New" pitchFamily="49" charset="0"/>
                  </a:rPr>
                  <a:t>; 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0" y="2647"/>
              <a:ext cx="3072" cy="374"/>
              <a:chOff x="0" y="2647"/>
              <a:chExt cx="3072" cy="374"/>
            </a:xfrm>
          </p:grpSpPr>
          <p:sp>
            <p:nvSpPr>
              <p:cNvPr id="21530" name="Rectangle 26"/>
              <p:cNvSpPr>
                <a:spLocks noChangeArrowheads="1"/>
              </p:cNvSpPr>
              <p:nvPr/>
            </p:nvSpPr>
            <p:spPr bwMode="auto">
              <a:xfrm>
                <a:off x="0" y="264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1" name="Rectangle 27"/>
              <p:cNvSpPr>
                <a:spLocks noChangeArrowheads="1"/>
              </p:cNvSpPr>
              <p:nvPr/>
            </p:nvSpPr>
            <p:spPr bwMode="auto">
              <a:xfrm>
                <a:off x="0" y="264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8	</a:t>
                </a:r>
                <a:r>
                  <a:rPr lang="en-US" b="1" dirty="0" err="1" smtClean="0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 dirty="0" smtClean="0">
                    <a:latin typeface="Courier New" pitchFamily="49" charset="0"/>
                  </a:rPr>
                  <a:t> main()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0" y="3021"/>
              <a:ext cx="3072" cy="374"/>
              <a:chOff x="0" y="3021"/>
              <a:chExt cx="3072" cy="374"/>
            </a:xfrm>
          </p:grpSpPr>
          <p:sp>
            <p:nvSpPr>
              <p:cNvPr id="21533" name="Rectangle 29"/>
              <p:cNvSpPr>
                <a:spLocks noChangeArrowheads="1"/>
              </p:cNvSpPr>
              <p:nvPr/>
            </p:nvSpPr>
            <p:spPr bwMode="auto">
              <a:xfrm>
                <a:off x="0" y="302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4" name="Rectangle 30"/>
              <p:cNvSpPr>
                <a:spLocks noChangeArrowheads="1"/>
              </p:cNvSpPr>
              <p:nvPr/>
            </p:nvSpPr>
            <p:spPr bwMode="auto">
              <a:xfrm>
                <a:off x="0" y="302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9 </a:t>
                </a:r>
                <a:r>
                  <a:rPr lang="en-US" b="1" dirty="0" smtClean="0">
                    <a:latin typeface="Courier New" pitchFamily="49" charset="0"/>
                  </a:rPr>
                  <a:t>{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0" y="3395"/>
              <a:ext cx="3072" cy="374"/>
              <a:chOff x="0" y="3395"/>
              <a:chExt cx="3072" cy="374"/>
            </a:xfrm>
          </p:grpSpPr>
          <p:sp>
            <p:nvSpPr>
              <p:cNvPr id="21536" name="Rectangle 32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7" name="Rectangle 33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10	</a:t>
                </a:r>
                <a:r>
                  <a:rPr lang="en-US" b="1" dirty="0" smtClean="0">
                    <a:solidFill>
                      <a:srgbClr val="275AFF"/>
                    </a:solidFill>
                    <a:latin typeface="Courier New" pitchFamily="49" charset="0"/>
                  </a:rPr>
                  <a:t> const </a:t>
                </a:r>
                <a:r>
                  <a:rPr lang="en-US" b="1" dirty="0" err="1" smtClean="0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 dirty="0" smtClean="0">
                    <a:solidFill>
                      <a:srgbClr val="275AFF"/>
                    </a:solidFill>
                    <a:latin typeface="Courier New" pitchFamily="49" charset="0"/>
                  </a:rPr>
                  <a:t> </a:t>
                </a:r>
                <a:r>
                  <a:rPr lang="en-US" b="1" dirty="0" err="1" smtClean="0">
                    <a:latin typeface="Courier New" pitchFamily="49" charset="0"/>
                  </a:rPr>
                  <a:t>arraySize</a:t>
                </a:r>
                <a:r>
                  <a:rPr lang="en-US" b="1" dirty="0" smtClean="0">
                    <a:latin typeface="Courier New" pitchFamily="49" charset="0"/>
                  </a:rPr>
                  <a:t> = 10;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0" y="3762"/>
              <a:ext cx="3072" cy="381"/>
              <a:chOff x="0" y="3762"/>
              <a:chExt cx="3072" cy="381"/>
            </a:xfrm>
          </p:grpSpPr>
          <p:sp>
            <p:nvSpPr>
              <p:cNvPr id="21539" name="Rectangle 35"/>
              <p:cNvSpPr>
                <a:spLocks noChangeArrowheads="1"/>
              </p:cNvSpPr>
              <p:nvPr/>
            </p:nvSpPr>
            <p:spPr bwMode="auto">
              <a:xfrm>
                <a:off x="0" y="376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0" name="Rectangle 36"/>
              <p:cNvSpPr>
                <a:spLocks noChangeArrowheads="1"/>
              </p:cNvSpPr>
              <p:nvPr/>
            </p:nvSpPr>
            <p:spPr bwMode="auto">
              <a:xfrm>
                <a:off x="0" y="37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11	 </a:t>
                </a:r>
                <a:r>
                  <a:rPr lang="en-US" b="1" dirty="0" err="1" smtClean="0">
                    <a:solidFill>
                      <a:srgbClr val="4D8DFF"/>
                    </a:solidFill>
                    <a:latin typeface="Courier New" pitchFamily="49" charset="0"/>
                  </a:rPr>
                  <a:t>int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 </a:t>
                </a:r>
                <a:r>
                  <a:rPr lang="en-US" b="1" dirty="0" smtClean="0">
                    <a:latin typeface="Courier New" pitchFamily="49" charset="0"/>
                  </a:rPr>
                  <a:t>s[</a:t>
                </a:r>
                <a:r>
                  <a:rPr lang="en-US" b="1" dirty="0" err="1" smtClean="0">
                    <a:latin typeface="Courier New" pitchFamily="49" charset="0"/>
                  </a:rPr>
                  <a:t>arraySize</a:t>
                </a:r>
                <a:r>
                  <a:rPr lang="en-US" b="1" dirty="0" smtClean="0">
                    <a:latin typeface="Courier New" pitchFamily="49" charset="0"/>
                  </a:rPr>
                  <a:t>];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4" name="Group 37"/>
            <p:cNvGrpSpPr>
              <a:grpSpLocks/>
            </p:cNvGrpSpPr>
            <p:nvPr/>
          </p:nvGrpSpPr>
          <p:grpSpPr bwMode="auto">
            <a:xfrm>
              <a:off x="0" y="4143"/>
              <a:ext cx="3072" cy="374"/>
              <a:chOff x="0" y="4143"/>
              <a:chExt cx="3072" cy="374"/>
            </a:xfrm>
          </p:grpSpPr>
          <p:sp>
            <p:nvSpPr>
              <p:cNvPr id="21542" name="Rectangle 38"/>
              <p:cNvSpPr>
                <a:spLocks noChangeArrowheads="1"/>
              </p:cNvSpPr>
              <p:nvPr/>
            </p:nvSpPr>
            <p:spPr bwMode="auto">
              <a:xfrm>
                <a:off x="0" y="414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3" name="Rectangle 39"/>
              <p:cNvSpPr>
                <a:spLocks noChangeArrowheads="1"/>
              </p:cNvSpPr>
              <p:nvPr/>
            </p:nvSpPr>
            <p:spPr bwMode="auto">
              <a:xfrm>
                <a:off x="0" y="414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12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5" name="Group 40"/>
            <p:cNvGrpSpPr>
              <a:grpSpLocks/>
            </p:cNvGrpSpPr>
            <p:nvPr/>
          </p:nvGrpSpPr>
          <p:grpSpPr bwMode="auto">
            <a:xfrm>
              <a:off x="0" y="4517"/>
              <a:ext cx="3072" cy="374"/>
              <a:chOff x="0" y="4517"/>
              <a:chExt cx="3072" cy="374"/>
            </a:xfrm>
          </p:grpSpPr>
          <p:sp>
            <p:nvSpPr>
              <p:cNvPr id="21545" name="Rectangle 41"/>
              <p:cNvSpPr>
                <a:spLocks noChangeArrowheads="1"/>
              </p:cNvSpPr>
              <p:nvPr/>
            </p:nvSpPr>
            <p:spPr bwMode="auto">
              <a:xfrm>
                <a:off x="0" y="451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6" name="Rectangle 42"/>
              <p:cNvSpPr>
                <a:spLocks noChangeArrowheads="1"/>
              </p:cNvSpPr>
              <p:nvPr/>
            </p:nvSpPr>
            <p:spPr bwMode="auto">
              <a:xfrm>
                <a:off x="0" y="451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13 </a:t>
                </a:r>
                <a:r>
                  <a:rPr lang="en-US" b="1" dirty="0" smtClean="0">
                    <a:latin typeface="Courier New" pitchFamily="49" charset="0"/>
                  </a:rPr>
                  <a:t>for(</a:t>
                </a:r>
                <a:r>
                  <a:rPr lang="en-US" b="1" dirty="0" err="1" smtClean="0">
                    <a:latin typeface="Courier New" pitchFamily="49" charset="0"/>
                  </a:rPr>
                  <a:t>int</a:t>
                </a:r>
                <a:r>
                  <a:rPr lang="en-US" b="1" dirty="0" smtClean="0">
                    <a:latin typeface="Courier New" pitchFamily="49" charset="0"/>
                  </a:rPr>
                  <a:t> </a:t>
                </a:r>
                <a:r>
                  <a:rPr lang="en-US" b="1" dirty="0" err="1" smtClean="0">
                    <a:latin typeface="Courier New" pitchFamily="49" charset="0"/>
                  </a:rPr>
                  <a:t>i</a:t>
                </a:r>
                <a:r>
                  <a:rPr lang="en-US" b="1" dirty="0" smtClean="0">
                    <a:latin typeface="Courier New" pitchFamily="49" charset="0"/>
                  </a:rPr>
                  <a:t>=0; </a:t>
                </a:r>
                <a:r>
                  <a:rPr lang="en-US" b="1" dirty="0" err="1" smtClean="0">
                    <a:latin typeface="Courier New" pitchFamily="49" charset="0"/>
                  </a:rPr>
                  <a:t>i</a:t>
                </a:r>
                <a:r>
                  <a:rPr lang="en-US" b="1" dirty="0" smtClean="0">
                    <a:latin typeface="Courier New" pitchFamily="49" charset="0"/>
                  </a:rPr>
                  <a:t>&lt;</a:t>
                </a:r>
                <a:r>
                  <a:rPr lang="en-US" b="1" dirty="0" err="1" smtClean="0">
                    <a:latin typeface="Courier New" pitchFamily="49" charset="0"/>
                  </a:rPr>
                  <a:t>arraySize</a:t>
                </a:r>
                <a:r>
                  <a:rPr lang="en-US" b="1" dirty="0" smtClean="0">
                    <a:latin typeface="Courier New" pitchFamily="49" charset="0"/>
                  </a:rPr>
                  <a:t>; </a:t>
                </a:r>
                <a:r>
                  <a:rPr lang="en-US" b="1" dirty="0" err="1" smtClean="0">
                    <a:latin typeface="Courier New" pitchFamily="49" charset="0"/>
                  </a:rPr>
                  <a:t>i</a:t>
                </a:r>
                <a:r>
                  <a:rPr lang="en-US" b="1" dirty="0" smtClean="0">
                    <a:latin typeface="Courier New" pitchFamily="49" charset="0"/>
                  </a:rPr>
                  <a:t>++)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43"/>
            <p:cNvGrpSpPr>
              <a:grpSpLocks/>
            </p:cNvGrpSpPr>
            <p:nvPr/>
          </p:nvGrpSpPr>
          <p:grpSpPr bwMode="auto">
            <a:xfrm>
              <a:off x="0" y="4891"/>
              <a:ext cx="3072" cy="374"/>
              <a:chOff x="0" y="4891"/>
              <a:chExt cx="3072" cy="374"/>
            </a:xfrm>
          </p:grpSpPr>
          <p:sp>
            <p:nvSpPr>
              <p:cNvPr id="21548" name="Rectangle 44"/>
              <p:cNvSpPr>
                <a:spLocks noChangeArrowheads="1"/>
              </p:cNvSpPr>
              <p:nvPr/>
            </p:nvSpPr>
            <p:spPr bwMode="auto">
              <a:xfrm>
                <a:off x="0" y="489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9" name="Rectangle 45"/>
              <p:cNvSpPr>
                <a:spLocks noChangeArrowheads="1"/>
              </p:cNvSpPr>
              <p:nvPr/>
            </p:nvSpPr>
            <p:spPr bwMode="auto">
              <a:xfrm>
                <a:off x="0" y="489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14</a:t>
                </a:r>
                <a:r>
                  <a:rPr lang="en-US" b="1" dirty="0" smtClean="0">
                    <a:latin typeface="Courier New" pitchFamily="49" charset="0"/>
                  </a:rPr>
                  <a:t> 	s[</a:t>
                </a:r>
                <a:r>
                  <a:rPr lang="en-US" b="1" dirty="0" err="1" smtClean="0">
                    <a:latin typeface="Courier New" pitchFamily="49" charset="0"/>
                  </a:rPr>
                  <a:t>i</a:t>
                </a:r>
                <a:r>
                  <a:rPr lang="en-US" b="1" dirty="0" smtClean="0">
                    <a:latin typeface="Courier New" pitchFamily="49" charset="0"/>
                  </a:rPr>
                  <a:t>]=2+2*</a:t>
                </a:r>
                <a:r>
                  <a:rPr lang="en-US" b="1" dirty="0" err="1" smtClean="0">
                    <a:latin typeface="Courier New" pitchFamily="49" charset="0"/>
                  </a:rPr>
                  <a:t>i</a:t>
                </a:r>
                <a:r>
                  <a:rPr lang="en-US" b="1" dirty="0" smtClean="0">
                    <a:latin typeface="Courier New" pitchFamily="49" charset="0"/>
                  </a:rPr>
                  <a:t>; 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46"/>
            <p:cNvGrpSpPr>
              <a:grpSpLocks/>
            </p:cNvGrpSpPr>
            <p:nvPr/>
          </p:nvGrpSpPr>
          <p:grpSpPr bwMode="auto">
            <a:xfrm>
              <a:off x="0" y="5265"/>
              <a:ext cx="3072" cy="374"/>
              <a:chOff x="0" y="5265"/>
              <a:chExt cx="3072" cy="374"/>
            </a:xfrm>
          </p:grpSpPr>
          <p:sp>
            <p:nvSpPr>
              <p:cNvPr id="21551" name="Rectangle 47"/>
              <p:cNvSpPr>
                <a:spLocks noChangeArrowheads="1"/>
              </p:cNvSpPr>
              <p:nvPr/>
            </p:nvSpPr>
            <p:spPr bwMode="auto">
              <a:xfrm>
                <a:off x="0" y="526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52" name="Rectangle 48"/>
              <p:cNvSpPr>
                <a:spLocks noChangeArrowheads="1"/>
              </p:cNvSpPr>
              <p:nvPr/>
            </p:nvSpPr>
            <p:spPr bwMode="auto">
              <a:xfrm>
                <a:off x="0" y="5265"/>
                <a:ext cx="3072" cy="240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15	</a:t>
                </a:r>
                <a:endParaRPr lang="en-US" b="1" dirty="0" smtClean="0">
                  <a:latin typeface="Courier New" pitchFamily="49" charset="0"/>
                </a:endParaRPr>
              </a:p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 smtClean="0">
                    <a:latin typeface="Courier New" pitchFamily="49" charset="0"/>
                  </a:rPr>
                  <a:t>   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 smtClean="0">
                    <a:solidFill>
                      <a:schemeClr val="tx1"/>
                    </a:solidFill>
                    <a:latin typeface="Courier New" pitchFamily="49" charset="0"/>
                  </a:rPr>
                  <a:t>for</a:t>
                </a: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8" name="Group 49"/>
            <p:cNvGrpSpPr>
              <a:grpSpLocks/>
            </p:cNvGrpSpPr>
            <p:nvPr/>
          </p:nvGrpSpPr>
          <p:grpSpPr bwMode="auto">
            <a:xfrm>
              <a:off x="0" y="5639"/>
              <a:ext cx="3072" cy="374"/>
              <a:chOff x="0" y="5639"/>
              <a:chExt cx="3072" cy="374"/>
            </a:xfrm>
          </p:grpSpPr>
          <p:sp>
            <p:nvSpPr>
              <p:cNvPr id="21554" name="Rectangle 50"/>
              <p:cNvSpPr>
                <a:spLocks noChangeArrowheads="1"/>
              </p:cNvSpPr>
              <p:nvPr/>
            </p:nvSpPr>
            <p:spPr bwMode="auto">
              <a:xfrm>
                <a:off x="0" y="563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55" name="Rectangle 51"/>
              <p:cNvSpPr>
                <a:spLocks noChangeArrowheads="1"/>
              </p:cNvSpPr>
              <p:nvPr/>
            </p:nvSpPr>
            <p:spPr bwMode="auto">
              <a:xfrm>
                <a:off x="0" y="563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16	</a:t>
                </a:r>
                <a:r>
                  <a:rPr lang="en-US" b="1" dirty="0" smtClean="0">
                    <a:latin typeface="Courier New" pitchFamily="49" charset="0"/>
                  </a:rPr>
                  <a:t> </a:t>
                </a:r>
                <a:r>
                  <a:rPr lang="en-US" b="1" dirty="0" err="1" smtClean="0">
                    <a:latin typeface="Courier New" pitchFamily="49" charset="0"/>
                  </a:rPr>
                  <a:t>cout</a:t>
                </a:r>
                <a:r>
                  <a:rPr lang="en-US" b="1" dirty="0" smtClean="0">
                    <a:latin typeface="Courier New" pitchFamily="49" charset="0"/>
                  </a:rPr>
                  <a:t> &lt;&lt; "Element" &lt;&lt; </a:t>
                </a:r>
                <a:r>
                  <a:rPr lang="en-US" b="1" dirty="0" err="1" smtClean="0">
                    <a:latin typeface="Courier New" pitchFamily="49" charset="0"/>
                  </a:rPr>
                  <a:t>setw</a:t>
                </a:r>
                <a:r>
                  <a:rPr lang="en-US" b="1" dirty="0" smtClean="0">
                    <a:latin typeface="Courier New" pitchFamily="49" charset="0"/>
                  </a:rPr>
                  <a:t>( 13 ) &lt;&lt; "Value" &lt;&lt; </a:t>
                </a:r>
                <a:r>
                  <a:rPr lang="en-US" b="1" dirty="0" err="1" smtClean="0">
                    <a:latin typeface="Courier New" pitchFamily="49" charset="0"/>
                  </a:rPr>
                  <a:t>endl</a:t>
                </a:r>
                <a:r>
                  <a:rPr lang="en-US" b="1" dirty="0" smtClean="0">
                    <a:latin typeface="Courier New" pitchFamily="49" charset="0"/>
                  </a:rPr>
                  <a:t>; 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52"/>
            <p:cNvGrpSpPr>
              <a:grpSpLocks/>
            </p:cNvGrpSpPr>
            <p:nvPr/>
          </p:nvGrpSpPr>
          <p:grpSpPr bwMode="auto">
            <a:xfrm>
              <a:off x="0" y="6013"/>
              <a:ext cx="3072" cy="374"/>
              <a:chOff x="0" y="6013"/>
              <a:chExt cx="3072" cy="374"/>
            </a:xfrm>
          </p:grpSpPr>
          <p:sp>
            <p:nvSpPr>
              <p:cNvPr id="21557" name="Rectangle 53"/>
              <p:cNvSpPr>
                <a:spLocks noChangeArrowheads="1"/>
              </p:cNvSpPr>
              <p:nvPr/>
            </p:nvSpPr>
            <p:spPr bwMode="auto">
              <a:xfrm>
                <a:off x="0" y="601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58" name="Rectangle 54"/>
              <p:cNvSpPr>
                <a:spLocks noChangeArrowheads="1"/>
              </p:cNvSpPr>
              <p:nvPr/>
            </p:nvSpPr>
            <p:spPr bwMode="auto">
              <a:xfrm>
                <a:off x="0" y="601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17</a:t>
                </a:r>
                <a:r>
                  <a:rPr lang="en-US" b="1" dirty="0" smtClean="0">
                    <a:latin typeface="Courier New" pitchFamily="49" charset="0"/>
                  </a:rPr>
                  <a:t> 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0" name="Group 55"/>
            <p:cNvGrpSpPr>
              <a:grpSpLocks/>
            </p:cNvGrpSpPr>
            <p:nvPr/>
          </p:nvGrpSpPr>
          <p:grpSpPr bwMode="auto">
            <a:xfrm>
              <a:off x="0" y="6387"/>
              <a:ext cx="3072" cy="374"/>
              <a:chOff x="0" y="6387"/>
              <a:chExt cx="3072" cy="374"/>
            </a:xfrm>
          </p:grpSpPr>
          <p:sp>
            <p:nvSpPr>
              <p:cNvPr id="21560" name="Rectangle 56"/>
              <p:cNvSpPr>
                <a:spLocks noChangeArrowheads="1"/>
              </p:cNvSpPr>
              <p:nvPr/>
            </p:nvSpPr>
            <p:spPr bwMode="auto">
              <a:xfrm>
                <a:off x="0" y="638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1" name="Rectangle 57"/>
              <p:cNvSpPr>
                <a:spLocks noChangeArrowheads="1"/>
              </p:cNvSpPr>
              <p:nvPr/>
            </p:nvSpPr>
            <p:spPr bwMode="auto">
              <a:xfrm>
                <a:off x="0" y="638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18	</a:t>
                </a:r>
                <a:r>
                  <a:rPr lang="en-US" b="1" dirty="0">
                    <a:latin typeface="Courier New" pitchFamily="49" charset="0"/>
                  </a:rPr>
                  <a:t>   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</a:rPr>
                  <a:t>for</a:t>
                </a:r>
                <a:r>
                  <a:rPr lang="en-US" b="1" dirty="0">
                    <a:latin typeface="Courier New" pitchFamily="49" charset="0"/>
                  </a:rPr>
                  <a:t> (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</a:rPr>
                  <a:t> </a:t>
                </a:r>
                <a:r>
                  <a:rPr lang="en-US" b="1" dirty="0" smtClean="0">
                    <a:latin typeface="Courier New" pitchFamily="49" charset="0"/>
                  </a:rPr>
                  <a:t>j </a:t>
                </a:r>
                <a:r>
                  <a:rPr lang="en-US" b="1" dirty="0">
                    <a:latin typeface="Courier New" pitchFamily="49" charset="0"/>
                  </a:rPr>
                  <a:t>= 0; j</a:t>
                </a:r>
                <a:r>
                  <a:rPr lang="en-US" b="1" dirty="0" smtClean="0">
                    <a:latin typeface="Courier New" pitchFamily="49" charset="0"/>
                  </a:rPr>
                  <a:t> </a:t>
                </a:r>
                <a:r>
                  <a:rPr lang="en-US" b="1" dirty="0">
                    <a:latin typeface="Courier New" pitchFamily="49" charset="0"/>
                  </a:rPr>
                  <a:t>&lt; 10; j</a:t>
                </a:r>
                <a:r>
                  <a:rPr lang="en-US" b="1" dirty="0" smtClean="0">
                    <a:latin typeface="Courier New" pitchFamily="49" charset="0"/>
                  </a:rPr>
                  <a:t>++ </a:t>
                </a:r>
                <a:r>
                  <a:rPr lang="en-US" b="1" dirty="0">
                    <a:latin typeface="Courier New" pitchFamily="49" charset="0"/>
                  </a:rPr>
                  <a:t>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1" name="Group 58"/>
            <p:cNvGrpSpPr>
              <a:grpSpLocks/>
            </p:cNvGrpSpPr>
            <p:nvPr/>
          </p:nvGrpSpPr>
          <p:grpSpPr bwMode="auto">
            <a:xfrm>
              <a:off x="0" y="6761"/>
              <a:ext cx="3072" cy="374"/>
              <a:chOff x="0" y="6761"/>
              <a:chExt cx="3072" cy="374"/>
            </a:xfrm>
          </p:grpSpPr>
          <p:sp>
            <p:nvSpPr>
              <p:cNvPr id="21563" name="Rectangle 59"/>
              <p:cNvSpPr>
                <a:spLocks noChangeArrowheads="1"/>
              </p:cNvSpPr>
              <p:nvPr/>
            </p:nvSpPr>
            <p:spPr bwMode="auto">
              <a:xfrm>
                <a:off x="0" y="676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4" name="Rectangle 60"/>
              <p:cNvSpPr>
                <a:spLocks noChangeArrowheads="1"/>
              </p:cNvSpPr>
              <p:nvPr/>
            </p:nvSpPr>
            <p:spPr bwMode="auto">
              <a:xfrm>
                <a:off x="0" y="676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19	</a:t>
                </a:r>
                <a:r>
                  <a:rPr lang="en-US" b="1" dirty="0">
                    <a:latin typeface="Courier New" pitchFamily="49" charset="0"/>
                  </a:rPr>
                  <a:t>      </a:t>
                </a:r>
                <a:r>
                  <a:rPr lang="en-US" b="1" dirty="0" err="1">
                    <a:latin typeface="Courier New" pitchFamily="49" charset="0"/>
                  </a:rPr>
                  <a:t>cout</a:t>
                </a:r>
                <a:r>
                  <a:rPr lang="en-US" b="1" dirty="0">
                    <a:latin typeface="Courier New" pitchFamily="49" charset="0"/>
                  </a:rPr>
                  <a:t> &lt;&lt; </a:t>
                </a:r>
                <a:r>
                  <a:rPr lang="en-US" b="1" dirty="0" err="1">
                    <a:latin typeface="Courier New" pitchFamily="49" charset="0"/>
                  </a:rPr>
                  <a:t>setw</a:t>
                </a:r>
                <a:r>
                  <a:rPr lang="en-US" b="1" dirty="0">
                    <a:latin typeface="Courier New" pitchFamily="49" charset="0"/>
                  </a:rPr>
                  <a:t>( 7 ) &lt;&lt; </a:t>
                </a:r>
                <a:r>
                  <a:rPr lang="en-US" b="1" dirty="0" smtClean="0">
                    <a:latin typeface="Courier New" pitchFamily="49" charset="0"/>
                  </a:rPr>
                  <a:t>j </a:t>
                </a:r>
                <a:r>
                  <a:rPr lang="en-US" b="1" dirty="0">
                    <a:latin typeface="Courier New" pitchFamily="49" charset="0"/>
                  </a:rPr>
                  <a:t>&lt;&lt; </a:t>
                </a:r>
                <a:r>
                  <a:rPr lang="en-US" b="1" dirty="0" err="1">
                    <a:latin typeface="Courier New" pitchFamily="49" charset="0"/>
                  </a:rPr>
                  <a:t>setw</a:t>
                </a:r>
                <a:r>
                  <a:rPr lang="en-US" b="1" dirty="0">
                    <a:latin typeface="Courier New" pitchFamily="49" charset="0"/>
                  </a:rPr>
                  <a:t>( 13 ) &lt;&lt; </a:t>
                </a:r>
                <a:r>
                  <a:rPr lang="en-US" b="1" dirty="0" smtClean="0">
                    <a:latin typeface="Courier New" pitchFamily="49" charset="0"/>
                  </a:rPr>
                  <a:t>s[ </a:t>
                </a:r>
                <a:r>
                  <a:rPr lang="en-US" b="1" dirty="0">
                    <a:latin typeface="Courier New" pitchFamily="49" charset="0"/>
                  </a:rPr>
                  <a:t>j</a:t>
                </a:r>
                <a:r>
                  <a:rPr lang="en-US" b="1" dirty="0" smtClean="0">
                    <a:latin typeface="Courier New" pitchFamily="49" charset="0"/>
                  </a:rPr>
                  <a:t> </a:t>
                </a:r>
                <a:r>
                  <a:rPr lang="en-US" b="1" dirty="0">
                    <a:latin typeface="Courier New" pitchFamily="49" charset="0"/>
                  </a:rPr>
                  <a:t>] &lt;&lt; </a:t>
                </a:r>
                <a:r>
                  <a:rPr lang="en-US" b="1" dirty="0" err="1">
                    <a:latin typeface="Courier New" pitchFamily="49" charset="0"/>
                  </a:rPr>
                  <a:t>endl</a:t>
                </a:r>
                <a:r>
                  <a:rPr lang="en-US" b="1" dirty="0">
                    <a:latin typeface="Courier New" pitchFamily="49" charset="0"/>
                  </a:rPr>
                  <a:t>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61"/>
            <p:cNvGrpSpPr>
              <a:grpSpLocks/>
            </p:cNvGrpSpPr>
            <p:nvPr/>
          </p:nvGrpSpPr>
          <p:grpSpPr bwMode="auto">
            <a:xfrm>
              <a:off x="0" y="7135"/>
              <a:ext cx="3072" cy="374"/>
              <a:chOff x="0" y="7135"/>
              <a:chExt cx="3072" cy="374"/>
            </a:xfrm>
          </p:grpSpPr>
          <p:sp>
            <p:nvSpPr>
              <p:cNvPr id="21566" name="Rectangle 62"/>
              <p:cNvSpPr>
                <a:spLocks noChangeArrowheads="1"/>
              </p:cNvSpPr>
              <p:nvPr/>
            </p:nvSpPr>
            <p:spPr bwMode="auto">
              <a:xfrm>
                <a:off x="0" y="713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7" name="Rectangle 63"/>
              <p:cNvSpPr>
                <a:spLocks noChangeArrowheads="1"/>
              </p:cNvSpPr>
              <p:nvPr/>
            </p:nvSpPr>
            <p:spPr bwMode="auto">
              <a:xfrm>
                <a:off x="0" y="713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20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64"/>
            <p:cNvGrpSpPr>
              <a:grpSpLocks/>
            </p:cNvGrpSpPr>
            <p:nvPr/>
          </p:nvGrpSpPr>
          <p:grpSpPr bwMode="auto">
            <a:xfrm>
              <a:off x="0" y="7509"/>
              <a:ext cx="3072" cy="374"/>
              <a:chOff x="0" y="7509"/>
              <a:chExt cx="3072" cy="374"/>
            </a:xfrm>
          </p:grpSpPr>
          <p:sp>
            <p:nvSpPr>
              <p:cNvPr id="21569" name="Rectangle 65"/>
              <p:cNvSpPr>
                <a:spLocks noChangeArrowheads="1"/>
              </p:cNvSpPr>
              <p:nvPr/>
            </p:nvSpPr>
            <p:spPr bwMode="auto">
              <a:xfrm>
                <a:off x="0" y="750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70" name="Rectangle 66"/>
              <p:cNvSpPr>
                <a:spLocks noChangeArrowheads="1"/>
              </p:cNvSpPr>
              <p:nvPr/>
            </p:nvSpPr>
            <p:spPr bwMode="auto">
              <a:xfrm>
                <a:off x="0" y="750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21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return</a:t>
                </a:r>
                <a:r>
                  <a:rPr lang="en-US" b="1">
                    <a:latin typeface="Courier New" pitchFamily="49" charset="0"/>
                  </a:rPr>
                  <a:t> 0;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4" name="Group 67"/>
            <p:cNvGrpSpPr>
              <a:grpSpLocks/>
            </p:cNvGrpSpPr>
            <p:nvPr/>
          </p:nvGrpSpPr>
          <p:grpSpPr bwMode="auto">
            <a:xfrm>
              <a:off x="0" y="7883"/>
              <a:ext cx="3072" cy="374"/>
              <a:chOff x="0" y="7883"/>
              <a:chExt cx="3072" cy="374"/>
            </a:xfrm>
          </p:grpSpPr>
          <p:sp>
            <p:nvSpPr>
              <p:cNvPr id="21572" name="Rectangle 68"/>
              <p:cNvSpPr>
                <a:spLocks noChangeArrowheads="1"/>
              </p:cNvSpPr>
              <p:nvPr/>
            </p:nvSpPr>
            <p:spPr bwMode="auto">
              <a:xfrm>
                <a:off x="0" y="788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73" name="Rectangle 69"/>
              <p:cNvSpPr>
                <a:spLocks noChangeArrowheads="1"/>
              </p:cNvSpPr>
              <p:nvPr/>
            </p:nvSpPr>
            <p:spPr bwMode="auto">
              <a:xfrm>
                <a:off x="0" y="788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22	</a:t>
                </a:r>
                <a:r>
                  <a:rPr lang="en-US" b="1">
                    <a:latin typeface="Courier New" pitchFamily="49" charset="0"/>
                  </a:rPr>
                  <a:t>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1"/>
          <p:cNvSpPr>
            <a:spLocks noChangeArrowheads="1"/>
          </p:cNvSpPr>
          <p:nvPr/>
        </p:nvSpPr>
        <p:spPr bwMode="auto">
          <a:xfrm>
            <a:off x="0" y="457200"/>
            <a:ext cx="6781800" cy="341632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Element        Value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0           </a:t>
            </a:r>
            <a:r>
              <a:rPr lang="en-US" b="1" dirty="0" smtClean="0">
                <a:latin typeface="Courier New" pitchFamily="49" charset="0"/>
              </a:rPr>
              <a:t>2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1           </a:t>
            </a:r>
            <a:r>
              <a:rPr lang="en-US" b="1" dirty="0" smtClean="0">
                <a:latin typeface="Courier New" pitchFamily="49" charset="0"/>
              </a:rPr>
              <a:t>4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2           </a:t>
            </a:r>
            <a:r>
              <a:rPr lang="en-US" b="1" dirty="0" smtClean="0">
                <a:latin typeface="Courier New" pitchFamily="49" charset="0"/>
              </a:rPr>
              <a:t>6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3           </a:t>
            </a:r>
            <a:r>
              <a:rPr lang="en-US" b="1" dirty="0" smtClean="0">
                <a:latin typeface="Courier New" pitchFamily="49" charset="0"/>
              </a:rPr>
              <a:t>8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4           </a:t>
            </a:r>
            <a:r>
              <a:rPr lang="en-US" b="1" dirty="0" smtClean="0">
                <a:latin typeface="Courier New" pitchFamily="49" charset="0"/>
              </a:rPr>
              <a:t>10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5           </a:t>
            </a:r>
            <a:r>
              <a:rPr lang="en-US" b="1" dirty="0" smtClean="0">
                <a:latin typeface="Courier New" pitchFamily="49" charset="0"/>
              </a:rPr>
              <a:t>12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6           </a:t>
            </a:r>
            <a:r>
              <a:rPr lang="en-US" b="1" dirty="0" smtClean="0">
                <a:latin typeface="Courier New" pitchFamily="49" charset="0"/>
              </a:rPr>
              <a:t>14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7           </a:t>
            </a:r>
            <a:r>
              <a:rPr lang="en-US" b="1" dirty="0" smtClean="0">
                <a:latin typeface="Courier New" pitchFamily="49" charset="0"/>
              </a:rPr>
              <a:t>16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8           </a:t>
            </a:r>
            <a:r>
              <a:rPr lang="en-US" b="1" dirty="0" smtClean="0">
                <a:latin typeface="Courier New" pitchFamily="49" charset="0"/>
              </a:rPr>
              <a:t>18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      9           </a:t>
            </a:r>
            <a:r>
              <a:rPr lang="en-US" b="1" dirty="0" smtClean="0">
                <a:latin typeface="Courier New" pitchFamily="49" charset="0"/>
              </a:rPr>
              <a:t>20</a:t>
            </a:r>
            <a:endParaRPr lang="en-US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679C04E-87CC-4683-92DD-B7E8F5E9F0CE}" type="slidenum">
              <a:rPr lang="en-US"/>
              <a:pPr/>
              <a:t>15</a:t>
            </a:fld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3072" cy="8257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403"/>
              <a:chOff x="0" y="0"/>
              <a:chExt cx="3072" cy="403"/>
            </a:xfrm>
          </p:grpSpPr>
          <p:sp>
            <p:nvSpPr>
              <p:cNvPr id="21509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403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10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403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	</a:t>
                </a:r>
                <a:r>
                  <a:rPr lang="en-US" b="1" dirty="0">
                    <a:solidFill>
                      <a:srgbClr val="33CC33"/>
                    </a:solidFill>
                    <a:latin typeface="Courier New" pitchFamily="49" charset="0"/>
                  </a:rPr>
                  <a:t>// Fig. </a:t>
                </a:r>
                <a:r>
                  <a:rPr lang="en-US" b="1" dirty="0" smtClean="0">
                    <a:solidFill>
                      <a:srgbClr val="33CC33"/>
                    </a:solidFill>
                    <a:latin typeface="Courier New" pitchFamily="49" charset="0"/>
                  </a:rPr>
                  <a:t>4.6: fig04_06.cpp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403"/>
              <a:ext cx="3072" cy="374"/>
              <a:chOff x="0" y="403"/>
              <a:chExt cx="3072" cy="374"/>
            </a:xfrm>
          </p:grpSpPr>
          <p:sp>
            <p:nvSpPr>
              <p:cNvPr id="21512" name="Rectangle 8"/>
              <p:cNvSpPr>
                <a:spLocks noChangeArrowheads="1"/>
              </p:cNvSpPr>
              <p:nvPr/>
            </p:nvSpPr>
            <p:spPr bwMode="auto">
              <a:xfrm>
                <a:off x="0" y="40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13" name="Rectangle 9"/>
              <p:cNvSpPr>
                <a:spLocks noChangeArrowheads="1"/>
              </p:cNvSpPr>
              <p:nvPr/>
            </p:nvSpPr>
            <p:spPr bwMode="auto">
              <a:xfrm>
                <a:off x="0" y="40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2	</a:t>
                </a:r>
                <a:r>
                  <a:rPr lang="en-US" b="1" dirty="0">
                    <a:solidFill>
                      <a:srgbClr val="33CC33"/>
                    </a:solidFill>
                    <a:latin typeface="Courier New" pitchFamily="49" charset="0"/>
                  </a:rPr>
                  <a:t>// </a:t>
                </a:r>
                <a:r>
                  <a:rPr lang="en-US" b="1" dirty="0" smtClean="0">
                    <a:solidFill>
                      <a:srgbClr val="33CC33"/>
                    </a:solidFill>
                    <a:latin typeface="Courier New" pitchFamily="49" charset="0"/>
                  </a:rPr>
                  <a:t>Array size declaration as const 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77"/>
              <a:ext cx="3072" cy="374"/>
              <a:chOff x="0" y="777"/>
              <a:chExt cx="3072" cy="374"/>
            </a:xfrm>
          </p:grpSpPr>
          <p:sp>
            <p:nvSpPr>
              <p:cNvPr id="21515" name="Rectangle 11"/>
              <p:cNvSpPr>
                <a:spLocks noChangeArrowheads="1"/>
              </p:cNvSpPr>
              <p:nvPr/>
            </p:nvSpPr>
            <p:spPr bwMode="auto">
              <a:xfrm>
                <a:off x="0" y="77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16" name="Rectangle 12"/>
              <p:cNvSpPr>
                <a:spLocks noChangeArrowheads="1"/>
              </p:cNvSpPr>
              <p:nvPr/>
            </p:nvSpPr>
            <p:spPr bwMode="auto">
              <a:xfrm>
                <a:off x="0" y="77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#include</a:t>
                </a:r>
                <a:r>
                  <a:rPr lang="en-US" b="1">
                    <a:latin typeface="Courier New" pitchFamily="49" charset="0"/>
                  </a:rPr>
                  <a:t> &lt;iostream&gt;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51"/>
              <a:ext cx="3072" cy="374"/>
              <a:chOff x="0" y="1151"/>
              <a:chExt cx="3072" cy="374"/>
            </a:xfrm>
          </p:grpSpPr>
          <p:sp>
            <p:nvSpPr>
              <p:cNvPr id="21518" name="Rectangle 14"/>
              <p:cNvSpPr>
                <a:spLocks noChangeArrowheads="1"/>
              </p:cNvSpPr>
              <p:nvPr/>
            </p:nvSpPr>
            <p:spPr bwMode="auto">
              <a:xfrm>
                <a:off x="0" y="115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19" name="Rectangle 15"/>
              <p:cNvSpPr>
                <a:spLocks noChangeArrowheads="1"/>
              </p:cNvSpPr>
              <p:nvPr/>
            </p:nvSpPr>
            <p:spPr bwMode="auto">
              <a:xfrm>
                <a:off x="0" y="115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4</a:t>
                </a:r>
                <a:r>
                  <a:rPr lang="en-US" b="1" dirty="0" smtClean="0">
                    <a:solidFill>
                      <a:srgbClr val="275AFF"/>
                    </a:solidFill>
                    <a:latin typeface="Courier New" pitchFamily="49" charset="0"/>
                  </a:rPr>
                  <a:t> using</a:t>
                </a:r>
                <a:r>
                  <a:rPr lang="en-US" b="1" dirty="0" smtClean="0">
                    <a:latin typeface="Courier New" pitchFamily="49" charset="0"/>
                  </a:rPr>
                  <a:t> std::</a:t>
                </a:r>
                <a:r>
                  <a:rPr lang="en-US" b="1" dirty="0" err="1" smtClean="0">
                    <a:latin typeface="Courier New" pitchFamily="49" charset="0"/>
                  </a:rPr>
                  <a:t>cout</a:t>
                </a:r>
                <a:r>
                  <a:rPr lang="en-US" b="1" dirty="0" smtClean="0">
                    <a:latin typeface="Courier New" pitchFamily="49" charset="0"/>
                  </a:rPr>
                  <a:t>; 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1525"/>
              <a:ext cx="3072" cy="374"/>
              <a:chOff x="0" y="1525"/>
              <a:chExt cx="3072" cy="374"/>
            </a:xfrm>
          </p:grpSpPr>
          <p:sp>
            <p:nvSpPr>
              <p:cNvPr id="21521" name="Rectangle 17"/>
              <p:cNvSpPr>
                <a:spLocks noChangeArrowheads="1"/>
              </p:cNvSpPr>
              <p:nvPr/>
            </p:nvSpPr>
            <p:spPr bwMode="auto">
              <a:xfrm>
                <a:off x="0" y="152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22" name="Rectangle 18"/>
              <p:cNvSpPr>
                <a:spLocks noChangeArrowheads="1"/>
              </p:cNvSpPr>
              <p:nvPr/>
            </p:nvSpPr>
            <p:spPr bwMode="auto">
              <a:xfrm>
                <a:off x="0" y="152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5</a:t>
                </a:r>
                <a:r>
                  <a:rPr lang="en-US" b="1" dirty="0" smtClean="0">
                    <a:solidFill>
                      <a:srgbClr val="275AFF"/>
                    </a:solidFill>
                    <a:latin typeface="Courier New" pitchFamily="49" charset="0"/>
                  </a:rPr>
                  <a:t> using</a:t>
                </a:r>
                <a:r>
                  <a:rPr lang="en-US" b="1" dirty="0" smtClean="0">
                    <a:latin typeface="Courier New" pitchFamily="49" charset="0"/>
                  </a:rPr>
                  <a:t> std::</a:t>
                </a:r>
                <a:r>
                  <a:rPr lang="en-US" b="1" dirty="0" err="1" smtClean="0">
                    <a:latin typeface="Courier New" pitchFamily="49" charset="0"/>
                  </a:rPr>
                  <a:t>endl</a:t>
                </a:r>
                <a:r>
                  <a:rPr lang="en-US" b="1" dirty="0" smtClean="0">
                    <a:latin typeface="Courier New" pitchFamily="49" charset="0"/>
                  </a:rPr>
                  <a:t>; 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0" y="1899"/>
              <a:ext cx="3072" cy="374"/>
              <a:chOff x="0" y="1899"/>
              <a:chExt cx="3072" cy="374"/>
            </a:xfrm>
          </p:grpSpPr>
          <p:sp>
            <p:nvSpPr>
              <p:cNvPr id="21524" name="Rectangle 20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25" name="Rectangle 21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6</a:t>
                </a:r>
                <a:r>
                  <a:rPr lang="en-US" b="1" dirty="0" smtClean="0">
                    <a:solidFill>
                      <a:srgbClr val="275AFF"/>
                    </a:solidFill>
                    <a:latin typeface="Courier New" pitchFamily="49" charset="0"/>
                  </a:rPr>
                  <a:t> #include</a:t>
                </a:r>
                <a:r>
                  <a:rPr lang="en-US" b="1" dirty="0" smtClean="0">
                    <a:latin typeface="Courier New" pitchFamily="49" charset="0"/>
                  </a:rPr>
                  <a:t> &lt;</a:t>
                </a:r>
                <a:r>
                  <a:rPr lang="en-US" b="1" dirty="0" err="1" smtClean="0">
                    <a:latin typeface="Courier New" pitchFamily="49" charset="0"/>
                  </a:rPr>
                  <a:t>iomanip</a:t>
                </a:r>
                <a:r>
                  <a:rPr lang="en-US" b="1" dirty="0" smtClean="0">
                    <a:latin typeface="Courier New" pitchFamily="49" charset="0"/>
                  </a:rPr>
                  <a:t>&gt; 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0" y="2273"/>
              <a:ext cx="3072" cy="374"/>
              <a:chOff x="0" y="2273"/>
              <a:chExt cx="3072" cy="374"/>
            </a:xfrm>
          </p:grpSpPr>
          <p:sp>
            <p:nvSpPr>
              <p:cNvPr id="21527" name="Rectangle 23"/>
              <p:cNvSpPr>
                <a:spLocks noChangeArrowheads="1"/>
              </p:cNvSpPr>
              <p:nvPr/>
            </p:nvSpPr>
            <p:spPr bwMode="auto">
              <a:xfrm>
                <a:off x="0" y="227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28" name="Rectangle 24"/>
              <p:cNvSpPr>
                <a:spLocks noChangeArrowheads="1"/>
              </p:cNvSpPr>
              <p:nvPr/>
            </p:nvSpPr>
            <p:spPr bwMode="auto">
              <a:xfrm>
                <a:off x="0" y="227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7</a:t>
                </a:r>
                <a:r>
                  <a:rPr lang="en-US" b="1" dirty="0" smtClean="0">
                    <a:solidFill>
                      <a:srgbClr val="275AFF"/>
                    </a:solidFill>
                    <a:latin typeface="Courier New" pitchFamily="49" charset="0"/>
                  </a:rPr>
                  <a:t> using</a:t>
                </a:r>
                <a:r>
                  <a:rPr lang="en-US" b="1" dirty="0" smtClean="0">
                    <a:latin typeface="Courier New" pitchFamily="49" charset="0"/>
                  </a:rPr>
                  <a:t> std::</a:t>
                </a:r>
                <a:r>
                  <a:rPr lang="en-US" b="1" dirty="0" err="1" smtClean="0">
                    <a:latin typeface="Courier New" pitchFamily="49" charset="0"/>
                  </a:rPr>
                  <a:t>setw</a:t>
                </a:r>
                <a:r>
                  <a:rPr lang="en-US" b="1" dirty="0" smtClean="0">
                    <a:latin typeface="Courier New" pitchFamily="49" charset="0"/>
                  </a:rPr>
                  <a:t>; 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0" y="2647"/>
              <a:ext cx="3072" cy="374"/>
              <a:chOff x="0" y="2647"/>
              <a:chExt cx="3072" cy="374"/>
            </a:xfrm>
          </p:grpSpPr>
          <p:sp>
            <p:nvSpPr>
              <p:cNvPr id="21530" name="Rectangle 26"/>
              <p:cNvSpPr>
                <a:spLocks noChangeArrowheads="1"/>
              </p:cNvSpPr>
              <p:nvPr/>
            </p:nvSpPr>
            <p:spPr bwMode="auto">
              <a:xfrm>
                <a:off x="0" y="264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1" name="Rectangle 27"/>
              <p:cNvSpPr>
                <a:spLocks noChangeArrowheads="1"/>
              </p:cNvSpPr>
              <p:nvPr/>
            </p:nvSpPr>
            <p:spPr bwMode="auto">
              <a:xfrm>
                <a:off x="0" y="264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8	</a:t>
                </a:r>
                <a:r>
                  <a:rPr lang="en-US" b="1" dirty="0" err="1" smtClean="0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 dirty="0" smtClean="0">
                    <a:latin typeface="Courier New" pitchFamily="49" charset="0"/>
                  </a:rPr>
                  <a:t> main()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0" y="3021"/>
              <a:ext cx="3072" cy="374"/>
              <a:chOff x="0" y="3021"/>
              <a:chExt cx="3072" cy="374"/>
            </a:xfrm>
          </p:grpSpPr>
          <p:sp>
            <p:nvSpPr>
              <p:cNvPr id="21533" name="Rectangle 29"/>
              <p:cNvSpPr>
                <a:spLocks noChangeArrowheads="1"/>
              </p:cNvSpPr>
              <p:nvPr/>
            </p:nvSpPr>
            <p:spPr bwMode="auto">
              <a:xfrm>
                <a:off x="0" y="302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4" name="Rectangle 30"/>
              <p:cNvSpPr>
                <a:spLocks noChangeArrowheads="1"/>
              </p:cNvSpPr>
              <p:nvPr/>
            </p:nvSpPr>
            <p:spPr bwMode="auto">
              <a:xfrm>
                <a:off x="0" y="302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9 </a:t>
                </a:r>
                <a:r>
                  <a:rPr lang="en-US" b="1" dirty="0" smtClean="0">
                    <a:latin typeface="Courier New" pitchFamily="49" charset="0"/>
                  </a:rPr>
                  <a:t>{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0" y="3395"/>
              <a:ext cx="3072" cy="374"/>
              <a:chOff x="0" y="3395"/>
              <a:chExt cx="3072" cy="374"/>
            </a:xfrm>
          </p:grpSpPr>
          <p:sp>
            <p:nvSpPr>
              <p:cNvPr id="21536" name="Rectangle 32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7" name="Rectangle 33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10	</a:t>
                </a:r>
                <a:r>
                  <a:rPr lang="en-US" b="1" dirty="0" smtClean="0">
                    <a:solidFill>
                      <a:srgbClr val="275AFF"/>
                    </a:solidFill>
                    <a:latin typeface="Courier New" pitchFamily="49" charset="0"/>
                  </a:rPr>
                  <a:t> const </a:t>
                </a:r>
                <a:r>
                  <a:rPr lang="en-US" b="1" dirty="0" err="1" smtClean="0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 dirty="0" smtClean="0">
                    <a:solidFill>
                      <a:srgbClr val="275AFF"/>
                    </a:solidFill>
                    <a:latin typeface="Courier New" pitchFamily="49" charset="0"/>
                  </a:rPr>
                  <a:t> </a:t>
                </a:r>
                <a:r>
                  <a:rPr lang="en-US" b="1" dirty="0" err="1" smtClean="0">
                    <a:latin typeface="Courier New" pitchFamily="49" charset="0"/>
                  </a:rPr>
                  <a:t>arraySize</a:t>
                </a:r>
                <a:r>
                  <a:rPr lang="en-US" b="1" dirty="0" smtClean="0">
                    <a:latin typeface="Courier New" pitchFamily="49" charset="0"/>
                  </a:rPr>
                  <a:t> = 10;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0" y="3762"/>
              <a:ext cx="3072" cy="381"/>
              <a:chOff x="0" y="3762"/>
              <a:chExt cx="3072" cy="381"/>
            </a:xfrm>
          </p:grpSpPr>
          <p:sp>
            <p:nvSpPr>
              <p:cNvPr id="21539" name="Rectangle 35"/>
              <p:cNvSpPr>
                <a:spLocks noChangeArrowheads="1"/>
              </p:cNvSpPr>
              <p:nvPr/>
            </p:nvSpPr>
            <p:spPr bwMode="auto">
              <a:xfrm>
                <a:off x="0" y="376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0" name="Rectangle 36"/>
              <p:cNvSpPr>
                <a:spLocks noChangeArrowheads="1"/>
              </p:cNvSpPr>
              <p:nvPr/>
            </p:nvSpPr>
            <p:spPr bwMode="auto">
              <a:xfrm>
                <a:off x="0" y="37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11	 </a:t>
                </a:r>
                <a:r>
                  <a:rPr lang="en-US" b="1" dirty="0" err="1" smtClean="0">
                    <a:solidFill>
                      <a:srgbClr val="4D8DFF"/>
                    </a:solidFill>
                    <a:latin typeface="Courier New" pitchFamily="49" charset="0"/>
                  </a:rPr>
                  <a:t>int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 </a:t>
                </a:r>
                <a:r>
                  <a:rPr lang="en-US" b="1" dirty="0" smtClean="0">
                    <a:latin typeface="Courier New" pitchFamily="49" charset="0"/>
                  </a:rPr>
                  <a:t>s[</a:t>
                </a:r>
                <a:r>
                  <a:rPr lang="en-US" b="1" dirty="0" err="1" smtClean="0">
                    <a:latin typeface="Courier New" pitchFamily="49" charset="0"/>
                  </a:rPr>
                  <a:t>arraySize</a:t>
                </a:r>
                <a:r>
                  <a:rPr lang="en-US" b="1" dirty="0" smtClean="0">
                    <a:latin typeface="Courier New" pitchFamily="49" charset="0"/>
                  </a:rPr>
                  <a:t>];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4" name="Group 37"/>
            <p:cNvGrpSpPr>
              <a:grpSpLocks/>
            </p:cNvGrpSpPr>
            <p:nvPr/>
          </p:nvGrpSpPr>
          <p:grpSpPr bwMode="auto">
            <a:xfrm>
              <a:off x="0" y="4143"/>
              <a:ext cx="3072" cy="374"/>
              <a:chOff x="0" y="4143"/>
              <a:chExt cx="3072" cy="374"/>
            </a:xfrm>
          </p:grpSpPr>
          <p:sp>
            <p:nvSpPr>
              <p:cNvPr id="21542" name="Rectangle 38"/>
              <p:cNvSpPr>
                <a:spLocks noChangeArrowheads="1"/>
              </p:cNvSpPr>
              <p:nvPr/>
            </p:nvSpPr>
            <p:spPr bwMode="auto">
              <a:xfrm>
                <a:off x="0" y="414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3" name="Rectangle 39"/>
              <p:cNvSpPr>
                <a:spLocks noChangeArrowheads="1"/>
              </p:cNvSpPr>
              <p:nvPr/>
            </p:nvSpPr>
            <p:spPr bwMode="auto">
              <a:xfrm>
                <a:off x="0" y="414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12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5" name="Group 40"/>
            <p:cNvGrpSpPr>
              <a:grpSpLocks/>
            </p:cNvGrpSpPr>
            <p:nvPr/>
          </p:nvGrpSpPr>
          <p:grpSpPr bwMode="auto">
            <a:xfrm>
              <a:off x="0" y="4517"/>
              <a:ext cx="3072" cy="374"/>
              <a:chOff x="0" y="4517"/>
              <a:chExt cx="3072" cy="374"/>
            </a:xfrm>
          </p:grpSpPr>
          <p:sp>
            <p:nvSpPr>
              <p:cNvPr id="21545" name="Rectangle 41"/>
              <p:cNvSpPr>
                <a:spLocks noChangeArrowheads="1"/>
              </p:cNvSpPr>
              <p:nvPr/>
            </p:nvSpPr>
            <p:spPr bwMode="auto">
              <a:xfrm>
                <a:off x="0" y="451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6" name="Rectangle 42"/>
              <p:cNvSpPr>
                <a:spLocks noChangeArrowheads="1"/>
              </p:cNvSpPr>
              <p:nvPr/>
            </p:nvSpPr>
            <p:spPr bwMode="auto">
              <a:xfrm>
                <a:off x="0" y="451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13 </a:t>
                </a:r>
                <a:r>
                  <a:rPr lang="en-US" b="1" dirty="0" smtClean="0">
                    <a:latin typeface="Courier New" pitchFamily="49" charset="0"/>
                  </a:rPr>
                  <a:t>for(</a:t>
                </a:r>
                <a:r>
                  <a:rPr lang="en-US" b="1" dirty="0" err="1" smtClean="0">
                    <a:latin typeface="Courier New" pitchFamily="49" charset="0"/>
                  </a:rPr>
                  <a:t>int</a:t>
                </a:r>
                <a:r>
                  <a:rPr lang="en-US" b="1" dirty="0" smtClean="0">
                    <a:latin typeface="Courier New" pitchFamily="49" charset="0"/>
                  </a:rPr>
                  <a:t> </a:t>
                </a:r>
                <a:r>
                  <a:rPr lang="en-US" b="1" dirty="0" err="1" smtClean="0">
                    <a:latin typeface="Courier New" pitchFamily="49" charset="0"/>
                  </a:rPr>
                  <a:t>i</a:t>
                </a:r>
                <a:r>
                  <a:rPr lang="en-US" b="1" dirty="0" smtClean="0">
                    <a:latin typeface="Courier New" pitchFamily="49" charset="0"/>
                  </a:rPr>
                  <a:t>=0; </a:t>
                </a:r>
                <a:r>
                  <a:rPr lang="en-US" b="1" dirty="0" err="1" smtClean="0">
                    <a:latin typeface="Courier New" pitchFamily="49" charset="0"/>
                  </a:rPr>
                  <a:t>i</a:t>
                </a:r>
                <a:r>
                  <a:rPr lang="en-US" b="1" dirty="0" smtClean="0">
                    <a:latin typeface="Courier New" pitchFamily="49" charset="0"/>
                  </a:rPr>
                  <a:t>&lt;</a:t>
                </a:r>
                <a:r>
                  <a:rPr lang="en-US" b="1" dirty="0" err="1" smtClean="0">
                    <a:latin typeface="Courier New" pitchFamily="49" charset="0"/>
                  </a:rPr>
                  <a:t>arraySize</a:t>
                </a:r>
                <a:r>
                  <a:rPr lang="en-US" b="1" dirty="0" smtClean="0">
                    <a:latin typeface="Courier New" pitchFamily="49" charset="0"/>
                  </a:rPr>
                  <a:t>; </a:t>
                </a:r>
                <a:r>
                  <a:rPr lang="en-US" b="1" dirty="0" err="1" smtClean="0">
                    <a:latin typeface="Courier New" pitchFamily="49" charset="0"/>
                  </a:rPr>
                  <a:t>i</a:t>
                </a:r>
                <a:r>
                  <a:rPr lang="en-US" b="1" dirty="0" smtClean="0">
                    <a:latin typeface="Courier New" pitchFamily="49" charset="0"/>
                  </a:rPr>
                  <a:t>++)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43"/>
            <p:cNvGrpSpPr>
              <a:grpSpLocks/>
            </p:cNvGrpSpPr>
            <p:nvPr/>
          </p:nvGrpSpPr>
          <p:grpSpPr bwMode="auto">
            <a:xfrm>
              <a:off x="0" y="4891"/>
              <a:ext cx="3072" cy="374"/>
              <a:chOff x="0" y="4891"/>
              <a:chExt cx="3072" cy="374"/>
            </a:xfrm>
          </p:grpSpPr>
          <p:sp>
            <p:nvSpPr>
              <p:cNvPr id="21548" name="Rectangle 44"/>
              <p:cNvSpPr>
                <a:spLocks noChangeArrowheads="1"/>
              </p:cNvSpPr>
              <p:nvPr/>
            </p:nvSpPr>
            <p:spPr bwMode="auto">
              <a:xfrm>
                <a:off x="0" y="489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9" name="Rectangle 45"/>
              <p:cNvSpPr>
                <a:spLocks noChangeArrowheads="1"/>
              </p:cNvSpPr>
              <p:nvPr/>
            </p:nvSpPr>
            <p:spPr bwMode="auto">
              <a:xfrm>
                <a:off x="0" y="489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14</a:t>
                </a:r>
                <a:r>
                  <a:rPr lang="en-US" b="1" dirty="0" smtClean="0">
                    <a:latin typeface="Courier New" pitchFamily="49" charset="0"/>
                  </a:rPr>
                  <a:t> 	</a:t>
                </a:r>
                <a:r>
                  <a:rPr lang="en-US" b="1" dirty="0" err="1" smtClean="0">
                    <a:latin typeface="Courier New" pitchFamily="49" charset="0"/>
                  </a:rPr>
                  <a:t>cin</a:t>
                </a:r>
                <a:r>
                  <a:rPr lang="en-US" b="1" dirty="0" smtClean="0">
                    <a:latin typeface="Courier New" pitchFamily="49" charset="0"/>
                  </a:rPr>
                  <a:t>&gt;&gt;s[</a:t>
                </a:r>
                <a:r>
                  <a:rPr lang="en-US" b="1" dirty="0" err="1" smtClean="0">
                    <a:latin typeface="Courier New" pitchFamily="49" charset="0"/>
                  </a:rPr>
                  <a:t>i</a:t>
                </a:r>
                <a:r>
                  <a:rPr lang="en-US" b="1" dirty="0" smtClean="0">
                    <a:latin typeface="Courier New" pitchFamily="49" charset="0"/>
                  </a:rPr>
                  <a:t>]; 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46"/>
            <p:cNvGrpSpPr>
              <a:grpSpLocks/>
            </p:cNvGrpSpPr>
            <p:nvPr/>
          </p:nvGrpSpPr>
          <p:grpSpPr bwMode="auto">
            <a:xfrm>
              <a:off x="0" y="5265"/>
              <a:ext cx="3072" cy="374"/>
              <a:chOff x="0" y="5265"/>
              <a:chExt cx="3072" cy="374"/>
            </a:xfrm>
          </p:grpSpPr>
          <p:sp>
            <p:nvSpPr>
              <p:cNvPr id="21551" name="Rectangle 47"/>
              <p:cNvSpPr>
                <a:spLocks noChangeArrowheads="1"/>
              </p:cNvSpPr>
              <p:nvPr/>
            </p:nvSpPr>
            <p:spPr bwMode="auto">
              <a:xfrm>
                <a:off x="0" y="526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52" name="Rectangle 48"/>
              <p:cNvSpPr>
                <a:spLocks noChangeArrowheads="1"/>
              </p:cNvSpPr>
              <p:nvPr/>
            </p:nvSpPr>
            <p:spPr bwMode="auto">
              <a:xfrm>
                <a:off x="0" y="5265"/>
                <a:ext cx="3072" cy="240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15	</a:t>
                </a:r>
                <a:endParaRPr lang="en-US" b="1" dirty="0" smtClean="0">
                  <a:latin typeface="Courier New" pitchFamily="49" charset="0"/>
                </a:endParaRPr>
              </a:p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 smtClean="0">
                    <a:latin typeface="Courier New" pitchFamily="49" charset="0"/>
                  </a:rPr>
                  <a:t>   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 smtClean="0">
                    <a:solidFill>
                      <a:schemeClr val="tx1"/>
                    </a:solidFill>
                    <a:latin typeface="Courier New" pitchFamily="49" charset="0"/>
                  </a:rPr>
                  <a:t>for</a:t>
                </a: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8" name="Group 49"/>
            <p:cNvGrpSpPr>
              <a:grpSpLocks/>
            </p:cNvGrpSpPr>
            <p:nvPr/>
          </p:nvGrpSpPr>
          <p:grpSpPr bwMode="auto">
            <a:xfrm>
              <a:off x="0" y="5639"/>
              <a:ext cx="3072" cy="374"/>
              <a:chOff x="0" y="5639"/>
              <a:chExt cx="3072" cy="374"/>
            </a:xfrm>
          </p:grpSpPr>
          <p:sp>
            <p:nvSpPr>
              <p:cNvPr id="21554" name="Rectangle 50"/>
              <p:cNvSpPr>
                <a:spLocks noChangeArrowheads="1"/>
              </p:cNvSpPr>
              <p:nvPr/>
            </p:nvSpPr>
            <p:spPr bwMode="auto">
              <a:xfrm>
                <a:off x="0" y="563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55" name="Rectangle 51"/>
              <p:cNvSpPr>
                <a:spLocks noChangeArrowheads="1"/>
              </p:cNvSpPr>
              <p:nvPr/>
            </p:nvSpPr>
            <p:spPr bwMode="auto">
              <a:xfrm>
                <a:off x="0" y="563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16	</a:t>
                </a:r>
                <a:r>
                  <a:rPr lang="en-US" b="1" dirty="0" smtClean="0">
                    <a:latin typeface="Courier New" pitchFamily="49" charset="0"/>
                  </a:rPr>
                  <a:t> </a:t>
                </a:r>
                <a:r>
                  <a:rPr lang="en-US" b="1" dirty="0" err="1" smtClean="0">
                    <a:latin typeface="Courier New" pitchFamily="49" charset="0"/>
                  </a:rPr>
                  <a:t>cout</a:t>
                </a:r>
                <a:r>
                  <a:rPr lang="en-US" b="1" dirty="0" smtClean="0">
                    <a:latin typeface="Courier New" pitchFamily="49" charset="0"/>
                  </a:rPr>
                  <a:t> &lt;&lt; "Element" &lt;&lt; </a:t>
                </a:r>
                <a:r>
                  <a:rPr lang="en-US" b="1" dirty="0" err="1" smtClean="0">
                    <a:latin typeface="Courier New" pitchFamily="49" charset="0"/>
                  </a:rPr>
                  <a:t>setw</a:t>
                </a:r>
                <a:r>
                  <a:rPr lang="en-US" b="1" dirty="0" smtClean="0">
                    <a:latin typeface="Courier New" pitchFamily="49" charset="0"/>
                  </a:rPr>
                  <a:t>( 13 ) &lt;&lt; "Value" &lt;&lt; </a:t>
                </a:r>
                <a:r>
                  <a:rPr lang="en-US" b="1" dirty="0" err="1" smtClean="0">
                    <a:latin typeface="Courier New" pitchFamily="49" charset="0"/>
                  </a:rPr>
                  <a:t>endl</a:t>
                </a:r>
                <a:r>
                  <a:rPr lang="en-US" b="1" dirty="0" smtClean="0">
                    <a:latin typeface="Courier New" pitchFamily="49" charset="0"/>
                  </a:rPr>
                  <a:t>; 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52"/>
            <p:cNvGrpSpPr>
              <a:grpSpLocks/>
            </p:cNvGrpSpPr>
            <p:nvPr/>
          </p:nvGrpSpPr>
          <p:grpSpPr bwMode="auto">
            <a:xfrm>
              <a:off x="0" y="6013"/>
              <a:ext cx="3072" cy="374"/>
              <a:chOff x="0" y="6013"/>
              <a:chExt cx="3072" cy="374"/>
            </a:xfrm>
          </p:grpSpPr>
          <p:sp>
            <p:nvSpPr>
              <p:cNvPr id="21557" name="Rectangle 53"/>
              <p:cNvSpPr>
                <a:spLocks noChangeArrowheads="1"/>
              </p:cNvSpPr>
              <p:nvPr/>
            </p:nvSpPr>
            <p:spPr bwMode="auto">
              <a:xfrm>
                <a:off x="0" y="601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58" name="Rectangle 54"/>
              <p:cNvSpPr>
                <a:spLocks noChangeArrowheads="1"/>
              </p:cNvSpPr>
              <p:nvPr/>
            </p:nvSpPr>
            <p:spPr bwMode="auto">
              <a:xfrm>
                <a:off x="0" y="601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17</a:t>
                </a:r>
                <a:r>
                  <a:rPr lang="en-US" b="1" dirty="0" smtClean="0">
                    <a:latin typeface="Courier New" pitchFamily="49" charset="0"/>
                  </a:rPr>
                  <a:t> 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0" name="Group 55"/>
            <p:cNvGrpSpPr>
              <a:grpSpLocks/>
            </p:cNvGrpSpPr>
            <p:nvPr/>
          </p:nvGrpSpPr>
          <p:grpSpPr bwMode="auto">
            <a:xfrm>
              <a:off x="0" y="6387"/>
              <a:ext cx="3072" cy="374"/>
              <a:chOff x="0" y="6387"/>
              <a:chExt cx="3072" cy="374"/>
            </a:xfrm>
          </p:grpSpPr>
          <p:sp>
            <p:nvSpPr>
              <p:cNvPr id="21560" name="Rectangle 56"/>
              <p:cNvSpPr>
                <a:spLocks noChangeArrowheads="1"/>
              </p:cNvSpPr>
              <p:nvPr/>
            </p:nvSpPr>
            <p:spPr bwMode="auto">
              <a:xfrm>
                <a:off x="0" y="638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1" name="Rectangle 57"/>
              <p:cNvSpPr>
                <a:spLocks noChangeArrowheads="1"/>
              </p:cNvSpPr>
              <p:nvPr/>
            </p:nvSpPr>
            <p:spPr bwMode="auto">
              <a:xfrm>
                <a:off x="0" y="638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18	</a:t>
                </a:r>
                <a:r>
                  <a:rPr lang="en-US" b="1" dirty="0">
                    <a:latin typeface="Courier New" pitchFamily="49" charset="0"/>
                  </a:rPr>
                  <a:t>   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</a:rPr>
                  <a:t>for</a:t>
                </a:r>
                <a:r>
                  <a:rPr lang="en-US" b="1" dirty="0">
                    <a:latin typeface="Courier New" pitchFamily="49" charset="0"/>
                  </a:rPr>
                  <a:t> (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</a:rPr>
                  <a:t> </a:t>
                </a:r>
                <a:r>
                  <a:rPr lang="en-US" b="1" dirty="0" smtClean="0">
                    <a:latin typeface="Courier New" pitchFamily="49" charset="0"/>
                  </a:rPr>
                  <a:t>j </a:t>
                </a:r>
                <a:r>
                  <a:rPr lang="en-US" b="1" dirty="0">
                    <a:latin typeface="Courier New" pitchFamily="49" charset="0"/>
                  </a:rPr>
                  <a:t>= 0; j</a:t>
                </a:r>
                <a:r>
                  <a:rPr lang="en-US" b="1" dirty="0" smtClean="0">
                    <a:latin typeface="Courier New" pitchFamily="49" charset="0"/>
                  </a:rPr>
                  <a:t> </a:t>
                </a:r>
                <a:r>
                  <a:rPr lang="en-US" b="1" dirty="0">
                    <a:latin typeface="Courier New" pitchFamily="49" charset="0"/>
                  </a:rPr>
                  <a:t>&lt; 10; j</a:t>
                </a:r>
                <a:r>
                  <a:rPr lang="en-US" b="1" dirty="0" smtClean="0">
                    <a:latin typeface="Courier New" pitchFamily="49" charset="0"/>
                  </a:rPr>
                  <a:t>++ </a:t>
                </a:r>
                <a:r>
                  <a:rPr lang="en-US" b="1" dirty="0">
                    <a:latin typeface="Courier New" pitchFamily="49" charset="0"/>
                  </a:rPr>
                  <a:t>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1" name="Group 58"/>
            <p:cNvGrpSpPr>
              <a:grpSpLocks/>
            </p:cNvGrpSpPr>
            <p:nvPr/>
          </p:nvGrpSpPr>
          <p:grpSpPr bwMode="auto">
            <a:xfrm>
              <a:off x="0" y="6761"/>
              <a:ext cx="3072" cy="374"/>
              <a:chOff x="0" y="6761"/>
              <a:chExt cx="3072" cy="374"/>
            </a:xfrm>
          </p:grpSpPr>
          <p:sp>
            <p:nvSpPr>
              <p:cNvPr id="21563" name="Rectangle 59"/>
              <p:cNvSpPr>
                <a:spLocks noChangeArrowheads="1"/>
              </p:cNvSpPr>
              <p:nvPr/>
            </p:nvSpPr>
            <p:spPr bwMode="auto">
              <a:xfrm>
                <a:off x="0" y="676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4" name="Rectangle 60"/>
              <p:cNvSpPr>
                <a:spLocks noChangeArrowheads="1"/>
              </p:cNvSpPr>
              <p:nvPr/>
            </p:nvSpPr>
            <p:spPr bwMode="auto">
              <a:xfrm>
                <a:off x="0" y="676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19	</a:t>
                </a:r>
                <a:r>
                  <a:rPr lang="en-US" b="1" dirty="0">
                    <a:latin typeface="Courier New" pitchFamily="49" charset="0"/>
                  </a:rPr>
                  <a:t>      </a:t>
                </a:r>
                <a:r>
                  <a:rPr lang="en-US" b="1" dirty="0" err="1">
                    <a:latin typeface="Courier New" pitchFamily="49" charset="0"/>
                  </a:rPr>
                  <a:t>cout</a:t>
                </a:r>
                <a:r>
                  <a:rPr lang="en-US" b="1" dirty="0">
                    <a:latin typeface="Courier New" pitchFamily="49" charset="0"/>
                  </a:rPr>
                  <a:t> &lt;&lt; </a:t>
                </a:r>
                <a:r>
                  <a:rPr lang="en-US" b="1" dirty="0" err="1">
                    <a:latin typeface="Courier New" pitchFamily="49" charset="0"/>
                  </a:rPr>
                  <a:t>setw</a:t>
                </a:r>
                <a:r>
                  <a:rPr lang="en-US" b="1" dirty="0">
                    <a:latin typeface="Courier New" pitchFamily="49" charset="0"/>
                  </a:rPr>
                  <a:t>( 7 ) &lt;&lt; </a:t>
                </a:r>
                <a:r>
                  <a:rPr lang="en-US" b="1" dirty="0" smtClean="0">
                    <a:latin typeface="Courier New" pitchFamily="49" charset="0"/>
                  </a:rPr>
                  <a:t>j </a:t>
                </a:r>
                <a:r>
                  <a:rPr lang="en-US" b="1" dirty="0">
                    <a:latin typeface="Courier New" pitchFamily="49" charset="0"/>
                  </a:rPr>
                  <a:t>&lt;&lt; </a:t>
                </a:r>
                <a:r>
                  <a:rPr lang="en-US" b="1" dirty="0" err="1">
                    <a:latin typeface="Courier New" pitchFamily="49" charset="0"/>
                  </a:rPr>
                  <a:t>setw</a:t>
                </a:r>
                <a:r>
                  <a:rPr lang="en-US" b="1" dirty="0">
                    <a:latin typeface="Courier New" pitchFamily="49" charset="0"/>
                  </a:rPr>
                  <a:t>( 13 ) &lt;&lt; </a:t>
                </a:r>
                <a:r>
                  <a:rPr lang="en-US" b="1" dirty="0" smtClean="0">
                    <a:latin typeface="Courier New" pitchFamily="49" charset="0"/>
                  </a:rPr>
                  <a:t>s[ </a:t>
                </a:r>
                <a:r>
                  <a:rPr lang="en-US" b="1" dirty="0">
                    <a:latin typeface="Courier New" pitchFamily="49" charset="0"/>
                  </a:rPr>
                  <a:t>j</a:t>
                </a:r>
                <a:r>
                  <a:rPr lang="en-US" b="1" dirty="0" smtClean="0">
                    <a:latin typeface="Courier New" pitchFamily="49" charset="0"/>
                  </a:rPr>
                  <a:t> </a:t>
                </a:r>
                <a:r>
                  <a:rPr lang="en-US" b="1" dirty="0">
                    <a:latin typeface="Courier New" pitchFamily="49" charset="0"/>
                  </a:rPr>
                  <a:t>] &lt;&lt; </a:t>
                </a:r>
                <a:r>
                  <a:rPr lang="en-US" b="1" dirty="0" err="1">
                    <a:latin typeface="Courier New" pitchFamily="49" charset="0"/>
                  </a:rPr>
                  <a:t>endl</a:t>
                </a:r>
                <a:r>
                  <a:rPr lang="en-US" b="1" dirty="0">
                    <a:latin typeface="Courier New" pitchFamily="49" charset="0"/>
                  </a:rPr>
                  <a:t>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61"/>
            <p:cNvGrpSpPr>
              <a:grpSpLocks/>
            </p:cNvGrpSpPr>
            <p:nvPr/>
          </p:nvGrpSpPr>
          <p:grpSpPr bwMode="auto">
            <a:xfrm>
              <a:off x="0" y="7135"/>
              <a:ext cx="3072" cy="374"/>
              <a:chOff x="0" y="7135"/>
              <a:chExt cx="3072" cy="374"/>
            </a:xfrm>
          </p:grpSpPr>
          <p:sp>
            <p:nvSpPr>
              <p:cNvPr id="21566" name="Rectangle 62"/>
              <p:cNvSpPr>
                <a:spLocks noChangeArrowheads="1"/>
              </p:cNvSpPr>
              <p:nvPr/>
            </p:nvSpPr>
            <p:spPr bwMode="auto">
              <a:xfrm>
                <a:off x="0" y="713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7" name="Rectangle 63"/>
              <p:cNvSpPr>
                <a:spLocks noChangeArrowheads="1"/>
              </p:cNvSpPr>
              <p:nvPr/>
            </p:nvSpPr>
            <p:spPr bwMode="auto">
              <a:xfrm>
                <a:off x="0" y="713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20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64"/>
            <p:cNvGrpSpPr>
              <a:grpSpLocks/>
            </p:cNvGrpSpPr>
            <p:nvPr/>
          </p:nvGrpSpPr>
          <p:grpSpPr bwMode="auto">
            <a:xfrm>
              <a:off x="0" y="7509"/>
              <a:ext cx="3072" cy="374"/>
              <a:chOff x="0" y="7509"/>
              <a:chExt cx="3072" cy="374"/>
            </a:xfrm>
          </p:grpSpPr>
          <p:sp>
            <p:nvSpPr>
              <p:cNvPr id="21569" name="Rectangle 65"/>
              <p:cNvSpPr>
                <a:spLocks noChangeArrowheads="1"/>
              </p:cNvSpPr>
              <p:nvPr/>
            </p:nvSpPr>
            <p:spPr bwMode="auto">
              <a:xfrm>
                <a:off x="0" y="750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70" name="Rectangle 66"/>
              <p:cNvSpPr>
                <a:spLocks noChangeArrowheads="1"/>
              </p:cNvSpPr>
              <p:nvPr/>
            </p:nvSpPr>
            <p:spPr bwMode="auto">
              <a:xfrm>
                <a:off x="0" y="750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21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return</a:t>
                </a:r>
                <a:r>
                  <a:rPr lang="en-US" b="1">
                    <a:latin typeface="Courier New" pitchFamily="49" charset="0"/>
                  </a:rPr>
                  <a:t> 0;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4" name="Group 67"/>
            <p:cNvGrpSpPr>
              <a:grpSpLocks/>
            </p:cNvGrpSpPr>
            <p:nvPr/>
          </p:nvGrpSpPr>
          <p:grpSpPr bwMode="auto">
            <a:xfrm>
              <a:off x="0" y="7883"/>
              <a:ext cx="3072" cy="374"/>
              <a:chOff x="0" y="7883"/>
              <a:chExt cx="3072" cy="374"/>
            </a:xfrm>
          </p:grpSpPr>
          <p:sp>
            <p:nvSpPr>
              <p:cNvPr id="21572" name="Rectangle 68"/>
              <p:cNvSpPr>
                <a:spLocks noChangeArrowheads="1"/>
              </p:cNvSpPr>
              <p:nvPr/>
            </p:nvSpPr>
            <p:spPr bwMode="auto">
              <a:xfrm>
                <a:off x="0" y="788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73" name="Rectangle 69"/>
              <p:cNvSpPr>
                <a:spLocks noChangeArrowheads="1"/>
              </p:cNvSpPr>
              <p:nvPr/>
            </p:nvSpPr>
            <p:spPr bwMode="auto">
              <a:xfrm>
                <a:off x="0" y="788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22	</a:t>
                </a:r>
                <a:r>
                  <a:rPr lang="en-US" b="1">
                    <a:latin typeface="Courier New" pitchFamily="49" charset="0"/>
                  </a:rPr>
                  <a:t>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D5F509DB-3F71-41CE-AD98-58A677B3802A}" type="slidenum">
              <a:rPr lang="en-US"/>
              <a:pPr/>
              <a:t>16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600">
                <a:cs typeface="Times New Roman" pitchFamily="18" charset="0"/>
              </a:rPr>
              <a:t>1.  Initialize </a:t>
            </a:r>
            <a:r>
              <a:rPr lang="en-US" sz="1600">
                <a:latin typeface="Courier New" pitchFamily="49" charset="0"/>
                <a:cs typeface="Times New Roman" pitchFamily="18" charset="0"/>
              </a:rPr>
              <a:t>const</a:t>
            </a:r>
            <a:r>
              <a:rPr lang="en-US" sz="1600">
                <a:cs typeface="Times New Roman" pitchFamily="18" charset="0"/>
              </a:rPr>
              <a:t> variable</a:t>
            </a:r>
          </a:p>
          <a:p>
            <a:endParaRPr lang="en-US" sz="1600">
              <a:cs typeface="Times New Roman" pitchFamily="18" charset="0"/>
            </a:endParaRPr>
          </a:p>
          <a:p>
            <a:r>
              <a:rPr lang="en-US" sz="1600">
                <a:cs typeface="Times New Roman" pitchFamily="18" charset="0"/>
              </a:rPr>
              <a:t>2.  Attempt to modify variable</a:t>
            </a:r>
          </a:p>
          <a:p>
            <a:r>
              <a:rPr lang="en-US" sz="1600">
                <a:cs typeface="Times New Roman" pitchFamily="18" charset="0"/>
              </a:rPr>
              <a:t> </a:t>
            </a:r>
          </a:p>
          <a:p>
            <a:endParaRPr lang="en-US" sz="1600"/>
          </a:p>
          <a:p>
            <a:endParaRPr lang="en-US" sz="1600"/>
          </a:p>
          <a:p>
            <a:endParaRPr lang="en-US" sz="1600"/>
          </a:p>
          <a:p>
            <a:endParaRPr lang="en-US" sz="1600"/>
          </a:p>
          <a:p>
            <a:r>
              <a:rPr lang="en-US" sz="1600"/>
              <a:t>Program Output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6781800" cy="2971800"/>
            <a:chOff x="0" y="0"/>
            <a:chExt cx="3072" cy="4114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374"/>
              <a:chOff x="0" y="0"/>
              <a:chExt cx="3072" cy="374"/>
            </a:xfrm>
          </p:grpSpPr>
          <p:sp>
            <p:nvSpPr>
              <p:cNvPr id="23557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58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Fig. 4.7: fig04_07.cpp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374"/>
              <a:ext cx="3072" cy="374"/>
              <a:chOff x="0" y="374"/>
              <a:chExt cx="3072" cy="374"/>
            </a:xfrm>
          </p:grpSpPr>
          <p:sp>
            <p:nvSpPr>
              <p:cNvPr id="23560" name="Rectangle 8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1" name="Rectangle 9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A const object must be initialized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48"/>
              <a:ext cx="3072" cy="374"/>
              <a:chOff x="0" y="748"/>
              <a:chExt cx="3072" cy="374"/>
            </a:xfrm>
          </p:grpSpPr>
          <p:sp>
            <p:nvSpPr>
              <p:cNvPr id="23563" name="Rectangle 11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4" name="Rectangle 12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22"/>
              <a:ext cx="3072" cy="374"/>
              <a:chOff x="0" y="1122"/>
              <a:chExt cx="3072" cy="374"/>
            </a:xfrm>
          </p:grpSpPr>
          <p:sp>
            <p:nvSpPr>
              <p:cNvPr id="23566" name="Rectangle 14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7" name="Rectangle 15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4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</a:rPr>
                  <a:t> main()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1496"/>
              <a:ext cx="3072" cy="374"/>
              <a:chOff x="0" y="1496"/>
              <a:chExt cx="3072" cy="374"/>
            </a:xfrm>
          </p:grpSpPr>
          <p:sp>
            <p:nvSpPr>
              <p:cNvPr id="23569" name="Rectangle 17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0" name="Rectangle 18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5	</a:t>
                </a:r>
                <a:r>
                  <a:rPr lang="en-US" b="1">
                    <a:latin typeface="Courier New" pitchFamily="49" charset="0"/>
                  </a:rPr>
                  <a:t>{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0" y="1870"/>
              <a:ext cx="3072" cy="374"/>
              <a:chOff x="0" y="1870"/>
              <a:chExt cx="3072" cy="374"/>
            </a:xfrm>
          </p:grpSpPr>
          <p:sp>
            <p:nvSpPr>
              <p:cNvPr id="23572" name="Rectangle 20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3" name="Rectangle 21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6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const int</a:t>
                </a:r>
                <a:r>
                  <a:rPr lang="en-US" b="1">
                    <a:latin typeface="Courier New" pitchFamily="49" charset="0"/>
                  </a:rPr>
                  <a:t> x;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Error: x must be initialized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0" y="2244"/>
              <a:ext cx="3072" cy="374"/>
              <a:chOff x="0" y="2244"/>
              <a:chExt cx="3072" cy="374"/>
            </a:xfrm>
          </p:grpSpPr>
          <p:sp>
            <p:nvSpPr>
              <p:cNvPr id="23575" name="Rectangle 23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6" name="Rectangle 24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0" y="2618"/>
              <a:ext cx="3072" cy="374"/>
              <a:chOff x="0" y="2618"/>
              <a:chExt cx="3072" cy="374"/>
            </a:xfrm>
          </p:grpSpPr>
          <p:sp>
            <p:nvSpPr>
              <p:cNvPr id="23578" name="Rectangle 26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9" name="Rectangle 27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8	</a:t>
                </a:r>
                <a:r>
                  <a:rPr lang="en-US" b="1">
                    <a:latin typeface="Courier New" pitchFamily="49" charset="0"/>
                  </a:rPr>
                  <a:t>   x = 7;     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 // Error: cannot modify a const variable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0" y="2992"/>
              <a:ext cx="3072" cy="374"/>
              <a:chOff x="0" y="2992"/>
              <a:chExt cx="3072" cy="374"/>
            </a:xfrm>
          </p:grpSpPr>
          <p:sp>
            <p:nvSpPr>
              <p:cNvPr id="23581" name="Rectangle 29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82" name="Rectangle 30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9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0" y="3366"/>
              <a:ext cx="3072" cy="374"/>
              <a:chOff x="0" y="3366"/>
              <a:chExt cx="3072" cy="374"/>
            </a:xfrm>
          </p:grpSpPr>
          <p:sp>
            <p:nvSpPr>
              <p:cNvPr id="23584" name="Rectangle 32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85" name="Rectangle 33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10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return</a:t>
                </a:r>
                <a:r>
                  <a:rPr lang="en-US" b="1">
                    <a:latin typeface="Courier New" pitchFamily="49" charset="0"/>
                  </a:rPr>
                  <a:t> 0;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0" y="3740"/>
              <a:ext cx="3072" cy="374"/>
              <a:chOff x="0" y="3740"/>
              <a:chExt cx="3072" cy="374"/>
            </a:xfrm>
          </p:grpSpPr>
          <p:sp>
            <p:nvSpPr>
              <p:cNvPr id="23587" name="Rectangle 35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88" name="Rectangle 36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11	</a:t>
                </a:r>
                <a:r>
                  <a:rPr lang="en-US" b="1">
                    <a:latin typeface="Courier New" pitchFamily="49" charset="0"/>
                  </a:rPr>
                  <a:t>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3590" name="Rectangle 38"/>
          <p:cNvSpPr>
            <a:spLocks noChangeArrowheads="1"/>
          </p:cNvSpPr>
          <p:nvPr/>
        </p:nvSpPr>
        <p:spPr bwMode="auto">
          <a:xfrm>
            <a:off x="0" y="3276600"/>
            <a:ext cx="6781800" cy="258532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Fig04_07.cpp: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Error E2304 Fig04_07.cpp 6: Constant variable 'x' must be 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   initialized in function main()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Error E2024 Fig04_07.cpp 8: Cannot modify a const object in 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   function main()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*** 2 errors in Compile ***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b="1">
              <a:solidFill>
                <a:schemeClr val="tx1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D5F509DB-3F71-41CE-AD98-58A677B3802A}" type="slidenum">
              <a:rPr lang="en-US"/>
              <a:pPr/>
              <a:t>17</a:t>
            </a:fld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6781800" cy="2971800"/>
            <a:chOff x="0" y="0"/>
            <a:chExt cx="3072" cy="4114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374"/>
              <a:chOff x="0" y="0"/>
              <a:chExt cx="3072" cy="374"/>
            </a:xfrm>
          </p:grpSpPr>
          <p:sp>
            <p:nvSpPr>
              <p:cNvPr id="23557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58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Fig. 4.7: fig04_07.cpp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374"/>
              <a:ext cx="3072" cy="374"/>
              <a:chOff x="0" y="374"/>
              <a:chExt cx="3072" cy="374"/>
            </a:xfrm>
          </p:grpSpPr>
          <p:sp>
            <p:nvSpPr>
              <p:cNvPr id="23560" name="Rectangle 8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1" name="Rectangle 9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A const object must be initialized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48"/>
              <a:ext cx="3072" cy="374"/>
              <a:chOff x="0" y="748"/>
              <a:chExt cx="3072" cy="374"/>
            </a:xfrm>
          </p:grpSpPr>
          <p:sp>
            <p:nvSpPr>
              <p:cNvPr id="23563" name="Rectangle 11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4" name="Rectangle 12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22"/>
              <a:ext cx="3072" cy="374"/>
              <a:chOff x="0" y="1122"/>
              <a:chExt cx="3072" cy="374"/>
            </a:xfrm>
          </p:grpSpPr>
          <p:sp>
            <p:nvSpPr>
              <p:cNvPr id="23566" name="Rectangle 14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7" name="Rectangle 15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4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</a:rPr>
                  <a:t> main()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1496"/>
              <a:ext cx="3072" cy="374"/>
              <a:chOff x="0" y="1496"/>
              <a:chExt cx="3072" cy="374"/>
            </a:xfrm>
          </p:grpSpPr>
          <p:sp>
            <p:nvSpPr>
              <p:cNvPr id="23569" name="Rectangle 17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0" name="Rectangle 18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5	</a:t>
                </a:r>
                <a:r>
                  <a:rPr lang="en-US" b="1">
                    <a:latin typeface="Courier New" pitchFamily="49" charset="0"/>
                  </a:rPr>
                  <a:t>{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0" y="1870"/>
              <a:ext cx="3072" cy="374"/>
              <a:chOff x="0" y="1870"/>
              <a:chExt cx="3072" cy="374"/>
            </a:xfrm>
          </p:grpSpPr>
          <p:sp>
            <p:nvSpPr>
              <p:cNvPr id="23572" name="Rectangle 20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3" name="Rectangle 21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6	</a:t>
                </a:r>
                <a:r>
                  <a:rPr lang="en-US" b="1" dirty="0">
                    <a:latin typeface="Courier New" pitchFamily="49" charset="0"/>
                  </a:rPr>
                  <a:t>   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</a:rPr>
                  <a:t>const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</a:rPr>
                  <a:t> </a:t>
                </a:r>
                <a:r>
                  <a:rPr lang="en-US" b="1" dirty="0" smtClean="0">
                    <a:latin typeface="Courier New" pitchFamily="49" charset="0"/>
                  </a:rPr>
                  <a:t>x = 7; </a:t>
                </a: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0" y="2244"/>
              <a:ext cx="3072" cy="374"/>
              <a:chOff x="0" y="2244"/>
              <a:chExt cx="3072" cy="374"/>
            </a:xfrm>
          </p:grpSpPr>
          <p:sp>
            <p:nvSpPr>
              <p:cNvPr id="23575" name="Rectangle 23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6" name="Rectangle 24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0" y="2618"/>
              <a:ext cx="3072" cy="374"/>
              <a:chOff x="0" y="2618"/>
              <a:chExt cx="3072" cy="374"/>
            </a:xfrm>
          </p:grpSpPr>
          <p:sp>
            <p:nvSpPr>
              <p:cNvPr id="23578" name="Rectangle 26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79" name="Rectangle 27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8	</a:t>
                </a:r>
                <a:r>
                  <a:rPr lang="en-US" b="1" dirty="0">
                    <a:latin typeface="Courier New" pitchFamily="49" charset="0"/>
                  </a:rPr>
                  <a:t> </a:t>
                </a:r>
                <a:r>
                  <a:rPr lang="en-US" b="1" dirty="0" smtClean="0">
                    <a:latin typeface="Courier New" pitchFamily="49" charset="0"/>
                  </a:rPr>
                  <a:t> </a:t>
                </a: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0" y="2992"/>
              <a:ext cx="3072" cy="374"/>
              <a:chOff x="0" y="2992"/>
              <a:chExt cx="3072" cy="374"/>
            </a:xfrm>
          </p:grpSpPr>
          <p:sp>
            <p:nvSpPr>
              <p:cNvPr id="23581" name="Rectangle 29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82" name="Rectangle 30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9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0" y="3366"/>
              <a:ext cx="3072" cy="374"/>
              <a:chOff x="0" y="3366"/>
              <a:chExt cx="3072" cy="374"/>
            </a:xfrm>
          </p:grpSpPr>
          <p:sp>
            <p:nvSpPr>
              <p:cNvPr id="23584" name="Rectangle 32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85" name="Rectangle 33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10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return</a:t>
                </a:r>
                <a:r>
                  <a:rPr lang="en-US" b="1">
                    <a:latin typeface="Courier New" pitchFamily="49" charset="0"/>
                  </a:rPr>
                  <a:t> 0;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0" y="3740"/>
              <a:ext cx="3072" cy="374"/>
              <a:chOff x="0" y="3740"/>
              <a:chExt cx="3072" cy="374"/>
            </a:xfrm>
          </p:grpSpPr>
          <p:sp>
            <p:nvSpPr>
              <p:cNvPr id="23587" name="Rectangle 35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88" name="Rectangle 36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11	</a:t>
                </a:r>
                <a:r>
                  <a:rPr lang="en-US" b="1">
                    <a:latin typeface="Courier New" pitchFamily="49" charset="0"/>
                  </a:rPr>
                  <a:t>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44" name="Subtitle 43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Define a constant variable </a:t>
            </a:r>
            <a:r>
              <a:rPr lang="en-US" b="1" dirty="0" err="1" smtClean="0"/>
              <a:t>arraySize</a:t>
            </a:r>
            <a:r>
              <a:rPr lang="en-US" dirty="0" smtClean="0"/>
              <a:t> initialized to 10.</a:t>
            </a:r>
          </a:p>
          <a:p>
            <a:r>
              <a:rPr lang="en-US" dirty="0" smtClean="0"/>
              <a:t>Declare an array with </a:t>
            </a:r>
            <a:r>
              <a:rPr lang="en-US" b="1" dirty="0" err="1" smtClean="0"/>
              <a:t>arraySize</a:t>
            </a:r>
            <a:r>
              <a:rPr lang="en-US" b="1" dirty="0" smtClean="0"/>
              <a:t> </a:t>
            </a:r>
            <a:r>
              <a:rPr lang="en-US" dirty="0" smtClean="0"/>
              <a:t>elements of type </a:t>
            </a:r>
            <a:r>
              <a:rPr lang="en-US" b="1" dirty="0" smtClean="0"/>
              <a:t>float </a:t>
            </a:r>
            <a:r>
              <a:rPr lang="en-US" dirty="0" smtClean="0"/>
              <a:t>and initialize the elements to 0.</a:t>
            </a:r>
          </a:p>
          <a:p>
            <a:r>
              <a:rPr lang="en-US" dirty="0" smtClean="0"/>
              <a:t>Name the fourth element from the beginning of the array.</a:t>
            </a:r>
          </a:p>
          <a:p>
            <a:r>
              <a:rPr lang="en-US" dirty="0" smtClean="0"/>
              <a:t>Refer to array element 4.</a:t>
            </a:r>
          </a:p>
          <a:p>
            <a:r>
              <a:rPr lang="en-US" dirty="0" smtClean="0"/>
              <a:t>Assign the value 1.667 to array element 9.</a:t>
            </a:r>
          </a:p>
          <a:p>
            <a:r>
              <a:rPr lang="en-US" dirty="0" smtClean="0"/>
              <a:t>Assign the value 3.333 to the seventh element of the array.</a:t>
            </a:r>
          </a:p>
          <a:p>
            <a:r>
              <a:rPr lang="en-US" dirty="0" smtClean="0"/>
              <a:t>Print all the elements of array using </a:t>
            </a:r>
            <a:r>
              <a:rPr lang="en-US" b="1" dirty="0" smtClean="0"/>
              <a:t>for </a:t>
            </a:r>
            <a:r>
              <a:rPr lang="en-US" dirty="0" smtClean="0"/>
              <a:t>repetition structure.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4465F47E-6912-42EB-AD32-498BAE47A5ED}" type="slidenum">
              <a:rPr lang="en-US"/>
              <a:pPr/>
              <a:t>19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r>
              <a:rPr lang="en-US" dirty="0" smtClean="0"/>
              <a:t>Character arrays or strings</a:t>
            </a:r>
            <a:endParaRPr lang="en-US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1534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Strings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Arrays of characters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All strings end with </a:t>
            </a:r>
            <a:r>
              <a:rPr lang="en-US" b="1" dirty="0">
                <a:latin typeface="Courier New" pitchFamily="49" charset="0"/>
              </a:rPr>
              <a:t>null</a:t>
            </a:r>
            <a:r>
              <a:rPr lang="en-US" dirty="0"/>
              <a:t> (</a:t>
            </a:r>
            <a:r>
              <a:rPr lang="en-US" b="1" dirty="0">
                <a:latin typeface="Courier New" pitchFamily="49" charset="0"/>
              </a:rPr>
              <a:t>'\0</a:t>
            </a:r>
            <a:r>
              <a:rPr lang="en-US" b="1" dirty="0" smtClean="0">
                <a:latin typeface="Courier New" pitchFamily="49" charset="0"/>
              </a:rPr>
              <a:t>'</a:t>
            </a:r>
            <a:r>
              <a:rPr lang="en-US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Should be declared large enough to accommodate ‘\0’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Examples: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b="1" dirty="0">
                <a:latin typeface="Courier New" pitchFamily="49" charset="0"/>
              </a:rPr>
              <a:t>char string1[] = "hello";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b="1" dirty="0">
                <a:latin typeface="Courier New" pitchFamily="49" charset="0"/>
              </a:rPr>
              <a:t>char string1[] = { 'h', 'e', 'l', 'l', 'o',</a:t>
            </a:r>
            <a:br>
              <a:rPr lang="en-US" b="1" dirty="0">
                <a:latin typeface="Courier New" pitchFamily="49" charset="0"/>
              </a:rPr>
            </a:br>
            <a:r>
              <a:rPr lang="en-US" b="1" dirty="0">
                <a:latin typeface="Courier New" pitchFamily="49" charset="0"/>
              </a:rPr>
              <a:t>                 '\0’ };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Subscripting is the same as for a normal array 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b="1" dirty="0">
                <a:latin typeface="Courier New" pitchFamily="49" charset="0"/>
              </a:rPr>
              <a:t>String1[ 0 ]</a:t>
            </a:r>
            <a:r>
              <a:rPr lang="en-US" dirty="0"/>
              <a:t> is </a:t>
            </a:r>
            <a:r>
              <a:rPr lang="en-US" b="1" dirty="0">
                <a:latin typeface="Courier New" pitchFamily="49" charset="0"/>
              </a:rPr>
              <a:t>'h'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b="1" dirty="0">
                <a:latin typeface="Courier New" pitchFamily="49" charset="0"/>
              </a:rPr>
              <a:t>string1[ 2 ]</a:t>
            </a:r>
            <a:r>
              <a:rPr lang="en-US" dirty="0"/>
              <a:t> is </a:t>
            </a:r>
            <a:r>
              <a:rPr lang="en-US" b="1" dirty="0" smtClean="0">
                <a:latin typeface="Courier New" pitchFamily="49" charset="0"/>
              </a:rPr>
              <a:t>'l‘</a:t>
            </a:r>
          </a:p>
          <a:p>
            <a:pPr>
              <a:lnSpc>
                <a:spcPct val="90000"/>
              </a:lnSpc>
            </a:pPr>
            <a:endParaRPr lang="en-US" b="1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Arrays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# 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4465F47E-6912-42EB-AD32-498BAE47A5ED}" type="slidenum">
              <a:rPr lang="en-US"/>
              <a:pPr/>
              <a:t>20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r>
              <a:rPr lang="en-US" dirty="0" smtClean="0"/>
              <a:t>Character arrays or strings</a:t>
            </a:r>
            <a:endParaRPr lang="en-US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1534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Input </a:t>
            </a:r>
            <a:r>
              <a:rPr lang="en-US" dirty="0"/>
              <a:t>from keyboard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b="1" dirty="0">
                <a:latin typeface="Courier New" pitchFamily="49" charset="0"/>
              </a:rPr>
              <a:t>	char string2[ 10 ];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b="1" dirty="0" err="1">
                <a:latin typeface="Courier New" pitchFamily="49" charset="0"/>
              </a:rPr>
              <a:t>cin</a:t>
            </a:r>
            <a:r>
              <a:rPr lang="en-US" b="1" dirty="0">
                <a:latin typeface="Courier New" pitchFamily="49" charset="0"/>
              </a:rPr>
              <a:t> &gt;&gt; string2;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Takes user </a:t>
            </a:r>
            <a:r>
              <a:rPr lang="en-US" dirty="0" smtClean="0"/>
              <a:t>input until first white space character is encountered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Side effect: if too much text entered, data written beyond array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68D5EEDD-F718-4691-81F2-CAF95A22F4C4}" type="slidenum">
              <a:rPr lang="en-US"/>
              <a:pPr/>
              <a:t>21</a:t>
            </a:fld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8915400" cy="6858000"/>
            <a:chOff x="0" y="0"/>
            <a:chExt cx="3072" cy="10098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374"/>
              <a:chOff x="0" y="0"/>
              <a:chExt cx="3072" cy="374"/>
            </a:xfrm>
          </p:grpSpPr>
          <p:sp>
            <p:nvSpPr>
              <p:cNvPr id="25605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06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Fig. 4_12: fig04_12.cpp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374"/>
              <a:ext cx="3072" cy="374"/>
              <a:chOff x="0" y="374"/>
              <a:chExt cx="3072" cy="374"/>
            </a:xfrm>
          </p:grpSpPr>
          <p:sp>
            <p:nvSpPr>
              <p:cNvPr id="25608" name="Rectangle 8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09" name="Rectangle 9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Treating character arrays as strings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48"/>
              <a:ext cx="3072" cy="374"/>
              <a:chOff x="0" y="748"/>
              <a:chExt cx="3072" cy="374"/>
            </a:xfrm>
          </p:grpSpPr>
          <p:sp>
            <p:nvSpPr>
              <p:cNvPr id="25611" name="Rectangle 11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12" name="Rectangle 12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#include</a:t>
                </a:r>
                <a:r>
                  <a:rPr lang="en-US" b="1">
                    <a:latin typeface="Courier New" pitchFamily="49" charset="0"/>
                  </a:rPr>
                  <a:t> &lt;iostream&gt;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22"/>
              <a:ext cx="3072" cy="374"/>
              <a:chOff x="0" y="1122"/>
              <a:chExt cx="3072" cy="374"/>
            </a:xfrm>
          </p:grpSpPr>
          <p:sp>
            <p:nvSpPr>
              <p:cNvPr id="25614" name="Rectangle 14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15" name="Rectangle 15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4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1496"/>
              <a:ext cx="3072" cy="374"/>
              <a:chOff x="0" y="1496"/>
              <a:chExt cx="3072" cy="374"/>
            </a:xfrm>
          </p:grpSpPr>
          <p:sp>
            <p:nvSpPr>
              <p:cNvPr id="25617" name="Rectangle 17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18" name="Rectangle 18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5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using</a:t>
                </a:r>
                <a:r>
                  <a:rPr lang="en-US" b="1">
                    <a:latin typeface="Courier New" pitchFamily="49" charset="0"/>
                  </a:rPr>
                  <a:t> std::cout;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0" y="1870"/>
              <a:ext cx="3072" cy="374"/>
              <a:chOff x="0" y="1870"/>
              <a:chExt cx="3072" cy="374"/>
            </a:xfrm>
          </p:grpSpPr>
          <p:sp>
            <p:nvSpPr>
              <p:cNvPr id="25620" name="Rectangle 20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21" name="Rectangle 21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6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using</a:t>
                </a:r>
                <a:r>
                  <a:rPr lang="en-US" b="1">
                    <a:latin typeface="Courier New" pitchFamily="49" charset="0"/>
                  </a:rPr>
                  <a:t> std::cin;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0" y="2244"/>
              <a:ext cx="3072" cy="374"/>
              <a:chOff x="0" y="2244"/>
              <a:chExt cx="3072" cy="374"/>
            </a:xfrm>
          </p:grpSpPr>
          <p:sp>
            <p:nvSpPr>
              <p:cNvPr id="25623" name="Rectangle 23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24" name="Rectangle 24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using</a:t>
                </a:r>
                <a:r>
                  <a:rPr lang="en-US" b="1">
                    <a:latin typeface="Courier New" pitchFamily="49" charset="0"/>
                  </a:rPr>
                  <a:t> std::endl;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0" y="2618"/>
              <a:ext cx="3072" cy="374"/>
              <a:chOff x="0" y="2618"/>
              <a:chExt cx="3072" cy="374"/>
            </a:xfrm>
          </p:grpSpPr>
          <p:sp>
            <p:nvSpPr>
              <p:cNvPr id="25626" name="Rectangle 26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27" name="Rectangle 27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8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0" y="2992"/>
              <a:ext cx="3072" cy="374"/>
              <a:chOff x="0" y="2992"/>
              <a:chExt cx="3072" cy="374"/>
            </a:xfrm>
          </p:grpSpPr>
          <p:sp>
            <p:nvSpPr>
              <p:cNvPr id="25629" name="Rectangle 29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30" name="Rectangle 30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9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</a:rPr>
                  <a:t> main()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0" y="3366"/>
              <a:ext cx="3072" cy="374"/>
              <a:chOff x="0" y="3366"/>
              <a:chExt cx="3072" cy="374"/>
            </a:xfrm>
          </p:grpSpPr>
          <p:sp>
            <p:nvSpPr>
              <p:cNvPr id="25632" name="Rectangle 32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33" name="Rectangle 33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10	</a:t>
                </a:r>
                <a:r>
                  <a:rPr lang="en-US" b="1">
                    <a:latin typeface="Courier New" pitchFamily="49" charset="0"/>
                  </a:rPr>
                  <a:t>{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0" y="3740"/>
              <a:ext cx="3072" cy="374"/>
              <a:chOff x="0" y="3740"/>
              <a:chExt cx="3072" cy="374"/>
            </a:xfrm>
          </p:grpSpPr>
          <p:sp>
            <p:nvSpPr>
              <p:cNvPr id="25635" name="Rectangle 35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36" name="Rectangle 36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11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char</a:t>
                </a:r>
                <a:r>
                  <a:rPr lang="en-US" b="1">
                    <a:latin typeface="Courier New" pitchFamily="49" charset="0"/>
                  </a:rPr>
                  <a:t> string1[ 20 ], string2[] = "string literal";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4" name="Group 37"/>
            <p:cNvGrpSpPr>
              <a:grpSpLocks/>
            </p:cNvGrpSpPr>
            <p:nvPr/>
          </p:nvGrpSpPr>
          <p:grpSpPr bwMode="auto">
            <a:xfrm>
              <a:off x="0" y="4114"/>
              <a:ext cx="3072" cy="374"/>
              <a:chOff x="0" y="4114"/>
              <a:chExt cx="3072" cy="374"/>
            </a:xfrm>
          </p:grpSpPr>
          <p:sp>
            <p:nvSpPr>
              <p:cNvPr id="25638" name="Rectangle 38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39" name="Rectangle 39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12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5" name="Group 40"/>
            <p:cNvGrpSpPr>
              <a:grpSpLocks/>
            </p:cNvGrpSpPr>
            <p:nvPr/>
          </p:nvGrpSpPr>
          <p:grpSpPr bwMode="auto">
            <a:xfrm>
              <a:off x="0" y="4488"/>
              <a:ext cx="3072" cy="374"/>
              <a:chOff x="0" y="4488"/>
              <a:chExt cx="3072" cy="374"/>
            </a:xfrm>
          </p:grpSpPr>
          <p:sp>
            <p:nvSpPr>
              <p:cNvPr id="25641" name="Rectangle 41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42" name="Rectangle 42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13	</a:t>
                </a:r>
                <a:r>
                  <a:rPr lang="en-US" b="1">
                    <a:latin typeface="Courier New" pitchFamily="49" charset="0"/>
                  </a:rPr>
                  <a:t>   cout &lt;&lt; "Enter a string: ";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43"/>
            <p:cNvGrpSpPr>
              <a:grpSpLocks/>
            </p:cNvGrpSpPr>
            <p:nvPr/>
          </p:nvGrpSpPr>
          <p:grpSpPr bwMode="auto">
            <a:xfrm>
              <a:off x="0" y="4862"/>
              <a:ext cx="3072" cy="374"/>
              <a:chOff x="0" y="4862"/>
              <a:chExt cx="3072" cy="374"/>
            </a:xfrm>
          </p:grpSpPr>
          <p:sp>
            <p:nvSpPr>
              <p:cNvPr id="25644" name="Rectangle 44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45" name="Rectangle 45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14	</a:t>
                </a:r>
                <a:r>
                  <a:rPr lang="en-US" b="1">
                    <a:latin typeface="Courier New" pitchFamily="49" charset="0"/>
                  </a:rPr>
                  <a:t>   cin &gt;&gt; string1;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46"/>
            <p:cNvGrpSpPr>
              <a:grpSpLocks/>
            </p:cNvGrpSpPr>
            <p:nvPr/>
          </p:nvGrpSpPr>
          <p:grpSpPr bwMode="auto">
            <a:xfrm>
              <a:off x="0" y="5236"/>
              <a:ext cx="3072" cy="374"/>
              <a:chOff x="0" y="5236"/>
              <a:chExt cx="3072" cy="374"/>
            </a:xfrm>
          </p:grpSpPr>
          <p:sp>
            <p:nvSpPr>
              <p:cNvPr id="25647" name="Rectangle 47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48" name="Rectangle 48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15	</a:t>
                </a:r>
                <a:r>
                  <a:rPr lang="en-US" b="1">
                    <a:latin typeface="Courier New" pitchFamily="49" charset="0"/>
                  </a:rPr>
                  <a:t>   cout &lt;&lt; "string1 is: " &lt;&lt; string1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8" name="Group 49"/>
            <p:cNvGrpSpPr>
              <a:grpSpLocks/>
            </p:cNvGrpSpPr>
            <p:nvPr/>
          </p:nvGrpSpPr>
          <p:grpSpPr bwMode="auto">
            <a:xfrm>
              <a:off x="0" y="5610"/>
              <a:ext cx="3072" cy="374"/>
              <a:chOff x="0" y="5610"/>
              <a:chExt cx="3072" cy="374"/>
            </a:xfrm>
          </p:grpSpPr>
          <p:sp>
            <p:nvSpPr>
              <p:cNvPr id="25650" name="Rectangle 50"/>
              <p:cNvSpPr>
                <a:spLocks noChangeArrowheads="1"/>
              </p:cNvSpPr>
              <p:nvPr/>
            </p:nvSpPr>
            <p:spPr bwMode="auto">
              <a:xfrm>
                <a:off x="0" y="56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51" name="Rectangle 51"/>
              <p:cNvSpPr>
                <a:spLocks noChangeArrowheads="1"/>
              </p:cNvSpPr>
              <p:nvPr/>
            </p:nvSpPr>
            <p:spPr bwMode="auto">
              <a:xfrm>
                <a:off x="0" y="56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16	</a:t>
                </a:r>
                <a:r>
                  <a:rPr lang="en-US" b="1">
                    <a:latin typeface="Courier New" pitchFamily="49" charset="0"/>
                  </a:rPr>
                  <a:t>        &lt;&lt; "\nstring2 is: " &lt;&lt; string2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52"/>
            <p:cNvGrpSpPr>
              <a:grpSpLocks/>
            </p:cNvGrpSpPr>
            <p:nvPr/>
          </p:nvGrpSpPr>
          <p:grpSpPr bwMode="auto">
            <a:xfrm>
              <a:off x="0" y="5984"/>
              <a:ext cx="3072" cy="374"/>
              <a:chOff x="0" y="5984"/>
              <a:chExt cx="3072" cy="374"/>
            </a:xfrm>
          </p:grpSpPr>
          <p:sp>
            <p:nvSpPr>
              <p:cNvPr id="25653" name="Rectangle 53"/>
              <p:cNvSpPr>
                <a:spLocks noChangeArrowheads="1"/>
              </p:cNvSpPr>
              <p:nvPr/>
            </p:nvSpPr>
            <p:spPr bwMode="auto">
              <a:xfrm>
                <a:off x="0" y="598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54" name="Rectangle 54"/>
              <p:cNvSpPr>
                <a:spLocks noChangeArrowheads="1"/>
              </p:cNvSpPr>
              <p:nvPr/>
            </p:nvSpPr>
            <p:spPr bwMode="auto">
              <a:xfrm>
                <a:off x="0" y="598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17	</a:t>
                </a:r>
                <a:r>
                  <a:rPr lang="en-US" b="1">
                    <a:latin typeface="Courier New" pitchFamily="49" charset="0"/>
                  </a:rPr>
                  <a:t>        &lt;&lt; "\nstring1 with spaces between characters is:\n";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0" name="Group 55"/>
            <p:cNvGrpSpPr>
              <a:grpSpLocks/>
            </p:cNvGrpSpPr>
            <p:nvPr/>
          </p:nvGrpSpPr>
          <p:grpSpPr bwMode="auto">
            <a:xfrm>
              <a:off x="0" y="6358"/>
              <a:ext cx="3072" cy="374"/>
              <a:chOff x="0" y="6358"/>
              <a:chExt cx="3072" cy="374"/>
            </a:xfrm>
          </p:grpSpPr>
          <p:sp>
            <p:nvSpPr>
              <p:cNvPr id="25656" name="Rectangle 56"/>
              <p:cNvSpPr>
                <a:spLocks noChangeArrowheads="1"/>
              </p:cNvSpPr>
              <p:nvPr/>
            </p:nvSpPr>
            <p:spPr bwMode="auto">
              <a:xfrm>
                <a:off x="0" y="635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57" name="Rectangle 57"/>
              <p:cNvSpPr>
                <a:spLocks noChangeArrowheads="1"/>
              </p:cNvSpPr>
              <p:nvPr/>
            </p:nvSpPr>
            <p:spPr bwMode="auto">
              <a:xfrm>
                <a:off x="0" y="635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18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1" name="Group 58"/>
            <p:cNvGrpSpPr>
              <a:grpSpLocks/>
            </p:cNvGrpSpPr>
            <p:nvPr/>
          </p:nvGrpSpPr>
          <p:grpSpPr bwMode="auto">
            <a:xfrm>
              <a:off x="0" y="6732"/>
              <a:ext cx="3072" cy="374"/>
              <a:chOff x="0" y="6732"/>
              <a:chExt cx="3072" cy="374"/>
            </a:xfrm>
          </p:grpSpPr>
          <p:sp>
            <p:nvSpPr>
              <p:cNvPr id="25659" name="Rectangle 59"/>
              <p:cNvSpPr>
                <a:spLocks noChangeArrowheads="1"/>
              </p:cNvSpPr>
              <p:nvPr/>
            </p:nvSpPr>
            <p:spPr bwMode="auto">
              <a:xfrm>
                <a:off x="0" y="673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60" name="Rectangle 60"/>
              <p:cNvSpPr>
                <a:spLocks noChangeArrowheads="1"/>
              </p:cNvSpPr>
              <p:nvPr/>
            </p:nvSpPr>
            <p:spPr bwMode="auto">
              <a:xfrm>
                <a:off x="0" y="673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19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for</a:t>
                </a:r>
                <a:r>
                  <a:rPr lang="en-US" b="1">
                    <a:latin typeface="Courier New" pitchFamily="49" charset="0"/>
                  </a:rPr>
                  <a:t> (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</a:rPr>
                  <a:t> i = 0; string1[ i ] != '\0'; i++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61"/>
            <p:cNvGrpSpPr>
              <a:grpSpLocks/>
            </p:cNvGrpSpPr>
            <p:nvPr/>
          </p:nvGrpSpPr>
          <p:grpSpPr bwMode="auto">
            <a:xfrm>
              <a:off x="0" y="7106"/>
              <a:ext cx="3072" cy="374"/>
              <a:chOff x="0" y="7106"/>
              <a:chExt cx="3072" cy="374"/>
            </a:xfrm>
          </p:grpSpPr>
          <p:sp>
            <p:nvSpPr>
              <p:cNvPr id="25662" name="Rectangle 62"/>
              <p:cNvSpPr>
                <a:spLocks noChangeArrowheads="1"/>
              </p:cNvSpPr>
              <p:nvPr/>
            </p:nvSpPr>
            <p:spPr bwMode="auto">
              <a:xfrm>
                <a:off x="0" y="710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63" name="Rectangle 63"/>
              <p:cNvSpPr>
                <a:spLocks noChangeArrowheads="1"/>
              </p:cNvSpPr>
              <p:nvPr/>
            </p:nvSpPr>
            <p:spPr bwMode="auto">
              <a:xfrm>
                <a:off x="0" y="710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20	</a:t>
                </a:r>
                <a:r>
                  <a:rPr lang="en-US" b="1">
                    <a:latin typeface="Courier New" pitchFamily="49" charset="0"/>
                  </a:rPr>
                  <a:t>      cout &lt;&lt; string1[ i ] &lt;&lt; ' ';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64"/>
            <p:cNvGrpSpPr>
              <a:grpSpLocks/>
            </p:cNvGrpSpPr>
            <p:nvPr/>
          </p:nvGrpSpPr>
          <p:grpSpPr bwMode="auto">
            <a:xfrm>
              <a:off x="0" y="7480"/>
              <a:ext cx="3072" cy="374"/>
              <a:chOff x="0" y="7480"/>
              <a:chExt cx="3072" cy="374"/>
            </a:xfrm>
          </p:grpSpPr>
          <p:sp>
            <p:nvSpPr>
              <p:cNvPr id="25665" name="Rectangle 65"/>
              <p:cNvSpPr>
                <a:spLocks noChangeArrowheads="1"/>
              </p:cNvSpPr>
              <p:nvPr/>
            </p:nvSpPr>
            <p:spPr bwMode="auto">
              <a:xfrm>
                <a:off x="0" y="748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66" name="Rectangle 66"/>
              <p:cNvSpPr>
                <a:spLocks noChangeArrowheads="1"/>
              </p:cNvSpPr>
              <p:nvPr/>
            </p:nvSpPr>
            <p:spPr bwMode="auto">
              <a:xfrm>
                <a:off x="0" y="748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21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4" name="Group 67"/>
            <p:cNvGrpSpPr>
              <a:grpSpLocks/>
            </p:cNvGrpSpPr>
            <p:nvPr/>
          </p:nvGrpSpPr>
          <p:grpSpPr bwMode="auto">
            <a:xfrm>
              <a:off x="0" y="7854"/>
              <a:ext cx="3072" cy="374"/>
              <a:chOff x="0" y="7854"/>
              <a:chExt cx="3072" cy="374"/>
            </a:xfrm>
          </p:grpSpPr>
          <p:sp>
            <p:nvSpPr>
              <p:cNvPr id="25668" name="Rectangle 68"/>
              <p:cNvSpPr>
                <a:spLocks noChangeArrowheads="1"/>
              </p:cNvSpPr>
              <p:nvPr/>
            </p:nvSpPr>
            <p:spPr bwMode="auto">
              <a:xfrm>
                <a:off x="0" y="785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69" name="Rectangle 69"/>
              <p:cNvSpPr>
                <a:spLocks noChangeArrowheads="1"/>
              </p:cNvSpPr>
              <p:nvPr/>
            </p:nvSpPr>
            <p:spPr bwMode="auto">
              <a:xfrm>
                <a:off x="0" y="785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22	</a:t>
                </a:r>
                <a:r>
                  <a:rPr lang="en-US" b="1">
                    <a:latin typeface="Courier New" pitchFamily="49" charset="0"/>
                  </a:rPr>
                  <a:t>   cin &gt;&gt; string1;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 // reads "there"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70"/>
            <p:cNvGrpSpPr>
              <a:grpSpLocks/>
            </p:cNvGrpSpPr>
            <p:nvPr/>
          </p:nvGrpSpPr>
          <p:grpSpPr bwMode="auto">
            <a:xfrm>
              <a:off x="0" y="8228"/>
              <a:ext cx="3072" cy="374"/>
              <a:chOff x="0" y="8228"/>
              <a:chExt cx="3072" cy="374"/>
            </a:xfrm>
          </p:grpSpPr>
          <p:sp>
            <p:nvSpPr>
              <p:cNvPr id="25671" name="Rectangle 71"/>
              <p:cNvSpPr>
                <a:spLocks noChangeArrowheads="1"/>
              </p:cNvSpPr>
              <p:nvPr/>
            </p:nvSpPr>
            <p:spPr bwMode="auto">
              <a:xfrm>
                <a:off x="0" y="822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72" name="Rectangle 72"/>
              <p:cNvSpPr>
                <a:spLocks noChangeArrowheads="1"/>
              </p:cNvSpPr>
              <p:nvPr/>
            </p:nvSpPr>
            <p:spPr bwMode="auto">
              <a:xfrm>
                <a:off x="0" y="822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23	</a:t>
                </a:r>
                <a:r>
                  <a:rPr lang="en-US" b="1">
                    <a:latin typeface="Courier New" pitchFamily="49" charset="0"/>
                  </a:rPr>
                  <a:t>   cout &lt;&lt; "\nstring1 is: " &lt;&lt; string1 &lt;&lt; endl;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" name="Group 73"/>
            <p:cNvGrpSpPr>
              <a:grpSpLocks/>
            </p:cNvGrpSpPr>
            <p:nvPr/>
          </p:nvGrpSpPr>
          <p:grpSpPr bwMode="auto">
            <a:xfrm>
              <a:off x="0" y="8602"/>
              <a:ext cx="3072" cy="374"/>
              <a:chOff x="0" y="8602"/>
              <a:chExt cx="3072" cy="374"/>
            </a:xfrm>
          </p:grpSpPr>
          <p:sp>
            <p:nvSpPr>
              <p:cNvPr id="25674" name="Rectangle 74"/>
              <p:cNvSpPr>
                <a:spLocks noChangeArrowheads="1"/>
              </p:cNvSpPr>
              <p:nvPr/>
            </p:nvSpPr>
            <p:spPr bwMode="auto">
              <a:xfrm>
                <a:off x="0" y="860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75" name="Rectangle 75"/>
              <p:cNvSpPr>
                <a:spLocks noChangeArrowheads="1"/>
              </p:cNvSpPr>
              <p:nvPr/>
            </p:nvSpPr>
            <p:spPr bwMode="auto">
              <a:xfrm>
                <a:off x="0" y="860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24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7" name="Group 76"/>
            <p:cNvGrpSpPr>
              <a:grpSpLocks/>
            </p:cNvGrpSpPr>
            <p:nvPr/>
          </p:nvGrpSpPr>
          <p:grpSpPr bwMode="auto">
            <a:xfrm>
              <a:off x="0" y="8976"/>
              <a:ext cx="3072" cy="374"/>
              <a:chOff x="0" y="8976"/>
              <a:chExt cx="3072" cy="374"/>
            </a:xfrm>
          </p:grpSpPr>
          <p:sp>
            <p:nvSpPr>
              <p:cNvPr id="25677" name="Rectangle 77"/>
              <p:cNvSpPr>
                <a:spLocks noChangeArrowheads="1"/>
              </p:cNvSpPr>
              <p:nvPr/>
            </p:nvSpPr>
            <p:spPr bwMode="auto">
              <a:xfrm>
                <a:off x="0" y="897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78" name="Rectangle 78"/>
              <p:cNvSpPr>
                <a:spLocks noChangeArrowheads="1"/>
              </p:cNvSpPr>
              <p:nvPr/>
            </p:nvSpPr>
            <p:spPr bwMode="auto">
              <a:xfrm>
                <a:off x="0" y="897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25	</a:t>
                </a:r>
                <a:r>
                  <a:rPr lang="en-US" b="1">
                    <a:latin typeface="Courier New" pitchFamily="49" charset="0"/>
                  </a:rPr>
                  <a:t>   cout &lt;&lt; endl;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79"/>
            <p:cNvGrpSpPr>
              <a:grpSpLocks/>
            </p:cNvGrpSpPr>
            <p:nvPr/>
          </p:nvGrpSpPr>
          <p:grpSpPr bwMode="auto">
            <a:xfrm>
              <a:off x="0" y="9350"/>
              <a:ext cx="3072" cy="374"/>
              <a:chOff x="0" y="9350"/>
              <a:chExt cx="3072" cy="374"/>
            </a:xfrm>
          </p:grpSpPr>
          <p:sp>
            <p:nvSpPr>
              <p:cNvPr id="25680" name="Rectangle 80"/>
              <p:cNvSpPr>
                <a:spLocks noChangeArrowheads="1"/>
              </p:cNvSpPr>
              <p:nvPr/>
            </p:nvSpPr>
            <p:spPr bwMode="auto">
              <a:xfrm>
                <a:off x="0" y="935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81" name="Rectangle 81"/>
              <p:cNvSpPr>
                <a:spLocks noChangeArrowheads="1"/>
              </p:cNvSpPr>
              <p:nvPr/>
            </p:nvSpPr>
            <p:spPr bwMode="auto">
              <a:xfrm>
                <a:off x="0" y="935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26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return</a:t>
                </a:r>
                <a:r>
                  <a:rPr lang="en-US" b="1">
                    <a:latin typeface="Courier New" pitchFamily="49" charset="0"/>
                  </a:rPr>
                  <a:t> 0;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9" name="Group 82"/>
            <p:cNvGrpSpPr>
              <a:grpSpLocks/>
            </p:cNvGrpSpPr>
            <p:nvPr/>
          </p:nvGrpSpPr>
          <p:grpSpPr bwMode="auto">
            <a:xfrm>
              <a:off x="0" y="9724"/>
              <a:ext cx="3072" cy="374"/>
              <a:chOff x="0" y="9724"/>
              <a:chExt cx="3072" cy="374"/>
            </a:xfrm>
          </p:grpSpPr>
          <p:sp>
            <p:nvSpPr>
              <p:cNvPr id="25683" name="Rectangle 83"/>
              <p:cNvSpPr>
                <a:spLocks noChangeArrowheads="1"/>
              </p:cNvSpPr>
              <p:nvPr/>
            </p:nvSpPr>
            <p:spPr bwMode="auto">
              <a:xfrm>
                <a:off x="0" y="972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684" name="Rectangle 84"/>
              <p:cNvSpPr>
                <a:spLocks noChangeArrowheads="1"/>
              </p:cNvSpPr>
              <p:nvPr/>
            </p:nvSpPr>
            <p:spPr bwMode="auto">
              <a:xfrm>
                <a:off x="0" y="972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27	</a:t>
                </a:r>
                <a:r>
                  <a:rPr lang="en-US" b="1">
                    <a:latin typeface="Courier New" pitchFamily="49" charset="0"/>
                  </a:rPr>
                  <a:t>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30" name="Group 92"/>
          <p:cNvGrpSpPr>
            <a:grpSpLocks/>
          </p:cNvGrpSpPr>
          <p:nvPr/>
        </p:nvGrpSpPr>
        <p:grpSpPr bwMode="auto">
          <a:xfrm>
            <a:off x="3733800" y="3886200"/>
            <a:ext cx="4114800" cy="835025"/>
            <a:chOff x="2208" y="2448"/>
            <a:chExt cx="2592" cy="526"/>
          </a:xfrm>
        </p:grpSpPr>
        <p:sp>
          <p:nvSpPr>
            <p:cNvPr id="25685" name="Rectangle 85"/>
            <p:cNvSpPr>
              <a:spLocks noChangeArrowheads="1"/>
            </p:cNvSpPr>
            <p:nvPr/>
          </p:nvSpPr>
          <p:spPr bwMode="auto">
            <a:xfrm>
              <a:off x="3312" y="2448"/>
              <a:ext cx="1488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600">
                  <a:solidFill>
                    <a:schemeClr val="tx1"/>
                  </a:solidFill>
                </a:rPr>
                <a:t>Notice how string elements are referenced like arrays.</a:t>
              </a:r>
            </a:p>
          </p:txBody>
        </p:sp>
        <p:sp>
          <p:nvSpPr>
            <p:cNvPr id="25688" name="Line 88"/>
            <p:cNvSpPr>
              <a:spLocks noChangeShapeType="1"/>
            </p:cNvSpPr>
            <p:nvPr/>
          </p:nvSpPr>
          <p:spPr bwMode="auto">
            <a:xfrm flipH="1" flipV="1">
              <a:off x="2208" y="2448"/>
              <a:ext cx="110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1" name="Group 94"/>
          <p:cNvGrpSpPr>
            <a:grpSpLocks/>
          </p:cNvGrpSpPr>
          <p:nvPr/>
        </p:nvGrpSpPr>
        <p:grpSpPr bwMode="auto">
          <a:xfrm>
            <a:off x="1828800" y="609600"/>
            <a:ext cx="4876800" cy="3581400"/>
            <a:chOff x="1152" y="384"/>
            <a:chExt cx="2880" cy="2256"/>
          </a:xfrm>
        </p:grpSpPr>
        <p:sp>
          <p:nvSpPr>
            <p:cNvPr id="25686" name="Rectangle 86"/>
            <p:cNvSpPr>
              <a:spLocks noChangeArrowheads="1"/>
            </p:cNvSpPr>
            <p:nvPr/>
          </p:nvSpPr>
          <p:spPr bwMode="auto">
            <a:xfrm>
              <a:off x="2784" y="384"/>
              <a:ext cx="1248" cy="834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600">
                  <a:solidFill>
                    <a:schemeClr val="tx1"/>
                  </a:solidFill>
                </a:rPr>
                <a:t>Inputted strings are separated by whitespace characters.  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"there"</a:t>
              </a:r>
              <a:r>
                <a:rPr lang="en-US" sz="1600" b="1">
                  <a:solidFill>
                    <a:schemeClr val="tx1"/>
                  </a:solidFill>
                </a:rPr>
                <a:t> </a:t>
              </a:r>
              <a:r>
                <a:rPr lang="en-US" sz="1600">
                  <a:solidFill>
                    <a:schemeClr val="tx1"/>
                  </a:solidFill>
                </a:rPr>
                <a:t>stayed in the buffer.</a:t>
              </a:r>
            </a:p>
          </p:txBody>
        </p:sp>
        <p:sp>
          <p:nvSpPr>
            <p:cNvPr id="25689" name="Line 89"/>
            <p:cNvSpPr>
              <a:spLocks noChangeShapeType="1"/>
            </p:cNvSpPr>
            <p:nvPr/>
          </p:nvSpPr>
          <p:spPr bwMode="auto">
            <a:xfrm flipH="1">
              <a:off x="1152" y="624"/>
              <a:ext cx="1632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693" name="Line 93"/>
            <p:cNvSpPr>
              <a:spLocks noChangeShapeType="1"/>
            </p:cNvSpPr>
            <p:nvPr/>
          </p:nvSpPr>
          <p:spPr bwMode="auto">
            <a:xfrm flipH="1">
              <a:off x="1152" y="672"/>
              <a:ext cx="1632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94" name="Subtitle 93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7"/>
          <p:cNvSpPr>
            <a:spLocks noChangeArrowheads="1"/>
          </p:cNvSpPr>
          <p:nvPr/>
        </p:nvSpPr>
        <p:spPr bwMode="auto">
          <a:xfrm>
            <a:off x="0" y="0"/>
            <a:ext cx="6781800" cy="203132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Enter a string: Hello there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string1 is: Hello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string2 is: string literal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string1 with spaces between characters is: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H e l </a:t>
            </a:r>
            <a:r>
              <a:rPr lang="en-US" b="1" dirty="0" err="1">
                <a:latin typeface="Courier New" pitchFamily="49" charset="0"/>
              </a:rPr>
              <a:t>l</a:t>
            </a:r>
            <a:r>
              <a:rPr lang="en-US" b="1" dirty="0">
                <a:latin typeface="Courier New" pitchFamily="49" charset="0"/>
              </a:rPr>
              <a:t> o 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 dirty="0">
                <a:latin typeface="Courier New" pitchFamily="49" charset="0"/>
              </a:rPr>
              <a:t>string1 is: there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Declare and initialize a character array </a:t>
            </a:r>
            <a:r>
              <a:rPr lang="en-US" b="1" dirty="0" smtClean="0"/>
              <a:t>word </a:t>
            </a:r>
            <a:r>
              <a:rPr lang="en-US" dirty="0" smtClean="0"/>
              <a:t>with your name.</a:t>
            </a:r>
          </a:p>
          <a:p>
            <a:r>
              <a:rPr lang="en-US" dirty="0" smtClean="0"/>
              <a:t>Using a </a:t>
            </a:r>
            <a:r>
              <a:rPr lang="en-US" b="1" dirty="0" smtClean="0"/>
              <a:t>for </a:t>
            </a:r>
            <a:r>
              <a:rPr lang="en-US" dirty="0" smtClean="0"/>
              <a:t>structure, find the size of the array.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7DB8F558-AA53-4525-AC8A-EC83845ADD2E}" type="slidenum">
              <a:rPr lang="en-US"/>
              <a:pPr/>
              <a:t>3</a:t>
            </a:fld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r>
              <a:rPr lang="en-US" dirty="0"/>
              <a:t>	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</a:p>
          <a:p>
            <a:pPr lvl="1"/>
            <a:r>
              <a:rPr lang="en-US" dirty="0" smtClean="0"/>
              <a:t>Structures </a:t>
            </a:r>
            <a:r>
              <a:rPr lang="en-US" dirty="0"/>
              <a:t>of related data items</a:t>
            </a:r>
          </a:p>
          <a:p>
            <a:pPr lvl="1"/>
            <a:r>
              <a:rPr lang="en-US" dirty="0"/>
              <a:t>Static entity - same size throughout </a:t>
            </a:r>
            <a:r>
              <a:rPr lang="en-US" dirty="0" smtClean="0"/>
              <a:t>program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One-</a:t>
            </a:r>
            <a:r>
              <a:rPr lang="en-US" dirty="0" err="1" smtClean="0"/>
              <a:t>dimesional</a:t>
            </a:r>
            <a:r>
              <a:rPr lang="en-US" dirty="0" smtClean="0"/>
              <a:t> arrays</a:t>
            </a:r>
          </a:p>
          <a:p>
            <a:r>
              <a:rPr lang="en-US" dirty="0" smtClean="0"/>
              <a:t>Character arrays or strings</a:t>
            </a:r>
          </a:p>
          <a:p>
            <a:r>
              <a:rPr lang="en-US" dirty="0" smtClean="0"/>
              <a:t>Multi-dimensional arrays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39AA5424-B525-41CB-8DCC-A44951F0E082}" type="slidenum">
              <a:rPr lang="en-US"/>
              <a:pPr/>
              <a:t>4</a:t>
            </a:fld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467600" cy="1143000"/>
          </a:xfrm>
        </p:spPr>
        <p:txBody>
          <a:bodyPr/>
          <a:lstStyle/>
          <a:p>
            <a:r>
              <a:rPr lang="en-US" dirty="0" smtClean="0"/>
              <a:t>Arrays</a:t>
            </a:r>
            <a:r>
              <a:rPr lang="en-US" dirty="0"/>
              <a:t>	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79248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Array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Consecutive group of memory locations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Same name and type</a:t>
            </a:r>
          </a:p>
          <a:p>
            <a:pPr>
              <a:lnSpc>
                <a:spcPct val="90000"/>
              </a:lnSpc>
            </a:pPr>
            <a:r>
              <a:rPr lang="en-US" dirty="0"/>
              <a:t>To refer to an element, specify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Array name and position number</a:t>
            </a:r>
          </a:p>
          <a:p>
            <a:pPr>
              <a:lnSpc>
                <a:spcPct val="90000"/>
              </a:lnSpc>
            </a:pPr>
            <a:r>
              <a:rPr lang="en-US" dirty="0"/>
              <a:t>Format: </a:t>
            </a:r>
            <a:r>
              <a:rPr lang="en-US" i="1" dirty="0" err="1"/>
              <a:t>arrayname</a:t>
            </a:r>
            <a:r>
              <a:rPr lang="en-US" i="1" dirty="0"/>
              <a:t>[ position number ]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First element at position 0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n</a:t>
            </a:r>
            <a:r>
              <a:rPr lang="en-US" dirty="0"/>
              <a:t> element array </a:t>
            </a:r>
            <a:r>
              <a:rPr lang="en-US" b="1" dirty="0">
                <a:latin typeface="Courier New" pitchFamily="49" charset="0"/>
              </a:rPr>
              <a:t>c</a:t>
            </a:r>
            <a:r>
              <a:rPr lang="en-US" dirty="0"/>
              <a:t>: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b="1" dirty="0">
                <a:latin typeface="Courier New" pitchFamily="49" charset="0"/>
              </a:rPr>
              <a:t>c[ 0 ]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</a:rPr>
              <a:t>c[ 1 ]</a:t>
            </a:r>
            <a:r>
              <a:rPr lang="en-US" dirty="0"/>
              <a:t>…</a:t>
            </a:r>
            <a:r>
              <a:rPr lang="en-US" b="1" dirty="0">
                <a:latin typeface="Courier New" pitchFamily="49" charset="0"/>
              </a:rPr>
              <a:t>c[ n - 1 ]</a:t>
            </a:r>
          </a:p>
          <a:p>
            <a:pPr>
              <a:lnSpc>
                <a:spcPct val="90000"/>
              </a:lnSpc>
            </a:pPr>
            <a:r>
              <a:rPr lang="en-US" dirty="0"/>
              <a:t>Array elements are like normal variables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b="1" dirty="0">
                <a:latin typeface="Courier New" pitchFamily="49" charset="0"/>
              </a:rPr>
              <a:t>c[ 0 ] =  3;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b="1" dirty="0" err="1">
                <a:latin typeface="Courier New" pitchFamily="49" charset="0"/>
              </a:rPr>
              <a:t>cout</a:t>
            </a:r>
            <a:r>
              <a:rPr lang="en-US" b="1" dirty="0">
                <a:latin typeface="Courier New" pitchFamily="49" charset="0"/>
              </a:rPr>
              <a:t> &lt;&lt; c[ 0 </a:t>
            </a:r>
            <a:r>
              <a:rPr lang="en-US" b="1" dirty="0" smtClean="0">
                <a:latin typeface="Courier New" pitchFamily="49" charset="0"/>
              </a:rPr>
              <a:t>];</a:t>
            </a:r>
            <a:endParaRPr lang="en-US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7D0A5E64-0989-4B07-8838-707D41167477}" type="slidenum">
              <a:rPr lang="en-US"/>
              <a:pPr/>
              <a:t>5</a:t>
            </a:fld>
            <a:endParaRPr lang="en-US"/>
          </a:p>
        </p:txBody>
      </p:sp>
      <p:sp>
        <p:nvSpPr>
          <p:cNvPr id="41051" name="Rectangle 9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grpSp>
        <p:nvGrpSpPr>
          <p:cNvPr id="2" name="Group 90"/>
          <p:cNvGrpSpPr>
            <a:grpSpLocks/>
          </p:cNvGrpSpPr>
          <p:nvPr/>
        </p:nvGrpSpPr>
        <p:grpSpPr bwMode="auto">
          <a:xfrm>
            <a:off x="2057400" y="1447800"/>
            <a:ext cx="5479306" cy="4648200"/>
            <a:chOff x="1559" y="576"/>
            <a:chExt cx="1513" cy="3168"/>
          </a:xfrm>
        </p:grpSpPr>
        <p:grpSp>
          <p:nvGrpSpPr>
            <p:cNvPr id="3" name="Group 45"/>
            <p:cNvGrpSpPr>
              <a:grpSpLocks/>
            </p:cNvGrpSpPr>
            <p:nvPr/>
          </p:nvGrpSpPr>
          <p:grpSpPr bwMode="auto">
            <a:xfrm>
              <a:off x="2032" y="1226"/>
              <a:ext cx="812" cy="2080"/>
              <a:chOff x="0" y="-2"/>
              <a:chExt cx="20000" cy="20004"/>
            </a:xfrm>
          </p:grpSpPr>
          <p:sp>
            <p:nvSpPr>
              <p:cNvPr id="41018" name="Freeform 58"/>
              <p:cNvSpPr>
                <a:spLocks/>
              </p:cNvSpPr>
              <p:nvPr/>
            </p:nvSpPr>
            <p:spPr bwMode="auto">
              <a:xfrm>
                <a:off x="0" y="10000"/>
                <a:ext cx="20000" cy="1667"/>
              </a:xfrm>
              <a:custGeom>
                <a:avLst/>
                <a:gdLst/>
                <a:ahLst/>
                <a:cxnLst>
                  <a:cxn ang="0">
                    <a:pos x="19986" y="0"/>
                  </a:cxn>
                  <a:cxn ang="0">
                    <a:pos x="19986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86" y="0"/>
                  </a:cxn>
                </a:cxnLst>
                <a:rect l="0" t="0" r="r" b="b"/>
                <a:pathLst>
                  <a:path w="20000" h="20000">
                    <a:moveTo>
                      <a:pt x="19986" y="0"/>
                    </a:moveTo>
                    <a:lnTo>
                      <a:pt x="19986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86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" name="Group 46"/>
              <p:cNvGrpSpPr>
                <a:grpSpLocks/>
              </p:cNvGrpSpPr>
              <p:nvPr/>
            </p:nvGrpSpPr>
            <p:grpSpPr bwMode="auto">
              <a:xfrm>
                <a:off x="0" y="-2"/>
                <a:ext cx="20000" cy="20004"/>
                <a:chOff x="0" y="0"/>
                <a:chExt cx="20000" cy="20004"/>
              </a:xfrm>
            </p:grpSpPr>
            <p:sp>
              <p:nvSpPr>
                <p:cNvPr id="41017" name="Freeform 57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16" name="Freeform 56"/>
                <p:cNvSpPr>
                  <a:spLocks/>
                </p:cNvSpPr>
                <p:nvPr/>
              </p:nvSpPr>
              <p:spPr bwMode="auto">
                <a:xfrm>
                  <a:off x="0" y="1667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15" name="Freeform 55"/>
                <p:cNvSpPr>
                  <a:spLocks/>
                </p:cNvSpPr>
                <p:nvPr/>
              </p:nvSpPr>
              <p:spPr bwMode="auto">
                <a:xfrm>
                  <a:off x="0" y="3334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14" name="Freeform 54"/>
                <p:cNvSpPr>
                  <a:spLocks/>
                </p:cNvSpPr>
                <p:nvPr/>
              </p:nvSpPr>
              <p:spPr bwMode="auto">
                <a:xfrm>
                  <a:off x="0" y="5001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13" name="Freeform 53"/>
                <p:cNvSpPr>
                  <a:spLocks/>
                </p:cNvSpPr>
                <p:nvPr/>
              </p:nvSpPr>
              <p:spPr bwMode="auto">
                <a:xfrm>
                  <a:off x="0" y="6668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12" name="Freeform 52"/>
                <p:cNvSpPr>
                  <a:spLocks/>
                </p:cNvSpPr>
                <p:nvPr/>
              </p:nvSpPr>
              <p:spPr bwMode="auto">
                <a:xfrm>
                  <a:off x="0" y="8335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11" name="Freeform 51"/>
                <p:cNvSpPr>
                  <a:spLocks/>
                </p:cNvSpPr>
                <p:nvPr/>
              </p:nvSpPr>
              <p:spPr bwMode="auto">
                <a:xfrm>
                  <a:off x="0" y="11669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10" name="Freeform 50"/>
                <p:cNvSpPr>
                  <a:spLocks/>
                </p:cNvSpPr>
                <p:nvPr/>
              </p:nvSpPr>
              <p:spPr bwMode="auto">
                <a:xfrm>
                  <a:off x="0" y="13336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09" name="Freeform 49"/>
                <p:cNvSpPr>
                  <a:spLocks/>
                </p:cNvSpPr>
                <p:nvPr/>
              </p:nvSpPr>
              <p:spPr bwMode="auto">
                <a:xfrm>
                  <a:off x="0" y="15003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08" name="Freeform 48"/>
                <p:cNvSpPr>
                  <a:spLocks/>
                </p:cNvSpPr>
                <p:nvPr/>
              </p:nvSpPr>
              <p:spPr bwMode="auto">
                <a:xfrm>
                  <a:off x="0" y="16670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07" name="Freeform 47"/>
                <p:cNvSpPr>
                  <a:spLocks/>
                </p:cNvSpPr>
                <p:nvPr/>
              </p:nvSpPr>
              <p:spPr bwMode="auto">
                <a:xfrm>
                  <a:off x="0" y="18337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1004" name="Rectangle 44"/>
            <p:cNvSpPr>
              <a:spLocks noChangeArrowheads="1"/>
            </p:cNvSpPr>
            <p:nvPr/>
          </p:nvSpPr>
          <p:spPr bwMode="auto">
            <a:xfrm>
              <a:off x="1604" y="2291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c[6]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1003" name="Rectangle 43"/>
            <p:cNvSpPr>
              <a:spLocks noChangeArrowheads="1"/>
            </p:cNvSpPr>
            <p:nvPr/>
          </p:nvSpPr>
          <p:spPr bwMode="auto">
            <a:xfrm>
              <a:off x="2304" y="1251"/>
              <a:ext cx="225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-45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1002" name="Rectangle 42"/>
            <p:cNvSpPr>
              <a:spLocks noChangeArrowheads="1"/>
            </p:cNvSpPr>
            <p:nvPr/>
          </p:nvSpPr>
          <p:spPr bwMode="auto">
            <a:xfrm>
              <a:off x="2439" y="1424"/>
              <a:ext cx="90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6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1001" name="Rectangle 41"/>
            <p:cNvSpPr>
              <a:spLocks noChangeArrowheads="1"/>
            </p:cNvSpPr>
            <p:nvPr/>
          </p:nvSpPr>
          <p:spPr bwMode="auto">
            <a:xfrm>
              <a:off x="2439" y="1598"/>
              <a:ext cx="90" cy="13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0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1000" name="Rectangle 40"/>
            <p:cNvSpPr>
              <a:spLocks noChangeArrowheads="1"/>
            </p:cNvSpPr>
            <p:nvPr/>
          </p:nvSpPr>
          <p:spPr bwMode="auto">
            <a:xfrm>
              <a:off x="2372" y="1771"/>
              <a:ext cx="157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72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99" name="Rectangle 39"/>
            <p:cNvSpPr>
              <a:spLocks noChangeArrowheads="1"/>
            </p:cNvSpPr>
            <p:nvPr/>
          </p:nvSpPr>
          <p:spPr bwMode="auto">
            <a:xfrm>
              <a:off x="2336" y="1926"/>
              <a:ext cx="193" cy="153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 dirty="0">
                  <a:latin typeface="Courier New" pitchFamily="49" charset="0"/>
                </a:rPr>
                <a:t>1543</a:t>
              </a:r>
              <a:endParaRPr lang="en-US" dirty="0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98" name="Rectangle 38"/>
            <p:cNvSpPr>
              <a:spLocks noChangeArrowheads="1"/>
            </p:cNvSpPr>
            <p:nvPr/>
          </p:nvSpPr>
          <p:spPr bwMode="auto">
            <a:xfrm>
              <a:off x="2304" y="2118"/>
              <a:ext cx="225" cy="13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-89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97" name="Rectangle 37"/>
            <p:cNvSpPr>
              <a:spLocks noChangeArrowheads="1"/>
            </p:cNvSpPr>
            <p:nvPr/>
          </p:nvSpPr>
          <p:spPr bwMode="auto">
            <a:xfrm>
              <a:off x="2439" y="2291"/>
              <a:ext cx="90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0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96" name="Rectangle 36"/>
            <p:cNvSpPr>
              <a:spLocks noChangeArrowheads="1"/>
            </p:cNvSpPr>
            <p:nvPr/>
          </p:nvSpPr>
          <p:spPr bwMode="auto">
            <a:xfrm>
              <a:off x="2372" y="2464"/>
              <a:ext cx="157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62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95" name="Rectangle 35"/>
            <p:cNvSpPr>
              <a:spLocks noChangeArrowheads="1"/>
            </p:cNvSpPr>
            <p:nvPr/>
          </p:nvSpPr>
          <p:spPr bwMode="auto">
            <a:xfrm>
              <a:off x="2372" y="2638"/>
              <a:ext cx="157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-3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94" name="Rectangle 34"/>
            <p:cNvSpPr>
              <a:spLocks noChangeArrowheads="1"/>
            </p:cNvSpPr>
            <p:nvPr/>
          </p:nvSpPr>
          <p:spPr bwMode="auto">
            <a:xfrm>
              <a:off x="2399" y="2809"/>
              <a:ext cx="130" cy="137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 dirty="0">
                  <a:latin typeface="Courier New" pitchFamily="49" charset="0"/>
                </a:rPr>
                <a:t>1</a:t>
              </a:r>
              <a:endParaRPr lang="en-US" dirty="0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93" name="Rectangle 33"/>
            <p:cNvSpPr>
              <a:spLocks noChangeArrowheads="1"/>
            </p:cNvSpPr>
            <p:nvPr/>
          </p:nvSpPr>
          <p:spPr bwMode="auto">
            <a:xfrm>
              <a:off x="2336" y="2965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 dirty="0">
                  <a:latin typeface="Courier New" pitchFamily="49" charset="0"/>
                </a:rPr>
                <a:t>6453</a:t>
              </a:r>
              <a:endParaRPr lang="en-US" dirty="0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92" name="Rectangle 32"/>
            <p:cNvSpPr>
              <a:spLocks noChangeArrowheads="1"/>
            </p:cNvSpPr>
            <p:nvPr/>
          </p:nvSpPr>
          <p:spPr bwMode="auto">
            <a:xfrm>
              <a:off x="2372" y="3158"/>
              <a:ext cx="157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78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91" name="Rectangle 31"/>
            <p:cNvSpPr>
              <a:spLocks noChangeArrowheads="1"/>
            </p:cNvSpPr>
            <p:nvPr/>
          </p:nvSpPr>
          <p:spPr bwMode="auto">
            <a:xfrm>
              <a:off x="1559" y="576"/>
              <a:ext cx="1352" cy="308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dirty="0">
                  <a:latin typeface="Courier New" pitchFamily="49" charset="0"/>
                </a:rPr>
                <a:t>Name of array (Note that all elements of this array have the same name, </a:t>
              </a:r>
              <a:r>
                <a:rPr lang="en-US" b="1" dirty="0">
                  <a:latin typeface="Courier New" pitchFamily="49" charset="0"/>
                </a:rPr>
                <a:t>c</a:t>
              </a:r>
              <a:r>
                <a:rPr lang="en-US" dirty="0">
                  <a:latin typeface="Courier New" pitchFamily="49" charset="0"/>
                </a:rPr>
                <a:t>)</a:t>
              </a: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90" name="Freeform 30"/>
            <p:cNvSpPr>
              <a:spLocks/>
            </p:cNvSpPr>
            <p:nvPr/>
          </p:nvSpPr>
          <p:spPr bwMode="auto">
            <a:xfrm>
              <a:off x="1580" y="1095"/>
              <a:ext cx="0" cy="231"/>
            </a:xfrm>
            <a:custGeom>
              <a:avLst/>
              <a:gdLst/>
              <a:ahLst/>
              <a:cxnLst>
                <a:cxn ang="0">
                  <a:pos x="0" y="19958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58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89" name="Rectangle 29"/>
            <p:cNvSpPr>
              <a:spLocks noChangeArrowheads="1"/>
            </p:cNvSpPr>
            <p:nvPr/>
          </p:nvSpPr>
          <p:spPr bwMode="auto">
            <a:xfrm>
              <a:off x="1604" y="1251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c[0]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88" name="Rectangle 28"/>
            <p:cNvSpPr>
              <a:spLocks noChangeArrowheads="1"/>
            </p:cNvSpPr>
            <p:nvPr/>
          </p:nvSpPr>
          <p:spPr bwMode="auto">
            <a:xfrm>
              <a:off x="1604" y="1424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 dirty="0">
                  <a:latin typeface="Courier New" pitchFamily="49" charset="0"/>
                </a:rPr>
                <a:t>c[1]</a:t>
              </a:r>
              <a:endParaRPr lang="en-US" dirty="0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87" name="Rectangle 27"/>
            <p:cNvSpPr>
              <a:spLocks noChangeArrowheads="1"/>
            </p:cNvSpPr>
            <p:nvPr/>
          </p:nvSpPr>
          <p:spPr bwMode="auto">
            <a:xfrm>
              <a:off x="1604" y="1598"/>
              <a:ext cx="293" cy="13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c[2]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86" name="Rectangle 26"/>
            <p:cNvSpPr>
              <a:spLocks noChangeArrowheads="1"/>
            </p:cNvSpPr>
            <p:nvPr/>
          </p:nvSpPr>
          <p:spPr bwMode="auto">
            <a:xfrm>
              <a:off x="1604" y="1771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c[3]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85" name="Rectangle 25"/>
            <p:cNvSpPr>
              <a:spLocks noChangeArrowheads="1"/>
            </p:cNvSpPr>
            <p:nvPr/>
          </p:nvSpPr>
          <p:spPr bwMode="auto">
            <a:xfrm>
              <a:off x="1599" y="3158"/>
              <a:ext cx="298" cy="17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 dirty="0">
                  <a:latin typeface="Courier New" pitchFamily="49" charset="0"/>
                </a:rPr>
                <a:t>c[11]</a:t>
              </a:r>
              <a:endParaRPr lang="en-US" dirty="0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84" name="Rectangle 24"/>
            <p:cNvSpPr>
              <a:spLocks noChangeArrowheads="1"/>
            </p:cNvSpPr>
            <p:nvPr/>
          </p:nvSpPr>
          <p:spPr bwMode="auto">
            <a:xfrm>
              <a:off x="1599" y="2984"/>
              <a:ext cx="298" cy="137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 dirty="0">
                  <a:latin typeface="Courier New" pitchFamily="49" charset="0"/>
                </a:rPr>
                <a:t>c[10]</a:t>
              </a:r>
              <a:endParaRPr lang="en-US" dirty="0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 dirty="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83" name="Rectangle 23"/>
            <p:cNvSpPr>
              <a:spLocks noChangeArrowheads="1"/>
            </p:cNvSpPr>
            <p:nvPr/>
          </p:nvSpPr>
          <p:spPr bwMode="auto">
            <a:xfrm>
              <a:off x="1604" y="2811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c[9]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82" name="Rectangle 22"/>
            <p:cNvSpPr>
              <a:spLocks noChangeArrowheads="1"/>
            </p:cNvSpPr>
            <p:nvPr/>
          </p:nvSpPr>
          <p:spPr bwMode="auto">
            <a:xfrm>
              <a:off x="1604" y="2638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c[8]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81" name="Rectangle 21"/>
            <p:cNvSpPr>
              <a:spLocks noChangeArrowheads="1"/>
            </p:cNvSpPr>
            <p:nvPr/>
          </p:nvSpPr>
          <p:spPr bwMode="auto">
            <a:xfrm>
              <a:off x="1604" y="2464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c[7]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80" name="Rectangle 20"/>
            <p:cNvSpPr>
              <a:spLocks noChangeArrowheads="1"/>
            </p:cNvSpPr>
            <p:nvPr/>
          </p:nvSpPr>
          <p:spPr bwMode="auto">
            <a:xfrm>
              <a:off x="1604" y="2118"/>
              <a:ext cx="293" cy="13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c[5]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79" name="Rectangle 19"/>
            <p:cNvSpPr>
              <a:spLocks noChangeArrowheads="1"/>
            </p:cNvSpPr>
            <p:nvPr/>
          </p:nvSpPr>
          <p:spPr bwMode="auto">
            <a:xfrm>
              <a:off x="1604" y="1944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b="1">
                  <a:latin typeface="Courier New" pitchFamily="49" charset="0"/>
                </a:rPr>
                <a:t>c[4]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1019" name="Rectangle 59"/>
            <p:cNvSpPr>
              <a:spLocks noChangeArrowheads="1"/>
            </p:cNvSpPr>
            <p:nvPr/>
          </p:nvSpPr>
          <p:spPr bwMode="auto">
            <a:xfrm>
              <a:off x="1559" y="3537"/>
              <a:ext cx="1513" cy="207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>
                  <a:latin typeface="Courier New" pitchFamily="49" charset="0"/>
                </a:rPr>
                <a:t>Position number of the element within array </a:t>
              </a:r>
              <a:r>
                <a:rPr lang="en-US" b="1">
                  <a:latin typeface="Courier New" pitchFamily="49" charset="0"/>
                </a:rPr>
                <a:t>c</a:t>
              </a:r>
              <a:endParaRPr lang="en-US">
                <a:latin typeface="Courier New" pitchFamily="49" charset="0"/>
              </a:endParaRPr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0978" name="Freeform 18"/>
            <p:cNvSpPr>
              <a:spLocks/>
            </p:cNvSpPr>
            <p:nvPr/>
          </p:nvSpPr>
          <p:spPr bwMode="auto">
            <a:xfrm>
              <a:off x="1790" y="3277"/>
              <a:ext cx="0" cy="23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58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58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2032" y="1226"/>
              <a:ext cx="812" cy="2080"/>
              <a:chOff x="0" y="-2"/>
              <a:chExt cx="20000" cy="20004"/>
            </a:xfrm>
          </p:grpSpPr>
          <p:sp>
            <p:nvSpPr>
              <p:cNvPr id="40977" name="Freeform 17"/>
              <p:cNvSpPr>
                <a:spLocks/>
              </p:cNvSpPr>
              <p:nvPr/>
            </p:nvSpPr>
            <p:spPr bwMode="auto">
              <a:xfrm>
                <a:off x="0" y="10000"/>
                <a:ext cx="20000" cy="1667"/>
              </a:xfrm>
              <a:custGeom>
                <a:avLst/>
                <a:gdLst/>
                <a:ahLst/>
                <a:cxnLst>
                  <a:cxn ang="0">
                    <a:pos x="19986" y="0"/>
                  </a:cxn>
                  <a:cxn ang="0">
                    <a:pos x="19986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86" y="0"/>
                  </a:cxn>
                </a:cxnLst>
                <a:rect l="0" t="0" r="r" b="b"/>
                <a:pathLst>
                  <a:path w="20000" h="20000">
                    <a:moveTo>
                      <a:pt x="19986" y="0"/>
                    </a:moveTo>
                    <a:lnTo>
                      <a:pt x="19986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86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" name="Group 5"/>
              <p:cNvGrpSpPr>
                <a:grpSpLocks/>
              </p:cNvGrpSpPr>
              <p:nvPr/>
            </p:nvGrpSpPr>
            <p:grpSpPr bwMode="auto">
              <a:xfrm>
                <a:off x="0" y="-2"/>
                <a:ext cx="20000" cy="20004"/>
                <a:chOff x="0" y="0"/>
                <a:chExt cx="20000" cy="20004"/>
              </a:xfrm>
            </p:grpSpPr>
            <p:sp>
              <p:nvSpPr>
                <p:cNvPr id="40976" name="Freeform 16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975" name="Freeform 15"/>
                <p:cNvSpPr>
                  <a:spLocks/>
                </p:cNvSpPr>
                <p:nvPr/>
              </p:nvSpPr>
              <p:spPr bwMode="auto">
                <a:xfrm>
                  <a:off x="0" y="1667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974" name="Freeform 14"/>
                <p:cNvSpPr>
                  <a:spLocks/>
                </p:cNvSpPr>
                <p:nvPr/>
              </p:nvSpPr>
              <p:spPr bwMode="auto">
                <a:xfrm>
                  <a:off x="0" y="3334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973" name="Freeform 13"/>
                <p:cNvSpPr>
                  <a:spLocks/>
                </p:cNvSpPr>
                <p:nvPr/>
              </p:nvSpPr>
              <p:spPr bwMode="auto">
                <a:xfrm>
                  <a:off x="0" y="5001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972" name="Freeform 12"/>
                <p:cNvSpPr>
                  <a:spLocks/>
                </p:cNvSpPr>
                <p:nvPr/>
              </p:nvSpPr>
              <p:spPr bwMode="auto">
                <a:xfrm>
                  <a:off x="0" y="6668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971" name="Freeform 11"/>
                <p:cNvSpPr>
                  <a:spLocks/>
                </p:cNvSpPr>
                <p:nvPr/>
              </p:nvSpPr>
              <p:spPr bwMode="auto">
                <a:xfrm>
                  <a:off x="0" y="8335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970" name="Freeform 10"/>
                <p:cNvSpPr>
                  <a:spLocks/>
                </p:cNvSpPr>
                <p:nvPr/>
              </p:nvSpPr>
              <p:spPr bwMode="auto">
                <a:xfrm>
                  <a:off x="0" y="11669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969" name="Freeform 9"/>
                <p:cNvSpPr>
                  <a:spLocks/>
                </p:cNvSpPr>
                <p:nvPr/>
              </p:nvSpPr>
              <p:spPr bwMode="auto">
                <a:xfrm>
                  <a:off x="0" y="13336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968" name="Freeform 8"/>
                <p:cNvSpPr>
                  <a:spLocks/>
                </p:cNvSpPr>
                <p:nvPr/>
              </p:nvSpPr>
              <p:spPr bwMode="auto">
                <a:xfrm>
                  <a:off x="0" y="15003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967" name="Freeform 7"/>
                <p:cNvSpPr>
                  <a:spLocks/>
                </p:cNvSpPr>
                <p:nvPr/>
              </p:nvSpPr>
              <p:spPr bwMode="auto">
                <a:xfrm>
                  <a:off x="0" y="16670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966" name="Freeform 6"/>
                <p:cNvSpPr>
                  <a:spLocks/>
                </p:cNvSpPr>
                <p:nvPr/>
              </p:nvSpPr>
              <p:spPr bwMode="auto">
                <a:xfrm>
                  <a:off x="0" y="18337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7" name="Group 87"/>
          <p:cNvGrpSpPr>
            <a:grpSpLocks/>
          </p:cNvGrpSpPr>
          <p:nvPr/>
        </p:nvGrpSpPr>
        <p:grpSpPr bwMode="auto">
          <a:xfrm>
            <a:off x="0" y="57150"/>
            <a:ext cx="5486400" cy="5922963"/>
            <a:chOff x="0" y="2605"/>
            <a:chExt cx="3456" cy="3731"/>
          </a:xfrm>
        </p:grpSpPr>
        <p:sp>
          <p:nvSpPr>
            <p:cNvPr id="41020" name="Rectangle 60"/>
            <p:cNvSpPr>
              <a:spLocks noChangeArrowheads="1"/>
            </p:cNvSpPr>
            <p:nvPr/>
          </p:nvSpPr>
          <p:spPr bwMode="auto">
            <a:xfrm>
              <a:off x="0" y="3168"/>
              <a:ext cx="3456" cy="3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1046" name="Rectangle 86"/>
            <p:cNvSpPr>
              <a:spLocks noChangeArrowheads="1"/>
            </p:cNvSpPr>
            <p:nvPr/>
          </p:nvSpPr>
          <p:spPr bwMode="auto">
            <a:xfrm>
              <a:off x="0" y="2605"/>
              <a:ext cx="3456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400"/>
                <a:t> </a:t>
              </a:r>
              <a:endParaRPr lang="en-US" sz="2400">
                <a:solidFill>
                  <a:schemeClr val="tx1"/>
                </a:solidFill>
              </a:endParaRPr>
            </a:p>
            <a:p>
              <a:pPr>
                <a:spcBef>
                  <a:spcPct val="0"/>
                </a:spcBef>
              </a:pPr>
              <a:endParaRPr lang="en-US" sz="2400">
                <a:solidFill>
                  <a:schemeClr val="tx1"/>
                </a:solidFill>
              </a:endParaRPr>
            </a:p>
          </p:txBody>
        </p:sp>
      </p:grpSp>
      <p:sp>
        <p:nvSpPr>
          <p:cNvPr id="41048" name="Rectangle 88"/>
          <p:cNvSpPr>
            <a:spLocks noChangeArrowheads="1"/>
          </p:cNvSpPr>
          <p:nvPr/>
        </p:nvSpPr>
        <p:spPr bwMode="auto">
          <a:xfrm>
            <a:off x="0" y="598011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</a:rPr>
              <a:t/>
            </a:r>
            <a:br>
              <a:rPr lang="en-US" sz="2400">
                <a:solidFill>
                  <a:schemeClr val="tx1"/>
                </a:solidFill>
              </a:rPr>
            </a:br>
            <a:endParaRPr 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r>
              <a:rPr lang="en-US" dirty="0" smtClean="0"/>
              <a:t>Array Subscripts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2578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Performing operations in subscript.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1) If  </a:t>
            </a:r>
            <a:r>
              <a:rPr lang="en-US" b="1" dirty="0" smtClean="0">
                <a:latin typeface="Courier New" pitchFamily="49" charset="0"/>
              </a:rPr>
              <a:t>x = 3</a:t>
            </a:r>
            <a:r>
              <a:rPr lang="en-US" dirty="0" smtClean="0"/>
              <a:t>,</a:t>
            </a:r>
          </a:p>
          <a:p>
            <a:pPr lvl="1">
              <a:lnSpc>
                <a:spcPct val="90000"/>
              </a:lnSpc>
            </a:pPr>
            <a:r>
              <a:rPr lang="en-US" b="1" dirty="0" smtClean="0">
                <a:latin typeface="Courier New" pitchFamily="49" charset="0"/>
              </a:rPr>
              <a:t>c[ 5 – 2 ] == c[ 3 ] == c[ x ]</a:t>
            </a:r>
          </a:p>
          <a:p>
            <a:pPr lvl="1">
              <a:lnSpc>
                <a:spcPct val="90000"/>
              </a:lnSpc>
              <a:buNone/>
            </a:pPr>
            <a:endParaRPr lang="en-US" b="1" dirty="0" smtClean="0">
              <a:latin typeface="Courier New" pitchFamily="49" charset="0"/>
            </a:endParaRPr>
          </a:p>
          <a:p>
            <a:pPr lvl="1"/>
            <a:r>
              <a:rPr lang="en-US" dirty="0" smtClean="0"/>
              <a:t>2) If  a =5 and b=6 then</a:t>
            </a:r>
          </a:p>
          <a:p>
            <a:pPr lvl="1"/>
            <a:r>
              <a:rPr lang="en-US" dirty="0" smtClean="0"/>
              <a:t>c[a + b] +=2</a:t>
            </a:r>
          </a:p>
          <a:p>
            <a:pPr lvl="1"/>
            <a:r>
              <a:rPr lang="en-US" dirty="0" smtClean="0"/>
              <a:t>adds 2 to array element c[11]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3) To print the sum of first three elements of array c</a:t>
            </a:r>
          </a:p>
          <a:p>
            <a:pPr lvl="1"/>
            <a:r>
              <a:rPr lang="en-US" dirty="0" err="1" smtClean="0"/>
              <a:t>cout</a:t>
            </a:r>
            <a:r>
              <a:rPr lang="en-US" dirty="0" smtClean="0"/>
              <a:t>&lt;&lt;c[0]+c[1]+c[2]&lt;&lt;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4) To divide the value of seventh element of array c by 2</a:t>
            </a:r>
          </a:p>
          <a:p>
            <a:pPr lvl="1"/>
            <a:r>
              <a:rPr lang="en-US" dirty="0" smtClean="0"/>
              <a:t>x = c[6]/2;</a:t>
            </a:r>
          </a:p>
          <a:p>
            <a:pPr lvl="1"/>
            <a:r>
              <a:rPr lang="en-US" dirty="0" smtClean="0"/>
              <a:t>*Note: [ ] are considered an operator with same precedence as ( 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45BA4965-28D5-4E4E-B6B5-0270D49542AA}" type="slidenum">
              <a:rPr lang="en-US"/>
              <a:pPr/>
              <a:t>7</a:t>
            </a:fld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Declaring </a:t>
            </a:r>
            <a:r>
              <a:rPr lang="en-US" dirty="0"/>
              <a:t>Arrays	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Declaring arrays - specify:</a:t>
            </a:r>
          </a:p>
          <a:p>
            <a:pPr lvl="1"/>
            <a:r>
              <a:rPr lang="en-US" dirty="0" smtClean="0"/>
              <a:t>Type of array</a:t>
            </a:r>
          </a:p>
          <a:p>
            <a:pPr lvl="1"/>
            <a:r>
              <a:rPr lang="en-US" dirty="0" smtClean="0"/>
              <a:t>Name</a:t>
            </a:r>
            <a:endParaRPr lang="en-US" dirty="0"/>
          </a:p>
          <a:p>
            <a:pPr lvl="1"/>
            <a:r>
              <a:rPr lang="en-US" dirty="0" smtClean="0"/>
              <a:t>Number </a:t>
            </a:r>
            <a:r>
              <a:rPr lang="en-US" dirty="0"/>
              <a:t>of elements</a:t>
            </a:r>
          </a:p>
          <a:p>
            <a:pPr lvl="1"/>
            <a:r>
              <a:rPr lang="en-US" dirty="0"/>
              <a:t>Examples</a:t>
            </a:r>
          </a:p>
          <a:p>
            <a:pPr lvl="3">
              <a:buFontTx/>
              <a:buNone/>
            </a:pPr>
            <a:r>
              <a:rPr lang="en-US" dirty="0"/>
              <a:t>		</a:t>
            </a: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c[ 10 ];  </a:t>
            </a:r>
          </a:p>
          <a:p>
            <a:pPr lvl="4">
              <a:buFontTx/>
              <a:buNone/>
            </a:pPr>
            <a:r>
              <a:rPr lang="en-US" b="1" dirty="0">
                <a:latin typeface="Courier New" pitchFamily="49" charset="0"/>
              </a:rPr>
              <a:t>float hi[ 3284 ];</a:t>
            </a:r>
          </a:p>
          <a:p>
            <a:r>
              <a:rPr lang="en-US" dirty="0"/>
              <a:t>Declaring multiple arrays of same type</a:t>
            </a:r>
          </a:p>
          <a:p>
            <a:pPr lvl="1"/>
            <a:r>
              <a:rPr lang="en-US" dirty="0"/>
              <a:t>Similar format as other variables</a:t>
            </a:r>
          </a:p>
          <a:p>
            <a:pPr lvl="1"/>
            <a:r>
              <a:rPr lang="en-US" dirty="0"/>
              <a:t>Example</a:t>
            </a:r>
          </a:p>
          <a:p>
            <a:pPr lvl="4">
              <a:buFontTx/>
              <a:buNone/>
            </a:pP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b[ 100 ], x[ 27 ];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BEF4282E-80D8-4A6F-8968-8F4746B97462}" type="slidenum">
              <a:rPr lang="en-US"/>
              <a:pPr/>
              <a:t>8</a:t>
            </a:fld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Initializing Arrays</a:t>
            </a:r>
            <a:endParaRPr lang="en-US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Initializers</a:t>
            </a:r>
            <a:endParaRPr lang="en-US" dirty="0"/>
          </a:p>
          <a:p>
            <a:pPr lvl="3">
              <a:buFontTx/>
              <a:buNone/>
            </a:pP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n[ 5 ] = { 1, 2, 3, 4, 5 }; </a:t>
            </a:r>
          </a:p>
          <a:p>
            <a:pPr lvl="1"/>
            <a:r>
              <a:rPr lang="en-US" dirty="0"/>
              <a:t>If not enough </a:t>
            </a:r>
            <a:r>
              <a:rPr lang="en-US" dirty="0" err="1"/>
              <a:t>initializers</a:t>
            </a:r>
            <a:r>
              <a:rPr lang="en-US" dirty="0"/>
              <a:t>, rightmost elements become 0</a:t>
            </a:r>
          </a:p>
          <a:p>
            <a:pPr lvl="1"/>
            <a:r>
              <a:rPr lang="en-US" dirty="0"/>
              <a:t>If too many </a:t>
            </a:r>
            <a:r>
              <a:rPr lang="en-US" dirty="0" err="1"/>
              <a:t>initializers</a:t>
            </a:r>
            <a:r>
              <a:rPr lang="en-US" dirty="0"/>
              <a:t>, a syntax error is generated</a:t>
            </a:r>
          </a:p>
          <a:p>
            <a:pPr lvl="3">
              <a:buFontTx/>
              <a:buNone/>
            </a:pP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n[ 5 ] = { 0 }   </a:t>
            </a:r>
          </a:p>
          <a:p>
            <a:pPr lvl="1"/>
            <a:r>
              <a:rPr lang="en-US" dirty="0"/>
              <a:t>Sets all the elements to </a:t>
            </a:r>
            <a:r>
              <a:rPr lang="en-US" b="1" dirty="0">
                <a:latin typeface="Courier New" pitchFamily="49" charset="0"/>
              </a:rPr>
              <a:t>0</a:t>
            </a:r>
            <a:endParaRPr lang="en-US" dirty="0"/>
          </a:p>
          <a:p>
            <a:r>
              <a:rPr lang="en-US" dirty="0"/>
              <a:t>If size omitted, the </a:t>
            </a:r>
            <a:r>
              <a:rPr lang="en-US" dirty="0" err="1"/>
              <a:t>initializers</a:t>
            </a:r>
            <a:r>
              <a:rPr lang="en-US" dirty="0"/>
              <a:t> determine it</a:t>
            </a:r>
          </a:p>
          <a:p>
            <a:pPr lvl="3">
              <a:buFontTx/>
              <a:buNone/>
            </a:pP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n[] = { 1, 2, 3, 4, 5 }; </a:t>
            </a:r>
          </a:p>
          <a:p>
            <a:pPr lvl="1"/>
            <a:r>
              <a:rPr lang="en-US" dirty="0"/>
              <a:t>5 </a:t>
            </a:r>
            <a:r>
              <a:rPr lang="en-US" dirty="0" err="1"/>
              <a:t>initializers</a:t>
            </a:r>
            <a:r>
              <a:rPr lang="en-US" dirty="0"/>
              <a:t>, therefore </a:t>
            </a:r>
            <a:r>
              <a:rPr lang="en-US" b="1" dirty="0">
                <a:latin typeface="Courier New" pitchFamily="49" charset="0"/>
              </a:rPr>
              <a:t>n</a:t>
            </a:r>
            <a:r>
              <a:rPr lang="en-US" dirty="0"/>
              <a:t> is a 5 element array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679C04E-87CC-4683-92DD-B7E8F5E9F0CE}" type="slidenum">
              <a:rPr lang="en-US"/>
              <a:pPr/>
              <a:t>9</a:t>
            </a:fld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3072" cy="8257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403"/>
              <a:chOff x="0" y="0"/>
              <a:chExt cx="3072" cy="403"/>
            </a:xfrm>
          </p:grpSpPr>
          <p:sp>
            <p:nvSpPr>
              <p:cNvPr id="21509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403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10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403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Fig. 4.4: fig04_04.cpp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403"/>
              <a:ext cx="3072" cy="374"/>
              <a:chOff x="0" y="403"/>
              <a:chExt cx="3072" cy="374"/>
            </a:xfrm>
          </p:grpSpPr>
          <p:sp>
            <p:nvSpPr>
              <p:cNvPr id="21512" name="Rectangle 8"/>
              <p:cNvSpPr>
                <a:spLocks noChangeArrowheads="1"/>
              </p:cNvSpPr>
              <p:nvPr/>
            </p:nvSpPr>
            <p:spPr bwMode="auto">
              <a:xfrm>
                <a:off x="0" y="40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13" name="Rectangle 9"/>
              <p:cNvSpPr>
                <a:spLocks noChangeArrowheads="1"/>
              </p:cNvSpPr>
              <p:nvPr/>
            </p:nvSpPr>
            <p:spPr bwMode="auto">
              <a:xfrm>
                <a:off x="0" y="40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2	</a:t>
                </a:r>
                <a:r>
                  <a:rPr lang="en-US" b="1" dirty="0">
                    <a:solidFill>
                      <a:srgbClr val="33CC33"/>
                    </a:solidFill>
                    <a:latin typeface="Courier New" pitchFamily="49" charset="0"/>
                  </a:rPr>
                  <a:t>// Initializing an array 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77"/>
              <a:ext cx="3072" cy="374"/>
              <a:chOff x="0" y="777"/>
              <a:chExt cx="3072" cy="374"/>
            </a:xfrm>
          </p:grpSpPr>
          <p:sp>
            <p:nvSpPr>
              <p:cNvPr id="21515" name="Rectangle 11"/>
              <p:cNvSpPr>
                <a:spLocks noChangeArrowheads="1"/>
              </p:cNvSpPr>
              <p:nvPr/>
            </p:nvSpPr>
            <p:spPr bwMode="auto">
              <a:xfrm>
                <a:off x="0" y="77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16" name="Rectangle 12"/>
              <p:cNvSpPr>
                <a:spLocks noChangeArrowheads="1"/>
              </p:cNvSpPr>
              <p:nvPr/>
            </p:nvSpPr>
            <p:spPr bwMode="auto">
              <a:xfrm>
                <a:off x="0" y="77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#include</a:t>
                </a:r>
                <a:r>
                  <a:rPr lang="en-US" b="1">
                    <a:latin typeface="Courier New" pitchFamily="49" charset="0"/>
                  </a:rPr>
                  <a:t> &lt;iostream&gt;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51"/>
              <a:ext cx="3072" cy="374"/>
              <a:chOff x="0" y="1151"/>
              <a:chExt cx="3072" cy="374"/>
            </a:xfrm>
          </p:grpSpPr>
          <p:sp>
            <p:nvSpPr>
              <p:cNvPr id="21518" name="Rectangle 14"/>
              <p:cNvSpPr>
                <a:spLocks noChangeArrowheads="1"/>
              </p:cNvSpPr>
              <p:nvPr/>
            </p:nvSpPr>
            <p:spPr bwMode="auto">
              <a:xfrm>
                <a:off x="0" y="115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19" name="Rectangle 15"/>
              <p:cNvSpPr>
                <a:spLocks noChangeArrowheads="1"/>
              </p:cNvSpPr>
              <p:nvPr/>
            </p:nvSpPr>
            <p:spPr bwMode="auto">
              <a:xfrm>
                <a:off x="0" y="115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4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1525"/>
              <a:ext cx="3072" cy="374"/>
              <a:chOff x="0" y="1525"/>
              <a:chExt cx="3072" cy="374"/>
            </a:xfrm>
          </p:grpSpPr>
          <p:sp>
            <p:nvSpPr>
              <p:cNvPr id="21521" name="Rectangle 17"/>
              <p:cNvSpPr>
                <a:spLocks noChangeArrowheads="1"/>
              </p:cNvSpPr>
              <p:nvPr/>
            </p:nvSpPr>
            <p:spPr bwMode="auto">
              <a:xfrm>
                <a:off x="0" y="152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22" name="Rectangle 18"/>
              <p:cNvSpPr>
                <a:spLocks noChangeArrowheads="1"/>
              </p:cNvSpPr>
              <p:nvPr/>
            </p:nvSpPr>
            <p:spPr bwMode="auto">
              <a:xfrm>
                <a:off x="0" y="152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5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using</a:t>
                </a:r>
                <a:r>
                  <a:rPr lang="en-US" b="1">
                    <a:latin typeface="Courier New" pitchFamily="49" charset="0"/>
                  </a:rPr>
                  <a:t> std::cout;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0" y="1899"/>
              <a:ext cx="3072" cy="374"/>
              <a:chOff x="0" y="1899"/>
              <a:chExt cx="3072" cy="374"/>
            </a:xfrm>
          </p:grpSpPr>
          <p:sp>
            <p:nvSpPr>
              <p:cNvPr id="21524" name="Rectangle 20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25" name="Rectangle 21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6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using</a:t>
                </a:r>
                <a:r>
                  <a:rPr lang="en-US" b="1">
                    <a:latin typeface="Courier New" pitchFamily="49" charset="0"/>
                  </a:rPr>
                  <a:t> std::endl;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0" y="2273"/>
              <a:ext cx="3072" cy="374"/>
              <a:chOff x="0" y="2273"/>
              <a:chExt cx="3072" cy="374"/>
            </a:xfrm>
          </p:grpSpPr>
          <p:sp>
            <p:nvSpPr>
              <p:cNvPr id="21527" name="Rectangle 23"/>
              <p:cNvSpPr>
                <a:spLocks noChangeArrowheads="1"/>
              </p:cNvSpPr>
              <p:nvPr/>
            </p:nvSpPr>
            <p:spPr bwMode="auto">
              <a:xfrm>
                <a:off x="0" y="227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28" name="Rectangle 24"/>
              <p:cNvSpPr>
                <a:spLocks noChangeArrowheads="1"/>
              </p:cNvSpPr>
              <p:nvPr/>
            </p:nvSpPr>
            <p:spPr bwMode="auto">
              <a:xfrm>
                <a:off x="0" y="227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0" y="2647"/>
              <a:ext cx="3072" cy="374"/>
              <a:chOff x="0" y="2647"/>
              <a:chExt cx="3072" cy="374"/>
            </a:xfrm>
          </p:grpSpPr>
          <p:sp>
            <p:nvSpPr>
              <p:cNvPr id="21530" name="Rectangle 26"/>
              <p:cNvSpPr>
                <a:spLocks noChangeArrowheads="1"/>
              </p:cNvSpPr>
              <p:nvPr/>
            </p:nvSpPr>
            <p:spPr bwMode="auto">
              <a:xfrm>
                <a:off x="0" y="264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1" name="Rectangle 27"/>
              <p:cNvSpPr>
                <a:spLocks noChangeArrowheads="1"/>
              </p:cNvSpPr>
              <p:nvPr/>
            </p:nvSpPr>
            <p:spPr bwMode="auto">
              <a:xfrm>
                <a:off x="0" y="264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8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#include</a:t>
                </a:r>
                <a:r>
                  <a:rPr lang="en-US" b="1">
                    <a:latin typeface="Courier New" pitchFamily="49" charset="0"/>
                  </a:rPr>
                  <a:t> &lt;iomanip&gt;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0" y="3021"/>
              <a:ext cx="3072" cy="374"/>
              <a:chOff x="0" y="3021"/>
              <a:chExt cx="3072" cy="374"/>
            </a:xfrm>
          </p:grpSpPr>
          <p:sp>
            <p:nvSpPr>
              <p:cNvPr id="21533" name="Rectangle 29"/>
              <p:cNvSpPr>
                <a:spLocks noChangeArrowheads="1"/>
              </p:cNvSpPr>
              <p:nvPr/>
            </p:nvSpPr>
            <p:spPr bwMode="auto">
              <a:xfrm>
                <a:off x="0" y="302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4" name="Rectangle 30"/>
              <p:cNvSpPr>
                <a:spLocks noChangeArrowheads="1"/>
              </p:cNvSpPr>
              <p:nvPr/>
            </p:nvSpPr>
            <p:spPr bwMode="auto">
              <a:xfrm>
                <a:off x="0" y="302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9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0" y="3395"/>
              <a:ext cx="3072" cy="374"/>
              <a:chOff x="0" y="3395"/>
              <a:chExt cx="3072" cy="374"/>
            </a:xfrm>
          </p:grpSpPr>
          <p:sp>
            <p:nvSpPr>
              <p:cNvPr id="21536" name="Rectangle 32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7" name="Rectangle 33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10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using</a:t>
                </a:r>
                <a:r>
                  <a:rPr lang="en-US" b="1">
                    <a:latin typeface="Courier New" pitchFamily="49" charset="0"/>
                  </a:rPr>
                  <a:t> std::setw;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0" y="3769"/>
              <a:ext cx="3072" cy="374"/>
              <a:chOff x="0" y="3769"/>
              <a:chExt cx="3072" cy="374"/>
            </a:xfrm>
          </p:grpSpPr>
          <p:sp>
            <p:nvSpPr>
              <p:cNvPr id="21539" name="Rectangle 35"/>
              <p:cNvSpPr>
                <a:spLocks noChangeArrowheads="1"/>
              </p:cNvSpPr>
              <p:nvPr/>
            </p:nvSpPr>
            <p:spPr bwMode="auto">
              <a:xfrm>
                <a:off x="0" y="376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0" name="Rectangle 36"/>
              <p:cNvSpPr>
                <a:spLocks noChangeArrowheads="1"/>
              </p:cNvSpPr>
              <p:nvPr/>
            </p:nvSpPr>
            <p:spPr bwMode="auto">
              <a:xfrm>
                <a:off x="0" y="376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11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4" name="Group 37"/>
            <p:cNvGrpSpPr>
              <a:grpSpLocks/>
            </p:cNvGrpSpPr>
            <p:nvPr/>
          </p:nvGrpSpPr>
          <p:grpSpPr bwMode="auto">
            <a:xfrm>
              <a:off x="0" y="4143"/>
              <a:ext cx="3072" cy="374"/>
              <a:chOff x="0" y="4143"/>
              <a:chExt cx="3072" cy="374"/>
            </a:xfrm>
          </p:grpSpPr>
          <p:sp>
            <p:nvSpPr>
              <p:cNvPr id="21542" name="Rectangle 38"/>
              <p:cNvSpPr>
                <a:spLocks noChangeArrowheads="1"/>
              </p:cNvSpPr>
              <p:nvPr/>
            </p:nvSpPr>
            <p:spPr bwMode="auto">
              <a:xfrm>
                <a:off x="0" y="414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3" name="Rectangle 39"/>
              <p:cNvSpPr>
                <a:spLocks noChangeArrowheads="1"/>
              </p:cNvSpPr>
              <p:nvPr/>
            </p:nvSpPr>
            <p:spPr bwMode="auto">
              <a:xfrm>
                <a:off x="0" y="414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12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</a:rPr>
                  <a:t> main()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5" name="Group 40"/>
            <p:cNvGrpSpPr>
              <a:grpSpLocks/>
            </p:cNvGrpSpPr>
            <p:nvPr/>
          </p:nvGrpSpPr>
          <p:grpSpPr bwMode="auto">
            <a:xfrm>
              <a:off x="0" y="4517"/>
              <a:ext cx="3072" cy="374"/>
              <a:chOff x="0" y="4517"/>
              <a:chExt cx="3072" cy="374"/>
            </a:xfrm>
          </p:grpSpPr>
          <p:sp>
            <p:nvSpPr>
              <p:cNvPr id="21545" name="Rectangle 41"/>
              <p:cNvSpPr>
                <a:spLocks noChangeArrowheads="1"/>
              </p:cNvSpPr>
              <p:nvPr/>
            </p:nvSpPr>
            <p:spPr bwMode="auto">
              <a:xfrm>
                <a:off x="0" y="451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6" name="Rectangle 42"/>
              <p:cNvSpPr>
                <a:spLocks noChangeArrowheads="1"/>
              </p:cNvSpPr>
              <p:nvPr/>
            </p:nvSpPr>
            <p:spPr bwMode="auto">
              <a:xfrm>
                <a:off x="0" y="451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13	</a:t>
                </a:r>
                <a:r>
                  <a:rPr lang="en-US" b="1">
                    <a:latin typeface="Courier New" pitchFamily="49" charset="0"/>
                  </a:rPr>
                  <a:t>{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43"/>
            <p:cNvGrpSpPr>
              <a:grpSpLocks/>
            </p:cNvGrpSpPr>
            <p:nvPr/>
          </p:nvGrpSpPr>
          <p:grpSpPr bwMode="auto">
            <a:xfrm>
              <a:off x="0" y="4891"/>
              <a:ext cx="3072" cy="374"/>
              <a:chOff x="0" y="4891"/>
              <a:chExt cx="3072" cy="374"/>
            </a:xfrm>
          </p:grpSpPr>
          <p:sp>
            <p:nvSpPr>
              <p:cNvPr id="21548" name="Rectangle 44"/>
              <p:cNvSpPr>
                <a:spLocks noChangeArrowheads="1"/>
              </p:cNvSpPr>
              <p:nvPr/>
            </p:nvSpPr>
            <p:spPr bwMode="auto">
              <a:xfrm>
                <a:off x="0" y="489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9" name="Rectangle 45"/>
              <p:cNvSpPr>
                <a:spLocks noChangeArrowheads="1"/>
              </p:cNvSpPr>
              <p:nvPr/>
            </p:nvSpPr>
            <p:spPr bwMode="auto">
              <a:xfrm>
                <a:off x="0" y="489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14	</a:t>
                </a:r>
                <a:r>
                  <a:rPr lang="en-US" b="1" dirty="0">
                    <a:latin typeface="Courier New" pitchFamily="49" charset="0"/>
                  </a:rPr>
                  <a:t>   </a:t>
                </a:r>
                <a:r>
                  <a:rPr lang="en-US" b="1" dirty="0" err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 dirty="0">
                    <a:latin typeface="Courier New" pitchFamily="49" charset="0"/>
                  </a:rPr>
                  <a:t> n[ 10 </a:t>
                </a:r>
                <a:r>
                  <a:rPr lang="en-US" b="1" dirty="0" smtClean="0">
                    <a:latin typeface="Courier New" pitchFamily="49" charset="0"/>
                  </a:rPr>
                  <a:t>];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46"/>
            <p:cNvGrpSpPr>
              <a:grpSpLocks/>
            </p:cNvGrpSpPr>
            <p:nvPr/>
          </p:nvGrpSpPr>
          <p:grpSpPr bwMode="auto">
            <a:xfrm>
              <a:off x="0" y="5265"/>
              <a:ext cx="3072" cy="515"/>
              <a:chOff x="0" y="5265"/>
              <a:chExt cx="3072" cy="515"/>
            </a:xfrm>
          </p:grpSpPr>
          <p:sp>
            <p:nvSpPr>
              <p:cNvPr id="21551" name="Rectangle 47"/>
              <p:cNvSpPr>
                <a:spLocks noChangeArrowheads="1"/>
              </p:cNvSpPr>
              <p:nvPr/>
            </p:nvSpPr>
            <p:spPr bwMode="auto">
              <a:xfrm>
                <a:off x="0" y="526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52" name="Rectangle 48"/>
              <p:cNvSpPr>
                <a:spLocks noChangeArrowheads="1"/>
              </p:cNvSpPr>
              <p:nvPr/>
            </p:nvSpPr>
            <p:spPr bwMode="auto">
              <a:xfrm>
                <a:off x="0" y="5265"/>
                <a:ext cx="3072" cy="515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15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   </a:t>
                </a:r>
                <a:r>
                  <a:rPr lang="en-US" b="1" dirty="0" smtClean="0">
                    <a:latin typeface="Courier New" pitchFamily="49" charset="0"/>
                  </a:rPr>
                  <a:t>for(</a:t>
                </a:r>
                <a:r>
                  <a:rPr lang="en-US" b="1" dirty="0" err="1" smtClean="0">
                    <a:latin typeface="Courier New" pitchFamily="49" charset="0"/>
                  </a:rPr>
                  <a:t>int</a:t>
                </a:r>
                <a:r>
                  <a:rPr lang="en-US" b="1" dirty="0" smtClean="0">
                    <a:latin typeface="Courier New" pitchFamily="49" charset="0"/>
                  </a:rPr>
                  <a:t> </a:t>
                </a:r>
                <a:r>
                  <a:rPr lang="en-US" b="1" dirty="0" err="1" smtClean="0">
                    <a:latin typeface="Courier New" pitchFamily="49" charset="0"/>
                  </a:rPr>
                  <a:t>i</a:t>
                </a:r>
                <a:r>
                  <a:rPr lang="en-US" b="1" dirty="0" smtClean="0">
                    <a:latin typeface="Courier New" pitchFamily="49" charset="0"/>
                  </a:rPr>
                  <a:t>=0; </a:t>
                </a:r>
                <a:r>
                  <a:rPr lang="en-US" b="1" dirty="0" err="1" smtClean="0">
                    <a:latin typeface="Courier New" pitchFamily="49" charset="0"/>
                  </a:rPr>
                  <a:t>i</a:t>
                </a:r>
                <a:r>
                  <a:rPr lang="en-US" b="1" dirty="0" smtClean="0">
                    <a:latin typeface="Courier New" pitchFamily="49" charset="0"/>
                  </a:rPr>
                  <a:t>&lt;10; </a:t>
                </a:r>
                <a:r>
                  <a:rPr lang="en-US" b="1" dirty="0" err="1" smtClean="0">
                    <a:latin typeface="Courier New" pitchFamily="49" charset="0"/>
                  </a:rPr>
                  <a:t>i</a:t>
                </a:r>
                <a:r>
                  <a:rPr lang="en-US" b="1" dirty="0" smtClean="0">
                    <a:latin typeface="Courier New" pitchFamily="49" charset="0"/>
                  </a:rPr>
                  <a:t>++)</a:t>
                </a:r>
              </a:p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 smtClean="0">
                    <a:latin typeface="Courier New" pitchFamily="49" charset="0"/>
                  </a:rPr>
                  <a:t>   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 smtClean="0">
                    <a:solidFill>
                      <a:schemeClr val="tx1"/>
                    </a:solidFill>
                    <a:latin typeface="Courier New" pitchFamily="49" charset="0"/>
                  </a:rPr>
                  <a:t>for</a:t>
                </a: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8" name="Group 49"/>
            <p:cNvGrpSpPr>
              <a:grpSpLocks/>
            </p:cNvGrpSpPr>
            <p:nvPr/>
          </p:nvGrpSpPr>
          <p:grpSpPr bwMode="auto">
            <a:xfrm>
              <a:off x="0" y="5639"/>
              <a:ext cx="3072" cy="374"/>
              <a:chOff x="0" y="5639"/>
              <a:chExt cx="3072" cy="374"/>
            </a:xfrm>
          </p:grpSpPr>
          <p:sp>
            <p:nvSpPr>
              <p:cNvPr id="21554" name="Rectangle 50"/>
              <p:cNvSpPr>
                <a:spLocks noChangeArrowheads="1"/>
              </p:cNvSpPr>
              <p:nvPr/>
            </p:nvSpPr>
            <p:spPr bwMode="auto">
              <a:xfrm>
                <a:off x="0" y="563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55" name="Rectangle 51"/>
              <p:cNvSpPr>
                <a:spLocks noChangeArrowheads="1"/>
              </p:cNvSpPr>
              <p:nvPr/>
            </p:nvSpPr>
            <p:spPr bwMode="auto">
              <a:xfrm>
                <a:off x="0" y="563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16		</a:t>
                </a:r>
                <a:r>
                  <a:rPr lang="en-US" b="1" dirty="0" smtClean="0">
                    <a:latin typeface="Courier New" pitchFamily="49" charset="0"/>
                  </a:rPr>
                  <a:t>n[</a:t>
                </a:r>
                <a:r>
                  <a:rPr lang="en-US" b="1" dirty="0" err="1" smtClean="0">
                    <a:latin typeface="Courier New" pitchFamily="49" charset="0"/>
                  </a:rPr>
                  <a:t>i</a:t>
                </a:r>
                <a:r>
                  <a:rPr lang="en-US" b="1" dirty="0" smtClean="0">
                    <a:latin typeface="Courier New" pitchFamily="49" charset="0"/>
                  </a:rPr>
                  <a:t>]=0;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52"/>
            <p:cNvGrpSpPr>
              <a:grpSpLocks/>
            </p:cNvGrpSpPr>
            <p:nvPr/>
          </p:nvGrpSpPr>
          <p:grpSpPr bwMode="auto">
            <a:xfrm>
              <a:off x="0" y="6013"/>
              <a:ext cx="3072" cy="374"/>
              <a:chOff x="0" y="6013"/>
              <a:chExt cx="3072" cy="374"/>
            </a:xfrm>
          </p:grpSpPr>
          <p:sp>
            <p:nvSpPr>
              <p:cNvPr id="21557" name="Rectangle 53"/>
              <p:cNvSpPr>
                <a:spLocks noChangeArrowheads="1"/>
              </p:cNvSpPr>
              <p:nvPr/>
            </p:nvSpPr>
            <p:spPr bwMode="auto">
              <a:xfrm>
                <a:off x="0" y="601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58" name="Rectangle 54"/>
              <p:cNvSpPr>
                <a:spLocks noChangeArrowheads="1"/>
              </p:cNvSpPr>
              <p:nvPr/>
            </p:nvSpPr>
            <p:spPr bwMode="auto">
              <a:xfrm>
                <a:off x="0" y="601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r>
                  <a:rPr lang="en-US" b="1" dirty="0" smtClean="0">
                    <a:solidFill>
                      <a:srgbClr val="4D8DFF"/>
                    </a:solidFill>
                    <a:latin typeface="Courier New" pitchFamily="49" charset="0"/>
                  </a:rPr>
                  <a:t>17</a:t>
                </a:r>
                <a:r>
                  <a:rPr lang="en-US" b="1" dirty="0" smtClean="0">
                    <a:latin typeface="Courier New" pitchFamily="49" charset="0"/>
                  </a:rPr>
                  <a:t>   </a:t>
                </a:r>
                <a:r>
                  <a:rPr lang="en-US" b="1" dirty="0" err="1" smtClean="0">
                    <a:latin typeface="Courier New" pitchFamily="49" charset="0"/>
                  </a:rPr>
                  <a:t>cout</a:t>
                </a:r>
                <a:r>
                  <a:rPr lang="en-US" b="1" dirty="0" smtClean="0">
                    <a:latin typeface="Courier New" pitchFamily="49" charset="0"/>
                  </a:rPr>
                  <a:t> &lt;&lt; "Element" &lt;&lt; </a:t>
                </a:r>
                <a:r>
                  <a:rPr lang="en-US" b="1" dirty="0" err="1" smtClean="0">
                    <a:latin typeface="Courier New" pitchFamily="49" charset="0"/>
                  </a:rPr>
                  <a:t>setw</a:t>
                </a:r>
                <a:r>
                  <a:rPr lang="en-US" b="1" dirty="0" smtClean="0">
                    <a:latin typeface="Courier New" pitchFamily="49" charset="0"/>
                  </a:rPr>
                  <a:t>( 13 ) &lt;&lt; "Value" &lt;&lt; </a:t>
                </a:r>
                <a:r>
                  <a:rPr lang="en-US" b="1" dirty="0" err="1" smtClean="0">
                    <a:latin typeface="Courier New" pitchFamily="49" charset="0"/>
                  </a:rPr>
                  <a:t>endl</a:t>
                </a:r>
                <a:r>
                  <a:rPr lang="en-US" b="1" dirty="0" smtClean="0">
                    <a:latin typeface="Courier New" pitchFamily="49" charset="0"/>
                  </a:rPr>
                  <a:t>; </a:t>
                </a: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</a:t>
                </a:r>
                <a:endParaRPr lang="en-US" b="1" dirty="0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0" name="Group 55"/>
            <p:cNvGrpSpPr>
              <a:grpSpLocks/>
            </p:cNvGrpSpPr>
            <p:nvPr/>
          </p:nvGrpSpPr>
          <p:grpSpPr bwMode="auto">
            <a:xfrm>
              <a:off x="0" y="6387"/>
              <a:ext cx="3072" cy="374"/>
              <a:chOff x="0" y="6387"/>
              <a:chExt cx="3072" cy="374"/>
            </a:xfrm>
          </p:grpSpPr>
          <p:sp>
            <p:nvSpPr>
              <p:cNvPr id="21560" name="Rectangle 56"/>
              <p:cNvSpPr>
                <a:spLocks noChangeArrowheads="1"/>
              </p:cNvSpPr>
              <p:nvPr/>
            </p:nvSpPr>
            <p:spPr bwMode="auto">
              <a:xfrm>
                <a:off x="0" y="638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1" name="Rectangle 57"/>
              <p:cNvSpPr>
                <a:spLocks noChangeArrowheads="1"/>
              </p:cNvSpPr>
              <p:nvPr/>
            </p:nvSpPr>
            <p:spPr bwMode="auto">
              <a:xfrm>
                <a:off x="0" y="638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 dirty="0">
                    <a:solidFill>
                      <a:srgbClr val="4D8DFF"/>
                    </a:solidFill>
                    <a:latin typeface="Courier New" pitchFamily="49" charset="0"/>
                  </a:rPr>
                  <a:t>	18	</a:t>
                </a:r>
                <a:r>
                  <a:rPr lang="en-US" b="1" dirty="0">
                    <a:latin typeface="Courier New" pitchFamily="49" charset="0"/>
                  </a:rPr>
                  <a:t>   </a:t>
                </a:r>
                <a:r>
                  <a:rPr lang="en-US" b="1" dirty="0">
                    <a:solidFill>
                      <a:srgbClr val="275AFF"/>
                    </a:solidFill>
                    <a:latin typeface="Courier New" pitchFamily="49" charset="0"/>
                  </a:rPr>
                  <a:t>for</a:t>
                </a:r>
                <a:r>
                  <a:rPr lang="en-US" b="1" dirty="0">
                    <a:latin typeface="Courier New" pitchFamily="49" charset="0"/>
                  </a:rPr>
                  <a:t> </a:t>
                </a:r>
                <a:r>
                  <a:rPr lang="en-US" b="1" dirty="0" smtClean="0">
                    <a:latin typeface="Courier New" pitchFamily="49" charset="0"/>
                  </a:rPr>
                  <a:t>(</a:t>
                </a:r>
                <a:r>
                  <a:rPr lang="en-US" b="1" dirty="0" err="1" smtClean="0">
                    <a:latin typeface="Courier New" pitchFamily="49" charset="0"/>
                  </a:rPr>
                  <a:t>i</a:t>
                </a:r>
                <a:r>
                  <a:rPr lang="en-US" b="1" dirty="0" smtClean="0">
                    <a:latin typeface="Courier New" pitchFamily="49" charset="0"/>
                  </a:rPr>
                  <a:t> </a:t>
                </a:r>
                <a:r>
                  <a:rPr lang="en-US" b="1" dirty="0">
                    <a:latin typeface="Courier New" pitchFamily="49" charset="0"/>
                  </a:rPr>
                  <a:t>= 0; </a:t>
                </a:r>
                <a:r>
                  <a:rPr lang="en-US" b="1" dirty="0" err="1">
                    <a:latin typeface="Courier New" pitchFamily="49" charset="0"/>
                  </a:rPr>
                  <a:t>i</a:t>
                </a:r>
                <a:r>
                  <a:rPr lang="en-US" b="1" dirty="0">
                    <a:latin typeface="Courier New" pitchFamily="49" charset="0"/>
                  </a:rPr>
                  <a:t> &lt; 10; </a:t>
                </a:r>
                <a:r>
                  <a:rPr lang="en-US" b="1" dirty="0" err="1">
                    <a:latin typeface="Courier New" pitchFamily="49" charset="0"/>
                  </a:rPr>
                  <a:t>i</a:t>
                </a:r>
                <a:r>
                  <a:rPr lang="en-US" b="1" dirty="0">
                    <a:latin typeface="Courier New" pitchFamily="49" charset="0"/>
                  </a:rPr>
                  <a:t>++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 dirty="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1" name="Group 58"/>
            <p:cNvGrpSpPr>
              <a:grpSpLocks/>
            </p:cNvGrpSpPr>
            <p:nvPr/>
          </p:nvGrpSpPr>
          <p:grpSpPr bwMode="auto">
            <a:xfrm>
              <a:off x="0" y="6761"/>
              <a:ext cx="3072" cy="374"/>
              <a:chOff x="0" y="6761"/>
              <a:chExt cx="3072" cy="374"/>
            </a:xfrm>
          </p:grpSpPr>
          <p:sp>
            <p:nvSpPr>
              <p:cNvPr id="21563" name="Rectangle 59"/>
              <p:cNvSpPr>
                <a:spLocks noChangeArrowheads="1"/>
              </p:cNvSpPr>
              <p:nvPr/>
            </p:nvSpPr>
            <p:spPr bwMode="auto">
              <a:xfrm>
                <a:off x="0" y="676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4" name="Rectangle 60"/>
              <p:cNvSpPr>
                <a:spLocks noChangeArrowheads="1"/>
              </p:cNvSpPr>
              <p:nvPr/>
            </p:nvSpPr>
            <p:spPr bwMode="auto">
              <a:xfrm>
                <a:off x="0" y="676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19	</a:t>
                </a:r>
                <a:r>
                  <a:rPr lang="en-US" b="1">
                    <a:latin typeface="Courier New" pitchFamily="49" charset="0"/>
                  </a:rPr>
                  <a:t>      cout &lt;&lt; setw( 7 ) &lt;&lt; i &lt;&lt; setw( 13 ) &lt;&lt; n[ i ] &lt;&lt; endl;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61"/>
            <p:cNvGrpSpPr>
              <a:grpSpLocks/>
            </p:cNvGrpSpPr>
            <p:nvPr/>
          </p:nvGrpSpPr>
          <p:grpSpPr bwMode="auto">
            <a:xfrm>
              <a:off x="0" y="7135"/>
              <a:ext cx="3072" cy="374"/>
              <a:chOff x="0" y="7135"/>
              <a:chExt cx="3072" cy="374"/>
            </a:xfrm>
          </p:grpSpPr>
          <p:sp>
            <p:nvSpPr>
              <p:cNvPr id="21566" name="Rectangle 62"/>
              <p:cNvSpPr>
                <a:spLocks noChangeArrowheads="1"/>
              </p:cNvSpPr>
              <p:nvPr/>
            </p:nvSpPr>
            <p:spPr bwMode="auto">
              <a:xfrm>
                <a:off x="0" y="713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67" name="Rectangle 63"/>
              <p:cNvSpPr>
                <a:spLocks noChangeArrowheads="1"/>
              </p:cNvSpPr>
              <p:nvPr/>
            </p:nvSpPr>
            <p:spPr bwMode="auto">
              <a:xfrm>
                <a:off x="0" y="713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20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64"/>
            <p:cNvGrpSpPr>
              <a:grpSpLocks/>
            </p:cNvGrpSpPr>
            <p:nvPr/>
          </p:nvGrpSpPr>
          <p:grpSpPr bwMode="auto">
            <a:xfrm>
              <a:off x="0" y="7509"/>
              <a:ext cx="3072" cy="374"/>
              <a:chOff x="0" y="7509"/>
              <a:chExt cx="3072" cy="374"/>
            </a:xfrm>
          </p:grpSpPr>
          <p:sp>
            <p:nvSpPr>
              <p:cNvPr id="21569" name="Rectangle 65"/>
              <p:cNvSpPr>
                <a:spLocks noChangeArrowheads="1"/>
              </p:cNvSpPr>
              <p:nvPr/>
            </p:nvSpPr>
            <p:spPr bwMode="auto">
              <a:xfrm>
                <a:off x="0" y="750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70" name="Rectangle 66"/>
              <p:cNvSpPr>
                <a:spLocks noChangeArrowheads="1"/>
              </p:cNvSpPr>
              <p:nvPr/>
            </p:nvSpPr>
            <p:spPr bwMode="auto">
              <a:xfrm>
                <a:off x="0" y="750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21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return</a:t>
                </a:r>
                <a:r>
                  <a:rPr lang="en-US" b="1">
                    <a:latin typeface="Courier New" pitchFamily="49" charset="0"/>
                  </a:rPr>
                  <a:t> 0;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4" name="Group 67"/>
            <p:cNvGrpSpPr>
              <a:grpSpLocks/>
            </p:cNvGrpSpPr>
            <p:nvPr/>
          </p:nvGrpSpPr>
          <p:grpSpPr bwMode="auto">
            <a:xfrm>
              <a:off x="0" y="7883"/>
              <a:ext cx="3072" cy="374"/>
              <a:chOff x="0" y="7883"/>
              <a:chExt cx="3072" cy="374"/>
            </a:xfrm>
          </p:grpSpPr>
          <p:sp>
            <p:nvSpPr>
              <p:cNvPr id="21572" name="Rectangle 68"/>
              <p:cNvSpPr>
                <a:spLocks noChangeArrowheads="1"/>
              </p:cNvSpPr>
              <p:nvPr/>
            </p:nvSpPr>
            <p:spPr bwMode="auto">
              <a:xfrm>
                <a:off x="0" y="788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73" name="Rectangle 69"/>
              <p:cNvSpPr>
                <a:spLocks noChangeArrowheads="1"/>
              </p:cNvSpPr>
              <p:nvPr/>
            </p:nvSpPr>
            <p:spPr bwMode="auto">
              <a:xfrm>
                <a:off x="0" y="788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22	</a:t>
                </a:r>
                <a:r>
                  <a:rPr lang="en-US" b="1">
                    <a:latin typeface="Courier New" pitchFamily="49" charset="0"/>
                  </a:rPr>
                  <a:t>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1798</TotalTime>
  <Words>763</Words>
  <Application>Microsoft Office PowerPoint</Application>
  <PresentationFormat>On-screen Show (4:3)</PresentationFormat>
  <Paragraphs>335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Oriel</vt:lpstr>
      <vt:lpstr>    CSC 113: Computer Programming  (Theory = 03, Lab = 01) </vt:lpstr>
      <vt:lpstr>Introduction to Arrays</vt:lpstr>
      <vt:lpstr>Introduction </vt:lpstr>
      <vt:lpstr>Arrays </vt:lpstr>
      <vt:lpstr>Arrays</vt:lpstr>
      <vt:lpstr>Array Subscripts</vt:lpstr>
      <vt:lpstr>Declaring Arrays </vt:lpstr>
      <vt:lpstr>Initializing Arrays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Self Practice</vt:lpstr>
      <vt:lpstr>Character arrays or strings</vt:lpstr>
      <vt:lpstr>Character arrays or strings</vt:lpstr>
      <vt:lpstr>Slide 21</vt:lpstr>
      <vt:lpstr>Slide 22</vt:lpstr>
      <vt:lpstr>Self Practice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ws</dc:creator>
  <cp:lastModifiedBy>ws</cp:lastModifiedBy>
  <cp:revision>240</cp:revision>
  <dcterms:created xsi:type="dcterms:W3CDTF">2014-09-21T08:02:00Z</dcterms:created>
  <dcterms:modified xsi:type="dcterms:W3CDTF">2015-04-29T08:20:57Z</dcterms:modified>
</cp:coreProperties>
</file>