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5" r:id="rId2"/>
    <p:sldId id="333" r:id="rId3"/>
    <p:sldId id="384" r:id="rId4"/>
    <p:sldId id="348" r:id="rId5"/>
    <p:sldId id="349" r:id="rId6"/>
    <p:sldId id="35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>
      <p:cViewPr>
        <p:scale>
          <a:sx n="75" d="100"/>
          <a:sy n="75" d="100"/>
        </p:scale>
        <p:origin x="-133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66762-C3F4-425F-B51F-9A15059BD5B5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43B67-9D4E-4A64-BE32-B61ABC0F8A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4E1E3-D557-4CFD-9993-F78A992E10DB}" type="slidenum">
              <a:rPr lang="en-US"/>
              <a:pPr/>
              <a:t>22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6189A-9F86-4935-9AD6-69FEDDF1ECF5}" type="slidenum">
              <a:rPr lang="en-US"/>
              <a:pPr/>
              <a:t>24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69900-54BE-41B4-9252-40BD50D8DCC2}" type="slidenum">
              <a:rPr lang="en-US"/>
              <a:pPr/>
              <a:t>25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31211-1410-4F7B-BE1B-CAD07898CA98}" type="slidenum">
              <a:rPr lang="en-US"/>
              <a:pPr/>
              <a:t>26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AB64F-5799-44E3-919B-33DB06091FC8}" type="slidenum">
              <a:rPr lang="en-US"/>
              <a:pPr/>
              <a:t>27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Deitel &amp; Associates, Inc.  All rights reserved.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Deitel &amp; Associates, Inc.  All rights reserved.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4102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03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57985F-1E0E-4536-AFF6-82DBD529C04A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5D342-B591-4149-A85F-3495C141A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CSC113:</a:t>
            </a:r>
            <a:br>
              <a:rPr lang="en-US" dirty="0" smtClean="0"/>
            </a:br>
            <a:r>
              <a:rPr lang="en-US" dirty="0" smtClean="0"/>
              <a:t>Computer Programming </a:t>
            </a:r>
            <a:br>
              <a:rPr lang="en-US" dirty="0" smtClean="0"/>
            </a:br>
            <a:r>
              <a:rPr lang="en-US" dirty="0" smtClean="0"/>
              <a:t>(Theory = 03, Lab = 01)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Momina</a:t>
            </a:r>
            <a:r>
              <a:rPr lang="fr-FR" dirty="0" smtClean="0"/>
              <a:t> </a:t>
            </a:r>
            <a:r>
              <a:rPr lang="fr-FR" dirty="0" err="1" smtClean="0"/>
              <a:t>Moetesum</a:t>
            </a:r>
            <a:endParaRPr lang="fr-FR" dirty="0" smtClean="0"/>
          </a:p>
          <a:p>
            <a:r>
              <a:rPr lang="fr-FR" dirty="0" smtClean="0"/>
              <a:t>Computer Science </a:t>
            </a:r>
            <a:r>
              <a:rPr lang="fr-FR" dirty="0" err="1" smtClean="0"/>
              <a:t>Department</a:t>
            </a:r>
            <a:endParaRPr lang="fr-FR" dirty="0" smtClean="0"/>
          </a:p>
          <a:p>
            <a:r>
              <a:rPr lang="fr-FR" dirty="0" err="1" smtClean="0"/>
              <a:t>Bahria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, Islamabad</a:t>
            </a:r>
          </a:p>
        </p:txBody>
      </p:sp>
      <p:pic>
        <p:nvPicPr>
          <p:cNvPr id="1030" name="Picture 6" descr="https://encrypted-tbn3.gstatic.com/images?q=tbn:ANd9GcQpxj8HVFdpcW1HAwY5iqHYqsHvYXD_xpUCUSGG4hKfW0vF8Yf9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"/>
            <a:ext cx="3657600" cy="3124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Array printed with</a:t>
            </a:r>
          </a:p>
          <a:p>
            <a:pPr>
              <a:buNone/>
            </a:pPr>
            <a:r>
              <a:rPr lang="en-US" dirty="0" smtClean="0"/>
              <a:t>Array subscript notation</a:t>
            </a:r>
          </a:p>
          <a:p>
            <a:pPr>
              <a:buNone/>
            </a:pPr>
            <a:r>
              <a:rPr lang="en-US" dirty="0" smtClean="0"/>
              <a:t>b[0]=10</a:t>
            </a:r>
          </a:p>
          <a:p>
            <a:pPr>
              <a:buNone/>
            </a:pPr>
            <a:r>
              <a:rPr lang="en-US" dirty="0" smtClean="0"/>
              <a:t>b[1]=20</a:t>
            </a:r>
          </a:p>
          <a:p>
            <a:pPr>
              <a:buNone/>
            </a:pPr>
            <a:r>
              <a:rPr lang="en-US" dirty="0" smtClean="0"/>
              <a:t>b[2]=30</a:t>
            </a:r>
          </a:p>
          <a:p>
            <a:pPr>
              <a:buNone/>
            </a:pPr>
            <a:r>
              <a:rPr lang="en-US" dirty="0" smtClean="0"/>
              <a:t>b[3]=40</a:t>
            </a:r>
          </a:p>
          <a:p>
            <a:pPr>
              <a:buNone/>
            </a:pPr>
            <a:r>
              <a:rPr lang="en-US" dirty="0" smtClean="0"/>
              <a:t>Pointer offset notation where the pointer is the array name</a:t>
            </a:r>
          </a:p>
          <a:p>
            <a:pPr>
              <a:buNone/>
            </a:pPr>
            <a:r>
              <a:rPr lang="en-US" dirty="0" smtClean="0"/>
              <a:t>*(b+0)=10 </a:t>
            </a:r>
          </a:p>
          <a:p>
            <a:pPr>
              <a:buNone/>
            </a:pPr>
            <a:r>
              <a:rPr lang="en-US" dirty="0" smtClean="0"/>
              <a:t>*(b+1)=20 </a:t>
            </a:r>
          </a:p>
          <a:p>
            <a:pPr>
              <a:buNone/>
            </a:pPr>
            <a:r>
              <a:rPr lang="en-US" dirty="0" smtClean="0"/>
              <a:t>*(b+2)=30 </a:t>
            </a:r>
          </a:p>
          <a:p>
            <a:pPr>
              <a:buNone/>
            </a:pPr>
            <a:r>
              <a:rPr lang="en-US" dirty="0" smtClean="0"/>
              <a:t>*(b+3)=40 </a:t>
            </a:r>
          </a:p>
          <a:p>
            <a:pPr>
              <a:buNone/>
            </a:pPr>
            <a:r>
              <a:rPr lang="en-US" dirty="0" smtClean="0"/>
              <a:t>Pointer subscript notation</a:t>
            </a:r>
          </a:p>
          <a:p>
            <a:pPr>
              <a:buNone/>
            </a:pPr>
            <a:r>
              <a:rPr lang="en-US" dirty="0" err="1" smtClean="0"/>
              <a:t>bPtr</a:t>
            </a:r>
            <a:r>
              <a:rPr lang="en-US" dirty="0" smtClean="0"/>
              <a:t>[0]=10</a:t>
            </a:r>
          </a:p>
          <a:p>
            <a:pPr>
              <a:buNone/>
            </a:pPr>
            <a:r>
              <a:rPr lang="en-US" dirty="0" err="1" smtClean="0"/>
              <a:t>bPtr</a:t>
            </a:r>
            <a:r>
              <a:rPr lang="en-US" dirty="0" smtClean="0"/>
              <a:t>[1]=20</a:t>
            </a:r>
          </a:p>
          <a:p>
            <a:pPr>
              <a:buNone/>
            </a:pPr>
            <a:r>
              <a:rPr lang="en-US" dirty="0" err="1" smtClean="0"/>
              <a:t>bPtr</a:t>
            </a:r>
            <a:r>
              <a:rPr lang="en-US" dirty="0" smtClean="0"/>
              <a:t>[2]=30</a:t>
            </a:r>
          </a:p>
          <a:p>
            <a:pPr>
              <a:buNone/>
            </a:pPr>
            <a:r>
              <a:rPr lang="en-US" dirty="0" err="1" smtClean="0"/>
              <a:t>bPtr</a:t>
            </a:r>
            <a:r>
              <a:rPr lang="en-US" dirty="0" smtClean="0"/>
              <a:t>[3]=40</a:t>
            </a:r>
          </a:p>
          <a:p>
            <a:pPr>
              <a:buNone/>
            </a:pPr>
            <a:r>
              <a:rPr lang="en-US" dirty="0" smtClean="0"/>
              <a:t>Pointer/offset notation</a:t>
            </a:r>
          </a:p>
          <a:p>
            <a:pPr>
              <a:buNone/>
            </a:pPr>
            <a:r>
              <a:rPr lang="en-US" dirty="0" smtClean="0"/>
              <a:t>*(bPtr+0)=10 </a:t>
            </a:r>
          </a:p>
          <a:p>
            <a:pPr>
              <a:buNone/>
            </a:pPr>
            <a:r>
              <a:rPr lang="en-US" dirty="0" smtClean="0"/>
              <a:t>*(bPtr+1)=20 </a:t>
            </a:r>
          </a:p>
          <a:p>
            <a:pPr>
              <a:buNone/>
            </a:pPr>
            <a:r>
              <a:rPr lang="en-US" dirty="0" smtClean="0"/>
              <a:t>*(bPtr+2)=30 </a:t>
            </a:r>
          </a:p>
          <a:p>
            <a:pPr>
              <a:buNone/>
            </a:pPr>
            <a:r>
              <a:rPr lang="en-US" dirty="0" smtClean="0"/>
              <a:t>*(bPtr+3)=40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191000" cy="5029200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500" dirty="0" smtClean="0"/>
              <a:t>//Copying a string using array notation and pointer notation</a:t>
            </a:r>
          </a:p>
          <a:p>
            <a:pPr>
              <a:buNone/>
            </a:pPr>
            <a:r>
              <a:rPr lang="en-US" sz="3500" dirty="0" smtClean="0"/>
              <a:t>#include&lt;</a:t>
            </a:r>
            <a:r>
              <a:rPr lang="en-US" sz="3500" dirty="0" err="1" smtClean="0"/>
              <a:t>iostream</a:t>
            </a:r>
            <a:r>
              <a:rPr lang="en-US" sz="3500" dirty="0" smtClean="0"/>
              <a:t>&gt;</a:t>
            </a:r>
          </a:p>
          <a:p>
            <a:pPr>
              <a:buNone/>
            </a:pPr>
            <a:r>
              <a:rPr lang="en-US" sz="3500" dirty="0" smtClean="0"/>
              <a:t>using namespace std;</a:t>
            </a:r>
          </a:p>
          <a:p>
            <a:pPr>
              <a:buNone/>
            </a:pPr>
            <a:r>
              <a:rPr lang="en-US" sz="3500" dirty="0" smtClean="0"/>
              <a:t>void copy1(char *, const char *);</a:t>
            </a:r>
          </a:p>
          <a:p>
            <a:pPr>
              <a:buNone/>
            </a:pPr>
            <a:r>
              <a:rPr lang="en-US" sz="3500" dirty="0" smtClean="0"/>
              <a:t>void copy2(char *, const char *);</a:t>
            </a:r>
          </a:p>
          <a:p>
            <a:pPr>
              <a:buNone/>
            </a:pPr>
            <a:r>
              <a:rPr lang="en-US" sz="3500" dirty="0" err="1" smtClean="0"/>
              <a:t>int</a:t>
            </a:r>
            <a:r>
              <a:rPr lang="en-US" sz="3500" dirty="0" smtClean="0"/>
              <a:t> main()</a:t>
            </a:r>
          </a:p>
          <a:p>
            <a:pPr>
              <a:buNone/>
            </a:pPr>
            <a:r>
              <a:rPr lang="en-US" sz="3500" dirty="0" smtClean="0"/>
              <a:t>{</a:t>
            </a:r>
          </a:p>
          <a:p>
            <a:pPr>
              <a:buNone/>
            </a:pPr>
            <a:r>
              <a:rPr lang="en-US" sz="3500" dirty="0" smtClean="0"/>
              <a:t>	char string1[10], *string2=“Hello”;</a:t>
            </a:r>
          </a:p>
          <a:p>
            <a:pPr>
              <a:buNone/>
            </a:pPr>
            <a:r>
              <a:rPr lang="en-US" sz="3500" dirty="0" smtClean="0"/>
              <a:t>	char string3[10],string4[]=“Good bye”;</a:t>
            </a:r>
          </a:p>
          <a:p>
            <a:pPr>
              <a:buNone/>
            </a:pPr>
            <a:r>
              <a:rPr lang="en-US" sz="3500" dirty="0" smtClean="0"/>
              <a:t>	copy1(string1, string2);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cout</a:t>
            </a:r>
            <a:r>
              <a:rPr lang="en-US" sz="3500" dirty="0" smtClean="0"/>
              <a:t>&lt;&lt;“string1=”&lt;&lt;string1&lt;&lt;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;</a:t>
            </a:r>
          </a:p>
          <a:p>
            <a:pPr>
              <a:buNone/>
            </a:pPr>
            <a:r>
              <a:rPr lang="en-US" sz="3500" dirty="0" smtClean="0"/>
              <a:t>	copy1(string3, string4);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cout</a:t>
            </a:r>
            <a:r>
              <a:rPr lang="en-US" sz="3500" dirty="0" smtClean="0"/>
              <a:t>&lt;&lt;“string3=”&lt;&lt;string3&lt;&lt;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;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600" dirty="0" smtClean="0"/>
              <a:t>return 0;</a:t>
            </a:r>
          </a:p>
          <a:p>
            <a:pPr>
              <a:buNone/>
            </a:pPr>
            <a:r>
              <a:rPr lang="en-US" sz="3600" dirty="0" smtClean="0"/>
              <a:t>}</a:t>
            </a:r>
          </a:p>
          <a:p>
            <a:pPr>
              <a:buNone/>
            </a:pPr>
            <a:endParaRPr lang="en-US" sz="35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419600" y="1600200"/>
            <a:ext cx="4343400" cy="5029200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dirty="0" smtClean="0"/>
              <a:t>//copy s2 and s1 using array notation</a:t>
            </a:r>
          </a:p>
          <a:p>
            <a:pPr>
              <a:buNone/>
            </a:pPr>
            <a:r>
              <a:rPr lang="en-US" sz="3800" dirty="0" smtClean="0"/>
              <a:t>void copy1(char *s1, const char *s2)</a:t>
            </a:r>
          </a:p>
          <a:p>
            <a:pPr>
              <a:buNone/>
            </a:pPr>
            <a:r>
              <a:rPr lang="en-US" sz="3800" dirty="0" smtClean="0"/>
              <a:t>{</a:t>
            </a:r>
          </a:p>
          <a:p>
            <a:pPr>
              <a:buNone/>
            </a:pPr>
            <a:r>
              <a:rPr lang="en-US" sz="3800" dirty="0" smtClean="0"/>
              <a:t>	for(</a:t>
            </a:r>
            <a:r>
              <a:rPr lang="en-US" sz="3800" dirty="0" err="1" smtClean="0"/>
              <a:t>int</a:t>
            </a:r>
            <a:r>
              <a:rPr lang="en-US" sz="3800" dirty="0" smtClean="0"/>
              <a:t> </a:t>
            </a:r>
            <a:r>
              <a:rPr lang="en-US" sz="3800" dirty="0" err="1" smtClean="0"/>
              <a:t>i</a:t>
            </a:r>
            <a:r>
              <a:rPr lang="en-US" sz="3800" dirty="0" smtClean="0"/>
              <a:t>=0; (s1[</a:t>
            </a:r>
            <a:r>
              <a:rPr lang="en-US" sz="3800" dirty="0" err="1" smtClean="0"/>
              <a:t>i</a:t>
            </a:r>
            <a:r>
              <a:rPr lang="en-US" sz="3800" dirty="0" smtClean="0"/>
              <a:t>]=s2[</a:t>
            </a:r>
            <a:r>
              <a:rPr lang="en-US" sz="3800" dirty="0" err="1" smtClean="0"/>
              <a:t>i</a:t>
            </a:r>
            <a:r>
              <a:rPr lang="en-US" sz="3800" dirty="0" smtClean="0"/>
              <a:t>])!=‘\0’;i++)</a:t>
            </a:r>
          </a:p>
          <a:p>
            <a:pPr>
              <a:buNone/>
            </a:pPr>
            <a:r>
              <a:rPr lang="en-US" sz="3800" dirty="0" smtClean="0"/>
              <a:t>	      ;	//do nothing</a:t>
            </a:r>
          </a:p>
          <a:p>
            <a:pPr>
              <a:buNone/>
            </a:pPr>
            <a:r>
              <a:rPr lang="en-US" sz="3800" dirty="0" smtClean="0"/>
              <a:t>}</a:t>
            </a:r>
          </a:p>
          <a:p>
            <a:pPr>
              <a:buNone/>
            </a:pPr>
            <a:r>
              <a:rPr lang="en-US" sz="3800" dirty="0" smtClean="0"/>
              <a:t>//copy s2 and s1 using pointer notation</a:t>
            </a:r>
          </a:p>
          <a:p>
            <a:pPr>
              <a:buNone/>
            </a:pPr>
            <a:r>
              <a:rPr lang="en-US" sz="3800" dirty="0" smtClean="0"/>
              <a:t>void copy1(char *s1, const char *s2)</a:t>
            </a:r>
          </a:p>
          <a:p>
            <a:pPr>
              <a:buNone/>
            </a:pPr>
            <a:r>
              <a:rPr lang="en-US" sz="3800" dirty="0" smtClean="0"/>
              <a:t>{</a:t>
            </a:r>
          </a:p>
          <a:p>
            <a:pPr>
              <a:buNone/>
            </a:pPr>
            <a:r>
              <a:rPr lang="en-US" sz="3800" dirty="0" smtClean="0"/>
              <a:t>	for( ; (*s1=*s2)!=‘\0’; s1++,s2++)</a:t>
            </a:r>
          </a:p>
          <a:p>
            <a:pPr>
              <a:buNone/>
            </a:pPr>
            <a:r>
              <a:rPr lang="en-US" sz="3800" dirty="0" smtClean="0"/>
              <a:t>	      ;	 //do nothing</a:t>
            </a:r>
          </a:p>
          <a:p>
            <a:pPr>
              <a:buNone/>
            </a:pPr>
            <a:r>
              <a:rPr lang="en-US" sz="3800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string1 =Hello</a:t>
            </a:r>
          </a:p>
          <a:p>
            <a:pPr>
              <a:buNone/>
            </a:pPr>
            <a:r>
              <a:rPr lang="en-US" dirty="0" smtClean="0"/>
              <a:t>string3=Good Bye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36988C0D-2F4E-468C-A29D-11E4E24E71BA}" type="slidenum">
              <a:rPr lang="en-US"/>
              <a:pPr/>
              <a:t>13</a:t>
            </a:fld>
            <a:endParaRPr lang="en-US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r>
              <a:rPr lang="en-US" dirty="0"/>
              <a:t>of Pointers</a:t>
            </a:r>
          </a:p>
        </p:txBody>
      </p:sp>
      <p:sp>
        <p:nvSpPr>
          <p:cNvPr id="16541" name="Rectangle 15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Arrays can contain pointers</a:t>
            </a:r>
          </a:p>
          <a:p>
            <a:pPr lvl="1"/>
            <a:r>
              <a:rPr lang="en-US" dirty="0"/>
              <a:t>Commonly used to store an array of strings</a:t>
            </a:r>
          </a:p>
          <a:p>
            <a:pPr lvl="2">
              <a:buFontTx/>
              <a:buNone/>
            </a:pPr>
            <a:r>
              <a:rPr lang="en-US" b="1" dirty="0">
                <a:latin typeface="Courier New" pitchFamily="49" charset="0"/>
              </a:rPr>
              <a:t>char *suit[ 4 ] = {"Hearts", "Diamonds",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    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"Clubs", "Spades" };</a:t>
            </a:r>
          </a:p>
          <a:p>
            <a:pPr lvl="1"/>
            <a:r>
              <a:rPr lang="en-US" dirty="0"/>
              <a:t>Each element of suit is a pointer to a </a:t>
            </a:r>
            <a:r>
              <a:rPr lang="en-US" b="1" dirty="0">
                <a:latin typeface="Courier New" pitchFamily="49" charset="0"/>
              </a:rPr>
              <a:t>char *</a:t>
            </a:r>
            <a:r>
              <a:rPr lang="en-US" dirty="0"/>
              <a:t> (a string)</a:t>
            </a:r>
          </a:p>
          <a:p>
            <a:pPr lvl="1"/>
            <a:r>
              <a:rPr lang="en-US" dirty="0"/>
              <a:t>The strings are not in the array, only pointers to the strings are in the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="1" dirty="0">
                <a:latin typeface="Courier New" pitchFamily="49" charset="0"/>
              </a:rPr>
              <a:t>suit</a:t>
            </a:r>
            <a:r>
              <a:rPr lang="en-US" dirty="0"/>
              <a:t> array has a fixed size, but strings can be of any size</a:t>
            </a: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0" y="2297113"/>
            <a:ext cx="548640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4038592"/>
            <a:ext cx="7841930" cy="1676408"/>
            <a:chOff x="0" y="-3158"/>
            <a:chExt cx="19988" cy="23158"/>
          </a:xfrm>
        </p:grpSpPr>
        <p:grpSp>
          <p:nvGrpSpPr>
            <p:cNvPr id="3" name="Group 113"/>
            <p:cNvGrpSpPr>
              <a:grpSpLocks/>
            </p:cNvGrpSpPr>
            <p:nvPr/>
          </p:nvGrpSpPr>
          <p:grpSpPr bwMode="auto">
            <a:xfrm>
              <a:off x="0" y="15000"/>
              <a:ext cx="5585" cy="5000"/>
              <a:chOff x="-1" y="0"/>
              <a:chExt cx="20005" cy="20000"/>
            </a:xfrm>
          </p:grpSpPr>
          <p:grpSp>
            <p:nvGrpSpPr>
              <p:cNvPr id="4" name="Group 115"/>
              <p:cNvGrpSpPr>
                <a:grpSpLocks/>
              </p:cNvGrpSpPr>
              <p:nvPr/>
            </p:nvGrpSpPr>
            <p:grpSpPr bwMode="auto">
              <a:xfrm>
                <a:off x="-1" y="0"/>
                <a:ext cx="14292" cy="20000"/>
                <a:chOff x="0" y="0"/>
                <a:chExt cx="20000" cy="20000"/>
              </a:xfrm>
            </p:grpSpPr>
            <p:grpSp>
              <p:nvGrpSpPr>
                <p:cNvPr id="5" name="Group 117"/>
                <p:cNvGrpSpPr>
                  <a:grpSpLocks/>
                </p:cNvGrpSpPr>
                <p:nvPr/>
              </p:nvGrpSpPr>
              <p:grpSpPr bwMode="auto">
                <a:xfrm>
                  <a:off x="14005" y="0"/>
                  <a:ext cx="5995" cy="20000"/>
                  <a:chOff x="0" y="0"/>
                  <a:chExt cx="20000" cy="20000"/>
                </a:xfrm>
              </p:grpSpPr>
              <p:sp>
                <p:nvSpPr>
                  <p:cNvPr id="16503" name="Freeform 11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/>
                    <a:ahLst/>
                    <a:cxnLst>
                      <a:cxn ang="0">
                        <a:pos x="19944" y="0"/>
                      </a:cxn>
                      <a:cxn ang="0">
                        <a:pos x="19944" y="19944"/>
                      </a:cxn>
                      <a:cxn ang="0">
                        <a:pos x="0" y="19944"/>
                      </a:cxn>
                      <a:cxn ang="0">
                        <a:pos x="0" y="0"/>
                      </a:cxn>
                      <a:cxn ang="0">
                        <a:pos x="19944" y="0"/>
                      </a:cxn>
                    </a:cxnLst>
                    <a:rect l="0" t="0" r="r" b="b"/>
                    <a:pathLst>
                      <a:path w="20000" h="20000">
                        <a:moveTo>
                          <a:pt x="19944" y="0"/>
                        </a:moveTo>
                        <a:lnTo>
                          <a:pt x="19944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44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502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6606" y="6668"/>
                    <a:ext cx="6722" cy="672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500" name="Rectangle 116"/>
                <p:cNvSpPr>
                  <a:spLocks noChangeArrowheads="1"/>
                </p:cNvSpPr>
                <p:nvPr/>
              </p:nvSpPr>
              <p:spPr bwMode="auto">
                <a:xfrm>
                  <a:off x="0" y="3332"/>
                  <a:ext cx="14671" cy="1561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b="1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suit[3]</a:t>
                  </a: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6498" name="Freeform 114"/>
              <p:cNvSpPr>
                <a:spLocks/>
              </p:cNvSpPr>
              <p:nvPr/>
            </p:nvSpPr>
            <p:spPr bwMode="auto">
              <a:xfrm>
                <a:off x="12862" y="10000"/>
                <a:ext cx="7142" cy="56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0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06"/>
            <p:cNvGrpSpPr>
              <a:grpSpLocks/>
            </p:cNvGrpSpPr>
            <p:nvPr/>
          </p:nvGrpSpPr>
          <p:grpSpPr bwMode="auto">
            <a:xfrm>
              <a:off x="0" y="10000"/>
              <a:ext cx="5585" cy="5000"/>
              <a:chOff x="-1" y="0"/>
              <a:chExt cx="20001" cy="20000"/>
            </a:xfrm>
          </p:grpSpPr>
          <p:grpSp>
            <p:nvGrpSpPr>
              <p:cNvPr id="7" name="Group 108"/>
              <p:cNvGrpSpPr>
                <a:grpSpLocks/>
              </p:cNvGrpSpPr>
              <p:nvPr/>
            </p:nvGrpSpPr>
            <p:grpSpPr bwMode="auto">
              <a:xfrm>
                <a:off x="-1" y="0"/>
                <a:ext cx="14289" cy="20000"/>
                <a:chOff x="-1" y="0"/>
                <a:chExt cx="20001" cy="20000"/>
              </a:xfrm>
            </p:grpSpPr>
            <p:grpSp>
              <p:nvGrpSpPr>
                <p:cNvPr id="8" name="Group 110"/>
                <p:cNvGrpSpPr>
                  <a:grpSpLocks/>
                </p:cNvGrpSpPr>
                <p:nvPr/>
              </p:nvGrpSpPr>
              <p:grpSpPr bwMode="auto">
                <a:xfrm>
                  <a:off x="14005" y="0"/>
                  <a:ext cx="5995" cy="20000"/>
                  <a:chOff x="0" y="0"/>
                  <a:chExt cx="20000" cy="20000"/>
                </a:xfrm>
              </p:grpSpPr>
              <p:sp>
                <p:nvSpPr>
                  <p:cNvPr id="16496" name="Freeform 112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/>
                    <a:ahLst/>
                    <a:cxnLst>
                      <a:cxn ang="0">
                        <a:pos x="19944" y="0"/>
                      </a:cxn>
                      <a:cxn ang="0">
                        <a:pos x="19944" y="19944"/>
                      </a:cxn>
                      <a:cxn ang="0">
                        <a:pos x="0" y="19944"/>
                      </a:cxn>
                      <a:cxn ang="0">
                        <a:pos x="0" y="0"/>
                      </a:cxn>
                      <a:cxn ang="0">
                        <a:pos x="19944" y="0"/>
                      </a:cxn>
                    </a:cxnLst>
                    <a:rect l="0" t="0" r="r" b="b"/>
                    <a:pathLst>
                      <a:path w="20000" h="20000">
                        <a:moveTo>
                          <a:pt x="19944" y="0"/>
                        </a:moveTo>
                        <a:lnTo>
                          <a:pt x="19944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44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95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6622" y="6668"/>
                    <a:ext cx="6722" cy="672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93" name="Rectangle 109"/>
                <p:cNvSpPr>
                  <a:spLocks noChangeArrowheads="1"/>
                </p:cNvSpPr>
                <p:nvPr/>
              </p:nvSpPr>
              <p:spPr bwMode="auto">
                <a:xfrm>
                  <a:off x="-1" y="3332"/>
                  <a:ext cx="14672" cy="1561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b="1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suit[2]</a:t>
                  </a: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6491" name="Freeform 107"/>
              <p:cNvSpPr>
                <a:spLocks/>
              </p:cNvSpPr>
              <p:nvPr/>
            </p:nvSpPr>
            <p:spPr bwMode="auto">
              <a:xfrm>
                <a:off x="12863" y="10000"/>
                <a:ext cx="7137" cy="56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0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99"/>
            <p:cNvGrpSpPr>
              <a:grpSpLocks/>
            </p:cNvGrpSpPr>
            <p:nvPr/>
          </p:nvGrpSpPr>
          <p:grpSpPr bwMode="auto">
            <a:xfrm>
              <a:off x="0" y="5000"/>
              <a:ext cx="5585" cy="5000"/>
              <a:chOff x="-1" y="0"/>
              <a:chExt cx="20001" cy="20000"/>
            </a:xfrm>
          </p:grpSpPr>
          <p:grpSp>
            <p:nvGrpSpPr>
              <p:cNvPr id="10" name="Group 101"/>
              <p:cNvGrpSpPr>
                <a:grpSpLocks/>
              </p:cNvGrpSpPr>
              <p:nvPr/>
            </p:nvGrpSpPr>
            <p:grpSpPr bwMode="auto">
              <a:xfrm>
                <a:off x="-1" y="0"/>
                <a:ext cx="14289" cy="20000"/>
                <a:chOff x="-1" y="0"/>
                <a:chExt cx="20001" cy="20000"/>
              </a:xfrm>
            </p:grpSpPr>
            <p:grpSp>
              <p:nvGrpSpPr>
                <p:cNvPr id="11" name="Group 103"/>
                <p:cNvGrpSpPr>
                  <a:grpSpLocks/>
                </p:cNvGrpSpPr>
                <p:nvPr/>
              </p:nvGrpSpPr>
              <p:grpSpPr bwMode="auto">
                <a:xfrm>
                  <a:off x="14005" y="0"/>
                  <a:ext cx="5995" cy="20000"/>
                  <a:chOff x="0" y="0"/>
                  <a:chExt cx="20000" cy="20000"/>
                </a:xfrm>
              </p:grpSpPr>
              <p:sp>
                <p:nvSpPr>
                  <p:cNvPr id="16489" name="Freeform 105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/>
                    <a:ahLst/>
                    <a:cxnLst>
                      <a:cxn ang="0">
                        <a:pos x="19944" y="0"/>
                      </a:cxn>
                      <a:cxn ang="0">
                        <a:pos x="19944" y="19944"/>
                      </a:cxn>
                      <a:cxn ang="0">
                        <a:pos x="0" y="19944"/>
                      </a:cxn>
                      <a:cxn ang="0">
                        <a:pos x="0" y="0"/>
                      </a:cxn>
                      <a:cxn ang="0">
                        <a:pos x="19944" y="0"/>
                      </a:cxn>
                    </a:cxnLst>
                    <a:rect l="0" t="0" r="r" b="b"/>
                    <a:pathLst>
                      <a:path w="20000" h="20000">
                        <a:moveTo>
                          <a:pt x="19944" y="0"/>
                        </a:moveTo>
                        <a:lnTo>
                          <a:pt x="19944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44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8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6622" y="6668"/>
                    <a:ext cx="6722" cy="672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86" name="Rectangle 102"/>
                <p:cNvSpPr>
                  <a:spLocks noChangeArrowheads="1"/>
                </p:cNvSpPr>
                <p:nvPr/>
              </p:nvSpPr>
              <p:spPr bwMode="auto">
                <a:xfrm>
                  <a:off x="-1" y="3332"/>
                  <a:ext cx="14672" cy="1561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b="1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suit[1]</a:t>
                  </a: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6484" name="Freeform 100"/>
              <p:cNvSpPr>
                <a:spLocks/>
              </p:cNvSpPr>
              <p:nvPr/>
            </p:nvSpPr>
            <p:spPr bwMode="auto">
              <a:xfrm>
                <a:off x="12863" y="10000"/>
                <a:ext cx="7137" cy="56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0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>
              <a:off x="0" y="0"/>
              <a:ext cx="5585" cy="5000"/>
              <a:chOff x="-1" y="0"/>
              <a:chExt cx="20001" cy="20000"/>
            </a:xfrm>
          </p:grpSpPr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>
                <a:off x="-1" y="0"/>
                <a:ext cx="14289" cy="20000"/>
                <a:chOff x="-1" y="0"/>
                <a:chExt cx="20001" cy="20000"/>
              </a:xfrm>
            </p:grpSpPr>
            <p:grpSp>
              <p:nvGrpSpPr>
                <p:cNvPr id="14" name="Group 96"/>
                <p:cNvGrpSpPr>
                  <a:grpSpLocks/>
                </p:cNvGrpSpPr>
                <p:nvPr/>
              </p:nvGrpSpPr>
              <p:grpSpPr bwMode="auto">
                <a:xfrm>
                  <a:off x="14005" y="0"/>
                  <a:ext cx="5995" cy="20000"/>
                  <a:chOff x="0" y="0"/>
                  <a:chExt cx="20000" cy="20000"/>
                </a:xfrm>
              </p:grpSpPr>
              <p:sp>
                <p:nvSpPr>
                  <p:cNvPr id="16482" name="Freeform 98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/>
                    <a:ahLst/>
                    <a:cxnLst>
                      <a:cxn ang="0">
                        <a:pos x="19944" y="0"/>
                      </a:cxn>
                      <a:cxn ang="0">
                        <a:pos x="19944" y="19944"/>
                      </a:cxn>
                      <a:cxn ang="0">
                        <a:pos x="0" y="19944"/>
                      </a:cxn>
                      <a:cxn ang="0">
                        <a:pos x="0" y="0"/>
                      </a:cxn>
                      <a:cxn ang="0">
                        <a:pos x="19944" y="0"/>
                      </a:cxn>
                    </a:cxnLst>
                    <a:rect l="0" t="0" r="r" b="b"/>
                    <a:pathLst>
                      <a:path w="20000" h="20000">
                        <a:moveTo>
                          <a:pt x="19944" y="0"/>
                        </a:moveTo>
                        <a:lnTo>
                          <a:pt x="19944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44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81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6622" y="6668"/>
                    <a:ext cx="6722" cy="672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79" name="Rectangle 95"/>
                <p:cNvSpPr>
                  <a:spLocks noChangeArrowheads="1"/>
                </p:cNvSpPr>
                <p:nvPr/>
              </p:nvSpPr>
              <p:spPr bwMode="auto">
                <a:xfrm>
                  <a:off x="-1" y="3332"/>
                  <a:ext cx="14672" cy="1561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b="1">
                      <a:solidFill>
                        <a:schemeClr val="tx1"/>
                      </a:solidFill>
                      <a:latin typeface="Courier New" pitchFamily="49" charset="0"/>
                      <a:cs typeface="Courier New" pitchFamily="49" charset="0"/>
                    </a:rPr>
                    <a:t>suit[0]</a:t>
                  </a: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  <a:p>
                  <a:pPr>
                    <a:spcBef>
                      <a:spcPct val="0"/>
                    </a:spcBef>
                  </a:pPr>
                  <a:endParaRPr lang="en-US" b="1">
                    <a:solidFill>
                      <a:schemeClr val="tx1"/>
                    </a:solidFill>
                    <a:latin typeface="Courier New" pitchFamily="49" charset="0"/>
                  </a:endParaRPr>
                </a:p>
              </p:txBody>
            </p:sp>
          </p:grpSp>
          <p:sp>
            <p:nvSpPr>
              <p:cNvPr id="16477" name="Freeform 93"/>
              <p:cNvSpPr>
                <a:spLocks/>
              </p:cNvSpPr>
              <p:nvPr/>
            </p:nvSpPr>
            <p:spPr bwMode="auto">
              <a:xfrm>
                <a:off x="12863" y="10000"/>
                <a:ext cx="7137" cy="56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0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89"/>
            <p:cNvGrpSpPr>
              <a:grpSpLocks/>
            </p:cNvGrpSpPr>
            <p:nvPr/>
          </p:nvGrpSpPr>
          <p:grpSpPr bwMode="auto">
            <a:xfrm>
              <a:off x="5585" y="833"/>
              <a:ext cx="1595" cy="3903"/>
              <a:chOff x="0" y="0"/>
              <a:chExt cx="20000" cy="20000"/>
            </a:xfrm>
          </p:grpSpPr>
          <p:sp>
            <p:nvSpPr>
              <p:cNvPr id="16475" name="Freeform 91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4" name="Rectangle 90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’H’</a:t>
                </a: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86"/>
            <p:cNvGrpSpPr>
              <a:grpSpLocks/>
            </p:cNvGrpSpPr>
            <p:nvPr/>
          </p:nvGrpSpPr>
          <p:grpSpPr bwMode="auto">
            <a:xfrm>
              <a:off x="7180" y="833"/>
              <a:ext cx="1595" cy="3903"/>
              <a:chOff x="0" y="0"/>
              <a:chExt cx="20000" cy="20000"/>
            </a:xfrm>
          </p:grpSpPr>
          <p:sp>
            <p:nvSpPr>
              <p:cNvPr id="16472" name="Freeform 88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Rectangle 87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’e’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8775" y="833"/>
              <a:ext cx="1595" cy="3903"/>
              <a:chOff x="0" y="0"/>
              <a:chExt cx="20000" cy="20000"/>
            </a:xfrm>
          </p:grpSpPr>
          <p:sp>
            <p:nvSpPr>
              <p:cNvPr id="16469" name="Freeform 85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8" name="Rectangle 84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’a’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80"/>
            <p:cNvGrpSpPr>
              <a:grpSpLocks/>
            </p:cNvGrpSpPr>
            <p:nvPr/>
          </p:nvGrpSpPr>
          <p:grpSpPr bwMode="auto">
            <a:xfrm>
              <a:off x="10370" y="833"/>
              <a:ext cx="1595" cy="3903"/>
              <a:chOff x="0" y="0"/>
              <a:chExt cx="20000" cy="20000"/>
            </a:xfrm>
          </p:grpSpPr>
          <p:sp>
            <p:nvSpPr>
              <p:cNvPr id="16466" name="Freeform 82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Rectangle 81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’r’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77"/>
            <p:cNvGrpSpPr>
              <a:grpSpLocks/>
            </p:cNvGrpSpPr>
            <p:nvPr/>
          </p:nvGrpSpPr>
          <p:grpSpPr bwMode="auto">
            <a:xfrm>
              <a:off x="11965" y="833"/>
              <a:ext cx="1595" cy="3903"/>
              <a:chOff x="0" y="0"/>
              <a:chExt cx="20000" cy="20000"/>
            </a:xfrm>
          </p:grpSpPr>
          <p:sp>
            <p:nvSpPr>
              <p:cNvPr id="16463" name="Freeform 79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2" name="Rectangle 78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’t’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74"/>
            <p:cNvGrpSpPr>
              <a:grpSpLocks/>
            </p:cNvGrpSpPr>
            <p:nvPr/>
          </p:nvGrpSpPr>
          <p:grpSpPr bwMode="auto">
            <a:xfrm>
              <a:off x="13560" y="833"/>
              <a:ext cx="1595" cy="3903"/>
              <a:chOff x="0" y="0"/>
              <a:chExt cx="20000" cy="20000"/>
            </a:xfrm>
          </p:grpSpPr>
          <p:sp>
            <p:nvSpPr>
              <p:cNvPr id="16460" name="Freeform 76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Rectangle 75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’s’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15149" y="-3158"/>
              <a:ext cx="1731" cy="7325"/>
              <a:chOff x="744" y="-20450"/>
              <a:chExt cx="20000" cy="37534"/>
            </a:xfrm>
          </p:grpSpPr>
          <p:sp>
            <p:nvSpPr>
              <p:cNvPr id="16457" name="Freeform 73"/>
              <p:cNvSpPr>
                <a:spLocks/>
              </p:cNvSpPr>
              <p:nvPr/>
            </p:nvSpPr>
            <p:spPr bwMode="auto">
              <a:xfrm>
                <a:off x="809" y="0"/>
                <a:ext cx="18427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6" name="Rectangle 72"/>
              <p:cNvSpPr>
                <a:spLocks noChangeArrowheads="1"/>
              </p:cNvSpPr>
              <p:nvPr/>
            </p:nvSpPr>
            <p:spPr bwMode="auto">
              <a:xfrm>
                <a:off x="744" y="-20450"/>
                <a:ext cx="20000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 ’\0’</a:t>
                </a: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8"/>
            <p:cNvGrpSpPr>
              <a:grpSpLocks/>
            </p:cNvGrpSpPr>
            <p:nvPr/>
          </p:nvGrpSpPr>
          <p:grpSpPr bwMode="auto">
            <a:xfrm>
              <a:off x="5585" y="5694"/>
              <a:ext cx="1595" cy="3903"/>
              <a:chOff x="0" y="0"/>
              <a:chExt cx="20000" cy="20000"/>
            </a:xfrm>
          </p:grpSpPr>
          <p:sp>
            <p:nvSpPr>
              <p:cNvPr id="16454" name="Freeform 70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3" name="Rectangle 69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’D’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5"/>
            <p:cNvGrpSpPr>
              <a:grpSpLocks/>
            </p:cNvGrpSpPr>
            <p:nvPr/>
          </p:nvGrpSpPr>
          <p:grpSpPr bwMode="auto">
            <a:xfrm>
              <a:off x="7180" y="5694"/>
              <a:ext cx="1595" cy="3903"/>
              <a:chOff x="0" y="0"/>
              <a:chExt cx="20000" cy="20000"/>
            </a:xfrm>
          </p:grpSpPr>
          <p:sp>
            <p:nvSpPr>
              <p:cNvPr id="16451" name="Freeform 67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0" name="Rectangle 66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’i’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2"/>
            <p:cNvGrpSpPr>
              <a:grpSpLocks/>
            </p:cNvGrpSpPr>
            <p:nvPr/>
          </p:nvGrpSpPr>
          <p:grpSpPr bwMode="auto">
            <a:xfrm>
              <a:off x="8775" y="5694"/>
              <a:ext cx="1595" cy="3903"/>
              <a:chOff x="0" y="0"/>
              <a:chExt cx="20000" cy="20000"/>
            </a:xfrm>
          </p:grpSpPr>
          <p:sp>
            <p:nvSpPr>
              <p:cNvPr id="16448" name="Freeform 64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Rectangle 63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’a’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59"/>
            <p:cNvGrpSpPr>
              <a:grpSpLocks/>
            </p:cNvGrpSpPr>
            <p:nvPr/>
          </p:nvGrpSpPr>
          <p:grpSpPr bwMode="auto">
            <a:xfrm>
              <a:off x="10370" y="5694"/>
              <a:ext cx="1595" cy="3903"/>
              <a:chOff x="0" y="0"/>
              <a:chExt cx="20000" cy="20000"/>
            </a:xfrm>
          </p:grpSpPr>
          <p:sp>
            <p:nvSpPr>
              <p:cNvPr id="16445" name="Freeform 61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4" name="Rectangle 60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’m’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56"/>
            <p:cNvGrpSpPr>
              <a:grpSpLocks/>
            </p:cNvGrpSpPr>
            <p:nvPr/>
          </p:nvGrpSpPr>
          <p:grpSpPr bwMode="auto">
            <a:xfrm>
              <a:off x="11965" y="5694"/>
              <a:ext cx="1595" cy="3903"/>
              <a:chOff x="0" y="0"/>
              <a:chExt cx="20000" cy="20000"/>
            </a:xfrm>
          </p:grpSpPr>
          <p:sp>
            <p:nvSpPr>
              <p:cNvPr id="16442" name="Freeform 58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Rectangle 57"/>
              <p:cNvSpPr>
                <a:spLocks noChangeArrowheads="1"/>
              </p:cNvSpPr>
              <p:nvPr/>
            </p:nvSpPr>
            <p:spPr bwMode="auto">
              <a:xfrm>
                <a:off x="1618" y="0"/>
                <a:ext cx="16714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’o’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53"/>
            <p:cNvGrpSpPr>
              <a:grpSpLocks/>
            </p:cNvGrpSpPr>
            <p:nvPr/>
          </p:nvGrpSpPr>
          <p:grpSpPr bwMode="auto">
            <a:xfrm>
              <a:off x="13560" y="5694"/>
              <a:ext cx="1595" cy="3903"/>
              <a:chOff x="0" y="0"/>
              <a:chExt cx="20000" cy="20000"/>
            </a:xfrm>
          </p:grpSpPr>
          <p:sp>
            <p:nvSpPr>
              <p:cNvPr id="16439" name="Freeform 55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Rectangle 54"/>
              <p:cNvSpPr>
                <a:spLocks noChangeArrowheads="1"/>
              </p:cNvSpPr>
              <p:nvPr/>
            </p:nvSpPr>
            <p:spPr bwMode="auto">
              <a:xfrm>
                <a:off x="1618" y="0"/>
                <a:ext cx="16714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’n’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50"/>
            <p:cNvGrpSpPr>
              <a:grpSpLocks/>
            </p:cNvGrpSpPr>
            <p:nvPr/>
          </p:nvGrpSpPr>
          <p:grpSpPr bwMode="auto">
            <a:xfrm>
              <a:off x="15149" y="5263"/>
              <a:ext cx="1595" cy="3903"/>
              <a:chOff x="-65" y="-2209"/>
              <a:chExt cx="19993" cy="20000"/>
            </a:xfrm>
          </p:grpSpPr>
          <p:sp>
            <p:nvSpPr>
              <p:cNvPr id="16436" name="Freeform 52"/>
              <p:cNvSpPr>
                <a:spLocks/>
              </p:cNvSpPr>
              <p:nvPr/>
            </p:nvSpPr>
            <p:spPr bwMode="auto">
              <a:xfrm>
                <a:off x="-65" y="-2209"/>
                <a:ext cx="19993" cy="17083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Rectangle 51"/>
              <p:cNvSpPr>
                <a:spLocks noChangeArrowheads="1"/>
              </p:cNvSpPr>
              <p:nvPr/>
            </p:nvSpPr>
            <p:spPr bwMode="auto">
              <a:xfrm>
                <a:off x="2374" y="-2208"/>
                <a:ext cx="16704" cy="1999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’d’</a:t>
                </a: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47"/>
            <p:cNvGrpSpPr>
              <a:grpSpLocks/>
            </p:cNvGrpSpPr>
            <p:nvPr/>
          </p:nvGrpSpPr>
          <p:grpSpPr bwMode="auto">
            <a:xfrm>
              <a:off x="16749" y="5694"/>
              <a:ext cx="1595" cy="3903"/>
              <a:chOff x="-13" y="0"/>
              <a:chExt cx="20013" cy="20000"/>
            </a:xfrm>
          </p:grpSpPr>
          <p:sp>
            <p:nvSpPr>
              <p:cNvPr id="16433" name="Freeform 49"/>
              <p:cNvSpPr>
                <a:spLocks/>
              </p:cNvSpPr>
              <p:nvPr/>
            </p:nvSpPr>
            <p:spPr bwMode="auto">
              <a:xfrm>
                <a:off x="-13" y="0"/>
                <a:ext cx="20013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Rectangle 48"/>
              <p:cNvSpPr>
                <a:spLocks noChangeArrowheads="1"/>
              </p:cNvSpPr>
              <p:nvPr/>
            </p:nvSpPr>
            <p:spPr bwMode="auto">
              <a:xfrm>
                <a:off x="1618" y="0"/>
                <a:ext cx="16713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’s’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44"/>
            <p:cNvGrpSpPr>
              <a:grpSpLocks/>
            </p:cNvGrpSpPr>
            <p:nvPr/>
          </p:nvGrpSpPr>
          <p:grpSpPr bwMode="auto">
            <a:xfrm>
              <a:off x="18257" y="2105"/>
              <a:ext cx="1731" cy="6923"/>
              <a:chOff x="-197" y="-18390"/>
              <a:chExt cx="20000" cy="35475"/>
            </a:xfrm>
          </p:grpSpPr>
          <p:sp>
            <p:nvSpPr>
              <p:cNvPr id="16430" name="Freeform 46"/>
              <p:cNvSpPr>
                <a:spLocks/>
              </p:cNvSpPr>
              <p:nvPr/>
            </p:nvSpPr>
            <p:spPr bwMode="auto">
              <a:xfrm>
                <a:off x="809" y="1"/>
                <a:ext cx="1843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Rectangle 45"/>
              <p:cNvSpPr>
                <a:spLocks noChangeArrowheads="1"/>
              </p:cNvSpPr>
              <p:nvPr/>
            </p:nvSpPr>
            <p:spPr bwMode="auto">
              <a:xfrm>
                <a:off x="-197" y="-18390"/>
                <a:ext cx="20000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 ’\0’</a:t>
                </a: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41"/>
            <p:cNvGrpSpPr>
              <a:grpSpLocks/>
            </p:cNvGrpSpPr>
            <p:nvPr/>
          </p:nvGrpSpPr>
          <p:grpSpPr bwMode="auto">
            <a:xfrm>
              <a:off x="5585" y="10694"/>
              <a:ext cx="1595" cy="3903"/>
              <a:chOff x="0" y="0"/>
              <a:chExt cx="20000" cy="20000"/>
            </a:xfrm>
          </p:grpSpPr>
          <p:sp>
            <p:nvSpPr>
              <p:cNvPr id="16427" name="Freeform 43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6" name="Rectangle 42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’C’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84" name="Group 38"/>
            <p:cNvGrpSpPr>
              <a:grpSpLocks/>
            </p:cNvGrpSpPr>
            <p:nvPr/>
          </p:nvGrpSpPr>
          <p:grpSpPr bwMode="auto">
            <a:xfrm>
              <a:off x="7180" y="10694"/>
              <a:ext cx="1595" cy="3903"/>
              <a:chOff x="0" y="0"/>
              <a:chExt cx="20000" cy="20000"/>
            </a:xfrm>
          </p:grpSpPr>
          <p:sp>
            <p:nvSpPr>
              <p:cNvPr id="16424" name="Freeform 40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Rectangle 39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’l’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85" name="Group 35"/>
            <p:cNvGrpSpPr>
              <a:grpSpLocks/>
            </p:cNvGrpSpPr>
            <p:nvPr/>
          </p:nvGrpSpPr>
          <p:grpSpPr bwMode="auto">
            <a:xfrm>
              <a:off x="8775" y="10694"/>
              <a:ext cx="1595" cy="3903"/>
              <a:chOff x="0" y="0"/>
              <a:chExt cx="20000" cy="20000"/>
            </a:xfrm>
          </p:grpSpPr>
          <p:sp>
            <p:nvSpPr>
              <p:cNvPr id="16421" name="Freeform 37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Rectangle 36"/>
              <p:cNvSpPr>
                <a:spLocks noChangeArrowheads="1"/>
              </p:cNvSpPr>
              <p:nvPr/>
            </p:nvSpPr>
            <p:spPr bwMode="auto">
              <a:xfrm>
                <a:off x="1618" y="0"/>
                <a:ext cx="16714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’u’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86" name="Group 32"/>
            <p:cNvGrpSpPr>
              <a:grpSpLocks/>
            </p:cNvGrpSpPr>
            <p:nvPr/>
          </p:nvGrpSpPr>
          <p:grpSpPr bwMode="auto">
            <a:xfrm>
              <a:off x="10370" y="10694"/>
              <a:ext cx="1594" cy="3903"/>
              <a:chOff x="0" y="0"/>
              <a:chExt cx="20000" cy="20000"/>
            </a:xfrm>
          </p:grpSpPr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/>
            </p:nvSpPr>
            <p:spPr bwMode="auto">
              <a:xfrm>
                <a:off x="1619" y="0"/>
                <a:ext cx="16725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’b’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87" name="Group 29"/>
            <p:cNvGrpSpPr>
              <a:grpSpLocks/>
            </p:cNvGrpSpPr>
            <p:nvPr/>
          </p:nvGrpSpPr>
          <p:grpSpPr bwMode="auto">
            <a:xfrm>
              <a:off x="11964" y="10694"/>
              <a:ext cx="1595" cy="3903"/>
              <a:chOff x="0" y="0"/>
              <a:chExt cx="20000" cy="20000"/>
            </a:xfrm>
          </p:grpSpPr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’s’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88" name="Group 26"/>
            <p:cNvGrpSpPr>
              <a:grpSpLocks/>
            </p:cNvGrpSpPr>
            <p:nvPr/>
          </p:nvGrpSpPr>
          <p:grpSpPr bwMode="auto">
            <a:xfrm>
              <a:off x="13559" y="6316"/>
              <a:ext cx="1768" cy="7712"/>
              <a:chOff x="797" y="-22435"/>
              <a:chExt cx="20423" cy="39519"/>
            </a:xfrm>
          </p:grpSpPr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797" y="0"/>
                <a:ext cx="18429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/>
            </p:nvSpPr>
            <p:spPr bwMode="auto">
              <a:xfrm>
                <a:off x="1220" y="-22435"/>
                <a:ext cx="20000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 ’\0’</a:t>
                </a: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89" name="Group 23"/>
            <p:cNvGrpSpPr>
              <a:grpSpLocks/>
            </p:cNvGrpSpPr>
            <p:nvPr/>
          </p:nvGrpSpPr>
          <p:grpSpPr bwMode="auto">
            <a:xfrm>
              <a:off x="5585" y="15694"/>
              <a:ext cx="1595" cy="3903"/>
              <a:chOff x="0" y="0"/>
              <a:chExt cx="20000" cy="20000"/>
            </a:xfrm>
          </p:grpSpPr>
          <p:sp>
            <p:nvSpPr>
              <p:cNvPr id="16409" name="Freeform 25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Rectangle 24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’S’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92" name="Group 20"/>
            <p:cNvGrpSpPr>
              <a:grpSpLocks/>
            </p:cNvGrpSpPr>
            <p:nvPr/>
          </p:nvGrpSpPr>
          <p:grpSpPr bwMode="auto">
            <a:xfrm>
              <a:off x="7180" y="15694"/>
              <a:ext cx="1595" cy="3903"/>
              <a:chOff x="0" y="0"/>
              <a:chExt cx="20000" cy="20000"/>
            </a:xfrm>
          </p:grpSpPr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’p’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95" name="Group 17"/>
            <p:cNvGrpSpPr>
              <a:grpSpLocks/>
            </p:cNvGrpSpPr>
            <p:nvPr/>
          </p:nvGrpSpPr>
          <p:grpSpPr bwMode="auto">
            <a:xfrm>
              <a:off x="8775" y="15694"/>
              <a:ext cx="1595" cy="3903"/>
              <a:chOff x="0" y="0"/>
              <a:chExt cx="20000" cy="20000"/>
            </a:xfrm>
          </p:grpSpPr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Rectangle 18"/>
              <p:cNvSpPr>
                <a:spLocks noChangeArrowheads="1"/>
              </p:cNvSpPr>
              <p:nvPr/>
            </p:nvSpPr>
            <p:spPr bwMode="auto">
              <a:xfrm>
                <a:off x="1618" y="0"/>
                <a:ext cx="16714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’a’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398" name="Group 14"/>
            <p:cNvGrpSpPr>
              <a:grpSpLocks/>
            </p:cNvGrpSpPr>
            <p:nvPr/>
          </p:nvGrpSpPr>
          <p:grpSpPr bwMode="auto">
            <a:xfrm>
              <a:off x="10370" y="15694"/>
              <a:ext cx="1594" cy="3903"/>
              <a:chOff x="0" y="0"/>
              <a:chExt cx="20000" cy="20000"/>
            </a:xfrm>
          </p:grpSpPr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Rectangle 15"/>
              <p:cNvSpPr>
                <a:spLocks noChangeArrowheads="1"/>
              </p:cNvSpPr>
              <p:nvPr/>
            </p:nvSpPr>
            <p:spPr bwMode="auto">
              <a:xfrm>
                <a:off x="1619" y="0"/>
                <a:ext cx="16725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’d’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401" name="Group 11"/>
            <p:cNvGrpSpPr>
              <a:grpSpLocks/>
            </p:cNvGrpSpPr>
            <p:nvPr/>
          </p:nvGrpSpPr>
          <p:grpSpPr bwMode="auto">
            <a:xfrm>
              <a:off x="11964" y="15694"/>
              <a:ext cx="1595" cy="3903"/>
              <a:chOff x="0" y="0"/>
              <a:chExt cx="20000" cy="20000"/>
            </a:xfrm>
          </p:grpSpPr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’e’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404" name="Group 8"/>
            <p:cNvGrpSpPr>
              <a:grpSpLocks/>
            </p:cNvGrpSpPr>
            <p:nvPr/>
          </p:nvGrpSpPr>
          <p:grpSpPr bwMode="auto">
            <a:xfrm>
              <a:off x="13559" y="15694"/>
              <a:ext cx="1595" cy="3903"/>
              <a:chOff x="0" y="0"/>
              <a:chExt cx="20000" cy="20000"/>
            </a:xfrm>
          </p:grpSpPr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0" y="0"/>
                <a:ext cx="20000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Rectangle 9"/>
              <p:cNvSpPr>
                <a:spLocks noChangeArrowheads="1"/>
              </p:cNvSpPr>
              <p:nvPr/>
            </p:nvSpPr>
            <p:spPr bwMode="auto">
              <a:xfrm>
                <a:off x="1630" y="0"/>
                <a:ext cx="16702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’s’</a:t>
                </a: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407" name="Group 5"/>
            <p:cNvGrpSpPr>
              <a:grpSpLocks/>
            </p:cNvGrpSpPr>
            <p:nvPr/>
          </p:nvGrpSpPr>
          <p:grpSpPr bwMode="auto">
            <a:xfrm>
              <a:off x="15149" y="12632"/>
              <a:ext cx="1731" cy="6396"/>
              <a:chOff x="756" y="-15693"/>
              <a:chExt cx="20000" cy="32777"/>
            </a:xfrm>
          </p:grpSpPr>
          <p:sp>
            <p:nvSpPr>
              <p:cNvPr id="16391" name="Freeform 7"/>
              <p:cNvSpPr>
                <a:spLocks/>
              </p:cNvSpPr>
              <p:nvPr/>
            </p:nvSpPr>
            <p:spPr bwMode="auto">
              <a:xfrm>
                <a:off x="809" y="0"/>
                <a:ext cx="18428" cy="17084"/>
              </a:xfrm>
              <a:custGeom>
                <a:avLst/>
                <a:gdLst/>
                <a:ahLst/>
                <a:cxnLst>
                  <a:cxn ang="0">
                    <a:pos x="19958" y="0"/>
                  </a:cxn>
                  <a:cxn ang="0">
                    <a:pos x="19958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58" y="0"/>
                  </a:cxn>
                </a:cxnLst>
                <a:rect l="0" t="0" r="r" b="b"/>
                <a:pathLst>
                  <a:path w="20000" h="20000">
                    <a:moveTo>
                      <a:pt x="19958" y="0"/>
                    </a:moveTo>
                    <a:lnTo>
                      <a:pt x="19958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58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756" y="-15693"/>
                <a:ext cx="20000" cy="200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 ’\0’</a:t>
                </a: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6538" name="Rectangle 154"/>
          <p:cNvSpPr>
            <a:spLocks noChangeArrowheads="1"/>
          </p:cNvSpPr>
          <p:nvPr/>
        </p:nvSpPr>
        <p:spPr bwMode="auto">
          <a:xfrm>
            <a:off x="0" y="3373438"/>
            <a:ext cx="5486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 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6539" name="Rectangle 155"/>
          <p:cNvSpPr>
            <a:spLocks noChangeArrowheads="1"/>
          </p:cNvSpPr>
          <p:nvPr/>
        </p:nvSpPr>
        <p:spPr bwMode="auto">
          <a:xfrm>
            <a:off x="0" y="3429000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</a:rPr>
              <a:t/>
            </a:r>
            <a:br>
              <a:rPr lang="en-US" sz="1400">
                <a:solidFill>
                  <a:schemeClr val="tx1"/>
                </a:solidFill>
              </a:rPr>
            </a:b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A80267A2-5006-4DF4-95CF-388B1ACBADC6}" type="slidenum">
              <a:rPr lang="en-US"/>
              <a:pPr/>
              <a:t>14</a:t>
            </a:fld>
            <a:endParaRPr lang="en-US"/>
          </a:p>
        </p:txBody>
      </p:sp>
      <p:sp>
        <p:nvSpPr>
          <p:cNvPr id="18569" name="Rectangle 1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en-US" dirty="0"/>
              <a:t>Study: A Card Shuffling and Dealing Simulation</a:t>
            </a:r>
          </a:p>
        </p:txBody>
      </p:sp>
      <p:sp>
        <p:nvSpPr>
          <p:cNvPr id="18570" name="Rectangle 138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7924800" cy="51816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Card shuffling program</a:t>
            </a:r>
          </a:p>
          <a:p>
            <a:pPr lvl="1"/>
            <a:r>
              <a:rPr lang="en-US" sz="2000" dirty="0"/>
              <a:t>Use an array of pointers to strings, to store suit names</a:t>
            </a:r>
          </a:p>
          <a:p>
            <a:pPr lvl="1"/>
            <a:r>
              <a:rPr lang="en-US" sz="2000" dirty="0"/>
              <a:t>Use a double scripted array (suit by value)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Place </a:t>
            </a:r>
            <a:r>
              <a:rPr lang="en-US" sz="2000" dirty="0"/>
              <a:t>1-52 into the array to specify the order in which the cards are dealt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8528" name="Rectangle 96"/>
          <p:cNvSpPr>
            <a:spLocks noChangeArrowheads="1"/>
          </p:cNvSpPr>
          <p:nvPr/>
        </p:nvSpPr>
        <p:spPr bwMode="auto">
          <a:xfrm>
            <a:off x="0" y="2054225"/>
            <a:ext cx="54864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733800" y="4572000"/>
            <a:ext cx="5945188" cy="2651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spcBef>
                <a:spcPct val="0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deck[2][12]</a:t>
            </a:r>
            <a:r>
              <a:rPr lang="en-US" dirty="0">
                <a:latin typeface="Courier New" pitchFamily="49" charset="0"/>
                <a:ea typeface="Mincho" charset="-128"/>
              </a:rPr>
              <a:t> represents the King of Clubs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8566" name="Rectangle 134"/>
          <p:cNvSpPr>
            <a:spLocks noChangeArrowheads="1"/>
          </p:cNvSpPr>
          <p:nvPr/>
        </p:nvSpPr>
        <p:spPr bwMode="auto">
          <a:xfrm>
            <a:off x="-609600" y="1447800"/>
            <a:ext cx="1280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ourier New" pitchFamily="49" charset="0"/>
              </a:rPr>
              <a:t> </a:t>
            </a:r>
          </a:p>
          <a:p>
            <a:pPr>
              <a:spcBef>
                <a:spcPct val="0"/>
              </a:spcBef>
            </a:pPr>
            <a:endParaRPr lang="en-US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139"/>
          <p:cNvGrpSpPr>
            <a:grpSpLocks/>
          </p:cNvGrpSpPr>
          <p:nvPr/>
        </p:nvGrpSpPr>
        <p:grpSpPr bwMode="auto">
          <a:xfrm>
            <a:off x="0" y="2514600"/>
            <a:ext cx="8839200" cy="3200400"/>
            <a:chOff x="0" y="1462"/>
            <a:chExt cx="5846" cy="1564"/>
          </a:xfrm>
        </p:grpSpPr>
        <p:sp>
          <p:nvSpPr>
            <p:cNvPr id="18527" name="Rectangle 95"/>
            <p:cNvSpPr>
              <a:spLocks noChangeArrowheads="1"/>
            </p:cNvSpPr>
            <p:nvPr/>
          </p:nvSpPr>
          <p:spPr bwMode="auto">
            <a:xfrm>
              <a:off x="64" y="1786"/>
              <a:ext cx="576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Hearts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526" name="Rectangle 94"/>
            <p:cNvSpPr>
              <a:spLocks noChangeArrowheads="1"/>
            </p:cNvSpPr>
            <p:nvPr/>
          </p:nvSpPr>
          <p:spPr bwMode="auto">
            <a:xfrm>
              <a:off x="64" y="1940"/>
              <a:ext cx="756" cy="15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Diamonds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525" name="Rectangle 93"/>
            <p:cNvSpPr>
              <a:spLocks noChangeArrowheads="1"/>
            </p:cNvSpPr>
            <p:nvPr/>
          </p:nvSpPr>
          <p:spPr bwMode="auto">
            <a:xfrm>
              <a:off x="64" y="2095"/>
              <a:ext cx="485" cy="15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Clubs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524" name="Rectangle 92"/>
            <p:cNvSpPr>
              <a:spLocks noChangeArrowheads="1"/>
            </p:cNvSpPr>
            <p:nvPr/>
          </p:nvSpPr>
          <p:spPr bwMode="auto">
            <a:xfrm>
              <a:off x="64" y="2250"/>
              <a:ext cx="576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Spades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523" name="Freeform 91"/>
            <p:cNvSpPr>
              <a:spLocks/>
            </p:cNvSpPr>
            <p:nvPr/>
          </p:nvSpPr>
          <p:spPr bwMode="auto">
            <a:xfrm>
              <a:off x="1196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Freeform 90"/>
            <p:cNvSpPr>
              <a:spLocks/>
            </p:cNvSpPr>
            <p:nvPr/>
          </p:nvSpPr>
          <p:spPr bwMode="auto">
            <a:xfrm>
              <a:off x="1868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Freeform 89"/>
            <p:cNvSpPr>
              <a:spLocks/>
            </p:cNvSpPr>
            <p:nvPr/>
          </p:nvSpPr>
          <p:spPr bwMode="auto">
            <a:xfrm>
              <a:off x="2540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2204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9" name="Freeform 87"/>
            <p:cNvSpPr>
              <a:spLocks/>
            </p:cNvSpPr>
            <p:nvPr/>
          </p:nvSpPr>
          <p:spPr bwMode="auto">
            <a:xfrm>
              <a:off x="3212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8" name="Freeform 86"/>
            <p:cNvSpPr>
              <a:spLocks/>
            </p:cNvSpPr>
            <p:nvPr/>
          </p:nvSpPr>
          <p:spPr bwMode="auto">
            <a:xfrm>
              <a:off x="2876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Freeform 85"/>
            <p:cNvSpPr>
              <a:spLocks/>
            </p:cNvSpPr>
            <p:nvPr/>
          </p:nvSpPr>
          <p:spPr bwMode="auto">
            <a:xfrm>
              <a:off x="3548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Freeform 84"/>
            <p:cNvSpPr>
              <a:spLocks/>
            </p:cNvSpPr>
            <p:nvPr/>
          </p:nvSpPr>
          <p:spPr bwMode="auto">
            <a:xfrm>
              <a:off x="3884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Freeform 83"/>
            <p:cNvSpPr>
              <a:spLocks/>
            </p:cNvSpPr>
            <p:nvPr/>
          </p:nvSpPr>
          <p:spPr bwMode="auto">
            <a:xfrm>
              <a:off x="4220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Freeform 82"/>
            <p:cNvSpPr>
              <a:spLocks/>
            </p:cNvSpPr>
            <p:nvPr/>
          </p:nvSpPr>
          <p:spPr bwMode="auto">
            <a:xfrm>
              <a:off x="4556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Freeform 81"/>
            <p:cNvSpPr>
              <a:spLocks/>
            </p:cNvSpPr>
            <p:nvPr/>
          </p:nvSpPr>
          <p:spPr bwMode="auto">
            <a:xfrm>
              <a:off x="1532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Freeform 80"/>
            <p:cNvSpPr>
              <a:spLocks/>
            </p:cNvSpPr>
            <p:nvPr/>
          </p:nvSpPr>
          <p:spPr bwMode="auto">
            <a:xfrm>
              <a:off x="4892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Freeform 79"/>
            <p:cNvSpPr>
              <a:spLocks/>
            </p:cNvSpPr>
            <p:nvPr/>
          </p:nvSpPr>
          <p:spPr bwMode="auto">
            <a:xfrm>
              <a:off x="5228" y="1763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Freeform 78"/>
            <p:cNvSpPr>
              <a:spLocks/>
            </p:cNvSpPr>
            <p:nvPr/>
          </p:nvSpPr>
          <p:spPr bwMode="auto">
            <a:xfrm>
              <a:off x="1196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Freeform 77"/>
            <p:cNvSpPr>
              <a:spLocks/>
            </p:cNvSpPr>
            <p:nvPr/>
          </p:nvSpPr>
          <p:spPr bwMode="auto">
            <a:xfrm>
              <a:off x="1868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Freeform 76"/>
            <p:cNvSpPr>
              <a:spLocks/>
            </p:cNvSpPr>
            <p:nvPr/>
          </p:nvSpPr>
          <p:spPr bwMode="auto">
            <a:xfrm>
              <a:off x="2540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Freeform 75"/>
            <p:cNvSpPr>
              <a:spLocks/>
            </p:cNvSpPr>
            <p:nvPr/>
          </p:nvSpPr>
          <p:spPr bwMode="auto">
            <a:xfrm>
              <a:off x="2204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Freeform 74"/>
            <p:cNvSpPr>
              <a:spLocks/>
            </p:cNvSpPr>
            <p:nvPr/>
          </p:nvSpPr>
          <p:spPr bwMode="auto">
            <a:xfrm>
              <a:off x="3212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Freeform 73"/>
            <p:cNvSpPr>
              <a:spLocks/>
            </p:cNvSpPr>
            <p:nvPr/>
          </p:nvSpPr>
          <p:spPr bwMode="auto">
            <a:xfrm>
              <a:off x="2876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Freeform 72"/>
            <p:cNvSpPr>
              <a:spLocks/>
            </p:cNvSpPr>
            <p:nvPr/>
          </p:nvSpPr>
          <p:spPr bwMode="auto">
            <a:xfrm>
              <a:off x="3548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Freeform 71"/>
            <p:cNvSpPr>
              <a:spLocks/>
            </p:cNvSpPr>
            <p:nvPr/>
          </p:nvSpPr>
          <p:spPr bwMode="auto">
            <a:xfrm>
              <a:off x="3884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Freeform 70"/>
            <p:cNvSpPr>
              <a:spLocks/>
            </p:cNvSpPr>
            <p:nvPr/>
          </p:nvSpPr>
          <p:spPr bwMode="auto">
            <a:xfrm>
              <a:off x="4220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Freeform 69"/>
            <p:cNvSpPr>
              <a:spLocks/>
            </p:cNvSpPr>
            <p:nvPr/>
          </p:nvSpPr>
          <p:spPr bwMode="auto">
            <a:xfrm>
              <a:off x="4556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Freeform 68"/>
            <p:cNvSpPr>
              <a:spLocks/>
            </p:cNvSpPr>
            <p:nvPr/>
          </p:nvSpPr>
          <p:spPr bwMode="auto">
            <a:xfrm>
              <a:off x="1532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Freeform 67"/>
            <p:cNvSpPr>
              <a:spLocks/>
            </p:cNvSpPr>
            <p:nvPr/>
          </p:nvSpPr>
          <p:spPr bwMode="auto">
            <a:xfrm>
              <a:off x="4892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Freeform 66"/>
            <p:cNvSpPr>
              <a:spLocks/>
            </p:cNvSpPr>
            <p:nvPr/>
          </p:nvSpPr>
          <p:spPr bwMode="auto">
            <a:xfrm>
              <a:off x="5228" y="1918"/>
              <a:ext cx="336" cy="15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Freeform 65"/>
            <p:cNvSpPr>
              <a:spLocks/>
            </p:cNvSpPr>
            <p:nvPr/>
          </p:nvSpPr>
          <p:spPr bwMode="auto">
            <a:xfrm>
              <a:off x="1196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Freeform 64"/>
            <p:cNvSpPr>
              <a:spLocks/>
            </p:cNvSpPr>
            <p:nvPr/>
          </p:nvSpPr>
          <p:spPr bwMode="auto">
            <a:xfrm>
              <a:off x="1868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Freeform 63"/>
            <p:cNvSpPr>
              <a:spLocks/>
            </p:cNvSpPr>
            <p:nvPr/>
          </p:nvSpPr>
          <p:spPr bwMode="auto">
            <a:xfrm>
              <a:off x="2540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Freeform 62"/>
            <p:cNvSpPr>
              <a:spLocks/>
            </p:cNvSpPr>
            <p:nvPr/>
          </p:nvSpPr>
          <p:spPr bwMode="auto">
            <a:xfrm>
              <a:off x="2204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Freeform 61"/>
            <p:cNvSpPr>
              <a:spLocks/>
            </p:cNvSpPr>
            <p:nvPr/>
          </p:nvSpPr>
          <p:spPr bwMode="auto">
            <a:xfrm>
              <a:off x="3212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Freeform 60"/>
            <p:cNvSpPr>
              <a:spLocks/>
            </p:cNvSpPr>
            <p:nvPr/>
          </p:nvSpPr>
          <p:spPr bwMode="auto">
            <a:xfrm>
              <a:off x="2876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Freeform 59"/>
            <p:cNvSpPr>
              <a:spLocks/>
            </p:cNvSpPr>
            <p:nvPr/>
          </p:nvSpPr>
          <p:spPr bwMode="auto">
            <a:xfrm>
              <a:off x="3548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Freeform 58"/>
            <p:cNvSpPr>
              <a:spLocks/>
            </p:cNvSpPr>
            <p:nvPr/>
          </p:nvSpPr>
          <p:spPr bwMode="auto">
            <a:xfrm>
              <a:off x="3884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Freeform 57"/>
            <p:cNvSpPr>
              <a:spLocks/>
            </p:cNvSpPr>
            <p:nvPr/>
          </p:nvSpPr>
          <p:spPr bwMode="auto">
            <a:xfrm>
              <a:off x="4220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Freeform 56"/>
            <p:cNvSpPr>
              <a:spLocks/>
            </p:cNvSpPr>
            <p:nvPr/>
          </p:nvSpPr>
          <p:spPr bwMode="auto">
            <a:xfrm>
              <a:off x="4556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Freeform 55"/>
            <p:cNvSpPr>
              <a:spLocks/>
            </p:cNvSpPr>
            <p:nvPr/>
          </p:nvSpPr>
          <p:spPr bwMode="auto">
            <a:xfrm>
              <a:off x="1532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Freeform 54"/>
            <p:cNvSpPr>
              <a:spLocks/>
            </p:cNvSpPr>
            <p:nvPr/>
          </p:nvSpPr>
          <p:spPr bwMode="auto">
            <a:xfrm>
              <a:off x="4892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53"/>
            <p:cNvSpPr>
              <a:spLocks/>
            </p:cNvSpPr>
            <p:nvPr/>
          </p:nvSpPr>
          <p:spPr bwMode="auto">
            <a:xfrm>
              <a:off x="1196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Freeform 52"/>
            <p:cNvSpPr>
              <a:spLocks/>
            </p:cNvSpPr>
            <p:nvPr/>
          </p:nvSpPr>
          <p:spPr bwMode="auto">
            <a:xfrm>
              <a:off x="1868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Freeform 51"/>
            <p:cNvSpPr>
              <a:spLocks/>
            </p:cNvSpPr>
            <p:nvPr/>
          </p:nvSpPr>
          <p:spPr bwMode="auto">
            <a:xfrm>
              <a:off x="2540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Freeform 50"/>
            <p:cNvSpPr>
              <a:spLocks/>
            </p:cNvSpPr>
            <p:nvPr/>
          </p:nvSpPr>
          <p:spPr bwMode="auto">
            <a:xfrm>
              <a:off x="2204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Freeform 49"/>
            <p:cNvSpPr>
              <a:spLocks/>
            </p:cNvSpPr>
            <p:nvPr/>
          </p:nvSpPr>
          <p:spPr bwMode="auto">
            <a:xfrm>
              <a:off x="3212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Freeform 48"/>
            <p:cNvSpPr>
              <a:spLocks/>
            </p:cNvSpPr>
            <p:nvPr/>
          </p:nvSpPr>
          <p:spPr bwMode="auto">
            <a:xfrm>
              <a:off x="2876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Freeform 47"/>
            <p:cNvSpPr>
              <a:spLocks/>
            </p:cNvSpPr>
            <p:nvPr/>
          </p:nvSpPr>
          <p:spPr bwMode="auto">
            <a:xfrm>
              <a:off x="3548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Freeform 46"/>
            <p:cNvSpPr>
              <a:spLocks/>
            </p:cNvSpPr>
            <p:nvPr/>
          </p:nvSpPr>
          <p:spPr bwMode="auto">
            <a:xfrm>
              <a:off x="3884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Freeform 45"/>
            <p:cNvSpPr>
              <a:spLocks/>
            </p:cNvSpPr>
            <p:nvPr/>
          </p:nvSpPr>
          <p:spPr bwMode="auto">
            <a:xfrm>
              <a:off x="4220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Freeform 44"/>
            <p:cNvSpPr>
              <a:spLocks/>
            </p:cNvSpPr>
            <p:nvPr/>
          </p:nvSpPr>
          <p:spPr bwMode="auto">
            <a:xfrm>
              <a:off x="4556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1532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42"/>
            <p:cNvSpPr>
              <a:spLocks/>
            </p:cNvSpPr>
            <p:nvPr/>
          </p:nvSpPr>
          <p:spPr bwMode="auto">
            <a:xfrm>
              <a:off x="4892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41"/>
            <p:cNvSpPr>
              <a:spLocks/>
            </p:cNvSpPr>
            <p:nvPr/>
          </p:nvSpPr>
          <p:spPr bwMode="auto">
            <a:xfrm>
              <a:off x="5228" y="2227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983" y="1752"/>
              <a:ext cx="150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983" y="1906"/>
              <a:ext cx="150" cy="18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37" name="Rectangle 5"/>
            <p:cNvSpPr>
              <a:spLocks noChangeArrowheads="1"/>
            </p:cNvSpPr>
            <p:nvPr/>
          </p:nvSpPr>
          <p:spPr bwMode="auto">
            <a:xfrm>
              <a:off x="983" y="2061"/>
              <a:ext cx="150" cy="18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983" y="2216"/>
              <a:ext cx="150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72" name="Freeform 40"/>
            <p:cNvSpPr>
              <a:spLocks/>
            </p:cNvSpPr>
            <p:nvPr/>
          </p:nvSpPr>
          <p:spPr bwMode="auto">
            <a:xfrm>
              <a:off x="5228" y="2072"/>
              <a:ext cx="336" cy="155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39"/>
            <p:cNvSpPr>
              <a:spLocks noChangeArrowheads="1"/>
            </p:cNvSpPr>
            <p:nvPr/>
          </p:nvSpPr>
          <p:spPr bwMode="auto">
            <a:xfrm>
              <a:off x="1056" y="1462"/>
              <a:ext cx="308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Ace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1440" y="1462"/>
              <a:ext cx="308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Two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1776" y="1462"/>
              <a:ext cx="486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Three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2304" y="1462"/>
              <a:ext cx="397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Four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2688" y="1462"/>
              <a:ext cx="397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Five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3097" y="1462"/>
              <a:ext cx="308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Six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3360" y="1462"/>
              <a:ext cx="486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Seven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4" name="Rectangle 32"/>
            <p:cNvSpPr>
              <a:spLocks noChangeArrowheads="1"/>
            </p:cNvSpPr>
            <p:nvPr/>
          </p:nvSpPr>
          <p:spPr bwMode="auto">
            <a:xfrm>
              <a:off x="3769" y="1462"/>
              <a:ext cx="486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dirty="0">
                  <a:latin typeface="Courier New" pitchFamily="49" charset="0"/>
                  <a:ea typeface="Mincho" charset="-128"/>
                </a:rPr>
                <a:t>Eight</a:t>
              </a:r>
              <a:endParaRPr lang="en-US" dirty="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4105" y="1462"/>
              <a:ext cx="397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Nine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4441" y="1462"/>
              <a:ext cx="308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Ten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1" name="Rectangle 29"/>
            <p:cNvSpPr>
              <a:spLocks noChangeArrowheads="1"/>
            </p:cNvSpPr>
            <p:nvPr/>
          </p:nvSpPr>
          <p:spPr bwMode="auto">
            <a:xfrm>
              <a:off x="4777" y="1462"/>
              <a:ext cx="397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Jack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5113" y="1462"/>
              <a:ext cx="486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Queen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9" name="Rectangle 27"/>
            <p:cNvSpPr>
              <a:spLocks noChangeArrowheads="1"/>
            </p:cNvSpPr>
            <p:nvPr/>
          </p:nvSpPr>
          <p:spPr bwMode="auto">
            <a:xfrm>
              <a:off x="5449" y="1462"/>
              <a:ext cx="397" cy="15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King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1289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625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1961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2297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2633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2969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3305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3641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3977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4313" y="1562"/>
              <a:ext cx="149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593" y="1562"/>
              <a:ext cx="261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4929" y="1562"/>
              <a:ext cx="261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11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5265" y="1562"/>
              <a:ext cx="261" cy="1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12</a:t>
              </a: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auto">
            <a:xfrm flipH="1">
              <a:off x="4272" y="2160"/>
              <a:ext cx="100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968" y="19970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68" y="1997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auto">
            <a:xfrm flipV="1">
              <a:off x="2256" y="2592"/>
              <a:ext cx="624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916" y="19912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16" y="1991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2015" y="2791"/>
              <a:ext cx="485" cy="15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Clubs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408" y="2784"/>
              <a:ext cx="396" cy="162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latin typeface="Courier New" pitchFamily="49" charset="0"/>
                  <a:ea typeface="Mincho" charset="-128"/>
                </a:rPr>
                <a:t>King</a:t>
              </a:r>
              <a:endParaRPr lang="en-US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 flipH="1">
              <a:off x="3168" y="2640"/>
              <a:ext cx="288" cy="144"/>
            </a:xfrm>
            <a:custGeom>
              <a:avLst/>
              <a:gdLst/>
              <a:ahLst/>
              <a:cxnLst>
                <a:cxn ang="0">
                  <a:pos x="0" y="19912"/>
                </a:cxn>
                <a:cxn ang="0">
                  <a:pos x="19916" y="0"/>
                </a:cxn>
              </a:cxnLst>
              <a:rect l="0" t="0" r="r" b="b"/>
              <a:pathLst>
                <a:path w="20000" h="20000">
                  <a:moveTo>
                    <a:pt x="0" y="19912"/>
                  </a:moveTo>
                  <a:lnTo>
                    <a:pt x="19916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67" name="Rectangle 135"/>
            <p:cNvSpPr>
              <a:spLocks noChangeArrowheads="1"/>
            </p:cNvSpPr>
            <p:nvPr/>
          </p:nvSpPr>
          <p:spPr bwMode="auto">
            <a:xfrm>
              <a:off x="0" y="2604"/>
              <a:ext cx="5760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</a:rPr>
                <a:t/>
              </a:r>
              <a:br>
                <a:rPr lang="en-US" sz="1400">
                  <a:solidFill>
                    <a:schemeClr val="tx1"/>
                  </a:solidFill>
                </a:rPr>
              </a:br>
              <a:endParaRPr lang="en-US" sz="24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670EDFFC-DF6E-4539-A40D-51558C49CC6F}" type="slidenum">
              <a:rPr lang="en-US"/>
              <a:pPr/>
              <a:t>15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/>
              <a:t>Pointers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953000"/>
          </a:xfrm>
        </p:spPr>
        <p:txBody>
          <a:bodyPr/>
          <a:lstStyle/>
          <a:p>
            <a:r>
              <a:rPr lang="en-US" dirty="0"/>
              <a:t>Pointers to functions</a:t>
            </a:r>
          </a:p>
          <a:p>
            <a:pPr lvl="1"/>
            <a:r>
              <a:rPr lang="en-US" dirty="0"/>
              <a:t>Contain the address of the function</a:t>
            </a:r>
          </a:p>
          <a:p>
            <a:pPr lvl="1"/>
            <a:r>
              <a:rPr lang="en-US" dirty="0"/>
              <a:t>Similar to how an array name is the address of its first element</a:t>
            </a:r>
          </a:p>
          <a:p>
            <a:pPr lvl="1"/>
            <a:r>
              <a:rPr lang="en-US" dirty="0"/>
              <a:t>Function name is starting address of code that defines function</a:t>
            </a:r>
          </a:p>
          <a:p>
            <a:r>
              <a:rPr lang="en-US" dirty="0"/>
              <a:t>Function pointers can be </a:t>
            </a:r>
          </a:p>
          <a:p>
            <a:pPr lvl="1"/>
            <a:r>
              <a:rPr lang="en-US" dirty="0"/>
              <a:t>Passed to functions</a:t>
            </a:r>
          </a:p>
          <a:p>
            <a:pPr lvl="1"/>
            <a:r>
              <a:rPr lang="en-US" dirty="0"/>
              <a:t>Stored in arrays</a:t>
            </a:r>
          </a:p>
          <a:p>
            <a:pPr lvl="1"/>
            <a:r>
              <a:rPr lang="en-US" dirty="0"/>
              <a:t>Assigned to other function pointers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38E0F826-589F-4759-B2AE-73C419097682}" type="slidenum">
              <a:rPr lang="en-US"/>
              <a:pPr/>
              <a:t>16</a:t>
            </a:fld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/>
              <a:t>Pointers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bubblesort</a:t>
            </a:r>
            <a:endParaRPr lang="en-US" dirty="0"/>
          </a:p>
          <a:p>
            <a:pPr lvl="1"/>
            <a:r>
              <a:rPr lang="en-US" dirty="0"/>
              <a:t>Function </a:t>
            </a:r>
            <a:r>
              <a:rPr lang="en-US" b="1" dirty="0">
                <a:latin typeface="Courier New" pitchFamily="49" charset="0"/>
              </a:rPr>
              <a:t>bubble</a:t>
            </a:r>
            <a:r>
              <a:rPr lang="en-US" dirty="0"/>
              <a:t> takes a function pointer</a:t>
            </a:r>
          </a:p>
          <a:p>
            <a:pPr lvl="2"/>
            <a:r>
              <a:rPr lang="en-US" dirty="0"/>
              <a:t>The function determines whether the </a:t>
            </a:r>
            <a:r>
              <a:rPr lang="en-US" dirty="0" err="1"/>
              <a:t>the</a:t>
            </a:r>
            <a:r>
              <a:rPr lang="en-US" dirty="0"/>
              <a:t> array is sorted into ascending or descending sorting</a:t>
            </a:r>
          </a:p>
          <a:p>
            <a:pPr lvl="1"/>
            <a:r>
              <a:rPr lang="en-US" dirty="0"/>
              <a:t>The argument in </a:t>
            </a:r>
            <a:r>
              <a:rPr lang="en-US" b="1" dirty="0">
                <a:latin typeface="Courier New" pitchFamily="49" charset="0"/>
              </a:rPr>
              <a:t>bubble</a:t>
            </a:r>
            <a:r>
              <a:rPr lang="en-US" dirty="0"/>
              <a:t> for the function pointer</a:t>
            </a:r>
          </a:p>
          <a:p>
            <a:pPr lvl="4">
              <a:buFontTx/>
              <a:buNone/>
            </a:pP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 ( *compare )(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)</a:t>
            </a:r>
          </a:p>
          <a:p>
            <a:pPr lvl="1">
              <a:buFontTx/>
              <a:buNone/>
            </a:pPr>
            <a:r>
              <a:rPr lang="en-US" dirty="0"/>
              <a:t>	tells </a:t>
            </a:r>
            <a:r>
              <a:rPr lang="en-US" b="1" dirty="0">
                <a:latin typeface="Courier New" pitchFamily="49" charset="0"/>
              </a:rPr>
              <a:t>bubble</a:t>
            </a:r>
            <a:r>
              <a:rPr lang="en-US" dirty="0"/>
              <a:t> to expect a pointer to a function that takes two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returns a </a:t>
            </a:r>
            <a:r>
              <a:rPr lang="en-US" b="1" dirty="0" err="1">
                <a:latin typeface="Courier New" pitchFamily="49" charset="0"/>
              </a:rPr>
              <a:t>bool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If the parentheses were left out</a:t>
            </a:r>
          </a:p>
          <a:p>
            <a:pPr lvl="4">
              <a:buFontTx/>
              <a:buNone/>
            </a:pP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 *compare(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)</a:t>
            </a:r>
          </a:p>
          <a:p>
            <a:pPr lvl="1">
              <a:buFontTx/>
              <a:buNone/>
            </a:pPr>
            <a:r>
              <a:rPr lang="en-US" dirty="0"/>
              <a:t>   would declare a function that receives two integers and returns a pointer to a </a:t>
            </a:r>
            <a:r>
              <a:rPr lang="en-US" b="1" dirty="0" err="1">
                <a:latin typeface="Courier New" pitchFamily="49" charset="0"/>
              </a:rPr>
              <a:t>bool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3072" cy="1271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  <a:cs typeface="Courier New" pitchFamily="49" charset="0"/>
                  </a:rPr>
                  <a:t>// Fig. 5.26: fig05_26.cpp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0"/>
              <a:ext cx="3072" cy="748"/>
              <a:chOff x="0" y="0"/>
              <a:chExt cx="3072" cy="748"/>
            </a:xfrm>
          </p:grpSpPr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185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74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  <a:cs typeface="Courier New" pitchFamily="49" charset="0"/>
                  </a:rPr>
                  <a:t>// Multipurpose sorting program using function pointers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565"/>
              <a:ext cx="3072" cy="557"/>
              <a:chOff x="0" y="565"/>
              <a:chExt cx="3072" cy="557"/>
            </a:xfrm>
          </p:grpSpPr>
          <p:sp>
            <p:nvSpPr>
              <p:cNvPr id="50187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188" name="Rectangle 12"/>
              <p:cNvSpPr>
                <a:spLocks noChangeArrowheads="1"/>
              </p:cNvSpPr>
              <p:nvPr/>
            </p:nvSpPr>
            <p:spPr bwMode="auto">
              <a:xfrm>
                <a:off x="0" y="565"/>
                <a:ext cx="3072" cy="5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iostream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5019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0" y="1496"/>
              <a:ext cx="3072" cy="374"/>
            </a:xfrm>
            <a:prstGeom prst="rect">
              <a:avLst/>
            </a:prstGeom>
            <a:solidFill>
              <a:srgbClr val="FFE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0" y="1870"/>
              <a:ext cx="3072" cy="374"/>
            </a:xfrm>
            <a:prstGeom prst="rect">
              <a:avLst/>
            </a:prstGeom>
            <a:solidFill>
              <a:srgbClr val="FFE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199" name="Rectangle 23"/>
            <p:cNvSpPr>
              <a:spLocks noChangeArrowheads="1"/>
            </p:cNvSpPr>
            <p:nvPr/>
          </p:nvSpPr>
          <p:spPr bwMode="auto">
            <a:xfrm>
              <a:off x="0" y="2244"/>
              <a:ext cx="3072" cy="374"/>
            </a:xfrm>
            <a:prstGeom prst="rect">
              <a:avLst/>
            </a:prstGeom>
            <a:solidFill>
              <a:srgbClr val="FFE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5020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>
              <a:off x="0" y="1130"/>
              <a:ext cx="3072" cy="2236"/>
              <a:chOff x="0" y="1130"/>
              <a:chExt cx="3072" cy="2236"/>
            </a:xfrm>
          </p:grpSpPr>
          <p:sp>
            <p:nvSpPr>
              <p:cNvPr id="50205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6" name="Rectangle 30"/>
              <p:cNvSpPr>
                <a:spLocks noChangeArrowheads="1"/>
              </p:cNvSpPr>
              <p:nvPr/>
            </p:nvSpPr>
            <p:spPr bwMode="auto">
              <a:xfrm>
                <a:off x="0" y="1130"/>
                <a:ext cx="3072" cy="51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#include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&lt;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iomanip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5020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50211" name="Rectangle 35"/>
            <p:cNvSpPr>
              <a:spLocks noChangeArrowheads="1"/>
            </p:cNvSpPr>
            <p:nvPr/>
          </p:nvSpPr>
          <p:spPr bwMode="auto">
            <a:xfrm>
              <a:off x="0" y="3740"/>
              <a:ext cx="3072" cy="374"/>
            </a:xfrm>
            <a:prstGeom prst="rect">
              <a:avLst/>
            </a:prstGeom>
            <a:solidFill>
              <a:srgbClr val="FFE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50214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5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0" y="1837"/>
              <a:ext cx="3072" cy="3025"/>
              <a:chOff x="0" y="1837"/>
              <a:chExt cx="3072" cy="3025"/>
            </a:xfrm>
          </p:grpSpPr>
          <p:sp>
            <p:nvSpPr>
              <p:cNvPr id="50217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0" y="183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void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bubble(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[],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const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,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bool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(*)(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,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)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0" y="2543"/>
              <a:ext cx="3072" cy="2693"/>
              <a:chOff x="0" y="2543"/>
              <a:chExt cx="3072" cy="2693"/>
            </a:xfrm>
          </p:grpSpPr>
          <p:sp>
            <p:nvSpPr>
              <p:cNvPr id="50220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1" name="Rectangle 45"/>
              <p:cNvSpPr>
                <a:spLocks noChangeArrowheads="1"/>
              </p:cNvSpPr>
              <p:nvPr/>
            </p:nvSpPr>
            <p:spPr bwMode="auto">
              <a:xfrm>
                <a:off x="0" y="25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bool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ascending(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,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0" y="3108"/>
              <a:ext cx="3072" cy="2502"/>
              <a:chOff x="0" y="3108"/>
              <a:chExt cx="3072" cy="2502"/>
            </a:xfrm>
          </p:grpSpPr>
          <p:sp>
            <p:nvSpPr>
              <p:cNvPr id="50223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4" name="Rectangle 48"/>
              <p:cNvSpPr>
                <a:spLocks noChangeArrowheads="1"/>
              </p:cNvSpPr>
              <p:nvPr/>
            </p:nvSpPr>
            <p:spPr bwMode="auto">
              <a:xfrm>
                <a:off x="0" y="310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bool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descending(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,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50226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27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0" y="3815"/>
              <a:ext cx="3072" cy="2543"/>
              <a:chOff x="0" y="3815"/>
              <a:chExt cx="3072" cy="2543"/>
            </a:xfrm>
          </p:grpSpPr>
          <p:sp>
            <p:nvSpPr>
              <p:cNvPr id="50229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30" name="Rectangle 54"/>
              <p:cNvSpPr>
                <a:spLocks noChangeArrowheads="1"/>
              </p:cNvSpPr>
              <p:nvPr/>
            </p:nvSpPr>
            <p:spPr bwMode="auto">
              <a:xfrm>
                <a:off x="0" y="381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55"/>
            <p:cNvGrpSpPr>
              <a:grpSpLocks/>
            </p:cNvGrpSpPr>
            <p:nvPr/>
          </p:nvGrpSpPr>
          <p:grpSpPr bwMode="auto">
            <a:xfrm>
              <a:off x="0" y="4380"/>
              <a:ext cx="3072" cy="2352"/>
              <a:chOff x="0" y="4380"/>
              <a:chExt cx="3072" cy="235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0" y="43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58"/>
            <p:cNvGrpSpPr>
              <a:grpSpLocks/>
            </p:cNvGrpSpPr>
            <p:nvPr/>
          </p:nvGrpSpPr>
          <p:grpSpPr bwMode="auto">
            <a:xfrm>
              <a:off x="0" y="4945"/>
              <a:ext cx="3072" cy="2161"/>
              <a:chOff x="0" y="4945"/>
              <a:chExt cx="3072" cy="2161"/>
            </a:xfrm>
          </p:grpSpPr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0" y="494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const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arraySize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= 10;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61"/>
            <p:cNvGrpSpPr>
              <a:grpSpLocks/>
            </p:cNvGrpSpPr>
            <p:nvPr/>
          </p:nvGrpSpPr>
          <p:grpSpPr bwMode="auto">
            <a:xfrm>
              <a:off x="0" y="5510"/>
              <a:ext cx="3072" cy="1970"/>
              <a:chOff x="0" y="5510"/>
              <a:chExt cx="3072" cy="1970"/>
            </a:xfrm>
          </p:grpSpPr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0" y="55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order,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64"/>
            <p:cNvGrpSpPr>
              <a:grpSpLocks/>
            </p:cNvGrpSpPr>
            <p:nvPr/>
          </p:nvGrpSpPr>
          <p:grpSpPr bwMode="auto">
            <a:xfrm>
              <a:off x="0" y="6358"/>
              <a:ext cx="3072" cy="1496"/>
              <a:chOff x="0" y="6358"/>
              <a:chExt cx="3072" cy="1496"/>
            </a:xfrm>
          </p:grpSpPr>
          <p:sp>
            <p:nvSpPr>
              <p:cNvPr id="50241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42" name="Rectangle 6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67"/>
            <p:cNvGrpSpPr>
              <a:grpSpLocks/>
            </p:cNvGrpSpPr>
            <p:nvPr/>
          </p:nvGrpSpPr>
          <p:grpSpPr bwMode="auto">
            <a:xfrm>
              <a:off x="0" y="6217"/>
              <a:ext cx="3072" cy="2011"/>
              <a:chOff x="0" y="6217"/>
              <a:chExt cx="3072" cy="2011"/>
            </a:xfrm>
          </p:grpSpPr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45" name="Rectangle 69"/>
              <p:cNvSpPr>
                <a:spLocks noChangeArrowheads="1"/>
              </p:cNvSpPr>
              <p:nvPr/>
            </p:nvSpPr>
            <p:spPr bwMode="auto">
              <a:xfrm>
                <a:off x="0" y="62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 a[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arraySize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] = { 2, 6, 4, 8, 10, 12, 89, 68, 45, 37 };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50247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48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73"/>
            <p:cNvGrpSpPr>
              <a:grpSpLocks/>
            </p:cNvGrpSpPr>
            <p:nvPr/>
          </p:nvGrpSpPr>
          <p:grpSpPr bwMode="auto">
            <a:xfrm>
              <a:off x="0" y="6923"/>
              <a:ext cx="3072" cy="2053"/>
              <a:chOff x="0" y="6923"/>
              <a:chExt cx="3072" cy="2053"/>
            </a:xfrm>
          </p:grpSpPr>
          <p:sp>
            <p:nvSpPr>
              <p:cNvPr id="50250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1" name="Rectangle 75"/>
              <p:cNvSpPr>
                <a:spLocks noChangeArrowheads="1"/>
              </p:cNvSpPr>
              <p:nvPr/>
            </p:nvSpPr>
            <p:spPr bwMode="auto">
              <a:xfrm>
                <a:off x="0" y="69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&lt;&lt; "Enter 1 to sort in ascending order,\n"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76"/>
            <p:cNvGrpSpPr>
              <a:grpSpLocks/>
            </p:cNvGrpSpPr>
            <p:nvPr/>
          </p:nvGrpSpPr>
          <p:grpSpPr bwMode="auto">
            <a:xfrm>
              <a:off x="0" y="7630"/>
              <a:ext cx="3072" cy="1720"/>
              <a:chOff x="0" y="7630"/>
              <a:chExt cx="3072" cy="1720"/>
            </a:xfrm>
          </p:grpSpPr>
          <p:sp>
            <p:nvSpPr>
              <p:cNvPr id="50253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4" name="Rectangle 78"/>
              <p:cNvSpPr>
                <a:spLocks noChangeArrowheads="1"/>
              </p:cNvSpPr>
              <p:nvPr/>
            </p:nvSpPr>
            <p:spPr bwMode="auto">
              <a:xfrm>
                <a:off x="0" y="763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  &lt;&lt; "Enter 2 to sort in descending order: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79"/>
            <p:cNvGrpSpPr>
              <a:grpSpLocks/>
            </p:cNvGrpSpPr>
            <p:nvPr/>
          </p:nvGrpSpPr>
          <p:grpSpPr bwMode="auto">
            <a:xfrm>
              <a:off x="0" y="8336"/>
              <a:ext cx="3072" cy="1388"/>
              <a:chOff x="0" y="8336"/>
              <a:chExt cx="3072" cy="1388"/>
            </a:xfrm>
          </p:grpSpPr>
          <p:sp>
            <p:nvSpPr>
              <p:cNvPr id="50256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57" name="Rectangle 81"/>
              <p:cNvSpPr>
                <a:spLocks noChangeArrowheads="1"/>
              </p:cNvSpPr>
              <p:nvPr/>
            </p:nvSpPr>
            <p:spPr bwMode="auto">
              <a:xfrm>
                <a:off x="0" y="83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cin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&gt;&gt; order;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82"/>
            <p:cNvGrpSpPr>
              <a:grpSpLocks/>
            </p:cNvGrpSpPr>
            <p:nvPr/>
          </p:nvGrpSpPr>
          <p:grpSpPr bwMode="auto">
            <a:xfrm>
              <a:off x="0" y="8901"/>
              <a:ext cx="3072" cy="1197"/>
              <a:chOff x="0" y="8901"/>
              <a:chExt cx="3072" cy="1197"/>
            </a:xfrm>
          </p:grpSpPr>
          <p:sp>
            <p:nvSpPr>
              <p:cNvPr id="50259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60" name="Rectangle 84"/>
              <p:cNvSpPr>
                <a:spLocks noChangeArrowheads="1"/>
              </p:cNvSpPr>
              <p:nvPr/>
            </p:nvSpPr>
            <p:spPr bwMode="auto">
              <a:xfrm>
                <a:off x="0" y="89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cout &lt;&lt; "\nData items in original order\n";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50262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63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88"/>
            <p:cNvGrpSpPr>
              <a:grpSpLocks/>
            </p:cNvGrpSpPr>
            <p:nvPr/>
          </p:nvGrpSpPr>
          <p:grpSpPr bwMode="auto">
            <a:xfrm>
              <a:off x="0" y="9466"/>
              <a:ext cx="3072" cy="1380"/>
              <a:chOff x="0" y="9466"/>
              <a:chExt cx="3072" cy="1380"/>
            </a:xfrm>
          </p:grpSpPr>
          <p:sp>
            <p:nvSpPr>
              <p:cNvPr id="50265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66" name="Rectangle 90"/>
              <p:cNvSpPr>
                <a:spLocks noChangeArrowheads="1"/>
              </p:cNvSpPr>
              <p:nvPr/>
            </p:nvSpPr>
            <p:spPr bwMode="auto">
              <a:xfrm>
                <a:off x="0" y="94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 counter = 0; counter &lt;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arraySize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; counter++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91"/>
            <p:cNvGrpSpPr>
              <a:grpSpLocks/>
            </p:cNvGrpSpPr>
            <p:nvPr/>
          </p:nvGrpSpPr>
          <p:grpSpPr bwMode="auto">
            <a:xfrm>
              <a:off x="0" y="10173"/>
              <a:ext cx="3072" cy="1047"/>
              <a:chOff x="0" y="10173"/>
              <a:chExt cx="3072" cy="1047"/>
            </a:xfrm>
          </p:grpSpPr>
          <p:sp>
            <p:nvSpPr>
              <p:cNvPr id="50268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69" name="Rectangle 93"/>
              <p:cNvSpPr>
                <a:spLocks noChangeArrowheads="1"/>
              </p:cNvSpPr>
              <p:nvPr/>
            </p:nvSpPr>
            <p:spPr bwMode="auto">
              <a:xfrm>
                <a:off x="0" y="101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&lt;&lt;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setw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( 4 ) &lt;&lt; a[ counter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374"/>
              <a:chOff x="0" y="11220"/>
              <a:chExt cx="3072" cy="374"/>
            </a:xfrm>
          </p:grpSpPr>
          <p:sp>
            <p:nvSpPr>
              <p:cNvPr id="50271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72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97"/>
            <p:cNvGrpSpPr>
              <a:grpSpLocks/>
            </p:cNvGrpSpPr>
            <p:nvPr/>
          </p:nvGrpSpPr>
          <p:grpSpPr bwMode="auto">
            <a:xfrm>
              <a:off x="0" y="10879"/>
              <a:ext cx="3072" cy="1089"/>
              <a:chOff x="0" y="10879"/>
              <a:chExt cx="3072" cy="1089"/>
            </a:xfrm>
          </p:grpSpPr>
          <p:sp>
            <p:nvSpPr>
              <p:cNvPr id="50274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75" name="Rectangle 99"/>
              <p:cNvSpPr>
                <a:spLocks noChangeArrowheads="1"/>
              </p:cNvSpPr>
              <p:nvPr/>
            </p:nvSpPr>
            <p:spPr bwMode="auto">
              <a:xfrm>
                <a:off x="0" y="108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if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 order == 1 )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100"/>
            <p:cNvGrpSpPr>
              <a:grpSpLocks/>
            </p:cNvGrpSpPr>
            <p:nvPr/>
          </p:nvGrpSpPr>
          <p:grpSpPr bwMode="auto">
            <a:xfrm>
              <a:off x="0" y="11444"/>
              <a:ext cx="3072" cy="898"/>
              <a:chOff x="0" y="11444"/>
              <a:chExt cx="3072" cy="898"/>
            </a:xfrm>
          </p:grpSpPr>
          <p:sp>
            <p:nvSpPr>
              <p:cNvPr id="50277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78" name="Rectangle 102"/>
              <p:cNvSpPr>
                <a:spLocks noChangeArrowheads="1"/>
              </p:cNvSpPr>
              <p:nvPr/>
            </p:nvSpPr>
            <p:spPr bwMode="auto">
              <a:xfrm>
                <a:off x="0" y="114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bubble( a,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arraySize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, ascending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0176" name="Group 103"/>
            <p:cNvGrpSpPr>
              <a:grpSpLocks/>
            </p:cNvGrpSpPr>
            <p:nvPr/>
          </p:nvGrpSpPr>
          <p:grpSpPr bwMode="auto">
            <a:xfrm>
              <a:off x="0" y="12010"/>
              <a:ext cx="3072" cy="706"/>
              <a:chOff x="0" y="12010"/>
              <a:chExt cx="3072" cy="706"/>
            </a:xfrm>
          </p:grpSpPr>
          <p:sp>
            <p:nvSpPr>
              <p:cNvPr id="50280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81" name="Rectangle 105"/>
              <p:cNvSpPr>
                <a:spLocks noChangeArrowheads="1"/>
              </p:cNvSpPr>
              <p:nvPr/>
            </p:nvSpPr>
            <p:spPr bwMode="auto">
              <a:xfrm>
                <a:off x="0" y="120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&lt;&lt; "\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nData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items in ascending order\n";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10" name="Rectangle 109"/>
          <p:cNvSpPr/>
          <p:nvPr/>
        </p:nvSpPr>
        <p:spPr>
          <a:xfrm>
            <a:off x="2209800" y="2971800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counter,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-152628"/>
            <a:ext cx="9144000" cy="7010628"/>
            <a:chOff x="0" y="-283"/>
            <a:chExt cx="3072" cy="1299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-283"/>
              <a:ext cx="3072" cy="657"/>
              <a:chOff x="0" y="-283"/>
              <a:chExt cx="3072" cy="657"/>
            </a:xfrm>
          </p:grpSpPr>
          <p:sp>
            <p:nvSpPr>
              <p:cNvPr id="5120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06" name="Rectangle 6"/>
              <p:cNvSpPr>
                <a:spLocks noChangeArrowheads="1"/>
              </p:cNvSpPr>
              <p:nvPr/>
            </p:nvSpPr>
            <p:spPr bwMode="auto">
              <a:xfrm>
                <a:off x="0" y="-283"/>
                <a:ext cx="3072" cy="6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283"/>
              <a:ext cx="3072" cy="465"/>
              <a:chOff x="0" y="283"/>
              <a:chExt cx="3072" cy="465"/>
            </a:xfrm>
          </p:grpSpPr>
          <p:sp>
            <p:nvSpPr>
              <p:cNvPr id="51208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09" name="Rectangle 9"/>
              <p:cNvSpPr>
                <a:spLocks noChangeArrowheads="1"/>
              </p:cNvSpPr>
              <p:nvPr/>
            </p:nvSpPr>
            <p:spPr bwMode="auto">
              <a:xfrm>
                <a:off x="0" y="283"/>
                <a:ext cx="3072" cy="46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else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524"/>
              <a:chOff x="0" y="748"/>
              <a:chExt cx="3072" cy="524"/>
            </a:xfrm>
          </p:grpSpPr>
          <p:sp>
            <p:nvSpPr>
              <p:cNvPr id="51211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12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52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bubble( a,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arraySize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, descending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51215" name="Rectangle 15"/>
            <p:cNvSpPr>
              <a:spLocks noChangeArrowheads="1"/>
            </p:cNvSpPr>
            <p:nvPr/>
          </p:nvSpPr>
          <p:spPr bwMode="auto">
            <a:xfrm>
              <a:off x="0" y="1272"/>
              <a:ext cx="3072" cy="515"/>
            </a:xfrm>
            <a:prstGeom prst="rect">
              <a:avLst/>
            </a:prstGeom>
            <a:solidFill>
              <a:srgbClr val="FFE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tabLst>
                  <a:tab pos="139700" algn="r"/>
                  <a:tab pos="292100" algn="l"/>
                </a:tabLst>
              </a:pPr>
              <a:r>
                <a:rPr lang="en-US" b="1" dirty="0">
                  <a:solidFill>
                    <a:srgbClr val="4D8DFF"/>
                  </a:solidFill>
                  <a:latin typeface="Courier New" pitchFamily="49" charset="0"/>
                </a:rPr>
                <a:t>	38	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cout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&lt;&lt; "\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nData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items in descending order\n";</a:t>
              </a:r>
            </a:p>
            <a:p>
              <a:pPr>
                <a:spcBef>
                  <a:spcPct val="0"/>
                </a:spcBef>
                <a:tabLst>
                  <a:tab pos="139700" algn="r"/>
                  <a:tab pos="292100" algn="l"/>
                </a:tabLst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0" y="1695"/>
              <a:ext cx="3072" cy="565"/>
            </a:xfrm>
            <a:prstGeom prst="rect">
              <a:avLst/>
            </a:prstGeom>
            <a:solidFill>
              <a:srgbClr val="FFE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tabLst>
                  <a:tab pos="139700" algn="r"/>
                  <a:tab pos="292100" algn="l"/>
                </a:tabLst>
              </a:pPr>
              <a:r>
                <a:rPr lang="en-US" b="1" dirty="0">
                  <a:solidFill>
                    <a:srgbClr val="4D8DFF"/>
                  </a:solidFill>
                  <a:latin typeface="Courier New" pitchFamily="49" charset="0"/>
                </a:rPr>
                <a:t>	39	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}</a:t>
              </a:r>
            </a:p>
            <a:p>
              <a:pPr>
                <a:spcBef>
                  <a:spcPct val="0"/>
                </a:spcBef>
                <a:tabLst>
                  <a:tab pos="139700" algn="r"/>
                  <a:tab pos="292100" algn="l"/>
                </a:tabLst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0" y="2119"/>
              <a:ext cx="3072" cy="499"/>
              <a:chOff x="0" y="2119"/>
              <a:chExt cx="3072" cy="499"/>
            </a:xfrm>
          </p:grpSpPr>
          <p:sp>
            <p:nvSpPr>
              <p:cNvPr id="51223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24" name="Rectangle 24"/>
              <p:cNvSpPr>
                <a:spLocks noChangeArrowheads="1"/>
              </p:cNvSpPr>
              <p:nvPr/>
            </p:nvSpPr>
            <p:spPr bwMode="auto">
              <a:xfrm>
                <a:off x="0" y="2119"/>
                <a:ext cx="3072" cy="49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41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 counter = 0; counter &lt;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arraySize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; counter++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631"/>
              <a:chOff x="0" y="2618"/>
              <a:chExt cx="3072" cy="631"/>
            </a:xfrm>
          </p:grpSpPr>
          <p:sp>
            <p:nvSpPr>
              <p:cNvPr id="51226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27" name="Rectangle 27"/>
              <p:cNvSpPr>
                <a:spLocks noChangeArrowheads="1"/>
              </p:cNvSpPr>
              <p:nvPr/>
            </p:nvSpPr>
            <p:spPr bwMode="auto">
              <a:xfrm>
                <a:off x="0" y="2684"/>
                <a:ext cx="3072" cy="56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42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cout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&lt;&lt;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setw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( 4 ) &lt;&lt; a[ counter ];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0" y="3108"/>
              <a:ext cx="3072" cy="632"/>
              <a:chOff x="0" y="3108"/>
              <a:chExt cx="3072" cy="632"/>
            </a:xfrm>
          </p:grpSpPr>
          <p:sp>
            <p:nvSpPr>
              <p:cNvPr id="51232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33" name="Rectangle 33"/>
              <p:cNvSpPr>
                <a:spLocks noChangeArrowheads="1"/>
              </p:cNvSpPr>
              <p:nvPr/>
            </p:nvSpPr>
            <p:spPr bwMode="auto">
              <a:xfrm>
                <a:off x="0" y="3108"/>
                <a:ext cx="3072" cy="63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44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0" y="3674"/>
              <a:ext cx="3072" cy="440"/>
              <a:chOff x="0" y="3674"/>
              <a:chExt cx="3072" cy="440"/>
            </a:xfrm>
          </p:grpSpPr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0" y="36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45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46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47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0" y="4239"/>
              <a:ext cx="3072" cy="997"/>
              <a:chOff x="0" y="4239"/>
              <a:chExt cx="3072" cy="997"/>
            </a:xfrm>
          </p:grpSpPr>
          <p:sp>
            <p:nvSpPr>
              <p:cNvPr id="51244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5" name="Rectangle 45"/>
              <p:cNvSpPr>
                <a:spLocks noChangeArrowheads="1"/>
              </p:cNvSpPr>
              <p:nvPr/>
            </p:nvSpPr>
            <p:spPr bwMode="auto">
              <a:xfrm>
                <a:off x="0" y="4239"/>
                <a:ext cx="3072" cy="7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48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void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bubble(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work[],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const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size,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0" y="4804"/>
              <a:ext cx="3072" cy="806"/>
              <a:chOff x="0" y="4804"/>
              <a:chExt cx="3072" cy="806"/>
            </a:xfrm>
          </p:grpSpPr>
          <p:sp>
            <p:nvSpPr>
              <p:cNvPr id="51247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48" name="Rectangle 48"/>
              <p:cNvSpPr>
                <a:spLocks noChangeArrowheads="1"/>
              </p:cNvSpPr>
              <p:nvPr/>
            </p:nvSpPr>
            <p:spPr bwMode="auto">
              <a:xfrm>
                <a:off x="0" y="4804"/>
                <a:ext cx="3072" cy="65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49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      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bool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(*compare)(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,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)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0" y="5369"/>
              <a:ext cx="3072" cy="615"/>
              <a:chOff x="0" y="5369"/>
              <a:chExt cx="3072" cy="615"/>
            </a:xfrm>
          </p:grpSpPr>
          <p:sp>
            <p:nvSpPr>
              <p:cNvPr id="51250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51" name="Rectangle 51"/>
              <p:cNvSpPr>
                <a:spLocks noChangeArrowheads="1"/>
              </p:cNvSpPr>
              <p:nvPr/>
            </p:nvSpPr>
            <p:spPr bwMode="auto">
              <a:xfrm>
                <a:off x="0" y="5369"/>
                <a:ext cx="3072" cy="4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50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0" y="5793"/>
              <a:ext cx="3072" cy="565"/>
              <a:chOff x="0" y="5793"/>
              <a:chExt cx="3072" cy="565"/>
            </a:xfrm>
          </p:grpSpPr>
          <p:sp>
            <p:nvSpPr>
              <p:cNvPr id="51253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54" name="Rectangle 54"/>
              <p:cNvSpPr>
                <a:spLocks noChangeArrowheads="1"/>
              </p:cNvSpPr>
              <p:nvPr/>
            </p:nvSpPr>
            <p:spPr bwMode="auto">
              <a:xfrm>
                <a:off x="0" y="5793"/>
                <a:ext cx="3072" cy="56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51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void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swap(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* const,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* const );  </a:t>
                </a:r>
                <a:r>
                  <a:rPr lang="en-US" b="1" dirty="0">
                    <a:solidFill>
                      <a:srgbClr val="33CC33"/>
                    </a:solidFill>
                    <a:latin typeface="Courier New" pitchFamily="49" charset="0"/>
                    <a:cs typeface="Courier New" pitchFamily="49" charset="0"/>
                  </a:rPr>
                  <a:t> // prototype</a:t>
                </a:r>
                <a:endParaRPr lang="en-US" b="1" dirty="0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51256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57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52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58"/>
            <p:cNvGrpSpPr>
              <a:grpSpLocks/>
            </p:cNvGrpSpPr>
            <p:nvPr/>
          </p:nvGrpSpPr>
          <p:grpSpPr bwMode="auto">
            <a:xfrm>
              <a:off x="0" y="6358"/>
              <a:ext cx="3072" cy="748"/>
              <a:chOff x="0" y="6358"/>
              <a:chExt cx="3072" cy="748"/>
            </a:xfrm>
          </p:grpSpPr>
          <p:sp>
            <p:nvSpPr>
              <p:cNvPr id="51259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60" name="Rectangle 60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60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53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pass = 1; pass &lt; size; pass++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64"/>
            <p:cNvGrpSpPr>
              <a:grpSpLocks/>
            </p:cNvGrpSpPr>
            <p:nvPr/>
          </p:nvGrpSpPr>
          <p:grpSpPr bwMode="auto">
            <a:xfrm>
              <a:off x="0" y="7064"/>
              <a:ext cx="3072" cy="790"/>
              <a:chOff x="0" y="7064"/>
              <a:chExt cx="3072" cy="790"/>
            </a:xfrm>
          </p:grpSpPr>
          <p:sp>
            <p:nvSpPr>
              <p:cNvPr id="51265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66" name="Rectangle 66"/>
              <p:cNvSpPr>
                <a:spLocks noChangeArrowheads="1"/>
              </p:cNvSpPr>
              <p:nvPr/>
            </p:nvSpPr>
            <p:spPr bwMode="auto">
              <a:xfrm>
                <a:off x="0" y="7064"/>
                <a:ext cx="3072" cy="7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55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for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count = 0; count &lt; size - 1; count++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70"/>
            <p:cNvGrpSpPr>
              <a:grpSpLocks/>
            </p:cNvGrpSpPr>
            <p:nvPr/>
          </p:nvGrpSpPr>
          <p:grpSpPr bwMode="auto">
            <a:xfrm>
              <a:off x="0" y="7771"/>
              <a:ext cx="3072" cy="831"/>
              <a:chOff x="0" y="7771"/>
              <a:chExt cx="3072" cy="831"/>
            </a:xfrm>
          </p:grpSpPr>
          <p:sp>
            <p:nvSpPr>
              <p:cNvPr id="51271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2" name="Rectangle 72"/>
              <p:cNvSpPr>
                <a:spLocks noChangeArrowheads="1"/>
              </p:cNvSpPr>
              <p:nvPr/>
            </p:nvSpPr>
            <p:spPr bwMode="auto">
              <a:xfrm>
                <a:off x="0" y="7771"/>
                <a:ext cx="3072" cy="7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57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  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if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( (*compare)( work[ count ], work[ count + 1 ] )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0" y="8336"/>
              <a:ext cx="3072" cy="640"/>
              <a:chOff x="0" y="8336"/>
              <a:chExt cx="3072" cy="640"/>
            </a:xfrm>
          </p:grpSpPr>
          <p:sp>
            <p:nvSpPr>
              <p:cNvPr id="51274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5" name="Rectangle 75"/>
              <p:cNvSpPr>
                <a:spLocks noChangeArrowheads="1"/>
              </p:cNvSpPr>
              <p:nvPr/>
            </p:nvSpPr>
            <p:spPr bwMode="auto">
              <a:xfrm>
                <a:off x="0" y="8336"/>
                <a:ext cx="3072" cy="64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58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         swap( &amp;work[ count ], &amp;work[ count + 1 ]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76"/>
            <p:cNvGrpSpPr>
              <a:grpSpLocks/>
            </p:cNvGrpSpPr>
            <p:nvPr/>
          </p:nvGrpSpPr>
          <p:grpSpPr bwMode="auto">
            <a:xfrm>
              <a:off x="0" y="8901"/>
              <a:ext cx="3072" cy="449"/>
              <a:chOff x="0" y="8901"/>
              <a:chExt cx="3072" cy="449"/>
            </a:xfrm>
          </p:grpSpPr>
          <p:sp>
            <p:nvSpPr>
              <p:cNvPr id="51277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78" name="Rectangle 78"/>
              <p:cNvSpPr>
                <a:spLocks noChangeArrowheads="1"/>
              </p:cNvSpPr>
              <p:nvPr/>
            </p:nvSpPr>
            <p:spPr bwMode="auto">
              <a:xfrm>
                <a:off x="0" y="8901"/>
                <a:ext cx="3072" cy="44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59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51280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81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60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82"/>
            <p:cNvGrpSpPr>
              <a:grpSpLocks/>
            </p:cNvGrpSpPr>
            <p:nvPr/>
          </p:nvGrpSpPr>
          <p:grpSpPr bwMode="auto">
            <a:xfrm>
              <a:off x="0" y="9325"/>
              <a:ext cx="3072" cy="773"/>
              <a:chOff x="0" y="9325"/>
              <a:chExt cx="3072" cy="773"/>
            </a:xfrm>
          </p:grpSpPr>
          <p:sp>
            <p:nvSpPr>
              <p:cNvPr id="51283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84" name="Rectangle 84"/>
              <p:cNvSpPr>
                <a:spLocks noChangeArrowheads="1"/>
              </p:cNvSpPr>
              <p:nvPr/>
            </p:nvSpPr>
            <p:spPr bwMode="auto">
              <a:xfrm>
                <a:off x="0" y="9325"/>
                <a:ext cx="3072" cy="77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61	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void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swap(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*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const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element1Ptr, </a:t>
                </a:r>
                <a:r>
                  <a:rPr lang="en-US" b="1" dirty="0" err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* </a:t>
                </a:r>
                <a:r>
                  <a:rPr lang="en-US" b="1" dirty="0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const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element2Ptr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85"/>
            <p:cNvGrpSpPr>
              <a:grpSpLocks/>
            </p:cNvGrpSpPr>
            <p:nvPr/>
          </p:nvGrpSpPr>
          <p:grpSpPr bwMode="auto">
            <a:xfrm>
              <a:off x="0" y="9890"/>
              <a:ext cx="3072" cy="582"/>
              <a:chOff x="0" y="9890"/>
              <a:chExt cx="3072" cy="582"/>
            </a:xfrm>
          </p:grpSpPr>
          <p:sp>
            <p:nvSpPr>
              <p:cNvPr id="51286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87" name="Rectangle 87"/>
              <p:cNvSpPr>
                <a:spLocks noChangeArrowheads="1"/>
              </p:cNvSpPr>
              <p:nvPr/>
            </p:nvSpPr>
            <p:spPr bwMode="auto">
              <a:xfrm>
                <a:off x="0" y="9890"/>
                <a:ext cx="3072" cy="58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62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88"/>
            <p:cNvGrpSpPr>
              <a:grpSpLocks/>
            </p:cNvGrpSpPr>
            <p:nvPr/>
          </p:nvGrpSpPr>
          <p:grpSpPr bwMode="auto">
            <a:xfrm>
              <a:off x="0" y="10314"/>
              <a:ext cx="3072" cy="532"/>
              <a:chOff x="0" y="10314"/>
              <a:chExt cx="3072" cy="532"/>
            </a:xfrm>
          </p:grpSpPr>
          <p:sp>
            <p:nvSpPr>
              <p:cNvPr id="51289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90" name="Rectangle 90"/>
              <p:cNvSpPr>
                <a:spLocks noChangeArrowheads="1"/>
              </p:cNvSpPr>
              <p:nvPr/>
            </p:nvSpPr>
            <p:spPr bwMode="auto">
              <a:xfrm>
                <a:off x="0" y="10314"/>
                <a:ext cx="3072" cy="532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63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temp;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374"/>
              <a:chOff x="0" y="10846"/>
              <a:chExt cx="3072" cy="374"/>
            </a:xfrm>
          </p:grpSpPr>
          <p:sp>
            <p:nvSpPr>
              <p:cNvPr id="51292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93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64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94"/>
            <p:cNvGrpSpPr>
              <a:grpSpLocks/>
            </p:cNvGrpSpPr>
            <p:nvPr/>
          </p:nvGrpSpPr>
          <p:grpSpPr bwMode="auto">
            <a:xfrm>
              <a:off x="0" y="10879"/>
              <a:ext cx="3072" cy="715"/>
              <a:chOff x="0" y="10879"/>
              <a:chExt cx="3072" cy="715"/>
            </a:xfrm>
          </p:grpSpPr>
          <p:sp>
            <p:nvSpPr>
              <p:cNvPr id="51295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96" name="Rectangle 96"/>
              <p:cNvSpPr>
                <a:spLocks noChangeArrowheads="1"/>
              </p:cNvSpPr>
              <p:nvPr/>
            </p:nvSpPr>
            <p:spPr bwMode="auto">
              <a:xfrm>
                <a:off x="0" y="10879"/>
                <a:ext cx="3072" cy="565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65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temp = *element1Ptr;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97"/>
            <p:cNvGrpSpPr>
              <a:grpSpLocks/>
            </p:cNvGrpSpPr>
            <p:nvPr/>
          </p:nvGrpSpPr>
          <p:grpSpPr bwMode="auto">
            <a:xfrm>
              <a:off x="0" y="11444"/>
              <a:ext cx="3072" cy="524"/>
              <a:chOff x="0" y="11444"/>
              <a:chExt cx="3072" cy="524"/>
            </a:xfrm>
          </p:grpSpPr>
          <p:sp>
            <p:nvSpPr>
              <p:cNvPr id="51298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299" name="Rectangle 99"/>
              <p:cNvSpPr>
                <a:spLocks noChangeArrowheads="1"/>
              </p:cNvSpPr>
              <p:nvPr/>
            </p:nvSpPr>
            <p:spPr bwMode="auto">
              <a:xfrm>
                <a:off x="0" y="11444"/>
                <a:ext cx="3072" cy="52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 dirty="0">
                    <a:solidFill>
                      <a:srgbClr val="4D8DFF"/>
                    </a:solidFill>
                    <a:latin typeface="Courier New" pitchFamily="49" charset="0"/>
                  </a:rPr>
                  <a:t>	66	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   *element1Ptr = *element2Ptr;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100"/>
            <p:cNvGrpSpPr>
              <a:grpSpLocks/>
            </p:cNvGrpSpPr>
            <p:nvPr/>
          </p:nvGrpSpPr>
          <p:grpSpPr bwMode="auto">
            <a:xfrm>
              <a:off x="0" y="11868"/>
              <a:ext cx="3072" cy="848"/>
              <a:chOff x="0" y="11868"/>
              <a:chExt cx="3072" cy="848"/>
            </a:xfrm>
          </p:grpSpPr>
          <p:sp>
            <p:nvSpPr>
              <p:cNvPr id="51301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02" name="Rectangle 102"/>
              <p:cNvSpPr>
                <a:spLocks noChangeArrowheads="1"/>
              </p:cNvSpPr>
              <p:nvPr/>
            </p:nvSpPr>
            <p:spPr bwMode="auto">
              <a:xfrm>
                <a:off x="0" y="11868"/>
                <a:ext cx="3072" cy="84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67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*element2Ptr = temp;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103"/>
            <p:cNvGrpSpPr>
              <a:grpSpLocks/>
            </p:cNvGrpSpPr>
            <p:nvPr/>
          </p:nvGrpSpPr>
          <p:grpSpPr bwMode="auto">
            <a:xfrm>
              <a:off x="0" y="12342"/>
              <a:ext cx="3072" cy="374"/>
              <a:chOff x="0" y="12342"/>
              <a:chExt cx="3072" cy="374"/>
            </a:xfrm>
          </p:grpSpPr>
          <p:sp>
            <p:nvSpPr>
              <p:cNvPr id="51304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305" name="Rectangle 105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68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endParaRPr lang="en-US" sz="1600" dirty="0">
              <a:cs typeface="Times New Roman" pitchFamily="18" charset="0"/>
            </a:endParaRPr>
          </a:p>
          <a:p>
            <a:r>
              <a:rPr lang="en-US" sz="1600" dirty="0">
                <a:cs typeface="Times New Roman" pitchFamily="18" charset="0"/>
              </a:rPr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3276600"/>
            <a:chOff x="0" y="0"/>
            <a:chExt cx="3072" cy="374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5222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3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69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52232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3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70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bool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ascending(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a,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b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5223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3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71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52238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3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72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b &lt; a;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  <a:cs typeface="Courier New" pitchFamily="49" charset="0"/>
                  </a:rPr>
                  <a:t>// swap if b is less than a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5224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4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73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52244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4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74	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5224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4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bool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descending(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a,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b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52250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76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5225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77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  <a:cs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 b &gt; a;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  <a:cs typeface="Courier New" pitchFamily="49" charset="0"/>
                  </a:rPr>
                  <a:t>// swap if b is greater than a</a:t>
                </a:r>
                <a:endParaRPr lang="en-US" b="1">
                  <a:latin typeface="Courier New" pitchFamily="49" charset="0"/>
                  <a:cs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52256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25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78	</a:t>
                </a:r>
                <a:r>
                  <a:rPr lang="en-US" b="1">
                    <a:latin typeface="Courier New" pitchFamily="49" charset="0"/>
                    <a:cs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52258" name="Rectangle 34"/>
          <p:cNvSpPr>
            <a:spLocks noChangeArrowheads="1"/>
          </p:cNvSpPr>
          <p:nvPr/>
        </p:nvSpPr>
        <p:spPr bwMode="auto">
          <a:xfrm>
            <a:off x="0" y="3276600"/>
            <a:ext cx="6781800" cy="1754326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Enter 1 to sort in ascending order,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Enter 2 to sort in descending order: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items in original order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2   6   4   8  10  12  89  68  45  37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Data items in ascending order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2   4   6   8  10  12  37  45  68  89 </a:t>
            </a:r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0" y="4953000"/>
            <a:ext cx="6781800" cy="2031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Enter 1 to sort in ascending order,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Enter 2 to sort in descending order: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items in original order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2   6   4   8  10  12  89  68  45  37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Data items in descending order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89  68  45  37  12  10   8   6   4   2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Pointers II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#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859AE11-9EC4-451D-B924-D0002C151389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/>
          <a:lstStyle/>
          <a:p>
            <a:r>
              <a:rPr lang="en-US" b="1" dirty="0" smtClean="0"/>
              <a:t>Dynamic Memory Allocation</a:t>
            </a:r>
            <a:endParaRPr lang="en-US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r>
              <a:rPr lang="en-US" noProof="1" smtClean="0"/>
              <a:t>Dynamic </a:t>
            </a:r>
            <a:r>
              <a:rPr lang="en-US" noProof="1"/>
              <a:t>Memory Allocation</a:t>
            </a:r>
          </a:p>
          <a:p>
            <a:pPr lvl="1"/>
            <a:r>
              <a:rPr lang="en-US" noProof="1"/>
              <a:t>The </a:t>
            </a:r>
            <a:r>
              <a:rPr lang="en-US" noProof="1">
                <a:solidFill>
                  <a:schemeClr val="accent2"/>
                </a:solidFill>
                <a:latin typeface="Comic Sans MS" pitchFamily="66" charset="0"/>
              </a:rPr>
              <a:t>new</a:t>
            </a:r>
            <a:r>
              <a:rPr lang="en-US" noProof="1"/>
              <a:t> operator</a:t>
            </a:r>
          </a:p>
          <a:p>
            <a:pPr lvl="1"/>
            <a:r>
              <a:rPr lang="en-US" noProof="1"/>
              <a:t>The </a:t>
            </a:r>
            <a:r>
              <a:rPr lang="en-US" noProof="1">
                <a:solidFill>
                  <a:srgbClr val="CC0000"/>
                </a:solidFill>
                <a:latin typeface="Comic Sans MS" pitchFamily="66" charset="0"/>
              </a:rPr>
              <a:t>delete</a:t>
            </a:r>
            <a:r>
              <a:rPr lang="en-US" noProof="1"/>
              <a:t> operator</a:t>
            </a:r>
          </a:p>
          <a:p>
            <a:pPr lvl="1"/>
            <a:r>
              <a:rPr lang="en-US" noProof="1"/>
              <a:t>Dynamic Memory Allocation for Arrays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1CBA9460-56C7-4CF2-9D6B-D3A9C3C87492}" type="slidenum">
              <a:rPr lang="en-US"/>
              <a:pPr/>
              <a:t>21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noProof="1"/>
              <a:t>Dynamic Memory Allocation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676400"/>
            <a:ext cx="4495800" cy="4800600"/>
          </a:xfrm>
        </p:spPr>
        <p:txBody>
          <a:bodyPr/>
          <a:lstStyle/>
          <a:p>
            <a:r>
              <a:rPr lang="en-US" sz="2400" b="1"/>
              <a:t>Static memory</a:t>
            </a:r>
            <a:r>
              <a:rPr lang="en-US" sz="2400"/>
              <a:t> - </a:t>
            </a:r>
            <a:r>
              <a:rPr lang="en-US" sz="2200"/>
              <a:t>where global and static variables live</a:t>
            </a:r>
            <a:endParaRPr lang="en-US" sz="2400"/>
          </a:p>
          <a:p>
            <a:endParaRPr lang="en-US" sz="2400"/>
          </a:p>
          <a:p>
            <a:r>
              <a:rPr lang="en-US" sz="2400" b="1"/>
              <a:t>Heap memory</a:t>
            </a:r>
            <a:r>
              <a:rPr lang="en-US" sz="2400"/>
              <a:t> - </a:t>
            </a:r>
            <a:r>
              <a:rPr lang="en-US" sz="2200"/>
              <a:t>dynamically  allocated at execution time</a:t>
            </a:r>
          </a:p>
          <a:p>
            <a:pPr>
              <a:buFontTx/>
              <a:buNone/>
            </a:pPr>
            <a:r>
              <a:rPr lang="en-US" sz="2400"/>
              <a:t>	- "managed" memory accessed using pointers</a:t>
            </a:r>
          </a:p>
          <a:p>
            <a:pPr>
              <a:buFontTx/>
              <a:buNone/>
            </a:pPr>
            <a:r>
              <a:rPr lang="en-US" sz="2400"/>
              <a:t>         </a:t>
            </a:r>
          </a:p>
          <a:p>
            <a:r>
              <a:rPr lang="en-US" sz="2400" b="1"/>
              <a:t>Stack memory</a:t>
            </a:r>
            <a:r>
              <a:rPr lang="en-US" sz="2400"/>
              <a:t> - </a:t>
            </a:r>
            <a:r>
              <a:rPr lang="en-US" sz="2200"/>
              <a:t>used by automatic variables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C and C++, three types of memory are used by programs:</a:t>
            </a:r>
          </a:p>
        </p:txBody>
      </p:sp>
      <p:pic>
        <p:nvPicPr>
          <p:cNvPr id="18439" name="Picture 7" descr="fig1_le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25" y="1371600"/>
            <a:ext cx="4460875" cy="479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EAFB787-BAA9-43E8-8A6F-A468228B8B2D}" type="slidenum">
              <a:rPr lang="en-US"/>
              <a:pPr/>
              <a:t>22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/>
              <a:t>3 Kinds of Program Data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3550"/>
            <a:ext cx="8382000" cy="4724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CC0000"/>
                </a:solidFill>
              </a:rPr>
              <a:t>STATIC DATA</a:t>
            </a:r>
            <a:r>
              <a:rPr lang="en-US" sz="2800">
                <a:solidFill>
                  <a:schemeClr val="tx2"/>
                </a:solidFill>
              </a:rPr>
              <a:t>: Allocated at compiler time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CC0000"/>
                </a:solidFill>
              </a:rPr>
              <a:t>DYNAMIC DATA</a:t>
            </a:r>
            <a:r>
              <a:rPr lang="en-US" sz="2800"/>
              <a:t>:  explicitly allocated and deallocated during program execution by C++ instructions written by programmer using operators </a:t>
            </a:r>
            <a:r>
              <a:rPr lang="en-US" sz="2800" b="1">
                <a:solidFill>
                  <a:srgbClr val="0000CC"/>
                </a:solidFill>
                <a:latin typeface="Courier New" pitchFamily="49" charset="0"/>
              </a:rPr>
              <a:t>new</a:t>
            </a:r>
            <a:r>
              <a:rPr lang="en-US" sz="2800"/>
              <a:t> and </a:t>
            </a:r>
            <a:r>
              <a:rPr lang="en-US" sz="2800" b="1">
                <a:solidFill>
                  <a:srgbClr val="0000CC"/>
                </a:solidFill>
                <a:latin typeface="Courier New" pitchFamily="49" charset="0"/>
              </a:rPr>
              <a:t>delete</a:t>
            </a:r>
            <a:endParaRPr lang="en-US" sz="2400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0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A50021"/>
                </a:solidFill>
              </a:rPr>
              <a:t>AUTOMATIC DATA</a:t>
            </a:r>
            <a:r>
              <a:rPr lang="en-US" sz="2800"/>
              <a:t>: automatically created at function entry, resides in activation frame of the function</a:t>
            </a:r>
            <a:r>
              <a:rPr lang="en-US"/>
              <a:t>, </a:t>
            </a:r>
            <a:r>
              <a:rPr lang="en-US" sz="2800"/>
              <a:t>and is destroyed when returning from function </a:t>
            </a:r>
            <a:endParaRPr lang="en-US" sz="2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2FD2102-C31D-4F68-870A-E3B94B566E37}" type="slidenum">
              <a:rPr lang="en-US"/>
              <a:pPr/>
              <a:t>23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noProof="1"/>
              <a:t>Dynamic Memory Allocation </a:t>
            </a:r>
            <a:endParaRPr lang="en-US" sz="40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05800" cy="4419600"/>
          </a:xfrm>
        </p:spPr>
        <p:txBody>
          <a:bodyPr/>
          <a:lstStyle/>
          <a:p>
            <a:r>
              <a:rPr lang="en-US" sz="2800" i="1"/>
              <a:t>In C</a:t>
            </a:r>
            <a:r>
              <a:rPr lang="en-US" sz="2800"/>
              <a:t>, functions such as malloc() are used to dynamically allocate memory from the </a:t>
            </a:r>
            <a:r>
              <a:rPr lang="en-US" sz="2800" b="1"/>
              <a:t>Heap</a:t>
            </a:r>
            <a:r>
              <a:rPr lang="en-US" sz="2800"/>
              <a:t>.</a:t>
            </a:r>
          </a:p>
          <a:p>
            <a:r>
              <a:rPr lang="en-US" sz="2800" i="1"/>
              <a:t>In C++,</a:t>
            </a:r>
            <a:r>
              <a:rPr lang="en-US" sz="2800"/>
              <a:t> this is accomplished using the </a:t>
            </a:r>
            <a:r>
              <a:rPr lang="en-US" sz="2800" b="1"/>
              <a:t>new</a:t>
            </a:r>
            <a:r>
              <a:rPr lang="en-US" sz="2800"/>
              <a:t> and </a:t>
            </a:r>
            <a:r>
              <a:rPr lang="en-US" sz="2800" b="1"/>
              <a:t>delete</a:t>
            </a:r>
            <a:r>
              <a:rPr lang="en-US" sz="2800"/>
              <a:t> operators</a:t>
            </a:r>
          </a:p>
          <a:p>
            <a:r>
              <a:rPr lang="en-US" sz="2800" b="1"/>
              <a:t>new</a:t>
            </a:r>
            <a:r>
              <a:rPr lang="en-US" sz="2800"/>
              <a:t> is used to allocate memory during execution time</a:t>
            </a:r>
          </a:p>
          <a:p>
            <a:pPr lvl="1"/>
            <a:r>
              <a:rPr lang="en-US"/>
              <a:t>returns a pointer to the address where the object is to be stored</a:t>
            </a:r>
            <a:endParaRPr lang="en-US" b="1"/>
          </a:p>
          <a:p>
            <a:pPr lvl="1"/>
            <a:r>
              <a:rPr lang="en-US"/>
              <a:t>always returns a pointer to the type that follows the</a:t>
            </a:r>
            <a:r>
              <a:rPr lang="en-US" b="1"/>
              <a:t> new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577850" y="2514600"/>
            <a:ext cx="7150100" cy="584200"/>
          </a:xfrm>
          <a:prstGeom prst="rect">
            <a:avLst/>
          </a:prstGeom>
          <a:solidFill>
            <a:srgbClr val="FFCC99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577850" y="1676400"/>
            <a:ext cx="3956050" cy="609600"/>
          </a:xfrm>
          <a:prstGeom prst="rect">
            <a:avLst/>
          </a:prstGeom>
          <a:solidFill>
            <a:srgbClr val="FFCC99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990600"/>
          </a:xfrm>
          <a:noFill/>
          <a:ln/>
        </p:spPr>
        <p:txBody>
          <a:bodyPr lIns="92075" tIns="46038" rIns="92075" bIns="46038" anchor="b"/>
          <a:lstStyle/>
          <a:p>
            <a:r>
              <a:rPr lang="en-US"/>
              <a:t>Operator </a:t>
            </a:r>
            <a:r>
              <a:rPr lang="en-US" b="1">
                <a:latin typeface="Courier New" pitchFamily="49" charset="0"/>
              </a:rPr>
              <a:t>new</a:t>
            </a:r>
            <a:r>
              <a:rPr lang="en-US"/>
              <a:t> Syntax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28650" y="1524000"/>
            <a:ext cx="7753350" cy="4800600"/>
          </a:xfrm>
          <a:noFill/>
          <a:ln/>
        </p:spPr>
        <p:txBody>
          <a:bodyPr lIns="92075" tIns="46038" rIns="92075" bIns="46038">
            <a:normAutofit fontScale="92500"/>
          </a:bodyPr>
          <a:lstStyle/>
          <a:p>
            <a:pPr>
              <a:buFontTx/>
              <a:buNone/>
            </a:pPr>
            <a:endParaRPr lang="en-US" sz="1200" b="1"/>
          </a:p>
          <a:p>
            <a:pPr>
              <a:buFontTx/>
              <a:buNone/>
            </a:pPr>
            <a:r>
              <a:rPr lang="en-US" sz="2400" b="1"/>
              <a:t>new   DataType</a:t>
            </a:r>
            <a:endParaRPr lang="en-US" sz="2800" b="1"/>
          </a:p>
          <a:p>
            <a:pPr>
              <a:buFontTx/>
              <a:buNone/>
            </a:pPr>
            <a:endParaRPr lang="en-US" sz="2000" b="1"/>
          </a:p>
          <a:p>
            <a:pPr>
              <a:buFontTx/>
              <a:buNone/>
            </a:pPr>
            <a:r>
              <a:rPr lang="en-US" sz="2400" b="1"/>
              <a:t>new   DataType  [IntExpression]</a:t>
            </a:r>
            <a:endParaRPr lang="en-US"/>
          </a:p>
          <a:p>
            <a:pPr>
              <a:buFontTx/>
              <a:buNone/>
            </a:pPr>
            <a:endParaRPr lang="en-US" sz="2000"/>
          </a:p>
          <a:p>
            <a:r>
              <a:rPr lang="en-US" sz="2400"/>
              <a:t>If memory is available, in an area called the heap (or free store) </a:t>
            </a:r>
            <a:r>
              <a:rPr lang="en-US" sz="2400">
                <a:solidFill>
                  <a:srgbClr val="0000CC"/>
                </a:solidFill>
              </a:rPr>
              <a:t>new allocates the requested object or array, and returns a pointer</a:t>
            </a:r>
            <a:r>
              <a:rPr lang="en-US" sz="2400">
                <a:solidFill>
                  <a:srgbClr val="993366"/>
                </a:solidFill>
              </a:rPr>
              <a:t> </a:t>
            </a:r>
            <a:r>
              <a:rPr lang="en-US" sz="2400"/>
              <a:t>to (address of ) the memory allocated.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 sz="2400"/>
              <a:t>Otherwise, program terminates with error message.  </a:t>
            </a:r>
          </a:p>
          <a:p>
            <a:pPr>
              <a:buFontTx/>
              <a:buNone/>
            </a:pPr>
            <a:endParaRPr lang="en-US" sz="800"/>
          </a:p>
          <a:p>
            <a:r>
              <a:rPr lang="en-US" sz="2400"/>
              <a:t>The dynamically allocated object exists until the delete operator destroys it.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8458200" y="6248400"/>
            <a:ext cx="457200" cy="304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6107EADF-8B9B-4F76-8335-D0F392FF6269}" type="slidenum">
              <a:rPr lang="en-US" sz="1400" b="1">
                <a:latin typeface="Arial" pitchFamily="34" charset="0"/>
              </a:rPr>
              <a:pPr>
                <a:spcBef>
                  <a:spcPct val="50000"/>
                </a:spcBef>
              </a:pPr>
              <a:t>24</a:t>
            </a:fld>
            <a:endParaRPr lang="en-US" sz="1400" b="1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62BD14F-2344-48A3-9C2A-E124ED3AA9A1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557213" y="1784350"/>
            <a:ext cx="3690937" cy="3776663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557213" y="3935413"/>
            <a:ext cx="3690937" cy="727075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848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/>
              <a:t>Operator </a:t>
            </a:r>
            <a:r>
              <a:rPr lang="en-US">
                <a:latin typeface="Comic Sans MS" pitchFamily="66" charset="0"/>
              </a:rPr>
              <a:t>new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6750" y="1714500"/>
            <a:ext cx="7867650" cy="4248150"/>
          </a:xfrm>
          <a:noFill/>
          <a:ln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buFontTx/>
              <a:buNone/>
            </a:pPr>
            <a:endParaRPr lang="en-US" sz="800" b="1">
              <a:latin typeface="Courier New" pitchFamily="49" charset="0"/>
            </a:endParaRPr>
          </a:p>
          <a:p>
            <a:pPr>
              <a:buFontTx/>
              <a:buNone/>
            </a:pPr>
            <a:endParaRPr lang="en-US" sz="8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char*  ptr;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endParaRPr lang="en-US" sz="28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ptr = new char;</a:t>
            </a:r>
            <a:endParaRPr lang="en-US" sz="1800"/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*ptr = ‘B’;  </a:t>
            </a:r>
          </a:p>
          <a:p>
            <a:pPr>
              <a:buFontTx/>
              <a:buNone/>
            </a:pPr>
            <a:endParaRPr lang="en-US" sz="1200"/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cout  &lt;&lt;  *ptr;</a:t>
            </a:r>
          </a:p>
          <a:p>
            <a:pPr>
              <a:buFontTx/>
              <a:buNone/>
            </a:pPr>
            <a:endParaRPr lang="en-US" sz="28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NOTE:</a:t>
            </a:r>
            <a:r>
              <a:rPr lang="en-US" sz="2400" b="1">
                <a:solidFill>
                  <a:srgbClr val="A50021"/>
                </a:solidFill>
              </a:rPr>
              <a:t>  </a:t>
            </a:r>
            <a:r>
              <a:rPr lang="en-US" sz="2400"/>
              <a:t>Dynamic data has no variable name</a:t>
            </a:r>
            <a:endParaRPr lang="en-US" sz="2800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959350" y="2189163"/>
            <a:ext cx="1168400" cy="566737"/>
          </a:xfrm>
          <a:prstGeom prst="rect">
            <a:avLst/>
          </a:prstGeom>
          <a:solidFill>
            <a:srgbClr val="CCFFFF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6477000" y="4114800"/>
            <a:ext cx="977900" cy="566738"/>
          </a:xfrm>
          <a:prstGeom prst="rect">
            <a:avLst/>
          </a:prstGeom>
          <a:solidFill>
            <a:schemeClr val="hlink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 flipV="1">
            <a:off x="5715000" y="2819400"/>
            <a:ext cx="931863" cy="1255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876800" y="1752600"/>
            <a:ext cx="3425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" pitchFamily="34" charset="0"/>
              </a:rPr>
              <a:t>2000</a:t>
            </a:r>
            <a:endParaRPr lang="en-US" sz="2000" b="1">
              <a:latin typeface="Arial" pitchFamily="34" charset="0"/>
            </a:endParaRPr>
          </a:p>
          <a:p>
            <a:endParaRPr lang="en-US" sz="1400" b="1">
              <a:latin typeface="Arial" pitchFamily="34" charset="0"/>
            </a:endParaRPr>
          </a:p>
          <a:p>
            <a:r>
              <a:rPr lang="en-US" sz="2000" b="1">
                <a:latin typeface="Arial" pitchFamily="34" charset="0"/>
              </a:rPr>
              <a:t>  ???</a:t>
            </a:r>
          </a:p>
          <a:p>
            <a:endParaRPr lang="en-US" sz="2000" b="1">
              <a:latin typeface="Arial" pitchFamily="34" charset="0"/>
            </a:endParaRPr>
          </a:p>
          <a:p>
            <a:r>
              <a:rPr lang="en-US" b="1">
                <a:latin typeface="Arial" pitchFamily="34" charset="0"/>
              </a:rPr>
              <a:t>ptr</a:t>
            </a:r>
            <a:endParaRPr lang="en-US" sz="2000" b="1">
              <a:latin typeface="Arial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" y="1600200"/>
            <a:ext cx="304800" cy="838200"/>
            <a:chOff x="2304" y="2736"/>
            <a:chExt cx="192" cy="528"/>
          </a:xfrm>
        </p:grpSpPr>
        <p:sp>
          <p:nvSpPr>
            <p:cNvPr id="75787" name="AutoShape 11"/>
            <p:cNvSpPr>
              <a:spLocks noChangeArrowheads="1"/>
            </p:cNvSpPr>
            <p:nvPr/>
          </p:nvSpPr>
          <p:spPr bwMode="auto">
            <a:xfrm>
              <a:off x="2304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2304" y="2736"/>
              <a:ext cx="192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52400" y="2971800"/>
            <a:ext cx="304800" cy="838200"/>
            <a:chOff x="2304" y="2736"/>
            <a:chExt cx="192" cy="528"/>
          </a:xfrm>
        </p:grpSpPr>
        <p:sp>
          <p:nvSpPr>
            <p:cNvPr id="75790" name="AutoShape 14"/>
            <p:cNvSpPr>
              <a:spLocks noChangeArrowheads="1"/>
            </p:cNvSpPr>
            <p:nvPr/>
          </p:nvSpPr>
          <p:spPr bwMode="auto">
            <a:xfrm>
              <a:off x="2304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Rectangle 15"/>
            <p:cNvSpPr>
              <a:spLocks noChangeArrowheads="1"/>
            </p:cNvSpPr>
            <p:nvPr/>
          </p:nvSpPr>
          <p:spPr bwMode="auto">
            <a:xfrm>
              <a:off x="2304" y="2736"/>
              <a:ext cx="192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0" y="19812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5029200" y="2286000"/>
            <a:ext cx="749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5000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6553200" y="37179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5000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52400" y="3581400"/>
            <a:ext cx="304800" cy="838200"/>
            <a:chOff x="2304" y="2736"/>
            <a:chExt cx="192" cy="528"/>
          </a:xfrm>
        </p:grpSpPr>
        <p:sp>
          <p:nvSpPr>
            <p:cNvPr id="75796" name="AutoShape 20"/>
            <p:cNvSpPr>
              <a:spLocks noChangeArrowheads="1"/>
            </p:cNvSpPr>
            <p:nvPr/>
          </p:nvSpPr>
          <p:spPr bwMode="auto">
            <a:xfrm>
              <a:off x="2304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Rectangle 21"/>
            <p:cNvSpPr>
              <a:spLocks noChangeArrowheads="1"/>
            </p:cNvSpPr>
            <p:nvPr/>
          </p:nvSpPr>
          <p:spPr bwMode="auto">
            <a:xfrm>
              <a:off x="2304" y="2736"/>
              <a:ext cx="192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6629400" y="4191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</a:rPr>
              <a:t>‘B’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animBg="1"/>
      <p:bldP spid="75784" grpId="0" animBg="1"/>
      <p:bldP spid="75792" grpId="0" animBg="1"/>
      <p:bldP spid="75793" grpId="0" animBg="1"/>
      <p:bldP spid="75794" grpId="0"/>
      <p:bldP spid="7579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990600"/>
          </a:xfrm>
          <a:noFill/>
          <a:ln/>
        </p:spPr>
        <p:txBody>
          <a:bodyPr lIns="92075" tIns="46038" rIns="92075" bIns="46038" anchor="b"/>
          <a:lstStyle/>
          <a:p>
            <a:r>
              <a:rPr lang="en-US"/>
              <a:t>Operator </a:t>
            </a:r>
            <a:r>
              <a:rPr lang="en-US" b="1">
                <a:latin typeface="Courier New" pitchFamily="49" charset="0"/>
              </a:rPr>
              <a:t>delete</a:t>
            </a:r>
            <a:r>
              <a:rPr lang="en-US"/>
              <a:t> Syntax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09600" y="2438400"/>
            <a:ext cx="4222750" cy="584200"/>
          </a:xfrm>
          <a:prstGeom prst="rect">
            <a:avLst/>
          </a:prstGeom>
          <a:solidFill>
            <a:srgbClr val="FFCC99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577850" y="1676400"/>
            <a:ext cx="3630613" cy="609600"/>
          </a:xfrm>
          <a:prstGeom prst="rect">
            <a:avLst/>
          </a:prstGeom>
          <a:solidFill>
            <a:srgbClr val="FFCC99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28650" y="1447800"/>
            <a:ext cx="7677150" cy="5029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</a:pPr>
            <a:endParaRPr lang="en-US" sz="18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delete    Pointer </a:t>
            </a:r>
            <a:endParaRPr lang="en-US" sz="2800" b="1"/>
          </a:p>
          <a:p>
            <a:pPr>
              <a:lnSpc>
                <a:spcPct val="90000"/>
              </a:lnSpc>
              <a:buFontTx/>
              <a:buNone/>
            </a:pPr>
            <a:endParaRPr lang="en-US" sz="20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delete  [ ]    Pointer</a:t>
            </a:r>
            <a:endParaRPr lang="en-US" sz="2800" b="1"/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>
                <a:solidFill>
                  <a:srgbClr val="0000CC"/>
                </a:solidFill>
              </a:rPr>
              <a:t>object or array currently pointed to by Pointer is deallocated</a:t>
            </a:r>
            <a:r>
              <a:rPr lang="en-US" sz="2400"/>
              <a:t>, and the value of Pointer is undefined.  The memory is returned to the free store.</a:t>
            </a:r>
          </a:p>
          <a:p>
            <a:pPr>
              <a:lnSpc>
                <a:spcPct val="90000"/>
              </a:lnSpc>
            </a:pPr>
            <a:r>
              <a:rPr lang="en-US" sz="2800"/>
              <a:t>Good idea to set the pointer to the released memory to NULL</a:t>
            </a: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800"/>
          </a:p>
          <a:p>
            <a:pPr>
              <a:lnSpc>
                <a:spcPct val="90000"/>
              </a:lnSpc>
            </a:pPr>
            <a:r>
              <a:rPr lang="en-US" sz="2400"/>
              <a:t>Square brackets are used with delete to deallocate a dynamically allocated array. </a:t>
            </a:r>
            <a:endParaRPr lang="en-US" sz="3600" u="sng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8458200" y="6248400"/>
            <a:ext cx="457200" cy="304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E955659-E4B6-4804-B673-45C30D0B7AE8}" type="slidenum">
              <a:rPr lang="en-US" sz="1400" b="1">
                <a:latin typeface="Arial" pitchFamily="34" charset="0"/>
              </a:rPr>
              <a:pPr>
                <a:spcBef>
                  <a:spcPct val="50000"/>
                </a:spcBef>
              </a:pPr>
              <a:t>26</a:t>
            </a:fld>
            <a:endParaRPr lang="en-US" sz="1400" b="1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3D4BC0E-B148-4663-96F6-DDA7CC1B8C98}" type="slidenum">
              <a:rPr lang="en-US"/>
              <a:pPr/>
              <a:t>27</a:t>
            </a:fld>
            <a:endParaRPr 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557213" y="1784350"/>
            <a:ext cx="3690937" cy="4538663"/>
          </a:xfrm>
          <a:prstGeom prst="rect">
            <a:avLst/>
          </a:prstGeom>
          <a:solidFill>
            <a:srgbClr val="FFFFFF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557213" y="5378450"/>
            <a:ext cx="3690937" cy="727075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143000"/>
          </a:xfrm>
          <a:noFill/>
          <a:ln/>
        </p:spPr>
        <p:txBody>
          <a:bodyPr lIns="92075" tIns="46038" rIns="92075" bIns="46038" anchor="b"/>
          <a:lstStyle/>
          <a:p>
            <a:r>
              <a:rPr lang="en-US"/>
              <a:t>Operator </a:t>
            </a:r>
            <a:r>
              <a:rPr lang="en-US" b="1"/>
              <a:t>delete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6750" y="1714500"/>
            <a:ext cx="7867650" cy="4248150"/>
          </a:xfrm>
          <a:noFill/>
          <a:ln/>
        </p:spPr>
        <p:txBody>
          <a:bodyPr lIns="92075" tIns="46038" rIns="92075" bIns="46038">
            <a:normAutofit fontScale="77500" lnSpcReduction="20000"/>
          </a:bodyPr>
          <a:lstStyle/>
          <a:p>
            <a:pPr>
              <a:buFontTx/>
              <a:buNone/>
            </a:pPr>
            <a:endParaRPr lang="en-US" sz="800" b="1">
              <a:latin typeface="Courier New" pitchFamily="49" charset="0"/>
            </a:endParaRPr>
          </a:p>
          <a:p>
            <a:pPr>
              <a:buFontTx/>
              <a:buNone/>
            </a:pPr>
            <a:endParaRPr lang="en-US" sz="8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char*  ptr;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endParaRPr lang="en-US" sz="2800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ptr = new char;</a:t>
            </a:r>
            <a:endParaRPr lang="en-US" sz="1800"/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*ptr = ‘B’;  </a:t>
            </a:r>
          </a:p>
          <a:p>
            <a:pPr>
              <a:buFontTx/>
              <a:buNone/>
            </a:pPr>
            <a:endParaRPr lang="en-US" sz="1200"/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cout  &lt;&lt;  *ptr;</a:t>
            </a:r>
          </a:p>
          <a:p>
            <a:pPr>
              <a:buFontTx/>
              <a:buNone/>
            </a:pPr>
            <a:endParaRPr lang="en-US" sz="1200"/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delete  ptr;</a:t>
            </a:r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/>
              <a:t> 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4959350" y="2189163"/>
            <a:ext cx="1168400" cy="566737"/>
          </a:xfrm>
          <a:prstGeom prst="rect">
            <a:avLst/>
          </a:prstGeom>
          <a:solidFill>
            <a:srgbClr val="CCFFFF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6477000" y="4114800"/>
            <a:ext cx="977900" cy="566738"/>
          </a:xfrm>
          <a:prstGeom prst="rect">
            <a:avLst/>
          </a:prstGeom>
          <a:solidFill>
            <a:schemeClr val="hlink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H="1" flipV="1">
            <a:off x="5715000" y="2819400"/>
            <a:ext cx="931863" cy="1255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029200" y="2286000"/>
            <a:ext cx="74930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5000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553200" y="3717925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5000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2400" y="3581400"/>
            <a:ext cx="304800" cy="838200"/>
            <a:chOff x="2304" y="2736"/>
            <a:chExt cx="192" cy="528"/>
          </a:xfrm>
        </p:grpSpPr>
        <p:sp>
          <p:nvSpPr>
            <p:cNvPr id="77839" name="AutoShape 15"/>
            <p:cNvSpPr>
              <a:spLocks noChangeArrowheads="1"/>
            </p:cNvSpPr>
            <p:nvPr/>
          </p:nvSpPr>
          <p:spPr bwMode="auto">
            <a:xfrm>
              <a:off x="2304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Rectangle 16"/>
            <p:cNvSpPr>
              <a:spLocks noChangeArrowheads="1"/>
            </p:cNvSpPr>
            <p:nvPr/>
          </p:nvSpPr>
          <p:spPr bwMode="auto">
            <a:xfrm>
              <a:off x="2304" y="2736"/>
              <a:ext cx="192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6629400" y="4191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0066"/>
                </a:solidFill>
              </a:rPr>
              <a:t>‘B’</a:t>
            </a:r>
          </a:p>
        </p:txBody>
      </p:sp>
      <p:sp>
        <p:nvSpPr>
          <p:cNvPr id="77842" name="Rectangle 18"/>
          <p:cNvSpPr>
            <a:spLocks noChangeArrowheads="1"/>
          </p:cNvSpPr>
          <p:nvPr/>
        </p:nvSpPr>
        <p:spPr bwMode="auto">
          <a:xfrm>
            <a:off x="4876800" y="1752600"/>
            <a:ext cx="3425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" pitchFamily="34" charset="0"/>
              </a:rPr>
              <a:t>2000</a:t>
            </a:r>
            <a:endParaRPr lang="en-US" sz="2000" b="1">
              <a:latin typeface="Arial" pitchFamily="34" charset="0"/>
            </a:endParaRPr>
          </a:p>
          <a:p>
            <a:endParaRPr lang="en-US" sz="1400" b="1">
              <a:latin typeface="Arial" pitchFamily="34" charset="0"/>
            </a:endParaRPr>
          </a:p>
          <a:p>
            <a:r>
              <a:rPr lang="en-US" sz="2000" b="1">
                <a:latin typeface="Arial" pitchFamily="34" charset="0"/>
              </a:rPr>
              <a:t> </a:t>
            </a:r>
          </a:p>
          <a:p>
            <a:endParaRPr lang="en-US" sz="2000" b="1">
              <a:latin typeface="Arial" pitchFamily="34" charset="0"/>
            </a:endParaRPr>
          </a:p>
          <a:p>
            <a:r>
              <a:rPr lang="en-US" b="1">
                <a:latin typeface="Arial" pitchFamily="34" charset="0"/>
              </a:rPr>
              <a:t>ptr</a:t>
            </a:r>
            <a:endParaRPr lang="en-US" sz="2000" b="1">
              <a:latin typeface="Arial" pitchFamily="34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6200" y="4114800"/>
            <a:ext cx="457200" cy="1752600"/>
            <a:chOff x="48" y="2592"/>
            <a:chExt cx="288" cy="1104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96" y="3168"/>
              <a:ext cx="192" cy="528"/>
              <a:chOff x="2304" y="2736"/>
              <a:chExt cx="192" cy="528"/>
            </a:xfrm>
          </p:grpSpPr>
          <p:sp>
            <p:nvSpPr>
              <p:cNvPr id="77844" name="AutoShape 20"/>
              <p:cNvSpPr>
                <a:spLocks noChangeArrowheads="1"/>
              </p:cNvSpPr>
              <p:nvPr/>
            </p:nvSpPr>
            <p:spPr bwMode="auto">
              <a:xfrm>
                <a:off x="2304" y="3120"/>
                <a:ext cx="192" cy="144"/>
              </a:xfrm>
              <a:prstGeom prst="rightArrow">
                <a:avLst>
                  <a:gd name="adj1" fmla="val 50000"/>
                  <a:gd name="adj2" fmla="val 33333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45" name="Rectangle 21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192" cy="24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7846" name="Rectangle 22"/>
            <p:cNvSpPr>
              <a:spLocks noChangeArrowheads="1"/>
            </p:cNvSpPr>
            <p:nvPr/>
          </p:nvSpPr>
          <p:spPr bwMode="auto">
            <a:xfrm>
              <a:off x="48" y="2592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5486400" y="2819400"/>
            <a:ext cx="2590800" cy="213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5105400" y="2286000"/>
            <a:ext cx="650875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pitchFamily="34" charset="0"/>
              </a:rPr>
              <a:t>???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495800" y="4495800"/>
            <a:ext cx="434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66" charset="0"/>
              </a:rPr>
              <a:t>NOTE:</a:t>
            </a:r>
            <a:r>
              <a:rPr lang="en-US" b="1">
                <a:solidFill>
                  <a:srgbClr val="A50021"/>
                </a:solidFill>
                <a:latin typeface="Arial" pitchFamily="34" charset="0"/>
              </a:rPr>
              <a:t>  </a:t>
            </a:r>
          </a:p>
          <a:p>
            <a:r>
              <a:rPr lang="en-US" b="1">
                <a:solidFill>
                  <a:srgbClr val="A50021"/>
                </a:solidFill>
                <a:latin typeface="Arial" pitchFamily="34" charset="0"/>
              </a:rPr>
              <a:t>      delete </a:t>
            </a:r>
            <a:r>
              <a:rPr lang="en-US">
                <a:solidFill>
                  <a:srgbClr val="A50021"/>
                </a:solidFill>
                <a:latin typeface="Arial" pitchFamily="34" charset="0"/>
              </a:rPr>
              <a:t>deallocates the     </a:t>
            </a:r>
          </a:p>
          <a:p>
            <a:r>
              <a:rPr lang="en-US">
                <a:solidFill>
                  <a:srgbClr val="A50021"/>
                </a:solidFill>
                <a:latin typeface="Arial" pitchFamily="34" charset="0"/>
              </a:rPr>
              <a:t>      memory pointed to by ptr</a:t>
            </a:r>
            <a:r>
              <a:rPr lang="en-US" b="1">
                <a:solidFill>
                  <a:srgbClr val="A50021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8" grpId="0" animBg="1"/>
      <p:bldP spid="77849" grpId="0" animBg="1"/>
      <p:bldP spid="778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   </a:t>
            </a:r>
          </a:p>
          <a:p>
            <a:pPr>
              <a:buNone/>
            </a:pPr>
            <a:r>
              <a:rPr lang="en-US" dirty="0" smtClean="0"/>
              <a:t>using namespace std;  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main()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n, *p, c;   </a:t>
            </a:r>
          </a:p>
          <a:p>
            <a:pPr lvl="1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"Enter an integer</a:t>
            </a:r>
            <a:r>
              <a:rPr lang="en-US" b="1" dirty="0" smtClean="0"/>
              <a:t>\n</a:t>
            </a:r>
            <a:r>
              <a:rPr lang="en-US" dirty="0" smtClean="0"/>
              <a:t>"; </a:t>
            </a:r>
          </a:p>
          <a:p>
            <a:pPr lvl="1"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n;   </a:t>
            </a:r>
          </a:p>
          <a:p>
            <a:pPr lvl="1">
              <a:buNone/>
            </a:pPr>
            <a:r>
              <a:rPr lang="en-US" dirty="0" smtClean="0"/>
              <a:t>p = new </a:t>
            </a:r>
            <a:r>
              <a:rPr lang="en-US" dirty="0" err="1" smtClean="0"/>
              <a:t>int</a:t>
            </a:r>
            <a:r>
              <a:rPr lang="en-US" dirty="0" smtClean="0"/>
              <a:t>[n];  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&lt;&lt; "Enter " &lt;&lt; n &lt;&lt; " integers</a:t>
            </a:r>
            <a:r>
              <a:rPr lang="en-US" b="1" dirty="0" smtClean="0"/>
              <a:t>\n</a:t>
            </a:r>
            <a:r>
              <a:rPr lang="en-US" dirty="0" smtClean="0"/>
              <a:t>";   </a:t>
            </a:r>
          </a:p>
          <a:p>
            <a:pPr lvl="1">
              <a:buNone/>
            </a:pPr>
            <a:r>
              <a:rPr lang="en-US" dirty="0" smtClean="0"/>
              <a:t>for ( c = 0 ; c &lt; n ; </a:t>
            </a:r>
            <a:r>
              <a:rPr lang="en-US" dirty="0" err="1" smtClean="0"/>
              <a:t>c++</a:t>
            </a:r>
            <a:r>
              <a:rPr lang="en-US" dirty="0" smtClean="0"/>
              <a:t> ) </a:t>
            </a:r>
          </a:p>
          <a:p>
            <a:pPr lvl="2">
              <a:buNone/>
            </a:pPr>
            <a:r>
              <a:rPr lang="en-US" dirty="0" err="1" smtClean="0"/>
              <a:t>cin</a:t>
            </a:r>
            <a:r>
              <a:rPr lang="en-US" dirty="0" smtClean="0"/>
              <a:t> &gt;&gt; p[c];   </a:t>
            </a:r>
          </a:p>
          <a:p>
            <a:pPr lvl="1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"Elements entered by you are</a:t>
            </a:r>
            <a:r>
              <a:rPr lang="en-US" b="1" dirty="0" smtClean="0"/>
              <a:t>\n</a:t>
            </a:r>
            <a:r>
              <a:rPr lang="en-US" dirty="0" smtClean="0"/>
              <a:t>";  </a:t>
            </a:r>
          </a:p>
          <a:p>
            <a:pPr lvl="1">
              <a:buNone/>
            </a:pPr>
            <a:r>
              <a:rPr lang="en-US" dirty="0" smtClean="0"/>
              <a:t>for ( c = 0 ; c &lt; n ; </a:t>
            </a:r>
            <a:r>
              <a:rPr lang="en-US" dirty="0" err="1" smtClean="0"/>
              <a:t>c++</a:t>
            </a:r>
            <a:r>
              <a:rPr lang="en-US" dirty="0" smtClean="0"/>
              <a:t> ) </a:t>
            </a:r>
          </a:p>
          <a:p>
            <a:pPr lvl="2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p[c] &lt;&lt; </a:t>
            </a:r>
            <a:r>
              <a:rPr lang="en-US" dirty="0" err="1" smtClean="0"/>
              <a:t>endl</a:t>
            </a:r>
            <a:r>
              <a:rPr lang="en-US" dirty="0" smtClean="0"/>
              <a:t>;  </a:t>
            </a:r>
          </a:p>
          <a:p>
            <a:pPr lvl="1">
              <a:buNone/>
            </a:pPr>
            <a:r>
              <a:rPr lang="en-US" dirty="0" smtClean="0"/>
              <a:t>    delete[] p;   </a:t>
            </a:r>
          </a:p>
          <a:p>
            <a:pPr lvl="1">
              <a:buNone/>
            </a:pPr>
            <a:r>
              <a:rPr lang="en-US" dirty="0" smtClean="0"/>
              <a:t>    return 0;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34BEF3E-9A8F-4E04-81A5-651709BCCFF5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Reference Variables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2400" y="1066800"/>
            <a:ext cx="4648200" cy="5715000"/>
          </a:xfrm>
        </p:spPr>
        <p:txBody>
          <a:bodyPr/>
          <a:lstStyle/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#include &lt;iostream.h&gt;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endParaRPr lang="en-US" sz="20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// Function prototypes (required in C++)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endParaRPr lang="en-US" sz="20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void p_swap(int *, int *);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void r_swap(int&amp;, int&amp;);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endParaRPr lang="en-US" sz="20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int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main</a:t>
            </a:r>
            <a:r>
              <a:rPr lang="en-US" sz="2000" b="1">
                <a:latin typeface="Courier New" pitchFamily="49" charset="0"/>
              </a:rPr>
              <a:t> (void){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 int v = 5, x = 10;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 cout &lt;&lt; v &lt;&lt; x &lt;&lt; endl;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p_swap(&amp;v,&amp;x);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 cout &lt;&lt; v &lt;&lt; x &lt;&lt; endl;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r_swap(v,x);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 cout &lt;&lt; v &lt;&lt; x &lt;&lt; endl;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 return 0;</a:t>
            </a:r>
          </a:p>
          <a:p>
            <a:pPr lvl="1">
              <a:lnSpc>
                <a:spcPct val="90000"/>
              </a:lnSpc>
              <a:buFont typeface="Courier New" pitchFamily="49" charset="0"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419600" y="3886200"/>
            <a:ext cx="4495800" cy="24384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742950" lvl="1" indent="-285750"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void </a:t>
            </a: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r_swap</a:t>
            </a:r>
            <a:r>
              <a:rPr lang="en-US" sz="1800" b="1">
                <a:latin typeface="Courier New" pitchFamily="49" charset="0"/>
              </a:rPr>
              <a:t>(int &amp;a, int &amp;b)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{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 int temp;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 temp = a;		(2)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 a = b;		(3)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 b = temp;</a:t>
            </a:r>
          </a:p>
          <a:p>
            <a:pPr marL="742950" lvl="1" indent="-285750"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419600" y="1219200"/>
            <a:ext cx="4495800" cy="2667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void </a:t>
            </a:r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p_swap</a:t>
            </a:r>
            <a:r>
              <a:rPr lang="en-US" sz="1800" b="1">
                <a:latin typeface="Courier New" pitchFamily="49" charset="0"/>
              </a:rPr>
              <a:t>(int *a, int *b)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{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None/>
            </a:pPr>
            <a:r>
              <a:rPr lang="en-US" sz="28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int temp;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  temp = *a;	(2)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  *a = *b;		(3)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  *b = temp;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Courier New" pitchFamily="49" charset="0"/>
              <a:buNone/>
            </a:pPr>
            <a:r>
              <a:rPr lang="en-US" sz="1800" b="1">
                <a:latin typeface="Courier New" pitchFamily="49" charset="0"/>
              </a:rPr>
              <a:t>}</a:t>
            </a:r>
            <a:r>
              <a:rPr lang="en-US" sz="2800" b="1">
                <a:latin typeface="Courier New" pitchFamily="49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D906BCF9-6542-4C0A-A427-7EA37ADD433B}" type="slidenum">
              <a:rPr lang="en-US"/>
              <a:pPr/>
              <a:t>4</a:t>
            </a:fld>
            <a:endParaRPr lang="en-US"/>
          </a:p>
        </p:txBody>
      </p:sp>
      <p:sp>
        <p:nvSpPr>
          <p:cNvPr id="13361" name="Rectangle 4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Pointer </a:t>
            </a:r>
            <a:r>
              <a:rPr lang="en-US" dirty="0"/>
              <a:t>Expressions and Pointer Arithmetic</a:t>
            </a:r>
          </a:p>
        </p:txBody>
      </p:sp>
      <p:sp>
        <p:nvSpPr>
          <p:cNvPr id="13362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05800" cy="5410200"/>
          </a:xfrm>
        </p:spPr>
        <p:txBody>
          <a:bodyPr/>
          <a:lstStyle/>
          <a:p>
            <a:r>
              <a:rPr lang="en-US"/>
              <a:t>Pointer arithmetic</a:t>
            </a:r>
          </a:p>
          <a:p>
            <a:pPr lvl="1"/>
            <a:r>
              <a:rPr lang="en-US"/>
              <a:t>Increment/decrement pointer  </a:t>
            </a:r>
            <a:r>
              <a:rPr lang="en-US" b="1">
                <a:latin typeface="Courier New" pitchFamily="49" charset="0"/>
              </a:rPr>
              <a:t>(++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</a:rPr>
              <a:t>--</a:t>
            </a:r>
            <a:r>
              <a:rPr lang="en-US"/>
              <a:t>)</a:t>
            </a:r>
          </a:p>
          <a:p>
            <a:pPr lvl="1"/>
            <a:r>
              <a:rPr lang="en-US"/>
              <a:t>Add/subtract an integer to/from a pointer( </a:t>
            </a:r>
            <a:r>
              <a:rPr lang="en-US" b="1">
                <a:latin typeface="Courier New" pitchFamily="49" charset="0"/>
              </a:rPr>
              <a:t>+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</a:rPr>
              <a:t>+=</a:t>
            </a:r>
            <a:r>
              <a:rPr lang="en-US"/>
              <a:t> , </a:t>
            </a:r>
            <a:r>
              <a:rPr lang="en-US" b="1">
                <a:latin typeface="Courier New" pitchFamily="49" charset="0"/>
              </a:rPr>
              <a:t>-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</a:rPr>
              <a:t>-=</a:t>
            </a:r>
            <a:r>
              <a:rPr lang="en-US"/>
              <a:t>)</a:t>
            </a:r>
          </a:p>
          <a:p>
            <a:pPr lvl="1"/>
            <a:r>
              <a:rPr lang="en-US"/>
              <a:t>Pointers may be subtracted from each other</a:t>
            </a:r>
          </a:p>
          <a:p>
            <a:pPr lvl="1"/>
            <a:r>
              <a:rPr lang="en-US"/>
              <a:t>Pointer arithmetic is meaningless unless performed on an array</a:t>
            </a:r>
          </a:p>
          <a:p>
            <a:r>
              <a:rPr lang="en-US"/>
              <a:t>5 element </a:t>
            </a:r>
            <a:r>
              <a:rPr lang="en-US" b="1">
                <a:latin typeface="Courier New" pitchFamily="49" charset="0"/>
              </a:rPr>
              <a:t>int</a:t>
            </a:r>
            <a:r>
              <a:rPr lang="en-US"/>
              <a:t> array on a machine using 4 byte </a:t>
            </a:r>
            <a:r>
              <a:rPr lang="en-US" b="1">
                <a:latin typeface="Courier New" pitchFamily="49" charset="0"/>
              </a:rPr>
              <a:t>int</a:t>
            </a:r>
            <a:r>
              <a:rPr lang="en-US"/>
              <a:t>s</a:t>
            </a:r>
          </a:p>
          <a:p>
            <a:pPr lvl="1"/>
            <a:r>
              <a:rPr lang="en-US" b="1">
                <a:latin typeface="Courier New" pitchFamily="49" charset="0"/>
              </a:rPr>
              <a:t>vPtr</a:t>
            </a:r>
            <a:r>
              <a:rPr lang="en-US"/>
              <a:t> points to first element </a:t>
            </a:r>
            <a:r>
              <a:rPr lang="en-US" b="1">
                <a:latin typeface="Courier New" pitchFamily="49" charset="0"/>
              </a:rPr>
              <a:t>v[ 0 ]</a:t>
            </a:r>
            <a:r>
              <a:rPr lang="en-US"/>
              <a:t>, which is at location 3000</a:t>
            </a:r>
          </a:p>
          <a:p>
            <a:pPr lvl="2"/>
            <a:r>
              <a:rPr lang="en-US" b="1">
                <a:latin typeface="Courier New" pitchFamily="49" charset="0"/>
              </a:rPr>
              <a:t>vPtr = 3000</a:t>
            </a:r>
            <a:endParaRPr lang="en-US"/>
          </a:p>
          <a:p>
            <a:pPr lvl="1"/>
            <a:r>
              <a:rPr lang="en-US" b="1">
                <a:latin typeface="Courier New" pitchFamily="49" charset="0"/>
              </a:rPr>
              <a:t>vPtr += 2</a:t>
            </a:r>
            <a:r>
              <a:rPr lang="en-US"/>
              <a:t>; sets </a:t>
            </a:r>
            <a:r>
              <a:rPr lang="en-US" b="1">
                <a:latin typeface="Courier New" pitchFamily="49" charset="0"/>
              </a:rPr>
              <a:t>vPtr</a:t>
            </a:r>
            <a:r>
              <a:rPr lang="en-US"/>
              <a:t> to </a:t>
            </a:r>
            <a:r>
              <a:rPr lang="en-US" b="1">
                <a:latin typeface="Courier New" pitchFamily="49" charset="0"/>
              </a:rPr>
              <a:t>3008</a:t>
            </a:r>
          </a:p>
          <a:p>
            <a:pPr lvl="2"/>
            <a:r>
              <a:rPr lang="en-US" b="1">
                <a:latin typeface="Courier New" pitchFamily="49" charset="0"/>
              </a:rPr>
              <a:t>vPtr</a:t>
            </a:r>
            <a:r>
              <a:rPr lang="en-US"/>
              <a:t> points to </a:t>
            </a:r>
            <a:r>
              <a:rPr lang="en-US" b="1">
                <a:latin typeface="Courier New" pitchFamily="49" charset="0"/>
              </a:rPr>
              <a:t>v[ 2 ]</a:t>
            </a:r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253038" y="4198938"/>
            <a:ext cx="3662362" cy="1668462"/>
            <a:chOff x="1773" y="2334"/>
            <a:chExt cx="1593" cy="733"/>
          </a:xfrm>
        </p:grpSpPr>
        <p:sp>
          <p:nvSpPr>
            <p:cNvPr id="13345" name="Rectangle 33"/>
            <p:cNvSpPr>
              <a:spLocks noChangeArrowheads="1"/>
            </p:cNvSpPr>
            <p:nvPr/>
          </p:nvSpPr>
          <p:spPr bwMode="auto">
            <a:xfrm>
              <a:off x="1773" y="2963"/>
              <a:ext cx="842" cy="1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pointer variable </a:t>
              </a:r>
              <a:r>
                <a:rPr lang="en-US" sz="1000" b="1">
                  <a:latin typeface="Courier New" pitchFamily="49" charset="0"/>
                  <a:ea typeface="Mincho" charset="-128"/>
                </a:rPr>
                <a:t>vPtr</a:t>
              </a:r>
              <a:endParaRPr lang="en-US" sz="10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1782" y="2830"/>
              <a:ext cx="144" cy="144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19944" y="19944"/>
                </a:cxn>
                <a:cxn ang="0">
                  <a:pos x="0" y="19944"/>
                </a:cxn>
                <a:cxn ang="0">
                  <a:pos x="0" y="0"/>
                </a:cxn>
                <a:cxn ang="0">
                  <a:pos x="19944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19944" y="19944"/>
                  </a:lnTo>
                  <a:lnTo>
                    <a:pt x="0" y="19944"/>
                  </a:lnTo>
                  <a:lnTo>
                    <a:pt x="0" y="0"/>
                  </a:lnTo>
                  <a:lnTo>
                    <a:pt x="19944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Oval 31"/>
            <p:cNvSpPr>
              <a:spLocks noChangeArrowheads="1"/>
            </p:cNvSpPr>
            <p:nvPr/>
          </p:nvSpPr>
          <p:spPr bwMode="auto">
            <a:xfrm>
              <a:off x="1830" y="2878"/>
              <a:ext cx="48" cy="48"/>
            </a:xfrm>
            <a:prstGeom prst="ellipse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166" y="2604"/>
              <a:ext cx="240" cy="144"/>
              <a:chOff x="0" y="0"/>
              <a:chExt cx="20000" cy="20000"/>
            </a:xfrm>
          </p:grpSpPr>
          <p:sp>
            <p:nvSpPr>
              <p:cNvPr id="13342" name="Freeform 3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19967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67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19967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6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Rectangle 29"/>
              <p:cNvSpPr>
                <a:spLocks noChangeArrowheads="1"/>
              </p:cNvSpPr>
              <p:nvPr/>
            </p:nvSpPr>
            <p:spPr bwMode="auto">
              <a:xfrm>
                <a:off x="2100" y="4000"/>
                <a:ext cx="15767" cy="145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v[0]</a:t>
                </a: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2406" y="2604"/>
              <a:ext cx="240" cy="144"/>
              <a:chOff x="0" y="0"/>
              <a:chExt cx="20000" cy="20000"/>
            </a:xfrm>
          </p:grpSpPr>
          <p:sp>
            <p:nvSpPr>
              <p:cNvPr id="13339" name="Freeform 2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19967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67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19967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6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/>
            </p:nvSpPr>
            <p:spPr bwMode="auto">
              <a:xfrm>
                <a:off x="2100" y="4000"/>
                <a:ext cx="15767" cy="145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v[1]</a:t>
                </a: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646" y="2604"/>
              <a:ext cx="240" cy="144"/>
              <a:chOff x="0" y="0"/>
              <a:chExt cx="20000" cy="20000"/>
            </a:xfrm>
          </p:grpSpPr>
          <p:sp>
            <p:nvSpPr>
              <p:cNvPr id="13336" name="Freeform 2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19967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67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19967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6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Rectangle 23"/>
              <p:cNvSpPr>
                <a:spLocks noChangeArrowheads="1"/>
              </p:cNvSpPr>
              <p:nvPr/>
            </p:nvSpPr>
            <p:spPr bwMode="auto">
              <a:xfrm>
                <a:off x="2100" y="4000"/>
                <a:ext cx="15767" cy="145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v[2]</a:t>
                </a: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126" y="2604"/>
              <a:ext cx="240" cy="144"/>
              <a:chOff x="0" y="0"/>
              <a:chExt cx="20000" cy="20000"/>
            </a:xfrm>
          </p:grpSpPr>
          <p:sp>
            <p:nvSpPr>
              <p:cNvPr id="13333" name="Freeform 21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19967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67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19967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6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Rectangle 20"/>
              <p:cNvSpPr>
                <a:spLocks noChangeArrowheads="1"/>
              </p:cNvSpPr>
              <p:nvPr/>
            </p:nvSpPr>
            <p:spPr bwMode="auto">
              <a:xfrm>
                <a:off x="2100" y="4000"/>
                <a:ext cx="15767" cy="145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v[4]</a:t>
                </a: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886" y="2604"/>
              <a:ext cx="240" cy="144"/>
              <a:chOff x="0" y="0"/>
              <a:chExt cx="20000" cy="20000"/>
            </a:xfrm>
          </p:grpSpPr>
          <p:sp>
            <p:nvSpPr>
              <p:cNvPr id="13330" name="Freeform 18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67" y="0"/>
                  </a:cxn>
                  <a:cxn ang="0">
                    <a:pos x="19967" y="19944"/>
                  </a:cxn>
                  <a:cxn ang="0">
                    <a:pos x="0" y="19944"/>
                  </a:cxn>
                  <a:cxn ang="0">
                    <a:pos x="0" y="0"/>
                  </a:cxn>
                  <a:cxn ang="0">
                    <a:pos x="19967" y="0"/>
                  </a:cxn>
                </a:cxnLst>
                <a:rect l="0" t="0" r="r" b="b"/>
                <a:pathLst>
                  <a:path w="20000" h="20000">
                    <a:moveTo>
                      <a:pt x="19967" y="0"/>
                    </a:moveTo>
                    <a:lnTo>
                      <a:pt x="19967" y="19944"/>
                    </a:lnTo>
                    <a:lnTo>
                      <a:pt x="0" y="19944"/>
                    </a:lnTo>
                    <a:lnTo>
                      <a:pt x="0" y="0"/>
                    </a:lnTo>
                    <a:lnTo>
                      <a:pt x="1996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Rectangle 17"/>
              <p:cNvSpPr>
                <a:spLocks noChangeArrowheads="1"/>
              </p:cNvSpPr>
              <p:nvPr/>
            </p:nvSpPr>
            <p:spPr bwMode="auto">
              <a:xfrm>
                <a:off x="2100" y="4000"/>
                <a:ext cx="15767" cy="1450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000" b="1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v[3]</a:t>
                </a: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13327" name="Freeform 15"/>
            <p:cNvSpPr>
              <a:spLocks/>
            </p:cNvSpPr>
            <p:nvPr/>
          </p:nvSpPr>
          <p:spPr bwMode="auto">
            <a:xfrm>
              <a:off x="2166" y="2508"/>
              <a:ext cx="0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17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1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auto">
            <a:xfrm>
              <a:off x="2406" y="2508"/>
              <a:ext cx="0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17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1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auto">
            <a:xfrm>
              <a:off x="2646" y="2508"/>
              <a:ext cx="0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17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1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auto">
            <a:xfrm>
              <a:off x="2886" y="2508"/>
              <a:ext cx="0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17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1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3126" y="2508"/>
              <a:ext cx="0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17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17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2081" y="2418"/>
              <a:ext cx="189" cy="1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3000</a:t>
              </a: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2321" y="2418"/>
              <a:ext cx="189" cy="1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3004</a:t>
              </a: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561" y="2418"/>
              <a:ext cx="189" cy="1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3008</a:t>
              </a: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2801" y="2418"/>
              <a:ext cx="189" cy="1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3012</a:t>
              </a: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3041" y="2418"/>
              <a:ext cx="189" cy="10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3016</a:t>
              </a: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055" y="2334"/>
              <a:ext cx="324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location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auto">
            <a:xfrm>
              <a:off x="1852" y="2667"/>
              <a:ext cx="315" cy="214"/>
            </a:xfrm>
            <a:custGeom>
              <a:avLst/>
              <a:gdLst/>
              <a:ahLst/>
              <a:cxnLst>
                <a:cxn ang="0">
                  <a:pos x="19975" y="0"/>
                </a:cxn>
                <a:cxn ang="0">
                  <a:pos x="0" y="0"/>
                </a:cxn>
                <a:cxn ang="0">
                  <a:pos x="0" y="19963"/>
                </a:cxn>
              </a:cxnLst>
              <a:rect l="0" t="0" r="r" b="b"/>
              <a:pathLst>
                <a:path w="20000" h="20000">
                  <a:moveTo>
                    <a:pt x="19975" y="0"/>
                  </a:moveTo>
                  <a:lnTo>
                    <a:pt x="0" y="0"/>
                  </a:lnTo>
                  <a:lnTo>
                    <a:pt x="0" y="1996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1828800" y="1989138"/>
            <a:ext cx="548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1828800" y="3433763"/>
            <a:ext cx="5486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 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F1A3477C-BFFC-4430-96E2-9C8CD0A83EBF}" type="slidenum">
              <a:rPr lang="en-US"/>
              <a:pPr/>
              <a:t>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</a:t>
            </a:r>
            <a:r>
              <a:rPr lang="en-US" dirty="0"/>
              <a:t>Expressions and Pointer Arithmetic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Subtracting pointers</a:t>
            </a:r>
          </a:p>
          <a:p>
            <a:pPr lvl="1"/>
            <a:r>
              <a:rPr lang="en-US"/>
              <a:t>Returns the number of elements between two addresses</a:t>
            </a:r>
          </a:p>
          <a:p>
            <a:pPr lvl="4">
              <a:buFontTx/>
              <a:buNone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b="1">
                <a:latin typeface="Courier New" pitchFamily="49" charset="0"/>
              </a:rPr>
              <a:t>vPtr2 = v[ 2 ];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vPtr = v[ 0 ];</a:t>
            </a:r>
            <a:br>
              <a:rPr lang="en-US" b="1">
                <a:latin typeface="Courier New" pitchFamily="49" charset="0"/>
              </a:rPr>
            </a:br>
            <a:r>
              <a:rPr lang="en-US" b="1">
                <a:latin typeface="Courier New" pitchFamily="49" charset="0"/>
              </a:rPr>
              <a:t>vPtr2 - vPtr == 2</a:t>
            </a:r>
          </a:p>
          <a:p>
            <a:r>
              <a:rPr lang="en-US"/>
              <a:t>Pointer comparison</a:t>
            </a:r>
          </a:p>
          <a:p>
            <a:pPr lvl="1"/>
            <a:r>
              <a:rPr lang="en-US"/>
              <a:t>Test which pointer points to the higher numbered array element</a:t>
            </a:r>
          </a:p>
          <a:p>
            <a:pPr lvl="1"/>
            <a:r>
              <a:rPr lang="en-US"/>
              <a:t>Test if a pointer points to </a:t>
            </a:r>
            <a:r>
              <a:rPr lang="en-US" b="1">
                <a:latin typeface="Courier New" pitchFamily="49" charset="0"/>
              </a:rPr>
              <a:t>0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NULL</a:t>
            </a:r>
            <a:r>
              <a:rPr lang="en-US"/>
              <a:t>)</a:t>
            </a:r>
          </a:p>
          <a:p>
            <a:pPr lvl="4">
              <a:buFontTx/>
              <a:buNone/>
            </a:pPr>
            <a:r>
              <a:rPr lang="en-US" b="1">
                <a:latin typeface="Courier New" pitchFamily="49" charset="0"/>
              </a:rPr>
              <a:t>if ( vPtr == ‘0’ )</a:t>
            </a:r>
          </a:p>
          <a:p>
            <a:pPr lvl="4">
              <a:buFontTx/>
              <a:buNone/>
            </a:pPr>
            <a:r>
              <a:rPr lang="en-US" b="1">
                <a:latin typeface="Courier New" pitchFamily="49" charset="0"/>
              </a:rPr>
              <a:t>   statement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BE903AD9-88D6-4B0A-AB0A-13A4D9588D82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Void pointer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Pointers assignment</a:t>
            </a:r>
          </a:p>
          <a:p>
            <a:pPr lvl="1"/>
            <a:r>
              <a:rPr lang="en-US" dirty="0"/>
              <a:t>If not the same type, a cast operator must be used</a:t>
            </a:r>
          </a:p>
          <a:p>
            <a:pPr lvl="1"/>
            <a:r>
              <a:rPr lang="en-US" dirty="0"/>
              <a:t>Exception: pointer to </a:t>
            </a:r>
            <a:r>
              <a:rPr lang="en-US" b="1" dirty="0">
                <a:latin typeface="Courier New" pitchFamily="49" charset="0"/>
              </a:rPr>
              <a:t>void</a:t>
            </a:r>
            <a:r>
              <a:rPr lang="en-US" dirty="0"/>
              <a:t> (type 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Generic pointer, represents any type</a:t>
            </a:r>
          </a:p>
          <a:p>
            <a:pPr lvl="2"/>
            <a:r>
              <a:rPr lang="en-US" dirty="0"/>
              <a:t>No casting needed to convert a pointer to </a:t>
            </a:r>
            <a:r>
              <a:rPr lang="en-US" b="1" dirty="0">
                <a:latin typeface="Courier New" pitchFamily="49" charset="0"/>
              </a:rPr>
              <a:t>void</a:t>
            </a:r>
            <a:r>
              <a:rPr lang="en-US" dirty="0"/>
              <a:t> pointer</a:t>
            </a:r>
          </a:p>
          <a:p>
            <a:pPr lvl="2"/>
            <a:r>
              <a:rPr lang="en-US" b="1" dirty="0">
                <a:latin typeface="Courier New" pitchFamily="49" charset="0"/>
              </a:rPr>
              <a:t>void</a:t>
            </a:r>
            <a:r>
              <a:rPr lang="en-US" dirty="0"/>
              <a:t> pointers cannot be </a:t>
            </a:r>
            <a:r>
              <a:rPr lang="en-US" dirty="0" err="1"/>
              <a:t>dereferenced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3D5DD9EF-47BB-4CB6-8F79-7DC8DBF0CD48}" type="slidenum">
              <a:rPr lang="en-US"/>
              <a:pPr/>
              <a:t>7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Relationship Between Pointers and Arrays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Arrays and pointers closely related</a:t>
            </a:r>
          </a:p>
          <a:p>
            <a:pPr lvl="1"/>
            <a:r>
              <a:rPr lang="en-US"/>
              <a:t>Array name like constant pointer</a:t>
            </a:r>
          </a:p>
          <a:p>
            <a:pPr lvl="1"/>
            <a:r>
              <a:rPr lang="en-US"/>
              <a:t>Pointers can do array subscripting operations</a:t>
            </a:r>
          </a:p>
          <a:p>
            <a:pPr lvl="1"/>
            <a:r>
              <a:rPr lang="en-US"/>
              <a:t>Having declared an array </a:t>
            </a:r>
            <a:r>
              <a:rPr lang="en-US" b="1">
                <a:latin typeface="Courier New" pitchFamily="49" charset="0"/>
              </a:rPr>
              <a:t>b[ 5 ]</a:t>
            </a:r>
            <a:r>
              <a:rPr lang="en-US"/>
              <a:t> and a pointer </a:t>
            </a:r>
            <a:r>
              <a:rPr lang="en-US" b="1">
                <a:latin typeface="Courier New" pitchFamily="49" charset="0"/>
              </a:rPr>
              <a:t>bPtr</a:t>
            </a:r>
          </a:p>
          <a:p>
            <a:pPr lvl="2"/>
            <a:r>
              <a:rPr lang="en-US" b="1">
                <a:latin typeface="Courier New" pitchFamily="49" charset="0"/>
              </a:rPr>
              <a:t>bPtr</a:t>
            </a:r>
            <a:r>
              <a:rPr lang="en-US"/>
              <a:t> is equal to </a:t>
            </a:r>
            <a:r>
              <a:rPr lang="en-US" b="1">
                <a:latin typeface="Courier New" pitchFamily="49" charset="0"/>
              </a:rPr>
              <a:t>b</a:t>
            </a:r>
          </a:p>
          <a:p>
            <a:pPr lvl="4">
              <a:buFontTx/>
              <a:buNone/>
            </a:pPr>
            <a:r>
              <a:rPr lang="en-US" b="1">
                <a:latin typeface="Courier New" pitchFamily="49" charset="0"/>
              </a:rPr>
              <a:t>bptr == b</a:t>
            </a:r>
          </a:p>
          <a:p>
            <a:pPr lvl="2"/>
            <a:r>
              <a:rPr lang="en-US" b="1">
                <a:latin typeface="Courier New" pitchFamily="49" charset="0"/>
              </a:rPr>
              <a:t>bptr</a:t>
            </a:r>
            <a:r>
              <a:rPr lang="en-US"/>
              <a:t> is equal to the address of the first element of </a:t>
            </a:r>
            <a:r>
              <a:rPr lang="en-US" b="1">
                <a:latin typeface="Courier New" pitchFamily="49" charset="0"/>
              </a:rPr>
              <a:t>b</a:t>
            </a:r>
          </a:p>
          <a:p>
            <a:pPr lvl="4">
              <a:buFontTx/>
              <a:buNone/>
            </a:pPr>
            <a:r>
              <a:rPr lang="en-US" b="1">
                <a:latin typeface="Courier New" pitchFamily="49" charset="0"/>
              </a:rPr>
              <a:t>bptr == &amp;b[ 0 ]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0"/>
            <a:ext cx="1905000" cy="457200"/>
          </a:xfrm>
          <a:prstGeom prst="rect">
            <a:avLst/>
          </a:prstGeom>
        </p:spPr>
        <p:txBody>
          <a:bodyPr/>
          <a:lstStyle/>
          <a:p>
            <a:fld id="{FB7DB516-8BF2-47DE-843A-D0F385638485}" type="slidenum">
              <a:rPr lang="en-US"/>
              <a:pPr/>
              <a:t>8</a:t>
            </a:fld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Relationship Between Pointers and Arrays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Accessing array elements with pointers</a:t>
            </a:r>
          </a:p>
          <a:p>
            <a:pPr lvl="1"/>
            <a:r>
              <a:rPr lang="en-US" dirty="0"/>
              <a:t>Element </a:t>
            </a:r>
            <a:r>
              <a:rPr lang="en-US" b="1" dirty="0">
                <a:latin typeface="Courier New" pitchFamily="49" charset="0"/>
              </a:rPr>
              <a:t>b[ n ]</a:t>
            </a:r>
            <a:r>
              <a:rPr lang="en-US" dirty="0"/>
              <a:t> can be accessed by  </a:t>
            </a:r>
            <a:r>
              <a:rPr lang="en-US" b="1" dirty="0" smtClean="0">
                <a:latin typeface="Courier New" pitchFamily="49" charset="0"/>
              </a:rPr>
              <a:t>*(</a:t>
            </a:r>
            <a:r>
              <a:rPr lang="en-US" b="1" dirty="0" err="1" smtClean="0">
                <a:latin typeface="Courier New" pitchFamily="49" charset="0"/>
              </a:rPr>
              <a:t>bPtr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+ </a:t>
            </a:r>
            <a:r>
              <a:rPr lang="en-US" b="1" dirty="0" smtClean="0">
                <a:latin typeface="Courier New" pitchFamily="49" charset="0"/>
              </a:rPr>
              <a:t>n)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Called pointer/offset notation</a:t>
            </a:r>
          </a:p>
          <a:p>
            <a:pPr lvl="1"/>
            <a:r>
              <a:rPr lang="en-US" dirty="0"/>
              <a:t>Array itself can use pointer arithmetic.</a:t>
            </a:r>
          </a:p>
          <a:p>
            <a:pPr lvl="2"/>
            <a:r>
              <a:rPr lang="en-US" b="1" dirty="0">
                <a:latin typeface="Courier New" pitchFamily="49" charset="0"/>
              </a:rPr>
              <a:t>b[ 3 ]</a:t>
            </a:r>
            <a:r>
              <a:rPr lang="en-US" dirty="0"/>
              <a:t> same as </a:t>
            </a:r>
            <a:r>
              <a:rPr lang="en-US" b="1" dirty="0">
                <a:latin typeface="Courier New" pitchFamily="49" charset="0"/>
              </a:rPr>
              <a:t>*(b + 3)</a:t>
            </a:r>
          </a:p>
          <a:p>
            <a:pPr lvl="1"/>
            <a:r>
              <a:rPr lang="en-US" dirty="0"/>
              <a:t>Pointers can be subscripted (pointer/subscript notation)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bPtr</a:t>
            </a:r>
            <a:r>
              <a:rPr lang="en-US" b="1" dirty="0">
                <a:latin typeface="Courier New" pitchFamily="49" charset="0"/>
              </a:rPr>
              <a:t>[ 3 ]</a:t>
            </a:r>
            <a:r>
              <a:rPr lang="en-US" dirty="0"/>
              <a:t> same as </a:t>
            </a:r>
            <a:r>
              <a:rPr lang="en-US" b="1" dirty="0">
                <a:latin typeface="Courier New" pitchFamily="49" charset="0"/>
              </a:rPr>
              <a:t>b[ 3 ]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191000" cy="50292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500" dirty="0" smtClean="0"/>
              <a:t>//using subscript and pointer notations with arrays </a:t>
            </a:r>
          </a:p>
          <a:p>
            <a:pPr>
              <a:buNone/>
            </a:pPr>
            <a:r>
              <a:rPr lang="en-US" sz="3500" dirty="0" smtClean="0"/>
              <a:t>#include&lt;</a:t>
            </a:r>
            <a:r>
              <a:rPr lang="en-US" sz="3500" dirty="0" err="1" smtClean="0"/>
              <a:t>iostream</a:t>
            </a:r>
            <a:r>
              <a:rPr lang="en-US" sz="3500" dirty="0" smtClean="0"/>
              <a:t>&gt;</a:t>
            </a:r>
          </a:p>
          <a:p>
            <a:pPr>
              <a:buNone/>
            </a:pPr>
            <a:r>
              <a:rPr lang="en-US" sz="3500" dirty="0" smtClean="0"/>
              <a:t>using namespace std;</a:t>
            </a:r>
          </a:p>
          <a:p>
            <a:pPr>
              <a:buNone/>
            </a:pPr>
            <a:r>
              <a:rPr lang="en-US" sz="3500" dirty="0" err="1" smtClean="0"/>
              <a:t>int</a:t>
            </a:r>
            <a:r>
              <a:rPr lang="en-US" sz="3500" dirty="0" smtClean="0"/>
              <a:t> main()</a:t>
            </a:r>
          </a:p>
          <a:p>
            <a:pPr>
              <a:buNone/>
            </a:pPr>
            <a:r>
              <a:rPr lang="en-US" sz="3500" dirty="0" smtClean="0"/>
              <a:t>{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int</a:t>
            </a:r>
            <a:r>
              <a:rPr lang="en-US" sz="3500" dirty="0" smtClean="0"/>
              <a:t> b[]={10,20,30,40};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int</a:t>
            </a:r>
            <a:r>
              <a:rPr lang="en-US" sz="3500" dirty="0" smtClean="0"/>
              <a:t> *</a:t>
            </a:r>
            <a:r>
              <a:rPr lang="en-US" sz="3500" dirty="0" err="1" smtClean="0"/>
              <a:t>bPtr</a:t>
            </a:r>
            <a:r>
              <a:rPr lang="en-US" sz="3500" dirty="0" smtClean="0"/>
              <a:t>=b;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cout</a:t>
            </a:r>
            <a:r>
              <a:rPr lang="en-US" sz="3500" dirty="0" smtClean="0"/>
              <a:t>&lt;&lt;“Array printed with:”&lt;&lt;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;</a:t>
            </a:r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cout</a:t>
            </a:r>
            <a:r>
              <a:rPr lang="en-US" sz="3500" dirty="0" smtClean="0"/>
              <a:t>&lt;&lt;“ Array subscript notation” 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;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for (</a:t>
            </a:r>
            <a:r>
              <a:rPr lang="en-US" sz="3500" dirty="0" err="1" smtClean="0"/>
              <a:t>int</a:t>
            </a:r>
            <a:r>
              <a:rPr lang="en-US" sz="3500" dirty="0" smtClean="0"/>
              <a:t> </a:t>
            </a:r>
            <a:r>
              <a:rPr lang="en-US" sz="3500" dirty="0" err="1" smtClean="0"/>
              <a:t>i</a:t>
            </a:r>
            <a:r>
              <a:rPr lang="en-US" sz="3500" dirty="0" smtClean="0"/>
              <a:t>=0; </a:t>
            </a:r>
            <a:r>
              <a:rPr lang="en-US" sz="3500" dirty="0" err="1" smtClean="0"/>
              <a:t>i</a:t>
            </a:r>
            <a:r>
              <a:rPr lang="en-US" sz="3500" dirty="0" smtClean="0"/>
              <a:t>&lt;=3; </a:t>
            </a:r>
            <a:r>
              <a:rPr lang="en-US" sz="3500" dirty="0" err="1" smtClean="0"/>
              <a:t>i</a:t>
            </a:r>
            <a:r>
              <a:rPr lang="en-US" sz="3500" dirty="0" smtClean="0"/>
              <a:t>++)</a:t>
            </a:r>
          </a:p>
          <a:p>
            <a:pPr>
              <a:buNone/>
            </a:pPr>
            <a:r>
              <a:rPr lang="en-US" sz="3500" dirty="0" smtClean="0"/>
              <a:t>		</a:t>
            </a:r>
            <a:r>
              <a:rPr lang="en-US" sz="3500" dirty="0" err="1" smtClean="0"/>
              <a:t>cout</a:t>
            </a:r>
            <a:r>
              <a:rPr lang="en-US" sz="3500" dirty="0" smtClean="0"/>
              <a:t>&lt;&lt;“b[”&lt;&lt;</a:t>
            </a:r>
            <a:r>
              <a:rPr lang="en-US" sz="3500" dirty="0" err="1" smtClean="0"/>
              <a:t>i</a:t>
            </a:r>
            <a:r>
              <a:rPr lang="en-US" sz="3500" dirty="0" smtClean="0"/>
              <a:t>&lt;&lt;“]=”&lt;&lt;b[</a:t>
            </a:r>
            <a:r>
              <a:rPr lang="en-US" sz="3500" dirty="0" err="1" smtClean="0"/>
              <a:t>i</a:t>
            </a:r>
            <a:r>
              <a:rPr lang="en-US" sz="3500" dirty="0" smtClean="0"/>
              <a:t>]&lt;&lt;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;</a:t>
            </a:r>
          </a:p>
          <a:p>
            <a:pPr>
              <a:buNone/>
            </a:pPr>
            <a:r>
              <a:rPr lang="en-US" sz="3500" dirty="0" smtClean="0"/>
              <a:t>	</a:t>
            </a:r>
          </a:p>
          <a:p>
            <a:pPr>
              <a:buNone/>
            </a:pPr>
            <a:r>
              <a:rPr lang="en-US" sz="3500" dirty="0" err="1" smtClean="0"/>
              <a:t>cout</a:t>
            </a:r>
            <a:r>
              <a:rPr lang="en-US" sz="3500" dirty="0" smtClean="0"/>
              <a:t>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&lt;&lt;“Array/offset notation”&lt;&lt;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;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for(</a:t>
            </a:r>
            <a:r>
              <a:rPr lang="en-US" sz="3500" dirty="0" err="1" smtClean="0"/>
              <a:t>int</a:t>
            </a:r>
            <a:r>
              <a:rPr lang="en-US" sz="3500" dirty="0" smtClean="0"/>
              <a:t> offset=0;offset&lt;=3;offset++)</a:t>
            </a:r>
          </a:p>
          <a:p>
            <a:pPr>
              <a:buNone/>
            </a:pPr>
            <a:r>
              <a:rPr lang="en-US" sz="3500" dirty="0" smtClean="0"/>
              <a:t>	      </a:t>
            </a:r>
            <a:r>
              <a:rPr lang="en-US" sz="3500" dirty="0" err="1" smtClean="0"/>
              <a:t>cout</a:t>
            </a:r>
            <a:r>
              <a:rPr lang="en-US" sz="3500" dirty="0" smtClean="0"/>
              <a:t>&lt;&lt;“*(b+”&lt;&lt;offset&lt;&lt;“)=”</a:t>
            </a:r>
          </a:p>
          <a:p>
            <a:pPr>
              <a:buNone/>
            </a:pPr>
            <a:r>
              <a:rPr lang="en-US" sz="3500" dirty="0" smtClean="0"/>
              <a:t>	        &lt;&lt;*(</a:t>
            </a:r>
            <a:r>
              <a:rPr lang="en-US" sz="3500" dirty="0" err="1" smtClean="0"/>
              <a:t>b+offset</a:t>
            </a:r>
            <a:r>
              <a:rPr lang="en-US" sz="3500" dirty="0" smtClean="0"/>
              <a:t>)&lt;&lt;</a:t>
            </a:r>
            <a:r>
              <a:rPr lang="en-US" sz="3500" dirty="0" err="1" smtClean="0"/>
              <a:t>endl</a:t>
            </a:r>
            <a:r>
              <a:rPr lang="en-US" sz="3500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419600" y="1600200"/>
            <a:ext cx="4343400" cy="50292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dirty="0" err="1" smtClean="0"/>
              <a:t>cout</a:t>
            </a:r>
            <a:r>
              <a:rPr lang="en-US" sz="4000" dirty="0" smtClean="0"/>
              <a:t>&lt;&lt;“ Pointer subscript notation” &lt;&lt;</a:t>
            </a:r>
            <a:r>
              <a:rPr lang="en-US" sz="4000" dirty="0" err="1" smtClean="0"/>
              <a:t>endl</a:t>
            </a:r>
            <a:r>
              <a:rPr lang="en-US" sz="4000" dirty="0" smtClean="0"/>
              <a:t>;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for (</a:t>
            </a:r>
            <a:r>
              <a:rPr lang="en-US" sz="4000" dirty="0" err="1" smtClean="0"/>
              <a:t>int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=0; </a:t>
            </a:r>
            <a:r>
              <a:rPr lang="en-US" sz="4000" dirty="0" err="1" smtClean="0"/>
              <a:t>i</a:t>
            </a:r>
            <a:r>
              <a:rPr lang="en-US" sz="4000" dirty="0" smtClean="0"/>
              <a:t>&lt;=3; </a:t>
            </a:r>
            <a:r>
              <a:rPr lang="en-US" sz="4000" dirty="0" err="1" smtClean="0"/>
              <a:t>i</a:t>
            </a:r>
            <a:r>
              <a:rPr lang="en-US" sz="4000" dirty="0" smtClean="0"/>
              <a:t>++)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cout</a:t>
            </a:r>
            <a:r>
              <a:rPr lang="en-US" sz="4000" dirty="0" smtClean="0"/>
              <a:t>&lt;&lt;“</a:t>
            </a:r>
            <a:r>
              <a:rPr lang="en-US" sz="4000" dirty="0" err="1" smtClean="0"/>
              <a:t>bPtr</a:t>
            </a:r>
            <a:r>
              <a:rPr lang="en-US" sz="4000" dirty="0" smtClean="0"/>
              <a:t>[”&lt;&lt;</a:t>
            </a:r>
            <a:r>
              <a:rPr lang="en-US" sz="4000" dirty="0" err="1" smtClean="0"/>
              <a:t>i</a:t>
            </a:r>
            <a:r>
              <a:rPr lang="en-US" sz="4000" dirty="0" smtClean="0"/>
              <a:t>&lt;&lt;“]=”&lt;&lt;</a:t>
            </a:r>
            <a:r>
              <a:rPr lang="en-US" sz="4000" dirty="0" err="1" smtClean="0"/>
              <a:t>bPtr</a:t>
            </a:r>
            <a:r>
              <a:rPr lang="en-US" sz="4000" dirty="0" smtClean="0"/>
              <a:t>[</a:t>
            </a:r>
            <a:r>
              <a:rPr lang="en-US" sz="4000" dirty="0" err="1" smtClean="0"/>
              <a:t>i</a:t>
            </a:r>
            <a:r>
              <a:rPr lang="en-US" sz="4000" dirty="0" smtClean="0"/>
              <a:t>]&lt;&lt;</a:t>
            </a:r>
            <a:r>
              <a:rPr lang="en-US" sz="4000" dirty="0" err="1" smtClean="0"/>
              <a:t>endl</a:t>
            </a:r>
            <a:r>
              <a:rPr lang="en-US" sz="4000" dirty="0" smtClean="0"/>
              <a:t>;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cout</a:t>
            </a:r>
            <a:r>
              <a:rPr lang="en-US" sz="4000" dirty="0" smtClean="0"/>
              <a:t>&lt;&lt;“Pointer/offset notation &lt;&lt;</a:t>
            </a:r>
            <a:r>
              <a:rPr lang="en-US" sz="4000" dirty="0" err="1" smtClean="0"/>
              <a:t>endl</a:t>
            </a:r>
            <a:r>
              <a:rPr lang="en-US" sz="4000" dirty="0" smtClean="0"/>
              <a:t>;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for(</a:t>
            </a:r>
            <a:r>
              <a:rPr lang="en-US" sz="4000" dirty="0" err="1" smtClean="0"/>
              <a:t>int</a:t>
            </a:r>
            <a:r>
              <a:rPr lang="en-US" sz="4000" dirty="0" smtClean="0"/>
              <a:t> offset=0;offset&lt;=3;offset++)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cout</a:t>
            </a:r>
            <a:r>
              <a:rPr lang="en-US" sz="4000" dirty="0" smtClean="0"/>
              <a:t>&lt;&lt;“*(</a:t>
            </a:r>
            <a:r>
              <a:rPr lang="en-US" sz="4000" dirty="0" err="1" smtClean="0"/>
              <a:t>bPtr</a:t>
            </a:r>
            <a:r>
              <a:rPr lang="en-US" sz="4000" dirty="0" smtClean="0"/>
              <a:t>+”&lt;&lt;offset&lt;&lt;“)=”&lt;&lt;</a:t>
            </a:r>
          </a:p>
          <a:p>
            <a:pPr>
              <a:buNone/>
            </a:pPr>
            <a:r>
              <a:rPr lang="en-US" sz="4000" dirty="0" smtClean="0"/>
              <a:t>	*(</a:t>
            </a:r>
            <a:r>
              <a:rPr lang="en-US" sz="4000" dirty="0" err="1" smtClean="0"/>
              <a:t>bPtr+offset</a:t>
            </a:r>
            <a:r>
              <a:rPr lang="en-US" sz="4000" dirty="0" smtClean="0"/>
              <a:t>)&lt;&lt;</a:t>
            </a:r>
            <a:r>
              <a:rPr lang="en-US" sz="4000" dirty="0" err="1" smtClean="0"/>
              <a:t>endl</a:t>
            </a:r>
            <a:r>
              <a:rPr lang="en-US" sz="4000" dirty="0" smtClean="0"/>
              <a:t>;</a:t>
            </a:r>
          </a:p>
          <a:p>
            <a:pPr>
              <a:buNone/>
            </a:pPr>
            <a:r>
              <a:rPr lang="en-US" sz="4000" dirty="0" smtClean="0"/>
              <a:t>return 0;</a:t>
            </a:r>
          </a:p>
          <a:p>
            <a:pPr>
              <a:buNone/>
            </a:pPr>
            <a:r>
              <a:rPr lang="en-US" sz="4000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</TotalTime>
  <Words>1415</Words>
  <Application>Microsoft Office PowerPoint</Application>
  <PresentationFormat>On-screen Show (4:3)</PresentationFormat>
  <Paragraphs>534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    CSC113: Computer Programming  (Theory = 03, Lab = 01) </vt:lpstr>
      <vt:lpstr>Pointers II</vt:lpstr>
      <vt:lpstr>Reference Variables Example</vt:lpstr>
      <vt:lpstr>Pointer Expressions and Pointer Arithmetic</vt:lpstr>
      <vt:lpstr>Pointer Expressions and Pointer Arithmetic</vt:lpstr>
      <vt:lpstr>Void pointer</vt:lpstr>
      <vt:lpstr>The Relationship Between Pointers and Arrays</vt:lpstr>
      <vt:lpstr>The Relationship Between Pointers and Arrays</vt:lpstr>
      <vt:lpstr>Example</vt:lpstr>
      <vt:lpstr>output</vt:lpstr>
      <vt:lpstr>Example</vt:lpstr>
      <vt:lpstr>output</vt:lpstr>
      <vt:lpstr>Arrays of Pointers</vt:lpstr>
      <vt:lpstr>Case Study: A Card Shuffling and Dealing Simulation</vt:lpstr>
      <vt:lpstr>Function Pointers</vt:lpstr>
      <vt:lpstr>Function Pointers</vt:lpstr>
      <vt:lpstr>Slide 17</vt:lpstr>
      <vt:lpstr>Slide 18</vt:lpstr>
      <vt:lpstr>Slide 19</vt:lpstr>
      <vt:lpstr>Dynamic Memory Allocation</vt:lpstr>
      <vt:lpstr>Dynamic Memory Allocation</vt:lpstr>
      <vt:lpstr>3 Kinds of Program Data</vt:lpstr>
      <vt:lpstr>Dynamic Memory Allocation </vt:lpstr>
      <vt:lpstr>Operator new Syntax</vt:lpstr>
      <vt:lpstr>Operator new</vt:lpstr>
      <vt:lpstr>Operator delete Syntax</vt:lpstr>
      <vt:lpstr>Operator delete</vt:lpstr>
      <vt:lpstr>Example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</dc:creator>
  <cp:lastModifiedBy>ws</cp:lastModifiedBy>
  <cp:revision>347</cp:revision>
  <dcterms:created xsi:type="dcterms:W3CDTF">2014-09-21T08:02:00Z</dcterms:created>
  <dcterms:modified xsi:type="dcterms:W3CDTF">2015-05-18T15:34:22Z</dcterms:modified>
</cp:coreProperties>
</file>