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65" r:id="rId2"/>
    <p:sldId id="333" r:id="rId3"/>
    <p:sldId id="384" r:id="rId4"/>
    <p:sldId id="348" r:id="rId5"/>
    <p:sldId id="349" r:id="rId6"/>
    <p:sldId id="350" r:id="rId7"/>
    <p:sldId id="361" r:id="rId8"/>
    <p:sldId id="362" r:id="rId9"/>
    <p:sldId id="363" r:id="rId10"/>
    <p:sldId id="364" r:id="rId11"/>
    <p:sldId id="365" r:id="rId12"/>
    <p:sldId id="366" r:id="rId13"/>
    <p:sldId id="367" r:id="rId14"/>
    <p:sldId id="368" r:id="rId15"/>
    <p:sldId id="369" r:id="rId16"/>
    <p:sldId id="370" r:id="rId17"/>
    <p:sldId id="371" r:id="rId18"/>
    <p:sldId id="372" r:id="rId19"/>
    <p:sldId id="373" r:id="rId20"/>
    <p:sldId id="375" r:id="rId21"/>
    <p:sldId id="376" r:id="rId22"/>
    <p:sldId id="377" r:id="rId23"/>
    <p:sldId id="378" r:id="rId24"/>
    <p:sldId id="379" r:id="rId25"/>
    <p:sldId id="380" r:id="rId26"/>
    <p:sldId id="381" r:id="rId27"/>
    <p:sldId id="382" r:id="rId28"/>
    <p:sldId id="385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62" autoAdjust="0"/>
    <p:restoredTop sz="94660"/>
  </p:normalViewPr>
  <p:slideViewPr>
    <p:cSldViewPr>
      <p:cViewPr>
        <p:scale>
          <a:sx n="75" d="100"/>
          <a:sy n="75" d="100"/>
        </p:scale>
        <p:origin x="-1338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566762-C3F4-425F-B51F-9A15059BD5B5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43B67-9D4E-4A64-BE32-B61ABC0F8A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D4E1E3-D557-4CFD-9993-F78A992E10DB}" type="slidenum">
              <a:rPr lang="en-US"/>
              <a:pPr/>
              <a:t>22</a:t>
            </a:fld>
            <a:endParaRPr lang="en-US"/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A6189A-9F86-4935-9AD6-69FEDDF1ECF5}" type="slidenum">
              <a:rPr lang="en-US"/>
              <a:pPr/>
              <a:t>24</a:t>
            </a:fld>
            <a:endParaRPr lang="en-US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069900-54BE-41B4-9252-40BD50D8DCC2}" type="slidenum">
              <a:rPr lang="en-US"/>
              <a:pPr/>
              <a:t>25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131211-1410-4F7B-BE1B-CAD07898CA98}" type="slidenum">
              <a:rPr lang="en-US"/>
              <a:pPr/>
              <a:t>26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DAB64F-5799-44E3-919B-33DB06091FC8}" type="slidenum">
              <a:rPr lang="en-US"/>
              <a:pPr/>
              <a:t>27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957985F-1E0E-4536-AFF6-82DBD529C04A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7985F-1E0E-4536-AFF6-82DBD529C04A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7985F-1E0E-4536-AFF6-82DBD529C04A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6553200"/>
            <a:ext cx="3581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1400">
                <a:solidFill>
                  <a:schemeClr val="tx1"/>
                </a:solidFill>
                <a:sym typeface="Symbol" pitchFamily="18" charset="2"/>
              </a:rPr>
              <a:t></a:t>
            </a:r>
            <a:r>
              <a:rPr lang="en-US">
                <a:solidFill>
                  <a:schemeClr val="tx1"/>
                </a:solidFill>
              </a:rPr>
              <a:t> 2000 Deitel &amp; Associates, Inc.  All rights reserved.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6553200"/>
            <a:ext cx="3581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1400">
                <a:solidFill>
                  <a:schemeClr val="tx1"/>
                </a:solidFill>
                <a:sym typeface="Symbol" pitchFamily="18" charset="2"/>
              </a:rPr>
              <a:t></a:t>
            </a:r>
            <a:r>
              <a:rPr lang="en-US">
                <a:solidFill>
                  <a:schemeClr val="tx1"/>
                </a:solidFill>
              </a:rPr>
              <a:t> 2000 Deitel &amp; Associates, Inc.  All rights reserved.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6781800" y="152400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u="sng">
                <a:latin typeface="AvantGarde" pitchFamily="34" charset="0"/>
              </a:rPr>
              <a:t>Outline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781800" y="76200"/>
            <a:ext cx="304800" cy="685800"/>
            <a:chOff x="4032" y="3840"/>
            <a:chExt cx="192" cy="432"/>
          </a:xfrm>
        </p:grpSpPr>
        <p:sp>
          <p:nvSpPr>
            <p:cNvPr id="4102" name="AutoShape 6">
              <a:hlinkClick r:id="" action="ppaction://hlinkshowjump?jump=previousslide" highlightClick="1"/>
            </p:cNvPr>
            <p:cNvSpPr>
              <a:spLocks noChangeArrowheads="1"/>
            </p:cNvSpPr>
            <p:nvPr userDrawn="1"/>
          </p:nvSpPr>
          <p:spPr bwMode="auto">
            <a:xfrm rot="5400000">
              <a:off x="4032" y="3840"/>
              <a:ext cx="192" cy="192"/>
            </a:xfrm>
            <a:prstGeom prst="actionButtonBackPreviou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103" name="AutoShape 7">
              <a:hlinkClick r:id="" action="ppaction://hlinkshowjump?jump=nextslide" highlightClick="1"/>
            </p:cNvPr>
            <p:cNvSpPr>
              <a:spLocks noChangeArrowheads="1"/>
            </p:cNvSpPr>
            <p:nvPr userDrawn="1"/>
          </p:nvSpPr>
          <p:spPr bwMode="auto">
            <a:xfrm rot="16200000">
              <a:off x="4032" y="4080"/>
              <a:ext cx="192" cy="192"/>
            </a:xfrm>
            <a:prstGeom prst="actionButtonBackPreviou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6705600" y="838200"/>
            <a:ext cx="24384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400" b="1">
              <a:solidFill>
                <a:schemeClr val="tx1"/>
              </a:solidFill>
              <a:latin typeface="AvantGarde" pitchFamily="34" charset="0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705600" y="762000"/>
            <a:ext cx="2438400" cy="6096000"/>
          </a:xfrm>
        </p:spPr>
        <p:txBody>
          <a:bodyPr/>
          <a:lstStyle>
            <a:lvl1pPr marL="0" indent="0">
              <a:buFontTx/>
              <a:buNone/>
              <a:defRPr sz="1200" b="1">
                <a:latin typeface="AvantGarde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957985F-1E0E-4536-AFF6-82DBD529C04A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957985F-1E0E-4536-AFF6-82DBD529C04A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7985F-1E0E-4536-AFF6-82DBD529C04A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7985F-1E0E-4536-AFF6-82DBD529C04A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957985F-1E0E-4536-AFF6-82DBD529C04A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7985F-1E0E-4536-AFF6-82DBD529C04A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957985F-1E0E-4536-AFF6-82DBD529C04A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957985F-1E0E-4536-AFF6-82DBD529C04A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957985F-1E0E-4536-AFF6-82DBD529C04A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CSC113:</a:t>
            </a:r>
            <a:br>
              <a:rPr lang="en-US" dirty="0" smtClean="0"/>
            </a:br>
            <a:r>
              <a:rPr lang="en-US" dirty="0" smtClean="0"/>
              <a:t>Computer Programming </a:t>
            </a:r>
            <a:br>
              <a:rPr lang="en-US" dirty="0" smtClean="0"/>
            </a:br>
            <a:r>
              <a:rPr lang="en-US" dirty="0" smtClean="0"/>
              <a:t>(Theory = 03, Lab = 01)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Momina</a:t>
            </a:r>
            <a:r>
              <a:rPr lang="fr-FR" dirty="0" smtClean="0"/>
              <a:t> </a:t>
            </a:r>
            <a:r>
              <a:rPr lang="fr-FR" dirty="0" err="1" smtClean="0"/>
              <a:t>Moetesum</a:t>
            </a:r>
            <a:endParaRPr lang="fr-FR" dirty="0" smtClean="0"/>
          </a:p>
          <a:p>
            <a:r>
              <a:rPr lang="fr-FR" dirty="0" smtClean="0"/>
              <a:t>Computer Science </a:t>
            </a:r>
            <a:r>
              <a:rPr lang="fr-FR" dirty="0" err="1" smtClean="0"/>
              <a:t>Department</a:t>
            </a:r>
            <a:endParaRPr lang="fr-FR" dirty="0" smtClean="0"/>
          </a:p>
          <a:p>
            <a:r>
              <a:rPr lang="fr-FR" dirty="0" err="1" smtClean="0"/>
              <a:t>Bahria</a:t>
            </a:r>
            <a:r>
              <a:rPr lang="fr-FR" dirty="0" smtClean="0"/>
              <a:t> </a:t>
            </a:r>
            <a:r>
              <a:rPr lang="fr-FR" dirty="0" err="1" smtClean="0"/>
              <a:t>University</a:t>
            </a:r>
            <a:r>
              <a:rPr lang="fr-FR" dirty="0" smtClean="0"/>
              <a:t>, Islamabad</a:t>
            </a:r>
          </a:p>
        </p:txBody>
      </p:sp>
      <p:pic>
        <p:nvPicPr>
          <p:cNvPr id="1030" name="Picture 6" descr="https://encrypted-tbn3.gstatic.com/images?q=tbn:ANd9GcQpxj8HVFdpcW1HAwY5iqHYqsHvYXD_xpUCUSGG4hKfW0vF8Yf9F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228600"/>
            <a:ext cx="3657600" cy="31242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0292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Array printed with</a:t>
            </a:r>
          </a:p>
          <a:p>
            <a:pPr>
              <a:buNone/>
            </a:pPr>
            <a:r>
              <a:rPr lang="en-US" dirty="0" smtClean="0"/>
              <a:t>Array subscript notation</a:t>
            </a:r>
          </a:p>
          <a:p>
            <a:pPr>
              <a:buNone/>
            </a:pPr>
            <a:r>
              <a:rPr lang="en-US" dirty="0" smtClean="0"/>
              <a:t>b[0]=10</a:t>
            </a:r>
          </a:p>
          <a:p>
            <a:pPr>
              <a:buNone/>
            </a:pPr>
            <a:r>
              <a:rPr lang="en-US" dirty="0" smtClean="0"/>
              <a:t>b[1]=20</a:t>
            </a:r>
          </a:p>
          <a:p>
            <a:pPr>
              <a:buNone/>
            </a:pPr>
            <a:r>
              <a:rPr lang="en-US" dirty="0" smtClean="0"/>
              <a:t>b[2]=30</a:t>
            </a:r>
          </a:p>
          <a:p>
            <a:pPr>
              <a:buNone/>
            </a:pPr>
            <a:r>
              <a:rPr lang="en-US" dirty="0" smtClean="0"/>
              <a:t>b[3]=40</a:t>
            </a:r>
          </a:p>
          <a:p>
            <a:pPr>
              <a:buNone/>
            </a:pPr>
            <a:r>
              <a:rPr lang="en-US" dirty="0" smtClean="0"/>
              <a:t>Pointer offset notation where the pointer is the array name</a:t>
            </a:r>
          </a:p>
          <a:p>
            <a:pPr>
              <a:buNone/>
            </a:pPr>
            <a:r>
              <a:rPr lang="en-US" dirty="0" smtClean="0"/>
              <a:t>*(b+0)=10 </a:t>
            </a:r>
          </a:p>
          <a:p>
            <a:pPr>
              <a:buNone/>
            </a:pPr>
            <a:r>
              <a:rPr lang="en-US" dirty="0" smtClean="0"/>
              <a:t>*(b+1)=20 </a:t>
            </a:r>
          </a:p>
          <a:p>
            <a:pPr>
              <a:buNone/>
            </a:pPr>
            <a:r>
              <a:rPr lang="en-US" dirty="0" smtClean="0"/>
              <a:t>*(b+2)=30 </a:t>
            </a:r>
          </a:p>
          <a:p>
            <a:pPr>
              <a:buNone/>
            </a:pPr>
            <a:r>
              <a:rPr lang="en-US" dirty="0" smtClean="0"/>
              <a:t>*(b+3)=40 </a:t>
            </a:r>
          </a:p>
          <a:p>
            <a:pPr>
              <a:buNone/>
            </a:pPr>
            <a:r>
              <a:rPr lang="en-US" dirty="0" smtClean="0"/>
              <a:t>Pointer subscript notation</a:t>
            </a:r>
          </a:p>
          <a:p>
            <a:pPr>
              <a:buNone/>
            </a:pPr>
            <a:r>
              <a:rPr lang="en-US" dirty="0" err="1" smtClean="0"/>
              <a:t>bPtr</a:t>
            </a:r>
            <a:r>
              <a:rPr lang="en-US" dirty="0" smtClean="0"/>
              <a:t>[0]=10</a:t>
            </a:r>
          </a:p>
          <a:p>
            <a:pPr>
              <a:buNone/>
            </a:pPr>
            <a:r>
              <a:rPr lang="en-US" dirty="0" err="1" smtClean="0"/>
              <a:t>bPtr</a:t>
            </a:r>
            <a:r>
              <a:rPr lang="en-US" dirty="0" smtClean="0"/>
              <a:t>[1]=20</a:t>
            </a:r>
          </a:p>
          <a:p>
            <a:pPr>
              <a:buNone/>
            </a:pPr>
            <a:r>
              <a:rPr lang="en-US" dirty="0" err="1" smtClean="0"/>
              <a:t>bPtr</a:t>
            </a:r>
            <a:r>
              <a:rPr lang="en-US" dirty="0" smtClean="0"/>
              <a:t>[2]=30</a:t>
            </a:r>
          </a:p>
          <a:p>
            <a:pPr>
              <a:buNone/>
            </a:pPr>
            <a:r>
              <a:rPr lang="en-US" dirty="0" err="1" smtClean="0"/>
              <a:t>bPtr</a:t>
            </a:r>
            <a:r>
              <a:rPr lang="en-US" dirty="0" smtClean="0"/>
              <a:t>[3]=40</a:t>
            </a:r>
          </a:p>
          <a:p>
            <a:pPr>
              <a:buNone/>
            </a:pPr>
            <a:r>
              <a:rPr lang="en-US" dirty="0" smtClean="0"/>
              <a:t>Pointer/offset notation</a:t>
            </a:r>
          </a:p>
          <a:p>
            <a:pPr>
              <a:buNone/>
            </a:pPr>
            <a:r>
              <a:rPr lang="en-US" dirty="0" smtClean="0"/>
              <a:t>*(bPtr+0)=10 </a:t>
            </a:r>
          </a:p>
          <a:p>
            <a:pPr>
              <a:buNone/>
            </a:pPr>
            <a:r>
              <a:rPr lang="en-US" dirty="0" smtClean="0"/>
              <a:t>*(bPtr+1)=20 </a:t>
            </a:r>
          </a:p>
          <a:p>
            <a:pPr>
              <a:buNone/>
            </a:pPr>
            <a:r>
              <a:rPr lang="en-US" dirty="0" smtClean="0"/>
              <a:t>*(bPtr+2)=30 </a:t>
            </a:r>
          </a:p>
          <a:p>
            <a:pPr>
              <a:buNone/>
            </a:pPr>
            <a:r>
              <a:rPr lang="en-US" dirty="0" smtClean="0"/>
              <a:t>*(bPtr+3)=40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4191000" cy="5029200"/>
          </a:xfrm>
          <a:ln>
            <a:solidFill>
              <a:schemeClr val="accent1"/>
            </a:solidFill>
          </a:ln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3500" dirty="0" smtClean="0"/>
              <a:t>//Copying a string using array notation and pointer notation</a:t>
            </a:r>
          </a:p>
          <a:p>
            <a:pPr>
              <a:buNone/>
            </a:pPr>
            <a:r>
              <a:rPr lang="en-US" sz="3500" dirty="0" smtClean="0"/>
              <a:t>#include&lt;</a:t>
            </a:r>
            <a:r>
              <a:rPr lang="en-US" sz="3500" dirty="0" err="1" smtClean="0"/>
              <a:t>iostream</a:t>
            </a:r>
            <a:r>
              <a:rPr lang="en-US" sz="3500" dirty="0" smtClean="0"/>
              <a:t>&gt;</a:t>
            </a:r>
          </a:p>
          <a:p>
            <a:pPr>
              <a:buNone/>
            </a:pPr>
            <a:r>
              <a:rPr lang="en-US" sz="3500" dirty="0" smtClean="0"/>
              <a:t>using namespace std;</a:t>
            </a:r>
          </a:p>
          <a:p>
            <a:pPr>
              <a:buNone/>
            </a:pPr>
            <a:r>
              <a:rPr lang="en-US" sz="3500" dirty="0" smtClean="0"/>
              <a:t>void copy1(char *, const char *);</a:t>
            </a:r>
          </a:p>
          <a:p>
            <a:pPr>
              <a:buNone/>
            </a:pPr>
            <a:r>
              <a:rPr lang="en-US" sz="3500" dirty="0" smtClean="0"/>
              <a:t>void copy2(char *, const char *);</a:t>
            </a:r>
          </a:p>
          <a:p>
            <a:pPr>
              <a:buNone/>
            </a:pPr>
            <a:r>
              <a:rPr lang="en-US" sz="3500" dirty="0" err="1" smtClean="0"/>
              <a:t>int</a:t>
            </a:r>
            <a:r>
              <a:rPr lang="en-US" sz="3500" dirty="0" smtClean="0"/>
              <a:t> main()</a:t>
            </a:r>
          </a:p>
          <a:p>
            <a:pPr>
              <a:buNone/>
            </a:pPr>
            <a:r>
              <a:rPr lang="en-US" sz="3500" dirty="0" smtClean="0"/>
              <a:t>{</a:t>
            </a:r>
          </a:p>
          <a:p>
            <a:pPr>
              <a:buNone/>
            </a:pPr>
            <a:r>
              <a:rPr lang="en-US" sz="3500" dirty="0" smtClean="0"/>
              <a:t>	char string1[10], *string2=“Hello”;</a:t>
            </a:r>
          </a:p>
          <a:p>
            <a:pPr>
              <a:buNone/>
            </a:pPr>
            <a:r>
              <a:rPr lang="en-US" sz="3500" dirty="0" smtClean="0"/>
              <a:t>	char string3[10],string4[]=“Good bye”;</a:t>
            </a:r>
          </a:p>
          <a:p>
            <a:pPr>
              <a:buNone/>
            </a:pPr>
            <a:r>
              <a:rPr lang="en-US" sz="3500" dirty="0" smtClean="0"/>
              <a:t>	copy1(string1, string2);</a:t>
            </a:r>
          </a:p>
          <a:p>
            <a:pPr>
              <a:buNone/>
            </a:pPr>
            <a:r>
              <a:rPr lang="en-US" sz="3500" dirty="0" smtClean="0"/>
              <a:t>	</a:t>
            </a:r>
            <a:r>
              <a:rPr lang="en-US" sz="3500" dirty="0" err="1" smtClean="0"/>
              <a:t>cout</a:t>
            </a:r>
            <a:r>
              <a:rPr lang="en-US" sz="3500" dirty="0" smtClean="0"/>
              <a:t>&lt;&lt;“string1=”&lt;&lt;string1&lt;&lt;</a:t>
            </a:r>
            <a:r>
              <a:rPr lang="en-US" sz="3500" dirty="0" err="1" smtClean="0"/>
              <a:t>endl</a:t>
            </a:r>
            <a:r>
              <a:rPr lang="en-US" sz="3500" dirty="0" smtClean="0"/>
              <a:t>;</a:t>
            </a:r>
          </a:p>
          <a:p>
            <a:pPr>
              <a:buNone/>
            </a:pPr>
            <a:r>
              <a:rPr lang="en-US" sz="3500" dirty="0" smtClean="0"/>
              <a:t>	copy1(string3, string4);</a:t>
            </a:r>
          </a:p>
          <a:p>
            <a:pPr>
              <a:buNone/>
            </a:pPr>
            <a:r>
              <a:rPr lang="en-US" sz="3500" dirty="0" smtClean="0"/>
              <a:t>	</a:t>
            </a:r>
            <a:r>
              <a:rPr lang="en-US" sz="3500" dirty="0" err="1" smtClean="0"/>
              <a:t>cout</a:t>
            </a:r>
            <a:r>
              <a:rPr lang="en-US" sz="3500" dirty="0" smtClean="0"/>
              <a:t>&lt;&lt;“string3=”&lt;&lt;string3&lt;&lt;</a:t>
            </a:r>
            <a:r>
              <a:rPr lang="en-US" sz="3500" dirty="0" err="1" smtClean="0"/>
              <a:t>endl</a:t>
            </a:r>
            <a:r>
              <a:rPr lang="en-US" sz="3500" dirty="0" smtClean="0"/>
              <a:t>;</a:t>
            </a:r>
          </a:p>
          <a:p>
            <a:pPr>
              <a:buNone/>
            </a:pPr>
            <a:r>
              <a:rPr lang="en-US" sz="3500" dirty="0" smtClean="0"/>
              <a:t>	</a:t>
            </a:r>
            <a:r>
              <a:rPr lang="en-US" sz="3600" dirty="0" smtClean="0"/>
              <a:t>return 0;</a:t>
            </a:r>
          </a:p>
          <a:p>
            <a:pPr>
              <a:buNone/>
            </a:pPr>
            <a:r>
              <a:rPr lang="en-US" sz="3600" dirty="0" smtClean="0"/>
              <a:t>}</a:t>
            </a:r>
          </a:p>
          <a:p>
            <a:pPr>
              <a:buNone/>
            </a:pPr>
            <a:endParaRPr lang="en-US" sz="3500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>
          <a:xfrm>
            <a:off x="4419600" y="1600200"/>
            <a:ext cx="4343400" cy="5029200"/>
          </a:xfrm>
          <a:ln>
            <a:solidFill>
              <a:schemeClr val="accent1"/>
            </a:solidFill>
          </a:ln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3800" dirty="0" smtClean="0"/>
              <a:t>//copy s2 and s1 using array notation</a:t>
            </a:r>
          </a:p>
          <a:p>
            <a:pPr>
              <a:buNone/>
            </a:pPr>
            <a:r>
              <a:rPr lang="en-US" sz="3800" dirty="0" smtClean="0"/>
              <a:t>void copy1(char *s1, const char *s2)</a:t>
            </a:r>
          </a:p>
          <a:p>
            <a:pPr>
              <a:buNone/>
            </a:pPr>
            <a:r>
              <a:rPr lang="en-US" sz="3800" dirty="0" smtClean="0"/>
              <a:t>{</a:t>
            </a:r>
          </a:p>
          <a:p>
            <a:pPr>
              <a:buNone/>
            </a:pPr>
            <a:r>
              <a:rPr lang="en-US" sz="3800" dirty="0" smtClean="0"/>
              <a:t>	for(</a:t>
            </a:r>
            <a:r>
              <a:rPr lang="en-US" sz="3800" dirty="0" err="1" smtClean="0"/>
              <a:t>int</a:t>
            </a:r>
            <a:r>
              <a:rPr lang="en-US" sz="3800" dirty="0" smtClean="0"/>
              <a:t> </a:t>
            </a:r>
            <a:r>
              <a:rPr lang="en-US" sz="3800" dirty="0" err="1" smtClean="0"/>
              <a:t>i</a:t>
            </a:r>
            <a:r>
              <a:rPr lang="en-US" sz="3800" dirty="0" smtClean="0"/>
              <a:t>=0; (s1[</a:t>
            </a:r>
            <a:r>
              <a:rPr lang="en-US" sz="3800" dirty="0" err="1" smtClean="0"/>
              <a:t>i</a:t>
            </a:r>
            <a:r>
              <a:rPr lang="en-US" sz="3800" dirty="0" smtClean="0"/>
              <a:t>]=s2[</a:t>
            </a:r>
            <a:r>
              <a:rPr lang="en-US" sz="3800" dirty="0" err="1" smtClean="0"/>
              <a:t>i</a:t>
            </a:r>
            <a:r>
              <a:rPr lang="en-US" sz="3800" dirty="0" smtClean="0"/>
              <a:t>])!=‘\0’;i++)</a:t>
            </a:r>
          </a:p>
          <a:p>
            <a:pPr>
              <a:buNone/>
            </a:pPr>
            <a:r>
              <a:rPr lang="en-US" sz="3800" dirty="0" smtClean="0"/>
              <a:t>	      ;	//do nothing</a:t>
            </a:r>
          </a:p>
          <a:p>
            <a:pPr>
              <a:buNone/>
            </a:pPr>
            <a:r>
              <a:rPr lang="en-US" sz="3800" dirty="0" smtClean="0"/>
              <a:t>}</a:t>
            </a:r>
          </a:p>
          <a:p>
            <a:pPr>
              <a:buNone/>
            </a:pPr>
            <a:r>
              <a:rPr lang="en-US" sz="3800" dirty="0" smtClean="0"/>
              <a:t>//copy s2 and s1 using pointer notation</a:t>
            </a:r>
          </a:p>
          <a:p>
            <a:pPr>
              <a:buNone/>
            </a:pPr>
            <a:r>
              <a:rPr lang="en-US" sz="3800" dirty="0" smtClean="0"/>
              <a:t>void copy1(char *s1, const char *s2)</a:t>
            </a:r>
          </a:p>
          <a:p>
            <a:pPr>
              <a:buNone/>
            </a:pPr>
            <a:r>
              <a:rPr lang="en-US" sz="3800" dirty="0" smtClean="0"/>
              <a:t>{</a:t>
            </a:r>
          </a:p>
          <a:p>
            <a:pPr>
              <a:buNone/>
            </a:pPr>
            <a:r>
              <a:rPr lang="en-US" sz="3800" dirty="0" smtClean="0"/>
              <a:t>	for( ; (*s1=*s2)!=‘\0’; s1++,s2++)</a:t>
            </a:r>
          </a:p>
          <a:p>
            <a:pPr>
              <a:buNone/>
            </a:pPr>
            <a:r>
              <a:rPr lang="en-US" sz="3800" dirty="0" smtClean="0"/>
              <a:t>	      ;	 //do nothing</a:t>
            </a:r>
          </a:p>
          <a:p>
            <a:pPr>
              <a:buNone/>
            </a:pPr>
            <a:r>
              <a:rPr lang="en-US" sz="3800" dirty="0" smtClean="0"/>
              <a:t>}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string1 =Hello</a:t>
            </a:r>
          </a:p>
          <a:p>
            <a:pPr>
              <a:buNone/>
            </a:pPr>
            <a:r>
              <a:rPr lang="en-US" dirty="0" smtClean="0"/>
              <a:t>string3=Good Bye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36988C0D-2F4E-468C-A29D-11E4E24E71BA}" type="slidenum">
              <a:rPr lang="en-US"/>
              <a:pPr/>
              <a:t>13</a:t>
            </a:fld>
            <a:endParaRPr lang="en-US"/>
          </a:p>
        </p:txBody>
      </p:sp>
      <p:sp>
        <p:nvSpPr>
          <p:cNvPr id="16540" name="Rectangle 15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 </a:t>
            </a:r>
            <a:r>
              <a:rPr lang="en-US" dirty="0"/>
              <a:t>of Pointers</a:t>
            </a:r>
          </a:p>
        </p:txBody>
      </p:sp>
      <p:sp>
        <p:nvSpPr>
          <p:cNvPr id="16541" name="Rectangle 157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Arrays can contain pointers</a:t>
            </a:r>
          </a:p>
          <a:p>
            <a:pPr lvl="1"/>
            <a:r>
              <a:rPr lang="en-US" dirty="0"/>
              <a:t>Commonly used to store an array of strings</a:t>
            </a:r>
          </a:p>
          <a:p>
            <a:pPr lvl="2">
              <a:buFontTx/>
              <a:buNone/>
            </a:pPr>
            <a:r>
              <a:rPr lang="en-US" b="1" dirty="0">
                <a:latin typeface="Courier New" pitchFamily="49" charset="0"/>
              </a:rPr>
              <a:t>char *suit[ 4 ] = {"Hearts", "Diamonds",</a:t>
            </a:r>
            <a:br>
              <a:rPr lang="en-US" b="1" dirty="0">
                <a:latin typeface="Courier New" pitchFamily="49" charset="0"/>
              </a:rPr>
            </a:br>
            <a:r>
              <a:rPr lang="en-US" b="1" dirty="0">
                <a:latin typeface="Courier New" pitchFamily="49" charset="0"/>
              </a:rPr>
              <a:t>                 </a:t>
            </a:r>
            <a:r>
              <a:rPr lang="en-US" b="1" dirty="0"/>
              <a:t> </a:t>
            </a:r>
            <a:r>
              <a:rPr lang="en-US" b="1" dirty="0">
                <a:latin typeface="Courier New" pitchFamily="49" charset="0"/>
              </a:rPr>
              <a:t>"Clubs", "Spades" };</a:t>
            </a:r>
          </a:p>
          <a:p>
            <a:pPr lvl="1"/>
            <a:r>
              <a:rPr lang="en-US" dirty="0"/>
              <a:t>Each element of suit is a pointer to a </a:t>
            </a:r>
            <a:r>
              <a:rPr lang="en-US" b="1" dirty="0">
                <a:latin typeface="Courier New" pitchFamily="49" charset="0"/>
              </a:rPr>
              <a:t>char *</a:t>
            </a:r>
            <a:r>
              <a:rPr lang="en-US" dirty="0"/>
              <a:t> (a string)</a:t>
            </a:r>
          </a:p>
          <a:p>
            <a:pPr lvl="1"/>
            <a:r>
              <a:rPr lang="en-US" dirty="0"/>
              <a:t>The strings are not in the array, only pointers to the strings are in the array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b="1" dirty="0">
                <a:latin typeface="Courier New" pitchFamily="49" charset="0"/>
              </a:rPr>
              <a:t>suit</a:t>
            </a:r>
            <a:r>
              <a:rPr lang="en-US" dirty="0"/>
              <a:t> array has a fixed size, but strings can be of any size</a:t>
            </a:r>
          </a:p>
        </p:txBody>
      </p:sp>
      <p:sp>
        <p:nvSpPr>
          <p:cNvPr id="16504" name="Rectangle 120"/>
          <p:cNvSpPr>
            <a:spLocks noChangeArrowheads="1"/>
          </p:cNvSpPr>
          <p:nvPr/>
        </p:nvSpPr>
        <p:spPr bwMode="auto">
          <a:xfrm>
            <a:off x="0" y="2297113"/>
            <a:ext cx="5486400" cy="113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33400" y="4038592"/>
            <a:ext cx="7841930" cy="1676408"/>
            <a:chOff x="0" y="-3158"/>
            <a:chExt cx="19988" cy="23158"/>
          </a:xfrm>
        </p:grpSpPr>
        <p:grpSp>
          <p:nvGrpSpPr>
            <p:cNvPr id="3" name="Group 113"/>
            <p:cNvGrpSpPr>
              <a:grpSpLocks/>
            </p:cNvGrpSpPr>
            <p:nvPr/>
          </p:nvGrpSpPr>
          <p:grpSpPr bwMode="auto">
            <a:xfrm>
              <a:off x="0" y="15000"/>
              <a:ext cx="5585" cy="5000"/>
              <a:chOff x="-1" y="0"/>
              <a:chExt cx="20005" cy="20000"/>
            </a:xfrm>
          </p:grpSpPr>
          <p:grpSp>
            <p:nvGrpSpPr>
              <p:cNvPr id="4" name="Group 115"/>
              <p:cNvGrpSpPr>
                <a:grpSpLocks/>
              </p:cNvGrpSpPr>
              <p:nvPr/>
            </p:nvGrpSpPr>
            <p:grpSpPr bwMode="auto">
              <a:xfrm>
                <a:off x="-1" y="0"/>
                <a:ext cx="14292" cy="20000"/>
                <a:chOff x="0" y="0"/>
                <a:chExt cx="20000" cy="20000"/>
              </a:xfrm>
            </p:grpSpPr>
            <p:grpSp>
              <p:nvGrpSpPr>
                <p:cNvPr id="5" name="Group 117"/>
                <p:cNvGrpSpPr>
                  <a:grpSpLocks/>
                </p:cNvGrpSpPr>
                <p:nvPr/>
              </p:nvGrpSpPr>
              <p:grpSpPr bwMode="auto">
                <a:xfrm>
                  <a:off x="14005" y="0"/>
                  <a:ext cx="5995" cy="20000"/>
                  <a:chOff x="0" y="0"/>
                  <a:chExt cx="20000" cy="20000"/>
                </a:xfrm>
              </p:grpSpPr>
              <p:sp>
                <p:nvSpPr>
                  <p:cNvPr id="16503" name="Freeform 119"/>
                  <p:cNvSpPr>
                    <a:spLocks/>
                  </p:cNvSpPr>
                  <p:nvPr/>
                </p:nvSpPr>
                <p:spPr bwMode="auto">
                  <a:xfrm>
                    <a:off x="0" y="0"/>
                    <a:ext cx="20000" cy="20000"/>
                  </a:xfrm>
                  <a:custGeom>
                    <a:avLst/>
                    <a:gdLst/>
                    <a:ahLst/>
                    <a:cxnLst>
                      <a:cxn ang="0">
                        <a:pos x="19944" y="0"/>
                      </a:cxn>
                      <a:cxn ang="0">
                        <a:pos x="19944" y="19944"/>
                      </a:cxn>
                      <a:cxn ang="0">
                        <a:pos x="0" y="19944"/>
                      </a:cxn>
                      <a:cxn ang="0">
                        <a:pos x="0" y="0"/>
                      </a:cxn>
                      <a:cxn ang="0">
                        <a:pos x="19944" y="0"/>
                      </a:cxn>
                    </a:cxnLst>
                    <a:rect l="0" t="0" r="r" b="b"/>
                    <a:pathLst>
                      <a:path w="20000" h="20000">
                        <a:moveTo>
                          <a:pt x="19944" y="0"/>
                        </a:moveTo>
                        <a:lnTo>
                          <a:pt x="19944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44" y="0"/>
                        </a:lnTo>
                        <a:close/>
                      </a:path>
                    </a:pathLst>
                  </a:cu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02" name="Oval 118"/>
                  <p:cNvSpPr>
                    <a:spLocks noChangeArrowheads="1"/>
                  </p:cNvSpPr>
                  <p:nvPr/>
                </p:nvSpPr>
                <p:spPr bwMode="auto">
                  <a:xfrm>
                    <a:off x="6606" y="6668"/>
                    <a:ext cx="6722" cy="6720"/>
                  </a:xfrm>
                  <a:prstGeom prst="ellipse">
                    <a:avLst/>
                  </a:prstGeom>
                  <a:solidFill>
                    <a:srgbClr val="000000"/>
                  </a:solidFill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6500" name="Rectangle 116"/>
                <p:cNvSpPr>
                  <a:spLocks noChangeArrowheads="1"/>
                </p:cNvSpPr>
                <p:nvPr/>
              </p:nvSpPr>
              <p:spPr bwMode="auto">
                <a:xfrm>
                  <a:off x="0" y="3332"/>
                  <a:ext cx="14671" cy="15612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eaLnBrk="1" hangingPunct="1">
                    <a:spcBef>
                      <a:spcPct val="0"/>
                    </a:spcBef>
                  </a:pPr>
                  <a:r>
                    <a:rPr lang="en-US" b="1">
                      <a:solidFill>
                        <a:schemeClr val="tx1"/>
                      </a:solidFill>
                      <a:latin typeface="Courier New" pitchFamily="49" charset="0"/>
                      <a:cs typeface="Courier New" pitchFamily="49" charset="0"/>
                    </a:rPr>
                    <a:t>suit[3]</a:t>
                  </a:r>
                  <a:endParaRPr lang="en-US" b="1">
                    <a:solidFill>
                      <a:schemeClr val="tx1"/>
                    </a:solidFill>
                    <a:latin typeface="Courier New" pitchFamily="49" charset="0"/>
                  </a:endParaRPr>
                </a:p>
                <a:p>
                  <a:pPr>
                    <a:spcBef>
                      <a:spcPct val="0"/>
                    </a:spcBef>
                  </a:pPr>
                  <a:endParaRPr lang="en-US" b="1">
                    <a:solidFill>
                      <a:schemeClr val="tx1"/>
                    </a:solidFill>
                    <a:latin typeface="Courier New" pitchFamily="49" charset="0"/>
                  </a:endParaRPr>
                </a:p>
              </p:txBody>
            </p:sp>
          </p:grpSp>
          <p:sp>
            <p:nvSpPr>
              <p:cNvPr id="16498" name="Freeform 114"/>
              <p:cNvSpPr>
                <a:spLocks/>
              </p:cNvSpPr>
              <p:nvPr/>
            </p:nvSpPr>
            <p:spPr bwMode="auto">
              <a:xfrm>
                <a:off x="12862" y="10000"/>
                <a:ext cx="7142" cy="56"/>
              </a:xfrm>
              <a:custGeom>
                <a:avLst/>
                <a:gdLst/>
                <a:ahLst/>
                <a:cxnLst>
                  <a:cxn ang="0">
                    <a:pos x="19967" y="0"/>
                  </a:cxn>
                  <a:cxn ang="0">
                    <a:pos x="0" y="0"/>
                  </a:cxn>
                </a:cxnLst>
                <a:rect l="0" t="0" r="r" b="b"/>
                <a:pathLst>
                  <a:path w="20000" h="20000">
                    <a:moveTo>
                      <a:pt x="19967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3175">
                <a:solidFill>
                  <a:srgbClr val="000000"/>
                </a:solidFill>
                <a:round/>
                <a:headEnd type="triangle" w="med" len="sm"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106"/>
            <p:cNvGrpSpPr>
              <a:grpSpLocks/>
            </p:cNvGrpSpPr>
            <p:nvPr/>
          </p:nvGrpSpPr>
          <p:grpSpPr bwMode="auto">
            <a:xfrm>
              <a:off x="0" y="10000"/>
              <a:ext cx="5585" cy="5000"/>
              <a:chOff x="-1" y="0"/>
              <a:chExt cx="20001" cy="20000"/>
            </a:xfrm>
          </p:grpSpPr>
          <p:grpSp>
            <p:nvGrpSpPr>
              <p:cNvPr id="7" name="Group 108"/>
              <p:cNvGrpSpPr>
                <a:grpSpLocks/>
              </p:cNvGrpSpPr>
              <p:nvPr/>
            </p:nvGrpSpPr>
            <p:grpSpPr bwMode="auto">
              <a:xfrm>
                <a:off x="-1" y="0"/>
                <a:ext cx="14289" cy="20000"/>
                <a:chOff x="-1" y="0"/>
                <a:chExt cx="20001" cy="20000"/>
              </a:xfrm>
            </p:grpSpPr>
            <p:grpSp>
              <p:nvGrpSpPr>
                <p:cNvPr id="8" name="Group 110"/>
                <p:cNvGrpSpPr>
                  <a:grpSpLocks/>
                </p:cNvGrpSpPr>
                <p:nvPr/>
              </p:nvGrpSpPr>
              <p:grpSpPr bwMode="auto">
                <a:xfrm>
                  <a:off x="14005" y="0"/>
                  <a:ext cx="5995" cy="20000"/>
                  <a:chOff x="0" y="0"/>
                  <a:chExt cx="20000" cy="20000"/>
                </a:xfrm>
              </p:grpSpPr>
              <p:sp>
                <p:nvSpPr>
                  <p:cNvPr id="16496" name="Freeform 112"/>
                  <p:cNvSpPr>
                    <a:spLocks/>
                  </p:cNvSpPr>
                  <p:nvPr/>
                </p:nvSpPr>
                <p:spPr bwMode="auto">
                  <a:xfrm>
                    <a:off x="0" y="0"/>
                    <a:ext cx="20000" cy="20000"/>
                  </a:xfrm>
                  <a:custGeom>
                    <a:avLst/>
                    <a:gdLst/>
                    <a:ahLst/>
                    <a:cxnLst>
                      <a:cxn ang="0">
                        <a:pos x="19944" y="0"/>
                      </a:cxn>
                      <a:cxn ang="0">
                        <a:pos x="19944" y="19944"/>
                      </a:cxn>
                      <a:cxn ang="0">
                        <a:pos x="0" y="19944"/>
                      </a:cxn>
                      <a:cxn ang="0">
                        <a:pos x="0" y="0"/>
                      </a:cxn>
                      <a:cxn ang="0">
                        <a:pos x="19944" y="0"/>
                      </a:cxn>
                    </a:cxnLst>
                    <a:rect l="0" t="0" r="r" b="b"/>
                    <a:pathLst>
                      <a:path w="20000" h="20000">
                        <a:moveTo>
                          <a:pt x="19944" y="0"/>
                        </a:moveTo>
                        <a:lnTo>
                          <a:pt x="19944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44" y="0"/>
                        </a:lnTo>
                        <a:close/>
                      </a:path>
                    </a:pathLst>
                  </a:cu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95" name="Oval 111"/>
                  <p:cNvSpPr>
                    <a:spLocks noChangeArrowheads="1"/>
                  </p:cNvSpPr>
                  <p:nvPr/>
                </p:nvSpPr>
                <p:spPr bwMode="auto">
                  <a:xfrm>
                    <a:off x="6622" y="6668"/>
                    <a:ext cx="6722" cy="6720"/>
                  </a:xfrm>
                  <a:prstGeom prst="ellipse">
                    <a:avLst/>
                  </a:prstGeom>
                  <a:solidFill>
                    <a:srgbClr val="000000"/>
                  </a:solidFill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6493" name="Rectangle 109"/>
                <p:cNvSpPr>
                  <a:spLocks noChangeArrowheads="1"/>
                </p:cNvSpPr>
                <p:nvPr/>
              </p:nvSpPr>
              <p:spPr bwMode="auto">
                <a:xfrm>
                  <a:off x="-1" y="3332"/>
                  <a:ext cx="14672" cy="15612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eaLnBrk="1" hangingPunct="1">
                    <a:spcBef>
                      <a:spcPct val="0"/>
                    </a:spcBef>
                  </a:pPr>
                  <a:r>
                    <a:rPr lang="en-US" b="1">
                      <a:solidFill>
                        <a:schemeClr val="tx1"/>
                      </a:solidFill>
                      <a:latin typeface="Courier New" pitchFamily="49" charset="0"/>
                      <a:cs typeface="Courier New" pitchFamily="49" charset="0"/>
                    </a:rPr>
                    <a:t>suit[2]</a:t>
                  </a:r>
                  <a:endParaRPr lang="en-US" b="1">
                    <a:solidFill>
                      <a:schemeClr val="tx1"/>
                    </a:solidFill>
                    <a:latin typeface="Courier New" pitchFamily="49" charset="0"/>
                  </a:endParaRPr>
                </a:p>
                <a:p>
                  <a:pPr>
                    <a:spcBef>
                      <a:spcPct val="0"/>
                    </a:spcBef>
                  </a:pPr>
                  <a:endParaRPr lang="en-US" b="1">
                    <a:solidFill>
                      <a:schemeClr val="tx1"/>
                    </a:solidFill>
                    <a:latin typeface="Courier New" pitchFamily="49" charset="0"/>
                  </a:endParaRPr>
                </a:p>
              </p:txBody>
            </p:sp>
          </p:grpSp>
          <p:sp>
            <p:nvSpPr>
              <p:cNvPr id="16491" name="Freeform 107"/>
              <p:cNvSpPr>
                <a:spLocks/>
              </p:cNvSpPr>
              <p:nvPr/>
            </p:nvSpPr>
            <p:spPr bwMode="auto">
              <a:xfrm>
                <a:off x="12863" y="10000"/>
                <a:ext cx="7137" cy="56"/>
              </a:xfrm>
              <a:custGeom>
                <a:avLst/>
                <a:gdLst/>
                <a:ahLst/>
                <a:cxnLst>
                  <a:cxn ang="0">
                    <a:pos x="19967" y="0"/>
                  </a:cxn>
                  <a:cxn ang="0">
                    <a:pos x="0" y="0"/>
                  </a:cxn>
                </a:cxnLst>
                <a:rect l="0" t="0" r="r" b="b"/>
                <a:pathLst>
                  <a:path w="20000" h="20000">
                    <a:moveTo>
                      <a:pt x="19967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3175">
                <a:solidFill>
                  <a:srgbClr val="000000"/>
                </a:solidFill>
                <a:round/>
                <a:headEnd type="triangle" w="med" len="sm"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" name="Group 99"/>
            <p:cNvGrpSpPr>
              <a:grpSpLocks/>
            </p:cNvGrpSpPr>
            <p:nvPr/>
          </p:nvGrpSpPr>
          <p:grpSpPr bwMode="auto">
            <a:xfrm>
              <a:off x="0" y="5000"/>
              <a:ext cx="5585" cy="5000"/>
              <a:chOff x="-1" y="0"/>
              <a:chExt cx="20001" cy="20000"/>
            </a:xfrm>
          </p:grpSpPr>
          <p:grpSp>
            <p:nvGrpSpPr>
              <p:cNvPr id="10" name="Group 101"/>
              <p:cNvGrpSpPr>
                <a:grpSpLocks/>
              </p:cNvGrpSpPr>
              <p:nvPr/>
            </p:nvGrpSpPr>
            <p:grpSpPr bwMode="auto">
              <a:xfrm>
                <a:off x="-1" y="0"/>
                <a:ext cx="14289" cy="20000"/>
                <a:chOff x="-1" y="0"/>
                <a:chExt cx="20001" cy="20000"/>
              </a:xfrm>
            </p:grpSpPr>
            <p:grpSp>
              <p:nvGrpSpPr>
                <p:cNvPr id="11" name="Group 103"/>
                <p:cNvGrpSpPr>
                  <a:grpSpLocks/>
                </p:cNvGrpSpPr>
                <p:nvPr/>
              </p:nvGrpSpPr>
              <p:grpSpPr bwMode="auto">
                <a:xfrm>
                  <a:off x="14005" y="0"/>
                  <a:ext cx="5995" cy="20000"/>
                  <a:chOff x="0" y="0"/>
                  <a:chExt cx="20000" cy="20000"/>
                </a:xfrm>
              </p:grpSpPr>
              <p:sp>
                <p:nvSpPr>
                  <p:cNvPr id="16489" name="Freeform 105"/>
                  <p:cNvSpPr>
                    <a:spLocks/>
                  </p:cNvSpPr>
                  <p:nvPr/>
                </p:nvSpPr>
                <p:spPr bwMode="auto">
                  <a:xfrm>
                    <a:off x="0" y="0"/>
                    <a:ext cx="20000" cy="20000"/>
                  </a:xfrm>
                  <a:custGeom>
                    <a:avLst/>
                    <a:gdLst/>
                    <a:ahLst/>
                    <a:cxnLst>
                      <a:cxn ang="0">
                        <a:pos x="19944" y="0"/>
                      </a:cxn>
                      <a:cxn ang="0">
                        <a:pos x="19944" y="19944"/>
                      </a:cxn>
                      <a:cxn ang="0">
                        <a:pos x="0" y="19944"/>
                      </a:cxn>
                      <a:cxn ang="0">
                        <a:pos x="0" y="0"/>
                      </a:cxn>
                      <a:cxn ang="0">
                        <a:pos x="19944" y="0"/>
                      </a:cxn>
                    </a:cxnLst>
                    <a:rect l="0" t="0" r="r" b="b"/>
                    <a:pathLst>
                      <a:path w="20000" h="20000">
                        <a:moveTo>
                          <a:pt x="19944" y="0"/>
                        </a:moveTo>
                        <a:lnTo>
                          <a:pt x="19944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44" y="0"/>
                        </a:lnTo>
                        <a:close/>
                      </a:path>
                    </a:pathLst>
                  </a:cu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88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6622" y="6668"/>
                    <a:ext cx="6722" cy="6720"/>
                  </a:xfrm>
                  <a:prstGeom prst="ellipse">
                    <a:avLst/>
                  </a:prstGeom>
                  <a:solidFill>
                    <a:srgbClr val="000000"/>
                  </a:solidFill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6486" name="Rectangle 102"/>
                <p:cNvSpPr>
                  <a:spLocks noChangeArrowheads="1"/>
                </p:cNvSpPr>
                <p:nvPr/>
              </p:nvSpPr>
              <p:spPr bwMode="auto">
                <a:xfrm>
                  <a:off x="-1" y="3332"/>
                  <a:ext cx="14672" cy="15612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eaLnBrk="1" hangingPunct="1">
                    <a:spcBef>
                      <a:spcPct val="0"/>
                    </a:spcBef>
                  </a:pPr>
                  <a:r>
                    <a:rPr lang="en-US" b="1">
                      <a:solidFill>
                        <a:schemeClr val="tx1"/>
                      </a:solidFill>
                      <a:latin typeface="Courier New" pitchFamily="49" charset="0"/>
                      <a:cs typeface="Courier New" pitchFamily="49" charset="0"/>
                    </a:rPr>
                    <a:t>suit[1]</a:t>
                  </a:r>
                  <a:endParaRPr lang="en-US" b="1">
                    <a:solidFill>
                      <a:schemeClr val="tx1"/>
                    </a:solidFill>
                    <a:latin typeface="Courier New" pitchFamily="49" charset="0"/>
                  </a:endParaRPr>
                </a:p>
                <a:p>
                  <a:pPr>
                    <a:spcBef>
                      <a:spcPct val="0"/>
                    </a:spcBef>
                  </a:pPr>
                  <a:endParaRPr lang="en-US" b="1">
                    <a:solidFill>
                      <a:schemeClr val="tx1"/>
                    </a:solidFill>
                    <a:latin typeface="Courier New" pitchFamily="49" charset="0"/>
                  </a:endParaRPr>
                </a:p>
              </p:txBody>
            </p:sp>
          </p:grpSp>
          <p:sp>
            <p:nvSpPr>
              <p:cNvPr id="16484" name="Freeform 100"/>
              <p:cNvSpPr>
                <a:spLocks/>
              </p:cNvSpPr>
              <p:nvPr/>
            </p:nvSpPr>
            <p:spPr bwMode="auto">
              <a:xfrm>
                <a:off x="12863" y="10000"/>
                <a:ext cx="7137" cy="56"/>
              </a:xfrm>
              <a:custGeom>
                <a:avLst/>
                <a:gdLst/>
                <a:ahLst/>
                <a:cxnLst>
                  <a:cxn ang="0">
                    <a:pos x="19967" y="0"/>
                  </a:cxn>
                  <a:cxn ang="0">
                    <a:pos x="0" y="0"/>
                  </a:cxn>
                </a:cxnLst>
                <a:rect l="0" t="0" r="r" b="b"/>
                <a:pathLst>
                  <a:path w="20000" h="20000">
                    <a:moveTo>
                      <a:pt x="19967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3175">
                <a:solidFill>
                  <a:srgbClr val="000000"/>
                </a:solidFill>
                <a:round/>
                <a:headEnd type="triangle" w="med" len="sm"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" name="Group 92"/>
            <p:cNvGrpSpPr>
              <a:grpSpLocks/>
            </p:cNvGrpSpPr>
            <p:nvPr/>
          </p:nvGrpSpPr>
          <p:grpSpPr bwMode="auto">
            <a:xfrm>
              <a:off x="0" y="0"/>
              <a:ext cx="5585" cy="5000"/>
              <a:chOff x="-1" y="0"/>
              <a:chExt cx="20001" cy="20000"/>
            </a:xfrm>
          </p:grpSpPr>
          <p:grpSp>
            <p:nvGrpSpPr>
              <p:cNvPr id="13" name="Group 94"/>
              <p:cNvGrpSpPr>
                <a:grpSpLocks/>
              </p:cNvGrpSpPr>
              <p:nvPr/>
            </p:nvGrpSpPr>
            <p:grpSpPr bwMode="auto">
              <a:xfrm>
                <a:off x="-1" y="0"/>
                <a:ext cx="14289" cy="20000"/>
                <a:chOff x="-1" y="0"/>
                <a:chExt cx="20001" cy="20000"/>
              </a:xfrm>
            </p:grpSpPr>
            <p:grpSp>
              <p:nvGrpSpPr>
                <p:cNvPr id="14" name="Group 96"/>
                <p:cNvGrpSpPr>
                  <a:grpSpLocks/>
                </p:cNvGrpSpPr>
                <p:nvPr/>
              </p:nvGrpSpPr>
              <p:grpSpPr bwMode="auto">
                <a:xfrm>
                  <a:off x="14005" y="0"/>
                  <a:ext cx="5995" cy="20000"/>
                  <a:chOff x="0" y="0"/>
                  <a:chExt cx="20000" cy="20000"/>
                </a:xfrm>
              </p:grpSpPr>
              <p:sp>
                <p:nvSpPr>
                  <p:cNvPr id="16482" name="Freeform 98"/>
                  <p:cNvSpPr>
                    <a:spLocks/>
                  </p:cNvSpPr>
                  <p:nvPr/>
                </p:nvSpPr>
                <p:spPr bwMode="auto">
                  <a:xfrm>
                    <a:off x="0" y="0"/>
                    <a:ext cx="20000" cy="20000"/>
                  </a:xfrm>
                  <a:custGeom>
                    <a:avLst/>
                    <a:gdLst/>
                    <a:ahLst/>
                    <a:cxnLst>
                      <a:cxn ang="0">
                        <a:pos x="19944" y="0"/>
                      </a:cxn>
                      <a:cxn ang="0">
                        <a:pos x="19944" y="19944"/>
                      </a:cxn>
                      <a:cxn ang="0">
                        <a:pos x="0" y="19944"/>
                      </a:cxn>
                      <a:cxn ang="0">
                        <a:pos x="0" y="0"/>
                      </a:cxn>
                      <a:cxn ang="0">
                        <a:pos x="19944" y="0"/>
                      </a:cxn>
                    </a:cxnLst>
                    <a:rect l="0" t="0" r="r" b="b"/>
                    <a:pathLst>
                      <a:path w="20000" h="20000">
                        <a:moveTo>
                          <a:pt x="19944" y="0"/>
                        </a:moveTo>
                        <a:lnTo>
                          <a:pt x="19944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44" y="0"/>
                        </a:lnTo>
                        <a:close/>
                      </a:path>
                    </a:pathLst>
                  </a:cu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81" name="Oval 97"/>
                  <p:cNvSpPr>
                    <a:spLocks noChangeArrowheads="1"/>
                  </p:cNvSpPr>
                  <p:nvPr/>
                </p:nvSpPr>
                <p:spPr bwMode="auto">
                  <a:xfrm>
                    <a:off x="6622" y="6668"/>
                    <a:ext cx="6722" cy="6720"/>
                  </a:xfrm>
                  <a:prstGeom prst="ellipse">
                    <a:avLst/>
                  </a:prstGeom>
                  <a:solidFill>
                    <a:srgbClr val="000000"/>
                  </a:solidFill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6479" name="Rectangle 95"/>
                <p:cNvSpPr>
                  <a:spLocks noChangeArrowheads="1"/>
                </p:cNvSpPr>
                <p:nvPr/>
              </p:nvSpPr>
              <p:spPr bwMode="auto">
                <a:xfrm>
                  <a:off x="-1" y="3332"/>
                  <a:ext cx="14672" cy="15612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eaLnBrk="1" hangingPunct="1">
                    <a:spcBef>
                      <a:spcPct val="0"/>
                    </a:spcBef>
                  </a:pPr>
                  <a:r>
                    <a:rPr lang="en-US" b="1">
                      <a:solidFill>
                        <a:schemeClr val="tx1"/>
                      </a:solidFill>
                      <a:latin typeface="Courier New" pitchFamily="49" charset="0"/>
                      <a:cs typeface="Courier New" pitchFamily="49" charset="0"/>
                    </a:rPr>
                    <a:t>suit[0]</a:t>
                  </a:r>
                  <a:endParaRPr lang="en-US" b="1">
                    <a:solidFill>
                      <a:schemeClr val="tx1"/>
                    </a:solidFill>
                    <a:latin typeface="Courier New" pitchFamily="49" charset="0"/>
                  </a:endParaRPr>
                </a:p>
                <a:p>
                  <a:pPr>
                    <a:spcBef>
                      <a:spcPct val="0"/>
                    </a:spcBef>
                  </a:pPr>
                  <a:endParaRPr lang="en-US" b="1">
                    <a:solidFill>
                      <a:schemeClr val="tx1"/>
                    </a:solidFill>
                    <a:latin typeface="Courier New" pitchFamily="49" charset="0"/>
                  </a:endParaRPr>
                </a:p>
              </p:txBody>
            </p:sp>
          </p:grpSp>
          <p:sp>
            <p:nvSpPr>
              <p:cNvPr id="16477" name="Freeform 93"/>
              <p:cNvSpPr>
                <a:spLocks/>
              </p:cNvSpPr>
              <p:nvPr/>
            </p:nvSpPr>
            <p:spPr bwMode="auto">
              <a:xfrm>
                <a:off x="12863" y="10000"/>
                <a:ext cx="7137" cy="56"/>
              </a:xfrm>
              <a:custGeom>
                <a:avLst/>
                <a:gdLst/>
                <a:ahLst/>
                <a:cxnLst>
                  <a:cxn ang="0">
                    <a:pos x="19967" y="0"/>
                  </a:cxn>
                  <a:cxn ang="0">
                    <a:pos x="0" y="0"/>
                  </a:cxn>
                </a:cxnLst>
                <a:rect l="0" t="0" r="r" b="b"/>
                <a:pathLst>
                  <a:path w="20000" h="20000">
                    <a:moveTo>
                      <a:pt x="19967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3175">
                <a:solidFill>
                  <a:srgbClr val="000000"/>
                </a:solidFill>
                <a:round/>
                <a:headEnd type="triangle" w="med" len="sm"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" name="Group 89"/>
            <p:cNvGrpSpPr>
              <a:grpSpLocks/>
            </p:cNvGrpSpPr>
            <p:nvPr/>
          </p:nvGrpSpPr>
          <p:grpSpPr bwMode="auto">
            <a:xfrm>
              <a:off x="5585" y="833"/>
              <a:ext cx="1595" cy="3903"/>
              <a:chOff x="0" y="0"/>
              <a:chExt cx="20000" cy="20000"/>
            </a:xfrm>
          </p:grpSpPr>
          <p:sp>
            <p:nvSpPr>
              <p:cNvPr id="16475" name="Freeform 91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74" name="Rectangle 90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 dirty="0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’H’</a:t>
                </a: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86"/>
            <p:cNvGrpSpPr>
              <a:grpSpLocks/>
            </p:cNvGrpSpPr>
            <p:nvPr/>
          </p:nvGrpSpPr>
          <p:grpSpPr bwMode="auto">
            <a:xfrm>
              <a:off x="7180" y="833"/>
              <a:ext cx="1595" cy="3903"/>
              <a:chOff x="0" y="0"/>
              <a:chExt cx="20000" cy="20000"/>
            </a:xfrm>
          </p:grpSpPr>
          <p:sp>
            <p:nvSpPr>
              <p:cNvPr id="16472" name="Freeform 88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71" name="Rectangle 87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’e’</a:t>
                </a: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7" name="Group 83"/>
            <p:cNvGrpSpPr>
              <a:grpSpLocks/>
            </p:cNvGrpSpPr>
            <p:nvPr/>
          </p:nvGrpSpPr>
          <p:grpSpPr bwMode="auto">
            <a:xfrm>
              <a:off x="8775" y="833"/>
              <a:ext cx="1595" cy="3903"/>
              <a:chOff x="0" y="0"/>
              <a:chExt cx="20000" cy="20000"/>
            </a:xfrm>
          </p:grpSpPr>
          <p:sp>
            <p:nvSpPr>
              <p:cNvPr id="16469" name="Freeform 85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8" name="Rectangle 84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’a’</a:t>
                </a: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8" name="Group 80"/>
            <p:cNvGrpSpPr>
              <a:grpSpLocks/>
            </p:cNvGrpSpPr>
            <p:nvPr/>
          </p:nvGrpSpPr>
          <p:grpSpPr bwMode="auto">
            <a:xfrm>
              <a:off x="10370" y="833"/>
              <a:ext cx="1595" cy="3903"/>
              <a:chOff x="0" y="0"/>
              <a:chExt cx="20000" cy="20000"/>
            </a:xfrm>
          </p:grpSpPr>
          <p:sp>
            <p:nvSpPr>
              <p:cNvPr id="16466" name="Freeform 82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5" name="Rectangle 81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’r’</a:t>
                </a: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77"/>
            <p:cNvGrpSpPr>
              <a:grpSpLocks/>
            </p:cNvGrpSpPr>
            <p:nvPr/>
          </p:nvGrpSpPr>
          <p:grpSpPr bwMode="auto">
            <a:xfrm>
              <a:off x="11965" y="833"/>
              <a:ext cx="1595" cy="3903"/>
              <a:chOff x="0" y="0"/>
              <a:chExt cx="20000" cy="20000"/>
            </a:xfrm>
          </p:grpSpPr>
          <p:sp>
            <p:nvSpPr>
              <p:cNvPr id="16463" name="Freeform 79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2" name="Rectangle 78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’t’</a:t>
                </a: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0" name="Group 74"/>
            <p:cNvGrpSpPr>
              <a:grpSpLocks/>
            </p:cNvGrpSpPr>
            <p:nvPr/>
          </p:nvGrpSpPr>
          <p:grpSpPr bwMode="auto">
            <a:xfrm>
              <a:off x="13560" y="833"/>
              <a:ext cx="1595" cy="3903"/>
              <a:chOff x="0" y="0"/>
              <a:chExt cx="20000" cy="20000"/>
            </a:xfrm>
          </p:grpSpPr>
          <p:sp>
            <p:nvSpPr>
              <p:cNvPr id="16460" name="Freeform 76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9" name="Rectangle 75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’s’</a:t>
                </a: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1" name="Group 71"/>
            <p:cNvGrpSpPr>
              <a:grpSpLocks/>
            </p:cNvGrpSpPr>
            <p:nvPr/>
          </p:nvGrpSpPr>
          <p:grpSpPr bwMode="auto">
            <a:xfrm>
              <a:off x="15149" y="-3158"/>
              <a:ext cx="1731" cy="7325"/>
              <a:chOff x="744" y="-20450"/>
              <a:chExt cx="20000" cy="37534"/>
            </a:xfrm>
          </p:grpSpPr>
          <p:sp>
            <p:nvSpPr>
              <p:cNvPr id="16457" name="Freeform 73"/>
              <p:cNvSpPr>
                <a:spLocks/>
              </p:cNvSpPr>
              <p:nvPr/>
            </p:nvSpPr>
            <p:spPr bwMode="auto">
              <a:xfrm>
                <a:off x="809" y="0"/>
                <a:ext cx="18427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6" name="Rectangle 72"/>
              <p:cNvSpPr>
                <a:spLocks noChangeArrowheads="1"/>
              </p:cNvSpPr>
              <p:nvPr/>
            </p:nvSpPr>
            <p:spPr bwMode="auto">
              <a:xfrm>
                <a:off x="744" y="-20450"/>
                <a:ext cx="20000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 dirty="0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 ’\0’</a:t>
                </a: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68"/>
            <p:cNvGrpSpPr>
              <a:grpSpLocks/>
            </p:cNvGrpSpPr>
            <p:nvPr/>
          </p:nvGrpSpPr>
          <p:grpSpPr bwMode="auto">
            <a:xfrm>
              <a:off x="5585" y="5694"/>
              <a:ext cx="1595" cy="3903"/>
              <a:chOff x="0" y="0"/>
              <a:chExt cx="20000" cy="20000"/>
            </a:xfrm>
          </p:grpSpPr>
          <p:sp>
            <p:nvSpPr>
              <p:cNvPr id="16454" name="Freeform 70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3" name="Rectangle 69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’D’</a:t>
                </a: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3" name="Group 65"/>
            <p:cNvGrpSpPr>
              <a:grpSpLocks/>
            </p:cNvGrpSpPr>
            <p:nvPr/>
          </p:nvGrpSpPr>
          <p:grpSpPr bwMode="auto">
            <a:xfrm>
              <a:off x="7180" y="5694"/>
              <a:ext cx="1595" cy="3903"/>
              <a:chOff x="0" y="0"/>
              <a:chExt cx="20000" cy="20000"/>
            </a:xfrm>
          </p:grpSpPr>
          <p:sp>
            <p:nvSpPr>
              <p:cNvPr id="16451" name="Freeform 67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0" name="Rectangle 66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’i’</a:t>
                </a: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4" name="Group 62"/>
            <p:cNvGrpSpPr>
              <a:grpSpLocks/>
            </p:cNvGrpSpPr>
            <p:nvPr/>
          </p:nvGrpSpPr>
          <p:grpSpPr bwMode="auto">
            <a:xfrm>
              <a:off x="8775" y="5694"/>
              <a:ext cx="1595" cy="3903"/>
              <a:chOff x="0" y="0"/>
              <a:chExt cx="20000" cy="20000"/>
            </a:xfrm>
          </p:grpSpPr>
          <p:sp>
            <p:nvSpPr>
              <p:cNvPr id="16448" name="Freeform 64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7" name="Rectangle 63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’a’</a:t>
                </a: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59"/>
            <p:cNvGrpSpPr>
              <a:grpSpLocks/>
            </p:cNvGrpSpPr>
            <p:nvPr/>
          </p:nvGrpSpPr>
          <p:grpSpPr bwMode="auto">
            <a:xfrm>
              <a:off x="10370" y="5694"/>
              <a:ext cx="1595" cy="3903"/>
              <a:chOff x="0" y="0"/>
              <a:chExt cx="20000" cy="20000"/>
            </a:xfrm>
          </p:grpSpPr>
          <p:sp>
            <p:nvSpPr>
              <p:cNvPr id="16445" name="Freeform 61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4" name="Rectangle 60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’m’</a:t>
                </a: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" name="Group 56"/>
            <p:cNvGrpSpPr>
              <a:grpSpLocks/>
            </p:cNvGrpSpPr>
            <p:nvPr/>
          </p:nvGrpSpPr>
          <p:grpSpPr bwMode="auto">
            <a:xfrm>
              <a:off x="11965" y="5694"/>
              <a:ext cx="1595" cy="3903"/>
              <a:chOff x="0" y="0"/>
              <a:chExt cx="20000" cy="20000"/>
            </a:xfrm>
          </p:grpSpPr>
          <p:sp>
            <p:nvSpPr>
              <p:cNvPr id="16442" name="Freeform 58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1" name="Rectangle 57"/>
              <p:cNvSpPr>
                <a:spLocks noChangeArrowheads="1"/>
              </p:cNvSpPr>
              <p:nvPr/>
            </p:nvSpPr>
            <p:spPr bwMode="auto">
              <a:xfrm>
                <a:off x="1618" y="0"/>
                <a:ext cx="16714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’o’</a:t>
                </a: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7" name="Group 53"/>
            <p:cNvGrpSpPr>
              <a:grpSpLocks/>
            </p:cNvGrpSpPr>
            <p:nvPr/>
          </p:nvGrpSpPr>
          <p:grpSpPr bwMode="auto">
            <a:xfrm>
              <a:off x="13560" y="5694"/>
              <a:ext cx="1595" cy="3903"/>
              <a:chOff x="0" y="0"/>
              <a:chExt cx="20000" cy="20000"/>
            </a:xfrm>
          </p:grpSpPr>
          <p:sp>
            <p:nvSpPr>
              <p:cNvPr id="16439" name="Freeform 55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8" name="Rectangle 54"/>
              <p:cNvSpPr>
                <a:spLocks noChangeArrowheads="1"/>
              </p:cNvSpPr>
              <p:nvPr/>
            </p:nvSpPr>
            <p:spPr bwMode="auto">
              <a:xfrm>
                <a:off x="1618" y="0"/>
                <a:ext cx="16714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’n’</a:t>
                </a: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50"/>
            <p:cNvGrpSpPr>
              <a:grpSpLocks/>
            </p:cNvGrpSpPr>
            <p:nvPr/>
          </p:nvGrpSpPr>
          <p:grpSpPr bwMode="auto">
            <a:xfrm>
              <a:off x="15149" y="5263"/>
              <a:ext cx="1595" cy="3903"/>
              <a:chOff x="-65" y="-2209"/>
              <a:chExt cx="19993" cy="20000"/>
            </a:xfrm>
          </p:grpSpPr>
          <p:sp>
            <p:nvSpPr>
              <p:cNvPr id="16436" name="Freeform 52"/>
              <p:cNvSpPr>
                <a:spLocks/>
              </p:cNvSpPr>
              <p:nvPr/>
            </p:nvSpPr>
            <p:spPr bwMode="auto">
              <a:xfrm>
                <a:off x="-65" y="-2209"/>
                <a:ext cx="19993" cy="17083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5" name="Rectangle 51"/>
              <p:cNvSpPr>
                <a:spLocks noChangeArrowheads="1"/>
              </p:cNvSpPr>
              <p:nvPr/>
            </p:nvSpPr>
            <p:spPr bwMode="auto">
              <a:xfrm>
                <a:off x="2374" y="-2208"/>
                <a:ext cx="16704" cy="19999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 dirty="0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’d’</a:t>
                </a: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9" name="Group 47"/>
            <p:cNvGrpSpPr>
              <a:grpSpLocks/>
            </p:cNvGrpSpPr>
            <p:nvPr/>
          </p:nvGrpSpPr>
          <p:grpSpPr bwMode="auto">
            <a:xfrm>
              <a:off x="16749" y="5694"/>
              <a:ext cx="1595" cy="3903"/>
              <a:chOff x="-13" y="0"/>
              <a:chExt cx="20013" cy="20000"/>
            </a:xfrm>
          </p:grpSpPr>
          <p:sp>
            <p:nvSpPr>
              <p:cNvPr id="16433" name="Freeform 49"/>
              <p:cNvSpPr>
                <a:spLocks/>
              </p:cNvSpPr>
              <p:nvPr/>
            </p:nvSpPr>
            <p:spPr bwMode="auto">
              <a:xfrm>
                <a:off x="-13" y="0"/>
                <a:ext cx="20013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2" name="Rectangle 48"/>
              <p:cNvSpPr>
                <a:spLocks noChangeArrowheads="1"/>
              </p:cNvSpPr>
              <p:nvPr/>
            </p:nvSpPr>
            <p:spPr bwMode="auto">
              <a:xfrm>
                <a:off x="1618" y="0"/>
                <a:ext cx="16713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’s’</a:t>
                </a: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30" name="Group 44"/>
            <p:cNvGrpSpPr>
              <a:grpSpLocks/>
            </p:cNvGrpSpPr>
            <p:nvPr/>
          </p:nvGrpSpPr>
          <p:grpSpPr bwMode="auto">
            <a:xfrm>
              <a:off x="18257" y="2105"/>
              <a:ext cx="1731" cy="6923"/>
              <a:chOff x="-197" y="-18390"/>
              <a:chExt cx="20000" cy="35475"/>
            </a:xfrm>
          </p:grpSpPr>
          <p:sp>
            <p:nvSpPr>
              <p:cNvPr id="16430" name="Freeform 46"/>
              <p:cNvSpPr>
                <a:spLocks/>
              </p:cNvSpPr>
              <p:nvPr/>
            </p:nvSpPr>
            <p:spPr bwMode="auto">
              <a:xfrm>
                <a:off x="809" y="1"/>
                <a:ext cx="1843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9" name="Rectangle 45"/>
              <p:cNvSpPr>
                <a:spLocks noChangeArrowheads="1"/>
              </p:cNvSpPr>
              <p:nvPr/>
            </p:nvSpPr>
            <p:spPr bwMode="auto">
              <a:xfrm>
                <a:off x="-197" y="-18390"/>
                <a:ext cx="20000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 dirty="0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 ’\0’</a:t>
                </a: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31" name="Group 41"/>
            <p:cNvGrpSpPr>
              <a:grpSpLocks/>
            </p:cNvGrpSpPr>
            <p:nvPr/>
          </p:nvGrpSpPr>
          <p:grpSpPr bwMode="auto">
            <a:xfrm>
              <a:off x="5585" y="10694"/>
              <a:ext cx="1595" cy="3903"/>
              <a:chOff x="0" y="0"/>
              <a:chExt cx="20000" cy="20000"/>
            </a:xfrm>
          </p:grpSpPr>
          <p:sp>
            <p:nvSpPr>
              <p:cNvPr id="16427" name="Freeform 43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6" name="Rectangle 42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’C’</a:t>
                </a: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384" name="Group 38"/>
            <p:cNvGrpSpPr>
              <a:grpSpLocks/>
            </p:cNvGrpSpPr>
            <p:nvPr/>
          </p:nvGrpSpPr>
          <p:grpSpPr bwMode="auto">
            <a:xfrm>
              <a:off x="7180" y="10694"/>
              <a:ext cx="1595" cy="3903"/>
              <a:chOff x="0" y="0"/>
              <a:chExt cx="20000" cy="20000"/>
            </a:xfrm>
          </p:grpSpPr>
          <p:sp>
            <p:nvSpPr>
              <p:cNvPr id="16424" name="Freeform 40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3" name="Rectangle 39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’l’</a:t>
                </a: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385" name="Group 35"/>
            <p:cNvGrpSpPr>
              <a:grpSpLocks/>
            </p:cNvGrpSpPr>
            <p:nvPr/>
          </p:nvGrpSpPr>
          <p:grpSpPr bwMode="auto">
            <a:xfrm>
              <a:off x="8775" y="10694"/>
              <a:ext cx="1595" cy="3903"/>
              <a:chOff x="0" y="0"/>
              <a:chExt cx="20000" cy="20000"/>
            </a:xfrm>
          </p:grpSpPr>
          <p:sp>
            <p:nvSpPr>
              <p:cNvPr id="16421" name="Freeform 37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0" name="Rectangle 36"/>
              <p:cNvSpPr>
                <a:spLocks noChangeArrowheads="1"/>
              </p:cNvSpPr>
              <p:nvPr/>
            </p:nvSpPr>
            <p:spPr bwMode="auto">
              <a:xfrm>
                <a:off x="1618" y="0"/>
                <a:ext cx="16714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’u’</a:t>
                </a: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386" name="Group 32"/>
            <p:cNvGrpSpPr>
              <a:grpSpLocks/>
            </p:cNvGrpSpPr>
            <p:nvPr/>
          </p:nvGrpSpPr>
          <p:grpSpPr bwMode="auto">
            <a:xfrm>
              <a:off x="10370" y="10694"/>
              <a:ext cx="1594" cy="3903"/>
              <a:chOff x="0" y="0"/>
              <a:chExt cx="20000" cy="20000"/>
            </a:xfrm>
          </p:grpSpPr>
          <p:sp>
            <p:nvSpPr>
              <p:cNvPr id="16418" name="Freeform 34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7" name="Rectangle 33"/>
              <p:cNvSpPr>
                <a:spLocks noChangeArrowheads="1"/>
              </p:cNvSpPr>
              <p:nvPr/>
            </p:nvSpPr>
            <p:spPr bwMode="auto">
              <a:xfrm>
                <a:off x="1619" y="0"/>
                <a:ext cx="16725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’b’</a:t>
                </a: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387" name="Group 29"/>
            <p:cNvGrpSpPr>
              <a:grpSpLocks/>
            </p:cNvGrpSpPr>
            <p:nvPr/>
          </p:nvGrpSpPr>
          <p:grpSpPr bwMode="auto">
            <a:xfrm>
              <a:off x="11964" y="10694"/>
              <a:ext cx="1595" cy="3903"/>
              <a:chOff x="0" y="0"/>
              <a:chExt cx="20000" cy="20000"/>
            </a:xfrm>
          </p:grpSpPr>
          <p:sp>
            <p:nvSpPr>
              <p:cNvPr id="16415" name="Freeform 31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4" name="Rectangle 30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’s’</a:t>
                </a: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388" name="Group 26"/>
            <p:cNvGrpSpPr>
              <a:grpSpLocks/>
            </p:cNvGrpSpPr>
            <p:nvPr/>
          </p:nvGrpSpPr>
          <p:grpSpPr bwMode="auto">
            <a:xfrm>
              <a:off x="13559" y="6316"/>
              <a:ext cx="1768" cy="7712"/>
              <a:chOff x="797" y="-22435"/>
              <a:chExt cx="20423" cy="39519"/>
            </a:xfrm>
          </p:grpSpPr>
          <p:sp>
            <p:nvSpPr>
              <p:cNvPr id="16412" name="Freeform 28"/>
              <p:cNvSpPr>
                <a:spLocks/>
              </p:cNvSpPr>
              <p:nvPr/>
            </p:nvSpPr>
            <p:spPr bwMode="auto">
              <a:xfrm>
                <a:off x="797" y="0"/>
                <a:ext cx="18429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1" name="Rectangle 27"/>
              <p:cNvSpPr>
                <a:spLocks noChangeArrowheads="1"/>
              </p:cNvSpPr>
              <p:nvPr/>
            </p:nvSpPr>
            <p:spPr bwMode="auto">
              <a:xfrm>
                <a:off x="1220" y="-22435"/>
                <a:ext cx="20000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 dirty="0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 ’\0’</a:t>
                </a: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389" name="Group 23"/>
            <p:cNvGrpSpPr>
              <a:grpSpLocks/>
            </p:cNvGrpSpPr>
            <p:nvPr/>
          </p:nvGrpSpPr>
          <p:grpSpPr bwMode="auto">
            <a:xfrm>
              <a:off x="5585" y="15694"/>
              <a:ext cx="1595" cy="3903"/>
              <a:chOff x="0" y="0"/>
              <a:chExt cx="20000" cy="20000"/>
            </a:xfrm>
          </p:grpSpPr>
          <p:sp>
            <p:nvSpPr>
              <p:cNvPr id="16409" name="Freeform 25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8" name="Rectangle 24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’S’</a:t>
                </a: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392" name="Group 20"/>
            <p:cNvGrpSpPr>
              <a:grpSpLocks/>
            </p:cNvGrpSpPr>
            <p:nvPr/>
          </p:nvGrpSpPr>
          <p:grpSpPr bwMode="auto">
            <a:xfrm>
              <a:off x="7180" y="15694"/>
              <a:ext cx="1595" cy="3903"/>
              <a:chOff x="0" y="0"/>
              <a:chExt cx="20000" cy="20000"/>
            </a:xfrm>
          </p:grpSpPr>
          <p:sp>
            <p:nvSpPr>
              <p:cNvPr id="16406" name="Freeform 22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5" name="Rectangle 21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’p’</a:t>
                </a: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395" name="Group 17"/>
            <p:cNvGrpSpPr>
              <a:grpSpLocks/>
            </p:cNvGrpSpPr>
            <p:nvPr/>
          </p:nvGrpSpPr>
          <p:grpSpPr bwMode="auto">
            <a:xfrm>
              <a:off x="8775" y="15694"/>
              <a:ext cx="1595" cy="3903"/>
              <a:chOff x="0" y="0"/>
              <a:chExt cx="20000" cy="20000"/>
            </a:xfrm>
          </p:grpSpPr>
          <p:sp>
            <p:nvSpPr>
              <p:cNvPr id="16403" name="Freeform 19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2" name="Rectangle 18"/>
              <p:cNvSpPr>
                <a:spLocks noChangeArrowheads="1"/>
              </p:cNvSpPr>
              <p:nvPr/>
            </p:nvSpPr>
            <p:spPr bwMode="auto">
              <a:xfrm>
                <a:off x="1618" y="0"/>
                <a:ext cx="16714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’a’</a:t>
                </a: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398" name="Group 14"/>
            <p:cNvGrpSpPr>
              <a:grpSpLocks/>
            </p:cNvGrpSpPr>
            <p:nvPr/>
          </p:nvGrpSpPr>
          <p:grpSpPr bwMode="auto">
            <a:xfrm>
              <a:off x="10370" y="15694"/>
              <a:ext cx="1594" cy="3903"/>
              <a:chOff x="0" y="0"/>
              <a:chExt cx="20000" cy="20000"/>
            </a:xfrm>
          </p:grpSpPr>
          <p:sp>
            <p:nvSpPr>
              <p:cNvPr id="16400" name="Freeform 16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9" name="Rectangle 15"/>
              <p:cNvSpPr>
                <a:spLocks noChangeArrowheads="1"/>
              </p:cNvSpPr>
              <p:nvPr/>
            </p:nvSpPr>
            <p:spPr bwMode="auto">
              <a:xfrm>
                <a:off x="1619" y="0"/>
                <a:ext cx="16725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’d’</a:t>
                </a: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401" name="Group 11"/>
            <p:cNvGrpSpPr>
              <a:grpSpLocks/>
            </p:cNvGrpSpPr>
            <p:nvPr/>
          </p:nvGrpSpPr>
          <p:grpSpPr bwMode="auto">
            <a:xfrm>
              <a:off x="11964" y="15694"/>
              <a:ext cx="1595" cy="3903"/>
              <a:chOff x="0" y="0"/>
              <a:chExt cx="20000" cy="20000"/>
            </a:xfrm>
          </p:grpSpPr>
          <p:sp>
            <p:nvSpPr>
              <p:cNvPr id="16397" name="Freeform 13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6" name="Rectangle 12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’e’</a:t>
                </a: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404" name="Group 8"/>
            <p:cNvGrpSpPr>
              <a:grpSpLocks/>
            </p:cNvGrpSpPr>
            <p:nvPr/>
          </p:nvGrpSpPr>
          <p:grpSpPr bwMode="auto">
            <a:xfrm>
              <a:off x="13559" y="15694"/>
              <a:ext cx="1595" cy="3903"/>
              <a:chOff x="0" y="0"/>
              <a:chExt cx="20000" cy="20000"/>
            </a:xfrm>
          </p:grpSpPr>
          <p:sp>
            <p:nvSpPr>
              <p:cNvPr id="16394" name="Freeform 10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3" name="Rectangle 9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’s’</a:t>
                </a: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407" name="Group 5"/>
            <p:cNvGrpSpPr>
              <a:grpSpLocks/>
            </p:cNvGrpSpPr>
            <p:nvPr/>
          </p:nvGrpSpPr>
          <p:grpSpPr bwMode="auto">
            <a:xfrm>
              <a:off x="15149" y="12632"/>
              <a:ext cx="1731" cy="6396"/>
              <a:chOff x="756" y="-15693"/>
              <a:chExt cx="20000" cy="32777"/>
            </a:xfrm>
          </p:grpSpPr>
          <p:sp>
            <p:nvSpPr>
              <p:cNvPr id="16391" name="Freeform 7"/>
              <p:cNvSpPr>
                <a:spLocks/>
              </p:cNvSpPr>
              <p:nvPr/>
            </p:nvSpPr>
            <p:spPr bwMode="auto">
              <a:xfrm>
                <a:off x="809" y="0"/>
                <a:ext cx="18428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0" name="Rectangle 6"/>
              <p:cNvSpPr>
                <a:spLocks noChangeArrowheads="1"/>
              </p:cNvSpPr>
              <p:nvPr/>
            </p:nvSpPr>
            <p:spPr bwMode="auto">
              <a:xfrm>
                <a:off x="756" y="-15693"/>
                <a:ext cx="20000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b="1" dirty="0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 ’\0’</a:t>
                </a: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16538" name="Rectangle 154"/>
          <p:cNvSpPr>
            <a:spLocks noChangeArrowheads="1"/>
          </p:cNvSpPr>
          <p:nvPr/>
        </p:nvSpPr>
        <p:spPr bwMode="auto">
          <a:xfrm>
            <a:off x="0" y="3373438"/>
            <a:ext cx="54864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</a:rPr>
              <a:t> </a:t>
            </a:r>
          </a:p>
          <a:p>
            <a:pPr>
              <a:spcBef>
                <a:spcPct val="0"/>
              </a:spcBef>
            </a:pPr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16539" name="Rectangle 155"/>
          <p:cNvSpPr>
            <a:spLocks noChangeArrowheads="1"/>
          </p:cNvSpPr>
          <p:nvPr/>
        </p:nvSpPr>
        <p:spPr bwMode="auto">
          <a:xfrm>
            <a:off x="0" y="3429000"/>
            <a:ext cx="91440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</a:rPr>
              <a:t/>
            </a:r>
            <a:br>
              <a:rPr lang="en-US" sz="1400">
                <a:solidFill>
                  <a:schemeClr val="tx1"/>
                </a:solidFill>
              </a:rPr>
            </a:br>
            <a:endParaRPr 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A80267A2-5006-4DF4-95CF-388B1ACBADC6}" type="slidenum">
              <a:rPr lang="en-US"/>
              <a:pPr/>
              <a:t>14</a:t>
            </a:fld>
            <a:endParaRPr lang="en-US"/>
          </a:p>
        </p:txBody>
      </p:sp>
      <p:sp>
        <p:nvSpPr>
          <p:cNvPr id="18569" name="Rectangle 13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</a:t>
            </a:r>
            <a:r>
              <a:rPr lang="en-US" dirty="0"/>
              <a:t>Study: A Card Shuffling and Dealing Simulation</a:t>
            </a:r>
          </a:p>
        </p:txBody>
      </p:sp>
      <p:sp>
        <p:nvSpPr>
          <p:cNvPr id="18570" name="Rectangle 138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7924800" cy="5181600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Card shuffling program</a:t>
            </a:r>
          </a:p>
          <a:p>
            <a:pPr lvl="1"/>
            <a:r>
              <a:rPr lang="en-US" sz="2000" dirty="0"/>
              <a:t>Use an array of pointers to strings, to store suit names</a:t>
            </a:r>
          </a:p>
          <a:p>
            <a:pPr lvl="1"/>
            <a:r>
              <a:rPr lang="en-US" sz="2000" dirty="0"/>
              <a:t>Use a double scripted array (suit by value)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Place </a:t>
            </a:r>
            <a:r>
              <a:rPr lang="en-US" sz="2000" dirty="0"/>
              <a:t>1-52 into the array to specify the order in which the cards are dealt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18528" name="Rectangle 96"/>
          <p:cNvSpPr>
            <a:spLocks noChangeArrowheads="1"/>
          </p:cNvSpPr>
          <p:nvPr/>
        </p:nvSpPr>
        <p:spPr bwMode="auto">
          <a:xfrm>
            <a:off x="0" y="2054225"/>
            <a:ext cx="5486400" cy="207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3733800" y="4572000"/>
            <a:ext cx="5945188" cy="265113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1" hangingPunct="1">
              <a:spcBef>
                <a:spcPct val="0"/>
              </a:spcBef>
            </a:pP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deck[2][12]</a:t>
            </a:r>
            <a:r>
              <a:rPr lang="en-US" dirty="0">
                <a:latin typeface="Courier New" pitchFamily="49" charset="0"/>
                <a:ea typeface="Mincho" charset="-128"/>
              </a:rPr>
              <a:t> represents the King of Clubs</a:t>
            </a:r>
            <a:endParaRPr lang="en-US" dirty="0">
              <a:latin typeface="Courier New" pitchFamily="49" charset="0"/>
            </a:endParaRPr>
          </a:p>
          <a:p>
            <a:pPr>
              <a:spcBef>
                <a:spcPct val="0"/>
              </a:spcBef>
            </a:pPr>
            <a:endParaRPr lang="en-US" dirty="0">
              <a:solidFill>
                <a:schemeClr val="tx1"/>
              </a:solidFill>
              <a:latin typeface="Courier New" pitchFamily="49" charset="0"/>
            </a:endParaRPr>
          </a:p>
        </p:txBody>
      </p:sp>
      <p:sp>
        <p:nvSpPr>
          <p:cNvPr id="18566" name="Rectangle 134"/>
          <p:cNvSpPr>
            <a:spLocks noChangeArrowheads="1"/>
          </p:cNvSpPr>
          <p:nvPr/>
        </p:nvSpPr>
        <p:spPr bwMode="auto">
          <a:xfrm>
            <a:off x="-609600" y="1447800"/>
            <a:ext cx="1280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Courier New" pitchFamily="49" charset="0"/>
              </a:rPr>
              <a:t> </a:t>
            </a:r>
          </a:p>
          <a:p>
            <a:pPr>
              <a:spcBef>
                <a:spcPct val="0"/>
              </a:spcBef>
            </a:pPr>
            <a:endParaRPr lang="en-US">
              <a:solidFill>
                <a:schemeClr val="tx1"/>
              </a:solidFill>
              <a:latin typeface="Courier New" pitchFamily="49" charset="0"/>
            </a:endParaRPr>
          </a:p>
        </p:txBody>
      </p:sp>
      <p:grpSp>
        <p:nvGrpSpPr>
          <p:cNvPr id="2" name="Group 139"/>
          <p:cNvGrpSpPr>
            <a:grpSpLocks/>
          </p:cNvGrpSpPr>
          <p:nvPr/>
        </p:nvGrpSpPr>
        <p:grpSpPr bwMode="auto">
          <a:xfrm>
            <a:off x="0" y="2514600"/>
            <a:ext cx="8839200" cy="3200400"/>
            <a:chOff x="0" y="1462"/>
            <a:chExt cx="5846" cy="1564"/>
          </a:xfrm>
        </p:grpSpPr>
        <p:sp>
          <p:nvSpPr>
            <p:cNvPr id="18527" name="Rectangle 95"/>
            <p:cNvSpPr>
              <a:spLocks noChangeArrowheads="1"/>
            </p:cNvSpPr>
            <p:nvPr/>
          </p:nvSpPr>
          <p:spPr bwMode="auto">
            <a:xfrm>
              <a:off x="64" y="1786"/>
              <a:ext cx="576" cy="15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>
                  <a:latin typeface="Courier New" pitchFamily="49" charset="0"/>
                  <a:ea typeface="Mincho" charset="-128"/>
                </a:rPr>
                <a:t>Hearts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526" name="Rectangle 94"/>
            <p:cNvSpPr>
              <a:spLocks noChangeArrowheads="1"/>
            </p:cNvSpPr>
            <p:nvPr/>
          </p:nvSpPr>
          <p:spPr bwMode="auto">
            <a:xfrm>
              <a:off x="64" y="1940"/>
              <a:ext cx="756" cy="15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dirty="0">
                  <a:latin typeface="Courier New" pitchFamily="49" charset="0"/>
                  <a:ea typeface="Mincho" charset="-128"/>
                </a:rPr>
                <a:t>Diamonds</a:t>
              </a:r>
              <a:endParaRPr lang="en-US" dirty="0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525" name="Rectangle 93"/>
            <p:cNvSpPr>
              <a:spLocks noChangeArrowheads="1"/>
            </p:cNvSpPr>
            <p:nvPr/>
          </p:nvSpPr>
          <p:spPr bwMode="auto">
            <a:xfrm>
              <a:off x="64" y="2095"/>
              <a:ext cx="485" cy="15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>
                  <a:latin typeface="Courier New" pitchFamily="49" charset="0"/>
                  <a:ea typeface="Mincho" charset="-128"/>
                </a:rPr>
                <a:t>Clubs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524" name="Rectangle 92"/>
            <p:cNvSpPr>
              <a:spLocks noChangeArrowheads="1"/>
            </p:cNvSpPr>
            <p:nvPr/>
          </p:nvSpPr>
          <p:spPr bwMode="auto">
            <a:xfrm>
              <a:off x="64" y="2250"/>
              <a:ext cx="576" cy="15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dirty="0">
                  <a:latin typeface="Courier New" pitchFamily="49" charset="0"/>
                  <a:ea typeface="Mincho" charset="-128"/>
                </a:rPr>
                <a:t>Spades</a:t>
              </a:r>
              <a:endParaRPr lang="en-US" dirty="0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523" name="Freeform 91"/>
            <p:cNvSpPr>
              <a:spLocks/>
            </p:cNvSpPr>
            <p:nvPr/>
          </p:nvSpPr>
          <p:spPr bwMode="auto">
            <a:xfrm>
              <a:off x="1196" y="1763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22" name="Freeform 90"/>
            <p:cNvSpPr>
              <a:spLocks/>
            </p:cNvSpPr>
            <p:nvPr/>
          </p:nvSpPr>
          <p:spPr bwMode="auto">
            <a:xfrm>
              <a:off x="1868" y="1763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21" name="Freeform 89"/>
            <p:cNvSpPr>
              <a:spLocks/>
            </p:cNvSpPr>
            <p:nvPr/>
          </p:nvSpPr>
          <p:spPr bwMode="auto">
            <a:xfrm>
              <a:off x="2540" y="1763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20" name="Freeform 88"/>
            <p:cNvSpPr>
              <a:spLocks/>
            </p:cNvSpPr>
            <p:nvPr/>
          </p:nvSpPr>
          <p:spPr bwMode="auto">
            <a:xfrm>
              <a:off x="2204" y="1763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19" name="Freeform 87"/>
            <p:cNvSpPr>
              <a:spLocks/>
            </p:cNvSpPr>
            <p:nvPr/>
          </p:nvSpPr>
          <p:spPr bwMode="auto">
            <a:xfrm>
              <a:off x="3212" y="1763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18" name="Freeform 86"/>
            <p:cNvSpPr>
              <a:spLocks/>
            </p:cNvSpPr>
            <p:nvPr/>
          </p:nvSpPr>
          <p:spPr bwMode="auto">
            <a:xfrm>
              <a:off x="2876" y="1763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17" name="Freeform 85"/>
            <p:cNvSpPr>
              <a:spLocks/>
            </p:cNvSpPr>
            <p:nvPr/>
          </p:nvSpPr>
          <p:spPr bwMode="auto">
            <a:xfrm>
              <a:off x="3548" y="1763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16" name="Freeform 84"/>
            <p:cNvSpPr>
              <a:spLocks/>
            </p:cNvSpPr>
            <p:nvPr/>
          </p:nvSpPr>
          <p:spPr bwMode="auto">
            <a:xfrm>
              <a:off x="3884" y="1763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15" name="Freeform 83"/>
            <p:cNvSpPr>
              <a:spLocks/>
            </p:cNvSpPr>
            <p:nvPr/>
          </p:nvSpPr>
          <p:spPr bwMode="auto">
            <a:xfrm>
              <a:off x="4220" y="1763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14" name="Freeform 82"/>
            <p:cNvSpPr>
              <a:spLocks/>
            </p:cNvSpPr>
            <p:nvPr/>
          </p:nvSpPr>
          <p:spPr bwMode="auto">
            <a:xfrm>
              <a:off x="4556" y="1763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13" name="Freeform 81"/>
            <p:cNvSpPr>
              <a:spLocks/>
            </p:cNvSpPr>
            <p:nvPr/>
          </p:nvSpPr>
          <p:spPr bwMode="auto">
            <a:xfrm>
              <a:off x="1532" y="1763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12" name="Freeform 80"/>
            <p:cNvSpPr>
              <a:spLocks/>
            </p:cNvSpPr>
            <p:nvPr/>
          </p:nvSpPr>
          <p:spPr bwMode="auto">
            <a:xfrm>
              <a:off x="4892" y="1763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11" name="Freeform 79"/>
            <p:cNvSpPr>
              <a:spLocks/>
            </p:cNvSpPr>
            <p:nvPr/>
          </p:nvSpPr>
          <p:spPr bwMode="auto">
            <a:xfrm>
              <a:off x="5228" y="1763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10" name="Freeform 78"/>
            <p:cNvSpPr>
              <a:spLocks/>
            </p:cNvSpPr>
            <p:nvPr/>
          </p:nvSpPr>
          <p:spPr bwMode="auto">
            <a:xfrm>
              <a:off x="1196" y="1918"/>
              <a:ext cx="336" cy="154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09" name="Freeform 77"/>
            <p:cNvSpPr>
              <a:spLocks/>
            </p:cNvSpPr>
            <p:nvPr/>
          </p:nvSpPr>
          <p:spPr bwMode="auto">
            <a:xfrm>
              <a:off x="1868" y="1918"/>
              <a:ext cx="336" cy="154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08" name="Freeform 76"/>
            <p:cNvSpPr>
              <a:spLocks/>
            </p:cNvSpPr>
            <p:nvPr/>
          </p:nvSpPr>
          <p:spPr bwMode="auto">
            <a:xfrm>
              <a:off x="2540" y="1918"/>
              <a:ext cx="336" cy="154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07" name="Freeform 75"/>
            <p:cNvSpPr>
              <a:spLocks/>
            </p:cNvSpPr>
            <p:nvPr/>
          </p:nvSpPr>
          <p:spPr bwMode="auto">
            <a:xfrm>
              <a:off x="2204" y="1918"/>
              <a:ext cx="336" cy="154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06" name="Freeform 74"/>
            <p:cNvSpPr>
              <a:spLocks/>
            </p:cNvSpPr>
            <p:nvPr/>
          </p:nvSpPr>
          <p:spPr bwMode="auto">
            <a:xfrm>
              <a:off x="3212" y="1918"/>
              <a:ext cx="336" cy="154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05" name="Freeform 73"/>
            <p:cNvSpPr>
              <a:spLocks/>
            </p:cNvSpPr>
            <p:nvPr/>
          </p:nvSpPr>
          <p:spPr bwMode="auto">
            <a:xfrm>
              <a:off x="2876" y="1918"/>
              <a:ext cx="336" cy="154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04" name="Freeform 72"/>
            <p:cNvSpPr>
              <a:spLocks/>
            </p:cNvSpPr>
            <p:nvPr/>
          </p:nvSpPr>
          <p:spPr bwMode="auto">
            <a:xfrm>
              <a:off x="3548" y="1918"/>
              <a:ext cx="336" cy="154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03" name="Freeform 71"/>
            <p:cNvSpPr>
              <a:spLocks/>
            </p:cNvSpPr>
            <p:nvPr/>
          </p:nvSpPr>
          <p:spPr bwMode="auto">
            <a:xfrm>
              <a:off x="3884" y="1918"/>
              <a:ext cx="336" cy="154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02" name="Freeform 70"/>
            <p:cNvSpPr>
              <a:spLocks/>
            </p:cNvSpPr>
            <p:nvPr/>
          </p:nvSpPr>
          <p:spPr bwMode="auto">
            <a:xfrm>
              <a:off x="4220" y="1918"/>
              <a:ext cx="336" cy="154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01" name="Freeform 69"/>
            <p:cNvSpPr>
              <a:spLocks/>
            </p:cNvSpPr>
            <p:nvPr/>
          </p:nvSpPr>
          <p:spPr bwMode="auto">
            <a:xfrm>
              <a:off x="4556" y="1918"/>
              <a:ext cx="336" cy="154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00" name="Freeform 68"/>
            <p:cNvSpPr>
              <a:spLocks/>
            </p:cNvSpPr>
            <p:nvPr/>
          </p:nvSpPr>
          <p:spPr bwMode="auto">
            <a:xfrm>
              <a:off x="1532" y="1918"/>
              <a:ext cx="336" cy="154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99" name="Freeform 67"/>
            <p:cNvSpPr>
              <a:spLocks/>
            </p:cNvSpPr>
            <p:nvPr/>
          </p:nvSpPr>
          <p:spPr bwMode="auto">
            <a:xfrm>
              <a:off x="4892" y="1918"/>
              <a:ext cx="336" cy="154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98" name="Freeform 66"/>
            <p:cNvSpPr>
              <a:spLocks/>
            </p:cNvSpPr>
            <p:nvPr/>
          </p:nvSpPr>
          <p:spPr bwMode="auto">
            <a:xfrm>
              <a:off x="5228" y="1918"/>
              <a:ext cx="336" cy="154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97" name="Freeform 65"/>
            <p:cNvSpPr>
              <a:spLocks/>
            </p:cNvSpPr>
            <p:nvPr/>
          </p:nvSpPr>
          <p:spPr bwMode="auto">
            <a:xfrm>
              <a:off x="1196" y="2072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96" name="Freeform 64"/>
            <p:cNvSpPr>
              <a:spLocks/>
            </p:cNvSpPr>
            <p:nvPr/>
          </p:nvSpPr>
          <p:spPr bwMode="auto">
            <a:xfrm>
              <a:off x="1868" y="2072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95" name="Freeform 63"/>
            <p:cNvSpPr>
              <a:spLocks/>
            </p:cNvSpPr>
            <p:nvPr/>
          </p:nvSpPr>
          <p:spPr bwMode="auto">
            <a:xfrm>
              <a:off x="2540" y="2072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94" name="Freeform 62"/>
            <p:cNvSpPr>
              <a:spLocks/>
            </p:cNvSpPr>
            <p:nvPr/>
          </p:nvSpPr>
          <p:spPr bwMode="auto">
            <a:xfrm>
              <a:off x="2204" y="2072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93" name="Freeform 61"/>
            <p:cNvSpPr>
              <a:spLocks/>
            </p:cNvSpPr>
            <p:nvPr/>
          </p:nvSpPr>
          <p:spPr bwMode="auto">
            <a:xfrm>
              <a:off x="3212" y="2072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92" name="Freeform 60"/>
            <p:cNvSpPr>
              <a:spLocks/>
            </p:cNvSpPr>
            <p:nvPr/>
          </p:nvSpPr>
          <p:spPr bwMode="auto">
            <a:xfrm>
              <a:off x="2876" y="2072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91" name="Freeform 59"/>
            <p:cNvSpPr>
              <a:spLocks/>
            </p:cNvSpPr>
            <p:nvPr/>
          </p:nvSpPr>
          <p:spPr bwMode="auto">
            <a:xfrm>
              <a:off x="3548" y="2072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90" name="Freeform 58"/>
            <p:cNvSpPr>
              <a:spLocks/>
            </p:cNvSpPr>
            <p:nvPr/>
          </p:nvSpPr>
          <p:spPr bwMode="auto">
            <a:xfrm>
              <a:off x="3884" y="2072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9" name="Freeform 57"/>
            <p:cNvSpPr>
              <a:spLocks/>
            </p:cNvSpPr>
            <p:nvPr/>
          </p:nvSpPr>
          <p:spPr bwMode="auto">
            <a:xfrm>
              <a:off x="4220" y="2072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8" name="Freeform 56"/>
            <p:cNvSpPr>
              <a:spLocks/>
            </p:cNvSpPr>
            <p:nvPr/>
          </p:nvSpPr>
          <p:spPr bwMode="auto">
            <a:xfrm>
              <a:off x="4556" y="2072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7" name="Freeform 55"/>
            <p:cNvSpPr>
              <a:spLocks/>
            </p:cNvSpPr>
            <p:nvPr/>
          </p:nvSpPr>
          <p:spPr bwMode="auto">
            <a:xfrm>
              <a:off x="1532" y="2072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6" name="Freeform 54"/>
            <p:cNvSpPr>
              <a:spLocks/>
            </p:cNvSpPr>
            <p:nvPr/>
          </p:nvSpPr>
          <p:spPr bwMode="auto">
            <a:xfrm>
              <a:off x="4892" y="2072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5" name="Freeform 53"/>
            <p:cNvSpPr>
              <a:spLocks/>
            </p:cNvSpPr>
            <p:nvPr/>
          </p:nvSpPr>
          <p:spPr bwMode="auto">
            <a:xfrm>
              <a:off x="1196" y="2227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4" name="Freeform 52"/>
            <p:cNvSpPr>
              <a:spLocks/>
            </p:cNvSpPr>
            <p:nvPr/>
          </p:nvSpPr>
          <p:spPr bwMode="auto">
            <a:xfrm>
              <a:off x="1868" y="2227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3" name="Freeform 51"/>
            <p:cNvSpPr>
              <a:spLocks/>
            </p:cNvSpPr>
            <p:nvPr/>
          </p:nvSpPr>
          <p:spPr bwMode="auto">
            <a:xfrm>
              <a:off x="2540" y="2227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2" name="Freeform 50"/>
            <p:cNvSpPr>
              <a:spLocks/>
            </p:cNvSpPr>
            <p:nvPr/>
          </p:nvSpPr>
          <p:spPr bwMode="auto">
            <a:xfrm>
              <a:off x="2204" y="2227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1" name="Freeform 49"/>
            <p:cNvSpPr>
              <a:spLocks/>
            </p:cNvSpPr>
            <p:nvPr/>
          </p:nvSpPr>
          <p:spPr bwMode="auto">
            <a:xfrm>
              <a:off x="3212" y="2227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0" name="Freeform 48"/>
            <p:cNvSpPr>
              <a:spLocks/>
            </p:cNvSpPr>
            <p:nvPr/>
          </p:nvSpPr>
          <p:spPr bwMode="auto">
            <a:xfrm>
              <a:off x="2876" y="2227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9" name="Freeform 47"/>
            <p:cNvSpPr>
              <a:spLocks/>
            </p:cNvSpPr>
            <p:nvPr/>
          </p:nvSpPr>
          <p:spPr bwMode="auto">
            <a:xfrm>
              <a:off x="3548" y="2227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8" name="Freeform 46"/>
            <p:cNvSpPr>
              <a:spLocks/>
            </p:cNvSpPr>
            <p:nvPr/>
          </p:nvSpPr>
          <p:spPr bwMode="auto">
            <a:xfrm>
              <a:off x="3884" y="2227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7" name="Freeform 45"/>
            <p:cNvSpPr>
              <a:spLocks/>
            </p:cNvSpPr>
            <p:nvPr/>
          </p:nvSpPr>
          <p:spPr bwMode="auto">
            <a:xfrm>
              <a:off x="4220" y="2227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6" name="Freeform 44"/>
            <p:cNvSpPr>
              <a:spLocks/>
            </p:cNvSpPr>
            <p:nvPr/>
          </p:nvSpPr>
          <p:spPr bwMode="auto">
            <a:xfrm>
              <a:off x="4556" y="2227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5" name="Freeform 43"/>
            <p:cNvSpPr>
              <a:spLocks/>
            </p:cNvSpPr>
            <p:nvPr/>
          </p:nvSpPr>
          <p:spPr bwMode="auto">
            <a:xfrm>
              <a:off x="1532" y="2227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4" name="Freeform 42"/>
            <p:cNvSpPr>
              <a:spLocks/>
            </p:cNvSpPr>
            <p:nvPr/>
          </p:nvSpPr>
          <p:spPr bwMode="auto">
            <a:xfrm>
              <a:off x="4892" y="2227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3" name="Freeform 41"/>
            <p:cNvSpPr>
              <a:spLocks/>
            </p:cNvSpPr>
            <p:nvPr/>
          </p:nvSpPr>
          <p:spPr bwMode="auto">
            <a:xfrm>
              <a:off x="5228" y="2227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39" name="Rectangle 7"/>
            <p:cNvSpPr>
              <a:spLocks noChangeArrowheads="1"/>
            </p:cNvSpPr>
            <p:nvPr/>
          </p:nvSpPr>
          <p:spPr bwMode="auto">
            <a:xfrm>
              <a:off x="983" y="1752"/>
              <a:ext cx="150" cy="18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0</a:t>
              </a: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983" y="1906"/>
              <a:ext cx="150" cy="18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1</a:t>
              </a: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37" name="Rectangle 5"/>
            <p:cNvSpPr>
              <a:spLocks noChangeArrowheads="1"/>
            </p:cNvSpPr>
            <p:nvPr/>
          </p:nvSpPr>
          <p:spPr bwMode="auto">
            <a:xfrm>
              <a:off x="983" y="2061"/>
              <a:ext cx="150" cy="18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2</a:t>
              </a: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36" name="Rectangle 4"/>
            <p:cNvSpPr>
              <a:spLocks noChangeArrowheads="1"/>
            </p:cNvSpPr>
            <p:nvPr/>
          </p:nvSpPr>
          <p:spPr bwMode="auto">
            <a:xfrm>
              <a:off x="983" y="2216"/>
              <a:ext cx="150" cy="18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3</a:t>
              </a: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72" name="Freeform 40"/>
            <p:cNvSpPr>
              <a:spLocks/>
            </p:cNvSpPr>
            <p:nvPr/>
          </p:nvSpPr>
          <p:spPr bwMode="auto">
            <a:xfrm>
              <a:off x="5228" y="2072"/>
              <a:ext cx="336" cy="155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1" name="Rectangle 39"/>
            <p:cNvSpPr>
              <a:spLocks noChangeArrowheads="1"/>
            </p:cNvSpPr>
            <p:nvPr/>
          </p:nvSpPr>
          <p:spPr bwMode="auto">
            <a:xfrm>
              <a:off x="1056" y="1462"/>
              <a:ext cx="308" cy="15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dirty="0">
                  <a:latin typeface="Courier New" pitchFamily="49" charset="0"/>
                  <a:ea typeface="Mincho" charset="-128"/>
                </a:rPr>
                <a:t>Ace</a:t>
              </a:r>
              <a:endParaRPr lang="en-US" dirty="0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1440" y="1462"/>
              <a:ext cx="308" cy="15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dirty="0">
                  <a:latin typeface="Courier New" pitchFamily="49" charset="0"/>
                  <a:ea typeface="Mincho" charset="-128"/>
                </a:rPr>
                <a:t>Two</a:t>
              </a:r>
              <a:endParaRPr lang="en-US" dirty="0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69" name="Rectangle 37"/>
            <p:cNvSpPr>
              <a:spLocks noChangeArrowheads="1"/>
            </p:cNvSpPr>
            <p:nvPr/>
          </p:nvSpPr>
          <p:spPr bwMode="auto">
            <a:xfrm>
              <a:off x="1776" y="1462"/>
              <a:ext cx="486" cy="15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dirty="0">
                  <a:latin typeface="Courier New" pitchFamily="49" charset="0"/>
                  <a:ea typeface="Mincho" charset="-128"/>
                </a:rPr>
                <a:t>Three</a:t>
              </a:r>
              <a:endParaRPr lang="en-US" dirty="0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68" name="Rectangle 36"/>
            <p:cNvSpPr>
              <a:spLocks noChangeArrowheads="1"/>
            </p:cNvSpPr>
            <p:nvPr/>
          </p:nvSpPr>
          <p:spPr bwMode="auto">
            <a:xfrm>
              <a:off x="2304" y="1462"/>
              <a:ext cx="397" cy="15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dirty="0">
                  <a:latin typeface="Courier New" pitchFamily="49" charset="0"/>
                  <a:ea typeface="Mincho" charset="-128"/>
                </a:rPr>
                <a:t>Four</a:t>
              </a:r>
              <a:endParaRPr lang="en-US" dirty="0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67" name="Rectangle 35"/>
            <p:cNvSpPr>
              <a:spLocks noChangeArrowheads="1"/>
            </p:cNvSpPr>
            <p:nvPr/>
          </p:nvSpPr>
          <p:spPr bwMode="auto">
            <a:xfrm>
              <a:off x="2688" y="1462"/>
              <a:ext cx="397" cy="15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dirty="0">
                  <a:latin typeface="Courier New" pitchFamily="49" charset="0"/>
                  <a:ea typeface="Mincho" charset="-128"/>
                </a:rPr>
                <a:t>Five</a:t>
              </a:r>
              <a:endParaRPr lang="en-US" dirty="0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66" name="Rectangle 34"/>
            <p:cNvSpPr>
              <a:spLocks noChangeArrowheads="1"/>
            </p:cNvSpPr>
            <p:nvPr/>
          </p:nvSpPr>
          <p:spPr bwMode="auto">
            <a:xfrm>
              <a:off x="3097" y="1462"/>
              <a:ext cx="308" cy="15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dirty="0">
                  <a:latin typeface="Courier New" pitchFamily="49" charset="0"/>
                  <a:ea typeface="Mincho" charset="-128"/>
                </a:rPr>
                <a:t>Six</a:t>
              </a:r>
              <a:endParaRPr lang="en-US" dirty="0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65" name="Rectangle 33"/>
            <p:cNvSpPr>
              <a:spLocks noChangeArrowheads="1"/>
            </p:cNvSpPr>
            <p:nvPr/>
          </p:nvSpPr>
          <p:spPr bwMode="auto">
            <a:xfrm>
              <a:off x="3360" y="1462"/>
              <a:ext cx="486" cy="15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dirty="0">
                  <a:latin typeface="Courier New" pitchFamily="49" charset="0"/>
                  <a:ea typeface="Mincho" charset="-128"/>
                </a:rPr>
                <a:t>Seven</a:t>
              </a:r>
              <a:endParaRPr lang="en-US" dirty="0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64" name="Rectangle 32"/>
            <p:cNvSpPr>
              <a:spLocks noChangeArrowheads="1"/>
            </p:cNvSpPr>
            <p:nvPr/>
          </p:nvSpPr>
          <p:spPr bwMode="auto">
            <a:xfrm>
              <a:off x="3769" y="1462"/>
              <a:ext cx="486" cy="15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dirty="0">
                  <a:latin typeface="Courier New" pitchFamily="49" charset="0"/>
                  <a:ea typeface="Mincho" charset="-128"/>
                </a:rPr>
                <a:t>Eight</a:t>
              </a:r>
              <a:endParaRPr lang="en-US" dirty="0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63" name="Rectangle 31"/>
            <p:cNvSpPr>
              <a:spLocks noChangeArrowheads="1"/>
            </p:cNvSpPr>
            <p:nvPr/>
          </p:nvSpPr>
          <p:spPr bwMode="auto">
            <a:xfrm>
              <a:off x="4105" y="1462"/>
              <a:ext cx="397" cy="15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>
                  <a:latin typeface="Courier New" pitchFamily="49" charset="0"/>
                  <a:ea typeface="Mincho" charset="-128"/>
                </a:rPr>
                <a:t>Nine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62" name="Rectangle 30"/>
            <p:cNvSpPr>
              <a:spLocks noChangeArrowheads="1"/>
            </p:cNvSpPr>
            <p:nvPr/>
          </p:nvSpPr>
          <p:spPr bwMode="auto">
            <a:xfrm>
              <a:off x="4441" y="1462"/>
              <a:ext cx="308" cy="15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>
                  <a:latin typeface="Courier New" pitchFamily="49" charset="0"/>
                  <a:ea typeface="Mincho" charset="-128"/>
                </a:rPr>
                <a:t>Ten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61" name="Rectangle 29"/>
            <p:cNvSpPr>
              <a:spLocks noChangeArrowheads="1"/>
            </p:cNvSpPr>
            <p:nvPr/>
          </p:nvSpPr>
          <p:spPr bwMode="auto">
            <a:xfrm>
              <a:off x="4777" y="1462"/>
              <a:ext cx="397" cy="15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>
                  <a:latin typeface="Courier New" pitchFamily="49" charset="0"/>
                  <a:ea typeface="Mincho" charset="-128"/>
                </a:rPr>
                <a:t>Jack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60" name="Rectangle 28"/>
            <p:cNvSpPr>
              <a:spLocks noChangeArrowheads="1"/>
            </p:cNvSpPr>
            <p:nvPr/>
          </p:nvSpPr>
          <p:spPr bwMode="auto">
            <a:xfrm>
              <a:off x="5113" y="1462"/>
              <a:ext cx="486" cy="15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>
                  <a:latin typeface="Courier New" pitchFamily="49" charset="0"/>
                  <a:ea typeface="Mincho" charset="-128"/>
                </a:rPr>
                <a:t>Queen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59" name="Rectangle 27"/>
            <p:cNvSpPr>
              <a:spLocks noChangeArrowheads="1"/>
            </p:cNvSpPr>
            <p:nvPr/>
          </p:nvSpPr>
          <p:spPr bwMode="auto">
            <a:xfrm>
              <a:off x="5449" y="1462"/>
              <a:ext cx="397" cy="15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>
                  <a:latin typeface="Courier New" pitchFamily="49" charset="0"/>
                  <a:ea typeface="Mincho" charset="-128"/>
                </a:rPr>
                <a:t>King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58" name="Rectangle 26"/>
            <p:cNvSpPr>
              <a:spLocks noChangeArrowheads="1"/>
            </p:cNvSpPr>
            <p:nvPr/>
          </p:nvSpPr>
          <p:spPr bwMode="auto">
            <a:xfrm>
              <a:off x="1289" y="1562"/>
              <a:ext cx="149" cy="18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0</a:t>
              </a: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57" name="Rectangle 25"/>
            <p:cNvSpPr>
              <a:spLocks noChangeArrowheads="1"/>
            </p:cNvSpPr>
            <p:nvPr/>
          </p:nvSpPr>
          <p:spPr bwMode="auto">
            <a:xfrm>
              <a:off x="1625" y="1562"/>
              <a:ext cx="149" cy="18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1</a:t>
              </a: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56" name="Rectangle 24"/>
            <p:cNvSpPr>
              <a:spLocks noChangeArrowheads="1"/>
            </p:cNvSpPr>
            <p:nvPr/>
          </p:nvSpPr>
          <p:spPr bwMode="auto">
            <a:xfrm>
              <a:off x="1961" y="1562"/>
              <a:ext cx="149" cy="18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2</a:t>
              </a: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55" name="Rectangle 23"/>
            <p:cNvSpPr>
              <a:spLocks noChangeArrowheads="1"/>
            </p:cNvSpPr>
            <p:nvPr/>
          </p:nvSpPr>
          <p:spPr bwMode="auto">
            <a:xfrm>
              <a:off x="2297" y="1562"/>
              <a:ext cx="149" cy="18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3</a:t>
              </a: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54" name="Rectangle 22"/>
            <p:cNvSpPr>
              <a:spLocks noChangeArrowheads="1"/>
            </p:cNvSpPr>
            <p:nvPr/>
          </p:nvSpPr>
          <p:spPr bwMode="auto">
            <a:xfrm>
              <a:off x="2633" y="1562"/>
              <a:ext cx="149" cy="18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4</a:t>
              </a: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53" name="Rectangle 21"/>
            <p:cNvSpPr>
              <a:spLocks noChangeArrowheads="1"/>
            </p:cNvSpPr>
            <p:nvPr/>
          </p:nvSpPr>
          <p:spPr bwMode="auto">
            <a:xfrm>
              <a:off x="2969" y="1562"/>
              <a:ext cx="149" cy="18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5</a:t>
              </a: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52" name="Rectangle 20"/>
            <p:cNvSpPr>
              <a:spLocks noChangeArrowheads="1"/>
            </p:cNvSpPr>
            <p:nvPr/>
          </p:nvSpPr>
          <p:spPr bwMode="auto">
            <a:xfrm>
              <a:off x="3305" y="1562"/>
              <a:ext cx="149" cy="18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6</a:t>
              </a: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51" name="Rectangle 19"/>
            <p:cNvSpPr>
              <a:spLocks noChangeArrowheads="1"/>
            </p:cNvSpPr>
            <p:nvPr/>
          </p:nvSpPr>
          <p:spPr bwMode="auto">
            <a:xfrm>
              <a:off x="3641" y="1562"/>
              <a:ext cx="149" cy="18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7</a:t>
              </a: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50" name="Rectangle 18"/>
            <p:cNvSpPr>
              <a:spLocks noChangeArrowheads="1"/>
            </p:cNvSpPr>
            <p:nvPr/>
          </p:nvSpPr>
          <p:spPr bwMode="auto">
            <a:xfrm>
              <a:off x="3977" y="1562"/>
              <a:ext cx="149" cy="18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8</a:t>
              </a: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49" name="Rectangle 17"/>
            <p:cNvSpPr>
              <a:spLocks noChangeArrowheads="1"/>
            </p:cNvSpPr>
            <p:nvPr/>
          </p:nvSpPr>
          <p:spPr bwMode="auto">
            <a:xfrm>
              <a:off x="4313" y="1562"/>
              <a:ext cx="149" cy="18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9</a:t>
              </a: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48" name="Rectangle 16"/>
            <p:cNvSpPr>
              <a:spLocks noChangeArrowheads="1"/>
            </p:cNvSpPr>
            <p:nvPr/>
          </p:nvSpPr>
          <p:spPr bwMode="auto">
            <a:xfrm>
              <a:off x="4593" y="1562"/>
              <a:ext cx="261" cy="18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10</a:t>
              </a: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47" name="Rectangle 15"/>
            <p:cNvSpPr>
              <a:spLocks noChangeArrowheads="1"/>
            </p:cNvSpPr>
            <p:nvPr/>
          </p:nvSpPr>
          <p:spPr bwMode="auto">
            <a:xfrm>
              <a:off x="4929" y="1562"/>
              <a:ext cx="261" cy="18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11</a:t>
              </a: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46" name="Rectangle 14"/>
            <p:cNvSpPr>
              <a:spLocks noChangeArrowheads="1"/>
            </p:cNvSpPr>
            <p:nvPr/>
          </p:nvSpPr>
          <p:spPr bwMode="auto">
            <a:xfrm>
              <a:off x="5265" y="1562"/>
              <a:ext cx="261" cy="18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12</a:t>
              </a: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44" name="Freeform 12"/>
            <p:cNvSpPr>
              <a:spLocks/>
            </p:cNvSpPr>
            <p:nvPr/>
          </p:nvSpPr>
          <p:spPr bwMode="auto">
            <a:xfrm flipH="1">
              <a:off x="4272" y="2160"/>
              <a:ext cx="1008" cy="3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968" y="19970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19968" y="1997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3" name="Freeform 11"/>
            <p:cNvSpPr>
              <a:spLocks/>
            </p:cNvSpPr>
            <p:nvPr/>
          </p:nvSpPr>
          <p:spPr bwMode="auto">
            <a:xfrm flipV="1">
              <a:off x="2256" y="2592"/>
              <a:ext cx="624" cy="1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916" y="19912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19916" y="19912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2015" y="2791"/>
              <a:ext cx="485" cy="15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>
                  <a:latin typeface="Courier New" pitchFamily="49" charset="0"/>
                  <a:ea typeface="Mincho" charset="-128"/>
                </a:rPr>
                <a:t>Clubs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3408" y="2784"/>
              <a:ext cx="396" cy="162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>
                  <a:latin typeface="Courier New" pitchFamily="49" charset="0"/>
                  <a:ea typeface="Mincho" charset="-128"/>
                </a:rPr>
                <a:t>King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8440" name="Freeform 8"/>
            <p:cNvSpPr>
              <a:spLocks/>
            </p:cNvSpPr>
            <p:nvPr/>
          </p:nvSpPr>
          <p:spPr bwMode="auto">
            <a:xfrm flipH="1">
              <a:off x="3168" y="2640"/>
              <a:ext cx="288" cy="144"/>
            </a:xfrm>
            <a:custGeom>
              <a:avLst/>
              <a:gdLst/>
              <a:ahLst/>
              <a:cxnLst>
                <a:cxn ang="0">
                  <a:pos x="0" y="19912"/>
                </a:cxn>
                <a:cxn ang="0">
                  <a:pos x="19916" y="0"/>
                </a:cxn>
              </a:cxnLst>
              <a:rect l="0" t="0" r="r" b="b"/>
              <a:pathLst>
                <a:path w="20000" h="20000">
                  <a:moveTo>
                    <a:pt x="0" y="19912"/>
                  </a:moveTo>
                  <a:lnTo>
                    <a:pt x="19916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67" name="Rectangle 135"/>
            <p:cNvSpPr>
              <a:spLocks noChangeArrowheads="1"/>
            </p:cNvSpPr>
            <p:nvPr/>
          </p:nvSpPr>
          <p:spPr bwMode="auto">
            <a:xfrm>
              <a:off x="0" y="2604"/>
              <a:ext cx="5760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</a:rPr>
                <a:t/>
              </a:r>
              <a:br>
                <a:rPr lang="en-US" sz="1400">
                  <a:solidFill>
                    <a:schemeClr val="tx1"/>
                  </a:solidFill>
                </a:rPr>
              </a:br>
              <a:endParaRPr lang="en-US" sz="240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670EDFFC-DF6E-4539-A40D-51558C49CC6F}" type="slidenum">
              <a:rPr lang="en-US"/>
              <a:pPr/>
              <a:t>15</a:t>
            </a:fld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</a:t>
            </a:r>
            <a:r>
              <a:rPr lang="en-US" dirty="0"/>
              <a:t>Pointers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001000" cy="4953000"/>
          </a:xfrm>
        </p:spPr>
        <p:txBody>
          <a:bodyPr/>
          <a:lstStyle/>
          <a:p>
            <a:r>
              <a:rPr lang="en-US" dirty="0"/>
              <a:t>Pointers to functions</a:t>
            </a:r>
          </a:p>
          <a:p>
            <a:pPr lvl="1"/>
            <a:r>
              <a:rPr lang="en-US" dirty="0"/>
              <a:t>Contain the address of the function</a:t>
            </a:r>
          </a:p>
          <a:p>
            <a:pPr lvl="1"/>
            <a:r>
              <a:rPr lang="en-US" dirty="0"/>
              <a:t>Similar to how an array name is the address of its first element</a:t>
            </a:r>
          </a:p>
          <a:p>
            <a:pPr lvl="1"/>
            <a:r>
              <a:rPr lang="en-US" dirty="0"/>
              <a:t>Function name is starting address of code that defines function</a:t>
            </a:r>
          </a:p>
          <a:p>
            <a:r>
              <a:rPr lang="en-US" dirty="0"/>
              <a:t>Function pointers can be </a:t>
            </a:r>
          </a:p>
          <a:p>
            <a:pPr lvl="1"/>
            <a:r>
              <a:rPr lang="en-US" dirty="0"/>
              <a:t>Passed to functions</a:t>
            </a:r>
          </a:p>
          <a:p>
            <a:pPr lvl="1"/>
            <a:r>
              <a:rPr lang="en-US" dirty="0"/>
              <a:t>Stored in arrays</a:t>
            </a:r>
          </a:p>
          <a:p>
            <a:pPr lvl="1"/>
            <a:r>
              <a:rPr lang="en-US" dirty="0"/>
              <a:t>Assigned to other function pointers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38E0F826-589F-4759-B2AE-73C419097682}" type="slidenum">
              <a:rPr lang="en-US"/>
              <a:pPr/>
              <a:t>16</a:t>
            </a:fld>
            <a:endParaRPr lang="en-US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</a:t>
            </a:r>
            <a:r>
              <a:rPr lang="en-US" dirty="0"/>
              <a:t>Pointers</a:t>
            </a:r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bubblesort</a:t>
            </a:r>
            <a:endParaRPr lang="en-US" dirty="0"/>
          </a:p>
          <a:p>
            <a:pPr lvl="1"/>
            <a:r>
              <a:rPr lang="en-US" dirty="0"/>
              <a:t>Function </a:t>
            </a:r>
            <a:r>
              <a:rPr lang="en-US" b="1" dirty="0">
                <a:latin typeface="Courier New" pitchFamily="49" charset="0"/>
              </a:rPr>
              <a:t>bubble</a:t>
            </a:r>
            <a:r>
              <a:rPr lang="en-US" dirty="0"/>
              <a:t> takes a function pointer</a:t>
            </a:r>
          </a:p>
          <a:p>
            <a:pPr lvl="2"/>
            <a:r>
              <a:rPr lang="en-US" dirty="0"/>
              <a:t>The function determines whether the </a:t>
            </a:r>
            <a:r>
              <a:rPr lang="en-US" dirty="0" err="1"/>
              <a:t>the</a:t>
            </a:r>
            <a:r>
              <a:rPr lang="en-US" dirty="0"/>
              <a:t> array is sorted into ascending or descending sorting</a:t>
            </a:r>
          </a:p>
          <a:p>
            <a:pPr lvl="1"/>
            <a:r>
              <a:rPr lang="en-US" dirty="0"/>
              <a:t>The argument in </a:t>
            </a:r>
            <a:r>
              <a:rPr lang="en-US" b="1" dirty="0">
                <a:latin typeface="Courier New" pitchFamily="49" charset="0"/>
              </a:rPr>
              <a:t>bubble</a:t>
            </a:r>
            <a:r>
              <a:rPr lang="en-US" dirty="0"/>
              <a:t> for the function pointer</a:t>
            </a:r>
          </a:p>
          <a:p>
            <a:pPr lvl="4">
              <a:buFontTx/>
              <a:buNone/>
            </a:pPr>
            <a:r>
              <a:rPr lang="en-US" b="1" dirty="0" err="1">
                <a:latin typeface="Courier New" pitchFamily="49" charset="0"/>
              </a:rPr>
              <a:t>bool</a:t>
            </a:r>
            <a:r>
              <a:rPr lang="en-US" b="1" dirty="0">
                <a:latin typeface="Courier New" pitchFamily="49" charset="0"/>
              </a:rPr>
              <a:t> ( *compare )( </a:t>
            </a:r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</a:rPr>
              <a:t> )</a:t>
            </a:r>
          </a:p>
          <a:p>
            <a:pPr lvl="1">
              <a:buFontTx/>
              <a:buNone/>
            </a:pPr>
            <a:r>
              <a:rPr lang="en-US" dirty="0"/>
              <a:t>	tells </a:t>
            </a:r>
            <a:r>
              <a:rPr lang="en-US" b="1" dirty="0">
                <a:latin typeface="Courier New" pitchFamily="49" charset="0"/>
              </a:rPr>
              <a:t>bubble</a:t>
            </a:r>
            <a:r>
              <a:rPr lang="en-US" dirty="0"/>
              <a:t> to expect a pointer to a function that takes two </a:t>
            </a:r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dirty="0" err="1"/>
              <a:t>s</a:t>
            </a:r>
            <a:r>
              <a:rPr lang="en-US" dirty="0"/>
              <a:t> and returns a </a:t>
            </a:r>
            <a:r>
              <a:rPr lang="en-US" b="1" dirty="0" err="1">
                <a:latin typeface="Courier New" pitchFamily="49" charset="0"/>
              </a:rPr>
              <a:t>bool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If the parentheses were left out</a:t>
            </a:r>
          </a:p>
          <a:p>
            <a:pPr lvl="4">
              <a:buFontTx/>
              <a:buNone/>
            </a:pPr>
            <a:r>
              <a:rPr lang="en-US" b="1" dirty="0" err="1">
                <a:latin typeface="Courier New" pitchFamily="49" charset="0"/>
              </a:rPr>
              <a:t>bool</a:t>
            </a:r>
            <a:r>
              <a:rPr lang="en-US" b="1" dirty="0">
                <a:latin typeface="Courier New" pitchFamily="49" charset="0"/>
              </a:rPr>
              <a:t> *compare( </a:t>
            </a:r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</a:rPr>
              <a:t> )</a:t>
            </a:r>
          </a:p>
          <a:p>
            <a:pPr lvl="1">
              <a:buFontTx/>
              <a:buNone/>
            </a:pPr>
            <a:r>
              <a:rPr lang="en-US" dirty="0"/>
              <a:t>   would declare a function that receives two integers and returns a pointer to a </a:t>
            </a:r>
            <a:r>
              <a:rPr lang="en-US" b="1" dirty="0" err="1">
                <a:latin typeface="Courier New" pitchFamily="49" charset="0"/>
              </a:rPr>
              <a:t>bool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3072" cy="12716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0" y="0"/>
              <a:ext cx="3072" cy="374"/>
              <a:chOff x="0" y="0"/>
              <a:chExt cx="3072" cy="374"/>
            </a:xfrm>
          </p:grpSpPr>
          <p:sp>
            <p:nvSpPr>
              <p:cNvPr id="50181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182" name="Rectangle 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	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  <a:cs typeface="Courier New" pitchFamily="49" charset="0"/>
                  </a:rPr>
                  <a:t>// Fig. 5.26: fig05_26.cpp</a:t>
                </a:r>
                <a:endParaRPr lang="en-US" b="1">
                  <a:latin typeface="Courier New" pitchFamily="49" charset="0"/>
                  <a:cs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0" y="0"/>
              <a:ext cx="3072" cy="748"/>
              <a:chOff x="0" y="0"/>
              <a:chExt cx="3072" cy="748"/>
            </a:xfrm>
          </p:grpSpPr>
          <p:sp>
            <p:nvSpPr>
              <p:cNvPr id="50184" name="Rectangle 8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185" name="Rectangle 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748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2	</a:t>
                </a:r>
                <a:r>
                  <a:rPr lang="en-US" b="1" dirty="0">
                    <a:solidFill>
                      <a:srgbClr val="33CC33"/>
                    </a:solidFill>
                    <a:latin typeface="Courier New" pitchFamily="49" charset="0"/>
                    <a:cs typeface="Courier New" pitchFamily="49" charset="0"/>
                  </a:rPr>
                  <a:t>// Multipurpose sorting program using function pointers</a:t>
                </a:r>
                <a:endParaRPr lang="en-US" b="1" dirty="0">
                  <a:latin typeface="Courier New" pitchFamily="49" charset="0"/>
                  <a:cs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0" y="565"/>
              <a:ext cx="3072" cy="557"/>
              <a:chOff x="0" y="565"/>
              <a:chExt cx="3072" cy="557"/>
            </a:xfrm>
          </p:grpSpPr>
          <p:sp>
            <p:nvSpPr>
              <p:cNvPr id="50187" name="Rectangle 11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188" name="Rectangle 12"/>
              <p:cNvSpPr>
                <a:spLocks noChangeArrowheads="1"/>
              </p:cNvSpPr>
              <p:nvPr/>
            </p:nvSpPr>
            <p:spPr bwMode="auto">
              <a:xfrm>
                <a:off x="0" y="565"/>
                <a:ext cx="3072" cy="515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3	</a:t>
                </a:r>
                <a:r>
                  <a:rPr lang="en-US" b="1" dirty="0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#include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&lt;</a:t>
                </a:r>
                <a:r>
                  <a:rPr lang="en-US" b="1" dirty="0" err="1">
                    <a:latin typeface="Courier New" pitchFamily="49" charset="0"/>
                    <a:cs typeface="Courier New" pitchFamily="49" charset="0"/>
                  </a:rPr>
                  <a:t>iostream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&gt;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0" y="1122"/>
              <a:ext cx="3072" cy="374"/>
              <a:chOff x="0" y="1122"/>
              <a:chExt cx="3072" cy="374"/>
            </a:xfrm>
          </p:grpSpPr>
          <p:sp>
            <p:nvSpPr>
              <p:cNvPr id="50190" name="Rectangle 14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191" name="Rectangle 15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4	</a:t>
                </a:r>
                <a:endParaRPr lang="en-US" b="1">
                  <a:latin typeface="Courier New" pitchFamily="49" charset="0"/>
                  <a:cs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50193" name="Rectangle 17"/>
            <p:cNvSpPr>
              <a:spLocks noChangeArrowheads="1"/>
            </p:cNvSpPr>
            <p:nvPr/>
          </p:nvSpPr>
          <p:spPr bwMode="auto">
            <a:xfrm>
              <a:off x="0" y="1496"/>
              <a:ext cx="3072" cy="374"/>
            </a:xfrm>
            <a:prstGeom prst="rect">
              <a:avLst/>
            </a:prstGeom>
            <a:solidFill>
              <a:srgbClr val="FFE6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0196" name="Rectangle 20"/>
            <p:cNvSpPr>
              <a:spLocks noChangeArrowheads="1"/>
            </p:cNvSpPr>
            <p:nvPr/>
          </p:nvSpPr>
          <p:spPr bwMode="auto">
            <a:xfrm>
              <a:off x="0" y="1870"/>
              <a:ext cx="3072" cy="374"/>
            </a:xfrm>
            <a:prstGeom prst="rect">
              <a:avLst/>
            </a:prstGeom>
            <a:solidFill>
              <a:srgbClr val="FFE6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0199" name="Rectangle 23"/>
            <p:cNvSpPr>
              <a:spLocks noChangeArrowheads="1"/>
            </p:cNvSpPr>
            <p:nvPr/>
          </p:nvSpPr>
          <p:spPr bwMode="auto">
            <a:xfrm>
              <a:off x="0" y="2244"/>
              <a:ext cx="3072" cy="374"/>
            </a:xfrm>
            <a:prstGeom prst="rect">
              <a:avLst/>
            </a:prstGeom>
            <a:solidFill>
              <a:srgbClr val="FFE6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grpSp>
          <p:nvGrpSpPr>
            <p:cNvPr id="7" name="Group 25"/>
            <p:cNvGrpSpPr>
              <a:grpSpLocks/>
            </p:cNvGrpSpPr>
            <p:nvPr/>
          </p:nvGrpSpPr>
          <p:grpSpPr bwMode="auto">
            <a:xfrm>
              <a:off x="0" y="2618"/>
              <a:ext cx="3072" cy="374"/>
              <a:chOff x="0" y="2618"/>
              <a:chExt cx="3072" cy="374"/>
            </a:xfrm>
          </p:grpSpPr>
          <p:sp>
            <p:nvSpPr>
              <p:cNvPr id="50202" name="Rectangle 26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03" name="Rectangle 27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8	</a:t>
                </a:r>
                <a:endParaRPr lang="en-US" b="1">
                  <a:latin typeface="Courier New" pitchFamily="49" charset="0"/>
                  <a:cs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8" name="Group 28"/>
            <p:cNvGrpSpPr>
              <a:grpSpLocks/>
            </p:cNvGrpSpPr>
            <p:nvPr/>
          </p:nvGrpSpPr>
          <p:grpSpPr bwMode="auto">
            <a:xfrm>
              <a:off x="0" y="1130"/>
              <a:ext cx="3072" cy="2236"/>
              <a:chOff x="0" y="1130"/>
              <a:chExt cx="3072" cy="2236"/>
            </a:xfrm>
          </p:grpSpPr>
          <p:sp>
            <p:nvSpPr>
              <p:cNvPr id="50205" name="Rectangle 29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06" name="Rectangle 30"/>
              <p:cNvSpPr>
                <a:spLocks noChangeArrowheads="1"/>
              </p:cNvSpPr>
              <p:nvPr/>
            </p:nvSpPr>
            <p:spPr bwMode="auto">
              <a:xfrm>
                <a:off x="0" y="1130"/>
                <a:ext cx="3072" cy="515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9	</a:t>
                </a:r>
                <a:r>
                  <a:rPr lang="en-US" b="1" dirty="0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#include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&lt;</a:t>
                </a:r>
                <a:r>
                  <a:rPr lang="en-US" b="1" dirty="0" err="1">
                    <a:latin typeface="Courier New" pitchFamily="49" charset="0"/>
                    <a:cs typeface="Courier New" pitchFamily="49" charset="0"/>
                  </a:rPr>
                  <a:t>iomanip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&gt;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9" name="Group 31"/>
            <p:cNvGrpSpPr>
              <a:grpSpLocks/>
            </p:cNvGrpSpPr>
            <p:nvPr/>
          </p:nvGrpSpPr>
          <p:grpSpPr bwMode="auto">
            <a:xfrm>
              <a:off x="0" y="3366"/>
              <a:ext cx="3072" cy="374"/>
              <a:chOff x="0" y="3366"/>
              <a:chExt cx="3072" cy="374"/>
            </a:xfrm>
          </p:grpSpPr>
          <p:sp>
            <p:nvSpPr>
              <p:cNvPr id="50208" name="Rectangle 32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09" name="Rectangle 33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10	</a:t>
                </a:r>
                <a:endParaRPr lang="en-US" b="1">
                  <a:latin typeface="Courier New" pitchFamily="49" charset="0"/>
                  <a:cs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50211" name="Rectangle 35"/>
            <p:cNvSpPr>
              <a:spLocks noChangeArrowheads="1"/>
            </p:cNvSpPr>
            <p:nvPr/>
          </p:nvSpPr>
          <p:spPr bwMode="auto">
            <a:xfrm>
              <a:off x="0" y="3740"/>
              <a:ext cx="3072" cy="374"/>
            </a:xfrm>
            <a:prstGeom prst="rect">
              <a:avLst/>
            </a:prstGeom>
            <a:solidFill>
              <a:srgbClr val="FFE6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grpSp>
          <p:nvGrpSpPr>
            <p:cNvPr id="10" name="Group 37"/>
            <p:cNvGrpSpPr>
              <a:grpSpLocks/>
            </p:cNvGrpSpPr>
            <p:nvPr/>
          </p:nvGrpSpPr>
          <p:grpSpPr bwMode="auto">
            <a:xfrm>
              <a:off x="0" y="4114"/>
              <a:ext cx="3072" cy="374"/>
              <a:chOff x="0" y="4114"/>
              <a:chExt cx="3072" cy="374"/>
            </a:xfrm>
          </p:grpSpPr>
          <p:sp>
            <p:nvSpPr>
              <p:cNvPr id="50214" name="Rectangle 38"/>
              <p:cNvSpPr>
                <a:spLocks noChangeArrowheads="1"/>
              </p:cNvSpPr>
              <p:nvPr/>
            </p:nvSpPr>
            <p:spPr bwMode="auto">
              <a:xfrm>
                <a:off x="0" y="411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15" name="Rectangle 39"/>
              <p:cNvSpPr>
                <a:spLocks noChangeArrowheads="1"/>
              </p:cNvSpPr>
              <p:nvPr/>
            </p:nvSpPr>
            <p:spPr bwMode="auto">
              <a:xfrm>
                <a:off x="0" y="411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12	</a:t>
                </a:r>
                <a:endParaRPr lang="en-US" b="1">
                  <a:latin typeface="Courier New" pitchFamily="49" charset="0"/>
                  <a:cs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40"/>
            <p:cNvGrpSpPr>
              <a:grpSpLocks/>
            </p:cNvGrpSpPr>
            <p:nvPr/>
          </p:nvGrpSpPr>
          <p:grpSpPr bwMode="auto">
            <a:xfrm>
              <a:off x="0" y="1837"/>
              <a:ext cx="3072" cy="3025"/>
              <a:chOff x="0" y="1837"/>
              <a:chExt cx="3072" cy="3025"/>
            </a:xfrm>
          </p:grpSpPr>
          <p:sp>
            <p:nvSpPr>
              <p:cNvPr id="50217" name="Rectangle 41"/>
              <p:cNvSpPr>
                <a:spLocks noChangeArrowheads="1"/>
              </p:cNvSpPr>
              <p:nvPr/>
            </p:nvSpPr>
            <p:spPr bwMode="auto">
              <a:xfrm>
                <a:off x="0" y="448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18" name="Rectangle 42"/>
              <p:cNvSpPr>
                <a:spLocks noChangeArrowheads="1"/>
              </p:cNvSpPr>
              <p:nvPr/>
            </p:nvSpPr>
            <p:spPr bwMode="auto">
              <a:xfrm>
                <a:off x="0" y="183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13	</a:t>
                </a:r>
                <a:r>
                  <a:rPr lang="en-US" b="1" dirty="0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void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bubble(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[], </a:t>
                </a:r>
                <a:r>
                  <a:rPr lang="en-US" b="1" dirty="0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const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,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bool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(*)(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,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) );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43"/>
            <p:cNvGrpSpPr>
              <a:grpSpLocks/>
            </p:cNvGrpSpPr>
            <p:nvPr/>
          </p:nvGrpSpPr>
          <p:grpSpPr bwMode="auto">
            <a:xfrm>
              <a:off x="0" y="2543"/>
              <a:ext cx="3072" cy="2693"/>
              <a:chOff x="0" y="2543"/>
              <a:chExt cx="3072" cy="2693"/>
            </a:xfrm>
          </p:grpSpPr>
          <p:sp>
            <p:nvSpPr>
              <p:cNvPr id="50220" name="Rectangle 44"/>
              <p:cNvSpPr>
                <a:spLocks noChangeArrowheads="1"/>
              </p:cNvSpPr>
              <p:nvPr/>
            </p:nvSpPr>
            <p:spPr bwMode="auto">
              <a:xfrm>
                <a:off x="0" y="486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21" name="Rectangle 45"/>
              <p:cNvSpPr>
                <a:spLocks noChangeArrowheads="1"/>
              </p:cNvSpPr>
              <p:nvPr/>
            </p:nvSpPr>
            <p:spPr bwMode="auto">
              <a:xfrm>
                <a:off x="0" y="254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14	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bool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ascending(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,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);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46"/>
            <p:cNvGrpSpPr>
              <a:grpSpLocks/>
            </p:cNvGrpSpPr>
            <p:nvPr/>
          </p:nvGrpSpPr>
          <p:grpSpPr bwMode="auto">
            <a:xfrm>
              <a:off x="0" y="3108"/>
              <a:ext cx="3072" cy="2502"/>
              <a:chOff x="0" y="3108"/>
              <a:chExt cx="3072" cy="2502"/>
            </a:xfrm>
          </p:grpSpPr>
          <p:sp>
            <p:nvSpPr>
              <p:cNvPr id="50223" name="Rectangle 47"/>
              <p:cNvSpPr>
                <a:spLocks noChangeArrowheads="1"/>
              </p:cNvSpPr>
              <p:nvPr/>
            </p:nvSpPr>
            <p:spPr bwMode="auto">
              <a:xfrm>
                <a:off x="0" y="523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24" name="Rectangle 48"/>
              <p:cNvSpPr>
                <a:spLocks noChangeArrowheads="1"/>
              </p:cNvSpPr>
              <p:nvPr/>
            </p:nvSpPr>
            <p:spPr bwMode="auto">
              <a:xfrm>
                <a:off x="0" y="310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15	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bool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descending(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,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);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4" name="Group 49"/>
            <p:cNvGrpSpPr>
              <a:grpSpLocks/>
            </p:cNvGrpSpPr>
            <p:nvPr/>
          </p:nvGrpSpPr>
          <p:grpSpPr bwMode="auto">
            <a:xfrm>
              <a:off x="0" y="5610"/>
              <a:ext cx="3072" cy="374"/>
              <a:chOff x="0" y="5610"/>
              <a:chExt cx="3072" cy="374"/>
            </a:xfrm>
          </p:grpSpPr>
          <p:sp>
            <p:nvSpPr>
              <p:cNvPr id="50226" name="Rectangle 50"/>
              <p:cNvSpPr>
                <a:spLocks noChangeArrowheads="1"/>
              </p:cNvSpPr>
              <p:nvPr/>
            </p:nvSpPr>
            <p:spPr bwMode="auto">
              <a:xfrm>
                <a:off x="0" y="561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27" name="Rectangle 51"/>
              <p:cNvSpPr>
                <a:spLocks noChangeArrowheads="1"/>
              </p:cNvSpPr>
              <p:nvPr/>
            </p:nvSpPr>
            <p:spPr bwMode="auto">
              <a:xfrm>
                <a:off x="0" y="561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16	</a:t>
                </a:r>
                <a:endParaRPr lang="en-US" b="1">
                  <a:latin typeface="Courier New" pitchFamily="49" charset="0"/>
                  <a:cs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5" name="Group 52"/>
            <p:cNvGrpSpPr>
              <a:grpSpLocks/>
            </p:cNvGrpSpPr>
            <p:nvPr/>
          </p:nvGrpSpPr>
          <p:grpSpPr bwMode="auto">
            <a:xfrm>
              <a:off x="0" y="3815"/>
              <a:ext cx="3072" cy="2543"/>
              <a:chOff x="0" y="3815"/>
              <a:chExt cx="3072" cy="2543"/>
            </a:xfrm>
          </p:grpSpPr>
          <p:sp>
            <p:nvSpPr>
              <p:cNvPr id="50229" name="Rectangle 53"/>
              <p:cNvSpPr>
                <a:spLocks noChangeArrowheads="1"/>
              </p:cNvSpPr>
              <p:nvPr/>
            </p:nvSpPr>
            <p:spPr bwMode="auto">
              <a:xfrm>
                <a:off x="0" y="598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30" name="Rectangle 54"/>
              <p:cNvSpPr>
                <a:spLocks noChangeArrowheads="1"/>
              </p:cNvSpPr>
              <p:nvPr/>
            </p:nvSpPr>
            <p:spPr bwMode="auto">
              <a:xfrm>
                <a:off x="0" y="381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17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 main()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55"/>
            <p:cNvGrpSpPr>
              <a:grpSpLocks/>
            </p:cNvGrpSpPr>
            <p:nvPr/>
          </p:nvGrpSpPr>
          <p:grpSpPr bwMode="auto">
            <a:xfrm>
              <a:off x="0" y="4380"/>
              <a:ext cx="3072" cy="2352"/>
              <a:chOff x="0" y="4380"/>
              <a:chExt cx="3072" cy="2352"/>
            </a:xfrm>
          </p:grpSpPr>
          <p:sp>
            <p:nvSpPr>
              <p:cNvPr id="50232" name="Rectangle 56"/>
              <p:cNvSpPr>
                <a:spLocks noChangeArrowheads="1"/>
              </p:cNvSpPr>
              <p:nvPr/>
            </p:nvSpPr>
            <p:spPr bwMode="auto">
              <a:xfrm>
                <a:off x="0" y="635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33" name="Rectangle 57"/>
              <p:cNvSpPr>
                <a:spLocks noChangeArrowheads="1"/>
              </p:cNvSpPr>
              <p:nvPr/>
            </p:nvSpPr>
            <p:spPr bwMode="auto">
              <a:xfrm>
                <a:off x="0" y="438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18	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{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7" name="Group 58"/>
            <p:cNvGrpSpPr>
              <a:grpSpLocks/>
            </p:cNvGrpSpPr>
            <p:nvPr/>
          </p:nvGrpSpPr>
          <p:grpSpPr bwMode="auto">
            <a:xfrm>
              <a:off x="0" y="4945"/>
              <a:ext cx="3072" cy="2161"/>
              <a:chOff x="0" y="4945"/>
              <a:chExt cx="3072" cy="2161"/>
            </a:xfrm>
          </p:grpSpPr>
          <p:sp>
            <p:nvSpPr>
              <p:cNvPr id="50235" name="Rectangle 59"/>
              <p:cNvSpPr>
                <a:spLocks noChangeArrowheads="1"/>
              </p:cNvSpPr>
              <p:nvPr/>
            </p:nvSpPr>
            <p:spPr bwMode="auto">
              <a:xfrm>
                <a:off x="0" y="673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36" name="Rectangle 60"/>
              <p:cNvSpPr>
                <a:spLocks noChangeArrowheads="1"/>
              </p:cNvSpPr>
              <p:nvPr/>
            </p:nvSpPr>
            <p:spPr bwMode="auto">
              <a:xfrm>
                <a:off x="0" y="494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19	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  </a:t>
                </a:r>
                <a:r>
                  <a:rPr lang="en-US" b="1" dirty="0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const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</a:t>
                </a:r>
                <a:r>
                  <a:rPr lang="en-US" b="1" dirty="0" err="1">
                    <a:latin typeface="Courier New" pitchFamily="49" charset="0"/>
                    <a:cs typeface="Courier New" pitchFamily="49" charset="0"/>
                  </a:rPr>
                  <a:t>arraySize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= 10;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8" name="Group 61"/>
            <p:cNvGrpSpPr>
              <a:grpSpLocks/>
            </p:cNvGrpSpPr>
            <p:nvPr/>
          </p:nvGrpSpPr>
          <p:grpSpPr bwMode="auto">
            <a:xfrm>
              <a:off x="0" y="5510"/>
              <a:ext cx="3072" cy="1970"/>
              <a:chOff x="0" y="5510"/>
              <a:chExt cx="3072" cy="1970"/>
            </a:xfrm>
          </p:grpSpPr>
          <p:sp>
            <p:nvSpPr>
              <p:cNvPr id="50238" name="Rectangle 62"/>
              <p:cNvSpPr>
                <a:spLocks noChangeArrowheads="1"/>
              </p:cNvSpPr>
              <p:nvPr/>
            </p:nvSpPr>
            <p:spPr bwMode="auto">
              <a:xfrm>
                <a:off x="0" y="710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39" name="Rectangle 63"/>
              <p:cNvSpPr>
                <a:spLocks noChangeArrowheads="1"/>
              </p:cNvSpPr>
              <p:nvPr/>
            </p:nvSpPr>
            <p:spPr bwMode="auto">
              <a:xfrm>
                <a:off x="0" y="551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20	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 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order, 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64"/>
            <p:cNvGrpSpPr>
              <a:grpSpLocks/>
            </p:cNvGrpSpPr>
            <p:nvPr/>
          </p:nvGrpSpPr>
          <p:grpSpPr bwMode="auto">
            <a:xfrm>
              <a:off x="0" y="6358"/>
              <a:ext cx="3072" cy="1496"/>
              <a:chOff x="0" y="6358"/>
              <a:chExt cx="3072" cy="1496"/>
            </a:xfrm>
          </p:grpSpPr>
          <p:sp>
            <p:nvSpPr>
              <p:cNvPr id="50241" name="Rectangle 65"/>
              <p:cNvSpPr>
                <a:spLocks noChangeArrowheads="1"/>
              </p:cNvSpPr>
              <p:nvPr/>
            </p:nvSpPr>
            <p:spPr bwMode="auto">
              <a:xfrm>
                <a:off x="0" y="748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42" name="Rectangle 66"/>
              <p:cNvSpPr>
                <a:spLocks noChangeArrowheads="1"/>
              </p:cNvSpPr>
              <p:nvPr/>
            </p:nvSpPr>
            <p:spPr bwMode="auto">
              <a:xfrm>
                <a:off x="0" y="635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21	</a:t>
                </a:r>
                <a:endParaRPr lang="en-US" b="1" dirty="0">
                  <a:latin typeface="Courier New" pitchFamily="49" charset="0"/>
                  <a:cs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0" name="Group 67"/>
            <p:cNvGrpSpPr>
              <a:grpSpLocks/>
            </p:cNvGrpSpPr>
            <p:nvPr/>
          </p:nvGrpSpPr>
          <p:grpSpPr bwMode="auto">
            <a:xfrm>
              <a:off x="0" y="6217"/>
              <a:ext cx="3072" cy="2011"/>
              <a:chOff x="0" y="6217"/>
              <a:chExt cx="3072" cy="2011"/>
            </a:xfrm>
          </p:grpSpPr>
          <p:sp>
            <p:nvSpPr>
              <p:cNvPr id="50244" name="Rectangle 68"/>
              <p:cNvSpPr>
                <a:spLocks noChangeArrowheads="1"/>
              </p:cNvSpPr>
              <p:nvPr/>
            </p:nvSpPr>
            <p:spPr bwMode="auto">
              <a:xfrm>
                <a:off x="0" y="785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45" name="Rectangle 69"/>
              <p:cNvSpPr>
                <a:spLocks noChangeArrowheads="1"/>
              </p:cNvSpPr>
              <p:nvPr/>
            </p:nvSpPr>
            <p:spPr bwMode="auto">
              <a:xfrm>
                <a:off x="0" y="621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22	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      a[ </a:t>
                </a:r>
                <a:r>
                  <a:rPr lang="en-US" b="1" dirty="0" err="1">
                    <a:latin typeface="Courier New" pitchFamily="49" charset="0"/>
                    <a:cs typeface="Courier New" pitchFamily="49" charset="0"/>
                  </a:rPr>
                  <a:t>arraySize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] = { 2, 6, 4, 8, 10, 12, 89, 68, 45, 37 };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1" name="Group 70"/>
            <p:cNvGrpSpPr>
              <a:grpSpLocks/>
            </p:cNvGrpSpPr>
            <p:nvPr/>
          </p:nvGrpSpPr>
          <p:grpSpPr bwMode="auto">
            <a:xfrm>
              <a:off x="0" y="8228"/>
              <a:ext cx="3072" cy="374"/>
              <a:chOff x="0" y="8228"/>
              <a:chExt cx="3072" cy="374"/>
            </a:xfrm>
          </p:grpSpPr>
          <p:sp>
            <p:nvSpPr>
              <p:cNvPr id="50247" name="Rectangle 71"/>
              <p:cNvSpPr>
                <a:spLocks noChangeArrowheads="1"/>
              </p:cNvSpPr>
              <p:nvPr/>
            </p:nvSpPr>
            <p:spPr bwMode="auto">
              <a:xfrm>
                <a:off x="0" y="822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48" name="Rectangle 72"/>
              <p:cNvSpPr>
                <a:spLocks noChangeArrowheads="1"/>
              </p:cNvSpPr>
              <p:nvPr/>
            </p:nvSpPr>
            <p:spPr bwMode="auto">
              <a:xfrm>
                <a:off x="0" y="822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23	</a:t>
                </a:r>
                <a:endParaRPr lang="en-US" b="1">
                  <a:latin typeface="Courier New" pitchFamily="49" charset="0"/>
                  <a:cs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73"/>
            <p:cNvGrpSpPr>
              <a:grpSpLocks/>
            </p:cNvGrpSpPr>
            <p:nvPr/>
          </p:nvGrpSpPr>
          <p:grpSpPr bwMode="auto">
            <a:xfrm>
              <a:off x="0" y="6923"/>
              <a:ext cx="3072" cy="2053"/>
              <a:chOff x="0" y="6923"/>
              <a:chExt cx="3072" cy="2053"/>
            </a:xfrm>
          </p:grpSpPr>
          <p:sp>
            <p:nvSpPr>
              <p:cNvPr id="50250" name="Rectangle 74"/>
              <p:cNvSpPr>
                <a:spLocks noChangeArrowheads="1"/>
              </p:cNvSpPr>
              <p:nvPr/>
            </p:nvSpPr>
            <p:spPr bwMode="auto">
              <a:xfrm>
                <a:off x="0" y="860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51" name="Rectangle 75"/>
              <p:cNvSpPr>
                <a:spLocks noChangeArrowheads="1"/>
              </p:cNvSpPr>
              <p:nvPr/>
            </p:nvSpPr>
            <p:spPr bwMode="auto">
              <a:xfrm>
                <a:off x="0" y="692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24	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  </a:t>
                </a:r>
                <a:r>
                  <a:rPr lang="en-US" b="1" dirty="0" err="1">
                    <a:latin typeface="Courier New" pitchFamily="49" charset="0"/>
                    <a:cs typeface="Courier New" pitchFamily="49" charset="0"/>
                  </a:rPr>
                  <a:t>cout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&lt;&lt; "Enter 1 to sort in ascending order,\n" 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3" name="Group 76"/>
            <p:cNvGrpSpPr>
              <a:grpSpLocks/>
            </p:cNvGrpSpPr>
            <p:nvPr/>
          </p:nvGrpSpPr>
          <p:grpSpPr bwMode="auto">
            <a:xfrm>
              <a:off x="0" y="7630"/>
              <a:ext cx="3072" cy="1720"/>
              <a:chOff x="0" y="7630"/>
              <a:chExt cx="3072" cy="1720"/>
            </a:xfrm>
          </p:grpSpPr>
          <p:sp>
            <p:nvSpPr>
              <p:cNvPr id="50253" name="Rectangle 77"/>
              <p:cNvSpPr>
                <a:spLocks noChangeArrowheads="1"/>
              </p:cNvSpPr>
              <p:nvPr/>
            </p:nvSpPr>
            <p:spPr bwMode="auto">
              <a:xfrm>
                <a:off x="0" y="897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54" name="Rectangle 78"/>
              <p:cNvSpPr>
                <a:spLocks noChangeArrowheads="1"/>
              </p:cNvSpPr>
              <p:nvPr/>
            </p:nvSpPr>
            <p:spPr bwMode="auto">
              <a:xfrm>
                <a:off x="0" y="763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25	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       &lt;&lt; "Enter 2 to sort in descending order: ";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4" name="Group 79"/>
            <p:cNvGrpSpPr>
              <a:grpSpLocks/>
            </p:cNvGrpSpPr>
            <p:nvPr/>
          </p:nvGrpSpPr>
          <p:grpSpPr bwMode="auto">
            <a:xfrm>
              <a:off x="0" y="8336"/>
              <a:ext cx="3072" cy="1388"/>
              <a:chOff x="0" y="8336"/>
              <a:chExt cx="3072" cy="1388"/>
            </a:xfrm>
          </p:grpSpPr>
          <p:sp>
            <p:nvSpPr>
              <p:cNvPr id="50256" name="Rectangle 80"/>
              <p:cNvSpPr>
                <a:spLocks noChangeArrowheads="1"/>
              </p:cNvSpPr>
              <p:nvPr/>
            </p:nvSpPr>
            <p:spPr bwMode="auto">
              <a:xfrm>
                <a:off x="0" y="935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57" name="Rectangle 81"/>
              <p:cNvSpPr>
                <a:spLocks noChangeArrowheads="1"/>
              </p:cNvSpPr>
              <p:nvPr/>
            </p:nvSpPr>
            <p:spPr bwMode="auto">
              <a:xfrm>
                <a:off x="0" y="833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26	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  </a:t>
                </a:r>
                <a:r>
                  <a:rPr lang="en-US" b="1" dirty="0" err="1">
                    <a:latin typeface="Courier New" pitchFamily="49" charset="0"/>
                    <a:cs typeface="Courier New" pitchFamily="49" charset="0"/>
                  </a:rPr>
                  <a:t>cin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&gt;&gt; order;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82"/>
            <p:cNvGrpSpPr>
              <a:grpSpLocks/>
            </p:cNvGrpSpPr>
            <p:nvPr/>
          </p:nvGrpSpPr>
          <p:grpSpPr bwMode="auto">
            <a:xfrm>
              <a:off x="0" y="8901"/>
              <a:ext cx="3072" cy="1197"/>
              <a:chOff x="0" y="8901"/>
              <a:chExt cx="3072" cy="1197"/>
            </a:xfrm>
          </p:grpSpPr>
          <p:sp>
            <p:nvSpPr>
              <p:cNvPr id="50259" name="Rectangle 83"/>
              <p:cNvSpPr>
                <a:spLocks noChangeArrowheads="1"/>
              </p:cNvSpPr>
              <p:nvPr/>
            </p:nvSpPr>
            <p:spPr bwMode="auto">
              <a:xfrm>
                <a:off x="0" y="972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60" name="Rectangle 84"/>
              <p:cNvSpPr>
                <a:spLocks noChangeArrowheads="1"/>
              </p:cNvSpPr>
              <p:nvPr/>
            </p:nvSpPr>
            <p:spPr bwMode="auto">
              <a:xfrm>
                <a:off x="0" y="890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27	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   cout &lt;&lt; "\nData items in original order\n";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" name="Group 85"/>
            <p:cNvGrpSpPr>
              <a:grpSpLocks/>
            </p:cNvGrpSpPr>
            <p:nvPr/>
          </p:nvGrpSpPr>
          <p:grpSpPr bwMode="auto">
            <a:xfrm>
              <a:off x="0" y="10098"/>
              <a:ext cx="3072" cy="374"/>
              <a:chOff x="0" y="10098"/>
              <a:chExt cx="3072" cy="374"/>
            </a:xfrm>
          </p:grpSpPr>
          <p:sp>
            <p:nvSpPr>
              <p:cNvPr id="50262" name="Rectangle 86"/>
              <p:cNvSpPr>
                <a:spLocks noChangeArrowheads="1"/>
              </p:cNvSpPr>
              <p:nvPr/>
            </p:nvSpPr>
            <p:spPr bwMode="auto">
              <a:xfrm>
                <a:off x="0" y="1009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63" name="Rectangle 87"/>
              <p:cNvSpPr>
                <a:spLocks noChangeArrowheads="1"/>
              </p:cNvSpPr>
              <p:nvPr/>
            </p:nvSpPr>
            <p:spPr bwMode="auto">
              <a:xfrm>
                <a:off x="0" y="1009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28	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   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7" name="Group 88"/>
            <p:cNvGrpSpPr>
              <a:grpSpLocks/>
            </p:cNvGrpSpPr>
            <p:nvPr/>
          </p:nvGrpSpPr>
          <p:grpSpPr bwMode="auto">
            <a:xfrm>
              <a:off x="0" y="9466"/>
              <a:ext cx="3072" cy="1380"/>
              <a:chOff x="0" y="9466"/>
              <a:chExt cx="3072" cy="1380"/>
            </a:xfrm>
          </p:grpSpPr>
          <p:sp>
            <p:nvSpPr>
              <p:cNvPr id="50265" name="Rectangle 89"/>
              <p:cNvSpPr>
                <a:spLocks noChangeArrowheads="1"/>
              </p:cNvSpPr>
              <p:nvPr/>
            </p:nvSpPr>
            <p:spPr bwMode="auto">
              <a:xfrm>
                <a:off x="0" y="1047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66" name="Rectangle 90"/>
              <p:cNvSpPr>
                <a:spLocks noChangeArrowheads="1"/>
              </p:cNvSpPr>
              <p:nvPr/>
            </p:nvSpPr>
            <p:spPr bwMode="auto">
              <a:xfrm>
                <a:off x="0" y="94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29	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  </a:t>
                </a:r>
                <a:r>
                  <a:rPr lang="en-US" b="1" dirty="0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for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( counter = 0; counter &lt; </a:t>
                </a:r>
                <a:r>
                  <a:rPr lang="en-US" b="1" dirty="0" err="1">
                    <a:latin typeface="Courier New" pitchFamily="49" charset="0"/>
                    <a:cs typeface="Courier New" pitchFamily="49" charset="0"/>
                  </a:rPr>
                  <a:t>arraySize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; counter++ 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91"/>
            <p:cNvGrpSpPr>
              <a:grpSpLocks/>
            </p:cNvGrpSpPr>
            <p:nvPr/>
          </p:nvGrpSpPr>
          <p:grpSpPr bwMode="auto">
            <a:xfrm>
              <a:off x="0" y="10173"/>
              <a:ext cx="3072" cy="1047"/>
              <a:chOff x="0" y="10173"/>
              <a:chExt cx="3072" cy="1047"/>
            </a:xfrm>
          </p:grpSpPr>
          <p:sp>
            <p:nvSpPr>
              <p:cNvPr id="50268" name="Rectangle 92"/>
              <p:cNvSpPr>
                <a:spLocks noChangeArrowheads="1"/>
              </p:cNvSpPr>
              <p:nvPr/>
            </p:nvSpPr>
            <p:spPr bwMode="auto">
              <a:xfrm>
                <a:off x="0" y="1084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69" name="Rectangle 93"/>
              <p:cNvSpPr>
                <a:spLocks noChangeArrowheads="1"/>
              </p:cNvSpPr>
              <p:nvPr/>
            </p:nvSpPr>
            <p:spPr bwMode="auto">
              <a:xfrm>
                <a:off x="0" y="1017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30	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     </a:t>
                </a:r>
                <a:r>
                  <a:rPr lang="en-US" b="1" dirty="0" err="1">
                    <a:latin typeface="Courier New" pitchFamily="49" charset="0"/>
                    <a:cs typeface="Courier New" pitchFamily="49" charset="0"/>
                  </a:rPr>
                  <a:t>cout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&lt;&lt; </a:t>
                </a:r>
                <a:r>
                  <a:rPr lang="en-US" b="1" dirty="0" err="1">
                    <a:latin typeface="Courier New" pitchFamily="49" charset="0"/>
                    <a:cs typeface="Courier New" pitchFamily="49" charset="0"/>
                  </a:rPr>
                  <a:t>setw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( 4 ) &lt;&lt; a[ counter ];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9" name="Group 94"/>
            <p:cNvGrpSpPr>
              <a:grpSpLocks/>
            </p:cNvGrpSpPr>
            <p:nvPr/>
          </p:nvGrpSpPr>
          <p:grpSpPr bwMode="auto">
            <a:xfrm>
              <a:off x="0" y="11220"/>
              <a:ext cx="3072" cy="374"/>
              <a:chOff x="0" y="11220"/>
              <a:chExt cx="3072" cy="374"/>
            </a:xfrm>
          </p:grpSpPr>
          <p:sp>
            <p:nvSpPr>
              <p:cNvPr id="50271" name="Rectangle 95"/>
              <p:cNvSpPr>
                <a:spLocks noChangeArrowheads="1"/>
              </p:cNvSpPr>
              <p:nvPr/>
            </p:nvSpPr>
            <p:spPr bwMode="auto">
              <a:xfrm>
                <a:off x="0" y="1122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72" name="Rectangle 96"/>
              <p:cNvSpPr>
                <a:spLocks noChangeArrowheads="1"/>
              </p:cNvSpPr>
              <p:nvPr/>
            </p:nvSpPr>
            <p:spPr bwMode="auto">
              <a:xfrm>
                <a:off x="0" y="1122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31	</a:t>
                </a:r>
                <a:endParaRPr lang="en-US" b="1">
                  <a:latin typeface="Courier New" pitchFamily="49" charset="0"/>
                  <a:cs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30" name="Group 97"/>
            <p:cNvGrpSpPr>
              <a:grpSpLocks/>
            </p:cNvGrpSpPr>
            <p:nvPr/>
          </p:nvGrpSpPr>
          <p:grpSpPr bwMode="auto">
            <a:xfrm>
              <a:off x="0" y="10879"/>
              <a:ext cx="3072" cy="1089"/>
              <a:chOff x="0" y="10879"/>
              <a:chExt cx="3072" cy="1089"/>
            </a:xfrm>
          </p:grpSpPr>
          <p:sp>
            <p:nvSpPr>
              <p:cNvPr id="50274" name="Rectangle 98"/>
              <p:cNvSpPr>
                <a:spLocks noChangeArrowheads="1"/>
              </p:cNvSpPr>
              <p:nvPr/>
            </p:nvSpPr>
            <p:spPr bwMode="auto">
              <a:xfrm>
                <a:off x="0" y="1159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75" name="Rectangle 99"/>
              <p:cNvSpPr>
                <a:spLocks noChangeArrowheads="1"/>
              </p:cNvSpPr>
              <p:nvPr/>
            </p:nvSpPr>
            <p:spPr bwMode="auto">
              <a:xfrm>
                <a:off x="0" y="1087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32	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  </a:t>
                </a:r>
                <a:r>
                  <a:rPr lang="en-US" b="1" dirty="0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if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( order == 1 ) {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31" name="Group 100"/>
            <p:cNvGrpSpPr>
              <a:grpSpLocks/>
            </p:cNvGrpSpPr>
            <p:nvPr/>
          </p:nvGrpSpPr>
          <p:grpSpPr bwMode="auto">
            <a:xfrm>
              <a:off x="0" y="11444"/>
              <a:ext cx="3072" cy="898"/>
              <a:chOff x="0" y="11444"/>
              <a:chExt cx="3072" cy="898"/>
            </a:xfrm>
          </p:grpSpPr>
          <p:sp>
            <p:nvSpPr>
              <p:cNvPr id="50277" name="Rectangle 101"/>
              <p:cNvSpPr>
                <a:spLocks noChangeArrowheads="1"/>
              </p:cNvSpPr>
              <p:nvPr/>
            </p:nvSpPr>
            <p:spPr bwMode="auto">
              <a:xfrm>
                <a:off x="0" y="1196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78" name="Rectangle 102"/>
              <p:cNvSpPr>
                <a:spLocks noChangeArrowheads="1"/>
              </p:cNvSpPr>
              <p:nvPr/>
            </p:nvSpPr>
            <p:spPr bwMode="auto">
              <a:xfrm>
                <a:off x="0" y="114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33	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     bubble( a, </a:t>
                </a:r>
                <a:r>
                  <a:rPr lang="en-US" b="1" dirty="0" err="1">
                    <a:latin typeface="Courier New" pitchFamily="49" charset="0"/>
                    <a:cs typeface="Courier New" pitchFamily="49" charset="0"/>
                  </a:rPr>
                  <a:t>arraySize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, ascending );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50176" name="Group 103"/>
            <p:cNvGrpSpPr>
              <a:grpSpLocks/>
            </p:cNvGrpSpPr>
            <p:nvPr/>
          </p:nvGrpSpPr>
          <p:grpSpPr bwMode="auto">
            <a:xfrm>
              <a:off x="0" y="12010"/>
              <a:ext cx="3072" cy="706"/>
              <a:chOff x="0" y="12010"/>
              <a:chExt cx="3072" cy="706"/>
            </a:xfrm>
          </p:grpSpPr>
          <p:sp>
            <p:nvSpPr>
              <p:cNvPr id="50280" name="Rectangle 104"/>
              <p:cNvSpPr>
                <a:spLocks noChangeArrowheads="1"/>
              </p:cNvSpPr>
              <p:nvPr/>
            </p:nvSpPr>
            <p:spPr bwMode="auto">
              <a:xfrm>
                <a:off x="0" y="1234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81" name="Rectangle 105"/>
              <p:cNvSpPr>
                <a:spLocks noChangeArrowheads="1"/>
              </p:cNvSpPr>
              <p:nvPr/>
            </p:nvSpPr>
            <p:spPr bwMode="auto">
              <a:xfrm>
                <a:off x="0" y="1201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34	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     </a:t>
                </a:r>
                <a:r>
                  <a:rPr lang="en-US" b="1" dirty="0" err="1">
                    <a:latin typeface="Courier New" pitchFamily="49" charset="0"/>
                    <a:cs typeface="Courier New" pitchFamily="49" charset="0"/>
                  </a:rPr>
                  <a:t>cout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&lt;&lt; "\</a:t>
                </a:r>
                <a:r>
                  <a:rPr lang="en-US" b="1" dirty="0" err="1">
                    <a:latin typeface="Courier New" pitchFamily="49" charset="0"/>
                    <a:cs typeface="Courier New" pitchFamily="49" charset="0"/>
                  </a:rPr>
                  <a:t>nData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items in ascending order\n";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110" name="Rectangle 109"/>
          <p:cNvSpPr/>
          <p:nvPr/>
        </p:nvSpPr>
        <p:spPr>
          <a:xfrm>
            <a:off x="2209800" y="2971800"/>
            <a:ext cx="12875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counter,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-152628"/>
            <a:ext cx="9144000" cy="7010628"/>
            <a:chOff x="0" y="-283"/>
            <a:chExt cx="3072" cy="12999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0" y="-283"/>
              <a:ext cx="3072" cy="657"/>
              <a:chOff x="0" y="-283"/>
              <a:chExt cx="3072" cy="657"/>
            </a:xfrm>
          </p:grpSpPr>
          <p:sp>
            <p:nvSpPr>
              <p:cNvPr id="51205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06" name="Rectangle 6"/>
              <p:cNvSpPr>
                <a:spLocks noChangeArrowheads="1"/>
              </p:cNvSpPr>
              <p:nvPr/>
            </p:nvSpPr>
            <p:spPr bwMode="auto">
              <a:xfrm>
                <a:off x="0" y="-283"/>
                <a:ext cx="3072" cy="657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35	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  }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0" y="283"/>
              <a:ext cx="3072" cy="465"/>
              <a:chOff x="0" y="283"/>
              <a:chExt cx="3072" cy="465"/>
            </a:xfrm>
          </p:grpSpPr>
          <p:sp>
            <p:nvSpPr>
              <p:cNvPr id="51208" name="Rectangle 8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09" name="Rectangle 9"/>
              <p:cNvSpPr>
                <a:spLocks noChangeArrowheads="1"/>
              </p:cNvSpPr>
              <p:nvPr/>
            </p:nvSpPr>
            <p:spPr bwMode="auto">
              <a:xfrm>
                <a:off x="0" y="283"/>
                <a:ext cx="3072" cy="465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36	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else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 {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0" y="748"/>
              <a:ext cx="3072" cy="524"/>
              <a:chOff x="0" y="748"/>
              <a:chExt cx="3072" cy="524"/>
            </a:xfrm>
          </p:grpSpPr>
          <p:sp>
            <p:nvSpPr>
              <p:cNvPr id="51211" name="Rectangle 11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12" name="Rectangle 12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52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37	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     bubble( a, </a:t>
                </a:r>
                <a:r>
                  <a:rPr lang="en-US" b="1" dirty="0" err="1">
                    <a:latin typeface="Courier New" pitchFamily="49" charset="0"/>
                    <a:cs typeface="Courier New" pitchFamily="49" charset="0"/>
                  </a:rPr>
                  <a:t>arraySize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, descending );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51215" name="Rectangle 15"/>
            <p:cNvSpPr>
              <a:spLocks noChangeArrowheads="1"/>
            </p:cNvSpPr>
            <p:nvPr/>
          </p:nvSpPr>
          <p:spPr bwMode="auto">
            <a:xfrm>
              <a:off x="0" y="1272"/>
              <a:ext cx="3072" cy="515"/>
            </a:xfrm>
            <a:prstGeom prst="rect">
              <a:avLst/>
            </a:prstGeom>
            <a:solidFill>
              <a:srgbClr val="FFE6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0"/>
                </a:spcBef>
                <a:tabLst>
                  <a:tab pos="139700" algn="r"/>
                  <a:tab pos="292100" algn="l"/>
                </a:tabLst>
              </a:pPr>
              <a:r>
                <a:rPr lang="en-US" b="1" dirty="0">
                  <a:solidFill>
                    <a:srgbClr val="4D8DFF"/>
                  </a:solidFill>
                  <a:latin typeface="Courier New" pitchFamily="49" charset="0"/>
                </a:rPr>
                <a:t>	38	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     </a:t>
              </a:r>
              <a:r>
                <a:rPr lang="en-US" b="1" dirty="0" err="1">
                  <a:latin typeface="Courier New" pitchFamily="49" charset="0"/>
                  <a:cs typeface="Courier New" pitchFamily="49" charset="0"/>
                </a:rPr>
                <a:t>cout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&lt;&lt; "\</a:t>
              </a:r>
              <a:r>
                <a:rPr lang="en-US" b="1" dirty="0" err="1">
                  <a:latin typeface="Courier New" pitchFamily="49" charset="0"/>
                  <a:cs typeface="Courier New" pitchFamily="49" charset="0"/>
                </a:rPr>
                <a:t>nData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items in descending order\n";</a:t>
              </a:r>
            </a:p>
            <a:p>
              <a:pPr>
                <a:spcBef>
                  <a:spcPct val="0"/>
                </a:spcBef>
                <a:tabLst>
                  <a:tab pos="139700" algn="r"/>
                  <a:tab pos="292100" algn="l"/>
                </a:tabLst>
              </a:pPr>
              <a:endParaRPr lang="en-US" b="1" dirty="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51218" name="Rectangle 18"/>
            <p:cNvSpPr>
              <a:spLocks noChangeArrowheads="1"/>
            </p:cNvSpPr>
            <p:nvPr/>
          </p:nvSpPr>
          <p:spPr bwMode="auto">
            <a:xfrm>
              <a:off x="0" y="1695"/>
              <a:ext cx="3072" cy="565"/>
            </a:xfrm>
            <a:prstGeom prst="rect">
              <a:avLst/>
            </a:prstGeom>
            <a:solidFill>
              <a:srgbClr val="FFE6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spcBef>
                  <a:spcPct val="0"/>
                </a:spcBef>
                <a:tabLst>
                  <a:tab pos="139700" algn="r"/>
                  <a:tab pos="292100" algn="l"/>
                </a:tabLst>
              </a:pPr>
              <a:r>
                <a:rPr lang="en-US" b="1" dirty="0">
                  <a:solidFill>
                    <a:srgbClr val="4D8DFF"/>
                  </a:solidFill>
                  <a:latin typeface="Courier New" pitchFamily="49" charset="0"/>
                </a:rPr>
                <a:t>	39	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  }</a:t>
              </a:r>
            </a:p>
            <a:p>
              <a:pPr>
                <a:spcBef>
                  <a:spcPct val="0"/>
                </a:spcBef>
                <a:tabLst>
                  <a:tab pos="139700" algn="r"/>
                  <a:tab pos="292100" algn="l"/>
                </a:tabLst>
              </a:pPr>
              <a:endParaRPr lang="en-US" b="1" dirty="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grpSp>
          <p:nvGrpSpPr>
            <p:cNvPr id="6" name="Group 22"/>
            <p:cNvGrpSpPr>
              <a:grpSpLocks/>
            </p:cNvGrpSpPr>
            <p:nvPr/>
          </p:nvGrpSpPr>
          <p:grpSpPr bwMode="auto">
            <a:xfrm>
              <a:off x="0" y="2119"/>
              <a:ext cx="3072" cy="499"/>
              <a:chOff x="0" y="2119"/>
              <a:chExt cx="3072" cy="499"/>
            </a:xfrm>
          </p:grpSpPr>
          <p:sp>
            <p:nvSpPr>
              <p:cNvPr id="51223" name="Rectangle 23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24" name="Rectangle 24"/>
              <p:cNvSpPr>
                <a:spLocks noChangeArrowheads="1"/>
              </p:cNvSpPr>
              <p:nvPr/>
            </p:nvSpPr>
            <p:spPr bwMode="auto">
              <a:xfrm>
                <a:off x="0" y="2119"/>
                <a:ext cx="3072" cy="499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41	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  </a:t>
                </a:r>
                <a:r>
                  <a:rPr lang="en-US" b="1" dirty="0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for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( counter = 0; counter &lt; </a:t>
                </a:r>
                <a:r>
                  <a:rPr lang="en-US" b="1" dirty="0" err="1">
                    <a:latin typeface="Courier New" pitchFamily="49" charset="0"/>
                    <a:cs typeface="Courier New" pitchFamily="49" charset="0"/>
                  </a:rPr>
                  <a:t>arraySize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; counter++ 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7" name="Group 25"/>
            <p:cNvGrpSpPr>
              <a:grpSpLocks/>
            </p:cNvGrpSpPr>
            <p:nvPr/>
          </p:nvGrpSpPr>
          <p:grpSpPr bwMode="auto">
            <a:xfrm>
              <a:off x="0" y="2618"/>
              <a:ext cx="3072" cy="631"/>
              <a:chOff x="0" y="2618"/>
              <a:chExt cx="3072" cy="631"/>
            </a:xfrm>
          </p:grpSpPr>
          <p:sp>
            <p:nvSpPr>
              <p:cNvPr id="51226" name="Rectangle 26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27" name="Rectangle 27"/>
              <p:cNvSpPr>
                <a:spLocks noChangeArrowheads="1"/>
              </p:cNvSpPr>
              <p:nvPr/>
            </p:nvSpPr>
            <p:spPr bwMode="auto">
              <a:xfrm>
                <a:off x="0" y="2684"/>
                <a:ext cx="3072" cy="565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42	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     </a:t>
                </a:r>
                <a:r>
                  <a:rPr lang="en-US" b="1" dirty="0" err="1">
                    <a:latin typeface="Courier New" pitchFamily="49" charset="0"/>
                    <a:cs typeface="Courier New" pitchFamily="49" charset="0"/>
                  </a:rPr>
                  <a:t>cout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&lt;&lt; </a:t>
                </a:r>
                <a:r>
                  <a:rPr lang="en-US" b="1" dirty="0" err="1">
                    <a:latin typeface="Courier New" pitchFamily="49" charset="0"/>
                    <a:cs typeface="Courier New" pitchFamily="49" charset="0"/>
                  </a:rPr>
                  <a:t>setw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( 4 ) &lt;&lt; a[ counter ];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8" name="Group 31"/>
            <p:cNvGrpSpPr>
              <a:grpSpLocks/>
            </p:cNvGrpSpPr>
            <p:nvPr/>
          </p:nvGrpSpPr>
          <p:grpSpPr bwMode="auto">
            <a:xfrm>
              <a:off x="0" y="3108"/>
              <a:ext cx="3072" cy="632"/>
              <a:chOff x="0" y="3108"/>
              <a:chExt cx="3072" cy="632"/>
            </a:xfrm>
          </p:grpSpPr>
          <p:sp>
            <p:nvSpPr>
              <p:cNvPr id="51232" name="Rectangle 32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33" name="Rectangle 33"/>
              <p:cNvSpPr>
                <a:spLocks noChangeArrowheads="1"/>
              </p:cNvSpPr>
              <p:nvPr/>
            </p:nvSpPr>
            <p:spPr bwMode="auto">
              <a:xfrm>
                <a:off x="0" y="3108"/>
                <a:ext cx="3072" cy="632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44	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   cout &lt;&lt; endl;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9" name="Group 34"/>
            <p:cNvGrpSpPr>
              <a:grpSpLocks/>
            </p:cNvGrpSpPr>
            <p:nvPr/>
          </p:nvGrpSpPr>
          <p:grpSpPr bwMode="auto">
            <a:xfrm>
              <a:off x="0" y="3674"/>
              <a:ext cx="3072" cy="440"/>
              <a:chOff x="0" y="3674"/>
              <a:chExt cx="3072" cy="440"/>
            </a:xfrm>
          </p:grpSpPr>
          <p:sp>
            <p:nvSpPr>
              <p:cNvPr id="51235" name="Rectangle 35"/>
              <p:cNvSpPr>
                <a:spLocks noChangeArrowheads="1"/>
              </p:cNvSpPr>
              <p:nvPr/>
            </p:nvSpPr>
            <p:spPr bwMode="auto">
              <a:xfrm>
                <a:off x="0" y="374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36" name="Rectangle 36"/>
              <p:cNvSpPr>
                <a:spLocks noChangeArrowheads="1"/>
              </p:cNvSpPr>
              <p:nvPr/>
            </p:nvSpPr>
            <p:spPr bwMode="auto">
              <a:xfrm>
                <a:off x="0" y="36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45	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return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 0;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0" name="Group 37"/>
            <p:cNvGrpSpPr>
              <a:grpSpLocks/>
            </p:cNvGrpSpPr>
            <p:nvPr/>
          </p:nvGrpSpPr>
          <p:grpSpPr bwMode="auto">
            <a:xfrm>
              <a:off x="0" y="4114"/>
              <a:ext cx="3072" cy="374"/>
              <a:chOff x="0" y="4114"/>
              <a:chExt cx="3072" cy="374"/>
            </a:xfrm>
          </p:grpSpPr>
          <p:sp>
            <p:nvSpPr>
              <p:cNvPr id="51238" name="Rectangle 38"/>
              <p:cNvSpPr>
                <a:spLocks noChangeArrowheads="1"/>
              </p:cNvSpPr>
              <p:nvPr/>
            </p:nvSpPr>
            <p:spPr bwMode="auto">
              <a:xfrm>
                <a:off x="0" y="411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39" name="Rectangle 39"/>
              <p:cNvSpPr>
                <a:spLocks noChangeArrowheads="1"/>
              </p:cNvSpPr>
              <p:nvPr/>
            </p:nvSpPr>
            <p:spPr bwMode="auto">
              <a:xfrm>
                <a:off x="0" y="411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46	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}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40"/>
            <p:cNvGrpSpPr>
              <a:grpSpLocks/>
            </p:cNvGrpSpPr>
            <p:nvPr/>
          </p:nvGrpSpPr>
          <p:grpSpPr bwMode="auto">
            <a:xfrm>
              <a:off x="0" y="4488"/>
              <a:ext cx="3072" cy="374"/>
              <a:chOff x="0" y="4488"/>
              <a:chExt cx="3072" cy="374"/>
            </a:xfrm>
          </p:grpSpPr>
          <p:sp>
            <p:nvSpPr>
              <p:cNvPr id="51241" name="Rectangle 41"/>
              <p:cNvSpPr>
                <a:spLocks noChangeArrowheads="1"/>
              </p:cNvSpPr>
              <p:nvPr/>
            </p:nvSpPr>
            <p:spPr bwMode="auto">
              <a:xfrm>
                <a:off x="0" y="448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42" name="Rectangle 42"/>
              <p:cNvSpPr>
                <a:spLocks noChangeArrowheads="1"/>
              </p:cNvSpPr>
              <p:nvPr/>
            </p:nvSpPr>
            <p:spPr bwMode="auto">
              <a:xfrm>
                <a:off x="0" y="448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47	</a:t>
                </a:r>
                <a:endParaRPr lang="en-US" b="1">
                  <a:latin typeface="Courier New" pitchFamily="49" charset="0"/>
                  <a:cs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43"/>
            <p:cNvGrpSpPr>
              <a:grpSpLocks/>
            </p:cNvGrpSpPr>
            <p:nvPr/>
          </p:nvGrpSpPr>
          <p:grpSpPr bwMode="auto">
            <a:xfrm>
              <a:off x="0" y="4239"/>
              <a:ext cx="3072" cy="997"/>
              <a:chOff x="0" y="4239"/>
              <a:chExt cx="3072" cy="997"/>
            </a:xfrm>
          </p:grpSpPr>
          <p:sp>
            <p:nvSpPr>
              <p:cNvPr id="51244" name="Rectangle 44"/>
              <p:cNvSpPr>
                <a:spLocks noChangeArrowheads="1"/>
              </p:cNvSpPr>
              <p:nvPr/>
            </p:nvSpPr>
            <p:spPr bwMode="auto">
              <a:xfrm>
                <a:off x="0" y="486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45" name="Rectangle 45"/>
              <p:cNvSpPr>
                <a:spLocks noChangeArrowheads="1"/>
              </p:cNvSpPr>
              <p:nvPr/>
            </p:nvSpPr>
            <p:spPr bwMode="auto">
              <a:xfrm>
                <a:off x="0" y="4239"/>
                <a:ext cx="3072" cy="706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48	</a:t>
                </a:r>
                <a:r>
                  <a:rPr lang="en-US" b="1" dirty="0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void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bubble(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work[], </a:t>
                </a:r>
                <a:r>
                  <a:rPr lang="en-US" b="1" dirty="0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const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size, 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46"/>
            <p:cNvGrpSpPr>
              <a:grpSpLocks/>
            </p:cNvGrpSpPr>
            <p:nvPr/>
          </p:nvGrpSpPr>
          <p:grpSpPr bwMode="auto">
            <a:xfrm>
              <a:off x="0" y="4804"/>
              <a:ext cx="3072" cy="806"/>
              <a:chOff x="0" y="4804"/>
              <a:chExt cx="3072" cy="806"/>
            </a:xfrm>
          </p:grpSpPr>
          <p:sp>
            <p:nvSpPr>
              <p:cNvPr id="51247" name="Rectangle 47"/>
              <p:cNvSpPr>
                <a:spLocks noChangeArrowheads="1"/>
              </p:cNvSpPr>
              <p:nvPr/>
            </p:nvSpPr>
            <p:spPr bwMode="auto">
              <a:xfrm>
                <a:off x="0" y="523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48" name="Rectangle 48"/>
              <p:cNvSpPr>
                <a:spLocks noChangeArrowheads="1"/>
              </p:cNvSpPr>
              <p:nvPr/>
            </p:nvSpPr>
            <p:spPr bwMode="auto">
              <a:xfrm>
                <a:off x="0" y="4804"/>
                <a:ext cx="3072" cy="657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49	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           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bool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(*compare)(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,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) 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4" name="Group 49"/>
            <p:cNvGrpSpPr>
              <a:grpSpLocks/>
            </p:cNvGrpSpPr>
            <p:nvPr/>
          </p:nvGrpSpPr>
          <p:grpSpPr bwMode="auto">
            <a:xfrm>
              <a:off x="0" y="5369"/>
              <a:ext cx="3072" cy="615"/>
              <a:chOff x="0" y="5369"/>
              <a:chExt cx="3072" cy="615"/>
            </a:xfrm>
          </p:grpSpPr>
          <p:sp>
            <p:nvSpPr>
              <p:cNvPr id="51250" name="Rectangle 50"/>
              <p:cNvSpPr>
                <a:spLocks noChangeArrowheads="1"/>
              </p:cNvSpPr>
              <p:nvPr/>
            </p:nvSpPr>
            <p:spPr bwMode="auto">
              <a:xfrm>
                <a:off x="0" y="561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51" name="Rectangle 51"/>
              <p:cNvSpPr>
                <a:spLocks noChangeArrowheads="1"/>
              </p:cNvSpPr>
              <p:nvPr/>
            </p:nvSpPr>
            <p:spPr bwMode="auto">
              <a:xfrm>
                <a:off x="0" y="5369"/>
                <a:ext cx="3072" cy="4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50	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{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5" name="Group 52"/>
            <p:cNvGrpSpPr>
              <a:grpSpLocks/>
            </p:cNvGrpSpPr>
            <p:nvPr/>
          </p:nvGrpSpPr>
          <p:grpSpPr bwMode="auto">
            <a:xfrm>
              <a:off x="0" y="5793"/>
              <a:ext cx="3072" cy="565"/>
              <a:chOff x="0" y="5793"/>
              <a:chExt cx="3072" cy="565"/>
            </a:xfrm>
          </p:grpSpPr>
          <p:sp>
            <p:nvSpPr>
              <p:cNvPr id="51253" name="Rectangle 53"/>
              <p:cNvSpPr>
                <a:spLocks noChangeArrowheads="1"/>
              </p:cNvSpPr>
              <p:nvPr/>
            </p:nvSpPr>
            <p:spPr bwMode="auto">
              <a:xfrm>
                <a:off x="0" y="598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54" name="Rectangle 54"/>
              <p:cNvSpPr>
                <a:spLocks noChangeArrowheads="1"/>
              </p:cNvSpPr>
              <p:nvPr/>
            </p:nvSpPr>
            <p:spPr bwMode="auto">
              <a:xfrm>
                <a:off x="0" y="5793"/>
                <a:ext cx="3072" cy="565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51	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  </a:t>
                </a:r>
                <a:r>
                  <a:rPr lang="en-US" b="1" dirty="0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void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swap(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* const,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* const );  </a:t>
                </a:r>
                <a:r>
                  <a:rPr lang="en-US" b="1" dirty="0">
                    <a:solidFill>
                      <a:srgbClr val="33CC33"/>
                    </a:solidFill>
                    <a:latin typeface="Courier New" pitchFamily="49" charset="0"/>
                    <a:cs typeface="Courier New" pitchFamily="49" charset="0"/>
                  </a:rPr>
                  <a:t> // prototype</a:t>
                </a:r>
                <a:endParaRPr lang="en-US" b="1" dirty="0">
                  <a:latin typeface="Courier New" pitchFamily="49" charset="0"/>
                  <a:cs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55"/>
            <p:cNvGrpSpPr>
              <a:grpSpLocks/>
            </p:cNvGrpSpPr>
            <p:nvPr/>
          </p:nvGrpSpPr>
          <p:grpSpPr bwMode="auto">
            <a:xfrm>
              <a:off x="0" y="6358"/>
              <a:ext cx="3072" cy="374"/>
              <a:chOff x="0" y="6358"/>
              <a:chExt cx="3072" cy="374"/>
            </a:xfrm>
          </p:grpSpPr>
          <p:sp>
            <p:nvSpPr>
              <p:cNvPr id="51256" name="Rectangle 56"/>
              <p:cNvSpPr>
                <a:spLocks noChangeArrowheads="1"/>
              </p:cNvSpPr>
              <p:nvPr/>
            </p:nvSpPr>
            <p:spPr bwMode="auto">
              <a:xfrm>
                <a:off x="0" y="635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57" name="Rectangle 57"/>
              <p:cNvSpPr>
                <a:spLocks noChangeArrowheads="1"/>
              </p:cNvSpPr>
              <p:nvPr/>
            </p:nvSpPr>
            <p:spPr bwMode="auto">
              <a:xfrm>
                <a:off x="0" y="635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52	</a:t>
                </a:r>
                <a:endParaRPr lang="en-US" b="1">
                  <a:latin typeface="Courier New" pitchFamily="49" charset="0"/>
                  <a:cs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7" name="Group 58"/>
            <p:cNvGrpSpPr>
              <a:grpSpLocks/>
            </p:cNvGrpSpPr>
            <p:nvPr/>
          </p:nvGrpSpPr>
          <p:grpSpPr bwMode="auto">
            <a:xfrm>
              <a:off x="0" y="6358"/>
              <a:ext cx="3072" cy="748"/>
              <a:chOff x="0" y="6358"/>
              <a:chExt cx="3072" cy="748"/>
            </a:xfrm>
          </p:grpSpPr>
          <p:sp>
            <p:nvSpPr>
              <p:cNvPr id="51259" name="Rectangle 59"/>
              <p:cNvSpPr>
                <a:spLocks noChangeArrowheads="1"/>
              </p:cNvSpPr>
              <p:nvPr/>
            </p:nvSpPr>
            <p:spPr bwMode="auto">
              <a:xfrm>
                <a:off x="0" y="673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60" name="Rectangle 60"/>
              <p:cNvSpPr>
                <a:spLocks noChangeArrowheads="1"/>
              </p:cNvSpPr>
              <p:nvPr/>
            </p:nvSpPr>
            <p:spPr bwMode="auto">
              <a:xfrm>
                <a:off x="0" y="6358"/>
                <a:ext cx="3072" cy="607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53	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  </a:t>
                </a:r>
                <a:r>
                  <a:rPr lang="en-US" b="1" dirty="0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for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(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pass = 1; pass &lt; size; pass++ 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8" name="Group 64"/>
            <p:cNvGrpSpPr>
              <a:grpSpLocks/>
            </p:cNvGrpSpPr>
            <p:nvPr/>
          </p:nvGrpSpPr>
          <p:grpSpPr bwMode="auto">
            <a:xfrm>
              <a:off x="0" y="7064"/>
              <a:ext cx="3072" cy="790"/>
              <a:chOff x="0" y="7064"/>
              <a:chExt cx="3072" cy="790"/>
            </a:xfrm>
          </p:grpSpPr>
          <p:sp>
            <p:nvSpPr>
              <p:cNvPr id="51265" name="Rectangle 65"/>
              <p:cNvSpPr>
                <a:spLocks noChangeArrowheads="1"/>
              </p:cNvSpPr>
              <p:nvPr/>
            </p:nvSpPr>
            <p:spPr bwMode="auto">
              <a:xfrm>
                <a:off x="0" y="748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66" name="Rectangle 66"/>
              <p:cNvSpPr>
                <a:spLocks noChangeArrowheads="1"/>
              </p:cNvSpPr>
              <p:nvPr/>
            </p:nvSpPr>
            <p:spPr bwMode="auto">
              <a:xfrm>
                <a:off x="0" y="7064"/>
                <a:ext cx="3072" cy="706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55	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     </a:t>
                </a:r>
                <a:r>
                  <a:rPr lang="en-US" b="1" dirty="0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for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(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count = 0; count &lt; size - 1; count++ 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70"/>
            <p:cNvGrpSpPr>
              <a:grpSpLocks/>
            </p:cNvGrpSpPr>
            <p:nvPr/>
          </p:nvGrpSpPr>
          <p:grpSpPr bwMode="auto">
            <a:xfrm>
              <a:off x="0" y="7771"/>
              <a:ext cx="3072" cy="831"/>
              <a:chOff x="0" y="7771"/>
              <a:chExt cx="3072" cy="831"/>
            </a:xfrm>
          </p:grpSpPr>
          <p:sp>
            <p:nvSpPr>
              <p:cNvPr id="51271" name="Rectangle 71"/>
              <p:cNvSpPr>
                <a:spLocks noChangeArrowheads="1"/>
              </p:cNvSpPr>
              <p:nvPr/>
            </p:nvSpPr>
            <p:spPr bwMode="auto">
              <a:xfrm>
                <a:off x="0" y="822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72" name="Rectangle 72"/>
              <p:cNvSpPr>
                <a:spLocks noChangeArrowheads="1"/>
              </p:cNvSpPr>
              <p:nvPr/>
            </p:nvSpPr>
            <p:spPr bwMode="auto">
              <a:xfrm>
                <a:off x="0" y="7771"/>
                <a:ext cx="3072" cy="706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57	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        </a:t>
                </a:r>
                <a:r>
                  <a:rPr lang="en-US" b="1" dirty="0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if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( (*compare)( work[ count ], work[ count + 1 ] ) 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0" name="Group 73"/>
            <p:cNvGrpSpPr>
              <a:grpSpLocks/>
            </p:cNvGrpSpPr>
            <p:nvPr/>
          </p:nvGrpSpPr>
          <p:grpSpPr bwMode="auto">
            <a:xfrm>
              <a:off x="0" y="8336"/>
              <a:ext cx="3072" cy="640"/>
              <a:chOff x="0" y="8336"/>
              <a:chExt cx="3072" cy="640"/>
            </a:xfrm>
          </p:grpSpPr>
          <p:sp>
            <p:nvSpPr>
              <p:cNvPr id="51274" name="Rectangle 74"/>
              <p:cNvSpPr>
                <a:spLocks noChangeArrowheads="1"/>
              </p:cNvSpPr>
              <p:nvPr/>
            </p:nvSpPr>
            <p:spPr bwMode="auto">
              <a:xfrm>
                <a:off x="0" y="860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75" name="Rectangle 75"/>
              <p:cNvSpPr>
                <a:spLocks noChangeArrowheads="1"/>
              </p:cNvSpPr>
              <p:nvPr/>
            </p:nvSpPr>
            <p:spPr bwMode="auto">
              <a:xfrm>
                <a:off x="0" y="8336"/>
                <a:ext cx="3072" cy="640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58	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           swap( &amp;work[ count ], &amp;work[ count + 1 ] );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1" name="Group 76"/>
            <p:cNvGrpSpPr>
              <a:grpSpLocks/>
            </p:cNvGrpSpPr>
            <p:nvPr/>
          </p:nvGrpSpPr>
          <p:grpSpPr bwMode="auto">
            <a:xfrm>
              <a:off x="0" y="8901"/>
              <a:ext cx="3072" cy="449"/>
              <a:chOff x="0" y="8901"/>
              <a:chExt cx="3072" cy="449"/>
            </a:xfrm>
          </p:grpSpPr>
          <p:sp>
            <p:nvSpPr>
              <p:cNvPr id="51277" name="Rectangle 77"/>
              <p:cNvSpPr>
                <a:spLocks noChangeArrowheads="1"/>
              </p:cNvSpPr>
              <p:nvPr/>
            </p:nvSpPr>
            <p:spPr bwMode="auto">
              <a:xfrm>
                <a:off x="0" y="897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78" name="Rectangle 78"/>
              <p:cNvSpPr>
                <a:spLocks noChangeArrowheads="1"/>
              </p:cNvSpPr>
              <p:nvPr/>
            </p:nvSpPr>
            <p:spPr bwMode="auto">
              <a:xfrm>
                <a:off x="0" y="8901"/>
                <a:ext cx="3072" cy="449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59	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}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79"/>
            <p:cNvGrpSpPr>
              <a:grpSpLocks/>
            </p:cNvGrpSpPr>
            <p:nvPr/>
          </p:nvGrpSpPr>
          <p:grpSpPr bwMode="auto">
            <a:xfrm>
              <a:off x="0" y="9350"/>
              <a:ext cx="3072" cy="374"/>
              <a:chOff x="0" y="9350"/>
              <a:chExt cx="3072" cy="374"/>
            </a:xfrm>
          </p:grpSpPr>
          <p:sp>
            <p:nvSpPr>
              <p:cNvPr id="51280" name="Rectangle 80"/>
              <p:cNvSpPr>
                <a:spLocks noChangeArrowheads="1"/>
              </p:cNvSpPr>
              <p:nvPr/>
            </p:nvSpPr>
            <p:spPr bwMode="auto">
              <a:xfrm>
                <a:off x="0" y="935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81" name="Rectangle 81"/>
              <p:cNvSpPr>
                <a:spLocks noChangeArrowheads="1"/>
              </p:cNvSpPr>
              <p:nvPr/>
            </p:nvSpPr>
            <p:spPr bwMode="auto">
              <a:xfrm>
                <a:off x="0" y="935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60	</a:t>
                </a:r>
                <a:endParaRPr lang="en-US" b="1">
                  <a:latin typeface="Courier New" pitchFamily="49" charset="0"/>
                  <a:cs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3" name="Group 82"/>
            <p:cNvGrpSpPr>
              <a:grpSpLocks/>
            </p:cNvGrpSpPr>
            <p:nvPr/>
          </p:nvGrpSpPr>
          <p:grpSpPr bwMode="auto">
            <a:xfrm>
              <a:off x="0" y="9325"/>
              <a:ext cx="3072" cy="773"/>
              <a:chOff x="0" y="9325"/>
              <a:chExt cx="3072" cy="773"/>
            </a:xfrm>
          </p:grpSpPr>
          <p:sp>
            <p:nvSpPr>
              <p:cNvPr id="51283" name="Rectangle 83"/>
              <p:cNvSpPr>
                <a:spLocks noChangeArrowheads="1"/>
              </p:cNvSpPr>
              <p:nvPr/>
            </p:nvSpPr>
            <p:spPr bwMode="auto">
              <a:xfrm>
                <a:off x="0" y="972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84" name="Rectangle 84"/>
              <p:cNvSpPr>
                <a:spLocks noChangeArrowheads="1"/>
              </p:cNvSpPr>
              <p:nvPr/>
            </p:nvSpPr>
            <p:spPr bwMode="auto">
              <a:xfrm>
                <a:off x="0" y="9325"/>
                <a:ext cx="3072" cy="773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61	</a:t>
                </a:r>
                <a:r>
                  <a:rPr lang="en-US" b="1" dirty="0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void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swap(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* </a:t>
                </a:r>
                <a:r>
                  <a:rPr lang="en-US" b="1" dirty="0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const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element1Ptr,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* </a:t>
                </a:r>
                <a:r>
                  <a:rPr lang="en-US" b="1" dirty="0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const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element2Ptr 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4" name="Group 85"/>
            <p:cNvGrpSpPr>
              <a:grpSpLocks/>
            </p:cNvGrpSpPr>
            <p:nvPr/>
          </p:nvGrpSpPr>
          <p:grpSpPr bwMode="auto">
            <a:xfrm>
              <a:off x="0" y="9890"/>
              <a:ext cx="3072" cy="582"/>
              <a:chOff x="0" y="9890"/>
              <a:chExt cx="3072" cy="582"/>
            </a:xfrm>
          </p:grpSpPr>
          <p:sp>
            <p:nvSpPr>
              <p:cNvPr id="51286" name="Rectangle 86"/>
              <p:cNvSpPr>
                <a:spLocks noChangeArrowheads="1"/>
              </p:cNvSpPr>
              <p:nvPr/>
            </p:nvSpPr>
            <p:spPr bwMode="auto">
              <a:xfrm>
                <a:off x="0" y="1009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87" name="Rectangle 87"/>
              <p:cNvSpPr>
                <a:spLocks noChangeArrowheads="1"/>
              </p:cNvSpPr>
              <p:nvPr/>
            </p:nvSpPr>
            <p:spPr bwMode="auto">
              <a:xfrm>
                <a:off x="0" y="9890"/>
                <a:ext cx="3072" cy="582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62	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{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88"/>
            <p:cNvGrpSpPr>
              <a:grpSpLocks/>
            </p:cNvGrpSpPr>
            <p:nvPr/>
          </p:nvGrpSpPr>
          <p:grpSpPr bwMode="auto">
            <a:xfrm>
              <a:off x="0" y="10314"/>
              <a:ext cx="3072" cy="532"/>
              <a:chOff x="0" y="10314"/>
              <a:chExt cx="3072" cy="532"/>
            </a:xfrm>
          </p:grpSpPr>
          <p:sp>
            <p:nvSpPr>
              <p:cNvPr id="51289" name="Rectangle 89"/>
              <p:cNvSpPr>
                <a:spLocks noChangeArrowheads="1"/>
              </p:cNvSpPr>
              <p:nvPr/>
            </p:nvSpPr>
            <p:spPr bwMode="auto">
              <a:xfrm>
                <a:off x="0" y="1047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90" name="Rectangle 90"/>
              <p:cNvSpPr>
                <a:spLocks noChangeArrowheads="1"/>
              </p:cNvSpPr>
              <p:nvPr/>
            </p:nvSpPr>
            <p:spPr bwMode="auto">
              <a:xfrm>
                <a:off x="0" y="10314"/>
                <a:ext cx="3072" cy="532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63	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 temp;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" name="Group 91"/>
            <p:cNvGrpSpPr>
              <a:grpSpLocks/>
            </p:cNvGrpSpPr>
            <p:nvPr/>
          </p:nvGrpSpPr>
          <p:grpSpPr bwMode="auto">
            <a:xfrm>
              <a:off x="0" y="10846"/>
              <a:ext cx="3072" cy="374"/>
              <a:chOff x="0" y="10846"/>
              <a:chExt cx="3072" cy="374"/>
            </a:xfrm>
          </p:grpSpPr>
          <p:sp>
            <p:nvSpPr>
              <p:cNvPr id="51292" name="Rectangle 92"/>
              <p:cNvSpPr>
                <a:spLocks noChangeArrowheads="1"/>
              </p:cNvSpPr>
              <p:nvPr/>
            </p:nvSpPr>
            <p:spPr bwMode="auto">
              <a:xfrm>
                <a:off x="0" y="1084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93" name="Rectangle 93"/>
              <p:cNvSpPr>
                <a:spLocks noChangeArrowheads="1"/>
              </p:cNvSpPr>
              <p:nvPr/>
            </p:nvSpPr>
            <p:spPr bwMode="auto">
              <a:xfrm>
                <a:off x="0" y="1084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64	</a:t>
                </a:r>
                <a:endParaRPr lang="en-US" b="1">
                  <a:latin typeface="Courier New" pitchFamily="49" charset="0"/>
                  <a:cs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7" name="Group 94"/>
            <p:cNvGrpSpPr>
              <a:grpSpLocks/>
            </p:cNvGrpSpPr>
            <p:nvPr/>
          </p:nvGrpSpPr>
          <p:grpSpPr bwMode="auto">
            <a:xfrm>
              <a:off x="0" y="10879"/>
              <a:ext cx="3072" cy="715"/>
              <a:chOff x="0" y="10879"/>
              <a:chExt cx="3072" cy="715"/>
            </a:xfrm>
          </p:grpSpPr>
          <p:sp>
            <p:nvSpPr>
              <p:cNvPr id="51295" name="Rectangle 95"/>
              <p:cNvSpPr>
                <a:spLocks noChangeArrowheads="1"/>
              </p:cNvSpPr>
              <p:nvPr/>
            </p:nvSpPr>
            <p:spPr bwMode="auto">
              <a:xfrm>
                <a:off x="0" y="1122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96" name="Rectangle 96"/>
              <p:cNvSpPr>
                <a:spLocks noChangeArrowheads="1"/>
              </p:cNvSpPr>
              <p:nvPr/>
            </p:nvSpPr>
            <p:spPr bwMode="auto">
              <a:xfrm>
                <a:off x="0" y="10879"/>
                <a:ext cx="3072" cy="565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65	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   temp = *element1Ptr;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97"/>
            <p:cNvGrpSpPr>
              <a:grpSpLocks/>
            </p:cNvGrpSpPr>
            <p:nvPr/>
          </p:nvGrpSpPr>
          <p:grpSpPr bwMode="auto">
            <a:xfrm>
              <a:off x="0" y="11444"/>
              <a:ext cx="3072" cy="524"/>
              <a:chOff x="0" y="11444"/>
              <a:chExt cx="3072" cy="524"/>
            </a:xfrm>
          </p:grpSpPr>
          <p:sp>
            <p:nvSpPr>
              <p:cNvPr id="51298" name="Rectangle 98"/>
              <p:cNvSpPr>
                <a:spLocks noChangeArrowheads="1"/>
              </p:cNvSpPr>
              <p:nvPr/>
            </p:nvSpPr>
            <p:spPr bwMode="auto">
              <a:xfrm>
                <a:off x="0" y="1159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99" name="Rectangle 99"/>
              <p:cNvSpPr>
                <a:spLocks noChangeArrowheads="1"/>
              </p:cNvSpPr>
              <p:nvPr/>
            </p:nvSpPr>
            <p:spPr bwMode="auto">
              <a:xfrm>
                <a:off x="0" y="11444"/>
                <a:ext cx="3072" cy="52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66	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   *element1Ptr = *element2Ptr;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9" name="Group 100"/>
            <p:cNvGrpSpPr>
              <a:grpSpLocks/>
            </p:cNvGrpSpPr>
            <p:nvPr/>
          </p:nvGrpSpPr>
          <p:grpSpPr bwMode="auto">
            <a:xfrm>
              <a:off x="0" y="11868"/>
              <a:ext cx="3072" cy="848"/>
              <a:chOff x="0" y="11868"/>
              <a:chExt cx="3072" cy="848"/>
            </a:xfrm>
          </p:grpSpPr>
          <p:sp>
            <p:nvSpPr>
              <p:cNvPr id="51301" name="Rectangle 101"/>
              <p:cNvSpPr>
                <a:spLocks noChangeArrowheads="1"/>
              </p:cNvSpPr>
              <p:nvPr/>
            </p:nvSpPr>
            <p:spPr bwMode="auto">
              <a:xfrm>
                <a:off x="0" y="1196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302" name="Rectangle 102"/>
              <p:cNvSpPr>
                <a:spLocks noChangeArrowheads="1"/>
              </p:cNvSpPr>
              <p:nvPr/>
            </p:nvSpPr>
            <p:spPr bwMode="auto">
              <a:xfrm>
                <a:off x="0" y="11868"/>
                <a:ext cx="3072" cy="848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67	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   *element2Ptr = temp;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30" name="Group 103"/>
            <p:cNvGrpSpPr>
              <a:grpSpLocks/>
            </p:cNvGrpSpPr>
            <p:nvPr/>
          </p:nvGrpSpPr>
          <p:grpSpPr bwMode="auto">
            <a:xfrm>
              <a:off x="0" y="12342"/>
              <a:ext cx="3072" cy="374"/>
              <a:chOff x="0" y="12342"/>
              <a:chExt cx="3072" cy="374"/>
            </a:xfrm>
          </p:grpSpPr>
          <p:sp>
            <p:nvSpPr>
              <p:cNvPr id="51304" name="Rectangle 104"/>
              <p:cNvSpPr>
                <a:spLocks noChangeArrowheads="1"/>
              </p:cNvSpPr>
              <p:nvPr/>
            </p:nvSpPr>
            <p:spPr bwMode="auto">
              <a:xfrm>
                <a:off x="0" y="1234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305" name="Rectangle 105"/>
              <p:cNvSpPr>
                <a:spLocks noChangeArrowheads="1"/>
              </p:cNvSpPr>
              <p:nvPr/>
            </p:nvSpPr>
            <p:spPr bwMode="auto">
              <a:xfrm>
                <a:off x="0" y="1234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68	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}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sz="1600" dirty="0">
              <a:cs typeface="Times New Roman" pitchFamily="18" charset="0"/>
            </a:endParaRPr>
          </a:p>
          <a:p>
            <a:endParaRPr lang="en-US" sz="1600" dirty="0">
              <a:cs typeface="Times New Roman" pitchFamily="18" charset="0"/>
            </a:endParaRPr>
          </a:p>
          <a:p>
            <a:endParaRPr lang="en-US" sz="1600" dirty="0">
              <a:cs typeface="Times New Roman" pitchFamily="18" charset="0"/>
            </a:endParaRPr>
          </a:p>
          <a:p>
            <a:endParaRPr lang="en-US" sz="1600" dirty="0">
              <a:cs typeface="Times New Roman" pitchFamily="18" charset="0"/>
            </a:endParaRPr>
          </a:p>
          <a:p>
            <a:endParaRPr lang="en-US" sz="1600" dirty="0">
              <a:cs typeface="Times New Roman" pitchFamily="18" charset="0"/>
            </a:endParaRPr>
          </a:p>
          <a:p>
            <a:endParaRPr lang="en-US" sz="1600" dirty="0">
              <a:cs typeface="Times New Roman" pitchFamily="18" charset="0"/>
            </a:endParaRPr>
          </a:p>
          <a:p>
            <a:endParaRPr lang="en-US" sz="1600" dirty="0">
              <a:cs typeface="Times New Roman" pitchFamily="18" charset="0"/>
            </a:endParaRPr>
          </a:p>
          <a:p>
            <a:endParaRPr lang="en-US" sz="1600" dirty="0">
              <a:cs typeface="Times New Roman" pitchFamily="18" charset="0"/>
            </a:endParaRPr>
          </a:p>
          <a:p>
            <a:endParaRPr lang="en-US" sz="1600" dirty="0">
              <a:cs typeface="Times New Roman" pitchFamily="18" charset="0"/>
            </a:endParaRPr>
          </a:p>
          <a:p>
            <a:r>
              <a:rPr lang="en-US" sz="1600" dirty="0">
                <a:cs typeface="Times New Roman" pitchFamily="18" charset="0"/>
              </a:rPr>
              <a:t>Program output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6781800" cy="3276600"/>
            <a:chOff x="0" y="0"/>
            <a:chExt cx="3072" cy="3740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0" y="0"/>
              <a:ext cx="3072" cy="374"/>
              <a:chOff x="0" y="0"/>
              <a:chExt cx="3072" cy="374"/>
            </a:xfrm>
          </p:grpSpPr>
          <p:sp>
            <p:nvSpPr>
              <p:cNvPr id="52229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2230" name="Rectangle 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69	</a:t>
                </a:r>
                <a:endParaRPr lang="en-US" b="1">
                  <a:latin typeface="Courier New" pitchFamily="49" charset="0"/>
                  <a:cs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0" y="374"/>
              <a:ext cx="3072" cy="374"/>
              <a:chOff x="0" y="374"/>
              <a:chExt cx="3072" cy="374"/>
            </a:xfrm>
          </p:grpSpPr>
          <p:sp>
            <p:nvSpPr>
              <p:cNvPr id="52232" name="Rectangle 8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2233" name="Rectangle 9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70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bool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 ascending(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 a,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 b 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0" y="748"/>
              <a:ext cx="3072" cy="374"/>
              <a:chOff x="0" y="748"/>
              <a:chExt cx="3072" cy="374"/>
            </a:xfrm>
          </p:grpSpPr>
          <p:sp>
            <p:nvSpPr>
              <p:cNvPr id="52235" name="Rectangle 11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2236" name="Rectangle 12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71	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{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0" y="1122"/>
              <a:ext cx="3072" cy="374"/>
              <a:chOff x="0" y="1122"/>
              <a:chExt cx="3072" cy="374"/>
            </a:xfrm>
          </p:grpSpPr>
          <p:sp>
            <p:nvSpPr>
              <p:cNvPr id="52238" name="Rectangle 14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2239" name="Rectangle 15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72	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return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 b &lt; a;   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  <a:cs typeface="Courier New" pitchFamily="49" charset="0"/>
                  </a:rPr>
                  <a:t>// swap if b is less than a</a:t>
                </a:r>
                <a:endParaRPr lang="en-US" b="1">
                  <a:latin typeface="Courier New" pitchFamily="49" charset="0"/>
                  <a:cs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0" y="1496"/>
              <a:ext cx="3072" cy="374"/>
              <a:chOff x="0" y="1496"/>
              <a:chExt cx="3072" cy="374"/>
            </a:xfrm>
          </p:grpSpPr>
          <p:sp>
            <p:nvSpPr>
              <p:cNvPr id="52241" name="Rectangle 17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2242" name="Rectangle 18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73	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}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0" y="1870"/>
              <a:ext cx="3072" cy="374"/>
              <a:chOff x="0" y="1870"/>
              <a:chExt cx="3072" cy="374"/>
            </a:xfrm>
          </p:grpSpPr>
          <p:sp>
            <p:nvSpPr>
              <p:cNvPr id="52244" name="Rectangle 20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2245" name="Rectangle 21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74	</a:t>
                </a:r>
                <a:endParaRPr lang="en-US" b="1">
                  <a:latin typeface="Courier New" pitchFamily="49" charset="0"/>
                  <a:cs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9" name="Group 22"/>
            <p:cNvGrpSpPr>
              <a:grpSpLocks/>
            </p:cNvGrpSpPr>
            <p:nvPr/>
          </p:nvGrpSpPr>
          <p:grpSpPr bwMode="auto">
            <a:xfrm>
              <a:off x="0" y="2244"/>
              <a:ext cx="3072" cy="374"/>
              <a:chOff x="0" y="2244"/>
              <a:chExt cx="3072" cy="374"/>
            </a:xfrm>
          </p:grpSpPr>
          <p:sp>
            <p:nvSpPr>
              <p:cNvPr id="52247" name="Rectangle 23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2248" name="Rectangle 24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75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bool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 descending(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 a,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 b 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0" name="Group 25"/>
            <p:cNvGrpSpPr>
              <a:grpSpLocks/>
            </p:cNvGrpSpPr>
            <p:nvPr/>
          </p:nvGrpSpPr>
          <p:grpSpPr bwMode="auto">
            <a:xfrm>
              <a:off x="0" y="2618"/>
              <a:ext cx="3072" cy="374"/>
              <a:chOff x="0" y="2618"/>
              <a:chExt cx="3072" cy="374"/>
            </a:xfrm>
          </p:grpSpPr>
          <p:sp>
            <p:nvSpPr>
              <p:cNvPr id="52250" name="Rectangle 26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2251" name="Rectangle 27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76	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{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8"/>
            <p:cNvGrpSpPr>
              <a:grpSpLocks/>
            </p:cNvGrpSpPr>
            <p:nvPr/>
          </p:nvGrpSpPr>
          <p:grpSpPr bwMode="auto">
            <a:xfrm>
              <a:off x="0" y="2992"/>
              <a:ext cx="3072" cy="374"/>
              <a:chOff x="0" y="2992"/>
              <a:chExt cx="3072" cy="374"/>
            </a:xfrm>
          </p:grpSpPr>
          <p:sp>
            <p:nvSpPr>
              <p:cNvPr id="52253" name="Rectangle 29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2254" name="Rectangle 30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77	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  <a:cs typeface="Courier New" pitchFamily="49" charset="0"/>
                  </a:rPr>
                  <a:t>return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 b &gt; a;   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  <a:cs typeface="Courier New" pitchFamily="49" charset="0"/>
                  </a:rPr>
                  <a:t>// swap if b is greater than a</a:t>
                </a:r>
                <a:endParaRPr lang="en-US" b="1">
                  <a:latin typeface="Courier New" pitchFamily="49" charset="0"/>
                  <a:cs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0" y="3366"/>
              <a:ext cx="3072" cy="374"/>
              <a:chOff x="0" y="3366"/>
              <a:chExt cx="3072" cy="374"/>
            </a:xfrm>
          </p:grpSpPr>
          <p:sp>
            <p:nvSpPr>
              <p:cNvPr id="52256" name="Rectangle 32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2257" name="Rectangle 33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78	</a:t>
                </a:r>
                <a:r>
                  <a:rPr lang="en-US" b="1">
                    <a:latin typeface="Courier New" pitchFamily="49" charset="0"/>
                    <a:cs typeface="Courier New" pitchFamily="49" charset="0"/>
                  </a:rPr>
                  <a:t>}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52258" name="Rectangle 34"/>
          <p:cNvSpPr>
            <a:spLocks noChangeArrowheads="1"/>
          </p:cNvSpPr>
          <p:nvPr/>
        </p:nvSpPr>
        <p:spPr bwMode="auto">
          <a:xfrm>
            <a:off x="0" y="3276600"/>
            <a:ext cx="6781800" cy="1754326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Enter 1 to sort in ascending order,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Enter 2 to sort in descending order: 1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Data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items in original order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2   6   4   8  10  12  89  68  45  37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Data items in ascending order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2   4   6   8  10  12  37  45  68  89 </a:t>
            </a:r>
          </a:p>
        </p:txBody>
      </p:sp>
      <p:sp>
        <p:nvSpPr>
          <p:cNvPr id="52259" name="Rectangle 35"/>
          <p:cNvSpPr>
            <a:spLocks noChangeArrowheads="1"/>
          </p:cNvSpPr>
          <p:nvPr/>
        </p:nvSpPr>
        <p:spPr bwMode="auto">
          <a:xfrm>
            <a:off x="0" y="4953000"/>
            <a:ext cx="6781800" cy="203132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Enter 1 to sort in ascending order,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Enter 2 to sort in descending order: 2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Data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items in original order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2   6   4   8  10  12  89  68  45  37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Data items in descending order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89  68  45  37  12  10   8   6   4   2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Pointers II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# 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F859AE11-9EC4-451D-B924-D0002C151389}" type="slidenum">
              <a:rPr lang="en-US"/>
              <a:pPr/>
              <a:t>20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1143000"/>
          </a:xfrm>
        </p:spPr>
        <p:txBody>
          <a:bodyPr/>
          <a:lstStyle/>
          <a:p>
            <a:r>
              <a:rPr lang="en-US" b="1" dirty="0" smtClean="0"/>
              <a:t>Dynamic Memory Allocation</a:t>
            </a:r>
            <a:endParaRPr lang="en-US" b="1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057400"/>
            <a:ext cx="7772400" cy="4114800"/>
          </a:xfrm>
        </p:spPr>
        <p:txBody>
          <a:bodyPr/>
          <a:lstStyle/>
          <a:p>
            <a:r>
              <a:rPr lang="en-US" noProof="1" smtClean="0"/>
              <a:t>Dynamic </a:t>
            </a:r>
            <a:r>
              <a:rPr lang="en-US" noProof="1"/>
              <a:t>Memory Allocation</a:t>
            </a:r>
          </a:p>
          <a:p>
            <a:pPr lvl="1"/>
            <a:r>
              <a:rPr lang="en-US" noProof="1"/>
              <a:t>The </a:t>
            </a:r>
            <a:r>
              <a:rPr lang="en-US" noProof="1">
                <a:solidFill>
                  <a:schemeClr val="accent2"/>
                </a:solidFill>
                <a:latin typeface="Comic Sans MS" pitchFamily="66" charset="0"/>
              </a:rPr>
              <a:t>new</a:t>
            </a:r>
            <a:r>
              <a:rPr lang="en-US" noProof="1"/>
              <a:t> operator</a:t>
            </a:r>
          </a:p>
          <a:p>
            <a:pPr lvl="1"/>
            <a:r>
              <a:rPr lang="en-US" noProof="1"/>
              <a:t>The </a:t>
            </a:r>
            <a:r>
              <a:rPr lang="en-US" noProof="1">
                <a:solidFill>
                  <a:srgbClr val="CC0000"/>
                </a:solidFill>
                <a:latin typeface="Comic Sans MS" pitchFamily="66" charset="0"/>
              </a:rPr>
              <a:t>delete</a:t>
            </a:r>
            <a:r>
              <a:rPr lang="en-US" noProof="1"/>
              <a:t> operator</a:t>
            </a:r>
          </a:p>
          <a:p>
            <a:pPr lvl="1"/>
            <a:r>
              <a:rPr lang="en-US" noProof="1"/>
              <a:t>Dynamic Memory Allocation for Arrays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1CBA9460-56C7-4CF2-9D6B-D3A9C3C87492}" type="slidenum">
              <a:rPr lang="en-US"/>
              <a:pPr/>
              <a:t>21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r>
              <a:rPr lang="en-US" noProof="1"/>
              <a:t>Dynamic Memory Allocation</a:t>
            </a: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1450" y="1676400"/>
            <a:ext cx="4495800" cy="4800600"/>
          </a:xfrm>
        </p:spPr>
        <p:txBody>
          <a:bodyPr/>
          <a:lstStyle/>
          <a:p>
            <a:r>
              <a:rPr lang="en-US" sz="2400" b="1"/>
              <a:t>Static memory</a:t>
            </a:r>
            <a:r>
              <a:rPr lang="en-US" sz="2400"/>
              <a:t> - </a:t>
            </a:r>
            <a:r>
              <a:rPr lang="en-US" sz="2200"/>
              <a:t>where global and static variables live</a:t>
            </a:r>
            <a:endParaRPr lang="en-US" sz="2400"/>
          </a:p>
          <a:p>
            <a:endParaRPr lang="en-US" sz="2400"/>
          </a:p>
          <a:p>
            <a:r>
              <a:rPr lang="en-US" sz="2400" b="1"/>
              <a:t>Heap memory</a:t>
            </a:r>
            <a:r>
              <a:rPr lang="en-US" sz="2400"/>
              <a:t> - </a:t>
            </a:r>
            <a:r>
              <a:rPr lang="en-US" sz="2200"/>
              <a:t>dynamically  allocated at execution time</a:t>
            </a:r>
          </a:p>
          <a:p>
            <a:pPr>
              <a:buFontTx/>
              <a:buNone/>
            </a:pPr>
            <a:r>
              <a:rPr lang="en-US" sz="2400"/>
              <a:t>	- "managed" memory accessed using pointers</a:t>
            </a:r>
          </a:p>
          <a:p>
            <a:pPr>
              <a:buFontTx/>
              <a:buNone/>
            </a:pPr>
            <a:r>
              <a:rPr lang="en-US" sz="2400"/>
              <a:t>         </a:t>
            </a:r>
          </a:p>
          <a:p>
            <a:r>
              <a:rPr lang="en-US" sz="2400" b="1"/>
              <a:t>Stack memory</a:t>
            </a:r>
            <a:r>
              <a:rPr lang="en-US" sz="2400"/>
              <a:t> - </a:t>
            </a:r>
            <a:r>
              <a:rPr lang="en-US" sz="2200"/>
              <a:t>used by automatic variables 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457200" y="914400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In C and C++, three types of memory are used by programs:</a:t>
            </a:r>
          </a:p>
        </p:txBody>
      </p:sp>
      <p:pic>
        <p:nvPicPr>
          <p:cNvPr id="18439" name="Picture 7" descr="fig1_lec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25" y="1371600"/>
            <a:ext cx="4460875" cy="47990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BEAFB787-BAA9-43E8-8A6F-A468228B8B2D}" type="slidenum">
              <a:rPr lang="en-US"/>
              <a:pPr/>
              <a:t>22</a:t>
            </a:fld>
            <a:endParaRPr lang="en-US"/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848600" cy="1143000"/>
          </a:xfrm>
          <a:noFill/>
          <a:ln/>
        </p:spPr>
        <p:txBody>
          <a:bodyPr lIns="92075" tIns="46038" rIns="92075" bIns="46038" anchor="b"/>
          <a:lstStyle/>
          <a:p>
            <a:r>
              <a:rPr lang="en-US"/>
              <a:t>3 Kinds of Program Data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33550"/>
            <a:ext cx="8382000" cy="472440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sz="2800">
                <a:solidFill>
                  <a:srgbClr val="CC0000"/>
                </a:solidFill>
              </a:rPr>
              <a:t>STATIC DATA</a:t>
            </a:r>
            <a:r>
              <a:rPr lang="en-US" sz="2800">
                <a:solidFill>
                  <a:schemeClr val="tx2"/>
                </a:solidFill>
              </a:rPr>
              <a:t>: Allocated at compiler time</a:t>
            </a:r>
          </a:p>
          <a:p>
            <a:pPr>
              <a:lnSpc>
                <a:spcPct val="90000"/>
              </a:lnSpc>
            </a:pPr>
            <a:endParaRPr lang="en-US" sz="280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CC0000"/>
                </a:solidFill>
              </a:rPr>
              <a:t>DYNAMIC DATA</a:t>
            </a:r>
            <a:r>
              <a:rPr lang="en-US" sz="2800"/>
              <a:t>:  explicitly allocated and deallocated during program execution by C++ instructions written by programmer using operators </a:t>
            </a:r>
            <a:r>
              <a:rPr lang="en-US" sz="2800" b="1">
                <a:solidFill>
                  <a:srgbClr val="0000CC"/>
                </a:solidFill>
                <a:latin typeface="Courier New" pitchFamily="49" charset="0"/>
              </a:rPr>
              <a:t>new</a:t>
            </a:r>
            <a:r>
              <a:rPr lang="en-US" sz="2800"/>
              <a:t> and </a:t>
            </a:r>
            <a:r>
              <a:rPr lang="en-US" sz="2800" b="1">
                <a:solidFill>
                  <a:srgbClr val="0000CC"/>
                </a:solidFill>
                <a:latin typeface="Courier New" pitchFamily="49" charset="0"/>
              </a:rPr>
              <a:t>delete</a:t>
            </a:r>
            <a:endParaRPr lang="en-US" sz="2400" b="1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1000"/>
              <a:t> </a:t>
            </a: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A50021"/>
                </a:solidFill>
              </a:rPr>
              <a:t>AUTOMATIC DATA</a:t>
            </a:r>
            <a:r>
              <a:rPr lang="en-US" sz="2800"/>
              <a:t>: automatically created at function entry, resides in activation frame of the function</a:t>
            </a:r>
            <a:r>
              <a:rPr lang="en-US"/>
              <a:t>, </a:t>
            </a:r>
            <a:r>
              <a:rPr lang="en-US" sz="2800"/>
              <a:t>and is destroyed when returning from function </a:t>
            </a:r>
            <a:endParaRPr lang="en-US" sz="280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E2FD2102-C31D-4F68-870A-E3B94B566E37}" type="slidenum">
              <a:rPr lang="en-US"/>
              <a:pPr/>
              <a:t>23</a:t>
            </a:fld>
            <a:endParaRPr lang="en-US"/>
          </a:p>
        </p:txBody>
      </p:sp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noProof="1"/>
              <a:t>Dynamic Memory Allocation </a:t>
            </a:r>
            <a:endParaRPr lang="en-US" sz="400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305800" cy="4419600"/>
          </a:xfrm>
        </p:spPr>
        <p:txBody>
          <a:bodyPr/>
          <a:lstStyle/>
          <a:p>
            <a:r>
              <a:rPr lang="en-US" sz="2800" i="1"/>
              <a:t>In C</a:t>
            </a:r>
            <a:r>
              <a:rPr lang="en-US" sz="2800"/>
              <a:t>, functions such as malloc() are used to dynamically allocate memory from the </a:t>
            </a:r>
            <a:r>
              <a:rPr lang="en-US" sz="2800" b="1"/>
              <a:t>Heap</a:t>
            </a:r>
            <a:r>
              <a:rPr lang="en-US" sz="2800"/>
              <a:t>.</a:t>
            </a:r>
          </a:p>
          <a:p>
            <a:r>
              <a:rPr lang="en-US" sz="2800" i="1"/>
              <a:t>In C++,</a:t>
            </a:r>
            <a:r>
              <a:rPr lang="en-US" sz="2800"/>
              <a:t> this is accomplished using the </a:t>
            </a:r>
            <a:r>
              <a:rPr lang="en-US" sz="2800" b="1"/>
              <a:t>new</a:t>
            </a:r>
            <a:r>
              <a:rPr lang="en-US" sz="2800"/>
              <a:t> and </a:t>
            </a:r>
            <a:r>
              <a:rPr lang="en-US" sz="2800" b="1"/>
              <a:t>delete</a:t>
            </a:r>
            <a:r>
              <a:rPr lang="en-US" sz="2800"/>
              <a:t> operators</a:t>
            </a:r>
          </a:p>
          <a:p>
            <a:r>
              <a:rPr lang="en-US" sz="2800" b="1"/>
              <a:t>new</a:t>
            </a:r>
            <a:r>
              <a:rPr lang="en-US" sz="2800"/>
              <a:t> is used to allocate memory during execution time</a:t>
            </a:r>
          </a:p>
          <a:p>
            <a:pPr lvl="1"/>
            <a:r>
              <a:rPr lang="en-US"/>
              <a:t>returns a pointer to the address where the object is to be stored</a:t>
            </a:r>
            <a:endParaRPr lang="en-US" b="1"/>
          </a:p>
          <a:p>
            <a:pPr lvl="1"/>
            <a:r>
              <a:rPr lang="en-US"/>
              <a:t>always returns a pointer to the type that follows the</a:t>
            </a:r>
            <a:r>
              <a:rPr lang="en-US" b="1"/>
              <a:t> new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ChangeArrowheads="1"/>
          </p:cNvSpPr>
          <p:nvPr/>
        </p:nvSpPr>
        <p:spPr bwMode="auto">
          <a:xfrm>
            <a:off x="577850" y="2514600"/>
            <a:ext cx="7150100" cy="584200"/>
          </a:xfrm>
          <a:prstGeom prst="rect">
            <a:avLst/>
          </a:prstGeom>
          <a:solidFill>
            <a:srgbClr val="FFCC99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4691" name="Rectangle 3"/>
          <p:cNvSpPr>
            <a:spLocks noChangeArrowheads="1"/>
          </p:cNvSpPr>
          <p:nvPr/>
        </p:nvSpPr>
        <p:spPr bwMode="auto">
          <a:xfrm>
            <a:off x="577850" y="1676400"/>
            <a:ext cx="3956050" cy="609600"/>
          </a:xfrm>
          <a:prstGeom prst="rect">
            <a:avLst/>
          </a:prstGeom>
          <a:solidFill>
            <a:srgbClr val="FFCC99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4692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001000" cy="990600"/>
          </a:xfrm>
          <a:noFill/>
          <a:ln/>
        </p:spPr>
        <p:txBody>
          <a:bodyPr lIns="92075" tIns="46038" rIns="92075" bIns="46038" anchor="b"/>
          <a:lstStyle/>
          <a:p>
            <a:r>
              <a:rPr lang="en-US"/>
              <a:t>Operator </a:t>
            </a:r>
            <a:r>
              <a:rPr lang="en-US" b="1">
                <a:latin typeface="Courier New" pitchFamily="49" charset="0"/>
              </a:rPr>
              <a:t>new</a:t>
            </a:r>
            <a:r>
              <a:rPr lang="en-US"/>
              <a:t> Syntax</a:t>
            </a:r>
          </a:p>
        </p:txBody>
      </p:sp>
      <p:sp>
        <p:nvSpPr>
          <p:cNvPr id="11469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28650" y="1524000"/>
            <a:ext cx="7753350" cy="4800600"/>
          </a:xfrm>
          <a:noFill/>
          <a:ln/>
        </p:spPr>
        <p:txBody>
          <a:bodyPr lIns="92075" tIns="46038" rIns="92075" bIns="46038">
            <a:normAutofit fontScale="92500"/>
          </a:bodyPr>
          <a:lstStyle/>
          <a:p>
            <a:pPr>
              <a:buFontTx/>
              <a:buNone/>
            </a:pPr>
            <a:endParaRPr lang="en-US" sz="1200" b="1"/>
          </a:p>
          <a:p>
            <a:pPr>
              <a:buFontTx/>
              <a:buNone/>
            </a:pPr>
            <a:r>
              <a:rPr lang="en-US" sz="2400" b="1"/>
              <a:t>new   DataType</a:t>
            </a:r>
            <a:endParaRPr lang="en-US" sz="2800" b="1"/>
          </a:p>
          <a:p>
            <a:pPr>
              <a:buFontTx/>
              <a:buNone/>
            </a:pPr>
            <a:endParaRPr lang="en-US" sz="2000" b="1"/>
          </a:p>
          <a:p>
            <a:pPr>
              <a:buFontTx/>
              <a:buNone/>
            </a:pPr>
            <a:r>
              <a:rPr lang="en-US" sz="2400" b="1"/>
              <a:t>new   DataType  [IntExpression]</a:t>
            </a:r>
            <a:endParaRPr lang="en-US"/>
          </a:p>
          <a:p>
            <a:pPr>
              <a:buFontTx/>
              <a:buNone/>
            </a:pPr>
            <a:endParaRPr lang="en-US" sz="2000"/>
          </a:p>
          <a:p>
            <a:r>
              <a:rPr lang="en-US" sz="2400"/>
              <a:t>If memory is available, in an area called the heap (or free store) </a:t>
            </a:r>
            <a:r>
              <a:rPr lang="en-US" sz="2400">
                <a:solidFill>
                  <a:srgbClr val="0000CC"/>
                </a:solidFill>
              </a:rPr>
              <a:t>new allocates the requested object or array, and returns a pointer</a:t>
            </a:r>
            <a:r>
              <a:rPr lang="en-US" sz="2400">
                <a:solidFill>
                  <a:srgbClr val="993366"/>
                </a:solidFill>
              </a:rPr>
              <a:t> </a:t>
            </a:r>
            <a:r>
              <a:rPr lang="en-US" sz="2400"/>
              <a:t>to (address of ) the memory allocated.</a:t>
            </a:r>
          </a:p>
          <a:p>
            <a:pPr>
              <a:buFontTx/>
              <a:buNone/>
            </a:pPr>
            <a:endParaRPr lang="en-US" sz="800"/>
          </a:p>
          <a:p>
            <a:r>
              <a:rPr lang="en-US" sz="2400"/>
              <a:t>Otherwise, program terminates with error message.  </a:t>
            </a:r>
          </a:p>
          <a:p>
            <a:pPr>
              <a:buFontTx/>
              <a:buNone/>
            </a:pPr>
            <a:endParaRPr lang="en-US" sz="800"/>
          </a:p>
          <a:p>
            <a:r>
              <a:rPr lang="en-US" sz="2400"/>
              <a:t>The dynamically allocated object exists until the delete operator destroys it.</a:t>
            </a:r>
          </a:p>
        </p:txBody>
      </p:sp>
      <p:sp>
        <p:nvSpPr>
          <p:cNvPr id="114694" name="Text Box 6"/>
          <p:cNvSpPr txBox="1">
            <a:spLocks noChangeArrowheads="1"/>
          </p:cNvSpPr>
          <p:nvPr/>
        </p:nvSpPr>
        <p:spPr bwMode="auto">
          <a:xfrm>
            <a:off x="8458200" y="6248400"/>
            <a:ext cx="457200" cy="304800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fld id="{6107EADF-8B9B-4F76-8335-D0F392FF6269}" type="slidenum">
              <a:rPr lang="en-US" sz="1400" b="1">
                <a:latin typeface="Arial" pitchFamily="34" charset="0"/>
              </a:rPr>
              <a:pPr>
                <a:spcBef>
                  <a:spcPct val="50000"/>
                </a:spcBef>
              </a:pPr>
              <a:t>24</a:t>
            </a:fld>
            <a:endParaRPr lang="en-US" sz="1400" b="1"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B62BD14F-2344-48A3-9C2A-E124ED3AA9A1}" type="slidenum">
              <a:rPr lang="en-US"/>
              <a:pPr/>
              <a:t>25</a:t>
            </a:fld>
            <a:endParaRPr lang="en-US"/>
          </a:p>
        </p:txBody>
      </p:sp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557213" y="1784350"/>
            <a:ext cx="3690937" cy="3776663"/>
          </a:xfrm>
          <a:prstGeom prst="rect">
            <a:avLst/>
          </a:prstGeom>
          <a:solidFill>
            <a:srgbClr val="FFFFFF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557213" y="3935413"/>
            <a:ext cx="3690937" cy="727075"/>
          </a:xfrm>
          <a:prstGeom prst="rect">
            <a:avLst/>
          </a:prstGeom>
          <a:solidFill>
            <a:schemeClr val="bg1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342900"/>
            <a:ext cx="7848600" cy="1143000"/>
          </a:xfrm>
          <a:noFill/>
          <a:ln/>
        </p:spPr>
        <p:txBody>
          <a:bodyPr lIns="92075" tIns="46038" rIns="92075" bIns="46038" anchor="b"/>
          <a:lstStyle/>
          <a:p>
            <a:r>
              <a:rPr lang="en-US"/>
              <a:t>Operator </a:t>
            </a:r>
            <a:r>
              <a:rPr lang="en-US">
                <a:latin typeface="Comic Sans MS" pitchFamily="66" charset="0"/>
              </a:rPr>
              <a:t>new</a:t>
            </a:r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66750" y="1714500"/>
            <a:ext cx="7867650" cy="4248150"/>
          </a:xfrm>
          <a:noFill/>
          <a:ln/>
        </p:spPr>
        <p:txBody>
          <a:bodyPr lIns="92075" tIns="46038" rIns="92075" bIns="46038">
            <a:normAutofit fontScale="92500" lnSpcReduction="10000"/>
          </a:bodyPr>
          <a:lstStyle/>
          <a:p>
            <a:pPr>
              <a:buFontTx/>
              <a:buNone/>
            </a:pPr>
            <a:endParaRPr lang="en-US" sz="800" b="1">
              <a:latin typeface="Courier New" pitchFamily="49" charset="0"/>
            </a:endParaRPr>
          </a:p>
          <a:p>
            <a:pPr>
              <a:buFontTx/>
              <a:buNone/>
            </a:pPr>
            <a:endParaRPr lang="en-US" sz="800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800" b="1">
                <a:latin typeface="Courier New" pitchFamily="49" charset="0"/>
              </a:rPr>
              <a:t>char*  ptr;</a:t>
            </a:r>
          </a:p>
          <a:p>
            <a:pPr>
              <a:buFontTx/>
              <a:buNone/>
            </a:pPr>
            <a:endParaRPr lang="en-US" sz="1800"/>
          </a:p>
          <a:p>
            <a:pPr>
              <a:buFontTx/>
              <a:buNone/>
            </a:pPr>
            <a:endParaRPr lang="en-US" sz="2800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800" b="1">
                <a:latin typeface="Courier New" pitchFamily="49" charset="0"/>
              </a:rPr>
              <a:t>ptr = new char;</a:t>
            </a:r>
            <a:endParaRPr lang="en-US" sz="1800"/>
          </a:p>
          <a:p>
            <a:pPr>
              <a:buFontTx/>
              <a:buNone/>
            </a:pPr>
            <a:endParaRPr lang="en-US" sz="800"/>
          </a:p>
          <a:p>
            <a:pPr>
              <a:buFontTx/>
              <a:buNone/>
            </a:pPr>
            <a:r>
              <a:rPr lang="en-US" sz="2800" b="1">
                <a:latin typeface="Courier New" pitchFamily="49" charset="0"/>
              </a:rPr>
              <a:t>*ptr = ‘B’;  </a:t>
            </a:r>
          </a:p>
          <a:p>
            <a:pPr>
              <a:buFontTx/>
              <a:buNone/>
            </a:pPr>
            <a:endParaRPr lang="en-US" sz="1200"/>
          </a:p>
          <a:p>
            <a:pPr>
              <a:buFontTx/>
              <a:buNone/>
            </a:pPr>
            <a:r>
              <a:rPr lang="en-US" sz="2800" b="1">
                <a:latin typeface="Courier New" pitchFamily="49" charset="0"/>
              </a:rPr>
              <a:t>cout  &lt;&lt;  *ptr;</a:t>
            </a:r>
          </a:p>
          <a:p>
            <a:pPr>
              <a:buFontTx/>
              <a:buNone/>
            </a:pPr>
            <a:endParaRPr lang="en-US" sz="2800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400" b="1">
                <a:solidFill>
                  <a:schemeClr val="accent2"/>
                </a:solidFill>
                <a:latin typeface="Comic Sans MS" pitchFamily="66" charset="0"/>
              </a:rPr>
              <a:t>NOTE:</a:t>
            </a:r>
            <a:r>
              <a:rPr lang="en-US" sz="2400" b="1">
                <a:solidFill>
                  <a:srgbClr val="A50021"/>
                </a:solidFill>
              </a:rPr>
              <a:t>  </a:t>
            </a:r>
            <a:r>
              <a:rPr lang="en-US" sz="2400"/>
              <a:t>Dynamic data has no variable name</a:t>
            </a:r>
            <a:endParaRPr lang="en-US" sz="2800"/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4959350" y="2189163"/>
            <a:ext cx="1168400" cy="566737"/>
          </a:xfrm>
          <a:prstGeom prst="rect">
            <a:avLst/>
          </a:prstGeom>
          <a:solidFill>
            <a:srgbClr val="CCFFFF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6477000" y="4114800"/>
            <a:ext cx="977900" cy="566738"/>
          </a:xfrm>
          <a:prstGeom prst="rect">
            <a:avLst/>
          </a:prstGeom>
          <a:solidFill>
            <a:schemeClr val="hlink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84" name="Line 8"/>
          <p:cNvSpPr>
            <a:spLocks noChangeShapeType="1"/>
          </p:cNvSpPr>
          <p:nvPr/>
        </p:nvSpPr>
        <p:spPr bwMode="auto">
          <a:xfrm flipH="1" flipV="1">
            <a:off x="5715000" y="2819400"/>
            <a:ext cx="931863" cy="1255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85" name="Rectangle 9"/>
          <p:cNvSpPr>
            <a:spLocks noChangeArrowheads="1"/>
          </p:cNvSpPr>
          <p:nvPr/>
        </p:nvSpPr>
        <p:spPr bwMode="auto">
          <a:xfrm>
            <a:off x="4876800" y="1752600"/>
            <a:ext cx="342582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2000" b="1">
                <a:solidFill>
                  <a:srgbClr val="CC0000"/>
                </a:solidFill>
                <a:latin typeface="Arial" pitchFamily="34" charset="0"/>
              </a:rPr>
              <a:t>2000</a:t>
            </a:r>
            <a:endParaRPr lang="en-US" sz="2000" b="1">
              <a:latin typeface="Arial" pitchFamily="34" charset="0"/>
            </a:endParaRPr>
          </a:p>
          <a:p>
            <a:endParaRPr lang="en-US" sz="1400" b="1">
              <a:latin typeface="Arial" pitchFamily="34" charset="0"/>
            </a:endParaRPr>
          </a:p>
          <a:p>
            <a:r>
              <a:rPr lang="en-US" sz="2000" b="1">
                <a:latin typeface="Arial" pitchFamily="34" charset="0"/>
              </a:rPr>
              <a:t>  ???</a:t>
            </a:r>
          </a:p>
          <a:p>
            <a:endParaRPr lang="en-US" sz="2000" b="1">
              <a:latin typeface="Arial" pitchFamily="34" charset="0"/>
            </a:endParaRPr>
          </a:p>
          <a:p>
            <a:r>
              <a:rPr lang="en-US" b="1">
                <a:latin typeface="Arial" pitchFamily="34" charset="0"/>
              </a:rPr>
              <a:t>ptr</a:t>
            </a:r>
            <a:endParaRPr lang="en-US" sz="2000" b="1">
              <a:latin typeface="Arial" pitchFamily="34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52400" y="1600200"/>
            <a:ext cx="304800" cy="838200"/>
            <a:chOff x="2304" y="2736"/>
            <a:chExt cx="192" cy="528"/>
          </a:xfrm>
        </p:grpSpPr>
        <p:sp>
          <p:nvSpPr>
            <p:cNvPr id="75787" name="AutoShape 11"/>
            <p:cNvSpPr>
              <a:spLocks noChangeArrowheads="1"/>
            </p:cNvSpPr>
            <p:nvPr/>
          </p:nvSpPr>
          <p:spPr bwMode="auto">
            <a:xfrm>
              <a:off x="2304" y="3120"/>
              <a:ext cx="192" cy="144"/>
            </a:xfrm>
            <a:prstGeom prst="rightArrow">
              <a:avLst>
                <a:gd name="adj1" fmla="val 50000"/>
                <a:gd name="adj2" fmla="val 33333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88" name="Rectangle 12"/>
            <p:cNvSpPr>
              <a:spLocks noChangeArrowheads="1"/>
            </p:cNvSpPr>
            <p:nvPr/>
          </p:nvSpPr>
          <p:spPr bwMode="auto">
            <a:xfrm>
              <a:off x="2304" y="2736"/>
              <a:ext cx="192" cy="24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52400" y="2971800"/>
            <a:ext cx="304800" cy="838200"/>
            <a:chOff x="2304" y="2736"/>
            <a:chExt cx="192" cy="528"/>
          </a:xfrm>
        </p:grpSpPr>
        <p:sp>
          <p:nvSpPr>
            <p:cNvPr id="75790" name="AutoShape 14"/>
            <p:cNvSpPr>
              <a:spLocks noChangeArrowheads="1"/>
            </p:cNvSpPr>
            <p:nvPr/>
          </p:nvSpPr>
          <p:spPr bwMode="auto">
            <a:xfrm>
              <a:off x="2304" y="3120"/>
              <a:ext cx="192" cy="144"/>
            </a:xfrm>
            <a:prstGeom prst="rightArrow">
              <a:avLst>
                <a:gd name="adj1" fmla="val 50000"/>
                <a:gd name="adj2" fmla="val 33333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91" name="Rectangle 15"/>
            <p:cNvSpPr>
              <a:spLocks noChangeArrowheads="1"/>
            </p:cNvSpPr>
            <p:nvPr/>
          </p:nvSpPr>
          <p:spPr bwMode="auto">
            <a:xfrm>
              <a:off x="2304" y="2736"/>
              <a:ext cx="192" cy="24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5792" name="Rectangle 16"/>
          <p:cNvSpPr>
            <a:spLocks noChangeArrowheads="1"/>
          </p:cNvSpPr>
          <p:nvPr/>
        </p:nvSpPr>
        <p:spPr bwMode="auto">
          <a:xfrm>
            <a:off x="0" y="1981200"/>
            <a:ext cx="457200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93" name="Text Box 17"/>
          <p:cNvSpPr txBox="1">
            <a:spLocks noChangeArrowheads="1"/>
          </p:cNvSpPr>
          <p:nvPr/>
        </p:nvSpPr>
        <p:spPr bwMode="auto">
          <a:xfrm>
            <a:off x="5029200" y="2286000"/>
            <a:ext cx="74930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latin typeface="Arial" pitchFamily="34" charset="0"/>
              </a:rPr>
              <a:t>5000</a:t>
            </a:r>
          </a:p>
        </p:txBody>
      </p:sp>
      <p:sp>
        <p:nvSpPr>
          <p:cNvPr id="75794" name="Text Box 18"/>
          <p:cNvSpPr txBox="1">
            <a:spLocks noChangeArrowheads="1"/>
          </p:cNvSpPr>
          <p:nvPr/>
        </p:nvSpPr>
        <p:spPr bwMode="auto">
          <a:xfrm>
            <a:off x="6553200" y="3717925"/>
            <a:ext cx="749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latin typeface="Arial" pitchFamily="34" charset="0"/>
              </a:rPr>
              <a:t>5000</a:t>
            </a:r>
          </a:p>
        </p:txBody>
      </p: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152400" y="3581400"/>
            <a:ext cx="304800" cy="838200"/>
            <a:chOff x="2304" y="2736"/>
            <a:chExt cx="192" cy="528"/>
          </a:xfrm>
        </p:grpSpPr>
        <p:sp>
          <p:nvSpPr>
            <p:cNvPr id="75796" name="AutoShape 20"/>
            <p:cNvSpPr>
              <a:spLocks noChangeArrowheads="1"/>
            </p:cNvSpPr>
            <p:nvPr/>
          </p:nvSpPr>
          <p:spPr bwMode="auto">
            <a:xfrm>
              <a:off x="2304" y="3120"/>
              <a:ext cx="192" cy="144"/>
            </a:xfrm>
            <a:prstGeom prst="rightArrow">
              <a:avLst>
                <a:gd name="adj1" fmla="val 50000"/>
                <a:gd name="adj2" fmla="val 33333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97" name="Rectangle 21"/>
            <p:cNvSpPr>
              <a:spLocks noChangeArrowheads="1"/>
            </p:cNvSpPr>
            <p:nvPr/>
          </p:nvSpPr>
          <p:spPr bwMode="auto">
            <a:xfrm>
              <a:off x="2304" y="2736"/>
              <a:ext cx="192" cy="24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5799" name="Text Box 23"/>
          <p:cNvSpPr txBox="1">
            <a:spLocks noChangeArrowheads="1"/>
          </p:cNvSpPr>
          <p:nvPr/>
        </p:nvSpPr>
        <p:spPr bwMode="auto">
          <a:xfrm>
            <a:off x="6629400" y="4191000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660066"/>
                </a:solidFill>
              </a:rPr>
              <a:t>‘B’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5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5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5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3" grpId="0" animBg="1"/>
      <p:bldP spid="75784" grpId="0" animBg="1"/>
      <p:bldP spid="75792" grpId="0" animBg="1"/>
      <p:bldP spid="75793" grpId="0" animBg="1"/>
      <p:bldP spid="75794" grpId="0"/>
      <p:bldP spid="7579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001000" cy="990600"/>
          </a:xfrm>
          <a:noFill/>
          <a:ln/>
        </p:spPr>
        <p:txBody>
          <a:bodyPr lIns="92075" tIns="46038" rIns="92075" bIns="46038" anchor="b"/>
          <a:lstStyle/>
          <a:p>
            <a:r>
              <a:rPr lang="en-US"/>
              <a:t>Operator </a:t>
            </a:r>
            <a:r>
              <a:rPr lang="en-US" b="1">
                <a:latin typeface="Courier New" pitchFamily="49" charset="0"/>
              </a:rPr>
              <a:t>delete</a:t>
            </a:r>
            <a:r>
              <a:rPr lang="en-US"/>
              <a:t> Syntax</a:t>
            </a:r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609600" y="2438400"/>
            <a:ext cx="4222750" cy="584200"/>
          </a:xfrm>
          <a:prstGeom prst="rect">
            <a:avLst/>
          </a:prstGeom>
          <a:solidFill>
            <a:srgbClr val="FFCC99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577850" y="1676400"/>
            <a:ext cx="3630613" cy="609600"/>
          </a:xfrm>
          <a:prstGeom prst="rect">
            <a:avLst/>
          </a:prstGeom>
          <a:solidFill>
            <a:srgbClr val="FFCC99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28650" y="1447800"/>
            <a:ext cx="7677150" cy="502920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  <a:buFontTx/>
              <a:buNone/>
            </a:pPr>
            <a:endParaRPr lang="en-US" sz="1800" b="1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/>
              <a:t>   delete    Pointer </a:t>
            </a:r>
            <a:endParaRPr lang="en-US" sz="2800" b="1"/>
          </a:p>
          <a:p>
            <a:pPr>
              <a:lnSpc>
                <a:spcPct val="90000"/>
              </a:lnSpc>
              <a:buFontTx/>
              <a:buNone/>
            </a:pPr>
            <a:endParaRPr lang="en-US" sz="2000" b="1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/>
              <a:t>   delete  [ ]    Pointer</a:t>
            </a:r>
            <a:endParaRPr lang="en-US" sz="2800" b="1"/>
          </a:p>
          <a:p>
            <a:pPr>
              <a:lnSpc>
                <a:spcPct val="90000"/>
              </a:lnSpc>
              <a:buFontTx/>
              <a:buNone/>
            </a:pPr>
            <a:endParaRPr lang="en-US" sz="2000"/>
          </a:p>
          <a:p>
            <a:pPr>
              <a:lnSpc>
                <a:spcPct val="90000"/>
              </a:lnSpc>
            </a:pPr>
            <a:r>
              <a:rPr lang="en-US" sz="2400"/>
              <a:t>The </a:t>
            </a:r>
            <a:r>
              <a:rPr lang="en-US" sz="2400">
                <a:solidFill>
                  <a:srgbClr val="0000CC"/>
                </a:solidFill>
              </a:rPr>
              <a:t>object or array currently pointed to by Pointer is deallocated</a:t>
            </a:r>
            <a:r>
              <a:rPr lang="en-US" sz="2400"/>
              <a:t>, and the value of Pointer is undefined.  The memory is returned to the free store.</a:t>
            </a:r>
          </a:p>
          <a:p>
            <a:pPr>
              <a:lnSpc>
                <a:spcPct val="90000"/>
              </a:lnSpc>
            </a:pPr>
            <a:r>
              <a:rPr lang="en-US" sz="2800"/>
              <a:t>Good idea to set the pointer to the released memory to NULL</a:t>
            </a:r>
            <a:endParaRPr lang="en-US" sz="2400"/>
          </a:p>
          <a:p>
            <a:pPr>
              <a:lnSpc>
                <a:spcPct val="90000"/>
              </a:lnSpc>
              <a:buFontTx/>
              <a:buNone/>
            </a:pPr>
            <a:endParaRPr lang="en-US" sz="800"/>
          </a:p>
          <a:p>
            <a:pPr>
              <a:lnSpc>
                <a:spcPct val="90000"/>
              </a:lnSpc>
            </a:pPr>
            <a:r>
              <a:rPr lang="en-US" sz="2400"/>
              <a:t>Square brackets are used with delete to deallocate a dynamically allocated array. </a:t>
            </a:r>
            <a:endParaRPr lang="en-US" sz="3600" u="sng"/>
          </a:p>
        </p:txBody>
      </p:sp>
      <p:sp>
        <p:nvSpPr>
          <p:cNvPr id="88070" name="Text Box 6"/>
          <p:cNvSpPr txBox="1">
            <a:spLocks noChangeArrowheads="1"/>
          </p:cNvSpPr>
          <p:nvPr/>
        </p:nvSpPr>
        <p:spPr bwMode="auto">
          <a:xfrm>
            <a:off x="8458200" y="6248400"/>
            <a:ext cx="457200" cy="304800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fld id="{CE955659-E4B6-4804-B673-45C30D0B7AE8}" type="slidenum">
              <a:rPr lang="en-US" sz="1400" b="1">
                <a:latin typeface="Arial" pitchFamily="34" charset="0"/>
              </a:rPr>
              <a:pPr>
                <a:spcBef>
                  <a:spcPct val="50000"/>
                </a:spcBef>
              </a:pPr>
              <a:t>26</a:t>
            </a:fld>
            <a:endParaRPr lang="en-US" sz="1400" b="1"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03D4BC0E-B148-4663-96F6-DDA7CC1B8C98}" type="slidenum">
              <a:rPr lang="en-US"/>
              <a:pPr/>
              <a:t>27</a:t>
            </a:fld>
            <a:endParaRPr lang="en-US"/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557213" y="1784350"/>
            <a:ext cx="3690937" cy="4538663"/>
          </a:xfrm>
          <a:prstGeom prst="rect">
            <a:avLst/>
          </a:prstGeom>
          <a:solidFill>
            <a:srgbClr val="FFFFFF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557213" y="5378450"/>
            <a:ext cx="3690937" cy="727075"/>
          </a:xfrm>
          <a:prstGeom prst="rect">
            <a:avLst/>
          </a:prstGeom>
          <a:solidFill>
            <a:schemeClr val="bg1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848600" cy="1143000"/>
          </a:xfrm>
          <a:noFill/>
          <a:ln/>
        </p:spPr>
        <p:txBody>
          <a:bodyPr lIns="92075" tIns="46038" rIns="92075" bIns="46038" anchor="b"/>
          <a:lstStyle/>
          <a:p>
            <a:r>
              <a:rPr lang="en-US"/>
              <a:t>Operator </a:t>
            </a:r>
            <a:r>
              <a:rPr lang="en-US" b="1"/>
              <a:t>delete</a:t>
            </a:r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66750" y="1714500"/>
            <a:ext cx="7867650" cy="4248150"/>
          </a:xfrm>
          <a:noFill/>
          <a:ln/>
        </p:spPr>
        <p:txBody>
          <a:bodyPr lIns="92075" tIns="46038" rIns="92075" bIns="46038">
            <a:normAutofit fontScale="77500" lnSpcReduction="20000"/>
          </a:bodyPr>
          <a:lstStyle/>
          <a:p>
            <a:pPr>
              <a:buFontTx/>
              <a:buNone/>
            </a:pPr>
            <a:endParaRPr lang="en-US" sz="800" b="1">
              <a:latin typeface="Courier New" pitchFamily="49" charset="0"/>
            </a:endParaRPr>
          </a:p>
          <a:p>
            <a:pPr>
              <a:buFontTx/>
              <a:buNone/>
            </a:pPr>
            <a:endParaRPr lang="en-US" sz="800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800" b="1">
                <a:latin typeface="Courier New" pitchFamily="49" charset="0"/>
              </a:rPr>
              <a:t>char*  ptr;</a:t>
            </a:r>
          </a:p>
          <a:p>
            <a:pPr>
              <a:buFontTx/>
              <a:buNone/>
            </a:pPr>
            <a:endParaRPr lang="en-US" sz="1800"/>
          </a:p>
          <a:p>
            <a:pPr>
              <a:buFontTx/>
              <a:buNone/>
            </a:pPr>
            <a:endParaRPr lang="en-US" sz="2800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800" b="1">
                <a:latin typeface="Courier New" pitchFamily="49" charset="0"/>
              </a:rPr>
              <a:t>ptr = new char;</a:t>
            </a:r>
            <a:endParaRPr lang="en-US" sz="1800"/>
          </a:p>
          <a:p>
            <a:pPr>
              <a:buFontTx/>
              <a:buNone/>
            </a:pPr>
            <a:endParaRPr lang="en-US" sz="800"/>
          </a:p>
          <a:p>
            <a:pPr>
              <a:buFontTx/>
              <a:buNone/>
            </a:pPr>
            <a:r>
              <a:rPr lang="en-US" sz="2800" b="1">
                <a:latin typeface="Courier New" pitchFamily="49" charset="0"/>
              </a:rPr>
              <a:t>*ptr = ‘B’;  </a:t>
            </a:r>
          </a:p>
          <a:p>
            <a:pPr>
              <a:buFontTx/>
              <a:buNone/>
            </a:pPr>
            <a:endParaRPr lang="en-US" sz="1200"/>
          </a:p>
          <a:p>
            <a:pPr>
              <a:buFontTx/>
              <a:buNone/>
            </a:pPr>
            <a:r>
              <a:rPr lang="en-US" sz="2800" b="1">
                <a:latin typeface="Courier New" pitchFamily="49" charset="0"/>
              </a:rPr>
              <a:t>cout  &lt;&lt;  *ptr;</a:t>
            </a:r>
          </a:p>
          <a:p>
            <a:pPr>
              <a:buFontTx/>
              <a:buNone/>
            </a:pPr>
            <a:endParaRPr lang="en-US" sz="1200"/>
          </a:p>
          <a:p>
            <a:pPr>
              <a:buFontTx/>
              <a:buNone/>
            </a:pPr>
            <a:r>
              <a:rPr lang="en-US" sz="2800" b="1">
                <a:latin typeface="Courier New" pitchFamily="49" charset="0"/>
              </a:rPr>
              <a:t>delete  ptr;</a:t>
            </a:r>
          </a:p>
          <a:p>
            <a:pPr>
              <a:buFontTx/>
              <a:buNone/>
            </a:pPr>
            <a:endParaRPr lang="en-US" sz="1800"/>
          </a:p>
          <a:p>
            <a:pPr>
              <a:buFontTx/>
              <a:buNone/>
            </a:pPr>
            <a:endParaRPr lang="en-US" sz="1800"/>
          </a:p>
          <a:p>
            <a:pPr>
              <a:buFontTx/>
              <a:buNone/>
            </a:pPr>
            <a:r>
              <a:rPr lang="en-US" sz="2800" b="1">
                <a:latin typeface="Courier New" pitchFamily="49" charset="0"/>
              </a:rPr>
              <a:t> </a:t>
            </a:r>
            <a:r>
              <a:rPr lang="en-US" sz="2800"/>
              <a:t> </a:t>
            </a:r>
          </a:p>
        </p:txBody>
      </p:sp>
      <p:sp>
        <p:nvSpPr>
          <p:cNvPr id="77833" name="Rectangle 9"/>
          <p:cNvSpPr>
            <a:spLocks noChangeArrowheads="1"/>
          </p:cNvSpPr>
          <p:nvPr/>
        </p:nvSpPr>
        <p:spPr bwMode="auto">
          <a:xfrm>
            <a:off x="4959350" y="2189163"/>
            <a:ext cx="1168400" cy="566737"/>
          </a:xfrm>
          <a:prstGeom prst="rect">
            <a:avLst/>
          </a:prstGeom>
          <a:solidFill>
            <a:srgbClr val="CCFFFF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34" name="Rectangle 10"/>
          <p:cNvSpPr>
            <a:spLocks noChangeArrowheads="1"/>
          </p:cNvSpPr>
          <p:nvPr/>
        </p:nvSpPr>
        <p:spPr bwMode="auto">
          <a:xfrm>
            <a:off x="6477000" y="4114800"/>
            <a:ext cx="977900" cy="566738"/>
          </a:xfrm>
          <a:prstGeom prst="rect">
            <a:avLst/>
          </a:prstGeom>
          <a:solidFill>
            <a:schemeClr val="hlink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35" name="Line 11"/>
          <p:cNvSpPr>
            <a:spLocks noChangeShapeType="1"/>
          </p:cNvSpPr>
          <p:nvPr/>
        </p:nvSpPr>
        <p:spPr bwMode="auto">
          <a:xfrm flipH="1" flipV="1">
            <a:off x="5715000" y="2819400"/>
            <a:ext cx="931863" cy="1255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36" name="Text Box 12"/>
          <p:cNvSpPr txBox="1">
            <a:spLocks noChangeArrowheads="1"/>
          </p:cNvSpPr>
          <p:nvPr/>
        </p:nvSpPr>
        <p:spPr bwMode="auto">
          <a:xfrm>
            <a:off x="5029200" y="2286000"/>
            <a:ext cx="74930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latin typeface="Arial" pitchFamily="34" charset="0"/>
              </a:rPr>
              <a:t>5000</a:t>
            </a:r>
          </a:p>
        </p:txBody>
      </p:sp>
      <p:sp>
        <p:nvSpPr>
          <p:cNvPr id="77837" name="Text Box 13"/>
          <p:cNvSpPr txBox="1">
            <a:spLocks noChangeArrowheads="1"/>
          </p:cNvSpPr>
          <p:nvPr/>
        </p:nvSpPr>
        <p:spPr bwMode="auto">
          <a:xfrm>
            <a:off x="6553200" y="3717925"/>
            <a:ext cx="749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latin typeface="Arial" pitchFamily="34" charset="0"/>
              </a:rPr>
              <a:t>5000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52400" y="3581400"/>
            <a:ext cx="304800" cy="838200"/>
            <a:chOff x="2304" y="2736"/>
            <a:chExt cx="192" cy="528"/>
          </a:xfrm>
        </p:grpSpPr>
        <p:sp>
          <p:nvSpPr>
            <p:cNvPr id="77839" name="AutoShape 15"/>
            <p:cNvSpPr>
              <a:spLocks noChangeArrowheads="1"/>
            </p:cNvSpPr>
            <p:nvPr/>
          </p:nvSpPr>
          <p:spPr bwMode="auto">
            <a:xfrm>
              <a:off x="2304" y="3120"/>
              <a:ext cx="192" cy="144"/>
            </a:xfrm>
            <a:prstGeom prst="rightArrow">
              <a:avLst>
                <a:gd name="adj1" fmla="val 50000"/>
                <a:gd name="adj2" fmla="val 33333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40" name="Rectangle 16"/>
            <p:cNvSpPr>
              <a:spLocks noChangeArrowheads="1"/>
            </p:cNvSpPr>
            <p:nvPr/>
          </p:nvSpPr>
          <p:spPr bwMode="auto">
            <a:xfrm>
              <a:off x="2304" y="2736"/>
              <a:ext cx="192" cy="24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7841" name="Text Box 17"/>
          <p:cNvSpPr txBox="1">
            <a:spLocks noChangeArrowheads="1"/>
          </p:cNvSpPr>
          <p:nvPr/>
        </p:nvSpPr>
        <p:spPr bwMode="auto">
          <a:xfrm>
            <a:off x="6629400" y="4191000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660066"/>
                </a:solidFill>
              </a:rPr>
              <a:t>‘B’</a:t>
            </a:r>
          </a:p>
        </p:txBody>
      </p:sp>
      <p:sp>
        <p:nvSpPr>
          <p:cNvPr id="77842" name="Rectangle 18"/>
          <p:cNvSpPr>
            <a:spLocks noChangeArrowheads="1"/>
          </p:cNvSpPr>
          <p:nvPr/>
        </p:nvSpPr>
        <p:spPr bwMode="auto">
          <a:xfrm>
            <a:off x="4876800" y="1752600"/>
            <a:ext cx="342582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2000" b="1">
                <a:solidFill>
                  <a:srgbClr val="CC0000"/>
                </a:solidFill>
                <a:latin typeface="Arial" pitchFamily="34" charset="0"/>
              </a:rPr>
              <a:t>2000</a:t>
            </a:r>
            <a:endParaRPr lang="en-US" sz="2000" b="1">
              <a:latin typeface="Arial" pitchFamily="34" charset="0"/>
            </a:endParaRPr>
          </a:p>
          <a:p>
            <a:endParaRPr lang="en-US" sz="1400" b="1">
              <a:latin typeface="Arial" pitchFamily="34" charset="0"/>
            </a:endParaRPr>
          </a:p>
          <a:p>
            <a:r>
              <a:rPr lang="en-US" sz="2000" b="1">
                <a:latin typeface="Arial" pitchFamily="34" charset="0"/>
              </a:rPr>
              <a:t> </a:t>
            </a:r>
          </a:p>
          <a:p>
            <a:endParaRPr lang="en-US" sz="2000" b="1">
              <a:latin typeface="Arial" pitchFamily="34" charset="0"/>
            </a:endParaRPr>
          </a:p>
          <a:p>
            <a:r>
              <a:rPr lang="en-US" b="1">
                <a:latin typeface="Arial" pitchFamily="34" charset="0"/>
              </a:rPr>
              <a:t>ptr</a:t>
            </a:r>
            <a:endParaRPr lang="en-US" sz="2000" b="1">
              <a:latin typeface="Arial" pitchFamily="34" charset="0"/>
            </a:endParaRP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76200" y="4114800"/>
            <a:ext cx="457200" cy="1752600"/>
            <a:chOff x="48" y="2592"/>
            <a:chExt cx="288" cy="1104"/>
          </a:xfrm>
        </p:grpSpPr>
        <p:grpSp>
          <p:nvGrpSpPr>
            <p:cNvPr id="4" name="Group 19"/>
            <p:cNvGrpSpPr>
              <a:grpSpLocks/>
            </p:cNvGrpSpPr>
            <p:nvPr/>
          </p:nvGrpSpPr>
          <p:grpSpPr bwMode="auto">
            <a:xfrm>
              <a:off x="96" y="3168"/>
              <a:ext cx="192" cy="528"/>
              <a:chOff x="2304" y="2736"/>
              <a:chExt cx="192" cy="528"/>
            </a:xfrm>
          </p:grpSpPr>
          <p:sp>
            <p:nvSpPr>
              <p:cNvPr id="77844" name="AutoShape 20"/>
              <p:cNvSpPr>
                <a:spLocks noChangeArrowheads="1"/>
              </p:cNvSpPr>
              <p:nvPr/>
            </p:nvSpPr>
            <p:spPr bwMode="auto">
              <a:xfrm>
                <a:off x="2304" y="3120"/>
                <a:ext cx="192" cy="144"/>
              </a:xfrm>
              <a:prstGeom prst="rightArrow">
                <a:avLst>
                  <a:gd name="adj1" fmla="val 50000"/>
                  <a:gd name="adj2" fmla="val 33333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845" name="Rectangle 21"/>
              <p:cNvSpPr>
                <a:spLocks noChangeArrowheads="1"/>
              </p:cNvSpPr>
              <p:nvPr/>
            </p:nvSpPr>
            <p:spPr bwMode="auto">
              <a:xfrm>
                <a:off x="2304" y="2736"/>
                <a:ext cx="192" cy="24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7846" name="Rectangle 22"/>
            <p:cNvSpPr>
              <a:spLocks noChangeArrowheads="1"/>
            </p:cNvSpPr>
            <p:nvPr/>
          </p:nvSpPr>
          <p:spPr bwMode="auto">
            <a:xfrm>
              <a:off x="48" y="2592"/>
              <a:ext cx="288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7848" name="Rectangle 24"/>
          <p:cNvSpPr>
            <a:spLocks noChangeArrowheads="1"/>
          </p:cNvSpPr>
          <p:nvPr/>
        </p:nvSpPr>
        <p:spPr bwMode="auto">
          <a:xfrm>
            <a:off x="5486400" y="2819400"/>
            <a:ext cx="2590800" cy="2133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49" name="Text Box 25"/>
          <p:cNvSpPr txBox="1">
            <a:spLocks noChangeArrowheads="1"/>
          </p:cNvSpPr>
          <p:nvPr/>
        </p:nvSpPr>
        <p:spPr bwMode="auto">
          <a:xfrm>
            <a:off x="5105400" y="2286000"/>
            <a:ext cx="650875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latin typeface="Arial" pitchFamily="34" charset="0"/>
              </a:rPr>
              <a:t>???</a:t>
            </a:r>
          </a:p>
        </p:txBody>
      </p:sp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4495800" y="4495800"/>
            <a:ext cx="4343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b="1">
                <a:solidFill>
                  <a:schemeClr val="accent2"/>
                </a:solidFill>
                <a:latin typeface="Comic Sans MS" pitchFamily="66" charset="0"/>
              </a:rPr>
              <a:t>NOTE:</a:t>
            </a:r>
            <a:r>
              <a:rPr lang="en-US" b="1">
                <a:solidFill>
                  <a:srgbClr val="A50021"/>
                </a:solidFill>
                <a:latin typeface="Arial" pitchFamily="34" charset="0"/>
              </a:rPr>
              <a:t>  </a:t>
            </a:r>
          </a:p>
          <a:p>
            <a:r>
              <a:rPr lang="en-US" b="1">
                <a:solidFill>
                  <a:srgbClr val="A50021"/>
                </a:solidFill>
                <a:latin typeface="Arial" pitchFamily="34" charset="0"/>
              </a:rPr>
              <a:t>      delete </a:t>
            </a:r>
            <a:r>
              <a:rPr lang="en-US">
                <a:solidFill>
                  <a:srgbClr val="A50021"/>
                </a:solidFill>
                <a:latin typeface="Arial" pitchFamily="34" charset="0"/>
              </a:rPr>
              <a:t>deallocates the     </a:t>
            </a:r>
          </a:p>
          <a:p>
            <a:r>
              <a:rPr lang="en-US">
                <a:solidFill>
                  <a:srgbClr val="A50021"/>
                </a:solidFill>
                <a:latin typeface="Arial" pitchFamily="34" charset="0"/>
              </a:rPr>
              <a:t>      memory pointed to by ptr</a:t>
            </a:r>
            <a:r>
              <a:rPr lang="en-US" b="1">
                <a:solidFill>
                  <a:srgbClr val="A50021"/>
                </a:solidFill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48" grpId="0" animBg="1"/>
      <p:bldP spid="77849" grpId="0" animBg="1"/>
      <p:bldP spid="7783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iostream</a:t>
            </a:r>
            <a:r>
              <a:rPr lang="en-US" dirty="0" smtClean="0"/>
              <a:t>&gt;   </a:t>
            </a:r>
          </a:p>
          <a:p>
            <a:pPr>
              <a:buNone/>
            </a:pPr>
            <a:r>
              <a:rPr lang="en-US" dirty="0" smtClean="0"/>
              <a:t>using namespace std;  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 main() 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 lvl="1">
              <a:buNone/>
            </a:pPr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 n, *p, c;   </a:t>
            </a:r>
          </a:p>
          <a:p>
            <a:pPr lvl="1"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"Enter an integer</a:t>
            </a:r>
            <a:r>
              <a:rPr lang="en-US" b="1" dirty="0" smtClean="0"/>
              <a:t>\n</a:t>
            </a:r>
            <a:r>
              <a:rPr lang="en-US" dirty="0" smtClean="0"/>
              <a:t>"; </a:t>
            </a:r>
          </a:p>
          <a:p>
            <a:pPr lvl="1">
              <a:buNone/>
            </a:pPr>
            <a:r>
              <a:rPr lang="en-US" dirty="0" err="1" smtClean="0"/>
              <a:t>cin</a:t>
            </a:r>
            <a:r>
              <a:rPr lang="en-US" dirty="0" smtClean="0"/>
              <a:t> &gt;&gt; n;   </a:t>
            </a:r>
          </a:p>
          <a:p>
            <a:pPr lvl="1">
              <a:buNone/>
            </a:pPr>
            <a:r>
              <a:rPr lang="en-US" dirty="0" smtClean="0"/>
              <a:t>p = new </a:t>
            </a:r>
            <a:r>
              <a:rPr lang="en-US" dirty="0" err="1" smtClean="0"/>
              <a:t>int</a:t>
            </a:r>
            <a:r>
              <a:rPr lang="en-US" dirty="0" smtClean="0"/>
              <a:t>[n];  </a:t>
            </a:r>
          </a:p>
          <a:p>
            <a:pPr lvl="1">
              <a:buNone/>
            </a:pPr>
            <a:r>
              <a:rPr lang="en-US" dirty="0" smtClean="0"/>
              <a:t> </a:t>
            </a:r>
            <a:r>
              <a:rPr lang="en-US" dirty="0" err="1" smtClean="0"/>
              <a:t>cout</a:t>
            </a:r>
            <a:r>
              <a:rPr lang="en-US" dirty="0" smtClean="0"/>
              <a:t> &lt;&lt; "Enter " &lt;&lt; n &lt;&lt; " integers</a:t>
            </a:r>
            <a:r>
              <a:rPr lang="en-US" b="1" dirty="0" smtClean="0"/>
              <a:t>\n</a:t>
            </a:r>
            <a:r>
              <a:rPr lang="en-US" dirty="0" smtClean="0"/>
              <a:t>";   </a:t>
            </a:r>
          </a:p>
          <a:p>
            <a:pPr lvl="1">
              <a:buNone/>
            </a:pPr>
            <a:r>
              <a:rPr lang="en-US" dirty="0" smtClean="0"/>
              <a:t>for ( c = 0 ; c &lt; n ; </a:t>
            </a:r>
            <a:r>
              <a:rPr lang="en-US" dirty="0" err="1" smtClean="0"/>
              <a:t>c++</a:t>
            </a:r>
            <a:r>
              <a:rPr lang="en-US" dirty="0" smtClean="0"/>
              <a:t> ) </a:t>
            </a:r>
          </a:p>
          <a:p>
            <a:pPr lvl="2">
              <a:buNone/>
            </a:pPr>
            <a:r>
              <a:rPr lang="en-US" dirty="0" err="1" smtClean="0"/>
              <a:t>cin</a:t>
            </a:r>
            <a:r>
              <a:rPr lang="en-US" dirty="0" smtClean="0"/>
              <a:t> &gt;&gt; p[c];   </a:t>
            </a:r>
          </a:p>
          <a:p>
            <a:pPr lvl="1"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"Elements entered by you are</a:t>
            </a:r>
            <a:r>
              <a:rPr lang="en-US" b="1" dirty="0" smtClean="0"/>
              <a:t>\n</a:t>
            </a:r>
            <a:r>
              <a:rPr lang="en-US" dirty="0" smtClean="0"/>
              <a:t>";  </a:t>
            </a:r>
          </a:p>
          <a:p>
            <a:pPr lvl="1">
              <a:buNone/>
            </a:pPr>
            <a:r>
              <a:rPr lang="en-US" dirty="0" smtClean="0"/>
              <a:t>for ( c = 0 ; c &lt; n ; </a:t>
            </a:r>
            <a:r>
              <a:rPr lang="en-US" dirty="0" err="1" smtClean="0"/>
              <a:t>c++</a:t>
            </a:r>
            <a:r>
              <a:rPr lang="en-US" dirty="0" smtClean="0"/>
              <a:t> ) </a:t>
            </a:r>
          </a:p>
          <a:p>
            <a:pPr lvl="2"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p[c] &lt;&lt; </a:t>
            </a:r>
            <a:r>
              <a:rPr lang="en-US" dirty="0" err="1" smtClean="0"/>
              <a:t>endl</a:t>
            </a:r>
            <a:r>
              <a:rPr lang="en-US" dirty="0" smtClean="0"/>
              <a:t>;  </a:t>
            </a:r>
          </a:p>
          <a:p>
            <a:pPr lvl="1">
              <a:buNone/>
            </a:pPr>
            <a:r>
              <a:rPr lang="en-US" dirty="0" smtClean="0"/>
              <a:t>    delete[] p;   </a:t>
            </a:r>
          </a:p>
          <a:p>
            <a:pPr lvl="1">
              <a:buNone/>
            </a:pPr>
            <a:r>
              <a:rPr lang="en-US" dirty="0" smtClean="0"/>
              <a:t>    return 0;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934BEF3E-9A8F-4E04-81A5-651709BCCFF5}" type="slidenum">
              <a:rPr lang="en-US"/>
              <a:pPr/>
              <a:t>3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68580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Reference Variables Example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2400" y="1066800"/>
            <a:ext cx="4648200" cy="5715000"/>
          </a:xfrm>
        </p:spPr>
        <p:txBody>
          <a:bodyPr/>
          <a:lstStyle/>
          <a:p>
            <a:pPr lvl="1">
              <a:lnSpc>
                <a:spcPct val="90000"/>
              </a:lnSpc>
              <a:buFont typeface="Courier New" pitchFamily="49" charset="0"/>
              <a:buNone/>
            </a:pPr>
            <a:r>
              <a:rPr lang="en-US" sz="2000" b="1">
                <a:latin typeface="Courier New" pitchFamily="49" charset="0"/>
              </a:rPr>
              <a:t>#include &lt;iostream.h&gt;</a:t>
            </a:r>
          </a:p>
          <a:p>
            <a:pPr lvl="1">
              <a:lnSpc>
                <a:spcPct val="90000"/>
              </a:lnSpc>
              <a:buFont typeface="Courier New" pitchFamily="49" charset="0"/>
              <a:buNone/>
            </a:pPr>
            <a:endParaRPr lang="en-US" sz="2000" b="1">
              <a:latin typeface="Courier New" pitchFamily="49" charset="0"/>
            </a:endParaRPr>
          </a:p>
          <a:p>
            <a:pPr lvl="1">
              <a:lnSpc>
                <a:spcPct val="90000"/>
              </a:lnSpc>
              <a:buFont typeface="Courier New" pitchFamily="49" charset="0"/>
              <a:buNone/>
            </a:pPr>
            <a:r>
              <a:rPr lang="en-US" sz="2000" b="1">
                <a:latin typeface="Courier New" pitchFamily="49" charset="0"/>
              </a:rPr>
              <a:t>// Function prototypes (required in C++)</a:t>
            </a:r>
          </a:p>
          <a:p>
            <a:pPr lvl="1">
              <a:lnSpc>
                <a:spcPct val="90000"/>
              </a:lnSpc>
              <a:buFont typeface="Courier New" pitchFamily="49" charset="0"/>
              <a:buNone/>
            </a:pPr>
            <a:endParaRPr lang="en-US" sz="2000" b="1">
              <a:latin typeface="Courier New" pitchFamily="49" charset="0"/>
            </a:endParaRPr>
          </a:p>
          <a:p>
            <a:pPr lvl="1">
              <a:lnSpc>
                <a:spcPct val="90000"/>
              </a:lnSpc>
              <a:buFont typeface="Courier New" pitchFamily="49" charset="0"/>
              <a:buNone/>
            </a:pPr>
            <a:r>
              <a:rPr lang="en-US" sz="2000" b="1">
                <a:latin typeface="Courier New" pitchFamily="49" charset="0"/>
              </a:rPr>
              <a:t>void p_swap(int *, int *);</a:t>
            </a:r>
          </a:p>
          <a:p>
            <a:pPr lvl="1">
              <a:lnSpc>
                <a:spcPct val="90000"/>
              </a:lnSpc>
              <a:buFont typeface="Courier New" pitchFamily="49" charset="0"/>
              <a:buNone/>
            </a:pPr>
            <a:r>
              <a:rPr lang="en-US" sz="2000" b="1">
                <a:latin typeface="Courier New" pitchFamily="49" charset="0"/>
              </a:rPr>
              <a:t>void r_swap(int&amp;, int&amp;);</a:t>
            </a:r>
          </a:p>
          <a:p>
            <a:pPr lvl="1">
              <a:lnSpc>
                <a:spcPct val="90000"/>
              </a:lnSpc>
              <a:buFont typeface="Courier New" pitchFamily="49" charset="0"/>
              <a:buNone/>
            </a:pPr>
            <a:endParaRPr lang="en-US" sz="2000" b="1">
              <a:latin typeface="Courier New" pitchFamily="49" charset="0"/>
            </a:endParaRPr>
          </a:p>
          <a:p>
            <a:pPr lvl="1">
              <a:lnSpc>
                <a:spcPct val="90000"/>
              </a:lnSpc>
              <a:buFont typeface="Courier New" pitchFamily="49" charset="0"/>
              <a:buNone/>
            </a:pPr>
            <a:r>
              <a:rPr lang="en-US" sz="2000" b="1">
                <a:latin typeface="Courier New" pitchFamily="49" charset="0"/>
              </a:rPr>
              <a:t>int </a:t>
            </a:r>
            <a:r>
              <a:rPr lang="en-US" sz="2000" b="1">
                <a:solidFill>
                  <a:schemeClr val="accent2"/>
                </a:solidFill>
                <a:latin typeface="Courier New" pitchFamily="49" charset="0"/>
              </a:rPr>
              <a:t>main</a:t>
            </a:r>
            <a:r>
              <a:rPr lang="en-US" sz="2000" b="1">
                <a:latin typeface="Courier New" pitchFamily="49" charset="0"/>
              </a:rPr>
              <a:t> (void){</a:t>
            </a:r>
          </a:p>
          <a:p>
            <a:pPr lvl="1">
              <a:lnSpc>
                <a:spcPct val="90000"/>
              </a:lnSpc>
              <a:buFont typeface="Courier New" pitchFamily="49" charset="0"/>
              <a:buNone/>
            </a:pPr>
            <a:r>
              <a:rPr lang="en-US" sz="2000" b="1">
                <a:latin typeface="Courier New" pitchFamily="49" charset="0"/>
              </a:rPr>
              <a:t> int v = 5, x = 10;</a:t>
            </a:r>
          </a:p>
          <a:p>
            <a:pPr lvl="1">
              <a:lnSpc>
                <a:spcPct val="90000"/>
              </a:lnSpc>
              <a:buFont typeface="Courier New" pitchFamily="49" charset="0"/>
              <a:buNone/>
            </a:pPr>
            <a:r>
              <a:rPr lang="en-US" sz="2000" b="1">
                <a:latin typeface="Courier New" pitchFamily="49" charset="0"/>
              </a:rPr>
              <a:t> cout &lt;&lt; v &lt;&lt; x &lt;&lt; endl;</a:t>
            </a:r>
          </a:p>
          <a:p>
            <a:pPr lvl="1">
              <a:lnSpc>
                <a:spcPct val="90000"/>
              </a:lnSpc>
              <a:buFont typeface="Courier New" pitchFamily="49" charset="0"/>
              <a:buNone/>
            </a:pPr>
            <a:r>
              <a:rPr lang="en-US" sz="2000" b="1">
                <a:latin typeface="Courier New" pitchFamily="49" charset="0"/>
              </a:rPr>
              <a:t> </a:t>
            </a:r>
            <a:r>
              <a:rPr lang="en-US" sz="2000" b="1">
                <a:solidFill>
                  <a:schemeClr val="accent2"/>
                </a:solidFill>
                <a:latin typeface="Courier New" pitchFamily="49" charset="0"/>
              </a:rPr>
              <a:t>p_swap(&amp;v,&amp;x);</a:t>
            </a:r>
          </a:p>
          <a:p>
            <a:pPr lvl="1">
              <a:lnSpc>
                <a:spcPct val="90000"/>
              </a:lnSpc>
              <a:buFont typeface="Courier New" pitchFamily="49" charset="0"/>
              <a:buNone/>
            </a:pPr>
            <a:r>
              <a:rPr lang="en-US" sz="2000" b="1">
                <a:latin typeface="Courier New" pitchFamily="49" charset="0"/>
              </a:rPr>
              <a:t> cout &lt;&lt; v &lt;&lt; x &lt;&lt; endl;</a:t>
            </a:r>
          </a:p>
          <a:p>
            <a:pPr lvl="1">
              <a:lnSpc>
                <a:spcPct val="90000"/>
              </a:lnSpc>
              <a:buFont typeface="Courier New" pitchFamily="49" charset="0"/>
              <a:buNone/>
            </a:pPr>
            <a:r>
              <a:rPr lang="en-US" sz="2000" b="1">
                <a:latin typeface="Courier New" pitchFamily="49" charset="0"/>
              </a:rPr>
              <a:t> </a:t>
            </a:r>
            <a:r>
              <a:rPr lang="en-US" sz="2000" b="1">
                <a:solidFill>
                  <a:schemeClr val="accent2"/>
                </a:solidFill>
                <a:latin typeface="Courier New" pitchFamily="49" charset="0"/>
              </a:rPr>
              <a:t>r_swap(v,x);</a:t>
            </a:r>
          </a:p>
          <a:p>
            <a:pPr lvl="1">
              <a:lnSpc>
                <a:spcPct val="90000"/>
              </a:lnSpc>
              <a:buFont typeface="Courier New" pitchFamily="49" charset="0"/>
              <a:buNone/>
            </a:pPr>
            <a:r>
              <a:rPr lang="en-US" sz="2000" b="1">
                <a:latin typeface="Courier New" pitchFamily="49" charset="0"/>
              </a:rPr>
              <a:t> cout &lt;&lt; v &lt;&lt; x &lt;&lt; endl;</a:t>
            </a:r>
          </a:p>
          <a:p>
            <a:pPr lvl="1">
              <a:lnSpc>
                <a:spcPct val="90000"/>
              </a:lnSpc>
              <a:buFont typeface="Courier New" pitchFamily="49" charset="0"/>
              <a:buNone/>
            </a:pPr>
            <a:r>
              <a:rPr lang="en-US" sz="2000" b="1">
                <a:latin typeface="Courier New" pitchFamily="49" charset="0"/>
              </a:rPr>
              <a:t> return 0;</a:t>
            </a:r>
          </a:p>
          <a:p>
            <a:pPr lvl="1">
              <a:lnSpc>
                <a:spcPct val="90000"/>
              </a:lnSpc>
              <a:buFont typeface="Courier New" pitchFamily="49" charset="0"/>
              <a:buNone/>
            </a:pPr>
            <a:r>
              <a:rPr lang="en-US" sz="2000" b="1">
                <a:latin typeface="Courier New" pitchFamily="49" charset="0"/>
              </a:rPr>
              <a:t>}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419600" y="3886200"/>
            <a:ext cx="4495800" cy="2438400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marL="742950" lvl="1" indent="-285750">
              <a:spcBef>
                <a:spcPct val="20000"/>
              </a:spcBef>
              <a:buFont typeface="Courier New" pitchFamily="49" charset="0"/>
              <a:buNone/>
            </a:pPr>
            <a:r>
              <a:rPr lang="en-US" sz="1800" b="1">
                <a:latin typeface="Courier New" pitchFamily="49" charset="0"/>
              </a:rPr>
              <a:t>void </a:t>
            </a:r>
            <a:r>
              <a:rPr lang="en-US" sz="1800" b="1">
                <a:solidFill>
                  <a:schemeClr val="accent2"/>
                </a:solidFill>
                <a:latin typeface="Courier New" pitchFamily="49" charset="0"/>
              </a:rPr>
              <a:t>r_swap</a:t>
            </a:r>
            <a:r>
              <a:rPr lang="en-US" sz="1800" b="1">
                <a:latin typeface="Courier New" pitchFamily="49" charset="0"/>
              </a:rPr>
              <a:t>(int &amp;a, int &amp;b)</a:t>
            </a:r>
          </a:p>
          <a:p>
            <a:pPr marL="742950" lvl="1" indent="-285750">
              <a:spcBef>
                <a:spcPct val="20000"/>
              </a:spcBef>
              <a:buFont typeface="Courier New" pitchFamily="49" charset="0"/>
              <a:buNone/>
            </a:pPr>
            <a:r>
              <a:rPr lang="en-US" sz="1800" b="1">
                <a:latin typeface="Courier New" pitchFamily="49" charset="0"/>
              </a:rPr>
              <a:t>{</a:t>
            </a:r>
          </a:p>
          <a:p>
            <a:pPr marL="742950" lvl="1" indent="-285750">
              <a:spcBef>
                <a:spcPct val="20000"/>
              </a:spcBef>
              <a:buFont typeface="Courier New" pitchFamily="49" charset="0"/>
              <a:buNone/>
            </a:pPr>
            <a:r>
              <a:rPr lang="en-US" sz="1800" b="1">
                <a:latin typeface="Courier New" pitchFamily="49" charset="0"/>
              </a:rPr>
              <a:t> int temp;</a:t>
            </a:r>
          </a:p>
          <a:p>
            <a:pPr marL="742950" lvl="1" indent="-285750">
              <a:spcBef>
                <a:spcPct val="20000"/>
              </a:spcBef>
              <a:buFont typeface="Courier New" pitchFamily="49" charset="0"/>
              <a:buNone/>
            </a:pPr>
            <a:r>
              <a:rPr lang="en-US" sz="1800" b="1">
                <a:latin typeface="Courier New" pitchFamily="49" charset="0"/>
              </a:rPr>
              <a:t> temp = a;		(2)</a:t>
            </a:r>
          </a:p>
          <a:p>
            <a:pPr marL="742950" lvl="1" indent="-285750">
              <a:spcBef>
                <a:spcPct val="20000"/>
              </a:spcBef>
              <a:buFont typeface="Courier New" pitchFamily="49" charset="0"/>
              <a:buNone/>
            </a:pPr>
            <a:r>
              <a:rPr lang="en-US" sz="1800" b="1">
                <a:latin typeface="Courier New" pitchFamily="49" charset="0"/>
              </a:rPr>
              <a:t> a = b;		(3)</a:t>
            </a:r>
          </a:p>
          <a:p>
            <a:pPr marL="742950" lvl="1" indent="-285750">
              <a:spcBef>
                <a:spcPct val="20000"/>
              </a:spcBef>
              <a:buFont typeface="Courier New" pitchFamily="49" charset="0"/>
              <a:buNone/>
            </a:pPr>
            <a:r>
              <a:rPr lang="en-US" sz="1800" b="1">
                <a:latin typeface="Courier New" pitchFamily="49" charset="0"/>
              </a:rPr>
              <a:t> b = temp;</a:t>
            </a:r>
          </a:p>
          <a:p>
            <a:pPr marL="742950" lvl="1" indent="-285750">
              <a:spcBef>
                <a:spcPct val="20000"/>
              </a:spcBef>
              <a:buFont typeface="Courier New" pitchFamily="49" charset="0"/>
              <a:buNone/>
            </a:pPr>
            <a:r>
              <a:rPr lang="en-US" sz="1800" b="1">
                <a:latin typeface="Courier New" pitchFamily="49" charset="0"/>
              </a:rPr>
              <a:t>}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4419600" y="1219200"/>
            <a:ext cx="4495800" cy="26670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</a:pPr>
            <a:r>
              <a:rPr lang="en-US" sz="1800" b="1">
                <a:latin typeface="Courier New" pitchFamily="49" charset="0"/>
              </a:rPr>
              <a:t>void </a:t>
            </a:r>
            <a:r>
              <a:rPr lang="en-US" sz="1800" b="1">
                <a:solidFill>
                  <a:schemeClr val="accent2"/>
                </a:solidFill>
                <a:latin typeface="Courier New" pitchFamily="49" charset="0"/>
              </a:rPr>
              <a:t>p_swap</a:t>
            </a:r>
            <a:r>
              <a:rPr lang="en-US" sz="1800" b="1">
                <a:latin typeface="Courier New" pitchFamily="49" charset="0"/>
              </a:rPr>
              <a:t>(int *a, int *b)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</a:pPr>
            <a:r>
              <a:rPr lang="en-US" sz="1800" b="1">
                <a:latin typeface="Courier New" pitchFamily="49" charset="0"/>
              </a:rPr>
              <a:t>{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>
                <a:latin typeface="Courier New" pitchFamily="49" charset="0"/>
              </a:rPr>
              <a:t> </a:t>
            </a:r>
            <a:r>
              <a:rPr lang="en-US" sz="1800" b="1">
                <a:latin typeface="Courier New" pitchFamily="49" charset="0"/>
              </a:rPr>
              <a:t>int temp;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</a:pPr>
            <a:r>
              <a:rPr lang="en-US" sz="1800" b="1">
                <a:latin typeface="Courier New" pitchFamily="49" charset="0"/>
              </a:rPr>
              <a:t>  temp = *a;	(2)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</a:pPr>
            <a:r>
              <a:rPr lang="en-US" sz="1800" b="1">
                <a:latin typeface="Courier New" pitchFamily="49" charset="0"/>
              </a:rPr>
              <a:t>  *a = *b;		(3)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</a:pPr>
            <a:r>
              <a:rPr lang="en-US" sz="1800" b="1">
                <a:latin typeface="Courier New" pitchFamily="49" charset="0"/>
              </a:rPr>
              <a:t>  *b = temp;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</a:pPr>
            <a:r>
              <a:rPr lang="en-US" sz="1800" b="1">
                <a:latin typeface="Courier New" pitchFamily="49" charset="0"/>
              </a:rPr>
              <a:t>}</a:t>
            </a:r>
            <a:r>
              <a:rPr lang="en-US" sz="2800" b="1">
                <a:latin typeface="Courier New" pitchFamily="49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nimBg="1"/>
      <p:bldP spid="174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D906BCF9-6542-4C0A-A427-7EA37ADD433B}" type="slidenum">
              <a:rPr lang="en-US"/>
              <a:pPr/>
              <a:t>4</a:t>
            </a:fld>
            <a:endParaRPr lang="en-US"/>
          </a:p>
        </p:txBody>
      </p:sp>
      <p:sp>
        <p:nvSpPr>
          <p:cNvPr id="13361" name="Rectangle 49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Pointer </a:t>
            </a:r>
            <a:r>
              <a:rPr lang="en-US" dirty="0"/>
              <a:t>Expressions and Pointer Arithmetic</a:t>
            </a:r>
          </a:p>
        </p:txBody>
      </p:sp>
      <p:sp>
        <p:nvSpPr>
          <p:cNvPr id="13362" name="Rectangle 50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305800" cy="5410200"/>
          </a:xfrm>
        </p:spPr>
        <p:txBody>
          <a:bodyPr/>
          <a:lstStyle/>
          <a:p>
            <a:r>
              <a:rPr lang="en-US"/>
              <a:t>Pointer arithmetic</a:t>
            </a:r>
          </a:p>
          <a:p>
            <a:pPr lvl="1"/>
            <a:r>
              <a:rPr lang="en-US"/>
              <a:t>Increment/decrement pointer  </a:t>
            </a:r>
            <a:r>
              <a:rPr lang="en-US" b="1">
                <a:latin typeface="Courier New" pitchFamily="49" charset="0"/>
              </a:rPr>
              <a:t>(++</a:t>
            </a:r>
            <a:r>
              <a:rPr lang="en-US"/>
              <a:t> or </a:t>
            </a:r>
            <a:r>
              <a:rPr lang="en-US" b="1">
                <a:latin typeface="Courier New" pitchFamily="49" charset="0"/>
              </a:rPr>
              <a:t>--</a:t>
            </a:r>
            <a:r>
              <a:rPr lang="en-US"/>
              <a:t>)</a:t>
            </a:r>
          </a:p>
          <a:p>
            <a:pPr lvl="1"/>
            <a:r>
              <a:rPr lang="en-US"/>
              <a:t>Add/subtract an integer to/from a pointer( </a:t>
            </a:r>
            <a:r>
              <a:rPr lang="en-US" b="1">
                <a:latin typeface="Courier New" pitchFamily="49" charset="0"/>
              </a:rPr>
              <a:t>+</a:t>
            </a:r>
            <a:r>
              <a:rPr lang="en-US"/>
              <a:t> or </a:t>
            </a:r>
            <a:r>
              <a:rPr lang="en-US" b="1">
                <a:latin typeface="Courier New" pitchFamily="49" charset="0"/>
              </a:rPr>
              <a:t>+=</a:t>
            </a:r>
            <a:r>
              <a:rPr lang="en-US"/>
              <a:t> , </a:t>
            </a:r>
            <a:r>
              <a:rPr lang="en-US" b="1">
                <a:latin typeface="Courier New" pitchFamily="49" charset="0"/>
              </a:rPr>
              <a:t>-</a:t>
            </a:r>
            <a:r>
              <a:rPr lang="en-US"/>
              <a:t> or </a:t>
            </a:r>
            <a:r>
              <a:rPr lang="en-US" b="1">
                <a:latin typeface="Courier New" pitchFamily="49" charset="0"/>
              </a:rPr>
              <a:t>-=</a:t>
            </a:r>
            <a:r>
              <a:rPr lang="en-US"/>
              <a:t>)</a:t>
            </a:r>
          </a:p>
          <a:p>
            <a:pPr lvl="1"/>
            <a:r>
              <a:rPr lang="en-US"/>
              <a:t>Pointers may be subtracted from each other</a:t>
            </a:r>
          </a:p>
          <a:p>
            <a:pPr lvl="1"/>
            <a:r>
              <a:rPr lang="en-US"/>
              <a:t>Pointer arithmetic is meaningless unless performed on an array</a:t>
            </a:r>
          </a:p>
          <a:p>
            <a:r>
              <a:rPr lang="en-US"/>
              <a:t>5 element </a:t>
            </a:r>
            <a:r>
              <a:rPr lang="en-US" b="1">
                <a:latin typeface="Courier New" pitchFamily="49" charset="0"/>
              </a:rPr>
              <a:t>int</a:t>
            </a:r>
            <a:r>
              <a:rPr lang="en-US"/>
              <a:t> array on a machine using 4 byte </a:t>
            </a:r>
            <a:r>
              <a:rPr lang="en-US" b="1">
                <a:latin typeface="Courier New" pitchFamily="49" charset="0"/>
              </a:rPr>
              <a:t>int</a:t>
            </a:r>
            <a:r>
              <a:rPr lang="en-US"/>
              <a:t>s</a:t>
            </a:r>
          </a:p>
          <a:p>
            <a:pPr lvl="1"/>
            <a:r>
              <a:rPr lang="en-US" b="1">
                <a:latin typeface="Courier New" pitchFamily="49" charset="0"/>
              </a:rPr>
              <a:t>vPtr</a:t>
            </a:r>
            <a:r>
              <a:rPr lang="en-US"/>
              <a:t> points to first element </a:t>
            </a:r>
            <a:r>
              <a:rPr lang="en-US" b="1">
                <a:latin typeface="Courier New" pitchFamily="49" charset="0"/>
              </a:rPr>
              <a:t>v[ 0 ]</a:t>
            </a:r>
            <a:r>
              <a:rPr lang="en-US"/>
              <a:t>, which is at location 3000</a:t>
            </a:r>
          </a:p>
          <a:p>
            <a:pPr lvl="2"/>
            <a:r>
              <a:rPr lang="en-US" b="1">
                <a:latin typeface="Courier New" pitchFamily="49" charset="0"/>
              </a:rPr>
              <a:t>vPtr = 3000</a:t>
            </a:r>
            <a:endParaRPr lang="en-US"/>
          </a:p>
          <a:p>
            <a:pPr lvl="1"/>
            <a:r>
              <a:rPr lang="en-US" b="1">
                <a:latin typeface="Courier New" pitchFamily="49" charset="0"/>
              </a:rPr>
              <a:t>vPtr += 2</a:t>
            </a:r>
            <a:r>
              <a:rPr lang="en-US"/>
              <a:t>; sets </a:t>
            </a:r>
            <a:r>
              <a:rPr lang="en-US" b="1">
                <a:latin typeface="Courier New" pitchFamily="49" charset="0"/>
              </a:rPr>
              <a:t>vPtr</a:t>
            </a:r>
            <a:r>
              <a:rPr lang="en-US"/>
              <a:t> to </a:t>
            </a:r>
            <a:r>
              <a:rPr lang="en-US" b="1">
                <a:latin typeface="Courier New" pitchFamily="49" charset="0"/>
              </a:rPr>
              <a:t>3008</a:t>
            </a:r>
          </a:p>
          <a:p>
            <a:pPr lvl="2"/>
            <a:r>
              <a:rPr lang="en-US" b="1">
                <a:latin typeface="Courier New" pitchFamily="49" charset="0"/>
              </a:rPr>
              <a:t>vPtr</a:t>
            </a:r>
            <a:r>
              <a:rPr lang="en-US"/>
              <a:t> points to </a:t>
            </a:r>
            <a:r>
              <a:rPr lang="en-US" b="1">
                <a:latin typeface="Courier New" pitchFamily="49" charset="0"/>
              </a:rPr>
              <a:t>v[ 2 ]</a:t>
            </a:r>
            <a:endParaRPr lang="en-US"/>
          </a:p>
        </p:txBody>
      </p:sp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5253038" y="4198938"/>
            <a:ext cx="3662362" cy="1668462"/>
            <a:chOff x="1773" y="2334"/>
            <a:chExt cx="1593" cy="733"/>
          </a:xfrm>
        </p:grpSpPr>
        <p:sp>
          <p:nvSpPr>
            <p:cNvPr id="13345" name="Rectangle 33"/>
            <p:cNvSpPr>
              <a:spLocks noChangeArrowheads="1"/>
            </p:cNvSpPr>
            <p:nvPr/>
          </p:nvSpPr>
          <p:spPr bwMode="auto">
            <a:xfrm>
              <a:off x="1773" y="2963"/>
              <a:ext cx="842" cy="10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sz="1000">
                  <a:latin typeface="Courier New" pitchFamily="49" charset="0"/>
                </a:rPr>
                <a:t>pointer variable </a:t>
              </a:r>
              <a:r>
                <a:rPr lang="en-US" sz="1000" b="1">
                  <a:latin typeface="Courier New" pitchFamily="49" charset="0"/>
                  <a:ea typeface="Mincho" charset="-128"/>
                </a:rPr>
                <a:t>vPtr</a:t>
              </a:r>
              <a:endParaRPr lang="en-US" sz="1000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sz="100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3344" name="Freeform 32"/>
            <p:cNvSpPr>
              <a:spLocks/>
            </p:cNvSpPr>
            <p:nvPr/>
          </p:nvSpPr>
          <p:spPr bwMode="auto">
            <a:xfrm>
              <a:off x="1782" y="2830"/>
              <a:ext cx="144" cy="144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44"/>
                </a:cxn>
                <a:cxn ang="0">
                  <a:pos x="0" y="19944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44"/>
                  </a:lnTo>
                  <a:lnTo>
                    <a:pt x="0" y="19944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3" name="Oval 31"/>
            <p:cNvSpPr>
              <a:spLocks noChangeArrowheads="1"/>
            </p:cNvSpPr>
            <p:nvPr/>
          </p:nvSpPr>
          <p:spPr bwMode="auto">
            <a:xfrm>
              <a:off x="1830" y="2878"/>
              <a:ext cx="48" cy="48"/>
            </a:xfrm>
            <a:prstGeom prst="ellipse">
              <a:avLst/>
            </a:prstGeom>
            <a:solidFill>
              <a:srgbClr val="000000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28"/>
            <p:cNvGrpSpPr>
              <a:grpSpLocks/>
            </p:cNvGrpSpPr>
            <p:nvPr/>
          </p:nvGrpSpPr>
          <p:grpSpPr bwMode="auto">
            <a:xfrm>
              <a:off x="2166" y="2604"/>
              <a:ext cx="240" cy="144"/>
              <a:chOff x="0" y="0"/>
              <a:chExt cx="20000" cy="20000"/>
            </a:xfrm>
          </p:grpSpPr>
          <p:sp>
            <p:nvSpPr>
              <p:cNvPr id="13342" name="Freeform 30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/>
                <a:ahLst/>
                <a:cxnLst>
                  <a:cxn ang="0">
                    <a:pos x="19967" y="0"/>
                  </a:cxn>
                  <a:cxn ang="0">
                    <a:pos x="19967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67" y="0"/>
                  </a:cxn>
                </a:cxnLst>
                <a:rect l="0" t="0" r="r" b="b"/>
                <a:pathLst>
                  <a:path w="20000" h="20000">
                    <a:moveTo>
                      <a:pt x="19967" y="0"/>
                    </a:moveTo>
                    <a:lnTo>
                      <a:pt x="19967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67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1" name="Rectangle 29"/>
              <p:cNvSpPr>
                <a:spLocks noChangeArrowheads="1"/>
              </p:cNvSpPr>
              <p:nvPr/>
            </p:nvSpPr>
            <p:spPr bwMode="auto">
              <a:xfrm>
                <a:off x="2100" y="4000"/>
                <a:ext cx="15767" cy="145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000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v[0]</a:t>
                </a:r>
                <a:endParaRPr lang="en-US" sz="1000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00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4" name="Group 25"/>
            <p:cNvGrpSpPr>
              <a:grpSpLocks/>
            </p:cNvGrpSpPr>
            <p:nvPr/>
          </p:nvGrpSpPr>
          <p:grpSpPr bwMode="auto">
            <a:xfrm>
              <a:off x="2406" y="2604"/>
              <a:ext cx="240" cy="144"/>
              <a:chOff x="0" y="0"/>
              <a:chExt cx="20000" cy="20000"/>
            </a:xfrm>
          </p:grpSpPr>
          <p:sp>
            <p:nvSpPr>
              <p:cNvPr id="13339" name="Freeform 27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/>
                <a:ahLst/>
                <a:cxnLst>
                  <a:cxn ang="0">
                    <a:pos x="19967" y="0"/>
                  </a:cxn>
                  <a:cxn ang="0">
                    <a:pos x="19967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67" y="0"/>
                  </a:cxn>
                </a:cxnLst>
                <a:rect l="0" t="0" r="r" b="b"/>
                <a:pathLst>
                  <a:path w="20000" h="20000">
                    <a:moveTo>
                      <a:pt x="19967" y="0"/>
                    </a:moveTo>
                    <a:lnTo>
                      <a:pt x="19967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67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8" name="Rectangle 26"/>
              <p:cNvSpPr>
                <a:spLocks noChangeArrowheads="1"/>
              </p:cNvSpPr>
              <p:nvPr/>
            </p:nvSpPr>
            <p:spPr bwMode="auto">
              <a:xfrm>
                <a:off x="2100" y="4000"/>
                <a:ext cx="15767" cy="145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000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v[1]</a:t>
                </a:r>
                <a:endParaRPr lang="en-US" sz="1000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00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2646" y="2604"/>
              <a:ext cx="240" cy="144"/>
              <a:chOff x="0" y="0"/>
              <a:chExt cx="20000" cy="20000"/>
            </a:xfrm>
          </p:grpSpPr>
          <p:sp>
            <p:nvSpPr>
              <p:cNvPr id="13336" name="Freeform 24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/>
                <a:ahLst/>
                <a:cxnLst>
                  <a:cxn ang="0">
                    <a:pos x="19967" y="0"/>
                  </a:cxn>
                  <a:cxn ang="0">
                    <a:pos x="19967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67" y="0"/>
                  </a:cxn>
                </a:cxnLst>
                <a:rect l="0" t="0" r="r" b="b"/>
                <a:pathLst>
                  <a:path w="20000" h="20000">
                    <a:moveTo>
                      <a:pt x="19967" y="0"/>
                    </a:moveTo>
                    <a:lnTo>
                      <a:pt x="19967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67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5" name="Rectangle 23"/>
              <p:cNvSpPr>
                <a:spLocks noChangeArrowheads="1"/>
              </p:cNvSpPr>
              <p:nvPr/>
            </p:nvSpPr>
            <p:spPr bwMode="auto">
              <a:xfrm>
                <a:off x="2100" y="4000"/>
                <a:ext cx="15767" cy="145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000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v[2]</a:t>
                </a:r>
                <a:endParaRPr lang="en-US" sz="1000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00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9"/>
            <p:cNvGrpSpPr>
              <a:grpSpLocks/>
            </p:cNvGrpSpPr>
            <p:nvPr/>
          </p:nvGrpSpPr>
          <p:grpSpPr bwMode="auto">
            <a:xfrm>
              <a:off x="3126" y="2604"/>
              <a:ext cx="240" cy="144"/>
              <a:chOff x="0" y="0"/>
              <a:chExt cx="20000" cy="20000"/>
            </a:xfrm>
          </p:grpSpPr>
          <p:sp>
            <p:nvSpPr>
              <p:cNvPr id="13333" name="Freeform 21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/>
                <a:ahLst/>
                <a:cxnLst>
                  <a:cxn ang="0">
                    <a:pos x="19967" y="0"/>
                  </a:cxn>
                  <a:cxn ang="0">
                    <a:pos x="19967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67" y="0"/>
                  </a:cxn>
                </a:cxnLst>
                <a:rect l="0" t="0" r="r" b="b"/>
                <a:pathLst>
                  <a:path w="20000" h="20000">
                    <a:moveTo>
                      <a:pt x="19967" y="0"/>
                    </a:moveTo>
                    <a:lnTo>
                      <a:pt x="19967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67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2" name="Rectangle 20"/>
              <p:cNvSpPr>
                <a:spLocks noChangeArrowheads="1"/>
              </p:cNvSpPr>
              <p:nvPr/>
            </p:nvSpPr>
            <p:spPr bwMode="auto">
              <a:xfrm>
                <a:off x="2100" y="4000"/>
                <a:ext cx="15767" cy="145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000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v[4]</a:t>
                </a:r>
                <a:endParaRPr lang="en-US" sz="1000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00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2886" y="2604"/>
              <a:ext cx="240" cy="144"/>
              <a:chOff x="0" y="0"/>
              <a:chExt cx="20000" cy="20000"/>
            </a:xfrm>
          </p:grpSpPr>
          <p:sp>
            <p:nvSpPr>
              <p:cNvPr id="13330" name="Freeform 18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/>
                <a:ahLst/>
                <a:cxnLst>
                  <a:cxn ang="0">
                    <a:pos x="19967" y="0"/>
                  </a:cxn>
                  <a:cxn ang="0">
                    <a:pos x="19967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67" y="0"/>
                  </a:cxn>
                </a:cxnLst>
                <a:rect l="0" t="0" r="r" b="b"/>
                <a:pathLst>
                  <a:path w="20000" h="20000">
                    <a:moveTo>
                      <a:pt x="19967" y="0"/>
                    </a:moveTo>
                    <a:lnTo>
                      <a:pt x="19967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67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9" name="Rectangle 17"/>
              <p:cNvSpPr>
                <a:spLocks noChangeArrowheads="1"/>
              </p:cNvSpPr>
              <p:nvPr/>
            </p:nvSpPr>
            <p:spPr bwMode="auto">
              <a:xfrm>
                <a:off x="2100" y="4000"/>
                <a:ext cx="15767" cy="145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000" b="1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v[3]</a:t>
                </a:r>
                <a:endParaRPr lang="en-US" sz="1000">
                  <a:solidFill>
                    <a:schemeClr val="tx1"/>
                  </a:solidFill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</a:pPr>
                <a:endParaRPr lang="en-US" sz="100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13327" name="Freeform 15"/>
            <p:cNvSpPr>
              <a:spLocks/>
            </p:cNvSpPr>
            <p:nvPr/>
          </p:nvSpPr>
          <p:spPr bwMode="auto">
            <a:xfrm>
              <a:off x="2166" y="2508"/>
              <a:ext cx="0" cy="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917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0" y="19917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6" name="Freeform 14"/>
            <p:cNvSpPr>
              <a:spLocks/>
            </p:cNvSpPr>
            <p:nvPr/>
          </p:nvSpPr>
          <p:spPr bwMode="auto">
            <a:xfrm>
              <a:off x="2406" y="2508"/>
              <a:ext cx="0" cy="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917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0" y="19917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5" name="Freeform 13"/>
            <p:cNvSpPr>
              <a:spLocks/>
            </p:cNvSpPr>
            <p:nvPr/>
          </p:nvSpPr>
          <p:spPr bwMode="auto">
            <a:xfrm>
              <a:off x="2646" y="2508"/>
              <a:ext cx="0" cy="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917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0" y="19917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4" name="Freeform 12"/>
            <p:cNvSpPr>
              <a:spLocks/>
            </p:cNvSpPr>
            <p:nvPr/>
          </p:nvSpPr>
          <p:spPr bwMode="auto">
            <a:xfrm>
              <a:off x="2886" y="2508"/>
              <a:ext cx="0" cy="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917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0" y="19917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3" name="Freeform 11"/>
            <p:cNvSpPr>
              <a:spLocks/>
            </p:cNvSpPr>
            <p:nvPr/>
          </p:nvSpPr>
          <p:spPr bwMode="auto">
            <a:xfrm>
              <a:off x="3126" y="2508"/>
              <a:ext cx="0" cy="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917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0" y="19917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2" name="Rectangle 10"/>
            <p:cNvSpPr>
              <a:spLocks noChangeArrowheads="1"/>
            </p:cNvSpPr>
            <p:nvPr/>
          </p:nvSpPr>
          <p:spPr bwMode="auto">
            <a:xfrm>
              <a:off x="2081" y="2418"/>
              <a:ext cx="189" cy="10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sz="1000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3000</a:t>
              </a:r>
              <a:endParaRPr lang="en-US" sz="1000">
                <a:solidFill>
                  <a:schemeClr val="tx1"/>
                </a:solidFill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sz="100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3321" name="Rectangle 9"/>
            <p:cNvSpPr>
              <a:spLocks noChangeArrowheads="1"/>
            </p:cNvSpPr>
            <p:nvPr/>
          </p:nvSpPr>
          <p:spPr bwMode="auto">
            <a:xfrm>
              <a:off x="2321" y="2418"/>
              <a:ext cx="189" cy="10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sz="1000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3004</a:t>
              </a:r>
              <a:endParaRPr lang="en-US" sz="1000">
                <a:solidFill>
                  <a:schemeClr val="tx1"/>
                </a:solidFill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sz="100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3320" name="Rectangle 8"/>
            <p:cNvSpPr>
              <a:spLocks noChangeArrowheads="1"/>
            </p:cNvSpPr>
            <p:nvPr/>
          </p:nvSpPr>
          <p:spPr bwMode="auto">
            <a:xfrm>
              <a:off x="2561" y="2418"/>
              <a:ext cx="189" cy="10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sz="1000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3008</a:t>
              </a:r>
              <a:endParaRPr lang="en-US" sz="1000">
                <a:solidFill>
                  <a:schemeClr val="tx1"/>
                </a:solidFill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sz="100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3319" name="Rectangle 7"/>
            <p:cNvSpPr>
              <a:spLocks noChangeArrowheads="1"/>
            </p:cNvSpPr>
            <p:nvPr/>
          </p:nvSpPr>
          <p:spPr bwMode="auto">
            <a:xfrm>
              <a:off x="2801" y="2418"/>
              <a:ext cx="189" cy="10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sz="1000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3012</a:t>
              </a:r>
              <a:endParaRPr lang="en-US" sz="1000">
                <a:solidFill>
                  <a:schemeClr val="tx1"/>
                </a:solidFill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sz="100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3318" name="Rectangle 6"/>
            <p:cNvSpPr>
              <a:spLocks noChangeArrowheads="1"/>
            </p:cNvSpPr>
            <p:nvPr/>
          </p:nvSpPr>
          <p:spPr bwMode="auto">
            <a:xfrm>
              <a:off x="3041" y="2418"/>
              <a:ext cx="189" cy="10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sz="1000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3016</a:t>
              </a:r>
              <a:endParaRPr lang="en-US" sz="1000">
                <a:solidFill>
                  <a:schemeClr val="tx1"/>
                </a:solidFill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sz="100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3317" name="Rectangle 5"/>
            <p:cNvSpPr>
              <a:spLocks noChangeArrowheads="1"/>
            </p:cNvSpPr>
            <p:nvPr/>
          </p:nvSpPr>
          <p:spPr bwMode="auto">
            <a:xfrm>
              <a:off x="2055" y="2334"/>
              <a:ext cx="324" cy="96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sz="1000">
                  <a:latin typeface="Courier New" pitchFamily="49" charset="0"/>
                </a:rPr>
                <a:t>location</a:t>
              </a:r>
            </a:p>
            <a:p>
              <a:pPr>
                <a:spcBef>
                  <a:spcPct val="0"/>
                </a:spcBef>
              </a:pPr>
              <a:endParaRPr lang="en-US" sz="100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13316" name="Freeform 4"/>
            <p:cNvSpPr>
              <a:spLocks/>
            </p:cNvSpPr>
            <p:nvPr/>
          </p:nvSpPr>
          <p:spPr bwMode="auto">
            <a:xfrm>
              <a:off x="1852" y="2667"/>
              <a:ext cx="315" cy="214"/>
            </a:xfrm>
            <a:custGeom>
              <a:avLst/>
              <a:gdLst/>
              <a:ahLst/>
              <a:cxnLst>
                <a:cxn ang="0">
                  <a:pos x="19975" y="0"/>
                </a:cxn>
                <a:cxn ang="0">
                  <a:pos x="0" y="0"/>
                </a:cxn>
                <a:cxn ang="0">
                  <a:pos x="0" y="19963"/>
                </a:cxn>
              </a:cxnLst>
              <a:rect l="0" t="0" r="r" b="b"/>
              <a:pathLst>
                <a:path w="20000" h="20000">
                  <a:moveTo>
                    <a:pt x="19975" y="0"/>
                  </a:moveTo>
                  <a:lnTo>
                    <a:pt x="0" y="0"/>
                  </a:lnTo>
                  <a:lnTo>
                    <a:pt x="0" y="19963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46" name="Rectangle 34"/>
          <p:cNvSpPr>
            <a:spLocks noChangeArrowheads="1"/>
          </p:cNvSpPr>
          <p:nvPr/>
        </p:nvSpPr>
        <p:spPr bwMode="auto">
          <a:xfrm>
            <a:off x="1828800" y="1989138"/>
            <a:ext cx="5486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359" name="Rectangle 47"/>
          <p:cNvSpPr>
            <a:spLocks noChangeArrowheads="1"/>
          </p:cNvSpPr>
          <p:nvPr/>
        </p:nvSpPr>
        <p:spPr bwMode="auto">
          <a:xfrm>
            <a:off x="1828800" y="3433763"/>
            <a:ext cx="54864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</a:rPr>
              <a:t> </a:t>
            </a:r>
          </a:p>
          <a:p>
            <a:pPr>
              <a:spcBef>
                <a:spcPct val="0"/>
              </a:spcBef>
            </a:pPr>
            <a:endParaRPr 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F1A3477C-BFFC-4430-96E2-9C8CD0A83EBF}" type="slidenum">
              <a:rPr lang="en-US"/>
              <a:pPr/>
              <a:t>5</a:t>
            </a:fld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 </a:t>
            </a:r>
            <a:r>
              <a:rPr lang="en-US" dirty="0"/>
              <a:t>Expressions and Pointer Arithmetic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Subtracting pointers</a:t>
            </a:r>
          </a:p>
          <a:p>
            <a:pPr lvl="1"/>
            <a:r>
              <a:rPr lang="en-US"/>
              <a:t>Returns the number of elements between two addresses</a:t>
            </a:r>
          </a:p>
          <a:p>
            <a:pPr lvl="4">
              <a:buFontTx/>
              <a:buNone/>
            </a:pPr>
            <a:r>
              <a:rPr lang="en-US" sz="2400" b="1">
                <a:latin typeface="Courier New" pitchFamily="49" charset="0"/>
              </a:rPr>
              <a:t>	</a:t>
            </a:r>
            <a:r>
              <a:rPr lang="en-US" b="1">
                <a:latin typeface="Courier New" pitchFamily="49" charset="0"/>
              </a:rPr>
              <a:t>vPtr2 = v[ 2 ];</a:t>
            </a:r>
            <a:br>
              <a:rPr lang="en-US" b="1">
                <a:latin typeface="Courier New" pitchFamily="49" charset="0"/>
              </a:rPr>
            </a:br>
            <a:r>
              <a:rPr lang="en-US" b="1">
                <a:latin typeface="Courier New" pitchFamily="49" charset="0"/>
              </a:rPr>
              <a:t>vPtr = v[ 0 ];</a:t>
            </a:r>
            <a:br>
              <a:rPr lang="en-US" b="1">
                <a:latin typeface="Courier New" pitchFamily="49" charset="0"/>
              </a:rPr>
            </a:br>
            <a:r>
              <a:rPr lang="en-US" b="1">
                <a:latin typeface="Courier New" pitchFamily="49" charset="0"/>
              </a:rPr>
              <a:t>vPtr2 - vPtr == 2</a:t>
            </a:r>
          </a:p>
          <a:p>
            <a:r>
              <a:rPr lang="en-US"/>
              <a:t>Pointer comparison</a:t>
            </a:r>
          </a:p>
          <a:p>
            <a:pPr lvl="1"/>
            <a:r>
              <a:rPr lang="en-US"/>
              <a:t>Test which pointer points to the higher numbered array element</a:t>
            </a:r>
          </a:p>
          <a:p>
            <a:pPr lvl="1"/>
            <a:r>
              <a:rPr lang="en-US"/>
              <a:t>Test if a pointer points to </a:t>
            </a:r>
            <a:r>
              <a:rPr lang="en-US" b="1">
                <a:latin typeface="Courier New" pitchFamily="49" charset="0"/>
              </a:rPr>
              <a:t>0</a:t>
            </a:r>
            <a:r>
              <a:rPr lang="en-US"/>
              <a:t> (</a:t>
            </a:r>
            <a:r>
              <a:rPr lang="en-US" b="1">
                <a:latin typeface="Courier New" pitchFamily="49" charset="0"/>
              </a:rPr>
              <a:t>NULL</a:t>
            </a:r>
            <a:r>
              <a:rPr lang="en-US"/>
              <a:t>)</a:t>
            </a:r>
          </a:p>
          <a:p>
            <a:pPr lvl="4">
              <a:buFontTx/>
              <a:buNone/>
            </a:pPr>
            <a:r>
              <a:rPr lang="en-US" b="1">
                <a:latin typeface="Courier New" pitchFamily="49" charset="0"/>
              </a:rPr>
              <a:t>if ( vPtr == ‘0’ )</a:t>
            </a:r>
          </a:p>
          <a:p>
            <a:pPr lvl="4">
              <a:buFontTx/>
              <a:buNone/>
            </a:pPr>
            <a:r>
              <a:rPr lang="en-US" b="1">
                <a:latin typeface="Courier New" pitchFamily="49" charset="0"/>
              </a:rPr>
              <a:t>   statement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BE903AD9-88D6-4B0A-AB0A-13A4D9588D82}" type="slidenum">
              <a:rPr lang="en-US"/>
              <a:pPr/>
              <a:t>6</a:t>
            </a:fld>
            <a:endParaRPr lang="en-US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Void pointer</a:t>
            </a:r>
            <a:endParaRPr lang="en-US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Pointers assignment</a:t>
            </a:r>
          </a:p>
          <a:p>
            <a:pPr lvl="1"/>
            <a:r>
              <a:rPr lang="en-US" dirty="0"/>
              <a:t>If not the same type, a cast operator must be used</a:t>
            </a:r>
          </a:p>
          <a:p>
            <a:pPr lvl="1"/>
            <a:r>
              <a:rPr lang="en-US" dirty="0"/>
              <a:t>Exception: pointer to </a:t>
            </a:r>
            <a:r>
              <a:rPr lang="en-US" b="1" dirty="0">
                <a:latin typeface="Courier New" pitchFamily="49" charset="0"/>
              </a:rPr>
              <a:t>void</a:t>
            </a:r>
            <a:r>
              <a:rPr lang="en-US" dirty="0"/>
              <a:t> (type </a:t>
            </a:r>
            <a:r>
              <a:rPr lang="en-US" b="1" dirty="0">
                <a:latin typeface="Courier New" pitchFamily="49" charset="0"/>
              </a:rPr>
              <a:t>void *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Generic pointer, represents any type</a:t>
            </a:r>
          </a:p>
          <a:p>
            <a:pPr lvl="2"/>
            <a:r>
              <a:rPr lang="en-US" dirty="0"/>
              <a:t>No casting needed to convert a pointer to </a:t>
            </a:r>
            <a:r>
              <a:rPr lang="en-US" b="1" dirty="0">
                <a:latin typeface="Courier New" pitchFamily="49" charset="0"/>
              </a:rPr>
              <a:t>void</a:t>
            </a:r>
            <a:r>
              <a:rPr lang="en-US" dirty="0"/>
              <a:t> pointer</a:t>
            </a:r>
          </a:p>
          <a:p>
            <a:pPr lvl="2"/>
            <a:r>
              <a:rPr lang="en-US" b="1" dirty="0">
                <a:latin typeface="Courier New" pitchFamily="49" charset="0"/>
              </a:rPr>
              <a:t>void</a:t>
            </a:r>
            <a:r>
              <a:rPr lang="en-US" dirty="0"/>
              <a:t> pointers cannot be </a:t>
            </a:r>
            <a:r>
              <a:rPr lang="en-US" dirty="0" err="1"/>
              <a:t>dereferenced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3D5DD9EF-47BB-4CB6-8F79-7DC8DBF0CD48}" type="slidenum">
              <a:rPr lang="en-US"/>
              <a:pPr/>
              <a:t>7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Relationship Between Pointers and Arrays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Arrays and pointers closely related</a:t>
            </a:r>
          </a:p>
          <a:p>
            <a:pPr lvl="1"/>
            <a:r>
              <a:rPr lang="en-US"/>
              <a:t>Array name like constant pointer</a:t>
            </a:r>
          </a:p>
          <a:p>
            <a:pPr lvl="1"/>
            <a:r>
              <a:rPr lang="en-US"/>
              <a:t>Pointers can do array subscripting operations</a:t>
            </a:r>
          </a:p>
          <a:p>
            <a:pPr lvl="1"/>
            <a:r>
              <a:rPr lang="en-US"/>
              <a:t>Having declared an array </a:t>
            </a:r>
            <a:r>
              <a:rPr lang="en-US" b="1">
                <a:latin typeface="Courier New" pitchFamily="49" charset="0"/>
              </a:rPr>
              <a:t>b[ 5 ]</a:t>
            </a:r>
            <a:r>
              <a:rPr lang="en-US"/>
              <a:t> and a pointer </a:t>
            </a:r>
            <a:r>
              <a:rPr lang="en-US" b="1">
                <a:latin typeface="Courier New" pitchFamily="49" charset="0"/>
              </a:rPr>
              <a:t>bPtr</a:t>
            </a:r>
          </a:p>
          <a:p>
            <a:pPr lvl="2"/>
            <a:r>
              <a:rPr lang="en-US" b="1">
                <a:latin typeface="Courier New" pitchFamily="49" charset="0"/>
              </a:rPr>
              <a:t>bPtr</a:t>
            </a:r>
            <a:r>
              <a:rPr lang="en-US"/>
              <a:t> is equal to </a:t>
            </a:r>
            <a:r>
              <a:rPr lang="en-US" b="1">
                <a:latin typeface="Courier New" pitchFamily="49" charset="0"/>
              </a:rPr>
              <a:t>b</a:t>
            </a:r>
          </a:p>
          <a:p>
            <a:pPr lvl="4">
              <a:buFontTx/>
              <a:buNone/>
            </a:pPr>
            <a:r>
              <a:rPr lang="en-US" b="1">
                <a:latin typeface="Courier New" pitchFamily="49" charset="0"/>
              </a:rPr>
              <a:t>bptr == b</a:t>
            </a:r>
          </a:p>
          <a:p>
            <a:pPr lvl="2"/>
            <a:r>
              <a:rPr lang="en-US" b="1">
                <a:latin typeface="Courier New" pitchFamily="49" charset="0"/>
              </a:rPr>
              <a:t>bptr</a:t>
            </a:r>
            <a:r>
              <a:rPr lang="en-US"/>
              <a:t> is equal to the address of the first element of </a:t>
            </a:r>
            <a:r>
              <a:rPr lang="en-US" b="1">
                <a:latin typeface="Courier New" pitchFamily="49" charset="0"/>
              </a:rPr>
              <a:t>b</a:t>
            </a:r>
          </a:p>
          <a:p>
            <a:pPr lvl="4">
              <a:buFontTx/>
              <a:buNone/>
            </a:pPr>
            <a:r>
              <a:rPr lang="en-US" b="1">
                <a:latin typeface="Courier New" pitchFamily="49" charset="0"/>
              </a:rPr>
              <a:t>bptr == &amp;b[ 0 ]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FB7DB516-8BF2-47DE-843A-D0F385638485}" type="slidenum">
              <a:rPr lang="en-US"/>
              <a:pPr/>
              <a:t>8</a:t>
            </a:fld>
            <a:endParaRPr lang="en-US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Relationship Between Pointers and Arrays</a:t>
            </a:r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Accessing array elements with pointers</a:t>
            </a:r>
          </a:p>
          <a:p>
            <a:pPr lvl="1"/>
            <a:r>
              <a:rPr lang="en-US" dirty="0"/>
              <a:t>Element </a:t>
            </a:r>
            <a:r>
              <a:rPr lang="en-US" b="1" dirty="0">
                <a:latin typeface="Courier New" pitchFamily="49" charset="0"/>
              </a:rPr>
              <a:t>b[ n ]</a:t>
            </a:r>
            <a:r>
              <a:rPr lang="en-US" dirty="0"/>
              <a:t> can be accessed by  </a:t>
            </a:r>
            <a:r>
              <a:rPr lang="en-US" b="1" dirty="0" smtClean="0">
                <a:latin typeface="Courier New" pitchFamily="49" charset="0"/>
              </a:rPr>
              <a:t>*(</a:t>
            </a:r>
            <a:r>
              <a:rPr lang="en-US" b="1" dirty="0" err="1" smtClean="0">
                <a:latin typeface="Courier New" pitchFamily="49" charset="0"/>
              </a:rPr>
              <a:t>bPtr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+ </a:t>
            </a:r>
            <a:r>
              <a:rPr lang="en-US" b="1" dirty="0" smtClean="0">
                <a:latin typeface="Courier New" pitchFamily="49" charset="0"/>
              </a:rPr>
              <a:t>n)</a:t>
            </a:r>
            <a:endParaRPr lang="en-US" b="1" dirty="0">
              <a:latin typeface="Courier New" pitchFamily="49" charset="0"/>
            </a:endParaRPr>
          </a:p>
          <a:p>
            <a:pPr lvl="2"/>
            <a:r>
              <a:rPr lang="en-US" dirty="0"/>
              <a:t>Called pointer/offset notation</a:t>
            </a:r>
          </a:p>
          <a:p>
            <a:pPr lvl="1"/>
            <a:r>
              <a:rPr lang="en-US" dirty="0"/>
              <a:t>Array itself can use pointer arithmetic.</a:t>
            </a:r>
          </a:p>
          <a:p>
            <a:pPr lvl="2"/>
            <a:r>
              <a:rPr lang="en-US" b="1" dirty="0">
                <a:latin typeface="Courier New" pitchFamily="49" charset="0"/>
              </a:rPr>
              <a:t>b[ 3 ]</a:t>
            </a:r>
            <a:r>
              <a:rPr lang="en-US" dirty="0"/>
              <a:t> same as </a:t>
            </a:r>
            <a:r>
              <a:rPr lang="en-US" b="1" dirty="0">
                <a:latin typeface="Courier New" pitchFamily="49" charset="0"/>
              </a:rPr>
              <a:t>*(b + 3)</a:t>
            </a:r>
          </a:p>
          <a:p>
            <a:pPr lvl="1"/>
            <a:r>
              <a:rPr lang="en-US" dirty="0"/>
              <a:t>Pointers can be subscripted (pointer/subscript notation)</a:t>
            </a:r>
          </a:p>
          <a:p>
            <a:pPr lvl="2"/>
            <a:r>
              <a:rPr lang="en-US" b="1" dirty="0" err="1">
                <a:latin typeface="Courier New" pitchFamily="49" charset="0"/>
              </a:rPr>
              <a:t>bPtr</a:t>
            </a:r>
            <a:r>
              <a:rPr lang="en-US" b="1" dirty="0">
                <a:latin typeface="Courier New" pitchFamily="49" charset="0"/>
              </a:rPr>
              <a:t>[ 3 ]</a:t>
            </a:r>
            <a:r>
              <a:rPr lang="en-US" dirty="0"/>
              <a:t> same as </a:t>
            </a:r>
            <a:r>
              <a:rPr lang="en-US" b="1" dirty="0">
                <a:latin typeface="Courier New" pitchFamily="49" charset="0"/>
              </a:rPr>
              <a:t>b[ 3 ]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4191000" cy="5029200"/>
          </a:xfrm>
          <a:ln>
            <a:solidFill>
              <a:schemeClr val="accent1"/>
            </a:solidFill>
          </a:ln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sz="3500" dirty="0" smtClean="0"/>
              <a:t>//using subscript and pointer notations with arrays </a:t>
            </a:r>
          </a:p>
          <a:p>
            <a:pPr>
              <a:buNone/>
            </a:pPr>
            <a:r>
              <a:rPr lang="en-US" sz="3500" dirty="0" smtClean="0"/>
              <a:t>#include&lt;</a:t>
            </a:r>
            <a:r>
              <a:rPr lang="en-US" sz="3500" dirty="0" err="1" smtClean="0"/>
              <a:t>iostream</a:t>
            </a:r>
            <a:r>
              <a:rPr lang="en-US" sz="3500" dirty="0" smtClean="0"/>
              <a:t>&gt;</a:t>
            </a:r>
          </a:p>
          <a:p>
            <a:pPr>
              <a:buNone/>
            </a:pPr>
            <a:r>
              <a:rPr lang="en-US" sz="3500" dirty="0" smtClean="0"/>
              <a:t>using namespace std;</a:t>
            </a:r>
          </a:p>
          <a:p>
            <a:pPr>
              <a:buNone/>
            </a:pPr>
            <a:r>
              <a:rPr lang="en-US" sz="3500" dirty="0" err="1" smtClean="0"/>
              <a:t>int</a:t>
            </a:r>
            <a:r>
              <a:rPr lang="en-US" sz="3500" dirty="0" smtClean="0"/>
              <a:t> main()</a:t>
            </a:r>
          </a:p>
          <a:p>
            <a:pPr>
              <a:buNone/>
            </a:pPr>
            <a:r>
              <a:rPr lang="en-US" sz="3500" dirty="0" smtClean="0"/>
              <a:t>{</a:t>
            </a:r>
          </a:p>
          <a:p>
            <a:pPr>
              <a:buNone/>
            </a:pPr>
            <a:r>
              <a:rPr lang="en-US" sz="3500" dirty="0" smtClean="0"/>
              <a:t>	</a:t>
            </a:r>
            <a:r>
              <a:rPr lang="en-US" sz="3500" dirty="0" err="1" smtClean="0"/>
              <a:t>int</a:t>
            </a:r>
            <a:r>
              <a:rPr lang="en-US" sz="3500" dirty="0" smtClean="0"/>
              <a:t> b[]={10,20,30,40};</a:t>
            </a:r>
          </a:p>
          <a:p>
            <a:pPr>
              <a:buNone/>
            </a:pPr>
            <a:r>
              <a:rPr lang="en-US" sz="3500" dirty="0" smtClean="0"/>
              <a:t>	</a:t>
            </a:r>
            <a:r>
              <a:rPr lang="en-US" sz="3500" dirty="0" err="1" smtClean="0"/>
              <a:t>int</a:t>
            </a:r>
            <a:r>
              <a:rPr lang="en-US" sz="3500" dirty="0" smtClean="0"/>
              <a:t> *</a:t>
            </a:r>
            <a:r>
              <a:rPr lang="en-US" sz="3500" dirty="0" err="1" smtClean="0"/>
              <a:t>bPtr</a:t>
            </a:r>
            <a:r>
              <a:rPr lang="en-US" sz="3500" dirty="0" smtClean="0"/>
              <a:t>=b;</a:t>
            </a:r>
          </a:p>
          <a:p>
            <a:pPr>
              <a:buNone/>
            </a:pPr>
            <a:r>
              <a:rPr lang="en-US" sz="3500" dirty="0" smtClean="0"/>
              <a:t>	</a:t>
            </a:r>
            <a:r>
              <a:rPr lang="en-US" sz="3500" dirty="0" err="1" smtClean="0"/>
              <a:t>cout</a:t>
            </a:r>
            <a:r>
              <a:rPr lang="en-US" sz="3500" dirty="0" smtClean="0"/>
              <a:t>&lt;&lt;“Array printed with:”&lt;&lt;</a:t>
            </a:r>
            <a:r>
              <a:rPr lang="en-US" sz="3500" dirty="0" err="1" smtClean="0"/>
              <a:t>endl</a:t>
            </a:r>
            <a:r>
              <a:rPr lang="en-US" sz="3500" dirty="0" smtClean="0"/>
              <a:t>;</a:t>
            </a:r>
          </a:p>
          <a:p>
            <a:pPr>
              <a:buNone/>
            </a:pPr>
            <a:r>
              <a:rPr lang="en-US" sz="3500" dirty="0" smtClean="0"/>
              <a:t>	</a:t>
            </a:r>
            <a:r>
              <a:rPr lang="en-US" sz="3500" dirty="0" err="1" smtClean="0"/>
              <a:t>cout</a:t>
            </a:r>
            <a:r>
              <a:rPr lang="en-US" sz="3500" dirty="0" smtClean="0"/>
              <a:t>&lt;&lt;“ Array subscript notation” &lt;&lt;</a:t>
            </a:r>
            <a:r>
              <a:rPr lang="en-US" sz="3500" dirty="0" err="1" smtClean="0"/>
              <a:t>endl</a:t>
            </a:r>
            <a:r>
              <a:rPr lang="en-US" sz="3500" dirty="0" smtClean="0"/>
              <a:t>;</a:t>
            </a:r>
          </a:p>
          <a:p>
            <a:pPr>
              <a:buNone/>
            </a:pPr>
            <a:endParaRPr lang="en-US" sz="3500" dirty="0" smtClean="0"/>
          </a:p>
          <a:p>
            <a:pPr>
              <a:buNone/>
            </a:pPr>
            <a:r>
              <a:rPr lang="en-US" sz="3500" dirty="0" smtClean="0"/>
              <a:t>	for (</a:t>
            </a:r>
            <a:r>
              <a:rPr lang="en-US" sz="3500" dirty="0" err="1" smtClean="0"/>
              <a:t>int</a:t>
            </a:r>
            <a:r>
              <a:rPr lang="en-US" sz="3500" dirty="0" smtClean="0"/>
              <a:t> </a:t>
            </a:r>
            <a:r>
              <a:rPr lang="en-US" sz="3500" dirty="0" err="1" smtClean="0"/>
              <a:t>i</a:t>
            </a:r>
            <a:r>
              <a:rPr lang="en-US" sz="3500" dirty="0" smtClean="0"/>
              <a:t>=0; </a:t>
            </a:r>
            <a:r>
              <a:rPr lang="en-US" sz="3500" dirty="0" err="1" smtClean="0"/>
              <a:t>i</a:t>
            </a:r>
            <a:r>
              <a:rPr lang="en-US" sz="3500" dirty="0" smtClean="0"/>
              <a:t>&lt;=3; </a:t>
            </a:r>
            <a:r>
              <a:rPr lang="en-US" sz="3500" dirty="0" err="1" smtClean="0"/>
              <a:t>i</a:t>
            </a:r>
            <a:r>
              <a:rPr lang="en-US" sz="3500" dirty="0" smtClean="0"/>
              <a:t>++)</a:t>
            </a:r>
          </a:p>
          <a:p>
            <a:pPr>
              <a:buNone/>
            </a:pPr>
            <a:r>
              <a:rPr lang="en-US" sz="3500" dirty="0" smtClean="0"/>
              <a:t>		</a:t>
            </a:r>
            <a:r>
              <a:rPr lang="en-US" sz="3500" dirty="0" err="1" smtClean="0"/>
              <a:t>cout</a:t>
            </a:r>
            <a:r>
              <a:rPr lang="en-US" sz="3500" dirty="0" smtClean="0"/>
              <a:t>&lt;&lt;“b[”&lt;&lt;</a:t>
            </a:r>
            <a:r>
              <a:rPr lang="en-US" sz="3500" dirty="0" err="1" smtClean="0"/>
              <a:t>i</a:t>
            </a:r>
            <a:r>
              <a:rPr lang="en-US" sz="3500" dirty="0" smtClean="0"/>
              <a:t>&lt;&lt;“]=”&lt;&lt;b[</a:t>
            </a:r>
            <a:r>
              <a:rPr lang="en-US" sz="3500" dirty="0" err="1" smtClean="0"/>
              <a:t>i</a:t>
            </a:r>
            <a:r>
              <a:rPr lang="en-US" sz="3500" dirty="0" smtClean="0"/>
              <a:t>]&lt;&lt;</a:t>
            </a:r>
            <a:r>
              <a:rPr lang="en-US" sz="3500" dirty="0" err="1" smtClean="0"/>
              <a:t>endl</a:t>
            </a:r>
            <a:r>
              <a:rPr lang="en-US" sz="3500" dirty="0" smtClean="0"/>
              <a:t>;</a:t>
            </a:r>
          </a:p>
          <a:p>
            <a:pPr>
              <a:buNone/>
            </a:pPr>
            <a:r>
              <a:rPr lang="en-US" sz="3500" dirty="0" smtClean="0"/>
              <a:t>	</a:t>
            </a:r>
          </a:p>
          <a:p>
            <a:pPr>
              <a:buNone/>
            </a:pPr>
            <a:r>
              <a:rPr lang="en-US" sz="3500" dirty="0" err="1" smtClean="0"/>
              <a:t>cout</a:t>
            </a:r>
            <a:r>
              <a:rPr lang="en-US" sz="3500" dirty="0" smtClean="0"/>
              <a:t>&lt;&lt;</a:t>
            </a:r>
            <a:r>
              <a:rPr lang="en-US" sz="3500" dirty="0" err="1" smtClean="0"/>
              <a:t>endl</a:t>
            </a:r>
            <a:r>
              <a:rPr lang="en-US" sz="3500" dirty="0" smtClean="0"/>
              <a:t>&lt;&lt;“Array/offset notation”&lt;&lt;</a:t>
            </a:r>
            <a:r>
              <a:rPr lang="en-US" sz="3500" dirty="0" err="1" smtClean="0"/>
              <a:t>endl</a:t>
            </a:r>
            <a:r>
              <a:rPr lang="en-US" sz="3500" dirty="0" smtClean="0"/>
              <a:t>;</a:t>
            </a:r>
          </a:p>
          <a:p>
            <a:pPr>
              <a:buNone/>
            </a:pPr>
            <a:endParaRPr lang="en-US" sz="3500" dirty="0" smtClean="0"/>
          </a:p>
          <a:p>
            <a:pPr>
              <a:buNone/>
            </a:pPr>
            <a:r>
              <a:rPr lang="en-US" sz="3500" dirty="0" smtClean="0"/>
              <a:t>	for(</a:t>
            </a:r>
            <a:r>
              <a:rPr lang="en-US" sz="3500" dirty="0" err="1" smtClean="0"/>
              <a:t>int</a:t>
            </a:r>
            <a:r>
              <a:rPr lang="en-US" sz="3500" dirty="0" smtClean="0"/>
              <a:t> offset=0;offset&lt;=3;offset++)</a:t>
            </a:r>
          </a:p>
          <a:p>
            <a:pPr>
              <a:buNone/>
            </a:pPr>
            <a:r>
              <a:rPr lang="en-US" sz="3500" dirty="0" smtClean="0"/>
              <a:t>	      </a:t>
            </a:r>
            <a:r>
              <a:rPr lang="en-US" sz="3500" dirty="0" err="1" smtClean="0"/>
              <a:t>cout</a:t>
            </a:r>
            <a:r>
              <a:rPr lang="en-US" sz="3500" dirty="0" smtClean="0"/>
              <a:t>&lt;&lt;“*(b+”&lt;&lt;offset&lt;&lt;“)=”</a:t>
            </a:r>
          </a:p>
          <a:p>
            <a:pPr>
              <a:buNone/>
            </a:pPr>
            <a:r>
              <a:rPr lang="en-US" sz="3500" dirty="0" smtClean="0"/>
              <a:t>	        &lt;&lt;*(</a:t>
            </a:r>
            <a:r>
              <a:rPr lang="en-US" sz="3500" dirty="0" err="1" smtClean="0"/>
              <a:t>b+offset</a:t>
            </a:r>
            <a:r>
              <a:rPr lang="en-US" sz="3500" dirty="0" smtClean="0"/>
              <a:t>)&lt;&lt;</a:t>
            </a:r>
            <a:r>
              <a:rPr lang="en-US" sz="3500" dirty="0" err="1" smtClean="0"/>
              <a:t>endl</a:t>
            </a:r>
            <a:r>
              <a:rPr lang="en-US" sz="3500" dirty="0" smtClean="0"/>
              <a:t>;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>
          <a:xfrm>
            <a:off x="4419600" y="1600200"/>
            <a:ext cx="4343400" cy="5029200"/>
          </a:xfrm>
          <a:ln>
            <a:solidFill>
              <a:schemeClr val="accent1"/>
            </a:solidFill>
          </a:ln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sz="4000" dirty="0" err="1" smtClean="0"/>
              <a:t>cout</a:t>
            </a:r>
            <a:r>
              <a:rPr lang="en-US" sz="4000" dirty="0" smtClean="0"/>
              <a:t>&lt;&lt;“ Pointer subscript notation” &lt;&lt;</a:t>
            </a:r>
            <a:r>
              <a:rPr lang="en-US" sz="4000" dirty="0" err="1" smtClean="0"/>
              <a:t>endl</a:t>
            </a:r>
            <a:r>
              <a:rPr lang="en-US" sz="4000" dirty="0" smtClean="0"/>
              <a:t>;</a:t>
            </a:r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for (</a:t>
            </a:r>
            <a:r>
              <a:rPr lang="en-US" sz="4000" dirty="0" err="1" smtClean="0"/>
              <a:t>int</a:t>
            </a:r>
            <a:r>
              <a:rPr lang="en-US" sz="4000" dirty="0" smtClean="0"/>
              <a:t> </a:t>
            </a:r>
            <a:r>
              <a:rPr lang="en-US" sz="4000" dirty="0" err="1" smtClean="0"/>
              <a:t>i</a:t>
            </a:r>
            <a:r>
              <a:rPr lang="en-US" sz="4000" dirty="0" smtClean="0"/>
              <a:t>=0; </a:t>
            </a:r>
            <a:r>
              <a:rPr lang="en-US" sz="4000" dirty="0" err="1" smtClean="0"/>
              <a:t>i</a:t>
            </a:r>
            <a:r>
              <a:rPr lang="en-US" sz="4000" dirty="0" smtClean="0"/>
              <a:t>&lt;=3; </a:t>
            </a:r>
            <a:r>
              <a:rPr lang="en-US" sz="4000" dirty="0" err="1" smtClean="0"/>
              <a:t>i</a:t>
            </a:r>
            <a:r>
              <a:rPr lang="en-US" sz="4000" dirty="0" smtClean="0"/>
              <a:t>++)</a:t>
            </a:r>
          </a:p>
          <a:p>
            <a:pPr>
              <a:buNone/>
            </a:pPr>
            <a:r>
              <a:rPr lang="en-US" sz="4000" dirty="0" smtClean="0"/>
              <a:t>	</a:t>
            </a:r>
            <a:r>
              <a:rPr lang="en-US" sz="4000" dirty="0" err="1" smtClean="0"/>
              <a:t>cout</a:t>
            </a:r>
            <a:r>
              <a:rPr lang="en-US" sz="4000" dirty="0" smtClean="0"/>
              <a:t>&lt;&lt;“</a:t>
            </a:r>
            <a:r>
              <a:rPr lang="en-US" sz="4000" dirty="0" err="1" smtClean="0"/>
              <a:t>bPtr</a:t>
            </a:r>
            <a:r>
              <a:rPr lang="en-US" sz="4000" dirty="0" smtClean="0"/>
              <a:t>[”&lt;&lt;</a:t>
            </a:r>
            <a:r>
              <a:rPr lang="en-US" sz="4000" dirty="0" err="1" smtClean="0"/>
              <a:t>i</a:t>
            </a:r>
            <a:r>
              <a:rPr lang="en-US" sz="4000" dirty="0" smtClean="0"/>
              <a:t>&lt;&lt;“]=”&lt;&lt;</a:t>
            </a:r>
            <a:r>
              <a:rPr lang="en-US" sz="4000" dirty="0" err="1" smtClean="0"/>
              <a:t>bPtr</a:t>
            </a:r>
            <a:r>
              <a:rPr lang="en-US" sz="4000" dirty="0" smtClean="0"/>
              <a:t>[</a:t>
            </a:r>
            <a:r>
              <a:rPr lang="en-US" sz="4000" dirty="0" err="1" smtClean="0"/>
              <a:t>i</a:t>
            </a:r>
            <a:r>
              <a:rPr lang="en-US" sz="4000" dirty="0" smtClean="0"/>
              <a:t>]&lt;&lt;</a:t>
            </a:r>
            <a:r>
              <a:rPr lang="en-US" sz="4000" dirty="0" err="1" smtClean="0"/>
              <a:t>endl</a:t>
            </a:r>
            <a:r>
              <a:rPr lang="en-US" sz="4000" dirty="0" smtClean="0"/>
              <a:t>;</a:t>
            </a:r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err="1" smtClean="0"/>
              <a:t>cout</a:t>
            </a:r>
            <a:r>
              <a:rPr lang="en-US" sz="4000" dirty="0" smtClean="0"/>
              <a:t>&lt;&lt;“Pointer/offset notation &lt;&lt;</a:t>
            </a:r>
            <a:r>
              <a:rPr lang="en-US" sz="4000" dirty="0" err="1" smtClean="0"/>
              <a:t>endl</a:t>
            </a:r>
            <a:r>
              <a:rPr lang="en-US" sz="4000" dirty="0" smtClean="0"/>
              <a:t>;</a:t>
            </a:r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for(</a:t>
            </a:r>
            <a:r>
              <a:rPr lang="en-US" sz="4000" dirty="0" err="1" smtClean="0"/>
              <a:t>int</a:t>
            </a:r>
            <a:r>
              <a:rPr lang="en-US" sz="4000" dirty="0" smtClean="0"/>
              <a:t> offset=0;offset&lt;=3;offset++)</a:t>
            </a:r>
          </a:p>
          <a:p>
            <a:pPr>
              <a:buNone/>
            </a:pPr>
            <a:r>
              <a:rPr lang="en-US" sz="4000" dirty="0" smtClean="0"/>
              <a:t>	</a:t>
            </a:r>
            <a:r>
              <a:rPr lang="en-US" sz="4000" dirty="0" err="1" smtClean="0"/>
              <a:t>cout</a:t>
            </a:r>
            <a:r>
              <a:rPr lang="en-US" sz="4000" dirty="0" smtClean="0"/>
              <a:t>&lt;&lt;“*(</a:t>
            </a:r>
            <a:r>
              <a:rPr lang="en-US" sz="4000" dirty="0" err="1" smtClean="0"/>
              <a:t>bPtr</a:t>
            </a:r>
            <a:r>
              <a:rPr lang="en-US" sz="4000" dirty="0" smtClean="0"/>
              <a:t>+”&lt;&lt;offset&lt;&lt;“)=”&lt;&lt;</a:t>
            </a:r>
          </a:p>
          <a:p>
            <a:pPr>
              <a:buNone/>
            </a:pPr>
            <a:r>
              <a:rPr lang="en-US" sz="4000" dirty="0" smtClean="0"/>
              <a:t>	*(</a:t>
            </a:r>
            <a:r>
              <a:rPr lang="en-US" sz="4000" dirty="0" err="1" smtClean="0"/>
              <a:t>bPtr+offset</a:t>
            </a:r>
            <a:r>
              <a:rPr lang="en-US" sz="4000" dirty="0" smtClean="0"/>
              <a:t>)&lt;&lt;</a:t>
            </a:r>
            <a:r>
              <a:rPr lang="en-US" sz="4000" dirty="0" err="1" smtClean="0"/>
              <a:t>endl</a:t>
            </a:r>
            <a:r>
              <a:rPr lang="en-US" sz="4000" dirty="0" smtClean="0"/>
              <a:t>;</a:t>
            </a:r>
          </a:p>
          <a:p>
            <a:pPr>
              <a:buNone/>
            </a:pPr>
            <a:r>
              <a:rPr lang="en-US" sz="4000" dirty="0" smtClean="0"/>
              <a:t>return 0;</a:t>
            </a:r>
          </a:p>
          <a:p>
            <a:pPr>
              <a:buNone/>
            </a:pPr>
            <a:r>
              <a:rPr lang="en-US" sz="4000" dirty="0" smtClean="0"/>
              <a:t>}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2146</TotalTime>
  <Words>1415</Words>
  <Application>Microsoft Office PowerPoint</Application>
  <PresentationFormat>On-screen Show (4:3)</PresentationFormat>
  <Paragraphs>534</Paragraphs>
  <Slides>28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Oriel</vt:lpstr>
      <vt:lpstr>    CSC113: Computer Programming  (Theory = 03, Lab = 01) </vt:lpstr>
      <vt:lpstr>Pointers II</vt:lpstr>
      <vt:lpstr>Reference Variables Example</vt:lpstr>
      <vt:lpstr>Pointer Expressions and Pointer Arithmetic</vt:lpstr>
      <vt:lpstr>Pointer Expressions and Pointer Arithmetic</vt:lpstr>
      <vt:lpstr>Void pointer</vt:lpstr>
      <vt:lpstr>The Relationship Between Pointers and Arrays</vt:lpstr>
      <vt:lpstr>The Relationship Between Pointers and Arrays</vt:lpstr>
      <vt:lpstr>Example</vt:lpstr>
      <vt:lpstr>output</vt:lpstr>
      <vt:lpstr>Example</vt:lpstr>
      <vt:lpstr>output</vt:lpstr>
      <vt:lpstr>Arrays of Pointers</vt:lpstr>
      <vt:lpstr>Case Study: A Card Shuffling and Dealing Simulation</vt:lpstr>
      <vt:lpstr>Function Pointers</vt:lpstr>
      <vt:lpstr>Function Pointers</vt:lpstr>
      <vt:lpstr>Slide 17</vt:lpstr>
      <vt:lpstr>Slide 18</vt:lpstr>
      <vt:lpstr>Slide 19</vt:lpstr>
      <vt:lpstr>Dynamic Memory Allocation</vt:lpstr>
      <vt:lpstr>Dynamic Memory Allocation</vt:lpstr>
      <vt:lpstr>3 Kinds of Program Data</vt:lpstr>
      <vt:lpstr>Dynamic Memory Allocation </vt:lpstr>
      <vt:lpstr>Operator new Syntax</vt:lpstr>
      <vt:lpstr>Operator new</vt:lpstr>
      <vt:lpstr>Operator delete Syntax</vt:lpstr>
      <vt:lpstr>Operator delete</vt:lpstr>
      <vt:lpstr>Example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ws</dc:creator>
  <cp:lastModifiedBy>ws</cp:lastModifiedBy>
  <cp:revision>347</cp:revision>
  <dcterms:created xsi:type="dcterms:W3CDTF">2014-09-21T08:02:00Z</dcterms:created>
  <dcterms:modified xsi:type="dcterms:W3CDTF">2015-05-18T15:34:22Z</dcterms:modified>
</cp:coreProperties>
</file>