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363" r:id="rId3"/>
    <p:sldId id="350" r:id="rId4"/>
    <p:sldId id="351" r:id="rId5"/>
    <p:sldId id="352" r:id="rId6"/>
    <p:sldId id="354" r:id="rId7"/>
    <p:sldId id="355" r:id="rId8"/>
    <p:sldId id="356" r:id="rId9"/>
    <p:sldId id="361" r:id="rId10"/>
    <p:sldId id="3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 autoAdjust="0"/>
    <p:restoredTop sz="94660"/>
  </p:normalViewPr>
  <p:slideViewPr>
    <p:cSldViewPr>
      <p:cViewPr>
        <p:scale>
          <a:sx n="75" d="100"/>
          <a:sy n="75" d="100"/>
        </p:scale>
        <p:origin x="-134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957985F-1E0E-4536-AFF6-82DBD529C04A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CSC113: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Computer Programming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(Theory = 03, Lab = 01)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Momina</a:t>
            </a:r>
            <a:r>
              <a:rPr lang="fr-FR" dirty="0" smtClean="0"/>
              <a:t> </a:t>
            </a:r>
            <a:r>
              <a:rPr lang="fr-FR" dirty="0" err="1" smtClean="0"/>
              <a:t>Moetesum</a:t>
            </a:r>
            <a:endParaRPr lang="fr-FR" dirty="0" smtClean="0"/>
          </a:p>
          <a:p>
            <a:r>
              <a:rPr lang="fr-FR" dirty="0" smtClean="0"/>
              <a:t>Computer Science </a:t>
            </a:r>
            <a:r>
              <a:rPr lang="fr-FR" dirty="0" err="1" smtClean="0"/>
              <a:t>Department</a:t>
            </a:r>
            <a:endParaRPr lang="fr-FR" dirty="0" smtClean="0"/>
          </a:p>
          <a:p>
            <a:r>
              <a:rPr lang="fr-FR" dirty="0" err="1" smtClean="0"/>
              <a:t>Bahria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, Islamabad</a:t>
            </a:r>
          </a:p>
        </p:txBody>
      </p:sp>
      <p:pic>
        <p:nvPicPr>
          <p:cNvPr id="1030" name="Picture 6" descr="https://encrypted-tbn3.gstatic.com/images?q=tbn:ANd9GcQpxj8HVFdpcW1HAwY5iqHYqsHvYXD_xpUCUSGG4hKfW0vF8Yf9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"/>
            <a:ext cx="3657600" cy="3124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s1=Happy</a:t>
            </a:r>
          </a:p>
          <a:p>
            <a:pPr>
              <a:buNone/>
            </a:pPr>
            <a:r>
              <a:rPr lang="en-US" dirty="0" smtClean="0"/>
              <a:t>s2=New Year</a:t>
            </a:r>
          </a:p>
          <a:p>
            <a:pPr>
              <a:buNone/>
            </a:pPr>
            <a:r>
              <a:rPr lang="en-US" dirty="0" err="1" smtClean="0"/>
              <a:t>strcat</a:t>
            </a:r>
            <a:r>
              <a:rPr lang="en-US" dirty="0" smtClean="0"/>
              <a:t>(s1,s2)=Happy New Year</a:t>
            </a:r>
          </a:p>
          <a:p>
            <a:pPr>
              <a:buNone/>
            </a:pPr>
            <a:r>
              <a:rPr lang="en-US" dirty="0" err="1" smtClean="0"/>
              <a:t>strncat</a:t>
            </a:r>
            <a:r>
              <a:rPr lang="en-US" dirty="0" smtClean="0"/>
              <a:t>(s3,s1,6)=Happy</a:t>
            </a:r>
          </a:p>
          <a:p>
            <a:pPr>
              <a:buNone/>
            </a:pPr>
            <a:r>
              <a:rPr lang="en-US" dirty="0" err="1" smtClean="0"/>
              <a:t>strcat</a:t>
            </a:r>
            <a:r>
              <a:rPr lang="en-US" dirty="0" smtClean="0"/>
              <a:t>(s3,s1)=Happy </a:t>
            </a:r>
            <a:r>
              <a:rPr lang="en-US" dirty="0" err="1" smtClean="0"/>
              <a:t>Happy</a:t>
            </a:r>
            <a:r>
              <a:rPr lang="en-US" dirty="0" smtClean="0"/>
              <a:t> New Year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# 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A5360F98-F69C-4BCC-A4B2-B2BD88DB504A}" type="slidenum">
              <a:rPr lang="en-US"/>
              <a:pPr/>
              <a:t>3</a:t>
            </a:fld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Character constant</a:t>
            </a:r>
          </a:p>
          <a:p>
            <a:pPr lvl="1"/>
            <a:r>
              <a:rPr lang="en-US"/>
              <a:t>Integer value of a character</a:t>
            </a:r>
          </a:p>
          <a:p>
            <a:pPr lvl="1"/>
            <a:r>
              <a:rPr lang="en-US"/>
              <a:t>Single quotes</a:t>
            </a:r>
          </a:p>
          <a:p>
            <a:pPr lvl="1"/>
            <a:r>
              <a:rPr lang="en-US" b="1">
                <a:latin typeface="Courier New" pitchFamily="49" charset="0"/>
              </a:rPr>
              <a:t>'z'</a:t>
            </a:r>
            <a:r>
              <a:rPr lang="en-US"/>
              <a:t> is the integer value of </a:t>
            </a:r>
            <a:r>
              <a:rPr lang="en-US" b="1">
                <a:latin typeface="Courier New" pitchFamily="49" charset="0"/>
              </a:rPr>
              <a:t>z</a:t>
            </a:r>
            <a:r>
              <a:rPr lang="en-US"/>
              <a:t>, which is </a:t>
            </a:r>
            <a:r>
              <a:rPr lang="en-US" b="1">
                <a:latin typeface="Courier New" pitchFamily="49" charset="0"/>
              </a:rPr>
              <a:t>122</a:t>
            </a:r>
            <a:r>
              <a:rPr lang="en-US"/>
              <a:t> </a:t>
            </a:r>
          </a:p>
          <a:p>
            <a:r>
              <a:rPr lang="en-US"/>
              <a:t>String</a:t>
            </a:r>
          </a:p>
          <a:p>
            <a:pPr lvl="1"/>
            <a:r>
              <a:rPr lang="en-US"/>
              <a:t>Series of characters treated as one unit</a:t>
            </a:r>
          </a:p>
          <a:p>
            <a:pPr lvl="1"/>
            <a:r>
              <a:rPr lang="en-US"/>
              <a:t>Can include letters, digits, special characters  </a:t>
            </a:r>
            <a:r>
              <a:rPr lang="en-US" b="1">
                <a:latin typeface="Courier New" pitchFamily="49" charset="0"/>
              </a:rPr>
              <a:t>+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-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*</a:t>
            </a:r>
            <a:r>
              <a:rPr lang="en-US"/>
              <a:t> ...</a:t>
            </a:r>
          </a:p>
          <a:p>
            <a:pPr lvl="1"/>
            <a:r>
              <a:rPr lang="en-US"/>
              <a:t>String literal (string constants)</a:t>
            </a:r>
          </a:p>
          <a:p>
            <a:pPr lvl="2"/>
            <a:r>
              <a:rPr lang="en-US"/>
              <a:t>Enclosed in double quotes, for example:</a:t>
            </a:r>
          </a:p>
          <a:p>
            <a:pPr lvl="4">
              <a:buFontTx/>
              <a:buNone/>
            </a:pPr>
            <a:r>
              <a:rPr lang="en-US" b="1">
                <a:latin typeface="Courier New" pitchFamily="49" charset="0"/>
              </a:rPr>
              <a:t>"I like C++"</a:t>
            </a:r>
          </a:p>
          <a:p>
            <a:pPr lvl="1"/>
            <a:r>
              <a:rPr lang="en-US"/>
              <a:t>Array of characters, ends with null character </a:t>
            </a:r>
            <a:r>
              <a:rPr lang="en-US" b="1">
                <a:latin typeface="Courier New" pitchFamily="49" charset="0"/>
              </a:rPr>
              <a:t>'\0'</a:t>
            </a:r>
          </a:p>
          <a:p>
            <a:pPr lvl="1"/>
            <a:r>
              <a:rPr lang="en-US"/>
              <a:t>Strings are constant pointers (like arrays)</a:t>
            </a:r>
          </a:p>
          <a:p>
            <a:pPr lvl="2"/>
            <a:r>
              <a:rPr lang="en-US"/>
              <a:t>Value of string is the address of its first character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3BD36D91-2D15-4ECF-8B01-570CDE9A0CF6}" type="slidenum">
              <a:rPr lang="en-US"/>
              <a:pPr/>
              <a:t>4</a:t>
            </a:fld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String assignment</a:t>
            </a:r>
          </a:p>
          <a:p>
            <a:pPr lvl="1"/>
            <a:r>
              <a:rPr lang="en-US" dirty="0"/>
              <a:t>Character array:</a:t>
            </a:r>
          </a:p>
          <a:p>
            <a:pPr lvl="4">
              <a:buFontTx/>
              <a:buNone/>
            </a:pPr>
            <a:r>
              <a:rPr lang="en-US" b="1" dirty="0">
                <a:latin typeface="Courier New" pitchFamily="49" charset="0"/>
              </a:rPr>
              <a:t>char color[] = "blue";</a:t>
            </a:r>
          </a:p>
          <a:p>
            <a:pPr lvl="2"/>
            <a:r>
              <a:rPr lang="en-US" dirty="0"/>
              <a:t>Creates 5 element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array, </a:t>
            </a:r>
            <a:r>
              <a:rPr lang="en-US" b="1" dirty="0">
                <a:latin typeface="Courier New" pitchFamily="49" charset="0"/>
              </a:rPr>
              <a:t>color</a:t>
            </a:r>
            <a:r>
              <a:rPr lang="en-US" dirty="0"/>
              <a:t>, (last element is </a:t>
            </a:r>
            <a:r>
              <a:rPr lang="en-US" b="1" dirty="0">
                <a:latin typeface="Courier New" pitchFamily="49" charset="0"/>
              </a:rPr>
              <a:t>'\0'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variable of type </a:t>
            </a:r>
            <a:r>
              <a:rPr lang="en-US" b="1" dirty="0">
                <a:latin typeface="Courier New" pitchFamily="49" charset="0"/>
              </a:rPr>
              <a:t>char *</a:t>
            </a:r>
          </a:p>
          <a:p>
            <a:pPr lvl="4">
              <a:buFontTx/>
              <a:buNone/>
            </a:pPr>
            <a:r>
              <a:rPr lang="en-US" b="1" dirty="0">
                <a:latin typeface="Courier New" pitchFamily="49" charset="0"/>
              </a:rPr>
              <a:t>char *</a:t>
            </a:r>
            <a:r>
              <a:rPr lang="en-US" b="1" dirty="0" err="1">
                <a:latin typeface="Courier New" pitchFamily="49" charset="0"/>
              </a:rPr>
              <a:t>colorPtr</a:t>
            </a:r>
            <a:r>
              <a:rPr lang="en-US" b="1" dirty="0">
                <a:latin typeface="Courier New" pitchFamily="49" charset="0"/>
              </a:rPr>
              <a:t> = "blue";</a:t>
            </a:r>
          </a:p>
          <a:p>
            <a:pPr lvl="2"/>
            <a:r>
              <a:rPr lang="en-US" dirty="0"/>
              <a:t>Creates a pointer to string </a:t>
            </a:r>
            <a:r>
              <a:rPr lang="en-US" b="1" dirty="0">
                <a:latin typeface="Courier New" pitchFamily="49" charset="0"/>
              </a:rPr>
              <a:t>“blue”</a:t>
            </a:r>
            <a:r>
              <a:rPr lang="en-US" dirty="0"/>
              <a:t>, </a:t>
            </a:r>
            <a:r>
              <a:rPr lang="en-US" b="1" dirty="0" err="1">
                <a:latin typeface="Courier New" pitchFamily="49" charset="0"/>
              </a:rPr>
              <a:t>colorPtr</a:t>
            </a:r>
            <a:r>
              <a:rPr lang="en-US" dirty="0"/>
              <a:t>, and stores it somewhere in </a:t>
            </a:r>
            <a:r>
              <a:rPr lang="en-US" dirty="0" smtClean="0"/>
              <a:t>memory</a:t>
            </a:r>
          </a:p>
          <a:p>
            <a:pPr lvl="1"/>
            <a:r>
              <a:rPr lang="en-US" dirty="0" smtClean="0"/>
              <a:t>Possible declarations</a:t>
            </a:r>
          </a:p>
          <a:p>
            <a:pPr lvl="4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char color[] = "blue";</a:t>
            </a:r>
          </a:p>
          <a:p>
            <a:pPr lvl="4">
              <a:buNone/>
            </a:pPr>
            <a:r>
              <a:rPr lang="en-US" b="1" dirty="0" smtClean="0">
                <a:latin typeface="Courier New" pitchFamily="49" charset="0"/>
              </a:rPr>
              <a:t>char *</a:t>
            </a:r>
            <a:r>
              <a:rPr lang="en-US" b="1" dirty="0" err="1" smtClean="0">
                <a:latin typeface="Courier New" pitchFamily="49" charset="0"/>
              </a:rPr>
              <a:t>colorPtr</a:t>
            </a:r>
            <a:r>
              <a:rPr lang="en-US" b="1" dirty="0" smtClean="0">
                <a:latin typeface="Courier New" pitchFamily="49" charset="0"/>
              </a:rPr>
              <a:t> = "blue";</a:t>
            </a:r>
          </a:p>
          <a:p>
            <a:pPr lvl="4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char color[]={“blue”};</a:t>
            </a:r>
          </a:p>
          <a:p>
            <a:pPr lvl="4">
              <a:buNone/>
            </a:pPr>
            <a:r>
              <a:rPr lang="en-US" b="1" dirty="0" smtClean="0">
                <a:latin typeface="Courier New" pitchFamily="49" charset="0"/>
              </a:rPr>
              <a:t>char color[]={‘b’, ‘l’, ‘u’, ‘e’, ‘\0’};</a:t>
            </a:r>
          </a:p>
          <a:p>
            <a:pPr lvl="4">
              <a:buFontTx/>
              <a:buNone/>
            </a:pPr>
            <a:endParaRPr lang="en-US" b="1" dirty="0" smtClean="0">
              <a:latin typeface="Courier New" pitchFamily="49" charset="0"/>
            </a:endParaRPr>
          </a:p>
          <a:p>
            <a:pPr lvl="4">
              <a:buFontTx/>
              <a:buNone/>
            </a:pP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90D076C8-0E7E-4ED2-BFBE-E857883B5C83}" type="slidenum">
              <a:rPr lang="en-US"/>
              <a:pPr/>
              <a:t>5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Reading strings</a:t>
            </a:r>
          </a:p>
          <a:p>
            <a:pPr lvl="1"/>
            <a:r>
              <a:rPr lang="en-US" dirty="0"/>
              <a:t>Assign input to character array </a:t>
            </a:r>
            <a:r>
              <a:rPr lang="en-US" b="1" dirty="0">
                <a:latin typeface="Courier New" pitchFamily="49" charset="0"/>
              </a:rPr>
              <a:t>word[ 20 ]</a:t>
            </a:r>
          </a:p>
          <a:p>
            <a:pPr lvl="4">
              <a:buFontTx/>
              <a:buNone/>
            </a:pPr>
            <a:r>
              <a:rPr lang="en-US" b="1" dirty="0">
                <a:latin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b="1" dirty="0">
                <a:latin typeface="Courier New" pitchFamily="49" charset="0"/>
              </a:rPr>
              <a:t> &gt;&gt; word</a:t>
            </a:r>
            <a:r>
              <a:rPr lang="en-US" dirty="0"/>
              <a:t>  </a:t>
            </a:r>
          </a:p>
          <a:p>
            <a:pPr lvl="2"/>
            <a:r>
              <a:rPr lang="en-US" dirty="0"/>
              <a:t>Reads characters until whitespace or </a:t>
            </a:r>
            <a:r>
              <a:rPr lang="en-US" dirty="0" smtClean="0"/>
              <a:t>EOF </a:t>
            </a:r>
            <a:endParaRPr lang="en-US" dirty="0"/>
          </a:p>
          <a:p>
            <a:pPr lvl="2"/>
            <a:r>
              <a:rPr lang="en-US" dirty="0"/>
              <a:t>String </a:t>
            </a:r>
            <a:r>
              <a:rPr lang="en-US" dirty="0" smtClean="0"/>
              <a:t>should not </a:t>
            </a:r>
            <a:r>
              <a:rPr lang="en-US" dirty="0"/>
              <a:t>exceed array </a:t>
            </a:r>
            <a:r>
              <a:rPr lang="en-US" dirty="0" smtClean="0"/>
              <a:t>size (space reserved for </a:t>
            </a:r>
            <a:r>
              <a:rPr lang="en-US" b="1" dirty="0" smtClean="0">
                <a:latin typeface="Courier New" pitchFamily="49" charset="0"/>
              </a:rPr>
              <a:t>'\0'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b="1" dirty="0" err="1" smtClean="0">
                <a:latin typeface="Courier New" pitchFamily="49" charset="0"/>
              </a:rPr>
              <a:t>cin.getline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Reads a line of text</a:t>
            </a:r>
          </a:p>
          <a:p>
            <a:pPr lvl="1"/>
            <a:r>
              <a:rPr lang="en-US" dirty="0"/>
              <a:t>Using </a:t>
            </a:r>
            <a:r>
              <a:rPr lang="en-US" b="1" dirty="0" err="1">
                <a:latin typeface="Courier New" pitchFamily="49" charset="0"/>
              </a:rPr>
              <a:t>cin.getline</a:t>
            </a:r>
            <a:endParaRPr lang="en-US" b="1" dirty="0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b="1" dirty="0" err="1">
                <a:latin typeface="Courier New" pitchFamily="49" charset="0"/>
              </a:rPr>
              <a:t>cin.getline</a:t>
            </a:r>
            <a:r>
              <a:rPr lang="en-US" b="1" dirty="0">
                <a:latin typeface="Courier New" pitchFamily="49" charset="0"/>
              </a:rPr>
              <a:t>( array, size, delimiter character</a:t>
            </a:r>
            <a:r>
              <a:rPr lang="en-US" b="1" dirty="0" smtClean="0">
                <a:latin typeface="Courier New" pitchFamily="49" charset="0"/>
              </a:rPr>
              <a:t>);</a:t>
            </a:r>
          </a:p>
          <a:p>
            <a:pPr lvl="1"/>
            <a:r>
              <a:rPr lang="en-US" dirty="0" smtClean="0"/>
              <a:t>Copies input into specified array until either</a:t>
            </a:r>
          </a:p>
          <a:p>
            <a:pPr lvl="2"/>
            <a:r>
              <a:rPr lang="en-US" dirty="0" smtClean="0"/>
              <a:t>One less than the size is reached</a:t>
            </a:r>
          </a:p>
          <a:p>
            <a:pPr lvl="2"/>
            <a:r>
              <a:rPr lang="en-US" dirty="0" smtClean="0"/>
              <a:t>The delimiter character is input</a:t>
            </a:r>
          </a:p>
          <a:p>
            <a:pPr lvl="1"/>
            <a:r>
              <a:rPr lang="en-US" dirty="0" smtClean="0"/>
              <a:t>Example</a:t>
            </a:r>
          </a:p>
          <a:p>
            <a:pPr lvl="4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char sentence[ 80 ];</a:t>
            </a:r>
          </a:p>
          <a:p>
            <a:pPr lvl="4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cin.getline</a:t>
            </a:r>
            <a:r>
              <a:rPr lang="en-US" b="1" dirty="0" smtClean="0">
                <a:latin typeface="Courier New" pitchFamily="49" charset="0"/>
              </a:rPr>
              <a:t>( sentence, 80, '\n' );</a:t>
            </a:r>
          </a:p>
          <a:p>
            <a:pPr lvl="2">
              <a:buFontTx/>
              <a:buNone/>
            </a:pP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4B6C65FA-5E48-43F9-B908-76104165F718}" type="slidenum">
              <a:rPr lang="en-US"/>
              <a:pPr/>
              <a:t>6</a:t>
            </a:fld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0772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String handling library </a:t>
            </a:r>
            <a:r>
              <a:rPr lang="en-US" sz="2400" b="1" dirty="0" smtClean="0">
                <a:latin typeface="Courier New" pitchFamily="49" charset="0"/>
              </a:rPr>
              <a:t>&lt;</a:t>
            </a:r>
            <a:r>
              <a:rPr lang="en-US" sz="2400" b="1" dirty="0" err="1" smtClean="0">
                <a:latin typeface="Courier New" pitchFamily="49" charset="0"/>
              </a:rPr>
              <a:t>string.h</a:t>
            </a:r>
            <a:r>
              <a:rPr lang="en-US" sz="2400" b="1" dirty="0" smtClean="0">
                <a:latin typeface="Courier New" pitchFamily="49" charset="0"/>
              </a:rPr>
              <a:t>&gt;</a:t>
            </a:r>
            <a:r>
              <a:rPr lang="en-US" sz="2400" dirty="0" smtClean="0"/>
              <a:t> </a:t>
            </a:r>
            <a:r>
              <a:rPr lang="en-US" sz="2400" dirty="0"/>
              <a:t>provides functions to</a:t>
            </a:r>
          </a:p>
          <a:p>
            <a:pPr lvl="1"/>
            <a:r>
              <a:rPr lang="en-US" sz="2000" dirty="0"/>
              <a:t>Manipulate strings</a:t>
            </a:r>
          </a:p>
          <a:p>
            <a:pPr lvl="1"/>
            <a:r>
              <a:rPr lang="en-US" sz="2000" dirty="0"/>
              <a:t>Compare strings</a:t>
            </a:r>
          </a:p>
          <a:p>
            <a:pPr lvl="1"/>
            <a:r>
              <a:rPr lang="en-US" sz="2000" dirty="0"/>
              <a:t>Search strings</a:t>
            </a:r>
          </a:p>
          <a:p>
            <a:pPr lvl="1"/>
            <a:r>
              <a:rPr lang="en-US" sz="2000" dirty="0"/>
              <a:t>Tokenize strings (separate them into logical pieces)</a:t>
            </a:r>
          </a:p>
          <a:p>
            <a:r>
              <a:rPr lang="en-US" sz="2400" dirty="0"/>
              <a:t>ASCII character code</a:t>
            </a:r>
          </a:p>
          <a:p>
            <a:pPr lvl="1"/>
            <a:r>
              <a:rPr lang="en-US" sz="2000" dirty="0"/>
              <a:t>Strings are compared using their character codes</a:t>
            </a:r>
          </a:p>
          <a:p>
            <a:pPr lvl="1"/>
            <a:r>
              <a:rPr lang="en-US" sz="2000" dirty="0"/>
              <a:t>Easy to make comparisons (greater than, less than, equal to)</a:t>
            </a:r>
          </a:p>
          <a:p>
            <a:r>
              <a:rPr lang="en-US" sz="2400" dirty="0"/>
              <a:t>Tokenizing </a:t>
            </a:r>
          </a:p>
          <a:p>
            <a:pPr lvl="1"/>
            <a:r>
              <a:rPr lang="en-US" sz="2000" dirty="0"/>
              <a:t>Breaking strings into tokens, separated by user-specified characters</a:t>
            </a:r>
          </a:p>
          <a:p>
            <a:pPr lvl="1"/>
            <a:r>
              <a:rPr lang="en-US" sz="2000" dirty="0"/>
              <a:t>Tokens are usually logical units, such as words (separated by spaces)</a:t>
            </a:r>
            <a:endParaRPr lang="en-US" sz="2000" b="1" dirty="0">
              <a:latin typeface="Courier New" pitchFamily="49" charset="0"/>
            </a:endParaRPr>
          </a:p>
          <a:p>
            <a:pPr lvl="1"/>
            <a:r>
              <a:rPr lang="en-US" sz="2000" b="1" dirty="0">
                <a:latin typeface="Courier New" pitchFamily="49" charset="0"/>
              </a:rPr>
              <a:t>"This is my string"</a:t>
            </a:r>
            <a:r>
              <a:rPr lang="en-US" sz="2000" b="1" dirty="0"/>
              <a:t> </a:t>
            </a:r>
            <a:r>
              <a:rPr lang="en-US" sz="2000" dirty="0"/>
              <a:t> has 4 word tokens (separated by spaces)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B2101C87-1142-4CB6-B208-C68F51C040C4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563562"/>
          </a:xfrm>
        </p:spPr>
        <p:txBody>
          <a:bodyPr/>
          <a:lstStyle/>
          <a:p>
            <a:r>
              <a:rPr lang="en-US" sz="2000" b="0" dirty="0" smtClean="0">
                <a:solidFill>
                  <a:srgbClr val="FF0000"/>
                </a:solidFill>
                <a:cs typeface="Times New Roman" pitchFamily="18" charset="0"/>
              </a:rPr>
              <a:t>String </a:t>
            </a:r>
            <a:r>
              <a:rPr lang="en-US" sz="2000" b="0" dirty="0">
                <a:solidFill>
                  <a:srgbClr val="FF0000"/>
                </a:solidFill>
                <a:cs typeface="Times New Roman" pitchFamily="18" charset="0"/>
              </a:rPr>
              <a:t>Manipulation Functions of the String-handling Library</a:t>
            </a:r>
          </a:p>
        </p:txBody>
      </p:sp>
      <p:grpSp>
        <p:nvGrpSpPr>
          <p:cNvPr id="2" name="Group 132"/>
          <p:cNvGrpSpPr>
            <a:grpSpLocks/>
          </p:cNvGrpSpPr>
          <p:nvPr/>
        </p:nvGrpSpPr>
        <p:grpSpPr bwMode="auto">
          <a:xfrm>
            <a:off x="2286000" y="3270250"/>
            <a:ext cx="4572000" cy="317500"/>
            <a:chOff x="0" y="0"/>
            <a:chExt cx="2880" cy="200"/>
          </a:xfrm>
        </p:grpSpPr>
        <p:sp>
          <p:nvSpPr>
            <p:cNvPr id="25730" name="Rectangle 130"/>
            <p:cNvSpPr>
              <a:spLocks noChangeArrowheads="1" noTextEdit="1"/>
            </p:cNvSpPr>
            <p:nvPr/>
          </p:nvSpPr>
          <p:spPr bwMode="auto">
            <a:xfrm>
              <a:off x="0" y="0"/>
              <a:ext cx="80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731" name="Rectangle 131"/>
            <p:cNvSpPr>
              <a:spLocks noChangeArrowheads="1" noTextEdit="1"/>
            </p:cNvSpPr>
            <p:nvPr/>
          </p:nvSpPr>
          <p:spPr bwMode="auto">
            <a:xfrm>
              <a:off x="800" y="0"/>
              <a:ext cx="208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aphicFrame>
        <p:nvGraphicFramePr>
          <p:cNvPr id="25800" name="Group 200"/>
          <p:cNvGraphicFramePr>
            <a:graphicFrameLocks noGrp="1"/>
          </p:cNvGraphicFramePr>
          <p:nvPr/>
        </p:nvGraphicFramePr>
        <p:xfrm>
          <a:off x="533400" y="1353124"/>
          <a:ext cx="8153400" cy="4905436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604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strcpy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 char *s1, const char *s2 );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Copies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the character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strncpy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 char *s1, const char *s2,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size_t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n );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Copies at most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the character array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6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*strcat( char *s1, const char *s2 );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Appends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character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overwrites the terminating null character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3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*strncat( char *s1, const char *s2, size_t n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Appends at most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character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overwrites the terminating null character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3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int strcmp( const char *s1, const char *s2 );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Compares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with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function returns a value of zero, less than zero or greater than zero if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equal to, less than or greater than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respectively.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72E6BBBE-872D-48BF-97DA-F9032500C5AF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39762"/>
          </a:xfrm>
        </p:spPr>
        <p:txBody>
          <a:bodyPr/>
          <a:lstStyle/>
          <a:p>
            <a:r>
              <a:rPr lang="en-US" sz="2000" b="0" dirty="0" smtClean="0">
                <a:solidFill>
                  <a:srgbClr val="FF0000"/>
                </a:solidFill>
                <a:cs typeface="Times New Roman" pitchFamily="18" charset="0"/>
              </a:rPr>
              <a:t>String </a:t>
            </a:r>
            <a:r>
              <a:rPr lang="en-US" sz="2000" b="0" dirty="0">
                <a:solidFill>
                  <a:srgbClr val="FF0000"/>
                </a:solidFill>
                <a:cs typeface="Times New Roman" pitchFamily="18" charset="0"/>
              </a:rPr>
              <a:t>Manipulation Functions of the String-handling Library </a:t>
            </a:r>
          </a:p>
        </p:txBody>
      </p:sp>
      <p:graphicFrame>
        <p:nvGraphicFramePr>
          <p:cNvPr id="26664" name="Group 40"/>
          <p:cNvGraphicFramePr>
            <a:graphicFrameLocks noGrp="1"/>
          </p:cNvGraphicFramePr>
          <p:nvPr>
            <p:ph type="body" idx="1"/>
          </p:nvPr>
        </p:nvGraphicFramePr>
        <p:xfrm>
          <a:off x="457200" y="1219200"/>
          <a:ext cx="8229600" cy="5020945"/>
        </p:xfrm>
        <a:graphic>
          <a:graphicData uri="http://schemas.openxmlformats.org/drawingml/2006/table">
            <a:tbl>
              <a:tblPr/>
              <a:tblGrid>
                <a:gridCol w="4435475"/>
                <a:gridCol w="3794125"/>
              </a:tblGrid>
              <a:tr h="1206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strncmp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 const char *s1, const char *s2,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size_t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n );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Compares up to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with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function returns zero, less than zero or greater than zero if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equal to, less than or greater than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respectively.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*strtok( char *s1, const char *s2 );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sequence of calls to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strtok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breaks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“tokens”—logical pieces such as words in a line of text—delimited by characters contained in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call contains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as the first argument, and subsequent calls to continue tokenizing the same string contain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NULL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as the first argument. A pointer to the current token is returned by each call. If there are no more tokens when the function is called,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NULL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size_t strlen( const char *s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Determines the length of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number of characters preceding the terminating null character is returned.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//using </a:t>
            </a:r>
            <a:r>
              <a:rPr lang="en-US" dirty="0" err="1" smtClean="0"/>
              <a:t>strcat</a:t>
            </a:r>
            <a:r>
              <a:rPr lang="en-US" dirty="0" smtClean="0"/>
              <a:t> and </a:t>
            </a:r>
            <a:r>
              <a:rPr lang="en-US" dirty="0" err="1" smtClean="0"/>
              <a:t>strncat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#include&lt;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using namespace std;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s1[20]=“Happy”;</a:t>
            </a:r>
          </a:p>
          <a:p>
            <a:pPr>
              <a:buNone/>
            </a:pPr>
            <a:r>
              <a:rPr lang="en-US" dirty="0" smtClean="0"/>
              <a:t>	char s2[]=“New Year”;</a:t>
            </a:r>
          </a:p>
          <a:p>
            <a:pPr>
              <a:buNone/>
            </a:pPr>
            <a:r>
              <a:rPr lang="en-US" dirty="0" smtClean="0"/>
              <a:t>	char s3[40]=“ ”;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&lt;&lt;“s1=”&lt;&lt;s1&lt;&lt;</a:t>
            </a:r>
            <a:r>
              <a:rPr lang="en-US" dirty="0" err="1" smtClean="0"/>
              <a:t>endl</a:t>
            </a:r>
            <a:r>
              <a:rPr lang="en-US" dirty="0" smtClean="0"/>
              <a:t>&lt;&lt;“s2=”&lt;&lt;s2&lt;&lt;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&lt;&lt;“</a:t>
            </a:r>
            <a:r>
              <a:rPr lang="en-US" dirty="0" err="1" smtClean="0"/>
              <a:t>strcat</a:t>
            </a:r>
            <a:r>
              <a:rPr lang="en-US" dirty="0" smtClean="0"/>
              <a:t>(s1,s2)=”&lt;&lt;</a:t>
            </a:r>
            <a:r>
              <a:rPr lang="en-US" dirty="0" err="1" smtClean="0"/>
              <a:t>strcat</a:t>
            </a:r>
            <a:r>
              <a:rPr lang="en-US" dirty="0" smtClean="0"/>
              <a:t>(s1,s2)&lt;&lt;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&lt;&lt;“</a:t>
            </a:r>
            <a:r>
              <a:rPr lang="en-US" dirty="0" err="1" smtClean="0"/>
              <a:t>strncat</a:t>
            </a:r>
            <a:r>
              <a:rPr lang="en-US" dirty="0" smtClean="0"/>
              <a:t>(s3,s1,6)=”&lt;&lt;</a:t>
            </a:r>
            <a:r>
              <a:rPr lang="en-US" dirty="0" err="1" smtClean="0"/>
              <a:t>strncat</a:t>
            </a:r>
            <a:r>
              <a:rPr lang="en-US" dirty="0" smtClean="0"/>
              <a:t>(s3,s1,6)&lt;&lt;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&lt;&lt;“</a:t>
            </a:r>
            <a:r>
              <a:rPr lang="en-US" dirty="0" err="1" smtClean="0"/>
              <a:t>strcat</a:t>
            </a:r>
            <a:r>
              <a:rPr lang="en-US" dirty="0" smtClean="0"/>
              <a:t>(s3,s1)=”&lt;&lt;</a:t>
            </a:r>
            <a:r>
              <a:rPr lang="en-US" dirty="0" err="1" smtClean="0"/>
              <a:t>strcat</a:t>
            </a:r>
            <a:r>
              <a:rPr lang="en-US" dirty="0" smtClean="0"/>
              <a:t>(s3,s1)&lt;&lt;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2300</TotalTime>
  <Words>767</Words>
  <Application>Microsoft Office PowerPoint</Application>
  <PresentationFormat>On-screen Show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    CSC113: Computer Programming  (Theory = 03, Lab = 01) </vt:lpstr>
      <vt:lpstr>Strings</vt:lpstr>
      <vt:lpstr>Fundamentals of Characters and Strings</vt:lpstr>
      <vt:lpstr>Fundamentals of Characters and Strings</vt:lpstr>
      <vt:lpstr>Fundamentals of Characters and Strings</vt:lpstr>
      <vt:lpstr>String Manipulation Functions of the String-handling Library</vt:lpstr>
      <vt:lpstr>String Manipulation Functions of the String-handling Library</vt:lpstr>
      <vt:lpstr>String Manipulation Functions of the String-handling Library </vt:lpstr>
      <vt:lpstr>example</vt:lpstr>
      <vt:lpstr>output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</dc:creator>
  <cp:lastModifiedBy>ws</cp:lastModifiedBy>
  <cp:revision>436</cp:revision>
  <dcterms:created xsi:type="dcterms:W3CDTF">2014-09-21T08:02:00Z</dcterms:created>
  <dcterms:modified xsi:type="dcterms:W3CDTF">2015-05-20T15:47:20Z</dcterms:modified>
</cp:coreProperties>
</file>