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1"/>
  </p:notesMasterIdLst>
  <p:handoutMasterIdLst>
    <p:handoutMasterId r:id="rId82"/>
  </p:handoutMasterIdLst>
  <p:sldIdLst>
    <p:sldId id="256" r:id="rId2"/>
    <p:sldId id="396" r:id="rId3"/>
    <p:sldId id="367" r:id="rId4"/>
    <p:sldId id="368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9" r:id="rId15"/>
    <p:sldId id="300" r:id="rId16"/>
    <p:sldId id="306" r:id="rId17"/>
    <p:sldId id="307" r:id="rId18"/>
    <p:sldId id="310" r:id="rId19"/>
    <p:sldId id="311" r:id="rId20"/>
    <p:sldId id="313" r:id="rId21"/>
    <p:sldId id="314" r:id="rId22"/>
    <p:sldId id="315" r:id="rId23"/>
    <p:sldId id="317" r:id="rId24"/>
    <p:sldId id="319" r:id="rId25"/>
    <p:sldId id="326" r:id="rId26"/>
    <p:sldId id="327" r:id="rId27"/>
    <p:sldId id="328" r:id="rId28"/>
    <p:sldId id="316" r:id="rId29"/>
    <p:sldId id="330" r:id="rId30"/>
    <p:sldId id="331" r:id="rId31"/>
    <p:sldId id="359" r:id="rId32"/>
    <p:sldId id="320" r:id="rId33"/>
    <p:sldId id="338" r:id="rId34"/>
    <p:sldId id="334" r:id="rId35"/>
    <p:sldId id="335" r:id="rId36"/>
    <p:sldId id="336" r:id="rId37"/>
    <p:sldId id="337" r:id="rId38"/>
    <p:sldId id="332" r:id="rId39"/>
    <p:sldId id="369" r:id="rId40"/>
    <p:sldId id="366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371" r:id="rId54"/>
    <p:sldId id="372" r:id="rId55"/>
    <p:sldId id="358" r:id="rId56"/>
    <p:sldId id="370" r:id="rId57"/>
    <p:sldId id="373" r:id="rId58"/>
    <p:sldId id="377" r:id="rId59"/>
    <p:sldId id="374" r:id="rId60"/>
    <p:sldId id="379" r:id="rId61"/>
    <p:sldId id="397" r:id="rId62"/>
    <p:sldId id="375" r:id="rId63"/>
    <p:sldId id="378" r:id="rId64"/>
    <p:sldId id="381" r:id="rId65"/>
    <p:sldId id="380" r:id="rId66"/>
    <p:sldId id="382" r:id="rId67"/>
    <p:sldId id="384" r:id="rId68"/>
    <p:sldId id="383" r:id="rId69"/>
    <p:sldId id="385" r:id="rId70"/>
    <p:sldId id="386" r:id="rId71"/>
    <p:sldId id="387" r:id="rId72"/>
    <p:sldId id="389" r:id="rId73"/>
    <p:sldId id="391" r:id="rId74"/>
    <p:sldId id="392" r:id="rId75"/>
    <p:sldId id="388" r:id="rId76"/>
    <p:sldId id="390" r:id="rId77"/>
    <p:sldId id="394" r:id="rId78"/>
    <p:sldId id="395" r:id="rId79"/>
    <p:sldId id="393" r:id="rId80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CC9900"/>
    <a:srgbClr val="000099"/>
    <a:srgbClr val="0099CC"/>
    <a:srgbClr val="A50021"/>
    <a:srgbClr val="336699"/>
    <a:srgbClr val="663300"/>
    <a:srgbClr val="FF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88936" autoAdjust="0"/>
  </p:normalViewPr>
  <p:slideViewPr>
    <p:cSldViewPr>
      <p:cViewPr>
        <p:scale>
          <a:sx n="75" d="100"/>
          <a:sy n="75" d="100"/>
        </p:scale>
        <p:origin x="-198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4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552" y="1"/>
            <a:ext cx="298126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552" y="8831580"/>
            <a:ext cx="298126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fld id="{28CC069E-8461-4988-8834-EEC776477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37" y="1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469" y="4416538"/>
            <a:ext cx="5504485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086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37" y="8830086"/>
            <a:ext cx="298286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0363258-448E-463B-ACF1-137990F4D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91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D4AF5-6208-45BE-B3FB-7680FAA72EC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No. II will be presented prior to the introduction of proteomics later in the course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63258-448E-463B-ACF1-137990F4D7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9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Specific recognition of other molecules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central to protein function. The molecule that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bound (the ligand) can be as small as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oxygen molecule that coordinates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heme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group of myoglobin, or as large as the specific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DNA sequence (called the TATA box) that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bound—and distorted—by the TATA binding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protein. Specific binding is governed by shape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complementarity and polar interactions such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hydrogen bonding.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63258-448E-463B-ACF1-137990F4D7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Essentially every chemical reaction in the living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cell is catalyzed, and most of the catalysts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protein enzymes. The catalytic efficiency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enzymes is remarkable: reactions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accelerated by as much as 17 orders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magnitude over simple buffer catalysis. Many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structural features contribute to the catalytic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power of enzymes: holding reacting groups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together in an orientation favorable for reaction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(proximity); binding the transition state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reaction more tightly than ground state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complexes (transition state stabilization);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acid-base catalysis, and so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63258-448E-463B-ACF1-137990F4D7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9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Proteins are flexible molecules and their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conformation can change in response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changes in pH or ligand binding. Such changes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 be used as molecular switches to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cellular processes. One example, which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critically important for the molecular basis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many cancers, is the conformational change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 occurs in the small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GTPase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when GTP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hydrolyzed to GDP. The GTP-bound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conformation is an "on" state that signals cell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growth; the GDP-bound structure is the "off"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signal.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63258-448E-463B-ACF1-137990F4D7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seminal experiment reported by Anfinsen demonstrated that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RNase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could be fully denatured by: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reducing the disulfide bonds (using b-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mercaptoethanol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dissolving in 8 M urea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then fully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renatured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on diluting out the urea and allowing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 disulfides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reoxidize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Essentially full return of catalytic activity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was obtained. This experiment demonstrated that all the information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necessary to determine the three-dimensional fold was incorporated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the amino acid sequence. A large number of proteins have now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been shown to be able to be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renatured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similar experiments. Thus,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 is clear that virtually all proteins, under appropriate conditions,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can be reversibly unfolded and refolded into their native structure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under in vitro conditions. This is known as spontaneous folding.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63258-448E-463B-ACF1-137990F4D79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3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AMINO ACID COMPOSITION 5.1 Composition in percent for the complete database </a:t>
            </a:r>
            <a:r>
              <a:rPr lang="en-US" dirty="0" err="1" smtClean="0"/>
              <a:t>Ala</a:t>
            </a:r>
            <a:r>
              <a:rPr lang="en-US" dirty="0" smtClean="0"/>
              <a:t> (A) 8.94 </a:t>
            </a:r>
            <a:r>
              <a:rPr lang="en-US" dirty="0" err="1" smtClean="0"/>
              <a:t>Gln</a:t>
            </a:r>
            <a:r>
              <a:rPr lang="en-US" dirty="0" smtClean="0"/>
              <a:t> (Q) 3.99 </a:t>
            </a:r>
            <a:r>
              <a:rPr lang="en-US" dirty="0" err="1" smtClean="0"/>
              <a:t>Leu</a:t>
            </a:r>
            <a:r>
              <a:rPr lang="en-US" dirty="0" smtClean="0"/>
              <a:t> (L) 9.94 </a:t>
            </a:r>
            <a:r>
              <a:rPr lang="en-US" dirty="0" err="1" smtClean="0"/>
              <a:t>Ser</a:t>
            </a:r>
            <a:r>
              <a:rPr lang="en-US" dirty="0" smtClean="0"/>
              <a:t> (S) 6.37 </a:t>
            </a:r>
            <a:r>
              <a:rPr lang="en-US" dirty="0" err="1" smtClean="0"/>
              <a:t>Arg</a:t>
            </a:r>
            <a:r>
              <a:rPr lang="en-US" dirty="0" smtClean="0"/>
              <a:t> (R) 5.37 </a:t>
            </a:r>
            <a:r>
              <a:rPr lang="en-US" dirty="0" err="1" smtClean="0"/>
              <a:t>Glu</a:t>
            </a:r>
            <a:r>
              <a:rPr lang="en-US" dirty="0" smtClean="0"/>
              <a:t> (E) 6.08 Lys (K) 5.20 </a:t>
            </a:r>
            <a:r>
              <a:rPr lang="en-US" dirty="0" err="1" smtClean="0"/>
              <a:t>Thr</a:t>
            </a:r>
            <a:r>
              <a:rPr lang="en-US" dirty="0" smtClean="0"/>
              <a:t> (T) 5.56 </a:t>
            </a:r>
            <a:r>
              <a:rPr lang="en-US" dirty="0" err="1" smtClean="0"/>
              <a:t>Asn</a:t>
            </a:r>
            <a:r>
              <a:rPr lang="en-US" dirty="0" smtClean="0"/>
              <a:t> (N) 4.12 </a:t>
            </a:r>
            <a:r>
              <a:rPr lang="en-US" dirty="0" err="1" smtClean="0"/>
              <a:t>Gly</a:t>
            </a:r>
            <a:r>
              <a:rPr lang="en-US" dirty="0" smtClean="0"/>
              <a:t> (G) 7.21 Met (M) 2.48 </a:t>
            </a:r>
            <a:r>
              <a:rPr lang="en-US" dirty="0" err="1" smtClean="0"/>
              <a:t>Trp</a:t>
            </a:r>
            <a:r>
              <a:rPr lang="en-US" dirty="0" smtClean="0"/>
              <a:t> (W) 1.26 Asp (D) 5.43 His (H) 2.21 </a:t>
            </a:r>
            <a:r>
              <a:rPr lang="en-US" dirty="0" err="1" smtClean="0"/>
              <a:t>Phe</a:t>
            </a:r>
            <a:r>
              <a:rPr lang="en-US" dirty="0" smtClean="0"/>
              <a:t> (F) 3.98 Tyr (Y) 3.05 </a:t>
            </a:r>
            <a:r>
              <a:rPr lang="en-US" dirty="0" err="1" smtClean="0"/>
              <a:t>Cys</a:t>
            </a:r>
            <a:r>
              <a:rPr lang="en-US" dirty="0" smtClean="0"/>
              <a:t> (C) 1.10 Ile (I) 6.16 Pro (P) 4.52 Val (V) 6.93 </a:t>
            </a:r>
            <a:r>
              <a:rPr lang="en-US" dirty="0" err="1" smtClean="0"/>
              <a:t>Asx</a:t>
            </a:r>
            <a:r>
              <a:rPr lang="en-US" dirty="0" smtClean="0"/>
              <a:t> (B) 0 </a:t>
            </a:r>
            <a:r>
              <a:rPr lang="en-US" dirty="0" err="1" smtClean="0"/>
              <a:t>Glx</a:t>
            </a:r>
            <a:r>
              <a:rPr lang="en-US" dirty="0" smtClean="0"/>
              <a:t> (Z) 0 </a:t>
            </a:r>
            <a:r>
              <a:rPr lang="en-US" dirty="0" err="1" smtClean="0"/>
              <a:t>Xaa</a:t>
            </a:r>
            <a:r>
              <a:rPr lang="en-US" dirty="0" smtClean="0"/>
              <a:t> (X) 0.01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63258-448E-463B-ACF1-137990F4D79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is the protein data at?</a:t>
            </a:r>
            <a:endParaRPr lang="en-US" dirty="0" smtClean="0"/>
          </a:p>
          <a:p>
            <a:r>
              <a:rPr lang="en-US" dirty="0" err="1" smtClean="0"/>
              <a:t>Uniprot</a:t>
            </a:r>
            <a:r>
              <a:rPr lang="en-US" dirty="0" smtClean="0"/>
              <a:t> is the gen-bank of proteomics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63258-448E-463B-ACF1-137990F4D79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98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cover protein databases in a later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63258-448E-463B-ACF1-137990F4D79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8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FF69E-0C1E-4412-B691-80BAA1EC0F03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51E-C7D9-4A84-AFB2-41BBE4AED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82D0-99AE-4FFF-BE6A-5A2E2772EDE1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6A4D3-7006-4905-98EF-DF20E67C5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8A68-3EB2-4B43-BD1A-86B2C9F3DF09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A5AEA-596B-4C5F-83DC-C0D34AC85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8B8B-2CCC-465A-9C31-C63073C75BDC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7121F-EE31-4A5F-BB4B-18248CE24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20C14-3788-47A0-9BB0-FD934E2F52B9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CA60-46F6-4063-9602-4A2CF90C8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533C-D6D4-459A-A176-5E43927DE4D9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34DAE-C90D-468A-92E9-35B84657C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B121D-D595-4367-8058-0B42D85604E0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D8F1-8C09-4A79-8EB3-6A91F84C5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8C39-6606-4BAC-B2DE-24363D49317D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5301-4F3F-417D-B1EF-F7B710A03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450D-745C-4C0C-8416-9208FD81EDBC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996B9-FF26-4B48-AED3-BBE1DE9CC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1AEC-0A7D-4797-A471-D1DAC87FC412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DB7A-4704-4BA5-81F4-3EB8759C6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DC3A-F5F3-454B-A80D-008AF5C41D22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4F3-F842-44F4-9DBC-E27370A24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E318-CAB1-4713-B980-0FD20B120C4F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AD46-C1B2-4EBD-9C51-8D1DC371E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472F8-8D2C-4210-A8BD-C5929F11C707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3EB9-F2F9-4DBB-B96B-C7A31602C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8306-F84C-4BAD-B7CA-778B02405A28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CE180-F66D-42E1-9382-672AE8ED2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Open Heart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456C23B6-9662-418B-BC48-F3524F0833D4}" type="datetime1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/>
            </a:lvl1pPr>
          </a:lstStyle>
          <a:p>
            <a:pPr>
              <a:defRPr/>
            </a:pPr>
            <a:r>
              <a:rPr lang="en-US" dirty="0" smtClean="0"/>
              <a:t>© Dr. </a:t>
            </a:r>
            <a:r>
              <a:rPr lang="en-US" dirty="0" err="1" smtClean="0"/>
              <a:t>Fayyaz</a:t>
            </a:r>
            <a:r>
              <a:rPr lang="en-US" dirty="0" smtClean="0"/>
              <a:t> </a:t>
            </a:r>
            <a:r>
              <a:rPr lang="en-US" dirty="0" err="1" smtClean="0"/>
              <a:t>ul</a:t>
            </a:r>
            <a:r>
              <a:rPr lang="en-US" dirty="0" smtClean="0"/>
              <a:t> Amir </a:t>
            </a:r>
            <a:r>
              <a:rPr lang="en-US" dirty="0" err="1" smtClean="0"/>
              <a:t>Afsar</a:t>
            </a:r>
            <a:r>
              <a:rPr lang="en-US" dirty="0" smtClean="0"/>
              <a:t> </a:t>
            </a:r>
            <a:r>
              <a:rPr lang="en-US" dirty="0" err="1" smtClean="0"/>
              <a:t>Minhas</a:t>
            </a:r>
            <a:r>
              <a:rPr lang="en-US" dirty="0" smtClean="0"/>
              <a:t>, PIEAS</a:t>
            </a:r>
            <a:endParaRPr lang="en-US" dirty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3266C4A-4165-449F-8B22-D0963F7E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097" name="Text Box 17"/>
          <p:cNvSpPr txBox="1">
            <a:spLocks noChangeArrowheads="1"/>
          </p:cNvSpPr>
          <p:nvPr userDrawn="1"/>
        </p:nvSpPr>
        <p:spPr bwMode="auto">
          <a:xfrm>
            <a:off x="1219200" y="0"/>
            <a:ext cx="7924800" cy="877888"/>
          </a:xfrm>
          <a:prstGeom prst="rect">
            <a:avLst/>
          </a:prstGeom>
          <a:gradFill rotWithShape="1">
            <a:gsLst>
              <a:gs pos="0">
                <a:srgbClr val="394077"/>
              </a:gs>
              <a:gs pos="100000">
                <a:srgbClr val="394077">
                  <a:gamma/>
                  <a:shade val="63529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Copperplate Gothic Bold" pitchFamily="34" charset="0"/>
              </a:rPr>
              <a:t>BG506: Bioinformatics</a:t>
            </a:r>
            <a:endParaRPr lang="en-US" sz="1600" b="1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Pakistan Institute of Engineering &amp; Applied Sciences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" name="Picture 2" descr="http://upload.wikimedia.org/wikipedia/en/e/e0/PIEAS_Logo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199832" cy="85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1.bp.blogspot.com/-FWp7VywwHkk/UCwODaJiOrI/AAAAAAAAAFg/VJ1mAceWc1U/s1600/torsion_angles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teopedia.org/wiki/index.php/Psi_and_Phi_Angle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ature/journal/v466/n7307/pdf/nature09304.pdf" TargetMode="External"/><Relationship Id="rId3" Type="http://schemas.openxmlformats.org/officeDocument/2006/relationships/hyperlink" Target="http://homes.cs.washington.edu/~zoran/foldit-nbt-2012.pdf" TargetMode="External"/><Relationship Id="rId7" Type="http://schemas.openxmlformats.org/officeDocument/2006/relationships/hyperlink" Target="http://grail.cs.washington.edu/projects/protein-game/foldit-fdg11.pdf" TargetMode="External"/><Relationship Id="rId2" Type="http://schemas.openxmlformats.org/officeDocument/2006/relationships/hyperlink" Target="http://fold.it/portal/info/ab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s.cs.washington.edu/~zoran/NSMBfoldit-2011.pdf" TargetMode="External"/><Relationship Id="rId5" Type="http://schemas.openxmlformats.org/officeDocument/2006/relationships/hyperlink" Target="http://homes.cs.washington.edu/~zoran/pnas-11.pdf" TargetMode="External"/><Relationship Id="rId10" Type="http://schemas.openxmlformats.org/officeDocument/2006/relationships/hyperlink" Target="http://homes.cs.washington.edu/~zoran/acta-cry-11.pdf" TargetMode="External"/><Relationship Id="rId4" Type="http://schemas.openxmlformats.org/officeDocument/2006/relationships/hyperlink" Target="http://fold.it/" TargetMode="External"/><Relationship Id="rId9" Type="http://schemas.openxmlformats.org/officeDocument/2006/relationships/hyperlink" Target="http://homes.cs.washington.edu/~zoran/foldit-fdg10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iological_evolution" TargetMode="External"/><Relationship Id="rId2" Type="http://schemas.openxmlformats.org/officeDocument/2006/relationships/hyperlink" Target="http://en.wikipedia.org/wiki/Tertiary_struc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csb.org/pdb/explore/explore.do?structureId=1PKN" TargetMode="External"/><Relationship Id="rId5" Type="http://schemas.openxmlformats.org/officeDocument/2006/relationships/hyperlink" Target="http://en.wikipedia.org/wiki/Protein_Data_Bank" TargetMode="Externa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en.wikipedia.org/wiki/UniPro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Pfam" TargetMode="External"/><Relationship Id="rId4" Type="http://schemas.openxmlformats.org/officeDocument/2006/relationships/hyperlink" Target="http://en.wikipedia.org/wiki/Structural_Classification_of_Proteins_databas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i.ac.uk/uniprot/TrEMBLstats" TargetMode="Externa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3013648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mc/articles/PMC3013648/" TargetMode="External"/><Relationship Id="rId4" Type="http://schemas.openxmlformats.org/officeDocument/2006/relationships/image" Target="../media/image44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on" TargetMode="External"/><Relationship Id="rId3" Type="http://schemas.openxmlformats.org/officeDocument/2006/relationships/hyperlink" Target="http://en.wikipedia.org/wiki/Catalysis" TargetMode="External"/><Relationship Id="rId7" Type="http://schemas.openxmlformats.org/officeDocument/2006/relationships/hyperlink" Target="http://en.wikipedia.org/wiki/Protein-protein_interaction" TargetMode="External"/><Relationship Id="rId2" Type="http://schemas.openxmlformats.org/officeDocument/2006/relationships/hyperlink" Target="http://en.wikipedia.org/wiki/Enzy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ubcellular_localization" TargetMode="External"/><Relationship Id="rId11" Type="http://schemas.openxmlformats.org/officeDocument/2006/relationships/hyperlink" Target="http://en.wikipedia.org/wiki/Proteolytic" TargetMode="External"/><Relationship Id="rId5" Type="http://schemas.openxmlformats.org/officeDocument/2006/relationships/hyperlink" Target="http://en.wikipedia.org/wiki/Active_site" TargetMode="External"/><Relationship Id="rId10" Type="http://schemas.openxmlformats.org/officeDocument/2006/relationships/hyperlink" Target="http://en.wikipedia.org/wiki/RNA_editing" TargetMode="External"/><Relationship Id="rId4" Type="http://schemas.openxmlformats.org/officeDocument/2006/relationships/hyperlink" Target="http://en.wikipedia.org/wiki/Cofactor_(biochemistry)" TargetMode="External"/><Relationship Id="rId9" Type="http://schemas.openxmlformats.org/officeDocument/2006/relationships/hyperlink" Target="http://en.wikipedia.org/wiki/Substrate_(biochemistry)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prot.org/uniprot/P62158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tein_Data_Bank" TargetMode="External"/><Relationship Id="rId2" Type="http://schemas.openxmlformats.org/officeDocument/2006/relationships/hyperlink" Target="http://proteopedia.org/wiki/index.php/Believe_It_or_N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opedia.org/wiki/index.php/Atomic_coordinate_file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rotein_Data_Bank_(file_format)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98625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Bioinformatics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2000" u="sng" dirty="0" smtClean="0">
                <a:solidFill>
                  <a:srgbClr val="FF0000"/>
                </a:solidFill>
              </a:rPr>
              <a:t>Introduction to proteins</a:t>
            </a:r>
            <a:endParaRPr lang="en-US" sz="2000" b="0" u="sng" dirty="0" smtClean="0">
              <a:solidFill>
                <a:srgbClr val="FF0000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657600"/>
            <a:ext cx="6477000" cy="2514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Presented by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6600"/>
                </a:solidFill>
              </a:rPr>
              <a:t>Dr. </a:t>
            </a:r>
            <a:r>
              <a:rPr lang="en-US" sz="2000" dirty="0" err="1" smtClean="0">
                <a:solidFill>
                  <a:srgbClr val="006600"/>
                </a:solidFill>
              </a:rPr>
              <a:t>Fayyaz</a:t>
            </a:r>
            <a:r>
              <a:rPr lang="en-US" sz="2000" dirty="0" smtClean="0">
                <a:solidFill>
                  <a:srgbClr val="006600"/>
                </a:solidFill>
              </a:rPr>
              <a:t>-</a:t>
            </a:r>
            <a:r>
              <a:rPr lang="en-US" sz="2000" dirty="0" err="1" smtClean="0">
                <a:solidFill>
                  <a:srgbClr val="006600"/>
                </a:solidFill>
              </a:rPr>
              <a:t>ul</a:t>
            </a:r>
            <a:r>
              <a:rPr lang="en-US" sz="2000" dirty="0" smtClean="0">
                <a:solidFill>
                  <a:srgbClr val="006600"/>
                </a:solidFill>
              </a:rPr>
              <a:t>-Amir </a:t>
            </a:r>
            <a:r>
              <a:rPr lang="en-US" sz="2000" dirty="0" err="1" smtClean="0">
                <a:solidFill>
                  <a:srgbClr val="006600"/>
                </a:solidFill>
              </a:rPr>
              <a:t>Afsar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Minhas</a:t>
            </a:r>
            <a:endParaRPr lang="en-US" sz="20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http://faculty.pieas.edu.pk/fayyaz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Department of Computer &amp; Information Sciences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Pakistan Institute of Engineering &amp; Applied Sciences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PO </a:t>
            </a:r>
            <a:r>
              <a:rPr lang="en-US" sz="1600" dirty="0" err="1" smtClean="0"/>
              <a:t>Nilore</a:t>
            </a:r>
            <a:r>
              <a:rPr lang="en-US" sz="1600" dirty="0" smtClean="0"/>
              <a:t>, Islamabad 45650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Pakistan</a:t>
            </a:r>
            <a:endParaRPr 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versatile cellular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are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Versatile in terms of their function</a:t>
            </a:r>
          </a:p>
          <a:p>
            <a:endParaRPr lang="en-US" dirty="0"/>
          </a:p>
          <a:p>
            <a:r>
              <a:rPr lang="en-US" dirty="0" smtClean="0"/>
              <a:t>Protein Function</a:t>
            </a:r>
          </a:p>
          <a:p>
            <a:pPr lvl="1"/>
            <a:r>
              <a:rPr lang="en-US" dirty="0" smtClean="0"/>
              <a:t>Biochemical function of the molecule in isolation</a:t>
            </a:r>
          </a:p>
          <a:p>
            <a:pPr lvl="1"/>
            <a:r>
              <a:rPr lang="en-US" dirty="0" smtClean="0"/>
              <a:t>Cellular function as part of larger assembly</a:t>
            </a:r>
          </a:p>
          <a:p>
            <a:pPr lvl="1"/>
            <a:r>
              <a:rPr lang="en-US" dirty="0" smtClean="0"/>
              <a:t>Resulting Phenotype in the cell or the organism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proteins versatile?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their structure!</a:t>
            </a:r>
          </a:p>
          <a:p>
            <a:r>
              <a:rPr lang="en-US" dirty="0" smtClean="0"/>
              <a:t>What determines their structure?</a:t>
            </a:r>
          </a:p>
          <a:p>
            <a:pPr lvl="1"/>
            <a:r>
              <a:rPr lang="en-US" dirty="0" smtClean="0"/>
              <a:t>Composed of amino acids</a:t>
            </a:r>
          </a:p>
          <a:p>
            <a:pPr lvl="1"/>
            <a:r>
              <a:rPr lang="en-US" dirty="0" smtClean="0"/>
              <a:t>Amino acids are linked to form polymer</a:t>
            </a:r>
          </a:p>
          <a:p>
            <a:pPr lvl="1"/>
            <a:r>
              <a:rPr lang="en-US" dirty="0" smtClean="0"/>
              <a:t>Significant hydrogen bonding between amino acids</a:t>
            </a:r>
          </a:p>
          <a:p>
            <a:r>
              <a:rPr lang="en-US" dirty="0" smtClean="0"/>
              <a:t>Primary ideology</a:t>
            </a:r>
          </a:p>
          <a:p>
            <a:pPr lvl="1"/>
            <a:r>
              <a:rPr lang="en-US" dirty="0" smtClean="0"/>
              <a:t>Sequence determines Structure determines Function</a:t>
            </a:r>
          </a:p>
          <a:p>
            <a:pPr lvl="1"/>
            <a:r>
              <a:rPr lang="en-US" dirty="0" smtClean="0"/>
              <a:t>Proven by Anfinsen 1960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Anfinsen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344897" cy="4267200"/>
          </a:xfrm>
        </p:spPr>
        <p:txBody>
          <a:bodyPr/>
          <a:lstStyle/>
          <a:p>
            <a:r>
              <a:rPr lang="en-US" dirty="0" smtClean="0"/>
              <a:t>Native structure of the protein is determined by the protein’s amino acid</a:t>
            </a:r>
          </a:p>
          <a:p>
            <a:r>
              <a:rPr lang="en-US" dirty="0" smtClean="0"/>
              <a:t>Principles for protein folding</a:t>
            </a:r>
          </a:p>
          <a:p>
            <a:r>
              <a:rPr lang="en-US" dirty="0" smtClean="0"/>
              <a:t>Native structure is</a:t>
            </a:r>
          </a:p>
          <a:p>
            <a:pPr lvl="1"/>
            <a:r>
              <a:rPr lang="en-US" dirty="0" smtClean="0"/>
              <a:t>Unique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Kinetically accessible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192979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8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6" y="1586387"/>
            <a:ext cx="3529263" cy="233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58605"/>
            <a:ext cx="2858261" cy="231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19304"/>
            <a:ext cx="2703806" cy="282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86174"/>
            <a:ext cx="2930128" cy="267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7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08" y="1905000"/>
            <a:ext cx="65151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3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81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7623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3429000" cy="838200"/>
          </a:xfrm>
        </p:spPr>
        <p:txBody>
          <a:bodyPr/>
          <a:lstStyle/>
          <a:p>
            <a:r>
              <a:rPr lang="en-US" dirty="0" smtClean="0"/>
              <a:t>Types of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62" y="874486"/>
            <a:ext cx="4905338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914400"/>
            <a:ext cx="645282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between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Interactions between backbone atoms</a:t>
            </a:r>
          </a:p>
          <a:p>
            <a:endParaRPr lang="en-US" b="0" dirty="0" smtClean="0"/>
          </a:p>
          <a:p>
            <a:r>
              <a:rPr lang="en-US" dirty="0" smtClean="0"/>
              <a:t>Interactions between side chains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between backbone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Carbonyl oxygen and Amide Hydrogen form nearby amino acids in the chain can form oxygen bonds</a:t>
            </a:r>
          </a:p>
          <a:p>
            <a:pPr lvl="1"/>
            <a:r>
              <a:rPr lang="en-US" dirty="0" smtClean="0"/>
              <a:t>This is energetically favorable</a:t>
            </a:r>
          </a:p>
          <a:p>
            <a:pPr lvl="1"/>
            <a:r>
              <a:rPr lang="en-US" dirty="0" smtClean="0"/>
              <a:t>This gives rise to regular conformations</a:t>
            </a:r>
          </a:p>
          <a:p>
            <a:pPr lvl="2"/>
            <a:r>
              <a:rPr lang="en-US" dirty="0" smtClean="0"/>
              <a:t>Alpha helices</a:t>
            </a:r>
          </a:p>
          <a:p>
            <a:pPr lvl="2"/>
            <a:r>
              <a:rPr lang="en-US" dirty="0" smtClean="0"/>
              <a:t>Beta sheets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off on Piazza</a:t>
            </a:r>
          </a:p>
          <a:p>
            <a:r>
              <a:rPr lang="en-US" dirty="0" smtClean="0"/>
              <a:t>Downloading and installing UGENE</a:t>
            </a:r>
          </a:p>
          <a:p>
            <a:r>
              <a:rPr lang="en-US" dirty="0" smtClean="0"/>
              <a:t>Quiz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helices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057400"/>
            <a:ext cx="8799403" cy="393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6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helices from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5867400" cy="4267200"/>
          </a:xfrm>
        </p:spPr>
        <p:txBody>
          <a:bodyPr/>
          <a:lstStyle/>
          <a:p>
            <a:r>
              <a:rPr lang="en-US" dirty="0" smtClean="0"/>
              <a:t>3.6 residues per turn of the helix</a:t>
            </a:r>
          </a:p>
          <a:p>
            <a:r>
              <a:rPr lang="en-US" dirty="0" smtClean="0"/>
              <a:t>Residues 3-4 amino acids apart in the sequence will project from the same face</a:t>
            </a:r>
          </a:p>
          <a:p>
            <a:r>
              <a:rPr lang="en-US" dirty="0" smtClean="0"/>
              <a:t>In some proteins the surface face will be polar and the other face will be hydrophobic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76500"/>
            <a:ext cx="3487057" cy="340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Sometimes a hydrogen bond will be formed between residues that are faraway in sequence from each other to result in beta sheets. These can also be amphipathic.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76575"/>
            <a:ext cx="78867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Hairpin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2743200"/>
            <a:ext cx="207498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6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5486400" cy="838200"/>
          </a:xfrm>
        </p:spPr>
        <p:txBody>
          <a:bodyPr/>
          <a:lstStyle/>
          <a:p>
            <a:r>
              <a:rPr lang="en-US" dirty="0" smtClean="0"/>
              <a:t>Shape of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801954" cy="4267200"/>
          </a:xfrm>
        </p:spPr>
        <p:txBody>
          <a:bodyPr/>
          <a:lstStyle/>
          <a:p>
            <a:r>
              <a:rPr lang="en-US" dirty="0" smtClean="0"/>
              <a:t>The shape of the protein is determined by competition between self-interactions and interactions with water molecules</a:t>
            </a:r>
          </a:p>
          <a:p>
            <a:r>
              <a:rPr lang="en-US" dirty="0" smtClean="0"/>
              <a:t>Condensation of multiple secondary structure elements leads to a tertiary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54" y="0"/>
            <a:ext cx="2659875" cy="692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7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Torsion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943600" cy="4267200"/>
          </a:xfrm>
        </p:spPr>
        <p:txBody>
          <a:bodyPr/>
          <a:lstStyle/>
          <a:p>
            <a:r>
              <a:rPr lang="en-US" sz="2000" b="0" dirty="0" smtClean="0"/>
              <a:t>N, C, O lie in the same plane</a:t>
            </a:r>
          </a:p>
          <a:p>
            <a:pPr lvl="1"/>
            <a:r>
              <a:rPr lang="en-US" sz="2000" b="0" dirty="0" smtClean="0"/>
              <a:t>Rigid Structure</a:t>
            </a:r>
          </a:p>
          <a:p>
            <a:r>
              <a:rPr lang="en-US" sz="2000" b="0" dirty="0" smtClean="0"/>
              <a:t>N–</a:t>
            </a:r>
            <a:r>
              <a:rPr lang="en-US" sz="2000" b="0" dirty="0" err="1" smtClean="0"/>
              <a:t>Ca</a:t>
            </a:r>
            <a:r>
              <a:rPr lang="en-US" sz="2000" b="0" dirty="0" smtClean="0"/>
              <a:t> </a:t>
            </a:r>
            <a:r>
              <a:rPr lang="en-US" sz="2000" b="0" dirty="0"/>
              <a:t>and </a:t>
            </a:r>
            <a:r>
              <a:rPr lang="en-US" sz="2000" b="0" dirty="0" err="1"/>
              <a:t>Ca</a:t>
            </a:r>
            <a:r>
              <a:rPr lang="en-US" sz="2000" b="0" dirty="0"/>
              <a:t>–C </a:t>
            </a:r>
            <a:r>
              <a:rPr lang="en-US" sz="2000" b="0" dirty="0" smtClean="0"/>
              <a:t>bonds are rotatable and free rotation is allowed </a:t>
            </a:r>
          </a:p>
          <a:p>
            <a:pPr lvl="1"/>
            <a:r>
              <a:rPr lang="en-US" sz="2000" b="0" dirty="0" smtClean="0"/>
              <a:t>Flexible </a:t>
            </a:r>
          </a:p>
          <a:p>
            <a:pPr lvl="1"/>
            <a:r>
              <a:rPr lang="en-US" sz="2000" b="0" dirty="0" smtClean="0"/>
              <a:t>Can rotate as long as no steric clashes arise (i.e., no side chains collide with each other)</a:t>
            </a:r>
          </a:p>
          <a:p>
            <a:r>
              <a:rPr lang="en-US" sz="2000" b="0" dirty="0" smtClean="0"/>
              <a:t>Phi torsion angle</a:t>
            </a:r>
          </a:p>
          <a:p>
            <a:pPr lvl="1"/>
            <a:r>
              <a:rPr lang="en-US" sz="2000" b="0" dirty="0"/>
              <a:t>The angle of the N–</a:t>
            </a:r>
            <a:r>
              <a:rPr lang="en-US" sz="2000" b="0" dirty="0" err="1"/>
              <a:t>Ca</a:t>
            </a:r>
            <a:r>
              <a:rPr lang="en-US" sz="2000" b="0" dirty="0"/>
              <a:t> bond to </a:t>
            </a:r>
            <a:r>
              <a:rPr lang="en-US" sz="2000" b="0" dirty="0" smtClean="0"/>
              <a:t>the </a:t>
            </a:r>
            <a:r>
              <a:rPr lang="en-US" sz="2000" b="0" dirty="0"/>
              <a:t>adjacent peptide </a:t>
            </a:r>
            <a:r>
              <a:rPr lang="en-US" sz="2000" b="0" dirty="0" smtClean="0"/>
              <a:t>bond</a:t>
            </a:r>
          </a:p>
          <a:p>
            <a:r>
              <a:rPr lang="en-US" sz="2000" b="0" dirty="0" smtClean="0"/>
              <a:t>Psi torsion angle </a:t>
            </a:r>
          </a:p>
          <a:p>
            <a:pPr lvl="1"/>
            <a:r>
              <a:rPr lang="en-US" sz="2000" b="0" dirty="0" smtClean="0"/>
              <a:t>the </a:t>
            </a:r>
            <a:r>
              <a:rPr lang="en-US" sz="2000" b="0" dirty="0"/>
              <a:t>angle of the C–</a:t>
            </a:r>
            <a:r>
              <a:rPr lang="en-US" sz="2000" b="0" dirty="0" err="1"/>
              <a:t>C</a:t>
            </a:r>
            <a:r>
              <a:rPr lang="en-US" sz="1200" b="0" dirty="0" err="1"/>
              <a:t>a</a:t>
            </a:r>
            <a:r>
              <a:rPr lang="en-US" sz="1200" b="0" dirty="0"/>
              <a:t> </a:t>
            </a:r>
            <a:r>
              <a:rPr lang="en-US" sz="2000" b="0" dirty="0"/>
              <a:t>bond </a:t>
            </a:r>
            <a:r>
              <a:rPr lang="en-US" sz="2000" b="0" dirty="0" smtClean="0"/>
              <a:t>to the </a:t>
            </a:r>
            <a:r>
              <a:rPr lang="en-US" sz="2000" b="0" dirty="0"/>
              <a:t>adjacent peptide bond</a:t>
            </a:r>
            <a:endParaRPr lang="en-US" sz="4000" b="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19150"/>
            <a:ext cx="24765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9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Torsion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676400" y="2971800"/>
            <a:ext cx="6096000" cy="2695575"/>
            <a:chOff x="1676400" y="2971800"/>
            <a:chExt cx="6096000" cy="2695575"/>
          </a:xfrm>
        </p:grpSpPr>
        <p:pic>
          <p:nvPicPr>
            <p:cNvPr id="5" name="Picture 4" descr="https://images-blogger-opensocial.googleusercontent.com/gadgets/proxy?url=http%3A%2F%2F1.bp.blogspot.com%2F-FWp7VywwHkk%2FUCwODaJiOrI%2FAAAAAAAAAFg%2FVJ1mAceWc1U%2Fs640%2Ftorsion_angles.png&amp;container=blogger&amp;gadget=a&amp;rewriteMime=image%2F*">
              <a:hlinkClick r:id="rId2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971800"/>
              <a:ext cx="6096000" cy="2695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4140200" y="406400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5052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278880" y="435864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705100" y="3649980"/>
              <a:ext cx="76200" cy="76200"/>
            </a:xfrm>
            <a:prstGeom prst="ellipse">
              <a:avLst/>
            </a:prstGeom>
            <a:solidFill>
              <a:srgbClr val="000099"/>
            </a:solidFill>
            <a:ln w="317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10200" y="4718050"/>
              <a:ext cx="76200" cy="76200"/>
            </a:xfrm>
            <a:prstGeom prst="ellipse">
              <a:avLst/>
            </a:prstGeom>
            <a:solidFill>
              <a:srgbClr val="000099"/>
            </a:solidFill>
            <a:ln w="317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280150" y="3770630"/>
              <a:ext cx="76200" cy="76200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511550" y="5163820"/>
              <a:ext cx="76200" cy="76200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3400" y="19812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Excellent tool: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proteopedia.org/wiki/index.php/Psi_and_Phi_Angles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14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Torsion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protein has alternating rigid and rotatable flexible covalent bonds</a:t>
            </a:r>
          </a:p>
          <a:p>
            <a:pPr lvl="1"/>
            <a:r>
              <a:rPr lang="en-US" dirty="0" smtClean="0"/>
              <a:t>This combination greatly reduces the number of possible conformations a protein can have</a:t>
            </a:r>
          </a:p>
          <a:p>
            <a:pPr lvl="1"/>
            <a:r>
              <a:rPr lang="en-US" dirty="0" smtClean="0"/>
              <a:t>Certain torsion angles will cause clashes</a:t>
            </a:r>
          </a:p>
          <a:p>
            <a:pPr lvl="1"/>
            <a:r>
              <a:rPr lang="en-US" dirty="0" smtClean="0"/>
              <a:t>Ranges of torsion angles are also dependent upon the type of side chains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Ramachandran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8000"/>
            <a:ext cx="8162925" cy="437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4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of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" y="1905001"/>
            <a:ext cx="9096376" cy="428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0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Biochemistry of proteins</a:t>
            </a:r>
          </a:p>
          <a:p>
            <a:pPr lvl="1"/>
            <a:r>
              <a:rPr lang="en-US" dirty="0" smtClean="0"/>
              <a:t>Concepts of amino acids, peptide bonds, hydrogen bonds, hydrophobic effect</a:t>
            </a:r>
          </a:p>
          <a:p>
            <a:r>
              <a:rPr lang="en-US" dirty="0" smtClean="0"/>
              <a:t>Central Dogma</a:t>
            </a:r>
          </a:p>
          <a:p>
            <a:pPr lvl="1"/>
            <a:r>
              <a:rPr lang="en-US" dirty="0" smtClean="0"/>
              <a:t>Transcription and Translation</a:t>
            </a:r>
          </a:p>
          <a:p>
            <a:pPr marL="342900" lvl="1" indent="-342900"/>
            <a:r>
              <a:rPr lang="en-US" dirty="0"/>
              <a:t>Sequence-Structure-Function Relationship</a:t>
            </a:r>
          </a:p>
          <a:p>
            <a:pPr lvl="1"/>
            <a:r>
              <a:rPr lang="en-US" dirty="0" smtClean="0"/>
              <a:t>Anfinsen’s experiment</a:t>
            </a:r>
          </a:p>
          <a:p>
            <a:r>
              <a:rPr lang="en-US" dirty="0" smtClean="0"/>
              <a:t>Concepts of protein structure</a:t>
            </a:r>
          </a:p>
          <a:p>
            <a:pPr lvl="1"/>
            <a:r>
              <a:rPr lang="en-US" dirty="0" smtClean="0"/>
              <a:t>Secondary, Super-Secondary Structure, Motifs, Domains, Chains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 long chain of amino acids is held together as a chain by strong covalent bonds, this chain folds into a three dimensional structure which is stabilized by weak non-covalent interactions</a:t>
            </a:r>
          </a:p>
          <a:p>
            <a:r>
              <a:rPr lang="en-US" dirty="0" smtClean="0"/>
              <a:t>Gulliver in Lilliput analogy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6386" name="Picture 2" descr="http://www.bestforfilm.com/wp-content/uploads/2010/11/Gull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3810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" y="6096000"/>
            <a:ext cx="7772400" cy="838200"/>
          </a:xfrm>
        </p:spPr>
        <p:txBody>
          <a:bodyPr/>
          <a:lstStyle/>
          <a:p>
            <a:r>
              <a:rPr lang="en-US" dirty="0" smtClean="0"/>
              <a:t>Protein folding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5400"/>
            <a:ext cx="31718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295400"/>
            <a:ext cx="32480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257300"/>
            <a:ext cx="31146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114800"/>
            <a:ext cx="30194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energetics of protein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protein will spontaneously fold only if the folded state is energetically more feasible than the unfolded state</a:t>
            </a:r>
          </a:p>
          <a:p>
            <a:pPr lvl="1"/>
            <a:r>
              <a:rPr lang="en-US" dirty="0" smtClean="0"/>
              <a:t>Entropy</a:t>
            </a:r>
          </a:p>
          <a:p>
            <a:pPr lvl="1"/>
            <a:r>
              <a:rPr lang="en-US" dirty="0" smtClean="0"/>
              <a:t>Enthalpy</a:t>
            </a:r>
          </a:p>
          <a:p>
            <a:endParaRPr lang="en-US" dirty="0"/>
          </a:p>
          <a:p>
            <a:r>
              <a:rPr lang="en-US" dirty="0" smtClean="0"/>
              <a:t>Free energy</a:t>
            </a:r>
          </a:p>
          <a:p>
            <a:pPr lvl="1"/>
            <a:r>
              <a:rPr lang="en-US" dirty="0" smtClean="0"/>
              <a:t>Non-bonding interactions</a:t>
            </a:r>
          </a:p>
          <a:p>
            <a:pPr lvl="1"/>
            <a:r>
              <a:rPr lang="en-US" dirty="0" smtClean="0"/>
              <a:t>Entropy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Fold-it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fold.it/portal/info/about</a:t>
            </a:r>
            <a:endParaRPr lang="en-US" dirty="0" smtClean="0"/>
          </a:p>
          <a:p>
            <a:r>
              <a:rPr lang="en-US" sz="1050" b="0" dirty="0"/>
              <a:t>Christopher B </a:t>
            </a:r>
            <a:r>
              <a:rPr lang="en-US" sz="1050" b="0" dirty="0" err="1"/>
              <a:t>Eiben</a:t>
            </a:r>
            <a:r>
              <a:rPr lang="en-US" sz="1050" b="0" dirty="0"/>
              <a:t>, Justin B Siegel, Jacob B Bale, Seth Cooper, </a:t>
            </a:r>
            <a:r>
              <a:rPr lang="en-US" sz="1050" b="0" dirty="0" err="1"/>
              <a:t>Firas</a:t>
            </a:r>
            <a:r>
              <a:rPr lang="en-US" sz="1050" b="0" dirty="0"/>
              <a:t> </a:t>
            </a:r>
            <a:r>
              <a:rPr lang="en-US" sz="1050" b="0" dirty="0" err="1"/>
              <a:t>Khatib</a:t>
            </a:r>
            <a:r>
              <a:rPr lang="en-US" sz="1050" b="0" dirty="0"/>
              <a:t>, Betty W </a:t>
            </a:r>
            <a:r>
              <a:rPr lang="en-US" sz="1050" b="0" dirty="0" err="1"/>
              <a:t>Shen</a:t>
            </a:r>
            <a:r>
              <a:rPr lang="en-US" sz="1050" b="0" dirty="0"/>
              <a:t>, </a:t>
            </a:r>
            <a:r>
              <a:rPr lang="en-US" sz="1050" b="0" dirty="0" err="1"/>
              <a:t>Foldit</a:t>
            </a:r>
            <a:r>
              <a:rPr lang="en-US" sz="1050" b="0" dirty="0"/>
              <a:t> Players, Barry L Stoddard, </a:t>
            </a:r>
            <a:r>
              <a:rPr lang="en-US" sz="1050" b="0" dirty="0" err="1"/>
              <a:t>Zoran</a:t>
            </a:r>
            <a:r>
              <a:rPr lang="en-US" sz="1050" b="0" dirty="0"/>
              <a:t> </a:t>
            </a:r>
            <a:r>
              <a:rPr lang="en-US" sz="1050" b="0" dirty="0" err="1"/>
              <a:t>Popović</a:t>
            </a:r>
            <a:r>
              <a:rPr lang="en-US" sz="1050" b="0" dirty="0"/>
              <a:t>, David Baker (2012). </a:t>
            </a:r>
            <a:r>
              <a:rPr lang="en-US" sz="1050" dirty="0"/>
              <a:t>Increased Diels-</a:t>
            </a:r>
            <a:r>
              <a:rPr lang="en-US" sz="1050" dirty="0" err="1"/>
              <a:t>Alderase</a:t>
            </a:r>
            <a:r>
              <a:rPr lang="en-US" sz="1050" dirty="0"/>
              <a:t> activity through backbone remodeling guided by </a:t>
            </a:r>
            <a:r>
              <a:rPr lang="en-US" sz="1050" dirty="0" err="1"/>
              <a:t>Foldit</a:t>
            </a:r>
            <a:r>
              <a:rPr lang="en-US" sz="1050" dirty="0"/>
              <a:t> players</a:t>
            </a:r>
            <a:r>
              <a:rPr lang="en-US" sz="1050" b="0" dirty="0"/>
              <a:t>. Nature Biotechnology, 2012. [</a:t>
            </a:r>
            <a:r>
              <a:rPr lang="en-US" sz="1050" dirty="0">
                <a:hlinkClick r:id="rId3"/>
              </a:rPr>
              <a:t>PDF</a:t>
            </a:r>
            <a:r>
              <a:rPr lang="en-US" sz="1050" b="0" dirty="0"/>
              <a:t>] [</a:t>
            </a:r>
            <a:r>
              <a:rPr lang="en-US" sz="1050" dirty="0">
                <a:hlinkClick r:id="rId4"/>
              </a:rPr>
              <a:t>PROJECT</a:t>
            </a:r>
            <a:r>
              <a:rPr lang="en-US" sz="1050" b="0" dirty="0"/>
              <a:t>]</a:t>
            </a:r>
          </a:p>
          <a:p>
            <a:r>
              <a:rPr lang="en-US" sz="1050" b="0" dirty="0" err="1"/>
              <a:t>Firas</a:t>
            </a:r>
            <a:r>
              <a:rPr lang="en-US" sz="1050" b="0" dirty="0"/>
              <a:t> </a:t>
            </a:r>
            <a:r>
              <a:rPr lang="en-US" sz="1050" b="0" dirty="0" err="1"/>
              <a:t>Khatib</a:t>
            </a:r>
            <a:r>
              <a:rPr lang="en-US" sz="1050" b="0" dirty="0"/>
              <a:t>, Seth Cooper, Michael D. </a:t>
            </a:r>
            <a:r>
              <a:rPr lang="en-US" sz="1050" b="0" dirty="0" err="1"/>
              <a:t>Tyka</a:t>
            </a:r>
            <a:r>
              <a:rPr lang="en-US" sz="1050" b="0" dirty="0"/>
              <a:t>, </a:t>
            </a:r>
            <a:r>
              <a:rPr lang="en-US" sz="1050" b="0" dirty="0" err="1"/>
              <a:t>Kefan</a:t>
            </a:r>
            <a:r>
              <a:rPr lang="en-US" sz="1050" b="0" dirty="0"/>
              <a:t> </a:t>
            </a:r>
            <a:r>
              <a:rPr lang="en-US" sz="1050" b="0" dirty="0" err="1"/>
              <a:t>Xu</a:t>
            </a:r>
            <a:r>
              <a:rPr lang="en-US" sz="1050" b="0" dirty="0"/>
              <a:t>, </a:t>
            </a:r>
            <a:r>
              <a:rPr lang="en-US" sz="1050" b="0" dirty="0" err="1"/>
              <a:t>Ilya</a:t>
            </a:r>
            <a:r>
              <a:rPr lang="en-US" sz="1050" b="0" dirty="0"/>
              <a:t> </a:t>
            </a:r>
            <a:r>
              <a:rPr lang="en-US" sz="1050" b="0" dirty="0" err="1"/>
              <a:t>Makedon</a:t>
            </a:r>
            <a:r>
              <a:rPr lang="en-US" sz="1050" b="0" dirty="0"/>
              <a:t>, David Baker, </a:t>
            </a:r>
            <a:r>
              <a:rPr lang="en-US" sz="1050" b="0" dirty="0" err="1"/>
              <a:t>Foldit</a:t>
            </a:r>
            <a:r>
              <a:rPr lang="en-US" sz="1050" b="0" dirty="0"/>
              <a:t> players (2011). </a:t>
            </a:r>
            <a:r>
              <a:rPr lang="en-US" sz="1050" dirty="0"/>
              <a:t>Algorithm discovery by protein folding game players</a:t>
            </a:r>
            <a:r>
              <a:rPr lang="en-US" sz="1050" b="0" dirty="0"/>
              <a:t>. Proceedings of the National Academy of Sciences of the United States of America vol. 108 no. 47 18949-18953, 2011. [</a:t>
            </a:r>
            <a:r>
              <a:rPr lang="en-US" sz="1050" dirty="0">
                <a:hlinkClick r:id="rId5"/>
              </a:rPr>
              <a:t>PDF</a:t>
            </a:r>
            <a:r>
              <a:rPr lang="en-US" sz="1050" b="0" dirty="0"/>
              <a:t>] [</a:t>
            </a:r>
            <a:r>
              <a:rPr lang="en-US" sz="1050" dirty="0">
                <a:hlinkClick r:id="rId4"/>
              </a:rPr>
              <a:t>PROJECT</a:t>
            </a:r>
            <a:r>
              <a:rPr lang="en-US" sz="1050" b="0" dirty="0"/>
              <a:t>]</a:t>
            </a:r>
          </a:p>
          <a:p>
            <a:r>
              <a:rPr lang="en-US" sz="1050" b="0" dirty="0" err="1"/>
              <a:t>Firas</a:t>
            </a:r>
            <a:r>
              <a:rPr lang="en-US" sz="1050" b="0" dirty="0"/>
              <a:t> </a:t>
            </a:r>
            <a:r>
              <a:rPr lang="en-US" sz="1050" b="0" dirty="0" err="1"/>
              <a:t>Khatib</a:t>
            </a:r>
            <a:r>
              <a:rPr lang="en-US" sz="1050" b="0" dirty="0"/>
              <a:t>, Frank </a:t>
            </a:r>
            <a:r>
              <a:rPr lang="en-US" sz="1050" b="0" dirty="0" err="1"/>
              <a:t>DiMaio</a:t>
            </a:r>
            <a:r>
              <a:rPr lang="en-US" sz="1050" b="0" dirty="0"/>
              <a:t>, </a:t>
            </a:r>
            <a:r>
              <a:rPr lang="en-US" sz="1050" b="0" dirty="0" err="1"/>
              <a:t>Foldit</a:t>
            </a:r>
            <a:r>
              <a:rPr lang="en-US" sz="1050" b="0" dirty="0"/>
              <a:t> Contenders Group, </a:t>
            </a:r>
            <a:r>
              <a:rPr lang="en-US" sz="1050" b="0" dirty="0" err="1"/>
              <a:t>Foldit</a:t>
            </a:r>
            <a:r>
              <a:rPr lang="en-US" sz="1050" b="0" dirty="0"/>
              <a:t> Void Crushers Group, Seth Cooper, </a:t>
            </a:r>
            <a:r>
              <a:rPr lang="en-US" sz="1050" b="0" dirty="0" err="1"/>
              <a:t>Maciej</a:t>
            </a:r>
            <a:r>
              <a:rPr lang="en-US" sz="1050" b="0" dirty="0"/>
              <a:t> </a:t>
            </a:r>
            <a:r>
              <a:rPr lang="en-US" sz="1050" b="0" dirty="0" err="1"/>
              <a:t>Kazmierczyk</a:t>
            </a:r>
            <a:r>
              <a:rPr lang="en-US" sz="1050" b="0" dirty="0"/>
              <a:t>, </a:t>
            </a:r>
            <a:r>
              <a:rPr lang="en-US" sz="1050" b="0" dirty="0" err="1"/>
              <a:t>Miroslaw</a:t>
            </a:r>
            <a:r>
              <a:rPr lang="en-US" sz="1050" b="0" dirty="0"/>
              <a:t> </a:t>
            </a:r>
            <a:r>
              <a:rPr lang="en-US" sz="1050" b="0" dirty="0" err="1"/>
              <a:t>Gilski</a:t>
            </a:r>
            <a:r>
              <a:rPr lang="en-US" sz="1050" b="0" dirty="0"/>
              <a:t>, </a:t>
            </a:r>
            <a:r>
              <a:rPr lang="en-US" sz="1050" b="0" dirty="0" err="1"/>
              <a:t>Szymon</a:t>
            </a:r>
            <a:r>
              <a:rPr lang="en-US" sz="1050" b="0" dirty="0"/>
              <a:t> </a:t>
            </a:r>
            <a:r>
              <a:rPr lang="en-US" sz="1050" b="0" dirty="0" err="1"/>
              <a:t>Krzywda</a:t>
            </a:r>
            <a:r>
              <a:rPr lang="en-US" sz="1050" b="0" dirty="0"/>
              <a:t>, Helena </a:t>
            </a:r>
            <a:r>
              <a:rPr lang="en-US" sz="1050" b="0" dirty="0" err="1"/>
              <a:t>Zabranska</a:t>
            </a:r>
            <a:r>
              <a:rPr lang="en-US" sz="1050" b="0" dirty="0"/>
              <a:t>, Iva </a:t>
            </a:r>
            <a:r>
              <a:rPr lang="en-US" sz="1050" b="0" dirty="0" err="1"/>
              <a:t>Pichova</a:t>
            </a:r>
            <a:r>
              <a:rPr lang="en-US" sz="1050" b="0" dirty="0"/>
              <a:t>, James Thompson, </a:t>
            </a:r>
            <a:r>
              <a:rPr lang="en-US" sz="1050" b="0" dirty="0" err="1"/>
              <a:t>Mariusz</a:t>
            </a:r>
            <a:r>
              <a:rPr lang="en-US" sz="1050" b="0" dirty="0"/>
              <a:t> </a:t>
            </a:r>
            <a:r>
              <a:rPr lang="en-US" sz="1050" b="0" dirty="0" err="1"/>
              <a:t>Jaskolski</a:t>
            </a:r>
            <a:r>
              <a:rPr lang="en-US" sz="1050" b="0" dirty="0"/>
              <a:t>, David Baker (2011). </a:t>
            </a:r>
            <a:r>
              <a:rPr lang="en-US" sz="1050" dirty="0"/>
              <a:t>Crystal structure of a monomeric retroviral protease solved by protein folding game players</a:t>
            </a:r>
            <a:r>
              <a:rPr lang="en-US" sz="1050" b="0" dirty="0"/>
              <a:t>. Nature Structural and Molecular Biology 18, 1175-1177, 2011. [</a:t>
            </a:r>
            <a:r>
              <a:rPr lang="en-US" sz="1050" dirty="0">
                <a:hlinkClick r:id="rId6"/>
              </a:rPr>
              <a:t>PDF</a:t>
            </a:r>
            <a:r>
              <a:rPr lang="en-US" sz="1050" b="0" dirty="0"/>
              <a:t>] [</a:t>
            </a:r>
            <a:r>
              <a:rPr lang="en-US" sz="1050" dirty="0">
                <a:hlinkClick r:id="rId4"/>
              </a:rPr>
              <a:t>PROJECT</a:t>
            </a:r>
            <a:r>
              <a:rPr lang="en-US" sz="1050" b="0" dirty="0"/>
              <a:t>]</a:t>
            </a:r>
          </a:p>
          <a:p>
            <a:r>
              <a:rPr lang="en-US" sz="1050" b="0" dirty="0"/>
              <a:t>Seth Cooper, </a:t>
            </a:r>
            <a:r>
              <a:rPr lang="en-US" sz="1050" b="0" dirty="0" err="1"/>
              <a:t>Firas</a:t>
            </a:r>
            <a:r>
              <a:rPr lang="en-US" sz="1050" b="0" dirty="0"/>
              <a:t> </a:t>
            </a:r>
            <a:r>
              <a:rPr lang="en-US" sz="1050" b="0" dirty="0" err="1"/>
              <a:t>Khatib</a:t>
            </a:r>
            <a:r>
              <a:rPr lang="en-US" sz="1050" b="0" dirty="0"/>
              <a:t>, </a:t>
            </a:r>
            <a:r>
              <a:rPr lang="en-US" sz="1050" b="0" dirty="0" err="1"/>
              <a:t>Ilya</a:t>
            </a:r>
            <a:r>
              <a:rPr lang="en-US" sz="1050" b="0" dirty="0"/>
              <a:t> </a:t>
            </a:r>
            <a:r>
              <a:rPr lang="en-US" sz="1050" b="0" dirty="0" err="1"/>
              <a:t>Makedon</a:t>
            </a:r>
            <a:r>
              <a:rPr lang="en-US" sz="1050" b="0" dirty="0"/>
              <a:t>, </a:t>
            </a:r>
            <a:r>
              <a:rPr lang="en-US" sz="1050" b="0" dirty="0" err="1"/>
              <a:t>Hao</a:t>
            </a:r>
            <a:r>
              <a:rPr lang="en-US" sz="1050" b="0" dirty="0"/>
              <a:t> Lu, Janos </a:t>
            </a:r>
            <a:r>
              <a:rPr lang="en-US" sz="1050" b="0" dirty="0" err="1"/>
              <a:t>Barbero</a:t>
            </a:r>
            <a:r>
              <a:rPr lang="en-US" sz="1050" b="0" dirty="0"/>
              <a:t>, David Baker, James Fogarty, </a:t>
            </a:r>
            <a:r>
              <a:rPr lang="en-US" sz="1050" b="0" dirty="0" err="1"/>
              <a:t>Zoran</a:t>
            </a:r>
            <a:r>
              <a:rPr lang="en-US" sz="1050" b="0" dirty="0"/>
              <a:t> </a:t>
            </a:r>
            <a:r>
              <a:rPr lang="en-US" sz="1050" b="0" dirty="0" err="1"/>
              <a:t>Popović</a:t>
            </a:r>
            <a:r>
              <a:rPr lang="en-US" sz="1050" b="0" dirty="0"/>
              <a:t>, </a:t>
            </a:r>
            <a:r>
              <a:rPr lang="en-US" sz="1050" b="0" dirty="0" err="1"/>
              <a:t>Foldit</a:t>
            </a:r>
            <a:r>
              <a:rPr lang="en-US" sz="1050" b="0" dirty="0"/>
              <a:t> players (2011). </a:t>
            </a:r>
            <a:r>
              <a:rPr lang="en-US" sz="1050" dirty="0"/>
              <a:t>Analysis of Social Gameplay Macros in the </a:t>
            </a:r>
            <a:r>
              <a:rPr lang="en-US" sz="1050" dirty="0" err="1"/>
              <a:t>Foldit</a:t>
            </a:r>
            <a:r>
              <a:rPr lang="en-US" sz="1050" dirty="0"/>
              <a:t> Cookbook</a:t>
            </a:r>
            <a:r>
              <a:rPr lang="en-US" sz="1050" b="0" dirty="0"/>
              <a:t>. Foundations of Digital Games, 2011. [</a:t>
            </a:r>
            <a:r>
              <a:rPr lang="en-US" sz="1050" dirty="0">
                <a:hlinkClick r:id="rId7"/>
              </a:rPr>
              <a:t>PDF</a:t>
            </a:r>
            <a:r>
              <a:rPr lang="en-US" sz="1050" b="0" dirty="0"/>
              <a:t>] [</a:t>
            </a:r>
            <a:r>
              <a:rPr lang="en-US" sz="1050" dirty="0">
                <a:hlinkClick r:id="rId4"/>
              </a:rPr>
              <a:t>PROJECT</a:t>
            </a:r>
            <a:r>
              <a:rPr lang="en-US" sz="1050" b="0" dirty="0"/>
              <a:t>]</a:t>
            </a:r>
          </a:p>
          <a:p>
            <a:r>
              <a:rPr lang="en-US" sz="1050" b="0" dirty="0"/>
              <a:t>Seth Cooper, </a:t>
            </a:r>
            <a:r>
              <a:rPr lang="en-US" sz="1050" b="0" dirty="0" err="1"/>
              <a:t>Firas</a:t>
            </a:r>
            <a:r>
              <a:rPr lang="en-US" sz="1050" b="0" dirty="0"/>
              <a:t> </a:t>
            </a:r>
            <a:r>
              <a:rPr lang="en-US" sz="1050" b="0" dirty="0" err="1"/>
              <a:t>Khatib</a:t>
            </a:r>
            <a:r>
              <a:rPr lang="en-US" sz="1050" b="0" dirty="0"/>
              <a:t>, </a:t>
            </a:r>
            <a:r>
              <a:rPr lang="en-US" sz="1050" b="0" dirty="0" err="1"/>
              <a:t>Adrien</a:t>
            </a:r>
            <a:r>
              <a:rPr lang="en-US" sz="1050" b="0" dirty="0"/>
              <a:t> </a:t>
            </a:r>
            <a:r>
              <a:rPr lang="en-US" sz="1050" b="0" dirty="0" err="1"/>
              <a:t>Treuille</a:t>
            </a:r>
            <a:r>
              <a:rPr lang="en-US" sz="1050" b="0" dirty="0"/>
              <a:t>, Janos </a:t>
            </a:r>
            <a:r>
              <a:rPr lang="en-US" sz="1050" b="0" dirty="0" err="1"/>
              <a:t>Barbero</a:t>
            </a:r>
            <a:r>
              <a:rPr lang="en-US" sz="1050" b="0" dirty="0"/>
              <a:t>, </a:t>
            </a:r>
            <a:r>
              <a:rPr lang="en-US" sz="1050" b="0" dirty="0" err="1"/>
              <a:t>Jeehyung</a:t>
            </a:r>
            <a:r>
              <a:rPr lang="en-US" sz="1050" b="0" dirty="0"/>
              <a:t> Lee, Michael </a:t>
            </a:r>
            <a:r>
              <a:rPr lang="en-US" sz="1050" b="0" dirty="0" err="1"/>
              <a:t>Beenen</a:t>
            </a:r>
            <a:r>
              <a:rPr lang="en-US" sz="1050" b="0" dirty="0"/>
              <a:t>, Andrew Leaver-Fay, David Baker, </a:t>
            </a:r>
            <a:r>
              <a:rPr lang="en-US" sz="1050" b="0" dirty="0" err="1"/>
              <a:t>Zoran</a:t>
            </a:r>
            <a:r>
              <a:rPr lang="en-US" sz="1050" b="0" dirty="0"/>
              <a:t> </a:t>
            </a:r>
            <a:r>
              <a:rPr lang="en-US" sz="1050" b="0" dirty="0" err="1"/>
              <a:t>Popović</a:t>
            </a:r>
            <a:r>
              <a:rPr lang="en-US" sz="1050" b="0" dirty="0"/>
              <a:t>, </a:t>
            </a:r>
            <a:r>
              <a:rPr lang="en-US" sz="1050" b="0" dirty="0" err="1"/>
              <a:t>Foldit</a:t>
            </a:r>
            <a:r>
              <a:rPr lang="en-US" sz="1050" b="0" dirty="0"/>
              <a:t> players (2010). </a:t>
            </a:r>
            <a:r>
              <a:rPr lang="en-US" sz="1050" dirty="0"/>
              <a:t>Predicting protein structures with a multiplayer online game</a:t>
            </a:r>
            <a:r>
              <a:rPr lang="en-US" sz="1050" b="0" dirty="0"/>
              <a:t>. Nature 446 p. 756-760, 05 August 2010. [</a:t>
            </a:r>
            <a:r>
              <a:rPr lang="en-US" sz="1050" dirty="0">
                <a:hlinkClick r:id="rId8"/>
              </a:rPr>
              <a:t>PDF</a:t>
            </a:r>
            <a:r>
              <a:rPr lang="en-US" sz="1050" b="0" dirty="0"/>
              <a:t>] [</a:t>
            </a:r>
            <a:r>
              <a:rPr lang="en-US" sz="1050" dirty="0">
                <a:hlinkClick r:id="rId4"/>
              </a:rPr>
              <a:t>PROJECT</a:t>
            </a:r>
            <a:r>
              <a:rPr lang="en-US" sz="1050" b="0" dirty="0"/>
              <a:t>]</a:t>
            </a:r>
          </a:p>
          <a:p>
            <a:r>
              <a:rPr lang="en-US" sz="1050" b="0" dirty="0"/>
              <a:t>Seth Cooper, </a:t>
            </a:r>
            <a:r>
              <a:rPr lang="en-US" sz="1050" b="0" dirty="0" err="1"/>
              <a:t>Adrien</a:t>
            </a:r>
            <a:r>
              <a:rPr lang="en-US" sz="1050" b="0" dirty="0"/>
              <a:t> </a:t>
            </a:r>
            <a:r>
              <a:rPr lang="en-US" sz="1050" b="0" dirty="0" err="1"/>
              <a:t>Treuille</a:t>
            </a:r>
            <a:r>
              <a:rPr lang="en-US" sz="1050" b="0" dirty="0"/>
              <a:t>, Janos </a:t>
            </a:r>
            <a:r>
              <a:rPr lang="en-US" sz="1050" b="0" dirty="0" err="1"/>
              <a:t>Barbero</a:t>
            </a:r>
            <a:r>
              <a:rPr lang="en-US" sz="1050" b="0" dirty="0"/>
              <a:t>, Andrew Leaver-Fay, Kathleen </a:t>
            </a:r>
            <a:r>
              <a:rPr lang="en-US" sz="1050" b="0" dirty="0" err="1"/>
              <a:t>Tuite</a:t>
            </a:r>
            <a:r>
              <a:rPr lang="en-US" sz="1050" b="0" dirty="0"/>
              <a:t>, </a:t>
            </a:r>
            <a:r>
              <a:rPr lang="en-US" sz="1050" b="0" dirty="0" err="1"/>
              <a:t>Firas</a:t>
            </a:r>
            <a:r>
              <a:rPr lang="en-US" sz="1050" b="0" dirty="0"/>
              <a:t> </a:t>
            </a:r>
            <a:r>
              <a:rPr lang="en-US" sz="1050" b="0" dirty="0" err="1"/>
              <a:t>Khatib</a:t>
            </a:r>
            <a:r>
              <a:rPr lang="en-US" sz="1050" b="0" dirty="0"/>
              <a:t>, Alex Cho Snyder, Michael </a:t>
            </a:r>
            <a:r>
              <a:rPr lang="en-US" sz="1050" b="0" dirty="0" err="1"/>
              <a:t>Beenen</a:t>
            </a:r>
            <a:r>
              <a:rPr lang="en-US" sz="1050" b="0" dirty="0"/>
              <a:t>, David </a:t>
            </a:r>
            <a:r>
              <a:rPr lang="en-US" sz="1050" b="0" dirty="0" err="1"/>
              <a:t>Salesin</a:t>
            </a:r>
            <a:r>
              <a:rPr lang="en-US" sz="1050" b="0" dirty="0"/>
              <a:t>, David Baker, </a:t>
            </a:r>
            <a:r>
              <a:rPr lang="en-US" sz="1050" b="0" dirty="0" err="1"/>
              <a:t>Zoran</a:t>
            </a:r>
            <a:r>
              <a:rPr lang="en-US" sz="1050" b="0" dirty="0"/>
              <a:t> </a:t>
            </a:r>
            <a:r>
              <a:rPr lang="en-US" sz="1050" b="0" dirty="0" err="1"/>
              <a:t>Popović</a:t>
            </a:r>
            <a:r>
              <a:rPr lang="en-US" sz="1050" b="0" dirty="0"/>
              <a:t>, &gt;57,000 </a:t>
            </a:r>
            <a:r>
              <a:rPr lang="en-US" sz="1050" b="0" dirty="0" err="1"/>
              <a:t>Foldit</a:t>
            </a:r>
            <a:r>
              <a:rPr lang="en-US" sz="1050" b="0" dirty="0"/>
              <a:t> players (2010). </a:t>
            </a:r>
            <a:r>
              <a:rPr lang="en-US" sz="1050" dirty="0"/>
              <a:t>The challenge of designing scientific discovery games</a:t>
            </a:r>
            <a:r>
              <a:rPr lang="en-US" sz="1050" b="0" dirty="0"/>
              <a:t>. International Conference on the Foundations of Digital Games, 2010. [</a:t>
            </a:r>
            <a:r>
              <a:rPr lang="en-US" sz="1050" dirty="0">
                <a:hlinkClick r:id="rId9"/>
              </a:rPr>
              <a:t>PDF</a:t>
            </a:r>
            <a:r>
              <a:rPr lang="en-US" sz="1050" b="0" dirty="0"/>
              <a:t>] [</a:t>
            </a:r>
            <a:r>
              <a:rPr lang="en-US" sz="1050" dirty="0">
                <a:hlinkClick r:id="rId4"/>
              </a:rPr>
              <a:t>PROJECT</a:t>
            </a:r>
            <a:r>
              <a:rPr lang="en-US" sz="1050" b="0" dirty="0"/>
              <a:t>]</a:t>
            </a:r>
          </a:p>
          <a:p>
            <a:r>
              <a:rPr lang="en-US" sz="1050" dirty="0"/>
              <a:t>Other</a:t>
            </a:r>
            <a:r>
              <a:rPr lang="en-US" sz="1050" b="0" dirty="0"/>
              <a:t/>
            </a:r>
            <a:br>
              <a:rPr lang="en-US" sz="1050" b="0" dirty="0"/>
            </a:br>
            <a:r>
              <a:rPr lang="en-US" sz="1050" b="0" dirty="0" err="1"/>
              <a:t>Miroslaw</a:t>
            </a:r>
            <a:r>
              <a:rPr lang="en-US" sz="1050" b="0" dirty="0"/>
              <a:t> </a:t>
            </a:r>
            <a:r>
              <a:rPr lang="en-US" sz="1050" b="0" dirty="0" err="1"/>
              <a:t>Gilski</a:t>
            </a:r>
            <a:r>
              <a:rPr lang="en-US" sz="1050" b="0" dirty="0"/>
              <a:t>, </a:t>
            </a:r>
            <a:r>
              <a:rPr lang="en-US" sz="1050" b="0" dirty="0" err="1"/>
              <a:t>Maciej</a:t>
            </a:r>
            <a:r>
              <a:rPr lang="en-US" sz="1050" b="0" dirty="0"/>
              <a:t> </a:t>
            </a:r>
            <a:r>
              <a:rPr lang="en-US" sz="1050" b="0" dirty="0" err="1"/>
              <a:t>Kazmierczyk</a:t>
            </a:r>
            <a:r>
              <a:rPr lang="en-US" sz="1050" b="0" dirty="0"/>
              <a:t>, </a:t>
            </a:r>
            <a:r>
              <a:rPr lang="en-US" sz="1050" b="0" dirty="0" err="1"/>
              <a:t>Szymon</a:t>
            </a:r>
            <a:r>
              <a:rPr lang="en-US" sz="1050" b="0" dirty="0"/>
              <a:t> </a:t>
            </a:r>
            <a:r>
              <a:rPr lang="en-US" sz="1050" b="0" dirty="0" err="1"/>
              <a:t>Krzywda</a:t>
            </a:r>
            <a:r>
              <a:rPr lang="en-US" sz="1050" b="0" dirty="0"/>
              <a:t>, Helena </a:t>
            </a:r>
            <a:r>
              <a:rPr lang="en-US" sz="1050" b="0" dirty="0" err="1"/>
              <a:t>Zábranská</a:t>
            </a:r>
            <a:r>
              <a:rPr lang="en-US" sz="1050" b="0" dirty="0"/>
              <a:t>, Seth Cooper, </a:t>
            </a:r>
            <a:r>
              <a:rPr lang="en-US" sz="1050" b="0" dirty="0" err="1"/>
              <a:t>Zoran</a:t>
            </a:r>
            <a:r>
              <a:rPr lang="en-US" sz="1050" b="0" dirty="0"/>
              <a:t> </a:t>
            </a:r>
            <a:r>
              <a:rPr lang="en-US" sz="1050" b="0" dirty="0" err="1"/>
              <a:t>Popović</a:t>
            </a:r>
            <a:r>
              <a:rPr lang="en-US" sz="1050" b="0" dirty="0"/>
              <a:t>, </a:t>
            </a:r>
            <a:r>
              <a:rPr lang="en-US" sz="1050" b="0" dirty="0" err="1"/>
              <a:t>Firas</a:t>
            </a:r>
            <a:r>
              <a:rPr lang="en-US" sz="1050" b="0" dirty="0"/>
              <a:t> </a:t>
            </a:r>
            <a:r>
              <a:rPr lang="en-US" sz="1050" b="0" dirty="0" err="1"/>
              <a:t>Khatib</a:t>
            </a:r>
            <a:r>
              <a:rPr lang="en-US" sz="1050" b="0" dirty="0"/>
              <a:t>, Frank </a:t>
            </a:r>
            <a:r>
              <a:rPr lang="en-US" sz="1050" b="0" dirty="0" err="1"/>
              <a:t>DiMaio</a:t>
            </a:r>
            <a:r>
              <a:rPr lang="en-US" sz="1050" b="0" dirty="0"/>
              <a:t>, James Thompson, David Baker, Iva </a:t>
            </a:r>
            <a:r>
              <a:rPr lang="en-US" sz="1050" b="0" dirty="0" err="1"/>
              <a:t>Pichová</a:t>
            </a:r>
            <a:r>
              <a:rPr lang="en-US" sz="1050" b="0" dirty="0"/>
              <a:t>, </a:t>
            </a:r>
            <a:r>
              <a:rPr lang="en-US" sz="1050" b="0" dirty="0" err="1"/>
              <a:t>Mariusz</a:t>
            </a:r>
            <a:r>
              <a:rPr lang="en-US" sz="1050" b="0" dirty="0"/>
              <a:t> </a:t>
            </a:r>
            <a:r>
              <a:rPr lang="en-US" sz="1050" b="0" dirty="0" err="1"/>
              <a:t>Jaskolskia</a:t>
            </a:r>
            <a:r>
              <a:rPr lang="en-US" sz="1050" b="0" dirty="0"/>
              <a:t> (2011). </a:t>
            </a:r>
            <a:r>
              <a:rPr lang="en-US" sz="1050" dirty="0"/>
              <a:t>High-resolution structure of a retroviral protease folded as a monomer</a:t>
            </a:r>
            <a:r>
              <a:rPr lang="en-US" sz="1050" b="0" dirty="0"/>
              <a:t>. </a:t>
            </a:r>
            <a:r>
              <a:rPr lang="en-US" sz="1050" b="0" dirty="0" err="1"/>
              <a:t>Acta</a:t>
            </a:r>
            <a:r>
              <a:rPr lang="en-US" sz="1050" b="0" dirty="0"/>
              <a:t> </a:t>
            </a:r>
            <a:r>
              <a:rPr lang="en-US" sz="1050" b="0" dirty="0" err="1"/>
              <a:t>Crystallographica</a:t>
            </a:r>
            <a:r>
              <a:rPr lang="en-US" sz="1050" b="0" dirty="0"/>
              <a:t> D67, 907-914, 2011. [</a:t>
            </a:r>
            <a:r>
              <a:rPr lang="en-US" sz="1050" dirty="0">
                <a:hlinkClick r:id="rId10"/>
              </a:rPr>
              <a:t>PDF</a:t>
            </a:r>
            <a:r>
              <a:rPr lang="en-US" sz="1050" b="0" dirty="0"/>
              <a:t>] [</a:t>
            </a:r>
            <a:r>
              <a:rPr lang="en-US" sz="1050" dirty="0">
                <a:hlinkClick r:id="rId4"/>
              </a:rPr>
              <a:t>PROJECT</a:t>
            </a:r>
            <a:r>
              <a:rPr lang="en-US" sz="1050" b="0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AutoShape 2" descr="Image result for fold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Supersecondary</a:t>
            </a:r>
            <a:r>
              <a:rPr lang="en-US" dirty="0" smtClean="0"/>
              <a:t>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172200" cy="4267200"/>
          </a:xfrm>
        </p:spPr>
        <p:txBody>
          <a:bodyPr/>
          <a:lstStyle/>
          <a:p>
            <a:r>
              <a:rPr lang="en-US" sz="2000" dirty="0" smtClean="0"/>
              <a:t>Motif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err="1" smtClean="0"/>
              <a:t>supersecondary</a:t>
            </a:r>
            <a:r>
              <a:rPr lang="en-US" sz="2000" dirty="0" smtClean="0"/>
              <a:t> structure that appears in a variety of molecules</a:t>
            </a:r>
          </a:p>
          <a:p>
            <a:pPr lvl="1"/>
            <a:r>
              <a:rPr lang="en-US" sz="2000" dirty="0" smtClean="0"/>
              <a:t>Can appear in proteins with dissimilar functions</a:t>
            </a:r>
          </a:p>
          <a:p>
            <a:pPr lvl="1"/>
            <a:r>
              <a:rPr lang="en-US" sz="2000" dirty="0" smtClean="0"/>
              <a:t>May not be associated with a sequence motifs</a:t>
            </a:r>
          </a:p>
          <a:p>
            <a:r>
              <a:rPr lang="en-US" sz="2000" dirty="0" smtClean="0"/>
              <a:t>Examples</a:t>
            </a:r>
          </a:p>
          <a:p>
            <a:pPr lvl="1"/>
            <a:r>
              <a:rPr lang="en-US" sz="2000" dirty="0" smtClean="0"/>
              <a:t>Helix-Turn-Helix</a:t>
            </a:r>
          </a:p>
          <a:p>
            <a:pPr lvl="1"/>
            <a:r>
              <a:rPr lang="en-US" sz="2000" dirty="0" smtClean="0"/>
              <a:t>Zinc Finger</a:t>
            </a:r>
          </a:p>
          <a:p>
            <a:pPr lvl="1"/>
            <a:r>
              <a:rPr lang="el-GR" sz="2000" b="0" dirty="0" smtClean="0"/>
              <a:t>β-α-β</a:t>
            </a:r>
            <a:endParaRPr lang="en-US" sz="2000" b="0" dirty="0" smtClean="0"/>
          </a:p>
          <a:p>
            <a:pPr lvl="1"/>
            <a:r>
              <a:rPr lang="el-GR" sz="2000" b="0" dirty="0" smtClean="0"/>
              <a:t>β-</a:t>
            </a:r>
            <a:r>
              <a:rPr lang="en-US" sz="2000" b="0" dirty="0" smtClean="0"/>
              <a:t>hairpin</a:t>
            </a:r>
          </a:p>
          <a:p>
            <a:r>
              <a:rPr lang="en-US" sz="2000" b="0" dirty="0" smtClean="0"/>
              <a:t>Databases</a:t>
            </a:r>
          </a:p>
          <a:p>
            <a:pPr lvl="1"/>
            <a:r>
              <a:rPr lang="en-US" sz="2000" b="0" dirty="0" smtClean="0"/>
              <a:t>PROSITE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026" name="Picture 2" descr="http://upload.wikimedia.org/wikipedia/commons/thumb/8/8f/Lambda_repressor_1LMB.png/200px-Lambda_repressor_1L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905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9/9c/Zinc_finger_rendered.png/300px-Zinc_finger_rende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2087"/>
            <a:ext cx="2590800" cy="19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Super-secondary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4038600" cy="4267200"/>
          </a:xfrm>
        </p:spPr>
        <p:txBody>
          <a:bodyPr/>
          <a:lstStyle/>
          <a:p>
            <a:r>
              <a:rPr lang="en-US" sz="2000" dirty="0" smtClean="0"/>
              <a:t>Fold</a:t>
            </a:r>
          </a:p>
          <a:p>
            <a:pPr lvl="1"/>
            <a:r>
              <a:rPr lang="en-US" sz="2000" dirty="0"/>
              <a:t>A protein fold </a:t>
            </a:r>
            <a:r>
              <a:rPr lang="en-US" sz="2000" b="0" dirty="0"/>
              <a:t>is defined by the way the secondary structure elements of the structure are arranged relative to each other in space</a:t>
            </a:r>
            <a:r>
              <a:rPr lang="en-US" sz="2000" b="0" dirty="0" smtClean="0"/>
              <a:t>.</a:t>
            </a:r>
          </a:p>
          <a:p>
            <a:pPr lvl="1"/>
            <a:r>
              <a:rPr lang="en-US" sz="2000" b="0" dirty="0" smtClean="0"/>
              <a:t>Proteins can fold in only so many ways</a:t>
            </a:r>
          </a:p>
          <a:p>
            <a:r>
              <a:rPr lang="en-US" sz="2000" b="0" dirty="0" smtClean="0"/>
              <a:t>Examples</a:t>
            </a:r>
          </a:p>
          <a:p>
            <a:pPr lvl="1"/>
            <a:r>
              <a:rPr lang="en-US" sz="2000" b="0" dirty="0" smtClean="0"/>
              <a:t>TIM Barrel Fold (PDB: 8TIM)</a:t>
            </a:r>
          </a:p>
          <a:p>
            <a:pPr lvl="1"/>
            <a:r>
              <a:rPr lang="en-US" sz="2000" b="0" dirty="0" smtClean="0"/>
              <a:t>Beta-Barrel</a:t>
            </a:r>
          </a:p>
          <a:p>
            <a:pPr lvl="1"/>
            <a:r>
              <a:rPr lang="en-US" sz="2000" b="0" dirty="0" smtClean="0"/>
              <a:t>Beta </a:t>
            </a:r>
            <a:r>
              <a:rPr lang="en-US" sz="2000" b="0" dirty="0" err="1" smtClean="0"/>
              <a:t>Propellor</a:t>
            </a:r>
            <a:r>
              <a:rPr lang="en-US" sz="2000" b="0" dirty="0" smtClean="0"/>
              <a:t> (PDB: 1ERJ)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3186" y="6061299"/>
            <a:ext cx="1905000" cy="457200"/>
          </a:xfrm>
        </p:spPr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86" y="2153669"/>
            <a:ext cx="2059286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upload.wikimedia.org/wikipedia/commons/thumb/3/3f/8tim_TIM_barrel.png/300px-8tim_TIM_barr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04" y="2196531"/>
            <a:ext cx="212651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f/fb/Sucrose_porin_1a0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86" y="4075792"/>
            <a:ext cx="2437518" cy="23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erj 7bladed beta propell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86" y="3888691"/>
            <a:ext cx="2095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PDB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9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unique folds in PDB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0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Supersecondary</a:t>
            </a:r>
            <a:r>
              <a:rPr lang="en-US" dirty="0" smtClean="0"/>
              <a:t>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172200" cy="4267200"/>
          </a:xfrm>
        </p:spPr>
        <p:txBody>
          <a:bodyPr/>
          <a:lstStyle/>
          <a:p>
            <a:r>
              <a:rPr lang="en-US" dirty="0" smtClean="0"/>
              <a:t>Chain</a:t>
            </a:r>
          </a:p>
          <a:p>
            <a:pPr lvl="1"/>
            <a:r>
              <a:rPr lang="en-US" dirty="0" smtClean="0"/>
              <a:t>A protein can have multiple independent chains of amino acids</a:t>
            </a:r>
          </a:p>
          <a:p>
            <a:r>
              <a:rPr lang="en-US" dirty="0" smtClean="0"/>
              <a:t>Domains</a:t>
            </a:r>
          </a:p>
          <a:p>
            <a:pPr lvl="1"/>
            <a:r>
              <a:rPr lang="en-US" b="0" dirty="0"/>
              <a:t>A </a:t>
            </a:r>
            <a:r>
              <a:rPr lang="en-US" dirty="0"/>
              <a:t>protein domain</a:t>
            </a:r>
            <a:r>
              <a:rPr lang="en-US" b="0" dirty="0"/>
              <a:t> is a conserved part of a given protein sequence and </a:t>
            </a:r>
            <a:r>
              <a:rPr lang="en-US" b="0" dirty="0">
                <a:hlinkClick r:id="rId2" tooltip="Tertiary structure"/>
              </a:rPr>
              <a:t>(tertiary) structure</a:t>
            </a:r>
            <a:r>
              <a:rPr lang="en-US" b="0" dirty="0"/>
              <a:t> that can </a:t>
            </a:r>
            <a:r>
              <a:rPr lang="en-US" b="0" dirty="0">
                <a:hlinkClick r:id="rId3" tooltip="Biological evolution"/>
              </a:rPr>
              <a:t>evolve</a:t>
            </a:r>
            <a:r>
              <a:rPr lang="en-US" b="0" dirty="0"/>
              <a:t>, function, and exist independently of the rest of the protein chain</a:t>
            </a:r>
            <a:r>
              <a:rPr lang="en-US" b="0" dirty="0" smtClean="0"/>
              <a:t>.</a:t>
            </a:r>
          </a:p>
          <a:p>
            <a:pPr lvl="1"/>
            <a:r>
              <a:rPr lang="en-US" b="0" dirty="0" smtClean="0"/>
              <a:t>Two proteins having the same domain are said to belong to the same family</a:t>
            </a:r>
          </a:p>
          <a:p>
            <a:r>
              <a:rPr lang="en-US" b="0" dirty="0" smtClean="0"/>
              <a:t>SCOP database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098" name="Picture 2" descr="http://upload.wikimedia.org/wikipedia/commons/thumb/7/7a/Pyruvate_kinase_protein_domains.png/250px-Pyruvate_kinase_protein_domai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905000"/>
            <a:ext cx="238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57975" y="548640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Pyruvate kinase, a protein with three domains (</a:t>
            </a:r>
            <a:r>
              <a:rPr lang="en-US" sz="1600" dirty="0">
                <a:hlinkClick r:id="rId5" tooltip="Protein Data Bank"/>
              </a:rPr>
              <a:t>PDB</a:t>
            </a:r>
            <a:r>
              <a:rPr lang="en-US" sz="1600" dirty="0"/>
              <a:t> </a:t>
            </a:r>
            <a:r>
              <a:rPr lang="en-US" sz="1600" dirty="0">
                <a:hlinkClick r:id="rId6"/>
              </a:rPr>
              <a:t>1PKN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95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Crystallography</a:t>
            </a:r>
          </a:p>
          <a:p>
            <a:endParaRPr lang="en-US" dirty="0"/>
          </a:p>
          <a:p>
            <a:r>
              <a:rPr lang="en-US" dirty="0" smtClean="0"/>
              <a:t>Nuclear Magnetic Resonance Spectroscopy</a:t>
            </a:r>
          </a:p>
          <a:p>
            <a:endParaRPr lang="en-US" dirty="0"/>
          </a:p>
          <a:p>
            <a:r>
              <a:rPr lang="en-US" dirty="0" smtClean="0"/>
              <a:t>Electron Microscopy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  <a:p>
            <a:pPr lvl="1"/>
            <a:r>
              <a:rPr lang="en-US" dirty="0" smtClean="0"/>
              <a:t>Translation/Transcription, </a:t>
            </a:r>
            <a:r>
              <a:rPr lang="en-US" dirty="0"/>
              <a:t>finding ORFs and gene identification</a:t>
            </a:r>
          </a:p>
          <a:p>
            <a:pPr lvl="1"/>
            <a:r>
              <a:rPr lang="en-US" dirty="0"/>
              <a:t>Exploring protein sequence and structure </a:t>
            </a:r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BLAST Search</a:t>
            </a:r>
            <a:endParaRPr lang="en-US" dirty="0"/>
          </a:p>
          <a:p>
            <a:pPr lvl="1"/>
            <a:r>
              <a:rPr lang="en-US" dirty="0" smtClean="0"/>
              <a:t>Sequence composition analysis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Petsko</a:t>
            </a:r>
            <a:r>
              <a:rPr lang="en-US" dirty="0" smtClean="0"/>
              <a:t> &amp; </a:t>
            </a:r>
            <a:r>
              <a:rPr lang="en-US" dirty="0" err="1" smtClean="0"/>
              <a:t>Ringe</a:t>
            </a:r>
            <a:r>
              <a:rPr lang="en-US" dirty="0" smtClean="0"/>
              <a:t> (2004)</a:t>
            </a:r>
          </a:p>
          <a:p>
            <a:pPr lvl="1"/>
            <a:r>
              <a:rPr lang="en-US" dirty="0" smtClean="0"/>
              <a:t>Chapter 1: From Sequence to Structure</a:t>
            </a:r>
          </a:p>
          <a:p>
            <a:pPr lvl="1"/>
            <a:r>
              <a:rPr lang="en-US" dirty="0" smtClean="0"/>
              <a:t>Chapter 5: Structure Determination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Placed in Piazza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Quiz Next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257800" cy="4267200"/>
          </a:xfrm>
        </p:spPr>
        <p:txBody>
          <a:bodyPr/>
          <a:lstStyle/>
          <a:p>
            <a:r>
              <a:rPr lang="en-US" sz="2000" dirty="0" err="1" smtClean="0"/>
              <a:t>Genbank</a:t>
            </a:r>
            <a:r>
              <a:rPr lang="en-US" sz="2000" dirty="0" smtClean="0"/>
              <a:t>: All DNA sequences</a:t>
            </a:r>
          </a:p>
          <a:p>
            <a:r>
              <a:rPr lang="en-US" sz="2000" dirty="0" err="1" smtClean="0"/>
              <a:t>Uniprot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SCOP: Structural classification of proteins</a:t>
            </a:r>
          </a:p>
          <a:p>
            <a:pPr lvl="1"/>
            <a:r>
              <a:rPr lang="en-US" sz="2000" b="0" dirty="0"/>
              <a:t>manual classification of protein structural domains based on similarities of their </a:t>
            </a:r>
            <a:r>
              <a:rPr lang="en-US" sz="2000" b="0" dirty="0" smtClean="0"/>
              <a:t>structures and</a:t>
            </a:r>
            <a:r>
              <a:rPr lang="en-US" sz="2000" b="0" dirty="0"/>
              <a:t> amino acid sequences.</a:t>
            </a:r>
            <a:endParaRPr lang="en-US" sz="2000" dirty="0" smtClean="0"/>
          </a:p>
          <a:p>
            <a:r>
              <a:rPr lang="en-US" sz="2000" dirty="0" err="1" smtClean="0"/>
              <a:t>Pfam</a:t>
            </a:r>
            <a:endParaRPr lang="en-US" sz="2000" dirty="0" smtClean="0"/>
          </a:p>
          <a:p>
            <a:pPr lvl="1"/>
            <a:r>
              <a:rPr lang="en-US" sz="2000" dirty="0" err="1"/>
              <a:t>Pfam</a:t>
            </a:r>
            <a:r>
              <a:rPr lang="en-US" sz="2000" b="0" dirty="0"/>
              <a:t> is a database of protein families that includes their annotations and multiple sequence alignments generated using hidden Markov models</a:t>
            </a:r>
            <a:r>
              <a:rPr lang="en-US" sz="2000" b="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72314" y="3048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en.wikipedia.org/wiki/UniProt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8196" name="Picture 4" descr="UP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6" y="1514474"/>
            <a:ext cx="30480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24500" y="3878997"/>
            <a:ext cx="361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en.wikipedia.org/wiki/Structural_Classification_of_Proteins_database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6157711" y="5638800"/>
            <a:ext cx="2971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en.wikipedia.org/wiki/Pfam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29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Uniprot</a:t>
            </a:r>
            <a:r>
              <a:rPr lang="en-US" dirty="0" smtClean="0"/>
              <a:t>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921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08559"/>
            <a:ext cx="343554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79" y="891214"/>
            <a:ext cx="5430611" cy="28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962400"/>
            <a:ext cx="3924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30" y="3518807"/>
            <a:ext cx="4904756" cy="33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3832402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www.ebi.ac.uk/uniprot/TrEMBLstats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59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0242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4731"/>
            <a:ext cx="5715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95256"/>
            <a:ext cx="9252463" cy="153888"/>
          </a:xfrm>
          <a:prstGeom prst="rect">
            <a:avLst/>
          </a:prstGeom>
          <a:solidFill>
            <a:srgbClr val="F2F2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503" tIns="0" rIns="10950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urier New" pitchFamily="49" charset="0"/>
                <a:cs typeface="Arial" pitchFamily="34" charset="0"/>
              </a:rPr>
              <a:t>gray = aliphatic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itchFamily="49" charset="0"/>
                <a:cs typeface="Arial" pitchFamily="34" charset="0"/>
              </a:rPr>
              <a:t>,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cs typeface="Arial" pitchFamily="34" charset="0"/>
              </a:rPr>
              <a:t>red = acidic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itchFamily="49" charset="0"/>
                <a:cs typeface="Arial" pitchFamily="34" charset="0"/>
              </a:rPr>
              <a:t>,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urier New" pitchFamily="49" charset="0"/>
                <a:cs typeface="Arial" pitchFamily="34" charset="0"/>
              </a:rPr>
              <a:t>green = small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Courier New" pitchFamily="49" charset="0"/>
                <a:cs typeface="Arial" pitchFamily="34" charset="0"/>
              </a:rPr>
              <a:t>hydroxy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itchFamily="49" charset="0"/>
                <a:cs typeface="Arial" pitchFamily="34" charset="0"/>
              </a:rPr>
              <a:t>,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urier New" pitchFamily="49" charset="0"/>
                <a:cs typeface="Arial" pitchFamily="34" charset="0"/>
              </a:rPr>
              <a:t>blue = basic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itchFamily="49" charset="0"/>
                <a:cs typeface="Arial" pitchFamily="34" charset="0"/>
              </a:rPr>
              <a:t>, black = aromatic, </a:t>
            </a: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itchFamily="49" charset="0"/>
                <a:cs typeface="Arial" pitchFamily="34" charset="0"/>
              </a:rPr>
              <a:t>white = amide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itchFamily="49" charset="0"/>
                <a:cs typeface="Arial" pitchFamily="34" charset="0"/>
              </a:rPr>
              <a:t>,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urier New" pitchFamily="49" charset="0"/>
                <a:cs typeface="Arial" pitchFamily="34" charset="0"/>
              </a:rPr>
              <a:t>yellow = sulfur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Uniprot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0" dirty="0"/>
              <a:t>The primary mission of Universal Protein Resource (</a:t>
            </a:r>
            <a:r>
              <a:rPr lang="en-US" b="0" dirty="0" err="1"/>
              <a:t>UniProt</a:t>
            </a:r>
            <a:r>
              <a:rPr lang="en-US" b="0" dirty="0"/>
              <a:t>) is to support biological research by maintaining a stable, comprehensive, fully classified, richly and accurately annotated protein sequence knowledgebase, with extensive cross-references and querying interfaces freely accessible to the scientific </a:t>
            </a:r>
            <a:r>
              <a:rPr lang="en-US" b="0" dirty="0" smtClean="0"/>
              <a:t>community”</a:t>
            </a:r>
          </a:p>
          <a:p>
            <a:endParaRPr lang="en-US" dirty="0" smtClean="0"/>
          </a:p>
          <a:p>
            <a:r>
              <a:rPr lang="en-US" dirty="0" smtClean="0"/>
              <a:t>Each protein has a </a:t>
            </a:r>
            <a:r>
              <a:rPr lang="en-US" dirty="0" err="1" smtClean="0"/>
              <a:t>uniprot</a:t>
            </a:r>
            <a:r>
              <a:rPr lang="en-US" dirty="0" smtClean="0"/>
              <a:t> accession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59436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2"/>
              </a:rPr>
              <a:t>“Ongoing and future developments at the Universal Protein Resource,” </a:t>
            </a:r>
            <a:r>
              <a:rPr lang="en-US" sz="2000" i="1" dirty="0" smtClean="0">
                <a:hlinkClick r:id="rId2"/>
              </a:rPr>
              <a:t>Nucleic Acids Res.</a:t>
            </a:r>
            <a:r>
              <a:rPr lang="en-US" sz="2000" dirty="0" smtClean="0">
                <a:hlinkClick r:id="rId2"/>
              </a:rPr>
              <a:t>, vol. 39, no. Database issue, pp. D214–D219, Jan. 2011.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4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databases: 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Sequence</a:t>
            </a:r>
          </a:p>
          <a:p>
            <a:pPr lvl="1"/>
            <a:r>
              <a:rPr lang="en-US" sz="2000" dirty="0" err="1" smtClean="0"/>
              <a:t>UniProt</a:t>
            </a:r>
            <a:endParaRPr lang="en-US" sz="2000" dirty="0" smtClean="0"/>
          </a:p>
          <a:p>
            <a:pPr lvl="2"/>
            <a:r>
              <a:rPr lang="en-US" sz="1400" b="0" dirty="0" err="1"/>
              <a:t>UniProt</a:t>
            </a:r>
            <a:r>
              <a:rPr lang="en-US" sz="1400" b="0" dirty="0"/>
              <a:t> Knowledgebase (</a:t>
            </a:r>
            <a:r>
              <a:rPr lang="en-US" sz="1400" b="0" dirty="0" err="1"/>
              <a:t>UniProtKB</a:t>
            </a:r>
            <a:r>
              <a:rPr lang="en-US" sz="1400" b="0" dirty="0" smtClean="0"/>
              <a:t>): Expertly curated annotations</a:t>
            </a:r>
          </a:p>
          <a:p>
            <a:pPr lvl="2"/>
            <a:r>
              <a:rPr lang="en-US" sz="1400" b="0" dirty="0" smtClean="0"/>
              <a:t>The </a:t>
            </a:r>
            <a:r>
              <a:rPr lang="en-US" sz="1400" b="0" dirty="0" err="1"/>
              <a:t>UniProt</a:t>
            </a:r>
            <a:r>
              <a:rPr lang="en-US" sz="1400" b="0" dirty="0"/>
              <a:t> Archive (</a:t>
            </a:r>
            <a:r>
              <a:rPr lang="en-US" sz="1400" b="0" dirty="0" err="1"/>
              <a:t>UniParc</a:t>
            </a:r>
            <a:r>
              <a:rPr lang="en-US" sz="1400" b="0" dirty="0" smtClean="0"/>
              <a:t>): Reflects history of all proteins </a:t>
            </a:r>
            <a:endParaRPr lang="en-US" sz="1400" b="0" dirty="0"/>
          </a:p>
          <a:p>
            <a:pPr lvl="2"/>
            <a:r>
              <a:rPr lang="en-US" sz="1400" b="0" dirty="0" err="1" smtClean="0"/>
              <a:t>UniProt</a:t>
            </a:r>
            <a:r>
              <a:rPr lang="en-US" sz="1400" b="0" dirty="0" smtClean="0"/>
              <a:t> </a:t>
            </a:r>
            <a:r>
              <a:rPr lang="en-US" sz="1400" b="0" dirty="0"/>
              <a:t>Reference Clusters (</a:t>
            </a:r>
            <a:r>
              <a:rPr lang="en-US" sz="1400" b="0" dirty="0" err="1"/>
              <a:t>UniRef</a:t>
            </a:r>
            <a:r>
              <a:rPr lang="en-US" sz="1400" b="0" dirty="0" smtClean="0"/>
              <a:t>): Closely related proteins are merged</a:t>
            </a:r>
            <a:endParaRPr lang="en-US" sz="1400" b="0" dirty="0"/>
          </a:p>
          <a:p>
            <a:pPr lvl="2"/>
            <a:r>
              <a:rPr lang="en-US" sz="1400" b="0" dirty="0" err="1"/>
              <a:t>UniProt</a:t>
            </a:r>
            <a:r>
              <a:rPr lang="en-US" sz="1400" b="0" dirty="0"/>
              <a:t> </a:t>
            </a:r>
            <a:r>
              <a:rPr lang="en-US" sz="1400" b="0" dirty="0" err="1"/>
              <a:t>Metagenomic</a:t>
            </a:r>
            <a:r>
              <a:rPr lang="en-US" sz="1400" b="0" dirty="0"/>
              <a:t> and Environmental Sequences Database (</a:t>
            </a:r>
            <a:r>
              <a:rPr lang="en-US" sz="1400" b="0" dirty="0" err="1"/>
              <a:t>UniMES</a:t>
            </a:r>
            <a:r>
              <a:rPr lang="en-US" sz="1400" b="0" dirty="0"/>
              <a:t>) 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524073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924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458856" y="4800600"/>
            <a:ext cx="729342" cy="715736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14%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81000" y="6611779"/>
            <a:ext cx="762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“Ongoing and future developments at the Universal Protein Resource,” </a:t>
            </a:r>
            <a:r>
              <a:rPr lang="en-US" sz="900" i="1" dirty="0">
                <a:hlinkClick r:id="rId5"/>
              </a:rPr>
              <a:t>Nucleic Acids Res.</a:t>
            </a:r>
            <a:r>
              <a:rPr lang="en-US" sz="900" dirty="0">
                <a:hlinkClick r:id="rId5"/>
              </a:rPr>
              <a:t>, vol. 39, no. Database issue, pp. D214–D219, Jan. 2011.</a:t>
            </a:r>
            <a:endParaRPr lang="en-US" sz="9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4717143" y="4165600"/>
            <a:ext cx="2106385" cy="635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4717143" y="5516336"/>
            <a:ext cx="2106385" cy="8336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40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Uniprot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err="1" smtClean="0"/>
              <a:t>UniProt</a:t>
            </a:r>
            <a:r>
              <a:rPr lang="en-US" sz="2000" b="0" dirty="0" smtClean="0"/>
              <a:t> </a:t>
            </a:r>
            <a:r>
              <a:rPr lang="en-US" sz="2000" b="0" dirty="0"/>
              <a:t>Knowledgebase (</a:t>
            </a:r>
            <a:r>
              <a:rPr lang="en-US" sz="2000" b="0" dirty="0" err="1"/>
              <a:t>UniProtKB</a:t>
            </a:r>
            <a:r>
              <a:rPr lang="en-US" sz="2000" b="0" dirty="0" smtClean="0"/>
              <a:t>)</a:t>
            </a:r>
          </a:p>
          <a:p>
            <a:pPr lvl="1"/>
            <a:r>
              <a:rPr lang="en-US" sz="2000" b="0" dirty="0" smtClean="0"/>
              <a:t>Expertly </a:t>
            </a:r>
            <a:r>
              <a:rPr lang="en-US" sz="2000" b="0" dirty="0"/>
              <a:t>curated database, 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Central access point for integrated protein information </a:t>
            </a:r>
          </a:p>
          <a:p>
            <a:pPr lvl="1"/>
            <a:r>
              <a:rPr lang="en-US" sz="2000" b="0" dirty="0" smtClean="0"/>
              <a:t>Cross-references </a:t>
            </a:r>
            <a:r>
              <a:rPr lang="en-US" sz="2000" b="0" dirty="0"/>
              <a:t>to multiple sources. </a:t>
            </a:r>
            <a:endParaRPr lang="en-US" sz="2000" b="0" dirty="0" smtClean="0"/>
          </a:p>
          <a:p>
            <a:r>
              <a:rPr lang="en-US" sz="2000" b="0" dirty="0" smtClean="0"/>
              <a:t>The </a:t>
            </a:r>
            <a:r>
              <a:rPr lang="en-US" sz="2000" b="0" dirty="0" err="1"/>
              <a:t>UniProt</a:t>
            </a:r>
            <a:r>
              <a:rPr lang="en-US" sz="2000" b="0" dirty="0"/>
              <a:t> Archive (</a:t>
            </a:r>
            <a:r>
              <a:rPr lang="en-US" sz="2000" b="0" dirty="0" err="1"/>
              <a:t>UniParc</a:t>
            </a:r>
            <a:r>
              <a:rPr lang="en-US" sz="2000" b="0" dirty="0"/>
              <a:t>) 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is </a:t>
            </a:r>
            <a:r>
              <a:rPr lang="en-US" sz="2000" b="0" dirty="0"/>
              <a:t>a comprehensive sequence </a:t>
            </a:r>
            <a:r>
              <a:rPr lang="en-US" sz="2000" b="0" dirty="0" smtClean="0"/>
              <a:t>repository</a:t>
            </a:r>
          </a:p>
          <a:p>
            <a:pPr lvl="1"/>
            <a:r>
              <a:rPr lang="en-US" sz="2000" b="0" dirty="0" smtClean="0"/>
              <a:t>Reflects </a:t>
            </a:r>
            <a:r>
              <a:rPr lang="en-US" sz="2000" b="0" dirty="0"/>
              <a:t>the history of all protein </a:t>
            </a:r>
            <a:r>
              <a:rPr lang="en-US" sz="2000" b="0" dirty="0" smtClean="0"/>
              <a:t>sequences</a:t>
            </a:r>
          </a:p>
          <a:p>
            <a:r>
              <a:rPr lang="en-US" sz="2000" b="0" dirty="0" smtClean="0"/>
              <a:t> </a:t>
            </a:r>
            <a:r>
              <a:rPr lang="en-US" sz="2000" b="0" dirty="0" err="1" smtClean="0"/>
              <a:t>UniProt</a:t>
            </a:r>
            <a:r>
              <a:rPr lang="en-US" sz="2000" b="0" dirty="0" smtClean="0"/>
              <a:t> Reference Clusters (</a:t>
            </a:r>
            <a:r>
              <a:rPr lang="en-US" sz="2000" b="0" dirty="0" err="1" smtClean="0"/>
              <a:t>UniRef</a:t>
            </a:r>
            <a:r>
              <a:rPr lang="en-US" sz="2000" b="0" dirty="0" smtClean="0"/>
              <a:t>) </a:t>
            </a:r>
          </a:p>
          <a:p>
            <a:pPr lvl="1"/>
            <a:r>
              <a:rPr lang="en-US" sz="2000" b="0" dirty="0" smtClean="0"/>
              <a:t>Merge </a:t>
            </a:r>
            <a:r>
              <a:rPr lang="en-US" sz="2000" b="0" dirty="0"/>
              <a:t>closely related sequences based on sequence identity to facilitate sequence similarity searches 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Using CD-HIT</a:t>
            </a:r>
          </a:p>
          <a:p>
            <a:r>
              <a:rPr lang="en-US" sz="2000" b="0" dirty="0" err="1" smtClean="0"/>
              <a:t>UniProt</a:t>
            </a:r>
            <a:r>
              <a:rPr lang="en-US" sz="2000" b="0" dirty="0" smtClean="0"/>
              <a:t> </a:t>
            </a:r>
            <a:r>
              <a:rPr lang="en-US" sz="2000" b="0" dirty="0" err="1"/>
              <a:t>Metagenomic</a:t>
            </a:r>
            <a:r>
              <a:rPr lang="en-US" sz="2000" b="0" dirty="0"/>
              <a:t> and Environmental Sequences Database (</a:t>
            </a:r>
            <a:r>
              <a:rPr lang="en-US" sz="2000" b="0" dirty="0" err="1"/>
              <a:t>UniMES</a:t>
            </a:r>
            <a:r>
              <a:rPr lang="en-US" sz="2000" b="0" dirty="0"/>
              <a:t>) 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Caters </a:t>
            </a:r>
            <a:r>
              <a:rPr lang="en-US" sz="2000" b="0" dirty="0"/>
              <a:t>for the expanding area of </a:t>
            </a:r>
            <a:r>
              <a:rPr lang="en-US" sz="2000" b="0" dirty="0" err="1"/>
              <a:t>metagenomic</a:t>
            </a:r>
            <a:r>
              <a:rPr lang="en-US" sz="2000" b="0" dirty="0"/>
              <a:t> data. 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Uniprot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UniProtKB</a:t>
            </a:r>
            <a:r>
              <a:rPr lang="en-US" sz="2000" dirty="0" smtClean="0"/>
              <a:t>/Swiss-</a:t>
            </a:r>
            <a:r>
              <a:rPr lang="en-US" sz="2000" dirty="0" err="1" smtClean="0"/>
              <a:t>Prot</a:t>
            </a:r>
            <a:endParaRPr lang="en-US" sz="2000" dirty="0"/>
          </a:p>
          <a:p>
            <a:pPr lvl="1"/>
            <a:r>
              <a:rPr lang="en-US" sz="2000" b="0" dirty="0"/>
              <a:t>542,782 </a:t>
            </a:r>
            <a:r>
              <a:rPr lang="en-US" sz="2000" b="0" dirty="0" smtClean="0"/>
              <a:t>sequence entries in 2014_03 release</a:t>
            </a:r>
          </a:p>
          <a:p>
            <a:pPr lvl="1"/>
            <a:r>
              <a:rPr lang="en-US" sz="2000" b="0" dirty="0" smtClean="0"/>
              <a:t>Reviewed</a:t>
            </a:r>
            <a:r>
              <a:rPr lang="en-US" sz="2000" b="0" dirty="0"/>
              <a:t>, manually annotated </a:t>
            </a:r>
            <a:r>
              <a:rPr lang="en-US" sz="2000" b="0" dirty="0" smtClean="0"/>
              <a:t>entries</a:t>
            </a:r>
          </a:p>
          <a:p>
            <a:pPr lvl="1"/>
            <a:r>
              <a:rPr lang="en-US" sz="2000" b="0" dirty="0" smtClean="0"/>
              <a:t>Annotations include</a:t>
            </a:r>
          </a:p>
          <a:p>
            <a:pPr lvl="2"/>
            <a:r>
              <a:rPr lang="en-US" sz="1400" b="0" dirty="0"/>
              <a:t>Protein and gene names</a:t>
            </a:r>
          </a:p>
          <a:p>
            <a:pPr lvl="2"/>
            <a:r>
              <a:rPr lang="en-US" sz="1400" b="0" dirty="0"/>
              <a:t>Function</a:t>
            </a:r>
          </a:p>
          <a:p>
            <a:pPr lvl="2"/>
            <a:r>
              <a:rPr lang="en-US" sz="1400" b="0" dirty="0">
                <a:hlinkClick r:id="rId2" tooltip="Enzyme"/>
              </a:rPr>
              <a:t>Enzyme</a:t>
            </a:r>
            <a:r>
              <a:rPr lang="en-US" sz="1400" b="0" dirty="0"/>
              <a:t>-specific information such as </a:t>
            </a:r>
            <a:r>
              <a:rPr lang="en-US" sz="1400" b="0" dirty="0">
                <a:hlinkClick r:id="rId3" tooltip="Catalysis"/>
              </a:rPr>
              <a:t>catalytic activity</a:t>
            </a:r>
            <a:r>
              <a:rPr lang="en-US" sz="1400" b="0" dirty="0"/>
              <a:t>, </a:t>
            </a:r>
            <a:r>
              <a:rPr lang="en-US" sz="1400" b="0" dirty="0">
                <a:hlinkClick r:id="rId4" tooltip="Cofactor (biochemistry)"/>
              </a:rPr>
              <a:t>cofactors</a:t>
            </a:r>
            <a:r>
              <a:rPr lang="en-US" sz="1400" b="0" dirty="0"/>
              <a:t> and </a:t>
            </a:r>
            <a:r>
              <a:rPr lang="en-US" sz="1400" b="0" dirty="0">
                <a:hlinkClick r:id="rId5" tooltip="Active site"/>
              </a:rPr>
              <a:t>catalytic residues</a:t>
            </a:r>
            <a:endParaRPr lang="en-US" sz="1400" b="0" dirty="0"/>
          </a:p>
          <a:p>
            <a:pPr lvl="2"/>
            <a:r>
              <a:rPr lang="en-US" sz="1400" b="0" dirty="0">
                <a:hlinkClick r:id="rId6" tooltip="Subcellular localization"/>
              </a:rPr>
              <a:t>Subcellular location</a:t>
            </a:r>
            <a:endParaRPr lang="en-US" sz="1400" b="0" dirty="0"/>
          </a:p>
          <a:p>
            <a:pPr lvl="2"/>
            <a:r>
              <a:rPr lang="en-US" sz="1400" b="0" dirty="0">
                <a:hlinkClick r:id="rId7" tooltip="Protein-protein interaction"/>
              </a:rPr>
              <a:t>Protein-protein interactions</a:t>
            </a:r>
            <a:endParaRPr lang="en-US" sz="1400" b="0" dirty="0"/>
          </a:p>
          <a:p>
            <a:pPr lvl="2"/>
            <a:r>
              <a:rPr lang="en-US" sz="1400" b="0" dirty="0"/>
              <a:t>Pattern of expression</a:t>
            </a:r>
          </a:p>
          <a:p>
            <a:pPr lvl="2"/>
            <a:r>
              <a:rPr lang="en-US" sz="1400" b="0" dirty="0"/>
              <a:t>Locations and roles of significant domains and sites</a:t>
            </a:r>
          </a:p>
          <a:p>
            <a:pPr lvl="2"/>
            <a:r>
              <a:rPr lang="en-US" sz="1400" b="0" dirty="0">
                <a:hlinkClick r:id="rId8" tooltip="Ion"/>
              </a:rPr>
              <a:t>Ion</a:t>
            </a:r>
            <a:r>
              <a:rPr lang="en-US" sz="1400" b="0" dirty="0"/>
              <a:t>-, </a:t>
            </a:r>
            <a:r>
              <a:rPr lang="en-US" sz="1400" b="0" dirty="0">
                <a:hlinkClick r:id="rId9" tooltip="Substrate (biochemistry)"/>
              </a:rPr>
              <a:t>substrate</a:t>
            </a:r>
            <a:r>
              <a:rPr lang="en-US" sz="1400" b="0" dirty="0"/>
              <a:t>- and cofactor-binding sites</a:t>
            </a:r>
          </a:p>
          <a:p>
            <a:pPr lvl="2"/>
            <a:r>
              <a:rPr lang="en-US" sz="1400" b="0" dirty="0"/>
              <a:t>Protein variant forms produced by natural genetic variation, </a:t>
            </a:r>
            <a:r>
              <a:rPr lang="en-US" sz="1400" b="0" dirty="0">
                <a:hlinkClick r:id="rId10" tooltip="RNA editing"/>
              </a:rPr>
              <a:t>RNA editing</a:t>
            </a:r>
            <a:r>
              <a:rPr lang="en-US" sz="1400" b="0" dirty="0"/>
              <a:t>, alternative splicing, </a:t>
            </a:r>
            <a:r>
              <a:rPr lang="en-US" sz="1400" b="0" dirty="0" err="1">
                <a:hlinkClick r:id="rId11" tooltip="Proteolytic"/>
              </a:rPr>
              <a:t>proteolytic</a:t>
            </a:r>
            <a:r>
              <a:rPr lang="en-US" sz="1400" b="0" dirty="0"/>
              <a:t> processing, and post-translational </a:t>
            </a:r>
            <a:r>
              <a:rPr lang="en-US" sz="1400" b="0" dirty="0" smtClean="0"/>
              <a:t>modification</a:t>
            </a:r>
          </a:p>
          <a:p>
            <a:r>
              <a:rPr lang="en-US" sz="2000" dirty="0" err="1" smtClean="0"/>
              <a:t>UniProtKB</a:t>
            </a:r>
            <a:r>
              <a:rPr lang="en-US" sz="2000" dirty="0" smtClean="0"/>
              <a:t>/</a:t>
            </a:r>
            <a:r>
              <a:rPr lang="en-US" sz="2000" b="0" dirty="0" err="1"/>
              <a:t>TrEMBL</a:t>
            </a:r>
            <a:r>
              <a:rPr lang="en-US" sz="2000" b="0" dirty="0"/>
              <a:t> </a:t>
            </a:r>
            <a:endParaRPr lang="en-US" sz="2000" b="0" dirty="0" smtClean="0"/>
          </a:p>
          <a:p>
            <a:pPr lvl="1"/>
            <a:r>
              <a:rPr lang="en-US" b="0" dirty="0" smtClean="0"/>
              <a:t>Automatic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www.uniprot.org/uniprot/P62158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Databank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proteopedia.org/wiki/index.php/Believe_It_or_Not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en.wikipedia.org/wiki/Protein_Data_Bank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75914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8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50% of the dry weight of the human body is protein</a:t>
            </a:r>
          </a:p>
          <a:p>
            <a:r>
              <a:rPr lang="en-US" dirty="0" smtClean="0"/>
              <a:t>Up to 92% of the dry weight of the red blood cell is a single protein called Hemoglobin</a:t>
            </a:r>
          </a:p>
          <a:p>
            <a:r>
              <a:rPr lang="en-US" dirty="0" smtClean="0"/>
              <a:t>Almost all cellular functions and biological functions involve proteins including</a:t>
            </a:r>
          </a:p>
          <a:p>
            <a:pPr lvl="1"/>
            <a:r>
              <a:rPr lang="en-US" dirty="0" smtClean="0"/>
              <a:t>DNA Transcription</a:t>
            </a:r>
          </a:p>
          <a:p>
            <a:pPr lvl="1"/>
            <a:r>
              <a:rPr lang="en-US" dirty="0" smtClean="0"/>
              <a:t>RNA Translation</a:t>
            </a:r>
          </a:p>
          <a:p>
            <a:pPr lvl="1"/>
            <a:r>
              <a:rPr lang="en-US" dirty="0" smtClean="0"/>
              <a:t>Splicing</a:t>
            </a:r>
          </a:p>
          <a:p>
            <a:pPr lvl="1"/>
            <a:r>
              <a:rPr lang="en-US" dirty="0" smtClean="0"/>
              <a:t>Muscular construction</a:t>
            </a:r>
          </a:p>
          <a:p>
            <a:pPr lvl="1"/>
            <a:r>
              <a:rPr lang="en-US" dirty="0" smtClean="0"/>
              <a:t>Structural functions…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PDB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contains header and other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924800" cy="39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5164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proteopedia.org/wiki/index.php/Atomic_coordinate_file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81000" y="6195536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http://en.wikipedia.org/wiki/Protein_Data_Bank_(file_format</a:t>
            </a:r>
            <a:r>
              <a:rPr lang="en-US" sz="1800" dirty="0" smtClean="0">
                <a:hlinkClick r:id="rId4"/>
              </a:rPr>
              <a:t>)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OCA</a:t>
            </a:r>
          </a:p>
          <a:p>
            <a:r>
              <a:rPr lang="en-US" dirty="0" err="1" smtClean="0"/>
              <a:t>FirstGlance</a:t>
            </a:r>
            <a:endParaRPr lang="en-US" dirty="0" smtClean="0"/>
          </a:p>
          <a:p>
            <a:r>
              <a:rPr lang="en-US" dirty="0" err="1" smtClean="0"/>
              <a:t>PDBSum</a:t>
            </a:r>
            <a:endParaRPr lang="en-US" dirty="0" smtClean="0"/>
          </a:p>
          <a:p>
            <a:r>
              <a:rPr lang="en-US" dirty="0" err="1" smtClean="0"/>
              <a:t>ccPDB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PDB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1"/>
            <a:ext cx="611870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6172200"/>
            <a:ext cx="723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R. P. </a:t>
            </a:r>
            <a:r>
              <a:rPr lang="en-US" sz="1100" dirty="0" err="1"/>
              <a:t>Joosten</a:t>
            </a:r>
            <a:r>
              <a:rPr lang="en-US" sz="1100" dirty="0"/>
              <a:t>, T. A. H. </a:t>
            </a:r>
            <a:r>
              <a:rPr lang="en-US" sz="1100" dirty="0" err="1"/>
              <a:t>te</a:t>
            </a:r>
            <a:r>
              <a:rPr lang="en-US" sz="1100" dirty="0"/>
              <a:t> </a:t>
            </a:r>
            <a:r>
              <a:rPr lang="en-US" sz="1100" dirty="0" err="1"/>
              <a:t>Beek</a:t>
            </a:r>
            <a:r>
              <a:rPr lang="en-US" sz="1100" dirty="0"/>
              <a:t>, E. Krieger, M. L. </a:t>
            </a:r>
            <a:r>
              <a:rPr lang="en-US" sz="1100" dirty="0" err="1"/>
              <a:t>Hekkelman</a:t>
            </a:r>
            <a:r>
              <a:rPr lang="en-US" sz="1100" dirty="0"/>
              <a:t>, R. W. W. </a:t>
            </a:r>
            <a:r>
              <a:rPr lang="en-US" sz="1100" dirty="0" err="1"/>
              <a:t>Hooft</a:t>
            </a:r>
            <a:r>
              <a:rPr lang="en-US" sz="1100" dirty="0"/>
              <a:t>, R. Schneider, C. Sander, and G. </a:t>
            </a:r>
            <a:r>
              <a:rPr lang="en-US" sz="1100" dirty="0" err="1"/>
              <a:t>Vriend</a:t>
            </a:r>
            <a:r>
              <a:rPr lang="en-US" sz="1100" dirty="0"/>
              <a:t>, “A series of PDB related databases for everyday needs,” </a:t>
            </a:r>
            <a:r>
              <a:rPr lang="en-US" sz="1100" i="1" dirty="0"/>
              <a:t>Nucleic Acids Res.</a:t>
            </a:r>
            <a:r>
              <a:rPr lang="en-US" sz="1100" dirty="0"/>
              <a:t>, vol. 39, no. </a:t>
            </a:r>
            <a:r>
              <a:rPr lang="en-US" sz="1100" dirty="0" err="1"/>
              <a:t>suppl</a:t>
            </a:r>
            <a:r>
              <a:rPr lang="en-US" sz="1100" dirty="0"/>
              <a:t> 1, pp. D411–D419, Jan. 2011.</a:t>
            </a:r>
          </a:p>
        </p:txBody>
      </p:sp>
    </p:spTree>
    <p:extLst>
      <p:ext uri="{BB962C8B-B14F-4D97-AF65-F5344CB8AC3E}">
        <p14:creationId xmlns:p14="http://schemas.microsoft.com/office/powerpoint/2010/main" val="40720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fundamental objective?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all information about a protein</a:t>
            </a:r>
          </a:p>
          <a:p>
            <a:pPr lvl="1"/>
            <a:r>
              <a:rPr lang="en-US" dirty="0" smtClean="0"/>
              <a:t>What does a protein do? (Function)</a:t>
            </a:r>
          </a:p>
          <a:p>
            <a:pPr lvl="1"/>
            <a:r>
              <a:rPr lang="en-US" dirty="0" smtClean="0"/>
              <a:t>Where does it occur? (Localization)</a:t>
            </a:r>
          </a:p>
          <a:p>
            <a:pPr lvl="1"/>
            <a:r>
              <a:rPr lang="en-US" dirty="0" smtClean="0"/>
              <a:t>What is its biological significance (Biological process)</a:t>
            </a:r>
          </a:p>
          <a:p>
            <a:pPr lvl="1"/>
            <a:r>
              <a:rPr lang="en-US" dirty="0" smtClean="0"/>
              <a:t>What is its structure?</a:t>
            </a:r>
          </a:p>
          <a:p>
            <a:pPr lvl="1"/>
            <a:r>
              <a:rPr lang="en-US" dirty="0" smtClean="0"/>
              <a:t>What are its properties?</a:t>
            </a:r>
          </a:p>
          <a:p>
            <a:pPr lvl="1"/>
            <a:r>
              <a:rPr lang="en-US" dirty="0" smtClean="0"/>
              <a:t>What are its interaction partners?</a:t>
            </a:r>
          </a:p>
          <a:p>
            <a:pPr lvl="1"/>
            <a:r>
              <a:rPr lang="en-US" dirty="0" smtClean="0"/>
              <a:t>What are the binding sites and interfaces?</a:t>
            </a:r>
          </a:p>
          <a:p>
            <a:pPr lvl="1"/>
            <a:r>
              <a:rPr lang="en-US" dirty="0" smtClean="0"/>
              <a:t>What is the effect of mutations?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it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basic idea is</a:t>
            </a:r>
          </a:p>
          <a:p>
            <a:pPr lvl="1"/>
            <a:r>
              <a:rPr lang="en-US" dirty="0" smtClean="0"/>
              <a:t>Similarity Search</a:t>
            </a:r>
          </a:p>
          <a:p>
            <a:pPr lvl="2"/>
            <a:r>
              <a:rPr lang="en-US" dirty="0" smtClean="0"/>
              <a:t>Sequence Similarity</a:t>
            </a:r>
          </a:p>
          <a:p>
            <a:pPr lvl="2"/>
            <a:r>
              <a:rPr lang="en-US" dirty="0" smtClean="0"/>
              <a:t>Structure Similarity</a:t>
            </a:r>
          </a:p>
          <a:p>
            <a:pPr lvl="2"/>
            <a:endParaRPr lang="en-US" dirty="0"/>
          </a:p>
          <a:p>
            <a:r>
              <a:rPr lang="en-US" dirty="0" smtClean="0"/>
              <a:t>Most tools are solutions to these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Problems in Protein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267200"/>
          </a:xfrm>
        </p:spPr>
        <p:txBody>
          <a:bodyPr/>
          <a:lstStyle/>
          <a:p>
            <a:r>
              <a:rPr lang="en-US" sz="1200" u="sng" dirty="0" smtClean="0"/>
              <a:t>Identification and Structure Determination</a:t>
            </a:r>
          </a:p>
          <a:p>
            <a:r>
              <a:rPr lang="en-US" sz="1200" u="sng" dirty="0" smtClean="0"/>
              <a:t>Visualization</a:t>
            </a:r>
          </a:p>
          <a:p>
            <a:r>
              <a:rPr lang="en-US" sz="1200" u="sng" dirty="0" smtClean="0"/>
              <a:t>Databases</a:t>
            </a:r>
          </a:p>
          <a:p>
            <a:r>
              <a:rPr lang="en-US" sz="1200" dirty="0" smtClean="0"/>
              <a:t>Alignments</a:t>
            </a:r>
          </a:p>
          <a:p>
            <a:pPr lvl="1"/>
            <a:r>
              <a:rPr lang="en-US" sz="1200" dirty="0" smtClean="0"/>
              <a:t>Sequence based: </a:t>
            </a:r>
            <a:r>
              <a:rPr lang="en-US" sz="1200" dirty="0"/>
              <a:t>Local, global, homology, </a:t>
            </a:r>
            <a:r>
              <a:rPr lang="en-US" sz="1200" dirty="0" err="1"/>
              <a:t>phylogenetics</a:t>
            </a:r>
            <a:r>
              <a:rPr lang="en-US" sz="1200" dirty="0"/>
              <a:t>, co-evolution, </a:t>
            </a:r>
            <a:r>
              <a:rPr lang="en-US" sz="1200" dirty="0" smtClean="0"/>
              <a:t>motif-finding</a:t>
            </a:r>
            <a:endParaRPr lang="en-US" sz="1200" dirty="0"/>
          </a:p>
          <a:p>
            <a:pPr lvl="1"/>
            <a:r>
              <a:rPr lang="en-US" sz="1200" u="sng" dirty="0" smtClean="0"/>
              <a:t>Structure based alignments</a:t>
            </a:r>
          </a:p>
          <a:p>
            <a:r>
              <a:rPr lang="en-US" sz="1200" u="sng" dirty="0" smtClean="0"/>
              <a:t>Structure prediction</a:t>
            </a:r>
          </a:p>
          <a:p>
            <a:pPr lvl="1"/>
            <a:r>
              <a:rPr lang="en-US" sz="1200" dirty="0" smtClean="0"/>
              <a:t>Secondary </a:t>
            </a:r>
            <a:r>
              <a:rPr lang="en-US" sz="1200" dirty="0"/>
              <a:t>and tertiary, contact maps, fold, domain </a:t>
            </a:r>
            <a:r>
              <a:rPr lang="en-US" sz="1200" dirty="0" smtClean="0"/>
              <a:t>localization, family identification</a:t>
            </a:r>
          </a:p>
          <a:p>
            <a:pPr lvl="1"/>
            <a:r>
              <a:rPr lang="en-US" sz="1200" dirty="0" smtClean="0"/>
              <a:t>Prediction of structures of larger protein assemblies</a:t>
            </a:r>
          </a:p>
          <a:p>
            <a:pPr lvl="1"/>
            <a:r>
              <a:rPr lang="en-US" sz="1200" dirty="0"/>
              <a:t>Molecular dynamics, normal mode </a:t>
            </a:r>
            <a:r>
              <a:rPr lang="en-US" sz="1200" dirty="0" smtClean="0"/>
              <a:t>analysis</a:t>
            </a:r>
          </a:p>
          <a:p>
            <a:pPr lvl="1"/>
            <a:r>
              <a:rPr lang="en-US" sz="1200" dirty="0" smtClean="0"/>
              <a:t>Protein folding, folding-pathways </a:t>
            </a:r>
          </a:p>
          <a:p>
            <a:r>
              <a:rPr lang="en-US" sz="1200" dirty="0"/>
              <a:t>Properties: </a:t>
            </a:r>
            <a:r>
              <a:rPr lang="en-US" sz="1200" u="sng" dirty="0"/>
              <a:t>Surface area</a:t>
            </a:r>
            <a:r>
              <a:rPr lang="en-US" sz="1200" dirty="0"/>
              <a:t>, </a:t>
            </a:r>
            <a:r>
              <a:rPr lang="en-US" sz="1200" dirty="0" smtClean="0"/>
              <a:t>trans-membrane </a:t>
            </a:r>
            <a:r>
              <a:rPr lang="en-US" sz="1200" dirty="0"/>
              <a:t>portions, signal </a:t>
            </a:r>
            <a:r>
              <a:rPr lang="en-US" sz="1200" dirty="0" smtClean="0"/>
              <a:t>peptides, functional sites, post-translational modifications</a:t>
            </a:r>
          </a:p>
          <a:p>
            <a:r>
              <a:rPr lang="en-US" sz="1200" dirty="0" smtClean="0"/>
              <a:t>Cellular Function prediction, phenotype prediction</a:t>
            </a:r>
          </a:p>
          <a:p>
            <a:r>
              <a:rPr lang="en-US" sz="1200" dirty="0" smtClean="0"/>
              <a:t>Cellular localization</a:t>
            </a:r>
          </a:p>
          <a:p>
            <a:r>
              <a:rPr lang="en-US" sz="1200" dirty="0" smtClean="0"/>
              <a:t>Biological process prediction</a:t>
            </a:r>
          </a:p>
          <a:p>
            <a:r>
              <a:rPr lang="en-US" sz="1200" u="sng" dirty="0" smtClean="0"/>
              <a:t>Mutation analysis</a:t>
            </a:r>
          </a:p>
          <a:p>
            <a:r>
              <a:rPr lang="en-US" sz="1200" u="sng" dirty="0" smtClean="0"/>
              <a:t>Protein interactions</a:t>
            </a:r>
            <a:r>
              <a:rPr lang="en-US" sz="1200" dirty="0" smtClean="0"/>
              <a:t>: Binding, binding sites, protein, nucleic acid, water, ions, ligands</a:t>
            </a:r>
          </a:p>
          <a:p>
            <a:r>
              <a:rPr lang="en-US" sz="1200" dirty="0" smtClean="0"/>
              <a:t>Drug discovery and design</a:t>
            </a:r>
          </a:p>
          <a:p>
            <a:r>
              <a:rPr lang="en-US" sz="1200" dirty="0" smtClean="0"/>
              <a:t>Protein design and engineering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UGENE</a:t>
            </a:r>
          </a:p>
          <a:p>
            <a:pPr lvl="1"/>
            <a:r>
              <a:rPr lang="en-US" dirty="0" smtClean="0"/>
              <a:t>A free bioinformatics tool for analysis of biological data</a:t>
            </a:r>
          </a:p>
          <a:p>
            <a:pPr lvl="1"/>
            <a:endParaRPr lang="en-US" dirty="0"/>
          </a:p>
          <a:p>
            <a:r>
              <a:rPr lang="en-US" dirty="0" smtClean="0"/>
              <a:t>Download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://ugene.unipro.ru/download.html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with UGENE for proteins?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Create, edit and annotate sequences</a:t>
            </a:r>
          </a:p>
          <a:p>
            <a:r>
              <a:rPr lang="en-US" dirty="0" smtClean="0"/>
              <a:t>Searching in sequences</a:t>
            </a:r>
          </a:p>
          <a:p>
            <a:r>
              <a:rPr lang="en-US" dirty="0" smtClean="0"/>
              <a:t>MSA</a:t>
            </a:r>
          </a:p>
          <a:p>
            <a:r>
              <a:rPr lang="en-US" dirty="0" smtClean="0"/>
              <a:t>Online database search</a:t>
            </a:r>
          </a:p>
          <a:p>
            <a:r>
              <a:rPr lang="en-US" dirty="0" smtClean="0"/>
              <a:t>BLAST</a:t>
            </a:r>
          </a:p>
          <a:p>
            <a:r>
              <a:rPr lang="en-US" dirty="0" smtClean="0"/>
              <a:t>Alignments</a:t>
            </a:r>
          </a:p>
          <a:p>
            <a:r>
              <a:rPr lang="en-US" dirty="0" smtClean="0"/>
              <a:t>3D Visualization of structures</a:t>
            </a:r>
          </a:p>
          <a:p>
            <a:r>
              <a:rPr lang="en-US" dirty="0" smtClean="0"/>
              <a:t>Secondary Structure Prediction</a:t>
            </a:r>
          </a:p>
          <a:p>
            <a:r>
              <a:rPr lang="en-US" dirty="0" smtClean="0"/>
              <a:t>Phylogenetic trees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covered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Creating a project</a:t>
            </a:r>
          </a:p>
          <a:p>
            <a:r>
              <a:rPr lang="en-US" sz="2000" dirty="0" smtClean="0"/>
              <a:t>Read a protein sequence</a:t>
            </a:r>
          </a:p>
          <a:p>
            <a:r>
              <a:rPr lang="en-US" sz="2000" dirty="0" smtClean="0"/>
              <a:t>Searching (Exact and inexact)</a:t>
            </a:r>
          </a:p>
          <a:p>
            <a:r>
              <a:rPr lang="en-US" sz="2000" dirty="0" smtClean="0"/>
              <a:t>Find basic properties of the protein sequence</a:t>
            </a:r>
          </a:p>
          <a:p>
            <a:r>
              <a:rPr lang="en-US" sz="2000" dirty="0" smtClean="0"/>
              <a:t>Introduction to workflow design: Converting the file format</a:t>
            </a:r>
          </a:p>
          <a:p>
            <a:r>
              <a:rPr lang="en-US" sz="2000" dirty="0" smtClean="0"/>
              <a:t>BLASTING</a:t>
            </a:r>
          </a:p>
          <a:p>
            <a:r>
              <a:rPr lang="en-US" sz="2000" dirty="0" smtClean="0"/>
              <a:t>Connecting to remote database for downloading sequence</a:t>
            </a:r>
          </a:p>
          <a:p>
            <a:r>
              <a:rPr lang="en-US" sz="2000" dirty="0" smtClean="0"/>
              <a:t>Visualization of protein structure</a:t>
            </a:r>
          </a:p>
          <a:p>
            <a:r>
              <a:rPr lang="en-US" sz="2000" dirty="0" smtClean="0"/>
              <a:t>Introduction to annotations</a:t>
            </a:r>
          </a:p>
          <a:p>
            <a:r>
              <a:rPr lang="en-US" sz="2000" dirty="0" smtClean="0"/>
              <a:t>Using DAS for sequence annotation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UGENE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7743"/>
            <a:ext cx="8572302" cy="481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8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7221"/>
            <a:ext cx="4495800" cy="453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588"/>
            <a:ext cx="4495800" cy="461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2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UGENE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UGENE projects allow you save your Bioinformatics files, workflows and objects</a:t>
            </a:r>
          </a:p>
          <a:p>
            <a:pPr lvl="1"/>
            <a:r>
              <a:rPr lang="en-US" dirty="0" smtClean="0"/>
              <a:t>A project can have multiple files</a:t>
            </a:r>
          </a:p>
          <a:p>
            <a:pPr lvl="2"/>
            <a:r>
              <a:rPr lang="en-US" dirty="0" smtClean="0"/>
              <a:t>FASTA</a:t>
            </a:r>
          </a:p>
          <a:p>
            <a:pPr lvl="1"/>
            <a:r>
              <a:rPr lang="en-US" dirty="0" smtClean="0"/>
              <a:t>A file can have multiple objects</a:t>
            </a:r>
          </a:p>
          <a:p>
            <a:pPr lvl="2"/>
            <a:r>
              <a:rPr lang="en-US" dirty="0" smtClean="0"/>
              <a:t>Sequences</a:t>
            </a:r>
          </a:p>
          <a:p>
            <a:pPr lvl="2"/>
            <a:r>
              <a:rPr lang="en-US" dirty="0" smtClean="0"/>
              <a:t>Structures</a:t>
            </a:r>
            <a:endParaRPr lang="en-US" dirty="0"/>
          </a:p>
          <a:p>
            <a:pPr lvl="1"/>
            <a:r>
              <a:rPr lang="en-US" dirty="0" smtClean="0"/>
              <a:t>Workflows (covered in the next lectures) manipulate the objects to produce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behind a proxy server you will need to specify it in UGENE for it to be able to access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4671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224337" cy="354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4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229600" cy="443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9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40290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5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cam.txt file from Piazza and save it to your Desktop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79136"/>
            <a:ext cx="6591300" cy="184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28362"/>
            <a:ext cx="6858000" cy="158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457700"/>
            <a:ext cx="7162800" cy="203055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&gt; Open &gt; (File Dialog) and open ‘cam.txt’</a:t>
            </a:r>
          </a:p>
          <a:p>
            <a:r>
              <a:rPr lang="en-US" dirty="0" smtClean="0"/>
              <a:t>A “Select correct document format” dialog opens</a:t>
            </a:r>
          </a:p>
          <a:p>
            <a:r>
              <a:rPr lang="en-US" dirty="0" smtClean="0"/>
              <a:t>Use it to select “Raw Sequence” and click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948234" cy="27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02276"/>
            <a:ext cx="4502882" cy="271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3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81000"/>
          </a:xfrm>
        </p:spPr>
        <p:txBody>
          <a:bodyPr/>
          <a:lstStyle/>
          <a:p>
            <a:r>
              <a:rPr lang="en-US" sz="2000" dirty="0" smtClean="0"/>
              <a:t>UGENE Sequence View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133600"/>
            <a:ext cx="1676400" cy="1981200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929" y="367318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objects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968" y="1916029"/>
            <a:ext cx="7022431" cy="830178"/>
          </a:xfrm>
          <a:prstGeom prst="rect">
            <a:avLst/>
          </a:prstGeom>
          <a:ln w="31750">
            <a:solidFill>
              <a:srgbClr val="0000CC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916029"/>
            <a:ext cx="4641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Sequence overview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4842" y="2843010"/>
            <a:ext cx="7070557" cy="738390"/>
          </a:xfrm>
          <a:prstGeom prst="rect">
            <a:avLst/>
          </a:prstGeom>
          <a:ln w="31750">
            <a:solidFill>
              <a:srgbClr val="00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5074" y="2843010"/>
            <a:ext cx="4641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</a:rPr>
              <a:t>Sequence zoomed view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8904" y="3589420"/>
            <a:ext cx="7070557" cy="1896979"/>
          </a:xfrm>
          <a:prstGeom prst="rect">
            <a:avLst/>
          </a:prstGeom>
          <a:ln w="31750">
            <a:solidFill>
              <a:srgbClr val="CC99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9136" y="3589421"/>
            <a:ext cx="4641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9900"/>
                </a:solidFill>
              </a:rPr>
              <a:t>Annotation view</a:t>
            </a:r>
            <a:endParaRPr lang="en-US" sz="1600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183599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5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4215"/>
            <a:ext cx="4953000" cy="269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1257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5562600" y="2286000"/>
            <a:ext cx="1981200" cy="198120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5105400" y="2362200"/>
            <a:ext cx="10668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105400" y="3352801"/>
            <a:ext cx="838200" cy="6857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479818" y="2655986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Search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467600" y="2927152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Annotations highlighting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48117" y="3276600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Statistics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534275" y="3578423"/>
            <a:ext cx="1457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DAS Annotations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59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sequence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1881446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8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09701"/>
            <a:ext cx="4687575" cy="461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14" y="1671704"/>
            <a:ext cx="4419600" cy="472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2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in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55340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2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Inexact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Regular Expressions</a:t>
            </a:r>
          </a:p>
          <a:p>
            <a:r>
              <a:rPr lang="en-US" dirty="0" smtClean="0"/>
              <a:t>Select “Search Algorithm”  &gt; Regular Expressions</a:t>
            </a:r>
          </a:p>
          <a:p>
            <a:r>
              <a:rPr lang="en-US" dirty="0" smtClean="0"/>
              <a:t>We can find a pattern such as</a:t>
            </a:r>
            <a:endParaRPr lang="en-US" dirty="0"/>
          </a:p>
          <a:p>
            <a:pPr lvl="1"/>
            <a:r>
              <a:rPr lang="en-US" dirty="0"/>
              <a:t>R[KE].</a:t>
            </a:r>
            <a:r>
              <a:rPr lang="en-US" dirty="0" smtClean="0"/>
              <a:t>K*D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Starts with </a:t>
            </a:r>
            <a:r>
              <a:rPr lang="en-US" u="sng" dirty="0" smtClean="0"/>
              <a:t>R</a:t>
            </a:r>
            <a:r>
              <a:rPr lang="en-US" dirty="0" smtClean="0"/>
              <a:t> followed by a </a:t>
            </a:r>
            <a:r>
              <a:rPr lang="en-US" u="sng" dirty="0" smtClean="0"/>
              <a:t>K</a:t>
            </a:r>
            <a:r>
              <a:rPr lang="en-US" dirty="0" smtClean="0"/>
              <a:t> or an </a:t>
            </a:r>
            <a:r>
              <a:rPr lang="en-US" u="sng" dirty="0" smtClean="0"/>
              <a:t>E</a:t>
            </a:r>
            <a:r>
              <a:rPr lang="en-US" dirty="0" smtClean="0"/>
              <a:t> followed by any other character (</a:t>
            </a:r>
            <a:r>
              <a:rPr lang="en-US" u="sng" dirty="0" smtClean="0"/>
              <a:t>.</a:t>
            </a:r>
            <a:r>
              <a:rPr lang="en-US" dirty="0" smtClean="0"/>
              <a:t>) followed by zero or more </a:t>
            </a:r>
            <a:r>
              <a:rPr lang="en-US" dirty="0" err="1" smtClean="0"/>
              <a:t>occurences</a:t>
            </a:r>
            <a:r>
              <a:rPr lang="en-US" dirty="0" smtClean="0"/>
              <a:t> of K (</a:t>
            </a:r>
            <a:r>
              <a:rPr lang="en-US" u="sng" dirty="0" smtClean="0"/>
              <a:t>*</a:t>
            </a:r>
            <a:r>
              <a:rPr lang="en-US" dirty="0" smtClean="0"/>
              <a:t>) followed by a </a:t>
            </a:r>
            <a:r>
              <a:rPr lang="en-US" u="sng" dirty="0" smtClean="0"/>
              <a:t>D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Inexact 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7160"/>
            <a:ext cx="7010400" cy="430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7772400" y="2514600"/>
            <a:ext cx="1371600" cy="914400"/>
          </a:xfrm>
          <a:prstGeom prst="wedgeRectCallout">
            <a:avLst>
              <a:gd name="adj1" fmla="val -155921"/>
              <a:gd name="adj2" fmla="val 69079"/>
            </a:avLst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There are two occurrences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of this pattern in the sequence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(Exercise 1-1)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To find any patterns you can use regular expressions</a:t>
            </a:r>
          </a:p>
          <a:p>
            <a:endParaRPr lang="en-US" sz="1800" dirty="0"/>
          </a:p>
          <a:p>
            <a:r>
              <a:rPr lang="en-US" sz="1800" dirty="0" smtClean="0"/>
              <a:t>More details on how to build regular expressions is available online</a:t>
            </a:r>
          </a:p>
          <a:p>
            <a:endParaRPr lang="en-US" sz="1800" dirty="0"/>
          </a:p>
          <a:p>
            <a:r>
              <a:rPr lang="en-US" sz="1800" dirty="0" smtClean="0"/>
              <a:t>Build a regular expression that, within the cam sequence, searches for </a:t>
            </a:r>
          </a:p>
          <a:p>
            <a:pPr lvl="1"/>
            <a:r>
              <a:rPr lang="en-US" sz="1800" dirty="0" smtClean="0"/>
              <a:t>three consecutive E’s followed by two other characters followed by another E</a:t>
            </a:r>
          </a:p>
          <a:p>
            <a:pPr lvl="1"/>
            <a:r>
              <a:rPr lang="en-US" sz="1800" dirty="0" smtClean="0"/>
              <a:t>Two consecutive E’s followed by 3 other characters followed by another E</a:t>
            </a:r>
          </a:p>
          <a:p>
            <a:r>
              <a:rPr lang="en-US" sz="1800" dirty="0" smtClean="0"/>
              <a:t>Once you are done, post your answers to piazza</a:t>
            </a:r>
          </a:p>
          <a:p>
            <a:r>
              <a:rPr lang="en-US" sz="1800" dirty="0" smtClean="0"/>
              <a:t>Please include the question or exercise number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play with other options within the search to locate a certain pattern (exact or inexact) within the whole or a part of the sequence using “search in”</a:t>
            </a:r>
          </a:p>
          <a:p>
            <a:r>
              <a:rPr lang="en-US" dirty="0" smtClean="0"/>
              <a:t>You can also restrict the results you get in “other settings”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Such searches can be used for creating annotations</a:t>
            </a:r>
          </a:p>
          <a:p>
            <a:pPr lvl="1"/>
            <a:r>
              <a:rPr lang="en-US" dirty="0" smtClean="0"/>
              <a:t>Annotations are saved in .</a:t>
            </a:r>
            <a:r>
              <a:rPr lang="en-US" dirty="0" err="1" smtClean="0"/>
              <a:t>gb</a:t>
            </a:r>
            <a:r>
              <a:rPr lang="en-US" dirty="0" smtClean="0"/>
              <a:t> files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Here in “Annotation parameters” give</a:t>
            </a:r>
          </a:p>
          <a:p>
            <a:pPr lvl="2"/>
            <a:r>
              <a:rPr lang="en-US" dirty="0" smtClean="0"/>
              <a:t>Group name of your choice </a:t>
            </a:r>
          </a:p>
          <a:p>
            <a:pPr lvl="2"/>
            <a:r>
              <a:rPr lang="en-US" dirty="0" smtClean="0"/>
              <a:t>Annotation type and annotation name of your choice and then click “create annotations”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You can then click on the annotation you have created to view where they occur in the sequence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4789"/>
            <a:ext cx="8482263" cy="43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43800" y="4724400"/>
            <a:ext cx="1143000" cy="304800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9203" y="4798367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9677" y="4336702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2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4750" y="4419600"/>
            <a:ext cx="1143000" cy="304800"/>
          </a:xfrm>
          <a:prstGeom prst="rect">
            <a:avLst/>
          </a:prstGeom>
          <a:ln w="31750">
            <a:solidFill>
              <a:srgbClr val="0000CC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8232" y="5181600"/>
            <a:ext cx="1143000" cy="304800"/>
          </a:xfrm>
          <a:prstGeom prst="rect">
            <a:avLst/>
          </a:prstGeom>
          <a:ln w="31750">
            <a:solidFill>
              <a:srgbClr val="00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9677" y="5145732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3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419600" y="4994749"/>
            <a:ext cx="1524000" cy="612648"/>
          </a:xfrm>
          <a:prstGeom prst="wedgeRectCallout">
            <a:avLst>
              <a:gd name="adj1" fmla="val -176458"/>
              <a:gd name="adj2" fmla="val -139615"/>
            </a:avLst>
          </a:prstGeom>
          <a:ln w="317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Notice the annotations</a:t>
            </a:r>
          </a:p>
        </p:txBody>
      </p:sp>
    </p:spTree>
    <p:extLst>
      <p:ext uri="{BB962C8B-B14F-4D97-AF65-F5344CB8AC3E}">
        <p14:creationId xmlns:p14="http://schemas.microsoft.com/office/powerpoint/2010/main" val="5688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this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say you know that the binding site in a certain protein has the general pattern R..K and you want to find out where in the protein does this occur, i.e., where is the binding site</a:t>
            </a:r>
          </a:p>
          <a:p>
            <a:r>
              <a:rPr lang="en-US" dirty="0" smtClean="0"/>
              <a:t>You can also annotate it to keep a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You are given a file on piazza called cam_binders3.fasta</a:t>
            </a:r>
          </a:p>
          <a:p>
            <a:r>
              <a:rPr lang="en-US" sz="1800" dirty="0" smtClean="0"/>
              <a:t>Download that file</a:t>
            </a:r>
          </a:p>
          <a:p>
            <a:r>
              <a:rPr lang="en-US" sz="1800" dirty="0" smtClean="0"/>
              <a:t>It contains 3 sequences of proteins that bind </a:t>
            </a:r>
            <a:r>
              <a:rPr lang="en-US" sz="1800" dirty="0" err="1" smtClean="0"/>
              <a:t>Calmodulin</a:t>
            </a:r>
            <a:endParaRPr lang="en-US" sz="1800" dirty="0" smtClean="0"/>
          </a:p>
          <a:p>
            <a:r>
              <a:rPr lang="en-US" sz="1800" dirty="0" smtClean="0"/>
              <a:t>R..K is a known </a:t>
            </a:r>
            <a:r>
              <a:rPr lang="en-US" sz="1800" dirty="0" err="1" smtClean="0"/>
              <a:t>Calmodulin</a:t>
            </a:r>
            <a:r>
              <a:rPr lang="en-US" sz="1800" dirty="0" smtClean="0"/>
              <a:t> binding motif</a:t>
            </a:r>
          </a:p>
          <a:p>
            <a:r>
              <a:rPr lang="en-US" sz="1800" dirty="0" smtClean="0"/>
              <a:t>Let’s search for R..K within these three proteins</a:t>
            </a:r>
          </a:p>
          <a:p>
            <a:r>
              <a:rPr lang="en-US" sz="1800" dirty="0" smtClean="0"/>
              <a:t>And create annotations with</a:t>
            </a:r>
          </a:p>
          <a:p>
            <a:pPr lvl="1"/>
            <a:r>
              <a:rPr lang="en-US" sz="1800" dirty="0" smtClean="0"/>
              <a:t>Annotation type: Misc. Binding Site</a:t>
            </a:r>
          </a:p>
          <a:p>
            <a:pPr lvl="1"/>
            <a:r>
              <a:rPr lang="en-US" sz="1800" dirty="0" smtClean="0"/>
              <a:t>Annotation Name: cam binding R..K</a:t>
            </a:r>
          </a:p>
          <a:p>
            <a:r>
              <a:rPr lang="en-US" sz="1800" dirty="0" smtClean="0"/>
              <a:t>Once you are done report the positions of R..K within each protein on Piazza </a:t>
            </a:r>
          </a:p>
          <a:p>
            <a:r>
              <a:rPr lang="en-US" sz="1800" dirty="0" smtClean="0"/>
              <a:t>This way you can find the correct binding site of </a:t>
            </a:r>
            <a:r>
              <a:rPr lang="en-US" sz="1800" dirty="0" err="1" smtClean="0"/>
              <a:t>Calmodulin</a:t>
            </a:r>
            <a:r>
              <a:rPr lang="en-US" sz="1800" dirty="0" smtClean="0"/>
              <a:t> within these proteins for 2 out of the 3 given proteins</a:t>
            </a:r>
            <a:endParaRPr lang="en-US" sz="1800" dirty="0"/>
          </a:p>
          <a:p>
            <a:r>
              <a:rPr lang="en-US" sz="1800" dirty="0" smtClean="0"/>
              <a:t>For background reading:</a:t>
            </a:r>
          </a:p>
          <a:p>
            <a:pPr lvl="1"/>
            <a:r>
              <a:rPr lang="en-US" sz="1100" dirty="0"/>
              <a:t>Yap, Kyoko L., Justin Kim, Kevin Truong, Marc Sherman, Tao Yuan, and </a:t>
            </a:r>
            <a:r>
              <a:rPr lang="en-US" sz="1100" dirty="0" err="1"/>
              <a:t>Mitsuhiko</a:t>
            </a:r>
            <a:r>
              <a:rPr lang="en-US" sz="1100" dirty="0"/>
              <a:t> </a:t>
            </a:r>
            <a:r>
              <a:rPr lang="en-US" sz="1100" dirty="0" err="1"/>
              <a:t>Ikura</a:t>
            </a:r>
            <a:r>
              <a:rPr lang="en-US" sz="1100" dirty="0"/>
              <a:t>. “</a:t>
            </a:r>
            <a:r>
              <a:rPr lang="en-US" sz="1100" dirty="0" err="1"/>
              <a:t>Calmodulin</a:t>
            </a:r>
            <a:r>
              <a:rPr lang="en-US" sz="1100" dirty="0"/>
              <a:t> Target Database.” </a:t>
            </a:r>
            <a:r>
              <a:rPr lang="en-US" sz="1100" i="1" dirty="0"/>
              <a:t>Journal of Structural and Functional Genomics</a:t>
            </a:r>
            <a:r>
              <a:rPr lang="en-US" sz="1100" dirty="0"/>
              <a:t> 1, no. 1 (March 1, 2000): 8–14. doi:10.1023/A:1011320027914.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You can also use Smith Waterman Algorithm for searching and determining sequence similarity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cell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4" y="2438400"/>
            <a:ext cx="77724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FD8F1-8C09-4A79-8EB3-6A91F84C50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9057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7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rat">
  <a:themeElements>
    <a:clrScheme name="Fayyaz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7030A0"/>
      </a:folHlink>
    </a:clrScheme>
    <a:fontScheme name="shar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hara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ra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a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a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sharat</Template>
  <TotalTime>43037</TotalTime>
  <Words>2673</Words>
  <Application>Microsoft Office PowerPoint</Application>
  <PresentationFormat>On-screen Show (4:3)</PresentationFormat>
  <Paragraphs>543</Paragraphs>
  <Slides>79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sharat</vt:lpstr>
      <vt:lpstr>Bioinformatics  Introduction to proteins</vt:lpstr>
      <vt:lpstr>Introduction</vt:lpstr>
      <vt:lpstr>Topics Covered Earlier</vt:lpstr>
      <vt:lpstr>Topics Covered Earlier</vt:lpstr>
      <vt:lpstr>Importance of proteins</vt:lpstr>
      <vt:lpstr>Binding</vt:lpstr>
      <vt:lpstr>Catalysis</vt:lpstr>
      <vt:lpstr>Switching</vt:lpstr>
      <vt:lpstr>Structural proteins</vt:lpstr>
      <vt:lpstr>The most versatile cellular molecule</vt:lpstr>
      <vt:lpstr>How are proteins versatile?</vt:lpstr>
      <vt:lpstr>Anfinsen Experiment</vt:lpstr>
      <vt:lpstr>Protein Composition</vt:lpstr>
      <vt:lpstr>The Central Dogma</vt:lpstr>
      <vt:lpstr>Codons</vt:lpstr>
      <vt:lpstr>Types of amino acids</vt:lpstr>
      <vt:lpstr>`</vt:lpstr>
      <vt:lpstr>Interactions between amino acids</vt:lpstr>
      <vt:lpstr>Interactions between backbone atoms</vt:lpstr>
      <vt:lpstr>Alpha helices</vt:lpstr>
      <vt:lpstr>Alpha helices from top</vt:lpstr>
      <vt:lpstr>Beta sheets</vt:lpstr>
      <vt:lpstr>Beta Hairpin</vt:lpstr>
      <vt:lpstr>Shape of protein</vt:lpstr>
      <vt:lpstr>Torsion angles</vt:lpstr>
      <vt:lpstr>Torsion angles</vt:lpstr>
      <vt:lpstr>Torsion angles</vt:lpstr>
      <vt:lpstr>Ramachandran plot</vt:lpstr>
      <vt:lpstr>Interactions of amino acids</vt:lpstr>
      <vt:lpstr>Protein folding</vt:lpstr>
      <vt:lpstr>Protein folding</vt:lpstr>
      <vt:lpstr>The energetics of protein folding</vt:lpstr>
      <vt:lpstr>Fold-it</vt:lpstr>
      <vt:lpstr>Supersecondary structures</vt:lpstr>
      <vt:lpstr>Super-secondary structures</vt:lpstr>
      <vt:lpstr>Growth in PDB</vt:lpstr>
      <vt:lpstr>Growth of unique folds in PDB</vt:lpstr>
      <vt:lpstr>Supersecondary structures</vt:lpstr>
      <vt:lpstr>Structure Determination</vt:lpstr>
      <vt:lpstr>Required Reading</vt:lpstr>
      <vt:lpstr>Protein databases</vt:lpstr>
      <vt:lpstr>Uniprot Statistics</vt:lpstr>
      <vt:lpstr>Usage of amino acids</vt:lpstr>
      <vt:lpstr>Uniprot structure</vt:lpstr>
      <vt:lpstr>Protein databases:  Sequence</vt:lpstr>
      <vt:lpstr>Uniprot structure</vt:lpstr>
      <vt:lpstr>Uniprot structure</vt:lpstr>
      <vt:lpstr>Example</vt:lpstr>
      <vt:lpstr>Protein Databank</vt:lpstr>
      <vt:lpstr>The PDB File</vt:lpstr>
      <vt:lpstr>Other tools</vt:lpstr>
      <vt:lpstr>Tools for PDB</vt:lpstr>
      <vt:lpstr>What is our fundamental objective?</vt:lpstr>
      <vt:lpstr>How do we find it out?</vt:lpstr>
      <vt:lpstr>Computational Problems in Protein Biology</vt:lpstr>
      <vt:lpstr>Tools</vt:lpstr>
      <vt:lpstr>What can you do with UGENE for proteins?</vt:lpstr>
      <vt:lpstr>Tasks covered today</vt:lpstr>
      <vt:lpstr>The UGENE Interface</vt:lpstr>
      <vt:lpstr>UGENE Projects</vt:lpstr>
      <vt:lpstr>Setting up proxy</vt:lpstr>
      <vt:lpstr>Create a new project</vt:lpstr>
      <vt:lpstr>Create a new project</vt:lpstr>
      <vt:lpstr>PowerPoint Presentation</vt:lpstr>
      <vt:lpstr>PowerPoint Presentation</vt:lpstr>
      <vt:lpstr>UGENE Sequence View</vt:lpstr>
      <vt:lpstr>Looking at sequences</vt:lpstr>
      <vt:lpstr>PowerPoint Presentation</vt:lpstr>
      <vt:lpstr>Looking at sequence statistics</vt:lpstr>
      <vt:lpstr>Searching in sequences</vt:lpstr>
      <vt:lpstr>Inexact Searching</vt:lpstr>
      <vt:lpstr>Inexact Searching</vt:lpstr>
      <vt:lpstr>Regular Expressions (Exercise 1-1)</vt:lpstr>
      <vt:lpstr>More on searching</vt:lpstr>
      <vt:lpstr>Creating annotations</vt:lpstr>
      <vt:lpstr>PowerPoint Presentation</vt:lpstr>
      <vt:lpstr>Where is this used?</vt:lpstr>
      <vt:lpstr>Exercise 1-2</vt:lpstr>
      <vt:lpstr>Still more searching</vt:lpstr>
    </vt:vector>
  </TitlesOfParts>
  <Company>Biometrica Inc.,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Fingerprint Image Enhancement Using Fourier Domain Analysis</dc:title>
  <dc:creator>Fayyaz ul Amir Afsar Minhas</dc:creator>
  <cp:lastModifiedBy>Afsar</cp:lastModifiedBy>
  <cp:revision>5097</cp:revision>
  <cp:lastPrinted>2014-01-03T21:07:07Z</cp:lastPrinted>
  <dcterms:created xsi:type="dcterms:W3CDTF">2004-08-07T15:57:39Z</dcterms:created>
  <dcterms:modified xsi:type="dcterms:W3CDTF">2015-06-04T17:42:22Z</dcterms:modified>
</cp:coreProperties>
</file>