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56" r:id="rId2"/>
    <p:sldId id="411" r:id="rId3"/>
    <p:sldId id="416" r:id="rId4"/>
    <p:sldId id="449" r:id="rId5"/>
    <p:sldId id="470" r:id="rId6"/>
    <p:sldId id="458" r:id="rId7"/>
    <p:sldId id="457" r:id="rId8"/>
    <p:sldId id="459" r:id="rId9"/>
    <p:sldId id="412" r:id="rId10"/>
    <p:sldId id="413" r:id="rId11"/>
    <p:sldId id="414" r:id="rId12"/>
    <p:sldId id="420" r:id="rId13"/>
    <p:sldId id="415" r:id="rId14"/>
    <p:sldId id="417" r:id="rId15"/>
    <p:sldId id="421" r:id="rId16"/>
    <p:sldId id="418" r:id="rId17"/>
    <p:sldId id="428" r:id="rId18"/>
    <p:sldId id="433" r:id="rId19"/>
    <p:sldId id="429" r:id="rId20"/>
    <p:sldId id="430" r:id="rId21"/>
    <p:sldId id="436" r:id="rId22"/>
    <p:sldId id="431" r:id="rId23"/>
    <p:sldId id="432" r:id="rId24"/>
    <p:sldId id="435" r:id="rId25"/>
    <p:sldId id="437" r:id="rId26"/>
    <p:sldId id="438" r:id="rId27"/>
    <p:sldId id="439" r:id="rId28"/>
    <p:sldId id="440" r:id="rId29"/>
    <p:sldId id="441" r:id="rId30"/>
    <p:sldId id="445" r:id="rId31"/>
    <p:sldId id="448" r:id="rId32"/>
    <p:sldId id="455" r:id="rId33"/>
    <p:sldId id="446" r:id="rId34"/>
    <p:sldId id="447" r:id="rId35"/>
    <p:sldId id="453" r:id="rId36"/>
    <p:sldId id="422" r:id="rId37"/>
    <p:sldId id="424" r:id="rId38"/>
    <p:sldId id="427" r:id="rId39"/>
    <p:sldId id="460" r:id="rId40"/>
    <p:sldId id="461" r:id="rId41"/>
    <p:sldId id="462" r:id="rId42"/>
    <p:sldId id="463" r:id="rId43"/>
    <p:sldId id="464" r:id="rId44"/>
    <p:sldId id="444" r:id="rId45"/>
    <p:sldId id="443" r:id="rId46"/>
    <p:sldId id="450" r:id="rId47"/>
    <p:sldId id="451" r:id="rId48"/>
    <p:sldId id="486" r:id="rId49"/>
    <p:sldId id="501" r:id="rId50"/>
    <p:sldId id="471" r:id="rId51"/>
    <p:sldId id="472" r:id="rId52"/>
    <p:sldId id="473" r:id="rId53"/>
    <p:sldId id="474" r:id="rId54"/>
    <p:sldId id="454" r:id="rId55"/>
    <p:sldId id="475" r:id="rId56"/>
    <p:sldId id="477" r:id="rId57"/>
    <p:sldId id="478" r:id="rId58"/>
    <p:sldId id="479" r:id="rId59"/>
    <p:sldId id="480" r:id="rId60"/>
    <p:sldId id="481" r:id="rId61"/>
    <p:sldId id="487" r:id="rId62"/>
    <p:sldId id="482" r:id="rId63"/>
    <p:sldId id="483" r:id="rId64"/>
    <p:sldId id="485" r:id="rId65"/>
    <p:sldId id="466" r:id="rId66"/>
    <p:sldId id="484" r:id="rId67"/>
    <p:sldId id="502" r:id="rId68"/>
    <p:sldId id="506" r:id="rId69"/>
    <p:sldId id="507" r:id="rId70"/>
    <p:sldId id="508" r:id="rId71"/>
    <p:sldId id="509" r:id="rId72"/>
    <p:sldId id="510" r:id="rId73"/>
    <p:sldId id="504" r:id="rId74"/>
  </p:sldIdLst>
  <p:sldSz cx="9144000" cy="6858000" type="screen4x3"/>
  <p:notesSz cx="6881813"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CC9900"/>
    <a:srgbClr val="000099"/>
    <a:srgbClr val="0099CC"/>
    <a:srgbClr val="A50021"/>
    <a:srgbClr val="336699"/>
    <a:srgbClr val="663300"/>
    <a:srgbClr val="FF99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88936" autoAdjust="0"/>
  </p:normalViewPr>
  <p:slideViewPr>
    <p:cSldViewPr>
      <p:cViewPr>
        <p:scale>
          <a:sx n="50" d="100"/>
          <a:sy n="50" d="100"/>
        </p:scale>
        <p:origin x="-2700" y="-71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p:cViewPr varScale="1">
        <p:scale>
          <a:sx n="53" d="100"/>
          <a:sy n="53" d="100"/>
        </p:scale>
        <p:origin x="-284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vl1pPr>
          </a:lstStyle>
          <a:p>
            <a:pPr>
              <a:defRPr/>
            </a:pPr>
            <a:endParaRPr lang="en-US"/>
          </a:p>
        </p:txBody>
      </p:sp>
      <p:sp>
        <p:nvSpPr>
          <p:cNvPr id="237571" name="Rectangle 3"/>
          <p:cNvSpPr>
            <a:spLocks noGrp="1" noChangeArrowheads="1"/>
          </p:cNvSpPr>
          <p:nvPr>
            <p:ph type="dt" sz="quarter" idx="1"/>
          </p:nvPr>
        </p:nvSpPr>
        <p:spPr bwMode="auto">
          <a:xfrm>
            <a:off x="3900552" y="1"/>
            <a:ext cx="2981261"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endParaRPr lang="en-US"/>
          </a:p>
        </p:txBody>
      </p:sp>
      <p:sp>
        <p:nvSpPr>
          <p:cNvPr id="237572" name="Rectangle 4"/>
          <p:cNvSpPr>
            <a:spLocks noGrp="1" noChangeArrowheads="1"/>
          </p:cNvSpPr>
          <p:nvPr>
            <p:ph type="ftr" sz="quarter" idx="2"/>
          </p:nvPr>
        </p:nvSpPr>
        <p:spPr bwMode="auto">
          <a:xfrm>
            <a:off x="0" y="8831580"/>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vl1pPr>
          </a:lstStyle>
          <a:p>
            <a:pPr>
              <a:defRPr/>
            </a:pPr>
            <a:endParaRPr lang="en-US"/>
          </a:p>
        </p:txBody>
      </p:sp>
      <p:sp>
        <p:nvSpPr>
          <p:cNvPr id="237573" name="Rectangle 5"/>
          <p:cNvSpPr>
            <a:spLocks noGrp="1" noChangeArrowheads="1"/>
          </p:cNvSpPr>
          <p:nvPr>
            <p:ph type="sldNum" sz="quarter" idx="3"/>
          </p:nvPr>
        </p:nvSpPr>
        <p:spPr bwMode="auto">
          <a:xfrm>
            <a:off x="3900552" y="8831580"/>
            <a:ext cx="2981261"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28CC069E-8461-4988-8834-EEC77647779F}" type="slidenum">
              <a:rPr lang="en-US"/>
              <a:pPr>
                <a:defRPr/>
              </a:pPr>
              <a:t>‹#›</a:t>
            </a:fld>
            <a:endParaRPr lang="en-US"/>
          </a:p>
        </p:txBody>
      </p:sp>
    </p:spTree>
    <p:extLst>
      <p:ext uri="{BB962C8B-B14F-4D97-AF65-F5344CB8AC3E}">
        <p14:creationId xmlns:p14="http://schemas.microsoft.com/office/powerpoint/2010/main" val="7667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97337"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9469" y="4416538"/>
            <a:ext cx="5504485"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97337"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atin typeface="Arial" charset="0"/>
              </a:defRPr>
            </a:lvl1pPr>
          </a:lstStyle>
          <a:p>
            <a:pPr>
              <a:defRPr/>
            </a:pPr>
            <a:fld id="{F0363258-448E-463B-ACF1-137990F4D795}" type="slidenum">
              <a:rPr lang="en-US"/>
              <a:pPr>
                <a:defRPr/>
              </a:pPr>
              <a:t>‹#›</a:t>
            </a:fld>
            <a:endParaRPr lang="en-US"/>
          </a:p>
        </p:txBody>
      </p:sp>
    </p:spTree>
    <p:extLst>
      <p:ext uri="{BB962C8B-B14F-4D97-AF65-F5344CB8AC3E}">
        <p14:creationId xmlns:p14="http://schemas.microsoft.com/office/powerpoint/2010/main" val="742091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Substrate_(biochemistry)" TargetMode="External"/><Relationship Id="rId3" Type="http://schemas.openxmlformats.org/officeDocument/2006/relationships/hyperlink" Target="http://en.wikipedia.org/wiki/Kinase" TargetMode="External"/><Relationship Id="rId7" Type="http://schemas.openxmlformats.org/officeDocument/2006/relationships/hyperlink" Target="http://en.wikipedia.org/wiki/Phosphorylation" TargetMode="External"/><Relationship Id="rId12" Type="http://schemas.openxmlformats.org/officeDocument/2006/relationships/hyperlink" Target="http://en.wikipedia.org/wiki/Signal_transduction"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en.wikipedia.org/wiki/Phosphate" TargetMode="External"/><Relationship Id="rId11" Type="http://schemas.openxmlformats.org/officeDocument/2006/relationships/hyperlink" Target="http://en.wikipedia.org/wiki/Protein_kinase#cite_note-pmid12471243-1" TargetMode="External"/><Relationship Id="rId5" Type="http://schemas.openxmlformats.org/officeDocument/2006/relationships/hyperlink" Target="http://en.wikipedia.org/wiki/Protein" TargetMode="External"/><Relationship Id="rId10" Type="http://schemas.openxmlformats.org/officeDocument/2006/relationships/hyperlink" Target="http://en.wikipedia.org/wiki/Human_genome" TargetMode="External"/><Relationship Id="rId4" Type="http://schemas.openxmlformats.org/officeDocument/2006/relationships/hyperlink" Target="http://en.wikipedia.org/wiki/Enzyme" TargetMode="External"/><Relationship Id="rId9" Type="http://schemas.openxmlformats.org/officeDocument/2006/relationships/hyperlink" Target="http://en.wikipedia.org/wiki/Catalysi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CD4AF5-6208-45BE-B3FB-7680FAA72EC8}" type="slidenum">
              <a:rPr lang="en-US"/>
              <a:pPr/>
              <a:t>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No. II will be presented prior to the introduction of proteomics later in the course</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4EFBB-5CEB-BE4A-A3A9-0B73616F7F1A}" type="slidenum">
              <a:rPr lang="en-US"/>
              <a:pPr/>
              <a:t>55</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Scoring</a:t>
            </a:r>
            <a:r>
              <a:rPr lang="en-US" baseline="0" dirty="0" smtClean="0"/>
              <a:t> function must now consider </a:t>
            </a:r>
            <a:r>
              <a:rPr lang="en-US" baseline="0" smtClean="0"/>
              <a:t>the probabilities</a:t>
            </a:r>
            <a:endParaRPr lang="en-US"/>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58</a:t>
            </a:fld>
            <a:endParaRPr lang="en-US"/>
          </a:p>
        </p:txBody>
      </p:sp>
    </p:spTree>
    <p:extLst>
      <p:ext uri="{BB962C8B-B14F-4D97-AF65-F5344CB8AC3E}">
        <p14:creationId xmlns:p14="http://schemas.microsoft.com/office/powerpoint/2010/main" val="129765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6F83-C949-5B4E-9E26-BD750D91324F}" type="slidenum">
              <a:rPr lang="en-US"/>
              <a:pPr/>
              <a:t>59</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6F83-C949-5B4E-9E26-BD750D91324F}" type="slidenum">
              <a:rPr lang="en-US"/>
              <a:pPr/>
              <a:t>60</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71896-044D-0247-AA0B-9EE4666659AE}" type="slidenum">
              <a:rPr lang="en-US"/>
              <a:pPr/>
              <a:t>61</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A </a:t>
            </a:r>
            <a:r>
              <a:rPr lang="en-US" sz="1200" b="1" i="0" kern="1200" dirty="0" smtClean="0">
                <a:solidFill>
                  <a:schemeClr val="tx1"/>
                </a:solidFill>
                <a:effectLst/>
                <a:latin typeface="Arial" charset="0"/>
                <a:ea typeface="+mn-ea"/>
                <a:cs typeface="+mn-cs"/>
              </a:rPr>
              <a:t>protease</a:t>
            </a:r>
            <a:r>
              <a:rPr lang="en-US" sz="1200" b="0" i="0" kern="1200" dirty="0" smtClean="0">
                <a:solidFill>
                  <a:schemeClr val="tx1"/>
                </a:solidFill>
                <a:effectLst/>
                <a:latin typeface="Arial" charset="0"/>
                <a:ea typeface="+mn-ea"/>
                <a:cs typeface="+mn-cs"/>
              </a:rPr>
              <a:t> (also called peptidase or proteinase) is any enzyme that performs proteolysis, that is, begins protein catabolism by hydrolysis of the peptide bonds that link amino acids together in a polypeptide chain.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Arial" charset="0"/>
                <a:ea typeface="+mn-ea"/>
                <a:cs typeface="+mn-cs"/>
              </a:rPr>
              <a:t>Helicases</a:t>
            </a:r>
            <a:r>
              <a:rPr lang="en-US" sz="1200" b="0" i="0" kern="1200" dirty="0" smtClean="0">
                <a:solidFill>
                  <a:schemeClr val="tx1"/>
                </a:solidFill>
                <a:effectLst/>
                <a:latin typeface="Arial" charset="0"/>
                <a:ea typeface="+mn-ea"/>
                <a:cs typeface="+mn-cs"/>
              </a:rPr>
              <a:t> are enzymes that bind and may even remodel nucleic acid or nucleic acid protein complexes. There are DNA and RNA </a:t>
            </a:r>
            <a:r>
              <a:rPr lang="en-US" sz="1200" b="1" i="0" kern="1200" dirty="0" smtClean="0">
                <a:solidFill>
                  <a:schemeClr val="tx1"/>
                </a:solidFill>
                <a:effectLst/>
                <a:latin typeface="Arial" charset="0"/>
                <a:ea typeface="+mn-ea"/>
                <a:cs typeface="+mn-cs"/>
              </a:rPr>
              <a:t>helicases</a:t>
            </a:r>
            <a:r>
              <a:rPr lang="en-US" sz="1200" b="0" i="0" kern="1200" dirty="0" smtClean="0">
                <a:solidFill>
                  <a:schemeClr val="tx1"/>
                </a:solidFill>
                <a:effectLst/>
                <a:latin typeface="Arial" charset="0"/>
                <a:ea typeface="+mn-ea"/>
                <a:cs typeface="+mn-cs"/>
              </a:rPr>
              <a:t>. DNA </a:t>
            </a:r>
            <a:r>
              <a:rPr lang="en-US" sz="1200" b="1" i="0" kern="1200" dirty="0" smtClean="0">
                <a:solidFill>
                  <a:schemeClr val="tx1"/>
                </a:solidFill>
                <a:effectLst/>
                <a:latin typeface="Arial" charset="0"/>
                <a:ea typeface="+mn-ea"/>
                <a:cs typeface="+mn-cs"/>
              </a:rPr>
              <a:t>helicases</a:t>
            </a:r>
            <a:r>
              <a:rPr lang="en-US" sz="1200" b="0" i="0" kern="1200" dirty="0" smtClean="0">
                <a:solidFill>
                  <a:schemeClr val="tx1"/>
                </a:solidFill>
                <a:effectLst/>
                <a:latin typeface="Arial" charset="0"/>
                <a:ea typeface="+mn-ea"/>
                <a:cs typeface="+mn-cs"/>
              </a:rPr>
              <a:t> are essential during DNA replication because they separate double-stranded DNA into single strands allowing each strand to be copied.</a:t>
            </a:r>
          </a:p>
          <a:p>
            <a:endParaRPr lang="en-US"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67</a:t>
            </a:fld>
            <a:endParaRPr lang="en-US"/>
          </a:p>
        </p:txBody>
      </p:sp>
    </p:spTree>
    <p:extLst>
      <p:ext uri="{BB962C8B-B14F-4D97-AF65-F5344CB8AC3E}">
        <p14:creationId xmlns:p14="http://schemas.microsoft.com/office/powerpoint/2010/main" val="137795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One could design an experiment that is rather unpleasant to the flies, but</a:t>
            </a:r>
          </a:p>
          <a:p>
            <a:r>
              <a:rPr lang="en-US" sz="1200" b="0" i="0" u="none" strike="noStrike" kern="1200" baseline="0" dirty="0" smtClean="0">
                <a:solidFill>
                  <a:schemeClr val="tx1"/>
                </a:solidFill>
                <a:latin typeface="Arial" charset="0"/>
                <a:ea typeface="+mn-ea"/>
                <a:cs typeface="+mn-cs"/>
              </a:rPr>
              <a:t>very informative to biologists: infect flies with a bacterium, then grind up the</a:t>
            </a:r>
          </a:p>
          <a:p>
            <a:r>
              <a:rPr lang="en-US" sz="1200" b="0" i="0" u="none" strike="noStrike" kern="1200" baseline="0" dirty="0" smtClean="0">
                <a:solidFill>
                  <a:schemeClr val="tx1"/>
                </a:solidFill>
                <a:latin typeface="Arial" charset="0"/>
                <a:ea typeface="+mn-ea"/>
                <a:cs typeface="+mn-cs"/>
              </a:rPr>
              <a:t>flies and measure (perhaps with a DNA array) which genes are switched on</a:t>
            </a:r>
          </a:p>
          <a:p>
            <a:r>
              <a:rPr lang="en-US" sz="1200" b="0" i="0" u="none" strike="noStrike" kern="1200" baseline="0" dirty="0" smtClean="0">
                <a:solidFill>
                  <a:schemeClr val="tx1"/>
                </a:solidFill>
                <a:latin typeface="Arial" charset="0"/>
                <a:ea typeface="+mn-ea"/>
                <a:cs typeface="+mn-cs"/>
              </a:rPr>
              <a:t>as an immune response. From this set of genes, we would like to determine</a:t>
            </a:r>
          </a:p>
          <a:p>
            <a:r>
              <a:rPr lang="en-US" sz="1200" b="0" i="0" u="none" strike="noStrike" kern="1200" baseline="0" dirty="0" smtClean="0">
                <a:solidFill>
                  <a:schemeClr val="tx1"/>
                </a:solidFill>
                <a:latin typeface="Arial" charset="0"/>
                <a:ea typeface="+mn-ea"/>
                <a:cs typeface="+mn-cs"/>
              </a:rPr>
              <a:t>what triggers their activation. It turns out that many immunity genes in</a:t>
            </a:r>
          </a:p>
          <a:p>
            <a:r>
              <a:rPr lang="en-US" sz="1200" b="0" i="0" u="none" strike="noStrike" kern="1200" baseline="0" dirty="0" smtClean="0">
                <a:solidFill>
                  <a:schemeClr val="tx1"/>
                </a:solidFill>
                <a:latin typeface="Arial" charset="0"/>
                <a:ea typeface="+mn-ea"/>
                <a:cs typeface="+mn-cs"/>
              </a:rPr>
              <a:t>the fruit fly genome have strings that are reminiscent of TCGGGGATTTCC,</a:t>
            </a:r>
          </a:p>
          <a:p>
            <a:r>
              <a:rPr lang="en-US" sz="1200" b="0" i="0" u="none" strike="noStrike" kern="1200" baseline="0" dirty="0" smtClean="0">
                <a:solidFill>
                  <a:schemeClr val="tx1"/>
                </a:solidFill>
                <a:latin typeface="Arial" charset="0"/>
                <a:ea typeface="+mn-ea"/>
                <a:cs typeface="+mn-cs"/>
              </a:rPr>
              <a:t>located upstream of the genes’ start. These short strings, called NF-B binding</a:t>
            </a:r>
          </a:p>
          <a:p>
            <a:r>
              <a:rPr lang="en-US" sz="1200" b="0" i="0" u="none" strike="noStrike" kern="1200" baseline="0" dirty="0" smtClean="0">
                <a:solidFill>
                  <a:schemeClr val="tx1"/>
                </a:solidFill>
                <a:latin typeface="Arial" charset="0"/>
                <a:ea typeface="+mn-ea"/>
                <a:cs typeface="+mn-cs"/>
              </a:rPr>
              <a:t>sites, are important examples of regulatory motifs that turn on immunity</a:t>
            </a:r>
          </a:p>
          <a:p>
            <a:r>
              <a:rPr lang="en-US" sz="1200" b="0" i="0" u="none" strike="noStrike" kern="1200" baseline="0" dirty="0" smtClean="0">
                <a:solidFill>
                  <a:schemeClr val="tx1"/>
                </a:solidFill>
                <a:latin typeface="Arial" charset="0"/>
                <a:ea typeface="+mn-ea"/>
                <a:cs typeface="+mn-cs"/>
              </a:rPr>
              <a:t>and other genes. Proteins known as transcription factors bind to these motifs,</a:t>
            </a:r>
          </a:p>
          <a:p>
            <a:r>
              <a:rPr lang="en-US" sz="1200" b="0" i="0" u="none" strike="noStrike" kern="1200" baseline="0" dirty="0" smtClean="0">
                <a:solidFill>
                  <a:schemeClr val="tx1"/>
                </a:solidFill>
                <a:latin typeface="Arial" charset="0"/>
                <a:ea typeface="+mn-ea"/>
                <a:cs typeface="+mn-cs"/>
              </a:rPr>
              <a:t>encouraging RNA polymerase to transcribe the downstream genes.</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5</a:t>
            </a:fld>
            <a:endParaRPr lang="en-US"/>
          </a:p>
        </p:txBody>
      </p:sp>
    </p:spTree>
    <p:extLst>
      <p:ext uri="{BB962C8B-B14F-4D97-AF65-F5344CB8AC3E}">
        <p14:creationId xmlns:p14="http://schemas.microsoft.com/office/powerpoint/2010/main" val="286990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10</a:t>
            </a:fld>
            <a:endParaRPr lang="en-US"/>
          </a:p>
        </p:txBody>
      </p:sp>
    </p:spTree>
    <p:extLst>
      <p:ext uri="{BB962C8B-B14F-4D97-AF65-F5344CB8AC3E}">
        <p14:creationId xmlns:p14="http://schemas.microsoft.com/office/powerpoint/2010/main" val="330961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8670E-DB46-8B4F-AB33-F3194C473EA0}" type="slidenum">
              <a:rPr lang="en-US"/>
              <a:pPr/>
              <a:t>25</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53A0F-A6CA-2D48-A1FC-4FAD180EE880}" type="slidenum">
              <a:rPr lang="en-US"/>
              <a:pPr/>
              <a:t>27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53F9E-F9FD-7049-AE93-B9B34B7B05A0}" type="slidenum">
              <a:rPr lang="en-US"/>
              <a:pPr/>
              <a:t>37</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44</a:t>
            </a:fld>
            <a:endParaRPr lang="en-US"/>
          </a:p>
        </p:txBody>
      </p:sp>
    </p:spTree>
    <p:extLst>
      <p:ext uri="{BB962C8B-B14F-4D97-AF65-F5344CB8AC3E}">
        <p14:creationId xmlns:p14="http://schemas.microsoft.com/office/powerpoint/2010/main" val="14399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A </a:t>
            </a:r>
            <a:r>
              <a:rPr lang="en-US" sz="1200" b="1" i="0" kern="1200" dirty="0" smtClean="0">
                <a:solidFill>
                  <a:schemeClr val="tx1"/>
                </a:solidFill>
                <a:effectLst/>
                <a:latin typeface="Arial" charset="0"/>
                <a:ea typeface="+mn-ea"/>
                <a:cs typeface="+mn-cs"/>
              </a:rPr>
              <a:t>protein kinase</a:t>
            </a:r>
            <a:r>
              <a:rPr lang="en-US" sz="1200" b="0" i="0" kern="1200" dirty="0" smtClean="0">
                <a:solidFill>
                  <a:schemeClr val="tx1"/>
                </a:solidFill>
                <a:effectLst/>
                <a:latin typeface="Arial" charset="0"/>
                <a:ea typeface="+mn-ea"/>
                <a:cs typeface="+mn-cs"/>
              </a:rPr>
              <a:t> is a </a:t>
            </a:r>
            <a:r>
              <a:rPr lang="en-US" sz="1200" b="0" i="0" u="none" strike="noStrike" kern="1200" dirty="0" smtClean="0">
                <a:solidFill>
                  <a:schemeClr val="tx1"/>
                </a:solidFill>
                <a:effectLst/>
                <a:latin typeface="Arial" charset="0"/>
                <a:ea typeface="+mn-ea"/>
                <a:cs typeface="+mn-cs"/>
                <a:hlinkClick r:id="rId3" tooltip="Kinase"/>
              </a:rPr>
              <a:t>kinase</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4" tooltip="Enzyme"/>
              </a:rPr>
              <a:t>enzyme</a:t>
            </a:r>
            <a:r>
              <a:rPr lang="en-US" sz="1200" b="0" i="0" kern="1200" dirty="0" smtClean="0">
                <a:solidFill>
                  <a:schemeClr val="tx1"/>
                </a:solidFill>
                <a:effectLst/>
                <a:latin typeface="Arial" charset="0"/>
                <a:ea typeface="+mn-ea"/>
                <a:cs typeface="+mn-cs"/>
              </a:rPr>
              <a:t> that modifies other </a:t>
            </a:r>
            <a:r>
              <a:rPr lang="en-US" sz="1200" b="0" i="0" u="none" strike="noStrike" kern="1200" dirty="0" smtClean="0">
                <a:solidFill>
                  <a:schemeClr val="tx1"/>
                </a:solidFill>
                <a:effectLst/>
                <a:latin typeface="Arial" charset="0"/>
                <a:ea typeface="+mn-ea"/>
                <a:cs typeface="+mn-cs"/>
                <a:hlinkClick r:id="rId5" tooltip="Protein"/>
              </a:rPr>
              <a:t>proteins</a:t>
            </a:r>
            <a:r>
              <a:rPr lang="en-US" sz="1200" b="0" i="0" kern="1200" dirty="0" smtClean="0">
                <a:solidFill>
                  <a:schemeClr val="tx1"/>
                </a:solidFill>
                <a:effectLst/>
                <a:latin typeface="Arial" charset="0"/>
                <a:ea typeface="+mn-ea"/>
                <a:cs typeface="+mn-cs"/>
              </a:rPr>
              <a:t> by chemically adding </a:t>
            </a:r>
            <a:r>
              <a:rPr lang="en-US" sz="1200" b="0" i="0" u="none" strike="noStrike" kern="1200" dirty="0" smtClean="0">
                <a:solidFill>
                  <a:schemeClr val="tx1"/>
                </a:solidFill>
                <a:effectLst/>
                <a:latin typeface="Arial" charset="0"/>
                <a:ea typeface="+mn-ea"/>
                <a:cs typeface="+mn-cs"/>
                <a:hlinkClick r:id="rId6" tooltip="Phosphate"/>
              </a:rPr>
              <a:t>phosphate</a:t>
            </a:r>
            <a:r>
              <a:rPr lang="en-US" sz="1200" b="0" i="0" kern="1200" dirty="0" smtClean="0">
                <a:solidFill>
                  <a:schemeClr val="tx1"/>
                </a:solidFill>
                <a:effectLst/>
                <a:latin typeface="Arial" charset="0"/>
                <a:ea typeface="+mn-ea"/>
                <a:cs typeface="+mn-cs"/>
              </a:rPr>
              <a:t> groups to them (</a:t>
            </a:r>
            <a:r>
              <a:rPr lang="en-US" sz="1200" b="0" i="0" u="none" strike="noStrike" kern="1200" dirty="0" smtClean="0">
                <a:solidFill>
                  <a:schemeClr val="tx1"/>
                </a:solidFill>
                <a:effectLst/>
                <a:latin typeface="Arial" charset="0"/>
                <a:ea typeface="+mn-ea"/>
                <a:cs typeface="+mn-cs"/>
                <a:hlinkClick r:id="rId7" tooltip="Phosphorylation"/>
              </a:rPr>
              <a:t>phosphorylation</a:t>
            </a:r>
            <a:r>
              <a:rPr lang="en-US" sz="1200" b="0" i="0" kern="1200" dirty="0" smtClean="0">
                <a:solidFill>
                  <a:schemeClr val="tx1"/>
                </a:solidFill>
                <a:effectLst/>
                <a:latin typeface="Arial" charset="0"/>
                <a:ea typeface="+mn-ea"/>
                <a:cs typeface="+mn-cs"/>
              </a:rPr>
              <a:t>). Phosphorylation usually results in a functional change of the target protein (</a:t>
            </a:r>
            <a:r>
              <a:rPr lang="en-US" sz="1200" b="0" i="0" u="none" strike="noStrike" kern="1200" dirty="0" smtClean="0">
                <a:solidFill>
                  <a:schemeClr val="tx1"/>
                </a:solidFill>
                <a:effectLst/>
                <a:latin typeface="Arial" charset="0"/>
                <a:ea typeface="+mn-ea"/>
                <a:cs typeface="+mn-cs"/>
                <a:hlinkClick r:id="rId8" tooltip="Substrate (biochemistry)"/>
              </a:rPr>
              <a:t>substrate</a:t>
            </a:r>
            <a:r>
              <a:rPr lang="en-US" sz="1200" b="0" i="0" kern="1200" dirty="0" smtClean="0">
                <a:solidFill>
                  <a:schemeClr val="tx1"/>
                </a:solidFill>
                <a:effectLst/>
                <a:latin typeface="Arial" charset="0"/>
                <a:ea typeface="+mn-ea"/>
                <a:cs typeface="+mn-cs"/>
              </a:rPr>
              <a:t>) by changing enzyme </a:t>
            </a:r>
            <a:r>
              <a:rPr lang="en-US" sz="1200" b="0" i="0" u="none" strike="noStrike" kern="1200" dirty="0" smtClean="0">
                <a:solidFill>
                  <a:schemeClr val="tx1"/>
                </a:solidFill>
                <a:effectLst/>
                <a:latin typeface="Arial" charset="0"/>
                <a:ea typeface="+mn-ea"/>
                <a:cs typeface="+mn-cs"/>
                <a:hlinkClick r:id="rId9" tooltip="Catalysis"/>
              </a:rPr>
              <a:t>activity</a:t>
            </a:r>
            <a:r>
              <a:rPr lang="en-US" sz="1200" b="0" i="0" kern="1200" dirty="0" smtClean="0">
                <a:solidFill>
                  <a:schemeClr val="tx1"/>
                </a:solidFill>
                <a:effectLst/>
                <a:latin typeface="Arial" charset="0"/>
                <a:ea typeface="+mn-ea"/>
                <a:cs typeface="+mn-cs"/>
              </a:rPr>
              <a:t>, cellular location, or association with other proteins. The </a:t>
            </a:r>
            <a:r>
              <a:rPr lang="en-US" sz="1200" b="0" i="0" u="none" strike="noStrike" kern="1200" dirty="0" smtClean="0">
                <a:solidFill>
                  <a:schemeClr val="tx1"/>
                </a:solidFill>
                <a:effectLst/>
                <a:latin typeface="Arial" charset="0"/>
                <a:ea typeface="+mn-ea"/>
                <a:cs typeface="+mn-cs"/>
                <a:hlinkClick r:id="rId10" tooltip="Human genome"/>
              </a:rPr>
              <a:t>human genome</a:t>
            </a:r>
            <a:r>
              <a:rPr lang="en-US" sz="1200" b="0" i="0" kern="1200" dirty="0" smtClean="0">
                <a:solidFill>
                  <a:schemeClr val="tx1"/>
                </a:solidFill>
                <a:effectLst/>
                <a:latin typeface="Arial" charset="0"/>
                <a:ea typeface="+mn-ea"/>
                <a:cs typeface="+mn-cs"/>
              </a:rPr>
              <a:t> contains about 500 protein kinase genes and they constitute about 2% of all human genes.</a:t>
            </a:r>
            <a:r>
              <a:rPr lang="en-US" sz="1200" b="0" i="0" u="none" strike="noStrike" kern="1200" baseline="30000" dirty="0" smtClean="0">
                <a:solidFill>
                  <a:schemeClr val="tx1"/>
                </a:solidFill>
                <a:effectLst/>
                <a:latin typeface="Arial" charset="0"/>
                <a:ea typeface="+mn-ea"/>
                <a:cs typeface="+mn-cs"/>
                <a:hlinkClick r:id="rId11"/>
              </a:rPr>
              <a:t>[1]</a:t>
            </a:r>
            <a:r>
              <a:rPr lang="en-US" sz="1200" b="0" i="0" kern="1200" dirty="0" smtClean="0">
                <a:solidFill>
                  <a:schemeClr val="tx1"/>
                </a:solidFill>
                <a:effectLst/>
                <a:latin typeface="Arial" charset="0"/>
                <a:ea typeface="+mn-ea"/>
                <a:cs typeface="+mn-cs"/>
              </a:rPr>
              <a:t> Up to 30% of all human proteins may be modified by kinase activity, and kinases are known to regulate the majority of cellular pathways, especially those involved in </a:t>
            </a:r>
            <a:r>
              <a:rPr lang="en-US" sz="1200" b="0" i="0" u="none" strike="noStrike" kern="1200" dirty="0" smtClean="0">
                <a:solidFill>
                  <a:schemeClr val="tx1"/>
                </a:solidFill>
                <a:effectLst/>
                <a:latin typeface="Arial" charset="0"/>
                <a:ea typeface="+mn-ea"/>
                <a:cs typeface="+mn-cs"/>
                <a:hlinkClick r:id="rId12" tooltip="Signal transduction"/>
              </a:rPr>
              <a:t>signal transduction</a:t>
            </a:r>
            <a:r>
              <a:rPr lang="en-US" sz="1200" b="0" i="0" kern="1200" dirty="0" smtClean="0">
                <a:solidFill>
                  <a:schemeClr val="tx1"/>
                </a:solidFill>
                <a:effectLst/>
                <a:latin typeface="Arial" charset="0"/>
                <a:ea typeface="+mn-ea"/>
                <a:cs typeface="+mn-cs"/>
              </a:rPr>
              <a:t>. Protein kinases are also found in bacteria and plants.</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46</a:t>
            </a:fld>
            <a:endParaRPr lang="en-US"/>
          </a:p>
        </p:txBody>
      </p:sp>
    </p:spTree>
    <p:extLst>
      <p:ext uri="{BB962C8B-B14F-4D97-AF65-F5344CB8AC3E}">
        <p14:creationId xmlns:p14="http://schemas.microsoft.com/office/powerpoint/2010/main" val="243567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activation loop: </a:t>
            </a:r>
            <a:r>
              <a:rPr lang="en-US" sz="1200" b="0" i="0" u="none" strike="noStrike" kern="1200" baseline="0" dirty="0" smtClean="0">
                <a:solidFill>
                  <a:schemeClr val="tx1"/>
                </a:solidFill>
                <a:latin typeface="Arial" charset="0"/>
                <a:ea typeface="+mn-ea"/>
                <a:cs typeface="+mn-cs"/>
              </a:rPr>
              <a:t>a stretch of polypeptide chain that</a:t>
            </a:r>
          </a:p>
          <a:p>
            <a:r>
              <a:rPr lang="en-US" sz="1200" b="0" i="0" u="none" strike="noStrike" kern="1200" baseline="0" dirty="0" smtClean="0">
                <a:solidFill>
                  <a:schemeClr val="tx1"/>
                </a:solidFill>
                <a:latin typeface="Arial" charset="0"/>
                <a:ea typeface="+mn-ea"/>
                <a:cs typeface="+mn-cs"/>
              </a:rPr>
              <a:t>changes conformation when a kinase is activated by</a:t>
            </a:r>
          </a:p>
          <a:p>
            <a:r>
              <a:rPr lang="en-US" sz="1200" b="0" i="0" u="none" strike="noStrike" kern="1200" baseline="0" dirty="0" smtClean="0">
                <a:solidFill>
                  <a:schemeClr val="tx1"/>
                </a:solidFill>
                <a:latin typeface="Arial" charset="0"/>
                <a:ea typeface="+mn-ea"/>
                <a:cs typeface="+mn-cs"/>
              </a:rPr>
              <a:t>phosphorylation and/or protein binding. This segment</a:t>
            </a:r>
          </a:p>
          <a:p>
            <a:r>
              <a:rPr lang="en-US" sz="1200" b="0" i="0" u="none" strike="noStrike" kern="1200" baseline="0" dirty="0" smtClean="0">
                <a:solidFill>
                  <a:schemeClr val="tx1"/>
                </a:solidFill>
                <a:latin typeface="Arial" charset="0"/>
                <a:ea typeface="+mn-ea"/>
                <a:cs typeface="+mn-cs"/>
              </a:rPr>
              <a:t>may or may not be the one containing the residue that</a:t>
            </a:r>
          </a:p>
          <a:p>
            <a:r>
              <a:rPr lang="en-US" sz="1200" b="0" i="0" u="none" strike="noStrike" kern="1200" baseline="0" dirty="0" smtClean="0">
                <a:solidFill>
                  <a:schemeClr val="tx1"/>
                </a:solidFill>
                <a:latin typeface="Arial" charset="0"/>
                <a:ea typeface="+mn-ea"/>
                <a:cs typeface="+mn-cs"/>
              </a:rPr>
              <a:t>is phosphorylated to activate the kinase. Usually, in the</a:t>
            </a:r>
          </a:p>
          <a:p>
            <a:r>
              <a:rPr lang="en-US" sz="1200" b="0" i="0" u="none" strike="noStrike" kern="1200" baseline="0" dirty="0" smtClean="0">
                <a:solidFill>
                  <a:schemeClr val="tx1"/>
                </a:solidFill>
                <a:latin typeface="Arial" charset="0"/>
                <a:ea typeface="+mn-ea"/>
                <a:cs typeface="+mn-cs"/>
              </a:rPr>
              <a:t>inactive state, the activation loop blocks access to the</a:t>
            </a:r>
          </a:p>
          <a:p>
            <a:r>
              <a:rPr lang="en-US" sz="1200" b="0" i="0" u="none" strike="noStrike" kern="1200" baseline="0" dirty="0" smtClean="0">
                <a:solidFill>
                  <a:schemeClr val="tx1"/>
                </a:solidFill>
                <a:latin typeface="Arial" charset="0"/>
                <a:ea typeface="+mn-ea"/>
                <a:cs typeface="+mn-cs"/>
              </a:rPr>
              <a:t>active site.</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47</a:t>
            </a:fld>
            <a:endParaRPr lang="en-US"/>
          </a:p>
        </p:txBody>
      </p:sp>
    </p:spTree>
    <p:extLst>
      <p:ext uri="{BB962C8B-B14F-4D97-AF65-F5344CB8AC3E}">
        <p14:creationId xmlns:p14="http://schemas.microsoft.com/office/powerpoint/2010/main" val="350984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5FF69E-0C1E-4412-B691-80BAA1EC0F03}" type="datetime1">
              <a:rPr lang="en-US"/>
              <a:pPr>
                <a:defRPr/>
              </a:pPr>
              <a:t>6/17/2015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0551E-C7D9-4A84-AFB2-41BBE4AED4D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BA82D0-99AE-4FFF-BE6A-5A2E2772EDE1}" type="datetime1">
              <a:rPr lang="en-US"/>
              <a:pPr>
                <a:defRPr/>
              </a:pPr>
              <a:t>6/17/2015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6A4D3-7006-4905-98EF-DF20E67C5B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A18A68-3EB2-4B43-BD1A-86B2C9F3DF09}" type="datetime1">
              <a:rPr lang="en-US"/>
              <a:pPr>
                <a:defRPr/>
              </a:pPr>
              <a:t>6/17/2015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4A5AEA-596B-4C5F-83DC-C0D34AC854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14400"/>
            <a:ext cx="777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ED8B8B-2CCC-465A-9C31-C63073C75BDC}" type="datetime1">
              <a:rPr lang="en-US"/>
              <a:pPr>
                <a:defRPr/>
              </a:pPr>
              <a:t>6/17/2015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F7121F-EE31-4A5F-BB4B-18248CE246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267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9F20C14-3788-47A0-9BB0-FD934E2F52B9}" type="datetime1">
              <a:rPr lang="en-US"/>
              <a:pPr>
                <a:defRPr/>
              </a:pPr>
              <a:t>6/17/2015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BCA60-46F6-4063-9602-4A2CF90C8E3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11533C-D6D4-459A-A176-5E43927DE4D9}" type="datetime1">
              <a:rPr lang="en-US"/>
              <a:pPr>
                <a:defRPr/>
              </a:pPr>
              <a:t>6/17/2015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34DAE-C90D-468A-92E9-35B84657C3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8B121D-D595-4367-8058-0B42D85604E0}" type="datetime1">
              <a:rPr lang="en-US"/>
              <a:pPr>
                <a:defRPr/>
              </a:pPr>
              <a:t>6/17/2015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4FD8F1-8C09-4A79-8EB3-6A91F84C50A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0BD8C39-6606-4BAC-B2DE-24363D49317D}" type="datetime1">
              <a:rPr lang="en-US"/>
              <a:pPr>
                <a:defRPr/>
              </a:pPr>
              <a:t>6/17/2015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05301-4F3F-417D-B1EF-F7B710A032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59450D-745C-4C0C-8416-9208FD81EDBC}" type="datetime1">
              <a:rPr lang="en-US"/>
              <a:pPr>
                <a:defRPr/>
              </a:pPr>
              <a:t>6/17/2015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0996B9-FF26-4B48-AED3-BBE1DE9CC5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11D1AEC-0A7D-4797-A471-D1DAC87FC412}" type="datetime1">
              <a:rPr lang="en-US"/>
              <a:pPr>
                <a:defRPr/>
              </a:pPr>
              <a:t>6/17/2015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8CDB7A-4704-4BA5-81F4-3EB8759C6A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272DC3A-F5F3-454B-A80D-008AF5C41D22}" type="datetime1">
              <a:rPr lang="en-US"/>
              <a:pPr>
                <a:defRPr/>
              </a:pPr>
              <a:t>6/17/2015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3E34F3-F842-44F4-9DBC-E27370A242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EFE318-CAB1-4713-B980-0FD20B120C4F}" type="datetime1">
              <a:rPr lang="en-US"/>
              <a:pPr>
                <a:defRPr/>
              </a:pPr>
              <a:t>6/17/2015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1AAD46-C1B2-4EBD-9C51-8D1DC371E4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A472F8-8D2C-4210-A8BD-C5929F11C707}" type="datetime1">
              <a:rPr lang="en-US"/>
              <a:pPr>
                <a:defRPr/>
              </a:pPr>
              <a:t>6/17/2015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E3EB9-F2F9-4DBB-B96B-C7A31602C8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8E8306-F84C-4BAD-B7CA-778B02405A28}" type="datetime1">
              <a:rPr lang="en-US"/>
              <a:pPr>
                <a:defRPr/>
              </a:pPr>
              <a:t>6/17/2015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CE180-F66D-42E1-9382-672AE8ED26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Open Heart</a:t>
            </a:r>
          </a:p>
        </p:txBody>
      </p:sp>
      <p:sp>
        <p:nvSpPr>
          <p:cNvPr id="11267"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fld id="{456C23B6-9662-418B-BC48-F3524F0833D4}" type="datetime1">
              <a:rPr lang="en-US"/>
              <a:pPr>
                <a:defRPr/>
              </a:pPr>
              <a:t>6/17/2015</a:t>
            </a:fld>
            <a:endParaRPr lang="en-US"/>
          </a:p>
        </p:txBody>
      </p:sp>
      <p:sp>
        <p:nvSpPr>
          <p:cNvPr id="46085" name="Rectangle 5"/>
          <p:cNvSpPr>
            <a:spLocks noGrp="1" noChangeArrowheads="1"/>
          </p:cNvSpPr>
          <p:nvPr>
            <p:ph type="ftr" sz="quarter" idx="3"/>
          </p:nvPr>
        </p:nvSpPr>
        <p:spPr bwMode="auto">
          <a:xfrm>
            <a:off x="3124200" y="6629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r>
              <a:rPr lang="en-US" dirty="0" smtClean="0"/>
              <a:t>© Dr. </a:t>
            </a:r>
            <a:r>
              <a:rPr lang="en-US" dirty="0" err="1" smtClean="0"/>
              <a:t>Fayyaz</a:t>
            </a:r>
            <a:r>
              <a:rPr lang="en-US" dirty="0" smtClean="0"/>
              <a:t> </a:t>
            </a:r>
            <a:r>
              <a:rPr lang="en-US" dirty="0" err="1" smtClean="0"/>
              <a:t>ul</a:t>
            </a:r>
            <a:r>
              <a:rPr lang="en-US" dirty="0" smtClean="0"/>
              <a:t> Amir </a:t>
            </a:r>
            <a:r>
              <a:rPr lang="en-US" dirty="0" err="1" smtClean="0"/>
              <a:t>Afsar</a:t>
            </a:r>
            <a:r>
              <a:rPr lang="en-US" dirty="0" smtClean="0"/>
              <a:t> </a:t>
            </a:r>
            <a:r>
              <a:rPr lang="en-US" dirty="0" err="1" smtClean="0"/>
              <a:t>Minhas</a:t>
            </a:r>
            <a:r>
              <a:rPr lang="en-US" dirty="0" smtClean="0"/>
              <a:t>, PIEAS</a:t>
            </a:r>
            <a:endParaRPr lang="en-US" dirty="0"/>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3266C4A-4165-449F-8B22-D0963F7E581B}" type="slidenum">
              <a:rPr lang="en-US"/>
              <a:pPr>
                <a:defRPr/>
              </a:pPr>
              <a:t>‹#›</a:t>
            </a:fld>
            <a:endParaRPr lang="en-US"/>
          </a:p>
        </p:txBody>
      </p:sp>
      <p:sp>
        <p:nvSpPr>
          <p:cNvPr id="46097" name="Text Box 17"/>
          <p:cNvSpPr txBox="1">
            <a:spLocks noChangeArrowheads="1"/>
          </p:cNvSpPr>
          <p:nvPr userDrawn="1"/>
        </p:nvSpPr>
        <p:spPr bwMode="auto">
          <a:xfrm>
            <a:off x="1219200" y="0"/>
            <a:ext cx="7924800" cy="877888"/>
          </a:xfrm>
          <a:prstGeom prst="rect">
            <a:avLst/>
          </a:prstGeom>
          <a:gradFill rotWithShape="1">
            <a:gsLst>
              <a:gs pos="0">
                <a:srgbClr val="394077"/>
              </a:gs>
              <a:gs pos="100000">
                <a:srgbClr val="394077">
                  <a:gamma/>
                  <a:shade val="63529"/>
                  <a:invGamma/>
                </a:srgbClr>
              </a:gs>
            </a:gsLst>
            <a:lin ang="0" scaled="1"/>
          </a:gradFill>
          <a:ln w="9525">
            <a:noFill/>
            <a:miter lim="800000"/>
            <a:headEnd/>
            <a:tailEnd/>
          </a:ln>
          <a:effectLst/>
        </p:spPr>
        <p:txBody>
          <a:bodyPr/>
          <a:lstStyle/>
          <a:p>
            <a:pPr algn="l">
              <a:defRPr/>
            </a:pPr>
            <a:endParaRPr lang="en-US" sz="1600" b="1" dirty="0">
              <a:solidFill>
                <a:schemeClr val="bg1"/>
              </a:solidFill>
            </a:endParaRPr>
          </a:p>
          <a:p>
            <a:pPr algn="l">
              <a:defRPr/>
            </a:pPr>
            <a:r>
              <a:rPr lang="en-US" sz="1600" b="1" baseline="0" dirty="0" smtClean="0">
                <a:solidFill>
                  <a:schemeClr val="bg1"/>
                </a:solidFill>
                <a:latin typeface="Copperplate Gothic Bold" pitchFamily="34" charset="0"/>
              </a:rPr>
              <a:t>BG506: Bioinformatics</a:t>
            </a:r>
            <a:endParaRPr lang="en-US" sz="1600" b="1" dirty="0" smtClean="0">
              <a:solidFill>
                <a:schemeClr val="bg1"/>
              </a:solidFill>
              <a:latin typeface="Copperplate Gothic Bold" pitchFamily="34" charset="0"/>
            </a:endParaRPr>
          </a:p>
          <a:p>
            <a:pPr algn="l">
              <a:defRPr/>
            </a:pPr>
            <a:r>
              <a:rPr lang="en-US" sz="1400" b="1" dirty="0" smtClean="0">
                <a:solidFill>
                  <a:schemeClr val="bg1"/>
                </a:solidFill>
                <a:latin typeface="Arial" charset="0"/>
              </a:rPr>
              <a:t>Pakistan Institute of Engineering &amp; Applied Sciences</a:t>
            </a:r>
            <a:endParaRPr lang="en-US" sz="1400" b="1" dirty="0">
              <a:solidFill>
                <a:schemeClr val="bg1"/>
              </a:solidFill>
              <a:latin typeface="Arial" charset="0"/>
            </a:endParaRPr>
          </a:p>
        </p:txBody>
      </p:sp>
      <p:pic>
        <p:nvPicPr>
          <p:cNvPr id="11" name="Picture 2" descr="http://upload.wikimedia.org/wikipedia/en/e/e0/PIEAS_Logo.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0886"/>
            <a:ext cx="1199832" cy="8570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a:solidFill>
            <a:srgbClr val="0033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b="1">
          <a:solidFill>
            <a:srgbClr val="003366"/>
          </a:solidFill>
          <a:latin typeface="+mn-lt"/>
        </a:defRPr>
      </a:lvl2pPr>
      <a:lvl3pPr marL="1143000" indent="-228600" algn="l" rtl="0" eaLnBrk="0" fontAlgn="base" hangingPunct="0">
        <a:spcBef>
          <a:spcPct val="20000"/>
        </a:spcBef>
        <a:spcAft>
          <a:spcPct val="0"/>
        </a:spcAft>
        <a:buFont typeface="Wingdings" pitchFamily="2" charset="2"/>
        <a:buChar char="§"/>
        <a:defRPr b="1">
          <a:solidFill>
            <a:srgbClr val="003366"/>
          </a:solidFill>
          <a:latin typeface="+mn-lt"/>
        </a:defRPr>
      </a:lvl3pPr>
      <a:lvl4pPr marL="1600200" indent="-228600" algn="l" rtl="0" eaLnBrk="0" fontAlgn="base" hangingPunct="0">
        <a:spcBef>
          <a:spcPct val="20000"/>
        </a:spcBef>
        <a:spcAft>
          <a:spcPct val="0"/>
        </a:spcAft>
        <a:buFont typeface="Wingdings" pitchFamily="2" charset="2"/>
        <a:buChar char="§"/>
        <a:defRPr b="1">
          <a:solidFill>
            <a:srgbClr val="003366"/>
          </a:solidFill>
          <a:latin typeface="+mn-lt"/>
        </a:defRPr>
      </a:lvl4pPr>
      <a:lvl5pPr marL="2057400" indent="-228600" algn="l" rtl="0" eaLnBrk="0" fontAlgn="base" hangingPunct="0">
        <a:spcBef>
          <a:spcPct val="20000"/>
        </a:spcBef>
        <a:spcAft>
          <a:spcPct val="0"/>
        </a:spcAft>
        <a:buFont typeface="Wingdings" pitchFamily="2" charset="2"/>
        <a:buChar char="§"/>
        <a:defRPr sz="1600" b="1">
          <a:solidFill>
            <a:srgbClr val="003366"/>
          </a:solidFill>
          <a:latin typeface="+mn-lt"/>
        </a:defRPr>
      </a:lvl5pPr>
      <a:lvl6pPr marL="2514600" indent="-228600" algn="l" rtl="0" fontAlgn="base">
        <a:spcBef>
          <a:spcPct val="20000"/>
        </a:spcBef>
        <a:spcAft>
          <a:spcPct val="0"/>
        </a:spcAft>
        <a:buFont typeface="Wingdings" pitchFamily="2" charset="2"/>
        <a:buChar char="§"/>
        <a:defRPr sz="1600" b="1">
          <a:solidFill>
            <a:srgbClr val="003366"/>
          </a:solidFill>
          <a:latin typeface="+mn-lt"/>
        </a:defRPr>
      </a:lvl6pPr>
      <a:lvl7pPr marL="2971800" indent="-228600" algn="l" rtl="0" fontAlgn="base">
        <a:spcBef>
          <a:spcPct val="20000"/>
        </a:spcBef>
        <a:spcAft>
          <a:spcPct val="0"/>
        </a:spcAft>
        <a:buFont typeface="Wingdings" pitchFamily="2" charset="2"/>
        <a:buChar char="§"/>
        <a:defRPr sz="1600" b="1">
          <a:solidFill>
            <a:srgbClr val="003366"/>
          </a:solidFill>
          <a:latin typeface="+mn-lt"/>
        </a:defRPr>
      </a:lvl7pPr>
      <a:lvl8pPr marL="3429000" indent="-228600" algn="l" rtl="0" fontAlgn="base">
        <a:spcBef>
          <a:spcPct val="20000"/>
        </a:spcBef>
        <a:spcAft>
          <a:spcPct val="0"/>
        </a:spcAft>
        <a:buFont typeface="Wingdings" pitchFamily="2" charset="2"/>
        <a:buChar char="§"/>
        <a:defRPr sz="1600" b="1">
          <a:solidFill>
            <a:srgbClr val="003366"/>
          </a:solidFill>
          <a:latin typeface="+mn-lt"/>
        </a:defRPr>
      </a:lvl8pPr>
      <a:lvl9pPr marL="3886200" indent="-228600" algn="l" rtl="0" fontAlgn="base">
        <a:spcBef>
          <a:spcPct val="20000"/>
        </a:spcBef>
        <a:spcAft>
          <a:spcPct val="0"/>
        </a:spcAft>
        <a:buFont typeface="Wingdings" pitchFamily="2" charset="2"/>
        <a:buChar char="§"/>
        <a:defRPr sz="1600" b="1">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niprot.org/uniprot/A0A024R1R5.fas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last.ncbi.nlm.nih.gov/Blast.cgi?PAGE_TYPE=BlastSearch&amp;PROG_DEF=blastn&amp;BLAST_PROG_DEF=blastn&amp;BLAST_SPEC=GlobalAln&amp;LINK_LOC=BlastHomeLink" TargetMode="External"/><Relationship Id="rId4" Type="http://schemas.openxmlformats.org/officeDocument/2006/relationships/hyperlink" Target="http://www.uniprot.org/uniprot/Q7LZ02.fast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uniprot.org/uniprot/Q7LZ02.fasta" TargetMode="External"/><Relationship Id="rId2" Type="http://schemas.openxmlformats.org/officeDocument/2006/relationships/hyperlink" Target="http://www.uniprot.org/uniprot/A0A024R1R5.fast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niprot.org/uniprot/P1468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uniprot.org/uniprot/P28482"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prosite.expasy.org/scanprosite/?PS00018" TargetMode="External"/><Relationship Id="rId2" Type="http://schemas.openxmlformats.org/officeDocument/2006/relationships/hyperlink" Target="http://prosite.expasy.org/PS0001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rcsb.org/pdb/101/motm.do?momID=10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685800" y="1752600"/>
            <a:ext cx="7772400" cy="1698625"/>
          </a:xfrm>
        </p:spPr>
        <p:txBody>
          <a:bodyPr/>
          <a:lstStyle/>
          <a:p>
            <a:r>
              <a:rPr lang="en-US" dirty="0" smtClean="0">
                <a:solidFill>
                  <a:srgbClr val="0000CC"/>
                </a:solidFill>
              </a:rPr>
              <a:t>Bioinformatics</a:t>
            </a:r>
            <a:br>
              <a:rPr lang="en-US" dirty="0" smtClean="0">
                <a:solidFill>
                  <a:srgbClr val="0000CC"/>
                </a:solidFill>
              </a:rPr>
            </a:br>
            <a:r>
              <a:rPr lang="en-US" dirty="0" smtClean="0">
                <a:solidFill>
                  <a:srgbClr val="0000CC"/>
                </a:solidFill>
              </a:rPr>
              <a:t/>
            </a:r>
            <a:br>
              <a:rPr lang="en-US" dirty="0" smtClean="0">
                <a:solidFill>
                  <a:srgbClr val="0000CC"/>
                </a:solidFill>
              </a:rPr>
            </a:br>
            <a:r>
              <a:rPr lang="en-US" sz="2000" u="sng" dirty="0" smtClean="0">
                <a:solidFill>
                  <a:srgbClr val="FF0000"/>
                </a:solidFill>
              </a:rPr>
              <a:t>Sequence Alignments of Proteins</a:t>
            </a:r>
            <a:endParaRPr lang="en-US" sz="2000" b="0" u="sng" dirty="0" smtClean="0">
              <a:solidFill>
                <a:srgbClr val="FF0000"/>
              </a:solidFill>
            </a:endParaRPr>
          </a:p>
        </p:txBody>
      </p:sp>
      <p:sp>
        <p:nvSpPr>
          <p:cNvPr id="13316" name="Line 4"/>
          <p:cNvSpPr>
            <a:spLocks noChangeShapeType="1"/>
          </p:cNvSpPr>
          <p:nvPr/>
        </p:nvSpPr>
        <p:spPr bwMode="auto">
          <a:xfrm>
            <a:off x="0" y="3429000"/>
            <a:ext cx="9144000" cy="0"/>
          </a:xfrm>
          <a:prstGeom prst="line">
            <a:avLst/>
          </a:prstGeom>
          <a:noFill/>
          <a:ln w="38100">
            <a:solidFill>
              <a:schemeClr val="tx1"/>
            </a:solidFill>
            <a:round/>
            <a:headEnd/>
            <a:tailEnd/>
          </a:ln>
        </p:spPr>
        <p:txBody>
          <a:bodyPr wrap="none" anchor="ctr"/>
          <a:lstStyle/>
          <a:p>
            <a:endParaRPr lang="en-US" dirty="0"/>
          </a:p>
        </p:txBody>
      </p:sp>
      <p:sp>
        <p:nvSpPr>
          <p:cNvPr id="13317" name="Rectangle 6"/>
          <p:cNvSpPr>
            <a:spLocks noGrp="1" noChangeArrowheads="1"/>
          </p:cNvSpPr>
          <p:nvPr>
            <p:ph type="subTitle" idx="1"/>
          </p:nvPr>
        </p:nvSpPr>
        <p:spPr>
          <a:xfrm>
            <a:off x="1447800" y="3657600"/>
            <a:ext cx="6477000" cy="2514600"/>
          </a:xfrm>
          <a:noFill/>
        </p:spPr>
        <p:txBody>
          <a:bodyPr/>
          <a:lstStyle/>
          <a:p>
            <a:pPr eaLnBrk="1" hangingPunct="1">
              <a:lnSpc>
                <a:spcPct val="80000"/>
              </a:lnSpc>
            </a:pPr>
            <a:r>
              <a:rPr lang="en-US" sz="1400" dirty="0" smtClean="0">
                <a:solidFill>
                  <a:srgbClr val="002060"/>
                </a:solidFill>
              </a:rPr>
              <a:t>Presented by</a:t>
            </a:r>
          </a:p>
          <a:p>
            <a:pPr eaLnBrk="1" hangingPunct="1">
              <a:lnSpc>
                <a:spcPct val="80000"/>
              </a:lnSpc>
            </a:pPr>
            <a:endParaRPr lang="en-US" sz="1400" dirty="0" smtClean="0">
              <a:solidFill>
                <a:srgbClr val="002060"/>
              </a:solidFill>
            </a:endParaRPr>
          </a:p>
          <a:p>
            <a:pPr eaLnBrk="1" hangingPunct="1">
              <a:lnSpc>
                <a:spcPct val="80000"/>
              </a:lnSpc>
            </a:pPr>
            <a:r>
              <a:rPr lang="en-US" sz="2000" dirty="0" smtClean="0">
                <a:solidFill>
                  <a:srgbClr val="006600"/>
                </a:solidFill>
              </a:rPr>
              <a:t>Dr. </a:t>
            </a:r>
            <a:r>
              <a:rPr lang="en-US" sz="2000" dirty="0" err="1" smtClean="0">
                <a:solidFill>
                  <a:srgbClr val="006600"/>
                </a:solidFill>
              </a:rPr>
              <a:t>Fayyaz</a:t>
            </a:r>
            <a:r>
              <a:rPr lang="en-US" sz="2000" dirty="0" smtClean="0">
                <a:solidFill>
                  <a:srgbClr val="006600"/>
                </a:solidFill>
              </a:rPr>
              <a:t>-</a:t>
            </a:r>
            <a:r>
              <a:rPr lang="en-US" sz="2000" dirty="0" err="1" smtClean="0">
                <a:solidFill>
                  <a:srgbClr val="006600"/>
                </a:solidFill>
              </a:rPr>
              <a:t>ul</a:t>
            </a:r>
            <a:r>
              <a:rPr lang="en-US" sz="2000" dirty="0" smtClean="0">
                <a:solidFill>
                  <a:srgbClr val="006600"/>
                </a:solidFill>
              </a:rPr>
              <a:t>-Amir </a:t>
            </a:r>
            <a:r>
              <a:rPr lang="en-US" sz="2000" dirty="0" err="1" smtClean="0">
                <a:solidFill>
                  <a:srgbClr val="006600"/>
                </a:solidFill>
              </a:rPr>
              <a:t>Afsar</a:t>
            </a:r>
            <a:r>
              <a:rPr lang="en-US" sz="2000" dirty="0" smtClean="0">
                <a:solidFill>
                  <a:srgbClr val="006600"/>
                </a:solidFill>
              </a:rPr>
              <a:t> </a:t>
            </a:r>
            <a:r>
              <a:rPr lang="en-US" sz="2000" dirty="0" err="1" smtClean="0">
                <a:solidFill>
                  <a:srgbClr val="006600"/>
                </a:solidFill>
              </a:rPr>
              <a:t>Minhas</a:t>
            </a:r>
            <a:endParaRPr lang="en-US" sz="2000" dirty="0" smtClean="0">
              <a:solidFill>
                <a:srgbClr val="006600"/>
              </a:solidFill>
            </a:endParaRPr>
          </a:p>
          <a:p>
            <a:pPr eaLnBrk="1" hangingPunct="1">
              <a:lnSpc>
                <a:spcPct val="80000"/>
              </a:lnSpc>
            </a:pPr>
            <a:endParaRPr lang="en-US" sz="2000" dirty="0" smtClean="0">
              <a:solidFill>
                <a:srgbClr val="006600"/>
              </a:solidFill>
            </a:endParaRPr>
          </a:p>
          <a:p>
            <a:pPr eaLnBrk="1" hangingPunct="1">
              <a:lnSpc>
                <a:spcPct val="80000"/>
              </a:lnSpc>
            </a:pPr>
            <a:r>
              <a:rPr lang="en-US" sz="1600" dirty="0" smtClean="0">
                <a:solidFill>
                  <a:schemeClr val="tx1"/>
                </a:solidFill>
              </a:rPr>
              <a:t>http://faculty.pieas.edu.pk/fayyaz</a:t>
            </a:r>
            <a:br>
              <a:rPr lang="en-US" sz="1600" dirty="0" smtClean="0">
                <a:solidFill>
                  <a:schemeClr val="tx1"/>
                </a:solidFill>
              </a:rPr>
            </a:br>
            <a:endParaRPr lang="en-US" sz="1600" dirty="0" smtClean="0">
              <a:solidFill>
                <a:schemeClr val="tx1"/>
              </a:solidFill>
            </a:endParaRPr>
          </a:p>
          <a:p>
            <a:pPr eaLnBrk="1" hangingPunct="1">
              <a:lnSpc>
                <a:spcPct val="80000"/>
              </a:lnSpc>
            </a:pPr>
            <a:r>
              <a:rPr lang="en-US" sz="1600" dirty="0" smtClean="0"/>
              <a:t>Department of Computer &amp; Information Sciences</a:t>
            </a:r>
          </a:p>
          <a:p>
            <a:pPr eaLnBrk="1" hangingPunct="1">
              <a:lnSpc>
                <a:spcPct val="80000"/>
              </a:lnSpc>
            </a:pPr>
            <a:r>
              <a:rPr lang="en-US" sz="1600" dirty="0" smtClean="0"/>
              <a:t>Pakistan Institute of Engineering &amp; Applied Sciences</a:t>
            </a:r>
          </a:p>
          <a:p>
            <a:pPr eaLnBrk="1" hangingPunct="1">
              <a:lnSpc>
                <a:spcPct val="80000"/>
              </a:lnSpc>
            </a:pPr>
            <a:r>
              <a:rPr lang="en-US" sz="1600" dirty="0" smtClean="0"/>
              <a:t>PO </a:t>
            </a:r>
            <a:r>
              <a:rPr lang="en-US" sz="1600" dirty="0" err="1" smtClean="0"/>
              <a:t>Nilore</a:t>
            </a:r>
            <a:r>
              <a:rPr lang="en-US" sz="1600" dirty="0" smtClean="0"/>
              <a:t>, Islamabad 45650</a:t>
            </a:r>
          </a:p>
          <a:p>
            <a:pPr eaLnBrk="1" hangingPunct="1">
              <a:lnSpc>
                <a:spcPct val="80000"/>
              </a:lnSpc>
            </a:pPr>
            <a:r>
              <a:rPr lang="en-US" sz="1600" dirty="0" smtClean="0"/>
              <a:t>Pakistan</a:t>
            </a:r>
            <a:endParaRPr lang="en-US"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t>
            </a:r>
            <a:r>
              <a:rPr lang="en-US" dirty="0" smtClean="0"/>
              <a:t>Alignments: A conceptual view</a:t>
            </a:r>
            <a:endParaRPr lang="en-US" dirty="0"/>
          </a:p>
        </p:txBody>
      </p:sp>
      <p:sp>
        <p:nvSpPr>
          <p:cNvPr id="3" name="Content Placeholder 2"/>
          <p:cNvSpPr>
            <a:spLocks noGrp="1"/>
          </p:cNvSpPr>
          <p:nvPr>
            <p:ph idx="1"/>
          </p:nvPr>
        </p:nvSpPr>
        <p:spPr/>
        <p:txBody>
          <a:bodyPr/>
          <a:lstStyle/>
          <a:p>
            <a:r>
              <a:rPr lang="en-US" dirty="0" smtClean="0"/>
              <a:t>In essence an alignment of two sequences (strings) is a way of telling how similar one string is to another</a:t>
            </a:r>
          </a:p>
          <a:p>
            <a:r>
              <a:rPr lang="en-US" dirty="0" smtClean="0"/>
              <a:t>Example</a:t>
            </a:r>
          </a:p>
          <a:p>
            <a:pPr lvl="1"/>
            <a:r>
              <a:rPr lang="en-US" dirty="0" smtClean="0">
                <a:latin typeface="Consolas" pitchFamily="49" charset="0"/>
                <a:cs typeface="Consolas" pitchFamily="49" charset="0"/>
              </a:rPr>
              <a:t>v = PAKISTAN</a:t>
            </a:r>
          </a:p>
          <a:p>
            <a:pPr lvl="1"/>
            <a:r>
              <a:rPr lang="en-US" dirty="0" smtClean="0">
                <a:latin typeface="Consolas" pitchFamily="49" charset="0"/>
                <a:cs typeface="Consolas" pitchFamily="49" charset="0"/>
              </a:rPr>
              <a:t>w = AFGHANISTAN</a:t>
            </a:r>
          </a:p>
          <a:p>
            <a:r>
              <a:rPr lang="en-US" dirty="0" smtClean="0">
                <a:latin typeface="Consolas" pitchFamily="49" charset="0"/>
                <a:cs typeface="Consolas" pitchFamily="49" charset="0"/>
              </a:rPr>
              <a:t>Assume: Match: +1, Mismatch: -2, Gap: -1</a:t>
            </a:r>
            <a:endParaRPr lang="en-US" dirty="0">
              <a:latin typeface="Consolas" pitchFamily="49" charset="0"/>
              <a:cs typeface="Consolas" pitchFamily="49" charset="0"/>
            </a:endParaRPr>
          </a:p>
          <a:p>
            <a:r>
              <a:rPr lang="en-US" dirty="0" smtClean="0"/>
              <a:t>Shown below are some possible alignments</a:t>
            </a:r>
          </a:p>
        </p:txBody>
      </p:sp>
      <p:sp>
        <p:nvSpPr>
          <p:cNvPr id="4" name="Slide Number Placeholder 3"/>
          <p:cNvSpPr>
            <a:spLocks noGrp="1"/>
          </p:cNvSpPr>
          <p:nvPr>
            <p:ph type="sldNum" sz="quarter" idx="12"/>
          </p:nvPr>
        </p:nvSpPr>
        <p:spPr>
          <a:xfrm>
            <a:off x="7239000" y="6553200"/>
            <a:ext cx="1905000" cy="457200"/>
          </a:xfrm>
        </p:spPr>
        <p:txBody>
          <a:bodyPr/>
          <a:lstStyle/>
          <a:p>
            <a:pPr>
              <a:defRPr/>
            </a:pPr>
            <a:fld id="{444FD8F1-8C09-4A79-8EB3-6A91F84C50A0}" type="slidenum">
              <a:rPr lang="en-US" smtClean="0"/>
              <a:pPr>
                <a:defRPr/>
              </a:pPr>
              <a:t>10</a:t>
            </a:fld>
            <a:endParaRPr lang="en-US"/>
          </a:p>
        </p:txBody>
      </p:sp>
      <p:sp>
        <p:nvSpPr>
          <p:cNvPr id="5" name="TextBox 4"/>
          <p:cNvSpPr txBox="1"/>
          <p:nvPr/>
        </p:nvSpPr>
        <p:spPr>
          <a:xfrm>
            <a:off x="1828800" y="5334000"/>
            <a:ext cx="2563522" cy="1384995"/>
          </a:xfrm>
          <a:prstGeom prst="rect">
            <a:avLst/>
          </a:prstGeom>
          <a:noFill/>
        </p:spPr>
        <p:txBody>
          <a:bodyPr wrap="none" rtlCol="0">
            <a:spAutoFit/>
          </a:bodyPr>
          <a:lstStyle/>
          <a:p>
            <a:pPr algn="l"/>
            <a:r>
              <a:rPr lang="en-US" dirty="0">
                <a:latin typeface="Consolas" pitchFamily="49" charset="0"/>
                <a:cs typeface="Consolas" pitchFamily="49" charset="0"/>
              </a:rPr>
              <a:t>---PAKISTAN</a:t>
            </a:r>
          </a:p>
          <a:p>
            <a:pPr algn="l"/>
            <a:r>
              <a:rPr lang="en-US" dirty="0">
                <a:latin typeface="Consolas" pitchFamily="49" charset="0"/>
                <a:cs typeface="Consolas" pitchFamily="49" charset="0"/>
              </a:rPr>
              <a:t>AFGHANISTAN</a:t>
            </a:r>
          </a:p>
          <a:p>
            <a:pPr algn="l"/>
            <a:r>
              <a:rPr lang="en-US" sz="1200" dirty="0">
                <a:latin typeface="Consolas" pitchFamily="49" charset="0"/>
                <a:cs typeface="Consolas" pitchFamily="49" charset="0"/>
              </a:rPr>
              <a:t>-1-1-1-2+1-2+1+1+1+1+1 = -1 </a:t>
            </a:r>
          </a:p>
          <a:p>
            <a:endParaRPr lang="en-US" dirty="0"/>
          </a:p>
        </p:txBody>
      </p:sp>
      <p:sp>
        <p:nvSpPr>
          <p:cNvPr id="6" name="TextBox 5"/>
          <p:cNvSpPr txBox="1"/>
          <p:nvPr/>
        </p:nvSpPr>
        <p:spPr>
          <a:xfrm>
            <a:off x="4800600" y="5426332"/>
            <a:ext cx="2563522" cy="1200329"/>
          </a:xfrm>
          <a:prstGeom prst="rect">
            <a:avLst/>
          </a:prstGeom>
          <a:noFill/>
        </p:spPr>
        <p:txBody>
          <a:bodyPr wrap="none" rtlCol="0">
            <a:spAutoFit/>
          </a:bodyPr>
          <a:lstStyle/>
          <a:p>
            <a:pPr algn="l"/>
            <a:r>
              <a:rPr lang="en-US" dirty="0" smtClean="0">
                <a:latin typeface="Consolas" pitchFamily="49" charset="0"/>
                <a:cs typeface="Consolas" pitchFamily="49" charset="0"/>
              </a:rPr>
              <a:t>PAK------ISTAN</a:t>
            </a:r>
            <a:endParaRPr lang="en-US" dirty="0">
              <a:latin typeface="Consolas" pitchFamily="49" charset="0"/>
              <a:cs typeface="Consolas" pitchFamily="49" charset="0"/>
            </a:endParaRPr>
          </a:p>
          <a:p>
            <a:pPr algn="l"/>
            <a:r>
              <a:rPr lang="en-US" dirty="0" smtClean="0">
                <a:latin typeface="Consolas" pitchFamily="49" charset="0"/>
                <a:cs typeface="Consolas" pitchFamily="49" charset="0"/>
              </a:rPr>
              <a:t>---AFGHANISTAN</a:t>
            </a:r>
          </a:p>
          <a:p>
            <a:pPr algn="l"/>
            <a:endParaRPr lang="en-US" dirty="0" smtClean="0">
              <a:latin typeface="Consolas" pitchFamily="49" charset="0"/>
              <a:cs typeface="Consolas" pitchFamily="49" charset="0"/>
            </a:endParaRPr>
          </a:p>
        </p:txBody>
      </p:sp>
      <p:sp>
        <p:nvSpPr>
          <p:cNvPr id="7" name="Rectangular Callout 6"/>
          <p:cNvSpPr/>
          <p:nvPr/>
        </p:nvSpPr>
        <p:spPr>
          <a:xfrm>
            <a:off x="7848600" y="5426332"/>
            <a:ext cx="1066800" cy="441068"/>
          </a:xfrm>
          <a:prstGeom prst="wedgeRectCallout">
            <a:avLst>
              <a:gd name="adj1" fmla="val -90872"/>
              <a:gd name="adj2" fmla="val 54787"/>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What’s the score</a:t>
            </a:r>
            <a:r>
              <a:rPr kumimoji="0" lang="en-US" sz="1200" b="0" i="0" u="none" strike="noStrike" cap="none" normalizeH="0" dirty="0" smtClean="0">
                <a:ln>
                  <a:noFill/>
                </a:ln>
                <a:solidFill>
                  <a:schemeClr val="tx1"/>
                </a:solidFill>
                <a:effectLst/>
                <a:latin typeface="Times New Roman" pitchFamily="18" charset="0"/>
              </a:rPr>
              <a:t> of this?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3457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Alignments: A conceptual view</a:t>
            </a:r>
          </a:p>
        </p:txBody>
      </p:sp>
      <p:sp>
        <p:nvSpPr>
          <p:cNvPr id="3" name="Content Placeholder 2"/>
          <p:cNvSpPr>
            <a:spLocks noGrp="1"/>
          </p:cNvSpPr>
          <p:nvPr>
            <p:ph idx="1"/>
          </p:nvPr>
        </p:nvSpPr>
        <p:spPr/>
        <p:txBody>
          <a:bodyPr/>
          <a:lstStyle/>
          <a:p>
            <a:r>
              <a:rPr lang="en-US" dirty="0" smtClean="0"/>
              <a:t>A sequence alignment method requires</a:t>
            </a:r>
          </a:p>
          <a:p>
            <a:pPr lvl="1"/>
            <a:r>
              <a:rPr lang="en-US" dirty="0" smtClean="0"/>
              <a:t>Input strings</a:t>
            </a:r>
          </a:p>
          <a:p>
            <a:pPr lvl="1"/>
            <a:r>
              <a:rPr lang="en-US" dirty="0" smtClean="0"/>
              <a:t>Scoring Scheme</a:t>
            </a:r>
          </a:p>
          <a:p>
            <a:pPr lvl="1"/>
            <a:r>
              <a:rPr lang="en-US" dirty="0" smtClean="0"/>
              <a:t>An optimization algorithm</a:t>
            </a:r>
          </a:p>
          <a:p>
            <a:r>
              <a:rPr lang="en-US" dirty="0" smtClean="0"/>
              <a:t>And produces</a:t>
            </a:r>
          </a:p>
          <a:p>
            <a:pPr lvl="1"/>
            <a:r>
              <a:rPr lang="en-US" dirty="0" smtClean="0"/>
              <a:t>An arrangement of the input strings so that the optimization algorithm maximizes the score in accordance with the scoring scheme</a:t>
            </a:r>
          </a:p>
          <a:p>
            <a:pPr lvl="1"/>
            <a:r>
              <a:rPr lang="en-US" dirty="0" smtClean="0"/>
              <a:t>The best score</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11</a:t>
            </a:fld>
            <a:endParaRPr lang="en-US"/>
          </a:p>
        </p:txBody>
      </p:sp>
      <p:sp>
        <p:nvSpPr>
          <p:cNvPr id="5" name="TextBox 4"/>
          <p:cNvSpPr txBox="1"/>
          <p:nvPr/>
        </p:nvSpPr>
        <p:spPr>
          <a:xfrm>
            <a:off x="3429000" y="5701605"/>
            <a:ext cx="2563522" cy="1384995"/>
          </a:xfrm>
          <a:prstGeom prst="rect">
            <a:avLst/>
          </a:prstGeom>
          <a:noFill/>
        </p:spPr>
        <p:txBody>
          <a:bodyPr wrap="none" rtlCol="0">
            <a:spAutoFit/>
          </a:bodyPr>
          <a:lstStyle/>
          <a:p>
            <a:pPr algn="l"/>
            <a:r>
              <a:rPr lang="en-US" dirty="0">
                <a:latin typeface="Consolas" pitchFamily="49" charset="0"/>
                <a:cs typeface="Consolas" pitchFamily="49" charset="0"/>
              </a:rPr>
              <a:t>---PAKISTAN</a:t>
            </a:r>
          </a:p>
          <a:p>
            <a:pPr algn="l"/>
            <a:r>
              <a:rPr lang="en-US" dirty="0">
                <a:latin typeface="Consolas" pitchFamily="49" charset="0"/>
                <a:cs typeface="Consolas" pitchFamily="49" charset="0"/>
              </a:rPr>
              <a:t>AFGHANISTAN</a:t>
            </a:r>
          </a:p>
          <a:p>
            <a:pPr algn="l"/>
            <a:r>
              <a:rPr lang="en-US" sz="1200" dirty="0">
                <a:latin typeface="Consolas" pitchFamily="49" charset="0"/>
                <a:cs typeface="Consolas" pitchFamily="49" charset="0"/>
              </a:rPr>
              <a:t>-1-1-1-2+1-2+1+1+1+1+1 = -1 </a:t>
            </a:r>
          </a:p>
          <a:p>
            <a:endParaRPr lang="en-US" dirty="0"/>
          </a:p>
        </p:txBody>
      </p:sp>
    </p:spTree>
    <p:extLst>
      <p:ext uri="{BB962C8B-B14F-4D97-AF65-F5344CB8AC3E}">
        <p14:creationId xmlns:p14="http://schemas.microsoft.com/office/powerpoint/2010/main" val="100796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85800" y="1828800"/>
            <a:ext cx="7772400" cy="1676400"/>
          </a:xfrm>
        </p:spPr>
        <p:txBody>
          <a:bodyPr/>
          <a:lstStyle/>
          <a:p>
            <a:r>
              <a:rPr lang="en-US" sz="1800" dirty="0"/>
              <a:t>What are the possible alignments of the following </a:t>
            </a:r>
            <a:r>
              <a:rPr lang="en-US" sz="1800" dirty="0" smtClean="0"/>
              <a:t>strings with match score </a:t>
            </a:r>
            <a:r>
              <a:rPr lang="en-US" sz="1800" i="1" dirty="0" smtClean="0">
                <a:solidFill>
                  <a:srgbClr val="FF0000"/>
                </a:solidFill>
              </a:rPr>
              <a:t>+1</a:t>
            </a:r>
            <a:r>
              <a:rPr lang="en-US" sz="1800" dirty="0" smtClean="0"/>
              <a:t> mismatch penalty of </a:t>
            </a:r>
            <a:r>
              <a:rPr lang="el-GR" sz="1800" i="1" dirty="0">
                <a:solidFill>
                  <a:srgbClr val="0000CC"/>
                </a:solidFill>
                <a:cs typeface="Times New Roman" pitchFamily="18" charset="0"/>
              </a:rPr>
              <a:t>μ </a:t>
            </a:r>
            <a:r>
              <a:rPr lang="en-US" sz="1800" dirty="0" smtClean="0"/>
              <a:t>and gap penalty </a:t>
            </a:r>
            <a:r>
              <a:rPr lang="el-GR" sz="1800" i="1" dirty="0" smtClean="0">
                <a:solidFill>
                  <a:srgbClr val="0000CC"/>
                </a:solidFill>
                <a:cs typeface="Times New Roman" pitchFamily="18" charset="0"/>
              </a:rPr>
              <a:t>σ</a:t>
            </a:r>
            <a:endParaRPr lang="en-US" sz="1800" dirty="0"/>
          </a:p>
          <a:p>
            <a:pPr lvl="1"/>
            <a:r>
              <a:rPr lang="en-US" dirty="0" smtClean="0">
                <a:latin typeface="Consolas" pitchFamily="49" charset="0"/>
                <a:cs typeface="Consolas" pitchFamily="49" charset="0"/>
              </a:rPr>
              <a:t>v = AA</a:t>
            </a:r>
            <a:endParaRPr lang="en-US" dirty="0">
              <a:latin typeface="Consolas" pitchFamily="49" charset="0"/>
              <a:cs typeface="Consolas" pitchFamily="49" charset="0"/>
            </a:endParaRPr>
          </a:p>
          <a:p>
            <a:pPr lvl="1"/>
            <a:r>
              <a:rPr lang="en-US" dirty="0" smtClean="0">
                <a:latin typeface="Consolas" pitchFamily="49" charset="0"/>
                <a:cs typeface="Consolas" pitchFamily="49" charset="0"/>
              </a:rPr>
              <a:t>w = AT</a:t>
            </a:r>
            <a:endParaRPr lang="en-US" dirty="0">
              <a:latin typeface="Consolas" pitchFamily="49" charset="0"/>
              <a:cs typeface="Consolas" pitchFamily="49" charset="0"/>
            </a:endParaRP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12</a:t>
            </a:fld>
            <a:endParaRPr lang="en-US"/>
          </a:p>
        </p:txBody>
      </p:sp>
      <p:sp>
        <p:nvSpPr>
          <p:cNvPr id="5" name="TextBox 4"/>
          <p:cNvSpPr txBox="1"/>
          <p:nvPr/>
        </p:nvSpPr>
        <p:spPr>
          <a:xfrm>
            <a:off x="914400"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6" name="TextBox 5"/>
          <p:cNvSpPr txBox="1"/>
          <p:nvPr/>
        </p:nvSpPr>
        <p:spPr>
          <a:xfrm>
            <a:off x="1857633" y="3810000"/>
            <a:ext cx="864340"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t>
            </a:r>
            <a:r>
              <a:rPr lang="en-US" dirty="0">
                <a:latin typeface="Consolas" pitchFamily="49" charset="0"/>
                <a:cs typeface="Consolas" pitchFamily="49" charset="0"/>
              </a:rPr>
              <a:t>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7" name="TextBox 6"/>
          <p:cNvSpPr txBox="1"/>
          <p:nvPr/>
        </p:nvSpPr>
        <p:spPr>
          <a:xfrm>
            <a:off x="2793260" y="3809999"/>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8" name="TextBox 7"/>
          <p:cNvSpPr txBox="1"/>
          <p:nvPr/>
        </p:nvSpPr>
        <p:spPr>
          <a:xfrm>
            <a:off x="3733800"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9" name="TextBox 8"/>
          <p:cNvSpPr txBox="1"/>
          <p:nvPr/>
        </p:nvSpPr>
        <p:spPr>
          <a:xfrm>
            <a:off x="4671172"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0" name="TextBox 9"/>
          <p:cNvSpPr txBox="1"/>
          <p:nvPr/>
        </p:nvSpPr>
        <p:spPr>
          <a:xfrm>
            <a:off x="5596347"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1" name="TextBox 10"/>
          <p:cNvSpPr txBox="1"/>
          <p:nvPr/>
        </p:nvSpPr>
        <p:spPr>
          <a:xfrm>
            <a:off x="999358" y="4876800"/>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2" name="TextBox 11"/>
          <p:cNvSpPr txBox="1"/>
          <p:nvPr/>
        </p:nvSpPr>
        <p:spPr>
          <a:xfrm>
            <a:off x="2771895" y="4876800"/>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3" name="TextBox 12"/>
          <p:cNvSpPr txBox="1"/>
          <p:nvPr/>
        </p:nvSpPr>
        <p:spPr>
          <a:xfrm>
            <a:off x="4671172" y="4894385"/>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4" name="TextBox 13"/>
          <p:cNvSpPr txBox="1"/>
          <p:nvPr/>
        </p:nvSpPr>
        <p:spPr>
          <a:xfrm>
            <a:off x="1846179" y="4887182"/>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6" name="TextBox 15"/>
          <p:cNvSpPr txBox="1"/>
          <p:nvPr/>
        </p:nvSpPr>
        <p:spPr>
          <a:xfrm>
            <a:off x="3657599" y="4876799"/>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8" name="TextBox 17"/>
          <p:cNvSpPr txBox="1"/>
          <p:nvPr/>
        </p:nvSpPr>
        <p:spPr>
          <a:xfrm>
            <a:off x="5496767" y="4887181"/>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9" name="TextBox 18"/>
          <p:cNvSpPr txBox="1"/>
          <p:nvPr/>
        </p:nvSpPr>
        <p:spPr>
          <a:xfrm>
            <a:off x="999496" y="5950803"/>
            <a:ext cx="524503"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grpSp>
        <p:nvGrpSpPr>
          <p:cNvPr id="34" name="Group 33"/>
          <p:cNvGrpSpPr/>
          <p:nvPr/>
        </p:nvGrpSpPr>
        <p:grpSpPr>
          <a:xfrm>
            <a:off x="935433" y="3516868"/>
            <a:ext cx="5370563" cy="2502932"/>
            <a:chOff x="783034" y="3516868"/>
            <a:chExt cx="5370563" cy="2502932"/>
          </a:xfrm>
        </p:grpSpPr>
        <p:sp>
          <p:nvSpPr>
            <p:cNvPr id="20" name="Rectangle 19"/>
            <p:cNvSpPr/>
            <p:nvPr/>
          </p:nvSpPr>
          <p:spPr>
            <a:xfrm>
              <a:off x="916689"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1" name="Rectangle 20"/>
            <p:cNvSpPr/>
            <p:nvPr/>
          </p:nvSpPr>
          <p:spPr>
            <a:xfrm>
              <a:off x="1833241"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2" name="Rectangle 21"/>
            <p:cNvSpPr/>
            <p:nvPr/>
          </p:nvSpPr>
          <p:spPr>
            <a:xfrm>
              <a:off x="2689226"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3" name="Rectangle 22"/>
            <p:cNvSpPr/>
            <p:nvPr/>
          </p:nvSpPr>
          <p:spPr>
            <a:xfrm>
              <a:off x="3736090"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5" name="Rectangle 24"/>
            <p:cNvSpPr/>
            <p:nvPr/>
          </p:nvSpPr>
          <p:spPr>
            <a:xfrm>
              <a:off x="4588503"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6" name="Rectangle 25"/>
            <p:cNvSpPr/>
            <p:nvPr/>
          </p:nvSpPr>
          <p:spPr>
            <a:xfrm>
              <a:off x="5598637"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7" name="Rectangle 26"/>
            <p:cNvSpPr/>
            <p:nvPr/>
          </p:nvSpPr>
          <p:spPr>
            <a:xfrm>
              <a:off x="858981" y="4583668"/>
              <a:ext cx="670376" cy="369332"/>
            </a:xfrm>
            <a:prstGeom prst="rect">
              <a:avLst/>
            </a:prstGeom>
          </p:spPr>
          <p:txBody>
            <a:bodyPr wrap="none">
              <a:spAutoFit/>
            </a:bodyPr>
            <a:lstStyle/>
            <a:p>
              <a:r>
                <a:rPr lang="en-US" sz="1800" i="1" dirty="0" smtClean="0">
                  <a:solidFill>
                    <a:srgbClr val="0000CC"/>
                  </a:solidFill>
                </a:rPr>
                <a:t>1–2</a:t>
              </a:r>
              <a:r>
                <a:rPr lang="el-GR" sz="1800" i="1" dirty="0" smtClean="0">
                  <a:solidFill>
                    <a:srgbClr val="0000CC"/>
                  </a:solidFill>
                  <a:latin typeface="Lucida Grande" charset="0"/>
                </a:rPr>
                <a:t>σ</a:t>
              </a:r>
              <a:endParaRPr lang="en-US" sz="1800" dirty="0">
                <a:solidFill>
                  <a:srgbClr val="0000CC"/>
                </a:solidFill>
              </a:endParaRPr>
            </a:p>
          </p:txBody>
        </p:sp>
        <p:sp>
          <p:nvSpPr>
            <p:cNvPr id="28" name="Rectangle 27"/>
            <p:cNvSpPr/>
            <p:nvPr/>
          </p:nvSpPr>
          <p:spPr>
            <a:xfrm>
              <a:off x="1723182" y="4589530"/>
              <a:ext cx="670376" cy="369332"/>
            </a:xfrm>
            <a:prstGeom prst="rect">
              <a:avLst/>
            </a:prstGeom>
          </p:spPr>
          <p:txBody>
            <a:bodyPr wrap="none">
              <a:spAutoFit/>
            </a:bodyPr>
            <a:lstStyle/>
            <a:p>
              <a:r>
                <a:rPr lang="en-US" sz="1800" i="1" dirty="0" smtClean="0">
                  <a:solidFill>
                    <a:srgbClr val="0000CC"/>
                  </a:solidFill>
                </a:rPr>
                <a:t>1–2</a:t>
              </a:r>
              <a:r>
                <a:rPr lang="el-GR" sz="1800" i="1" dirty="0" smtClean="0">
                  <a:solidFill>
                    <a:srgbClr val="0000CC"/>
                  </a:solidFill>
                  <a:latin typeface="Lucida Grande" charset="0"/>
                </a:rPr>
                <a:t>σ</a:t>
              </a:r>
              <a:endParaRPr lang="en-US" sz="1800" dirty="0">
                <a:solidFill>
                  <a:srgbClr val="0000CC"/>
                </a:solidFill>
              </a:endParaRPr>
            </a:p>
          </p:txBody>
        </p:sp>
        <p:sp>
          <p:nvSpPr>
            <p:cNvPr id="29" name="Rectangle 28"/>
            <p:cNvSpPr/>
            <p:nvPr/>
          </p:nvSpPr>
          <p:spPr>
            <a:xfrm>
              <a:off x="2620303" y="4592434"/>
              <a:ext cx="779381" cy="369332"/>
            </a:xfrm>
            <a:prstGeom prst="rect">
              <a:avLst/>
            </a:prstGeom>
          </p:spPr>
          <p:txBody>
            <a:bodyPr wrap="none">
              <a:spAutoFit/>
            </a:bodyPr>
            <a:lstStyle/>
            <a:p>
              <a:r>
                <a:rPr lang="en-US" sz="1800" i="1" dirty="0" smtClean="0">
                  <a:solidFill>
                    <a:srgbClr val="0000CC"/>
                  </a:solidFill>
                  <a:cs typeface="Times New Roman" pitchFamily="18" charset="0"/>
                </a:rPr>
                <a:t>-</a:t>
              </a:r>
              <a:r>
                <a:rPr lang="el-GR" sz="1800" i="1" dirty="0">
                  <a:solidFill>
                    <a:srgbClr val="0000CC"/>
                  </a:solidFill>
                  <a:cs typeface="Times New Roman" pitchFamily="18" charset="0"/>
                </a:rPr>
                <a:t> μ</a:t>
              </a:r>
              <a:r>
                <a:rPr lang="en-US" sz="1800" i="1" dirty="0" smtClean="0">
                  <a:solidFill>
                    <a:srgbClr val="0000CC"/>
                  </a:solidFill>
                  <a:cs typeface="Times New Roman" pitchFamily="18" charset="0"/>
                </a:rPr>
                <a:t>–2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0" name="Rectangle 29"/>
            <p:cNvSpPr/>
            <p:nvPr/>
          </p:nvSpPr>
          <p:spPr>
            <a:xfrm>
              <a:off x="3530045" y="4592434"/>
              <a:ext cx="644728" cy="369332"/>
            </a:xfrm>
            <a:prstGeom prst="rect">
              <a:avLst/>
            </a:prstGeom>
          </p:spPr>
          <p:txBody>
            <a:bodyPr wrap="none">
              <a:spAutoFit/>
            </a:bodyPr>
            <a:lstStyle/>
            <a:p>
              <a:r>
                <a:rPr lang="en-US" sz="1800" i="1" dirty="0" smtClean="0">
                  <a:solidFill>
                    <a:srgbClr val="0000CC"/>
                  </a:solidFill>
                  <a:cs typeface="Times New Roman" pitchFamily="18" charset="0"/>
                </a:rPr>
                <a:t>1–2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1" name="Rectangle 30"/>
            <p:cNvSpPr/>
            <p:nvPr/>
          </p:nvSpPr>
          <p:spPr>
            <a:xfrm>
              <a:off x="4476293" y="4610019"/>
              <a:ext cx="779381" cy="369332"/>
            </a:xfrm>
            <a:prstGeom prst="rect">
              <a:avLst/>
            </a:prstGeom>
          </p:spPr>
          <p:txBody>
            <a:bodyPr wrap="none">
              <a:spAutoFit/>
            </a:bodyPr>
            <a:lstStyle/>
            <a:p>
              <a:r>
                <a:rPr lang="en-US" sz="1800" i="1" dirty="0">
                  <a:solidFill>
                    <a:srgbClr val="0000CC"/>
                  </a:solidFill>
                  <a:cs typeface="Times New Roman" pitchFamily="18" charset="0"/>
                </a:rPr>
                <a:t>-</a:t>
              </a:r>
              <a:r>
                <a:rPr lang="el-GR" sz="1800" i="1" dirty="0">
                  <a:solidFill>
                    <a:srgbClr val="0000CC"/>
                  </a:solidFill>
                  <a:cs typeface="Times New Roman" pitchFamily="18" charset="0"/>
                </a:rPr>
                <a:t> μ</a:t>
              </a:r>
              <a:r>
                <a:rPr lang="en-US" sz="1800" i="1" dirty="0" smtClean="0">
                  <a:solidFill>
                    <a:srgbClr val="0000CC"/>
                  </a:solidFill>
                  <a:cs typeface="Times New Roman" pitchFamily="18" charset="0"/>
                </a:rPr>
                <a:t>–2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2" name="Rectangle 31"/>
            <p:cNvSpPr/>
            <p:nvPr/>
          </p:nvSpPr>
          <p:spPr>
            <a:xfrm>
              <a:off x="5266718" y="4601253"/>
              <a:ext cx="779381" cy="369332"/>
            </a:xfrm>
            <a:prstGeom prst="rect">
              <a:avLst/>
            </a:prstGeom>
          </p:spPr>
          <p:txBody>
            <a:bodyPr wrap="none">
              <a:spAutoFit/>
            </a:bodyPr>
            <a:lstStyle/>
            <a:p>
              <a:r>
                <a:rPr lang="en-US" sz="1800" i="1" dirty="0">
                  <a:solidFill>
                    <a:srgbClr val="0000CC"/>
                  </a:solidFill>
                  <a:cs typeface="Times New Roman" pitchFamily="18" charset="0"/>
                </a:rPr>
                <a:t>-</a:t>
              </a:r>
              <a:r>
                <a:rPr lang="el-GR" sz="1800" i="1" dirty="0">
                  <a:solidFill>
                    <a:srgbClr val="0000CC"/>
                  </a:solidFill>
                  <a:cs typeface="Times New Roman" pitchFamily="18" charset="0"/>
                </a:rPr>
                <a:t> μ</a:t>
              </a:r>
              <a:r>
                <a:rPr lang="en-US" sz="1800" i="1" dirty="0" smtClean="0">
                  <a:solidFill>
                    <a:srgbClr val="0000CC"/>
                  </a:solidFill>
                  <a:cs typeface="Times New Roman" pitchFamily="18" charset="0"/>
                </a:rPr>
                <a:t>–2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3" name="Rectangle 32"/>
            <p:cNvSpPr/>
            <p:nvPr/>
          </p:nvSpPr>
          <p:spPr>
            <a:xfrm>
              <a:off x="783034" y="5650468"/>
              <a:ext cx="550151" cy="369332"/>
            </a:xfrm>
            <a:prstGeom prst="rect">
              <a:avLst/>
            </a:prstGeom>
          </p:spPr>
          <p:txBody>
            <a:bodyPr wrap="none">
              <a:spAutoFit/>
            </a:bodyPr>
            <a:lstStyle/>
            <a:p>
              <a:r>
                <a:rPr lang="en-US" sz="1800" i="1" dirty="0" smtClean="0">
                  <a:solidFill>
                    <a:srgbClr val="0000CC"/>
                  </a:solidFill>
                  <a:cs typeface="Times New Roman" pitchFamily="18" charset="0"/>
                </a:rPr>
                <a:t>1-</a:t>
              </a:r>
              <a:r>
                <a:rPr lang="el-GR" sz="1800" i="1" dirty="0" smtClean="0">
                  <a:solidFill>
                    <a:srgbClr val="0000CC"/>
                  </a:solidFill>
                  <a:cs typeface="Times New Roman" pitchFamily="18" charset="0"/>
                </a:rPr>
                <a:t> μ</a:t>
              </a:r>
              <a:endParaRPr lang="en-US" sz="1800" dirty="0">
                <a:solidFill>
                  <a:srgbClr val="0000CC"/>
                </a:solidFill>
                <a:cs typeface="Times New Roman" pitchFamily="18" charset="0"/>
              </a:endParaRPr>
            </a:p>
          </p:txBody>
        </p:sp>
      </p:grpSp>
      <p:sp>
        <p:nvSpPr>
          <p:cNvPr id="15" name="Rectangular Callout 14"/>
          <p:cNvSpPr/>
          <p:nvPr/>
        </p:nvSpPr>
        <p:spPr>
          <a:xfrm>
            <a:off x="7010400" y="4200098"/>
            <a:ext cx="1981200" cy="1092200"/>
          </a:xfrm>
          <a:prstGeom prst="wedgeRectCallout">
            <a:avLst>
              <a:gd name="adj1" fmla="val -65540"/>
              <a:gd name="adj2" fmla="val 10968"/>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It is practically impossible to enumerate</a:t>
            </a:r>
            <a:r>
              <a:rPr kumimoji="0" lang="en-US" sz="1200" b="0" i="0" u="none" strike="noStrike" cap="none" normalizeH="0" dirty="0" smtClean="0">
                <a:ln>
                  <a:noFill/>
                </a:ln>
                <a:solidFill>
                  <a:schemeClr val="tx1"/>
                </a:solidFill>
                <a:effectLst/>
                <a:latin typeface="Times New Roman" pitchFamily="18" charset="0"/>
              </a:rPr>
              <a:t> all possible options for long sequences so a clever optimization algorithm is required.</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35" name="Rectangular Callout 34"/>
          <p:cNvSpPr/>
          <p:nvPr/>
        </p:nvSpPr>
        <p:spPr>
          <a:xfrm>
            <a:off x="6934200" y="2970768"/>
            <a:ext cx="1981200" cy="1092200"/>
          </a:xfrm>
          <a:prstGeom prst="wedgeRectCallout">
            <a:avLst>
              <a:gd name="adj1" fmla="val -65540"/>
              <a:gd name="adj2" fmla="val 10968"/>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Will the best alignment change</a:t>
            </a:r>
            <a:r>
              <a:rPr kumimoji="0" lang="en-US" sz="1200" b="0" i="0" u="none" strike="noStrike" cap="none" normalizeH="0" dirty="0" smtClean="0">
                <a:ln>
                  <a:noFill/>
                </a:ln>
                <a:solidFill>
                  <a:schemeClr val="tx1"/>
                </a:solidFill>
                <a:effectLst/>
                <a:latin typeface="Times New Roman" pitchFamily="18" charset="0"/>
              </a:rPr>
              <a:t> as a consequence of a change in our scoring scheme?</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62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Alignments: A conceptual view</a:t>
            </a:r>
          </a:p>
        </p:txBody>
      </p:sp>
      <p:sp>
        <p:nvSpPr>
          <p:cNvPr id="3" name="Content Placeholder 2"/>
          <p:cNvSpPr>
            <a:spLocks noGrp="1"/>
          </p:cNvSpPr>
          <p:nvPr>
            <p:ph idx="1"/>
          </p:nvPr>
        </p:nvSpPr>
        <p:spPr/>
        <p:txBody>
          <a:bodyPr/>
          <a:lstStyle/>
          <a:p>
            <a:r>
              <a:rPr lang="en-US" dirty="0" smtClean="0"/>
              <a:t>Alternatively one can view sequence alignments as a way of generating one string from the other with as few changes as possible</a:t>
            </a:r>
          </a:p>
          <a:p>
            <a:pPr lvl="1"/>
            <a:r>
              <a:rPr lang="en-US" dirty="0" smtClean="0"/>
              <a:t>The number (and extent) of required changes is inversely related to the score of the alignment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13</a:t>
            </a:fld>
            <a:endParaRPr lang="en-US"/>
          </a:p>
        </p:txBody>
      </p:sp>
      <p:sp>
        <p:nvSpPr>
          <p:cNvPr id="5" name="TextBox 4"/>
          <p:cNvSpPr txBox="1"/>
          <p:nvPr/>
        </p:nvSpPr>
        <p:spPr>
          <a:xfrm>
            <a:off x="3429000" y="4419600"/>
            <a:ext cx="2563522" cy="1384995"/>
          </a:xfrm>
          <a:prstGeom prst="rect">
            <a:avLst/>
          </a:prstGeom>
          <a:noFill/>
        </p:spPr>
        <p:txBody>
          <a:bodyPr wrap="none" rtlCol="0">
            <a:spAutoFit/>
          </a:bodyPr>
          <a:lstStyle/>
          <a:p>
            <a:pPr algn="l"/>
            <a:r>
              <a:rPr lang="en-US" dirty="0">
                <a:latin typeface="Consolas" pitchFamily="49" charset="0"/>
                <a:cs typeface="Consolas" pitchFamily="49" charset="0"/>
              </a:rPr>
              <a:t>---PAKISTAN</a:t>
            </a:r>
          </a:p>
          <a:p>
            <a:pPr algn="l"/>
            <a:r>
              <a:rPr lang="en-US" dirty="0">
                <a:latin typeface="Consolas" pitchFamily="49" charset="0"/>
                <a:cs typeface="Consolas" pitchFamily="49" charset="0"/>
              </a:rPr>
              <a:t>AFGHANISTAN</a:t>
            </a:r>
          </a:p>
          <a:p>
            <a:pPr algn="l"/>
            <a:r>
              <a:rPr lang="en-US" sz="1200" dirty="0">
                <a:latin typeface="Consolas" pitchFamily="49" charset="0"/>
                <a:cs typeface="Consolas" pitchFamily="49" charset="0"/>
              </a:rPr>
              <a:t>-1-1-1-2+1-2+1+1+1+1+1 = -1 </a:t>
            </a:r>
          </a:p>
          <a:p>
            <a:endParaRPr lang="en-US" dirty="0"/>
          </a:p>
        </p:txBody>
      </p:sp>
    </p:spTree>
    <p:extLst>
      <p:ext uri="{BB962C8B-B14F-4D97-AF65-F5344CB8AC3E}">
        <p14:creationId xmlns:p14="http://schemas.microsoft.com/office/powerpoint/2010/main" val="2117244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Flavors of Sequence Alignment</a:t>
            </a:r>
            <a:endParaRPr lang="en-US" dirty="0"/>
          </a:p>
        </p:txBody>
      </p:sp>
      <p:sp>
        <p:nvSpPr>
          <p:cNvPr id="3" name="Content Placeholder 2"/>
          <p:cNvSpPr>
            <a:spLocks noGrp="1"/>
          </p:cNvSpPr>
          <p:nvPr>
            <p:ph idx="1"/>
          </p:nvPr>
        </p:nvSpPr>
        <p:spPr/>
        <p:txBody>
          <a:bodyPr/>
          <a:lstStyle/>
          <a:p>
            <a:r>
              <a:rPr lang="en-US" sz="1800" dirty="0" smtClean="0"/>
              <a:t>Covered in my part of the course </a:t>
            </a:r>
          </a:p>
          <a:p>
            <a:pPr lvl="1"/>
            <a:r>
              <a:rPr lang="en-US" sz="1800" dirty="0" smtClean="0"/>
              <a:t>Types</a:t>
            </a:r>
          </a:p>
          <a:p>
            <a:pPr lvl="2"/>
            <a:r>
              <a:rPr lang="en-US" sz="1200" dirty="0" smtClean="0"/>
              <a:t>Global</a:t>
            </a:r>
          </a:p>
          <a:p>
            <a:pPr lvl="2"/>
            <a:r>
              <a:rPr lang="en-US" sz="1200" dirty="0" smtClean="0"/>
              <a:t>Local</a:t>
            </a:r>
          </a:p>
          <a:p>
            <a:pPr lvl="1"/>
            <a:r>
              <a:rPr lang="en-US" sz="1800" dirty="0" smtClean="0"/>
              <a:t>With affine gap penalties</a:t>
            </a:r>
          </a:p>
          <a:p>
            <a:pPr lvl="1"/>
            <a:r>
              <a:rPr lang="en-US" sz="1800" dirty="0" smtClean="0"/>
              <a:t>Scoring Matrices</a:t>
            </a:r>
          </a:p>
          <a:p>
            <a:pPr lvl="1"/>
            <a:r>
              <a:rPr lang="en-US" sz="1800" dirty="0" smtClean="0"/>
              <a:t>Basics of Multiple Sequence Alignments</a:t>
            </a:r>
          </a:p>
          <a:p>
            <a:pPr lvl="1"/>
            <a:r>
              <a:rPr lang="en-US" sz="1800" dirty="0" smtClean="0"/>
              <a:t>Profiles</a:t>
            </a:r>
          </a:p>
          <a:p>
            <a:pPr lvl="1"/>
            <a:r>
              <a:rPr lang="en-US" sz="1800" dirty="0" smtClean="0"/>
              <a:t>Remote Homology Detection with Iterative Alignments</a:t>
            </a:r>
          </a:p>
          <a:p>
            <a:pPr lvl="1"/>
            <a:r>
              <a:rPr lang="en-US" sz="1800" dirty="0" smtClean="0"/>
              <a:t>Sequence Identity, Similarity and Conservation</a:t>
            </a:r>
          </a:p>
          <a:p>
            <a:pPr lvl="1"/>
            <a:r>
              <a:rPr lang="en-US" sz="1800" dirty="0" smtClean="0"/>
              <a:t>Biological Applications</a:t>
            </a:r>
          </a:p>
          <a:p>
            <a:r>
              <a:rPr lang="en-US" sz="1800" dirty="0" smtClean="0"/>
              <a:t>Not covered but important</a:t>
            </a:r>
            <a:endParaRPr lang="en-US" sz="1800" dirty="0"/>
          </a:p>
          <a:p>
            <a:pPr lvl="1"/>
            <a:r>
              <a:rPr lang="en-US" sz="1800" dirty="0" err="1" smtClean="0"/>
              <a:t>Glocal</a:t>
            </a:r>
            <a:r>
              <a:rPr lang="en-US" sz="1800" dirty="0" smtClean="0"/>
              <a:t> </a:t>
            </a:r>
            <a:r>
              <a:rPr lang="en-US" sz="1800" dirty="0" err="1" smtClean="0"/>
              <a:t>Alignmentes</a:t>
            </a:r>
            <a:endParaRPr lang="en-US" sz="1800" dirty="0" smtClean="0"/>
          </a:p>
          <a:p>
            <a:pPr lvl="1"/>
            <a:r>
              <a:rPr lang="en-US" sz="1800" dirty="0" smtClean="0"/>
              <a:t>Details of Multiple Sequence Alignments</a:t>
            </a:r>
          </a:p>
          <a:p>
            <a:pPr lvl="1"/>
            <a:r>
              <a:rPr lang="en-US" sz="1800" dirty="0" smtClean="0"/>
              <a:t>Phylogenetic Trees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14</a:t>
            </a:fld>
            <a:endParaRPr lang="en-US"/>
          </a:p>
        </p:txBody>
      </p:sp>
    </p:spTree>
    <p:extLst>
      <p:ext uri="{BB962C8B-B14F-4D97-AF65-F5344CB8AC3E}">
        <p14:creationId xmlns:p14="http://schemas.microsoft.com/office/powerpoint/2010/main" val="11939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and Local Alignments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15</a:t>
            </a:fld>
            <a:endParaRPr lang="en-US"/>
          </a:p>
        </p:txBody>
      </p:sp>
      <p:sp>
        <p:nvSpPr>
          <p:cNvPr id="5" name="Rectangle 4"/>
          <p:cNvSpPr/>
          <p:nvPr/>
        </p:nvSpPr>
        <p:spPr>
          <a:xfrm>
            <a:off x="304800" y="3010933"/>
            <a:ext cx="8610600" cy="1200329"/>
          </a:xfrm>
          <a:prstGeom prst="rect">
            <a:avLst/>
          </a:prstGeom>
        </p:spPr>
        <p:txBody>
          <a:bodyPr wrap="square">
            <a:spAutoFit/>
          </a:bodyPr>
          <a:lstStyle/>
          <a:p>
            <a:r>
              <a:rPr lang="en-US" dirty="0" smtClean="0">
                <a:solidFill>
                  <a:srgbClr val="FF0000"/>
                </a:solidFill>
                <a:latin typeface="Consolas" pitchFamily="49" charset="0"/>
                <a:cs typeface="Consolas" pitchFamily="49" charset="0"/>
              </a:rPr>
              <a:t>v = TCCCAGTTATGTCAGGGGACACGAGCATGCAGAGAC</a:t>
            </a:r>
          </a:p>
          <a:p>
            <a:r>
              <a:rPr lang="en-US" dirty="0" smtClean="0">
                <a:solidFill>
                  <a:srgbClr val="0000CC"/>
                </a:solidFill>
                <a:latin typeface="Consolas" pitchFamily="49" charset="0"/>
                <a:cs typeface="Consolas" pitchFamily="49" charset="0"/>
              </a:rPr>
              <a:t>w = AATTGCCGCCGTCGTTTTCAGCAGTTATGTCAGATC</a:t>
            </a:r>
          </a:p>
          <a:p>
            <a:endParaRPr lang="en-US" dirty="0">
              <a:latin typeface="Consolas" pitchFamily="49" charset="0"/>
              <a:cs typeface="Consolas" pitchFamily="49" charset="0"/>
            </a:endParaRPr>
          </a:p>
        </p:txBody>
      </p:sp>
    </p:spTree>
    <p:extLst>
      <p:ext uri="{BB962C8B-B14F-4D97-AF65-F5344CB8AC3E}">
        <p14:creationId xmlns:p14="http://schemas.microsoft.com/office/powerpoint/2010/main" val="1420246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and Local Alignments</a:t>
            </a:r>
            <a:endParaRPr lang="en-US" dirty="0"/>
          </a:p>
        </p:txBody>
      </p:sp>
      <p:sp>
        <p:nvSpPr>
          <p:cNvPr id="3" name="Content Placeholder 2"/>
          <p:cNvSpPr>
            <a:spLocks noGrp="1"/>
          </p:cNvSpPr>
          <p:nvPr>
            <p:ph idx="1"/>
          </p:nvPr>
        </p:nvSpPr>
        <p:spPr/>
        <p:txBody>
          <a:bodyPr/>
          <a:lstStyle/>
          <a:p>
            <a:r>
              <a:rPr lang="en-US" dirty="0" smtClean="0"/>
              <a:t>Align two sequences such that the resulting alignment tells us how similar the two sequences are in a global sense</a:t>
            </a:r>
          </a:p>
          <a:p>
            <a:endParaRPr lang="en-US" dirty="0"/>
          </a:p>
          <a:p>
            <a:endParaRPr lang="en-US" dirty="0" smtClean="0"/>
          </a:p>
          <a:p>
            <a:endParaRPr lang="en-US" dirty="0" smtClean="0"/>
          </a:p>
          <a:p>
            <a:r>
              <a:rPr lang="en-US" dirty="0" smtClean="0"/>
              <a:t>Align two sequences to identify what parts of the two sequences are locally similar to each other</a:t>
            </a:r>
            <a:endParaRPr lang="en-US" dirty="0"/>
          </a:p>
        </p:txBody>
      </p:sp>
      <p:sp>
        <p:nvSpPr>
          <p:cNvPr id="4" name="Slide Number Placeholder 3"/>
          <p:cNvSpPr>
            <a:spLocks noGrp="1"/>
          </p:cNvSpPr>
          <p:nvPr>
            <p:ph type="sldNum" sz="quarter" idx="12"/>
          </p:nvPr>
        </p:nvSpPr>
        <p:spPr>
          <a:xfrm>
            <a:off x="6934200" y="6477000"/>
            <a:ext cx="1905000" cy="457200"/>
          </a:xfrm>
        </p:spPr>
        <p:txBody>
          <a:bodyPr/>
          <a:lstStyle/>
          <a:p>
            <a:pPr>
              <a:defRPr/>
            </a:pPr>
            <a:fld id="{444FD8F1-8C09-4A79-8EB3-6A91F84C50A0}" type="slidenum">
              <a:rPr lang="en-US" smtClean="0"/>
              <a:pPr>
                <a:defRPr/>
              </a:pPr>
              <a:t>16</a:t>
            </a:fld>
            <a:endParaRPr lang="en-US"/>
          </a:p>
        </p:txBody>
      </p:sp>
      <p:grpSp>
        <p:nvGrpSpPr>
          <p:cNvPr id="5" name="Group 4"/>
          <p:cNvGrpSpPr/>
          <p:nvPr/>
        </p:nvGrpSpPr>
        <p:grpSpPr>
          <a:xfrm>
            <a:off x="152400" y="3203575"/>
            <a:ext cx="8543925" cy="911225"/>
            <a:chOff x="457200" y="2057400"/>
            <a:chExt cx="8543925" cy="911225"/>
          </a:xfrm>
        </p:grpSpPr>
        <p:sp>
          <p:nvSpPr>
            <p:cNvPr id="6" name="Text Box 5"/>
            <p:cNvSpPr txBox="1">
              <a:spLocks noChangeArrowheads="1"/>
            </p:cNvSpPr>
            <p:nvPr/>
          </p:nvSpPr>
          <p:spPr bwMode="auto">
            <a:xfrm>
              <a:off x="457200" y="205740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--T—-CC-C-AGT—-TATGT-CAGGGGACACG—A-GCATGCAGA-GAC</a:t>
              </a:r>
            </a:p>
          </p:txBody>
        </p:sp>
        <p:sp>
          <p:nvSpPr>
            <p:cNvPr id="7" name="Text Box 6"/>
            <p:cNvSpPr txBox="1">
              <a:spLocks noChangeArrowheads="1"/>
            </p:cNvSpPr>
            <p:nvPr/>
          </p:nvSpPr>
          <p:spPr bwMode="auto">
            <a:xfrm>
              <a:off x="457200" y="228600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  || |  ||  | | | |||    || | | |  | ||||   |</a:t>
              </a:r>
            </a:p>
          </p:txBody>
        </p:sp>
        <p:sp>
          <p:nvSpPr>
            <p:cNvPr id="8" name="Text Box 7"/>
            <p:cNvSpPr txBox="1">
              <a:spLocks noChangeArrowheads="1"/>
            </p:cNvSpPr>
            <p:nvPr/>
          </p:nvSpPr>
          <p:spPr bwMode="auto">
            <a:xfrm>
              <a:off x="466725" y="257175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AATTGCCGCC-GTCGT-T-TTCAG----CA-GTTATG—T-CAGAT--C</a:t>
              </a:r>
            </a:p>
          </p:txBody>
        </p:sp>
      </p:grpSp>
      <p:grpSp>
        <p:nvGrpSpPr>
          <p:cNvPr id="9" name="Group 8"/>
          <p:cNvGrpSpPr/>
          <p:nvPr/>
        </p:nvGrpSpPr>
        <p:grpSpPr>
          <a:xfrm>
            <a:off x="-990600" y="5337176"/>
            <a:ext cx="10277475" cy="987424"/>
            <a:chOff x="85725" y="5029200"/>
            <a:chExt cx="10277475" cy="987424"/>
          </a:xfrm>
        </p:grpSpPr>
        <p:sp>
          <p:nvSpPr>
            <p:cNvPr id="10" name="Text Box 8"/>
            <p:cNvSpPr txBox="1">
              <a:spLocks noChangeArrowheads="1"/>
            </p:cNvSpPr>
            <p:nvPr/>
          </p:nvSpPr>
          <p:spPr bwMode="auto">
            <a:xfrm>
              <a:off x="1828800" y="5619749"/>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a:t>
              </a:r>
              <a:r>
                <a:rPr lang="en-US" sz="2000" dirty="0" err="1">
                  <a:latin typeface="Courier New" charset="0"/>
                </a:rPr>
                <a:t>tccCAGTTATGTCAGgggacacgagcatgcagagac</a:t>
              </a:r>
              <a:endParaRPr lang="en-US" sz="2000" dirty="0">
                <a:latin typeface="Courier New" charset="0"/>
              </a:endParaRPr>
            </a:p>
          </p:txBody>
        </p:sp>
        <p:sp>
          <p:nvSpPr>
            <p:cNvPr id="11" name="Text Box 9"/>
            <p:cNvSpPr txBox="1">
              <a:spLocks noChangeArrowheads="1"/>
            </p:cNvSpPr>
            <p:nvPr/>
          </p:nvSpPr>
          <p:spPr bwMode="auto">
            <a:xfrm>
              <a:off x="85725" y="5318125"/>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a:t>
              </a:r>
            </a:p>
          </p:txBody>
        </p:sp>
        <p:sp>
          <p:nvSpPr>
            <p:cNvPr id="12" name="Text Box 10"/>
            <p:cNvSpPr txBox="1">
              <a:spLocks noChangeArrowheads="1"/>
            </p:cNvSpPr>
            <p:nvPr/>
          </p:nvSpPr>
          <p:spPr bwMode="auto">
            <a:xfrm>
              <a:off x="304800" y="502920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err="1">
                  <a:latin typeface="Courier New" charset="0"/>
                </a:rPr>
                <a:t>aattgccgccgtcgttttcagCAGTTATGTCAGatc</a:t>
              </a:r>
              <a:endParaRPr lang="en-US" sz="2000" dirty="0">
                <a:latin typeface="Courier New" charset="0"/>
              </a:endParaRPr>
            </a:p>
          </p:txBody>
        </p:sp>
      </p:grpSp>
    </p:spTree>
    <p:extLst>
      <p:ext uri="{BB962C8B-B14F-4D97-AF65-F5344CB8AC3E}">
        <p14:creationId xmlns:p14="http://schemas.microsoft.com/office/powerpoint/2010/main" val="156347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Representation of scoring schemes as matrices</a:t>
            </a:r>
            <a:endParaRPr lang="en-US" sz="2400" dirty="0"/>
          </a:p>
        </p:txBody>
      </p:sp>
      <p:sp>
        <p:nvSpPr>
          <p:cNvPr id="3" name="Content Placeholder 2"/>
          <p:cNvSpPr>
            <a:spLocks noGrp="1"/>
          </p:cNvSpPr>
          <p:nvPr>
            <p:ph idx="1"/>
          </p:nvPr>
        </p:nvSpPr>
        <p:spPr/>
        <p:txBody>
          <a:bodyPr/>
          <a:lstStyle/>
          <a:p>
            <a:r>
              <a:rPr lang="en-US" dirty="0" smtClean="0"/>
              <a:t>The scoring scheme we had used earlier can be expressed as a matrix</a:t>
            </a:r>
          </a:p>
          <a:p>
            <a:pPr lvl="1"/>
            <a:r>
              <a:rPr lang="en-US" dirty="0" smtClean="0"/>
              <a:t>match </a:t>
            </a:r>
            <a:r>
              <a:rPr lang="en-US" dirty="0"/>
              <a:t>score </a:t>
            </a:r>
            <a:r>
              <a:rPr lang="en-US" i="1" dirty="0">
                <a:solidFill>
                  <a:srgbClr val="FF0000"/>
                </a:solidFill>
              </a:rPr>
              <a:t>+1</a:t>
            </a:r>
            <a:r>
              <a:rPr lang="en-US" dirty="0"/>
              <a:t> mismatch penalty of </a:t>
            </a:r>
            <a:r>
              <a:rPr lang="el-GR" i="1" dirty="0">
                <a:solidFill>
                  <a:srgbClr val="0000CC"/>
                </a:solidFill>
                <a:cs typeface="Times New Roman" pitchFamily="18" charset="0"/>
              </a:rPr>
              <a:t>μ </a:t>
            </a:r>
            <a:r>
              <a:rPr lang="en-US" dirty="0"/>
              <a:t>and gap penalty </a:t>
            </a:r>
            <a:r>
              <a:rPr lang="el-GR" i="1" dirty="0" smtClean="0">
                <a:solidFill>
                  <a:srgbClr val="0000CC"/>
                </a:solidFill>
                <a:cs typeface="Times New Roman" pitchFamily="18" charset="0"/>
              </a:rPr>
              <a:t>σ</a:t>
            </a:r>
            <a:endParaRPr lang="en-US" i="1" dirty="0" smtClean="0">
              <a:solidFill>
                <a:srgbClr val="0000CC"/>
              </a:solidFill>
              <a:cs typeface="Times New Roman" pitchFamily="18" charset="0"/>
            </a:endParaRPr>
          </a:p>
          <a:p>
            <a:pPr lvl="1"/>
            <a:endParaRPr lang="en-US" i="1" dirty="0">
              <a:solidFill>
                <a:srgbClr val="0000CC"/>
              </a:solidFill>
              <a:cs typeface="Times New Roman" pitchFamily="18" charset="0"/>
            </a:endParaRPr>
          </a:p>
          <a:p>
            <a:pPr lvl="1"/>
            <a:endParaRPr lang="en-US" i="1" dirty="0" smtClean="0">
              <a:solidFill>
                <a:srgbClr val="0000CC"/>
              </a:solidFill>
              <a:cs typeface="Times New Roman" pitchFamily="18" charset="0"/>
            </a:endParaRPr>
          </a:p>
          <a:p>
            <a:pPr lvl="1"/>
            <a:endParaRPr lang="en-US" i="1" dirty="0">
              <a:solidFill>
                <a:srgbClr val="0000CC"/>
              </a:solidFill>
              <a:cs typeface="Times New Roman" pitchFamily="18" charset="0"/>
            </a:endParaRPr>
          </a:p>
          <a:p>
            <a:pPr lvl="1"/>
            <a:endParaRPr lang="en-US" i="1" dirty="0" smtClean="0">
              <a:solidFill>
                <a:srgbClr val="0000CC"/>
              </a:solidFill>
              <a:cs typeface="Times New Roman" pitchFamily="18" charset="0"/>
            </a:endParaRPr>
          </a:p>
          <a:p>
            <a:pPr lvl="1"/>
            <a:endParaRPr lang="en-US" i="1" dirty="0">
              <a:solidFill>
                <a:srgbClr val="0000CC"/>
              </a:solidFill>
              <a:cs typeface="Times New Roman" pitchFamily="18" charset="0"/>
            </a:endParaRPr>
          </a:p>
          <a:p>
            <a:r>
              <a:rPr lang="en-US" i="1" dirty="0" smtClean="0">
                <a:solidFill>
                  <a:srgbClr val="0000CC"/>
                </a:solidFill>
                <a:cs typeface="Times New Roman" pitchFamily="18" charset="0"/>
              </a:rPr>
              <a:t>This representation allows more sophisticated scoring schemes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17</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127496594"/>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oMath>
                            </m:oMathPara>
                          </a14:m>
                          <a:endParaRPr lang="en-US" b="0" dirty="0">
                            <a:latin typeface="Consolas" pitchFamily="49" charset="0"/>
                            <a:cs typeface="Consolas" pitchFamily="49" charset="0"/>
                          </a:endParaRPr>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127496594"/>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108197" b="-422951"/>
                          </a:stretch>
                        </a:blipFill>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208197" b="-322951"/>
                          </a:stretch>
                        </a:blipFill>
                      </a:tcPr>
                    </a:tc>
                  </a:tr>
                  <a:tr h="370840">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313333" b="-228333"/>
                          </a:stretch>
                        </a:blipFill>
                      </a:tcPr>
                    </a:tc>
                  </a:tr>
                  <a:tr h="370840">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endParaRPr lang="en-US"/>
                        </a:p>
                      </a:txBody>
                      <a:tcPr>
                        <a:blipFill rotWithShape="1">
                          <a:blip r:embed="rId2"/>
                          <a:stretch>
                            <a:fillRect l="-483529" t="-406557" b="-124590"/>
                          </a:stretch>
                        </a:blipFill>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endParaRPr lang="en-US"/>
                        </a:p>
                      </a:txBody>
                      <a:tcPr>
                        <a:blipFill rotWithShape="1">
                          <a:blip r:embed="rId2"/>
                          <a:stretch>
                            <a:fillRect l="-83529" t="-506557" r="-400000" b="-24590"/>
                          </a:stretch>
                        </a:blipFill>
                      </a:tcPr>
                    </a:tc>
                    <a:tc>
                      <a:txBody>
                        <a:bodyPr/>
                        <a:lstStyle/>
                        <a:p>
                          <a:endParaRPr lang="en-US"/>
                        </a:p>
                      </a:txBody>
                      <a:tcPr>
                        <a:blipFill rotWithShape="1">
                          <a:blip r:embed="rId2"/>
                          <a:stretch>
                            <a:fillRect l="-183529" t="-506557" r="-300000" b="-24590"/>
                          </a:stretch>
                        </a:blipFill>
                      </a:tcPr>
                    </a:tc>
                    <a:tc>
                      <a:txBody>
                        <a:bodyPr/>
                        <a:lstStyle/>
                        <a:p>
                          <a:endParaRPr lang="en-US"/>
                        </a:p>
                      </a:txBody>
                      <a:tcPr>
                        <a:blipFill rotWithShape="1">
                          <a:blip r:embed="rId2"/>
                          <a:stretch>
                            <a:fillRect l="-283529" t="-506557" r="-200000" b="-24590"/>
                          </a:stretch>
                        </a:blipFill>
                      </a:tcPr>
                    </a:tc>
                    <a:tc>
                      <a:txBody>
                        <a:bodyPr/>
                        <a:lstStyle/>
                        <a:p>
                          <a:endParaRPr lang="en-US"/>
                        </a:p>
                      </a:txBody>
                      <a:tcPr>
                        <a:blipFill rotWithShape="1">
                          <a:blip r:embed="rId2"/>
                          <a:stretch>
                            <a:fillRect l="-383529" t="-506557" r="-100000" b="-24590"/>
                          </a:stretch>
                        </a:blipFill>
                      </a:tcPr>
                    </a:tc>
                    <a:tc>
                      <a:txBody>
                        <a:bodyPr/>
                        <a:lstStyle/>
                        <a:p>
                          <a:endParaRPr lang="en-US"/>
                        </a:p>
                      </a:txBody>
                      <a:tcPr>
                        <a:blipFill rotWithShape="1">
                          <a:blip r:embed="rId2"/>
                          <a:stretch>
                            <a:fillRect l="-483529" t="-506557" b="-24590"/>
                          </a:stretch>
                        </a:blipFill>
                      </a:tcPr>
                    </a:tc>
                  </a:tr>
                </a:tbl>
              </a:graphicData>
            </a:graphic>
          </p:graphicFrame>
        </mc:Fallback>
      </mc:AlternateContent>
    </p:spTree>
    <p:extLst>
      <p:ext uri="{BB962C8B-B14F-4D97-AF65-F5344CB8AC3E}">
        <p14:creationId xmlns:p14="http://schemas.microsoft.com/office/powerpoint/2010/main" val="397513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Matrix</a:t>
            </a:r>
            <a:endParaRPr lang="en-US" dirty="0"/>
          </a:p>
        </p:txBody>
      </p:sp>
      <p:sp>
        <p:nvSpPr>
          <p:cNvPr id="3" name="Content Placeholder 2"/>
          <p:cNvSpPr>
            <a:spLocks noGrp="1"/>
          </p:cNvSpPr>
          <p:nvPr>
            <p:ph idx="1"/>
          </p:nvPr>
        </p:nvSpPr>
        <p:spPr/>
        <p:txBody>
          <a:bodyPr/>
          <a:lstStyle/>
          <a:p>
            <a:r>
              <a:rPr lang="en-US" dirty="0" smtClean="0"/>
              <a:t>What will be the size of the scoring matrix for protein sequences?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18</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47453021"/>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oMath>
                            </m:oMathPara>
                          </a14:m>
                          <a:endParaRPr lang="en-US" b="0" dirty="0">
                            <a:latin typeface="Consolas" pitchFamily="49" charset="0"/>
                            <a:cs typeface="Consolas" pitchFamily="49" charset="0"/>
                          </a:endParaRPr>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47453021"/>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108197" b="-422951"/>
                          </a:stretch>
                        </a:blipFill>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208197" b="-322951"/>
                          </a:stretch>
                        </a:blipFill>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313333" b="-228333"/>
                          </a:stretch>
                        </a:blipFill>
                      </a:tcPr>
                    </a:tc>
                  </a:tr>
                  <a:tr h="370840">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endParaRPr lang="en-US"/>
                        </a:p>
                      </a:txBody>
                      <a:tcPr>
                        <a:blipFill rotWithShape="1">
                          <a:blip r:embed="rId2"/>
                          <a:stretch>
                            <a:fillRect l="-483529" t="-406557" b="-124590"/>
                          </a:stretch>
                        </a:blipFill>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endParaRPr lang="en-US"/>
                        </a:p>
                      </a:txBody>
                      <a:tcPr>
                        <a:blipFill rotWithShape="1">
                          <a:blip r:embed="rId2"/>
                          <a:stretch>
                            <a:fillRect l="-83529" t="-506557" r="-400000" b="-24590"/>
                          </a:stretch>
                        </a:blipFill>
                      </a:tcPr>
                    </a:tc>
                    <a:tc>
                      <a:txBody>
                        <a:bodyPr/>
                        <a:lstStyle/>
                        <a:p>
                          <a:endParaRPr lang="en-US"/>
                        </a:p>
                      </a:txBody>
                      <a:tcPr>
                        <a:blipFill rotWithShape="1">
                          <a:blip r:embed="rId2"/>
                          <a:stretch>
                            <a:fillRect l="-183529" t="-506557" r="-300000" b="-24590"/>
                          </a:stretch>
                        </a:blipFill>
                      </a:tcPr>
                    </a:tc>
                    <a:tc>
                      <a:txBody>
                        <a:bodyPr/>
                        <a:lstStyle/>
                        <a:p>
                          <a:endParaRPr lang="en-US"/>
                        </a:p>
                      </a:txBody>
                      <a:tcPr>
                        <a:blipFill rotWithShape="1">
                          <a:blip r:embed="rId2"/>
                          <a:stretch>
                            <a:fillRect l="-283529" t="-506557" r="-200000" b="-24590"/>
                          </a:stretch>
                        </a:blipFill>
                      </a:tcPr>
                    </a:tc>
                    <a:tc>
                      <a:txBody>
                        <a:bodyPr/>
                        <a:lstStyle/>
                        <a:p>
                          <a:endParaRPr lang="en-US"/>
                        </a:p>
                      </a:txBody>
                      <a:tcPr>
                        <a:blipFill rotWithShape="1">
                          <a:blip r:embed="rId2"/>
                          <a:stretch>
                            <a:fillRect l="-383529" t="-506557" r="-100000" b="-24590"/>
                          </a:stretch>
                        </a:blipFill>
                      </a:tcPr>
                    </a:tc>
                    <a:tc>
                      <a:txBody>
                        <a:bodyPr/>
                        <a:lstStyle/>
                        <a:p>
                          <a:endParaRPr lang="en-US"/>
                        </a:p>
                      </a:txBody>
                      <a:tcPr>
                        <a:blipFill rotWithShape="1">
                          <a:blip r:embed="rId2"/>
                          <a:stretch>
                            <a:fillRect l="-483529" t="-506557" b="-24590"/>
                          </a:stretch>
                        </a:blipFill>
                      </a:tcPr>
                    </a:tc>
                  </a:tr>
                </a:tbl>
              </a:graphicData>
            </a:graphic>
          </p:graphicFrame>
        </mc:Fallback>
      </mc:AlternateContent>
    </p:spTree>
    <p:extLst>
      <p:ext uri="{BB962C8B-B14F-4D97-AF65-F5344CB8AC3E}">
        <p14:creationId xmlns:p14="http://schemas.microsoft.com/office/powerpoint/2010/main" val="220006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Matrices</a:t>
            </a:r>
            <a:endParaRPr lang="en-US" dirty="0"/>
          </a:p>
        </p:txBody>
      </p:sp>
      <p:sp>
        <p:nvSpPr>
          <p:cNvPr id="3" name="Content Placeholder 2"/>
          <p:cNvSpPr>
            <a:spLocks noGrp="1"/>
          </p:cNvSpPr>
          <p:nvPr>
            <p:ph idx="1"/>
          </p:nvPr>
        </p:nvSpPr>
        <p:spPr>
          <a:xfrm>
            <a:off x="685800" y="1828800"/>
            <a:ext cx="5562600" cy="4267200"/>
          </a:xfrm>
        </p:spPr>
        <p:txBody>
          <a:bodyPr/>
          <a:lstStyle/>
          <a:p>
            <a:r>
              <a:rPr lang="en-US" sz="2000" dirty="0" smtClean="0"/>
              <a:t>Scoring matrices allow us to model the biochemical similarity or evolutionary relationships of different amino acids while generating sequence alignments</a:t>
            </a:r>
          </a:p>
          <a:p>
            <a:endParaRPr lang="en-US" sz="2000" dirty="0"/>
          </a:p>
          <a:p>
            <a:r>
              <a:rPr lang="en-US" sz="2000" dirty="0" smtClean="0"/>
              <a:t>Example</a:t>
            </a:r>
          </a:p>
          <a:p>
            <a:pPr lvl="1"/>
            <a:r>
              <a:rPr lang="en-US" sz="2000" dirty="0" smtClean="0"/>
              <a:t>D and E are very similar to each other and the function of a protein won’t change much if a D substitutes an E in the other sequence</a:t>
            </a:r>
          </a:p>
          <a:p>
            <a:pPr lvl="1"/>
            <a:r>
              <a:rPr lang="en-US" sz="2000" dirty="0" smtClean="0"/>
              <a:t>This mismatch should receive a smaller penalty in comparison to a substitution of D with F</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137" y="1447800"/>
            <a:ext cx="237707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137" y="4330700"/>
            <a:ext cx="961584"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640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1600" dirty="0" smtClean="0"/>
              <a:t>Sequence alignment </a:t>
            </a:r>
          </a:p>
          <a:p>
            <a:r>
              <a:rPr lang="en-US" sz="1600" dirty="0" smtClean="0"/>
              <a:t>MSA</a:t>
            </a:r>
          </a:p>
          <a:p>
            <a:r>
              <a:rPr lang="en-US" sz="1600" dirty="0" smtClean="0"/>
              <a:t>Find </a:t>
            </a:r>
            <a:r>
              <a:rPr lang="en-US" sz="1600" dirty="0"/>
              <a:t>basic properties of the protein sequence</a:t>
            </a:r>
          </a:p>
          <a:p>
            <a:r>
              <a:rPr lang="en-US" sz="1600" dirty="0"/>
              <a:t>Introduction to workflow design: Converting the file format</a:t>
            </a:r>
          </a:p>
          <a:p>
            <a:r>
              <a:rPr lang="en-US" sz="1600" dirty="0" smtClean="0"/>
              <a:t>BLASTING</a:t>
            </a:r>
          </a:p>
          <a:p>
            <a:r>
              <a:rPr lang="en-US" sz="1600" dirty="0" smtClean="0"/>
              <a:t>Homology Detection</a:t>
            </a:r>
          </a:p>
          <a:p>
            <a:r>
              <a:rPr lang="en-US" sz="1600" dirty="0" smtClean="0"/>
              <a:t>Profiles</a:t>
            </a:r>
            <a:endParaRPr lang="en-US" sz="1600" dirty="0"/>
          </a:p>
          <a:p>
            <a:r>
              <a:rPr lang="en-US" sz="1600" dirty="0"/>
              <a:t>Connecting to remote database for downloading sequence</a:t>
            </a:r>
          </a:p>
          <a:p>
            <a:r>
              <a:rPr lang="en-US" sz="1600" dirty="0"/>
              <a:t>Visualization of protein structure</a:t>
            </a:r>
          </a:p>
          <a:p>
            <a:r>
              <a:rPr lang="en-US" sz="1600" dirty="0"/>
              <a:t>Introduction to annotations</a:t>
            </a:r>
          </a:p>
          <a:p>
            <a:r>
              <a:rPr lang="en-US" sz="1600" dirty="0"/>
              <a:t>Using DAS for sequence annotation</a:t>
            </a:r>
          </a:p>
          <a:p>
            <a:r>
              <a:rPr lang="en-US" sz="1600" smtClean="0"/>
              <a:t>Protein Design</a:t>
            </a:r>
            <a:endParaRPr lang="en-US" sz="1600" dirty="0" smtClean="0"/>
          </a:p>
          <a:p>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a:t>
            </a:fld>
            <a:endParaRPr lang="en-US"/>
          </a:p>
        </p:txBody>
      </p:sp>
    </p:spTree>
    <p:extLst>
      <p:ext uri="{BB962C8B-B14F-4D97-AF65-F5344CB8AC3E}">
        <p14:creationId xmlns:p14="http://schemas.microsoft.com/office/powerpoint/2010/main" val="1607306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Matrix: PAM 250</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20</a:t>
            </a:fld>
            <a:endParaRPr lang="en-US"/>
          </a:p>
        </p:txBody>
      </p:sp>
      <p:pic>
        <p:nvPicPr>
          <p:cNvPr id="5" name="Picture 2" descr="http://biit.cs.ut.ee/~vilo/edu/2005-06/Text_Algorithms/L5_Edit/P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7581044" cy="502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37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Matrix: PAM 250</a:t>
            </a:r>
          </a:p>
        </p:txBody>
      </p:sp>
      <p:sp>
        <p:nvSpPr>
          <p:cNvPr id="3" name="Content Placeholder 2"/>
          <p:cNvSpPr>
            <a:spLocks noGrp="1"/>
          </p:cNvSpPr>
          <p:nvPr>
            <p:ph idx="1"/>
          </p:nvPr>
        </p:nvSpPr>
        <p:spPr/>
        <p:txBody>
          <a:bodyPr/>
          <a:lstStyle/>
          <a:p>
            <a:pPr>
              <a:lnSpc>
                <a:spcPct val="90000"/>
              </a:lnSpc>
              <a:spcBef>
                <a:spcPct val="50000"/>
              </a:spcBef>
            </a:pPr>
            <a:r>
              <a:rPr lang="en-US" dirty="0"/>
              <a:t>Although R and K are different amino acids, they have a positive score.</a:t>
            </a:r>
          </a:p>
          <a:p>
            <a:pPr>
              <a:lnSpc>
                <a:spcPct val="90000"/>
              </a:lnSpc>
              <a:spcBef>
                <a:spcPct val="50000"/>
              </a:spcBef>
            </a:pPr>
            <a:r>
              <a:rPr lang="en-US" dirty="0"/>
              <a:t>Why? They are both positively charged amino acids, therefore substitution will not greatly change the function of the protein.</a:t>
            </a:r>
          </a:p>
          <a:p>
            <a:endParaRPr lang="en-US" b="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21</a:t>
            </a:fld>
            <a:endParaRPr lang="en-US"/>
          </a:p>
        </p:txBody>
      </p:sp>
    </p:spTree>
    <p:extLst>
      <p:ext uri="{BB962C8B-B14F-4D97-AF65-F5344CB8AC3E}">
        <p14:creationId xmlns:p14="http://schemas.microsoft.com/office/powerpoint/2010/main" val="3324952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Matrices: BLOSUM</a:t>
            </a:r>
            <a:endParaRPr lang="en-US" dirty="0"/>
          </a:p>
        </p:txBody>
      </p:sp>
      <p:sp>
        <p:nvSpPr>
          <p:cNvPr id="3" name="Content Placeholder 2"/>
          <p:cNvSpPr>
            <a:spLocks noGrp="1"/>
          </p:cNvSpPr>
          <p:nvPr>
            <p:ph idx="1"/>
          </p:nvPr>
        </p:nvSpPr>
        <p:spPr/>
        <p:txBody>
          <a:bodyPr/>
          <a:lstStyle/>
          <a:p>
            <a:r>
              <a:rPr lang="en-US" dirty="0"/>
              <a:t>Blocks Substitution Matrix </a:t>
            </a:r>
          </a:p>
          <a:p>
            <a:r>
              <a:rPr lang="en-US" dirty="0" smtClean="0"/>
              <a:t>A representation of how frequently does one amino acid substitute another in alignments within the protein universe</a:t>
            </a:r>
          </a:p>
          <a:p>
            <a:r>
              <a:rPr lang="en-US" dirty="0" smtClean="0"/>
              <a:t>Scores </a:t>
            </a:r>
            <a:r>
              <a:rPr lang="en-US" dirty="0"/>
              <a:t>derived from </a:t>
            </a:r>
            <a:r>
              <a:rPr lang="en-US" i="1" dirty="0"/>
              <a:t>observations</a:t>
            </a:r>
            <a:r>
              <a:rPr lang="en-US" dirty="0"/>
              <a:t> of the frequencies of substitutions in alignments of related proteins</a:t>
            </a:r>
          </a:p>
          <a:p>
            <a:r>
              <a:rPr lang="en-US" dirty="0"/>
              <a:t>Matrix name indicates evolutionary distance:</a:t>
            </a:r>
          </a:p>
          <a:p>
            <a:pPr lvl="1"/>
            <a:r>
              <a:rPr lang="en-US" sz="2000" dirty="0"/>
              <a:t>BLOSUM62 was created using sequences sharing no more than 62% identity</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22</a:t>
            </a:fld>
            <a:endParaRPr lang="en-US"/>
          </a:p>
        </p:txBody>
      </p:sp>
    </p:spTree>
    <p:extLst>
      <p:ext uri="{BB962C8B-B14F-4D97-AF65-F5344CB8AC3E}">
        <p14:creationId xmlns:p14="http://schemas.microsoft.com/office/powerpoint/2010/main" val="75226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23</a:t>
            </a:fld>
            <a:endParaRPr lang="en-US"/>
          </a:p>
        </p:txBody>
      </p:sp>
      <p:pic>
        <p:nvPicPr>
          <p:cNvPr id="5" name="Picture 3" descr="blosum50"/>
          <p:cNvPicPr>
            <a:picLocks noChangeAspect="1" noChangeArrowheads="1"/>
          </p:cNvPicPr>
          <p:nvPr/>
        </p:nvPicPr>
        <p:blipFill>
          <a:blip r:embed="rId2"/>
          <a:srcRect/>
          <a:stretch>
            <a:fillRect/>
          </a:stretch>
        </p:blipFill>
        <p:spPr bwMode="auto">
          <a:xfrm>
            <a:off x="2209800" y="952500"/>
            <a:ext cx="5255348" cy="5749925"/>
          </a:xfrm>
          <a:prstGeom prst="rect">
            <a:avLst/>
          </a:prstGeom>
          <a:noFill/>
          <a:ln w="9525">
            <a:noFill/>
            <a:miter lim="800000"/>
            <a:headEnd/>
            <a:tailEnd/>
          </a:ln>
          <a:effectLst/>
        </p:spPr>
      </p:pic>
    </p:spTree>
    <p:extLst>
      <p:ext uri="{BB962C8B-B14F-4D97-AF65-F5344CB8AC3E}">
        <p14:creationId xmlns:p14="http://schemas.microsoft.com/office/powerpoint/2010/main" val="724427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Blosum62</a:t>
            </a:r>
            <a:endParaRPr lang="en-US" dirty="0"/>
          </a:p>
        </p:txBody>
      </p:sp>
      <p:sp>
        <p:nvSpPr>
          <p:cNvPr id="3" name="Content Placeholder 2"/>
          <p:cNvSpPr>
            <a:spLocks noGrp="1"/>
          </p:cNvSpPr>
          <p:nvPr>
            <p:ph idx="1"/>
          </p:nvPr>
        </p:nvSpPr>
        <p:spPr/>
        <p:txBody>
          <a:bodyPr/>
          <a:lstStyle/>
          <a:p>
            <a:r>
              <a:rPr lang="en-US" dirty="0"/>
              <a:t>Where did the BLOSUM62 alignment score matrix come from</a:t>
            </a:r>
            <a:r>
              <a:rPr lang="en-US" dirty="0" smtClean="0"/>
              <a:t>?</a:t>
            </a:r>
          </a:p>
          <a:p>
            <a:pPr lvl="1"/>
            <a:r>
              <a:rPr lang="en-US" dirty="0" smtClean="0"/>
              <a:t>Eddy 2004</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3908784"/>
              </p:ext>
            </p:extLst>
          </p:nvPr>
        </p:nvGraphicFramePr>
        <p:xfrm>
          <a:off x="4191000" y="2514600"/>
          <a:ext cx="3140075" cy="4064000"/>
        </p:xfrm>
        <a:graphic>
          <a:graphicData uri="http://schemas.openxmlformats.org/presentationml/2006/ole">
            <mc:AlternateContent xmlns:mc="http://schemas.openxmlformats.org/markup-compatibility/2006">
              <mc:Choice xmlns:v="urn:schemas-microsoft-com:vml" Requires="v">
                <p:oleObj spid="_x0000_s2404"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4191000" y="2514600"/>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2352591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Affine Gap Penalties</a:t>
            </a:r>
          </a:p>
        </p:txBody>
      </p:sp>
      <p:sp>
        <p:nvSpPr>
          <p:cNvPr id="171011" name="Rectangle 3"/>
          <p:cNvSpPr>
            <a:spLocks noGrp="1" noChangeArrowheads="1"/>
          </p:cNvSpPr>
          <p:nvPr>
            <p:ph type="body" idx="1"/>
          </p:nvPr>
        </p:nvSpPr>
        <p:spPr>
          <a:noFill/>
          <a:ln/>
        </p:spPr>
        <p:txBody>
          <a:bodyPr/>
          <a:lstStyle/>
          <a:p>
            <a:r>
              <a:rPr lang="en-US" dirty="0"/>
              <a:t>In nature, a series of </a:t>
            </a:r>
            <a:r>
              <a:rPr lang="en-US" i="1" dirty="0"/>
              <a:t>k</a:t>
            </a:r>
            <a:r>
              <a:rPr lang="en-US" dirty="0"/>
              <a:t> </a:t>
            </a:r>
            <a:r>
              <a:rPr lang="en-US" dirty="0" smtClean="0"/>
              <a:t>insertions or deletions (</a:t>
            </a:r>
            <a:r>
              <a:rPr lang="en-US" dirty="0" err="1" smtClean="0"/>
              <a:t>indels</a:t>
            </a:r>
            <a:r>
              <a:rPr lang="en-US" dirty="0" smtClean="0"/>
              <a:t> or gaps) </a:t>
            </a:r>
            <a:r>
              <a:rPr lang="en-US" dirty="0"/>
              <a:t>often </a:t>
            </a:r>
            <a:r>
              <a:rPr lang="en-US" dirty="0" smtClean="0"/>
              <a:t>comes </a:t>
            </a:r>
            <a:r>
              <a:rPr lang="en-US" dirty="0"/>
              <a:t>as a single event rather than a series of </a:t>
            </a:r>
            <a:r>
              <a:rPr lang="en-US" i="1" dirty="0"/>
              <a:t>k</a:t>
            </a:r>
            <a:r>
              <a:rPr lang="en-US" dirty="0"/>
              <a:t> single nucleotide events:</a:t>
            </a:r>
          </a:p>
        </p:txBody>
      </p:sp>
      <p:sp>
        <p:nvSpPr>
          <p:cNvPr id="171012" name="WordArt 4"/>
          <p:cNvSpPr>
            <a:spLocks noChangeArrowheads="1" noChangeShapeType="1" noTextEdit="1"/>
          </p:cNvSpPr>
          <p:nvPr/>
        </p:nvSpPr>
        <p:spPr bwMode="auto">
          <a:xfrm>
            <a:off x="1638300" y="3244850"/>
            <a:ext cx="1790700" cy="9493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0000"/>
                </a:solidFill>
                <a:latin typeface="Courier New"/>
                <a:ea typeface="Perpetua"/>
                <a:cs typeface="Courier New"/>
              </a:rPr>
              <a:t>ATA--GC</a:t>
            </a:r>
            <a:endParaRPr lang="en-US" sz="3600" kern="10" dirty="0">
              <a:ln w="9525">
                <a:solidFill>
                  <a:srgbClr val="000000"/>
                </a:solidFill>
                <a:round/>
                <a:headEnd/>
                <a:tailEnd/>
              </a:ln>
              <a:solidFill>
                <a:srgbClr val="000000"/>
              </a:solidFill>
              <a:latin typeface="Courier New"/>
              <a:ea typeface="Perpetua"/>
              <a:cs typeface="Courier New"/>
            </a:endParaRPr>
          </a:p>
          <a:p>
            <a:pPr algn="ctr"/>
            <a:r>
              <a:rPr lang="en-US" sz="3600" kern="10" dirty="0">
                <a:ln w="9525">
                  <a:solidFill>
                    <a:srgbClr val="000000"/>
                  </a:solidFill>
                  <a:round/>
                  <a:headEnd/>
                  <a:tailEnd/>
                </a:ln>
                <a:solidFill>
                  <a:srgbClr val="000000"/>
                </a:solidFill>
                <a:latin typeface="Courier New"/>
                <a:ea typeface="Perpetua"/>
                <a:cs typeface="Courier New"/>
              </a:rPr>
              <a:t>ATATTGC</a:t>
            </a:r>
          </a:p>
        </p:txBody>
      </p:sp>
      <p:sp>
        <p:nvSpPr>
          <p:cNvPr id="171013" name="WordArt 5"/>
          <p:cNvSpPr>
            <a:spLocks noChangeArrowheads="1" noChangeShapeType="1" noTextEdit="1"/>
          </p:cNvSpPr>
          <p:nvPr/>
        </p:nvSpPr>
        <p:spPr bwMode="auto">
          <a:xfrm>
            <a:off x="5829300" y="3244850"/>
            <a:ext cx="1790700" cy="9493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0000"/>
                </a:solidFill>
                <a:latin typeface="Courier New"/>
                <a:ea typeface="Perpetua"/>
                <a:cs typeface="Courier New"/>
              </a:rPr>
              <a:t>ATAG-GC</a:t>
            </a:r>
            <a:endParaRPr lang="en-US" sz="3600" kern="10" dirty="0">
              <a:ln w="9525">
                <a:solidFill>
                  <a:srgbClr val="000000"/>
                </a:solidFill>
                <a:round/>
                <a:headEnd/>
                <a:tailEnd/>
              </a:ln>
              <a:solidFill>
                <a:srgbClr val="000000"/>
              </a:solidFill>
              <a:latin typeface="Courier New"/>
              <a:ea typeface="Perpetua"/>
              <a:cs typeface="Courier New"/>
            </a:endParaRPr>
          </a:p>
          <a:p>
            <a:pPr algn="ctr"/>
            <a:r>
              <a:rPr lang="en-US" sz="3600" kern="10" dirty="0" smtClean="0">
                <a:ln w="9525">
                  <a:solidFill>
                    <a:srgbClr val="000000"/>
                  </a:solidFill>
                  <a:round/>
                  <a:headEnd/>
                  <a:tailEnd/>
                </a:ln>
                <a:solidFill>
                  <a:srgbClr val="000000"/>
                </a:solidFill>
                <a:latin typeface="Courier New"/>
                <a:ea typeface="Perpetua"/>
                <a:cs typeface="Courier New"/>
              </a:rPr>
              <a:t>AT-GTGC</a:t>
            </a:r>
            <a:endParaRPr lang="en-US" sz="3600" kern="10" dirty="0">
              <a:ln w="9525">
                <a:solidFill>
                  <a:srgbClr val="000000"/>
                </a:solidFill>
                <a:round/>
                <a:headEnd/>
                <a:tailEnd/>
              </a:ln>
              <a:solidFill>
                <a:srgbClr val="000000"/>
              </a:solidFill>
              <a:latin typeface="Courier New"/>
              <a:ea typeface="Perpetua"/>
              <a:cs typeface="Courier New"/>
            </a:endParaRPr>
          </a:p>
        </p:txBody>
      </p:sp>
      <p:sp>
        <p:nvSpPr>
          <p:cNvPr id="171014" name="Text Box 6"/>
          <p:cNvSpPr txBox="1">
            <a:spLocks noChangeArrowheads="1"/>
          </p:cNvSpPr>
          <p:nvPr/>
        </p:nvSpPr>
        <p:spPr bwMode="auto">
          <a:xfrm>
            <a:off x="3276600" y="4724400"/>
            <a:ext cx="2933700" cy="10969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200"/>
              <a:t>Normal scoring would give the same score for both alignments</a:t>
            </a:r>
          </a:p>
        </p:txBody>
      </p:sp>
      <p:sp>
        <p:nvSpPr>
          <p:cNvPr id="171015" name="Line 7"/>
          <p:cNvSpPr>
            <a:spLocks noChangeShapeType="1"/>
          </p:cNvSpPr>
          <p:nvPr/>
        </p:nvSpPr>
        <p:spPr bwMode="auto">
          <a:xfrm flipH="1" flipV="1">
            <a:off x="3467100" y="4235450"/>
            <a:ext cx="2286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71016" name="Line 8"/>
          <p:cNvSpPr>
            <a:spLocks noChangeShapeType="1"/>
          </p:cNvSpPr>
          <p:nvPr/>
        </p:nvSpPr>
        <p:spPr bwMode="auto">
          <a:xfrm flipV="1">
            <a:off x="5448300" y="4235450"/>
            <a:ext cx="304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nvGrpSpPr>
          <p:cNvPr id="171017" name="Group 9"/>
          <p:cNvGrpSpPr>
            <a:grpSpLocks/>
          </p:cNvGrpSpPr>
          <p:nvPr/>
        </p:nvGrpSpPr>
        <p:grpSpPr bwMode="auto">
          <a:xfrm>
            <a:off x="838200" y="4495800"/>
            <a:ext cx="2247900" cy="1431925"/>
            <a:chOff x="720" y="2496"/>
            <a:chExt cx="1056" cy="902"/>
          </a:xfrm>
        </p:grpSpPr>
        <p:sp>
          <p:nvSpPr>
            <p:cNvPr id="171018" name="Text Box 10"/>
            <p:cNvSpPr txBox="1">
              <a:spLocks noChangeArrowheads="1"/>
            </p:cNvSpPr>
            <p:nvPr/>
          </p:nvSpPr>
          <p:spPr bwMode="auto">
            <a:xfrm>
              <a:off x="720" y="2880"/>
              <a:ext cx="1056" cy="51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This is more likely.</a:t>
              </a:r>
            </a:p>
          </p:txBody>
        </p:sp>
        <p:sp>
          <p:nvSpPr>
            <p:cNvPr id="171019" name="Line 11"/>
            <p:cNvSpPr>
              <a:spLocks noChangeShapeType="1"/>
            </p:cNvSpPr>
            <p:nvPr/>
          </p:nvSpPr>
          <p:spPr bwMode="auto">
            <a:xfrm flipV="1">
              <a:off x="1392" y="2496"/>
              <a:ext cx="0" cy="384"/>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grpSp>
      <p:grpSp>
        <p:nvGrpSpPr>
          <p:cNvPr id="171020" name="Group 12"/>
          <p:cNvGrpSpPr>
            <a:grpSpLocks/>
          </p:cNvGrpSpPr>
          <p:nvPr/>
        </p:nvGrpSpPr>
        <p:grpSpPr bwMode="auto">
          <a:xfrm>
            <a:off x="6096000" y="4495800"/>
            <a:ext cx="2247900" cy="1431925"/>
            <a:chOff x="720" y="2496"/>
            <a:chExt cx="1056" cy="902"/>
          </a:xfrm>
        </p:grpSpPr>
        <p:sp>
          <p:nvSpPr>
            <p:cNvPr id="171021" name="Text Box 13"/>
            <p:cNvSpPr txBox="1">
              <a:spLocks noChangeArrowheads="1"/>
            </p:cNvSpPr>
            <p:nvPr/>
          </p:nvSpPr>
          <p:spPr bwMode="auto">
            <a:xfrm>
              <a:off x="720" y="2880"/>
              <a:ext cx="1056" cy="51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This is less likely.</a:t>
              </a:r>
            </a:p>
          </p:txBody>
        </p:sp>
        <p:sp>
          <p:nvSpPr>
            <p:cNvPr id="171022" name="Line 14"/>
            <p:cNvSpPr>
              <a:spLocks noChangeShapeType="1"/>
            </p:cNvSpPr>
            <p:nvPr/>
          </p:nvSpPr>
          <p:spPr bwMode="auto">
            <a:xfrm flipV="1">
              <a:off x="1392" y="2496"/>
              <a:ext cx="0" cy="384"/>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grpSp>
      <p:sp>
        <p:nvSpPr>
          <p:cNvPr id="171023" name="Rectangle 15"/>
          <p:cNvSpPr>
            <a:spLocks noChangeArrowheads="1"/>
          </p:cNvSpPr>
          <p:nvPr/>
        </p:nvSpPr>
        <p:spPr bwMode="auto">
          <a:xfrm>
            <a:off x="1990725" y="3260725"/>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28249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10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1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DNA</a:t>
            </a:r>
            <a:endParaRPr lang="en-US" dirty="0"/>
          </a:p>
        </p:txBody>
      </p:sp>
      <p:sp>
        <p:nvSpPr>
          <p:cNvPr id="3" name="Content Placeholder 2"/>
          <p:cNvSpPr>
            <a:spLocks noGrp="1"/>
          </p:cNvSpPr>
          <p:nvPr>
            <p:ph idx="1"/>
          </p:nvPr>
        </p:nvSpPr>
        <p:spPr>
          <a:xfrm>
            <a:off x="381000" y="1797253"/>
            <a:ext cx="5257800" cy="3505200"/>
          </a:xfrm>
        </p:spPr>
        <p:txBody>
          <a:bodyPr/>
          <a:lstStyle/>
          <a:p>
            <a:r>
              <a:rPr lang="en-US" sz="2000" b="0" dirty="0" smtClean="0"/>
              <a:t>Many forms of Autism are cause by missing chunks of DNA</a:t>
            </a:r>
          </a:p>
          <a:p>
            <a:pPr lvl="1"/>
            <a:r>
              <a:rPr lang="en-US" sz="2000" b="0" dirty="0" smtClean="0"/>
              <a:t>In one study, it was found that 5 </a:t>
            </a:r>
            <a:r>
              <a:rPr lang="en-US" sz="2000" b="0" dirty="0" err="1" smtClean="0"/>
              <a:t>Mbp</a:t>
            </a:r>
            <a:r>
              <a:rPr lang="en-US" sz="2000" b="0" dirty="0" smtClean="0"/>
              <a:t> were missing in a child with autism</a:t>
            </a:r>
          </a:p>
          <a:p>
            <a:pPr lvl="1"/>
            <a:r>
              <a:rPr lang="en-US" sz="2000" b="0" dirty="0" err="1" smtClean="0"/>
              <a:t>Aspergers</a:t>
            </a:r>
            <a:endParaRPr lang="en-US" sz="2000" b="0" dirty="0" smtClean="0"/>
          </a:p>
          <a:p>
            <a:r>
              <a:rPr lang="en-US" sz="2000" b="0" dirty="0" err="1" smtClean="0"/>
              <a:t>Angelman</a:t>
            </a:r>
            <a:r>
              <a:rPr lang="en-US" sz="2000" b="0" dirty="0" smtClean="0"/>
              <a:t> syndrome (happy puppet syndrome) </a:t>
            </a:r>
          </a:p>
          <a:p>
            <a:pPr lvl="1"/>
            <a:r>
              <a:rPr lang="en-US" sz="2000" b="0" dirty="0" smtClean="0"/>
              <a:t>Deletion of the gene ATP10a on chromosome 15</a:t>
            </a:r>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26</a:t>
            </a:fld>
            <a:endParaRPr lang="en-US"/>
          </a:p>
        </p:txBody>
      </p:sp>
      <p:pic>
        <p:nvPicPr>
          <p:cNvPr id="8194" name="Picture 2" descr="http://upload.wikimedia.org/wikipedia/commons/2/24/Angel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447800"/>
            <a:ext cx="971550" cy="47053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0.gstatic.com/images?q=tbn:ANd9GcS_ZFT0EACkBuyvrmGVOv3_SMX2Eg3gRSPOuu10b8V-CnmLXE49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615" y="1447800"/>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moviepostershop.com/my-name-is-khan-movie-poster-10105431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272" y="3990974"/>
            <a:ext cx="1800225" cy="266650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953000"/>
            <a:ext cx="3886200" cy="144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0100" y="6377631"/>
            <a:ext cx="4572000" cy="246221"/>
          </a:xfrm>
          <a:prstGeom prst="rect">
            <a:avLst/>
          </a:prstGeom>
        </p:spPr>
        <p:txBody>
          <a:bodyPr>
            <a:spAutoFit/>
          </a:bodyPr>
          <a:lstStyle/>
          <a:p>
            <a:r>
              <a:rPr lang="en-US" sz="1000" dirty="0"/>
              <a:t>http://www.ted.com/talks/james_watson_on_how_he_discovered_dna?language=en</a:t>
            </a:r>
          </a:p>
        </p:txBody>
      </p:sp>
    </p:spTree>
    <p:extLst>
      <p:ext uri="{BB962C8B-B14F-4D97-AF65-F5344CB8AC3E}">
        <p14:creationId xmlns:p14="http://schemas.microsoft.com/office/powerpoint/2010/main" val="1649859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Affine gap penalty</a:t>
            </a:r>
          </a:p>
        </p:txBody>
      </p:sp>
      <p:sp>
        <p:nvSpPr>
          <p:cNvPr id="172035" name="Rectangle 3"/>
          <p:cNvSpPr>
            <a:spLocks noGrp="1" noChangeArrowheads="1"/>
          </p:cNvSpPr>
          <p:nvPr>
            <p:ph type="body" idx="1"/>
          </p:nvPr>
        </p:nvSpPr>
        <p:spPr/>
        <p:txBody>
          <a:bodyPr/>
          <a:lstStyle/>
          <a:p>
            <a:pPr>
              <a:lnSpc>
                <a:spcPct val="80000"/>
              </a:lnSpc>
            </a:pPr>
            <a:r>
              <a:rPr lang="en-US" sz="2600" dirty="0"/>
              <a:t>Score for a gap of length </a:t>
            </a:r>
            <a:r>
              <a:rPr lang="en-US" sz="2600" i="1" dirty="0"/>
              <a:t>x</a:t>
            </a:r>
            <a:r>
              <a:rPr lang="en-US" sz="2600" dirty="0"/>
              <a:t> is</a:t>
            </a:r>
            <a:r>
              <a:rPr lang="en-US" sz="2600" dirty="0" smtClean="0"/>
              <a:t>: -(</a:t>
            </a:r>
            <a:r>
              <a:rPr lang="el-GR" sz="2600" i="1" dirty="0"/>
              <a:t>ρ</a:t>
            </a:r>
            <a:r>
              <a:rPr lang="en-US" sz="2600" i="1" dirty="0"/>
              <a:t> +</a:t>
            </a:r>
            <a:r>
              <a:rPr lang="en-US" sz="2600" dirty="0"/>
              <a:t> </a:t>
            </a:r>
            <a:r>
              <a:rPr lang="el-GR" sz="2600" i="1" dirty="0"/>
              <a:t>σ</a:t>
            </a:r>
            <a:r>
              <a:rPr lang="en-US" sz="2600" i="1" dirty="0"/>
              <a:t>x</a:t>
            </a:r>
            <a:r>
              <a:rPr lang="en-US" sz="2600" dirty="0" smtClean="0"/>
              <a:t>)</a:t>
            </a:r>
          </a:p>
          <a:p>
            <a:pPr>
              <a:lnSpc>
                <a:spcPct val="80000"/>
              </a:lnSpc>
              <a:buFontTx/>
              <a:buNone/>
            </a:pPr>
            <a:endParaRPr lang="en-US" sz="2600" dirty="0"/>
          </a:p>
          <a:p>
            <a:pPr>
              <a:lnSpc>
                <a:spcPct val="80000"/>
              </a:lnSpc>
              <a:buFontTx/>
              <a:buNone/>
            </a:pPr>
            <a:r>
              <a:rPr lang="en-US" sz="2600" dirty="0"/>
              <a:t>   where:   </a:t>
            </a:r>
            <a:endParaRPr lang="en-US" sz="2600" dirty="0" smtClean="0"/>
          </a:p>
          <a:p>
            <a:pPr>
              <a:lnSpc>
                <a:spcPct val="80000"/>
              </a:lnSpc>
              <a:buFontTx/>
              <a:buNone/>
            </a:pPr>
            <a:r>
              <a:rPr lang="en-US" sz="2600" i="1" dirty="0"/>
              <a:t>	</a:t>
            </a:r>
            <a:r>
              <a:rPr lang="en-US" sz="2600" i="1" dirty="0" smtClean="0"/>
              <a:t>		</a:t>
            </a:r>
            <a:r>
              <a:rPr lang="el-GR" sz="2600" i="1" dirty="0" smtClean="0"/>
              <a:t>ρ</a:t>
            </a:r>
            <a:r>
              <a:rPr lang="en-US" sz="2600" dirty="0" smtClean="0"/>
              <a:t> </a:t>
            </a:r>
            <a:r>
              <a:rPr lang="en-US" sz="2600" dirty="0"/>
              <a:t>&gt; 0 is the </a:t>
            </a:r>
            <a:r>
              <a:rPr lang="en-US" sz="2600" dirty="0">
                <a:solidFill>
                  <a:srgbClr val="FF0000"/>
                </a:solidFill>
              </a:rPr>
              <a:t>gap opening penalty</a:t>
            </a:r>
            <a:r>
              <a:rPr lang="en-US" sz="2600" i="1" dirty="0"/>
              <a:t> </a:t>
            </a:r>
          </a:p>
          <a:p>
            <a:pPr>
              <a:lnSpc>
                <a:spcPct val="80000"/>
              </a:lnSpc>
              <a:buFontTx/>
              <a:buNone/>
            </a:pPr>
            <a:r>
              <a:rPr lang="en-US" sz="2600" i="1" dirty="0"/>
              <a:t>			</a:t>
            </a:r>
            <a:r>
              <a:rPr lang="el-GR" sz="2600" i="1" dirty="0"/>
              <a:t>σ</a:t>
            </a:r>
            <a:r>
              <a:rPr lang="en-US" sz="2600" dirty="0"/>
              <a:t> &gt; 0 is the </a:t>
            </a:r>
            <a:r>
              <a:rPr lang="en-US" sz="2600" dirty="0">
                <a:solidFill>
                  <a:srgbClr val="FF0000"/>
                </a:solidFill>
              </a:rPr>
              <a:t>gap extension penalty</a:t>
            </a:r>
          </a:p>
          <a:p>
            <a:pPr>
              <a:lnSpc>
                <a:spcPct val="80000"/>
              </a:lnSpc>
              <a:buFontTx/>
              <a:buNone/>
            </a:pPr>
            <a:r>
              <a:rPr lang="en-US" sz="2600" dirty="0"/>
              <a:t> </a:t>
            </a:r>
          </a:p>
          <a:p>
            <a:pPr>
              <a:lnSpc>
                <a:spcPct val="80000"/>
              </a:lnSpc>
            </a:pPr>
            <a:r>
              <a:rPr lang="el-GR" sz="2600" i="1" dirty="0"/>
              <a:t>ρ</a:t>
            </a:r>
            <a:r>
              <a:rPr lang="en-US" sz="2600" dirty="0"/>
              <a:t> is large relative to </a:t>
            </a:r>
            <a:r>
              <a:rPr lang="el-GR" sz="2600" i="1" dirty="0"/>
              <a:t>σ</a:t>
            </a:r>
            <a:r>
              <a:rPr lang="en-US" sz="2600" dirty="0"/>
              <a:t> because you do not want to add too much of a penalty for extending the gap</a:t>
            </a:r>
            <a:r>
              <a:rPr lang="en-US" sz="2600" dirty="0" smtClean="0"/>
              <a:t>.</a:t>
            </a:r>
          </a:p>
          <a:p>
            <a:pPr>
              <a:lnSpc>
                <a:spcPct val="80000"/>
              </a:lnSpc>
            </a:pPr>
            <a:endParaRPr lang="en-US" sz="2600" dirty="0"/>
          </a:p>
        </p:txBody>
      </p:sp>
    </p:spTree>
    <p:extLst>
      <p:ext uri="{BB962C8B-B14F-4D97-AF65-F5344CB8AC3E}">
        <p14:creationId xmlns:p14="http://schemas.microsoft.com/office/powerpoint/2010/main" val="2775578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Sequence Alignments</a:t>
            </a:r>
            <a:endParaRPr lang="en-US" dirty="0"/>
          </a:p>
        </p:txBody>
      </p:sp>
      <p:sp>
        <p:nvSpPr>
          <p:cNvPr id="3" name="Content Placeholder 2"/>
          <p:cNvSpPr>
            <a:spLocks noGrp="1"/>
          </p:cNvSpPr>
          <p:nvPr>
            <p:ph idx="1"/>
          </p:nvPr>
        </p:nvSpPr>
        <p:spPr/>
        <p:txBody>
          <a:bodyPr/>
          <a:lstStyle/>
          <a:p>
            <a:r>
              <a:rPr lang="en-US" dirty="0" smtClean="0"/>
              <a:t>In practice we use</a:t>
            </a:r>
          </a:p>
          <a:p>
            <a:pPr lvl="1"/>
            <a:r>
              <a:rPr lang="en-US" dirty="0" smtClean="0"/>
              <a:t>Global or local alignments </a:t>
            </a:r>
          </a:p>
          <a:p>
            <a:pPr lvl="2"/>
            <a:r>
              <a:rPr lang="en-US" dirty="0" smtClean="0"/>
              <a:t>Depending upon the context and objective of the alignment?</a:t>
            </a:r>
          </a:p>
          <a:p>
            <a:pPr lvl="3"/>
            <a:r>
              <a:rPr lang="en-US" dirty="0" smtClean="0"/>
              <a:t>What will you use if you were to find the location of one gene within a genome?</a:t>
            </a:r>
          </a:p>
          <a:p>
            <a:pPr lvl="3"/>
            <a:r>
              <a:rPr lang="en-US" dirty="0" smtClean="0"/>
              <a:t>What will you use if you were to compare how similar two homologous genes are to each other from two different species?</a:t>
            </a:r>
          </a:p>
          <a:p>
            <a:pPr lvl="3"/>
            <a:r>
              <a:rPr lang="en-US" dirty="0" smtClean="0"/>
              <a:t>What will you use if you were to locate a probable binding site within a protein given a sequence of the binding site region from another protein?</a:t>
            </a:r>
          </a:p>
          <a:p>
            <a:pPr lvl="3"/>
            <a:r>
              <a:rPr lang="en-US" dirty="0"/>
              <a:t>What will you use if you were to locate a probable binding site within a protein given a </a:t>
            </a:r>
            <a:r>
              <a:rPr lang="en-US" dirty="0" smtClean="0"/>
              <a:t>pattern of </a:t>
            </a:r>
            <a:r>
              <a:rPr lang="en-US" dirty="0"/>
              <a:t>the binding site region from </a:t>
            </a:r>
            <a:r>
              <a:rPr lang="en-US" dirty="0" smtClean="0"/>
              <a:t>a set of proteins?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28</a:t>
            </a:fld>
            <a:endParaRPr lang="en-US"/>
          </a:p>
        </p:txBody>
      </p:sp>
    </p:spTree>
    <p:extLst>
      <p:ext uri="{BB962C8B-B14F-4D97-AF65-F5344CB8AC3E}">
        <p14:creationId xmlns:p14="http://schemas.microsoft.com/office/powerpoint/2010/main" val="159032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Sequence Alignments</a:t>
            </a:r>
          </a:p>
        </p:txBody>
      </p:sp>
      <p:sp>
        <p:nvSpPr>
          <p:cNvPr id="3" name="Content Placeholder 2"/>
          <p:cNvSpPr>
            <a:spLocks noGrp="1"/>
          </p:cNvSpPr>
          <p:nvPr>
            <p:ph idx="1"/>
          </p:nvPr>
        </p:nvSpPr>
        <p:spPr/>
        <p:txBody>
          <a:bodyPr/>
          <a:lstStyle/>
          <a:p>
            <a:r>
              <a:rPr lang="en-US" sz="2000" dirty="0"/>
              <a:t>In practice we </a:t>
            </a:r>
            <a:r>
              <a:rPr lang="en-US" sz="2000" dirty="0" smtClean="0"/>
              <a:t>use …</a:t>
            </a:r>
          </a:p>
          <a:p>
            <a:pPr lvl="1"/>
            <a:r>
              <a:rPr lang="en-US" sz="2000" dirty="0" smtClean="0"/>
              <a:t>Affine Gap Penalties</a:t>
            </a:r>
          </a:p>
          <a:p>
            <a:pPr lvl="1"/>
            <a:r>
              <a:rPr lang="en-US" sz="2000" dirty="0" smtClean="0"/>
              <a:t>Scoring matrices</a:t>
            </a:r>
          </a:p>
          <a:p>
            <a:endParaRPr lang="en-US" sz="2000" dirty="0"/>
          </a:p>
          <a:p>
            <a:r>
              <a:rPr lang="en-US" sz="2000" dirty="0" smtClean="0"/>
              <a:t>What is more useful/informative: Alignment of gene (DNA or RNA) sequences or protein sequences?</a:t>
            </a:r>
          </a:p>
          <a:p>
            <a:endParaRPr lang="en-US" sz="2000" dirty="0"/>
          </a:p>
          <a:p>
            <a:r>
              <a:rPr lang="en-US" sz="2000" dirty="0" smtClean="0"/>
              <a:t>Algorithms</a:t>
            </a:r>
          </a:p>
          <a:p>
            <a:pPr lvl="1"/>
            <a:r>
              <a:rPr lang="en-US" sz="2000" dirty="0" smtClean="0"/>
              <a:t>Global Alignment: Needleman &amp; </a:t>
            </a:r>
            <a:r>
              <a:rPr lang="en-US" sz="2000" dirty="0" err="1" smtClean="0"/>
              <a:t>Wunsch</a:t>
            </a:r>
            <a:r>
              <a:rPr lang="en-US" sz="2000" dirty="0" smtClean="0"/>
              <a:t> 1970</a:t>
            </a:r>
          </a:p>
          <a:p>
            <a:pPr lvl="1"/>
            <a:r>
              <a:rPr lang="en-US" sz="2000" dirty="0" smtClean="0"/>
              <a:t>Local Alignment: </a:t>
            </a:r>
          </a:p>
          <a:p>
            <a:pPr lvl="2"/>
            <a:r>
              <a:rPr lang="en-US" sz="1400" dirty="0" smtClean="0"/>
              <a:t>Smith &amp; Waterman 1977</a:t>
            </a:r>
          </a:p>
          <a:p>
            <a:pPr lvl="2"/>
            <a:r>
              <a:rPr lang="en-US" sz="1400" dirty="0" smtClean="0"/>
              <a:t>BLAST 1990 (Heuristic Algorithm for fast searching of databases)</a:t>
            </a:r>
            <a:endParaRPr lang="en-US" sz="14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29</a:t>
            </a:fld>
            <a:endParaRPr lang="en-US"/>
          </a:p>
        </p:txBody>
      </p:sp>
    </p:spTree>
    <p:extLst>
      <p:ext uri="{BB962C8B-B14F-4D97-AF65-F5344CB8AC3E}">
        <p14:creationId xmlns:p14="http://schemas.microsoft.com/office/powerpoint/2010/main" val="110455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dirty="0" smtClean="0"/>
              <a:t>Primary objective</a:t>
            </a:r>
          </a:p>
          <a:p>
            <a:pPr lvl="1"/>
            <a:r>
              <a:rPr lang="en-US" dirty="0"/>
              <a:t>Finding function of a protein for which we know the sequence</a:t>
            </a:r>
          </a:p>
          <a:p>
            <a:pPr lvl="1"/>
            <a:endParaRPr lang="en-US" dirty="0" smtClean="0"/>
          </a:p>
          <a:p>
            <a:r>
              <a:rPr lang="en-US" dirty="0" smtClean="0"/>
              <a:t>We discussed</a:t>
            </a:r>
          </a:p>
          <a:p>
            <a:pPr lvl="1"/>
            <a:r>
              <a:rPr lang="en-US" dirty="0" smtClean="0"/>
              <a:t>How to search a string in another string?</a:t>
            </a:r>
          </a:p>
          <a:p>
            <a:pPr lvl="2"/>
            <a:r>
              <a:rPr lang="en-US" dirty="0" smtClean="0"/>
              <a:t>Exact</a:t>
            </a:r>
          </a:p>
          <a:p>
            <a:pPr lvl="2"/>
            <a:r>
              <a:rPr lang="en-US" dirty="0" smtClean="0"/>
              <a:t>Inexact</a:t>
            </a:r>
          </a:p>
          <a:p>
            <a:pPr lvl="3"/>
            <a:r>
              <a:rPr lang="en-US" dirty="0" smtClean="0"/>
              <a:t>Regular Expressions to find patterns</a:t>
            </a:r>
          </a:p>
          <a:p>
            <a:pPr lvl="1"/>
            <a:endParaRPr lang="en-US" dirty="0"/>
          </a:p>
          <a:p>
            <a:pPr lvl="1"/>
            <a:r>
              <a:rPr lang="en-US" dirty="0" smtClean="0"/>
              <a:t>What if we want to know how similar are two given strings?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a:t>
            </a:fld>
            <a:endParaRPr lang="en-US"/>
          </a:p>
        </p:txBody>
      </p:sp>
    </p:spTree>
    <p:extLst>
      <p:ext uri="{BB962C8B-B14F-4D97-AF65-F5344CB8AC3E}">
        <p14:creationId xmlns:p14="http://schemas.microsoft.com/office/powerpoint/2010/main" val="351970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Sequence Alignment</a:t>
            </a:r>
            <a:endParaRPr lang="en-US" dirty="0"/>
          </a:p>
        </p:txBody>
      </p:sp>
      <p:sp>
        <p:nvSpPr>
          <p:cNvPr id="3" name="Content Placeholder 2"/>
          <p:cNvSpPr>
            <a:spLocks noGrp="1"/>
          </p:cNvSpPr>
          <p:nvPr>
            <p:ph idx="1"/>
          </p:nvPr>
        </p:nvSpPr>
        <p:spPr/>
        <p:txBody>
          <a:bodyPr/>
          <a:lstStyle/>
          <a:p>
            <a:r>
              <a:rPr lang="en-US" dirty="0" smtClean="0"/>
              <a:t>The resulting alignment can have </a:t>
            </a:r>
          </a:p>
          <a:p>
            <a:endParaRPr lang="en-US" dirty="0"/>
          </a:p>
          <a:p>
            <a:r>
              <a:rPr lang="en-US" dirty="0" smtClean="0"/>
              <a:t>A score</a:t>
            </a:r>
          </a:p>
          <a:p>
            <a:r>
              <a:rPr lang="en-US" dirty="0" smtClean="0"/>
              <a:t>Percentage Sequence Identity</a:t>
            </a:r>
          </a:p>
          <a:p>
            <a:r>
              <a:rPr lang="en-US" dirty="0" smtClean="0"/>
              <a:t>Percentage Sequence Similarity</a:t>
            </a:r>
          </a:p>
          <a:p>
            <a:r>
              <a:rPr lang="en-US" dirty="0" smtClean="0"/>
              <a:t>E-value</a:t>
            </a:r>
          </a:p>
          <a:p>
            <a:r>
              <a:rPr lang="en-US" dirty="0" smtClean="0"/>
              <a:t>Bit-Score</a:t>
            </a:r>
          </a:p>
          <a:p>
            <a:endParaRPr lang="en-US" dirty="0"/>
          </a:p>
          <a:p>
            <a:r>
              <a:rPr lang="en-US" dirty="0" smtClean="0"/>
              <a:t>All of these measure how good an alignment is but in different ways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30</a:t>
            </a:fld>
            <a:endParaRPr lang="en-US"/>
          </a:p>
        </p:txBody>
      </p:sp>
    </p:spTree>
    <p:extLst>
      <p:ext uri="{BB962C8B-B14F-4D97-AF65-F5344CB8AC3E}">
        <p14:creationId xmlns:p14="http://schemas.microsoft.com/office/powerpoint/2010/main" val="177624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Similarity and Function</a:t>
            </a:r>
            <a:endParaRPr lang="en-US" dirty="0"/>
          </a:p>
        </p:txBody>
      </p:sp>
      <p:sp>
        <p:nvSpPr>
          <p:cNvPr id="3" name="Content Placeholder 2"/>
          <p:cNvSpPr>
            <a:spLocks noGrp="1"/>
          </p:cNvSpPr>
          <p:nvPr>
            <p:ph idx="1"/>
          </p:nvPr>
        </p:nvSpPr>
        <p:spPr/>
        <p:txBody>
          <a:bodyPr/>
          <a:lstStyle/>
          <a:p>
            <a:r>
              <a:rPr lang="en-US" dirty="0" smtClean="0"/>
              <a:t>If the match of a query protein has E &lt; 1, there is a big chance that the two proteins will have the same function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89" y="3124200"/>
            <a:ext cx="5224922" cy="362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5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Similarity and Function</a:t>
            </a:r>
          </a:p>
        </p:txBody>
      </p:sp>
      <p:sp>
        <p:nvSpPr>
          <p:cNvPr id="3" name="Content Placeholder 2"/>
          <p:cNvSpPr>
            <a:spLocks noGrp="1"/>
          </p:cNvSpPr>
          <p:nvPr>
            <p:ph idx="1"/>
          </p:nvPr>
        </p:nvSpPr>
        <p:spPr/>
        <p:txBody>
          <a:bodyPr/>
          <a:lstStyle/>
          <a:p>
            <a:r>
              <a:rPr lang="en-US" dirty="0" smtClean="0"/>
              <a:t>If two sequences are more than 40% identical then probably they will have the same function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32</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958639" cy="415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427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Sequence Alignment</a:t>
            </a:r>
          </a:p>
        </p:txBody>
      </p:sp>
      <p:sp>
        <p:nvSpPr>
          <p:cNvPr id="3" name="Content Placeholder 2"/>
          <p:cNvSpPr>
            <a:spLocks noGrp="1"/>
          </p:cNvSpPr>
          <p:nvPr>
            <p:ph idx="1"/>
          </p:nvPr>
        </p:nvSpPr>
        <p:spPr/>
        <p:txBody>
          <a:bodyPr/>
          <a:lstStyle/>
          <a:p>
            <a:r>
              <a:rPr lang="en-US" dirty="0"/>
              <a:t>A </a:t>
            </a:r>
            <a:r>
              <a:rPr lang="en-US" dirty="0" smtClean="0"/>
              <a:t>score: Score of the alignment – dependent upon the length of the sequences and the scoring scheme</a:t>
            </a:r>
            <a:endParaRPr lang="en-US" dirty="0"/>
          </a:p>
          <a:p>
            <a:r>
              <a:rPr lang="en-US" dirty="0"/>
              <a:t>Percentage Sequence </a:t>
            </a:r>
            <a:r>
              <a:rPr lang="en-US" dirty="0" smtClean="0"/>
              <a:t>Identity – not dependent upon the length of the sequences</a:t>
            </a:r>
            <a:endParaRPr lang="en-US" dirty="0"/>
          </a:p>
          <a:p>
            <a:r>
              <a:rPr lang="en-US" dirty="0"/>
              <a:t>Percentage Sequence </a:t>
            </a:r>
            <a:r>
              <a:rPr lang="en-US" dirty="0" smtClean="0"/>
              <a:t>Similarity – considers similar substitutions</a:t>
            </a:r>
            <a:endParaRPr lang="en-US" dirty="0"/>
          </a:p>
          <a:p>
            <a:r>
              <a:rPr lang="en-US" dirty="0" smtClean="0"/>
              <a:t>E-value: The number of sequences in a database that a given query sequence will align to by chance</a:t>
            </a:r>
            <a:endParaRPr lang="en-US" dirty="0"/>
          </a:p>
          <a:p>
            <a:r>
              <a:rPr lang="en-US" dirty="0" smtClean="0"/>
              <a:t>Bit-Score: Independent of the database used</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33</a:t>
            </a:fld>
            <a:endParaRPr lang="en-US"/>
          </a:p>
        </p:txBody>
      </p:sp>
    </p:spTree>
    <p:extLst>
      <p:ext uri="{BB962C8B-B14F-4D97-AF65-F5344CB8AC3E}">
        <p14:creationId xmlns:p14="http://schemas.microsoft.com/office/powerpoint/2010/main" val="7929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Alignment</a:t>
            </a:r>
            <a:endParaRPr lang="en-US" dirty="0"/>
          </a:p>
        </p:txBody>
      </p:sp>
      <p:sp>
        <p:nvSpPr>
          <p:cNvPr id="3" name="Content Placeholder 2"/>
          <p:cNvSpPr>
            <a:spLocks noGrp="1"/>
          </p:cNvSpPr>
          <p:nvPr>
            <p:ph idx="1"/>
          </p:nvPr>
        </p:nvSpPr>
        <p:spPr/>
        <p:txBody>
          <a:bodyPr/>
          <a:lstStyle/>
          <a:p>
            <a:r>
              <a:rPr lang="en-US" dirty="0" smtClean="0"/>
              <a:t>Pairwise alignment</a:t>
            </a:r>
          </a:p>
          <a:p>
            <a:pPr lvl="1"/>
            <a:r>
              <a:rPr lang="en-US" dirty="0" smtClean="0"/>
              <a:t>Needleman-</a:t>
            </a:r>
            <a:r>
              <a:rPr lang="en-US" dirty="0" err="1" smtClean="0"/>
              <a:t>Wunsch</a:t>
            </a:r>
            <a:endParaRPr lang="en-US" dirty="0" smtClean="0"/>
          </a:p>
          <a:p>
            <a:pPr lvl="1"/>
            <a:r>
              <a:rPr lang="en-US" dirty="0" smtClean="0"/>
              <a:t>Smith-Waterman</a:t>
            </a:r>
          </a:p>
          <a:p>
            <a:r>
              <a:rPr lang="en-US" dirty="0" smtClean="0"/>
              <a:t>Database search</a:t>
            </a:r>
          </a:p>
          <a:p>
            <a:pPr lvl="1"/>
            <a:r>
              <a:rPr lang="en-US" dirty="0" smtClean="0"/>
              <a:t>Search for a query sequence</a:t>
            </a:r>
          </a:p>
          <a:p>
            <a:pPr lvl="1"/>
            <a:r>
              <a:rPr lang="en-US" dirty="0" smtClean="0"/>
              <a:t>In small databases</a:t>
            </a:r>
          </a:p>
          <a:p>
            <a:pPr lvl="2"/>
            <a:r>
              <a:rPr lang="en-US" dirty="0" smtClean="0"/>
              <a:t>Smith Waterman</a:t>
            </a:r>
          </a:p>
          <a:p>
            <a:pPr lvl="1"/>
            <a:r>
              <a:rPr lang="en-US" dirty="0" smtClean="0"/>
              <a:t>In large databases</a:t>
            </a:r>
          </a:p>
          <a:p>
            <a:pPr lvl="2"/>
            <a:r>
              <a:rPr lang="en-US" dirty="0" smtClean="0"/>
              <a:t>BLAST / HHBLITZ</a:t>
            </a:r>
          </a:p>
          <a:p>
            <a:r>
              <a:rPr lang="en-US" dirty="0" smtClean="0"/>
              <a:t>Multiple Sequence Alignment</a:t>
            </a:r>
          </a:p>
          <a:p>
            <a:endParaRPr lang="en-US" dirty="0" smtClean="0"/>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34</a:t>
            </a:fld>
            <a:endParaRPr lang="en-US"/>
          </a:p>
        </p:txBody>
      </p:sp>
    </p:spTree>
    <p:extLst>
      <p:ext uri="{BB962C8B-B14F-4D97-AF65-F5344CB8AC3E}">
        <p14:creationId xmlns:p14="http://schemas.microsoft.com/office/powerpoint/2010/main" val="152021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alignment</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b="0" dirty="0"/>
              <a:t>procedure of comparing two or </a:t>
            </a:r>
            <a:r>
              <a:rPr lang="en-US" b="0" dirty="0" smtClean="0"/>
              <a:t>more sequences </a:t>
            </a:r>
            <a:r>
              <a:rPr lang="en-US" b="0" dirty="0"/>
              <a:t>by looking for a series of </a:t>
            </a:r>
            <a:r>
              <a:rPr lang="en-US" b="0" dirty="0" smtClean="0"/>
              <a:t>characteristics (</a:t>
            </a:r>
            <a:r>
              <a:rPr lang="en-US" b="0" dirty="0"/>
              <a:t>residue identity, similarity, and so on) that match up </a:t>
            </a:r>
            <a:r>
              <a:rPr lang="en-US" b="0" dirty="0" smtClean="0"/>
              <a:t>in both </a:t>
            </a:r>
            <a:r>
              <a:rPr lang="en-US" b="0" dirty="0"/>
              <a:t>and maximize conservation, in order to </a:t>
            </a:r>
            <a:r>
              <a:rPr lang="en-US" b="0" dirty="0" smtClean="0"/>
              <a:t>assess overall similarity</a:t>
            </a:r>
            <a:r>
              <a:rPr lang="en-US" b="0" dirty="0"/>
              <a: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35</a:t>
            </a:fld>
            <a:endParaRPr lang="en-US"/>
          </a:p>
        </p:txBody>
      </p:sp>
    </p:spTree>
    <p:extLst>
      <p:ext uri="{BB962C8B-B14F-4D97-AF65-F5344CB8AC3E}">
        <p14:creationId xmlns:p14="http://schemas.microsoft.com/office/powerpoint/2010/main" val="685226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 Global Alignment</a:t>
            </a:r>
            <a:endParaRPr lang="en-US" dirty="0"/>
          </a:p>
        </p:txBody>
      </p:sp>
      <p:sp>
        <p:nvSpPr>
          <p:cNvPr id="3" name="Content Placeholder 2"/>
          <p:cNvSpPr>
            <a:spLocks noGrp="1"/>
          </p:cNvSpPr>
          <p:nvPr>
            <p:ph idx="1"/>
          </p:nvPr>
        </p:nvSpPr>
        <p:spPr>
          <a:xfrm>
            <a:off x="76200" y="1828800"/>
            <a:ext cx="7162800" cy="4267200"/>
          </a:xfrm>
        </p:spPr>
        <p:txBody>
          <a:bodyPr/>
          <a:lstStyle/>
          <a:p>
            <a:r>
              <a:rPr lang="en-US" dirty="0" smtClean="0"/>
              <a:t>Inferring the function of a human protein</a:t>
            </a:r>
          </a:p>
          <a:p>
            <a:r>
              <a:rPr lang="en-US" dirty="0" smtClean="0"/>
              <a:t>Given the human </a:t>
            </a:r>
            <a:r>
              <a:rPr lang="en-US" dirty="0" err="1" smtClean="0"/>
              <a:t>aniridia</a:t>
            </a:r>
            <a:r>
              <a:rPr lang="en-US" dirty="0" smtClean="0"/>
              <a:t> protein</a:t>
            </a:r>
          </a:p>
          <a:p>
            <a:pPr lvl="1"/>
            <a:r>
              <a:rPr lang="en-US" sz="1600" dirty="0" smtClean="0">
                <a:latin typeface="Consolas" pitchFamily="49" charset="0"/>
                <a:cs typeface="Consolas" pitchFamily="49" charset="0"/>
              </a:rPr>
              <a:t>HSGVNQLGGVFVNGRPLPDSTRQKIVELAHSGARPCDISRILQVSNGCVSKILGRYYETGSIRPRAIGGSKPRVATPEVVSKIAQYKRECPSIFAWEIRDRLLSEGVCTNDNIPSVSSINRVLRNLASEKQQMGASWGTRPGWYPGTSVPGQPTQDGCQQQEGGGENTNSISSNGEDSDEAQMRLQLKRKLQRNRTSFTQEQIEALEKEFERTHYP</a:t>
            </a:r>
          </a:p>
          <a:p>
            <a:pPr lvl="1"/>
            <a:r>
              <a:rPr lang="en-US" sz="1600" dirty="0" err="1" smtClean="0">
                <a:latin typeface="Consolas" pitchFamily="49" charset="0"/>
                <a:cs typeface="Consolas" pitchFamily="49" charset="0"/>
              </a:rPr>
              <a:t>Uniprot</a:t>
            </a:r>
            <a:r>
              <a:rPr lang="en-US" sz="1600" dirty="0" smtClean="0">
                <a:latin typeface="Consolas" pitchFamily="49" charset="0"/>
                <a:cs typeface="Consolas" pitchFamily="49" charset="0"/>
              </a:rPr>
              <a:t> Accession: </a:t>
            </a:r>
            <a:r>
              <a:rPr lang="en-US" sz="1600" dirty="0" smtClean="0"/>
              <a:t>P26367</a:t>
            </a:r>
            <a:endParaRPr lang="en-US" sz="1600" dirty="0" smtClean="0">
              <a:latin typeface="Consolas" pitchFamily="49" charset="0"/>
              <a:cs typeface="Consolas" pitchFamily="49" charset="0"/>
            </a:endParaRPr>
          </a:p>
          <a:p>
            <a:r>
              <a:rPr lang="en-US" dirty="0" smtClean="0"/>
              <a:t>This sequence shows good alignment with the “eyeless” protein from </a:t>
            </a:r>
            <a:r>
              <a:rPr lang="en-US" i="1" dirty="0" smtClean="0"/>
              <a:t>D. Melanogaster</a:t>
            </a:r>
            <a:endParaRPr lang="en-US" i="1" dirty="0"/>
          </a:p>
          <a:p>
            <a:pPr lvl="1"/>
            <a:r>
              <a:rPr lang="en-US" sz="1600" dirty="0" smtClean="0">
                <a:latin typeface="Consolas" pitchFamily="49" charset="0"/>
                <a:cs typeface="Consolas" pitchFamily="49" charset="0"/>
              </a:rPr>
              <a:t>HSGVNQLGGVFVGGRPLPDSTRQKIVELAHSGARPCDISRILQVSNGCVSKILGRYYETGSIRPRAIGGSKPRVATAEVVSKISQYKRECPSIFAWEIRDRLLQENVCTNDNIPSVSSINRVLRNLAAQKEQQSTGSGSSSTSAGNSISANHQALQQHQQQSWPPRHYSGSWYPTSLSEIPISSAPNIASVTAYASGPSLAHSLSPPNDIESLASIGHQRNCPVATEDIHLKKELDGHQSDETGSGEGENSNGGASNIGNTEDDQARLILKRKLQRNRTSFTNDQIDSLEKEFERTHYP</a:t>
            </a:r>
          </a:p>
          <a:p>
            <a:pPr lvl="1"/>
            <a:r>
              <a:rPr lang="en-US" sz="1600" dirty="0" err="1" smtClean="0">
                <a:latin typeface="Consolas" pitchFamily="49" charset="0"/>
                <a:cs typeface="Consolas" pitchFamily="49" charset="0"/>
              </a:rPr>
              <a:t>Uniprot</a:t>
            </a:r>
            <a:r>
              <a:rPr lang="en-US" sz="1600" dirty="0" smtClean="0">
                <a:latin typeface="Consolas" pitchFamily="49" charset="0"/>
                <a:cs typeface="Consolas" pitchFamily="49" charset="0"/>
              </a:rPr>
              <a:t> Accession: </a:t>
            </a:r>
            <a:r>
              <a:rPr lang="en-US" sz="1600" b="0" dirty="0"/>
              <a:t>O18381</a:t>
            </a:r>
            <a:endParaRPr lang="en-US" sz="16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36</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133599"/>
            <a:ext cx="1551055"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572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ChangeArrowheads="1"/>
          </p:cNvSpPr>
          <p:nvPr/>
        </p:nvSpPr>
        <p:spPr bwMode="auto">
          <a:xfrm>
            <a:off x="1297364" y="1219200"/>
            <a:ext cx="6736139" cy="5416868"/>
          </a:xfrm>
          <a:prstGeom prst="rect">
            <a:avLst/>
          </a:prstGeom>
          <a:noFill/>
          <a:ln w="9525">
            <a:noFill/>
            <a:miter lim="800000"/>
            <a:headEnd/>
            <a:tailEnd/>
          </a:ln>
          <a:effectLst/>
        </p:spPr>
        <p:txBody>
          <a:bodyPr wrap="none">
            <a:prstTxWarp prst="textNoShape">
              <a:avLst/>
            </a:prstTxWarp>
            <a:spAutoFit/>
          </a:bodyPr>
          <a:lstStyle/>
          <a:p>
            <a:pPr algn="l"/>
            <a:r>
              <a:rPr lang="en-US" sz="1400" b="1" dirty="0">
                <a:latin typeface="Courier New"/>
                <a:cs typeface="Courier New"/>
              </a:rPr>
              <a:t>5   HSGVNQLGGVFVNGRPLPDSTRQKIVELAHSGARPCDISRILQVSNGCVS     </a:t>
            </a:r>
            <a:r>
              <a:rPr lang="en-US" sz="1400" b="1" dirty="0" smtClean="0">
                <a:latin typeface="Courier New"/>
                <a:cs typeface="Courier New"/>
              </a:rPr>
              <a:t>54</a:t>
            </a:r>
            <a:br>
              <a:rPr lang="en-US" sz="1400" b="1" dirty="0" smtClean="0">
                <a:latin typeface="Courier New"/>
                <a:cs typeface="Courier New"/>
              </a:rPr>
            </a:br>
            <a:r>
              <a:rPr lang="en-US" sz="1400" b="1" dirty="0" smtClean="0">
                <a:latin typeface="Courier New"/>
                <a:cs typeface="Courier New"/>
              </a:rPr>
              <a:t>    ||||||||||||.|||||||||||||||||||||||||||||||||||||</a:t>
            </a: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57  HSGVNQLGGVFVGGRPLPDSTRQKIVELAHSGARPCDISRILQVSNGCVS    106</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55  KILGRYYETGSIRPRAIGGSKPRVATPEVVSKIAQYKRECPSIFAWEIRD    104</a:t>
            </a:r>
            <a:br>
              <a:rPr lang="en-US" sz="1400" b="1" dirty="0">
                <a:latin typeface="Courier New"/>
                <a:cs typeface="Courier New"/>
              </a:rPr>
            </a:br>
            <a:r>
              <a:rPr lang="en-US" sz="1400" b="1" dirty="0">
                <a:latin typeface="Courier New"/>
                <a:cs typeface="Courier New"/>
              </a:rPr>
              <a:t>    ||||||||||||||||||||||||||.||||||:||||||||||||||||</a:t>
            </a:r>
            <a:br>
              <a:rPr lang="en-US" sz="1400" b="1" dirty="0">
                <a:latin typeface="Courier New"/>
                <a:cs typeface="Courier New"/>
              </a:rPr>
            </a:br>
            <a:r>
              <a:rPr lang="en-US" sz="1400" b="1" dirty="0">
                <a:latin typeface="Courier New"/>
                <a:cs typeface="Courier New"/>
              </a:rPr>
              <a:t>107 KILGRYYETGSIRPRAIGGSKPRVATAEVVSKISQYKRECPSIFAWEIRD    156</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105 RLLSEGVCTNDNIPSVSSINRVLRNLASEKQQMGA---------------    139</a:t>
            </a:r>
            <a:br>
              <a:rPr lang="en-US" sz="1400" b="1" dirty="0">
                <a:latin typeface="Courier New"/>
                <a:cs typeface="Courier New"/>
              </a:rPr>
            </a:br>
            <a:r>
              <a:rPr lang="en-US" sz="1400" b="1" dirty="0">
                <a:latin typeface="Courier New"/>
                <a:cs typeface="Courier New"/>
              </a:rPr>
              <a:t>    |||.|.|||||||||||||||||||||::|:|...               </a:t>
            </a:r>
            <a:br>
              <a:rPr lang="en-US" sz="1400" b="1" dirty="0">
                <a:latin typeface="Courier New"/>
                <a:cs typeface="Courier New"/>
              </a:rPr>
            </a:br>
            <a:r>
              <a:rPr lang="en-US" sz="1400" b="1" dirty="0">
                <a:latin typeface="Courier New"/>
                <a:cs typeface="Courier New"/>
              </a:rPr>
              <a:t>157 RLLQENVCTNDNIPSVSSINRVLRNLAAQKEQQSTGSGSSSTSAGNSISA    206</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155 -----------SWGTR---PGWYPGTSVPGQPTQ----------------    174</a:t>
            </a:r>
            <a:br>
              <a:rPr lang="en-US" sz="1400" b="1" dirty="0">
                <a:latin typeface="Courier New"/>
                <a:cs typeface="Courier New"/>
              </a:rPr>
            </a:br>
            <a:r>
              <a:rPr lang="en-US" sz="1400" b="1" dirty="0">
                <a:latin typeface="Courier New"/>
                <a:cs typeface="Courier New"/>
              </a:rPr>
              <a:t>               ||..|   ..||| ||:...|..                </a:t>
            </a:r>
            <a:br>
              <a:rPr lang="en-US" sz="1400" b="1" dirty="0">
                <a:latin typeface="Courier New"/>
                <a:cs typeface="Courier New"/>
              </a:rPr>
            </a:br>
            <a:r>
              <a:rPr lang="en-US" sz="1400" b="1" dirty="0">
                <a:latin typeface="Courier New"/>
                <a:cs typeface="Courier New"/>
              </a:rPr>
              <a:t>307 NHQALQQHQQQSWPPRHYSGSWYP-TSLSEIPISSAPNIASVTAYASGPS    355</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175 ------------------------------------DGCQQQE---GGGE    185</a:t>
            </a:r>
            <a:br>
              <a:rPr lang="en-US" sz="1400" b="1" dirty="0">
                <a:latin typeface="Courier New"/>
                <a:cs typeface="Courier New"/>
              </a:rPr>
            </a:br>
            <a:r>
              <a:rPr lang="en-US" sz="1400" b="1" dirty="0">
                <a:latin typeface="Courier New"/>
                <a:cs typeface="Courier New"/>
              </a:rPr>
              <a:t>                                        ||.|..|   |.||</a:t>
            </a:r>
            <a:br>
              <a:rPr lang="en-US" sz="1400" b="1" dirty="0">
                <a:latin typeface="Courier New"/>
                <a:cs typeface="Courier New"/>
              </a:rPr>
            </a:br>
            <a:r>
              <a:rPr lang="en-US" sz="1400" b="1" dirty="0">
                <a:latin typeface="Courier New"/>
                <a:cs typeface="Courier New"/>
              </a:rPr>
              <a:t>356 LAHSLSPPNDIESLASIGHQRNCPVATEDIHLKKELDGHQSDETGSGEGE    405</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186 NTNSISSNGEDSDEAQMRLQLKRKLQRNRTSFTQEQIEALEKEFERTHYP    235</a:t>
            </a:r>
            <a:br>
              <a:rPr lang="en-US" sz="1400" b="1" dirty="0">
                <a:latin typeface="Courier New"/>
                <a:cs typeface="Courier New"/>
              </a:rPr>
            </a:br>
            <a:r>
              <a:rPr lang="en-US" sz="1400" b="1" dirty="0">
                <a:latin typeface="Courier New"/>
                <a:cs typeface="Courier New"/>
              </a:rPr>
              <a:t>    |:|..:||..::::.|.||.|||||||||||||.:||::|||||||||||</a:t>
            </a:r>
            <a:br>
              <a:rPr lang="en-US" sz="1400" b="1" dirty="0">
                <a:latin typeface="Courier New"/>
                <a:cs typeface="Courier New"/>
              </a:rPr>
            </a:br>
            <a:r>
              <a:rPr lang="en-US" sz="1400" b="1" dirty="0">
                <a:latin typeface="Courier New"/>
                <a:cs typeface="Courier New"/>
              </a:rPr>
              <a:t>406 NSNGGASNIGNTEDDQARLILKRKLQRNRTSFTNDQIDSLEKEFERTHYP    455</a:t>
            </a:r>
            <a:r>
              <a:rPr lang="en-US" sz="2000" b="1" dirty="0">
                <a:latin typeface="Courier New"/>
                <a:cs typeface="Courier New"/>
              </a:rPr>
              <a:t/>
            </a:r>
            <a:br>
              <a:rPr lang="en-US" sz="2000" b="1" dirty="0">
                <a:latin typeface="Courier New"/>
                <a:cs typeface="Courier New"/>
              </a:rPr>
            </a:br>
            <a:endParaRPr lang="en-US" sz="2000" b="1" dirty="0">
              <a:latin typeface="Courier New"/>
              <a:cs typeface="Courier New"/>
            </a:endParaRPr>
          </a:p>
        </p:txBody>
      </p:sp>
    </p:spTree>
    <p:extLst>
      <p:ext uri="{BB962C8B-B14F-4D97-AF65-F5344CB8AC3E}">
        <p14:creationId xmlns:p14="http://schemas.microsoft.com/office/powerpoint/2010/main" val="669731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 Global Alignment</a:t>
            </a:r>
            <a:endParaRPr lang="en-US" dirty="0"/>
          </a:p>
        </p:txBody>
      </p:sp>
      <p:sp>
        <p:nvSpPr>
          <p:cNvPr id="3" name="Content Placeholder 2"/>
          <p:cNvSpPr>
            <a:spLocks noGrp="1"/>
          </p:cNvSpPr>
          <p:nvPr>
            <p:ph idx="1"/>
          </p:nvPr>
        </p:nvSpPr>
        <p:spPr>
          <a:xfrm>
            <a:off x="76200" y="1828800"/>
            <a:ext cx="7162800" cy="4267200"/>
          </a:xfrm>
        </p:spPr>
        <p:txBody>
          <a:bodyPr/>
          <a:lstStyle/>
          <a:p>
            <a:r>
              <a:rPr lang="en-US" dirty="0" smtClean="0"/>
              <a:t>Repeat this experiment in UGENE</a:t>
            </a:r>
          </a:p>
          <a:p>
            <a:r>
              <a:rPr lang="en-US" dirty="0" smtClean="0"/>
              <a:t>Based on this alignment </a:t>
            </a:r>
            <a:r>
              <a:rPr lang="en-US" dirty="0" err="1" smtClean="0"/>
              <a:t>Quiring</a:t>
            </a:r>
            <a:r>
              <a:rPr lang="en-US" dirty="0" smtClean="0"/>
              <a:t> et al. inferred the following</a:t>
            </a:r>
          </a:p>
          <a:p>
            <a:endParaRPr lang="en-US" dirty="0"/>
          </a:p>
          <a:p>
            <a:r>
              <a:rPr lang="en-US" sz="1600" b="0" i="1" dirty="0" smtClean="0"/>
              <a:t>“The </a:t>
            </a:r>
            <a:r>
              <a:rPr lang="en-US" sz="1600" b="0" i="1" dirty="0"/>
              <a:t>finding that </a:t>
            </a:r>
            <a:r>
              <a:rPr lang="en-US" sz="1600" b="0" i="1" dirty="0" err="1"/>
              <a:t>ey</a:t>
            </a:r>
            <a:r>
              <a:rPr lang="en-US" sz="1600" b="0" i="1" dirty="0"/>
              <a:t> of Drosophila, Small eye of the mouse, and human </a:t>
            </a:r>
            <a:r>
              <a:rPr lang="en-US" sz="1600" b="0" i="1" dirty="0" err="1"/>
              <a:t>Aniridia</a:t>
            </a:r>
            <a:r>
              <a:rPr lang="en-US" sz="1600" b="0" i="1" dirty="0"/>
              <a:t> are encoded by homologous genes suggests that eye morphogenesis is under similar genetic control in both vertebrates and insects, in spite of the large differences in eye morphology and mode of </a:t>
            </a:r>
            <a:r>
              <a:rPr lang="en-US" sz="1600" b="0" i="1" dirty="0" smtClean="0"/>
              <a:t>development.”</a:t>
            </a:r>
          </a:p>
          <a:p>
            <a:endParaRPr lang="en-US" sz="1600" b="0" i="1" dirty="0">
              <a:latin typeface="Consolas" pitchFamily="49" charset="0"/>
              <a:cs typeface="Consolas" pitchFamily="49" charset="0"/>
            </a:endParaRPr>
          </a:p>
          <a:p>
            <a:r>
              <a:rPr lang="en-US" sz="1100" dirty="0" err="1"/>
              <a:t>Quiring</a:t>
            </a:r>
            <a:r>
              <a:rPr lang="en-US" sz="1100" dirty="0"/>
              <a:t>, R., U. </a:t>
            </a:r>
            <a:r>
              <a:rPr lang="en-US" sz="1100" dirty="0" err="1"/>
              <a:t>Walldorf</a:t>
            </a:r>
            <a:r>
              <a:rPr lang="en-US" sz="1100" dirty="0"/>
              <a:t>, U. </a:t>
            </a:r>
            <a:r>
              <a:rPr lang="en-US" sz="1100" dirty="0" err="1"/>
              <a:t>Kloter</a:t>
            </a:r>
            <a:r>
              <a:rPr lang="en-US" sz="1100" dirty="0"/>
              <a:t>, and W. J. </a:t>
            </a:r>
            <a:r>
              <a:rPr lang="en-US" sz="1100" dirty="0" err="1"/>
              <a:t>Gehring</a:t>
            </a:r>
            <a:r>
              <a:rPr lang="en-US" sz="1100" dirty="0"/>
              <a:t>. “Homology of the Eyeless Gene of Drosophila to the Small Eye Gene in Mice and </a:t>
            </a:r>
            <a:r>
              <a:rPr lang="en-US" sz="1100" dirty="0" err="1"/>
              <a:t>Aniridia</a:t>
            </a:r>
            <a:r>
              <a:rPr lang="en-US" sz="1100" dirty="0"/>
              <a:t> in Humans.” </a:t>
            </a:r>
            <a:r>
              <a:rPr lang="en-US" sz="1100" i="1" dirty="0"/>
              <a:t>Science (New York, N.Y.)</a:t>
            </a:r>
            <a:r>
              <a:rPr lang="en-US" sz="1100" dirty="0"/>
              <a:t> 265, no. 5173 (August 5, 1994): 785–89.</a:t>
            </a:r>
          </a:p>
          <a:p>
            <a:endParaRPr lang="en-US" sz="1100" i="1"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38</a:t>
            </a:fld>
            <a:endParaRPr lang="en-US"/>
          </a:p>
        </p:txBody>
      </p:sp>
      <p:sp>
        <p:nvSpPr>
          <p:cNvPr id="6" name="Rectangle 5"/>
          <p:cNvSpPr/>
          <p:nvPr/>
        </p:nvSpPr>
        <p:spPr>
          <a:xfrm>
            <a:off x="457200" y="6172200"/>
            <a:ext cx="4437240" cy="461665"/>
          </a:xfrm>
          <a:prstGeom prst="rect">
            <a:avLst/>
          </a:prstGeom>
        </p:spPr>
        <p:txBody>
          <a:bodyPr wrap="none">
            <a:spAutoFit/>
          </a:bodyPr>
          <a:lstStyle/>
          <a:p>
            <a:r>
              <a:rPr lang="en-US" dirty="0"/>
              <a:t>http://en.wikipedia.org/wiki/PAX6</a:t>
            </a:r>
          </a:p>
        </p:txBody>
      </p:sp>
    </p:spTree>
    <p:extLst>
      <p:ext uri="{BB962C8B-B14F-4D97-AF65-F5344CB8AC3E}">
        <p14:creationId xmlns:p14="http://schemas.microsoft.com/office/powerpoint/2010/main" val="286990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UGENE: Accessing Remote Databases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39</a:t>
            </a:fld>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905000"/>
            <a:ext cx="90487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0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685800" y="4724400"/>
            <a:ext cx="7772400" cy="1371600"/>
          </a:xfrm>
        </p:spPr>
        <p:txBody>
          <a:bodyPr/>
          <a:lstStyle/>
          <a:p>
            <a:r>
              <a:rPr lang="en-US" dirty="0" smtClean="0"/>
              <a:t>Where do these regular expressions come from?</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973176"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356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Loading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43449"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784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a:t>
            </a:r>
            <a:endParaRPr lang="en-US" dirty="0"/>
          </a:p>
        </p:txBody>
      </p:sp>
      <p:sp>
        <p:nvSpPr>
          <p:cNvPr id="3" name="Content Placeholder 2"/>
          <p:cNvSpPr>
            <a:spLocks noGrp="1"/>
          </p:cNvSpPr>
          <p:nvPr>
            <p:ph idx="1"/>
          </p:nvPr>
        </p:nvSpPr>
        <p:spPr/>
        <p:txBody>
          <a:bodyPr/>
          <a:lstStyle/>
          <a:p>
            <a:r>
              <a:rPr lang="en-US" dirty="0" smtClean="0"/>
              <a:t>Similarly load </a:t>
            </a:r>
            <a:r>
              <a:rPr lang="en-US" b="0" dirty="0" smtClean="0"/>
              <a:t>O18381</a:t>
            </a:r>
          </a:p>
          <a:p>
            <a:r>
              <a:rPr lang="en-US" b="0" dirty="0" smtClean="0"/>
              <a:t>To align them select both the sequences (</a:t>
            </a:r>
            <a:r>
              <a:rPr lang="en-US" b="0" dirty="0" err="1" smtClean="0"/>
              <a:t>ctrl+left</a:t>
            </a:r>
            <a:r>
              <a:rPr lang="en-US" b="0" dirty="0" smtClean="0"/>
              <a:t> click) and export the sequences as alignment as shown below</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29789"/>
            <a:ext cx="64103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91000"/>
            <a:ext cx="59245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1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a:t>
            </a:r>
            <a:endParaRPr lang="en-US" dirty="0"/>
          </a:p>
        </p:txBody>
      </p:sp>
      <p:sp>
        <p:nvSpPr>
          <p:cNvPr id="3" name="Content Placeholder 2"/>
          <p:cNvSpPr>
            <a:spLocks noGrp="1"/>
          </p:cNvSpPr>
          <p:nvPr>
            <p:ph idx="1"/>
          </p:nvPr>
        </p:nvSpPr>
        <p:spPr/>
        <p:txBody>
          <a:bodyPr/>
          <a:lstStyle/>
          <a:p>
            <a:r>
              <a:rPr lang="en-US" dirty="0" smtClean="0"/>
              <a:t>This will open the alignment view however the sequences aren’t aligned yet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1578"/>
            <a:ext cx="8448676"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702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a:t>
            </a:r>
          </a:p>
        </p:txBody>
      </p:sp>
      <p:sp>
        <p:nvSpPr>
          <p:cNvPr id="3" name="Content Placeholder 2"/>
          <p:cNvSpPr>
            <a:spLocks noGrp="1"/>
          </p:cNvSpPr>
          <p:nvPr>
            <p:ph idx="1"/>
          </p:nvPr>
        </p:nvSpPr>
        <p:spPr/>
        <p:txBody>
          <a:bodyPr/>
          <a:lstStyle/>
          <a:p>
            <a:r>
              <a:rPr lang="en-US" dirty="0" smtClean="0"/>
              <a:t>To do the alignment follow these steps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52700"/>
            <a:ext cx="820539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82000" y="3581400"/>
            <a:ext cx="228600" cy="228600"/>
          </a:xfrm>
          <a:prstGeom prst="ellipse">
            <a:avLst/>
          </a:prstGeom>
          <a:ln w="31750">
            <a:solidFill>
              <a:srgbClr val="FF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ight Arrow 5"/>
          <p:cNvSpPr/>
          <p:nvPr/>
        </p:nvSpPr>
        <p:spPr>
          <a:xfrm>
            <a:off x="6934200" y="32004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a:xfrm>
            <a:off x="6934200" y="33528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ight Arrow 8"/>
          <p:cNvSpPr/>
          <p:nvPr/>
        </p:nvSpPr>
        <p:spPr>
          <a:xfrm>
            <a:off x="6934200" y="37719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ight Arrow 9"/>
          <p:cNvSpPr/>
          <p:nvPr/>
        </p:nvSpPr>
        <p:spPr>
          <a:xfrm>
            <a:off x="6908800" y="46101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ight Arrow 10"/>
          <p:cNvSpPr/>
          <p:nvPr/>
        </p:nvSpPr>
        <p:spPr>
          <a:xfrm>
            <a:off x="7543800" y="56388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7524750" y="3448050"/>
            <a:ext cx="228600" cy="152400"/>
          </a:xfrm>
          <a:prstGeom prst="rect">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6600"/>
              </a:solidFill>
              <a:effectLst/>
              <a:latin typeface="Times New Roman" pitchFamily="18" charset="0"/>
            </a:endParaRPr>
          </a:p>
        </p:txBody>
      </p:sp>
    </p:spTree>
    <p:extLst>
      <p:ext uri="{BB962C8B-B14F-4D97-AF65-F5344CB8AC3E}">
        <p14:creationId xmlns:p14="http://schemas.microsoft.com/office/powerpoint/2010/main" val="40133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Simian Sarcoma Virus &amp; Cancer</a:t>
            </a:r>
            <a:endParaRPr lang="en-US" dirty="0"/>
          </a:p>
        </p:txBody>
      </p:sp>
      <p:sp>
        <p:nvSpPr>
          <p:cNvPr id="3" name="Content Placeholder 2"/>
          <p:cNvSpPr>
            <a:spLocks noGrp="1"/>
          </p:cNvSpPr>
          <p:nvPr>
            <p:ph idx="1"/>
          </p:nvPr>
        </p:nvSpPr>
        <p:spPr/>
        <p:txBody>
          <a:bodyPr/>
          <a:lstStyle/>
          <a:p>
            <a:r>
              <a:rPr lang="en-US" sz="1800" dirty="0"/>
              <a:t>R. F. Doolittle, M. W. </a:t>
            </a:r>
            <a:r>
              <a:rPr lang="en-US" sz="1800" dirty="0" err="1"/>
              <a:t>Hunkapiller</a:t>
            </a:r>
            <a:r>
              <a:rPr lang="en-US" sz="1800" dirty="0"/>
              <a:t>, L. E. Hood, S. G. </a:t>
            </a:r>
            <a:r>
              <a:rPr lang="en-US" sz="1800" dirty="0" err="1"/>
              <a:t>Devare</a:t>
            </a:r>
            <a:r>
              <a:rPr lang="en-US" sz="1800" dirty="0"/>
              <a:t>, K. C. Robbins, S. A. Aaronson, and H. N. </a:t>
            </a:r>
            <a:r>
              <a:rPr lang="en-US" sz="1800" dirty="0" err="1"/>
              <a:t>Antoniades</a:t>
            </a:r>
            <a:r>
              <a:rPr lang="en-US" sz="1800" dirty="0"/>
              <a:t>. Simian sarcoma virus oncogene, </a:t>
            </a:r>
            <a:r>
              <a:rPr lang="en-US" sz="1800" dirty="0">
                <a:latin typeface="Symbol" charset="2"/>
                <a:sym typeface="Symbol" charset="2"/>
              </a:rPr>
              <a:t> </a:t>
            </a:r>
            <a:r>
              <a:rPr lang="en-US" sz="1800" dirty="0"/>
              <a:t>-sis, is derived from the gene (or genes) encoding a platelet-derived growth factor. Science, 221:275–277, 1983.</a:t>
            </a:r>
          </a:p>
          <a:p>
            <a:r>
              <a:rPr lang="en-US" sz="2000" dirty="0" smtClean="0"/>
              <a:t>Human Platelet Derived </a:t>
            </a:r>
            <a:r>
              <a:rPr lang="en-US" sz="2000" dirty="0"/>
              <a:t>Growth Factor: </a:t>
            </a:r>
            <a:r>
              <a:rPr lang="en-US" sz="2000" dirty="0">
                <a:hlinkClick r:id="rId3"/>
              </a:rPr>
              <a:t>http://</a:t>
            </a:r>
            <a:r>
              <a:rPr lang="en-US" sz="2000" dirty="0" smtClean="0">
                <a:hlinkClick r:id="rId3"/>
              </a:rPr>
              <a:t>www.uniprot.org/uniprot/A0A024R1R5.fasta</a:t>
            </a:r>
            <a:endParaRPr lang="en-US" sz="2000" dirty="0" smtClean="0"/>
          </a:p>
          <a:p>
            <a:r>
              <a:rPr lang="en-US" sz="2000" dirty="0" smtClean="0"/>
              <a:t>Woolly Monkey Sarcoma Virus V-SIS</a:t>
            </a:r>
          </a:p>
          <a:p>
            <a:r>
              <a:rPr lang="en-US" sz="2000" dirty="0">
                <a:hlinkClick r:id="rId4"/>
              </a:rPr>
              <a:t>http://www.uniprot.org/uniprot/Q7LZ02.fasta</a:t>
            </a:r>
            <a:endParaRPr lang="en-US" sz="2000" dirty="0"/>
          </a:p>
          <a:p>
            <a:r>
              <a:rPr lang="en-US" sz="2000" dirty="0" smtClean="0"/>
              <a:t>Download sequences and obtain the sequence alignment using Online Needleman </a:t>
            </a:r>
            <a:r>
              <a:rPr lang="en-US" sz="2000" dirty="0" err="1" smtClean="0"/>
              <a:t>Wunsch</a:t>
            </a:r>
            <a:r>
              <a:rPr lang="en-US" sz="2000" dirty="0" smtClean="0"/>
              <a:t>: </a:t>
            </a:r>
            <a:r>
              <a:rPr lang="en-US" sz="2000" dirty="0">
                <a:hlinkClick r:id="rId5"/>
              </a:rPr>
              <a:t>https://</a:t>
            </a:r>
            <a:r>
              <a:rPr lang="en-US" sz="2000" dirty="0" smtClean="0">
                <a:hlinkClick r:id="rId5"/>
              </a:rPr>
              <a:t>blast.ncbi.nlm.nih.gov/Blast.cgi?PAGE_TYPE=BlastSearch&amp;PROG_DEF=blastn&amp;BLAST_PROG_DEF=blastn&amp;BLAST_SPEC=GlobalAln&amp;LINK_LOC=BlastHomeLink</a:t>
            </a:r>
            <a:endParaRPr lang="en-US" sz="2000" dirty="0" smtClean="0"/>
          </a:p>
          <a:p>
            <a:r>
              <a:rPr lang="en-US" sz="2000" dirty="0" smtClean="0"/>
              <a:t>Report the sequence identity</a:t>
            </a:r>
            <a:endParaRPr lang="en-US" sz="2000"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44</a:t>
            </a:fld>
            <a:endParaRPr lang="en-US"/>
          </a:p>
        </p:txBody>
      </p:sp>
    </p:spTree>
    <p:extLst>
      <p:ext uri="{BB962C8B-B14F-4D97-AF65-F5344CB8AC3E}">
        <p14:creationId xmlns:p14="http://schemas.microsoft.com/office/powerpoint/2010/main" val="3363077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Simian Sarcoma Virus &amp; Cancer</a:t>
            </a:r>
          </a:p>
        </p:txBody>
      </p:sp>
      <p:sp>
        <p:nvSpPr>
          <p:cNvPr id="3" name="Content Placeholder 2"/>
          <p:cNvSpPr>
            <a:spLocks noGrp="1"/>
          </p:cNvSpPr>
          <p:nvPr>
            <p:ph idx="1"/>
          </p:nvPr>
        </p:nvSpPr>
        <p:spPr/>
        <p:txBody>
          <a:bodyPr/>
          <a:lstStyle/>
          <a:p>
            <a:r>
              <a:rPr lang="en-US" dirty="0" smtClean="0"/>
              <a:t>Create a new project</a:t>
            </a:r>
          </a:p>
          <a:p>
            <a:r>
              <a:rPr lang="en-US" dirty="0" smtClean="0"/>
              <a:t>Open the sequences directly in UGENE using Remote Database access</a:t>
            </a:r>
          </a:p>
          <a:p>
            <a:pPr lvl="1"/>
            <a:r>
              <a:rPr lang="en-US" sz="2000" dirty="0"/>
              <a:t>Human Platelet Derived Growth Factor: </a:t>
            </a:r>
            <a:r>
              <a:rPr lang="en-US" sz="2000" dirty="0">
                <a:hlinkClick r:id="rId2"/>
              </a:rPr>
              <a:t>http://www.uniprot.org/uniprot/A0A024R1R5.fasta</a:t>
            </a:r>
            <a:endParaRPr lang="en-US" sz="2000" dirty="0"/>
          </a:p>
          <a:p>
            <a:pPr lvl="1"/>
            <a:r>
              <a:rPr lang="en-US" sz="2000" dirty="0"/>
              <a:t>Woolly Monkey Sarcoma Virus V-SIS</a:t>
            </a:r>
          </a:p>
          <a:p>
            <a:pPr lvl="1"/>
            <a:r>
              <a:rPr lang="en-US" sz="2000" dirty="0">
                <a:hlinkClick r:id="rId3"/>
              </a:rPr>
              <a:t>http://www.uniprot.org/uniprot/Q7LZ02.fasta</a:t>
            </a:r>
            <a:endParaRPr lang="en-US" sz="2000" dirty="0"/>
          </a:p>
          <a:p>
            <a:pPr lvl="1"/>
            <a:endParaRPr lang="en-US" dirty="0" smtClean="0"/>
          </a:p>
          <a:p>
            <a:r>
              <a:rPr lang="en-US" dirty="0" smtClean="0"/>
              <a:t>Obtain a local alignment of the two sequences in UGENE</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45</a:t>
            </a:fld>
            <a:endParaRPr lang="en-US"/>
          </a:p>
        </p:txBody>
      </p:sp>
    </p:spTree>
    <p:extLst>
      <p:ext uri="{BB962C8B-B14F-4D97-AF65-F5344CB8AC3E}">
        <p14:creationId xmlns:p14="http://schemas.microsoft.com/office/powerpoint/2010/main" val="661850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685800" y="4419600"/>
            <a:ext cx="7772400" cy="1676400"/>
          </a:xfrm>
        </p:spPr>
        <p:txBody>
          <a:bodyPr/>
          <a:lstStyle/>
          <a:p>
            <a:r>
              <a:rPr lang="en-US" sz="1600" dirty="0"/>
              <a:t>Pairwise alignment </a:t>
            </a:r>
            <a:r>
              <a:rPr lang="en-US" sz="1600" b="0" dirty="0"/>
              <a:t>Part of </a:t>
            </a:r>
            <a:r>
              <a:rPr lang="en-US" sz="1600" b="0" dirty="0" smtClean="0"/>
              <a:t>an alignment </a:t>
            </a:r>
            <a:r>
              <a:rPr lang="en-US" sz="1600" b="0" dirty="0"/>
              <a:t>of the amino-acid sequences of </a:t>
            </a:r>
            <a:r>
              <a:rPr lang="en-US" sz="1600" b="0" dirty="0" smtClean="0"/>
              <a:t>the kinase </a:t>
            </a:r>
            <a:r>
              <a:rPr lang="en-US" sz="1600" b="0" dirty="0"/>
              <a:t>domains from two ERK-like kinases </a:t>
            </a:r>
            <a:r>
              <a:rPr lang="en-US" sz="1600" b="0" dirty="0" smtClean="0"/>
              <a:t>of the </a:t>
            </a:r>
            <a:r>
              <a:rPr lang="en-US" sz="1600" b="0" dirty="0"/>
              <a:t>MAP kinase superfamily, Erk2 from </a:t>
            </a:r>
            <a:r>
              <a:rPr lang="en-US" sz="1600" b="0" dirty="0" smtClean="0"/>
              <a:t>humans and </a:t>
            </a:r>
            <a:r>
              <a:rPr lang="en-US" sz="1600" b="0" dirty="0"/>
              <a:t>Kss1 from yeast. The region shown </a:t>
            </a:r>
            <a:r>
              <a:rPr lang="en-US" sz="1600" b="0" dirty="0" smtClean="0"/>
              <a:t>covers the </a:t>
            </a:r>
            <a:r>
              <a:rPr lang="en-US" sz="1600" b="0" dirty="0"/>
              <a:t>kinase catalytic loop and part of the </a:t>
            </a:r>
            <a:r>
              <a:rPr lang="en-US" sz="1600" b="0" dirty="0" smtClean="0"/>
              <a:t>activation loop. </a:t>
            </a:r>
            <a:r>
              <a:rPr lang="en-US" sz="1600" b="0" dirty="0"/>
              <a:t>Identical </a:t>
            </a:r>
            <a:r>
              <a:rPr lang="en-US" sz="1600" b="0" dirty="0" smtClean="0"/>
              <a:t>residues highlighted </a:t>
            </a:r>
            <a:r>
              <a:rPr lang="en-US" sz="1600" b="0" dirty="0"/>
              <a:t>in purple show the </a:t>
            </a:r>
            <a:r>
              <a:rPr lang="en-US" sz="1600" b="0" dirty="0" smtClean="0"/>
              <a:t>extensive similarity </a:t>
            </a:r>
            <a:r>
              <a:rPr lang="en-US" sz="1600" b="0" dirty="0"/>
              <a:t>between these two </a:t>
            </a:r>
            <a:r>
              <a:rPr lang="en-US" sz="1600" b="0" dirty="0" smtClean="0"/>
              <a:t>homologous </a:t>
            </a:r>
            <a:r>
              <a:rPr lang="en-US" sz="1600" b="0" dirty="0" err="1" smtClean="0"/>
              <a:t>kinases.To</a:t>
            </a:r>
            <a:r>
              <a:rPr lang="en-US" sz="1600" b="0" dirty="0" smtClean="0"/>
              <a:t> </a:t>
            </a:r>
            <a:r>
              <a:rPr lang="en-US" sz="1600" b="0" dirty="0"/>
              <a:t>maximize similarity, </a:t>
            </a:r>
            <a:r>
              <a:rPr lang="en-US" sz="1600" b="0" dirty="0" smtClean="0"/>
              <a:t>a small </a:t>
            </a:r>
            <a:r>
              <a:rPr lang="en-US" sz="1600" b="0" dirty="0"/>
              <a:t>number of gaps have had to be </a:t>
            </a:r>
            <a:r>
              <a:rPr lang="en-US" sz="1600" b="0" dirty="0" smtClean="0"/>
              <a:t>inserted in </a:t>
            </a:r>
            <a:r>
              <a:rPr lang="en-US" sz="1600" b="0" dirty="0"/>
              <a:t>the human sequence</a:t>
            </a:r>
            <a:r>
              <a:rPr lang="en-US" sz="1600" b="0" dirty="0" smtClean="0"/>
              <a:t>.</a:t>
            </a:r>
          </a:p>
          <a:p>
            <a:r>
              <a:rPr lang="en-US" sz="1600" dirty="0"/>
              <a:t>KSS1: </a:t>
            </a:r>
            <a:r>
              <a:rPr lang="en-US" sz="1600" dirty="0">
                <a:hlinkClick r:id="rId3"/>
              </a:rPr>
              <a:t>http://www.uniprot.org/uniprot/P14681</a:t>
            </a:r>
            <a:endParaRPr lang="en-US" sz="1600" dirty="0"/>
          </a:p>
          <a:p>
            <a:r>
              <a:rPr lang="en-US" sz="1600" dirty="0"/>
              <a:t>MAPK1/ERK2: </a:t>
            </a:r>
            <a:r>
              <a:rPr lang="en-US" sz="1600" dirty="0">
                <a:hlinkClick r:id="rId4"/>
              </a:rPr>
              <a:t>http://www.uniprot.org/uniprot/P28482</a:t>
            </a: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46</a:t>
            </a:fld>
            <a:endParaRPr lang="en-US"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8382000" cy="21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421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Sequence-Structure-Function</a:t>
            </a:r>
            <a:endParaRPr lang="en-US" dirty="0"/>
          </a:p>
        </p:txBody>
      </p:sp>
      <p:sp>
        <p:nvSpPr>
          <p:cNvPr id="3" name="Content Placeholder 2"/>
          <p:cNvSpPr>
            <a:spLocks noGrp="1"/>
          </p:cNvSpPr>
          <p:nvPr>
            <p:ph idx="1"/>
          </p:nvPr>
        </p:nvSpPr>
        <p:spPr>
          <a:xfrm>
            <a:off x="5038724" y="1828800"/>
            <a:ext cx="3419475" cy="4267200"/>
          </a:xfrm>
        </p:spPr>
        <p:txBody>
          <a:bodyPr/>
          <a:lstStyle/>
          <a:p>
            <a:r>
              <a:rPr lang="en-US" dirty="0"/>
              <a:t>protein kinase catalytic domain</a:t>
            </a:r>
            <a:endParaRPr lang="en-US" b="0" dirty="0" smtClean="0"/>
          </a:p>
          <a:p>
            <a:r>
              <a:rPr lang="en-US" b="0" dirty="0" smtClean="0"/>
              <a:t>PDB 1ad5</a:t>
            </a:r>
          </a:p>
          <a:p>
            <a:endParaRPr lang="en-US" b="0" dirty="0"/>
          </a:p>
          <a:p>
            <a:r>
              <a:rPr lang="en-US" b="0" dirty="0"/>
              <a:t>The </a:t>
            </a:r>
            <a:r>
              <a:rPr lang="en-US" b="0" dirty="0" smtClean="0"/>
              <a:t>conserved region </a:t>
            </a:r>
            <a:r>
              <a:rPr lang="en-US" b="0" dirty="0"/>
              <a:t>shown </a:t>
            </a:r>
            <a:r>
              <a:rPr lang="en-US" b="0" dirty="0" smtClean="0"/>
              <a:t>in the previous figure covers the </a:t>
            </a:r>
            <a:r>
              <a:rPr lang="en-US" b="0" dirty="0"/>
              <a:t>kinase catalytic loop and part of the </a:t>
            </a:r>
            <a:r>
              <a:rPr lang="en-US" b="0" dirty="0" smtClean="0"/>
              <a:t>activation loop</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47</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581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099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BLAST</a:t>
            </a:r>
            <a:endParaRPr lang="en-US" dirty="0"/>
          </a:p>
        </p:txBody>
      </p:sp>
      <p:sp>
        <p:nvSpPr>
          <p:cNvPr id="3" name="Content Placeholder 2"/>
          <p:cNvSpPr>
            <a:spLocks noGrp="1"/>
          </p:cNvSpPr>
          <p:nvPr>
            <p:ph idx="1"/>
          </p:nvPr>
        </p:nvSpPr>
        <p:spPr/>
        <p:txBody>
          <a:bodyPr/>
          <a:lstStyle/>
          <a:p>
            <a:r>
              <a:rPr lang="en-US" dirty="0" smtClean="0"/>
              <a:t>BLAST is an a heuristic based sequence alignment method that gives great improvements in terms of speed in comparison to the Smith-Waterman </a:t>
            </a:r>
            <a:r>
              <a:rPr lang="en-US" dirty="0" err="1" smtClean="0"/>
              <a:t>Metod</a:t>
            </a:r>
            <a:r>
              <a:rPr lang="en-US" dirty="0" smtClean="0"/>
              <a:t>, at the cost of a little sensitivity, when a sequence is being searched against a database of other </a:t>
            </a:r>
            <a:r>
              <a:rPr lang="en-US" dirty="0" err="1" smtClean="0"/>
              <a:t>seqeunces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48</a:t>
            </a:fld>
            <a:endParaRPr lang="en-US"/>
          </a:p>
        </p:txBody>
      </p:sp>
    </p:spTree>
    <p:extLst>
      <p:ext uri="{BB962C8B-B14F-4D97-AF65-F5344CB8AC3E}">
        <p14:creationId xmlns:p14="http://schemas.microsoft.com/office/powerpoint/2010/main" val="1657528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covered so far?</a:t>
            </a:r>
            <a:endParaRPr lang="en-US" dirty="0"/>
          </a:p>
        </p:txBody>
      </p:sp>
      <p:sp>
        <p:nvSpPr>
          <p:cNvPr id="3" name="Content Placeholder 2"/>
          <p:cNvSpPr>
            <a:spLocks noGrp="1"/>
          </p:cNvSpPr>
          <p:nvPr>
            <p:ph idx="1"/>
          </p:nvPr>
        </p:nvSpPr>
        <p:spPr/>
        <p:txBody>
          <a:bodyPr/>
          <a:lstStyle/>
          <a:p>
            <a:r>
              <a:rPr lang="en-US" sz="2000" dirty="0" smtClean="0"/>
              <a:t>Searching</a:t>
            </a:r>
          </a:p>
          <a:p>
            <a:pPr lvl="1"/>
            <a:r>
              <a:rPr lang="en-US" sz="2000" dirty="0" smtClean="0"/>
              <a:t>Exact Search</a:t>
            </a:r>
          </a:p>
          <a:p>
            <a:pPr lvl="1"/>
            <a:r>
              <a:rPr lang="en-US" sz="2000" dirty="0" smtClean="0"/>
              <a:t>Pattern Search</a:t>
            </a:r>
          </a:p>
          <a:p>
            <a:pPr lvl="1"/>
            <a:r>
              <a:rPr lang="en-US" sz="2000" dirty="0" smtClean="0"/>
              <a:t>Alignments</a:t>
            </a:r>
          </a:p>
          <a:p>
            <a:pPr lvl="2"/>
            <a:r>
              <a:rPr lang="en-US" sz="1600" dirty="0" smtClean="0"/>
              <a:t>Local and Global</a:t>
            </a:r>
          </a:p>
          <a:p>
            <a:r>
              <a:rPr lang="en-US" sz="2000" dirty="0" smtClean="0"/>
              <a:t>Annotations through Searching / Matching</a:t>
            </a:r>
          </a:p>
          <a:p>
            <a:pPr lvl="1"/>
            <a:r>
              <a:rPr lang="en-US" sz="2000" dirty="0" smtClean="0"/>
              <a:t>These give rise to hypothesis about the function of a protein which can then be tested in the lab </a:t>
            </a:r>
          </a:p>
          <a:p>
            <a:r>
              <a:rPr lang="en-US" sz="2000" dirty="0" smtClean="0"/>
              <a:t>PROSITE, UNIPROT (KB/SWISSPROT), SCOP, PDB</a:t>
            </a:r>
          </a:p>
          <a:p>
            <a:r>
              <a:rPr lang="en-US" sz="2000" dirty="0" smtClean="0"/>
              <a:t>Multiple Sequence Alignments</a:t>
            </a:r>
          </a:p>
          <a:p>
            <a:pPr lvl="1"/>
            <a:r>
              <a:rPr lang="en-US" sz="2000" dirty="0" smtClean="0"/>
              <a:t>PROFILE</a:t>
            </a:r>
          </a:p>
          <a:p>
            <a:pPr lvl="1"/>
            <a:endParaRPr lang="en-US" sz="2000" dirty="0" smtClean="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49</a:t>
            </a:fld>
            <a:endParaRPr lang="en-US"/>
          </a:p>
        </p:txBody>
      </p:sp>
    </p:spTree>
    <p:extLst>
      <p:ext uri="{BB962C8B-B14F-4D97-AF65-F5344CB8AC3E}">
        <p14:creationId xmlns:p14="http://schemas.microsoft.com/office/powerpoint/2010/main" val="251527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Motifs</a:t>
            </a:r>
            <a:endParaRPr lang="en-US" sz="2400" dirty="0"/>
          </a:p>
        </p:txBody>
      </p:sp>
      <p:sp>
        <p:nvSpPr>
          <p:cNvPr id="3" name="Content Placeholder 2"/>
          <p:cNvSpPr>
            <a:spLocks noGrp="1"/>
          </p:cNvSpPr>
          <p:nvPr>
            <p:ph idx="1"/>
          </p:nvPr>
        </p:nvSpPr>
        <p:spPr/>
        <p:txBody>
          <a:bodyPr/>
          <a:lstStyle/>
          <a:p>
            <a:r>
              <a:rPr lang="en-US" dirty="0" smtClean="0"/>
              <a:t>Motifs are sequence patterns common to a lot of biological sequences and have biological significance</a:t>
            </a:r>
          </a:p>
          <a:p>
            <a:r>
              <a:rPr lang="en-US" dirty="0" smtClean="0"/>
              <a:t>NF-B Binding site</a:t>
            </a:r>
          </a:p>
          <a:p>
            <a:pPr lvl="1"/>
            <a:r>
              <a:rPr lang="en-US" sz="1600" dirty="0" smtClean="0"/>
              <a:t>All ‘immunity’ genes have a pattern located upstream of the start of the genes</a:t>
            </a:r>
          </a:p>
          <a:p>
            <a:pPr lvl="1"/>
            <a:r>
              <a:rPr lang="en-US" sz="1600" b="0" kern="1200" dirty="0">
                <a:solidFill>
                  <a:schemeClr val="tx1"/>
                </a:solidFill>
                <a:latin typeface="Consolas" pitchFamily="49" charset="0"/>
                <a:cs typeface="Consolas" pitchFamily="49" charset="0"/>
              </a:rPr>
              <a:t>TCGGGGATTTCC</a:t>
            </a:r>
            <a:endParaRPr lang="en-US" sz="1600" dirty="0" smtClean="0">
              <a:latin typeface="Consolas" pitchFamily="49" charset="0"/>
              <a:cs typeface="Consolas" pitchFamily="49" charset="0"/>
            </a:endParaRPr>
          </a:p>
          <a:p>
            <a:pPr lvl="1"/>
            <a:r>
              <a:rPr lang="en-US" sz="1600" dirty="0" smtClean="0"/>
              <a:t>Examples of regulatory motifs that turn on immunity and other genes</a:t>
            </a:r>
          </a:p>
          <a:p>
            <a:pPr lvl="1"/>
            <a:r>
              <a:rPr lang="en-US" sz="1600" dirty="0" smtClean="0"/>
              <a:t>Allow proteins called transcription factors to bind here which recruits RNA polymerase</a:t>
            </a:r>
          </a:p>
          <a:p>
            <a:r>
              <a:rPr lang="en-US" dirty="0" smtClean="0"/>
              <a:t>CAM Binding site (IQ Motif)</a:t>
            </a:r>
          </a:p>
          <a:p>
            <a:pPr lvl="1"/>
            <a:r>
              <a:rPr lang="en-US" sz="2000" b="0" dirty="0">
                <a:solidFill>
                  <a:schemeClr val="tx1"/>
                </a:solidFill>
                <a:latin typeface="Consolas" pitchFamily="49" charset="0"/>
                <a:cs typeface="Consolas" pitchFamily="49" charset="0"/>
              </a:rPr>
              <a:t>[</a:t>
            </a:r>
            <a:r>
              <a:rPr lang="en-US" sz="1600" b="0" kern="1200" dirty="0">
                <a:solidFill>
                  <a:schemeClr val="tx1"/>
                </a:solidFill>
                <a:latin typeface="Consolas" pitchFamily="49" charset="0"/>
                <a:cs typeface="Consolas" pitchFamily="49" charset="0"/>
              </a:rPr>
              <a:t>FILV]</a:t>
            </a:r>
            <a:r>
              <a:rPr lang="en-US" sz="1600" b="0" kern="1200" dirty="0" err="1">
                <a:solidFill>
                  <a:schemeClr val="tx1"/>
                </a:solidFill>
                <a:latin typeface="Consolas" pitchFamily="49" charset="0"/>
                <a:cs typeface="Consolas" pitchFamily="49" charset="0"/>
              </a:rPr>
              <a:t>Qxxx</a:t>
            </a:r>
            <a:r>
              <a:rPr lang="en-US" sz="1600" b="0" kern="1200" dirty="0">
                <a:solidFill>
                  <a:schemeClr val="tx1"/>
                </a:solidFill>
                <a:latin typeface="Consolas" pitchFamily="49" charset="0"/>
                <a:cs typeface="Consolas" pitchFamily="49" charset="0"/>
              </a:rPr>
              <a:t>[RK]</a:t>
            </a:r>
            <a:r>
              <a:rPr lang="en-US" sz="1600" b="0" kern="1200" dirty="0" err="1">
                <a:solidFill>
                  <a:schemeClr val="tx1"/>
                </a:solidFill>
                <a:latin typeface="Consolas" pitchFamily="49" charset="0"/>
                <a:cs typeface="Consolas" pitchFamily="49" charset="0"/>
              </a:rPr>
              <a:t>Gxxx</a:t>
            </a:r>
            <a:r>
              <a:rPr lang="en-US" sz="1600" b="0" kern="1200" dirty="0">
                <a:solidFill>
                  <a:schemeClr val="tx1"/>
                </a:solidFill>
                <a:latin typeface="Consolas" pitchFamily="49" charset="0"/>
                <a:cs typeface="Consolas" pitchFamily="49" charset="0"/>
              </a:rPr>
              <a:t>[RK]xx[FILVWY</a:t>
            </a:r>
            <a:r>
              <a:rPr lang="en-US" sz="2000" b="0" dirty="0" smtClean="0">
                <a:solidFill>
                  <a:schemeClr val="tx1"/>
                </a:solidFill>
                <a:latin typeface="Consolas" pitchFamily="49" charset="0"/>
                <a:cs typeface="Consolas" pitchFamily="49" charset="0"/>
              </a:rPr>
              <a:t>]</a:t>
            </a:r>
          </a:p>
          <a:p>
            <a:pPr lvl="1"/>
            <a:r>
              <a:rPr lang="en-US" sz="2000" dirty="0" smtClean="0"/>
              <a:t>Usually starts with IQ so the consensus sequence is </a:t>
            </a:r>
            <a:r>
              <a:rPr lang="en-US" sz="1600" b="0" kern="1200" dirty="0" err="1">
                <a:solidFill>
                  <a:schemeClr val="tx1"/>
                </a:solidFill>
                <a:latin typeface="Consolas" pitchFamily="49" charset="0"/>
                <a:cs typeface="Consolas" pitchFamily="49" charset="0"/>
              </a:rPr>
              <a:t>IQxxxRGxxxR</a:t>
            </a:r>
            <a:r>
              <a:rPr lang="en-US" sz="2000" dirty="0"/>
              <a:t/>
            </a:r>
            <a:br>
              <a:rPr lang="en-US" sz="2000" dirty="0"/>
            </a:br>
            <a:endParaRPr lang="en-US" sz="2000"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a:t>
            </a:fld>
            <a:endParaRPr lang="en-US"/>
          </a:p>
        </p:txBody>
      </p:sp>
    </p:spTree>
    <p:extLst>
      <p:ext uri="{BB962C8B-B14F-4D97-AF65-F5344CB8AC3E}">
        <p14:creationId xmlns:p14="http://schemas.microsoft.com/office/powerpoint/2010/main" val="966629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err="1" smtClean="0"/>
              <a:t>Alignmet</a:t>
            </a:r>
            <a:r>
              <a:rPr lang="en-US" dirty="0" smtClean="0"/>
              <a:t> vs. Pairwise Alignments</a:t>
            </a:r>
            <a:endParaRPr lang="en-US" dirty="0"/>
          </a:p>
        </p:txBody>
      </p:sp>
      <p:sp>
        <p:nvSpPr>
          <p:cNvPr id="3" name="Content Placeholder 2"/>
          <p:cNvSpPr>
            <a:spLocks noGrp="1"/>
          </p:cNvSpPr>
          <p:nvPr>
            <p:ph idx="1"/>
          </p:nvPr>
        </p:nvSpPr>
        <p:spPr>
          <a:xfrm>
            <a:off x="685800" y="1828800"/>
            <a:ext cx="3581400" cy="4267200"/>
          </a:xfrm>
        </p:spPr>
        <p:txBody>
          <a:bodyPr/>
          <a:lstStyle/>
          <a:p>
            <a:r>
              <a:rPr lang="en-US" dirty="0"/>
              <a:t>Up until now we have only tried to align two sequences.</a:t>
            </a:r>
            <a:r>
              <a:rPr lang="en-US" dirty="0">
                <a:latin typeface="Times" charset="0"/>
              </a:rPr>
              <a:t> </a:t>
            </a:r>
            <a:endParaRPr lang="en-US" dirty="0" smtClean="0">
              <a:latin typeface="Times" charset="0"/>
            </a:endParaRPr>
          </a:p>
          <a:p>
            <a:endParaRPr lang="en-US" dirty="0">
              <a:latin typeface="Times" charset="0"/>
            </a:endParaRPr>
          </a:p>
          <a:p>
            <a:r>
              <a:rPr lang="en-US" dirty="0"/>
              <a:t>What about more than two?  </a:t>
            </a:r>
            <a:endParaRPr lang="en-US" dirty="0" smtClean="0"/>
          </a:p>
          <a:p>
            <a:pPr lvl="1"/>
            <a:r>
              <a:rPr lang="en-US" dirty="0" smtClean="0"/>
              <a:t>And </a:t>
            </a:r>
            <a:r>
              <a:rPr lang="en-US" dirty="0"/>
              <a:t>what for? </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50</a:t>
            </a:fld>
            <a:endParaRPr lang="en-US"/>
          </a:p>
        </p:txBody>
      </p:sp>
      <p:pic>
        <p:nvPicPr>
          <p:cNvPr id="5" name="Picture 10" descr="orang2"/>
          <p:cNvPicPr>
            <a:picLocks noChangeAspect="1" noChangeArrowheads="1"/>
          </p:cNvPicPr>
          <p:nvPr/>
        </p:nvPicPr>
        <p:blipFill>
          <a:blip r:embed="rId2"/>
          <a:srcRect/>
          <a:stretch>
            <a:fillRect/>
          </a:stretch>
        </p:blipFill>
        <p:spPr bwMode="auto">
          <a:xfrm>
            <a:off x="5424494" y="4130040"/>
            <a:ext cx="1133994" cy="1691563"/>
          </a:xfrm>
          <a:prstGeom prst="rect">
            <a:avLst/>
          </a:prstGeom>
          <a:noFill/>
        </p:spPr>
      </p:pic>
      <p:pic>
        <p:nvPicPr>
          <p:cNvPr id="6" name="Picture 11" descr="chimp3"/>
          <p:cNvPicPr>
            <a:picLocks noChangeAspect="1" noChangeArrowheads="1"/>
          </p:cNvPicPr>
          <p:nvPr/>
        </p:nvPicPr>
        <p:blipFill>
          <a:blip r:embed="rId3"/>
          <a:srcRect/>
          <a:stretch>
            <a:fillRect/>
          </a:stretch>
        </p:blipFill>
        <p:spPr bwMode="auto">
          <a:xfrm>
            <a:off x="6734644" y="4114800"/>
            <a:ext cx="1146622" cy="1691563"/>
          </a:xfrm>
          <a:prstGeom prst="rect">
            <a:avLst/>
          </a:prstGeom>
          <a:noFill/>
        </p:spPr>
      </p:pic>
      <p:pic>
        <p:nvPicPr>
          <p:cNvPr id="7" name="Picture 16" descr="gorilla2"/>
          <p:cNvPicPr>
            <a:picLocks noChangeAspect="1" noChangeArrowheads="1"/>
          </p:cNvPicPr>
          <p:nvPr/>
        </p:nvPicPr>
        <p:blipFill>
          <a:blip r:embed="rId4"/>
          <a:srcRect/>
          <a:stretch>
            <a:fillRect/>
          </a:stretch>
        </p:blipFill>
        <p:spPr bwMode="auto">
          <a:xfrm>
            <a:off x="5424494" y="2209800"/>
            <a:ext cx="1160513" cy="1691563"/>
          </a:xfrm>
          <a:prstGeom prst="rect">
            <a:avLst/>
          </a:prstGeom>
          <a:noFill/>
        </p:spPr>
      </p:pic>
      <p:pic>
        <p:nvPicPr>
          <p:cNvPr id="8" name="Picture 17" descr="bush_eating"/>
          <p:cNvPicPr>
            <a:picLocks noChangeAspect="1" noChangeArrowheads="1"/>
          </p:cNvPicPr>
          <p:nvPr/>
        </p:nvPicPr>
        <p:blipFill>
          <a:blip r:embed="rId5"/>
          <a:srcRect/>
          <a:stretch>
            <a:fillRect/>
          </a:stretch>
        </p:blipFill>
        <p:spPr bwMode="auto">
          <a:xfrm>
            <a:off x="6705600" y="2209800"/>
            <a:ext cx="1175666" cy="1652224"/>
          </a:xfrm>
          <a:prstGeom prst="rect">
            <a:avLst/>
          </a:prstGeom>
          <a:noFill/>
        </p:spPr>
      </p:pic>
    </p:spTree>
    <p:extLst>
      <p:ext uri="{BB962C8B-B14F-4D97-AF65-F5344CB8AC3E}">
        <p14:creationId xmlns:p14="http://schemas.microsoft.com/office/powerpoint/2010/main" val="645631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a:t>
            </a:r>
            <a:endParaRPr lang="en-US" dirty="0"/>
          </a:p>
        </p:txBody>
      </p:sp>
      <p:sp>
        <p:nvSpPr>
          <p:cNvPr id="3" name="Content Placeholder 2"/>
          <p:cNvSpPr>
            <a:spLocks noGrp="1"/>
          </p:cNvSpPr>
          <p:nvPr>
            <p:ph idx="1"/>
          </p:nvPr>
        </p:nvSpPr>
        <p:spPr/>
        <p:txBody>
          <a:bodyPr/>
          <a:lstStyle/>
          <a:p>
            <a:r>
              <a:rPr lang="en-US" dirty="0" smtClean="0"/>
              <a:t>Many, Many uses…</a:t>
            </a:r>
          </a:p>
          <a:p>
            <a:pPr lvl="1"/>
            <a:r>
              <a:rPr lang="en-US" dirty="0" smtClean="0"/>
              <a:t>Establishing the relationships between species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51</a:t>
            </a:fld>
            <a:endParaRPr lang="en-US"/>
          </a:p>
        </p:txBody>
      </p:sp>
      <p:grpSp>
        <p:nvGrpSpPr>
          <p:cNvPr id="5" name="Group 4"/>
          <p:cNvGrpSpPr>
            <a:grpSpLocks/>
          </p:cNvGrpSpPr>
          <p:nvPr/>
        </p:nvGrpSpPr>
        <p:grpSpPr bwMode="auto">
          <a:xfrm>
            <a:off x="1858348" y="2785514"/>
            <a:ext cx="5902325" cy="3138488"/>
            <a:chOff x="528" y="1104"/>
            <a:chExt cx="4674" cy="2553"/>
          </a:xfrm>
        </p:grpSpPr>
        <p:grpSp>
          <p:nvGrpSpPr>
            <p:cNvPr id="6" name="Group 5"/>
            <p:cNvGrpSpPr>
              <a:grpSpLocks/>
            </p:cNvGrpSpPr>
            <p:nvPr/>
          </p:nvGrpSpPr>
          <p:grpSpPr bwMode="auto">
            <a:xfrm>
              <a:off x="960" y="1104"/>
              <a:ext cx="3744" cy="912"/>
              <a:chOff x="1104" y="1200"/>
              <a:chExt cx="3456" cy="1728"/>
            </a:xfrm>
          </p:grpSpPr>
          <p:sp>
            <p:nvSpPr>
              <p:cNvPr id="15" name="Line 6"/>
              <p:cNvSpPr>
                <a:spLocks noChangeShapeType="1"/>
              </p:cNvSpPr>
              <p:nvPr/>
            </p:nvSpPr>
            <p:spPr bwMode="auto">
              <a:xfrm flipV="1">
                <a:off x="1104" y="1200"/>
                <a:ext cx="1728" cy="172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 name="Line 7"/>
              <p:cNvSpPr>
                <a:spLocks noChangeShapeType="1"/>
              </p:cNvSpPr>
              <p:nvPr/>
            </p:nvSpPr>
            <p:spPr bwMode="auto">
              <a:xfrm flipH="1" flipV="1">
                <a:off x="2832" y="1200"/>
                <a:ext cx="1728" cy="172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7" name="Line 8"/>
              <p:cNvSpPr>
                <a:spLocks noChangeShapeType="1"/>
              </p:cNvSpPr>
              <p:nvPr/>
            </p:nvSpPr>
            <p:spPr bwMode="auto">
              <a:xfrm flipH="1">
                <a:off x="2256" y="1776"/>
                <a:ext cx="1152" cy="1152"/>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8" name="Line 9"/>
              <p:cNvSpPr>
                <a:spLocks noChangeShapeType="1"/>
              </p:cNvSpPr>
              <p:nvPr/>
            </p:nvSpPr>
            <p:spPr bwMode="auto">
              <a:xfrm flipH="1">
                <a:off x="3408" y="2352"/>
                <a:ext cx="576" cy="576"/>
              </a:xfrm>
              <a:prstGeom prst="line">
                <a:avLst/>
              </a:prstGeom>
              <a:noFill/>
              <a:ln w="38100">
                <a:solidFill>
                  <a:schemeClr val="tx1"/>
                </a:solidFill>
                <a:round/>
                <a:headEnd/>
                <a:tailEnd/>
              </a:ln>
              <a:effectLst/>
            </p:spPr>
            <p:txBody>
              <a:bodyPr>
                <a:prstTxWarp prst="textNoShape">
                  <a:avLst/>
                </a:prstTxWarp>
              </a:bodyPr>
              <a:lstStyle/>
              <a:p>
                <a:endParaRPr lang="en-US"/>
              </a:p>
            </p:txBody>
          </p:sp>
        </p:grpSp>
        <p:pic>
          <p:nvPicPr>
            <p:cNvPr id="7" name="Picture 10" descr="orang2"/>
            <p:cNvPicPr>
              <a:picLocks noChangeAspect="1" noChangeArrowheads="1"/>
            </p:cNvPicPr>
            <p:nvPr/>
          </p:nvPicPr>
          <p:blipFill>
            <a:blip r:embed="rId2"/>
            <a:srcRect/>
            <a:stretch>
              <a:fillRect/>
            </a:stretch>
          </p:blipFill>
          <p:spPr bwMode="auto">
            <a:xfrm>
              <a:off x="528" y="2265"/>
              <a:ext cx="898" cy="1376"/>
            </a:xfrm>
            <a:prstGeom prst="rect">
              <a:avLst/>
            </a:prstGeom>
            <a:noFill/>
          </p:spPr>
        </p:pic>
        <p:pic>
          <p:nvPicPr>
            <p:cNvPr id="8" name="Picture 11" descr="chimp3"/>
            <p:cNvPicPr>
              <a:picLocks noChangeAspect="1" noChangeArrowheads="1"/>
            </p:cNvPicPr>
            <p:nvPr/>
          </p:nvPicPr>
          <p:blipFill>
            <a:blip r:embed="rId3"/>
            <a:srcRect/>
            <a:stretch>
              <a:fillRect/>
            </a:stretch>
          </p:blipFill>
          <p:spPr bwMode="auto">
            <a:xfrm>
              <a:off x="2916" y="2281"/>
              <a:ext cx="908" cy="1376"/>
            </a:xfrm>
            <a:prstGeom prst="rect">
              <a:avLst/>
            </a:prstGeom>
            <a:noFill/>
          </p:spPr>
        </p:pic>
        <p:sp>
          <p:nvSpPr>
            <p:cNvPr id="9" name="Text Box 12"/>
            <p:cNvSpPr txBox="1">
              <a:spLocks noChangeArrowheads="1"/>
            </p:cNvSpPr>
            <p:nvPr/>
          </p:nvSpPr>
          <p:spPr bwMode="auto">
            <a:xfrm>
              <a:off x="575" y="1970"/>
              <a:ext cx="1079" cy="348"/>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Orangutan</a:t>
              </a:r>
            </a:p>
          </p:txBody>
        </p:sp>
        <p:sp>
          <p:nvSpPr>
            <p:cNvPr id="10" name="Text Box 13"/>
            <p:cNvSpPr txBox="1">
              <a:spLocks noChangeArrowheads="1"/>
            </p:cNvSpPr>
            <p:nvPr/>
          </p:nvSpPr>
          <p:spPr bwMode="auto">
            <a:xfrm>
              <a:off x="1918" y="1980"/>
              <a:ext cx="774" cy="347"/>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Gorilla</a:t>
              </a:r>
            </a:p>
          </p:txBody>
        </p:sp>
        <p:sp>
          <p:nvSpPr>
            <p:cNvPr id="11" name="Text Box 14"/>
            <p:cNvSpPr txBox="1">
              <a:spLocks noChangeArrowheads="1"/>
            </p:cNvSpPr>
            <p:nvPr/>
          </p:nvSpPr>
          <p:spPr bwMode="auto">
            <a:xfrm>
              <a:off x="2929" y="1980"/>
              <a:ext cx="1252" cy="347"/>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Chimpanzee</a:t>
              </a:r>
            </a:p>
          </p:txBody>
        </p:sp>
        <p:sp>
          <p:nvSpPr>
            <p:cNvPr id="12" name="Text Box 15"/>
            <p:cNvSpPr txBox="1">
              <a:spLocks noChangeArrowheads="1"/>
            </p:cNvSpPr>
            <p:nvPr/>
          </p:nvSpPr>
          <p:spPr bwMode="auto">
            <a:xfrm>
              <a:off x="4405" y="1970"/>
              <a:ext cx="797" cy="348"/>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Human</a:t>
              </a:r>
            </a:p>
          </p:txBody>
        </p:sp>
        <p:pic>
          <p:nvPicPr>
            <p:cNvPr id="13" name="Picture 16" descr="gorilla2"/>
            <p:cNvPicPr>
              <a:picLocks noChangeAspect="1" noChangeArrowheads="1"/>
            </p:cNvPicPr>
            <p:nvPr/>
          </p:nvPicPr>
          <p:blipFill>
            <a:blip r:embed="rId4"/>
            <a:srcRect/>
            <a:stretch>
              <a:fillRect/>
            </a:stretch>
          </p:blipFill>
          <p:spPr bwMode="auto">
            <a:xfrm>
              <a:off x="1721" y="2272"/>
              <a:ext cx="919" cy="1376"/>
            </a:xfrm>
            <a:prstGeom prst="rect">
              <a:avLst/>
            </a:prstGeom>
            <a:noFill/>
          </p:spPr>
        </p:pic>
        <p:pic>
          <p:nvPicPr>
            <p:cNvPr id="14" name="Picture 17" descr="bush_eating"/>
            <p:cNvPicPr>
              <a:picLocks noChangeAspect="1" noChangeArrowheads="1"/>
            </p:cNvPicPr>
            <p:nvPr/>
          </p:nvPicPr>
          <p:blipFill>
            <a:blip r:embed="rId5"/>
            <a:srcRect/>
            <a:stretch>
              <a:fillRect/>
            </a:stretch>
          </p:blipFill>
          <p:spPr bwMode="auto">
            <a:xfrm>
              <a:off x="4224" y="2304"/>
              <a:ext cx="931" cy="1344"/>
            </a:xfrm>
            <a:prstGeom prst="rect">
              <a:avLst/>
            </a:prstGeom>
            <a:noFill/>
          </p:spPr>
        </p:pic>
      </p:grpSp>
    </p:spTree>
    <p:extLst>
      <p:ext uri="{BB962C8B-B14F-4D97-AF65-F5344CB8AC3E}">
        <p14:creationId xmlns:p14="http://schemas.microsoft.com/office/powerpoint/2010/main" val="636015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a:t>
            </a:r>
            <a:endParaRPr lang="en-US" dirty="0"/>
          </a:p>
        </p:txBody>
      </p:sp>
      <p:sp>
        <p:nvSpPr>
          <p:cNvPr id="3" name="Content Placeholder 2"/>
          <p:cNvSpPr>
            <a:spLocks noGrp="1"/>
          </p:cNvSpPr>
          <p:nvPr>
            <p:ph idx="1"/>
          </p:nvPr>
        </p:nvSpPr>
        <p:spPr/>
        <p:txBody>
          <a:bodyPr/>
          <a:lstStyle/>
          <a:p>
            <a:r>
              <a:rPr lang="en-US" dirty="0" smtClean="0"/>
              <a:t>Identifying regions in sequences that have important biological roles</a:t>
            </a:r>
          </a:p>
          <a:p>
            <a:pPr lvl="1"/>
            <a:r>
              <a:rPr lang="en-US" dirty="0" smtClean="0"/>
              <a:t>Motifs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52</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85220"/>
            <a:ext cx="7753350" cy="37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63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Correctness of an alignment</a:t>
            </a:r>
            <a:endParaRPr lang="en-US" dirty="0"/>
          </a:p>
        </p:txBody>
      </p:sp>
      <p:sp>
        <p:nvSpPr>
          <p:cNvPr id="6" name="Content Placeholder 5"/>
          <p:cNvSpPr>
            <a:spLocks noGrp="1"/>
          </p:cNvSpPr>
          <p:nvPr>
            <p:ph idx="1"/>
          </p:nvPr>
        </p:nvSpPr>
        <p:spPr/>
        <p:txBody>
          <a:bodyPr/>
          <a:lstStyle/>
          <a:p>
            <a:r>
              <a:rPr lang="en-US" dirty="0" smtClean="0"/>
              <a:t>Homologous residues should be in the same column of an MSA.</a:t>
            </a:r>
            <a:endParaRPr lang="en-US" dirty="0"/>
          </a:p>
        </p:txBody>
      </p:sp>
      <p:pic>
        <p:nvPicPr>
          <p:cNvPr id="7" name="Picture 4" descr="g"/>
          <p:cNvPicPr>
            <a:picLocks noChangeAspect="1" noChangeArrowheads="1"/>
          </p:cNvPicPr>
          <p:nvPr/>
        </p:nvPicPr>
        <p:blipFill>
          <a:blip r:embed="rId2"/>
          <a:srcRect l="16607"/>
          <a:stretch>
            <a:fillRect/>
          </a:stretch>
        </p:blipFill>
        <p:spPr bwMode="auto">
          <a:xfrm>
            <a:off x="533400" y="3048000"/>
            <a:ext cx="8006725" cy="2582863"/>
          </a:xfrm>
          <a:prstGeom prst="rect">
            <a:avLst/>
          </a:prstGeom>
          <a:noFill/>
          <a:ln w="9525">
            <a:noFill/>
            <a:miter lim="800000"/>
            <a:headEnd/>
            <a:tailEnd/>
          </a:ln>
          <a:effectLst/>
        </p:spPr>
      </p:pic>
    </p:spTree>
    <p:extLst>
      <p:ext uri="{BB962C8B-B14F-4D97-AF65-F5344CB8AC3E}">
        <p14:creationId xmlns:p14="http://schemas.microsoft.com/office/powerpoint/2010/main" val="1782432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Sequence Alignment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54</a:t>
            </a:fld>
            <a:endParaRPr 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867650" cy="267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84250" y="5334000"/>
            <a:ext cx="7239000" cy="307777"/>
          </a:xfrm>
          <a:prstGeom prst="rect">
            <a:avLst/>
          </a:prstGeom>
        </p:spPr>
        <p:txBody>
          <a:bodyPr wrap="square">
            <a:spAutoFit/>
          </a:bodyPr>
          <a:lstStyle/>
          <a:p>
            <a:r>
              <a:rPr lang="en-US" sz="1400" dirty="0"/>
              <a:t>small part </a:t>
            </a:r>
            <a:r>
              <a:rPr lang="en-US" sz="1400" dirty="0" smtClean="0"/>
              <a:t>of a </a:t>
            </a:r>
            <a:r>
              <a:rPr lang="en-US" sz="1400" dirty="0"/>
              <a:t>large multiple alignment of more than </a:t>
            </a:r>
            <a:r>
              <a:rPr lang="en-US" sz="1400" dirty="0" smtClean="0"/>
              <a:t>6,000 protein </a:t>
            </a:r>
            <a:r>
              <a:rPr lang="en-US" sz="1400" dirty="0"/>
              <a:t>kinase domains</a:t>
            </a:r>
          </a:p>
        </p:txBody>
      </p:sp>
    </p:spTree>
    <p:extLst>
      <p:ext uri="{BB962C8B-B14F-4D97-AF65-F5344CB8AC3E}">
        <p14:creationId xmlns:p14="http://schemas.microsoft.com/office/powerpoint/2010/main" val="1893475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sz="3200"/>
              <a:t>Profile Representation of an MSA</a:t>
            </a:r>
            <a:endParaRPr lang="en-US" sz="2700"/>
          </a:p>
        </p:txBody>
      </p:sp>
      <p:sp>
        <p:nvSpPr>
          <p:cNvPr id="273411" name="Rectangle 3"/>
          <p:cNvSpPr>
            <a:spLocks noGrp="1" noChangeArrowheads="1"/>
          </p:cNvSpPr>
          <p:nvPr>
            <p:ph type="body" idx="1"/>
          </p:nvPr>
        </p:nvSpPr>
        <p:spPr>
          <a:xfrm>
            <a:off x="914400" y="2057400"/>
            <a:ext cx="7696200" cy="4267200"/>
          </a:xfrm>
          <a:noFill/>
          <a:ln/>
        </p:spPr>
        <p:txBody>
          <a:bodyPr/>
          <a:lstStyle/>
          <a:p>
            <a:pPr>
              <a:spcBef>
                <a:spcPct val="0"/>
              </a:spcBef>
              <a:buClrTx/>
              <a:buFontTx/>
              <a:buNone/>
            </a:pPr>
            <a:r>
              <a:rPr lang="en-US" sz="2000" b="1" dirty="0">
                <a:solidFill>
                  <a:srgbClr val="000066"/>
                </a:solidFill>
                <a:latin typeface="Courier New" charset="0"/>
              </a:rPr>
              <a:t>	 -  A  G  </a:t>
            </a:r>
            <a:r>
              <a:rPr lang="en-US" sz="2000" b="1" dirty="0" err="1">
                <a:solidFill>
                  <a:srgbClr val="000066"/>
                </a:solidFill>
                <a:latin typeface="Courier New" charset="0"/>
              </a:rPr>
              <a:t>G</a:t>
            </a:r>
            <a:r>
              <a:rPr lang="en-US" sz="2000" b="1" dirty="0">
                <a:solidFill>
                  <a:srgbClr val="000066"/>
                </a:solidFill>
                <a:latin typeface="Courier New" charset="0"/>
              </a:rPr>
              <a:t>  C  T  A  T  C  A  C  </a:t>
            </a:r>
            <a:r>
              <a:rPr lang="en-US" sz="2000" b="1" dirty="0" err="1">
                <a:solidFill>
                  <a:srgbClr val="000066"/>
                </a:solidFill>
                <a:latin typeface="Courier New" charset="0"/>
              </a:rPr>
              <a:t>C</a:t>
            </a:r>
            <a:r>
              <a:rPr lang="en-US" sz="2000" b="1" dirty="0">
                <a:solidFill>
                  <a:srgbClr val="000066"/>
                </a:solidFill>
                <a:latin typeface="Courier New" charset="0"/>
              </a:rPr>
              <a:t>  T  G </a:t>
            </a:r>
          </a:p>
          <a:p>
            <a:pPr>
              <a:spcBef>
                <a:spcPct val="0"/>
              </a:spcBef>
              <a:buClrTx/>
              <a:buFontTx/>
              <a:buNone/>
            </a:pPr>
            <a:r>
              <a:rPr lang="en-US" sz="2000" b="1" dirty="0">
                <a:solidFill>
                  <a:srgbClr val="000066"/>
                </a:solidFill>
                <a:latin typeface="Courier New" charset="0"/>
              </a:rPr>
              <a:t>	 T  A  G  –  C  T  A  C  </a:t>
            </a:r>
            <a:r>
              <a:rPr lang="en-US" sz="2000" b="1" dirty="0" err="1">
                <a:solidFill>
                  <a:srgbClr val="000066"/>
                </a:solidFill>
                <a:latin typeface="Courier New" charset="0"/>
              </a:rPr>
              <a:t>C</a:t>
            </a:r>
            <a:r>
              <a:rPr lang="en-US" sz="2000" b="1" dirty="0">
                <a:solidFill>
                  <a:srgbClr val="000066"/>
                </a:solidFill>
                <a:latin typeface="Courier New" charset="0"/>
              </a:rPr>
              <a:t>  A  -  -  -  G </a:t>
            </a:r>
          </a:p>
          <a:p>
            <a:pPr>
              <a:spcBef>
                <a:spcPct val="0"/>
              </a:spcBef>
              <a:buClrTx/>
              <a:buFontTx/>
              <a:buNone/>
            </a:pPr>
            <a:r>
              <a:rPr lang="en-US" sz="2000" b="1" dirty="0">
                <a:solidFill>
                  <a:srgbClr val="000066"/>
                </a:solidFill>
                <a:latin typeface="Courier New" charset="0"/>
              </a:rPr>
              <a:t>	 C  A  G  –  C  T  A  C  </a:t>
            </a:r>
            <a:r>
              <a:rPr lang="en-US" sz="2000" b="1" dirty="0" err="1">
                <a:solidFill>
                  <a:srgbClr val="000066"/>
                </a:solidFill>
                <a:latin typeface="Courier New" charset="0"/>
              </a:rPr>
              <a:t>C</a:t>
            </a:r>
            <a:r>
              <a:rPr lang="en-US" sz="2000" b="1" dirty="0">
                <a:solidFill>
                  <a:srgbClr val="000066"/>
                </a:solidFill>
                <a:latin typeface="Courier New" charset="0"/>
              </a:rPr>
              <a:t>  A  -  -  -  G </a:t>
            </a:r>
          </a:p>
          <a:p>
            <a:pPr>
              <a:spcBef>
                <a:spcPct val="0"/>
              </a:spcBef>
              <a:buClrTx/>
              <a:buFontTx/>
              <a:buNone/>
            </a:pPr>
            <a:r>
              <a:rPr lang="en-US" sz="2000" b="1" dirty="0">
                <a:solidFill>
                  <a:srgbClr val="000066"/>
                </a:solidFill>
                <a:latin typeface="Courier New" charset="0"/>
              </a:rPr>
              <a:t>	 C  A  G  –  C  T  A  T  C  A  C  –  G  </a:t>
            </a:r>
            <a:r>
              <a:rPr lang="en-US" sz="2000" b="1" dirty="0" err="1">
                <a:solidFill>
                  <a:srgbClr val="000066"/>
                </a:solidFill>
                <a:latin typeface="Courier New" charset="0"/>
              </a:rPr>
              <a:t>G</a:t>
            </a:r>
            <a:r>
              <a:rPr lang="en-US" sz="2000" b="1" dirty="0">
                <a:solidFill>
                  <a:srgbClr val="000066"/>
                </a:solidFill>
                <a:latin typeface="Courier New" charset="0"/>
              </a:rPr>
              <a:t> </a:t>
            </a:r>
          </a:p>
          <a:p>
            <a:pPr>
              <a:spcBef>
                <a:spcPct val="0"/>
              </a:spcBef>
              <a:buClrTx/>
              <a:buFontTx/>
              <a:buNone/>
            </a:pPr>
            <a:r>
              <a:rPr lang="en-US" sz="2000" b="1" dirty="0">
                <a:solidFill>
                  <a:srgbClr val="000066"/>
                </a:solidFill>
                <a:latin typeface="Courier New" charset="0"/>
              </a:rPr>
              <a:t>	 C  A  G  –  C  T  A  T  C  G  C  –  G  </a:t>
            </a:r>
            <a:r>
              <a:rPr lang="en-US" sz="2000" b="1" dirty="0" err="1">
                <a:solidFill>
                  <a:srgbClr val="000066"/>
                </a:solidFill>
                <a:latin typeface="Courier New" charset="0"/>
              </a:rPr>
              <a:t>G</a:t>
            </a:r>
            <a:r>
              <a:rPr lang="en-US" sz="2000" b="1" dirty="0">
                <a:solidFill>
                  <a:srgbClr val="000066"/>
                </a:solidFill>
                <a:latin typeface="Courier New" charset="0"/>
              </a:rPr>
              <a:t> </a:t>
            </a:r>
          </a:p>
          <a:p>
            <a:pPr>
              <a:spcBef>
                <a:spcPct val="0"/>
              </a:spcBef>
              <a:buClrTx/>
              <a:buFontTx/>
              <a:buNone/>
            </a:pPr>
            <a:endParaRPr lang="en-US" sz="2000" b="1" dirty="0">
              <a:solidFill>
                <a:srgbClr val="000066"/>
              </a:solidFill>
              <a:latin typeface="Courier New" charset="0"/>
            </a:endParaRPr>
          </a:p>
          <a:p>
            <a:pPr>
              <a:spcBef>
                <a:spcPct val="0"/>
              </a:spcBef>
              <a:buClrTx/>
              <a:buFontTx/>
              <a:buNone/>
            </a:pPr>
            <a:r>
              <a:rPr lang="en-US" sz="2000" b="1" dirty="0">
                <a:solidFill>
                  <a:srgbClr val="000066"/>
                </a:solidFill>
                <a:latin typeface="Courier New" charset="0"/>
              </a:rPr>
              <a:t>A	 0  </a:t>
            </a:r>
            <a:r>
              <a:rPr lang="en-US" sz="2000" b="1" dirty="0">
                <a:latin typeface="Courier New" charset="0"/>
              </a:rPr>
              <a:t>1</a:t>
            </a:r>
            <a:r>
              <a:rPr lang="en-US" sz="2000" b="1" dirty="0">
                <a:solidFill>
                  <a:srgbClr val="000066"/>
                </a:solidFill>
                <a:latin typeface="Courier New" charset="0"/>
              </a:rPr>
              <a:t>  0  0  0  0  1  0  0 .8  0  0  0  0      </a:t>
            </a:r>
          </a:p>
          <a:p>
            <a:pPr>
              <a:spcBef>
                <a:spcPct val="0"/>
              </a:spcBef>
              <a:buClrTx/>
              <a:buFontTx/>
              <a:buNone/>
            </a:pPr>
            <a:r>
              <a:rPr lang="en-US" sz="2000" b="1" dirty="0">
                <a:solidFill>
                  <a:srgbClr val="000066"/>
                </a:solidFill>
                <a:latin typeface="Courier New" charset="0"/>
              </a:rPr>
              <a:t>C	.6  0  0  0  1  0  0 .4  1  0 .6 .2  0  0</a:t>
            </a:r>
          </a:p>
          <a:p>
            <a:pPr>
              <a:spcBef>
                <a:spcPct val="0"/>
              </a:spcBef>
              <a:buClrTx/>
              <a:buFontTx/>
              <a:buNone/>
            </a:pPr>
            <a:r>
              <a:rPr lang="en-US" sz="2000" b="1" dirty="0">
                <a:solidFill>
                  <a:srgbClr val="000066"/>
                </a:solidFill>
                <a:latin typeface="Courier New" charset="0"/>
              </a:rPr>
              <a:t>G	 0  0  1 .2  0  0  0  0  0 .2  0  0 .4  1</a:t>
            </a:r>
          </a:p>
          <a:p>
            <a:pPr>
              <a:spcBef>
                <a:spcPct val="0"/>
              </a:spcBef>
              <a:buClrTx/>
              <a:buFontTx/>
              <a:buNone/>
            </a:pPr>
            <a:r>
              <a:rPr lang="en-US" sz="2000" b="1" dirty="0">
                <a:solidFill>
                  <a:srgbClr val="000066"/>
                </a:solidFill>
                <a:latin typeface="Courier New" charset="0"/>
              </a:rPr>
              <a:t>T	.2  0  0  0  0  1  0 .6  0  0  0  0 .2  0</a:t>
            </a:r>
          </a:p>
          <a:p>
            <a:pPr>
              <a:spcBef>
                <a:spcPct val="0"/>
              </a:spcBef>
              <a:buClrTx/>
              <a:buFontTx/>
              <a:buNone/>
            </a:pPr>
            <a:r>
              <a:rPr lang="en-US" sz="2000" b="1" dirty="0">
                <a:solidFill>
                  <a:srgbClr val="000066"/>
                </a:solidFill>
                <a:latin typeface="Courier New" charset="0"/>
              </a:rPr>
              <a:t>-	.2  0  0 .8  0  0  0  0  0  0 .4 .8 .4  0</a:t>
            </a:r>
            <a:endParaRPr lang="en-US" sz="1600" b="1" dirty="0">
              <a:solidFill>
                <a:srgbClr val="000066"/>
              </a:solidFill>
              <a:latin typeface="Courier New" charset="0"/>
            </a:endParaRPr>
          </a:p>
        </p:txBody>
      </p:sp>
    </p:spTree>
    <p:extLst>
      <p:ext uri="{BB962C8B-B14F-4D97-AF65-F5344CB8AC3E}">
        <p14:creationId xmlns:p14="http://schemas.microsoft.com/office/powerpoint/2010/main" val="10316300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vs. Sequence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56</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49720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446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vs. Profile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57</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47434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928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vs. Profile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58</a:t>
            </a:fld>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58293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3538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026"/>
          <p:cNvSpPr>
            <a:spLocks noChangeArrowheads="1"/>
          </p:cNvSpPr>
          <p:nvPr/>
        </p:nvSpPr>
        <p:spPr bwMode="auto">
          <a:xfrm>
            <a:off x="3429000" y="1295400"/>
            <a:ext cx="7772400" cy="1143000"/>
          </a:xfrm>
          <a:prstGeom prst="rect">
            <a:avLst/>
          </a:prstGeom>
          <a:noFill/>
          <a:ln w="9525">
            <a:noFill/>
            <a:miter lim="800000"/>
            <a:headEnd/>
            <a:tailEnd/>
          </a:ln>
          <a:effectLst/>
        </p:spPr>
        <p:txBody>
          <a:bodyPr anchor="ctr">
            <a:prstTxWarp prst="textNoShape">
              <a:avLst/>
            </a:prstTxWarp>
          </a:bodyPr>
          <a:lstStyle/>
          <a:p>
            <a:endParaRPr lang="en-GB" sz="3600" b="0">
              <a:solidFill>
                <a:schemeClr val="tx2"/>
              </a:solidFill>
              <a:latin typeface="Chalkboard" charset="0"/>
            </a:endParaRPr>
          </a:p>
        </p:txBody>
      </p:sp>
      <p:sp>
        <p:nvSpPr>
          <p:cNvPr id="294915" name="Rectangle 1027"/>
          <p:cNvSpPr>
            <a:spLocks noChangeArrowheads="1"/>
          </p:cNvSpPr>
          <p:nvPr/>
        </p:nvSpPr>
        <p:spPr bwMode="auto">
          <a:xfrm>
            <a:off x="315913" y="51147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a:solidFill>
                  <a:srgbClr val="000000"/>
                </a:solidFill>
                <a:latin typeface="Consolas" pitchFamily="49" charset="0"/>
                <a:cs typeface="Consolas" pitchFamily="49" charset="0"/>
              </a:rPr>
              <a:t>1  PEEKSAVTALWGKVN--VDEVGG</a:t>
            </a:r>
            <a:endParaRPr lang="en-US" sz="2800" b="0" dirty="0">
              <a:latin typeface="Consolas" pitchFamily="49" charset="0"/>
              <a:cs typeface="Consolas" pitchFamily="49" charset="0"/>
            </a:endParaRPr>
          </a:p>
        </p:txBody>
      </p:sp>
      <p:sp>
        <p:nvSpPr>
          <p:cNvPr id="294916" name="Rectangle 1028"/>
          <p:cNvSpPr>
            <a:spLocks noChangeArrowheads="1"/>
          </p:cNvSpPr>
          <p:nvPr/>
        </p:nvSpPr>
        <p:spPr bwMode="auto">
          <a:xfrm>
            <a:off x="315913" y="53560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2  GEEKAAVLALWDKVN--EEEVGG</a:t>
            </a:r>
            <a:endParaRPr lang="en-US" sz="2800" b="0">
              <a:latin typeface="Consolas" pitchFamily="49" charset="0"/>
              <a:cs typeface="Consolas" pitchFamily="49" charset="0"/>
            </a:endParaRPr>
          </a:p>
        </p:txBody>
      </p:sp>
      <p:sp>
        <p:nvSpPr>
          <p:cNvPr id="294917" name="Rectangle 1029"/>
          <p:cNvSpPr>
            <a:spLocks noChangeArrowheads="1"/>
          </p:cNvSpPr>
          <p:nvPr/>
        </p:nvSpPr>
        <p:spPr bwMode="auto">
          <a:xfrm>
            <a:off x="315913" y="55973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3  PADKTNVKAAWGKVGAHAGEYGA</a:t>
            </a:r>
            <a:endParaRPr lang="en-US" sz="2800" b="0">
              <a:latin typeface="Consolas" pitchFamily="49" charset="0"/>
              <a:cs typeface="Consolas" pitchFamily="49" charset="0"/>
            </a:endParaRPr>
          </a:p>
        </p:txBody>
      </p:sp>
      <p:sp>
        <p:nvSpPr>
          <p:cNvPr id="294918" name="Rectangle 1030"/>
          <p:cNvSpPr>
            <a:spLocks noChangeArrowheads="1"/>
          </p:cNvSpPr>
          <p:nvPr/>
        </p:nvSpPr>
        <p:spPr bwMode="auto">
          <a:xfrm>
            <a:off x="315913" y="58370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4  AADKTNVKAAWSKVGGHAGEYGA</a:t>
            </a:r>
            <a:endParaRPr lang="en-US" sz="2800" b="0">
              <a:latin typeface="Consolas" pitchFamily="49" charset="0"/>
              <a:cs typeface="Consolas" pitchFamily="49" charset="0"/>
            </a:endParaRPr>
          </a:p>
        </p:txBody>
      </p:sp>
      <p:sp>
        <p:nvSpPr>
          <p:cNvPr id="294919" name="Rectangle 1031"/>
          <p:cNvSpPr>
            <a:spLocks noChangeArrowheads="1"/>
          </p:cNvSpPr>
          <p:nvPr/>
        </p:nvSpPr>
        <p:spPr bwMode="auto">
          <a:xfrm>
            <a:off x="315913" y="60783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5  EHEWQLVLHVWAKVEADVAGHGQ</a:t>
            </a:r>
            <a:endParaRPr lang="en-US" sz="2800" b="0">
              <a:latin typeface="Consolas" pitchFamily="49" charset="0"/>
              <a:cs typeface="Consolas" pitchFamily="49" charset="0"/>
            </a:endParaRPr>
          </a:p>
        </p:txBody>
      </p:sp>
      <p:sp>
        <p:nvSpPr>
          <p:cNvPr id="294920" name="Rectangle 1032"/>
          <p:cNvSpPr>
            <a:spLocks noChangeArrowheads="1"/>
          </p:cNvSpPr>
          <p:nvPr/>
        </p:nvSpPr>
        <p:spPr bwMode="auto">
          <a:xfrm>
            <a:off x="306387" y="1542734"/>
            <a:ext cx="1683153"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Hbb_Human  1  -</a:t>
            </a:r>
            <a:endParaRPr lang="en-US" sz="2800" b="0">
              <a:latin typeface="Consolas" pitchFamily="49" charset="0"/>
              <a:cs typeface="Consolas" pitchFamily="49" charset="0"/>
            </a:endParaRPr>
          </a:p>
        </p:txBody>
      </p:sp>
      <p:sp>
        <p:nvSpPr>
          <p:cNvPr id="294921" name="Rectangle 1033"/>
          <p:cNvSpPr>
            <a:spLocks noChangeArrowheads="1"/>
          </p:cNvSpPr>
          <p:nvPr/>
        </p:nvSpPr>
        <p:spPr bwMode="auto">
          <a:xfrm>
            <a:off x="306387" y="1784034"/>
            <a:ext cx="2244204"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Hbb_Horse</a:t>
            </a:r>
            <a:r>
              <a:rPr lang="en-US" sz="1600" dirty="0">
                <a:solidFill>
                  <a:srgbClr val="000000"/>
                </a:solidFill>
                <a:latin typeface="Consolas" pitchFamily="49" charset="0"/>
                <a:cs typeface="Consolas" pitchFamily="49" charset="0"/>
              </a:rPr>
              <a:t>  2  .17  -</a:t>
            </a:r>
            <a:endParaRPr lang="en-US" sz="2800" b="0" dirty="0">
              <a:latin typeface="Consolas" pitchFamily="49" charset="0"/>
              <a:cs typeface="Consolas" pitchFamily="49" charset="0"/>
            </a:endParaRPr>
          </a:p>
        </p:txBody>
      </p:sp>
      <p:sp>
        <p:nvSpPr>
          <p:cNvPr id="294922" name="Rectangle 1034"/>
          <p:cNvSpPr>
            <a:spLocks noChangeArrowheads="1"/>
          </p:cNvSpPr>
          <p:nvPr/>
        </p:nvSpPr>
        <p:spPr bwMode="auto">
          <a:xfrm>
            <a:off x="306387" y="2023746"/>
            <a:ext cx="280525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Hba_Human</a:t>
            </a:r>
            <a:r>
              <a:rPr lang="en-US" sz="1600" dirty="0">
                <a:solidFill>
                  <a:srgbClr val="000000"/>
                </a:solidFill>
                <a:latin typeface="Consolas" pitchFamily="49" charset="0"/>
                <a:cs typeface="Consolas" pitchFamily="49" charset="0"/>
              </a:rPr>
              <a:t>  3  .59  .60  -</a:t>
            </a:r>
            <a:endParaRPr lang="en-US" sz="2800" b="0" dirty="0">
              <a:latin typeface="Consolas" pitchFamily="49" charset="0"/>
              <a:cs typeface="Consolas" pitchFamily="49" charset="0"/>
            </a:endParaRPr>
          </a:p>
        </p:txBody>
      </p:sp>
      <p:sp>
        <p:nvSpPr>
          <p:cNvPr id="294923" name="Rectangle 1035"/>
          <p:cNvSpPr>
            <a:spLocks noChangeArrowheads="1"/>
          </p:cNvSpPr>
          <p:nvPr/>
        </p:nvSpPr>
        <p:spPr bwMode="auto">
          <a:xfrm>
            <a:off x="306387" y="2265046"/>
            <a:ext cx="3366306"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Hba_Horse</a:t>
            </a:r>
            <a:r>
              <a:rPr lang="en-US" sz="1600" dirty="0">
                <a:solidFill>
                  <a:srgbClr val="000000"/>
                </a:solidFill>
                <a:latin typeface="Consolas" pitchFamily="49" charset="0"/>
                <a:cs typeface="Consolas" pitchFamily="49" charset="0"/>
              </a:rPr>
              <a:t>  4  .59  .59  .13  -</a:t>
            </a:r>
            <a:endParaRPr lang="en-US" sz="2800" b="0" dirty="0">
              <a:latin typeface="Consolas" pitchFamily="49" charset="0"/>
              <a:cs typeface="Consolas" pitchFamily="49" charset="0"/>
            </a:endParaRPr>
          </a:p>
        </p:txBody>
      </p:sp>
      <p:sp>
        <p:nvSpPr>
          <p:cNvPr id="294924" name="Rectangle 1036"/>
          <p:cNvSpPr>
            <a:spLocks noChangeArrowheads="1"/>
          </p:cNvSpPr>
          <p:nvPr/>
        </p:nvSpPr>
        <p:spPr bwMode="auto">
          <a:xfrm>
            <a:off x="309562" y="2506346"/>
            <a:ext cx="3927357"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Myg_Whale</a:t>
            </a:r>
            <a:r>
              <a:rPr lang="en-US" sz="1600" dirty="0">
                <a:solidFill>
                  <a:srgbClr val="000000"/>
                </a:solidFill>
                <a:latin typeface="Consolas" pitchFamily="49" charset="0"/>
                <a:cs typeface="Consolas" pitchFamily="49" charset="0"/>
              </a:rPr>
              <a:t>  5  .77  .77  .75  .75  -</a:t>
            </a:r>
            <a:endParaRPr lang="en-US" sz="2800" b="0" dirty="0">
              <a:latin typeface="Consolas" pitchFamily="49" charset="0"/>
              <a:cs typeface="Consolas" pitchFamily="49" charset="0"/>
            </a:endParaRPr>
          </a:p>
        </p:txBody>
      </p:sp>
      <p:sp>
        <p:nvSpPr>
          <p:cNvPr id="294925" name="Line 1037"/>
          <p:cNvSpPr>
            <a:spLocks noChangeShapeType="1"/>
          </p:cNvSpPr>
          <p:nvPr/>
        </p:nvSpPr>
        <p:spPr bwMode="auto">
          <a:xfrm flipH="1">
            <a:off x="2092325" y="3174842"/>
            <a:ext cx="428625"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6" name="Freeform 1038"/>
          <p:cNvSpPr>
            <a:spLocks/>
          </p:cNvSpPr>
          <p:nvPr/>
        </p:nvSpPr>
        <p:spPr bwMode="auto">
          <a:xfrm>
            <a:off x="2081212" y="3174842"/>
            <a:ext cx="371475" cy="406400"/>
          </a:xfrm>
          <a:custGeom>
            <a:avLst/>
            <a:gdLst/>
            <a:ahLst/>
            <a:cxnLst>
              <a:cxn ang="0">
                <a:pos x="0" y="0"/>
              </a:cxn>
              <a:cxn ang="0">
                <a:pos x="0" y="256"/>
              </a:cxn>
              <a:cxn ang="0">
                <a:pos x="234" y="256"/>
              </a:cxn>
            </a:cxnLst>
            <a:rect l="0" t="0" r="r" b="b"/>
            <a:pathLst>
              <a:path w="234" h="256">
                <a:moveTo>
                  <a:pt x="0" y="0"/>
                </a:moveTo>
                <a:lnTo>
                  <a:pt x="0" y="256"/>
                </a:lnTo>
                <a:lnTo>
                  <a:pt x="234" y="256"/>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7" name="Freeform 1039"/>
          <p:cNvSpPr>
            <a:spLocks/>
          </p:cNvSpPr>
          <p:nvPr/>
        </p:nvSpPr>
        <p:spPr bwMode="auto">
          <a:xfrm>
            <a:off x="1044575" y="3403442"/>
            <a:ext cx="1025525" cy="582612"/>
          </a:xfrm>
          <a:custGeom>
            <a:avLst/>
            <a:gdLst/>
            <a:ahLst/>
            <a:cxnLst>
              <a:cxn ang="0">
                <a:pos x="646" y="0"/>
              </a:cxn>
              <a:cxn ang="0">
                <a:pos x="0" y="0"/>
              </a:cxn>
              <a:cxn ang="0">
                <a:pos x="0" y="367"/>
              </a:cxn>
            </a:cxnLst>
            <a:rect l="0" t="0" r="r" b="b"/>
            <a:pathLst>
              <a:path w="646" h="367">
                <a:moveTo>
                  <a:pt x="646" y="0"/>
                </a:moveTo>
                <a:lnTo>
                  <a:pt x="0" y="0"/>
                </a:lnTo>
                <a:lnTo>
                  <a:pt x="0" y="367"/>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8" name="Line 1040"/>
          <p:cNvSpPr>
            <a:spLocks noChangeShapeType="1"/>
          </p:cNvSpPr>
          <p:nvPr/>
        </p:nvSpPr>
        <p:spPr bwMode="auto">
          <a:xfrm>
            <a:off x="1044575" y="3998754"/>
            <a:ext cx="1014412"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9" name="Freeform 1041"/>
          <p:cNvSpPr>
            <a:spLocks/>
          </p:cNvSpPr>
          <p:nvPr/>
        </p:nvSpPr>
        <p:spPr bwMode="auto">
          <a:xfrm>
            <a:off x="2070100" y="3846354"/>
            <a:ext cx="393700" cy="393700"/>
          </a:xfrm>
          <a:custGeom>
            <a:avLst/>
            <a:gdLst/>
            <a:ahLst/>
            <a:cxnLst>
              <a:cxn ang="0">
                <a:pos x="0" y="248"/>
              </a:cxn>
              <a:cxn ang="0">
                <a:pos x="0" y="0"/>
              </a:cxn>
              <a:cxn ang="0">
                <a:pos x="248" y="0"/>
              </a:cxn>
            </a:cxnLst>
            <a:rect l="0" t="0" r="r" b="b"/>
            <a:pathLst>
              <a:path w="248" h="248">
                <a:moveTo>
                  <a:pt x="0" y="248"/>
                </a:moveTo>
                <a:lnTo>
                  <a:pt x="0" y="0"/>
                </a:lnTo>
                <a:lnTo>
                  <a:pt x="248" y="0"/>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30" name="Line 1042"/>
          <p:cNvSpPr>
            <a:spLocks noChangeShapeType="1"/>
          </p:cNvSpPr>
          <p:nvPr/>
        </p:nvSpPr>
        <p:spPr bwMode="auto">
          <a:xfrm>
            <a:off x="2081212" y="4240054"/>
            <a:ext cx="461963"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1" name="Line 1043"/>
          <p:cNvSpPr>
            <a:spLocks noChangeShapeType="1"/>
          </p:cNvSpPr>
          <p:nvPr/>
        </p:nvSpPr>
        <p:spPr bwMode="auto">
          <a:xfrm>
            <a:off x="752475" y="3733642"/>
            <a:ext cx="292100"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2" name="Line 1044"/>
          <p:cNvSpPr>
            <a:spLocks noChangeShapeType="1"/>
          </p:cNvSpPr>
          <p:nvPr/>
        </p:nvSpPr>
        <p:spPr bwMode="auto">
          <a:xfrm>
            <a:off x="752475" y="3733642"/>
            <a:ext cx="1587" cy="885825"/>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3" name="Line 1045"/>
          <p:cNvSpPr>
            <a:spLocks noChangeShapeType="1"/>
          </p:cNvSpPr>
          <p:nvPr/>
        </p:nvSpPr>
        <p:spPr bwMode="auto">
          <a:xfrm>
            <a:off x="763587" y="4632167"/>
            <a:ext cx="1881188"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4" name="Rectangle 1046"/>
          <p:cNvSpPr>
            <a:spLocks noChangeArrowheads="1"/>
          </p:cNvSpPr>
          <p:nvPr/>
        </p:nvSpPr>
        <p:spPr bwMode="auto">
          <a:xfrm>
            <a:off x="2682875" y="3104992"/>
            <a:ext cx="9715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Hbb_Human</a:t>
            </a:r>
            <a:endParaRPr lang="en-US" sz="2800" b="0" dirty="0"/>
          </a:p>
        </p:txBody>
      </p:sp>
      <p:sp>
        <p:nvSpPr>
          <p:cNvPr id="294935" name="Rectangle 1047"/>
          <p:cNvSpPr>
            <a:spLocks noChangeArrowheads="1"/>
          </p:cNvSpPr>
          <p:nvPr/>
        </p:nvSpPr>
        <p:spPr bwMode="auto">
          <a:xfrm>
            <a:off x="2682875" y="3522504"/>
            <a:ext cx="88106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Hbb_Horse</a:t>
            </a:r>
            <a:endParaRPr lang="en-US" sz="2800" b="0" dirty="0"/>
          </a:p>
        </p:txBody>
      </p:sp>
      <p:sp>
        <p:nvSpPr>
          <p:cNvPr id="294936" name="Rectangle 1048"/>
          <p:cNvSpPr>
            <a:spLocks noChangeArrowheads="1"/>
          </p:cNvSpPr>
          <p:nvPr/>
        </p:nvSpPr>
        <p:spPr bwMode="auto">
          <a:xfrm>
            <a:off x="2693987" y="4206717"/>
            <a:ext cx="871538"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Hba_Horse</a:t>
            </a:r>
            <a:endParaRPr lang="en-US" sz="2800" b="0" dirty="0"/>
          </a:p>
        </p:txBody>
      </p:sp>
      <p:sp>
        <p:nvSpPr>
          <p:cNvPr id="294937" name="Rectangle 1049"/>
          <p:cNvSpPr>
            <a:spLocks noChangeArrowheads="1"/>
          </p:cNvSpPr>
          <p:nvPr/>
        </p:nvSpPr>
        <p:spPr bwMode="auto">
          <a:xfrm>
            <a:off x="2616200" y="3801904"/>
            <a:ext cx="96361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Hba_Human</a:t>
            </a:r>
            <a:endParaRPr lang="en-US" sz="2800" b="0" dirty="0"/>
          </a:p>
        </p:txBody>
      </p:sp>
      <p:sp>
        <p:nvSpPr>
          <p:cNvPr id="294938" name="Rectangle 1050"/>
          <p:cNvSpPr>
            <a:spLocks noChangeArrowheads="1"/>
          </p:cNvSpPr>
          <p:nvPr/>
        </p:nvSpPr>
        <p:spPr bwMode="auto">
          <a:xfrm>
            <a:off x="2817812" y="4600417"/>
            <a:ext cx="9080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a:solidFill>
                  <a:srgbClr val="000000"/>
                </a:solidFill>
                <a:latin typeface="Helvetica" charset="0"/>
              </a:rPr>
              <a:t>Myg_Whale</a:t>
            </a:r>
            <a:endParaRPr lang="en-US" sz="2800" b="0"/>
          </a:p>
        </p:txBody>
      </p:sp>
      <p:grpSp>
        <p:nvGrpSpPr>
          <p:cNvPr id="294939" name="Group 1051"/>
          <p:cNvGrpSpPr>
            <a:grpSpLocks/>
          </p:cNvGrpSpPr>
          <p:nvPr/>
        </p:nvGrpSpPr>
        <p:grpSpPr bwMode="auto">
          <a:xfrm>
            <a:off x="4017963" y="5195729"/>
            <a:ext cx="203200" cy="382588"/>
            <a:chOff x="2265" y="3306"/>
            <a:chExt cx="128" cy="241"/>
          </a:xfrm>
        </p:grpSpPr>
        <p:sp>
          <p:nvSpPr>
            <p:cNvPr id="294940" name="Line 1052"/>
            <p:cNvSpPr>
              <a:spLocks noChangeShapeType="1"/>
            </p:cNvSpPr>
            <p:nvPr/>
          </p:nvSpPr>
          <p:spPr bwMode="auto">
            <a:xfrm>
              <a:off x="2265" y="3306"/>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1" name="Line 1053"/>
            <p:cNvSpPr>
              <a:spLocks noChangeShapeType="1"/>
            </p:cNvSpPr>
            <p:nvPr/>
          </p:nvSpPr>
          <p:spPr bwMode="auto">
            <a:xfrm>
              <a:off x="2392" y="3306"/>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2" name="Line 1054"/>
            <p:cNvSpPr>
              <a:spLocks noChangeShapeType="1"/>
            </p:cNvSpPr>
            <p:nvPr/>
          </p:nvSpPr>
          <p:spPr bwMode="auto">
            <a:xfrm>
              <a:off x="2265" y="3546"/>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3" name="Group 1055"/>
          <p:cNvGrpSpPr>
            <a:grpSpLocks/>
          </p:cNvGrpSpPr>
          <p:nvPr/>
        </p:nvGrpSpPr>
        <p:grpSpPr bwMode="auto">
          <a:xfrm>
            <a:off x="4017963" y="5727542"/>
            <a:ext cx="203200" cy="382587"/>
            <a:chOff x="2265" y="3641"/>
            <a:chExt cx="128" cy="241"/>
          </a:xfrm>
        </p:grpSpPr>
        <p:sp>
          <p:nvSpPr>
            <p:cNvPr id="294944" name="Line 1056"/>
            <p:cNvSpPr>
              <a:spLocks noChangeShapeType="1"/>
            </p:cNvSpPr>
            <p:nvPr/>
          </p:nvSpPr>
          <p:spPr bwMode="auto">
            <a:xfrm>
              <a:off x="2265" y="3641"/>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5" name="Line 1057"/>
            <p:cNvSpPr>
              <a:spLocks noChangeShapeType="1"/>
            </p:cNvSpPr>
            <p:nvPr/>
          </p:nvSpPr>
          <p:spPr bwMode="auto">
            <a:xfrm>
              <a:off x="2392" y="3641"/>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6" name="Line 1058"/>
            <p:cNvSpPr>
              <a:spLocks noChangeShapeType="1"/>
            </p:cNvSpPr>
            <p:nvPr/>
          </p:nvSpPr>
          <p:spPr bwMode="auto">
            <a:xfrm>
              <a:off x="2265" y="3881"/>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7" name="Group 1059"/>
          <p:cNvGrpSpPr>
            <a:grpSpLocks/>
          </p:cNvGrpSpPr>
          <p:nvPr/>
        </p:nvGrpSpPr>
        <p:grpSpPr bwMode="auto">
          <a:xfrm>
            <a:off x="4603750" y="5170329"/>
            <a:ext cx="203200" cy="889000"/>
            <a:chOff x="2634" y="3290"/>
            <a:chExt cx="128" cy="560"/>
          </a:xfrm>
        </p:grpSpPr>
        <p:sp>
          <p:nvSpPr>
            <p:cNvPr id="294948" name="Line 1060"/>
            <p:cNvSpPr>
              <a:spLocks noChangeShapeType="1"/>
            </p:cNvSpPr>
            <p:nvPr/>
          </p:nvSpPr>
          <p:spPr bwMode="auto">
            <a:xfrm>
              <a:off x="2634" y="3290"/>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9" name="Line 1061"/>
            <p:cNvSpPr>
              <a:spLocks noChangeShapeType="1"/>
            </p:cNvSpPr>
            <p:nvPr/>
          </p:nvSpPr>
          <p:spPr bwMode="auto">
            <a:xfrm>
              <a:off x="2761" y="3290"/>
              <a:ext cx="1" cy="55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0" name="Line 1062"/>
            <p:cNvSpPr>
              <a:spLocks noChangeShapeType="1"/>
            </p:cNvSpPr>
            <p:nvPr/>
          </p:nvSpPr>
          <p:spPr bwMode="auto">
            <a:xfrm>
              <a:off x="2634" y="3849"/>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1" name="Rectangle 1063"/>
          <p:cNvSpPr>
            <a:spLocks noChangeArrowheads="1"/>
          </p:cNvSpPr>
          <p:nvPr/>
        </p:nvSpPr>
        <p:spPr bwMode="auto">
          <a:xfrm>
            <a:off x="4359275" y="53020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52" name="Rectangle 1064"/>
          <p:cNvSpPr>
            <a:spLocks noChangeArrowheads="1"/>
          </p:cNvSpPr>
          <p:nvPr/>
        </p:nvSpPr>
        <p:spPr bwMode="auto">
          <a:xfrm>
            <a:off x="4371975" y="5795804"/>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53" name="Rectangle 1065"/>
          <p:cNvSpPr>
            <a:spLocks noChangeArrowheads="1"/>
          </p:cNvSpPr>
          <p:nvPr/>
        </p:nvSpPr>
        <p:spPr bwMode="auto">
          <a:xfrm>
            <a:off x="4957763" y="5225892"/>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54" name="Group 1066"/>
          <p:cNvGrpSpPr>
            <a:grpSpLocks/>
          </p:cNvGrpSpPr>
          <p:nvPr/>
        </p:nvGrpSpPr>
        <p:grpSpPr bwMode="auto">
          <a:xfrm>
            <a:off x="5030788" y="5094129"/>
            <a:ext cx="204787" cy="1104900"/>
            <a:chOff x="2903" y="3290"/>
            <a:chExt cx="129" cy="696"/>
          </a:xfrm>
        </p:grpSpPr>
        <p:sp>
          <p:nvSpPr>
            <p:cNvPr id="294955" name="Line 1067"/>
            <p:cNvSpPr>
              <a:spLocks noChangeShapeType="1"/>
            </p:cNvSpPr>
            <p:nvPr/>
          </p:nvSpPr>
          <p:spPr bwMode="auto">
            <a:xfrm>
              <a:off x="2903" y="3290"/>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6" name="Line 1068"/>
            <p:cNvSpPr>
              <a:spLocks noChangeShapeType="1"/>
            </p:cNvSpPr>
            <p:nvPr/>
          </p:nvSpPr>
          <p:spPr bwMode="auto">
            <a:xfrm>
              <a:off x="3031" y="3290"/>
              <a:ext cx="1" cy="679"/>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7" name="Line 1069"/>
            <p:cNvSpPr>
              <a:spLocks noChangeShapeType="1"/>
            </p:cNvSpPr>
            <p:nvPr/>
          </p:nvSpPr>
          <p:spPr bwMode="auto">
            <a:xfrm>
              <a:off x="2903" y="3985"/>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8" name="Rectangle 1070"/>
          <p:cNvSpPr>
            <a:spLocks noChangeArrowheads="1"/>
          </p:cNvSpPr>
          <p:nvPr/>
        </p:nvSpPr>
        <p:spPr bwMode="auto">
          <a:xfrm>
            <a:off x="5373688" y="54102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grpSp>
        <p:nvGrpSpPr>
          <p:cNvPr id="294959" name="Group 1071"/>
          <p:cNvGrpSpPr>
            <a:grpSpLocks/>
          </p:cNvGrpSpPr>
          <p:nvPr/>
        </p:nvGrpSpPr>
        <p:grpSpPr bwMode="auto">
          <a:xfrm>
            <a:off x="3714750" y="3136742"/>
            <a:ext cx="193675" cy="471487"/>
            <a:chOff x="2215" y="1933"/>
            <a:chExt cx="122" cy="297"/>
          </a:xfrm>
        </p:grpSpPr>
        <p:sp>
          <p:nvSpPr>
            <p:cNvPr id="294960" name="Line 1072"/>
            <p:cNvSpPr>
              <a:spLocks noChangeShapeType="1"/>
            </p:cNvSpPr>
            <p:nvPr/>
          </p:nvSpPr>
          <p:spPr bwMode="auto">
            <a:xfrm>
              <a:off x="2215" y="1933"/>
              <a:ext cx="113"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1" name="Line 1073"/>
            <p:cNvSpPr>
              <a:spLocks noChangeShapeType="1"/>
            </p:cNvSpPr>
            <p:nvPr/>
          </p:nvSpPr>
          <p:spPr bwMode="auto">
            <a:xfrm>
              <a:off x="2336" y="1933"/>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2" name="Line 1074"/>
            <p:cNvSpPr>
              <a:spLocks noChangeShapeType="1"/>
            </p:cNvSpPr>
            <p:nvPr/>
          </p:nvSpPr>
          <p:spPr bwMode="auto">
            <a:xfrm>
              <a:off x="2215" y="2229"/>
              <a:ext cx="121"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3" name="Group 1075"/>
          <p:cNvGrpSpPr>
            <a:grpSpLocks/>
          </p:cNvGrpSpPr>
          <p:nvPr/>
        </p:nvGrpSpPr>
        <p:grpSpPr bwMode="auto">
          <a:xfrm>
            <a:off x="3703637" y="3833654"/>
            <a:ext cx="204788" cy="471488"/>
            <a:chOff x="2208" y="2372"/>
            <a:chExt cx="129" cy="297"/>
          </a:xfrm>
        </p:grpSpPr>
        <p:sp>
          <p:nvSpPr>
            <p:cNvPr id="294964" name="Line 1076"/>
            <p:cNvSpPr>
              <a:spLocks noChangeShapeType="1"/>
            </p:cNvSpPr>
            <p:nvPr/>
          </p:nvSpPr>
          <p:spPr bwMode="auto">
            <a:xfrm>
              <a:off x="2208" y="2372"/>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5" name="Line 1077"/>
            <p:cNvSpPr>
              <a:spLocks noChangeShapeType="1"/>
            </p:cNvSpPr>
            <p:nvPr/>
          </p:nvSpPr>
          <p:spPr bwMode="auto">
            <a:xfrm>
              <a:off x="2336" y="2372"/>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6" name="Line 1078"/>
            <p:cNvSpPr>
              <a:spLocks noChangeShapeType="1"/>
            </p:cNvSpPr>
            <p:nvPr/>
          </p:nvSpPr>
          <p:spPr bwMode="auto">
            <a:xfrm>
              <a:off x="2208" y="2668"/>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7" name="Group 1079"/>
          <p:cNvGrpSpPr>
            <a:grpSpLocks/>
          </p:cNvGrpSpPr>
          <p:nvPr/>
        </p:nvGrpSpPr>
        <p:grpSpPr bwMode="auto">
          <a:xfrm>
            <a:off x="4198937" y="3136742"/>
            <a:ext cx="204788" cy="1181100"/>
            <a:chOff x="2520" y="1933"/>
            <a:chExt cx="129" cy="744"/>
          </a:xfrm>
        </p:grpSpPr>
        <p:sp>
          <p:nvSpPr>
            <p:cNvPr id="294968" name="Line 1080"/>
            <p:cNvSpPr>
              <a:spLocks noChangeShapeType="1"/>
            </p:cNvSpPr>
            <p:nvPr/>
          </p:nvSpPr>
          <p:spPr bwMode="auto">
            <a:xfrm>
              <a:off x="2520" y="1933"/>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9" name="Line 1081"/>
            <p:cNvSpPr>
              <a:spLocks noChangeShapeType="1"/>
            </p:cNvSpPr>
            <p:nvPr/>
          </p:nvSpPr>
          <p:spPr bwMode="auto">
            <a:xfrm>
              <a:off x="2648" y="1933"/>
              <a:ext cx="1" cy="727"/>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0" name="Line 1082"/>
            <p:cNvSpPr>
              <a:spLocks noChangeShapeType="1"/>
            </p:cNvSpPr>
            <p:nvPr/>
          </p:nvSpPr>
          <p:spPr bwMode="auto">
            <a:xfrm>
              <a:off x="2520" y="2676"/>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1" name="Rectangle 1083"/>
          <p:cNvSpPr>
            <a:spLocks noChangeArrowheads="1"/>
          </p:cNvSpPr>
          <p:nvPr/>
        </p:nvSpPr>
        <p:spPr bwMode="auto">
          <a:xfrm>
            <a:off x="4046537"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72" name="Rectangle 1084"/>
          <p:cNvSpPr>
            <a:spLocks noChangeArrowheads="1"/>
          </p:cNvSpPr>
          <p:nvPr/>
        </p:nvSpPr>
        <p:spPr bwMode="auto">
          <a:xfrm>
            <a:off x="4011612" y="3940017"/>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73" name="Rectangle 1085"/>
          <p:cNvSpPr>
            <a:spLocks noChangeArrowheads="1"/>
          </p:cNvSpPr>
          <p:nvPr/>
        </p:nvSpPr>
        <p:spPr bwMode="auto">
          <a:xfrm>
            <a:off x="4519612"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74" name="Group 1086"/>
          <p:cNvGrpSpPr>
            <a:grpSpLocks/>
          </p:cNvGrpSpPr>
          <p:nvPr/>
        </p:nvGrpSpPr>
        <p:grpSpPr bwMode="auto">
          <a:xfrm>
            <a:off x="4616450" y="3124042"/>
            <a:ext cx="203200" cy="1560512"/>
            <a:chOff x="2783" y="1925"/>
            <a:chExt cx="128" cy="983"/>
          </a:xfrm>
        </p:grpSpPr>
        <p:sp>
          <p:nvSpPr>
            <p:cNvPr id="294975" name="Line 1087"/>
            <p:cNvSpPr>
              <a:spLocks noChangeShapeType="1"/>
            </p:cNvSpPr>
            <p:nvPr/>
          </p:nvSpPr>
          <p:spPr bwMode="auto">
            <a:xfrm>
              <a:off x="2783" y="1925"/>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6" name="Line 1088"/>
            <p:cNvSpPr>
              <a:spLocks noChangeShapeType="1"/>
            </p:cNvSpPr>
            <p:nvPr/>
          </p:nvSpPr>
          <p:spPr bwMode="auto">
            <a:xfrm>
              <a:off x="2910" y="1925"/>
              <a:ext cx="1" cy="95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7" name="Line 1089"/>
            <p:cNvSpPr>
              <a:spLocks noChangeShapeType="1"/>
            </p:cNvSpPr>
            <p:nvPr/>
          </p:nvSpPr>
          <p:spPr bwMode="auto">
            <a:xfrm>
              <a:off x="2783" y="2907"/>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8" name="Rectangle 1090"/>
          <p:cNvSpPr>
            <a:spLocks noChangeArrowheads="1"/>
          </p:cNvSpPr>
          <p:nvPr/>
        </p:nvSpPr>
        <p:spPr bwMode="auto">
          <a:xfrm>
            <a:off x="4992687" y="31557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sp>
        <p:nvSpPr>
          <p:cNvPr id="294982" name="Rectangle 1094"/>
          <p:cNvSpPr>
            <a:spLocks noChangeArrowheads="1"/>
          </p:cNvSpPr>
          <p:nvPr/>
        </p:nvSpPr>
        <p:spPr bwMode="auto">
          <a:xfrm>
            <a:off x="5861050" y="2695575"/>
            <a:ext cx="2368550" cy="454025"/>
          </a:xfrm>
          <a:prstGeom prst="rect">
            <a:avLst/>
          </a:prstGeom>
          <a:noFill/>
          <a:ln w="12700">
            <a:noFill/>
            <a:miter lim="800000"/>
            <a:headEnd/>
            <a:tailEnd/>
          </a:ln>
          <a:effectLst/>
        </p:spPr>
        <p:txBody>
          <a:bodyPr lIns="90487" tIns="44450" rIns="90487" bIns="44450">
            <a:prstTxWarp prst="textNoShape">
              <a:avLst/>
            </a:prstTxWarp>
            <a:spAutoFit/>
          </a:bodyPr>
          <a:lstStyle/>
          <a:p>
            <a:pPr eaLnBrk="0" hangingPunct="0"/>
            <a:r>
              <a:rPr lang="en-GB" sz="2400">
                <a:latin typeface="Chalkboard" charset="0"/>
              </a:rPr>
              <a:t>distance matrix</a:t>
            </a:r>
          </a:p>
        </p:txBody>
      </p:sp>
      <p:sp>
        <p:nvSpPr>
          <p:cNvPr id="294983" name="Rectangle 1095"/>
          <p:cNvSpPr>
            <a:spLocks noChangeArrowheads="1"/>
          </p:cNvSpPr>
          <p:nvPr/>
        </p:nvSpPr>
        <p:spPr bwMode="auto">
          <a:xfrm>
            <a:off x="4938713" y="4038600"/>
            <a:ext cx="4052887" cy="819150"/>
          </a:xfrm>
          <a:prstGeom prst="rect">
            <a:avLst/>
          </a:prstGeom>
          <a:noFill/>
          <a:ln w="12700">
            <a:noFill/>
            <a:miter lim="800000"/>
            <a:headEnd/>
            <a:tailEnd/>
          </a:ln>
          <a:effectLst/>
        </p:spPr>
        <p:txBody>
          <a:bodyPr lIns="90487" tIns="44450" rIns="90487" bIns="44450">
            <a:prstTxWarp prst="textNoShape">
              <a:avLst/>
            </a:prstTxWarp>
            <a:spAutoFit/>
          </a:bodyPr>
          <a:lstStyle/>
          <a:p>
            <a:pPr algn="ctr" eaLnBrk="0" hangingPunct="0"/>
            <a:r>
              <a:rPr lang="en-GB" sz="2400" dirty="0">
                <a:latin typeface="Chalkboard" charset="0"/>
              </a:rPr>
              <a:t>Guide tree </a:t>
            </a:r>
          </a:p>
          <a:p>
            <a:pPr algn="ctr" eaLnBrk="0" hangingPunct="0"/>
            <a:r>
              <a:rPr lang="en-GB" sz="2400" dirty="0">
                <a:latin typeface="Chalkboard" charset="0"/>
              </a:rPr>
              <a:t>(</a:t>
            </a:r>
            <a:r>
              <a:rPr lang="en-GB" sz="2400" dirty="0" err="1">
                <a:latin typeface="Chalkboard" charset="0"/>
              </a:rPr>
              <a:t>Neighbor</a:t>
            </a:r>
            <a:r>
              <a:rPr lang="en-GB" sz="2400" dirty="0">
                <a:latin typeface="Chalkboard" charset="0"/>
              </a:rPr>
              <a:t>-joining</a:t>
            </a:r>
            <a:r>
              <a:rPr lang="en-GB" sz="2400" dirty="0">
                <a:latin typeface="Comic Sans MS" charset="0"/>
              </a:rPr>
              <a:t>)</a:t>
            </a:r>
          </a:p>
        </p:txBody>
      </p:sp>
      <p:sp>
        <p:nvSpPr>
          <p:cNvPr id="294984" name="Rectangle 1096"/>
          <p:cNvSpPr>
            <a:spLocks noChangeArrowheads="1"/>
          </p:cNvSpPr>
          <p:nvPr/>
        </p:nvSpPr>
        <p:spPr bwMode="auto">
          <a:xfrm>
            <a:off x="5456238" y="5902325"/>
            <a:ext cx="3314700" cy="118427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Progressive alignment </a:t>
            </a:r>
          </a:p>
          <a:p>
            <a:pPr eaLnBrk="0" hangingPunct="0"/>
            <a:r>
              <a:rPr lang="en-GB" sz="2400">
                <a:latin typeface="Chalkboard" charset="0"/>
              </a:rPr>
              <a:t>following guide tree</a:t>
            </a:r>
            <a:endParaRPr lang="en-GB" sz="2400">
              <a:latin typeface="Comic Sans MS" charset="0"/>
            </a:endParaRPr>
          </a:p>
          <a:p>
            <a:pPr eaLnBrk="0" hangingPunct="0"/>
            <a:endParaRPr lang="en-GB" sz="2400">
              <a:latin typeface="Comic Sans MS" charset="0"/>
            </a:endParaRPr>
          </a:p>
        </p:txBody>
      </p:sp>
      <p:sp>
        <p:nvSpPr>
          <p:cNvPr id="294985" name="Rectangle 1097"/>
          <p:cNvSpPr>
            <a:spLocks noChangeArrowheads="1"/>
          </p:cNvSpPr>
          <p:nvPr/>
        </p:nvSpPr>
        <p:spPr bwMode="auto">
          <a:xfrm>
            <a:off x="6375400" y="1625600"/>
            <a:ext cx="15494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sequences</a:t>
            </a:r>
          </a:p>
        </p:txBody>
      </p:sp>
      <p:sp>
        <p:nvSpPr>
          <p:cNvPr id="294986" name="Line 1098"/>
          <p:cNvSpPr>
            <a:spLocks noChangeShapeType="1"/>
          </p:cNvSpPr>
          <p:nvPr/>
        </p:nvSpPr>
        <p:spPr bwMode="auto">
          <a:xfrm>
            <a:off x="7127875" y="2159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7" name="Line 1099"/>
          <p:cNvSpPr>
            <a:spLocks noChangeShapeType="1"/>
          </p:cNvSpPr>
          <p:nvPr/>
        </p:nvSpPr>
        <p:spPr bwMode="auto">
          <a:xfrm>
            <a:off x="7127875" y="34544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8" name="Line 1100"/>
          <p:cNvSpPr>
            <a:spLocks noChangeShapeType="1"/>
          </p:cNvSpPr>
          <p:nvPr/>
        </p:nvSpPr>
        <p:spPr bwMode="auto">
          <a:xfrm>
            <a:off x="7127875" y="5207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90" name="Rectangle 1102"/>
          <p:cNvSpPr>
            <a:spLocks noGrp="1" noChangeArrowheads="1"/>
          </p:cNvSpPr>
          <p:nvPr>
            <p:ph type="title"/>
          </p:nvPr>
        </p:nvSpPr>
        <p:spPr/>
        <p:txBody>
          <a:bodyPr/>
          <a:lstStyle/>
          <a:p>
            <a:r>
              <a:rPr lang="en-GB"/>
              <a:t>Overview of ClustalW</a:t>
            </a:r>
            <a:endParaRPr lang="en-US"/>
          </a:p>
        </p:txBody>
      </p:sp>
    </p:spTree>
    <p:extLst>
      <p:ext uri="{BB962C8B-B14F-4D97-AF65-F5344CB8AC3E}">
        <p14:creationId xmlns:p14="http://schemas.microsoft.com/office/powerpoint/2010/main" val="408176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 Exercise</a:t>
            </a:r>
            <a:endParaRPr lang="en-US" dirty="0"/>
          </a:p>
        </p:txBody>
      </p:sp>
      <p:sp>
        <p:nvSpPr>
          <p:cNvPr id="3" name="Content Placeholder 2"/>
          <p:cNvSpPr>
            <a:spLocks noGrp="1"/>
          </p:cNvSpPr>
          <p:nvPr>
            <p:ph idx="1"/>
          </p:nvPr>
        </p:nvSpPr>
        <p:spPr>
          <a:xfrm>
            <a:off x="685800" y="1828800"/>
            <a:ext cx="5715000" cy="4267200"/>
          </a:xfrm>
        </p:spPr>
        <p:txBody>
          <a:bodyPr/>
          <a:lstStyle/>
          <a:p>
            <a:r>
              <a:rPr lang="en-US" sz="2000" dirty="0" smtClean="0"/>
              <a:t>The EF hand motif is a well known Calcium binding motif</a:t>
            </a:r>
          </a:p>
          <a:p>
            <a:r>
              <a:rPr lang="en-US" sz="2000" dirty="0" smtClean="0"/>
              <a:t>You can access it using </a:t>
            </a:r>
          </a:p>
          <a:p>
            <a:pPr lvl="1"/>
            <a:r>
              <a:rPr lang="en-US" sz="2000" dirty="0">
                <a:hlinkClick r:id="rId2"/>
              </a:rPr>
              <a:t>http://</a:t>
            </a:r>
            <a:r>
              <a:rPr lang="en-US" sz="2000" dirty="0" smtClean="0">
                <a:hlinkClick r:id="rId2"/>
              </a:rPr>
              <a:t>prosite.expasy.org/PS00018</a:t>
            </a:r>
            <a:endParaRPr lang="en-US" sz="2000" dirty="0" smtClean="0"/>
          </a:p>
          <a:p>
            <a:r>
              <a:rPr lang="en-US" sz="2000" dirty="0" smtClean="0"/>
              <a:t>The pattern for the EF hand motif is</a:t>
            </a:r>
          </a:p>
          <a:p>
            <a:pPr lvl="1"/>
            <a:r>
              <a:rPr lang="en-US" sz="1600" b="0" dirty="0"/>
              <a:t>D-{W}-[DNS]-{ILVFYW}-[DENSTG]-[DNQGHRK]-{GP}-[LIVMC]-[DENQSTAGC]-x(2)- [DE]-[LIVMFYW</a:t>
            </a:r>
            <a:r>
              <a:rPr lang="en-US" sz="1600" b="0" dirty="0" smtClean="0"/>
              <a:t>]</a:t>
            </a:r>
          </a:p>
          <a:p>
            <a:pPr lvl="1"/>
            <a:r>
              <a:rPr lang="en-US" sz="1600" b="0" dirty="0" smtClean="0"/>
              <a:t>Which corresponds to the  regular expression</a:t>
            </a:r>
          </a:p>
          <a:p>
            <a:pPr lvl="1"/>
            <a:r>
              <a:rPr lang="en-US" sz="1600" b="0" dirty="0"/>
              <a:t>D[^W][DNS][^ILVFYW][DENSTG][DNQGHRK][^GP][LIVMC][DENQSTAGC]..[DE][LIVMFYW</a:t>
            </a:r>
            <a:r>
              <a:rPr lang="en-US" sz="1600" b="0" dirty="0" smtClean="0"/>
              <a:t>]</a:t>
            </a:r>
          </a:p>
          <a:p>
            <a:r>
              <a:rPr lang="en-US" sz="1600" b="0" dirty="0" smtClean="0"/>
              <a:t>You can use this pattern to find the binding sites of Calcium within the </a:t>
            </a:r>
            <a:r>
              <a:rPr lang="en-US" sz="1600" b="0" dirty="0" err="1" smtClean="0"/>
              <a:t>Calmodulin</a:t>
            </a:r>
            <a:r>
              <a:rPr lang="en-US" sz="1600" b="0" dirty="0" smtClean="0"/>
              <a:t> sequence</a:t>
            </a:r>
          </a:p>
          <a:p>
            <a:r>
              <a:rPr lang="en-US" sz="1600" b="0" dirty="0" smtClean="0"/>
              <a:t>You can also use the </a:t>
            </a:r>
            <a:r>
              <a:rPr lang="en-US" sz="1600" b="0" dirty="0" err="1" smtClean="0"/>
              <a:t>prosite</a:t>
            </a:r>
            <a:r>
              <a:rPr lang="en-US" sz="1600" b="0" dirty="0" smtClean="0"/>
              <a:t> pattern </a:t>
            </a:r>
            <a:r>
              <a:rPr lang="en-US" sz="1600" b="0" dirty="0"/>
              <a:t>search online: </a:t>
            </a:r>
            <a:r>
              <a:rPr lang="en-US" sz="1600" b="0" dirty="0">
                <a:hlinkClick r:id="rId3"/>
              </a:rPr>
              <a:t>http://prosite.expasy.org/scanprosite/?</a:t>
            </a:r>
            <a:r>
              <a:rPr lang="en-US" sz="1600" b="0" dirty="0" smtClean="0">
                <a:hlinkClick r:id="rId3"/>
              </a:rPr>
              <a:t>PS00018</a:t>
            </a:r>
            <a:endParaRPr lang="en-US" sz="1600" b="0" dirty="0" smtClean="0"/>
          </a:p>
          <a:p>
            <a:endParaRPr lang="en-US" sz="1600" b="0" dirty="0"/>
          </a:p>
          <a:p>
            <a:pPr lvl="1"/>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a:t>
            </a:fld>
            <a:endParaRPr lang="en-US"/>
          </a:p>
        </p:txBody>
      </p:sp>
    </p:spTree>
    <p:extLst>
      <p:ext uri="{BB962C8B-B14F-4D97-AF65-F5344CB8AC3E}">
        <p14:creationId xmlns:p14="http://schemas.microsoft.com/office/powerpoint/2010/main" val="36446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026"/>
          <p:cNvSpPr>
            <a:spLocks noChangeArrowheads="1"/>
          </p:cNvSpPr>
          <p:nvPr/>
        </p:nvSpPr>
        <p:spPr bwMode="auto">
          <a:xfrm>
            <a:off x="3429000" y="1295400"/>
            <a:ext cx="7772400" cy="1143000"/>
          </a:xfrm>
          <a:prstGeom prst="rect">
            <a:avLst/>
          </a:prstGeom>
          <a:noFill/>
          <a:ln w="9525">
            <a:noFill/>
            <a:miter lim="800000"/>
            <a:headEnd/>
            <a:tailEnd/>
          </a:ln>
          <a:effectLst/>
        </p:spPr>
        <p:txBody>
          <a:bodyPr anchor="ctr">
            <a:prstTxWarp prst="textNoShape">
              <a:avLst/>
            </a:prstTxWarp>
          </a:bodyPr>
          <a:lstStyle/>
          <a:p>
            <a:endParaRPr lang="en-GB" sz="3600" b="0">
              <a:solidFill>
                <a:schemeClr val="tx2"/>
              </a:solidFill>
              <a:latin typeface="Chalkboard" charset="0"/>
            </a:endParaRPr>
          </a:p>
        </p:txBody>
      </p:sp>
      <p:sp>
        <p:nvSpPr>
          <p:cNvPr id="294915" name="Rectangle 1027"/>
          <p:cNvSpPr>
            <a:spLocks noChangeArrowheads="1"/>
          </p:cNvSpPr>
          <p:nvPr/>
        </p:nvSpPr>
        <p:spPr bwMode="auto">
          <a:xfrm>
            <a:off x="315913" y="51147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a:solidFill>
                  <a:srgbClr val="000000"/>
                </a:solidFill>
                <a:latin typeface="Consolas" pitchFamily="49" charset="0"/>
                <a:cs typeface="Consolas" pitchFamily="49" charset="0"/>
              </a:rPr>
              <a:t>1  PEEKSAVTALWGKVN--VDEVGG</a:t>
            </a:r>
            <a:endParaRPr lang="en-US" sz="2800" b="0" dirty="0">
              <a:latin typeface="Consolas" pitchFamily="49" charset="0"/>
              <a:cs typeface="Consolas" pitchFamily="49" charset="0"/>
            </a:endParaRPr>
          </a:p>
        </p:txBody>
      </p:sp>
      <p:sp>
        <p:nvSpPr>
          <p:cNvPr id="294916" name="Rectangle 1028"/>
          <p:cNvSpPr>
            <a:spLocks noChangeArrowheads="1"/>
          </p:cNvSpPr>
          <p:nvPr/>
        </p:nvSpPr>
        <p:spPr bwMode="auto">
          <a:xfrm>
            <a:off x="315913" y="53560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2  GEEKAAVLALWDKVN--EEEVGG</a:t>
            </a:r>
            <a:endParaRPr lang="en-US" sz="2800" b="0">
              <a:latin typeface="Consolas" pitchFamily="49" charset="0"/>
              <a:cs typeface="Consolas" pitchFamily="49" charset="0"/>
            </a:endParaRPr>
          </a:p>
        </p:txBody>
      </p:sp>
      <p:sp>
        <p:nvSpPr>
          <p:cNvPr id="294917" name="Rectangle 1029"/>
          <p:cNvSpPr>
            <a:spLocks noChangeArrowheads="1"/>
          </p:cNvSpPr>
          <p:nvPr/>
        </p:nvSpPr>
        <p:spPr bwMode="auto">
          <a:xfrm>
            <a:off x="315913" y="55973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3  PADKTNVKAAWGKVGAHAGEYGA</a:t>
            </a:r>
            <a:endParaRPr lang="en-US" sz="2800" b="0">
              <a:latin typeface="Consolas" pitchFamily="49" charset="0"/>
              <a:cs typeface="Consolas" pitchFamily="49" charset="0"/>
            </a:endParaRPr>
          </a:p>
        </p:txBody>
      </p:sp>
      <p:sp>
        <p:nvSpPr>
          <p:cNvPr id="294918" name="Rectangle 1030"/>
          <p:cNvSpPr>
            <a:spLocks noChangeArrowheads="1"/>
          </p:cNvSpPr>
          <p:nvPr/>
        </p:nvSpPr>
        <p:spPr bwMode="auto">
          <a:xfrm>
            <a:off x="315913" y="58370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4  AADKTNVKAAWSKVGGHAGEYGA</a:t>
            </a:r>
            <a:endParaRPr lang="en-US" sz="2800" b="0">
              <a:latin typeface="Consolas" pitchFamily="49" charset="0"/>
              <a:cs typeface="Consolas" pitchFamily="49" charset="0"/>
            </a:endParaRPr>
          </a:p>
        </p:txBody>
      </p:sp>
      <p:sp>
        <p:nvSpPr>
          <p:cNvPr id="294919" name="Rectangle 1031"/>
          <p:cNvSpPr>
            <a:spLocks noChangeArrowheads="1"/>
          </p:cNvSpPr>
          <p:nvPr/>
        </p:nvSpPr>
        <p:spPr bwMode="auto">
          <a:xfrm>
            <a:off x="315913" y="60783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5  EHEWQLVLHVWAKVEADVAGHGQ</a:t>
            </a:r>
            <a:endParaRPr lang="en-US" sz="2800" b="0">
              <a:latin typeface="Consolas" pitchFamily="49" charset="0"/>
              <a:cs typeface="Consolas" pitchFamily="49" charset="0"/>
            </a:endParaRPr>
          </a:p>
        </p:txBody>
      </p:sp>
      <p:sp>
        <p:nvSpPr>
          <p:cNvPr id="294920" name="Rectangle 1032"/>
          <p:cNvSpPr>
            <a:spLocks noChangeArrowheads="1"/>
          </p:cNvSpPr>
          <p:nvPr/>
        </p:nvSpPr>
        <p:spPr bwMode="auto">
          <a:xfrm>
            <a:off x="306387" y="1542734"/>
            <a:ext cx="1683153"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Hbb_Human  1  -</a:t>
            </a:r>
            <a:endParaRPr lang="en-US" sz="2800" b="0">
              <a:latin typeface="Consolas" pitchFamily="49" charset="0"/>
              <a:cs typeface="Consolas" pitchFamily="49" charset="0"/>
            </a:endParaRPr>
          </a:p>
        </p:txBody>
      </p:sp>
      <p:sp>
        <p:nvSpPr>
          <p:cNvPr id="294921" name="Rectangle 1033"/>
          <p:cNvSpPr>
            <a:spLocks noChangeArrowheads="1"/>
          </p:cNvSpPr>
          <p:nvPr/>
        </p:nvSpPr>
        <p:spPr bwMode="auto">
          <a:xfrm>
            <a:off x="306387" y="1784034"/>
            <a:ext cx="2244204"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Hbb_Horse</a:t>
            </a:r>
            <a:r>
              <a:rPr lang="en-US" sz="1600" dirty="0">
                <a:solidFill>
                  <a:srgbClr val="000000"/>
                </a:solidFill>
                <a:latin typeface="Consolas" pitchFamily="49" charset="0"/>
                <a:cs typeface="Consolas" pitchFamily="49" charset="0"/>
              </a:rPr>
              <a:t>  2  .17  -</a:t>
            </a:r>
            <a:endParaRPr lang="en-US" sz="2800" b="0" dirty="0">
              <a:latin typeface="Consolas" pitchFamily="49" charset="0"/>
              <a:cs typeface="Consolas" pitchFamily="49" charset="0"/>
            </a:endParaRPr>
          </a:p>
        </p:txBody>
      </p:sp>
      <p:sp>
        <p:nvSpPr>
          <p:cNvPr id="294922" name="Rectangle 1034"/>
          <p:cNvSpPr>
            <a:spLocks noChangeArrowheads="1"/>
          </p:cNvSpPr>
          <p:nvPr/>
        </p:nvSpPr>
        <p:spPr bwMode="auto">
          <a:xfrm>
            <a:off x="306387" y="2023746"/>
            <a:ext cx="280525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Hba_Human</a:t>
            </a:r>
            <a:r>
              <a:rPr lang="en-US" sz="1600" dirty="0">
                <a:solidFill>
                  <a:srgbClr val="000000"/>
                </a:solidFill>
                <a:latin typeface="Consolas" pitchFamily="49" charset="0"/>
                <a:cs typeface="Consolas" pitchFamily="49" charset="0"/>
              </a:rPr>
              <a:t>  3  .59  .60  -</a:t>
            </a:r>
            <a:endParaRPr lang="en-US" sz="2800" b="0" dirty="0">
              <a:latin typeface="Consolas" pitchFamily="49" charset="0"/>
              <a:cs typeface="Consolas" pitchFamily="49" charset="0"/>
            </a:endParaRPr>
          </a:p>
        </p:txBody>
      </p:sp>
      <p:sp>
        <p:nvSpPr>
          <p:cNvPr id="294923" name="Rectangle 1035"/>
          <p:cNvSpPr>
            <a:spLocks noChangeArrowheads="1"/>
          </p:cNvSpPr>
          <p:nvPr/>
        </p:nvSpPr>
        <p:spPr bwMode="auto">
          <a:xfrm>
            <a:off x="306387" y="2265046"/>
            <a:ext cx="3366306"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Hba_Horse</a:t>
            </a:r>
            <a:r>
              <a:rPr lang="en-US" sz="1600" dirty="0">
                <a:solidFill>
                  <a:srgbClr val="000000"/>
                </a:solidFill>
                <a:latin typeface="Consolas" pitchFamily="49" charset="0"/>
                <a:cs typeface="Consolas" pitchFamily="49" charset="0"/>
              </a:rPr>
              <a:t>  4  .59  .59  .13  -</a:t>
            </a:r>
            <a:endParaRPr lang="en-US" sz="2800" b="0" dirty="0">
              <a:latin typeface="Consolas" pitchFamily="49" charset="0"/>
              <a:cs typeface="Consolas" pitchFamily="49" charset="0"/>
            </a:endParaRPr>
          </a:p>
        </p:txBody>
      </p:sp>
      <p:sp>
        <p:nvSpPr>
          <p:cNvPr id="294924" name="Rectangle 1036"/>
          <p:cNvSpPr>
            <a:spLocks noChangeArrowheads="1"/>
          </p:cNvSpPr>
          <p:nvPr/>
        </p:nvSpPr>
        <p:spPr bwMode="auto">
          <a:xfrm>
            <a:off x="309562" y="2506346"/>
            <a:ext cx="3927357"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Myg_Whale</a:t>
            </a:r>
            <a:r>
              <a:rPr lang="en-US" sz="1600" dirty="0">
                <a:solidFill>
                  <a:srgbClr val="000000"/>
                </a:solidFill>
                <a:latin typeface="Consolas" pitchFamily="49" charset="0"/>
                <a:cs typeface="Consolas" pitchFamily="49" charset="0"/>
              </a:rPr>
              <a:t>  5  .77  .77  .75  .75  -</a:t>
            </a:r>
            <a:endParaRPr lang="en-US" sz="2800" b="0" dirty="0">
              <a:latin typeface="Consolas" pitchFamily="49" charset="0"/>
              <a:cs typeface="Consolas" pitchFamily="49" charset="0"/>
            </a:endParaRPr>
          </a:p>
        </p:txBody>
      </p:sp>
      <p:sp>
        <p:nvSpPr>
          <p:cNvPr id="294925" name="Line 1037"/>
          <p:cNvSpPr>
            <a:spLocks noChangeShapeType="1"/>
          </p:cNvSpPr>
          <p:nvPr/>
        </p:nvSpPr>
        <p:spPr bwMode="auto">
          <a:xfrm flipH="1">
            <a:off x="2092325" y="3174842"/>
            <a:ext cx="428625"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6" name="Freeform 1038"/>
          <p:cNvSpPr>
            <a:spLocks/>
          </p:cNvSpPr>
          <p:nvPr/>
        </p:nvSpPr>
        <p:spPr bwMode="auto">
          <a:xfrm>
            <a:off x="2081212" y="3174842"/>
            <a:ext cx="371475" cy="406400"/>
          </a:xfrm>
          <a:custGeom>
            <a:avLst/>
            <a:gdLst/>
            <a:ahLst/>
            <a:cxnLst>
              <a:cxn ang="0">
                <a:pos x="0" y="0"/>
              </a:cxn>
              <a:cxn ang="0">
                <a:pos x="0" y="256"/>
              </a:cxn>
              <a:cxn ang="0">
                <a:pos x="234" y="256"/>
              </a:cxn>
            </a:cxnLst>
            <a:rect l="0" t="0" r="r" b="b"/>
            <a:pathLst>
              <a:path w="234" h="256">
                <a:moveTo>
                  <a:pt x="0" y="0"/>
                </a:moveTo>
                <a:lnTo>
                  <a:pt x="0" y="256"/>
                </a:lnTo>
                <a:lnTo>
                  <a:pt x="234" y="256"/>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7" name="Freeform 1039"/>
          <p:cNvSpPr>
            <a:spLocks/>
          </p:cNvSpPr>
          <p:nvPr/>
        </p:nvSpPr>
        <p:spPr bwMode="auto">
          <a:xfrm>
            <a:off x="1044575" y="3403442"/>
            <a:ext cx="1025525" cy="582612"/>
          </a:xfrm>
          <a:custGeom>
            <a:avLst/>
            <a:gdLst/>
            <a:ahLst/>
            <a:cxnLst>
              <a:cxn ang="0">
                <a:pos x="646" y="0"/>
              </a:cxn>
              <a:cxn ang="0">
                <a:pos x="0" y="0"/>
              </a:cxn>
              <a:cxn ang="0">
                <a:pos x="0" y="367"/>
              </a:cxn>
            </a:cxnLst>
            <a:rect l="0" t="0" r="r" b="b"/>
            <a:pathLst>
              <a:path w="646" h="367">
                <a:moveTo>
                  <a:pt x="646" y="0"/>
                </a:moveTo>
                <a:lnTo>
                  <a:pt x="0" y="0"/>
                </a:lnTo>
                <a:lnTo>
                  <a:pt x="0" y="367"/>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8" name="Line 1040"/>
          <p:cNvSpPr>
            <a:spLocks noChangeShapeType="1"/>
          </p:cNvSpPr>
          <p:nvPr/>
        </p:nvSpPr>
        <p:spPr bwMode="auto">
          <a:xfrm>
            <a:off x="1044575" y="3998754"/>
            <a:ext cx="1014412"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9" name="Freeform 1041"/>
          <p:cNvSpPr>
            <a:spLocks/>
          </p:cNvSpPr>
          <p:nvPr/>
        </p:nvSpPr>
        <p:spPr bwMode="auto">
          <a:xfrm>
            <a:off x="2070100" y="3846354"/>
            <a:ext cx="393700" cy="393700"/>
          </a:xfrm>
          <a:custGeom>
            <a:avLst/>
            <a:gdLst/>
            <a:ahLst/>
            <a:cxnLst>
              <a:cxn ang="0">
                <a:pos x="0" y="248"/>
              </a:cxn>
              <a:cxn ang="0">
                <a:pos x="0" y="0"/>
              </a:cxn>
              <a:cxn ang="0">
                <a:pos x="248" y="0"/>
              </a:cxn>
            </a:cxnLst>
            <a:rect l="0" t="0" r="r" b="b"/>
            <a:pathLst>
              <a:path w="248" h="248">
                <a:moveTo>
                  <a:pt x="0" y="248"/>
                </a:moveTo>
                <a:lnTo>
                  <a:pt x="0" y="0"/>
                </a:lnTo>
                <a:lnTo>
                  <a:pt x="248" y="0"/>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30" name="Line 1042"/>
          <p:cNvSpPr>
            <a:spLocks noChangeShapeType="1"/>
          </p:cNvSpPr>
          <p:nvPr/>
        </p:nvSpPr>
        <p:spPr bwMode="auto">
          <a:xfrm>
            <a:off x="2081212" y="4240054"/>
            <a:ext cx="461963"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1" name="Line 1043"/>
          <p:cNvSpPr>
            <a:spLocks noChangeShapeType="1"/>
          </p:cNvSpPr>
          <p:nvPr/>
        </p:nvSpPr>
        <p:spPr bwMode="auto">
          <a:xfrm>
            <a:off x="752475" y="3733642"/>
            <a:ext cx="292100"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2" name="Line 1044"/>
          <p:cNvSpPr>
            <a:spLocks noChangeShapeType="1"/>
          </p:cNvSpPr>
          <p:nvPr/>
        </p:nvSpPr>
        <p:spPr bwMode="auto">
          <a:xfrm>
            <a:off x="752475" y="3733642"/>
            <a:ext cx="1587" cy="885825"/>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3" name="Line 1045"/>
          <p:cNvSpPr>
            <a:spLocks noChangeShapeType="1"/>
          </p:cNvSpPr>
          <p:nvPr/>
        </p:nvSpPr>
        <p:spPr bwMode="auto">
          <a:xfrm>
            <a:off x="763587" y="4632167"/>
            <a:ext cx="1881188"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4" name="Rectangle 1046"/>
          <p:cNvSpPr>
            <a:spLocks noChangeArrowheads="1"/>
          </p:cNvSpPr>
          <p:nvPr/>
        </p:nvSpPr>
        <p:spPr bwMode="auto">
          <a:xfrm>
            <a:off x="2682875" y="3104992"/>
            <a:ext cx="9715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Hbb_Human</a:t>
            </a:r>
            <a:endParaRPr lang="en-US" sz="2800" b="0" dirty="0"/>
          </a:p>
        </p:txBody>
      </p:sp>
      <p:sp>
        <p:nvSpPr>
          <p:cNvPr id="294935" name="Rectangle 1047"/>
          <p:cNvSpPr>
            <a:spLocks noChangeArrowheads="1"/>
          </p:cNvSpPr>
          <p:nvPr/>
        </p:nvSpPr>
        <p:spPr bwMode="auto">
          <a:xfrm>
            <a:off x="2682875" y="3522504"/>
            <a:ext cx="88106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Hbb_Horse</a:t>
            </a:r>
            <a:endParaRPr lang="en-US" sz="2800" b="0" dirty="0"/>
          </a:p>
        </p:txBody>
      </p:sp>
      <p:sp>
        <p:nvSpPr>
          <p:cNvPr id="294936" name="Rectangle 1048"/>
          <p:cNvSpPr>
            <a:spLocks noChangeArrowheads="1"/>
          </p:cNvSpPr>
          <p:nvPr/>
        </p:nvSpPr>
        <p:spPr bwMode="auto">
          <a:xfrm>
            <a:off x="2693987" y="4206717"/>
            <a:ext cx="871538"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Hba_Horse</a:t>
            </a:r>
            <a:endParaRPr lang="en-US" sz="2800" b="0" dirty="0"/>
          </a:p>
        </p:txBody>
      </p:sp>
      <p:sp>
        <p:nvSpPr>
          <p:cNvPr id="294937" name="Rectangle 1049"/>
          <p:cNvSpPr>
            <a:spLocks noChangeArrowheads="1"/>
          </p:cNvSpPr>
          <p:nvPr/>
        </p:nvSpPr>
        <p:spPr bwMode="auto">
          <a:xfrm>
            <a:off x="2616200" y="3801904"/>
            <a:ext cx="96361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Hba_Human</a:t>
            </a:r>
            <a:endParaRPr lang="en-US" sz="2800" b="0" dirty="0"/>
          </a:p>
        </p:txBody>
      </p:sp>
      <p:sp>
        <p:nvSpPr>
          <p:cNvPr id="294938" name="Rectangle 1050"/>
          <p:cNvSpPr>
            <a:spLocks noChangeArrowheads="1"/>
          </p:cNvSpPr>
          <p:nvPr/>
        </p:nvSpPr>
        <p:spPr bwMode="auto">
          <a:xfrm>
            <a:off x="2817812" y="4600417"/>
            <a:ext cx="9080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a:solidFill>
                  <a:srgbClr val="000000"/>
                </a:solidFill>
                <a:latin typeface="Helvetica" charset="0"/>
              </a:rPr>
              <a:t>Myg_Whale</a:t>
            </a:r>
            <a:endParaRPr lang="en-US" sz="2800" b="0"/>
          </a:p>
        </p:txBody>
      </p:sp>
      <p:grpSp>
        <p:nvGrpSpPr>
          <p:cNvPr id="294939" name="Group 1051"/>
          <p:cNvGrpSpPr>
            <a:grpSpLocks/>
          </p:cNvGrpSpPr>
          <p:nvPr/>
        </p:nvGrpSpPr>
        <p:grpSpPr bwMode="auto">
          <a:xfrm>
            <a:off x="4017963" y="5195729"/>
            <a:ext cx="203200" cy="382588"/>
            <a:chOff x="2265" y="3306"/>
            <a:chExt cx="128" cy="241"/>
          </a:xfrm>
        </p:grpSpPr>
        <p:sp>
          <p:nvSpPr>
            <p:cNvPr id="294940" name="Line 1052"/>
            <p:cNvSpPr>
              <a:spLocks noChangeShapeType="1"/>
            </p:cNvSpPr>
            <p:nvPr/>
          </p:nvSpPr>
          <p:spPr bwMode="auto">
            <a:xfrm>
              <a:off x="2265" y="3306"/>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1" name="Line 1053"/>
            <p:cNvSpPr>
              <a:spLocks noChangeShapeType="1"/>
            </p:cNvSpPr>
            <p:nvPr/>
          </p:nvSpPr>
          <p:spPr bwMode="auto">
            <a:xfrm>
              <a:off x="2392" y="3306"/>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2" name="Line 1054"/>
            <p:cNvSpPr>
              <a:spLocks noChangeShapeType="1"/>
            </p:cNvSpPr>
            <p:nvPr/>
          </p:nvSpPr>
          <p:spPr bwMode="auto">
            <a:xfrm>
              <a:off x="2265" y="3546"/>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3" name="Group 1055"/>
          <p:cNvGrpSpPr>
            <a:grpSpLocks/>
          </p:cNvGrpSpPr>
          <p:nvPr/>
        </p:nvGrpSpPr>
        <p:grpSpPr bwMode="auto">
          <a:xfrm>
            <a:off x="4017963" y="5727542"/>
            <a:ext cx="203200" cy="382587"/>
            <a:chOff x="2265" y="3641"/>
            <a:chExt cx="128" cy="241"/>
          </a:xfrm>
        </p:grpSpPr>
        <p:sp>
          <p:nvSpPr>
            <p:cNvPr id="294944" name="Line 1056"/>
            <p:cNvSpPr>
              <a:spLocks noChangeShapeType="1"/>
            </p:cNvSpPr>
            <p:nvPr/>
          </p:nvSpPr>
          <p:spPr bwMode="auto">
            <a:xfrm>
              <a:off x="2265" y="3641"/>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5" name="Line 1057"/>
            <p:cNvSpPr>
              <a:spLocks noChangeShapeType="1"/>
            </p:cNvSpPr>
            <p:nvPr/>
          </p:nvSpPr>
          <p:spPr bwMode="auto">
            <a:xfrm>
              <a:off x="2392" y="3641"/>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6" name="Line 1058"/>
            <p:cNvSpPr>
              <a:spLocks noChangeShapeType="1"/>
            </p:cNvSpPr>
            <p:nvPr/>
          </p:nvSpPr>
          <p:spPr bwMode="auto">
            <a:xfrm>
              <a:off x="2265" y="3881"/>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7" name="Group 1059"/>
          <p:cNvGrpSpPr>
            <a:grpSpLocks/>
          </p:cNvGrpSpPr>
          <p:nvPr/>
        </p:nvGrpSpPr>
        <p:grpSpPr bwMode="auto">
          <a:xfrm>
            <a:off x="4603750" y="5170329"/>
            <a:ext cx="203200" cy="889000"/>
            <a:chOff x="2634" y="3290"/>
            <a:chExt cx="128" cy="560"/>
          </a:xfrm>
        </p:grpSpPr>
        <p:sp>
          <p:nvSpPr>
            <p:cNvPr id="294948" name="Line 1060"/>
            <p:cNvSpPr>
              <a:spLocks noChangeShapeType="1"/>
            </p:cNvSpPr>
            <p:nvPr/>
          </p:nvSpPr>
          <p:spPr bwMode="auto">
            <a:xfrm>
              <a:off x="2634" y="3290"/>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9" name="Line 1061"/>
            <p:cNvSpPr>
              <a:spLocks noChangeShapeType="1"/>
            </p:cNvSpPr>
            <p:nvPr/>
          </p:nvSpPr>
          <p:spPr bwMode="auto">
            <a:xfrm>
              <a:off x="2761" y="3290"/>
              <a:ext cx="1" cy="55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0" name="Line 1062"/>
            <p:cNvSpPr>
              <a:spLocks noChangeShapeType="1"/>
            </p:cNvSpPr>
            <p:nvPr/>
          </p:nvSpPr>
          <p:spPr bwMode="auto">
            <a:xfrm>
              <a:off x="2634" y="3849"/>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1" name="Rectangle 1063"/>
          <p:cNvSpPr>
            <a:spLocks noChangeArrowheads="1"/>
          </p:cNvSpPr>
          <p:nvPr/>
        </p:nvSpPr>
        <p:spPr bwMode="auto">
          <a:xfrm>
            <a:off x="4359275" y="53020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52" name="Rectangle 1064"/>
          <p:cNvSpPr>
            <a:spLocks noChangeArrowheads="1"/>
          </p:cNvSpPr>
          <p:nvPr/>
        </p:nvSpPr>
        <p:spPr bwMode="auto">
          <a:xfrm>
            <a:off x="4371975" y="5795804"/>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53" name="Rectangle 1065"/>
          <p:cNvSpPr>
            <a:spLocks noChangeArrowheads="1"/>
          </p:cNvSpPr>
          <p:nvPr/>
        </p:nvSpPr>
        <p:spPr bwMode="auto">
          <a:xfrm>
            <a:off x="4957763" y="5225892"/>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54" name="Group 1066"/>
          <p:cNvGrpSpPr>
            <a:grpSpLocks/>
          </p:cNvGrpSpPr>
          <p:nvPr/>
        </p:nvGrpSpPr>
        <p:grpSpPr bwMode="auto">
          <a:xfrm>
            <a:off x="5030788" y="5094129"/>
            <a:ext cx="204787" cy="1104900"/>
            <a:chOff x="2903" y="3290"/>
            <a:chExt cx="129" cy="696"/>
          </a:xfrm>
        </p:grpSpPr>
        <p:sp>
          <p:nvSpPr>
            <p:cNvPr id="294955" name="Line 1067"/>
            <p:cNvSpPr>
              <a:spLocks noChangeShapeType="1"/>
            </p:cNvSpPr>
            <p:nvPr/>
          </p:nvSpPr>
          <p:spPr bwMode="auto">
            <a:xfrm>
              <a:off x="2903" y="3290"/>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6" name="Line 1068"/>
            <p:cNvSpPr>
              <a:spLocks noChangeShapeType="1"/>
            </p:cNvSpPr>
            <p:nvPr/>
          </p:nvSpPr>
          <p:spPr bwMode="auto">
            <a:xfrm>
              <a:off x="3031" y="3290"/>
              <a:ext cx="1" cy="679"/>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7" name="Line 1069"/>
            <p:cNvSpPr>
              <a:spLocks noChangeShapeType="1"/>
            </p:cNvSpPr>
            <p:nvPr/>
          </p:nvSpPr>
          <p:spPr bwMode="auto">
            <a:xfrm>
              <a:off x="2903" y="3985"/>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8" name="Rectangle 1070"/>
          <p:cNvSpPr>
            <a:spLocks noChangeArrowheads="1"/>
          </p:cNvSpPr>
          <p:nvPr/>
        </p:nvSpPr>
        <p:spPr bwMode="auto">
          <a:xfrm>
            <a:off x="5373688" y="54102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grpSp>
        <p:nvGrpSpPr>
          <p:cNvPr id="294959" name="Group 1071"/>
          <p:cNvGrpSpPr>
            <a:grpSpLocks/>
          </p:cNvGrpSpPr>
          <p:nvPr/>
        </p:nvGrpSpPr>
        <p:grpSpPr bwMode="auto">
          <a:xfrm>
            <a:off x="3714750" y="3136742"/>
            <a:ext cx="193675" cy="471487"/>
            <a:chOff x="2215" y="1933"/>
            <a:chExt cx="122" cy="297"/>
          </a:xfrm>
        </p:grpSpPr>
        <p:sp>
          <p:nvSpPr>
            <p:cNvPr id="294960" name="Line 1072"/>
            <p:cNvSpPr>
              <a:spLocks noChangeShapeType="1"/>
            </p:cNvSpPr>
            <p:nvPr/>
          </p:nvSpPr>
          <p:spPr bwMode="auto">
            <a:xfrm>
              <a:off x="2215" y="1933"/>
              <a:ext cx="113"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1" name="Line 1073"/>
            <p:cNvSpPr>
              <a:spLocks noChangeShapeType="1"/>
            </p:cNvSpPr>
            <p:nvPr/>
          </p:nvSpPr>
          <p:spPr bwMode="auto">
            <a:xfrm>
              <a:off x="2336" y="1933"/>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2" name="Line 1074"/>
            <p:cNvSpPr>
              <a:spLocks noChangeShapeType="1"/>
            </p:cNvSpPr>
            <p:nvPr/>
          </p:nvSpPr>
          <p:spPr bwMode="auto">
            <a:xfrm>
              <a:off x="2215" y="2229"/>
              <a:ext cx="121"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3" name="Group 1075"/>
          <p:cNvGrpSpPr>
            <a:grpSpLocks/>
          </p:cNvGrpSpPr>
          <p:nvPr/>
        </p:nvGrpSpPr>
        <p:grpSpPr bwMode="auto">
          <a:xfrm>
            <a:off x="3703637" y="3833654"/>
            <a:ext cx="204788" cy="471488"/>
            <a:chOff x="2208" y="2372"/>
            <a:chExt cx="129" cy="297"/>
          </a:xfrm>
        </p:grpSpPr>
        <p:sp>
          <p:nvSpPr>
            <p:cNvPr id="294964" name="Line 1076"/>
            <p:cNvSpPr>
              <a:spLocks noChangeShapeType="1"/>
            </p:cNvSpPr>
            <p:nvPr/>
          </p:nvSpPr>
          <p:spPr bwMode="auto">
            <a:xfrm>
              <a:off x="2208" y="2372"/>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5" name="Line 1077"/>
            <p:cNvSpPr>
              <a:spLocks noChangeShapeType="1"/>
            </p:cNvSpPr>
            <p:nvPr/>
          </p:nvSpPr>
          <p:spPr bwMode="auto">
            <a:xfrm>
              <a:off x="2336" y="2372"/>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6" name="Line 1078"/>
            <p:cNvSpPr>
              <a:spLocks noChangeShapeType="1"/>
            </p:cNvSpPr>
            <p:nvPr/>
          </p:nvSpPr>
          <p:spPr bwMode="auto">
            <a:xfrm>
              <a:off x="2208" y="2668"/>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7" name="Group 1079"/>
          <p:cNvGrpSpPr>
            <a:grpSpLocks/>
          </p:cNvGrpSpPr>
          <p:nvPr/>
        </p:nvGrpSpPr>
        <p:grpSpPr bwMode="auto">
          <a:xfrm>
            <a:off x="4198937" y="3136742"/>
            <a:ext cx="204788" cy="1181100"/>
            <a:chOff x="2520" y="1933"/>
            <a:chExt cx="129" cy="744"/>
          </a:xfrm>
        </p:grpSpPr>
        <p:sp>
          <p:nvSpPr>
            <p:cNvPr id="294968" name="Line 1080"/>
            <p:cNvSpPr>
              <a:spLocks noChangeShapeType="1"/>
            </p:cNvSpPr>
            <p:nvPr/>
          </p:nvSpPr>
          <p:spPr bwMode="auto">
            <a:xfrm>
              <a:off x="2520" y="1933"/>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9" name="Line 1081"/>
            <p:cNvSpPr>
              <a:spLocks noChangeShapeType="1"/>
            </p:cNvSpPr>
            <p:nvPr/>
          </p:nvSpPr>
          <p:spPr bwMode="auto">
            <a:xfrm>
              <a:off x="2648" y="1933"/>
              <a:ext cx="1" cy="727"/>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0" name="Line 1082"/>
            <p:cNvSpPr>
              <a:spLocks noChangeShapeType="1"/>
            </p:cNvSpPr>
            <p:nvPr/>
          </p:nvSpPr>
          <p:spPr bwMode="auto">
            <a:xfrm>
              <a:off x="2520" y="2676"/>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1" name="Rectangle 1083"/>
          <p:cNvSpPr>
            <a:spLocks noChangeArrowheads="1"/>
          </p:cNvSpPr>
          <p:nvPr/>
        </p:nvSpPr>
        <p:spPr bwMode="auto">
          <a:xfrm>
            <a:off x="4046537"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72" name="Rectangle 1084"/>
          <p:cNvSpPr>
            <a:spLocks noChangeArrowheads="1"/>
          </p:cNvSpPr>
          <p:nvPr/>
        </p:nvSpPr>
        <p:spPr bwMode="auto">
          <a:xfrm>
            <a:off x="4011612" y="3940017"/>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73" name="Rectangle 1085"/>
          <p:cNvSpPr>
            <a:spLocks noChangeArrowheads="1"/>
          </p:cNvSpPr>
          <p:nvPr/>
        </p:nvSpPr>
        <p:spPr bwMode="auto">
          <a:xfrm>
            <a:off x="4519612"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74" name="Group 1086"/>
          <p:cNvGrpSpPr>
            <a:grpSpLocks/>
          </p:cNvGrpSpPr>
          <p:nvPr/>
        </p:nvGrpSpPr>
        <p:grpSpPr bwMode="auto">
          <a:xfrm>
            <a:off x="4616450" y="3124042"/>
            <a:ext cx="203200" cy="1560512"/>
            <a:chOff x="2783" y="1925"/>
            <a:chExt cx="128" cy="983"/>
          </a:xfrm>
        </p:grpSpPr>
        <p:sp>
          <p:nvSpPr>
            <p:cNvPr id="294975" name="Line 1087"/>
            <p:cNvSpPr>
              <a:spLocks noChangeShapeType="1"/>
            </p:cNvSpPr>
            <p:nvPr/>
          </p:nvSpPr>
          <p:spPr bwMode="auto">
            <a:xfrm>
              <a:off x="2783" y="1925"/>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6" name="Line 1088"/>
            <p:cNvSpPr>
              <a:spLocks noChangeShapeType="1"/>
            </p:cNvSpPr>
            <p:nvPr/>
          </p:nvSpPr>
          <p:spPr bwMode="auto">
            <a:xfrm>
              <a:off x="2910" y="1925"/>
              <a:ext cx="1" cy="95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7" name="Line 1089"/>
            <p:cNvSpPr>
              <a:spLocks noChangeShapeType="1"/>
            </p:cNvSpPr>
            <p:nvPr/>
          </p:nvSpPr>
          <p:spPr bwMode="auto">
            <a:xfrm>
              <a:off x="2783" y="2907"/>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8" name="Rectangle 1090"/>
          <p:cNvSpPr>
            <a:spLocks noChangeArrowheads="1"/>
          </p:cNvSpPr>
          <p:nvPr/>
        </p:nvSpPr>
        <p:spPr bwMode="auto">
          <a:xfrm>
            <a:off x="4992687" y="31557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sp>
        <p:nvSpPr>
          <p:cNvPr id="294982" name="Rectangle 1094"/>
          <p:cNvSpPr>
            <a:spLocks noChangeArrowheads="1"/>
          </p:cNvSpPr>
          <p:nvPr/>
        </p:nvSpPr>
        <p:spPr bwMode="auto">
          <a:xfrm>
            <a:off x="5861050" y="2695575"/>
            <a:ext cx="2368550" cy="454025"/>
          </a:xfrm>
          <a:prstGeom prst="rect">
            <a:avLst/>
          </a:prstGeom>
          <a:noFill/>
          <a:ln w="12700">
            <a:noFill/>
            <a:miter lim="800000"/>
            <a:headEnd/>
            <a:tailEnd/>
          </a:ln>
          <a:effectLst/>
        </p:spPr>
        <p:txBody>
          <a:bodyPr lIns="90487" tIns="44450" rIns="90487" bIns="44450">
            <a:prstTxWarp prst="textNoShape">
              <a:avLst/>
            </a:prstTxWarp>
            <a:spAutoFit/>
          </a:bodyPr>
          <a:lstStyle/>
          <a:p>
            <a:pPr eaLnBrk="0" hangingPunct="0"/>
            <a:r>
              <a:rPr lang="en-GB" sz="2400">
                <a:latin typeface="Chalkboard" charset="0"/>
              </a:rPr>
              <a:t>distance matrix</a:t>
            </a:r>
          </a:p>
        </p:txBody>
      </p:sp>
      <p:sp>
        <p:nvSpPr>
          <p:cNvPr id="294983" name="Rectangle 1095"/>
          <p:cNvSpPr>
            <a:spLocks noChangeArrowheads="1"/>
          </p:cNvSpPr>
          <p:nvPr/>
        </p:nvSpPr>
        <p:spPr bwMode="auto">
          <a:xfrm>
            <a:off x="4938713" y="4038600"/>
            <a:ext cx="4052887" cy="819150"/>
          </a:xfrm>
          <a:prstGeom prst="rect">
            <a:avLst/>
          </a:prstGeom>
          <a:noFill/>
          <a:ln w="12700">
            <a:noFill/>
            <a:miter lim="800000"/>
            <a:headEnd/>
            <a:tailEnd/>
          </a:ln>
          <a:effectLst/>
        </p:spPr>
        <p:txBody>
          <a:bodyPr lIns="90487" tIns="44450" rIns="90487" bIns="44450">
            <a:prstTxWarp prst="textNoShape">
              <a:avLst/>
            </a:prstTxWarp>
            <a:spAutoFit/>
          </a:bodyPr>
          <a:lstStyle/>
          <a:p>
            <a:pPr algn="ctr" eaLnBrk="0" hangingPunct="0"/>
            <a:r>
              <a:rPr lang="en-GB" sz="2400" dirty="0">
                <a:latin typeface="Chalkboard" charset="0"/>
              </a:rPr>
              <a:t>Guide tree </a:t>
            </a:r>
          </a:p>
          <a:p>
            <a:pPr algn="ctr" eaLnBrk="0" hangingPunct="0"/>
            <a:r>
              <a:rPr lang="en-GB" sz="2400" dirty="0">
                <a:latin typeface="Chalkboard" charset="0"/>
              </a:rPr>
              <a:t>(</a:t>
            </a:r>
            <a:r>
              <a:rPr lang="en-GB" sz="2400" dirty="0" err="1">
                <a:latin typeface="Chalkboard" charset="0"/>
              </a:rPr>
              <a:t>Neighbor</a:t>
            </a:r>
            <a:r>
              <a:rPr lang="en-GB" sz="2400" dirty="0">
                <a:latin typeface="Chalkboard" charset="0"/>
              </a:rPr>
              <a:t>-joining</a:t>
            </a:r>
            <a:r>
              <a:rPr lang="en-GB" sz="2400" dirty="0">
                <a:latin typeface="Comic Sans MS" charset="0"/>
              </a:rPr>
              <a:t>)</a:t>
            </a:r>
          </a:p>
        </p:txBody>
      </p:sp>
      <p:sp>
        <p:nvSpPr>
          <p:cNvPr id="294984" name="Rectangle 1096"/>
          <p:cNvSpPr>
            <a:spLocks noChangeArrowheads="1"/>
          </p:cNvSpPr>
          <p:nvPr/>
        </p:nvSpPr>
        <p:spPr bwMode="auto">
          <a:xfrm>
            <a:off x="5456238" y="5902325"/>
            <a:ext cx="3314700" cy="118427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Progressive alignment </a:t>
            </a:r>
          </a:p>
          <a:p>
            <a:pPr eaLnBrk="0" hangingPunct="0"/>
            <a:r>
              <a:rPr lang="en-GB" sz="2400">
                <a:latin typeface="Chalkboard" charset="0"/>
              </a:rPr>
              <a:t>following guide tree</a:t>
            </a:r>
            <a:endParaRPr lang="en-GB" sz="2400">
              <a:latin typeface="Comic Sans MS" charset="0"/>
            </a:endParaRPr>
          </a:p>
          <a:p>
            <a:pPr eaLnBrk="0" hangingPunct="0"/>
            <a:endParaRPr lang="en-GB" sz="2400">
              <a:latin typeface="Comic Sans MS" charset="0"/>
            </a:endParaRPr>
          </a:p>
        </p:txBody>
      </p:sp>
      <p:sp>
        <p:nvSpPr>
          <p:cNvPr id="294985" name="Rectangle 1097"/>
          <p:cNvSpPr>
            <a:spLocks noChangeArrowheads="1"/>
          </p:cNvSpPr>
          <p:nvPr/>
        </p:nvSpPr>
        <p:spPr bwMode="auto">
          <a:xfrm>
            <a:off x="6375400" y="1625600"/>
            <a:ext cx="15494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sequences</a:t>
            </a:r>
          </a:p>
        </p:txBody>
      </p:sp>
      <p:sp>
        <p:nvSpPr>
          <p:cNvPr id="294986" name="Line 1098"/>
          <p:cNvSpPr>
            <a:spLocks noChangeShapeType="1"/>
          </p:cNvSpPr>
          <p:nvPr/>
        </p:nvSpPr>
        <p:spPr bwMode="auto">
          <a:xfrm>
            <a:off x="7127875" y="2159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7" name="Line 1099"/>
          <p:cNvSpPr>
            <a:spLocks noChangeShapeType="1"/>
          </p:cNvSpPr>
          <p:nvPr/>
        </p:nvSpPr>
        <p:spPr bwMode="auto">
          <a:xfrm>
            <a:off x="7127875" y="34544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8" name="Line 1100"/>
          <p:cNvSpPr>
            <a:spLocks noChangeShapeType="1"/>
          </p:cNvSpPr>
          <p:nvPr/>
        </p:nvSpPr>
        <p:spPr bwMode="auto">
          <a:xfrm>
            <a:off x="7127875" y="5207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90" name="Rectangle 1102"/>
          <p:cNvSpPr>
            <a:spLocks noGrp="1" noChangeArrowheads="1"/>
          </p:cNvSpPr>
          <p:nvPr>
            <p:ph type="title"/>
          </p:nvPr>
        </p:nvSpPr>
        <p:spPr/>
        <p:txBody>
          <a:bodyPr/>
          <a:lstStyle/>
          <a:p>
            <a:r>
              <a:rPr lang="en-GB"/>
              <a:t>Overview of ClustalW</a:t>
            </a:r>
            <a:endParaRPr lang="en-US"/>
          </a:p>
        </p:txBody>
      </p:sp>
    </p:spTree>
    <p:extLst>
      <p:ext uri="{BB962C8B-B14F-4D97-AF65-F5344CB8AC3E}">
        <p14:creationId xmlns:p14="http://schemas.microsoft.com/office/powerpoint/2010/main" val="4081767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dirty="0" smtClean="0"/>
              <a:t>Multiple Sequence Alignment Exercise</a:t>
            </a:r>
            <a:endParaRPr lang="en-US" dirty="0"/>
          </a:p>
        </p:txBody>
      </p:sp>
      <p:sp>
        <p:nvSpPr>
          <p:cNvPr id="303107" name="Rectangle 3"/>
          <p:cNvSpPr>
            <a:spLocks noGrp="1" noChangeArrowheads="1"/>
          </p:cNvSpPr>
          <p:nvPr>
            <p:ph type="body" idx="1"/>
          </p:nvPr>
        </p:nvSpPr>
        <p:spPr/>
        <p:txBody>
          <a:bodyPr/>
          <a:lstStyle/>
          <a:p>
            <a:r>
              <a:rPr lang="en-US" dirty="0" smtClean="0"/>
              <a:t>NS3 is a protein found in </a:t>
            </a:r>
            <a:r>
              <a:rPr lang="en-US" dirty="0" err="1" smtClean="0"/>
              <a:t>Flaviviridae</a:t>
            </a:r>
            <a:endParaRPr lang="en-US" dirty="0" smtClean="0"/>
          </a:p>
          <a:p>
            <a:pPr lvl="1"/>
            <a:r>
              <a:rPr lang="en-US" dirty="0" smtClean="0"/>
              <a:t>Dengue, Japanese Encephalitis, …</a:t>
            </a:r>
          </a:p>
          <a:p>
            <a:pPr lvl="1"/>
            <a:r>
              <a:rPr lang="en-US" dirty="0" smtClean="0"/>
              <a:t>A protease</a:t>
            </a:r>
          </a:p>
          <a:p>
            <a:pPr lvl="1"/>
            <a:r>
              <a:rPr lang="en-US" dirty="0" smtClean="0"/>
              <a:t>A helicase</a:t>
            </a:r>
          </a:p>
          <a:p>
            <a:pPr lvl="1"/>
            <a:endParaRPr lang="en-US" dirty="0"/>
          </a:p>
          <a:p>
            <a:pPr lvl="1"/>
            <a:r>
              <a:rPr lang="en-US" dirty="0"/>
              <a:t>Read more at: </a:t>
            </a:r>
            <a:r>
              <a:rPr lang="en-US" dirty="0">
                <a:hlinkClick r:id="rId3"/>
              </a:rPr>
              <a:t>http://</a:t>
            </a:r>
            <a:r>
              <a:rPr lang="en-US" dirty="0" smtClean="0">
                <a:hlinkClick r:id="rId3"/>
              </a:rPr>
              <a:t>www.rcsb.org/pdb/101/motm.do?momID=103</a:t>
            </a:r>
            <a:endParaRPr lang="en-US" dirty="0" smtClean="0"/>
          </a:p>
          <a:p>
            <a:pPr lvl="1"/>
            <a:endParaRPr lang="en-US" dirty="0"/>
          </a:p>
          <a:p>
            <a:r>
              <a:rPr lang="en-US" dirty="0" smtClean="0"/>
              <a:t>Download ns3.fasta</a:t>
            </a:r>
            <a:endParaRPr lang="en-US" dirty="0"/>
          </a:p>
          <a:p>
            <a:endParaRPr lang="en-US" dirty="0"/>
          </a:p>
        </p:txBody>
      </p:sp>
    </p:spTree>
    <p:extLst>
      <p:ext uri="{BB962C8B-B14F-4D97-AF65-F5344CB8AC3E}">
        <p14:creationId xmlns:p14="http://schemas.microsoft.com/office/powerpoint/2010/main" val="34117182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MSA with UGENE</a:t>
            </a:r>
            <a:endParaRPr lang="en-US" dirty="0"/>
          </a:p>
        </p:txBody>
      </p:sp>
      <p:sp>
        <p:nvSpPr>
          <p:cNvPr id="3" name="Slide Number Placeholder 2"/>
          <p:cNvSpPr>
            <a:spLocks noGrp="1"/>
          </p:cNvSpPr>
          <p:nvPr>
            <p:ph type="sldNum" sz="quarter" idx="12"/>
          </p:nvPr>
        </p:nvSpPr>
        <p:spPr/>
        <p:txBody>
          <a:bodyPr/>
          <a:lstStyle/>
          <a:p>
            <a:pPr>
              <a:defRPr/>
            </a:pPr>
            <a:fld id="{2A3E34F3-F842-44F4-9DBC-E27370A24256}" type="slidenum">
              <a:rPr lang="en-US" smtClean="0"/>
              <a:pPr>
                <a:defRPr/>
              </a:pPr>
              <a:t>62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 y="1828800"/>
            <a:ext cx="5501754" cy="294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3521075" cy="408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646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endParaRPr lang="en-US" dirty="0"/>
          </a:p>
        </p:txBody>
      </p:sp>
      <p:sp>
        <p:nvSpPr>
          <p:cNvPr id="3" name="Slide Number Placeholder 2"/>
          <p:cNvSpPr>
            <a:spLocks noGrp="1"/>
          </p:cNvSpPr>
          <p:nvPr>
            <p:ph type="sldNum" sz="quarter" idx="12"/>
          </p:nvPr>
        </p:nvSpPr>
        <p:spPr/>
        <p:txBody>
          <a:bodyPr/>
          <a:lstStyle/>
          <a:p>
            <a:pPr>
              <a:defRPr/>
            </a:pPr>
            <a:fld id="{2A3E34F3-F842-44F4-9DBC-E27370A24256}" type="slidenum">
              <a:rPr lang="en-US" smtClean="0"/>
              <a:pPr>
                <a:defRPr/>
              </a:pPr>
              <a:t>63</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8271"/>
            <a:ext cx="7467600" cy="494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760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Sequence</a:t>
            </a:r>
            <a:endParaRPr lang="en-US" dirty="0"/>
          </a:p>
        </p:txBody>
      </p:sp>
      <p:sp>
        <p:nvSpPr>
          <p:cNvPr id="3" name="Slide Number Placeholder 2"/>
          <p:cNvSpPr>
            <a:spLocks noGrp="1"/>
          </p:cNvSpPr>
          <p:nvPr>
            <p:ph type="sldNum" sz="quarter" idx="12"/>
          </p:nvPr>
        </p:nvSpPr>
        <p:spPr/>
        <p:txBody>
          <a:bodyPr/>
          <a:lstStyle/>
          <a:p>
            <a:pPr>
              <a:defRPr/>
            </a:pPr>
            <a:fld id="{2A3E34F3-F842-44F4-9DBC-E27370A24256}" type="slidenum">
              <a:rPr lang="en-US" smtClean="0"/>
              <a:pPr>
                <a:defRPr/>
              </a:pPr>
              <a:t>64</a:t>
            </a:fld>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905000"/>
            <a:ext cx="87153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5387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753007"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7088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Matrix</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66</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828800"/>
            <a:ext cx="782695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607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Ontology</a:t>
            </a:r>
            <a:endParaRPr lang="en-US" dirty="0"/>
          </a:p>
        </p:txBody>
      </p:sp>
      <p:sp>
        <p:nvSpPr>
          <p:cNvPr id="3" name="Content Placeholder 2"/>
          <p:cNvSpPr>
            <a:spLocks noGrp="1"/>
          </p:cNvSpPr>
          <p:nvPr>
            <p:ph idx="1"/>
          </p:nvPr>
        </p:nvSpPr>
        <p:spPr/>
        <p:txBody>
          <a:bodyPr/>
          <a:lstStyle/>
          <a:p>
            <a:r>
              <a:rPr lang="en-US" dirty="0" smtClean="0"/>
              <a:t>Ontology – deals with what entities exist and how they can be grouped and how they are related within a hierarchy</a:t>
            </a:r>
          </a:p>
          <a:p>
            <a:pPr lvl="1"/>
            <a:r>
              <a:rPr lang="en-US" dirty="0" smtClean="0"/>
              <a:t>Onto: Being</a:t>
            </a:r>
          </a:p>
          <a:p>
            <a:pPr lvl="1"/>
            <a:r>
              <a:rPr lang="en-US" dirty="0" smtClean="0"/>
              <a:t>Logy: Science</a:t>
            </a:r>
          </a:p>
          <a:p>
            <a:pPr lvl="1"/>
            <a:r>
              <a:rPr lang="en-US" dirty="0" smtClean="0"/>
              <a:t>Lit. Science of Being</a:t>
            </a:r>
            <a:endParaRPr lang="en-US" dirty="0" smtClean="0"/>
          </a:p>
          <a:p>
            <a:endParaRPr lang="en-US" dirty="0"/>
          </a:p>
          <a:p>
            <a:r>
              <a:rPr lang="en-US" dirty="0" smtClean="0"/>
              <a:t>Gene Ontology</a:t>
            </a:r>
          </a:p>
          <a:p>
            <a:pPr lvl="1"/>
            <a:r>
              <a:rPr lang="en-US" dirty="0" smtClean="0"/>
              <a:t>A hierarchical arrangement of Genes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67</a:t>
            </a:fld>
            <a:endParaRPr lang="en-US"/>
          </a:p>
        </p:txBody>
      </p:sp>
    </p:spTree>
    <p:extLst>
      <p:ext uri="{BB962C8B-B14F-4D97-AF65-F5344CB8AC3E}">
        <p14:creationId xmlns:p14="http://schemas.microsoft.com/office/powerpoint/2010/main" val="34247217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Homology Detection: PSI-BLAST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49734"/>
            <a:ext cx="8077200" cy="478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8823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Homology Detection: PSI-BLAST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81372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628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Search</a:t>
            </a:r>
            <a:endParaRPr lang="en-US" dirty="0"/>
          </a:p>
        </p:txBody>
      </p:sp>
      <p:sp>
        <p:nvSpPr>
          <p:cNvPr id="3" name="Content Placeholder 2"/>
          <p:cNvSpPr>
            <a:spLocks noGrp="1"/>
          </p:cNvSpPr>
          <p:nvPr>
            <p:ph idx="1"/>
          </p:nvPr>
        </p:nvSpPr>
        <p:spPr/>
        <p:txBody>
          <a:bodyPr/>
          <a:lstStyle/>
          <a:p>
            <a:r>
              <a:rPr lang="en-US" dirty="0" smtClean="0"/>
              <a:t>If you don’t have a pattern – you just have a sequence from another protein </a:t>
            </a:r>
          </a:p>
          <a:p>
            <a:r>
              <a:rPr lang="en-US" dirty="0" smtClean="0"/>
              <a:t>For example</a:t>
            </a:r>
          </a:p>
          <a:p>
            <a:pPr lvl="1"/>
            <a:r>
              <a:rPr lang="en-US" dirty="0" smtClean="0"/>
              <a:t>EAEGNGTIEFPDFLTMM</a:t>
            </a:r>
          </a:p>
          <a:p>
            <a:r>
              <a:rPr lang="en-US" dirty="0" smtClean="0"/>
              <a:t>And you want to see if any part of the given protein is similar to this query sequence</a:t>
            </a:r>
          </a:p>
          <a:p>
            <a:endParaRPr lang="en-US" dirty="0"/>
          </a:p>
          <a:p>
            <a:r>
              <a:rPr lang="en-US" dirty="0" smtClean="0"/>
              <a:t>Can we use Exact Search?</a:t>
            </a:r>
          </a:p>
          <a:p>
            <a:r>
              <a:rPr lang="en-US" dirty="0" smtClean="0"/>
              <a:t>Can we use Regular Expression search?</a:t>
            </a:r>
          </a:p>
          <a:p>
            <a:r>
              <a:rPr lang="en-US" dirty="0" smtClean="0"/>
              <a:t>Will use sequence alignment</a:t>
            </a:r>
          </a:p>
          <a:p>
            <a:pPr lvl="1"/>
            <a:r>
              <a:rPr lang="en-US" dirty="0" smtClean="0"/>
              <a:t>Smith Waterman Score</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a:t>
            </a:fld>
            <a:endParaRPr lang="en-US"/>
          </a:p>
        </p:txBody>
      </p:sp>
    </p:spTree>
    <p:extLst>
      <p:ext uri="{BB962C8B-B14F-4D97-AF65-F5344CB8AC3E}">
        <p14:creationId xmlns:p14="http://schemas.microsoft.com/office/powerpoint/2010/main" val="291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Homology Detection: PSI-BLAST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7924800" cy="469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6967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3925"/>
            <a:ext cx="80459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953000" y="4114800"/>
            <a:ext cx="1447800" cy="2057400"/>
          </a:xfrm>
          <a:prstGeom prst="rect">
            <a:avLst/>
          </a:prstGeom>
          <a:solidFill>
            <a:schemeClr val="bg1"/>
          </a:solidFill>
          <a:ln w="31750">
            <a:no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88616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55" y="1066800"/>
            <a:ext cx="800897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667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databases:  </a:t>
            </a:r>
            <a:r>
              <a:rPr lang="en-US" dirty="0" smtClean="0"/>
              <a:t>Function annotations</a:t>
            </a:r>
            <a:endParaRPr lang="en-US" dirty="0"/>
          </a:p>
        </p:txBody>
      </p:sp>
      <p:sp>
        <p:nvSpPr>
          <p:cNvPr id="3" name="Content Placeholder 2"/>
          <p:cNvSpPr>
            <a:spLocks noGrp="1"/>
          </p:cNvSpPr>
          <p:nvPr>
            <p:ph idx="1"/>
          </p:nvPr>
        </p:nvSpPr>
        <p:spPr>
          <a:xfrm>
            <a:off x="457200" y="1828800"/>
            <a:ext cx="4800600" cy="4267200"/>
          </a:xfrm>
        </p:spPr>
        <p:txBody>
          <a:bodyPr/>
          <a:lstStyle/>
          <a:p>
            <a:r>
              <a:rPr lang="en-US" dirty="0" smtClean="0"/>
              <a:t>Gene Ontology Database</a:t>
            </a:r>
          </a:p>
          <a:p>
            <a:pPr lvl="1"/>
            <a:r>
              <a:rPr lang="en-US" dirty="0" smtClean="0"/>
              <a:t>Hierarchically organized</a:t>
            </a:r>
          </a:p>
          <a:p>
            <a:pPr lvl="1"/>
            <a:r>
              <a:rPr lang="en-US" dirty="0" smtClean="0"/>
              <a:t>Ontologies</a:t>
            </a:r>
          </a:p>
          <a:p>
            <a:pPr lvl="2"/>
            <a:r>
              <a:rPr lang="en-US" dirty="0" smtClean="0"/>
              <a:t>Subcellular localization</a:t>
            </a:r>
          </a:p>
          <a:p>
            <a:pPr lvl="2"/>
            <a:r>
              <a:rPr lang="en-US" dirty="0" smtClean="0"/>
              <a:t>Molecular Function</a:t>
            </a:r>
          </a:p>
          <a:p>
            <a:pPr lvl="2"/>
            <a:r>
              <a:rPr lang="en-US" dirty="0" smtClean="0"/>
              <a:t>Biological Process</a:t>
            </a:r>
          </a:p>
          <a:p>
            <a:pPr lvl="1"/>
            <a:r>
              <a:rPr lang="en-US" dirty="0" smtClean="0"/>
              <a:t>Example: “</a:t>
            </a:r>
            <a:r>
              <a:rPr lang="en-US" dirty="0" err="1" smtClean="0"/>
              <a:t>Calmdoulin</a:t>
            </a:r>
            <a:r>
              <a:rPr lang="en-US" dirty="0" smtClean="0"/>
              <a:t> Binding”</a:t>
            </a:r>
          </a:p>
          <a:p>
            <a:pPr lvl="2"/>
            <a:r>
              <a:rPr lang="en-US" dirty="0"/>
              <a:t>http://amigo.geneontology.org/amigo/term/GO:0005516</a:t>
            </a:r>
          </a:p>
          <a:p>
            <a:pPr lvl="2"/>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1581150"/>
            <a:ext cx="3943350"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100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Search Exercise</a:t>
            </a:r>
            <a:endParaRPr lang="en-US" dirty="0"/>
          </a:p>
        </p:txBody>
      </p:sp>
      <p:sp>
        <p:nvSpPr>
          <p:cNvPr id="3" name="Content Placeholder 2"/>
          <p:cNvSpPr>
            <a:spLocks noGrp="1"/>
          </p:cNvSpPr>
          <p:nvPr>
            <p:ph idx="1"/>
          </p:nvPr>
        </p:nvSpPr>
        <p:spPr/>
        <p:txBody>
          <a:bodyPr/>
          <a:lstStyle/>
          <a:p>
            <a:pPr marL="342900" lvl="1" indent="-342900"/>
            <a:r>
              <a:rPr lang="en-US" dirty="0" smtClean="0"/>
              <a:t>Let’s search for “EAEGNGTIEFPDFLTMM” within the </a:t>
            </a:r>
            <a:r>
              <a:rPr lang="en-US" dirty="0" err="1" smtClean="0"/>
              <a:t>Calmodulin</a:t>
            </a:r>
            <a:r>
              <a:rPr lang="en-US" dirty="0" smtClean="0"/>
              <a:t> Sequence</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67781"/>
            <a:ext cx="8030483" cy="430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24400" y="2743200"/>
            <a:ext cx="152400" cy="152400"/>
          </a:xfrm>
          <a:prstGeom prst="ellipse">
            <a:avLst/>
          </a:prstGeom>
          <a:ln w="31750">
            <a:solidFill>
              <a:srgbClr val="FF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846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Alignments</a:t>
            </a:r>
            <a:endParaRPr lang="en-US" dirty="0"/>
          </a:p>
        </p:txBody>
      </p:sp>
      <p:sp>
        <p:nvSpPr>
          <p:cNvPr id="3" name="Content Placeholder 2"/>
          <p:cNvSpPr>
            <a:spLocks noGrp="1"/>
          </p:cNvSpPr>
          <p:nvPr>
            <p:ph idx="1"/>
          </p:nvPr>
        </p:nvSpPr>
        <p:spPr/>
        <p:txBody>
          <a:bodyPr/>
          <a:lstStyle/>
          <a:p>
            <a:r>
              <a:rPr lang="en-US" sz="2000" dirty="0" smtClean="0"/>
              <a:t>What are sequence alignments?</a:t>
            </a:r>
          </a:p>
          <a:p>
            <a:pPr lvl="1"/>
            <a:r>
              <a:rPr lang="en-US" sz="2000" b="0" dirty="0"/>
              <a:t>a </a:t>
            </a:r>
            <a:r>
              <a:rPr lang="en-US" sz="2000" dirty="0"/>
              <a:t>sequence alignment</a:t>
            </a:r>
            <a:r>
              <a:rPr lang="en-US" sz="2000" b="0" dirty="0"/>
              <a:t> is a way of arranging the </a:t>
            </a:r>
            <a:r>
              <a:rPr lang="en-US" sz="2000" dirty="0"/>
              <a:t>sequences</a:t>
            </a:r>
            <a:r>
              <a:rPr lang="en-US" sz="2000" b="0" dirty="0"/>
              <a:t> of DNA, RNA, or protein to identify regions of similarity that may be a consequence of functional, structural, or evolutionary relationships between the </a:t>
            </a:r>
            <a:r>
              <a:rPr lang="en-US" sz="2000" dirty="0"/>
              <a:t>sequences</a:t>
            </a:r>
            <a:r>
              <a:rPr lang="en-US" sz="2000" b="0" dirty="0" smtClean="0"/>
              <a:t>.</a:t>
            </a:r>
          </a:p>
          <a:p>
            <a:r>
              <a:rPr lang="en-US" sz="2000" b="0" dirty="0" smtClean="0"/>
              <a:t>Why use it?</a:t>
            </a:r>
          </a:p>
          <a:p>
            <a:pPr lvl="1"/>
            <a:r>
              <a:rPr lang="en-US" sz="2000" b="0" dirty="0" smtClean="0"/>
              <a:t>Works loosely like how </a:t>
            </a:r>
            <a:r>
              <a:rPr lang="en-US" sz="2000" b="0" dirty="0" err="1" smtClean="0"/>
              <a:t>google</a:t>
            </a:r>
            <a:r>
              <a:rPr lang="en-US" sz="2000" b="0" dirty="0" smtClean="0"/>
              <a:t> searches as the given query may not match the text within the website exactly</a:t>
            </a:r>
          </a:p>
          <a:p>
            <a:pPr lvl="2"/>
            <a:r>
              <a:rPr lang="en-US" sz="1600" b="0" dirty="0" smtClean="0"/>
              <a:t>We have a search or query string</a:t>
            </a:r>
          </a:p>
          <a:p>
            <a:pPr lvl="2"/>
            <a:r>
              <a:rPr lang="en-US" sz="1600" b="0" dirty="0" smtClean="0"/>
              <a:t>We want to locate it in websites</a:t>
            </a:r>
          </a:p>
          <a:p>
            <a:pPr lvl="2"/>
            <a:r>
              <a:rPr lang="en-US" sz="1600" b="0" dirty="0" smtClean="0"/>
              <a:t>The query string may not match the text in a website exactly</a:t>
            </a:r>
          </a:p>
          <a:p>
            <a:pPr lvl="2"/>
            <a:r>
              <a:rPr lang="en-US" sz="1600" b="0" dirty="0" smtClean="0"/>
              <a:t>We want “good” matches to be ranked higher than “bad” ones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9</a:t>
            </a:fld>
            <a:endParaRPr lang="en-US"/>
          </a:p>
        </p:txBody>
      </p:sp>
    </p:spTree>
    <p:extLst>
      <p:ext uri="{BB962C8B-B14F-4D97-AF65-F5344CB8AC3E}">
        <p14:creationId xmlns:p14="http://schemas.microsoft.com/office/powerpoint/2010/main" val="1493695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rat">
  <a:themeElements>
    <a:clrScheme name="Fayyaz">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7030A0"/>
      </a:folHlink>
    </a:clrScheme>
    <a:fontScheme name="shar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tx1"/>
          </a:solidFill>
        </a:ln>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ar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har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har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har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har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har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har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sharat</Template>
  <TotalTime>45223</TotalTime>
  <Words>3024</Words>
  <Application>Microsoft Office PowerPoint</Application>
  <PresentationFormat>On-screen Show (4:3)</PresentationFormat>
  <Paragraphs>655</Paragraphs>
  <Slides>73</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sharat</vt:lpstr>
      <vt:lpstr>Acrobat Document</vt:lpstr>
      <vt:lpstr>Bioinformatics  Sequence Alignments of Proteins</vt:lpstr>
      <vt:lpstr>PowerPoint Presentation</vt:lpstr>
      <vt:lpstr>Last time</vt:lpstr>
      <vt:lpstr>Regular Expressions</vt:lpstr>
      <vt:lpstr>Motifs</vt:lpstr>
      <vt:lpstr>Regular Expressions Exercise</vt:lpstr>
      <vt:lpstr>More Search</vt:lpstr>
      <vt:lpstr>Alignment Search Exercise</vt:lpstr>
      <vt:lpstr>Sequence Alignments</vt:lpstr>
      <vt:lpstr>Sequence Alignments: A conceptual view</vt:lpstr>
      <vt:lpstr>Sequence Alignments: A conceptual view</vt:lpstr>
      <vt:lpstr>Example</vt:lpstr>
      <vt:lpstr>Sequence Alignments: A conceptual view</vt:lpstr>
      <vt:lpstr>Flavors of Sequence Alignment</vt:lpstr>
      <vt:lpstr>Global and Local Alignments</vt:lpstr>
      <vt:lpstr>Global and Local Alignments</vt:lpstr>
      <vt:lpstr>Representation of scoring schemes as matrices</vt:lpstr>
      <vt:lpstr>Scoring Matrix</vt:lpstr>
      <vt:lpstr>Scoring Matrices</vt:lpstr>
      <vt:lpstr>Scoring Matrix: PAM 250</vt:lpstr>
      <vt:lpstr>Scoring Matrix: PAM 250</vt:lpstr>
      <vt:lpstr>Scoring Matrices: BLOSUM</vt:lpstr>
      <vt:lpstr>PowerPoint Presentation</vt:lpstr>
      <vt:lpstr>Blosum62</vt:lpstr>
      <vt:lpstr>Affine Gap Penalties</vt:lpstr>
      <vt:lpstr>Missing DNA</vt:lpstr>
      <vt:lpstr>Affine gap penalty</vt:lpstr>
      <vt:lpstr>Practical Sequence Alignments</vt:lpstr>
      <vt:lpstr>Practical Sequence Alignments</vt:lpstr>
      <vt:lpstr>Practical Sequence Alignment</vt:lpstr>
      <vt:lpstr>Sequence Similarity and Function</vt:lpstr>
      <vt:lpstr>Sequence Similarity and Function</vt:lpstr>
      <vt:lpstr>Practical Sequence Alignment</vt:lpstr>
      <vt:lpstr>Practical Alignment</vt:lpstr>
      <vt:lpstr>Practical alignment</vt:lpstr>
      <vt:lpstr>Practical Application: Global Alignment</vt:lpstr>
      <vt:lpstr>PowerPoint Presentation</vt:lpstr>
      <vt:lpstr>Practical Application: Global Alignment</vt:lpstr>
      <vt:lpstr>In UGENE: Accessing Remote Databases</vt:lpstr>
      <vt:lpstr>After Loading</vt:lpstr>
      <vt:lpstr>Aligning</vt:lpstr>
      <vt:lpstr>Aligning</vt:lpstr>
      <vt:lpstr>Aligning</vt:lpstr>
      <vt:lpstr>Exercise: Simian Sarcoma Virus &amp; Cancer</vt:lpstr>
      <vt:lpstr>Exercise: Simian Sarcoma Virus &amp; Cancer</vt:lpstr>
      <vt:lpstr>Exercise</vt:lpstr>
      <vt:lpstr>Sequence-Structure-Function</vt:lpstr>
      <vt:lpstr>A look at BLAST</vt:lpstr>
      <vt:lpstr>What have we covered so far?</vt:lpstr>
      <vt:lpstr>Multiple Alignmet vs. Pairwise Alignments</vt:lpstr>
      <vt:lpstr>What for?</vt:lpstr>
      <vt:lpstr>What for?</vt:lpstr>
      <vt:lpstr>Correctness of an alignment</vt:lpstr>
      <vt:lpstr>Multiple Sequence Alignment</vt:lpstr>
      <vt:lpstr>Profile Representation of an MSA</vt:lpstr>
      <vt:lpstr>Sequence vs. Sequence</vt:lpstr>
      <vt:lpstr>Sequence vs. Profile</vt:lpstr>
      <vt:lpstr>Profile vs. Profile</vt:lpstr>
      <vt:lpstr>Overview of ClustalW</vt:lpstr>
      <vt:lpstr>Overview of ClustalW</vt:lpstr>
      <vt:lpstr>Multiple Sequence Alignment Exercise</vt:lpstr>
      <vt:lpstr>MSA with UGENE</vt:lpstr>
      <vt:lpstr>The result</vt:lpstr>
      <vt:lpstr>Consensus Sequence</vt:lpstr>
      <vt:lpstr>Profiles</vt:lpstr>
      <vt:lpstr>Distance Matrix</vt:lpstr>
      <vt:lpstr>Gene Ontology</vt:lpstr>
      <vt:lpstr>Remote Homology Detection: PSI-BLAST</vt:lpstr>
      <vt:lpstr>Remote Homology Detection: PSI-BLAST</vt:lpstr>
      <vt:lpstr>Remote Homology Detection: PSI-BLAST</vt:lpstr>
      <vt:lpstr>PowerPoint Presentation</vt:lpstr>
      <vt:lpstr>PowerPoint Presentation</vt:lpstr>
      <vt:lpstr>Protein databases:  Function annotations</vt:lpstr>
    </vt:vector>
  </TitlesOfParts>
  <Company>Biometrica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 Image Enhancement Using Fourier Domain Analysis</dc:title>
  <dc:creator>Fayyaz ul Amir Afsar Minhas</dc:creator>
  <cp:lastModifiedBy>Afsar</cp:lastModifiedBy>
  <cp:revision>5562</cp:revision>
  <cp:lastPrinted>2014-01-03T21:07:07Z</cp:lastPrinted>
  <dcterms:created xsi:type="dcterms:W3CDTF">2004-08-07T15:57:39Z</dcterms:created>
  <dcterms:modified xsi:type="dcterms:W3CDTF">2015-06-17T20:32:47Z</dcterms:modified>
</cp:coreProperties>
</file>