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85" r:id="rId5"/>
    <p:sldId id="28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93" r:id="rId27"/>
    <p:sldId id="280" r:id="rId28"/>
    <p:sldId id="281" r:id="rId29"/>
    <p:sldId id="287" r:id="rId30"/>
    <p:sldId id="290" r:id="rId31"/>
    <p:sldId id="282" r:id="rId32"/>
    <p:sldId id="288" r:id="rId33"/>
    <p:sldId id="291" r:id="rId34"/>
    <p:sldId id="283" r:id="rId35"/>
    <p:sldId id="284" r:id="rId36"/>
    <p:sldId id="289" r:id="rId37"/>
  </p:sldIdLst>
  <p:sldSz cx="9144000" cy="6858000" type="screen4x3"/>
  <p:notesSz cx="6881813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  <a:srgbClr val="CC9900"/>
    <a:srgbClr val="000099"/>
    <a:srgbClr val="0099CC"/>
    <a:srgbClr val="A50021"/>
    <a:srgbClr val="336699"/>
    <a:srgbClr val="663300"/>
    <a:srgbClr val="FF99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88936" autoAdjust="0"/>
  </p:normalViewPr>
  <p:slideViewPr>
    <p:cSldViewPr>
      <p:cViewPr>
        <p:scale>
          <a:sx n="75" d="100"/>
          <a:sy n="75" d="100"/>
        </p:scale>
        <p:origin x="-198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44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86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552" y="1"/>
            <a:ext cx="298126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298286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552" y="8831580"/>
            <a:ext cx="298126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smtClean="0"/>
            </a:lvl1pPr>
          </a:lstStyle>
          <a:p>
            <a:pPr>
              <a:defRPr/>
            </a:pPr>
            <a:fld id="{28CC069E-8461-4988-8834-EEC776477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0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86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37" y="1"/>
            <a:ext cx="298286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9469" y="4416538"/>
            <a:ext cx="5504485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086"/>
            <a:ext cx="298286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37" y="8830086"/>
            <a:ext cx="298286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0363258-448E-463B-ACF1-137990F4D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91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CD4AF5-6208-45BE-B3FB-7680FAA72EC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No. II will be presented prior to the introduction of proteomics later in the course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FF69E-0C1E-4412-B691-80BAA1EC0F03}" type="datetime1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0551E-C7D9-4A84-AFB2-41BBE4AED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A82D0-99AE-4FFF-BE6A-5A2E2772EDE1}" type="datetime1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6A4D3-7006-4905-98EF-DF20E67C5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18A68-3EB2-4B43-BD1A-86B2C9F3DF09}" type="datetime1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A5AEA-596B-4C5F-83DC-C0D34AC85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D8B8B-2CCC-465A-9C31-C63073C75BDC}" type="datetime1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7121F-EE31-4A5F-BB4B-18248CE24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20C14-3788-47A0-9BB0-FD934E2F52B9}" type="datetime1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BCA60-46F6-4063-9602-4A2CF90C8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1533C-D6D4-459A-A176-5E43927DE4D9}" type="datetime1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34DAE-C90D-468A-92E9-35B84657C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B121D-D595-4367-8058-0B42D85604E0}" type="datetime1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FD8F1-8C09-4A79-8EB3-6A91F84C5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D8C39-6606-4BAC-B2DE-24363D49317D}" type="datetime1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05301-4F3F-417D-B1EF-F7B710A03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9450D-745C-4C0C-8416-9208FD81EDBC}" type="datetime1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996B9-FF26-4B48-AED3-BBE1DE9CC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D1AEC-0A7D-4797-A471-D1DAC87FC412}" type="datetime1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CDB7A-4704-4BA5-81F4-3EB8759C6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DC3A-F5F3-454B-A80D-008AF5C41D22}" type="datetime1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E34F3-F842-44F4-9DBC-E27370A24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FE318-CAB1-4713-B980-0FD20B120C4F}" type="datetime1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AAD46-C1B2-4EBD-9C51-8D1DC371E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472F8-8D2C-4210-A8BD-C5929F11C707}" type="datetime1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E3EB9-F2F9-4DBB-B96B-C7A31602C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E8306-F84C-4BAD-B7CA-778B02405A28}" type="datetime1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CE180-F66D-42E1-9382-672AE8ED2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Open Heart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fld id="{456C23B6-9662-418B-BC48-F3524F0833D4}" type="datetime1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smtClean="0"/>
            </a:lvl1pPr>
          </a:lstStyle>
          <a:p>
            <a:pPr>
              <a:defRPr/>
            </a:pPr>
            <a:r>
              <a:rPr lang="en-US" dirty="0" smtClean="0"/>
              <a:t>© Dr. </a:t>
            </a:r>
            <a:r>
              <a:rPr lang="en-US" dirty="0" err="1" smtClean="0"/>
              <a:t>Fayyaz</a:t>
            </a:r>
            <a:r>
              <a:rPr lang="en-US" dirty="0" smtClean="0"/>
              <a:t> </a:t>
            </a:r>
            <a:r>
              <a:rPr lang="en-US" dirty="0" err="1" smtClean="0"/>
              <a:t>ul</a:t>
            </a:r>
            <a:r>
              <a:rPr lang="en-US" dirty="0" smtClean="0"/>
              <a:t> Amir </a:t>
            </a:r>
            <a:r>
              <a:rPr lang="en-US" dirty="0" err="1" smtClean="0"/>
              <a:t>Afsar</a:t>
            </a:r>
            <a:r>
              <a:rPr lang="en-US" dirty="0" smtClean="0"/>
              <a:t> </a:t>
            </a:r>
            <a:r>
              <a:rPr lang="en-US" dirty="0" err="1" smtClean="0"/>
              <a:t>Minhas</a:t>
            </a:r>
            <a:r>
              <a:rPr lang="en-US" dirty="0" smtClean="0"/>
              <a:t>, PIEAS</a:t>
            </a:r>
            <a:endParaRPr lang="en-US" dirty="0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3266C4A-4165-449F-8B22-D0963F7E5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6097" name="Text Box 17"/>
          <p:cNvSpPr txBox="1">
            <a:spLocks noChangeArrowheads="1"/>
          </p:cNvSpPr>
          <p:nvPr userDrawn="1"/>
        </p:nvSpPr>
        <p:spPr bwMode="auto">
          <a:xfrm>
            <a:off x="1219200" y="0"/>
            <a:ext cx="7924800" cy="877888"/>
          </a:xfrm>
          <a:prstGeom prst="rect">
            <a:avLst/>
          </a:prstGeom>
          <a:gradFill rotWithShape="1">
            <a:gsLst>
              <a:gs pos="0">
                <a:srgbClr val="394077"/>
              </a:gs>
              <a:gs pos="100000">
                <a:srgbClr val="394077">
                  <a:gamma/>
                  <a:shade val="63529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en-US" sz="1600" b="1" baseline="0" dirty="0" smtClean="0">
                <a:solidFill>
                  <a:schemeClr val="bg1"/>
                </a:solidFill>
                <a:latin typeface="Copperplate Gothic Bold" pitchFamily="34" charset="0"/>
              </a:rPr>
              <a:t>BG506: Bioinformatics</a:t>
            </a:r>
            <a:endParaRPr lang="en-US" sz="1600" b="1" dirty="0" smtClean="0">
              <a:solidFill>
                <a:schemeClr val="bg1"/>
              </a:solidFill>
              <a:latin typeface="Copperplate Gothic Bold" pitchFamily="34" charset="0"/>
            </a:endParaRP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Pakistan Institute of Engineering &amp; Applied Sciences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1" name="Picture 2" descr="http://upload.wikimedia.org/wikipedia/en/e/e0/PIEAS_Logo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199832" cy="85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b="1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b="1"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rcsb.org/pdb/secondary.do?p=v2/secondary/search.jsp#AdvancedSear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last.ncbi.nlm.nih.gov/Blast.cgi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Class/Structure/pssm/pssm_viewer.cgi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tring.embl.de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i.ac.uk/uniprot-da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dip.doe-mbi.ucla.edu/dip/Main.cgi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mexconsortium.org/about-imex" TargetMode="Externa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sift.jcvi.org/www/SIFT_seq_submit2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prosite.expasy.org/scanprosit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Structure/cdd/wrpsb.cgi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Structure/cdd/docs/cdd_how_to_protein_function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i.ac.uk/interpro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698625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Bioinformatics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2000" u="sng" dirty="0" smtClean="0">
                <a:solidFill>
                  <a:srgbClr val="FF0000"/>
                </a:solidFill>
              </a:rPr>
              <a:t>Assignment: Sequence to Function</a:t>
            </a:r>
            <a:endParaRPr lang="en-US" sz="2000" b="0" u="sng" dirty="0" smtClean="0">
              <a:solidFill>
                <a:srgbClr val="FF0000"/>
              </a:solidFill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657600"/>
            <a:ext cx="6477000" cy="2514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400" dirty="0" smtClean="0">
                <a:solidFill>
                  <a:srgbClr val="002060"/>
                </a:solidFill>
              </a:rPr>
              <a:t>Presented by</a:t>
            </a:r>
          </a:p>
          <a:p>
            <a:pPr eaLnBrk="1" hangingPunct="1">
              <a:lnSpc>
                <a:spcPct val="80000"/>
              </a:lnSpc>
            </a:pPr>
            <a:endParaRPr 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6600"/>
                </a:solidFill>
              </a:rPr>
              <a:t>Dr. Fayyaz-ul-Amir Afsar Minhas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http://faculty.pieas.edu.pk/fayyaz</a:t>
            </a:r>
            <a:br>
              <a:rPr lang="en-US" sz="1600" dirty="0" smtClean="0">
                <a:solidFill>
                  <a:schemeClr val="tx1"/>
                </a:solidFill>
              </a:rPr>
            </a:br>
            <a:endParaRPr 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Department of Computer &amp; Information Sciences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Pakistan Institute of Engineering &amp; Applied Sciences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PO Nilore, Islamabad 45650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Pakistan</a:t>
            </a:r>
            <a:endParaRPr lang="en-US" sz="18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3048000" cy="838200"/>
          </a:xfrm>
        </p:spPr>
        <p:txBody>
          <a:bodyPr/>
          <a:lstStyle/>
          <a:p>
            <a:r>
              <a:rPr lang="en-US" dirty="0" smtClean="0"/>
              <a:t>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567" y="952090"/>
            <a:ext cx="5029200" cy="341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567" y="4374481"/>
            <a:ext cx="5160033" cy="233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5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PDB</a:t>
            </a:r>
          </a:p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www.rcsb.org/pdb/secondary.do?p=v2/secondary/search.jsp#AdvancedSearch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6858000" cy="162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215499"/>
            <a:ext cx="7010400" cy="225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7696200" cy="318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88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Homologs: BLAST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93678"/>
            <a:ext cx="7772401" cy="525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05200" y="4835386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blast.ncbi.nlm.nih.gov/Blast.cgi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705600" y="5856974"/>
            <a:ext cx="1981200" cy="620026"/>
          </a:xfrm>
          <a:prstGeom prst="wedgeRoundRectCallout">
            <a:avLst>
              <a:gd name="adj1" fmla="val -87635"/>
              <a:gd name="adj2" fmla="val 24660"/>
              <a:gd name="adj3" fmla="val 16667"/>
            </a:avLst>
          </a:prstGeom>
          <a:ln w="3175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Different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variants of BLAST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69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606" y="990600"/>
            <a:ext cx="7037294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7162800" y="5897079"/>
            <a:ext cx="1981200" cy="620026"/>
          </a:xfrm>
          <a:prstGeom prst="wedgeRoundRectCallout">
            <a:avLst>
              <a:gd name="adj1" fmla="val -60914"/>
              <a:gd name="adj2" fmla="val 20779"/>
              <a:gd name="adj3" fmla="val 16667"/>
            </a:avLst>
          </a:prstGeom>
          <a:ln w="3175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Different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variants of Protein BLAST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162800" y="4343400"/>
            <a:ext cx="1981200" cy="838200"/>
          </a:xfrm>
          <a:prstGeom prst="wedgeRoundRectCallout">
            <a:avLst>
              <a:gd name="adj1" fmla="val -60914"/>
              <a:gd name="adj2" fmla="val 20779"/>
              <a:gd name="adj3" fmla="val 16667"/>
            </a:avLst>
          </a:prstGeom>
          <a:ln w="3175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Select Database depending upon what you want to do</a:t>
            </a:r>
          </a:p>
        </p:txBody>
      </p:sp>
    </p:spTree>
    <p:extLst>
      <p:ext uri="{BB962C8B-B14F-4D97-AF65-F5344CB8AC3E}">
        <p14:creationId xmlns:p14="http://schemas.microsoft.com/office/powerpoint/2010/main" val="39973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BLAST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BlastP</a:t>
            </a:r>
            <a:r>
              <a:rPr lang="en-US" sz="2000" dirty="0" smtClean="0"/>
              <a:t>: </a:t>
            </a:r>
            <a:r>
              <a:rPr lang="en-US" sz="2000" b="0" dirty="0"/>
              <a:t>protein-protein BLAST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simply </a:t>
            </a:r>
            <a:r>
              <a:rPr lang="en-US" sz="2000" dirty="0"/>
              <a:t>compares a protein query to a protein database.</a:t>
            </a:r>
          </a:p>
          <a:p>
            <a:r>
              <a:rPr lang="en-US" sz="2000" dirty="0" smtClean="0"/>
              <a:t>PSI-BLAST: </a:t>
            </a:r>
            <a:r>
              <a:rPr lang="en-US" sz="2000" b="0" dirty="0"/>
              <a:t>Position-Specific Iterated </a:t>
            </a:r>
            <a:r>
              <a:rPr lang="en-US" sz="2000" b="0" dirty="0" smtClean="0"/>
              <a:t>BLAST</a:t>
            </a:r>
          </a:p>
          <a:p>
            <a:pPr lvl="1"/>
            <a:r>
              <a:rPr lang="en-US" sz="2000" dirty="0" smtClean="0"/>
              <a:t>Allows </a:t>
            </a:r>
            <a:r>
              <a:rPr lang="en-US" sz="2000" dirty="0"/>
              <a:t>the user to build a PSSM (position-specific scoring matrix) using the results of the first </a:t>
            </a:r>
            <a:r>
              <a:rPr lang="en-US" sz="2000" dirty="0" err="1"/>
              <a:t>BlastP</a:t>
            </a:r>
            <a:r>
              <a:rPr lang="en-US" sz="2000" dirty="0"/>
              <a:t> run.)</a:t>
            </a:r>
          </a:p>
          <a:p>
            <a:r>
              <a:rPr lang="en-US" sz="2000" dirty="0" smtClean="0"/>
              <a:t>PHI-BLAST: </a:t>
            </a:r>
            <a:r>
              <a:rPr lang="en-US" sz="2000" b="0" dirty="0" smtClean="0"/>
              <a:t>Pattern </a:t>
            </a:r>
            <a:r>
              <a:rPr lang="en-US" sz="2000" b="0" dirty="0"/>
              <a:t>Hit Initiated BLAST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performs </a:t>
            </a:r>
            <a:r>
              <a:rPr lang="en-US" sz="2000" dirty="0"/>
              <a:t>the search but limits alignments to those that match a pattern in the query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 smtClean="0"/>
              <a:t>DELTA-BLAST: </a:t>
            </a:r>
            <a:r>
              <a:rPr lang="en-US" sz="2000" b="0" dirty="0"/>
              <a:t>Domain Enhanced Lookup Time Accelerated </a:t>
            </a:r>
            <a:r>
              <a:rPr lang="en-US" sz="2000" b="0" dirty="0" smtClean="0"/>
              <a:t>BLAST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/>
              <a:t>constructs a PSSM using the results of a Conserved Domain Database search and searches a sequence database.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Non-redundant Protein Sequences (nr)</a:t>
            </a:r>
          </a:p>
          <a:p>
            <a:pPr lvl="1"/>
            <a:r>
              <a:rPr lang="en-US" sz="1600" dirty="0"/>
              <a:t>All non-redundant </a:t>
            </a:r>
            <a:r>
              <a:rPr lang="en-US" sz="1600" dirty="0" err="1"/>
              <a:t>GenBank</a:t>
            </a:r>
            <a:r>
              <a:rPr lang="en-US" sz="1600" dirty="0"/>
              <a:t> CDS </a:t>
            </a:r>
            <a:r>
              <a:rPr lang="en-US" sz="1600" dirty="0" err="1"/>
              <a:t>translations+PDB+SwissProt+PIR+PRF</a:t>
            </a:r>
            <a:r>
              <a:rPr lang="en-US" sz="1600" dirty="0"/>
              <a:t> excluding environmental </a:t>
            </a:r>
            <a:r>
              <a:rPr lang="en-US" sz="1600" dirty="0" smtClean="0"/>
              <a:t>samples </a:t>
            </a:r>
            <a:r>
              <a:rPr lang="en-US" sz="1600" dirty="0"/>
              <a:t>from WGS </a:t>
            </a:r>
            <a:r>
              <a:rPr lang="en-US" sz="1600" dirty="0" smtClean="0"/>
              <a:t>projects</a:t>
            </a:r>
          </a:p>
          <a:p>
            <a:pPr lvl="1"/>
            <a:r>
              <a:rPr lang="en-US" sz="1600" dirty="0" smtClean="0"/>
              <a:t>67,897,003 Sequences</a:t>
            </a:r>
          </a:p>
          <a:p>
            <a:pPr lvl="1"/>
            <a:r>
              <a:rPr lang="en-US" sz="1600" dirty="0" smtClean="0"/>
              <a:t>To build profiles or simply find related sequences</a:t>
            </a:r>
          </a:p>
          <a:p>
            <a:r>
              <a:rPr lang="en-US" sz="1600" dirty="0" smtClean="0"/>
              <a:t>Reference Proteins (</a:t>
            </a:r>
            <a:r>
              <a:rPr lang="en-US" sz="1600" dirty="0" err="1" smtClean="0"/>
              <a:t>refseq_protein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/>
              <a:t>NCBI Protein Reference </a:t>
            </a:r>
            <a:r>
              <a:rPr lang="en-US" sz="1600" dirty="0" smtClean="0"/>
              <a:t>Sequences</a:t>
            </a:r>
          </a:p>
          <a:p>
            <a:pPr lvl="1"/>
            <a:r>
              <a:rPr lang="en-US" sz="1600" dirty="0" smtClean="0"/>
              <a:t>49,158,634 Sequences</a:t>
            </a:r>
          </a:p>
          <a:p>
            <a:pPr lvl="1"/>
            <a:r>
              <a:rPr lang="en-US" sz="1600" dirty="0"/>
              <a:t>To build profiles or simply find related </a:t>
            </a:r>
            <a:r>
              <a:rPr lang="en-US" sz="1600" dirty="0" smtClean="0"/>
              <a:t>sequences</a:t>
            </a:r>
          </a:p>
          <a:p>
            <a:r>
              <a:rPr lang="en-US" sz="1600" dirty="0"/>
              <a:t>Non-redundant </a:t>
            </a:r>
            <a:r>
              <a:rPr lang="en-US" sz="1600" dirty="0" err="1"/>
              <a:t>UniProtKB</a:t>
            </a:r>
            <a:r>
              <a:rPr lang="en-US" sz="1600" dirty="0"/>
              <a:t>/</a:t>
            </a:r>
            <a:r>
              <a:rPr lang="en-US" sz="1600" dirty="0" err="1"/>
              <a:t>SwissProt</a:t>
            </a:r>
            <a:r>
              <a:rPr lang="en-US" sz="1600" dirty="0"/>
              <a:t> sequences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461146 Sequences</a:t>
            </a:r>
          </a:p>
          <a:p>
            <a:pPr lvl="1"/>
            <a:r>
              <a:rPr lang="en-US" sz="1600" dirty="0" smtClean="0"/>
              <a:t>Known Functions</a:t>
            </a:r>
          </a:p>
          <a:p>
            <a:r>
              <a:rPr lang="en-US" sz="1600" dirty="0" smtClean="0"/>
              <a:t>PDB</a:t>
            </a:r>
          </a:p>
          <a:p>
            <a:pPr lvl="1"/>
            <a:r>
              <a:rPr lang="en-US" sz="1600" dirty="0" smtClean="0"/>
              <a:t>77, 4658 Sequences</a:t>
            </a:r>
          </a:p>
          <a:p>
            <a:pPr lvl="1"/>
            <a:r>
              <a:rPr lang="en-US" sz="1600" dirty="0" smtClean="0"/>
              <a:t>Known Structures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828800"/>
            <a:ext cx="727319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84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7315200" cy="469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1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191000" cy="596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53172"/>
            <a:ext cx="4002542" cy="584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1600200"/>
            <a:ext cx="2971800" cy="685800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2362200"/>
            <a:ext cx="2971800" cy="990600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1610499"/>
            <a:ext cx="1906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Gene Ontology Information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2286000"/>
            <a:ext cx="174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InterPro</a:t>
            </a:r>
            <a:r>
              <a:rPr lang="en-US" sz="1200" dirty="0" smtClean="0"/>
              <a:t>: </a:t>
            </a:r>
          </a:p>
          <a:p>
            <a:r>
              <a:rPr lang="en-US" sz="1200" dirty="0" smtClean="0"/>
              <a:t>Prediction of families, domains and sites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3767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Assume you are given a 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724400"/>
            <a:ext cx="7772400" cy="1371600"/>
          </a:xfrm>
        </p:spPr>
        <p:txBody>
          <a:bodyPr/>
          <a:lstStyle/>
          <a:p>
            <a:r>
              <a:rPr lang="en-US" dirty="0" smtClean="0"/>
              <a:t>What can you find out about the function of the protein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This protein is taken from Dengue Virus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1" y="2057400"/>
            <a:ext cx="6705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SGVLWDTPSPPEVEKAVLDDGIYRILQRGLLGRSQVGVGVFQEGVFHTMWHVTRGAVLMYQGKRLEPSWASVKKDLISYGGGWRFQGSWNTGEEVQVIAVEPGKNPKNVQTAPGTFKTSEGEVGAIALDFKPGTSGSPIVNREGKIVGLYGNGVVTTSGTYVSAIAQAKASQEGPLPEIEDEVFRKRNLTIMDLHPGSGKTRRYLPAIVREAIKRKLRTLVLAPTRVVASEMAEALKGMPIRYQTTAVKSEHTGKEIVDLMCHATFTMRLLSPVRVPNYNMIIMDEAHFTDPASIAARGYISTRVGMGEAAAIFMTATPPGSVEAFPQSNAVIQDEEKDIPERSWNSGYDWITDFPGKTVWFVPSIKSGNDIANCLRKNGKRVIQLSRKTFDTEYQKTKNNDWDYVVTTDISEMGANFRADRVIDPRRCLKPVILKDGPERVILAGPMPVTVASAAQRRGRIGRNQNKEGDQYIYMGQPLNNDEDHAHWTEAKMLLDNINTPEGIIPALFEPEREKSAAIDGEYRLRGEARKTFVELMRRGDLPVWLSYKVASEGFQYSDRRWCFDGERNNQVLEENMDVEIWTKEGERKKLRPRWLDARTYSDPLALREFKEFAAGR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6655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Remote Homologs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PSI-BLAST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0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PSI-BLAST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Iteration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24100"/>
            <a:ext cx="8034339" cy="34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74369" y="2590800"/>
            <a:ext cx="1393031" cy="228600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5848351"/>
            <a:ext cx="8121650" cy="101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PSI-BLAST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Iteration </a:t>
            </a:r>
            <a:r>
              <a:rPr lang="en-US" dirty="0" smtClean="0"/>
              <a:t>2: More Sequences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7391400" cy="423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7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the PSSM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6014"/>
            <a:ext cx="8686800" cy="496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90800" y="2667000"/>
            <a:ext cx="6172200" cy="533400"/>
          </a:xfrm>
          <a:prstGeom prst="roundRect">
            <a:avLst/>
          </a:prstGeom>
          <a:ln w="3175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34200" y="2819400"/>
            <a:ext cx="1143000" cy="381000"/>
          </a:xfrm>
          <a:prstGeom prst="roundRect">
            <a:avLst/>
          </a:prstGeom>
          <a:ln w="3175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5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Viewing the PSSM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6705600" cy="491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1413301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www.ncbi.nlm.nih.gov/Class/Structure/pssm/pssm_viewer.cgi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162800" y="4284508"/>
            <a:ext cx="1905000" cy="1125692"/>
          </a:xfrm>
          <a:prstGeom prst="wedgeRoundRectCallout">
            <a:avLst>
              <a:gd name="adj1" fmla="val -59250"/>
              <a:gd name="adj2" fmla="val 18968"/>
              <a:gd name="adj3" fmla="val 16667"/>
            </a:avLst>
          </a:prstGeom>
          <a:ln w="3175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Can be used to find the most conserved residue at any given location</a:t>
            </a:r>
          </a:p>
        </p:txBody>
      </p:sp>
    </p:spTree>
    <p:extLst>
      <p:ext uri="{BB962C8B-B14F-4D97-AF65-F5344CB8AC3E}">
        <p14:creationId xmlns:p14="http://schemas.microsoft.com/office/powerpoint/2010/main" val="285996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Functional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05000"/>
            <a:ext cx="8943975" cy="476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37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CONSURF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336" y="1963057"/>
            <a:ext cx="465437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57912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http://bental.tau.ac.il/new_ConSurfDB/</a:t>
            </a:r>
          </a:p>
        </p:txBody>
      </p:sp>
    </p:spTree>
    <p:extLst>
      <p:ext uri="{BB962C8B-B14F-4D97-AF65-F5344CB8AC3E}">
        <p14:creationId xmlns:p14="http://schemas.microsoft.com/office/powerpoint/2010/main" val="41990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0145"/>
            <a:ext cx="6934200" cy="445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91654" y="1898480"/>
            <a:ext cx="27606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http://string.embl.de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486650" cy="455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Chemical-Protein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92185"/>
            <a:ext cx="6934200" cy="459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47387" y="1530520"/>
            <a:ext cx="2725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http://stitch.embl.de/</a:t>
            </a:r>
          </a:p>
        </p:txBody>
      </p:sp>
    </p:spTree>
    <p:extLst>
      <p:ext uri="{BB962C8B-B14F-4D97-AF65-F5344CB8AC3E}">
        <p14:creationId xmlns:p14="http://schemas.microsoft.com/office/powerpoint/2010/main" val="36314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Inferring Function using DAS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Uniprot</a:t>
            </a:r>
            <a:r>
              <a:rPr lang="en-US" sz="2000" dirty="0" smtClean="0"/>
              <a:t> Protein Distributed Annotation System (DAS) Server</a:t>
            </a:r>
          </a:p>
          <a:p>
            <a:pPr lvl="1"/>
            <a:r>
              <a:rPr lang="en-US" sz="2000" dirty="0" smtClean="0"/>
              <a:t>Provides access to sequences and annotations from </a:t>
            </a:r>
            <a:r>
              <a:rPr lang="en-US" sz="2000" dirty="0" err="1" smtClean="0"/>
              <a:t>UniprotKB</a:t>
            </a:r>
            <a:endParaRPr lang="en-US" sz="2000" dirty="0" smtClean="0"/>
          </a:p>
          <a:p>
            <a:pPr lvl="1"/>
            <a:r>
              <a:rPr lang="en-US" sz="2000" dirty="0" smtClean="0"/>
              <a:t>Access to Gene Ontology Annotations</a:t>
            </a:r>
          </a:p>
          <a:p>
            <a:r>
              <a:rPr lang="en-US" sz="2000" dirty="0" smtClean="0"/>
              <a:t>Can search given a sequence for all annotations on related proteins or parts of the sequences</a:t>
            </a:r>
            <a:endParaRPr lang="en-US" sz="2000" dirty="0"/>
          </a:p>
          <a:p>
            <a:r>
              <a:rPr lang="en-US" sz="2000" dirty="0" smtClean="0"/>
              <a:t>Accessible using </a:t>
            </a:r>
            <a:r>
              <a:rPr lang="en-US" sz="2000" dirty="0" err="1" smtClean="0"/>
              <a:t>DASty</a:t>
            </a:r>
            <a:r>
              <a:rPr lang="en-US" sz="2000" dirty="0"/>
              <a:t> (http://www.ebi.ac.uk/dasty/index.html) or UGENE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410200"/>
            <a:ext cx="33147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38805" y="6396335"/>
            <a:ext cx="42378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www.ebi.ac.uk/uniprot-das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Databases: Protein Interactions: DIP &amp; </a:t>
            </a:r>
            <a:r>
              <a:rPr lang="en-US" dirty="0" err="1" smtClean="0"/>
              <a:t>IMEx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248400"/>
            <a:ext cx="7772400" cy="457200"/>
          </a:xfrm>
        </p:spPr>
        <p:txBody>
          <a:bodyPr/>
          <a:lstStyle/>
          <a:p>
            <a:r>
              <a:rPr lang="en-US" sz="1600" b="0" dirty="0"/>
              <a:t>catalogs experimentally determined interactions between proteins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84356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69155" y="651944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dip.doe-mbi.ucla.edu/dip/Main.cgi</a:t>
            </a:r>
            <a:endParaRPr lang="en-US" sz="1600" dirty="0" smtClean="0"/>
          </a:p>
          <a:p>
            <a:endParaRPr 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6096000" cy="196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7800" y="5874603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www.imexconsortium.org/about-imex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2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Interactions from Publications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76678"/>
            <a:ext cx="7924800" cy="436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1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effects of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2251501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sift.jcvi.org/www/SIFT_seq_submit2.html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83772"/>
            <a:ext cx="7772400" cy="352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116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SIFT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544682" cy="418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214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the following protein sequence from S. </a:t>
            </a:r>
            <a:r>
              <a:rPr lang="en-US" dirty="0" err="1" smtClean="0"/>
              <a:t>Cerevisiae</a:t>
            </a: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3429000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MMNNNGNQVSNLSNALRQVNIGNRNSNTTTDQSNINFEFSTGVNNNNNNNSSSNNNNVQNNNSGRNGSQNNDNENNIKNTLEQHRQQQQAFSDMSHVEYSRITKFFQEQPLEGYTLFSHRSAPNGFKVAIVLSELGFHYNTIFLDFNLGEHRAPEFVSVNPNARVPALIDHGMDNLSIWESGAILLHLVNKYYKETGNPLLWSDDLADQSQINAWLFFQTSGHAPMIGQALHFRYFHSQKIASAVERYTDEVRRVYGVVEMALAERREALVMELDTENAAAYSAGTTPMSQSRFFDYPVWLVGDKLTIADLAFVPWNNVVDRIGINIKIEFPEVYKWTKHMMRRPAVIKALRGE</a:t>
            </a:r>
          </a:p>
        </p:txBody>
      </p:sp>
    </p:spTree>
    <p:extLst>
      <p:ext uri="{BB962C8B-B14F-4D97-AF65-F5344CB8AC3E}">
        <p14:creationId xmlns:p14="http://schemas.microsoft.com/office/powerpoint/2010/main" val="1729978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Identify (15 tasks)</a:t>
            </a:r>
          </a:p>
          <a:p>
            <a:pPr lvl="1"/>
            <a:r>
              <a:rPr lang="en-US" sz="1600" dirty="0" smtClean="0"/>
              <a:t>Name</a:t>
            </a:r>
          </a:p>
          <a:p>
            <a:pPr lvl="1"/>
            <a:r>
              <a:rPr lang="en-US" sz="1600" dirty="0" smtClean="0"/>
              <a:t>Interesting motifs</a:t>
            </a:r>
          </a:p>
          <a:p>
            <a:pPr lvl="1"/>
            <a:r>
              <a:rPr lang="en-US" sz="1600" dirty="0" smtClean="0"/>
              <a:t>Domains</a:t>
            </a:r>
          </a:p>
          <a:p>
            <a:pPr lvl="1"/>
            <a:r>
              <a:rPr lang="en-US" sz="1600" dirty="0" smtClean="0"/>
              <a:t>Cellular Localization</a:t>
            </a:r>
          </a:p>
          <a:p>
            <a:pPr lvl="1"/>
            <a:r>
              <a:rPr lang="en-US" sz="1600" dirty="0" smtClean="0"/>
              <a:t>Biological Process</a:t>
            </a:r>
          </a:p>
          <a:p>
            <a:pPr lvl="1"/>
            <a:r>
              <a:rPr lang="en-US" sz="1600" dirty="0" smtClean="0"/>
              <a:t>Molecular Function</a:t>
            </a:r>
          </a:p>
          <a:p>
            <a:pPr lvl="1"/>
            <a:r>
              <a:rPr lang="en-US" sz="1600" dirty="0" smtClean="0"/>
              <a:t>Binding sites</a:t>
            </a:r>
          </a:p>
          <a:p>
            <a:pPr lvl="1"/>
            <a:r>
              <a:rPr lang="en-US" sz="1600" dirty="0" smtClean="0"/>
              <a:t>Other interesting annotations</a:t>
            </a:r>
          </a:p>
          <a:p>
            <a:pPr lvl="1"/>
            <a:r>
              <a:rPr lang="en-US" sz="1600" dirty="0" smtClean="0"/>
              <a:t>Clues to structure (does it have a structure?)</a:t>
            </a:r>
          </a:p>
          <a:p>
            <a:pPr lvl="1"/>
            <a:r>
              <a:rPr lang="en-US" sz="1600" dirty="0" smtClean="0"/>
              <a:t>Conserved regions in sequence</a:t>
            </a:r>
          </a:p>
          <a:p>
            <a:pPr lvl="1"/>
            <a:r>
              <a:rPr lang="en-US" sz="1600" dirty="0" smtClean="0"/>
              <a:t>Conserved regions in sequence mapped to structure</a:t>
            </a:r>
          </a:p>
          <a:p>
            <a:pPr lvl="1"/>
            <a:r>
              <a:rPr lang="en-US" sz="1600" dirty="0" smtClean="0"/>
              <a:t>Variable Regions</a:t>
            </a:r>
          </a:p>
          <a:p>
            <a:pPr lvl="1"/>
            <a:r>
              <a:rPr lang="en-US" sz="1600" dirty="0" smtClean="0"/>
              <a:t>Interaction partners (proteins and chemicals or ligands)</a:t>
            </a:r>
          </a:p>
          <a:p>
            <a:pPr lvl="1"/>
            <a:r>
              <a:rPr lang="en-US" sz="1600" dirty="0" smtClean="0"/>
              <a:t>Mutation Analysis (find mutations that will have </a:t>
            </a:r>
            <a:r>
              <a:rPr lang="en-US" sz="1600" smtClean="0"/>
              <a:t>most effect)</a:t>
            </a:r>
            <a:endParaRPr lang="en-US" sz="1600" dirty="0" smtClean="0"/>
          </a:p>
          <a:p>
            <a:pPr lvl="1"/>
            <a:r>
              <a:rPr lang="en-US" sz="1600" dirty="0" smtClean="0"/>
              <a:t>Your subjective assessment of what the protein does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35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Prepare a four page report of your findings</a:t>
            </a:r>
          </a:p>
          <a:p>
            <a:r>
              <a:rPr lang="en-US" dirty="0" smtClean="0"/>
              <a:t>Conducted in groups of 3</a:t>
            </a:r>
          </a:p>
          <a:p>
            <a:r>
              <a:rPr lang="en-US" dirty="0" smtClean="0"/>
              <a:t>For each task tell</a:t>
            </a:r>
          </a:p>
          <a:p>
            <a:pPr lvl="1"/>
            <a:r>
              <a:rPr lang="en-US" dirty="0" smtClean="0"/>
              <a:t>How you did it?</a:t>
            </a:r>
          </a:p>
          <a:p>
            <a:pPr lvl="1"/>
            <a:r>
              <a:rPr lang="en-US" dirty="0" smtClean="0"/>
              <a:t>What were your findings?</a:t>
            </a:r>
          </a:p>
          <a:p>
            <a:pPr lvl="1"/>
            <a:r>
              <a:rPr lang="en-US" dirty="0" smtClean="0"/>
              <a:t>What is your interpretation of those findings?</a:t>
            </a:r>
          </a:p>
          <a:p>
            <a:endParaRPr lang="en-US" dirty="0"/>
          </a:p>
          <a:p>
            <a:r>
              <a:rPr lang="en-US" dirty="0" smtClean="0"/>
              <a:t>Open for discussion</a:t>
            </a:r>
            <a:endParaRPr lang="en-US" dirty="0"/>
          </a:p>
          <a:p>
            <a:r>
              <a:rPr lang="en-US" dirty="0" smtClean="0"/>
              <a:t>However, do not steal other’s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5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914400"/>
            <a:ext cx="8896350" cy="582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356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" y="2057400"/>
            <a:ext cx="9124987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8915400" y="3200400"/>
            <a:ext cx="228636" cy="228600"/>
          </a:xfrm>
          <a:prstGeom prst="ellipse">
            <a:avLst/>
          </a:prstGeom>
          <a:ln w="3175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648200"/>
            <a:ext cx="2286798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03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Motif 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PROSITE</a:t>
            </a:r>
          </a:p>
          <a:p>
            <a:r>
              <a:rPr lang="en-US" dirty="0">
                <a:hlinkClick r:id="rId2"/>
              </a:rPr>
              <a:t>http://prosite.expasy.org/scanprosite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44800"/>
            <a:ext cx="5389962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7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domains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NCBI Conserved Domain Search (Searches PFAM and other databases)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7772400" cy="351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5952034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www.ncbi.nlm.nih.gov/Structure/cdd/wrpsb.cgi</a:t>
            </a:r>
            <a:endParaRPr lang="en-US" sz="1600" dirty="0" smtClean="0"/>
          </a:p>
          <a:p>
            <a:pPr algn="l"/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www.ncbi.nlm.nih.gov/Structure/cdd/docs/cdd_how_to_protein_function.html</a:t>
            </a:r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65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</a:t>
            </a:r>
            <a:r>
              <a:rPr lang="en-US" dirty="0" smtClean="0"/>
              <a:t>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7848600" cy="361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36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domains, Motifs,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InterPro</a:t>
            </a:r>
            <a:r>
              <a:rPr lang="en-US" dirty="0" smtClean="0"/>
              <a:t> Consortium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7696200" cy="386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6223373"/>
            <a:ext cx="3809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www.ebi.ac.uk/interpro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rat">
  <a:themeElements>
    <a:clrScheme name="Fayyaz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7030A0"/>
      </a:folHlink>
    </a:clrScheme>
    <a:fontScheme name="shar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hara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ra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ra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ra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r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r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r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sharat</Template>
  <TotalTime>45071</TotalTime>
  <Words>619</Words>
  <Application>Microsoft Office PowerPoint</Application>
  <PresentationFormat>On-screen Show (4:3)</PresentationFormat>
  <Paragraphs>171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sharat</vt:lpstr>
      <vt:lpstr>Bioinformatics  Assignment: Sequence to Function</vt:lpstr>
      <vt:lpstr>Assume you are given a protein</vt:lpstr>
      <vt:lpstr>Inferring Function using DAS</vt:lpstr>
      <vt:lpstr>PowerPoint Presentation</vt:lpstr>
      <vt:lpstr>Using DAS</vt:lpstr>
      <vt:lpstr>Motif Finding</vt:lpstr>
      <vt:lpstr>Finding domains</vt:lpstr>
      <vt:lpstr>Finding domains</vt:lpstr>
      <vt:lpstr>Finding domains, Motifs, Sites</vt:lpstr>
      <vt:lpstr>Sites</vt:lpstr>
      <vt:lpstr>Finding structure</vt:lpstr>
      <vt:lpstr>Finding structure</vt:lpstr>
      <vt:lpstr>Finding Homologs: BLAST</vt:lpstr>
      <vt:lpstr>PowerPoint Presentation</vt:lpstr>
      <vt:lpstr>Protein BLAST Variants</vt:lpstr>
      <vt:lpstr>Selecting Database</vt:lpstr>
      <vt:lpstr>BLAST Parameters</vt:lpstr>
      <vt:lpstr>Result</vt:lpstr>
      <vt:lpstr>PowerPoint Presentation</vt:lpstr>
      <vt:lpstr>Finding Remote Homologs</vt:lpstr>
      <vt:lpstr>PSI-BLAST Result</vt:lpstr>
      <vt:lpstr>PSI-BLAST Result</vt:lpstr>
      <vt:lpstr>Viewing the PSSM</vt:lpstr>
      <vt:lpstr>Viewing the PSSM</vt:lpstr>
      <vt:lpstr>Finding Functional Regions</vt:lpstr>
      <vt:lpstr>Conservation analysis</vt:lpstr>
      <vt:lpstr>Finding Interactions</vt:lpstr>
      <vt:lpstr>Interaction partners</vt:lpstr>
      <vt:lpstr>Chemical-Protein Interactions</vt:lpstr>
      <vt:lpstr>Databases: Protein Interactions: DIP &amp; IMEx</vt:lpstr>
      <vt:lpstr>Finding Interactions from Publications </vt:lpstr>
      <vt:lpstr>Finding effects of mutations</vt:lpstr>
      <vt:lpstr>PowerPoint Presentation</vt:lpstr>
      <vt:lpstr>Assignment Statement</vt:lpstr>
      <vt:lpstr>Tasks</vt:lpstr>
      <vt:lpstr>Report Submission</vt:lpstr>
    </vt:vector>
  </TitlesOfParts>
  <Company>Biometrica Inc.,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Fingerprint Image Enhancement Using Fourier Domain Analysis</dc:title>
  <dc:creator>Fayyaz ul Amir Afsar Minhas</dc:creator>
  <cp:lastModifiedBy>Afsar</cp:lastModifiedBy>
  <cp:revision>5506</cp:revision>
  <cp:lastPrinted>2014-01-03T21:07:07Z</cp:lastPrinted>
  <dcterms:created xsi:type="dcterms:W3CDTF">2004-08-07T15:57:39Z</dcterms:created>
  <dcterms:modified xsi:type="dcterms:W3CDTF">2015-06-17T20:36:36Z</dcterms:modified>
</cp:coreProperties>
</file>