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256" r:id="rId2"/>
    <p:sldId id="392" r:id="rId3"/>
    <p:sldId id="394" r:id="rId4"/>
    <p:sldId id="378" r:id="rId5"/>
    <p:sldId id="383" r:id="rId6"/>
    <p:sldId id="384" r:id="rId7"/>
    <p:sldId id="424" r:id="rId8"/>
    <p:sldId id="395" r:id="rId9"/>
    <p:sldId id="398" r:id="rId10"/>
    <p:sldId id="434" r:id="rId11"/>
    <p:sldId id="433" r:id="rId12"/>
    <p:sldId id="432" r:id="rId13"/>
    <p:sldId id="435" r:id="rId14"/>
    <p:sldId id="399" r:id="rId15"/>
    <p:sldId id="440" r:id="rId16"/>
    <p:sldId id="436" r:id="rId17"/>
    <p:sldId id="438" r:id="rId18"/>
    <p:sldId id="445" r:id="rId19"/>
    <p:sldId id="446" r:id="rId20"/>
    <p:sldId id="437" r:id="rId21"/>
    <p:sldId id="439" r:id="rId22"/>
    <p:sldId id="441" r:id="rId23"/>
    <p:sldId id="379" r:id="rId24"/>
    <p:sldId id="442" r:id="rId25"/>
    <p:sldId id="443" r:id="rId26"/>
    <p:sldId id="444" r:id="rId27"/>
    <p:sldId id="396" r:id="rId28"/>
    <p:sldId id="409" r:id="rId29"/>
    <p:sldId id="447" r:id="rId30"/>
    <p:sldId id="410" r:id="rId31"/>
    <p:sldId id="411" r:id="rId32"/>
    <p:sldId id="463" r:id="rId33"/>
    <p:sldId id="416" r:id="rId34"/>
    <p:sldId id="417" r:id="rId35"/>
    <p:sldId id="405" r:id="rId36"/>
    <p:sldId id="406" r:id="rId37"/>
    <p:sldId id="412" r:id="rId38"/>
    <p:sldId id="407" r:id="rId39"/>
    <p:sldId id="408" r:id="rId40"/>
    <p:sldId id="414" r:id="rId41"/>
    <p:sldId id="413" r:id="rId42"/>
    <p:sldId id="419" r:id="rId43"/>
    <p:sldId id="422" r:id="rId44"/>
    <p:sldId id="421" r:id="rId45"/>
    <p:sldId id="427" r:id="rId46"/>
    <p:sldId id="428" r:id="rId47"/>
    <p:sldId id="429" r:id="rId48"/>
    <p:sldId id="431" r:id="rId49"/>
    <p:sldId id="449" r:id="rId50"/>
    <p:sldId id="430" r:id="rId51"/>
    <p:sldId id="448" r:id="rId52"/>
    <p:sldId id="450" r:id="rId53"/>
    <p:sldId id="459" r:id="rId54"/>
    <p:sldId id="458" r:id="rId55"/>
    <p:sldId id="460" r:id="rId56"/>
    <p:sldId id="462" r:id="rId57"/>
    <p:sldId id="461" r:id="rId58"/>
    <p:sldId id="452" r:id="rId59"/>
    <p:sldId id="453" r:id="rId60"/>
    <p:sldId id="455" r:id="rId61"/>
    <p:sldId id="456" r:id="rId62"/>
    <p:sldId id="454" r:id="rId63"/>
    <p:sldId id="457" r:id="rId64"/>
    <p:sldId id="451" r:id="rId65"/>
  </p:sldIdLst>
  <p:sldSz cx="9144000" cy="6858000" type="screen4x3"/>
  <p:notesSz cx="6881813"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CC"/>
    <a:srgbClr val="A50021"/>
    <a:srgbClr val="006600"/>
    <a:srgbClr val="336699"/>
    <a:srgbClr val="663300"/>
    <a:srgbClr val="CC9900"/>
    <a:srgbClr val="FF9900"/>
    <a:srgbClr val="0000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0" autoAdjust="0"/>
    <p:restoredTop sz="78865" autoAdjust="0"/>
  </p:normalViewPr>
  <p:slideViewPr>
    <p:cSldViewPr>
      <p:cViewPr>
        <p:scale>
          <a:sx n="66" d="100"/>
          <a:sy n="66" d="100"/>
        </p:scale>
        <p:origin x="-2190" y="-6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p:cViewPr varScale="1">
        <p:scale>
          <a:sx n="53" d="100"/>
          <a:sy n="53" d="100"/>
        </p:scale>
        <p:origin x="-284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3BF9D-44ED-4222-A56D-2F4FFC9F9C56}" type="doc">
      <dgm:prSet loTypeId="urn:microsoft.com/office/officeart/2005/8/layout/pyramid2" loCatId="list" qsTypeId="urn:microsoft.com/office/officeart/2005/8/quickstyle/simple1" qsCatId="simple" csTypeId="urn:microsoft.com/office/officeart/2005/8/colors/accent0_2" csCatId="mainScheme" phldr="1"/>
      <dgm:spPr/>
    </dgm:pt>
    <dgm:pt modelId="{CA17F845-EAFA-4FA6-B5BD-D7F51FC08321}">
      <dgm:prSet phldrT="[Text]"/>
      <dgm:spPr/>
      <dgm:t>
        <a:bodyPr/>
        <a:lstStyle/>
        <a:p>
          <a:r>
            <a:rPr lang="en-US" dirty="0" smtClean="0"/>
            <a:t>Interaction Prediction</a:t>
          </a:r>
        </a:p>
      </dgm:t>
    </dgm:pt>
    <dgm:pt modelId="{E4C08BD3-48F0-4D0B-9CBF-4E6485D7B134}" type="parTrans" cxnId="{B948759E-F168-4E3A-B1C4-4ECB168BBE47}">
      <dgm:prSet/>
      <dgm:spPr/>
      <dgm:t>
        <a:bodyPr/>
        <a:lstStyle/>
        <a:p>
          <a:endParaRPr lang="en-US"/>
        </a:p>
      </dgm:t>
    </dgm:pt>
    <dgm:pt modelId="{148E6F56-EA83-4668-9344-6A871D732AA8}" type="sibTrans" cxnId="{B948759E-F168-4E3A-B1C4-4ECB168BBE47}">
      <dgm:prSet/>
      <dgm:spPr/>
      <dgm:t>
        <a:bodyPr/>
        <a:lstStyle/>
        <a:p>
          <a:endParaRPr lang="en-US"/>
        </a:p>
      </dgm:t>
    </dgm:pt>
    <dgm:pt modelId="{3D47F491-8016-48D8-8C4B-75DF8B15FE85}">
      <dgm:prSet phldrT="[Text]"/>
      <dgm:spPr/>
      <dgm:t>
        <a:bodyPr/>
        <a:lstStyle/>
        <a:p>
          <a:r>
            <a:rPr lang="en-US" dirty="0" smtClean="0"/>
            <a:t>Binding Site Prediction</a:t>
          </a:r>
          <a:endParaRPr lang="en-US" dirty="0"/>
        </a:p>
      </dgm:t>
    </dgm:pt>
    <dgm:pt modelId="{AEB10033-603A-4FAE-9375-B987E33254E7}" type="parTrans" cxnId="{3B47062B-F017-4208-B1DA-B9EA2EFA0B63}">
      <dgm:prSet/>
      <dgm:spPr/>
      <dgm:t>
        <a:bodyPr/>
        <a:lstStyle/>
        <a:p>
          <a:endParaRPr lang="en-US"/>
        </a:p>
      </dgm:t>
    </dgm:pt>
    <dgm:pt modelId="{2B19D506-ACB2-4D82-9E49-914691C4E90D}" type="sibTrans" cxnId="{3B47062B-F017-4208-B1DA-B9EA2EFA0B63}">
      <dgm:prSet/>
      <dgm:spPr/>
      <dgm:t>
        <a:bodyPr/>
        <a:lstStyle/>
        <a:p>
          <a:endParaRPr lang="en-US"/>
        </a:p>
      </dgm:t>
    </dgm:pt>
    <dgm:pt modelId="{4A65D2E9-D055-438F-A72A-6A1E7126DB79}">
      <dgm:prSet phldrT="[Text]"/>
      <dgm:spPr/>
      <dgm:t>
        <a:bodyPr/>
        <a:lstStyle/>
        <a:p>
          <a:r>
            <a:rPr lang="en-US" dirty="0" smtClean="0"/>
            <a:t>Interface Prediction</a:t>
          </a:r>
          <a:endParaRPr lang="en-US" dirty="0"/>
        </a:p>
      </dgm:t>
    </dgm:pt>
    <dgm:pt modelId="{227641F3-0055-4705-A3AF-BB487B854771}" type="parTrans" cxnId="{98D0E512-DE7F-4B8F-A0A7-3C7D98998E76}">
      <dgm:prSet/>
      <dgm:spPr/>
      <dgm:t>
        <a:bodyPr/>
        <a:lstStyle/>
        <a:p>
          <a:endParaRPr lang="en-US"/>
        </a:p>
      </dgm:t>
    </dgm:pt>
    <dgm:pt modelId="{68970CA4-368F-4744-A479-81751EB4677D}" type="sibTrans" cxnId="{98D0E512-DE7F-4B8F-A0A7-3C7D98998E76}">
      <dgm:prSet/>
      <dgm:spPr/>
      <dgm:t>
        <a:bodyPr/>
        <a:lstStyle/>
        <a:p>
          <a:endParaRPr lang="en-US"/>
        </a:p>
      </dgm:t>
    </dgm:pt>
    <dgm:pt modelId="{1AD67400-2ACE-4388-98D5-4039EA7D2DC8}">
      <dgm:prSet phldrT="[Text]"/>
      <dgm:spPr/>
      <dgm:t>
        <a:bodyPr/>
        <a:lstStyle/>
        <a:p>
          <a:r>
            <a:rPr lang="en-US" dirty="0" smtClean="0"/>
            <a:t>Hotspot Prediction</a:t>
          </a:r>
          <a:endParaRPr lang="en-US" dirty="0"/>
        </a:p>
      </dgm:t>
    </dgm:pt>
    <dgm:pt modelId="{B2395770-E9EE-4EA1-A29C-643072119A3A}" type="parTrans" cxnId="{3F8FA754-0DEA-40A7-8E3F-A31B86D3C81B}">
      <dgm:prSet/>
      <dgm:spPr/>
      <dgm:t>
        <a:bodyPr/>
        <a:lstStyle/>
        <a:p>
          <a:endParaRPr lang="en-US"/>
        </a:p>
      </dgm:t>
    </dgm:pt>
    <dgm:pt modelId="{91866FAC-FDCB-49D8-B1F3-9017A416FF5A}" type="sibTrans" cxnId="{3F8FA754-0DEA-40A7-8E3F-A31B86D3C81B}">
      <dgm:prSet/>
      <dgm:spPr/>
      <dgm:t>
        <a:bodyPr/>
        <a:lstStyle/>
        <a:p>
          <a:endParaRPr lang="en-US"/>
        </a:p>
      </dgm:t>
    </dgm:pt>
    <dgm:pt modelId="{8B45EDF1-CC13-4ACE-90FB-A4851EEE9771}">
      <dgm:prSet phldrT="[Text]"/>
      <dgm:spPr/>
      <dgm:t>
        <a:bodyPr/>
        <a:lstStyle/>
        <a:p>
          <a:r>
            <a:rPr lang="en-US" dirty="0" smtClean="0"/>
            <a:t>Mutational analysis</a:t>
          </a:r>
          <a:endParaRPr lang="en-US" dirty="0"/>
        </a:p>
      </dgm:t>
    </dgm:pt>
    <dgm:pt modelId="{446C6DF1-8AC4-472F-9EC5-9440F045EE7F}" type="parTrans" cxnId="{7BCF8022-65E7-4FDF-AD43-F673FD174E02}">
      <dgm:prSet/>
      <dgm:spPr/>
      <dgm:t>
        <a:bodyPr/>
        <a:lstStyle/>
        <a:p>
          <a:endParaRPr lang="en-US"/>
        </a:p>
      </dgm:t>
    </dgm:pt>
    <dgm:pt modelId="{5486452F-3455-46E3-B412-8709D867331E}" type="sibTrans" cxnId="{7BCF8022-65E7-4FDF-AD43-F673FD174E02}">
      <dgm:prSet/>
      <dgm:spPr/>
      <dgm:t>
        <a:bodyPr/>
        <a:lstStyle/>
        <a:p>
          <a:endParaRPr lang="en-US"/>
        </a:p>
      </dgm:t>
    </dgm:pt>
    <dgm:pt modelId="{F24318DE-D3C0-404F-90DF-482CFBC7EC1D}">
      <dgm:prSet phldrT="[Text]"/>
      <dgm:spPr/>
      <dgm:t>
        <a:bodyPr/>
        <a:lstStyle/>
        <a:p>
          <a:r>
            <a:rPr lang="en-US" dirty="0" smtClean="0"/>
            <a:t>Interacting isoform prediction</a:t>
          </a:r>
        </a:p>
      </dgm:t>
    </dgm:pt>
    <dgm:pt modelId="{188209A9-27C5-485E-B254-6848752CD402}" type="parTrans" cxnId="{A95351FE-913D-4177-B446-E073B05E8313}">
      <dgm:prSet/>
      <dgm:spPr/>
      <dgm:t>
        <a:bodyPr/>
        <a:lstStyle/>
        <a:p>
          <a:endParaRPr lang="en-US"/>
        </a:p>
      </dgm:t>
    </dgm:pt>
    <dgm:pt modelId="{A4E874D2-1C88-4527-8FDF-FECCD5BF253A}" type="sibTrans" cxnId="{A95351FE-913D-4177-B446-E073B05E8313}">
      <dgm:prSet/>
      <dgm:spPr/>
      <dgm:t>
        <a:bodyPr/>
        <a:lstStyle/>
        <a:p>
          <a:endParaRPr lang="en-US"/>
        </a:p>
      </dgm:t>
    </dgm:pt>
    <dgm:pt modelId="{7CE409FE-52B8-4BF4-8A81-8B8C92BD4AA6}" type="pres">
      <dgm:prSet presAssocID="{EB03BF9D-44ED-4222-A56D-2F4FFC9F9C56}" presName="compositeShape" presStyleCnt="0">
        <dgm:presLayoutVars>
          <dgm:dir/>
          <dgm:resizeHandles/>
        </dgm:presLayoutVars>
      </dgm:prSet>
      <dgm:spPr/>
    </dgm:pt>
    <dgm:pt modelId="{E236879B-57A3-4C7A-BE2B-2595C494AE7B}" type="pres">
      <dgm:prSet presAssocID="{EB03BF9D-44ED-4222-A56D-2F4FFC9F9C56}" presName="pyramid" presStyleLbl="node1" presStyleIdx="0" presStyleCnt="1" custLinFactNeighborX="2143"/>
      <dgm:spPr/>
      <dgm:t>
        <a:bodyPr/>
        <a:lstStyle/>
        <a:p>
          <a:endParaRPr lang="en-US"/>
        </a:p>
      </dgm:t>
    </dgm:pt>
    <dgm:pt modelId="{CD1FB255-E7BE-4806-8844-64ED71AD1E00}" type="pres">
      <dgm:prSet presAssocID="{EB03BF9D-44ED-4222-A56D-2F4FFC9F9C56}" presName="theList" presStyleCnt="0"/>
      <dgm:spPr/>
    </dgm:pt>
    <dgm:pt modelId="{DF0F3CD8-79FA-445E-A659-F6961DA009CA}" type="pres">
      <dgm:prSet presAssocID="{CA17F845-EAFA-4FA6-B5BD-D7F51FC08321}" presName="aNode" presStyleLbl="fgAcc1" presStyleIdx="0" presStyleCnt="6">
        <dgm:presLayoutVars>
          <dgm:bulletEnabled val="1"/>
        </dgm:presLayoutVars>
      </dgm:prSet>
      <dgm:spPr/>
      <dgm:t>
        <a:bodyPr/>
        <a:lstStyle/>
        <a:p>
          <a:endParaRPr lang="en-US"/>
        </a:p>
      </dgm:t>
    </dgm:pt>
    <dgm:pt modelId="{E409616E-EC96-4287-8154-CE83B57481D6}" type="pres">
      <dgm:prSet presAssocID="{CA17F845-EAFA-4FA6-B5BD-D7F51FC08321}" presName="aSpace" presStyleCnt="0"/>
      <dgm:spPr/>
    </dgm:pt>
    <dgm:pt modelId="{C2737404-EF4B-401C-8315-46C62F922149}" type="pres">
      <dgm:prSet presAssocID="{F24318DE-D3C0-404F-90DF-482CFBC7EC1D}" presName="aNode" presStyleLbl="fgAcc1" presStyleIdx="1" presStyleCnt="6">
        <dgm:presLayoutVars>
          <dgm:bulletEnabled val="1"/>
        </dgm:presLayoutVars>
      </dgm:prSet>
      <dgm:spPr/>
      <dgm:t>
        <a:bodyPr/>
        <a:lstStyle/>
        <a:p>
          <a:endParaRPr lang="en-US"/>
        </a:p>
      </dgm:t>
    </dgm:pt>
    <dgm:pt modelId="{5DFC9C44-F9FC-4C87-BF54-7DBE49CC2379}" type="pres">
      <dgm:prSet presAssocID="{F24318DE-D3C0-404F-90DF-482CFBC7EC1D}" presName="aSpace" presStyleCnt="0"/>
      <dgm:spPr/>
    </dgm:pt>
    <dgm:pt modelId="{B8C3BD3E-ABF3-49B4-96D6-ACD3A0221BF2}" type="pres">
      <dgm:prSet presAssocID="{3D47F491-8016-48D8-8C4B-75DF8B15FE85}" presName="aNode" presStyleLbl="fgAcc1" presStyleIdx="2" presStyleCnt="6">
        <dgm:presLayoutVars>
          <dgm:bulletEnabled val="1"/>
        </dgm:presLayoutVars>
      </dgm:prSet>
      <dgm:spPr/>
      <dgm:t>
        <a:bodyPr/>
        <a:lstStyle/>
        <a:p>
          <a:endParaRPr lang="en-US"/>
        </a:p>
      </dgm:t>
    </dgm:pt>
    <dgm:pt modelId="{9747CF80-8311-460C-9B04-CC26A28E4D2D}" type="pres">
      <dgm:prSet presAssocID="{3D47F491-8016-48D8-8C4B-75DF8B15FE85}" presName="aSpace" presStyleCnt="0"/>
      <dgm:spPr/>
    </dgm:pt>
    <dgm:pt modelId="{D5EE07FB-8366-4C16-AF33-23681F24C91F}" type="pres">
      <dgm:prSet presAssocID="{4A65D2E9-D055-438F-A72A-6A1E7126DB79}" presName="aNode" presStyleLbl="fgAcc1" presStyleIdx="3" presStyleCnt="6">
        <dgm:presLayoutVars>
          <dgm:bulletEnabled val="1"/>
        </dgm:presLayoutVars>
      </dgm:prSet>
      <dgm:spPr/>
      <dgm:t>
        <a:bodyPr/>
        <a:lstStyle/>
        <a:p>
          <a:endParaRPr lang="en-US"/>
        </a:p>
      </dgm:t>
    </dgm:pt>
    <dgm:pt modelId="{FD8E6C0A-2B64-4318-912E-7F30B6A269F5}" type="pres">
      <dgm:prSet presAssocID="{4A65D2E9-D055-438F-A72A-6A1E7126DB79}" presName="aSpace" presStyleCnt="0"/>
      <dgm:spPr/>
    </dgm:pt>
    <dgm:pt modelId="{FED25F5E-CE52-4EDC-8246-F0485E699439}" type="pres">
      <dgm:prSet presAssocID="{1AD67400-2ACE-4388-98D5-4039EA7D2DC8}" presName="aNode" presStyleLbl="fgAcc1" presStyleIdx="4" presStyleCnt="6">
        <dgm:presLayoutVars>
          <dgm:bulletEnabled val="1"/>
        </dgm:presLayoutVars>
      </dgm:prSet>
      <dgm:spPr/>
      <dgm:t>
        <a:bodyPr/>
        <a:lstStyle/>
        <a:p>
          <a:endParaRPr lang="en-US"/>
        </a:p>
      </dgm:t>
    </dgm:pt>
    <dgm:pt modelId="{C96723C0-CC82-470B-80FF-ED00A2249F3E}" type="pres">
      <dgm:prSet presAssocID="{1AD67400-2ACE-4388-98D5-4039EA7D2DC8}" presName="aSpace" presStyleCnt="0"/>
      <dgm:spPr/>
    </dgm:pt>
    <dgm:pt modelId="{49552924-CB20-4923-9864-6A186D1F35D3}" type="pres">
      <dgm:prSet presAssocID="{8B45EDF1-CC13-4ACE-90FB-A4851EEE9771}" presName="aNode" presStyleLbl="fgAcc1" presStyleIdx="5" presStyleCnt="6">
        <dgm:presLayoutVars>
          <dgm:bulletEnabled val="1"/>
        </dgm:presLayoutVars>
      </dgm:prSet>
      <dgm:spPr/>
      <dgm:t>
        <a:bodyPr/>
        <a:lstStyle/>
        <a:p>
          <a:endParaRPr lang="en-US"/>
        </a:p>
      </dgm:t>
    </dgm:pt>
    <dgm:pt modelId="{1923F717-0707-4706-9BAF-96614905334F}" type="pres">
      <dgm:prSet presAssocID="{8B45EDF1-CC13-4ACE-90FB-A4851EEE9771}" presName="aSpace" presStyleCnt="0"/>
      <dgm:spPr/>
    </dgm:pt>
  </dgm:ptLst>
  <dgm:cxnLst>
    <dgm:cxn modelId="{B4530E14-13A3-4AD4-A2AB-83819E412361}" type="presOf" srcId="{3D47F491-8016-48D8-8C4B-75DF8B15FE85}" destId="{B8C3BD3E-ABF3-49B4-96D6-ACD3A0221BF2}" srcOrd="0" destOrd="0" presId="urn:microsoft.com/office/officeart/2005/8/layout/pyramid2"/>
    <dgm:cxn modelId="{EEB4380A-ECB0-4C30-8D89-5A60330547E6}" type="presOf" srcId="{8B45EDF1-CC13-4ACE-90FB-A4851EEE9771}" destId="{49552924-CB20-4923-9864-6A186D1F35D3}" srcOrd="0" destOrd="0" presId="urn:microsoft.com/office/officeart/2005/8/layout/pyramid2"/>
    <dgm:cxn modelId="{7BCF8022-65E7-4FDF-AD43-F673FD174E02}" srcId="{EB03BF9D-44ED-4222-A56D-2F4FFC9F9C56}" destId="{8B45EDF1-CC13-4ACE-90FB-A4851EEE9771}" srcOrd="5" destOrd="0" parTransId="{446C6DF1-8AC4-472F-9EC5-9440F045EE7F}" sibTransId="{5486452F-3455-46E3-B412-8709D867331E}"/>
    <dgm:cxn modelId="{3B47062B-F017-4208-B1DA-B9EA2EFA0B63}" srcId="{EB03BF9D-44ED-4222-A56D-2F4FFC9F9C56}" destId="{3D47F491-8016-48D8-8C4B-75DF8B15FE85}" srcOrd="2" destOrd="0" parTransId="{AEB10033-603A-4FAE-9375-B987E33254E7}" sibTransId="{2B19D506-ACB2-4D82-9E49-914691C4E90D}"/>
    <dgm:cxn modelId="{A95351FE-913D-4177-B446-E073B05E8313}" srcId="{EB03BF9D-44ED-4222-A56D-2F4FFC9F9C56}" destId="{F24318DE-D3C0-404F-90DF-482CFBC7EC1D}" srcOrd="1" destOrd="0" parTransId="{188209A9-27C5-485E-B254-6848752CD402}" sibTransId="{A4E874D2-1C88-4527-8FDF-FECCD5BF253A}"/>
    <dgm:cxn modelId="{B948759E-F168-4E3A-B1C4-4ECB168BBE47}" srcId="{EB03BF9D-44ED-4222-A56D-2F4FFC9F9C56}" destId="{CA17F845-EAFA-4FA6-B5BD-D7F51FC08321}" srcOrd="0" destOrd="0" parTransId="{E4C08BD3-48F0-4D0B-9CBF-4E6485D7B134}" sibTransId="{148E6F56-EA83-4668-9344-6A871D732AA8}"/>
    <dgm:cxn modelId="{CAB285FC-2DC3-491C-A0E7-1471CC3815F3}" type="presOf" srcId="{1AD67400-2ACE-4388-98D5-4039EA7D2DC8}" destId="{FED25F5E-CE52-4EDC-8246-F0485E699439}" srcOrd="0" destOrd="0" presId="urn:microsoft.com/office/officeart/2005/8/layout/pyramid2"/>
    <dgm:cxn modelId="{2934E761-F23B-41E9-9677-CC61AEA171E5}" type="presOf" srcId="{4A65D2E9-D055-438F-A72A-6A1E7126DB79}" destId="{D5EE07FB-8366-4C16-AF33-23681F24C91F}" srcOrd="0" destOrd="0" presId="urn:microsoft.com/office/officeart/2005/8/layout/pyramid2"/>
    <dgm:cxn modelId="{3F8FA754-0DEA-40A7-8E3F-A31B86D3C81B}" srcId="{EB03BF9D-44ED-4222-A56D-2F4FFC9F9C56}" destId="{1AD67400-2ACE-4388-98D5-4039EA7D2DC8}" srcOrd="4" destOrd="0" parTransId="{B2395770-E9EE-4EA1-A29C-643072119A3A}" sibTransId="{91866FAC-FDCB-49D8-B1F3-9017A416FF5A}"/>
    <dgm:cxn modelId="{736D64C9-7E2C-4EAD-98BD-E32B4C1CC825}" type="presOf" srcId="{CA17F845-EAFA-4FA6-B5BD-D7F51FC08321}" destId="{DF0F3CD8-79FA-445E-A659-F6961DA009CA}" srcOrd="0" destOrd="0" presId="urn:microsoft.com/office/officeart/2005/8/layout/pyramid2"/>
    <dgm:cxn modelId="{98D0E512-DE7F-4B8F-A0A7-3C7D98998E76}" srcId="{EB03BF9D-44ED-4222-A56D-2F4FFC9F9C56}" destId="{4A65D2E9-D055-438F-A72A-6A1E7126DB79}" srcOrd="3" destOrd="0" parTransId="{227641F3-0055-4705-A3AF-BB487B854771}" sibTransId="{68970CA4-368F-4744-A479-81751EB4677D}"/>
    <dgm:cxn modelId="{601977D3-A1BB-4837-8DE9-BEE21A7A4CC7}" type="presOf" srcId="{EB03BF9D-44ED-4222-A56D-2F4FFC9F9C56}" destId="{7CE409FE-52B8-4BF4-8A81-8B8C92BD4AA6}" srcOrd="0" destOrd="0" presId="urn:microsoft.com/office/officeart/2005/8/layout/pyramid2"/>
    <dgm:cxn modelId="{D1010077-3C67-4C29-98D3-3A293EDE9136}" type="presOf" srcId="{F24318DE-D3C0-404F-90DF-482CFBC7EC1D}" destId="{C2737404-EF4B-401C-8315-46C62F922149}" srcOrd="0" destOrd="0" presId="urn:microsoft.com/office/officeart/2005/8/layout/pyramid2"/>
    <dgm:cxn modelId="{F1B35DCB-F717-4206-ADD7-E92D4AAE3F87}" type="presParOf" srcId="{7CE409FE-52B8-4BF4-8A81-8B8C92BD4AA6}" destId="{E236879B-57A3-4C7A-BE2B-2595C494AE7B}" srcOrd="0" destOrd="0" presId="urn:microsoft.com/office/officeart/2005/8/layout/pyramid2"/>
    <dgm:cxn modelId="{8534086B-F1D2-487C-B4CC-907B72F40513}" type="presParOf" srcId="{7CE409FE-52B8-4BF4-8A81-8B8C92BD4AA6}" destId="{CD1FB255-E7BE-4806-8844-64ED71AD1E00}" srcOrd="1" destOrd="0" presId="urn:microsoft.com/office/officeart/2005/8/layout/pyramid2"/>
    <dgm:cxn modelId="{44368251-4F41-4596-9F44-9C2A88264C5C}" type="presParOf" srcId="{CD1FB255-E7BE-4806-8844-64ED71AD1E00}" destId="{DF0F3CD8-79FA-445E-A659-F6961DA009CA}" srcOrd="0" destOrd="0" presId="urn:microsoft.com/office/officeart/2005/8/layout/pyramid2"/>
    <dgm:cxn modelId="{4F1BD2FA-C79F-4179-91CB-A8E6F952ABAC}" type="presParOf" srcId="{CD1FB255-E7BE-4806-8844-64ED71AD1E00}" destId="{E409616E-EC96-4287-8154-CE83B57481D6}" srcOrd="1" destOrd="0" presId="urn:microsoft.com/office/officeart/2005/8/layout/pyramid2"/>
    <dgm:cxn modelId="{E26E5B1B-5721-4095-A7F7-3CC1A39AF820}" type="presParOf" srcId="{CD1FB255-E7BE-4806-8844-64ED71AD1E00}" destId="{C2737404-EF4B-401C-8315-46C62F922149}" srcOrd="2" destOrd="0" presId="urn:microsoft.com/office/officeart/2005/8/layout/pyramid2"/>
    <dgm:cxn modelId="{880CD76A-9E14-4FC3-9BBD-C082D5471CEA}" type="presParOf" srcId="{CD1FB255-E7BE-4806-8844-64ED71AD1E00}" destId="{5DFC9C44-F9FC-4C87-BF54-7DBE49CC2379}" srcOrd="3" destOrd="0" presId="urn:microsoft.com/office/officeart/2005/8/layout/pyramid2"/>
    <dgm:cxn modelId="{CB568E76-BBDE-470A-8B27-2B3261E91180}" type="presParOf" srcId="{CD1FB255-E7BE-4806-8844-64ED71AD1E00}" destId="{B8C3BD3E-ABF3-49B4-96D6-ACD3A0221BF2}" srcOrd="4" destOrd="0" presId="urn:microsoft.com/office/officeart/2005/8/layout/pyramid2"/>
    <dgm:cxn modelId="{111EDF31-4874-4CBD-A557-9A94182F5E3F}" type="presParOf" srcId="{CD1FB255-E7BE-4806-8844-64ED71AD1E00}" destId="{9747CF80-8311-460C-9B04-CC26A28E4D2D}" srcOrd="5" destOrd="0" presId="urn:microsoft.com/office/officeart/2005/8/layout/pyramid2"/>
    <dgm:cxn modelId="{C60162C7-CCE6-486C-8CC6-5E9084C0677F}" type="presParOf" srcId="{CD1FB255-E7BE-4806-8844-64ED71AD1E00}" destId="{D5EE07FB-8366-4C16-AF33-23681F24C91F}" srcOrd="6" destOrd="0" presId="urn:microsoft.com/office/officeart/2005/8/layout/pyramid2"/>
    <dgm:cxn modelId="{D7004355-4322-43DE-9E38-E608116A7638}" type="presParOf" srcId="{CD1FB255-E7BE-4806-8844-64ED71AD1E00}" destId="{FD8E6C0A-2B64-4318-912E-7F30B6A269F5}" srcOrd="7" destOrd="0" presId="urn:microsoft.com/office/officeart/2005/8/layout/pyramid2"/>
    <dgm:cxn modelId="{31CC9F9C-A3B0-497D-AEA1-ECDE080DF1F9}" type="presParOf" srcId="{CD1FB255-E7BE-4806-8844-64ED71AD1E00}" destId="{FED25F5E-CE52-4EDC-8246-F0485E699439}" srcOrd="8" destOrd="0" presId="urn:microsoft.com/office/officeart/2005/8/layout/pyramid2"/>
    <dgm:cxn modelId="{F256C8B5-6510-4721-85FB-0AD2E2344CCE}" type="presParOf" srcId="{CD1FB255-E7BE-4806-8844-64ED71AD1E00}" destId="{C96723C0-CC82-470B-80FF-ED00A2249F3E}" srcOrd="9" destOrd="0" presId="urn:microsoft.com/office/officeart/2005/8/layout/pyramid2"/>
    <dgm:cxn modelId="{7203E2E1-202E-440A-843B-6893C6758330}" type="presParOf" srcId="{CD1FB255-E7BE-4806-8844-64ED71AD1E00}" destId="{49552924-CB20-4923-9864-6A186D1F35D3}" srcOrd="10" destOrd="0" presId="urn:microsoft.com/office/officeart/2005/8/layout/pyramid2"/>
    <dgm:cxn modelId="{9F8BD493-FCAD-418F-B470-8B050F2068DE}" type="presParOf" srcId="{CD1FB255-E7BE-4806-8844-64ED71AD1E00}" destId="{1923F717-0707-4706-9BAF-96614905334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879B-57A3-4C7A-BE2B-2595C494AE7B}">
      <dsp:nvSpPr>
        <dsp:cNvPr id="0" name=""/>
        <dsp:cNvSpPr/>
      </dsp:nvSpPr>
      <dsp:spPr>
        <a:xfrm>
          <a:off x="1524006" y="0"/>
          <a:ext cx="4267200" cy="4267200"/>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F3CD8-79FA-445E-A659-F6961DA009CA}">
      <dsp:nvSpPr>
        <dsp:cNvPr id="0" name=""/>
        <dsp:cNvSpPr/>
      </dsp:nvSpPr>
      <dsp:spPr>
        <a:xfrm>
          <a:off x="3566160" y="429011"/>
          <a:ext cx="2773680" cy="505063"/>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Interaction Prediction</a:t>
          </a:r>
        </a:p>
      </dsp:txBody>
      <dsp:txXfrm>
        <a:off x="3590815" y="453666"/>
        <a:ext cx="2724370" cy="455753"/>
      </dsp:txXfrm>
    </dsp:sp>
    <dsp:sp modelId="{C2737404-EF4B-401C-8315-46C62F922149}">
      <dsp:nvSpPr>
        <dsp:cNvPr id="0" name=""/>
        <dsp:cNvSpPr/>
      </dsp:nvSpPr>
      <dsp:spPr>
        <a:xfrm>
          <a:off x="3566160" y="997207"/>
          <a:ext cx="2773680" cy="505063"/>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Interacting isoform prediction</a:t>
          </a:r>
        </a:p>
      </dsp:txBody>
      <dsp:txXfrm>
        <a:off x="3590815" y="1021862"/>
        <a:ext cx="2724370" cy="455753"/>
      </dsp:txXfrm>
    </dsp:sp>
    <dsp:sp modelId="{B8C3BD3E-ABF3-49B4-96D6-ACD3A0221BF2}">
      <dsp:nvSpPr>
        <dsp:cNvPr id="0" name=""/>
        <dsp:cNvSpPr/>
      </dsp:nvSpPr>
      <dsp:spPr>
        <a:xfrm>
          <a:off x="3566160" y="1565403"/>
          <a:ext cx="2773680" cy="505063"/>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Binding Site Prediction</a:t>
          </a:r>
          <a:endParaRPr lang="en-US" sz="1500" kern="1200" dirty="0"/>
        </a:p>
      </dsp:txBody>
      <dsp:txXfrm>
        <a:off x="3590815" y="1590058"/>
        <a:ext cx="2724370" cy="455753"/>
      </dsp:txXfrm>
    </dsp:sp>
    <dsp:sp modelId="{D5EE07FB-8366-4C16-AF33-23681F24C91F}">
      <dsp:nvSpPr>
        <dsp:cNvPr id="0" name=""/>
        <dsp:cNvSpPr/>
      </dsp:nvSpPr>
      <dsp:spPr>
        <a:xfrm>
          <a:off x="3566160" y="2133600"/>
          <a:ext cx="2773680" cy="505063"/>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Interface Prediction</a:t>
          </a:r>
          <a:endParaRPr lang="en-US" sz="1500" kern="1200" dirty="0"/>
        </a:p>
      </dsp:txBody>
      <dsp:txXfrm>
        <a:off x="3590815" y="2158255"/>
        <a:ext cx="2724370" cy="455753"/>
      </dsp:txXfrm>
    </dsp:sp>
    <dsp:sp modelId="{FED25F5E-CE52-4EDC-8246-F0485E699439}">
      <dsp:nvSpPr>
        <dsp:cNvPr id="0" name=""/>
        <dsp:cNvSpPr/>
      </dsp:nvSpPr>
      <dsp:spPr>
        <a:xfrm>
          <a:off x="3566160" y="2701796"/>
          <a:ext cx="2773680" cy="505063"/>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Hotspot Prediction</a:t>
          </a:r>
          <a:endParaRPr lang="en-US" sz="1500" kern="1200" dirty="0"/>
        </a:p>
      </dsp:txBody>
      <dsp:txXfrm>
        <a:off x="3590815" y="2726451"/>
        <a:ext cx="2724370" cy="455753"/>
      </dsp:txXfrm>
    </dsp:sp>
    <dsp:sp modelId="{49552924-CB20-4923-9864-6A186D1F35D3}">
      <dsp:nvSpPr>
        <dsp:cNvPr id="0" name=""/>
        <dsp:cNvSpPr/>
      </dsp:nvSpPr>
      <dsp:spPr>
        <a:xfrm>
          <a:off x="3566160" y="3269992"/>
          <a:ext cx="2773680" cy="505063"/>
        </a:xfrm>
        <a:prstGeom prst="round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Mutational analysis</a:t>
          </a:r>
          <a:endParaRPr lang="en-US" sz="1500" kern="1200" dirty="0"/>
        </a:p>
      </dsp:txBody>
      <dsp:txXfrm>
        <a:off x="3590815" y="3294647"/>
        <a:ext cx="2724370" cy="4557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vl1pPr>
          </a:lstStyle>
          <a:p>
            <a:pPr>
              <a:defRPr/>
            </a:pPr>
            <a:endParaRPr lang="en-US" dirty="0"/>
          </a:p>
        </p:txBody>
      </p:sp>
      <p:sp>
        <p:nvSpPr>
          <p:cNvPr id="237571" name="Rectangle 3"/>
          <p:cNvSpPr>
            <a:spLocks noGrp="1" noChangeArrowheads="1"/>
          </p:cNvSpPr>
          <p:nvPr>
            <p:ph type="dt" sz="quarter" idx="1"/>
          </p:nvPr>
        </p:nvSpPr>
        <p:spPr bwMode="auto">
          <a:xfrm>
            <a:off x="3900552" y="1"/>
            <a:ext cx="2981261"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endParaRPr lang="en-US" dirty="0"/>
          </a:p>
        </p:txBody>
      </p:sp>
      <p:sp>
        <p:nvSpPr>
          <p:cNvPr id="237572" name="Rectangle 4"/>
          <p:cNvSpPr>
            <a:spLocks noGrp="1" noChangeArrowheads="1"/>
          </p:cNvSpPr>
          <p:nvPr>
            <p:ph type="ftr" sz="quarter" idx="2"/>
          </p:nvPr>
        </p:nvSpPr>
        <p:spPr bwMode="auto">
          <a:xfrm>
            <a:off x="0" y="8831580"/>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vl1pPr>
          </a:lstStyle>
          <a:p>
            <a:pPr>
              <a:defRPr/>
            </a:pPr>
            <a:endParaRPr lang="en-US" dirty="0"/>
          </a:p>
        </p:txBody>
      </p:sp>
      <p:sp>
        <p:nvSpPr>
          <p:cNvPr id="237573" name="Rectangle 5"/>
          <p:cNvSpPr>
            <a:spLocks noGrp="1" noChangeArrowheads="1"/>
          </p:cNvSpPr>
          <p:nvPr>
            <p:ph type="sldNum" sz="quarter" idx="3"/>
          </p:nvPr>
        </p:nvSpPr>
        <p:spPr bwMode="auto">
          <a:xfrm>
            <a:off x="3900552" y="8831580"/>
            <a:ext cx="2981261"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28CC069E-8461-4988-8834-EEC77647779F}" type="slidenum">
              <a:rPr lang="en-US"/>
              <a:pPr>
                <a:defRPr/>
              </a:pPr>
              <a:t>‹#›</a:t>
            </a:fld>
            <a:endParaRPr lang="en-US" dirty="0"/>
          </a:p>
        </p:txBody>
      </p:sp>
    </p:spTree>
    <p:extLst>
      <p:ext uri="{BB962C8B-B14F-4D97-AF65-F5344CB8AC3E}">
        <p14:creationId xmlns:p14="http://schemas.microsoft.com/office/powerpoint/2010/main" val="7667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897337"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atin typeface="Arial" charset="0"/>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9469" y="4416538"/>
            <a:ext cx="5504485"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897337"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atin typeface="Arial" charset="0"/>
              </a:defRPr>
            </a:lvl1pPr>
          </a:lstStyle>
          <a:p>
            <a:pPr>
              <a:defRPr/>
            </a:pPr>
            <a:fld id="{F0363258-448E-463B-ACF1-137990F4D795}" type="slidenum">
              <a:rPr lang="en-US"/>
              <a:pPr>
                <a:defRPr/>
              </a:pPr>
              <a:t>‹#›</a:t>
            </a:fld>
            <a:endParaRPr lang="en-US" dirty="0"/>
          </a:p>
        </p:txBody>
      </p:sp>
    </p:spTree>
    <p:extLst>
      <p:ext uri="{BB962C8B-B14F-4D97-AF65-F5344CB8AC3E}">
        <p14:creationId xmlns:p14="http://schemas.microsoft.com/office/powerpoint/2010/main" val="742091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CD4AF5-6208-45BE-B3FB-7680FAA72EC8}" type="slidenum">
              <a:rPr lang="en-US"/>
              <a:pPr/>
              <a:t>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No. II will be presented prior to the introduction of proteomics later in the course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http://david.abcc.ncifcrf.gov/home.jsp</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2</a:t>
            </a:fld>
            <a:endParaRPr lang="en-US" dirty="0"/>
          </a:p>
        </p:txBody>
      </p:sp>
    </p:spTree>
    <p:extLst>
      <p:ext uri="{BB962C8B-B14F-4D97-AF65-F5344CB8AC3E}">
        <p14:creationId xmlns:p14="http://schemas.microsoft.com/office/powerpoint/2010/main" val="367011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It shows the molecule(s) that make up the structure (</a:t>
            </a:r>
            <a:r>
              <a:rPr lang="en-US" sz="1200" b="0" i="1" kern="1200" dirty="0" err="1" smtClean="0">
                <a:solidFill>
                  <a:schemeClr val="tx1"/>
                </a:solidFill>
                <a:effectLst/>
                <a:latin typeface="Arial" charset="0"/>
                <a:ea typeface="+mn-ea"/>
                <a:cs typeface="+mn-cs"/>
              </a:rPr>
              <a:t>ie</a:t>
            </a:r>
            <a:r>
              <a:rPr lang="en-US" sz="1200" b="0" i="0" kern="1200" dirty="0" smtClean="0">
                <a:solidFill>
                  <a:schemeClr val="tx1"/>
                </a:solidFill>
                <a:effectLst/>
                <a:latin typeface="Arial" charset="0"/>
                <a:ea typeface="+mn-ea"/>
                <a:cs typeface="+mn-cs"/>
              </a:rPr>
              <a:t> protein chains, DNA, ligands and metal ions) and schematic diagrams of their interactions. Extensive use is made of the freely available </a:t>
            </a:r>
            <a:r>
              <a:rPr lang="en-US" sz="1200" b="1" i="0" kern="1200" dirty="0" err="1" smtClean="0">
                <a:solidFill>
                  <a:schemeClr val="tx1"/>
                </a:solidFill>
                <a:effectLst/>
                <a:latin typeface="Arial" charset="0"/>
                <a:ea typeface="+mn-ea"/>
                <a:cs typeface="+mn-cs"/>
              </a:rPr>
              <a:t>RasMol</a:t>
            </a:r>
            <a:r>
              <a:rPr lang="en-US" sz="1200" b="0" i="0" kern="1200" dirty="0" smtClean="0">
                <a:solidFill>
                  <a:schemeClr val="tx1"/>
                </a:solidFill>
                <a:effectLst/>
                <a:latin typeface="Arial" charset="0"/>
                <a:ea typeface="+mn-ea"/>
                <a:cs typeface="+mn-cs"/>
              </a:rPr>
              <a:t> molecular graphics program to view the molecules and their interactions in 3D.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13</a:t>
            </a:fld>
            <a:endParaRPr lang="en-US" dirty="0"/>
          </a:p>
        </p:txBody>
      </p:sp>
    </p:spTree>
    <p:extLst>
      <p:ext uri="{BB962C8B-B14F-4D97-AF65-F5344CB8AC3E}">
        <p14:creationId xmlns:p14="http://schemas.microsoft.com/office/powerpoint/2010/main" val="378957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Next, one takes the sequence and "threads" it through each template in the library as shown in Fig. 2 . The word threading implies that one drags the sequence (ACDEFG...) step by step through each location on each template, but really one is searching for the best arrangement of the sequence as measured by some score or quasi-energy function. </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42</a:t>
            </a:fld>
            <a:endParaRPr lang="en-US" dirty="0"/>
          </a:p>
        </p:txBody>
      </p:sp>
    </p:spTree>
    <p:extLst>
      <p:ext uri="{BB962C8B-B14F-4D97-AF65-F5344CB8AC3E}">
        <p14:creationId xmlns:p14="http://schemas.microsoft.com/office/powerpoint/2010/main" val="176936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b="1" i="0" kern="1200" dirty="0" smtClean="0">
                <a:solidFill>
                  <a:schemeClr val="tx1"/>
                </a:solidFill>
                <a:effectLst/>
                <a:latin typeface="Arial" charset="0"/>
                <a:ea typeface="+mn-ea"/>
                <a:cs typeface="+mn-cs"/>
              </a:rPr>
              <a:t>رشيد</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44</a:t>
            </a:fld>
            <a:endParaRPr lang="en-US" dirty="0"/>
          </a:p>
        </p:txBody>
      </p:sp>
    </p:spTree>
    <p:extLst>
      <p:ext uri="{BB962C8B-B14F-4D97-AF65-F5344CB8AC3E}">
        <p14:creationId xmlns:p14="http://schemas.microsoft.com/office/powerpoint/2010/main" val="7295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5FF69E-0C1E-4412-B691-80BAA1EC0F03}" type="datetime1">
              <a:rPr lang="en-US"/>
              <a:pPr>
                <a:defRPr/>
              </a:pPr>
              <a:t>7/3/2015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D0551E-C7D9-4A84-AFB2-41BBE4AED4D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BA82D0-99AE-4FFF-BE6A-5A2E2772EDE1}" type="datetime1">
              <a:rPr lang="en-US"/>
              <a:pPr>
                <a:defRPr/>
              </a:pPr>
              <a:t>7/3/2015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46A4D3-7006-4905-98EF-DF20E67C5B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A18A68-3EB2-4B43-BD1A-86B2C9F3DF09}" type="datetime1">
              <a:rPr lang="en-US"/>
              <a:pPr>
                <a:defRPr/>
              </a:pPr>
              <a:t>7/3/2015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4A5AEA-596B-4C5F-83DC-C0D34AC854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14400"/>
            <a:ext cx="777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ED8B8B-2CCC-465A-9C31-C63073C75BDC}" type="datetime1">
              <a:rPr lang="en-US"/>
              <a:pPr>
                <a:defRPr/>
              </a:pPr>
              <a:t>7/3/2015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8F7121F-EE31-4A5F-BB4B-18248CE246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267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29F20C14-3788-47A0-9BB0-FD934E2F52B9}" type="datetime1">
              <a:rPr lang="en-US"/>
              <a:pPr>
                <a:defRPr/>
              </a:pPr>
              <a:t>7/3/2015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9BCA60-46F6-4063-9602-4A2CF90C8E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11533C-D6D4-459A-A176-5E43927DE4D9}" type="datetime1">
              <a:rPr lang="en-US"/>
              <a:pPr>
                <a:defRPr/>
              </a:pPr>
              <a:t>7/3/2015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834DAE-C90D-468A-92E9-35B84657C3E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8B121D-D595-4367-8058-0B42D85604E0}" type="datetime1">
              <a:rPr lang="en-US"/>
              <a:pPr>
                <a:defRPr/>
              </a:pPr>
              <a:t>7/3/2015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4FD8F1-8C09-4A79-8EB3-6A91F84C50A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0BD8C39-6606-4BAC-B2DE-24363D49317D}" type="datetime1">
              <a:rPr lang="en-US"/>
              <a:pPr>
                <a:defRPr/>
              </a:pPr>
              <a:t>7/3/2015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605301-4F3F-417D-B1EF-F7B710A032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59450D-745C-4C0C-8416-9208FD81EDBC}" type="datetime1">
              <a:rPr lang="en-US"/>
              <a:pPr>
                <a:defRPr/>
              </a:pPr>
              <a:t>7/3/2015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20996B9-FF26-4B48-AED3-BBE1DE9CC51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11D1AEC-0A7D-4797-A471-D1DAC87FC412}" type="datetime1">
              <a:rPr lang="en-US"/>
              <a:pPr>
                <a:defRPr/>
              </a:pPr>
              <a:t>7/3/2015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88CDB7A-4704-4BA5-81F4-3EB8759C6A0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272DC3A-F5F3-454B-A80D-008AF5C41D22}" type="datetime1">
              <a:rPr lang="en-US"/>
              <a:pPr>
                <a:defRPr/>
              </a:pPr>
              <a:t>7/3/2015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A3E34F3-F842-44F4-9DBC-E27370A242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EFE318-CAB1-4713-B980-0FD20B120C4F}" type="datetime1">
              <a:rPr lang="en-US"/>
              <a:pPr>
                <a:defRPr/>
              </a:pPr>
              <a:t>7/3/2015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A1AAD46-C1B2-4EBD-9C51-8D1DC371E41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A472F8-8D2C-4210-A8BD-C5929F11C707}" type="datetime1">
              <a:rPr lang="en-US"/>
              <a:pPr>
                <a:defRPr/>
              </a:pPr>
              <a:t>7/3/2015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9E3EB9-F2F9-4DBB-B96B-C7A31602C85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8E8306-F84C-4BAD-B7CA-778B02405A28}" type="datetime1">
              <a:rPr lang="en-US"/>
              <a:pPr>
                <a:defRPr/>
              </a:pPr>
              <a:t>7/3/2015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CE180-F66D-42E1-9382-672AE8ED26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Open Heart</a:t>
            </a:r>
          </a:p>
        </p:txBody>
      </p:sp>
      <p:sp>
        <p:nvSpPr>
          <p:cNvPr id="11267"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fld id="{456C23B6-9662-418B-BC48-F3524F0833D4}" type="datetime1">
              <a:rPr lang="en-US"/>
              <a:pPr>
                <a:defRPr/>
              </a:pPr>
              <a:t>7/3/2015</a:t>
            </a:fld>
            <a:endParaRPr lang="en-US" dirty="0"/>
          </a:p>
        </p:txBody>
      </p:sp>
      <p:sp>
        <p:nvSpPr>
          <p:cNvPr id="46085" name="Rectangle 5"/>
          <p:cNvSpPr>
            <a:spLocks noGrp="1" noChangeArrowheads="1"/>
          </p:cNvSpPr>
          <p:nvPr>
            <p:ph type="ftr" sz="quarter" idx="3"/>
          </p:nvPr>
        </p:nvSpPr>
        <p:spPr bwMode="auto">
          <a:xfrm>
            <a:off x="3124200" y="6629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r>
              <a:rPr lang="en-US" dirty="0" smtClean="0"/>
              <a:t>© Dr. Fayyaz ul Amir Afsar Minhas, PIEAS</a:t>
            </a:r>
            <a:endParaRPr lang="en-US" dirty="0"/>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3266C4A-4165-449F-8B22-D0963F7E581B}" type="slidenum">
              <a:rPr lang="en-US"/>
              <a:pPr>
                <a:defRPr/>
              </a:pPr>
              <a:t>‹#›</a:t>
            </a:fld>
            <a:endParaRPr lang="en-US" dirty="0"/>
          </a:p>
        </p:txBody>
      </p:sp>
      <p:sp>
        <p:nvSpPr>
          <p:cNvPr id="46097" name="Text Box 17"/>
          <p:cNvSpPr txBox="1">
            <a:spLocks noChangeArrowheads="1"/>
          </p:cNvSpPr>
          <p:nvPr userDrawn="1"/>
        </p:nvSpPr>
        <p:spPr bwMode="auto">
          <a:xfrm>
            <a:off x="1219200" y="0"/>
            <a:ext cx="7924800" cy="877888"/>
          </a:xfrm>
          <a:prstGeom prst="rect">
            <a:avLst/>
          </a:prstGeom>
          <a:gradFill rotWithShape="1">
            <a:gsLst>
              <a:gs pos="0">
                <a:srgbClr val="394077"/>
              </a:gs>
              <a:gs pos="100000">
                <a:srgbClr val="394077">
                  <a:gamma/>
                  <a:shade val="63529"/>
                  <a:invGamma/>
                </a:srgbClr>
              </a:gs>
            </a:gsLst>
            <a:lin ang="0" scaled="1"/>
          </a:gradFill>
          <a:ln w="9525">
            <a:noFill/>
            <a:miter lim="800000"/>
            <a:headEnd/>
            <a:tailEnd/>
          </a:ln>
          <a:effectLst/>
        </p:spPr>
        <p:txBody>
          <a:bodyPr/>
          <a:lstStyle/>
          <a:p>
            <a:pPr algn="l">
              <a:defRPr/>
            </a:pPr>
            <a:endParaRPr lang="en-US" sz="1600" b="1" dirty="0">
              <a:solidFill>
                <a:schemeClr val="bg1"/>
              </a:solidFill>
            </a:endParaRPr>
          </a:p>
          <a:p>
            <a:pPr algn="l">
              <a:defRPr/>
            </a:pPr>
            <a:r>
              <a:rPr lang="en-US" sz="1600" b="1" baseline="0" dirty="0" smtClean="0">
                <a:solidFill>
                  <a:schemeClr val="bg1"/>
                </a:solidFill>
                <a:latin typeface="Copperplate Gothic Bold" pitchFamily="34" charset="0"/>
              </a:rPr>
              <a:t>CIS529: Bioinformatics</a:t>
            </a:r>
            <a:endParaRPr lang="en-US" sz="1600" b="1" dirty="0" smtClean="0">
              <a:solidFill>
                <a:schemeClr val="bg1"/>
              </a:solidFill>
              <a:latin typeface="Copperplate Gothic Bold" pitchFamily="34" charset="0"/>
            </a:endParaRPr>
          </a:p>
          <a:p>
            <a:pPr algn="l">
              <a:defRPr/>
            </a:pPr>
            <a:r>
              <a:rPr lang="en-US" sz="1400" b="1" dirty="0" smtClean="0">
                <a:solidFill>
                  <a:schemeClr val="bg1"/>
                </a:solidFill>
                <a:latin typeface="Arial" charset="0"/>
              </a:rPr>
              <a:t>Pakistan Institute of Engineering &amp; Applied Sciences</a:t>
            </a:r>
            <a:endParaRPr lang="en-US" sz="1400" b="1" dirty="0">
              <a:solidFill>
                <a:schemeClr val="bg1"/>
              </a:solidFill>
              <a:latin typeface="Arial" charset="0"/>
            </a:endParaRPr>
          </a:p>
        </p:txBody>
      </p:sp>
      <p:pic>
        <p:nvPicPr>
          <p:cNvPr id="11" name="Picture 2" descr="http://upload.wikimedia.org/wikipedia/en/e/e0/PIEAS_Logo.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0886"/>
            <a:ext cx="1199832" cy="8570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a:solidFill>
            <a:srgbClr val="0033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b="1">
          <a:solidFill>
            <a:srgbClr val="003366"/>
          </a:solidFill>
          <a:latin typeface="+mn-lt"/>
        </a:defRPr>
      </a:lvl2pPr>
      <a:lvl3pPr marL="1143000" indent="-228600" algn="l" rtl="0" eaLnBrk="0" fontAlgn="base" hangingPunct="0">
        <a:spcBef>
          <a:spcPct val="20000"/>
        </a:spcBef>
        <a:spcAft>
          <a:spcPct val="0"/>
        </a:spcAft>
        <a:buFont typeface="Wingdings" pitchFamily="2" charset="2"/>
        <a:buChar char="§"/>
        <a:defRPr b="1">
          <a:solidFill>
            <a:srgbClr val="003366"/>
          </a:solidFill>
          <a:latin typeface="+mn-lt"/>
        </a:defRPr>
      </a:lvl3pPr>
      <a:lvl4pPr marL="1600200" indent="-228600" algn="l" rtl="0" eaLnBrk="0" fontAlgn="base" hangingPunct="0">
        <a:spcBef>
          <a:spcPct val="20000"/>
        </a:spcBef>
        <a:spcAft>
          <a:spcPct val="0"/>
        </a:spcAft>
        <a:buFont typeface="Wingdings" pitchFamily="2" charset="2"/>
        <a:buChar char="§"/>
        <a:defRPr b="1">
          <a:solidFill>
            <a:srgbClr val="003366"/>
          </a:solidFill>
          <a:latin typeface="+mn-lt"/>
        </a:defRPr>
      </a:lvl4pPr>
      <a:lvl5pPr marL="2057400" indent="-228600" algn="l" rtl="0" eaLnBrk="0" fontAlgn="base" hangingPunct="0">
        <a:spcBef>
          <a:spcPct val="20000"/>
        </a:spcBef>
        <a:spcAft>
          <a:spcPct val="0"/>
        </a:spcAft>
        <a:buFont typeface="Wingdings" pitchFamily="2" charset="2"/>
        <a:buChar char="§"/>
        <a:defRPr sz="1600" b="1">
          <a:solidFill>
            <a:srgbClr val="003366"/>
          </a:solidFill>
          <a:latin typeface="+mn-lt"/>
        </a:defRPr>
      </a:lvl5pPr>
      <a:lvl6pPr marL="2514600" indent="-228600" algn="l" rtl="0" fontAlgn="base">
        <a:spcBef>
          <a:spcPct val="20000"/>
        </a:spcBef>
        <a:spcAft>
          <a:spcPct val="0"/>
        </a:spcAft>
        <a:buFont typeface="Wingdings" pitchFamily="2" charset="2"/>
        <a:buChar char="§"/>
        <a:defRPr sz="1600" b="1">
          <a:solidFill>
            <a:srgbClr val="003366"/>
          </a:solidFill>
          <a:latin typeface="+mn-lt"/>
        </a:defRPr>
      </a:lvl6pPr>
      <a:lvl7pPr marL="2971800" indent="-228600" algn="l" rtl="0" fontAlgn="base">
        <a:spcBef>
          <a:spcPct val="20000"/>
        </a:spcBef>
        <a:spcAft>
          <a:spcPct val="0"/>
        </a:spcAft>
        <a:buFont typeface="Wingdings" pitchFamily="2" charset="2"/>
        <a:buChar char="§"/>
        <a:defRPr sz="1600" b="1">
          <a:solidFill>
            <a:srgbClr val="003366"/>
          </a:solidFill>
          <a:latin typeface="+mn-lt"/>
        </a:defRPr>
      </a:lvl7pPr>
      <a:lvl8pPr marL="3429000" indent="-228600" algn="l" rtl="0" fontAlgn="base">
        <a:spcBef>
          <a:spcPct val="20000"/>
        </a:spcBef>
        <a:spcAft>
          <a:spcPct val="0"/>
        </a:spcAft>
        <a:buFont typeface="Wingdings" pitchFamily="2" charset="2"/>
        <a:buChar char="§"/>
        <a:defRPr sz="1600" b="1">
          <a:solidFill>
            <a:srgbClr val="003366"/>
          </a:solidFill>
          <a:latin typeface="+mn-lt"/>
        </a:defRPr>
      </a:lvl8pPr>
      <a:lvl9pPr marL="3886200" indent="-228600" algn="l" rtl="0" fontAlgn="base">
        <a:spcBef>
          <a:spcPct val="20000"/>
        </a:spcBef>
        <a:spcAft>
          <a:spcPct val="0"/>
        </a:spcAft>
        <a:buFont typeface="Wingdings" pitchFamily="2" charset="2"/>
        <a:buChar char="§"/>
        <a:defRPr sz="1600" b="1">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ymolwiki.org/index.php/Practical_Pymol_for_Beginners" TargetMode="External"/><Relationship Id="rId2" Type="http://schemas.openxmlformats.org/officeDocument/2006/relationships/hyperlink" Target="http://pymol.org/edu/?q=education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STRIDE_(prote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eneontology.org/page/document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rotein.osaka-u.ac.jp/rcsfp/supracryst/suzuki/jpxtal/Katsutani/en/index.php" TargetMode="External"/><Relationship Id="rId2" Type="http://schemas.openxmlformats.org/officeDocument/2006/relationships/hyperlink" Target="http://www.pymolwiki.org/index.php/Main_P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n.wikipedia.org/wiki/Structural_align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ldserver1.biochem.queensu.ca/~rlc/work/teaching/BCHM823/pymol/alignment/" TargetMode="External"/><Relationship Id="rId2" Type="http://schemas.openxmlformats.org/officeDocument/2006/relationships/hyperlink" Target="http://www.pymolwiki.org/index.php/Align" TargetMode="External"/><Relationship Id="rId1" Type="http://schemas.openxmlformats.org/officeDocument/2006/relationships/slideLayout" Target="../slideLayouts/slideLayout2.xml"/><Relationship Id="rId4" Type="http://schemas.openxmlformats.org/officeDocument/2006/relationships/hyperlink" Target="http://pymol.sourceforge.net/newman/user/toc.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eneontology.org/page/current-go-statistic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direct.com/science/article/pii/S0006349502752879#eq1" TargetMode="External"/><Relationship Id="rId2" Type="http://schemas.openxmlformats.org/officeDocument/2006/relationships/hyperlink" Target="http://www.sciencedirect.com/science/article/pii/S0006349502752879#tbl1"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Folding_funne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De_novo_protein_structure_prediction#cite_note-Science-1" TargetMode="External"/><Relationship Id="rId2" Type="http://schemas.openxmlformats.org/officeDocument/2006/relationships/hyperlink" Target="http://en.wikipedia.org/wiki/Science_(journa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rotein_Data_Bank" TargetMode="External"/><Relationship Id="rId2" Type="http://schemas.openxmlformats.org/officeDocument/2006/relationships/hyperlink" Target="http://proteopedia.org/wiki/index.php/Believe_It_or_No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en.wikipedia.org/wiki/Swiss-mode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Threading_(protein_sequenc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Threading_(protein_sequenc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Rosetta@home"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ameo3d.org/sp/1-yea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amigo.geneontology.org/rt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bi.imim.es/web/index.php/research/servers/bips" TargetMode="External"/><Relationship Id="rId7" Type="http://schemas.openxmlformats.org/officeDocument/2006/relationships/hyperlink" Target="http://bhapp.c2b2.columbia.edu/PrePPI" TargetMode="External"/><Relationship Id="rId2" Type="http://schemas.openxmlformats.org/officeDocument/2006/relationships/hyperlink" Target="http://www.ncbi.nlm.nih.gov/pubmed/22689642" TargetMode="External"/><Relationship Id="rId1" Type="http://schemas.openxmlformats.org/officeDocument/2006/relationships/slideLayout" Target="../slideLayouts/slideLayout2.xml"/><Relationship Id="rId6" Type="http://schemas.openxmlformats.org/officeDocument/2006/relationships/hyperlink" Target="http://www.ncbi.nlm.nih.gov/pmc/articles/pmid/23193263/" TargetMode="External"/><Relationship Id="rId5" Type="http://schemas.openxmlformats.org/officeDocument/2006/relationships/hyperlink" Target="http://www.ncbi.nlm.nih.gov/pubmed/23842807" TargetMode="External"/><Relationship Id="rId4" Type="http://schemas.openxmlformats.org/officeDocument/2006/relationships/hyperlink" Target="http://sbi.imim.es/iLoops.php"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aptorx.uchicago.edu/BindingSite/"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zhanglab.ccmb.med.umich.edu/BSpred/"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rosie.rosettacommons.org/docki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zdock.umassmed.edu/"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combi.cs.colostate.edu/supplements/pairpred/"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n.wikipedia.org/wiki/Critical_Assessment_of_Prediction_of_Interactions" TargetMode="External"/><Relationship Id="rId1" Type="http://schemas.openxmlformats.org/officeDocument/2006/relationships/slideLayout" Target="../slideLayouts/slideLayout2.xml"/><Relationship Id="rId4" Type="http://schemas.openxmlformats.org/officeDocument/2006/relationships/hyperlink" Target="http://www.ebi.ac.uk/msd-srv/capri/round27/round27.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teopedia.org/wiki/index.php/Atomic_coordinate_fil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en.wikipedia.org/wiki/Protein_Data_Bank_(file_forma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oca.weizmann.ac.il/oca-bin/ocamain" TargetMode="External"/><Relationship Id="rId2" Type="http://schemas.openxmlformats.org/officeDocument/2006/relationships/hyperlink" Target="http://oca.weizmann.ac.il/oca-docs/oca-hom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685800" y="1752600"/>
            <a:ext cx="7772400" cy="1698625"/>
          </a:xfrm>
        </p:spPr>
        <p:txBody>
          <a:bodyPr/>
          <a:lstStyle/>
          <a:p>
            <a:r>
              <a:rPr lang="en-US" dirty="0" smtClean="0">
                <a:solidFill>
                  <a:srgbClr val="0000CC"/>
                </a:solidFill>
              </a:rPr>
              <a:t>CIS529: Bioinformatics</a:t>
            </a:r>
            <a:r>
              <a:rPr lang="en-US" smtClean="0">
                <a:solidFill>
                  <a:srgbClr val="0000CC"/>
                </a:solidFill>
              </a:rPr>
              <a:t/>
            </a:r>
            <a:br>
              <a:rPr lang="en-US" smtClean="0">
                <a:solidFill>
                  <a:srgbClr val="0000CC"/>
                </a:solidFill>
              </a:rPr>
            </a:br>
            <a:r>
              <a:rPr lang="en-US" sz="2000" smtClean="0">
                <a:solidFill>
                  <a:srgbClr val="FF0000"/>
                </a:solidFill>
              </a:rPr>
              <a:t>Revision and Protein </a:t>
            </a:r>
            <a:r>
              <a:rPr lang="en-US" sz="2000" dirty="0" smtClean="0">
                <a:solidFill>
                  <a:srgbClr val="FF0000"/>
                </a:solidFill>
              </a:rPr>
              <a:t>Structure Prediction</a:t>
            </a:r>
            <a:endParaRPr lang="en-US" sz="2000" b="0" u="sng" dirty="0" smtClean="0">
              <a:solidFill>
                <a:srgbClr val="FF0000"/>
              </a:solidFill>
            </a:endParaRPr>
          </a:p>
        </p:txBody>
      </p:sp>
      <p:sp>
        <p:nvSpPr>
          <p:cNvPr id="13316" name="Line 4"/>
          <p:cNvSpPr>
            <a:spLocks noChangeShapeType="1"/>
          </p:cNvSpPr>
          <p:nvPr/>
        </p:nvSpPr>
        <p:spPr bwMode="auto">
          <a:xfrm>
            <a:off x="0" y="3429000"/>
            <a:ext cx="9144000" cy="0"/>
          </a:xfrm>
          <a:prstGeom prst="line">
            <a:avLst/>
          </a:prstGeom>
          <a:noFill/>
          <a:ln w="38100">
            <a:solidFill>
              <a:schemeClr val="tx1"/>
            </a:solidFill>
            <a:round/>
            <a:headEnd/>
            <a:tailEnd/>
          </a:ln>
        </p:spPr>
        <p:txBody>
          <a:bodyPr wrap="none" anchor="ctr"/>
          <a:lstStyle/>
          <a:p>
            <a:endParaRPr lang="en-US" dirty="0"/>
          </a:p>
        </p:txBody>
      </p:sp>
      <p:sp>
        <p:nvSpPr>
          <p:cNvPr id="13317" name="Rectangle 6"/>
          <p:cNvSpPr>
            <a:spLocks noGrp="1" noChangeArrowheads="1"/>
          </p:cNvSpPr>
          <p:nvPr>
            <p:ph type="subTitle" idx="1"/>
          </p:nvPr>
        </p:nvSpPr>
        <p:spPr>
          <a:xfrm>
            <a:off x="1447800" y="3657600"/>
            <a:ext cx="6477000" cy="2895600"/>
          </a:xfrm>
          <a:noFill/>
        </p:spPr>
        <p:txBody>
          <a:bodyPr/>
          <a:lstStyle/>
          <a:p>
            <a:pPr eaLnBrk="1" hangingPunct="1">
              <a:lnSpc>
                <a:spcPct val="80000"/>
              </a:lnSpc>
            </a:pPr>
            <a:r>
              <a:rPr lang="en-US" sz="1400" dirty="0" smtClean="0">
                <a:solidFill>
                  <a:srgbClr val="002060"/>
                </a:solidFill>
              </a:rPr>
              <a:t>Presented by</a:t>
            </a:r>
          </a:p>
          <a:p>
            <a:pPr eaLnBrk="1" hangingPunct="1">
              <a:lnSpc>
                <a:spcPct val="80000"/>
              </a:lnSpc>
            </a:pPr>
            <a:endParaRPr lang="en-US" sz="1400" dirty="0" smtClean="0">
              <a:solidFill>
                <a:srgbClr val="002060"/>
              </a:solidFill>
            </a:endParaRPr>
          </a:p>
          <a:p>
            <a:pPr eaLnBrk="1" hangingPunct="1">
              <a:lnSpc>
                <a:spcPct val="80000"/>
              </a:lnSpc>
            </a:pPr>
            <a:r>
              <a:rPr lang="en-US" sz="2000" dirty="0" smtClean="0">
                <a:solidFill>
                  <a:srgbClr val="006600"/>
                </a:solidFill>
              </a:rPr>
              <a:t>Dr. Fayyaz-ul-Amir Afsar Minhas</a:t>
            </a:r>
          </a:p>
          <a:p>
            <a:pPr eaLnBrk="1" hangingPunct="1">
              <a:lnSpc>
                <a:spcPct val="80000"/>
              </a:lnSpc>
            </a:pPr>
            <a:endParaRPr lang="en-US" sz="2000" dirty="0" smtClean="0">
              <a:solidFill>
                <a:srgbClr val="006600"/>
              </a:solidFill>
            </a:endParaRPr>
          </a:p>
          <a:p>
            <a:pPr eaLnBrk="1" hangingPunct="1">
              <a:lnSpc>
                <a:spcPct val="80000"/>
              </a:lnSpc>
            </a:pPr>
            <a:r>
              <a:rPr lang="en-US" sz="1600" dirty="0" smtClean="0">
                <a:solidFill>
                  <a:schemeClr val="tx1"/>
                </a:solidFill>
              </a:rPr>
              <a:t>http://faculty.pieas.edu.pk/fayyaz</a:t>
            </a:r>
            <a:br>
              <a:rPr lang="en-US" sz="1600" dirty="0" smtClean="0">
                <a:solidFill>
                  <a:schemeClr val="tx1"/>
                </a:solidFill>
              </a:rPr>
            </a:br>
            <a:endParaRPr lang="en-US" sz="1600" dirty="0" smtClean="0">
              <a:solidFill>
                <a:schemeClr val="tx1"/>
              </a:solidFill>
            </a:endParaRPr>
          </a:p>
          <a:p>
            <a:pPr eaLnBrk="1" hangingPunct="1">
              <a:lnSpc>
                <a:spcPct val="80000"/>
              </a:lnSpc>
            </a:pPr>
            <a:r>
              <a:rPr lang="en-US" sz="1600" dirty="0" smtClean="0"/>
              <a:t>Department of Computer &amp; Information Sciences</a:t>
            </a:r>
          </a:p>
          <a:p>
            <a:pPr eaLnBrk="1" hangingPunct="1">
              <a:lnSpc>
                <a:spcPct val="80000"/>
              </a:lnSpc>
            </a:pPr>
            <a:r>
              <a:rPr lang="en-US" sz="1600" dirty="0" smtClean="0"/>
              <a:t>Pakistan Institute of Engineering &amp; Applied Sciences</a:t>
            </a:r>
          </a:p>
          <a:p>
            <a:pPr eaLnBrk="1" hangingPunct="1">
              <a:lnSpc>
                <a:spcPct val="80000"/>
              </a:lnSpc>
            </a:pPr>
            <a:r>
              <a:rPr lang="en-US" sz="1600" dirty="0" smtClean="0"/>
              <a:t>PO </a:t>
            </a:r>
            <a:r>
              <a:rPr lang="en-US" sz="1600" dirty="0" err="1" smtClean="0"/>
              <a:t>Nilore</a:t>
            </a:r>
            <a:r>
              <a:rPr lang="en-US" sz="1600" dirty="0" smtClean="0"/>
              <a:t>, Islamabad 45650</a:t>
            </a:r>
          </a:p>
          <a:p>
            <a:pPr eaLnBrk="1" hangingPunct="1">
              <a:lnSpc>
                <a:spcPct val="80000"/>
              </a:lnSpc>
            </a:pPr>
            <a:r>
              <a:rPr lang="en-US" sz="1600" dirty="0" smtClean="0"/>
              <a:t>Pakistan</a:t>
            </a:r>
          </a:p>
          <a:p>
            <a:pPr eaLnBrk="1" hangingPunct="1">
              <a:lnSpc>
                <a:spcPct val="80000"/>
              </a:lnSpc>
            </a:pPr>
            <a:endParaRPr lang="en-US" sz="2000" b="0" dirty="0" smtClean="0"/>
          </a:p>
          <a:p>
            <a:pPr eaLnBrk="1" hangingPunct="1">
              <a:lnSpc>
                <a:spcPct val="80000"/>
              </a:lnSpc>
            </a:pPr>
            <a:endParaRPr lang="en-US" sz="2000" b="0" dirty="0" smtClean="0"/>
          </a:p>
          <a:p>
            <a:pPr eaLnBrk="1" hangingPunct="1">
              <a:lnSpc>
                <a:spcPct val="80000"/>
              </a:lnSpc>
            </a:pPr>
            <a:endParaRPr lang="en-US"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PDB 101</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0526"/>
            <a:ext cx="7620000" cy="425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770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PDB Itself</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95619"/>
            <a:ext cx="8153400" cy="445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36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 y="1905000"/>
            <a:ext cx="9144000" cy="426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31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PDBSum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07114"/>
            <a:ext cx="6248400" cy="512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PDB</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14</a:t>
            </a:fld>
            <a:endParaRPr lang="en-US" dirty="0"/>
          </a:p>
        </p:txBody>
      </p:sp>
      <p:sp>
        <p:nvSpPr>
          <p:cNvPr id="5" name="Content Placeholder 4"/>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1"/>
            <a:ext cx="6118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6172200"/>
            <a:ext cx="7239000" cy="430887"/>
          </a:xfrm>
          <a:prstGeom prst="rect">
            <a:avLst/>
          </a:prstGeom>
        </p:spPr>
        <p:txBody>
          <a:bodyPr wrap="square">
            <a:spAutoFit/>
          </a:bodyPr>
          <a:lstStyle/>
          <a:p>
            <a:r>
              <a:rPr lang="en-US" sz="1100" dirty="0"/>
              <a:t>R. P. </a:t>
            </a:r>
            <a:r>
              <a:rPr lang="en-US" sz="1100" dirty="0" err="1"/>
              <a:t>Joosten</a:t>
            </a:r>
            <a:r>
              <a:rPr lang="en-US" sz="1100" dirty="0"/>
              <a:t>, T. A. H. </a:t>
            </a:r>
            <a:r>
              <a:rPr lang="en-US" sz="1100" dirty="0" err="1"/>
              <a:t>te</a:t>
            </a:r>
            <a:r>
              <a:rPr lang="en-US" sz="1100" dirty="0"/>
              <a:t> </a:t>
            </a:r>
            <a:r>
              <a:rPr lang="en-US" sz="1100" dirty="0" err="1"/>
              <a:t>Beek</a:t>
            </a:r>
            <a:r>
              <a:rPr lang="en-US" sz="1100" dirty="0"/>
              <a:t>, E. Krieger, M. L. </a:t>
            </a:r>
            <a:r>
              <a:rPr lang="en-US" sz="1100" dirty="0" err="1"/>
              <a:t>Hekkelman</a:t>
            </a:r>
            <a:r>
              <a:rPr lang="en-US" sz="1100" dirty="0"/>
              <a:t>, R. W. W. </a:t>
            </a:r>
            <a:r>
              <a:rPr lang="en-US" sz="1100" dirty="0" err="1"/>
              <a:t>Hooft</a:t>
            </a:r>
            <a:r>
              <a:rPr lang="en-US" sz="1100" dirty="0"/>
              <a:t>, R. Schneider, C. Sander, and G. </a:t>
            </a:r>
            <a:r>
              <a:rPr lang="en-US" sz="1100" dirty="0" err="1"/>
              <a:t>Vriend</a:t>
            </a:r>
            <a:r>
              <a:rPr lang="en-US" sz="1100" dirty="0"/>
              <a:t>, “A series of PDB related databases for everyday needs,” </a:t>
            </a:r>
            <a:r>
              <a:rPr lang="en-US" sz="1100" i="1" dirty="0"/>
              <a:t>Nucleic Acids Res.</a:t>
            </a:r>
            <a:r>
              <a:rPr lang="en-US" sz="1100" dirty="0"/>
              <a:t>, vol. 39, no. </a:t>
            </a:r>
            <a:r>
              <a:rPr lang="en-US" sz="1100" dirty="0" err="1"/>
              <a:t>suppl</a:t>
            </a:r>
            <a:r>
              <a:rPr lang="en-US" sz="1100" dirty="0"/>
              <a:t> 1, pp. D411–D419, Jan. 2011.</a:t>
            </a:r>
          </a:p>
        </p:txBody>
      </p:sp>
    </p:spTree>
    <p:extLst>
      <p:ext uri="{BB962C8B-B14F-4D97-AF65-F5344CB8AC3E}">
        <p14:creationId xmlns:p14="http://schemas.microsoft.com/office/powerpoint/2010/main" val="835086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PDB Files</a:t>
            </a:r>
            <a:endParaRPr lang="en-US" dirty="0"/>
          </a:p>
        </p:txBody>
      </p:sp>
      <p:sp>
        <p:nvSpPr>
          <p:cNvPr id="3" name="Content Placeholder 2"/>
          <p:cNvSpPr>
            <a:spLocks noGrp="1"/>
          </p:cNvSpPr>
          <p:nvPr>
            <p:ph idx="1"/>
          </p:nvPr>
        </p:nvSpPr>
        <p:spPr/>
        <p:txBody>
          <a:bodyPr/>
          <a:lstStyle/>
          <a:p>
            <a:r>
              <a:rPr lang="en-US" dirty="0" smtClean="0"/>
              <a:t>You can view them in UGENE</a:t>
            </a:r>
          </a:p>
          <a:p>
            <a:r>
              <a:rPr lang="en-US" dirty="0" smtClean="0"/>
              <a:t>Get Annotations as well</a:t>
            </a:r>
          </a:p>
          <a:p>
            <a:endParaRPr lang="en-US" dirty="0"/>
          </a:p>
          <a:p>
            <a:r>
              <a:rPr lang="en-US" dirty="0" smtClean="0"/>
              <a:t>However, </a:t>
            </a:r>
            <a:r>
              <a:rPr lang="en-US" dirty="0" err="1" smtClean="0"/>
              <a:t>PyMOL</a:t>
            </a:r>
            <a:r>
              <a:rPr lang="en-US" dirty="0" smtClean="0"/>
              <a:t> is much </a:t>
            </a:r>
            <a:r>
              <a:rPr lang="en-US" dirty="0" err="1" smtClean="0"/>
              <a:t>much</a:t>
            </a:r>
            <a:r>
              <a:rPr lang="en-US" dirty="0" smtClean="0"/>
              <a:t> better!</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15</a:t>
            </a:fld>
            <a:endParaRPr lang="en-US" dirty="0"/>
          </a:p>
        </p:txBody>
      </p:sp>
    </p:spTree>
    <p:extLst>
      <p:ext uri="{BB962C8B-B14F-4D97-AF65-F5344CB8AC3E}">
        <p14:creationId xmlns:p14="http://schemas.microsoft.com/office/powerpoint/2010/main" val="912755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PyMOL</a:t>
            </a:r>
            <a:endParaRPr lang="en-US" dirty="0"/>
          </a:p>
        </p:txBody>
      </p:sp>
      <p:sp>
        <p:nvSpPr>
          <p:cNvPr id="3" name="Content Placeholder 2"/>
          <p:cNvSpPr>
            <a:spLocks noGrp="1"/>
          </p:cNvSpPr>
          <p:nvPr>
            <p:ph idx="1"/>
          </p:nvPr>
        </p:nvSpPr>
        <p:spPr/>
        <p:txBody>
          <a:bodyPr/>
          <a:lstStyle/>
          <a:p>
            <a:r>
              <a:rPr lang="en-US" dirty="0" err="1" smtClean="0"/>
              <a:t>PyMOL</a:t>
            </a:r>
            <a:r>
              <a:rPr lang="en-US" dirty="0" smtClean="0"/>
              <a:t> </a:t>
            </a:r>
          </a:p>
          <a:p>
            <a:pPr lvl="1"/>
            <a:r>
              <a:rPr lang="en-US" dirty="0" smtClean="0"/>
              <a:t>Free *for </a:t>
            </a:r>
            <a:r>
              <a:rPr lang="en-US" dirty="0"/>
              <a:t>academic use (</a:t>
            </a:r>
            <a:r>
              <a:rPr lang="en-US" dirty="0">
                <a:hlinkClick r:id="rId2"/>
              </a:rPr>
              <a:t>http://pymol.org/edu/?q=educational</a:t>
            </a:r>
            <a:r>
              <a:rPr lang="en-US" dirty="0" smtClean="0">
                <a:hlinkClick r:id="rId2"/>
              </a:rPr>
              <a:t>/</a:t>
            </a:r>
            <a:r>
              <a:rPr lang="en-US" dirty="0" smtClean="0"/>
              <a:t>)</a:t>
            </a:r>
          </a:p>
          <a:p>
            <a:pPr lvl="1"/>
            <a:r>
              <a:rPr lang="en-US" dirty="0" smtClean="0"/>
              <a:t>Tool for molecular visualization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16</a:t>
            </a:fld>
            <a:endParaRPr lang="en-US" dirty="0"/>
          </a:p>
        </p:txBody>
      </p:sp>
      <p:sp>
        <p:nvSpPr>
          <p:cNvPr id="5" name="Rectangle 4"/>
          <p:cNvSpPr/>
          <p:nvPr/>
        </p:nvSpPr>
        <p:spPr>
          <a:xfrm>
            <a:off x="-1066800" y="5638800"/>
            <a:ext cx="10820400" cy="830997"/>
          </a:xfrm>
          <a:prstGeom prst="rect">
            <a:avLst/>
          </a:prstGeom>
        </p:spPr>
        <p:txBody>
          <a:bodyPr wrap="square">
            <a:spAutoFit/>
          </a:bodyPr>
          <a:lstStyle/>
          <a:p>
            <a:r>
              <a:rPr lang="en-US" dirty="0">
                <a:hlinkClick r:id="rId3"/>
              </a:rPr>
              <a:t>http://</a:t>
            </a:r>
            <a:r>
              <a:rPr lang="en-US" dirty="0" smtClean="0">
                <a:hlinkClick r:id="rId3"/>
              </a:rPr>
              <a:t>www.pymolwiki.org/index.php/Practical_Pymol_for_Beginners</a:t>
            </a:r>
            <a:endParaRPr lang="en-US" dirty="0" smtClean="0"/>
          </a:p>
          <a:p>
            <a:endParaRPr lang="en-US" dirty="0"/>
          </a:p>
        </p:txBody>
      </p:sp>
    </p:spTree>
    <p:extLst>
      <p:ext uri="{BB962C8B-B14F-4D97-AF65-F5344CB8AC3E}">
        <p14:creationId xmlns:p14="http://schemas.microsoft.com/office/powerpoint/2010/main" val="209574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17</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838200"/>
            <a:ext cx="6381750" cy="602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228600" y="1752600"/>
            <a:ext cx="1600200" cy="609600"/>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PyMOL</a:t>
            </a:r>
            <a:r>
              <a:rPr kumimoji="0" lang="en-US" sz="1400" b="0" i="0" u="none" strike="noStrike" cap="none" normalizeH="0" baseline="0" dirty="0" smtClean="0">
                <a:ln>
                  <a:noFill/>
                </a:ln>
                <a:solidFill>
                  <a:schemeClr val="tx1"/>
                </a:solidFill>
                <a:effectLst/>
                <a:latin typeface="Times New Roman" pitchFamily="18" charset="0"/>
              </a:rPr>
              <a:t> Molecular Graphics System</a:t>
            </a:r>
          </a:p>
        </p:txBody>
      </p:sp>
      <p:sp>
        <p:nvSpPr>
          <p:cNvPr id="8" name="Rectangular Callout 7"/>
          <p:cNvSpPr/>
          <p:nvPr/>
        </p:nvSpPr>
        <p:spPr>
          <a:xfrm>
            <a:off x="228600" y="3545789"/>
            <a:ext cx="1600200" cy="318976"/>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PyMOL</a:t>
            </a:r>
            <a:r>
              <a:rPr kumimoji="0" lang="en-US" sz="1400" b="0" i="0" u="none" strike="noStrike" cap="none" normalizeH="0" baseline="0" dirty="0" smtClean="0">
                <a:ln>
                  <a:noFill/>
                </a:ln>
                <a:solidFill>
                  <a:schemeClr val="tx1"/>
                </a:solidFill>
                <a:effectLst/>
                <a:latin typeface="Times New Roman" pitchFamily="18" charset="0"/>
              </a:rPr>
              <a:t> Viewer</a:t>
            </a:r>
          </a:p>
        </p:txBody>
      </p:sp>
      <p:sp>
        <p:nvSpPr>
          <p:cNvPr id="9" name="Rectangular Callout 8"/>
          <p:cNvSpPr/>
          <p:nvPr/>
        </p:nvSpPr>
        <p:spPr>
          <a:xfrm>
            <a:off x="230372" y="990600"/>
            <a:ext cx="1600200" cy="609600"/>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Menus</a:t>
            </a:r>
          </a:p>
        </p:txBody>
      </p:sp>
      <p:sp>
        <p:nvSpPr>
          <p:cNvPr id="10" name="Rectangular Callout 9"/>
          <p:cNvSpPr/>
          <p:nvPr/>
        </p:nvSpPr>
        <p:spPr>
          <a:xfrm>
            <a:off x="7573483" y="3864765"/>
            <a:ext cx="732317" cy="304800"/>
          </a:xfrm>
          <a:prstGeom prst="wedgeRectCallout">
            <a:avLst>
              <a:gd name="adj1" fmla="val -21177"/>
              <a:gd name="adj2" fmla="val -139391"/>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rPr>
              <a:t>Objects</a:t>
            </a:r>
          </a:p>
        </p:txBody>
      </p:sp>
      <p:sp>
        <p:nvSpPr>
          <p:cNvPr id="11" name="Rectangular Callout 10"/>
          <p:cNvSpPr/>
          <p:nvPr/>
        </p:nvSpPr>
        <p:spPr>
          <a:xfrm>
            <a:off x="7578799" y="5181600"/>
            <a:ext cx="1180657" cy="381000"/>
          </a:xfrm>
          <a:prstGeom prst="wedgeRectCallout">
            <a:avLst>
              <a:gd name="adj1" fmla="val 15471"/>
              <a:gd name="adj2" fmla="val 68416"/>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Times New Roman" pitchFamily="18" charset="0"/>
              </a:rPr>
              <a:t>Selection Controls</a:t>
            </a:r>
          </a:p>
        </p:txBody>
      </p:sp>
      <p:sp>
        <p:nvSpPr>
          <p:cNvPr id="12" name="Rectangular Callout 11"/>
          <p:cNvSpPr/>
          <p:nvPr/>
        </p:nvSpPr>
        <p:spPr>
          <a:xfrm>
            <a:off x="7569939" y="4419598"/>
            <a:ext cx="1189517" cy="609601"/>
          </a:xfrm>
          <a:prstGeom prst="wedgeRectCallout">
            <a:avLst>
              <a:gd name="adj1" fmla="val 35136"/>
              <a:gd name="adj2" fmla="val -172530"/>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rPr>
              <a:t>Action, </a:t>
            </a:r>
          </a:p>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rPr>
              <a:t>Show, </a:t>
            </a:r>
            <a:r>
              <a:rPr kumimoji="0" lang="en-US" sz="900" b="0" i="0" u="none" strike="noStrike" cap="none" normalizeH="0" baseline="0" dirty="0" smtClean="0">
                <a:ln>
                  <a:noFill/>
                </a:ln>
                <a:solidFill>
                  <a:schemeClr val="bg1"/>
                </a:solidFill>
                <a:effectLst/>
              </a:rPr>
              <a:t>Hide</a:t>
            </a:r>
          </a:p>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rPr>
              <a:t>Label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rPr>
              <a:t>Color</a:t>
            </a:r>
          </a:p>
        </p:txBody>
      </p:sp>
      <p:sp>
        <p:nvSpPr>
          <p:cNvPr id="13" name="Rectangular Callout 12"/>
          <p:cNvSpPr/>
          <p:nvPr/>
        </p:nvSpPr>
        <p:spPr>
          <a:xfrm>
            <a:off x="3124200" y="5943601"/>
            <a:ext cx="1189517" cy="304800"/>
          </a:xfrm>
          <a:prstGeom prst="wedgeRectCallout">
            <a:avLst>
              <a:gd name="adj1" fmla="val 31560"/>
              <a:gd name="adj2" fmla="val -198693"/>
            </a:avLst>
          </a:prstGeom>
          <a:ln w="31750">
            <a:solidFill>
              <a:schemeClr val="bg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rPr>
              <a:t>Object View</a:t>
            </a:r>
          </a:p>
        </p:txBody>
      </p:sp>
      <p:sp>
        <p:nvSpPr>
          <p:cNvPr id="15" name="Rectangular Callout 14"/>
          <p:cNvSpPr/>
          <p:nvPr/>
        </p:nvSpPr>
        <p:spPr>
          <a:xfrm>
            <a:off x="228600" y="2667000"/>
            <a:ext cx="1600200" cy="318976"/>
          </a:xfrm>
          <a:prstGeom prst="wedgeRectCallout">
            <a:avLst>
              <a:gd name="adj1" fmla="val 107539"/>
              <a:gd name="adj2" fmla="val -24275"/>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Python Commands</a:t>
            </a:r>
          </a:p>
        </p:txBody>
      </p:sp>
      <p:sp>
        <p:nvSpPr>
          <p:cNvPr id="16" name="Rectangular Callout 15"/>
          <p:cNvSpPr/>
          <p:nvPr/>
        </p:nvSpPr>
        <p:spPr>
          <a:xfrm>
            <a:off x="76200" y="5899299"/>
            <a:ext cx="1600200" cy="318976"/>
          </a:xfrm>
          <a:prstGeom prst="wedgeRectCallout">
            <a:avLst>
              <a:gd name="adj1" fmla="val 114848"/>
              <a:gd name="adj2" fmla="val 209059"/>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Python Commands</a:t>
            </a:r>
          </a:p>
        </p:txBody>
      </p:sp>
    </p:spTree>
    <p:extLst>
      <p:ext uri="{BB962C8B-B14F-4D97-AF65-F5344CB8AC3E}">
        <p14:creationId xmlns:p14="http://schemas.microsoft.com/office/powerpoint/2010/main" val="26623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types</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Lines</a:t>
            </a:r>
          </a:p>
          <a:p>
            <a:pPr lvl="1"/>
            <a:r>
              <a:rPr lang="en-US" dirty="0" smtClean="0"/>
              <a:t>Sticks</a:t>
            </a:r>
          </a:p>
          <a:p>
            <a:pPr lvl="1"/>
            <a:r>
              <a:rPr lang="en-US" dirty="0" smtClean="0"/>
              <a:t>Cartoon</a:t>
            </a:r>
          </a:p>
          <a:p>
            <a:pPr lvl="1"/>
            <a:r>
              <a:rPr lang="en-US" dirty="0" smtClean="0"/>
              <a:t>Space-fill</a:t>
            </a:r>
          </a:p>
          <a:p>
            <a:pPr lvl="1"/>
            <a:r>
              <a:rPr lang="en-US" dirty="0" smtClean="0"/>
              <a:t>Surface</a:t>
            </a:r>
          </a:p>
          <a:p>
            <a:r>
              <a:rPr lang="en-US" dirty="0" smtClean="0"/>
              <a:t>How are </a:t>
            </a:r>
            <a:r>
              <a:rPr lang="en-US" dirty="0" err="1" smtClean="0"/>
              <a:t>secodnary</a:t>
            </a:r>
            <a:r>
              <a:rPr lang="en-US" dirty="0" smtClean="0"/>
              <a:t> structures assigned?</a:t>
            </a:r>
          </a:p>
          <a:p>
            <a:pPr lvl="1"/>
            <a:r>
              <a:rPr lang="en-US" dirty="0" smtClean="0"/>
              <a:t>DSSP</a:t>
            </a:r>
          </a:p>
          <a:p>
            <a:pPr lvl="1"/>
            <a:r>
              <a:rPr lang="en-US" dirty="0"/>
              <a:t>STRIDE </a:t>
            </a:r>
            <a:r>
              <a:rPr lang="en-US" sz="1800" dirty="0"/>
              <a:t>(</a:t>
            </a:r>
            <a:r>
              <a:rPr lang="en-US" sz="1800" dirty="0">
                <a:hlinkClick r:id="rId2"/>
              </a:rPr>
              <a:t>http://en.wikipedia.org/wiki/STRIDE_%</a:t>
            </a:r>
            <a:r>
              <a:rPr lang="en-US" sz="1800" dirty="0" smtClean="0">
                <a:hlinkClick r:id="rId2"/>
              </a:rPr>
              <a:t>28protein%29</a:t>
            </a:r>
            <a:r>
              <a:rPr lang="en-US" sz="1800" dirty="0" smtClean="0"/>
              <a: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18</a:t>
            </a:fld>
            <a:endParaRPr lang="en-US" dirty="0"/>
          </a:p>
        </p:txBody>
      </p:sp>
    </p:spTree>
    <p:extLst>
      <p:ext uri="{BB962C8B-B14F-4D97-AF65-F5344CB8AC3E}">
        <p14:creationId xmlns:p14="http://schemas.microsoft.com/office/powerpoint/2010/main" val="3704136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Accessible Surface Area</a:t>
            </a:r>
            <a:endParaRPr lang="en-US" dirty="0"/>
          </a:p>
        </p:txBody>
      </p:sp>
      <p:sp>
        <p:nvSpPr>
          <p:cNvPr id="3" name="Content Placeholder 2"/>
          <p:cNvSpPr>
            <a:spLocks noGrp="1"/>
          </p:cNvSpPr>
          <p:nvPr>
            <p:ph idx="1"/>
          </p:nvPr>
        </p:nvSpPr>
        <p:spPr>
          <a:xfrm>
            <a:off x="685800" y="1828800"/>
            <a:ext cx="5257800" cy="4267200"/>
          </a:xfrm>
        </p:spPr>
        <p:txBody>
          <a:bodyPr/>
          <a:lstStyle/>
          <a:p>
            <a:r>
              <a:rPr lang="en-US" dirty="0" smtClean="0"/>
              <a:t>Role a ball around the molecule to obtain the surface</a:t>
            </a:r>
          </a:p>
          <a:p>
            <a:endParaRPr lang="en-US" dirty="0"/>
          </a:p>
          <a:p>
            <a:r>
              <a:rPr lang="en-US" dirty="0" smtClean="0"/>
              <a:t>Methods: </a:t>
            </a:r>
          </a:p>
          <a:p>
            <a:pPr lvl="1"/>
            <a:r>
              <a:rPr lang="en-US" dirty="0" smtClean="0"/>
              <a:t>STRIDE</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19</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284516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83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Ontology (GO)</a:t>
            </a:r>
            <a:endParaRPr lang="en-US" dirty="0"/>
          </a:p>
        </p:txBody>
      </p:sp>
      <p:sp>
        <p:nvSpPr>
          <p:cNvPr id="3" name="Content Placeholder 2"/>
          <p:cNvSpPr>
            <a:spLocks noGrp="1"/>
          </p:cNvSpPr>
          <p:nvPr>
            <p:ph idx="1"/>
          </p:nvPr>
        </p:nvSpPr>
        <p:spPr/>
        <p:txBody>
          <a:bodyPr/>
          <a:lstStyle/>
          <a:p>
            <a:r>
              <a:rPr lang="en-US" sz="2000" dirty="0"/>
              <a:t>Gene ontology</a:t>
            </a:r>
            <a:r>
              <a:rPr lang="en-US" sz="2000" b="0" dirty="0"/>
              <a:t>, or </a:t>
            </a:r>
            <a:r>
              <a:rPr lang="en-US" sz="2000" dirty="0"/>
              <a:t>GO</a:t>
            </a:r>
            <a:r>
              <a:rPr lang="en-US" sz="2000" b="0" dirty="0"/>
              <a:t>, is a major bioinformatics initiative to unify the representation of gene and gene product attributes across </a:t>
            </a:r>
            <a:r>
              <a:rPr lang="en-US" sz="2000" b="0" dirty="0" smtClean="0"/>
              <a:t>all species.</a:t>
            </a:r>
            <a:r>
              <a:rPr lang="en-US" sz="2000" b="0" dirty="0"/>
              <a:t> More specifically, the project aims to:</a:t>
            </a:r>
          </a:p>
          <a:p>
            <a:pPr lvl="1"/>
            <a:r>
              <a:rPr lang="en-US" sz="2000" b="0" dirty="0"/>
              <a:t>Maintain and develop its controlled vocabulary of gene and gene product </a:t>
            </a:r>
            <a:r>
              <a:rPr lang="en-US" sz="2000" b="0" dirty="0" smtClean="0"/>
              <a:t>attributes;</a:t>
            </a:r>
          </a:p>
          <a:p>
            <a:pPr lvl="1"/>
            <a:r>
              <a:rPr lang="en-US" sz="2000" b="0" dirty="0" smtClean="0"/>
              <a:t>Annotate</a:t>
            </a:r>
            <a:r>
              <a:rPr lang="en-US" sz="2000" b="0" dirty="0"/>
              <a:t> genes and gene products, and assimilate and disseminate annotation data;</a:t>
            </a:r>
          </a:p>
          <a:p>
            <a:pPr lvl="1"/>
            <a:r>
              <a:rPr lang="en-US" sz="2000" b="0" dirty="0"/>
              <a:t>Provide tools for easy access to all aspects of the data provided by the project, and to enable functional interpretation of experimental data using the GO, for example via enrichment analysis.</a:t>
            </a:r>
          </a:p>
          <a:p>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a:t>
            </a:fld>
            <a:endParaRPr lang="en-US" dirty="0"/>
          </a:p>
        </p:txBody>
      </p:sp>
      <p:sp>
        <p:nvSpPr>
          <p:cNvPr id="5" name="Rectangle 4"/>
          <p:cNvSpPr/>
          <p:nvPr/>
        </p:nvSpPr>
        <p:spPr>
          <a:xfrm>
            <a:off x="990600" y="5791200"/>
            <a:ext cx="7162800" cy="830997"/>
          </a:xfrm>
          <a:prstGeom prst="rect">
            <a:avLst/>
          </a:prstGeom>
        </p:spPr>
        <p:txBody>
          <a:bodyPr wrap="square">
            <a:spAutoFit/>
          </a:bodyPr>
          <a:lstStyle/>
          <a:p>
            <a:r>
              <a:rPr lang="en-US" dirty="0">
                <a:hlinkClick r:id="rId3"/>
              </a:rPr>
              <a:t>http://</a:t>
            </a:r>
            <a:r>
              <a:rPr lang="en-US" dirty="0" smtClean="0">
                <a:hlinkClick r:id="rId3"/>
              </a:rPr>
              <a:t>geneontology.org/page/documentation</a:t>
            </a:r>
            <a:endParaRPr lang="en-US" dirty="0" smtClean="0"/>
          </a:p>
          <a:p>
            <a:endParaRPr lang="en-US" dirty="0"/>
          </a:p>
        </p:txBody>
      </p:sp>
    </p:spTree>
    <p:extLst>
      <p:ext uri="{BB962C8B-B14F-4D97-AF65-F5344CB8AC3E}">
        <p14:creationId xmlns:p14="http://schemas.microsoft.com/office/powerpoint/2010/main" val="21171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Commands</a:t>
            </a:r>
            <a:endParaRPr lang="en-US" dirty="0"/>
          </a:p>
        </p:txBody>
      </p:sp>
      <p:sp>
        <p:nvSpPr>
          <p:cNvPr id="3" name="Content Placeholder 2"/>
          <p:cNvSpPr>
            <a:spLocks noGrp="1"/>
          </p:cNvSpPr>
          <p:nvPr>
            <p:ph idx="1"/>
          </p:nvPr>
        </p:nvSpPr>
        <p:spPr/>
        <p:txBody>
          <a:bodyPr/>
          <a:lstStyle/>
          <a:p>
            <a:r>
              <a:rPr lang="en-US" dirty="0" smtClean="0"/>
              <a:t>Fetch</a:t>
            </a:r>
          </a:p>
          <a:p>
            <a:r>
              <a:rPr lang="en-US" dirty="0" smtClean="0"/>
              <a:t>Open</a:t>
            </a:r>
          </a:p>
          <a:p>
            <a:endParaRPr lang="en-US" dirty="0"/>
          </a:p>
          <a:p>
            <a:endParaRPr lang="en-US" dirty="0" smtClean="0"/>
          </a:p>
          <a:p>
            <a:r>
              <a:rPr lang="en-US" dirty="0" smtClean="0"/>
              <a:t>Using Mouse</a:t>
            </a:r>
          </a:p>
          <a:p>
            <a:pPr lvl="1"/>
            <a:r>
              <a:rPr lang="en-US" sz="1600" dirty="0" smtClean="0"/>
              <a:t>Hold Left Click and rotate</a:t>
            </a:r>
          </a:p>
          <a:p>
            <a:pPr lvl="1"/>
            <a:r>
              <a:rPr lang="en-US" sz="1600" dirty="0" smtClean="0"/>
              <a:t>Hold Right Click and zoom in and out</a:t>
            </a:r>
          </a:p>
          <a:p>
            <a:pPr lvl="1"/>
            <a:r>
              <a:rPr lang="en-US" sz="1600" dirty="0" smtClean="0"/>
              <a:t>Left Click for selection</a:t>
            </a:r>
          </a:p>
          <a:p>
            <a:pPr lvl="1"/>
            <a:r>
              <a:rPr lang="en-US" sz="1600" dirty="0" smtClean="0"/>
              <a:t>Right Click for Menu</a:t>
            </a:r>
          </a:p>
          <a:p>
            <a:pPr lvl="1"/>
            <a:r>
              <a:rPr lang="en-US" sz="1600" dirty="0" smtClean="0"/>
              <a:t>Middle Click and hold to move</a:t>
            </a:r>
          </a:p>
          <a:p>
            <a:pPr lvl="1"/>
            <a:r>
              <a:rPr lang="en-US" sz="1600" dirty="0" smtClean="0"/>
              <a:t>Roll to change the z-min and z-max of the view window</a:t>
            </a:r>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20</a:t>
            </a:fld>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194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911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PyMOL</a:t>
            </a:r>
            <a:endParaRPr lang="en-US" dirty="0"/>
          </a:p>
        </p:txBody>
      </p:sp>
      <p:sp>
        <p:nvSpPr>
          <p:cNvPr id="3" name="Content Placeholder 2"/>
          <p:cNvSpPr>
            <a:spLocks noGrp="1"/>
          </p:cNvSpPr>
          <p:nvPr>
            <p:ph idx="1"/>
          </p:nvPr>
        </p:nvSpPr>
        <p:spPr/>
        <p:txBody>
          <a:bodyPr/>
          <a:lstStyle/>
          <a:p>
            <a:r>
              <a:rPr lang="en-US" sz="1600" dirty="0" smtClean="0"/>
              <a:t>Actions</a:t>
            </a:r>
          </a:p>
          <a:p>
            <a:pPr lvl="1"/>
            <a:r>
              <a:rPr lang="en-US" sz="1600" dirty="0" smtClean="0"/>
              <a:t>Center</a:t>
            </a:r>
          </a:p>
          <a:p>
            <a:pPr lvl="1"/>
            <a:r>
              <a:rPr lang="en-US" sz="1600" dirty="0" err="1" smtClean="0"/>
              <a:t>Hydrogens</a:t>
            </a:r>
            <a:endParaRPr lang="en-US" sz="1600" dirty="0" smtClean="0"/>
          </a:p>
          <a:p>
            <a:pPr lvl="1"/>
            <a:r>
              <a:rPr lang="en-US" sz="1600" dirty="0" smtClean="0"/>
              <a:t>Remove Waters</a:t>
            </a:r>
          </a:p>
          <a:p>
            <a:pPr lvl="1"/>
            <a:r>
              <a:rPr lang="en-US" sz="1600" dirty="0" smtClean="0"/>
              <a:t>Deleting</a:t>
            </a:r>
          </a:p>
          <a:p>
            <a:r>
              <a:rPr lang="en-US" sz="1600" dirty="0" smtClean="0"/>
              <a:t>Show</a:t>
            </a:r>
          </a:p>
          <a:p>
            <a:pPr lvl="1"/>
            <a:r>
              <a:rPr lang="en-US" sz="1600" dirty="0" smtClean="0"/>
              <a:t>As – lines, sticks, ribbon, cartoon, dots, spheres, mesh and surface</a:t>
            </a:r>
          </a:p>
          <a:p>
            <a:r>
              <a:rPr lang="en-US" sz="1600" dirty="0" smtClean="0"/>
              <a:t>Hide</a:t>
            </a:r>
          </a:p>
          <a:p>
            <a:pPr lvl="1"/>
            <a:r>
              <a:rPr lang="en-US" sz="1600" dirty="0" smtClean="0"/>
              <a:t>Everything or certain views</a:t>
            </a:r>
          </a:p>
          <a:p>
            <a:r>
              <a:rPr lang="en-US" sz="1600" dirty="0" smtClean="0"/>
              <a:t>Label</a:t>
            </a:r>
          </a:p>
          <a:p>
            <a:pPr lvl="1"/>
            <a:r>
              <a:rPr lang="en-US" sz="1600" dirty="0" smtClean="0"/>
              <a:t>Hide – label</a:t>
            </a:r>
          </a:p>
          <a:p>
            <a:r>
              <a:rPr lang="en-US" sz="1600" dirty="0" smtClean="0"/>
              <a:t>Color</a:t>
            </a:r>
          </a:p>
          <a:p>
            <a:pPr lvl="1"/>
            <a:r>
              <a:rPr lang="en-US" sz="1600" dirty="0" smtClean="0"/>
              <a:t>Spectrum or in certain ways</a:t>
            </a:r>
          </a:p>
          <a:p>
            <a:pPr lvl="1"/>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21</a:t>
            </a:fld>
            <a:endParaRPr lang="en-US" dirty="0"/>
          </a:p>
        </p:txBody>
      </p:sp>
    </p:spTree>
    <p:extLst>
      <p:ext uri="{BB962C8B-B14F-4D97-AF65-F5344CB8AC3E}">
        <p14:creationId xmlns:p14="http://schemas.microsoft.com/office/powerpoint/2010/main" val="3939640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293"/>
            <a:ext cx="7924800" cy="595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5400000">
            <a:off x="7363213" y="2895600"/>
            <a:ext cx="1917513" cy="461665"/>
          </a:xfrm>
          <a:prstGeom prst="rect">
            <a:avLst/>
          </a:prstGeom>
          <a:noFill/>
        </p:spPr>
        <p:txBody>
          <a:bodyPr wrap="none" rtlCol="0">
            <a:spAutoFit/>
          </a:bodyPr>
          <a:lstStyle/>
          <a:p>
            <a:r>
              <a:rPr lang="en-US" dirty="0" smtClean="0"/>
              <a:t>Polar contacts</a:t>
            </a:r>
            <a:endParaRPr lang="en-US" dirty="0"/>
          </a:p>
        </p:txBody>
      </p:sp>
    </p:spTree>
    <p:extLst>
      <p:ext uri="{BB962C8B-B14F-4D97-AF65-F5344CB8AC3E}">
        <p14:creationId xmlns:p14="http://schemas.microsoft.com/office/powerpoint/2010/main" val="1100231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PyMOL</a:t>
            </a:r>
            <a:r>
              <a:rPr lang="en-US" dirty="0" smtClean="0"/>
              <a:t> Visualization Exercise</a:t>
            </a:r>
            <a:endParaRPr lang="en-US" dirty="0"/>
          </a:p>
        </p:txBody>
      </p:sp>
      <p:sp>
        <p:nvSpPr>
          <p:cNvPr id="3" name="Content Placeholder 2"/>
          <p:cNvSpPr>
            <a:spLocks noGrp="1"/>
          </p:cNvSpPr>
          <p:nvPr>
            <p:ph idx="1"/>
          </p:nvPr>
        </p:nvSpPr>
        <p:spPr/>
        <p:txBody>
          <a:bodyPr/>
          <a:lstStyle/>
          <a:p>
            <a:r>
              <a:rPr lang="en-US" sz="1800" dirty="0" smtClean="0"/>
              <a:t>Load 1CLL</a:t>
            </a:r>
          </a:p>
          <a:p>
            <a:r>
              <a:rPr lang="en-US" sz="1800" dirty="0" smtClean="0"/>
              <a:t>Visualize 1CLL</a:t>
            </a:r>
          </a:p>
          <a:p>
            <a:pPr lvl="1"/>
            <a:r>
              <a:rPr lang="en-US" sz="1800" dirty="0" smtClean="0"/>
              <a:t>Show the structure as a cartoon</a:t>
            </a:r>
          </a:p>
          <a:p>
            <a:pPr lvl="1"/>
            <a:r>
              <a:rPr lang="en-US" sz="1800" dirty="0" smtClean="0"/>
              <a:t>Hide lines</a:t>
            </a:r>
          </a:p>
          <a:p>
            <a:pPr lvl="1"/>
            <a:r>
              <a:rPr lang="en-US" sz="1800" dirty="0" smtClean="0"/>
              <a:t>Try Action-&gt; Presets (Ligand, technical, b-value)</a:t>
            </a:r>
          </a:p>
          <a:p>
            <a:pPr lvl="1"/>
            <a:r>
              <a:rPr lang="en-US" sz="1800" dirty="0" smtClean="0"/>
              <a:t>Get rid of Water-atoms</a:t>
            </a:r>
          </a:p>
          <a:p>
            <a:pPr lvl="1"/>
            <a:r>
              <a:rPr lang="en-US" sz="1800" dirty="0" smtClean="0"/>
              <a:t>Show the Calcium ions as spheres</a:t>
            </a:r>
          </a:p>
          <a:p>
            <a:pPr lvl="1"/>
            <a:r>
              <a:rPr lang="en-US" sz="1800" dirty="0" smtClean="0"/>
              <a:t>Show lines</a:t>
            </a:r>
          </a:p>
          <a:p>
            <a:pPr lvl="1"/>
            <a:r>
              <a:rPr lang="en-US" sz="1800" dirty="0" smtClean="0"/>
              <a:t>Show </a:t>
            </a:r>
            <a:r>
              <a:rPr lang="en-US" sz="1800" dirty="0" err="1" smtClean="0"/>
              <a:t>hydrogens</a:t>
            </a:r>
            <a:endParaRPr lang="en-US" sz="1800" dirty="0" smtClean="0"/>
          </a:p>
          <a:p>
            <a:pPr lvl="1"/>
            <a:r>
              <a:rPr lang="en-US" sz="1800" dirty="0" smtClean="0"/>
              <a:t>Find polar contacts of the calcium ions</a:t>
            </a:r>
          </a:p>
          <a:p>
            <a:pPr lvl="1"/>
            <a:r>
              <a:rPr lang="en-US" sz="1800" dirty="0" smtClean="0"/>
              <a:t>Select all atoms in an alpha helix and show the hydrogen bonds between them</a:t>
            </a:r>
          </a:p>
          <a:p>
            <a:pPr lvl="1"/>
            <a:r>
              <a:rPr lang="en-US" sz="1800" dirty="0" smtClean="0"/>
              <a:t>Do the same for a beta sheet</a:t>
            </a:r>
          </a:p>
          <a:p>
            <a:pPr lvl="1"/>
            <a:r>
              <a:rPr lang="en-US" sz="1800" dirty="0" smtClean="0"/>
              <a:t>Show surface</a:t>
            </a:r>
          </a:p>
          <a:p>
            <a:pPr lvl="1"/>
            <a:r>
              <a:rPr lang="en-US" sz="1800" dirty="0" smtClean="0"/>
              <a:t>Show Binding sites of EOH</a:t>
            </a:r>
            <a:endParaRPr lang="en-US" sz="18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23</a:t>
            </a:fld>
            <a:endParaRPr lang="en-US" dirty="0"/>
          </a:p>
        </p:txBody>
      </p:sp>
    </p:spTree>
    <p:extLst>
      <p:ext uri="{BB962C8B-B14F-4D97-AF65-F5344CB8AC3E}">
        <p14:creationId xmlns:p14="http://schemas.microsoft.com/office/powerpoint/2010/main" val="591077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views</a:t>
            </a:r>
            <a:endParaRPr lang="en-US" dirty="0"/>
          </a:p>
        </p:txBody>
      </p:sp>
      <p:sp>
        <p:nvSpPr>
          <p:cNvPr id="3" name="Content Placeholder 2"/>
          <p:cNvSpPr>
            <a:spLocks noGrp="1"/>
          </p:cNvSpPr>
          <p:nvPr>
            <p:ph idx="1"/>
          </p:nvPr>
        </p:nvSpPr>
        <p:spPr/>
        <p:txBody>
          <a:bodyPr/>
          <a:lstStyle/>
          <a:p>
            <a:r>
              <a:rPr lang="en-US" dirty="0" smtClean="0"/>
              <a:t>You can save sessions</a:t>
            </a:r>
          </a:p>
          <a:p>
            <a:r>
              <a:rPr lang="en-US" dirty="0" smtClean="0"/>
              <a:t>You can also create images</a:t>
            </a:r>
          </a:p>
          <a:p>
            <a:pPr lvl="1"/>
            <a:r>
              <a:rPr lang="en-US" dirty="0" smtClean="0"/>
              <a:t>R click “ray”</a:t>
            </a:r>
          </a:p>
          <a:p>
            <a:pPr lvl="1"/>
            <a:r>
              <a:rPr lang="en-US" dirty="0" smtClean="0"/>
              <a:t>Display -&gt; Background -&gt; White</a:t>
            </a:r>
          </a:p>
          <a:p>
            <a:pPr lvl="1"/>
            <a:r>
              <a:rPr lang="en-US" dirty="0" smtClean="0"/>
              <a:t>File -&gt; Save Image As -&gt;…</a:t>
            </a:r>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24</a:t>
            </a:fld>
            <a:endParaRPr lang="en-US" dirty="0"/>
          </a:p>
        </p:txBody>
      </p:sp>
    </p:spTree>
    <p:extLst>
      <p:ext uri="{BB962C8B-B14F-4D97-AF65-F5344CB8AC3E}">
        <p14:creationId xmlns:p14="http://schemas.microsoft.com/office/powerpoint/2010/main" val="2964430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PyMOL</a:t>
            </a:r>
            <a:r>
              <a:rPr lang="en-US" dirty="0" smtClean="0"/>
              <a:t> for analysis</a:t>
            </a:r>
            <a:endParaRPr lang="en-US" dirty="0"/>
          </a:p>
        </p:txBody>
      </p:sp>
      <p:sp>
        <p:nvSpPr>
          <p:cNvPr id="3" name="Content Placeholder 2"/>
          <p:cNvSpPr>
            <a:spLocks noGrp="1"/>
          </p:cNvSpPr>
          <p:nvPr>
            <p:ph idx="1"/>
          </p:nvPr>
        </p:nvSpPr>
        <p:spPr/>
        <p:txBody>
          <a:bodyPr/>
          <a:lstStyle/>
          <a:p>
            <a:r>
              <a:rPr lang="en-US" dirty="0" smtClean="0"/>
              <a:t>View Binding Site of Calcium</a:t>
            </a:r>
          </a:p>
          <a:p>
            <a:r>
              <a:rPr lang="en-US" dirty="0" smtClean="0"/>
              <a:t>EOH</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25</a:t>
            </a:fld>
            <a:endParaRPr lang="en-US" dirty="0"/>
          </a:p>
        </p:txBody>
      </p:sp>
    </p:spTree>
    <p:extLst>
      <p:ext uri="{BB962C8B-B14F-4D97-AF65-F5344CB8AC3E}">
        <p14:creationId xmlns:p14="http://schemas.microsoft.com/office/powerpoint/2010/main" val="2831774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HELP ON PYMOL</a:t>
            </a:r>
            <a:endParaRPr lang="en-US" dirty="0"/>
          </a:p>
        </p:txBody>
      </p:sp>
      <p:sp>
        <p:nvSpPr>
          <p:cNvPr id="3" name="Content Placeholder 2"/>
          <p:cNvSpPr>
            <a:spLocks noGrp="1"/>
          </p:cNvSpPr>
          <p:nvPr>
            <p:ph idx="1"/>
          </p:nvPr>
        </p:nvSpPr>
        <p:spPr/>
        <p:txBody>
          <a:bodyPr/>
          <a:lstStyle/>
          <a:p>
            <a:r>
              <a:rPr lang="en-US" dirty="0" smtClean="0"/>
              <a:t>You can even do programming in Python for visualization</a:t>
            </a:r>
          </a:p>
          <a:p>
            <a:pPr lvl="1"/>
            <a:r>
              <a:rPr lang="en-US" dirty="0" smtClean="0"/>
              <a:t>VIDEOS!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26</a:t>
            </a:fld>
            <a:endParaRPr lang="en-US" dirty="0"/>
          </a:p>
        </p:txBody>
      </p:sp>
      <p:sp>
        <p:nvSpPr>
          <p:cNvPr id="5" name="Rectangle 4"/>
          <p:cNvSpPr/>
          <p:nvPr/>
        </p:nvSpPr>
        <p:spPr>
          <a:xfrm>
            <a:off x="457200" y="3399472"/>
            <a:ext cx="8458200" cy="1477328"/>
          </a:xfrm>
          <a:prstGeom prst="rect">
            <a:avLst/>
          </a:prstGeom>
        </p:spPr>
        <p:txBody>
          <a:bodyPr wrap="square">
            <a:spAutoFit/>
          </a:bodyPr>
          <a:lstStyle/>
          <a:p>
            <a:pPr algn="l"/>
            <a:r>
              <a:rPr lang="en-US" sz="1800" dirty="0">
                <a:hlinkClick r:id="rId2"/>
              </a:rPr>
              <a:t>http://</a:t>
            </a:r>
            <a:r>
              <a:rPr lang="en-US" sz="1800" dirty="0" smtClean="0">
                <a:hlinkClick r:id="rId2"/>
              </a:rPr>
              <a:t>www.pymolwiki.org/index.php/Main_Page</a:t>
            </a:r>
            <a:endParaRPr lang="en-US" sz="1800" dirty="0" smtClean="0"/>
          </a:p>
          <a:p>
            <a:pPr algn="l"/>
            <a:endParaRPr lang="en-US" sz="1800" dirty="0" smtClean="0"/>
          </a:p>
          <a:p>
            <a:pPr algn="l"/>
            <a:r>
              <a:rPr lang="en-US" sz="1800" dirty="0">
                <a:hlinkClick r:id="rId3"/>
              </a:rPr>
              <a:t>http://</a:t>
            </a:r>
            <a:r>
              <a:rPr lang="en-US" sz="1800" dirty="0" smtClean="0">
                <a:hlinkClick r:id="rId3"/>
              </a:rPr>
              <a:t>www.protein.osaka-u.ac.jp/rcsfp/supracryst/suzuki/jpxtal/Katsutani/en/index.php</a:t>
            </a:r>
            <a:endParaRPr lang="en-US" sz="1800" dirty="0" smtClean="0"/>
          </a:p>
          <a:p>
            <a:pPr algn="l"/>
            <a:endParaRPr lang="en-US" sz="1800" dirty="0" smtClean="0"/>
          </a:p>
          <a:p>
            <a:pPr algn="l"/>
            <a:endParaRPr lang="en-US" sz="1800" dirty="0"/>
          </a:p>
        </p:txBody>
      </p:sp>
    </p:spTree>
    <p:extLst>
      <p:ext uri="{BB962C8B-B14F-4D97-AF65-F5344CB8AC3E}">
        <p14:creationId xmlns:p14="http://schemas.microsoft.com/office/powerpoint/2010/main" val="2009611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Related Tasks</a:t>
            </a:r>
            <a:endParaRPr lang="en-US" dirty="0"/>
          </a:p>
        </p:txBody>
      </p:sp>
      <p:sp>
        <p:nvSpPr>
          <p:cNvPr id="3" name="Content Placeholder 2"/>
          <p:cNvSpPr>
            <a:spLocks noGrp="1"/>
          </p:cNvSpPr>
          <p:nvPr>
            <p:ph idx="1"/>
          </p:nvPr>
        </p:nvSpPr>
        <p:spPr/>
        <p:txBody>
          <a:bodyPr/>
          <a:lstStyle/>
          <a:p>
            <a:r>
              <a:rPr lang="en-US" dirty="0"/>
              <a:t>Protein stability and energy calculations</a:t>
            </a:r>
          </a:p>
          <a:p>
            <a:r>
              <a:rPr lang="en-US" dirty="0" smtClean="0"/>
              <a:t>Protein Tertiary structure alignments</a:t>
            </a:r>
          </a:p>
          <a:p>
            <a:endParaRPr lang="en-US" dirty="0" smtClean="0"/>
          </a:p>
          <a:p>
            <a:r>
              <a:rPr lang="en-US" dirty="0" smtClean="0"/>
              <a:t>Covered in more detail in “Machine learning in Bioinformatics” Course</a:t>
            </a:r>
          </a:p>
          <a:p>
            <a:pPr lvl="1"/>
            <a:r>
              <a:rPr lang="en-US" dirty="0" smtClean="0"/>
              <a:t>Protein secondary structure prediction</a:t>
            </a:r>
          </a:p>
          <a:p>
            <a:pPr lvl="1"/>
            <a:r>
              <a:rPr lang="en-US" dirty="0" smtClean="0"/>
              <a:t>Protein contact map prediction</a:t>
            </a:r>
          </a:p>
          <a:p>
            <a:pPr lvl="1"/>
            <a:r>
              <a:rPr lang="en-US" dirty="0"/>
              <a:t>Protein torsion angle </a:t>
            </a:r>
            <a:r>
              <a:rPr lang="en-US" dirty="0" smtClean="0"/>
              <a:t>prediction</a:t>
            </a:r>
          </a:p>
          <a:p>
            <a:pPr lvl="1"/>
            <a:r>
              <a:rPr lang="en-US" dirty="0" smtClean="0"/>
              <a:t>Protein ASA prediction</a:t>
            </a:r>
          </a:p>
          <a:p>
            <a:pPr lvl="1"/>
            <a:r>
              <a:rPr lang="en-US" dirty="0" smtClean="0"/>
              <a:t>Protein disorder prediction</a:t>
            </a:r>
          </a:p>
          <a:p>
            <a:pPr lvl="1"/>
            <a:r>
              <a:rPr lang="en-US" dirty="0" smtClean="0"/>
              <a:t>Protein tertiary structure prediction</a:t>
            </a:r>
          </a:p>
          <a:p>
            <a:endParaRPr lang="en-US" dirty="0" smtClean="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27</a:t>
            </a:fld>
            <a:endParaRPr lang="en-US" dirty="0"/>
          </a:p>
        </p:txBody>
      </p:sp>
    </p:spTree>
    <p:extLst>
      <p:ext uri="{BB962C8B-B14F-4D97-AF65-F5344CB8AC3E}">
        <p14:creationId xmlns:p14="http://schemas.microsoft.com/office/powerpoint/2010/main" val="202022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Alignment</a:t>
            </a:r>
            <a:endParaRPr lang="en-US" dirty="0"/>
          </a:p>
        </p:txBody>
      </p:sp>
      <p:sp>
        <p:nvSpPr>
          <p:cNvPr id="3" name="Content Placeholder 2"/>
          <p:cNvSpPr>
            <a:spLocks noGrp="1"/>
          </p:cNvSpPr>
          <p:nvPr>
            <p:ph idx="1"/>
          </p:nvPr>
        </p:nvSpPr>
        <p:spPr/>
        <p:txBody>
          <a:bodyPr/>
          <a:lstStyle/>
          <a:p>
            <a:r>
              <a:rPr lang="en-US" dirty="0" smtClean="0"/>
              <a:t>Types</a:t>
            </a:r>
          </a:p>
          <a:p>
            <a:pPr lvl="1"/>
            <a:r>
              <a:rPr lang="en-US" dirty="0" smtClean="0"/>
              <a:t>Global</a:t>
            </a:r>
          </a:p>
          <a:p>
            <a:pPr lvl="1"/>
            <a:r>
              <a:rPr lang="en-US" dirty="0" smtClean="0"/>
              <a:t>Local</a:t>
            </a:r>
          </a:p>
          <a:p>
            <a:pPr lvl="1"/>
            <a:r>
              <a:rPr lang="en-US" dirty="0" smtClean="0"/>
              <a:t>Multiple structure alignment</a:t>
            </a:r>
          </a:p>
          <a:p>
            <a:r>
              <a:rPr lang="en-US" dirty="0" smtClean="0"/>
              <a:t>RMSD</a:t>
            </a:r>
          </a:p>
          <a:p>
            <a:r>
              <a:rPr lang="en-US" dirty="0" smtClean="0"/>
              <a:t>Methods</a:t>
            </a:r>
          </a:p>
          <a:p>
            <a:pPr lvl="1"/>
            <a:r>
              <a:rPr lang="en-US" dirty="0" smtClean="0"/>
              <a:t>DALI</a:t>
            </a:r>
          </a:p>
          <a:p>
            <a:pPr lvl="1"/>
            <a:r>
              <a:rPr lang="en-US" dirty="0" smtClean="0"/>
              <a:t>FSSP</a:t>
            </a:r>
          </a:p>
          <a:p>
            <a:pPr lvl="1"/>
            <a:r>
              <a:rPr lang="en-US" dirty="0" err="1" smtClean="0"/>
              <a:t>ProBiS</a:t>
            </a:r>
            <a:endParaRPr lang="en-US" dirty="0" smtClean="0"/>
          </a:p>
          <a:p>
            <a:pPr lvl="1"/>
            <a:r>
              <a:rPr lang="en-US" dirty="0" err="1" smtClean="0"/>
              <a:t>PyMol</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28</a:t>
            </a:fld>
            <a:endParaRPr lang="en-US" dirty="0"/>
          </a:p>
        </p:txBody>
      </p:sp>
      <p:sp>
        <p:nvSpPr>
          <p:cNvPr id="5" name="Rectangle 4"/>
          <p:cNvSpPr/>
          <p:nvPr/>
        </p:nvSpPr>
        <p:spPr>
          <a:xfrm>
            <a:off x="-304800" y="6287869"/>
            <a:ext cx="6324600" cy="646331"/>
          </a:xfrm>
          <a:prstGeom prst="rect">
            <a:avLst/>
          </a:prstGeom>
        </p:spPr>
        <p:txBody>
          <a:bodyPr wrap="square">
            <a:spAutoFit/>
          </a:bodyPr>
          <a:lstStyle/>
          <a:p>
            <a:r>
              <a:rPr lang="en-US" sz="1800" dirty="0">
                <a:hlinkClick r:id="rId2"/>
              </a:rPr>
              <a:t>http://</a:t>
            </a:r>
            <a:r>
              <a:rPr lang="en-US" sz="1800" dirty="0" smtClean="0">
                <a:hlinkClick r:id="rId2"/>
              </a:rPr>
              <a:t>en.wikipedia.org/wiki/Structural_alignment</a:t>
            </a:r>
            <a:endParaRPr lang="en-US" sz="1800" dirty="0" smtClean="0"/>
          </a:p>
          <a:p>
            <a:endParaRPr lang="en-US" sz="1800" dirty="0"/>
          </a:p>
        </p:txBody>
      </p:sp>
      <p:pic>
        <p:nvPicPr>
          <p:cNvPr id="6148" name="Picture 4" descr="http://upload.wikimedia.org/wikipedia/commons/thumb/c/cd/Alignment_of_thioredoxins2.png/300px-Alignment_of_thioredoxin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11325"/>
            <a:ext cx="28575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1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PyMOL</a:t>
            </a:r>
            <a:r>
              <a:rPr lang="en-US" dirty="0"/>
              <a:t> </a:t>
            </a:r>
            <a:r>
              <a:rPr lang="en-US" dirty="0" smtClean="0"/>
              <a:t>Visualization Assignment</a:t>
            </a:r>
            <a:endParaRPr lang="en-US" dirty="0"/>
          </a:p>
        </p:txBody>
      </p:sp>
      <p:sp>
        <p:nvSpPr>
          <p:cNvPr id="3" name="Content Placeholder 2"/>
          <p:cNvSpPr>
            <a:spLocks noGrp="1"/>
          </p:cNvSpPr>
          <p:nvPr>
            <p:ph idx="1"/>
          </p:nvPr>
        </p:nvSpPr>
        <p:spPr/>
        <p:txBody>
          <a:bodyPr/>
          <a:lstStyle/>
          <a:p>
            <a:r>
              <a:rPr lang="en-US" dirty="0" smtClean="0"/>
              <a:t>Load 1CFD &amp; 1DMO</a:t>
            </a:r>
          </a:p>
          <a:p>
            <a:pPr lvl="1"/>
            <a:r>
              <a:rPr lang="en-US" dirty="0" smtClean="0"/>
              <a:t>Is it showing </a:t>
            </a:r>
            <a:r>
              <a:rPr lang="en-US" dirty="0" err="1" smtClean="0"/>
              <a:t>hydrogens</a:t>
            </a:r>
            <a:r>
              <a:rPr lang="en-US" dirty="0" smtClean="0"/>
              <a:t>?</a:t>
            </a:r>
          </a:p>
          <a:p>
            <a:r>
              <a:rPr lang="en-US" dirty="0" smtClean="0"/>
              <a:t>Align the two structures</a:t>
            </a:r>
          </a:p>
          <a:p>
            <a:pPr lvl="1"/>
            <a:r>
              <a:rPr lang="en-US" dirty="0">
                <a:hlinkClick r:id="rId2"/>
              </a:rPr>
              <a:t>http://</a:t>
            </a:r>
            <a:r>
              <a:rPr lang="en-US" dirty="0" smtClean="0">
                <a:hlinkClick r:id="rId2"/>
              </a:rPr>
              <a:t>www.pymolwiki.org/index.php/Align</a:t>
            </a:r>
            <a:endParaRPr lang="en-US" dirty="0" smtClean="0"/>
          </a:p>
          <a:p>
            <a:pPr lvl="1"/>
            <a:r>
              <a:rPr lang="en-US" dirty="0">
                <a:hlinkClick r:id="rId3"/>
              </a:rPr>
              <a:t>http://pldserver1.biochem.queensu.ca/~rlc/work/teaching/BCHM823/pymol/alignment</a:t>
            </a:r>
            <a:r>
              <a:rPr lang="en-US" dirty="0" smtClean="0">
                <a:hlinkClick r:id="rId3"/>
              </a:rPr>
              <a:t>/</a:t>
            </a:r>
            <a:endParaRPr lang="en-US" dirty="0" smtClean="0"/>
          </a:p>
          <a:p>
            <a:pPr lvl="1"/>
            <a:endParaRPr lang="en-US" dirty="0"/>
          </a:p>
          <a:p>
            <a:pPr lvl="1"/>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29</a:t>
            </a:fld>
            <a:endParaRPr lang="en-US" dirty="0"/>
          </a:p>
        </p:txBody>
      </p:sp>
      <p:sp>
        <p:nvSpPr>
          <p:cNvPr id="5" name="Rectangle 4"/>
          <p:cNvSpPr/>
          <p:nvPr/>
        </p:nvSpPr>
        <p:spPr>
          <a:xfrm>
            <a:off x="914400" y="4876800"/>
            <a:ext cx="7162800" cy="830997"/>
          </a:xfrm>
          <a:prstGeom prst="rect">
            <a:avLst/>
          </a:prstGeom>
        </p:spPr>
        <p:txBody>
          <a:bodyPr wrap="square">
            <a:spAutoFit/>
          </a:bodyPr>
          <a:lstStyle/>
          <a:p>
            <a:r>
              <a:rPr lang="en-US" dirty="0">
                <a:hlinkClick r:id="rId4"/>
              </a:rPr>
              <a:t>http://</a:t>
            </a:r>
            <a:r>
              <a:rPr lang="en-US" dirty="0" smtClean="0">
                <a:hlinkClick r:id="rId4"/>
              </a:rPr>
              <a:t>pymol.sourceforge.net/newman/user/toc.html</a:t>
            </a:r>
            <a:endParaRPr lang="en-US" dirty="0" smtClean="0"/>
          </a:p>
          <a:p>
            <a:endParaRPr lang="en-US" dirty="0"/>
          </a:p>
        </p:txBody>
      </p:sp>
    </p:spTree>
    <p:extLst>
      <p:ext uri="{BB962C8B-B14F-4D97-AF65-F5344CB8AC3E}">
        <p14:creationId xmlns:p14="http://schemas.microsoft.com/office/powerpoint/2010/main" val="416526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229600" cy="35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6300" y="5791200"/>
            <a:ext cx="7391400" cy="830997"/>
          </a:xfrm>
          <a:prstGeom prst="rect">
            <a:avLst/>
          </a:prstGeom>
        </p:spPr>
        <p:txBody>
          <a:bodyPr wrap="square">
            <a:spAutoFit/>
          </a:bodyPr>
          <a:lstStyle/>
          <a:p>
            <a:r>
              <a:rPr lang="en-US" dirty="0">
                <a:hlinkClick r:id="rId3"/>
              </a:rPr>
              <a:t>http://</a:t>
            </a:r>
            <a:r>
              <a:rPr lang="en-US" dirty="0" smtClean="0">
                <a:hlinkClick r:id="rId3"/>
              </a:rPr>
              <a:t>geneontology.org/page/current-go-statistics</a:t>
            </a:r>
            <a:endParaRPr lang="en-US" dirty="0" smtClean="0"/>
          </a:p>
          <a:p>
            <a:endParaRPr lang="en-US" dirty="0"/>
          </a:p>
        </p:txBody>
      </p:sp>
    </p:spTree>
    <p:extLst>
      <p:ext uri="{BB962C8B-B14F-4D97-AF65-F5344CB8AC3E}">
        <p14:creationId xmlns:p14="http://schemas.microsoft.com/office/powerpoint/2010/main" val="1447839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3810000" cy="838200"/>
          </a:xfrm>
        </p:spPr>
        <p:txBody>
          <a:bodyPr/>
          <a:lstStyle/>
          <a:p>
            <a:r>
              <a:rPr lang="en-US" dirty="0" smtClean="0"/>
              <a:t>Seq. vs. RMSD</a:t>
            </a:r>
            <a:endParaRPr lang="en-US" dirty="0"/>
          </a:p>
        </p:txBody>
      </p:sp>
      <p:sp>
        <p:nvSpPr>
          <p:cNvPr id="3" name="Content Placeholder 2"/>
          <p:cNvSpPr>
            <a:spLocks noGrp="1"/>
          </p:cNvSpPr>
          <p:nvPr>
            <p:ph idx="1"/>
          </p:nvPr>
        </p:nvSpPr>
        <p:spPr>
          <a:xfrm>
            <a:off x="685800" y="1828800"/>
            <a:ext cx="3725713" cy="4267200"/>
          </a:xfrm>
        </p:spPr>
        <p:txBody>
          <a:bodyPr/>
          <a:lstStyle/>
          <a:p>
            <a:r>
              <a:rPr lang="en-US" sz="1200" b="0" dirty="0"/>
              <a:t>Sequence/structure map of 53,383 protein pairs displayed as a root-mean-square deviation (RMSD or </a:t>
            </a:r>
            <a:r>
              <a:rPr lang="en-US" sz="1200" b="0" i="1" dirty="0"/>
              <a:t>R</a:t>
            </a:r>
            <a:r>
              <a:rPr lang="en-US" sz="1200" b="0" dirty="0"/>
              <a:t>) versus percent sequence identity, </a:t>
            </a:r>
            <a:r>
              <a:rPr lang="en-US" sz="1200" b="0" i="1" dirty="0"/>
              <a:t>I</a:t>
            </a:r>
            <a:r>
              <a:rPr lang="en-US" sz="1200" b="0" dirty="0"/>
              <a:t>, plot. The 465 probe proteins listed in </a:t>
            </a:r>
            <a:r>
              <a:rPr lang="en-US" sz="1200" b="0" dirty="0">
                <a:hlinkClick r:id="rId2"/>
              </a:rPr>
              <a:t>Table 1</a:t>
            </a:r>
            <a:r>
              <a:rPr lang="en-US" sz="1200" b="0" dirty="0"/>
              <a:t> were used to generate these pairs using the FSSP algorithm. Only alignments &gt;75 residues are included. Sequence/structure coordinates are marked by blue × symbols except for those resulting from </a:t>
            </a:r>
            <a:r>
              <a:rPr lang="en-US" sz="1200" b="0" dirty="0" err="1"/>
              <a:t>calmodulin</a:t>
            </a:r>
            <a:r>
              <a:rPr lang="en-US" sz="1200" b="0" dirty="0"/>
              <a:t> (1cll, </a:t>
            </a:r>
            <a:r>
              <a:rPr lang="en-US" sz="1200" b="0" i="1" dirty="0"/>
              <a:t>green</a:t>
            </a:r>
            <a:r>
              <a:rPr lang="en-US" sz="1200" b="0" dirty="0"/>
              <a:t>) and immunoglobulin (8fabA, </a:t>
            </a:r>
            <a:r>
              <a:rPr lang="en-US" sz="1200" b="0" i="1" dirty="0"/>
              <a:t>red</a:t>
            </a:r>
            <a:r>
              <a:rPr lang="en-US" sz="1200" b="0" dirty="0"/>
              <a:t>) probes. The map is subdivided into regions as discussed in the text: expected similarity (</a:t>
            </a:r>
            <a:r>
              <a:rPr lang="en-US" sz="1200" dirty="0"/>
              <a:t>S</a:t>
            </a:r>
            <a:r>
              <a:rPr lang="en-US" sz="1200" b="0" dirty="0"/>
              <a:t>); unexpected similarity (</a:t>
            </a:r>
            <a:r>
              <a:rPr lang="en-US" sz="1200" dirty="0"/>
              <a:t>S</a:t>
            </a:r>
            <a:r>
              <a:rPr lang="en-US" sz="1200" b="0" baseline="30000" dirty="0"/>
              <a:t>?</a:t>
            </a:r>
            <a:r>
              <a:rPr lang="en-US" sz="1200" b="0" dirty="0"/>
              <a:t>); expected dissimilarity (</a:t>
            </a:r>
            <a:r>
              <a:rPr lang="en-US" sz="1200" dirty="0"/>
              <a:t>D</a:t>
            </a:r>
            <a:r>
              <a:rPr lang="en-US" sz="1200" b="0" dirty="0"/>
              <a:t>); and unexpected dissimilarity (</a:t>
            </a:r>
            <a:r>
              <a:rPr lang="en-US" sz="1200" dirty="0"/>
              <a:t>D</a:t>
            </a:r>
            <a:r>
              <a:rPr lang="en-US" sz="1200" b="0" baseline="30000" dirty="0"/>
              <a:t>?</a:t>
            </a:r>
            <a:r>
              <a:rPr lang="en-US" sz="1200" b="0" dirty="0"/>
              <a:t>). </a:t>
            </a:r>
            <a:r>
              <a:rPr lang="en-US" sz="1200" b="0" dirty="0" err="1"/>
              <a:t>Superpositions</a:t>
            </a:r>
            <a:r>
              <a:rPr lang="en-US" sz="1200" b="0" dirty="0"/>
              <a:t> of selected protein pairs in different regions are marked and displayed. The thick black line corresponds to the empirical exponential function of Eq. </a:t>
            </a:r>
            <a:r>
              <a:rPr lang="en-US" sz="1200" b="0" dirty="0">
                <a:hlinkClick r:id="rId3"/>
              </a:rPr>
              <a:t>2</a:t>
            </a:r>
            <a:r>
              <a:rPr lang="en-US" sz="1200" b="0" dirty="0"/>
              <a:t>.</a:t>
            </a:r>
            <a:endParaRPr lang="en-US" sz="12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30</a:t>
            </a:fld>
            <a:endParaRPr lang="en-US" dirty="0"/>
          </a:p>
        </p:txBody>
      </p:sp>
      <p:pic>
        <p:nvPicPr>
          <p:cNvPr id="8194" name="Picture 2" descr="http://ars.els-cdn.com/content/image/1-s2.0-S0006349502752879-g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313" y="914400"/>
            <a:ext cx="4732487" cy="592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5798403"/>
            <a:ext cx="4572000" cy="830997"/>
          </a:xfrm>
          <a:prstGeom prst="rect">
            <a:avLst/>
          </a:prstGeom>
        </p:spPr>
        <p:txBody>
          <a:bodyPr>
            <a:spAutoFit/>
          </a:bodyPr>
          <a:lstStyle/>
          <a:p>
            <a:r>
              <a:rPr lang="en-US" sz="1200" dirty="0"/>
              <a:t>H. Hark </a:t>
            </a:r>
            <a:r>
              <a:rPr lang="en-US" sz="1200" dirty="0" err="1"/>
              <a:t>Gan</a:t>
            </a:r>
            <a:r>
              <a:rPr lang="en-US" sz="1200" dirty="0"/>
              <a:t>, R. A. </a:t>
            </a:r>
            <a:r>
              <a:rPr lang="en-US" sz="1200" dirty="0" err="1"/>
              <a:t>Perlow</a:t>
            </a:r>
            <a:r>
              <a:rPr lang="en-US" sz="1200" dirty="0"/>
              <a:t>, S. Roy, J. </a:t>
            </a:r>
            <a:r>
              <a:rPr lang="en-US" sz="1200" dirty="0" err="1"/>
              <a:t>Ko</a:t>
            </a:r>
            <a:r>
              <a:rPr lang="en-US" sz="1200" dirty="0"/>
              <a:t>, M. Wu, J. Huang, S. Yan, A. </a:t>
            </a:r>
            <a:r>
              <a:rPr lang="en-US" sz="1200" dirty="0" err="1"/>
              <a:t>Nicoletta</a:t>
            </a:r>
            <a:r>
              <a:rPr lang="en-US" sz="1200" dirty="0"/>
              <a:t>, J. </a:t>
            </a:r>
            <a:r>
              <a:rPr lang="en-US" sz="1200" dirty="0" err="1"/>
              <a:t>Vafai</a:t>
            </a:r>
            <a:r>
              <a:rPr lang="en-US" sz="1200" dirty="0"/>
              <a:t>, D. Sun, L. Wang, J. E. Noah, S. </a:t>
            </a:r>
            <a:r>
              <a:rPr lang="en-US" sz="1200" dirty="0" err="1"/>
              <a:t>Pasquali</a:t>
            </a:r>
            <a:r>
              <a:rPr lang="en-US" sz="1200" dirty="0"/>
              <a:t>, and T. </a:t>
            </a:r>
            <a:r>
              <a:rPr lang="en-US" sz="1200" dirty="0" err="1"/>
              <a:t>Schlick</a:t>
            </a:r>
            <a:r>
              <a:rPr lang="en-US" sz="1200" dirty="0"/>
              <a:t>, “Analysis of Protein Sequence/Structure Similarity Relationships,” </a:t>
            </a:r>
            <a:r>
              <a:rPr lang="en-US" sz="1200" i="1" dirty="0" err="1"/>
              <a:t>Biophys</a:t>
            </a:r>
            <a:r>
              <a:rPr lang="en-US" sz="1200" i="1" dirty="0"/>
              <a:t>. J.</a:t>
            </a:r>
            <a:r>
              <a:rPr lang="en-US" sz="1200" dirty="0"/>
              <a:t>, vol. 83, no. 5, pp. 2781–2791, Nov. 2002.</a:t>
            </a:r>
          </a:p>
        </p:txBody>
      </p:sp>
    </p:spTree>
    <p:extLst>
      <p:ext uri="{BB962C8B-B14F-4D97-AF65-F5344CB8AC3E}">
        <p14:creationId xmlns:p14="http://schemas.microsoft.com/office/powerpoint/2010/main" val="811771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vs. Structure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715000" cy="4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273225"/>
            <a:ext cx="6705600" cy="584775"/>
          </a:xfrm>
          <a:prstGeom prst="rect">
            <a:avLst/>
          </a:prstGeom>
        </p:spPr>
        <p:txBody>
          <a:bodyPr wrap="square">
            <a:spAutoFit/>
          </a:bodyPr>
          <a:lstStyle/>
          <a:p>
            <a:r>
              <a:rPr lang="en-US" sz="1600" dirty="0"/>
              <a:t>E. </a:t>
            </a:r>
            <a:r>
              <a:rPr lang="en-US" sz="1600" dirty="0" err="1"/>
              <a:t>Krissinel</a:t>
            </a:r>
            <a:r>
              <a:rPr lang="en-US" sz="1600" dirty="0"/>
              <a:t>, “On the relationship between sequence and structure similarities in proteomics,” </a:t>
            </a:r>
            <a:r>
              <a:rPr lang="en-US" sz="1600" i="1" dirty="0"/>
              <a:t>Bioinformatics</a:t>
            </a:r>
            <a:r>
              <a:rPr lang="en-US" sz="1600" dirty="0"/>
              <a:t>, vol. 23, no. 6, pp. 717–723, Mar. 2007.</a:t>
            </a:r>
          </a:p>
        </p:txBody>
      </p:sp>
    </p:spTree>
    <p:extLst>
      <p:ext uri="{BB962C8B-B14F-4D97-AF65-F5344CB8AC3E}">
        <p14:creationId xmlns:p14="http://schemas.microsoft.com/office/powerpoint/2010/main" val="1157774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Calculations</a:t>
            </a:r>
            <a:endParaRPr lang="en-US" dirty="0"/>
          </a:p>
        </p:txBody>
      </p:sp>
      <p:sp>
        <p:nvSpPr>
          <p:cNvPr id="3" name="Content Placeholder 2"/>
          <p:cNvSpPr>
            <a:spLocks noGrp="1"/>
          </p:cNvSpPr>
          <p:nvPr>
            <p:ph idx="1"/>
          </p:nvPr>
        </p:nvSpPr>
        <p:spPr/>
        <p:txBody>
          <a:bodyPr/>
          <a:lstStyle/>
          <a:p>
            <a:r>
              <a:rPr lang="en-US" dirty="0" smtClean="0"/>
              <a:t>A protein molecule in 3D space can be visualized as a group of objects which interact with each other with forces</a:t>
            </a:r>
          </a:p>
          <a:p>
            <a:pPr lvl="1"/>
            <a:r>
              <a:rPr lang="en-US" dirty="0" smtClean="0"/>
              <a:t>Electrical</a:t>
            </a:r>
          </a:p>
          <a:p>
            <a:pPr lvl="1"/>
            <a:r>
              <a:rPr lang="en-US" dirty="0" smtClean="0"/>
              <a:t>Chemical</a:t>
            </a:r>
          </a:p>
          <a:p>
            <a:pPr lvl="2"/>
            <a:r>
              <a:rPr lang="en-US" dirty="0" smtClean="0"/>
              <a:t>Bond</a:t>
            </a:r>
          </a:p>
          <a:p>
            <a:pPr lvl="1"/>
            <a:r>
              <a:rPr lang="en-US" dirty="0" smtClean="0"/>
              <a:t>Clashes</a:t>
            </a:r>
          </a:p>
          <a:p>
            <a:r>
              <a:rPr lang="en-US" dirty="0" smtClean="0"/>
              <a:t>These interactions determine the energy of the object</a:t>
            </a:r>
          </a:p>
          <a:p>
            <a:r>
              <a:rPr lang="en-US" dirty="0" smtClean="0"/>
              <a:t>A protein folds spontaneously if the change in its free energy is negative</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32</a:t>
            </a:fld>
            <a:endParaRPr lang="en-US" dirty="0"/>
          </a:p>
        </p:txBody>
      </p:sp>
    </p:spTree>
    <p:extLst>
      <p:ext uri="{BB962C8B-B14F-4D97-AF65-F5344CB8AC3E}">
        <p14:creationId xmlns:p14="http://schemas.microsoft.com/office/powerpoint/2010/main" val="2834737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Fields</a:t>
            </a:r>
            <a:endParaRPr lang="en-US" dirty="0"/>
          </a:p>
        </p:txBody>
      </p:sp>
      <p:sp>
        <p:nvSpPr>
          <p:cNvPr id="3" name="Content Placeholder 2"/>
          <p:cNvSpPr>
            <a:spLocks noGrp="1"/>
          </p:cNvSpPr>
          <p:nvPr>
            <p:ph idx="1"/>
          </p:nvPr>
        </p:nvSpPr>
        <p:spPr/>
        <p:txBody>
          <a:bodyPr/>
          <a:lstStyle/>
          <a:p>
            <a:r>
              <a:rPr lang="en-US" dirty="0" smtClean="0"/>
              <a:t>AMBER</a:t>
            </a:r>
          </a:p>
          <a:p>
            <a:r>
              <a:rPr lang="en-US" dirty="0" smtClean="0"/>
              <a:t>CHARMM</a:t>
            </a:r>
          </a:p>
          <a:p>
            <a:r>
              <a:rPr lang="en-US" dirty="0" smtClean="0"/>
              <a:t>GROMACS</a:t>
            </a:r>
          </a:p>
          <a:p>
            <a:r>
              <a:rPr lang="en-US" dirty="0" smtClean="0"/>
              <a:t>…</a:t>
            </a:r>
          </a:p>
          <a:p>
            <a:endParaRPr lang="en-US" dirty="0"/>
          </a:p>
          <a:p>
            <a:r>
              <a:rPr lang="en-US" dirty="0" smtClean="0"/>
              <a:t>Only Approximation</a:t>
            </a:r>
          </a:p>
          <a:p>
            <a:pPr lvl="1"/>
            <a:r>
              <a:rPr lang="en-US" dirty="0" smtClean="0"/>
              <a:t>Modeling molecular water</a:t>
            </a:r>
          </a:p>
          <a:p>
            <a:pPr lvl="1"/>
            <a:r>
              <a:rPr lang="en-US" dirty="0" smtClean="0"/>
              <a:t>Empirical terms</a:t>
            </a:r>
          </a:p>
          <a:p>
            <a:pPr lvl="1"/>
            <a:r>
              <a:rPr lang="en-US" dirty="0" smtClean="0"/>
              <a:t>Knowledge based</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33</a:t>
            </a:fld>
            <a:endParaRPr lang="en-US" dirty="0"/>
          </a:p>
        </p:txBody>
      </p:sp>
    </p:spTree>
    <p:extLst>
      <p:ext uri="{BB962C8B-B14F-4D97-AF65-F5344CB8AC3E}">
        <p14:creationId xmlns:p14="http://schemas.microsoft.com/office/powerpoint/2010/main" val="50696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Landscape of Protein Folding</a:t>
            </a:r>
            <a:endParaRPr lang="en-US" dirty="0"/>
          </a:p>
        </p:txBody>
      </p:sp>
      <p:sp>
        <p:nvSpPr>
          <p:cNvPr id="3" name="Content Placeholder 2"/>
          <p:cNvSpPr>
            <a:spLocks noGrp="1"/>
          </p:cNvSpPr>
          <p:nvPr>
            <p:ph idx="1"/>
          </p:nvPr>
        </p:nvSpPr>
        <p:spPr>
          <a:xfrm>
            <a:off x="685800" y="1828800"/>
            <a:ext cx="7543800" cy="4267200"/>
          </a:xfrm>
        </p:spPr>
        <p:txBody>
          <a:bodyPr/>
          <a:lstStyle/>
          <a:p>
            <a:r>
              <a:rPr lang="en-US" dirty="0" smtClean="0"/>
              <a:t>The native state of the protein is the conformation of the protein with the lowest energy</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34</a:t>
            </a:fld>
            <a:endParaRPr lang="en-US" dirty="0"/>
          </a:p>
        </p:txBody>
      </p:sp>
      <p:sp>
        <p:nvSpPr>
          <p:cNvPr id="5" name="Rectangle 4"/>
          <p:cNvSpPr/>
          <p:nvPr/>
        </p:nvSpPr>
        <p:spPr>
          <a:xfrm>
            <a:off x="0" y="6527800"/>
            <a:ext cx="4267200" cy="584775"/>
          </a:xfrm>
          <a:prstGeom prst="rect">
            <a:avLst/>
          </a:prstGeom>
        </p:spPr>
        <p:txBody>
          <a:bodyPr wrap="square">
            <a:spAutoFit/>
          </a:bodyPr>
          <a:lstStyle/>
          <a:p>
            <a:r>
              <a:rPr lang="en-US" sz="1600" dirty="0">
                <a:hlinkClick r:id="rId2"/>
              </a:rPr>
              <a:t>http://</a:t>
            </a:r>
            <a:r>
              <a:rPr lang="en-US" sz="1600" dirty="0" smtClean="0">
                <a:hlinkClick r:id="rId2"/>
              </a:rPr>
              <a:t>en.wikipedia.org/wiki/Folding_funnel</a:t>
            </a:r>
            <a:endParaRPr lang="en-US" sz="1600" dirty="0" smtClean="0"/>
          </a:p>
          <a:p>
            <a:endParaRPr lang="en-US" sz="1600" dirty="0"/>
          </a:p>
        </p:txBody>
      </p:sp>
      <p:pic>
        <p:nvPicPr>
          <p:cNvPr id="17412" name="Picture 4" descr="http://upload.wikimedia.org/wikipedia/commons/thumb/9/91/Folding_funnel_schematic.svg/500px-Folding_funnel_schemati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41600"/>
            <a:ext cx="3848100" cy="398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99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Structure Prediction Methods</a:t>
            </a:r>
            <a:endParaRPr lang="en-US" dirty="0"/>
          </a:p>
        </p:txBody>
      </p:sp>
      <p:sp>
        <p:nvSpPr>
          <p:cNvPr id="3" name="Content Placeholder 2"/>
          <p:cNvSpPr>
            <a:spLocks noGrp="1"/>
          </p:cNvSpPr>
          <p:nvPr>
            <p:ph idx="1"/>
          </p:nvPr>
        </p:nvSpPr>
        <p:spPr/>
        <p:txBody>
          <a:bodyPr/>
          <a:lstStyle/>
          <a:p>
            <a:r>
              <a:rPr lang="en-US" dirty="0" smtClean="0"/>
              <a:t>Comparative/Homology Modeling Based Techniques</a:t>
            </a:r>
          </a:p>
          <a:p>
            <a:r>
              <a:rPr lang="en-US" dirty="0" smtClean="0"/>
              <a:t>Fold Recognition and Threading</a:t>
            </a:r>
          </a:p>
          <a:p>
            <a:r>
              <a:rPr lang="en-US" dirty="0" smtClean="0"/>
              <a:t>De novo prediction (from first principles)</a:t>
            </a:r>
          </a:p>
          <a:p>
            <a:endParaRPr lang="en-US" dirty="0"/>
          </a:p>
          <a:p>
            <a:endParaRPr lang="en-US" dirty="0" smtClean="0"/>
          </a:p>
          <a:p>
            <a:r>
              <a:rPr lang="en-US" b="0" dirty="0"/>
              <a:t>According to </a:t>
            </a:r>
            <a:r>
              <a:rPr lang="en-US" b="0" dirty="0">
                <a:hlinkClick r:id="rId2" tooltip="Science (journal)"/>
              </a:rPr>
              <a:t>Science</a:t>
            </a:r>
            <a:r>
              <a:rPr lang="en-US" b="0" dirty="0"/>
              <a:t>, the problem remains one of the top 125 outstanding issues in modern science.</a:t>
            </a:r>
            <a:r>
              <a:rPr lang="en-US" b="0" baseline="30000" dirty="0">
                <a:hlinkClick r:id="rId3"/>
              </a:rPr>
              <a:t>[1</a:t>
            </a:r>
            <a:r>
              <a:rPr lang="en-US" b="0" baseline="30000" dirty="0" smtClean="0">
                <a:hlinkClick r:id="rId3"/>
              </a:rPr>
              <a:t>]</a:t>
            </a:r>
            <a:endParaRPr lang="en-US" b="0" baseline="30000" dirty="0" smtClean="0"/>
          </a:p>
          <a:p>
            <a:r>
              <a:rPr lang="en-US" dirty="0"/>
              <a:t>The protein folding problem: when will it be solved?</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35</a:t>
            </a:fld>
            <a:endParaRPr lang="en-US" dirty="0"/>
          </a:p>
        </p:txBody>
      </p:sp>
      <p:sp>
        <p:nvSpPr>
          <p:cNvPr id="6" name="Rectangle 5"/>
          <p:cNvSpPr/>
          <p:nvPr/>
        </p:nvSpPr>
        <p:spPr>
          <a:xfrm>
            <a:off x="457200" y="6112877"/>
            <a:ext cx="7848600" cy="338554"/>
          </a:xfrm>
          <a:prstGeom prst="rect">
            <a:avLst/>
          </a:prstGeom>
        </p:spPr>
        <p:txBody>
          <a:bodyPr wrap="square">
            <a:spAutoFit/>
          </a:bodyPr>
          <a:lstStyle/>
          <a:p>
            <a:r>
              <a:rPr lang="en-US" sz="1600" dirty="0"/>
              <a:t>“So Much More to Know …,” Science, vol. 309, no. 5731, pp. 78–102, Jul. 2005.</a:t>
            </a:r>
          </a:p>
        </p:txBody>
      </p:sp>
    </p:spTree>
    <p:extLst>
      <p:ext uri="{BB962C8B-B14F-4D97-AF65-F5344CB8AC3E}">
        <p14:creationId xmlns:p14="http://schemas.microsoft.com/office/powerpoint/2010/main" val="201469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Modeling</a:t>
            </a:r>
            <a:endParaRPr lang="en-US" dirty="0"/>
          </a:p>
        </p:txBody>
      </p:sp>
      <p:sp>
        <p:nvSpPr>
          <p:cNvPr id="3" name="Content Placeholder 2"/>
          <p:cNvSpPr>
            <a:spLocks noGrp="1"/>
          </p:cNvSpPr>
          <p:nvPr>
            <p:ph idx="1"/>
          </p:nvPr>
        </p:nvSpPr>
        <p:spPr/>
        <p:txBody>
          <a:bodyPr/>
          <a:lstStyle/>
          <a:p>
            <a:r>
              <a:rPr lang="en-US" dirty="0" smtClean="0"/>
              <a:t>Principle</a:t>
            </a:r>
          </a:p>
          <a:p>
            <a:pPr lvl="1"/>
            <a:r>
              <a:rPr lang="en-US" dirty="0" smtClean="0"/>
              <a:t>Sequence drives structure</a:t>
            </a:r>
          </a:p>
          <a:p>
            <a:pPr lvl="2"/>
            <a:r>
              <a:rPr lang="en-US" dirty="0" smtClean="0"/>
              <a:t>Evolutionarily related sequences exhibit similar three dimensional structure</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36</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352800"/>
            <a:ext cx="4267200" cy="332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33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3582124" cy="838200"/>
          </a:xfrm>
        </p:spPr>
        <p:txBody>
          <a:bodyPr/>
          <a:lstStyle/>
          <a:p>
            <a:r>
              <a:rPr lang="en-US" dirty="0" smtClean="0"/>
              <a:t>H. Modeling</a:t>
            </a:r>
            <a:endParaRPr lang="en-US" dirty="0"/>
          </a:p>
        </p:txBody>
      </p:sp>
      <p:sp>
        <p:nvSpPr>
          <p:cNvPr id="3" name="Content Placeholder 2"/>
          <p:cNvSpPr>
            <a:spLocks noGrp="1"/>
          </p:cNvSpPr>
          <p:nvPr>
            <p:ph idx="1"/>
          </p:nvPr>
        </p:nvSpPr>
        <p:spPr>
          <a:xfrm>
            <a:off x="457200" y="1524000"/>
            <a:ext cx="3582124" cy="4267200"/>
          </a:xfrm>
        </p:spPr>
        <p:txBody>
          <a:bodyPr/>
          <a:lstStyle/>
          <a:p>
            <a:r>
              <a:rPr lang="en-US" sz="2000" dirty="0"/>
              <a:t>Steps</a:t>
            </a:r>
          </a:p>
          <a:p>
            <a:pPr lvl="1"/>
            <a:r>
              <a:rPr lang="en-US" sz="1800" dirty="0"/>
              <a:t>Homology detection</a:t>
            </a:r>
          </a:p>
          <a:p>
            <a:pPr lvl="1"/>
            <a:r>
              <a:rPr lang="en-US" sz="1800" dirty="0"/>
              <a:t>Alignment of target sequence to template structures</a:t>
            </a:r>
          </a:p>
          <a:p>
            <a:pPr lvl="1"/>
            <a:r>
              <a:rPr lang="en-US" sz="1800" dirty="0"/>
              <a:t>Modeling of structurally conserved regions using known templates</a:t>
            </a:r>
          </a:p>
          <a:p>
            <a:pPr lvl="1"/>
            <a:r>
              <a:rPr lang="en-US" sz="1800" dirty="0"/>
              <a:t>Modeling side chains and loops which are different from the templates</a:t>
            </a:r>
          </a:p>
          <a:p>
            <a:pPr lvl="1"/>
            <a:r>
              <a:rPr lang="en-US" sz="1800" dirty="0"/>
              <a:t>Refinement</a:t>
            </a:r>
          </a:p>
          <a:p>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37</a:t>
            </a:fld>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181" y="5316"/>
            <a:ext cx="47328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9600" y="5798402"/>
            <a:ext cx="3810000" cy="646331"/>
          </a:xfrm>
          <a:prstGeom prst="rect">
            <a:avLst/>
          </a:prstGeom>
        </p:spPr>
        <p:txBody>
          <a:bodyPr wrap="square">
            <a:spAutoFit/>
          </a:bodyPr>
          <a:lstStyle/>
          <a:p>
            <a:r>
              <a:rPr lang="en-US" sz="1200" dirty="0" smtClean="0"/>
              <a:t>(READ)</a:t>
            </a:r>
          </a:p>
          <a:p>
            <a:r>
              <a:rPr lang="en-US" sz="1200" dirty="0" err="1" smtClean="0"/>
              <a:t>Venselaar</a:t>
            </a:r>
            <a:r>
              <a:rPr lang="en-US" sz="1200" dirty="0" smtClean="0"/>
              <a:t> et al., “Homology Modeling”, Chapter 30 in Structural Bioinformatics, editors: </a:t>
            </a:r>
            <a:r>
              <a:rPr lang="en-US" sz="1200" dirty="0" err="1" smtClean="0"/>
              <a:t>Gu</a:t>
            </a:r>
            <a:r>
              <a:rPr lang="en-US" sz="1200" dirty="0" smtClean="0"/>
              <a:t> and Bourne, 2011. </a:t>
            </a:r>
            <a:endParaRPr lang="en-US" sz="1200" dirty="0"/>
          </a:p>
        </p:txBody>
      </p:sp>
    </p:spTree>
    <p:extLst>
      <p:ext uri="{BB962C8B-B14F-4D97-AF65-F5344CB8AC3E}">
        <p14:creationId xmlns:p14="http://schemas.microsoft.com/office/powerpoint/2010/main" val="1238042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Modeling</a:t>
            </a:r>
          </a:p>
        </p:txBody>
      </p:sp>
      <p:sp>
        <p:nvSpPr>
          <p:cNvPr id="3" name="Content Placeholder 2"/>
          <p:cNvSpPr>
            <a:spLocks noGrp="1"/>
          </p:cNvSpPr>
          <p:nvPr>
            <p:ph idx="1"/>
          </p:nvPr>
        </p:nvSpPr>
        <p:spPr>
          <a:xfrm>
            <a:off x="228600" y="1828800"/>
            <a:ext cx="4648200" cy="4267200"/>
          </a:xfrm>
        </p:spPr>
        <p:txBody>
          <a:bodyPr/>
          <a:lstStyle/>
          <a:p>
            <a:r>
              <a:rPr lang="en-US" sz="2000" dirty="0" smtClean="0"/>
              <a:t>During alignment or homology detection, should we use protein sequences or the DNA sequence that produced the protein?</a:t>
            </a:r>
          </a:p>
          <a:p>
            <a:pPr lvl="1"/>
            <a:r>
              <a:rPr lang="en-US" sz="2000" dirty="0" smtClean="0"/>
              <a:t>Why?</a:t>
            </a:r>
            <a:endParaRPr lang="en-US" sz="2000" dirty="0"/>
          </a:p>
          <a:p>
            <a:r>
              <a:rPr lang="en-US" sz="2000" dirty="0" smtClean="0"/>
              <a:t>If two proteins have &gt;30% sequence identity </a:t>
            </a:r>
          </a:p>
          <a:p>
            <a:pPr lvl="1"/>
            <a:r>
              <a:rPr lang="en-US" sz="2000" dirty="0" smtClean="0"/>
              <a:t>More than 80% of the C-alpha atoms can be expected to be within 3.5 </a:t>
            </a:r>
            <a:r>
              <a:rPr lang="en-US" sz="2000" dirty="0" err="1" smtClean="0"/>
              <a:t>Angsrtoms</a:t>
            </a:r>
            <a:r>
              <a:rPr lang="en-US" sz="2000" dirty="0" smtClean="0"/>
              <a:t> of their true positions</a:t>
            </a:r>
          </a:p>
          <a:p>
            <a:pPr lvl="1"/>
            <a:r>
              <a:rPr lang="en-US" sz="2000" dirty="0" smtClean="0"/>
              <a:t>Otherwise errors</a:t>
            </a:r>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4114800" cy="483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700" y="6359437"/>
            <a:ext cx="4572000" cy="461665"/>
          </a:xfrm>
          <a:prstGeom prst="rect">
            <a:avLst/>
          </a:prstGeom>
        </p:spPr>
        <p:txBody>
          <a:bodyPr>
            <a:spAutoFit/>
          </a:bodyPr>
          <a:lstStyle/>
          <a:p>
            <a:r>
              <a:rPr lang="en-US" sz="1200" dirty="0"/>
              <a:t>B. </a:t>
            </a:r>
            <a:r>
              <a:rPr lang="en-US" sz="1200" dirty="0" err="1"/>
              <a:t>Rost</a:t>
            </a:r>
            <a:r>
              <a:rPr lang="en-US" sz="1200" dirty="0"/>
              <a:t>, “Twilight zone of protein sequence alignments,” </a:t>
            </a:r>
            <a:r>
              <a:rPr lang="en-US" sz="1200" i="1" dirty="0"/>
              <a:t>Protein Eng.</a:t>
            </a:r>
            <a:r>
              <a:rPr lang="en-US" sz="1200" dirty="0"/>
              <a:t>, vol. 12, no. 2, pp. 85–94, Feb. 1999.</a:t>
            </a:r>
          </a:p>
        </p:txBody>
      </p:sp>
    </p:spTree>
    <p:extLst>
      <p:ext uri="{BB962C8B-B14F-4D97-AF65-F5344CB8AC3E}">
        <p14:creationId xmlns:p14="http://schemas.microsoft.com/office/powerpoint/2010/main" val="2485264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39</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991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73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Databank</a:t>
            </a: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sz="2000" dirty="0" smtClean="0">
                <a:hlinkClick r:id="rId2"/>
              </a:rPr>
              <a:t>http</a:t>
            </a:r>
            <a:r>
              <a:rPr lang="en-US" sz="2000" dirty="0">
                <a:hlinkClick r:id="rId2"/>
              </a:rPr>
              <a:t>://</a:t>
            </a:r>
            <a:r>
              <a:rPr lang="en-US" sz="2000" dirty="0" smtClean="0">
                <a:hlinkClick r:id="rId2"/>
              </a:rPr>
              <a:t>proteopedia.org/wiki/index.php/Believe_It_or_Not</a:t>
            </a:r>
            <a:endParaRPr lang="en-US" sz="2000" dirty="0" smtClean="0"/>
          </a:p>
          <a:p>
            <a:r>
              <a:rPr lang="en-US" sz="2000" dirty="0">
                <a:hlinkClick r:id="rId3"/>
              </a:rPr>
              <a:t>http://</a:t>
            </a:r>
            <a:r>
              <a:rPr lang="en-US" sz="2000" dirty="0" smtClean="0">
                <a:hlinkClick r:id="rId3"/>
              </a:rPr>
              <a:t>en.wikipedia.org/wiki/Protein_Data_Bank</a:t>
            </a:r>
            <a:endParaRPr lang="en-US" sz="2000" dirty="0" smtClean="0"/>
          </a:p>
          <a:p>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a:t>
            </a:fld>
            <a:endParaRPr lang="en-US"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81400"/>
            <a:ext cx="75914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068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SWISS-model</a:t>
            </a:r>
            <a:endParaRPr lang="en-US" dirty="0"/>
          </a:p>
        </p:txBody>
      </p:sp>
      <p:sp>
        <p:nvSpPr>
          <p:cNvPr id="3" name="Content Placeholder 2"/>
          <p:cNvSpPr>
            <a:spLocks noGrp="1"/>
          </p:cNvSpPr>
          <p:nvPr>
            <p:ph idx="1"/>
          </p:nvPr>
        </p:nvSpPr>
        <p:spPr/>
        <p:txBody>
          <a:bodyPr/>
          <a:lstStyle/>
          <a:p>
            <a:r>
              <a:rPr lang="en-US" sz="2000" dirty="0" smtClean="0"/>
              <a:t>Use BLAST to fetch homologous sequences </a:t>
            </a:r>
          </a:p>
          <a:p>
            <a:r>
              <a:rPr lang="en-US" sz="2000" dirty="0" smtClean="0"/>
              <a:t>If no suitable templates are found, </a:t>
            </a:r>
            <a:r>
              <a:rPr lang="en-US" sz="2000" dirty="0" err="1" smtClean="0"/>
              <a:t>HHSearch</a:t>
            </a:r>
            <a:r>
              <a:rPr lang="en-US" sz="2000" dirty="0" smtClean="0"/>
              <a:t> is used for detection of remotely related sequences</a:t>
            </a:r>
          </a:p>
          <a:p>
            <a:pPr lvl="1"/>
            <a:r>
              <a:rPr lang="en-US" sz="2000" dirty="0" smtClean="0"/>
              <a:t>Database: Uses SWISS-MODEL Template Library which is derived from PDB</a:t>
            </a:r>
          </a:p>
          <a:p>
            <a:r>
              <a:rPr lang="en-US" sz="2000" dirty="0" smtClean="0"/>
              <a:t>Alignment of target sequence and template structure(s)</a:t>
            </a:r>
          </a:p>
          <a:p>
            <a:r>
              <a:rPr lang="en-US" sz="2000" dirty="0" smtClean="0"/>
              <a:t>Model Building and Energy Minimization</a:t>
            </a:r>
          </a:p>
          <a:p>
            <a:pPr lvl="1"/>
            <a:r>
              <a:rPr lang="en-US" sz="2000" dirty="0" smtClean="0"/>
              <a:t>A rigid fragment assembly approach for modeling</a:t>
            </a:r>
          </a:p>
          <a:p>
            <a:r>
              <a:rPr lang="en-US" sz="2000" dirty="0" smtClean="0"/>
              <a:t>Assessment of model quality</a:t>
            </a:r>
          </a:p>
          <a:p>
            <a:pPr lvl="1"/>
            <a:r>
              <a:rPr lang="en-US" sz="2000" dirty="0" smtClean="0"/>
              <a:t>QMEAN, ANOLEA, GROMOS</a:t>
            </a:r>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40</a:t>
            </a:fld>
            <a:endParaRPr lang="en-US" dirty="0"/>
          </a:p>
        </p:txBody>
      </p:sp>
      <p:sp>
        <p:nvSpPr>
          <p:cNvPr id="5" name="Rectangle 4"/>
          <p:cNvSpPr/>
          <p:nvPr/>
        </p:nvSpPr>
        <p:spPr>
          <a:xfrm>
            <a:off x="228600" y="6019800"/>
            <a:ext cx="6019800" cy="584775"/>
          </a:xfrm>
          <a:prstGeom prst="rect">
            <a:avLst/>
          </a:prstGeom>
        </p:spPr>
        <p:txBody>
          <a:bodyPr wrap="square">
            <a:spAutoFit/>
          </a:bodyPr>
          <a:lstStyle/>
          <a:p>
            <a:r>
              <a:rPr lang="en-US" sz="1600" dirty="0">
                <a:hlinkClick r:id="rId2"/>
              </a:rPr>
              <a:t>http://</a:t>
            </a:r>
            <a:r>
              <a:rPr lang="en-US" sz="1600" dirty="0" smtClean="0">
                <a:hlinkClick r:id="rId2"/>
              </a:rPr>
              <a:t>en.wikipedia.org/wiki/Swiss-model</a:t>
            </a:r>
            <a:endParaRPr lang="en-US" sz="1600" dirty="0" smtClean="0"/>
          </a:p>
          <a:p>
            <a:endParaRPr lang="en-US" sz="1600" dirty="0"/>
          </a:p>
        </p:txBody>
      </p:sp>
    </p:spTree>
    <p:extLst>
      <p:ext uri="{BB962C8B-B14F-4D97-AF65-F5344CB8AC3E}">
        <p14:creationId xmlns:p14="http://schemas.microsoft.com/office/powerpoint/2010/main" val="1576758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 Recognition / Threading</a:t>
            </a:r>
            <a:endParaRPr lang="en-US" dirty="0"/>
          </a:p>
        </p:txBody>
      </p:sp>
      <p:sp>
        <p:nvSpPr>
          <p:cNvPr id="3" name="Content Placeholder 2"/>
          <p:cNvSpPr>
            <a:spLocks noGrp="1"/>
          </p:cNvSpPr>
          <p:nvPr>
            <p:ph idx="1"/>
          </p:nvPr>
        </p:nvSpPr>
        <p:spPr/>
        <p:txBody>
          <a:bodyPr/>
          <a:lstStyle/>
          <a:p>
            <a:r>
              <a:rPr lang="en-US" dirty="0" smtClean="0"/>
              <a:t>Main idea: </a:t>
            </a:r>
          </a:p>
          <a:p>
            <a:pPr lvl="1"/>
            <a:r>
              <a:rPr lang="en-US" dirty="0" smtClean="0"/>
              <a:t>The number of unique folds is limited</a:t>
            </a:r>
          </a:p>
          <a:p>
            <a:endParaRPr lang="en-US" dirty="0"/>
          </a:p>
          <a:p>
            <a:r>
              <a:rPr lang="en-US" dirty="0" smtClean="0"/>
              <a:t>Fit a target sequence to a known structure in a library of folds</a:t>
            </a:r>
          </a:p>
          <a:p>
            <a:pPr lvl="1"/>
            <a:r>
              <a:rPr lang="en-US" dirty="0" smtClean="0"/>
              <a:t>Inverse folding</a:t>
            </a:r>
          </a:p>
          <a:p>
            <a:pPr lvl="1"/>
            <a:r>
              <a:rPr lang="en-US" dirty="0" smtClean="0"/>
              <a:t>threading</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41</a:t>
            </a:fld>
            <a:endParaRPr lang="en-US" dirty="0"/>
          </a:p>
        </p:txBody>
      </p:sp>
      <p:sp>
        <p:nvSpPr>
          <p:cNvPr id="5" name="Rectangle 4"/>
          <p:cNvSpPr/>
          <p:nvPr/>
        </p:nvSpPr>
        <p:spPr>
          <a:xfrm>
            <a:off x="-1219200" y="6324600"/>
            <a:ext cx="7162800" cy="307777"/>
          </a:xfrm>
          <a:prstGeom prst="rect">
            <a:avLst/>
          </a:prstGeom>
        </p:spPr>
        <p:txBody>
          <a:bodyPr wrap="square">
            <a:spAutoFit/>
          </a:bodyPr>
          <a:lstStyle/>
          <a:p>
            <a:r>
              <a:rPr lang="en-US" sz="1400" dirty="0">
                <a:hlinkClick r:id="rId2"/>
              </a:rPr>
              <a:t>http://en.wikipedia.org/wiki/Threading_(protein_sequence</a:t>
            </a:r>
            <a:r>
              <a:rPr lang="en-US" sz="1400" dirty="0" smtClean="0">
                <a:hlinkClick r:id="rId2"/>
              </a:rPr>
              <a:t>)</a:t>
            </a:r>
            <a:endParaRPr lang="en-US" sz="1400" dirty="0"/>
          </a:p>
        </p:txBody>
      </p:sp>
    </p:spTree>
    <p:extLst>
      <p:ext uri="{BB962C8B-B14F-4D97-AF65-F5344CB8AC3E}">
        <p14:creationId xmlns:p14="http://schemas.microsoft.com/office/powerpoint/2010/main" val="2819453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a:t>
            </a:r>
            <a:endParaRPr lang="en-US" dirty="0"/>
          </a:p>
        </p:txBody>
      </p:sp>
      <p:sp>
        <p:nvSpPr>
          <p:cNvPr id="3" name="Content Placeholder 2"/>
          <p:cNvSpPr>
            <a:spLocks noGrp="1"/>
          </p:cNvSpPr>
          <p:nvPr>
            <p:ph idx="1"/>
          </p:nvPr>
        </p:nvSpPr>
        <p:spPr>
          <a:xfrm>
            <a:off x="152400" y="1828800"/>
            <a:ext cx="4343400" cy="4267200"/>
          </a:xfrm>
        </p:spPr>
        <p:txBody>
          <a:bodyPr/>
          <a:lstStyle/>
          <a:p>
            <a:r>
              <a:rPr lang="en-US" sz="1800" dirty="0" smtClean="0"/>
              <a:t>Components</a:t>
            </a:r>
          </a:p>
          <a:p>
            <a:pPr lvl="1"/>
            <a:r>
              <a:rPr lang="en-US" sz="1800" dirty="0" smtClean="0"/>
              <a:t>Library of templates (SCOP, FSSP…)</a:t>
            </a:r>
          </a:p>
          <a:p>
            <a:pPr lvl="1"/>
            <a:r>
              <a:rPr lang="en-US" sz="1800" dirty="0" smtClean="0"/>
              <a:t>Scoring Function</a:t>
            </a:r>
          </a:p>
          <a:p>
            <a:pPr lvl="2"/>
            <a:r>
              <a:rPr lang="en-US" sz="1400" dirty="0" smtClean="0"/>
              <a:t>Measures the fitness of a sequence to structure alignment</a:t>
            </a:r>
          </a:p>
          <a:p>
            <a:pPr lvl="2"/>
            <a:r>
              <a:rPr lang="en-US" sz="1400" dirty="0" smtClean="0"/>
              <a:t>Abstract form: F(sequence, structure)</a:t>
            </a:r>
          </a:p>
          <a:p>
            <a:pPr lvl="3"/>
            <a:r>
              <a:rPr lang="en-US" sz="1400" dirty="0"/>
              <a:t>F(sequence, structure</a:t>
            </a:r>
            <a:r>
              <a:rPr lang="en-US" sz="1400" dirty="0" smtClean="0"/>
              <a:t>) is low if there is good correspondence between the sequence and the given structure</a:t>
            </a:r>
          </a:p>
          <a:p>
            <a:pPr lvl="3"/>
            <a:r>
              <a:rPr lang="en-US" sz="1400" dirty="0" smtClean="0"/>
              <a:t>High otherwise</a:t>
            </a:r>
          </a:p>
          <a:p>
            <a:pPr lvl="1"/>
            <a:r>
              <a:rPr lang="en-US" sz="1800" dirty="0" smtClean="0"/>
              <a:t>Sequence to structure alignment</a:t>
            </a:r>
          </a:p>
          <a:p>
            <a:pPr lvl="2"/>
            <a:r>
              <a:rPr lang="en-US" sz="1400" dirty="0" smtClean="0"/>
              <a:t>Find the best alignment between a fixed sequence (given) and structure</a:t>
            </a:r>
            <a:endParaRPr lang="en-US" sz="1400" dirty="0"/>
          </a:p>
          <a:p>
            <a:pPr lvl="3"/>
            <a:endParaRPr lang="en-US" sz="14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42</a:t>
            </a:fld>
            <a:endParaRPr lang="en-US" dirty="0"/>
          </a:p>
        </p:txBody>
      </p:sp>
      <p:pic>
        <p:nvPicPr>
          <p:cNvPr id="19458" name="Picture 2" descr="http://www.cs.cornell.edu/home/meller/gallery/th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593478"/>
            <a:ext cx="4038600" cy="522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9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err="1" smtClean="0"/>
              <a:t>Hhpred</a:t>
            </a:r>
            <a:endParaRPr lang="en-US" dirty="0" smtClean="0"/>
          </a:p>
          <a:p>
            <a:r>
              <a:rPr lang="en-US" dirty="0" smtClean="0"/>
              <a:t>RAPTORX</a:t>
            </a:r>
          </a:p>
          <a:p>
            <a:r>
              <a:rPr lang="en-US" dirty="0" err="1" smtClean="0"/>
              <a:t>Phyre</a:t>
            </a:r>
            <a:endParaRPr lang="en-US" dirty="0" smtClean="0"/>
          </a:p>
          <a:p>
            <a:endParaRPr lang="en-US" dirty="0"/>
          </a:p>
          <a:p>
            <a:r>
              <a:rPr lang="en-US" dirty="0" smtClean="0"/>
              <a:t>Limitations</a:t>
            </a:r>
          </a:p>
          <a:p>
            <a:pPr lvl="1"/>
            <a:r>
              <a:rPr lang="en-US" dirty="0" smtClean="0"/>
              <a:t>A completely new fold?</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43</a:t>
            </a:fld>
            <a:endParaRPr lang="en-US" dirty="0"/>
          </a:p>
        </p:txBody>
      </p:sp>
      <p:sp>
        <p:nvSpPr>
          <p:cNvPr id="5" name="Rectangle 4"/>
          <p:cNvSpPr/>
          <p:nvPr/>
        </p:nvSpPr>
        <p:spPr>
          <a:xfrm>
            <a:off x="1905000" y="5867400"/>
            <a:ext cx="4572000" cy="461665"/>
          </a:xfrm>
          <a:prstGeom prst="rect">
            <a:avLst/>
          </a:prstGeom>
        </p:spPr>
        <p:txBody>
          <a:bodyPr>
            <a:spAutoFit/>
          </a:bodyPr>
          <a:lstStyle/>
          <a:p>
            <a:r>
              <a:rPr lang="en-US" sz="1200" dirty="0">
                <a:hlinkClick r:id="rId2"/>
              </a:rPr>
              <a:t>http://en.wikipedia.org/wiki/Threading_%</a:t>
            </a:r>
            <a:r>
              <a:rPr lang="en-US" sz="1200" dirty="0" smtClean="0">
                <a:hlinkClick r:id="rId2"/>
              </a:rPr>
              <a:t>28protein_sequence%29</a:t>
            </a:r>
            <a:endParaRPr lang="en-US" sz="1200" dirty="0" smtClean="0"/>
          </a:p>
          <a:p>
            <a:endParaRPr lang="en-US" sz="1200" dirty="0"/>
          </a:p>
        </p:txBody>
      </p:sp>
    </p:spTree>
    <p:extLst>
      <p:ext uri="{BB962C8B-B14F-4D97-AF65-F5344CB8AC3E}">
        <p14:creationId xmlns:p14="http://schemas.microsoft.com/office/powerpoint/2010/main" val="41761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novo protein structure prediction</a:t>
            </a:r>
            <a:endParaRPr lang="en-US" dirty="0"/>
          </a:p>
        </p:txBody>
      </p:sp>
      <p:sp>
        <p:nvSpPr>
          <p:cNvPr id="3" name="Content Placeholder 2"/>
          <p:cNvSpPr>
            <a:spLocks noGrp="1"/>
          </p:cNvSpPr>
          <p:nvPr>
            <p:ph idx="1"/>
          </p:nvPr>
        </p:nvSpPr>
        <p:spPr/>
        <p:txBody>
          <a:bodyPr/>
          <a:lstStyle/>
          <a:p>
            <a:r>
              <a:rPr lang="en-US" dirty="0" smtClean="0"/>
              <a:t>With database support</a:t>
            </a:r>
          </a:p>
          <a:p>
            <a:pPr lvl="1"/>
            <a:r>
              <a:rPr lang="en-US" dirty="0" smtClean="0"/>
              <a:t>Rosetta </a:t>
            </a:r>
          </a:p>
          <a:p>
            <a:pPr lvl="1"/>
            <a:r>
              <a:rPr lang="en-US" dirty="0" smtClean="0"/>
              <a:t>Knowledge based scoring function</a:t>
            </a:r>
            <a:endParaRPr lang="en-US" dirty="0"/>
          </a:p>
          <a:p>
            <a:endParaRPr lang="en-US" dirty="0" smtClean="0"/>
          </a:p>
          <a:p>
            <a:r>
              <a:rPr lang="en-US" dirty="0" smtClean="0"/>
              <a:t>Without database support</a:t>
            </a:r>
          </a:p>
          <a:p>
            <a:pPr lvl="1"/>
            <a:r>
              <a:rPr lang="en-US" dirty="0" smtClean="0"/>
              <a:t>Using first principles without any database information</a:t>
            </a:r>
          </a:p>
          <a:p>
            <a:pPr lvl="1"/>
            <a:r>
              <a:rPr lang="en-US" smtClean="0"/>
              <a:t>Physics </a:t>
            </a:r>
            <a:r>
              <a:rPr lang="en-US" dirty="0" smtClean="0"/>
              <a:t>based scoring function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44</a:t>
            </a:fld>
            <a:endParaRPr lang="en-US" dirty="0"/>
          </a:p>
        </p:txBody>
      </p:sp>
      <p:sp>
        <p:nvSpPr>
          <p:cNvPr id="5" name="Rectangle 4"/>
          <p:cNvSpPr/>
          <p:nvPr/>
        </p:nvSpPr>
        <p:spPr>
          <a:xfrm>
            <a:off x="152400" y="6324600"/>
            <a:ext cx="6629400" cy="430887"/>
          </a:xfrm>
          <a:prstGeom prst="rect">
            <a:avLst/>
          </a:prstGeom>
        </p:spPr>
        <p:txBody>
          <a:bodyPr wrap="square">
            <a:spAutoFit/>
          </a:bodyPr>
          <a:lstStyle/>
          <a:p>
            <a:pPr algn="l"/>
            <a:r>
              <a:rPr lang="en-US" sz="1100" dirty="0"/>
              <a:t>J. Lee, S. Wu, and Y. Zhang, “</a:t>
            </a:r>
            <a:r>
              <a:rPr lang="en-US" sz="1100" dirty="0" err="1"/>
              <a:t>Ab</a:t>
            </a:r>
            <a:r>
              <a:rPr lang="en-US" sz="1100" dirty="0"/>
              <a:t> Initio Protein Structure Prediction,” in </a:t>
            </a:r>
            <a:r>
              <a:rPr lang="en-US" sz="1100" i="1" dirty="0"/>
              <a:t>From Protein Structure to Function with Bioinformatics</a:t>
            </a:r>
            <a:r>
              <a:rPr lang="en-US" sz="1100" dirty="0"/>
              <a:t>, D. J. </a:t>
            </a:r>
            <a:r>
              <a:rPr lang="en-US" sz="1100" dirty="0" err="1"/>
              <a:t>Rigden</a:t>
            </a:r>
            <a:r>
              <a:rPr lang="en-US" sz="1100" dirty="0"/>
              <a:t>, Ed. Springer Netherlands, 2009, pp. 3–25.</a:t>
            </a:r>
          </a:p>
        </p:txBody>
      </p:sp>
    </p:spTree>
    <p:extLst>
      <p:ext uri="{BB962C8B-B14F-4D97-AF65-F5344CB8AC3E}">
        <p14:creationId xmlns:p14="http://schemas.microsoft.com/office/powerpoint/2010/main" val="1114556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3581400" cy="838200"/>
          </a:xfrm>
        </p:spPr>
        <p:txBody>
          <a:bodyPr/>
          <a:lstStyle/>
          <a:p>
            <a:r>
              <a:rPr lang="en-US" dirty="0" smtClean="0"/>
              <a:t>Rosetta</a:t>
            </a:r>
            <a:endParaRPr lang="en-US" dirty="0"/>
          </a:p>
        </p:txBody>
      </p:sp>
      <p:sp>
        <p:nvSpPr>
          <p:cNvPr id="3" name="Content Placeholder 2"/>
          <p:cNvSpPr>
            <a:spLocks noGrp="1"/>
          </p:cNvSpPr>
          <p:nvPr>
            <p:ph idx="1"/>
          </p:nvPr>
        </p:nvSpPr>
        <p:spPr>
          <a:xfrm>
            <a:off x="685800" y="1828800"/>
            <a:ext cx="4419600" cy="4267200"/>
          </a:xfrm>
        </p:spPr>
        <p:txBody>
          <a:bodyPr/>
          <a:lstStyle/>
          <a:p>
            <a:r>
              <a:rPr lang="en-US" dirty="0" smtClean="0"/>
              <a:t>Fragment Assembly Approach</a:t>
            </a:r>
          </a:p>
          <a:p>
            <a:endParaRPr lang="en-US" dirty="0"/>
          </a:p>
          <a:p>
            <a:r>
              <a:rPr lang="en-US" sz="1800" dirty="0" smtClean="0"/>
              <a:t>Uses PDB information to estimate the possible conformations for local sequence segments</a:t>
            </a:r>
          </a:p>
          <a:p>
            <a:pPr lvl="1"/>
            <a:r>
              <a:rPr lang="en-US" sz="1800" dirty="0" smtClean="0"/>
              <a:t>3 and 9 residue matches between the query sequence and a given structure </a:t>
            </a:r>
          </a:p>
          <a:p>
            <a:r>
              <a:rPr lang="en-US" sz="1800" dirty="0" smtClean="0"/>
              <a:t>Fragment substitution</a:t>
            </a:r>
          </a:p>
          <a:p>
            <a:r>
              <a:rPr lang="en-US" sz="1800" dirty="0" smtClean="0"/>
              <a:t>Initial low resolution refinement using a scoring function </a:t>
            </a:r>
          </a:p>
          <a:p>
            <a:r>
              <a:rPr lang="en-US" sz="1800" dirty="0" smtClean="0"/>
              <a:t>Second stage refinement</a:t>
            </a:r>
          </a:p>
          <a:p>
            <a:endParaRPr lang="en-US" sz="18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962400" cy="585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0" y="6480593"/>
            <a:ext cx="7543800" cy="584775"/>
          </a:xfrm>
          <a:prstGeom prst="rect">
            <a:avLst/>
          </a:prstGeom>
        </p:spPr>
        <p:txBody>
          <a:bodyPr wrap="square">
            <a:spAutoFit/>
          </a:bodyPr>
          <a:lstStyle/>
          <a:p>
            <a:r>
              <a:rPr lang="en-US" sz="1600" dirty="0">
                <a:hlinkClick r:id="rId3"/>
              </a:rPr>
              <a:t>http://</a:t>
            </a:r>
            <a:r>
              <a:rPr lang="en-US" sz="1600" dirty="0" smtClean="0">
                <a:hlinkClick r:id="rId3"/>
              </a:rPr>
              <a:t>en.wikipedia.org/wiki/Rosetta@home</a:t>
            </a:r>
            <a:endParaRPr lang="en-US" sz="1600" dirty="0" smtClean="0"/>
          </a:p>
          <a:p>
            <a:endParaRPr lang="en-US" sz="1600" dirty="0"/>
          </a:p>
        </p:txBody>
      </p:sp>
    </p:spTree>
    <p:extLst>
      <p:ext uri="{BB962C8B-B14F-4D97-AF65-F5344CB8AC3E}">
        <p14:creationId xmlns:p14="http://schemas.microsoft.com/office/powerpoint/2010/main" val="252767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First principles without database information</a:t>
            </a:r>
            <a:endParaRPr lang="en-US" sz="2400" dirty="0"/>
          </a:p>
        </p:txBody>
      </p:sp>
      <p:sp>
        <p:nvSpPr>
          <p:cNvPr id="3" name="Content Placeholder 2"/>
          <p:cNvSpPr>
            <a:spLocks noGrp="1"/>
          </p:cNvSpPr>
          <p:nvPr>
            <p:ph idx="1"/>
          </p:nvPr>
        </p:nvSpPr>
        <p:spPr/>
        <p:txBody>
          <a:bodyPr/>
          <a:lstStyle/>
          <a:p>
            <a:r>
              <a:rPr lang="en-US" dirty="0" smtClean="0"/>
              <a:t>Find the lowest free energy state of a protein using only physics laws and the amino acid sequence</a:t>
            </a:r>
          </a:p>
          <a:p>
            <a:endParaRPr lang="en-US" dirty="0"/>
          </a:p>
          <a:p>
            <a:r>
              <a:rPr lang="en-US" dirty="0" smtClean="0"/>
              <a:t>Use a force field and optimize it across conformations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46</a:t>
            </a:fld>
            <a:endParaRPr lang="en-US" dirty="0"/>
          </a:p>
        </p:txBody>
      </p:sp>
    </p:spTree>
    <p:extLst>
      <p:ext uri="{BB962C8B-B14F-4D97-AF65-F5344CB8AC3E}">
        <p14:creationId xmlns:p14="http://schemas.microsoft.com/office/powerpoint/2010/main" val="1902527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90899" y="3162300"/>
            <a:ext cx="7772400" cy="838200"/>
          </a:xfrm>
        </p:spPr>
        <p:txBody>
          <a:bodyPr/>
          <a:lstStyle/>
          <a:p>
            <a:r>
              <a:rPr lang="en-US" dirty="0" smtClean="0"/>
              <a:t>ASTRO FOLD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47</a:t>
            </a:fld>
            <a:endParaRPr lang="en-US" dirty="0"/>
          </a:p>
        </p:txBody>
      </p:sp>
      <p:pic>
        <p:nvPicPr>
          <p:cNvPr id="23554" name="Picture 2" descr="http://www.ncbi.nlm.nih.gov/corecgi/tileshop/tileshop.fcgi?p=PMC3&amp;id=798749&amp;s=32&amp;r=1&amp;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942"/>
            <a:ext cx="6858000" cy="687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08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I-TASSER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48</a:t>
            </a:fld>
            <a:endParaRPr lang="en-US" dirty="0"/>
          </a:p>
        </p:txBody>
      </p:sp>
      <p:pic>
        <p:nvPicPr>
          <p:cNvPr id="6146" name="Picture 2" descr="http://upload.wikimedia.org/wikipedia/commons/thumb/9/91/I-TASSER-pipeline.jpg/1280px-I-TASSER-pip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4" y="1904999"/>
            <a:ext cx="9108966"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33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I-TASSER</a:t>
            </a:r>
            <a:endParaRPr lang="en-US" dirty="0"/>
          </a:p>
        </p:txBody>
      </p:sp>
      <p:sp>
        <p:nvSpPr>
          <p:cNvPr id="3" name="Content Placeholder 2"/>
          <p:cNvSpPr>
            <a:spLocks noGrp="1"/>
          </p:cNvSpPr>
          <p:nvPr>
            <p:ph idx="1"/>
          </p:nvPr>
        </p:nvSpPr>
        <p:spPr/>
        <p:txBody>
          <a:bodyPr/>
          <a:lstStyle/>
          <a:p>
            <a:r>
              <a:rPr lang="en-US" dirty="0"/>
              <a:t>Roy, </a:t>
            </a:r>
            <a:r>
              <a:rPr lang="en-US" dirty="0" err="1"/>
              <a:t>Ambrish</a:t>
            </a:r>
            <a:r>
              <a:rPr lang="en-US" dirty="0"/>
              <a:t>, Dong </a:t>
            </a:r>
            <a:r>
              <a:rPr lang="en-US" dirty="0" err="1"/>
              <a:t>Xu</a:t>
            </a:r>
            <a:r>
              <a:rPr lang="en-US" dirty="0"/>
              <a:t>, Jonathan Poisson, and Yang Zhang. “A Protocol for Computer-Based Protein Structure and Function Prediction,” no. 57 (November 3, 2011): e3259. doi:10.3791/3259</a:t>
            </a:r>
            <a:r>
              <a:rPr lang="en-US" dirty="0" smtClean="0"/>
              <a:t>.</a:t>
            </a:r>
          </a:p>
          <a:p>
            <a:endParaRPr lang="en-US" dirty="0"/>
          </a:p>
          <a:p>
            <a:r>
              <a:rPr lang="en-US" smtClean="0"/>
              <a:t>VIDEO</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49</a:t>
            </a:fld>
            <a:endParaRPr lang="en-US" dirty="0"/>
          </a:p>
        </p:txBody>
      </p:sp>
    </p:spTree>
    <p:extLst>
      <p:ext uri="{BB962C8B-B14F-4D97-AF65-F5344CB8AC3E}">
        <p14:creationId xmlns:p14="http://schemas.microsoft.com/office/powerpoint/2010/main" val="390523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PDB</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29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lstStyle/>
          <a:p>
            <a:r>
              <a:rPr lang="en-US" dirty="0" smtClean="0"/>
              <a:t>CASP</a:t>
            </a:r>
          </a:p>
          <a:p>
            <a:r>
              <a:rPr lang="en-US" dirty="0" smtClean="0"/>
              <a:t>CAMEO</a:t>
            </a:r>
          </a:p>
          <a:p>
            <a:pPr lvl="1"/>
            <a:r>
              <a:rPr lang="en-US" dirty="0">
                <a:hlinkClick r:id="rId2"/>
              </a:rPr>
              <a:t>http://www.cameo3d.org/sp/1-year</a:t>
            </a:r>
            <a:r>
              <a:rPr lang="en-US" dirty="0" smtClean="0">
                <a:hlinkClick r:id="rId2"/>
              </a:rPr>
              <a:t>/</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50</a:t>
            </a:fld>
            <a:endParaRPr lang="en-US" dirty="0"/>
          </a:p>
        </p:txBody>
      </p:sp>
    </p:spTree>
    <p:extLst>
      <p:ext uri="{BB962C8B-B14F-4D97-AF65-F5344CB8AC3E}">
        <p14:creationId xmlns:p14="http://schemas.microsoft.com/office/powerpoint/2010/main" val="1316486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Take a protein sequence with a known structure</a:t>
            </a:r>
          </a:p>
          <a:p>
            <a:r>
              <a:rPr lang="en-US" dirty="0" smtClean="0"/>
              <a:t>Get its sequence</a:t>
            </a:r>
          </a:p>
          <a:p>
            <a:endParaRPr lang="en-US" dirty="0" smtClean="0"/>
          </a:p>
          <a:p>
            <a:r>
              <a:rPr lang="en-US" dirty="0" smtClean="0"/>
              <a:t>Make some changes to the sequence of the protein</a:t>
            </a:r>
          </a:p>
          <a:p>
            <a:r>
              <a:rPr lang="en-US" dirty="0" smtClean="0"/>
              <a:t>Submit it for prediction of structure</a:t>
            </a:r>
          </a:p>
          <a:p>
            <a:endParaRPr lang="en-US" dirty="0"/>
          </a:p>
          <a:p>
            <a:r>
              <a:rPr lang="en-US" dirty="0" smtClean="0"/>
              <a:t>Align the new structure with the existing one</a:t>
            </a:r>
          </a:p>
          <a:p>
            <a:endParaRPr lang="en-US" dirty="0"/>
          </a:p>
          <a:p>
            <a:r>
              <a:rPr lang="en-US" dirty="0" smtClean="0"/>
              <a:t>See how much error you get</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51</a:t>
            </a:fld>
            <a:endParaRPr lang="en-US" dirty="0"/>
          </a:p>
        </p:txBody>
      </p:sp>
    </p:spTree>
    <p:extLst>
      <p:ext uri="{BB962C8B-B14F-4D97-AF65-F5344CB8AC3E}">
        <p14:creationId xmlns:p14="http://schemas.microsoft.com/office/powerpoint/2010/main" val="874621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left?</a:t>
            </a:r>
            <a:endParaRPr lang="en-US" dirty="0"/>
          </a:p>
        </p:txBody>
      </p:sp>
      <p:sp>
        <p:nvSpPr>
          <p:cNvPr id="3" name="Content Placeholder 2"/>
          <p:cNvSpPr>
            <a:spLocks noGrp="1"/>
          </p:cNvSpPr>
          <p:nvPr>
            <p:ph idx="1"/>
          </p:nvPr>
        </p:nvSpPr>
        <p:spPr/>
        <p:txBody>
          <a:bodyPr/>
          <a:lstStyle/>
          <a:p>
            <a:r>
              <a:rPr lang="en-US" dirty="0" smtClean="0"/>
              <a:t>Enrichment Analysis</a:t>
            </a:r>
          </a:p>
          <a:p>
            <a:pPr lvl="1"/>
            <a:r>
              <a:rPr lang="en-US" dirty="0" smtClean="0"/>
              <a:t>DAVID</a:t>
            </a:r>
          </a:p>
          <a:p>
            <a:pPr lvl="2"/>
            <a:r>
              <a:rPr lang="en-US" dirty="0"/>
              <a:t>http://david.abcc.ncifcrf.gov/</a:t>
            </a:r>
            <a:endParaRPr lang="en-US" dirty="0"/>
          </a:p>
          <a:p>
            <a:pPr lvl="1"/>
            <a:r>
              <a:rPr lang="en-US" dirty="0" smtClean="0"/>
              <a:t>GORILLA</a:t>
            </a:r>
          </a:p>
          <a:p>
            <a:pPr lvl="2"/>
            <a:r>
              <a:rPr lang="en-US" dirty="0" smtClean="0"/>
              <a:t>cbl-gorilla.cs.technion.ac.il</a:t>
            </a:r>
          </a:p>
          <a:p>
            <a:pPr lvl="2"/>
            <a:endParaRPr lang="en-US" dirty="0"/>
          </a:p>
          <a:p>
            <a:pPr lvl="1"/>
            <a:r>
              <a:rPr lang="en-US" dirty="0">
                <a:hlinkClick r:id="rId2"/>
              </a:rPr>
              <a:t>http://</a:t>
            </a:r>
            <a:r>
              <a:rPr lang="en-US" dirty="0" smtClean="0">
                <a:hlinkClick r:id="rId2"/>
              </a:rPr>
              <a:t>amigo.geneontology.org/rte</a:t>
            </a:r>
            <a:endParaRPr lang="en-US" dirty="0" smtClean="0"/>
          </a:p>
          <a:p>
            <a:endParaRPr lang="en-US" dirty="0" smtClean="0"/>
          </a:p>
          <a:p>
            <a:r>
              <a:rPr lang="en-US" dirty="0" smtClean="0"/>
              <a:t>Co-evolution analysis</a:t>
            </a:r>
          </a:p>
          <a:p>
            <a:r>
              <a:rPr lang="en-US" dirty="0" smtClean="0"/>
              <a:t>Molecular Movements / </a:t>
            </a:r>
            <a:r>
              <a:rPr lang="en-US" smtClean="0"/>
              <a:t>Conformational changes</a:t>
            </a:r>
            <a:endParaRPr lang="en-US" dirty="0" smtClean="0"/>
          </a:p>
          <a:p>
            <a:r>
              <a:rPr lang="en-US" dirty="0" smtClean="0"/>
              <a:t>Prediction of Interactions</a:t>
            </a:r>
          </a:p>
          <a:p>
            <a:r>
              <a:rPr lang="en-US" dirty="0" smtClean="0"/>
              <a:t>Predictions of Interfaces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52</a:t>
            </a:fld>
            <a:endParaRPr lang="en-US" dirty="0"/>
          </a:p>
        </p:txBody>
      </p:sp>
    </p:spTree>
    <p:extLst>
      <p:ext uri="{BB962C8B-B14F-4D97-AF65-F5344CB8AC3E}">
        <p14:creationId xmlns:p14="http://schemas.microsoft.com/office/powerpoint/2010/main" val="50242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71" y="888274"/>
            <a:ext cx="8039668"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09625" y="6611779"/>
            <a:ext cx="4572000" cy="246221"/>
          </a:xfrm>
          <a:prstGeom prst="rect">
            <a:avLst/>
          </a:prstGeom>
        </p:spPr>
        <p:txBody>
          <a:bodyPr>
            <a:spAutoFit/>
          </a:bodyPr>
          <a:lstStyle/>
          <a:p>
            <a:pPr algn="l"/>
            <a:r>
              <a:rPr lang="en-US" sz="1000" dirty="0"/>
              <a:t>http://cbl-gorilla.cs.technion.ac.il/example.html</a:t>
            </a:r>
          </a:p>
        </p:txBody>
      </p:sp>
    </p:spTree>
    <p:extLst>
      <p:ext uri="{BB962C8B-B14F-4D97-AF65-F5344CB8AC3E}">
        <p14:creationId xmlns:p14="http://schemas.microsoft.com/office/powerpoint/2010/main" val="238153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Binding Prediction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967025"/>
              </p:ext>
            </p:extLst>
          </p:nvPr>
        </p:nvGraphicFramePr>
        <p:xfrm>
          <a:off x="1371600" y="1828800"/>
          <a:ext cx="7772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7239000" y="6248400"/>
            <a:ext cx="1905000" cy="457200"/>
          </a:xfrm>
        </p:spPr>
        <p:txBody>
          <a:bodyPr/>
          <a:lstStyle/>
          <a:p>
            <a:pPr>
              <a:defRPr/>
            </a:pPr>
            <a:fld id="{444FD8F1-8C09-4A79-8EB3-6A91F84C50A0}" type="slidenum">
              <a:rPr lang="en-US" smtClean="0"/>
              <a:pPr>
                <a:defRPr/>
              </a:pPr>
              <a:t>54</a:t>
            </a:fld>
            <a:endParaRPr lang="en-US"/>
          </a:p>
        </p:txBody>
      </p:sp>
      <p:grpSp>
        <p:nvGrpSpPr>
          <p:cNvPr id="6" name="Group 5"/>
          <p:cNvGrpSpPr/>
          <p:nvPr/>
        </p:nvGrpSpPr>
        <p:grpSpPr>
          <a:xfrm>
            <a:off x="1493520" y="2286000"/>
            <a:ext cx="2773680" cy="505063"/>
            <a:chOff x="3566160" y="429011"/>
            <a:chExt cx="2773680" cy="505063"/>
          </a:xfrm>
        </p:grpSpPr>
        <p:sp>
          <p:nvSpPr>
            <p:cNvPr id="7" name="Rounded Rectangle 6"/>
            <p:cNvSpPr/>
            <p:nvPr/>
          </p:nvSpPr>
          <p:spPr>
            <a:xfrm>
              <a:off x="3566160" y="429011"/>
              <a:ext cx="2773680" cy="505063"/>
            </a:xfrm>
            <a:prstGeom prst="round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8" name="Rounded Rectangle 4"/>
            <p:cNvSpPr/>
            <p:nvPr/>
          </p:nvSpPr>
          <p:spPr>
            <a:xfrm>
              <a:off x="3590815" y="453666"/>
              <a:ext cx="2724370" cy="4557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Genome wide interaction analysis</a:t>
              </a:r>
            </a:p>
          </p:txBody>
        </p:sp>
      </p:grpSp>
      <p:grpSp>
        <p:nvGrpSpPr>
          <p:cNvPr id="10" name="Group 9"/>
          <p:cNvGrpSpPr/>
          <p:nvPr/>
        </p:nvGrpSpPr>
        <p:grpSpPr>
          <a:xfrm>
            <a:off x="1036320" y="2971800"/>
            <a:ext cx="2773680" cy="505063"/>
            <a:chOff x="3566160" y="429011"/>
            <a:chExt cx="2773680" cy="505063"/>
          </a:xfrm>
        </p:grpSpPr>
        <p:sp>
          <p:nvSpPr>
            <p:cNvPr id="11" name="Rounded Rectangle 10"/>
            <p:cNvSpPr/>
            <p:nvPr/>
          </p:nvSpPr>
          <p:spPr>
            <a:xfrm>
              <a:off x="3566160" y="429011"/>
              <a:ext cx="2773680" cy="505063"/>
            </a:xfrm>
            <a:prstGeom prst="round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2" name="Rounded Rectangle 4"/>
            <p:cNvSpPr/>
            <p:nvPr/>
          </p:nvSpPr>
          <p:spPr>
            <a:xfrm>
              <a:off x="3590815" y="453666"/>
              <a:ext cx="2724370" cy="4557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Cross-species interaction analysis</a:t>
              </a:r>
            </a:p>
          </p:txBody>
        </p:sp>
      </p:grpSp>
      <p:grpSp>
        <p:nvGrpSpPr>
          <p:cNvPr id="16" name="Group 15"/>
          <p:cNvGrpSpPr/>
          <p:nvPr/>
        </p:nvGrpSpPr>
        <p:grpSpPr>
          <a:xfrm>
            <a:off x="457200" y="3609737"/>
            <a:ext cx="2773680" cy="505063"/>
            <a:chOff x="3566160" y="429011"/>
            <a:chExt cx="2773680" cy="505063"/>
          </a:xfrm>
        </p:grpSpPr>
        <p:sp>
          <p:nvSpPr>
            <p:cNvPr id="17" name="Rounded Rectangle 16"/>
            <p:cNvSpPr/>
            <p:nvPr/>
          </p:nvSpPr>
          <p:spPr>
            <a:xfrm>
              <a:off x="3566160" y="429011"/>
              <a:ext cx="2773680" cy="505063"/>
            </a:xfrm>
            <a:prstGeom prst="round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8" name="Rounded Rectangle 4"/>
            <p:cNvSpPr/>
            <p:nvPr/>
          </p:nvSpPr>
          <p:spPr>
            <a:xfrm>
              <a:off x="3590815" y="453666"/>
              <a:ext cx="2724370" cy="4557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Domain interaction analysis</a:t>
              </a:r>
            </a:p>
          </p:txBody>
        </p:sp>
      </p:grpSp>
      <p:grpSp>
        <p:nvGrpSpPr>
          <p:cNvPr id="19" name="Group 18"/>
          <p:cNvGrpSpPr/>
          <p:nvPr/>
        </p:nvGrpSpPr>
        <p:grpSpPr>
          <a:xfrm>
            <a:off x="0" y="4295537"/>
            <a:ext cx="2773680" cy="505063"/>
            <a:chOff x="3566160" y="429011"/>
            <a:chExt cx="2773680" cy="505063"/>
          </a:xfrm>
        </p:grpSpPr>
        <p:sp>
          <p:nvSpPr>
            <p:cNvPr id="20" name="Rounded Rectangle 19"/>
            <p:cNvSpPr/>
            <p:nvPr/>
          </p:nvSpPr>
          <p:spPr>
            <a:xfrm>
              <a:off x="3566160" y="429011"/>
              <a:ext cx="2773680" cy="505063"/>
            </a:xfrm>
            <a:prstGeom prst="round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21" name="Rounded Rectangle 4"/>
            <p:cNvSpPr/>
            <p:nvPr/>
          </p:nvSpPr>
          <p:spPr>
            <a:xfrm>
              <a:off x="3590815" y="453666"/>
              <a:ext cx="2724370" cy="4557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dirty="0" smtClean="0"/>
                <a:t>Interaction network and </a:t>
              </a:r>
              <a:r>
                <a:rPr lang="en-US" sz="1500" dirty="0" err="1" smtClean="0"/>
                <a:t>interactome</a:t>
              </a:r>
              <a:r>
                <a:rPr lang="en-US" sz="1500" dirty="0" smtClean="0"/>
                <a:t> </a:t>
              </a:r>
              <a:r>
                <a:rPr lang="en-US" sz="1500" kern="1200" dirty="0" smtClean="0"/>
                <a:t>analysis</a:t>
              </a:r>
            </a:p>
          </p:txBody>
        </p:sp>
      </p:grpSp>
    </p:spTree>
    <p:extLst>
      <p:ext uri="{BB962C8B-B14F-4D97-AF65-F5344CB8AC3E}">
        <p14:creationId xmlns:p14="http://schemas.microsoft.com/office/powerpoint/2010/main" val="1036305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605301-4F3F-417D-B1EF-F7B710A03238}" type="slidenum">
              <a:rPr lang="en-US" smtClean="0"/>
              <a:pPr>
                <a:defRPr/>
              </a:pPr>
              <a:t>55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3342"/>
            <a:ext cx="5856862" cy="578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987490" y="3192336"/>
            <a:ext cx="3156509" cy="1369606"/>
          </a:xfrm>
          <a:prstGeom prst="rect">
            <a:avLst/>
          </a:prstGeom>
        </p:spPr>
        <p:txBody>
          <a:bodyPr wrap="square">
            <a:spAutoFit/>
          </a:bodyPr>
          <a:lstStyle/>
          <a:p>
            <a:r>
              <a:rPr lang="en-US" sz="2000" b="1" dirty="0" smtClean="0">
                <a:solidFill>
                  <a:srgbClr val="FF0000"/>
                </a:solidFill>
              </a:rPr>
              <a:t>MUST READ</a:t>
            </a:r>
          </a:p>
          <a:p>
            <a:r>
              <a:rPr lang="en-US" sz="1050" dirty="0" err="1" smtClean="0"/>
              <a:t>Mosca</a:t>
            </a:r>
            <a:r>
              <a:rPr lang="en-US" sz="1050" dirty="0"/>
              <a:t>, Roberto, </a:t>
            </a:r>
            <a:r>
              <a:rPr lang="en-US" sz="1050" dirty="0" err="1"/>
              <a:t>Tirso</a:t>
            </a:r>
            <a:r>
              <a:rPr lang="en-US" sz="1050" dirty="0"/>
              <a:t> Pons, Arnaud </a:t>
            </a:r>
            <a:r>
              <a:rPr lang="en-US" sz="1050" dirty="0" err="1"/>
              <a:t>Céol</a:t>
            </a:r>
            <a:r>
              <a:rPr lang="en-US" sz="1050" dirty="0"/>
              <a:t>, Alfonso Valencia, and Patrick </a:t>
            </a:r>
            <a:r>
              <a:rPr lang="en-US" sz="1050" dirty="0" err="1"/>
              <a:t>Aloy</a:t>
            </a:r>
            <a:r>
              <a:rPr lang="en-US" sz="1050" dirty="0"/>
              <a:t>. “Towards a Detailed Atlas of Protein–protein Interactions.” </a:t>
            </a:r>
            <a:r>
              <a:rPr lang="en-US" sz="1050" i="1" dirty="0"/>
              <a:t>Current Opinion in Structural Biology</a:t>
            </a:r>
            <a:r>
              <a:rPr lang="en-US" sz="1050" dirty="0"/>
              <a:t>, Catalysis and regulation / Protein-protein interactions, 23, no. 6 (December 2013): 929–40. doi:10.1016/j.sbi.2013.07.005.</a:t>
            </a:r>
            <a:endParaRPr lang="en-US" sz="1050" dirty="0">
              <a:effectLst/>
            </a:endParaRPr>
          </a:p>
        </p:txBody>
      </p:sp>
    </p:spTree>
    <p:extLst>
      <p:ext uri="{BB962C8B-B14F-4D97-AF65-F5344CB8AC3E}">
        <p14:creationId xmlns:p14="http://schemas.microsoft.com/office/powerpoint/2010/main" val="24580146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Interactions</a:t>
            </a:r>
            <a:endParaRPr lang="en-US" dirty="0"/>
          </a:p>
        </p:txBody>
      </p:sp>
      <p:sp>
        <p:nvSpPr>
          <p:cNvPr id="3" name="Content Placeholder 2"/>
          <p:cNvSpPr>
            <a:spLocks noGrp="1"/>
          </p:cNvSpPr>
          <p:nvPr>
            <p:ph idx="1"/>
          </p:nvPr>
        </p:nvSpPr>
        <p:spPr/>
        <p:txBody>
          <a:bodyPr/>
          <a:lstStyle/>
          <a:p>
            <a:r>
              <a:rPr lang="en-US" dirty="0" smtClean="0"/>
              <a:t>Servers</a:t>
            </a:r>
          </a:p>
          <a:p>
            <a:pPr lvl="1"/>
            <a:r>
              <a:rPr lang="en-US" dirty="0" err="1" smtClean="0"/>
              <a:t>Interologs</a:t>
            </a:r>
            <a:r>
              <a:rPr lang="en-US" dirty="0" smtClean="0"/>
              <a:t> -- </a:t>
            </a:r>
            <a:r>
              <a:rPr lang="en-US" dirty="0"/>
              <a:t>BIPS. </a:t>
            </a:r>
            <a:r>
              <a:rPr lang="en-US" dirty="0" err="1"/>
              <a:t>Biana</a:t>
            </a:r>
            <a:r>
              <a:rPr lang="en-US" dirty="0"/>
              <a:t> </a:t>
            </a:r>
            <a:r>
              <a:rPr lang="en-US" dirty="0" err="1"/>
              <a:t>Interolog</a:t>
            </a:r>
            <a:r>
              <a:rPr lang="en-US" dirty="0"/>
              <a:t> Prediction </a:t>
            </a:r>
            <a:r>
              <a:rPr lang="en-US" dirty="0" smtClean="0"/>
              <a:t>Server</a:t>
            </a:r>
          </a:p>
          <a:p>
            <a:pPr lvl="2"/>
            <a:r>
              <a:rPr lang="en-US" dirty="0">
                <a:hlinkClick r:id="rId2"/>
              </a:rPr>
              <a:t>http://</a:t>
            </a:r>
            <a:r>
              <a:rPr lang="en-US" dirty="0" smtClean="0">
                <a:hlinkClick r:id="rId2"/>
              </a:rPr>
              <a:t>www.ncbi.nlm.nih.gov/pubmed/22689642</a:t>
            </a:r>
            <a:endParaRPr lang="en-US" dirty="0" smtClean="0"/>
          </a:p>
          <a:p>
            <a:pPr lvl="2"/>
            <a:r>
              <a:rPr lang="en-US" dirty="0">
                <a:hlinkClick r:id="rId3"/>
              </a:rPr>
              <a:t>http://</a:t>
            </a:r>
            <a:r>
              <a:rPr lang="en-US" dirty="0" smtClean="0">
                <a:hlinkClick r:id="rId3"/>
              </a:rPr>
              <a:t>sbi.imim.es/web/index.php/research/servers/bips</a:t>
            </a:r>
            <a:endParaRPr lang="en-US" dirty="0"/>
          </a:p>
          <a:p>
            <a:pPr lvl="1"/>
            <a:r>
              <a:rPr lang="en-US" dirty="0" err="1" smtClean="0"/>
              <a:t>iLoops</a:t>
            </a:r>
            <a:endParaRPr lang="en-US" dirty="0" smtClean="0"/>
          </a:p>
          <a:p>
            <a:pPr lvl="2"/>
            <a:r>
              <a:rPr lang="en-US" b="0" dirty="0">
                <a:hlinkClick r:id="rId4"/>
              </a:rPr>
              <a:t>http://</a:t>
            </a:r>
            <a:r>
              <a:rPr lang="en-US" b="0" dirty="0" smtClean="0">
                <a:hlinkClick r:id="rId4"/>
              </a:rPr>
              <a:t>sbi.imim.es/iLoops.php</a:t>
            </a:r>
            <a:endParaRPr lang="en-US" b="0" dirty="0" smtClean="0"/>
          </a:p>
          <a:p>
            <a:pPr lvl="2"/>
            <a:r>
              <a:rPr lang="en-US" dirty="0">
                <a:hlinkClick r:id="rId5"/>
              </a:rPr>
              <a:t>http://</a:t>
            </a:r>
            <a:r>
              <a:rPr lang="en-US" dirty="0" smtClean="0">
                <a:hlinkClick r:id="rId5"/>
              </a:rPr>
              <a:t>www.ncbi.nlm.nih.gov/pubmed/23842807</a:t>
            </a:r>
            <a:endParaRPr lang="en-US" dirty="0" smtClean="0"/>
          </a:p>
          <a:p>
            <a:pPr lvl="2"/>
            <a:endParaRPr lang="en-US" dirty="0" smtClean="0"/>
          </a:p>
          <a:p>
            <a:pPr lvl="1"/>
            <a:r>
              <a:rPr lang="en-US" dirty="0" err="1" smtClean="0"/>
              <a:t>PrePPI</a:t>
            </a:r>
            <a:endParaRPr lang="en-US" dirty="0" smtClean="0"/>
          </a:p>
          <a:p>
            <a:pPr lvl="2"/>
            <a:r>
              <a:rPr lang="en-US" dirty="0">
                <a:hlinkClick r:id="rId6"/>
              </a:rPr>
              <a:t>http://www.ncbi.nlm.nih.gov/pmc/articles/pmid/23193263</a:t>
            </a:r>
            <a:r>
              <a:rPr lang="en-US" dirty="0" smtClean="0">
                <a:hlinkClick r:id="rId6"/>
              </a:rPr>
              <a:t>/</a:t>
            </a:r>
            <a:endParaRPr lang="en-US" dirty="0" smtClean="0"/>
          </a:p>
          <a:p>
            <a:pPr lvl="2"/>
            <a:r>
              <a:rPr lang="en-US" b="0" dirty="0">
                <a:hlinkClick r:id="rId7"/>
              </a:rPr>
              <a:t>http://</a:t>
            </a:r>
            <a:r>
              <a:rPr lang="en-US" b="0" dirty="0" smtClean="0">
                <a:hlinkClick r:id="rId7"/>
              </a:rPr>
              <a:t>bhapp.c2b2.columbia.edu/PrePPI</a:t>
            </a:r>
            <a:endParaRPr lang="en-US" b="0" dirty="0" smtClean="0"/>
          </a:p>
          <a:p>
            <a:pPr lvl="2"/>
            <a:r>
              <a:rPr lang="en-US" dirty="0"/>
              <a:t/>
            </a:r>
            <a:br>
              <a:rPr lang="en-US" dirty="0"/>
            </a:b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56</a:t>
            </a:fld>
            <a:endParaRPr lang="en-US"/>
          </a:p>
        </p:txBody>
      </p:sp>
    </p:spTree>
    <p:extLst>
      <p:ext uri="{BB962C8B-B14F-4D97-AF65-F5344CB8AC3E}">
        <p14:creationId xmlns:p14="http://schemas.microsoft.com/office/powerpoint/2010/main" val="3389438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63612" cy="53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1719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4" y="990600"/>
            <a:ext cx="786216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0" y="3594572"/>
            <a:ext cx="7543800" cy="707886"/>
          </a:xfrm>
          <a:prstGeom prst="rect">
            <a:avLst/>
          </a:prstGeom>
        </p:spPr>
        <p:txBody>
          <a:bodyPr wrap="square">
            <a:spAutoFit/>
          </a:bodyPr>
          <a:lstStyle/>
          <a:p>
            <a:r>
              <a:rPr lang="en-US" sz="1600" dirty="0">
                <a:hlinkClick r:id="rId3"/>
              </a:rPr>
              <a:t>http://raptorx.uchicago.edu/BindingSite</a:t>
            </a:r>
            <a:r>
              <a:rPr lang="en-US" sz="1600" dirty="0" smtClean="0">
                <a:hlinkClick r:id="rId3"/>
              </a:rPr>
              <a:t>/</a:t>
            </a:r>
            <a:endParaRPr lang="en-US" sz="1600" dirty="0" smtClean="0"/>
          </a:p>
          <a:p>
            <a:endParaRPr lang="en-US" dirty="0"/>
          </a:p>
        </p:txBody>
      </p:sp>
    </p:spTree>
    <p:extLst>
      <p:ext uri="{BB962C8B-B14F-4D97-AF65-F5344CB8AC3E}">
        <p14:creationId xmlns:p14="http://schemas.microsoft.com/office/powerpoint/2010/main" val="4049356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287691"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4987498"/>
            <a:ext cx="8458200" cy="830997"/>
          </a:xfrm>
          <a:prstGeom prst="rect">
            <a:avLst/>
          </a:prstGeom>
        </p:spPr>
        <p:txBody>
          <a:bodyPr wrap="square">
            <a:spAutoFit/>
          </a:bodyPr>
          <a:lstStyle/>
          <a:p>
            <a:r>
              <a:rPr lang="en-US" dirty="0">
                <a:hlinkClick r:id="rId3"/>
              </a:rPr>
              <a:t>http://zhanglab.ccmb.med.umich.edu/BSpred</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610178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unique folds in PDB</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339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 y="1905000"/>
            <a:ext cx="8948057" cy="388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0" y="6172200"/>
            <a:ext cx="6858000" cy="830997"/>
          </a:xfrm>
          <a:prstGeom prst="rect">
            <a:avLst/>
          </a:prstGeom>
        </p:spPr>
        <p:txBody>
          <a:bodyPr wrap="square">
            <a:spAutoFit/>
          </a:bodyPr>
          <a:lstStyle/>
          <a:p>
            <a:r>
              <a:rPr lang="en-US" dirty="0">
                <a:hlinkClick r:id="rId3"/>
              </a:rPr>
              <a:t>http://rosie.rosettacommons.org/docking</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2945588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Docking</a:t>
            </a:r>
            <a:endParaRPr lang="en-US" dirty="0"/>
          </a:p>
        </p:txBody>
      </p:sp>
      <p:sp>
        <p:nvSpPr>
          <p:cNvPr id="3" name="Content Placeholder 2"/>
          <p:cNvSpPr>
            <a:spLocks noGrp="1"/>
          </p:cNvSpPr>
          <p:nvPr>
            <p:ph idx="1"/>
          </p:nvPr>
        </p:nvSpPr>
        <p:spPr/>
        <p:txBody>
          <a:bodyPr/>
          <a:lstStyle/>
          <a:p>
            <a:r>
              <a:rPr lang="en-US" dirty="0" smtClean="0"/>
              <a:t>D</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61</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66819"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57713" y="5112603"/>
            <a:ext cx="3632725" cy="830997"/>
          </a:xfrm>
          <a:prstGeom prst="rect">
            <a:avLst/>
          </a:prstGeom>
        </p:spPr>
        <p:txBody>
          <a:bodyPr wrap="none">
            <a:spAutoFit/>
          </a:bodyPr>
          <a:lstStyle/>
          <a:p>
            <a:r>
              <a:rPr lang="en-US" dirty="0">
                <a:hlinkClick r:id="rId3"/>
              </a:rPr>
              <a:t>http://zdock.umassmed.edu</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2379980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62</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429625"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90800" y="5820656"/>
            <a:ext cx="6781801" cy="830997"/>
          </a:xfrm>
          <a:prstGeom prst="rect">
            <a:avLst/>
          </a:prstGeom>
        </p:spPr>
        <p:txBody>
          <a:bodyPr wrap="square">
            <a:spAutoFit/>
          </a:bodyPr>
          <a:lstStyle/>
          <a:p>
            <a:r>
              <a:rPr lang="en-US" dirty="0">
                <a:hlinkClick r:id="rId3"/>
              </a:rPr>
              <a:t>http://combi.cs.colostate.edu/supplements/pairpred</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4754346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CAPRI</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63</a:t>
            </a:fld>
            <a:endParaRPr lang="en-US" dirty="0"/>
          </a:p>
        </p:txBody>
      </p:sp>
      <p:sp>
        <p:nvSpPr>
          <p:cNvPr id="5" name="Rectangle 4"/>
          <p:cNvSpPr/>
          <p:nvPr/>
        </p:nvSpPr>
        <p:spPr>
          <a:xfrm>
            <a:off x="-1524000" y="6211669"/>
            <a:ext cx="11734800" cy="646331"/>
          </a:xfrm>
          <a:prstGeom prst="rect">
            <a:avLst/>
          </a:prstGeom>
        </p:spPr>
        <p:txBody>
          <a:bodyPr wrap="square">
            <a:spAutoFit/>
          </a:bodyPr>
          <a:lstStyle/>
          <a:p>
            <a:r>
              <a:rPr lang="en-US" sz="1800" dirty="0">
                <a:hlinkClick r:id="rId2"/>
              </a:rPr>
              <a:t>https://</a:t>
            </a:r>
            <a:r>
              <a:rPr lang="en-US" sz="1800" dirty="0" smtClean="0">
                <a:hlinkClick r:id="rId2"/>
              </a:rPr>
              <a:t>en.wikipedia.org/wiki/Critical_Assessment_of_Prediction_of_Interactions</a:t>
            </a:r>
            <a:endParaRPr lang="en-US" sz="1800" dirty="0" smtClean="0"/>
          </a:p>
          <a:p>
            <a:endParaRPr lang="en-US" sz="1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69400" cy="439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5722203"/>
            <a:ext cx="9829800" cy="830997"/>
          </a:xfrm>
          <a:prstGeom prst="rect">
            <a:avLst/>
          </a:prstGeom>
        </p:spPr>
        <p:txBody>
          <a:bodyPr wrap="square">
            <a:spAutoFit/>
          </a:bodyPr>
          <a:lstStyle/>
          <a:p>
            <a:r>
              <a:rPr lang="en-US" dirty="0">
                <a:hlinkClick r:id="rId4"/>
              </a:rPr>
              <a:t>http://</a:t>
            </a:r>
            <a:r>
              <a:rPr lang="en-US" dirty="0" smtClean="0">
                <a:hlinkClick r:id="rId4"/>
              </a:rPr>
              <a:t>www.ebi.ac.uk/msd-srv/capri/round27/round27.html</a:t>
            </a:r>
            <a:endParaRPr lang="en-US" dirty="0" smtClean="0"/>
          </a:p>
          <a:p>
            <a:endParaRPr lang="en-US" dirty="0"/>
          </a:p>
        </p:txBody>
      </p:sp>
    </p:spTree>
    <p:extLst>
      <p:ext uri="{BB962C8B-B14F-4D97-AF65-F5344CB8AC3E}">
        <p14:creationId xmlns:p14="http://schemas.microsoft.com/office/powerpoint/2010/main" val="2694628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lvl="1"/>
            <a:r>
              <a:rPr lang="en-US" dirty="0" smtClean="0"/>
              <a:t>We tried to cover</a:t>
            </a:r>
          </a:p>
          <a:p>
            <a:pPr lvl="2"/>
            <a:r>
              <a:rPr lang="en-US" dirty="0" smtClean="0"/>
              <a:t>Sequence to Function</a:t>
            </a:r>
          </a:p>
          <a:p>
            <a:pPr lvl="2"/>
            <a:r>
              <a:rPr lang="en-US" dirty="0" smtClean="0"/>
              <a:t>Structure to Function</a:t>
            </a:r>
          </a:p>
          <a:p>
            <a:pPr lvl="2"/>
            <a:r>
              <a:rPr lang="en-US" dirty="0" smtClean="0"/>
              <a:t>Sequence to Structure</a:t>
            </a:r>
          </a:p>
          <a:p>
            <a:pPr lvl="2"/>
            <a:r>
              <a:rPr lang="en-US" dirty="0" smtClean="0"/>
              <a:t>Interactions</a:t>
            </a:r>
          </a:p>
          <a:p>
            <a:pPr lvl="1"/>
            <a:r>
              <a:rPr lang="en-US" dirty="0" smtClean="0"/>
              <a:t>Databases</a:t>
            </a:r>
          </a:p>
          <a:p>
            <a:pPr lvl="1"/>
            <a:r>
              <a:rPr lang="en-US" dirty="0" smtClean="0"/>
              <a:t>Alignments</a:t>
            </a:r>
          </a:p>
          <a:p>
            <a:pPr lvl="2"/>
            <a:r>
              <a:rPr lang="en-US" dirty="0" smtClean="0"/>
              <a:t>Local, global</a:t>
            </a:r>
          </a:p>
          <a:p>
            <a:pPr lvl="2"/>
            <a:r>
              <a:rPr lang="en-US" dirty="0" smtClean="0"/>
              <a:t>Multiple Sequence</a:t>
            </a:r>
          </a:p>
          <a:p>
            <a:pPr lvl="2"/>
            <a:r>
              <a:rPr lang="en-US" dirty="0" smtClean="0"/>
              <a:t>Remote Homology</a:t>
            </a:r>
          </a:p>
          <a:p>
            <a:pPr lvl="2"/>
            <a:r>
              <a:rPr lang="en-US" dirty="0" smtClean="0"/>
              <a:t>For generating Functional annotations</a:t>
            </a:r>
          </a:p>
          <a:p>
            <a:pPr lvl="1"/>
            <a:r>
              <a:rPr lang="en-US" dirty="0" smtClean="0"/>
              <a:t>Structures</a:t>
            </a:r>
          </a:p>
          <a:p>
            <a:pPr lvl="2"/>
            <a:r>
              <a:rPr lang="en-US" dirty="0" smtClean="0"/>
              <a:t>Visualization, Alignments, Prediction</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64</a:t>
            </a:fld>
            <a:endParaRPr lang="en-US" dirty="0"/>
          </a:p>
        </p:txBody>
      </p:sp>
      <p:sp>
        <p:nvSpPr>
          <p:cNvPr id="5" name="TextBox 4"/>
          <p:cNvSpPr txBox="1"/>
          <p:nvPr/>
        </p:nvSpPr>
        <p:spPr>
          <a:xfrm>
            <a:off x="6324600" y="3583632"/>
            <a:ext cx="1646606" cy="461665"/>
          </a:xfrm>
          <a:prstGeom prst="rect">
            <a:avLst/>
          </a:prstGeom>
          <a:noFill/>
        </p:spPr>
        <p:txBody>
          <a:bodyPr wrap="none" rtlCol="0">
            <a:spAutoFit/>
          </a:bodyPr>
          <a:lstStyle/>
          <a:p>
            <a:r>
              <a:rPr lang="en-US" b="1" dirty="0" smtClean="0"/>
              <a:t>Good luck!</a:t>
            </a:r>
            <a:endParaRPr lang="en-US" b="1" dirty="0"/>
          </a:p>
        </p:txBody>
      </p:sp>
    </p:spTree>
    <p:extLst>
      <p:ext uri="{BB962C8B-B14F-4D97-AF65-F5344CB8AC3E}">
        <p14:creationId xmlns:p14="http://schemas.microsoft.com/office/powerpoint/2010/main" val="27605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the protein conformation space?</a:t>
            </a:r>
            <a:endParaRPr lang="en-US" dirty="0"/>
          </a:p>
        </p:txBody>
      </p:sp>
      <p:sp>
        <p:nvSpPr>
          <p:cNvPr id="3" name="Content Placeholder 2"/>
          <p:cNvSpPr>
            <a:spLocks noGrp="1"/>
          </p:cNvSpPr>
          <p:nvPr>
            <p:ph idx="1"/>
          </p:nvPr>
        </p:nvSpPr>
        <p:spPr/>
        <p:txBody>
          <a:bodyPr/>
          <a:lstStyle/>
          <a:p>
            <a:r>
              <a:rPr lang="en-US" dirty="0" smtClean="0"/>
              <a:t>Assume that:</a:t>
            </a:r>
          </a:p>
          <a:p>
            <a:pPr lvl="1"/>
            <a:r>
              <a:rPr lang="en-US" dirty="0" smtClean="0"/>
              <a:t>each of the torsion angles can take 2 or 3 values</a:t>
            </a:r>
          </a:p>
          <a:p>
            <a:pPr lvl="2"/>
            <a:r>
              <a:rPr lang="en-US" dirty="0" smtClean="0"/>
              <a:t>In practice these angles are continuous</a:t>
            </a:r>
          </a:p>
          <a:p>
            <a:pPr lvl="1"/>
            <a:r>
              <a:rPr lang="en-US" dirty="0" smtClean="0"/>
              <a:t>Side chains are fixed</a:t>
            </a:r>
          </a:p>
          <a:p>
            <a:pPr lvl="1"/>
            <a:r>
              <a:rPr lang="en-US" dirty="0" smtClean="0"/>
              <a:t>We have a protein of length L</a:t>
            </a:r>
          </a:p>
          <a:p>
            <a:endParaRPr lang="en-US" dirty="0"/>
          </a:p>
          <a:p>
            <a:r>
              <a:rPr lang="en-US" dirty="0" smtClean="0"/>
              <a:t>Thus the number of possible “conformations” is:</a:t>
            </a:r>
          </a:p>
          <a:p>
            <a:pPr lvl="1"/>
            <a:r>
              <a:rPr lang="en-US" dirty="0" smtClean="0"/>
              <a:t>2L or 3L</a:t>
            </a:r>
          </a:p>
          <a:p>
            <a:pPr lvl="1"/>
            <a:r>
              <a:rPr lang="en-US" dirty="0" smtClean="0"/>
              <a:t>If L = 100, this means 10</a:t>
            </a:r>
            <a:r>
              <a:rPr lang="en-US" baseline="30000" dirty="0" smtClean="0"/>
              <a:t>30</a:t>
            </a:r>
            <a:r>
              <a:rPr lang="en-US" dirty="0" smtClean="0"/>
              <a:t> or 10</a:t>
            </a:r>
            <a:r>
              <a:rPr lang="en-US" baseline="30000" dirty="0" smtClean="0"/>
              <a:t>47</a:t>
            </a:r>
            <a:r>
              <a:rPr lang="en-US" dirty="0" smtClean="0"/>
              <a:t> conformations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a:t>
            </a:fld>
            <a:endParaRPr lang="en-US" dirty="0"/>
          </a:p>
        </p:txBody>
      </p:sp>
    </p:spTree>
    <p:extLst>
      <p:ext uri="{BB962C8B-B14F-4D97-AF65-F5344CB8AC3E}">
        <p14:creationId xmlns:p14="http://schemas.microsoft.com/office/powerpoint/2010/main" val="18588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PDB File</a:t>
            </a:r>
            <a:endParaRPr lang="en-US" dirty="0"/>
          </a:p>
        </p:txBody>
      </p:sp>
      <p:sp>
        <p:nvSpPr>
          <p:cNvPr id="3" name="Content Placeholder 2"/>
          <p:cNvSpPr>
            <a:spLocks noGrp="1"/>
          </p:cNvSpPr>
          <p:nvPr>
            <p:ph idx="1"/>
          </p:nvPr>
        </p:nvSpPr>
        <p:spPr/>
        <p:txBody>
          <a:bodyPr/>
          <a:lstStyle/>
          <a:p>
            <a:r>
              <a:rPr lang="en-US" dirty="0" smtClean="0"/>
              <a:t>Also contains header and other information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8</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7924800" cy="394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516469"/>
            <a:ext cx="8534400" cy="646331"/>
          </a:xfrm>
          <a:prstGeom prst="rect">
            <a:avLst/>
          </a:prstGeom>
        </p:spPr>
        <p:txBody>
          <a:bodyPr wrap="square">
            <a:spAutoFit/>
          </a:bodyPr>
          <a:lstStyle/>
          <a:p>
            <a:r>
              <a:rPr lang="en-US" sz="1800" dirty="0">
                <a:hlinkClick r:id="rId3"/>
              </a:rPr>
              <a:t>http://</a:t>
            </a:r>
            <a:r>
              <a:rPr lang="en-US" sz="1800" dirty="0" smtClean="0">
                <a:hlinkClick r:id="rId3"/>
              </a:rPr>
              <a:t>proteopedia.org/wiki/index.php/Atomic_coordinate_file</a:t>
            </a:r>
            <a:endParaRPr lang="en-US" sz="1800" dirty="0" smtClean="0"/>
          </a:p>
          <a:p>
            <a:endParaRPr lang="en-US" sz="1800" dirty="0"/>
          </a:p>
        </p:txBody>
      </p:sp>
      <p:sp>
        <p:nvSpPr>
          <p:cNvPr id="6" name="Rectangle 5"/>
          <p:cNvSpPr/>
          <p:nvPr/>
        </p:nvSpPr>
        <p:spPr>
          <a:xfrm>
            <a:off x="381000" y="6195536"/>
            <a:ext cx="8153400" cy="738664"/>
          </a:xfrm>
          <a:prstGeom prst="rect">
            <a:avLst/>
          </a:prstGeom>
        </p:spPr>
        <p:txBody>
          <a:bodyPr wrap="square">
            <a:spAutoFit/>
          </a:bodyPr>
          <a:lstStyle/>
          <a:p>
            <a:r>
              <a:rPr lang="en-US" sz="1800" dirty="0">
                <a:hlinkClick r:id="rId4"/>
              </a:rPr>
              <a:t>http://en.wikipedia.org/wiki/Protein_Data_Bank_(file_format</a:t>
            </a:r>
            <a:r>
              <a:rPr lang="en-US" sz="1800" dirty="0" smtClean="0">
                <a:hlinkClick r:id="rId4"/>
              </a:rPr>
              <a:t>)</a:t>
            </a:r>
            <a:endParaRPr lang="en-US" sz="1800" dirty="0" smtClean="0"/>
          </a:p>
          <a:p>
            <a:endParaRPr lang="en-US" dirty="0"/>
          </a:p>
        </p:txBody>
      </p:sp>
    </p:spTree>
    <p:extLst>
      <p:ext uri="{BB962C8B-B14F-4D97-AF65-F5344CB8AC3E}">
        <p14:creationId xmlns:p14="http://schemas.microsoft.com/office/powerpoint/2010/main" val="3435951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r>
              <a:rPr lang="en-US" dirty="0" smtClean="0"/>
              <a:t>OCA</a:t>
            </a:r>
          </a:p>
          <a:p>
            <a:pPr lvl="1"/>
            <a:r>
              <a:rPr lang="en-US" dirty="0" smtClean="0">
                <a:hlinkClick r:id="rId2"/>
              </a:rPr>
              <a:t>http</a:t>
            </a:r>
            <a:r>
              <a:rPr lang="en-US" dirty="0">
                <a:hlinkClick r:id="rId2"/>
              </a:rPr>
              <a:t>://</a:t>
            </a:r>
            <a:r>
              <a:rPr lang="en-US" dirty="0" smtClean="0">
                <a:hlinkClick r:id="rId2"/>
              </a:rPr>
              <a:t>oca.weizmann.ac.il/oca-docs/oca-home.html</a:t>
            </a:r>
            <a:endParaRPr lang="en-US" dirty="0" smtClean="0"/>
          </a:p>
          <a:p>
            <a:pPr lvl="1"/>
            <a:r>
              <a:rPr lang="en-US" dirty="0">
                <a:hlinkClick r:id="rId3"/>
              </a:rPr>
              <a:t>http://</a:t>
            </a:r>
            <a:r>
              <a:rPr lang="en-US" dirty="0" smtClean="0">
                <a:hlinkClick r:id="rId3"/>
              </a:rPr>
              <a:t>oca.weizmann.ac.il/oca-bin/ocamain</a:t>
            </a:r>
            <a:endParaRPr lang="en-US" dirty="0" smtClean="0"/>
          </a:p>
          <a:p>
            <a:pPr lvl="1"/>
            <a:endParaRPr lang="en-US" dirty="0" smtClean="0"/>
          </a:p>
          <a:p>
            <a:endParaRPr lang="en-US" dirty="0" smtClean="0"/>
          </a:p>
          <a:p>
            <a:r>
              <a:rPr lang="en-US" dirty="0" err="1" smtClean="0"/>
              <a:t>FirstGlance</a:t>
            </a:r>
            <a:r>
              <a:rPr lang="en-US" dirty="0" smtClean="0"/>
              <a:t>: </a:t>
            </a:r>
          </a:p>
          <a:p>
            <a:r>
              <a:rPr lang="en-US" dirty="0" err="1" smtClean="0"/>
              <a:t>PDBSum</a:t>
            </a:r>
            <a:endParaRPr lang="en-US" dirty="0" smtClean="0"/>
          </a:p>
          <a:p>
            <a:r>
              <a:rPr lang="en-US" dirty="0" err="1" smtClean="0"/>
              <a:t>ccPDB</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9</a:t>
            </a:fld>
            <a:endParaRPr lang="en-US" dirty="0"/>
          </a:p>
        </p:txBody>
      </p:sp>
    </p:spTree>
    <p:extLst>
      <p:ext uri="{BB962C8B-B14F-4D97-AF65-F5344CB8AC3E}">
        <p14:creationId xmlns:p14="http://schemas.microsoft.com/office/powerpoint/2010/main" val="127203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rat">
  <a:themeElements>
    <a:clrScheme name="Fayyaz">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7030A0"/>
      </a:folHlink>
    </a:clrScheme>
    <a:fontScheme name="shar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tx1"/>
          </a:solidFill>
        </a:ln>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ar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har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har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har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har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har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har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sharat</Template>
  <TotalTime>45361</TotalTime>
  <Words>1888</Words>
  <Application>Microsoft Office PowerPoint</Application>
  <PresentationFormat>On-screen Show (4:3)</PresentationFormat>
  <Paragraphs>455</Paragraphs>
  <Slides>64</Slides>
  <Notes>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sharat</vt:lpstr>
      <vt:lpstr>CIS529: Bioinformatics Revision and Protein Structure Prediction</vt:lpstr>
      <vt:lpstr>Gene Ontology (GO)</vt:lpstr>
      <vt:lpstr>GO</vt:lpstr>
      <vt:lpstr>Protein Databank</vt:lpstr>
      <vt:lpstr>Growth in PDB</vt:lpstr>
      <vt:lpstr>Growth of unique folds in PDB</vt:lpstr>
      <vt:lpstr>How big is the protein conformation space?</vt:lpstr>
      <vt:lpstr>The PDB File</vt:lpstr>
      <vt:lpstr>Other tools</vt:lpstr>
      <vt:lpstr>PDB 101</vt:lpstr>
      <vt:lpstr>PDB Itself</vt:lpstr>
      <vt:lpstr>OCA</vt:lpstr>
      <vt:lpstr>PDBSum</vt:lpstr>
      <vt:lpstr>Tools for PDB</vt:lpstr>
      <vt:lpstr>Handling PDB Files</vt:lpstr>
      <vt:lpstr>PyMOL</vt:lpstr>
      <vt:lpstr>PowerPoint Presentation</vt:lpstr>
      <vt:lpstr>Visualization types</vt:lpstr>
      <vt:lpstr>Determining the Accessible Surface Area</vt:lpstr>
      <vt:lpstr>Commands</vt:lpstr>
      <vt:lpstr>PyMOL</vt:lpstr>
      <vt:lpstr>PowerPoint Presentation</vt:lpstr>
      <vt:lpstr>PyMOL Visualization Exercise</vt:lpstr>
      <vt:lpstr>Saving views</vt:lpstr>
      <vt:lpstr>Using PyMOL for analysis</vt:lpstr>
      <vt:lpstr>MORE HELP ON PYMOL</vt:lpstr>
      <vt:lpstr>Structure Related Tasks</vt:lpstr>
      <vt:lpstr>Structural Alignment</vt:lpstr>
      <vt:lpstr>PyMOL Visualization Assignment</vt:lpstr>
      <vt:lpstr>Seq. vs. RMSD</vt:lpstr>
      <vt:lpstr>Sequence vs. Structure</vt:lpstr>
      <vt:lpstr>Energy Calculations</vt:lpstr>
      <vt:lpstr>Force Fields</vt:lpstr>
      <vt:lpstr>Energy Landscape of Protein Folding</vt:lpstr>
      <vt:lpstr>Tertiary Structure Prediction Methods</vt:lpstr>
      <vt:lpstr>Comparative Modeling</vt:lpstr>
      <vt:lpstr>H. Modeling</vt:lpstr>
      <vt:lpstr>Comparative Modeling</vt:lpstr>
      <vt:lpstr>Examples</vt:lpstr>
      <vt:lpstr>SWISS-model</vt:lpstr>
      <vt:lpstr>Fold Recognition / Threading</vt:lpstr>
      <vt:lpstr>Threading</vt:lpstr>
      <vt:lpstr>Methods</vt:lpstr>
      <vt:lpstr>De novo protein structure prediction</vt:lpstr>
      <vt:lpstr>Rosetta</vt:lpstr>
      <vt:lpstr>First principles without database information</vt:lpstr>
      <vt:lpstr>ASTRO FOLD</vt:lpstr>
      <vt:lpstr>I-TASSER</vt:lpstr>
      <vt:lpstr>I-TASSER</vt:lpstr>
      <vt:lpstr>Comparison</vt:lpstr>
      <vt:lpstr>Assignment</vt:lpstr>
      <vt:lpstr>What’s left?</vt:lpstr>
      <vt:lpstr>PowerPoint Presentation</vt:lpstr>
      <vt:lpstr>Binding Prediction</vt:lpstr>
      <vt:lpstr>PowerPoint Presentation</vt:lpstr>
      <vt:lpstr>Predicting Interactions</vt:lpstr>
      <vt:lpstr>PowerPoint Presentation</vt:lpstr>
      <vt:lpstr>PowerPoint Presentation</vt:lpstr>
      <vt:lpstr>PowerPoint Presentation</vt:lpstr>
      <vt:lpstr>Docking</vt:lpstr>
      <vt:lpstr>Docking</vt:lpstr>
      <vt:lpstr>PowerPoint Presentation</vt:lpstr>
      <vt:lpstr>CAPRI</vt:lpstr>
      <vt:lpstr>Conclusions</vt:lpstr>
    </vt:vector>
  </TitlesOfParts>
  <Company>Biometrica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 Image Enhancement Using Fourier Domain Analysis</dc:title>
  <dc:creator>Fayyaz ul Amir Afsar Minhas</dc:creator>
  <cp:lastModifiedBy>Afsar</cp:lastModifiedBy>
  <cp:revision>5659</cp:revision>
  <cp:lastPrinted>2014-01-03T21:07:07Z</cp:lastPrinted>
  <dcterms:created xsi:type="dcterms:W3CDTF">2004-08-07T15:57:39Z</dcterms:created>
  <dcterms:modified xsi:type="dcterms:W3CDTF">2015-07-02T23:31:45Z</dcterms:modified>
</cp:coreProperties>
</file>