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15"/>
  </p:notesMasterIdLst>
  <p:sldIdLst>
    <p:sldId id="324" r:id="rId2"/>
    <p:sldId id="326" r:id="rId3"/>
    <p:sldId id="325" r:id="rId4"/>
    <p:sldId id="328" r:id="rId5"/>
    <p:sldId id="327" r:id="rId6"/>
    <p:sldId id="287" r:id="rId7"/>
    <p:sldId id="339" r:id="rId8"/>
    <p:sldId id="332" r:id="rId9"/>
    <p:sldId id="333" r:id="rId10"/>
    <p:sldId id="334" r:id="rId11"/>
    <p:sldId id="335" r:id="rId12"/>
    <p:sldId id="297" r:id="rId13"/>
    <p:sldId id="300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17" autoAdjust="0"/>
  </p:normalViewPr>
  <p:slideViewPr>
    <p:cSldViewPr snapToGrid="0" snapToObjects="1">
      <p:cViewPr>
        <p:scale>
          <a:sx n="116" d="100"/>
          <a:sy n="116" d="100"/>
        </p:scale>
        <p:origin x="-520" y="-4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9866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blob is a N-dimensional array stored in a C-contiguous fashion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C12AB9A-2DE9-3B49-BB59-62566C77C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3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Setup: initialize the layer and connections</a:t>
            </a:r>
          </a:p>
          <a:p>
            <a:r>
              <a:rPr lang="en-US" dirty="0" smtClean="0"/>
              <a:t>Forward:  Given input</a:t>
            </a:r>
            <a:r>
              <a:rPr lang="en-US" baseline="0" dirty="0" smtClean="0"/>
              <a:t> from bottom, compute output and send to top</a:t>
            </a:r>
          </a:p>
          <a:p>
            <a:r>
              <a:rPr lang="en-US" baseline="0" dirty="0" smtClean="0"/>
              <a:t>Backward:  Given gradient </a:t>
            </a:r>
            <a:r>
              <a:rPr lang="en-US" baseline="0" dirty="0" err="1" smtClean="0"/>
              <a:t>w.r.t</a:t>
            </a:r>
            <a:r>
              <a:rPr lang="en-US" baseline="0" dirty="0" smtClean="0"/>
              <a:t>. top output, compute the gradient </a:t>
            </a:r>
            <a:r>
              <a:rPr lang="en-US" baseline="0" dirty="0" err="1" smtClean="0"/>
              <a:t>w.r.t</a:t>
            </a:r>
            <a:r>
              <a:rPr lang="en-US" baseline="0" dirty="0" smtClean="0"/>
              <a:t>. the input and send to the bottom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C12AB9A-2DE9-3B49-BB59-62566C77CD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90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JSON: JavaScript Object</a:t>
            </a:r>
            <a:r>
              <a:rPr lang="en-US" baseline="0" dirty="0" smtClean="0"/>
              <a:t>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11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48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110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25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660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600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0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346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576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66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744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72B7-D0F4-1F42-85AD-B8CD37BB2D87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61AF-4CDA-9348-8218-1DF7F630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2102" y="1899658"/>
            <a:ext cx="635444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400" spc="-5" dirty="0" smtClean="0"/>
              <a:t>CSE 190</a:t>
            </a:r>
            <a:r>
              <a:rPr sz="4400" spc="-5" dirty="0" smtClean="0"/>
              <a:t> </a:t>
            </a:r>
            <a:r>
              <a:rPr sz="4400" spc="-5" dirty="0"/>
              <a:t>Caffe</a:t>
            </a:r>
            <a:r>
              <a:rPr sz="4400" spc="-50" dirty="0"/>
              <a:t> </a:t>
            </a:r>
            <a:r>
              <a:rPr sz="4400" spc="-5" dirty="0"/>
              <a:t>Tutorial</a:t>
            </a:r>
            <a:endParaRPr sz="4400" dirty="0"/>
          </a:p>
        </p:txBody>
      </p:sp>
    </p:spTree>
    <p:extLst>
      <p:ext uri="{BB962C8B-B14F-4D97-AF65-F5344CB8AC3E}">
        <p14:creationId xmlns:p14="http://schemas.microsoft.com/office/powerpoint/2010/main" val="369989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960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Prototxt: Define</a:t>
            </a:r>
            <a:r>
              <a:rPr spc="-35" dirty="0"/>
              <a:t> </a:t>
            </a:r>
            <a:r>
              <a:rPr spc="-5" dirty="0"/>
              <a:t>Net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107133"/>
            <a:ext cx="4763840" cy="3407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6639" y="1107133"/>
            <a:ext cx="2275020" cy="3137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69071" y="1357858"/>
            <a:ext cx="1791335" cy="836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Layers 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Blobs  often have same  name!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24296" y="1465714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4619" y="1423237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296" y="1757246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4619" y="1714768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7417" y="3677595"/>
            <a:ext cx="820419" cy="296609"/>
          </a:xfrm>
          <a:custGeom>
            <a:avLst/>
            <a:gdLst/>
            <a:ahLst/>
            <a:cxnLst/>
            <a:rect l="l" t="t" r="r" b="b"/>
            <a:pathLst>
              <a:path w="820419" h="329564">
                <a:moveTo>
                  <a:pt x="820378" y="0"/>
                </a:moveTo>
                <a:lnTo>
                  <a:pt x="0" y="329149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7066" y="3934409"/>
            <a:ext cx="138430" cy="83439"/>
          </a:xfrm>
          <a:custGeom>
            <a:avLst/>
            <a:gdLst/>
            <a:ahLst/>
            <a:cxnLst/>
            <a:rect l="l" t="t" r="r" b="b"/>
            <a:pathLst>
              <a:path w="138430" h="92710">
                <a:moveTo>
                  <a:pt x="102774" y="0"/>
                </a:moveTo>
                <a:lnTo>
                  <a:pt x="0" y="92099"/>
                </a:lnTo>
                <a:lnTo>
                  <a:pt x="137924" y="87599"/>
                </a:lnTo>
                <a:lnTo>
                  <a:pt x="102774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30818" y="3426861"/>
            <a:ext cx="1517650" cy="129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Learning rates  (weight +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bias)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1430"/>
              </a:spcBef>
            </a:pPr>
            <a:r>
              <a:rPr sz="1800" spc="-5" dirty="0">
                <a:latin typeface="Arial"/>
                <a:cs typeface="Arial"/>
              </a:rPr>
              <a:t>Regularization  (weight +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bias)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2218" y="4276341"/>
            <a:ext cx="525780" cy="52007"/>
          </a:xfrm>
          <a:custGeom>
            <a:avLst/>
            <a:gdLst/>
            <a:ahLst/>
            <a:cxnLst/>
            <a:rect l="l" t="t" r="r" b="b"/>
            <a:pathLst>
              <a:path w="525780" h="57785">
                <a:moveTo>
                  <a:pt x="525576" y="0"/>
                </a:moveTo>
                <a:lnTo>
                  <a:pt x="0" y="57774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3318" y="4286106"/>
            <a:ext cx="134620" cy="84582"/>
          </a:xfrm>
          <a:custGeom>
            <a:avLst/>
            <a:gdLst/>
            <a:ahLst/>
            <a:cxnLst/>
            <a:rect l="l" t="t" r="r" b="b"/>
            <a:pathLst>
              <a:path w="134619" h="93979">
                <a:moveTo>
                  <a:pt x="123744" y="0"/>
                </a:moveTo>
                <a:lnTo>
                  <a:pt x="0" y="61074"/>
                </a:lnTo>
                <a:lnTo>
                  <a:pt x="134057" y="93824"/>
                </a:lnTo>
                <a:lnTo>
                  <a:pt x="123744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623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960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Prototxt: Define</a:t>
            </a:r>
            <a:r>
              <a:rPr spc="-35" dirty="0"/>
              <a:t> </a:t>
            </a:r>
            <a:r>
              <a:rPr spc="-5" dirty="0"/>
              <a:t>Net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107133"/>
            <a:ext cx="4763840" cy="3407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6639" y="1107133"/>
            <a:ext cx="2275020" cy="3137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69071" y="1357858"/>
            <a:ext cx="1791335" cy="836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Layers 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Blobs  often have same  name!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24296" y="1465714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4619" y="1423237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296" y="1757246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4619" y="1714768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7417" y="3677595"/>
            <a:ext cx="820419" cy="296609"/>
          </a:xfrm>
          <a:custGeom>
            <a:avLst/>
            <a:gdLst/>
            <a:ahLst/>
            <a:cxnLst/>
            <a:rect l="l" t="t" r="r" b="b"/>
            <a:pathLst>
              <a:path w="820419" h="329564">
                <a:moveTo>
                  <a:pt x="820378" y="0"/>
                </a:moveTo>
                <a:lnTo>
                  <a:pt x="0" y="329149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17066" y="3934409"/>
            <a:ext cx="138430" cy="83439"/>
          </a:xfrm>
          <a:custGeom>
            <a:avLst/>
            <a:gdLst/>
            <a:ahLst/>
            <a:cxnLst/>
            <a:rect l="l" t="t" r="r" b="b"/>
            <a:pathLst>
              <a:path w="138430" h="92710">
                <a:moveTo>
                  <a:pt x="102774" y="0"/>
                </a:moveTo>
                <a:lnTo>
                  <a:pt x="0" y="92099"/>
                </a:lnTo>
                <a:lnTo>
                  <a:pt x="137924" y="87599"/>
                </a:lnTo>
                <a:lnTo>
                  <a:pt x="102774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30818" y="3426861"/>
            <a:ext cx="1517650" cy="12988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Learning rates  (weight +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bias)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1430"/>
              </a:spcBef>
            </a:pPr>
            <a:r>
              <a:rPr sz="1800" spc="-5" dirty="0">
                <a:latin typeface="Arial"/>
                <a:cs typeface="Arial"/>
              </a:rPr>
              <a:t>Regularization  (weight +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bias)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2218" y="4276341"/>
            <a:ext cx="525780" cy="52007"/>
          </a:xfrm>
          <a:custGeom>
            <a:avLst/>
            <a:gdLst/>
            <a:ahLst/>
            <a:cxnLst/>
            <a:rect l="l" t="t" r="r" b="b"/>
            <a:pathLst>
              <a:path w="525780" h="57785">
                <a:moveTo>
                  <a:pt x="525576" y="0"/>
                </a:moveTo>
                <a:lnTo>
                  <a:pt x="0" y="57774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3318" y="4286106"/>
            <a:ext cx="134620" cy="84582"/>
          </a:xfrm>
          <a:custGeom>
            <a:avLst/>
            <a:gdLst/>
            <a:ahLst/>
            <a:cxnLst/>
            <a:rect l="l" t="t" r="r" b="b"/>
            <a:pathLst>
              <a:path w="134619" h="93979">
                <a:moveTo>
                  <a:pt x="123744" y="0"/>
                </a:moveTo>
                <a:lnTo>
                  <a:pt x="0" y="61074"/>
                </a:lnTo>
                <a:lnTo>
                  <a:pt x="134057" y="93824"/>
                </a:lnTo>
                <a:lnTo>
                  <a:pt x="123744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259585" y="1757246"/>
            <a:ext cx="1790700" cy="557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Number 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output  classes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 flipH="1" flipV="1">
            <a:off x="6995529" y="1357857"/>
            <a:ext cx="711596" cy="399387"/>
          </a:xfrm>
          <a:custGeom>
            <a:avLst/>
            <a:gdLst/>
            <a:ahLst/>
            <a:cxnLst/>
            <a:rect l="l" t="t" r="r" b="b"/>
            <a:pathLst>
              <a:path w="85725" h="342900">
                <a:moveTo>
                  <a:pt x="0" y="0"/>
                </a:moveTo>
                <a:lnTo>
                  <a:pt x="85424" y="342739"/>
                </a:lnTo>
              </a:path>
            </a:pathLst>
          </a:custGeom>
          <a:ln w="28574">
            <a:solidFill>
              <a:srgbClr val="970000"/>
            </a:solidFill>
            <a:headEnd type="none"/>
            <a:tailEnd type="triangle" w="lg" len="lg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96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457200" y="-2262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0" dirty="0" smtClean="0"/>
              <a:t>Solver </a:t>
            </a:r>
            <a:r>
              <a:rPr lang="en-US" b="0" dirty="0" err="1" smtClean="0"/>
              <a:t>Prototxt</a:t>
            </a:r>
            <a:endParaRPr lang="en" b="0" dirty="0"/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457200" y="742950"/>
            <a:ext cx="8229600" cy="325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Optimization like model definition is configuration.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train_net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: "lenet_train.prototxt"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base_lr: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0.01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momentum: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0.9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weight_decay: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0.0005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max_iter: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10000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snapshot_prefix: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 "lenet_snapshot"</a:t>
            </a:r>
          </a:p>
        </p:txBody>
      </p:sp>
      <p:sp>
        <p:nvSpPr>
          <p:cNvPr id="405" name="Shape 405"/>
          <p:cNvSpPr/>
          <p:nvPr/>
        </p:nvSpPr>
        <p:spPr>
          <a:xfrm>
            <a:off x="6558850" y="3983575"/>
            <a:ext cx="945600" cy="355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6" name="Shape 406"/>
          <p:cNvCxnSpPr/>
          <p:nvPr/>
        </p:nvCxnSpPr>
        <p:spPr>
          <a:xfrm rot="10800000">
            <a:off x="7031650" y="3545412"/>
            <a:ext cx="0" cy="402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none" w="lg" len="lg"/>
          </a:ln>
        </p:spPr>
      </p:cxnSp>
      <p:sp>
        <p:nvSpPr>
          <p:cNvPr id="407" name="Shape 407"/>
          <p:cNvSpPr txBox="1"/>
          <p:nvPr/>
        </p:nvSpPr>
        <p:spPr>
          <a:xfrm>
            <a:off x="5932506" y="2818653"/>
            <a:ext cx="2754299" cy="69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All you need to run things on the GPU.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491406" y="3932725"/>
            <a:ext cx="79886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&gt; caffe train </a:t>
            </a:r>
            <a:r>
              <a:rPr lang="en" sz="1800">
                <a:solidFill>
                  <a:srgbClr val="980000"/>
                </a:solidFill>
                <a:latin typeface="Courier New"/>
                <a:ea typeface="Courier New"/>
                <a:cs typeface="Courier New"/>
                <a:sym typeface="Courier New"/>
              </a:rPr>
              <a:t>-solver lenet_solver.prototxt </a:t>
            </a: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-gpu 0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457200" y="4571378"/>
            <a:ext cx="8316000" cy="69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Stochastic Gradient Descent (SGD) + momentum </a:t>
            </a:r>
            <a:r>
              <a:rPr lang="en" sz="1800" b="1">
                <a:solidFill>
                  <a:schemeClr val="dk1"/>
                </a:solidFill>
              </a:rPr>
              <a:t>·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Adaptive Gradient (ADAGRAD) </a:t>
            </a:r>
            <a:r>
              <a:rPr lang="en" sz="1800" b="1">
                <a:solidFill>
                  <a:schemeClr val="dk1"/>
                </a:solidFill>
              </a:rPr>
              <a:t>· </a:t>
            </a:r>
            <a:r>
              <a:rPr lang="en" sz="1800"/>
              <a:t>Nesterov’s Accelerated Gradient (NAG)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0"/>
              <a:t>Recipe for Brewing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2400" dirty="0"/>
              <a:t>Convert the data to Caffe-format</a:t>
            </a:r>
          </a:p>
          <a:p>
            <a:pPr marL="1028700" lvl="1" indent="-3429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1800" dirty="0"/>
              <a:t>lmdb, leveldb, hdf5 / .mat, list of images, etc.</a:t>
            </a:r>
          </a:p>
          <a:p>
            <a:pPr marL="685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2400" dirty="0"/>
              <a:t>Define the Net</a:t>
            </a:r>
          </a:p>
          <a:p>
            <a:pPr marL="685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2400" dirty="0"/>
              <a:t>Configure the Solver</a:t>
            </a:r>
          </a:p>
          <a:p>
            <a:pPr marL="685800" lvl="0" indent="-4572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sz="2400" dirty="0">
                <a:solidFill>
                  <a:schemeClr val="accent1"/>
                </a:solidFill>
              </a:rPr>
              <a:t>caffe train</a:t>
            </a:r>
            <a:r>
              <a:rPr lang="en" sz="2400" dirty="0"/>
              <a:t> </a:t>
            </a:r>
            <a:r>
              <a:rPr lang="en" sz="2400" dirty="0">
                <a:solidFill>
                  <a:srgbClr val="C30000"/>
                </a:solidFill>
              </a:rPr>
              <a:t>-solver solver.prototxt</a:t>
            </a:r>
            <a:r>
              <a:rPr lang="en" sz="2400" dirty="0"/>
              <a:t> </a:t>
            </a:r>
            <a:r>
              <a:rPr lang="en" sz="2400" dirty="0">
                <a:solidFill>
                  <a:schemeClr val="accent3"/>
                </a:solidFill>
              </a:rPr>
              <a:t>-gpu 0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 dirty="0"/>
              <a:t>Examples are your friends</a:t>
            </a:r>
          </a:p>
          <a:p>
            <a:pPr marL="914400" lvl="1" indent="-228600" rtl="0">
              <a:spcBef>
                <a:spcPts val="0"/>
              </a:spcBef>
              <a:buSzPct val="100000"/>
              <a:buFont typeface="Courier New"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caffe/examples/mnist,cifar10,imagenet</a:t>
            </a:r>
          </a:p>
          <a:p>
            <a:pPr marL="914400" lvl="1" indent="-228600" rtl="0">
              <a:spcBef>
                <a:spcPts val="0"/>
              </a:spcBef>
              <a:buSzPct val="100000"/>
              <a:buFont typeface="Courier New"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caffe/examples/*.ipynb</a:t>
            </a:r>
          </a:p>
          <a:p>
            <a:pPr marL="914400" lvl="1" indent="-228600" rtl="0">
              <a:spcBef>
                <a:spcPts val="0"/>
              </a:spcBef>
              <a:buSzPct val="100000"/>
              <a:buFont typeface="Courier New"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caffe/models/*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Caffe</a:t>
            </a:r>
            <a:r>
              <a:rPr lang="en-US" dirty="0" smtClean="0"/>
              <a:t> is a deep learning framework </a:t>
            </a:r>
          </a:p>
          <a:p>
            <a:r>
              <a:rPr lang="en-US" dirty="0" smtClean="0"/>
              <a:t>Define a net layer-by-layer</a:t>
            </a:r>
          </a:p>
          <a:p>
            <a:pPr lvl="1"/>
            <a:r>
              <a:rPr lang="en-US" dirty="0" smtClean="0"/>
              <a:t>Define the whole model from input-to-loss</a:t>
            </a:r>
          </a:p>
          <a:p>
            <a:pPr lvl="1"/>
            <a:r>
              <a:rPr lang="en-US" dirty="0" smtClean="0"/>
              <a:t>Data and derivatives flow through net during forward/backward passes</a:t>
            </a:r>
          </a:p>
          <a:p>
            <a:r>
              <a:rPr lang="en-US" dirty="0" smtClean="0"/>
              <a:t>Information is stored, communicated and manipulated as </a:t>
            </a:r>
            <a:r>
              <a:rPr lang="en-US" b="1" dirty="0" smtClean="0"/>
              <a:t>blobs</a:t>
            </a:r>
          </a:p>
          <a:p>
            <a:pPr lvl="1"/>
            <a:r>
              <a:rPr lang="en-US" dirty="0" smtClean="0"/>
              <a:t>Blobs are a unified memory interface for holding data (data, model parameters, derivatives)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0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8"/>
          <p:cNvSpPr/>
          <p:nvPr/>
        </p:nvSpPr>
        <p:spPr>
          <a:xfrm>
            <a:off x="7667793" y="3180979"/>
            <a:ext cx="1181735" cy="857885"/>
          </a:xfrm>
          <a:custGeom>
            <a:avLst/>
            <a:gdLst/>
            <a:ahLst/>
            <a:cxnLst/>
            <a:rect l="l" t="t" r="r" b="b"/>
            <a:pathLst>
              <a:path w="1181734" h="857885">
                <a:moveTo>
                  <a:pt x="0" y="0"/>
                </a:moveTo>
                <a:lnTo>
                  <a:pt x="1181397" y="0"/>
                </a:lnTo>
                <a:lnTo>
                  <a:pt x="1181397" y="857398"/>
                </a:lnTo>
                <a:lnTo>
                  <a:pt x="0" y="857398"/>
                </a:lnTo>
                <a:lnTo>
                  <a:pt x="0" y="0"/>
                </a:lnTo>
                <a:close/>
              </a:path>
            </a:pathLst>
          </a:custGeom>
          <a:solidFill>
            <a:srgbClr val="D8E9D3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r>
              <a:rPr lang="en-US" sz="2200" dirty="0" smtClean="0"/>
              <a:t>  b</a:t>
            </a:r>
            <a:endParaRPr sz="2200" dirty="0"/>
          </a:p>
        </p:txBody>
      </p:sp>
      <p:sp>
        <p:nvSpPr>
          <p:cNvPr id="43" name="object 8"/>
          <p:cNvSpPr/>
          <p:nvPr/>
        </p:nvSpPr>
        <p:spPr>
          <a:xfrm>
            <a:off x="5006595" y="3164702"/>
            <a:ext cx="1181735" cy="857885"/>
          </a:xfrm>
          <a:custGeom>
            <a:avLst/>
            <a:gdLst/>
            <a:ahLst/>
            <a:cxnLst/>
            <a:rect l="l" t="t" r="r" b="b"/>
            <a:pathLst>
              <a:path w="1181734" h="857885">
                <a:moveTo>
                  <a:pt x="0" y="0"/>
                </a:moveTo>
                <a:lnTo>
                  <a:pt x="1181397" y="0"/>
                </a:lnTo>
                <a:lnTo>
                  <a:pt x="1181397" y="857398"/>
                </a:lnTo>
                <a:lnTo>
                  <a:pt x="0" y="857398"/>
                </a:lnTo>
                <a:lnTo>
                  <a:pt x="0" y="0"/>
                </a:lnTo>
                <a:close/>
              </a:path>
            </a:pathLst>
          </a:custGeom>
          <a:solidFill>
            <a:srgbClr val="D8E9D3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/>
          <a:lstStyle/>
          <a:p>
            <a:r>
              <a:rPr lang="en-US" sz="2200" dirty="0" smtClean="0"/>
              <a:t> W</a:t>
            </a:r>
            <a:endParaRPr sz="2200" dirty="0"/>
          </a:p>
        </p:txBody>
      </p:sp>
      <p:sp>
        <p:nvSpPr>
          <p:cNvPr id="2" name="object 2"/>
          <p:cNvSpPr txBox="1"/>
          <p:nvPr/>
        </p:nvSpPr>
        <p:spPr>
          <a:xfrm>
            <a:off x="530226" y="406912"/>
            <a:ext cx="42665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latin typeface="Arial"/>
                <a:cs typeface="Arial"/>
              </a:rPr>
              <a:t>Caffe: Main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classes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5537040" y="357450"/>
            <a:ext cx="2766695" cy="393056"/>
          </a:xfrm>
          <a:prstGeom prst="rect">
            <a:avLst/>
          </a:prstGeom>
          <a:solidFill>
            <a:srgbClr val="F4CCCC"/>
          </a:solidFill>
          <a:ln w="19049">
            <a:solidFill>
              <a:srgbClr val="97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185"/>
              </a:spcBef>
            </a:pPr>
            <a:r>
              <a:rPr sz="2400" b="0" spc="-5" dirty="0">
                <a:latin typeface="Arial"/>
                <a:cs typeface="Arial"/>
              </a:rPr>
              <a:t>SoftmaxLossLayer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sz="half" idx="1"/>
          </p:nvPr>
        </p:nvSpPr>
        <p:spPr>
          <a:xfrm>
            <a:off x="635099" y="1174764"/>
            <a:ext cx="3756660" cy="30211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9575" marR="591820" indent="-396875">
              <a:lnSpc>
                <a:spcPts val="2620"/>
              </a:lnSpc>
              <a:buChar char="●"/>
              <a:tabLst>
                <a:tab pos="410209" algn="l"/>
              </a:tabLst>
            </a:pPr>
            <a:r>
              <a:rPr sz="2000" b="1" spc="-5" dirty="0" smtClean="0"/>
              <a:t>Blob</a:t>
            </a:r>
            <a:r>
              <a:rPr sz="2000" spc="-5" dirty="0" smtClean="0"/>
              <a:t>: Stores data</a:t>
            </a:r>
            <a:r>
              <a:rPr sz="2000" spc="-30" dirty="0" smtClean="0"/>
              <a:t> </a:t>
            </a:r>
            <a:r>
              <a:rPr sz="2000" spc="-5" dirty="0" smtClean="0"/>
              <a:t>and  derivatives</a:t>
            </a:r>
            <a:endParaRPr sz="2000" dirty="0" smtClean="0"/>
          </a:p>
          <a:p>
            <a:pPr marL="409575" marR="65405" indent="-396875">
              <a:lnSpc>
                <a:spcPts val="2620"/>
              </a:lnSpc>
              <a:spcBef>
                <a:spcPts val="5"/>
              </a:spcBef>
              <a:buChar char="●"/>
              <a:tabLst>
                <a:tab pos="410209" algn="l"/>
              </a:tabLst>
            </a:pPr>
            <a:r>
              <a:rPr sz="2000" b="1" spc="-5" dirty="0" smtClean="0"/>
              <a:t>Layer</a:t>
            </a:r>
            <a:r>
              <a:rPr sz="2000" spc="-5" dirty="0"/>
              <a:t>: Transforms bottom  blobs to top </a:t>
            </a:r>
            <a:r>
              <a:rPr sz="2000" spc="-5" dirty="0" smtClean="0"/>
              <a:t>blobs</a:t>
            </a:r>
            <a:endParaRPr sz="2000" dirty="0"/>
          </a:p>
          <a:p>
            <a:pPr marL="409575" marR="5080" indent="-396875">
              <a:lnSpc>
                <a:spcPts val="2620"/>
              </a:lnSpc>
              <a:spcBef>
                <a:spcPts val="5"/>
              </a:spcBef>
              <a:buChar char="●"/>
              <a:tabLst>
                <a:tab pos="410209" algn="l"/>
              </a:tabLst>
            </a:pPr>
            <a:r>
              <a:rPr sz="2000" b="1" spc="-5" dirty="0"/>
              <a:t>Net</a:t>
            </a:r>
            <a:r>
              <a:rPr sz="2000" spc="-5" dirty="0"/>
              <a:t>: Many layers;  computes gradients via  forward / </a:t>
            </a:r>
            <a:r>
              <a:rPr sz="2000" spc="-5" dirty="0" smtClean="0"/>
              <a:t>backward</a:t>
            </a:r>
            <a:endParaRPr sz="2000" dirty="0"/>
          </a:p>
          <a:p>
            <a:pPr marL="409575" marR="156845" indent="-396875">
              <a:lnSpc>
                <a:spcPts val="2620"/>
              </a:lnSpc>
              <a:spcBef>
                <a:spcPts val="5"/>
              </a:spcBef>
              <a:buChar char="●"/>
              <a:tabLst>
                <a:tab pos="410209" algn="l"/>
              </a:tabLst>
            </a:pPr>
            <a:r>
              <a:rPr sz="2000" b="1" spc="-5" dirty="0"/>
              <a:t>Solver</a:t>
            </a:r>
            <a:r>
              <a:rPr sz="2000" spc="-5" dirty="0"/>
              <a:t>: Uses gradients to  update </a:t>
            </a:r>
            <a:r>
              <a:rPr sz="2000" spc="-5" dirty="0" smtClean="0"/>
              <a:t>weights</a:t>
            </a:r>
            <a:endParaRPr sz="2000" dirty="0"/>
          </a:p>
        </p:txBody>
      </p:sp>
      <p:sp>
        <p:nvSpPr>
          <p:cNvPr id="8" name="object 8"/>
          <p:cNvSpPr/>
          <p:nvPr/>
        </p:nvSpPr>
        <p:spPr>
          <a:xfrm>
            <a:off x="6329494" y="3177901"/>
            <a:ext cx="1181735" cy="857885"/>
          </a:xfrm>
          <a:custGeom>
            <a:avLst/>
            <a:gdLst/>
            <a:ahLst/>
            <a:cxnLst/>
            <a:rect l="l" t="t" r="r" b="b"/>
            <a:pathLst>
              <a:path w="1181734" h="857885">
                <a:moveTo>
                  <a:pt x="0" y="0"/>
                </a:moveTo>
                <a:lnTo>
                  <a:pt x="1181397" y="0"/>
                </a:lnTo>
                <a:lnTo>
                  <a:pt x="1181397" y="857398"/>
                </a:lnTo>
                <a:lnTo>
                  <a:pt x="0" y="857398"/>
                </a:lnTo>
                <a:lnTo>
                  <a:pt x="0" y="0"/>
                </a:lnTo>
                <a:close/>
              </a:path>
            </a:pathLst>
          </a:custGeom>
          <a:solidFill>
            <a:srgbClr val="D8E9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29494" y="3177901"/>
            <a:ext cx="1181735" cy="857885"/>
          </a:xfrm>
          <a:custGeom>
            <a:avLst/>
            <a:gdLst/>
            <a:ahLst/>
            <a:cxnLst/>
            <a:rect l="l" t="t" r="r" b="b"/>
            <a:pathLst>
              <a:path w="1181734" h="857885">
                <a:moveTo>
                  <a:pt x="0" y="0"/>
                </a:moveTo>
                <a:lnTo>
                  <a:pt x="1181397" y="0"/>
                </a:lnTo>
                <a:lnTo>
                  <a:pt x="1181397" y="857398"/>
                </a:lnTo>
                <a:lnTo>
                  <a:pt x="0" y="857398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264D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07527" y="3251018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85887" y="4364299"/>
            <a:ext cx="1668780" cy="452755"/>
          </a:xfrm>
          <a:custGeom>
            <a:avLst/>
            <a:gdLst/>
            <a:ahLst/>
            <a:cxnLst/>
            <a:rect l="l" t="t" r="r" b="b"/>
            <a:pathLst>
              <a:path w="1668779" h="452754">
                <a:moveTo>
                  <a:pt x="0" y="0"/>
                </a:moveTo>
                <a:lnTo>
                  <a:pt x="1668596" y="0"/>
                </a:lnTo>
                <a:lnTo>
                  <a:pt x="1668596" y="452699"/>
                </a:lnTo>
                <a:lnTo>
                  <a:pt x="0" y="452699"/>
                </a:lnTo>
                <a:lnTo>
                  <a:pt x="0" y="0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5887" y="4364299"/>
            <a:ext cx="1668780" cy="452755"/>
          </a:xfrm>
          <a:custGeom>
            <a:avLst/>
            <a:gdLst/>
            <a:ahLst/>
            <a:cxnLst/>
            <a:rect l="l" t="t" r="r" b="b"/>
            <a:pathLst>
              <a:path w="1668779" h="452754">
                <a:moveTo>
                  <a:pt x="0" y="0"/>
                </a:moveTo>
                <a:lnTo>
                  <a:pt x="1668596" y="0"/>
                </a:lnTo>
                <a:lnTo>
                  <a:pt x="1668596" y="452699"/>
                </a:lnTo>
                <a:lnTo>
                  <a:pt x="0" y="4526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04352" y="4397471"/>
            <a:ext cx="143129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DataLayer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37040" y="2396203"/>
            <a:ext cx="2766695" cy="452755"/>
          </a:xfrm>
          <a:custGeom>
            <a:avLst/>
            <a:gdLst/>
            <a:ahLst/>
            <a:cxnLst/>
            <a:rect l="l" t="t" r="r" b="b"/>
            <a:pathLst>
              <a:path w="2766695" h="452755">
                <a:moveTo>
                  <a:pt x="0" y="0"/>
                </a:moveTo>
                <a:lnTo>
                  <a:pt x="2766294" y="0"/>
                </a:lnTo>
                <a:lnTo>
                  <a:pt x="2766294" y="452699"/>
                </a:lnTo>
                <a:lnTo>
                  <a:pt x="0" y="452699"/>
                </a:lnTo>
                <a:lnTo>
                  <a:pt x="0" y="0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37040" y="2396203"/>
            <a:ext cx="2766695" cy="452755"/>
          </a:xfrm>
          <a:custGeom>
            <a:avLst/>
            <a:gdLst/>
            <a:ahLst/>
            <a:cxnLst/>
            <a:rect l="l" t="t" r="r" b="b"/>
            <a:pathLst>
              <a:path w="2766695" h="452755">
                <a:moveTo>
                  <a:pt x="0" y="0"/>
                </a:moveTo>
                <a:lnTo>
                  <a:pt x="2766294" y="0"/>
                </a:lnTo>
                <a:lnTo>
                  <a:pt x="2766294" y="452699"/>
                </a:lnTo>
                <a:lnTo>
                  <a:pt x="0" y="4526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2886" y="2420992"/>
            <a:ext cx="2766695" cy="393056"/>
          </a:xfrm>
          <a:prstGeom prst="rect">
            <a:avLst/>
          </a:prstGeom>
          <a:ln w="19049">
            <a:noFill/>
          </a:ln>
        </p:spPr>
        <p:txBody>
          <a:bodyPr vert="horz" wrap="square" lIns="0" tIns="2349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185"/>
              </a:spcBef>
            </a:pPr>
            <a:r>
              <a:rPr sz="2400" spc="-5" dirty="0">
                <a:latin typeface="Arial"/>
                <a:cs typeface="Arial"/>
              </a:rPr>
              <a:t>InnerProductLayer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7037" y="3404227"/>
            <a:ext cx="2286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09474" y="3251018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45602" y="1247597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93825" y="1174480"/>
            <a:ext cx="1255395" cy="587981"/>
          </a:xfrm>
          <a:prstGeom prst="rect">
            <a:avLst/>
          </a:prstGeom>
          <a:solidFill>
            <a:srgbClr val="D8E9D3"/>
          </a:solidFill>
          <a:ln w="19049">
            <a:solidFill>
              <a:srgbClr val="264D12"/>
            </a:solidFill>
          </a:ln>
        </p:spPr>
        <p:txBody>
          <a:bodyPr vert="horz" wrap="square" lIns="0" tIns="21653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1705"/>
              </a:spcBef>
            </a:pPr>
            <a:r>
              <a:rPr sz="2400" spc="-5" dirty="0">
                <a:latin typeface="Arial"/>
                <a:cs typeface="Arial"/>
              </a:rPr>
              <a:t>fc1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05570" y="3251018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920186" y="4206641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157649"/>
                </a:moveTo>
                <a:lnTo>
                  <a:pt x="0" y="0"/>
                </a:lnTo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72995" y="4076974"/>
            <a:ext cx="94615" cy="130175"/>
          </a:xfrm>
          <a:custGeom>
            <a:avLst/>
            <a:gdLst/>
            <a:ahLst/>
            <a:cxnLst/>
            <a:rect l="l" t="t" r="r" b="b"/>
            <a:pathLst>
              <a:path w="94615" h="130175">
                <a:moveTo>
                  <a:pt x="94399" y="129674"/>
                </a:moveTo>
                <a:lnTo>
                  <a:pt x="47199" y="0"/>
                </a:lnTo>
                <a:lnTo>
                  <a:pt x="0" y="129674"/>
                </a:lnTo>
                <a:lnTo>
                  <a:pt x="94399" y="129674"/>
                </a:lnTo>
                <a:close/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20186" y="3020243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4">
                <a:moveTo>
                  <a:pt x="0" y="157649"/>
                </a:moveTo>
                <a:lnTo>
                  <a:pt x="0" y="0"/>
                </a:lnTo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72995" y="2890577"/>
            <a:ext cx="94615" cy="130175"/>
          </a:xfrm>
          <a:custGeom>
            <a:avLst/>
            <a:gdLst/>
            <a:ahLst/>
            <a:cxnLst/>
            <a:rect l="l" t="t" r="r" b="b"/>
            <a:pathLst>
              <a:path w="94615" h="130175">
                <a:moveTo>
                  <a:pt x="94399" y="129674"/>
                </a:moveTo>
                <a:lnTo>
                  <a:pt x="47199" y="0"/>
                </a:lnTo>
                <a:lnTo>
                  <a:pt x="0" y="129674"/>
                </a:lnTo>
                <a:lnTo>
                  <a:pt x="94399" y="129674"/>
                </a:lnTo>
                <a:close/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20195" y="2203447"/>
            <a:ext cx="635" cy="193040"/>
          </a:xfrm>
          <a:custGeom>
            <a:avLst/>
            <a:gdLst/>
            <a:ahLst/>
            <a:cxnLst/>
            <a:rect l="l" t="t" r="r" b="b"/>
            <a:pathLst>
              <a:path w="634" h="193039">
                <a:moveTo>
                  <a:pt x="0" y="192749"/>
                </a:moveTo>
                <a:lnTo>
                  <a:pt x="624" y="0"/>
                </a:lnTo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73618" y="2073776"/>
            <a:ext cx="94615" cy="130175"/>
          </a:xfrm>
          <a:custGeom>
            <a:avLst/>
            <a:gdLst/>
            <a:ahLst/>
            <a:cxnLst/>
            <a:rect l="l" t="t" r="r" b="b"/>
            <a:pathLst>
              <a:path w="94615" h="130175">
                <a:moveTo>
                  <a:pt x="94399" y="129832"/>
                </a:moveTo>
                <a:lnTo>
                  <a:pt x="47649" y="0"/>
                </a:lnTo>
                <a:lnTo>
                  <a:pt x="0" y="129519"/>
                </a:lnTo>
                <a:lnTo>
                  <a:pt x="94399" y="129832"/>
                </a:lnTo>
                <a:close/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20792" y="981724"/>
            <a:ext cx="635" cy="193040"/>
          </a:xfrm>
          <a:custGeom>
            <a:avLst/>
            <a:gdLst/>
            <a:ahLst/>
            <a:cxnLst/>
            <a:rect l="l" t="t" r="r" b="b"/>
            <a:pathLst>
              <a:path w="634" h="193040">
                <a:moveTo>
                  <a:pt x="624" y="192749"/>
                </a:moveTo>
                <a:lnTo>
                  <a:pt x="0" y="0"/>
                </a:lnTo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73592" y="852053"/>
            <a:ext cx="94615" cy="130175"/>
          </a:xfrm>
          <a:custGeom>
            <a:avLst/>
            <a:gdLst/>
            <a:ahLst/>
            <a:cxnLst/>
            <a:rect l="l" t="t" r="r" b="b"/>
            <a:pathLst>
              <a:path w="94615" h="130175">
                <a:moveTo>
                  <a:pt x="94399" y="129519"/>
                </a:moveTo>
                <a:lnTo>
                  <a:pt x="46749" y="0"/>
                </a:lnTo>
                <a:lnTo>
                  <a:pt x="0" y="129832"/>
                </a:lnTo>
                <a:lnTo>
                  <a:pt x="94399" y="129519"/>
                </a:lnTo>
                <a:close/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8238" y="2975626"/>
            <a:ext cx="107314" cy="202565"/>
          </a:xfrm>
          <a:custGeom>
            <a:avLst/>
            <a:gdLst/>
            <a:ahLst/>
            <a:cxnLst/>
            <a:rect l="l" t="t" r="r" b="b"/>
            <a:pathLst>
              <a:path w="107314" h="202564">
                <a:moveTo>
                  <a:pt x="0" y="202274"/>
                </a:moveTo>
                <a:lnTo>
                  <a:pt x="107049" y="0"/>
                </a:lnTo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7463" y="2899219"/>
            <a:ext cx="68580" cy="91440"/>
          </a:xfrm>
          <a:custGeom>
            <a:avLst/>
            <a:gdLst/>
            <a:ahLst/>
            <a:cxnLst/>
            <a:rect l="l" t="t" r="r" b="b"/>
            <a:pathLst>
              <a:path w="68579" h="91439">
                <a:moveTo>
                  <a:pt x="55624" y="91124"/>
                </a:moveTo>
                <a:lnTo>
                  <a:pt x="68249" y="0"/>
                </a:lnTo>
                <a:lnTo>
                  <a:pt x="0" y="61674"/>
                </a:lnTo>
                <a:lnTo>
                  <a:pt x="55624" y="91124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73834" y="898676"/>
            <a:ext cx="1047713" cy="2296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06125" y="4163649"/>
            <a:ext cx="332105" cy="170815"/>
          </a:xfrm>
          <a:custGeom>
            <a:avLst/>
            <a:gdLst/>
            <a:ahLst/>
            <a:cxnLst/>
            <a:rect l="l" t="t" r="r" b="b"/>
            <a:pathLst>
              <a:path w="332104" h="170814">
                <a:moveTo>
                  <a:pt x="0" y="170399"/>
                </a:moveTo>
                <a:lnTo>
                  <a:pt x="331974" y="0"/>
                </a:lnTo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716534" y="4104418"/>
            <a:ext cx="137160" cy="101600"/>
          </a:xfrm>
          <a:custGeom>
            <a:avLst/>
            <a:gdLst/>
            <a:ahLst/>
            <a:cxnLst/>
            <a:rect l="l" t="t" r="r" b="b"/>
            <a:pathLst>
              <a:path w="137159" h="101600">
                <a:moveTo>
                  <a:pt x="43099" y="101199"/>
                </a:moveTo>
                <a:lnTo>
                  <a:pt x="136899" y="0"/>
                </a:lnTo>
                <a:lnTo>
                  <a:pt x="0" y="17224"/>
                </a:lnTo>
                <a:lnTo>
                  <a:pt x="43099" y="101199"/>
                </a:lnTo>
                <a:close/>
              </a:path>
            </a:pathLst>
          </a:custGeom>
          <a:ln w="2857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405570" y="3593645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diffs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09474" y="3593645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diffs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21427" y="1501490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diffs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2" name="object 10"/>
          <p:cNvSpPr txBox="1"/>
          <p:nvPr/>
        </p:nvSpPr>
        <p:spPr>
          <a:xfrm>
            <a:off x="6916234" y="1180104"/>
            <a:ext cx="594995" cy="260968"/>
          </a:xfrm>
          <a:prstGeom prst="rect">
            <a:avLst/>
          </a:prstGeom>
          <a:solidFill>
            <a:srgbClr val="C8DAF7"/>
          </a:solidFill>
          <a:ln w="19049">
            <a:solidFill>
              <a:srgbClr val="4985E8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sz="1600" spc="-5" dirty="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36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1798700" y="2542953"/>
            <a:ext cx="4164000" cy="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/>
              <a:t>Data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i="1" dirty="0"/>
              <a:t>N</a:t>
            </a:r>
            <a:r>
              <a:rPr lang="en" sz="1600" dirty="0"/>
              <a:t>umber x </a:t>
            </a:r>
            <a:r>
              <a:rPr lang="en" sz="1600" i="1" dirty="0">
                <a:solidFill>
                  <a:schemeClr val="dk1"/>
                </a:solidFill>
              </a:rPr>
              <a:t>K </a:t>
            </a:r>
            <a:r>
              <a:rPr lang="en" sz="1600" dirty="0"/>
              <a:t>Channel x </a:t>
            </a:r>
            <a:r>
              <a:rPr lang="en" sz="1600" i="1" dirty="0"/>
              <a:t>H</a:t>
            </a:r>
            <a:r>
              <a:rPr lang="en" sz="1600" dirty="0"/>
              <a:t>eight x </a:t>
            </a:r>
            <a:r>
              <a:rPr lang="en" sz="1600" i="1" dirty="0"/>
              <a:t>W</a:t>
            </a:r>
            <a:r>
              <a:rPr lang="en" sz="1600" dirty="0"/>
              <a:t>idth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/>
              <a:t>256 x 3 x 227 x 227 for ImageNet train input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553200" y="834774"/>
            <a:ext cx="4797600" cy="15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Blobs are N-D arrays for storing and communicating information.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hold data, derivatives, and parameters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lazily allocate memory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shuttle between CPU and GPU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-2262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0"/>
              <a:t>Blob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556425" y="74478"/>
            <a:ext cx="2040000" cy="123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"conv1"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 CONVOLUTION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bottom</a:t>
            </a:r>
            <a:r>
              <a:rPr lang="en" sz="140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: "data"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b="1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lang="en" sz="1400"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: "conv1"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… definition …</a:t>
            </a:r>
          </a:p>
          <a:p>
            <a:pPr lvl="0" rtl="0">
              <a:spcBef>
                <a:spcPts val="0"/>
              </a:spcBef>
              <a:buNone/>
            </a:pPr>
            <a:endParaRPr sz="1400" b="1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47" name="Shape 347"/>
          <p:cNvGrpSpPr/>
          <p:nvPr/>
        </p:nvGrpSpPr>
        <p:grpSpPr>
          <a:xfrm>
            <a:off x="6410081" y="1308678"/>
            <a:ext cx="2102349" cy="3760375"/>
            <a:chOff x="6410075" y="953475"/>
            <a:chExt cx="2102349" cy="3760375"/>
          </a:xfrm>
        </p:grpSpPr>
        <p:pic>
          <p:nvPicPr>
            <p:cNvPr id="348" name="Shape 34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10075" y="1603563"/>
              <a:ext cx="2102349" cy="2417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9" name="Shape 349"/>
            <p:cNvSpPr txBox="1"/>
            <p:nvPr/>
          </p:nvSpPr>
          <p:spPr>
            <a:xfrm>
              <a:off x="7029250" y="953475"/>
              <a:ext cx="863999" cy="6501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 b="1"/>
                <a:t>top</a:t>
              </a:r>
              <a:r>
                <a:rPr lang="en" sz="1800"/>
                <a:t> </a:t>
              </a:r>
              <a:br>
                <a:rPr lang="en" sz="1800"/>
              </a:br>
              <a:r>
                <a:rPr lang="en" sz="1800"/>
                <a:t>blob</a:t>
              </a:r>
            </a:p>
          </p:txBody>
        </p:sp>
        <p:sp>
          <p:nvSpPr>
            <p:cNvPr id="350" name="Shape 350"/>
            <p:cNvSpPr txBox="1"/>
            <p:nvPr/>
          </p:nvSpPr>
          <p:spPr>
            <a:xfrm>
              <a:off x="6968500" y="4063750"/>
              <a:ext cx="985500" cy="6501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1800" b="1"/>
                <a:t>bottom</a:t>
              </a:r>
              <a:r>
                <a:rPr lang="en" sz="1800"/>
                <a:t> blob</a:t>
              </a:r>
            </a:p>
          </p:txBody>
        </p:sp>
      </p:grpSp>
      <p:sp>
        <p:nvSpPr>
          <p:cNvPr id="351" name="Shape 351"/>
          <p:cNvSpPr/>
          <p:nvPr/>
        </p:nvSpPr>
        <p:spPr>
          <a:xfrm>
            <a:off x="706700" y="3637337"/>
            <a:ext cx="914400" cy="914400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706700" y="2542950"/>
            <a:ext cx="914400" cy="9144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1226300" y="4731725"/>
            <a:ext cx="394800" cy="394800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 txBox="1"/>
          <p:nvPr/>
        </p:nvSpPr>
        <p:spPr>
          <a:xfrm>
            <a:off x="1798700" y="3609153"/>
            <a:ext cx="4164000" cy="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/>
              <a:t>Parameter: Convolution Weight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i="1" dirty="0"/>
              <a:t>N </a:t>
            </a:r>
            <a:r>
              <a:rPr lang="en" sz="1600" dirty="0"/>
              <a:t>Output x </a:t>
            </a:r>
            <a:r>
              <a:rPr lang="en" sz="1600" i="1" dirty="0">
                <a:solidFill>
                  <a:schemeClr val="dk1"/>
                </a:solidFill>
              </a:rPr>
              <a:t>K </a:t>
            </a:r>
            <a:r>
              <a:rPr lang="en" sz="1600" dirty="0"/>
              <a:t>Input x </a:t>
            </a:r>
            <a:r>
              <a:rPr lang="en" sz="1600" i="1" dirty="0"/>
              <a:t>H</a:t>
            </a:r>
            <a:r>
              <a:rPr lang="en" sz="1600" dirty="0"/>
              <a:t>eight x </a:t>
            </a:r>
            <a:r>
              <a:rPr lang="en" sz="1600" i="1" dirty="0"/>
              <a:t>W</a:t>
            </a:r>
            <a:r>
              <a:rPr lang="en" sz="1600" dirty="0"/>
              <a:t>idth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/>
              <a:t>96 x 3 x 11 x 11 for CaffeNet conv1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798687" y="4519928"/>
            <a:ext cx="4164000" cy="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/>
              <a:t>Parameter: Convolution Bias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/>
              <a:t>96 x 1 x 1 x 1 for CaffeNet conv1</a:t>
            </a:r>
          </a:p>
        </p:txBody>
      </p:sp>
    </p:spTree>
    <p:extLst>
      <p:ext uri="{BB962C8B-B14F-4D97-AF65-F5344CB8AC3E}">
        <p14:creationId xmlns:p14="http://schemas.microsoft.com/office/powerpoint/2010/main" val="403163003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5198822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Layers are the essence of the model (convolutions, pooling, fully-connected, etc.)</a:t>
            </a:r>
          </a:p>
          <a:p>
            <a:r>
              <a:rPr lang="en-US" dirty="0" smtClean="0"/>
              <a:t>Input: </a:t>
            </a:r>
            <a:r>
              <a:rPr lang="en-US" i="1" dirty="0" smtClean="0"/>
              <a:t>bottom</a:t>
            </a:r>
          </a:p>
          <a:p>
            <a:r>
              <a:rPr lang="en-US" dirty="0" smtClean="0"/>
              <a:t>Output:</a:t>
            </a:r>
            <a:r>
              <a:rPr lang="en-US" i="1" dirty="0" smtClean="0"/>
              <a:t>  top</a:t>
            </a:r>
          </a:p>
          <a:p>
            <a:r>
              <a:rPr lang="en-US" dirty="0" smtClean="0"/>
              <a:t>Critical computations:</a:t>
            </a:r>
          </a:p>
          <a:p>
            <a:pPr lvl="1"/>
            <a:r>
              <a:rPr lang="en-US" i="1" dirty="0" smtClean="0"/>
              <a:t>setup </a:t>
            </a:r>
          </a:p>
          <a:p>
            <a:pPr lvl="1"/>
            <a:r>
              <a:rPr lang="en-US" i="1" dirty="0" smtClean="0"/>
              <a:t>forward</a:t>
            </a:r>
          </a:p>
          <a:p>
            <a:pPr lvl="1"/>
            <a:r>
              <a:rPr lang="en-US" i="1" dirty="0" smtClean="0"/>
              <a:t>backward </a:t>
            </a:r>
          </a:p>
        </p:txBody>
      </p:sp>
      <p:pic>
        <p:nvPicPr>
          <p:cNvPr id="5" name="Picture 4" descr="lay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53" y="1341249"/>
            <a:ext cx="2134821" cy="298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9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-2262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0" dirty="0"/>
              <a:t>Net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0381" y="1441428"/>
            <a:ext cx="4027499" cy="2354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: "dummy-net"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layer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 name: "data" …}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layer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 name: "conv" …}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layer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 name: "pool" …}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… more layers 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layer </a:t>
            </a: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 name: "loss" …}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4294967295"/>
          </p:nvPr>
        </p:nvSpPr>
        <p:spPr>
          <a:xfrm>
            <a:off x="6" y="742950"/>
            <a:ext cx="4602163" cy="1074738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 sz="2000" dirty="0"/>
              <a:t>A network is a set of layers</a:t>
            </a:r>
            <a:br>
              <a:rPr lang="en" sz="2000" dirty="0"/>
            </a:br>
            <a:r>
              <a:rPr lang="en" sz="2000" dirty="0"/>
              <a:t>and their connections: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4294967295"/>
          </p:nvPr>
        </p:nvSpPr>
        <p:spPr>
          <a:xfrm>
            <a:off x="6" y="3687766"/>
            <a:ext cx="4602163" cy="1455737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800" dirty="0"/>
              <a:t>Caffe creates and checks the net from the definition.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800" dirty="0"/>
              <a:t>Data and derivatives flow through the net as </a:t>
            </a:r>
            <a:r>
              <a:rPr lang="en" sz="1800" i="1" dirty="0"/>
              <a:t>blobs</a:t>
            </a:r>
            <a:r>
              <a:rPr lang="en" sz="1800" dirty="0"/>
              <a:t> – an array interface</a:t>
            </a:r>
          </a:p>
        </p:txBody>
      </p:sp>
      <p:grpSp>
        <p:nvGrpSpPr>
          <p:cNvPr id="286" name="Shape 286"/>
          <p:cNvGrpSpPr/>
          <p:nvPr/>
        </p:nvGrpSpPr>
        <p:grpSpPr>
          <a:xfrm>
            <a:off x="5309555" y="0"/>
            <a:ext cx="3593199" cy="5143504"/>
            <a:chOff x="5461949" y="0"/>
            <a:chExt cx="3593199" cy="5143504"/>
          </a:xfrm>
        </p:grpSpPr>
        <p:sp>
          <p:nvSpPr>
            <p:cNvPr id="287" name="Shape 287"/>
            <p:cNvSpPr txBox="1"/>
            <p:nvPr/>
          </p:nvSpPr>
          <p:spPr>
            <a:xfrm>
              <a:off x="6162487" y="2646125"/>
              <a:ext cx="1034399" cy="510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LogReg </a:t>
              </a:r>
              <a:r>
                <a:rPr lang="en" sz="1800">
                  <a:solidFill>
                    <a:schemeClr val="dk1"/>
                  </a:solidFill>
                  <a:highlight>
                    <a:srgbClr val="F9F9F9"/>
                  </a:highlight>
                </a:rPr>
                <a:t>↑</a:t>
              </a:r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6369437" y="3999400"/>
              <a:ext cx="1034399" cy="510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LeNet </a:t>
              </a:r>
              <a:r>
                <a:rPr lang="en" sz="1800">
                  <a:solidFill>
                    <a:schemeClr val="dk1"/>
                  </a:solidFill>
                  <a:highlight>
                    <a:srgbClr val="F9F9F9"/>
                  </a:highlight>
                </a:rPr>
                <a:t>→</a:t>
              </a:r>
            </a:p>
          </p:txBody>
        </p:sp>
        <p:grpSp>
          <p:nvGrpSpPr>
            <p:cNvPr id="289" name="Shape 289"/>
            <p:cNvGrpSpPr/>
            <p:nvPr/>
          </p:nvGrpSpPr>
          <p:grpSpPr>
            <a:xfrm>
              <a:off x="5461949" y="0"/>
              <a:ext cx="3593199" cy="5143504"/>
              <a:chOff x="5385749" y="0"/>
              <a:chExt cx="3593199" cy="5143504"/>
            </a:xfrm>
          </p:grpSpPr>
          <p:pic>
            <p:nvPicPr>
              <p:cNvPr id="290" name="Shape 290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7403850" y="205974"/>
                <a:ext cx="885050" cy="435522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1" name="Shape 29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8598200" y="0"/>
                <a:ext cx="380748" cy="51435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2" name="Shape 292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5591414" y="205973"/>
                <a:ext cx="1605475" cy="22913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3" name="Shape 293"/>
              <p:cNvSpPr txBox="1"/>
              <p:nvPr/>
            </p:nvSpPr>
            <p:spPr>
              <a:xfrm>
                <a:off x="5385749" y="4561200"/>
                <a:ext cx="3001799" cy="51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r" rtl="0">
                  <a:spcBef>
                    <a:spcPts val="0"/>
                  </a:spcBef>
                  <a:buNone/>
                </a:pPr>
                <a:r>
                  <a:rPr lang="en"/>
                  <a:t>ImageNet, Krizhevsky 2012 </a:t>
                </a:r>
                <a:r>
                  <a:rPr lang="en" sz="1800">
                    <a:solidFill>
                      <a:schemeClr val="dk1"/>
                    </a:solidFill>
                    <a:highlight>
                      <a:srgbClr val="F9F9F9"/>
                    </a:highlight>
                  </a:rPr>
                  <a:t>→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960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Protocol</a:t>
            </a:r>
            <a:r>
              <a:rPr spc="-55" dirty="0"/>
              <a:t> </a:t>
            </a:r>
            <a:r>
              <a:rPr spc="-5" dirty="0"/>
              <a:t>Buffers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8699" y="1212148"/>
            <a:ext cx="7977505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170" indent="-458470">
              <a:lnSpc>
                <a:spcPct val="100000"/>
              </a:lnSpc>
              <a:buChar char="●"/>
              <a:tabLst>
                <a:tab pos="471805" algn="l"/>
              </a:tabLst>
            </a:pPr>
            <a:r>
              <a:rPr sz="3000" spc="-5" dirty="0">
                <a:latin typeface="Calibri"/>
                <a:cs typeface="Calibri"/>
              </a:rPr>
              <a:t>Like strongly typed, binary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JSON</a:t>
            </a:r>
            <a:endParaRPr sz="3000" dirty="0">
              <a:latin typeface="Calibri"/>
              <a:cs typeface="Calibri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805" algn="l"/>
              </a:tabLst>
            </a:pPr>
            <a:r>
              <a:rPr sz="3000" spc="-5" dirty="0">
                <a:latin typeface="Calibri"/>
                <a:cs typeface="Calibri"/>
              </a:rPr>
              <a:t>Developed by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Google</a:t>
            </a:r>
            <a:endParaRPr sz="3000" dirty="0">
              <a:latin typeface="Calibri"/>
              <a:cs typeface="Calibri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805" algn="l"/>
              </a:tabLst>
            </a:pPr>
            <a:r>
              <a:rPr sz="3000" spc="-5" dirty="0">
                <a:latin typeface="Calibri"/>
                <a:cs typeface="Calibri"/>
              </a:rPr>
              <a:t>Define </a:t>
            </a:r>
            <a:r>
              <a:rPr sz="3000" b="1" spc="-5" dirty="0">
                <a:latin typeface="Calibri"/>
                <a:cs typeface="Calibri"/>
              </a:rPr>
              <a:t>message types </a:t>
            </a:r>
            <a:r>
              <a:rPr sz="3000" spc="-5" dirty="0">
                <a:latin typeface="Calibri"/>
                <a:cs typeface="Calibri"/>
              </a:rPr>
              <a:t>in .proto</a:t>
            </a:r>
            <a:r>
              <a:rPr sz="3000" spc="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file</a:t>
            </a:r>
            <a:endParaRPr sz="3000" dirty="0">
              <a:latin typeface="Calibri"/>
              <a:cs typeface="Calibri"/>
            </a:endParaRPr>
          </a:p>
          <a:p>
            <a:pPr marL="471170" marR="5080" indent="-458470">
              <a:lnSpc>
                <a:spcPct val="100000"/>
              </a:lnSpc>
              <a:buChar char="●"/>
              <a:tabLst>
                <a:tab pos="471805" algn="l"/>
              </a:tabLst>
            </a:pPr>
            <a:r>
              <a:rPr sz="3000" spc="-5" dirty="0">
                <a:latin typeface="Calibri"/>
                <a:cs typeface="Calibri"/>
              </a:rPr>
              <a:t>Define </a:t>
            </a:r>
            <a:r>
              <a:rPr sz="3000" b="1" spc="-5" dirty="0">
                <a:latin typeface="Calibri"/>
                <a:cs typeface="Calibri"/>
              </a:rPr>
              <a:t>messages </a:t>
            </a:r>
            <a:r>
              <a:rPr sz="3000" spc="-5" dirty="0">
                <a:latin typeface="Calibri"/>
                <a:cs typeface="Calibri"/>
              </a:rPr>
              <a:t>in .prototxt or .binaryproto  files (Caffe also uses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.caffemodel</a:t>
            </a:r>
            <a:r>
              <a:rPr sz="3000" spc="-5" dirty="0" smtClean="0">
                <a:latin typeface="Calibri"/>
                <a:cs typeface="Calibri"/>
              </a:rPr>
              <a:t>)</a:t>
            </a:r>
            <a:endParaRPr sz="3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066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960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Prototxt: Define</a:t>
            </a:r>
            <a:r>
              <a:rPr spc="-35" dirty="0"/>
              <a:t> </a:t>
            </a:r>
            <a:r>
              <a:rPr spc="-5" dirty="0"/>
              <a:t>Net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107133"/>
            <a:ext cx="4763840" cy="3407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6639" y="1107133"/>
            <a:ext cx="2275020" cy="3137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8082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199" y="1107133"/>
            <a:ext cx="4763840" cy="3407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6639" y="1107133"/>
            <a:ext cx="2275020" cy="3137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69071" y="1357858"/>
            <a:ext cx="1791335" cy="836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699"/>
              </a:lnSpc>
            </a:pPr>
            <a:r>
              <a:rPr sz="1800" spc="-5" dirty="0">
                <a:latin typeface="Arial"/>
                <a:cs typeface="Arial"/>
              </a:rPr>
              <a:t>Layers 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Blobs  often have same  name!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24296" y="1465714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4619" y="1423237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24296" y="1757246"/>
            <a:ext cx="772160" cy="0"/>
          </a:xfrm>
          <a:custGeom>
            <a:avLst/>
            <a:gdLst/>
            <a:ahLst/>
            <a:cxnLst/>
            <a:rect l="l" t="t" r="r" b="b"/>
            <a:pathLst>
              <a:path w="772160">
                <a:moveTo>
                  <a:pt x="771748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94619" y="1714768"/>
            <a:ext cx="130175" cy="85154"/>
          </a:xfrm>
          <a:custGeom>
            <a:avLst/>
            <a:gdLst/>
            <a:ahLst/>
            <a:cxnLst/>
            <a:rect l="l" t="t" r="r" b="b"/>
            <a:pathLst>
              <a:path w="130175" h="94614">
                <a:moveTo>
                  <a:pt x="129677" y="0"/>
                </a:moveTo>
                <a:lnTo>
                  <a:pt x="0" y="47197"/>
                </a:lnTo>
                <a:lnTo>
                  <a:pt x="129677" y="94394"/>
                </a:lnTo>
                <a:lnTo>
                  <a:pt x="129677" y="0"/>
                </a:lnTo>
                <a:close/>
              </a:path>
            </a:pathLst>
          </a:custGeom>
          <a:ln w="28574">
            <a:solidFill>
              <a:srgbClr val="9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457200" y="2960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/>
            <a:r>
              <a:rPr lang="en-US" spc="-5" smtClean="0"/>
              <a:t>Prototxt: Define</a:t>
            </a:r>
            <a:r>
              <a:rPr lang="en-US" spc="-35" smtClean="0"/>
              <a:t> </a:t>
            </a:r>
            <a:r>
              <a:rPr lang="en-US" spc="-5" smtClean="0"/>
              <a:t>Net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48941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625</Words>
  <Application>Microsoft Macintosh PowerPoint</Application>
  <PresentationFormat>On-screen Show (16:9)</PresentationFormat>
  <Paragraphs>116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Helvetica Neue</vt:lpstr>
      <vt:lpstr>Droid Sans</vt:lpstr>
      <vt:lpstr>Source Sans Pro</vt:lpstr>
      <vt:lpstr>Office Theme</vt:lpstr>
      <vt:lpstr>CSE 190 Caffe Tutorial</vt:lpstr>
      <vt:lpstr>Summary</vt:lpstr>
      <vt:lpstr>SoftmaxLossLayer</vt:lpstr>
      <vt:lpstr>Blob</vt:lpstr>
      <vt:lpstr>Layer</vt:lpstr>
      <vt:lpstr>Net</vt:lpstr>
      <vt:lpstr>Protocol Buffers</vt:lpstr>
      <vt:lpstr>Prototxt: Define Net</vt:lpstr>
      <vt:lpstr>PowerPoint Presentation</vt:lpstr>
      <vt:lpstr>Prototxt: Define Net</vt:lpstr>
      <vt:lpstr>Prototxt: Define Net</vt:lpstr>
      <vt:lpstr>Solver Prototxt</vt:lpstr>
      <vt:lpstr>Recipe for Brewing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DIY Deep Learning for Vision: a Hands-On Tutorial with Caffe</dc:title>
  <cp:lastModifiedBy>Liam Fedus</cp:lastModifiedBy>
  <cp:revision>15</cp:revision>
  <dcterms:modified xsi:type="dcterms:W3CDTF">2015-11-13T16:19:07Z</dcterms:modified>
</cp:coreProperties>
</file>