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31" r:id="rId3"/>
    <p:sldId id="333" r:id="rId4"/>
    <p:sldId id="332" r:id="rId5"/>
    <p:sldId id="334" r:id="rId6"/>
    <p:sldId id="335" r:id="rId7"/>
    <p:sldId id="339" r:id="rId8"/>
    <p:sldId id="340" r:id="rId9"/>
    <p:sldId id="341" r:id="rId10"/>
    <p:sldId id="342" r:id="rId11"/>
    <p:sldId id="343" r:id="rId12"/>
    <p:sldId id="345" r:id="rId13"/>
    <p:sldId id="346" r:id="rId14"/>
    <p:sldId id="348" r:id="rId15"/>
    <p:sldId id="349" r:id="rId16"/>
    <p:sldId id="350" r:id="rId17"/>
    <p:sldId id="351" r:id="rId18"/>
    <p:sldId id="352" r:id="rId19"/>
    <p:sldId id="359" r:id="rId20"/>
    <p:sldId id="361" r:id="rId21"/>
    <p:sldId id="356" r:id="rId22"/>
    <p:sldId id="357" r:id="rId23"/>
    <p:sldId id="358" r:id="rId24"/>
    <p:sldId id="355" r:id="rId25"/>
    <p:sldId id="363" r:id="rId26"/>
    <p:sldId id="360" r:id="rId27"/>
    <p:sldId id="353" r:id="rId28"/>
    <p:sldId id="362" r:id="rId29"/>
    <p:sldId id="33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  <a:srgbClr val="0000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4650" autoAdjust="0"/>
  </p:normalViewPr>
  <p:slideViewPr>
    <p:cSldViewPr>
      <p:cViewPr>
        <p:scale>
          <a:sx n="125" d="100"/>
          <a:sy n="125" d="100"/>
        </p:scale>
        <p:origin x="48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958C5-6CCD-41E1-ACA8-7C9673DB09A4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4D257-FC2E-4B5E-944D-61ABFEE9E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135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32D1F-6687-4F58-8005-50FD029918C3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140E1-B9B9-45E5-A881-4396EFB2E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36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span is the largest distance of any point in the data set from its approximation</a:t>
            </a:r>
            <a:r>
              <a:rPr lang="en-US" baseline="0" dirty="0" smtClean="0"/>
              <a:t> based on a constrained linear combination of all other points in the data set.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AB0C8-6A1B-4EA6-9052-DB80FA26454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33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1.7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AB0C8-6A1B-4EA6-9052-DB80FA26454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04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07592C-D0AF-4820-AFE7-B1E1B7355204}" type="slidenum">
              <a:rPr lang="en-US"/>
              <a:pPr/>
              <a:t>29</a:t>
            </a:fld>
            <a:endParaRPr lang="en-US"/>
          </a:p>
        </p:txBody>
      </p:sp>
      <p:sp>
        <p:nvSpPr>
          <p:cNvPr id="99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BBD067-7A3F-42FA-9CA3-4031F13425BF}" type="datetime1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629400"/>
            <a:ext cx="603337" cy="21920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EE5E65-3EE6-4326-8FD8-2C6A03F43C1B}" type="datetime1">
              <a:rPr lang="en-US" smtClean="0"/>
              <a:t>3/13/2016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92AE1C-81CB-40B9-98A0-4D80A7853CAD}" type="datetime1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78ED52-EFE6-4731-9A6E-14F390CAA9F7}" type="datetime1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A5610C-6419-4452-8218-4D56081AB262}" type="datetime1">
              <a:rPr lang="en-US" smtClean="0"/>
              <a:t>3/13/2016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0591A3-76DA-4199-8BAF-53C12050A078}" type="datetime1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0F1925-3B32-457E-829C-2EC0AC96E896}" type="datetime1">
              <a:rPr lang="en-US" smtClean="0"/>
              <a:t>3/13/2016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D6B00E-FC81-4A2C-9EE8-667587F46651}" type="datetime1">
              <a:rPr lang="en-US" smtClean="0"/>
              <a:t>3/13/2016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3CC3B4-4CB8-4259-B8AB-2A5329378987}" type="datetime1">
              <a:rPr lang="en-US" smtClean="0"/>
              <a:t>3/13/2016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CB584B-B65A-47E6-BD56-A54FCDF77CF1}" type="datetime1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880291-AA60-4C60-B18D-82311D87E94B}" type="datetime1">
              <a:rPr lang="en-US" smtClean="0"/>
              <a:t>3/13/2016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"/>
            <a:lum/>
          </a:blip>
          <a:srcRect/>
          <a:stretch>
            <a:fillRect l="22000" t="12000" r="21000" b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614754"/>
            <a:ext cx="533400" cy="2432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616253"/>
            <a:ext cx="4724400" cy="2616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bg1"/>
                </a:solidFill>
                <a:latin typeface="Arial Black" pitchFamily="34" charset="0"/>
              </a:rPr>
              <a:t>CIS 621: Machine Learning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9637" y="6614755"/>
            <a:ext cx="389096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PIEAS</a:t>
            </a:r>
            <a:r>
              <a:rPr lang="en-US" sz="11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Biomedical Informatics Research Lab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faculty.pieas.edu.pk/fayyaz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link.springer.com/chapter/10.1007/978-1-84996-098-4_4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ingtheory.org/learning-has-just-started-an-interview-with-prof-vladimir-vapni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73375"/>
            <a:ext cx="7772400" cy="1470025"/>
          </a:xfrm>
        </p:spPr>
        <p:txBody>
          <a:bodyPr/>
          <a:lstStyle/>
          <a:p>
            <a:r>
              <a:rPr lang="en-US" dirty="0" smtClean="0"/>
              <a:t>Theoretical Foundations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34340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Dr. </a:t>
            </a:r>
            <a:r>
              <a:rPr lang="en-US" sz="2400" b="1" dirty="0" err="1" smtClean="0"/>
              <a:t>Fayyaz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ul</a:t>
            </a:r>
            <a:r>
              <a:rPr lang="en-US" sz="2400" b="1" dirty="0" smtClean="0"/>
              <a:t> Amir </a:t>
            </a:r>
            <a:r>
              <a:rPr lang="en-US" sz="2400" b="1" dirty="0" err="1" smtClean="0"/>
              <a:t>Afsar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Minhas</a:t>
            </a:r>
            <a:endParaRPr lang="en-US" sz="2400" b="1" dirty="0" smtClean="0"/>
          </a:p>
          <a:p>
            <a:r>
              <a:rPr lang="en-US" sz="1600" dirty="0" smtClean="0"/>
              <a:t>PIEAS Biomedical Informatics Research Lab</a:t>
            </a:r>
          </a:p>
          <a:p>
            <a:r>
              <a:rPr lang="en-US" sz="1600" dirty="0" smtClean="0"/>
              <a:t>Department of Computer and Information Sciences</a:t>
            </a:r>
          </a:p>
          <a:p>
            <a:r>
              <a:rPr lang="en-US" sz="1600" dirty="0" smtClean="0"/>
              <a:t>Pakistan Institute of Engineering &amp; Applied Sciences</a:t>
            </a:r>
          </a:p>
          <a:p>
            <a:r>
              <a:rPr lang="en-US" sz="1600" dirty="0" smtClean="0"/>
              <a:t>PO </a:t>
            </a:r>
            <a:r>
              <a:rPr lang="en-US" sz="1600" dirty="0" err="1" smtClean="0"/>
              <a:t>Nilore</a:t>
            </a:r>
            <a:r>
              <a:rPr lang="en-US" sz="1600" dirty="0" smtClean="0"/>
              <a:t>, Islamabad, Pakistan</a:t>
            </a:r>
          </a:p>
          <a:p>
            <a:r>
              <a:rPr lang="en-US" sz="1400" dirty="0" smtClean="0">
                <a:hlinkClick r:id="rId2"/>
              </a:rPr>
              <a:t>http://faculty.pieas.edu.pk/fayyaz/</a:t>
            </a:r>
            <a:endParaRPr lang="en-US" sz="14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"/>
            <a:ext cx="2743200" cy="280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35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5720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Understanding SRM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66800"/>
                <a:ext cx="5273678" cy="5059363"/>
              </a:xfrm>
            </p:spPr>
            <p:txBody>
              <a:bodyPr>
                <a:normAutofit fontScale="92500" lnSpcReduction="10000"/>
              </a:bodyPr>
              <a:lstStyle/>
              <a:p>
                <a:pPr marL="0" lvl="1" indent="0">
                  <a:buNone/>
                </a:pPr>
                <a:r>
                  <a:rPr lang="en-US" sz="2400" dirty="0" err="1" smtClean="0"/>
                  <a:t>Vapnik</a:t>
                </a:r>
                <a:r>
                  <a:rPr lang="en-US" sz="2400" dirty="0" smtClean="0"/>
                  <a:t> Proved that</a:t>
                </a:r>
              </a:p>
              <a:p>
                <a:pPr marL="0" lvl="1" indent="0">
                  <a:buNone/>
                </a:pPr>
                <a:endParaRPr lang="en-US" sz="2400" b="1" dirty="0"/>
              </a:p>
              <a:p>
                <a:pPr marL="0" lvl="1" indent="0">
                  <a:buNone/>
                </a:pPr>
                <a:r>
                  <a:rPr lang="en-US" sz="1700" b="1" dirty="0" smtClean="0"/>
                  <a:t>Test </a:t>
                </a:r>
                <a:r>
                  <a:rPr lang="en-US" sz="1700" b="1" dirty="0"/>
                  <a:t>Error </a:t>
                </a:r>
                <a:r>
                  <a:rPr lang="en-US" sz="1700" b="1" i="1" dirty="0"/>
                  <a:t> </a:t>
                </a:r>
                <a14:m>
                  <m:oMath xmlns:m="http://schemas.openxmlformats.org/officeDocument/2006/math">
                    <m:r>
                      <a:rPr lang="en-US" sz="1700" b="1" i="1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sz="1700" b="1" dirty="0"/>
                  <a:t> Training Error + Complexity of set of </a:t>
                </a:r>
                <a:r>
                  <a:rPr lang="en-US" sz="1700" b="1" dirty="0" smtClean="0"/>
                  <a:t>Models</a:t>
                </a:r>
              </a:p>
              <a:p>
                <a:pPr marL="0" lvl="1" indent="0">
                  <a:buNone/>
                </a:pPr>
                <a:endParaRPr lang="en-US" sz="2400" dirty="0" smtClean="0"/>
              </a:p>
              <a:p>
                <a:pPr marL="0" lvl="1" indent="0">
                  <a:buNone/>
                </a:pPr>
                <a:r>
                  <a:rPr lang="en-US" sz="2400" dirty="0" smtClean="0"/>
                  <a:t>Specifically,</a:t>
                </a:r>
              </a:p>
              <a:p>
                <a:pPr marL="0" lvl="1" indent="0">
                  <a:buNone/>
                </a:pPr>
                <a:r>
                  <a:rPr lang="en-US" sz="2000" dirty="0" smtClean="0"/>
                  <a:t>Given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training points, then with probability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  <a:ea typeface="Cambria Math"/>
                      </a:rPr>
                      <m:t>1−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𝑝</m:t>
                    </m:r>
                  </m:oMath>
                </a14:m>
                <a:endParaRPr lang="en-US" sz="2000" dirty="0"/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𝑇𝑒𝑠𝑡</m:t>
                      </m:r>
                      <m:r>
                        <a:rPr lang="en-US" sz="1600" b="0" i="1" smtClean="0">
                          <a:latin typeface="Cambria Math"/>
                        </a:rPr>
                        <m:t> </m:t>
                      </m:r>
                      <m:r>
                        <a:rPr lang="en-US" sz="1600" b="0" i="1" smtClean="0">
                          <a:latin typeface="Cambria Math"/>
                        </a:rPr>
                        <m:t>𝐸𝑟𝑟𝑜𝑟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𝑇𝑟𝑎𝑖𝑛𝑖𝑛𝑔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𝐸𝑟𝑟𝑜𝑟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+ 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𝑙𝑜𝑔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𝑙𝑜𝑔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sz="16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</m:num>
                                    <m:den>
                                      <m:r>
                                        <a:rPr lang="en-US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1600" dirty="0" smtClean="0"/>
              </a:p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sz="2400" dirty="0" smtClean="0"/>
                  <a:t>Where</a:t>
                </a:r>
              </a:p>
              <a:p>
                <a:pPr marL="742950" lvl="2" indent="-342900"/>
                <a14:m>
                  <m:oMath xmlns:m="http://schemas.openxmlformats.org/officeDocument/2006/math">
                    <m:r>
                      <a:rPr lang="en-US" sz="1500" i="1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15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15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1500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num>
                      <m:den>
                        <m:r>
                          <a:rPr lang="en-US" sz="1500" b="0" i="1" smtClean="0">
                            <a:latin typeface="Cambria Math"/>
                            <a:ea typeface="Cambria Math"/>
                          </a:rPr>
                          <m:t>h</m:t>
                        </m:r>
                      </m:den>
                    </m:f>
                  </m:oMath>
                </a14:m>
                <a:r>
                  <a:rPr lang="en-US" sz="1500" b="0" dirty="0" smtClean="0">
                    <a:ea typeface="Cambria Math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/>
                        <a:ea typeface="Cambria Math"/>
                      </a:rPr>
                      <m:t>h</m:t>
                    </m:r>
                    <m:r>
                      <a:rPr lang="en-US" sz="15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500" b="0" i="1" smtClean="0">
                        <a:latin typeface="Cambria Math"/>
                        <a:ea typeface="Cambria Math"/>
                      </a:rPr>
                      <m:t>𝑉𝐶</m:t>
                    </m:r>
                    <m:r>
                      <a:rPr lang="en-US" sz="15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1500" b="0" i="1" smtClean="0">
                        <a:latin typeface="Cambria Math"/>
                        <a:ea typeface="Cambria Math"/>
                      </a:rPr>
                      <m:t>𝐷𝑖𝑚𝑒𝑛𝑠𝑖𝑜𝑛</m:t>
                    </m:r>
                  </m:oMath>
                </a14:m>
                <a:endParaRPr lang="en-US" sz="1500" b="0" dirty="0" smtClean="0">
                  <a:ea typeface="Cambria Math"/>
                </a:endParaRPr>
              </a:p>
              <a:p>
                <a:pPr marL="742950" lvl="2" indent="-342900"/>
                <a:r>
                  <a:rPr lang="en-US" sz="1500" dirty="0" smtClean="0">
                    <a:ea typeface="Cambria Math"/>
                  </a:rPr>
                  <a:t>For SVM: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/>
                        <a:ea typeface="Cambria Math"/>
                      </a:rPr>
                      <m:t>h</m:t>
                    </m:r>
                    <m:d>
                      <m:dPr>
                        <m:ctrlPr>
                          <a:rPr lang="en-US" sz="15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1500" i="1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</m:d>
                    <m:r>
                      <a:rPr lang="en-US" sz="15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1500" i="1">
                        <a:latin typeface="Cambria Math"/>
                        <a:ea typeface="Cambria Math"/>
                      </a:rPr>
                      <m:t>𝑚𝑖𝑛</m:t>
                    </m:r>
                    <m:d>
                      <m:dPr>
                        <m:ctrlPr>
                          <a:rPr lang="en-US" sz="15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1500" i="1">
                            <a:latin typeface="Cambria Math"/>
                            <a:ea typeface="Cambria Math"/>
                          </a:rPr>
                          <m:t>1+</m:t>
                        </m:r>
                        <m:f>
                          <m:fPr>
                            <m:ctrlPr>
                              <a:rPr lang="en-US" sz="15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5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500" i="1">
                                    <a:latin typeface="Cambria Math"/>
                                    <a:ea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1500" i="1"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15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500" i="1"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  <m:r>
                                  <a:rPr lang="en-US" sz="1500" i="1">
                                    <a:latin typeface="Cambria Math"/>
                                    <a:ea typeface="Cambria Math"/>
                                  </a:rPr>
                                  <m:t>𝝆</m:t>
                                </m:r>
                              </m:e>
                              <m:sup>
                                <m:r>
                                  <a:rPr lang="en-US" sz="1500" i="1"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sz="15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1500" i="1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1500" b="0" dirty="0" smtClean="0">
                    <a:ea typeface="Cambria Math"/>
                  </a:rPr>
                  <a:t>, d is dimensionality</a:t>
                </a:r>
              </a:p>
              <a:p>
                <a:pPr marL="742950" lvl="2" indent="-342900"/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/>
                        <a:ea typeface="Cambria Math"/>
                      </a:rPr>
                      <m:t>𝑇𝑟𝑎𝑖𝑛𝑖𝑛𝑔</m:t>
                    </m:r>
                    <m:r>
                      <a:rPr lang="en-US" sz="15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1500" i="1">
                        <a:latin typeface="Cambria Math"/>
                        <a:ea typeface="Cambria Math"/>
                      </a:rPr>
                      <m:t>𝐸𝑟𝑟𝑜𝑟</m:t>
                    </m:r>
                    <m:r>
                      <a:rPr lang="en-US" sz="1500" b="0" i="0" smtClean="0"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en-US" sz="15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15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15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1500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500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5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sz="1500" b="0" i="1" smtClean="0">
                            <a:latin typeface="Cambria Math"/>
                            <a:ea typeface="Cambria Math"/>
                          </a:rPr>
                          <m:t>=1</m:t>
                        </m:r>
                      </m:sub>
                      <m:sup>
                        <m:r>
                          <a:rPr lang="en-US" sz="1500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5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5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5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500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5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1500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5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500" b="1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b="1" i="1" smtClean="0">
                                        <a:latin typeface="Cambria Math"/>
                                        <a:ea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500" b="1" i="1">
                                        <a:latin typeface="Cambria Math"/>
                                        <a:ea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sz="1500" b="0" i="1" smtClean="0">
                                    <a:latin typeface="Cambria Math"/>
                                    <a:ea typeface="Cambria Math"/>
                                  </a:rPr>
                                  <m:t>;</m:t>
                                </m:r>
                                <m:r>
                                  <a:rPr lang="en-US" sz="1500" b="0" i="1" smtClean="0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sz="1500" b="0" dirty="0" smtClean="0">
                    <a:ea typeface="Cambria Math"/>
                  </a:rPr>
                  <a:t> </a:t>
                </a:r>
              </a:p>
              <a:p>
                <a:pPr marL="742950" lvl="2" indent="-342900"/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/>
                        <a:ea typeface="Cambria Math"/>
                      </a:rPr>
                      <m:t>𝑇𝑒𝑠𝑡</m:t>
                    </m:r>
                    <m:r>
                      <a:rPr lang="en-US" sz="15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1500" i="1">
                        <a:latin typeface="Cambria Math"/>
                        <a:ea typeface="Cambria Math"/>
                      </a:rPr>
                      <m:t>𝐸𝑟𝑟𝑜𝑟</m:t>
                    </m:r>
                    <m:r>
                      <a:rPr lang="en-US" sz="150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15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1500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1500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500" i="1" smtClean="0">
                            <a:latin typeface="Cambria Math"/>
                            <a:ea typeface="Cambria Math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5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500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  <m:r>
                              <a:rPr lang="en-US" sz="15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1500" i="1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5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500" b="1" i="1"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  <m:r>
                                  <a:rPr lang="en-US" sz="1500" i="1">
                                    <a:latin typeface="Cambria Math"/>
                                    <a:ea typeface="Cambria Math"/>
                                  </a:rPr>
                                  <m:t>;</m:t>
                                </m:r>
                                <m:r>
                                  <a:rPr lang="en-US" sz="1500" i="1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</m:d>
                          </m:e>
                        </m:d>
                      </m:e>
                    </m:nary>
                    <m:r>
                      <a:rPr lang="en-US" sz="1500" b="0" i="1" smtClean="0">
                        <a:latin typeface="Cambria Math"/>
                        <a:ea typeface="Cambria Math"/>
                      </a:rPr>
                      <m:t>𝑑𝑃</m:t>
                    </m:r>
                    <m:d>
                      <m:dPr>
                        <m:ctrlPr>
                          <a:rPr lang="en-US" sz="15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1500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sz="15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1500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d>
                  </m:oMath>
                </a14:m>
                <a:endParaRPr lang="en-US" sz="2000" dirty="0" smtClean="0">
                  <a:ea typeface="Cambria Math"/>
                </a:endParaRPr>
              </a:p>
              <a:p>
                <a:pPr marL="1200150" lvl="3" indent="-342900"/>
                <a:r>
                  <a:rPr lang="en-US" sz="1600" dirty="0" smtClean="0">
                    <a:ea typeface="Cambria Math"/>
                  </a:rPr>
                  <a:t>Generalization Error</a:t>
                </a:r>
              </a:p>
              <a:p>
                <a:pPr marL="742950" lvl="2" indent="-342900"/>
                <a:endParaRPr lang="en-US" sz="2000" dirty="0">
                  <a:ea typeface="Cambria Math"/>
                </a:endParaRPr>
              </a:p>
              <a:p>
                <a:pPr marL="742950" lvl="2" indent="-342900"/>
                <a:endParaRPr lang="en-US" sz="2000" b="0" dirty="0" smtClean="0">
                  <a:ea typeface="Cambria Math"/>
                </a:endParaRPr>
              </a:p>
              <a:p>
                <a:pPr marL="742950" lvl="2" indent="-342900"/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66800"/>
                <a:ext cx="5273678" cy="5059363"/>
              </a:xfrm>
              <a:blipFill rotWithShape="1">
                <a:blip r:embed="rId2"/>
                <a:stretch>
                  <a:fillRect l="-1387" t="-1446" b="-1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100" y="4038601"/>
            <a:ext cx="4125460" cy="2765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59" y="1959948"/>
            <a:ext cx="2935704" cy="2190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257" y="-112295"/>
            <a:ext cx="2963943" cy="2212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248400" y="231716"/>
            <a:ext cx="12192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999746" y="2895600"/>
            <a:ext cx="104273" cy="10266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96523" y="635913"/>
            <a:ext cx="22188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Complexity Error increases with VC </a:t>
            </a:r>
          </a:p>
          <a:p>
            <a:pPr algn="r"/>
            <a:r>
              <a:rPr lang="en-US" sz="1100" dirty="0" smtClean="0"/>
              <a:t>but decreases with N</a:t>
            </a:r>
            <a:endParaRPr lang="en-US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6591698" y="2667000"/>
            <a:ext cx="25523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VC dimension decreases  with margin </a:t>
            </a:r>
          </a:p>
          <a:p>
            <a:pPr algn="r"/>
            <a:r>
              <a:rPr lang="en-US" sz="1100" dirty="0" smtClean="0"/>
              <a:t>but increases with feature dimensionality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5486400" y="4887156"/>
            <a:ext cx="31181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Complexity Error decreases with increase in margin</a:t>
            </a:r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5638800" y="5039556"/>
            <a:ext cx="2048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Also decreases with increasing N</a:t>
            </a:r>
            <a:endParaRPr 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5791200" y="5191956"/>
            <a:ext cx="17219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Increases with increasing d</a:t>
            </a:r>
            <a:endParaRPr lang="en-US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6172200" y="5410200"/>
            <a:ext cx="285687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Effective Control over curse of dimensionality</a:t>
            </a:r>
          </a:p>
          <a:p>
            <a:r>
              <a:rPr lang="en-US" sz="1100" dirty="0" smtClean="0"/>
              <a:t>with large margin: small N and large d </a:t>
            </a:r>
          </a:p>
          <a:p>
            <a:r>
              <a:rPr lang="en-US" sz="1100" dirty="0"/>
              <a:t>	</a:t>
            </a:r>
            <a:r>
              <a:rPr lang="en-US" sz="1100" dirty="0" smtClean="0"/>
              <a:t>seem to matter less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3865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Risk Minimization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Thus, to optimize the generalization of a classifier</a:t>
            </a:r>
          </a:p>
          <a:p>
            <a:pPr lvl="1"/>
            <a:r>
              <a:rPr lang="en-US" dirty="0" smtClean="0"/>
              <a:t>Reduce Training Error</a:t>
            </a:r>
          </a:p>
          <a:p>
            <a:pPr lvl="1"/>
            <a:r>
              <a:rPr lang="en-US" dirty="0" smtClean="0"/>
              <a:t>Reduce Classifier Complexity</a:t>
            </a:r>
          </a:p>
          <a:p>
            <a:pPr lvl="2"/>
            <a:r>
              <a:rPr lang="en-US" dirty="0" smtClean="0"/>
              <a:t>By margin maximization</a:t>
            </a:r>
          </a:p>
          <a:p>
            <a:r>
              <a:rPr lang="en-US" dirty="0" smtClean="0"/>
              <a:t>Mathematically,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4268951" y="4194012"/>
            <a:ext cx="974560" cy="521119"/>
          </a:xfrm>
          <a:prstGeom prst="ellipse">
            <a:avLst/>
          </a:prstGeom>
          <a:solidFill>
            <a:srgbClr val="FF5050">
              <a:alpha val="5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410200" y="4174960"/>
            <a:ext cx="9144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67854" y="4267200"/>
                <a:ext cx="5799746" cy="1222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𝑎𝑟𝑔𝑚𝑖𝑛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sz="18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𝐿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𝑌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d>
                          <m:r>
                            <a:rPr lang="en-US" sz="1800" i="1">
                              <a:latin typeface="Cambria Math"/>
                            </a:rPr>
                            <m:t>+</m:t>
                          </m:r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 smtClean="0"/>
              </a:p>
              <a:p>
                <a:endParaRPr lang="en-US" sz="1800" dirty="0" smtClean="0"/>
              </a:p>
              <a:p>
                <a:pPr algn="l"/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𝑋</m:t>
                    </m:r>
                    <m:r>
                      <a:rPr lang="en-US" sz="1800" i="1">
                        <a:latin typeface="Cambria Math"/>
                      </a:rPr>
                      <m:t>,</m:t>
                    </m:r>
                    <m:r>
                      <a:rPr lang="en-US" sz="1800" i="1">
                        <a:latin typeface="Cambria Math"/>
                      </a:rPr>
                      <m:t>𝑌</m:t>
                    </m:r>
                  </m:oMath>
                </a14:m>
                <a:r>
                  <a:rPr lang="en-US" sz="1800" dirty="0" smtClean="0"/>
                  <a:t> is the training data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r>
                  <a:rPr lang="en-US" sz="1800" dirty="0" smtClean="0"/>
                  <a:t> is the learning function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854" y="4267200"/>
                <a:ext cx="5799746" cy="1222579"/>
              </a:xfrm>
              <a:prstGeom prst="rect">
                <a:avLst/>
              </a:prstGeom>
              <a:blipFill rotWithShape="1">
                <a:blip r:embed="rId2"/>
                <a:stretch>
                  <a:fillRect l="-315" b="-6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ular Callout 7"/>
          <p:cNvSpPr/>
          <p:nvPr/>
        </p:nvSpPr>
        <p:spPr bwMode="auto">
          <a:xfrm>
            <a:off x="7467600" y="4715131"/>
            <a:ext cx="1447800" cy="542669"/>
          </a:xfrm>
          <a:prstGeom prst="wedgeRectCallout">
            <a:avLst>
              <a:gd name="adj1" fmla="val -132580"/>
              <a:gd name="adj2" fmla="val -60194"/>
            </a:avLst>
          </a:prstGeom>
          <a:solidFill>
            <a:schemeClr val="accent1">
              <a:alpha val="5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Regularization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/>
              <a:t>Classifier Complexity</a:t>
            </a:r>
            <a:endParaRPr lang="en-US" sz="1000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(smoothing) term</a:t>
            </a:r>
          </a:p>
        </p:txBody>
      </p:sp>
      <p:sp>
        <p:nvSpPr>
          <p:cNvPr id="9" name="Rectangular Callout 8"/>
          <p:cNvSpPr/>
          <p:nvPr/>
        </p:nvSpPr>
        <p:spPr bwMode="auto">
          <a:xfrm>
            <a:off x="7467600" y="5400931"/>
            <a:ext cx="1447800" cy="542669"/>
          </a:xfrm>
          <a:prstGeom prst="wedgeRectCallout">
            <a:avLst>
              <a:gd name="adj1" fmla="val -238257"/>
              <a:gd name="adj2" fmla="val -155703"/>
            </a:avLst>
          </a:prstGeom>
          <a:solidFill>
            <a:srgbClr val="FF5050">
              <a:alpha val="5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Empirical Loss (or  risk)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term</a:t>
            </a:r>
          </a:p>
        </p:txBody>
      </p:sp>
      <p:sp>
        <p:nvSpPr>
          <p:cNvPr id="10" name="Left Brace 9"/>
          <p:cNvSpPr/>
          <p:nvPr/>
        </p:nvSpPr>
        <p:spPr bwMode="auto">
          <a:xfrm rot="16200000">
            <a:off x="5295900" y="4334131"/>
            <a:ext cx="228600" cy="2133600"/>
          </a:xfrm>
          <a:prstGeom prst="leftBrace">
            <a:avLst>
              <a:gd name="adj1" fmla="val 8333"/>
              <a:gd name="adj2" fmla="val 4892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64742" y="5562600"/>
            <a:ext cx="1205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Structural Risk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3198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SVM and SRM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000" dirty="0" smtClean="0"/>
                  <a:t>For SVM</a:t>
                </a:r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We can represent It as: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𝒎𝒊𝒏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</a:rPr>
                          <m:t>𝒘</m:t>
                        </m:r>
                        <m:r>
                          <a:rPr lang="en-US" sz="2000" b="1" i="1" smtClean="0">
                            <a:latin typeface="Cambria Math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𝒃</m:t>
                        </m:r>
                      </m:sub>
                    </m:sSub>
                    <m:r>
                      <a:rPr lang="en-US" sz="2000" b="1" i="1" smtClean="0"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𝝀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0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𝒘</m:t>
                            </m:r>
                          </m:e>
                        </m:d>
                      </m:e>
                      <m:sup>
                        <m:r>
                          <a:rPr lang="en-US" sz="20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2000" b="1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1" i="1" smtClean="0">
                            <a:latin typeface="Cambria Math"/>
                          </a:rPr>
                          <m:t>𝒊</m:t>
                        </m:r>
                        <m:r>
                          <a:rPr lang="en-US" sz="2000" b="1" i="1" smtClean="0">
                            <a:latin typeface="Cambria Math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sz="2000" b="1" i="1" smtClean="0">
                            <a:latin typeface="Cambria Math"/>
                          </a:rPr>
                          <m:t>𝑵</m:t>
                        </m:r>
                      </m:sup>
                      <m:e>
                        <m:r>
                          <a:rPr lang="en-US" sz="2000" b="1" i="1" smtClean="0">
                            <a:latin typeface="Cambria Math"/>
                          </a:rPr>
                          <m:t>𝒎𝒂𝒙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𝟎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1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p>
                                    <m:r>
                                      <a:rPr lang="en-US" sz="2000" b="1" i="1" smtClean="0">
                                        <a:latin typeface="Cambria Math"/>
                                      </a:rPr>
                                      <m:t>𝑻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𝒃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sz="2000" dirty="0"/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SVM can be mapped to the form :</a:t>
                </a:r>
                <a:endParaRPr lang="en-US" sz="2000" dirty="0"/>
              </a:p>
              <a:p>
                <a:pPr lvl="2"/>
                <a14:m>
                  <m:oMath xmlns:m="http://schemas.openxmlformats.org/officeDocument/2006/math">
                    <m:r>
                      <a:rPr lang="en-US" sz="1600" b="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1600" i="1"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𝒘</m:t>
                        </m:r>
                        <m:r>
                          <a:rPr lang="en-US" sz="1600" i="1">
                            <a:latin typeface="Cambria Math"/>
                          </a:rPr>
                          <m:t>,</m:t>
                        </m:r>
                        <m:r>
                          <a:rPr lang="en-US" sz="1600" i="1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1600" dirty="0"/>
                  <a:t> is the discriminant function </a:t>
                </a:r>
              </a:p>
              <a:p>
                <a:pPr lvl="3"/>
                <a:r>
                  <a:rPr lang="en-US" sz="1600" dirty="0"/>
                  <a:t>kernel trick allows non-linear classification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𝑋</m:t>
                        </m:r>
                        <m:r>
                          <a:rPr lang="en-US" sz="1600" i="1">
                            <a:latin typeface="Cambria Math"/>
                          </a:rPr>
                          <m:t>,</m:t>
                        </m:r>
                        <m:r>
                          <a:rPr lang="en-US" sz="1600" i="1">
                            <a:latin typeface="Cambria Math"/>
                          </a:rPr>
                          <m:t>𝑌</m:t>
                        </m:r>
                        <m:r>
                          <a:rPr lang="en-US" sz="1600" i="1">
                            <a:latin typeface="Cambria Math"/>
                          </a:rPr>
                          <m:t>;</m:t>
                        </m:r>
                        <m:r>
                          <a:rPr lang="en-US" sz="1600" b="0" i="1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sz="16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6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i="1">
                            <a:latin typeface="Cambria Math"/>
                          </a:rPr>
                          <m:t>𝒊</m:t>
                        </m:r>
                        <m:r>
                          <a:rPr lang="en-US" sz="1600" i="1">
                            <a:latin typeface="Cambria Math"/>
                          </a:rPr>
                          <m:t>=</m:t>
                        </m:r>
                        <m:r>
                          <a:rPr lang="en-US" sz="1600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sz="1600" i="1">
                            <a:latin typeface="Cambria Math"/>
                          </a:rPr>
                          <m:t>𝑵</m:t>
                        </m:r>
                      </m:sup>
                      <m:e>
                        <m:sSub>
                          <m:sSub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⌊"/>
                                <m:endChr m:val="⌋"/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600" b="0" i="1">
                                    <a:latin typeface="Cambria Math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sz="1600" b="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600" b="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𝒘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+</m:t>
                            </m:r>
                          </m:sub>
                        </m:sSub>
                      </m:e>
                    </m:nary>
                  </m:oMath>
                </a14:m>
                <a:endParaRPr lang="en-US" sz="1600" dirty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b="0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d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+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=</m:t>
                    </m:r>
                    <m:r>
                      <a:rPr lang="en-US" sz="1600" b="0" i="1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1600" b="0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1600" b="0" i="1">
                        <a:latin typeface="Cambria Math"/>
                        <a:ea typeface="Cambria Math"/>
                      </a:rPr>
                      <m:t>𝑓𝑜𝑟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1600" b="0" i="1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1600" b="0" i="1">
                        <a:latin typeface="Cambria Math"/>
                        <a:ea typeface="Cambria Math"/>
                      </a:rPr>
                      <m:t>≥0 </m:t>
                    </m:r>
                    <m:r>
                      <a:rPr lang="en-US" sz="1600" b="0" i="1">
                        <a:latin typeface="Cambria Math"/>
                        <a:ea typeface="Cambria Math"/>
                      </a:rPr>
                      <m:t>𝑎𝑛𝑑</m:t>
                    </m:r>
                    <m:r>
                      <a:rPr lang="en-US" sz="1600" b="0" i="1">
                        <a:latin typeface="Cambria Math"/>
                        <a:ea typeface="Cambria Math"/>
                      </a:rPr>
                      <m:t> 0 </m:t>
                    </m:r>
                    <m:r>
                      <a:rPr lang="en-US" sz="1600" b="0" i="1">
                        <a:latin typeface="Cambria Math"/>
                        <a:ea typeface="Cambria Math"/>
                      </a:rPr>
                      <m:t>𝑜𝑡h𝑒𝑟𝑤𝑖𝑠𝑒</m:t>
                    </m:r>
                  </m:oMath>
                </a14:m>
                <a:endParaRPr lang="en-US" sz="1600" b="0" dirty="0">
                  <a:ea typeface="Cambria Math"/>
                </a:endParaRPr>
              </a:p>
              <a:p>
                <a:pPr lvl="3"/>
                <a:r>
                  <a:rPr lang="en-US" sz="1600" dirty="0"/>
                  <a:t>Hinge loss function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𝑔</m:t>
                    </m:r>
                    <m:d>
                      <m:d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6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</m:d>
                      </m:e>
                    </m:d>
                    <m:r>
                      <a:rPr lang="en-US" sz="1600" i="1">
                        <a:latin typeface="Cambria Math"/>
                        <a:ea typeface="Cambria Math"/>
                      </a:rPr>
                      <m:t>=</m:t>
                    </m:r>
                    <m:sSubSup>
                      <m:sSubSup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6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𝒘</m:t>
                            </m:r>
                          </m:e>
                        </m:d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𝟐</m:t>
                        </m:r>
                      </m:sub>
                      <m:sup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bSup>
                  </m:oMath>
                </a14:m>
                <a:endParaRPr lang="en-US" sz="1600" dirty="0"/>
              </a:p>
              <a:p>
                <a:pPr lvl="2"/>
                <a:r>
                  <a:rPr lang="en-US" sz="1400" dirty="0"/>
                  <a:t>This setting allows for convex optimization</a:t>
                </a:r>
              </a:p>
              <a:p>
                <a:pPr lvl="3"/>
                <a:r>
                  <a:rPr lang="en-US" sz="1400" dirty="0"/>
                  <a:t>Single local and global minima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B6BEF-D979-4651-8E47-894979349E4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147" y="1050756"/>
            <a:ext cx="22860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45304" y="3268830"/>
                <a:ext cx="5799746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𝑎𝑟𝑔𝑚𝑖𝑛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sz="18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𝐿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𝑌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d>
                          <m:r>
                            <a:rPr lang="en-US" sz="1800" i="1">
                              <a:latin typeface="Cambria Math"/>
                            </a:rPr>
                            <m:t>+</m:t>
                          </m:r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304" y="3268830"/>
                <a:ext cx="5799746" cy="391582"/>
              </a:xfrm>
              <a:prstGeom prst="rect">
                <a:avLst/>
              </a:prstGeom>
              <a:blipFill rotWithShape="1">
                <a:blip r:embed="rId4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6019800" y="5715000"/>
            <a:ext cx="2590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934200" y="3962400"/>
            <a:ext cx="0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257811" y="5757292"/>
                <a:ext cx="70557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2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12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2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7811" y="5757292"/>
                <a:ext cx="705578" cy="276999"/>
              </a:xfrm>
              <a:prstGeom prst="rect">
                <a:avLst/>
              </a:prstGeom>
              <a:blipFill rotWithShape="1">
                <a:blip r:embed="rId5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H="1" flipV="1">
            <a:off x="6172200" y="4724400"/>
            <a:ext cx="1219200" cy="990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383379" y="5715000"/>
            <a:ext cx="998621" cy="40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399020" y="5676900"/>
            <a:ext cx="0" cy="80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275096" y="5724800"/>
                <a:ext cx="274434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096" y="5724800"/>
                <a:ext cx="274434" cy="2308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925895" y="4114800"/>
                <a:ext cx="138563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12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200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US" sz="1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200" i="1">
                                <a:latin typeface="Cambria Math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1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2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200" b="0" i="1" smtClean="0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2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sz="1200" i="1">
                            <a:latin typeface="Cambria Math"/>
                          </a:rPr>
                          <m:t>+</m:t>
                        </m:r>
                      </m:sub>
                    </m:sSub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895" y="4114800"/>
                <a:ext cx="1385636" cy="276999"/>
              </a:xfrm>
              <a:prstGeom prst="rect">
                <a:avLst/>
              </a:prstGeom>
              <a:blipFill rotWithShape="1">
                <a:blip r:embed="rId7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279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SVM, SRM, Margin and Complexity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SVMs are learning machines that reduce structural risk (</a:t>
                </a:r>
                <a:r>
                  <a:rPr lang="en-US" sz="2800" dirty="0" err="1" smtClean="0"/>
                  <a:t>Vapnik</a:t>
                </a:r>
                <a:r>
                  <a:rPr lang="en-US" sz="2800" dirty="0" smtClean="0"/>
                  <a:t>, 1961) by</a:t>
                </a:r>
              </a:p>
              <a:p>
                <a:pPr lvl="1"/>
                <a:r>
                  <a:rPr lang="en-US" sz="2400" dirty="0" smtClean="0"/>
                  <a:t>Reducing the empirical error</a:t>
                </a:r>
              </a:p>
              <a:p>
                <a:pPr lvl="1"/>
                <a:r>
                  <a:rPr lang="en-US" sz="2400" dirty="0" smtClean="0"/>
                  <a:t>Controlling complexity of the classifier</a:t>
                </a:r>
              </a:p>
              <a:p>
                <a:pPr lvl="2"/>
                <a:r>
                  <a:rPr lang="en-US" sz="2000" dirty="0" smtClean="0"/>
                  <a:t>Through the control on the upper bound on the VC dimension (remember </a:t>
                </a:r>
                <a:r>
                  <a:rPr lang="en-US" sz="2000" dirty="0" err="1" smtClean="0"/>
                  <a:t>Vapnik</a:t>
                </a:r>
                <a:r>
                  <a:rPr lang="en-US" sz="2000" dirty="0" smtClean="0"/>
                  <a:t>, 1995: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  <a:ea typeface="Cambria Math"/>
                      </a:rPr>
                      <m:t>𝐕𝐂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𝝆</m:t>
                        </m:r>
                      </m:e>
                    </m:d>
                    <m:r>
                      <a:rPr lang="en-US" sz="2000" i="1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𝟒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𝝆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 smtClean="0"/>
                  <a:t>)</a:t>
                </a:r>
              </a:p>
              <a:p>
                <a:pPr lvl="3"/>
                <a:r>
                  <a:rPr lang="en-US" sz="1800" dirty="0" smtClean="0"/>
                  <a:t>By maximizing the margin: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𝒘</m:t>
                                </m:r>
                              </m:e>
                            </m:d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1800" dirty="0" smtClean="0"/>
              </a:p>
              <a:p>
                <a:r>
                  <a:rPr lang="en-US" sz="2800" dirty="0" smtClean="0"/>
                  <a:t>The reduction in structural risk minimizes the upper bound on the generalization error (</a:t>
                </a:r>
                <a:r>
                  <a:rPr lang="en-US" sz="2800" dirty="0" err="1"/>
                  <a:t>Vapnik</a:t>
                </a:r>
                <a:r>
                  <a:rPr lang="en-US" sz="2800" dirty="0"/>
                  <a:t> and </a:t>
                </a:r>
                <a:r>
                  <a:rPr lang="en-US" sz="2800" dirty="0" err="1"/>
                  <a:t>Chervonekis</a:t>
                </a:r>
                <a:r>
                  <a:rPr lang="en-US" sz="2800" dirty="0"/>
                  <a:t>, </a:t>
                </a:r>
                <a:r>
                  <a:rPr lang="en-US" sz="2800" dirty="0" smtClean="0"/>
                  <a:t>1974)</a:t>
                </a:r>
              </a:p>
              <a:p>
                <a:pPr lvl="1"/>
                <a:r>
                  <a:rPr lang="en-US" sz="2400" dirty="0" smtClean="0"/>
                  <a:t>This leads to </a:t>
                </a:r>
                <a:r>
                  <a:rPr lang="en-US" sz="2400" u="sng" dirty="0" smtClean="0"/>
                  <a:t>good generalization performance</a:t>
                </a:r>
              </a:p>
              <a:p>
                <a:pPr lvl="2"/>
                <a:endParaRPr lang="en-US" sz="2000" dirty="0"/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084" b="-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B6BEF-D979-4651-8E47-894979349E48}" type="slidenum">
              <a:rPr lang="en-US" smtClean="0"/>
              <a:pPr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105400" y="1752600"/>
                <a:ext cx="2972159" cy="7895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6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1" i="1">
                              <a:latin typeface="Cambria Math"/>
                            </a:rPr>
                            <m:t>𝒊</m:t>
                          </m:r>
                          <m:r>
                            <a:rPr lang="en-US" sz="1600" b="1" i="1">
                              <a:latin typeface="Cambria Math"/>
                            </a:rPr>
                            <m:t>=</m:t>
                          </m:r>
                          <m:r>
                            <a:rPr lang="en-US" sz="1600" b="1" i="1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1600" b="1" i="1">
                              <a:latin typeface="Cambria Math"/>
                            </a:rPr>
                            <m:t>𝑵</m:t>
                          </m:r>
                        </m:sup>
                        <m:e>
                          <m:r>
                            <a:rPr lang="en-US" sz="1600" b="1" i="1">
                              <a:latin typeface="Cambria Math"/>
                            </a:rPr>
                            <m:t>𝒎𝒂𝒙</m:t>
                          </m:r>
                          <m:d>
                            <m:dPr>
                              <m:ctrlPr>
                                <a:rPr lang="en-US" sz="16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1600" b="1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16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1600" b="1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600" b="1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1" i="1">
                                          <a:latin typeface="Cambria Math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sz="1600" b="1" i="1">
                                          <a:latin typeface="Cambria Math"/>
                                        </a:rPr>
                                        <m:t>𝑻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en-US" sz="1600" b="1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600" b="1" i="1"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1752600"/>
                <a:ext cx="2972159" cy="7895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511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 Performance bounds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leave one out cross validation error of an SVM is bounded as: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B6BEF-D979-4651-8E47-894979349E48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2" y="2971800"/>
            <a:ext cx="862012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2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tighter bound on LOO Error: </a:t>
            </a:r>
            <a:r>
              <a:rPr lang="en-US" sz="3600" dirty="0" err="1" smtClean="0"/>
              <a:t>Vapnik</a:t>
            </a:r>
            <a:r>
              <a:rPr lang="en-US" sz="3600" dirty="0" smtClean="0"/>
              <a:t> 2000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3505200"/>
                <a:ext cx="7772400" cy="21336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1400" dirty="0" smtClean="0"/>
                  <a:t>Error is the leave one out error</a:t>
                </a:r>
              </a:p>
              <a:p>
                <a:r>
                  <a:rPr lang="en-US" sz="1400" dirty="0" smtClean="0"/>
                  <a:t>E indicates the expected value</a:t>
                </a:r>
              </a:p>
              <a:p>
                <a:r>
                  <a:rPr lang="en-US" sz="1400" dirty="0" smtClean="0"/>
                  <a:t>n = m + n* is the number of support vectors</a:t>
                </a:r>
              </a:p>
              <a:p>
                <a:pPr lvl="1"/>
                <a:r>
                  <a:rPr lang="en-US" sz="1400" dirty="0"/>
                  <a:t>n* </a:t>
                </a:r>
                <a:r>
                  <a:rPr lang="en-US" sz="1400" dirty="0" smtClean="0"/>
                  <a:t>= number of support vectors for which </a:t>
                </a:r>
                <a14:m>
                  <m:oMath xmlns:m="http://schemas.openxmlformats.org/officeDocument/2006/math">
                    <m:r>
                      <a:rPr lang="en-US" sz="1400" b="1" i="0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1400" b="1" i="0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1400" b="1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1400" b="1" i="1" smtClean="0">
                        <a:latin typeface="Cambria Math"/>
                        <a:ea typeface="Cambria Math"/>
                      </a:rPr>
                      <m:t>𝑪</m:t>
                    </m:r>
                  </m:oMath>
                </a14:m>
                <a:endParaRPr lang="en-US" sz="1400" dirty="0" smtClean="0"/>
              </a:p>
              <a:p>
                <a:pPr lvl="1"/>
                <a:r>
                  <a:rPr lang="en-US" sz="1400" dirty="0" smtClean="0"/>
                  <a:t>m </a:t>
                </a:r>
                <a:r>
                  <a:rPr lang="en-US" sz="1400" dirty="0"/>
                  <a:t>= number of support vectors for which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14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𝑪</m:t>
                    </m:r>
                  </m:oMath>
                </a14:m>
                <a:endParaRPr lang="en-US" sz="1400" dirty="0" smtClean="0"/>
              </a:p>
              <a:p>
                <a:r>
                  <a:rPr lang="en-US" sz="1400" dirty="0" smtClean="0"/>
                  <a:t>l = number of examples</a:t>
                </a:r>
              </a:p>
              <a:p>
                <a:r>
                  <a:rPr lang="en-US" sz="1400" dirty="0" smtClean="0"/>
                  <a:t>S: The </a:t>
                </a:r>
                <a:r>
                  <a:rPr lang="en-US" sz="1400" dirty="0"/>
                  <a:t>span is the largest distance of any </a:t>
                </a:r>
                <a:r>
                  <a:rPr lang="en-US" sz="1400" dirty="0" smtClean="0"/>
                  <a:t>support vector </a:t>
                </a:r>
                <a:r>
                  <a:rPr lang="en-US" sz="1400" dirty="0"/>
                  <a:t>from its approximation based on a constrained linear combination of all other </a:t>
                </a:r>
                <a:r>
                  <a:rPr lang="en-US" sz="1400" dirty="0" smtClean="0"/>
                  <a:t>support vectors</a:t>
                </a:r>
                <a:endParaRPr lang="en-US" sz="1400" dirty="0"/>
              </a:p>
              <a:p>
                <a:r>
                  <a:rPr lang="en-US" sz="1400" dirty="0" smtClean="0"/>
                  <a:t>D is the diameter of the largest sphere containing the data points</a:t>
                </a:r>
              </a:p>
              <a:p>
                <a:r>
                  <a:rPr lang="en-US" sz="1400" dirty="0" smtClean="0"/>
                  <a:t>C is the margin violation parameter</a:t>
                </a:r>
                <a:endParaRPr lang="en-US" sz="1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3505200"/>
                <a:ext cx="7772400" cy="2133600"/>
              </a:xfrm>
              <a:blipFill rotWithShape="1">
                <a:blip r:embed="rId3"/>
                <a:stretch>
                  <a:fillRect l="-157" t="-286" b="-23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B6BEF-D979-4651-8E47-894979349E4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53910"/>
          <a:stretch/>
        </p:blipFill>
        <p:spPr bwMode="auto">
          <a:xfrm>
            <a:off x="838200" y="1828799"/>
            <a:ext cx="7620000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32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bounds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3124200" cy="4267200"/>
          </a:xfrm>
        </p:spPr>
        <p:txBody>
          <a:bodyPr/>
          <a:lstStyle/>
          <a:p>
            <a:r>
              <a:rPr lang="en-US" sz="1600" dirty="0" smtClean="0"/>
              <a:t>These bounds can be used for model selection</a:t>
            </a:r>
          </a:p>
          <a:p>
            <a:pPr lvl="1"/>
            <a:r>
              <a:rPr lang="en-US" sz="1600" dirty="0" smtClean="0"/>
              <a:t>Choosing the value of sigma in the RBF kernel or the ‘C’ parameter</a:t>
            </a:r>
          </a:p>
          <a:p>
            <a:r>
              <a:rPr lang="en-US" sz="1600" dirty="0" smtClean="0"/>
              <a:t>The time required to compute the span is not prohibitive and is a good alternative to computing the true leave one out error for model selection purposes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B6BEF-D979-4651-8E47-894979349E48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005" y="2090565"/>
            <a:ext cx="3022810" cy="236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184" y="2029730"/>
            <a:ext cx="2734408" cy="2429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98" y="4527614"/>
            <a:ext cx="3189228" cy="195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554037" y="5289619"/>
            <a:ext cx="25939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V. </a:t>
            </a:r>
            <a:r>
              <a:rPr lang="en-US" sz="1100" dirty="0" err="1"/>
              <a:t>Vapnik</a:t>
            </a:r>
            <a:r>
              <a:rPr lang="en-US" sz="1100" dirty="0"/>
              <a:t> and O. </a:t>
            </a:r>
            <a:r>
              <a:rPr lang="en-US" sz="1100" dirty="0" err="1"/>
              <a:t>Chapelle</a:t>
            </a:r>
            <a:r>
              <a:rPr lang="en-US" sz="1100" dirty="0"/>
              <a:t>, “Bounds on Error Expectation for Support Vector Machines,” </a:t>
            </a:r>
            <a:r>
              <a:rPr lang="en-US" sz="1100" i="1" dirty="0"/>
              <a:t>Neural </a:t>
            </a:r>
            <a:r>
              <a:rPr lang="en-US" sz="1100" i="1" dirty="0" err="1"/>
              <a:t>Comput</a:t>
            </a:r>
            <a:r>
              <a:rPr lang="en-US" sz="1100" dirty="0"/>
              <a:t>, vol. 12, no. 9, pp. 2013–2036, Sep. 2000.</a:t>
            </a:r>
          </a:p>
        </p:txBody>
      </p:sp>
    </p:spTree>
    <p:extLst>
      <p:ext uri="{BB962C8B-B14F-4D97-AF65-F5344CB8AC3E}">
        <p14:creationId xmlns:p14="http://schemas.microsoft.com/office/powerpoint/2010/main" val="354566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do with SRM?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66800"/>
                <a:ext cx="8229600" cy="5059363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The principal of SRM allows us to develop a family of large margin learning machines by changing its components</a:t>
                </a:r>
              </a:p>
              <a:p>
                <a:r>
                  <a:rPr lang="en-US" sz="2400" dirty="0" smtClean="0"/>
                  <a:t>Example</a:t>
                </a:r>
              </a:p>
              <a:p>
                <a:pPr lvl="1"/>
                <a:r>
                  <a:rPr lang="en-US" sz="2000" dirty="0" smtClean="0"/>
                  <a:t>SVM: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𝒎𝒊𝒏</m:t>
                        </m:r>
                      </m:e>
                      <m:sub>
                        <m:r>
                          <a:rPr lang="en-US" sz="1600" b="1" i="1">
                            <a:latin typeface="Cambria Math"/>
                          </a:rPr>
                          <m:t>𝒘</m:t>
                        </m:r>
                        <m:r>
                          <a:rPr lang="en-US" sz="1600" b="1" i="1">
                            <a:latin typeface="Cambria Math"/>
                          </a:rPr>
                          <m:t>,</m:t>
                        </m:r>
                        <m:r>
                          <a:rPr lang="en-US" sz="1600" b="1" i="1">
                            <a:latin typeface="Cambria Math"/>
                          </a:rPr>
                          <m:t>𝒃</m:t>
                        </m:r>
                      </m:sub>
                    </m:sSub>
                    <m:r>
                      <a:rPr lang="en-US" sz="1600" b="1" i="1"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0" i="1">
                            <a:latin typeface="Cambria Math"/>
                            <a:ea typeface="Cambria Math"/>
                          </a:rPr>
                          <m:t>𝜆</m:t>
                        </m:r>
                      </m:num>
                      <m:den>
                        <m:r>
                          <a:rPr lang="en-US" sz="1600" b="0" i="1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16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6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latin typeface="Cambria Math"/>
                              </a:rPr>
                              <m:t>𝒘</m:t>
                            </m:r>
                          </m:e>
                        </m:d>
                      </m:e>
                      <m:sup>
                        <m:r>
                          <a:rPr lang="en-US" sz="16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1600" b="1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1600" b="1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b="1" i="1">
                            <a:latin typeface="Cambria Math"/>
                          </a:rPr>
                          <m:t>𝒊</m:t>
                        </m:r>
                        <m:r>
                          <a:rPr lang="en-US" sz="1600" b="1" i="1">
                            <a:latin typeface="Cambria Math"/>
                          </a:rPr>
                          <m:t>=</m:t>
                        </m:r>
                        <m:r>
                          <a:rPr lang="en-US" sz="1600" b="1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sz="1600" b="1" i="1">
                            <a:latin typeface="Cambria Math"/>
                          </a:rPr>
                          <m:t>𝑵</m:t>
                        </m:r>
                      </m:sup>
                      <m:e>
                        <m:sSub>
                          <m:sSub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⌊"/>
                                <m:endChr m:val="⌋"/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1" i="1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+</m:t>
                            </m:r>
                          </m:sub>
                        </m:sSub>
                      </m:e>
                    </m:nary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Regularized least square regression</a:t>
                </a:r>
              </a:p>
              <a:p>
                <a:pPr lvl="2"/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𝒎𝒊𝒏</m:t>
                        </m:r>
                      </m:e>
                      <m:sub>
                        <m:r>
                          <a:rPr lang="en-US" sz="1600" b="1" i="1">
                            <a:latin typeface="Cambria Math"/>
                          </a:rPr>
                          <m:t>𝒘</m:t>
                        </m:r>
                        <m:r>
                          <a:rPr lang="en-US" sz="1600" b="1" i="1">
                            <a:latin typeface="Cambria Math"/>
                          </a:rPr>
                          <m:t>,</m:t>
                        </m:r>
                        <m:r>
                          <a:rPr lang="en-US" sz="1600" b="1" i="1">
                            <a:latin typeface="Cambria Math"/>
                          </a:rPr>
                          <m:t>𝒃</m:t>
                        </m:r>
                      </m:sub>
                    </m:sSub>
                    <m:r>
                      <a:rPr lang="en-US" sz="1600" b="1" i="1"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sz="16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1" i="1">
                            <a:latin typeface="Cambria Math"/>
                            <a:ea typeface="Cambria Math"/>
                          </a:rPr>
                          <m:t>𝝀</m:t>
                        </m:r>
                      </m:num>
                      <m:den>
                        <m:r>
                          <a:rPr lang="en-US" sz="1600" b="1" i="1">
                            <a:latin typeface="Cambria Math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6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6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latin typeface="Cambria Math"/>
                              </a:rPr>
                              <m:t>𝒘</m:t>
                            </m:r>
                          </m:e>
                        </m:d>
                      </m:e>
                      <m:sup>
                        <m:r>
                          <a:rPr lang="en-US" sz="16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1600" b="1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1600" b="1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b="1" i="1">
                            <a:latin typeface="Cambria Math"/>
                          </a:rPr>
                          <m:t>𝒊</m:t>
                        </m:r>
                        <m:r>
                          <a:rPr lang="en-US" sz="1600" b="1" i="1">
                            <a:latin typeface="Cambria Math"/>
                          </a:rPr>
                          <m:t>=</m:t>
                        </m:r>
                        <m:r>
                          <a:rPr lang="en-US" sz="1600" b="1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sz="1600" b="1" i="1">
                            <a:latin typeface="Cambria Math"/>
                          </a:rPr>
                          <m:t>𝑵</m:t>
                        </m:r>
                      </m:sup>
                      <m:e>
                        <m:sSup>
                          <m:sSup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600" b="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6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i="1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1" i="1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endParaRPr lang="en-US" sz="1600" dirty="0" smtClean="0"/>
              </a:p>
              <a:p>
                <a:pPr lvl="1"/>
                <a:r>
                  <a:rPr lang="en-US" sz="2000" dirty="0" smtClean="0"/>
                  <a:t>Support Vector Regression</a:t>
                </a:r>
              </a:p>
              <a:p>
                <a:pPr lvl="2"/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𝒎𝒊𝒏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𝒘</m:t>
                        </m:r>
                        <m:r>
                          <a:rPr lang="en-US" sz="1800" b="1" i="1">
                            <a:latin typeface="Cambria Math"/>
                          </a:rPr>
                          <m:t>,</m:t>
                        </m:r>
                        <m:r>
                          <a:rPr lang="en-US" sz="1800" b="1" i="1">
                            <a:latin typeface="Cambria Math"/>
                          </a:rPr>
                          <m:t>𝒃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sz="1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1" i="1">
                            <a:latin typeface="Cambria Math"/>
                            <a:ea typeface="Cambria Math"/>
                          </a:rPr>
                          <m:t>𝝀</m:t>
                        </m:r>
                      </m:num>
                      <m:den>
                        <m:r>
                          <a:rPr lang="en-US" sz="1800" b="1" i="1">
                            <a:latin typeface="Cambria Math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8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𝒘</m:t>
                            </m:r>
                          </m:e>
                        </m:d>
                      </m:e>
                      <m:sup>
                        <m:r>
                          <a:rPr lang="en-US" sz="18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1800" b="1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1" i="1">
                            <a:latin typeface="Cambria Math"/>
                          </a:rPr>
                          <m:t>𝒊</m:t>
                        </m:r>
                        <m:r>
                          <a:rPr lang="en-US" sz="1800" b="1" i="1">
                            <a:latin typeface="Cambria Math"/>
                          </a:rPr>
                          <m:t>=</m:t>
                        </m:r>
                        <m:r>
                          <a:rPr lang="en-US" sz="1800" b="1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sz="1800" b="1" i="1">
                            <a:latin typeface="Cambria Math"/>
                          </a:rPr>
                          <m:t>𝑵</m:t>
                        </m:r>
                      </m:sup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⌊"/>
                                <m:endChr m:val="⌋"/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sz="18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1" i="1">
                                                <a:latin typeface="Cambria Math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  <m:r>
                                  <a:rPr lang="en-US" sz="18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𝜖</m:t>
                                </m:r>
                              </m:e>
                            </m:d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+</m:t>
                            </m:r>
                          </m:sub>
                        </m:sSub>
                      </m:e>
                    </m:nary>
                  </m:oMath>
                </a14:m>
                <a:endParaRPr lang="en-US" sz="1800" dirty="0" smtClean="0"/>
              </a:p>
              <a:p>
                <a:pPr lvl="1"/>
                <a:r>
                  <a:rPr lang="en-US" sz="2000" dirty="0" smtClean="0"/>
                  <a:t>Feature selection</a:t>
                </a:r>
                <a:endParaRPr lang="en-US" sz="200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𝒎𝒊𝒏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𝒘</m:t>
                        </m:r>
                        <m:r>
                          <a:rPr lang="en-US" sz="1800" b="1" i="1">
                            <a:latin typeface="Cambria Math"/>
                          </a:rPr>
                          <m:t>,</m:t>
                        </m:r>
                        <m:r>
                          <a:rPr lang="en-US" sz="1800" b="1" i="1">
                            <a:latin typeface="Cambria Math"/>
                          </a:rPr>
                          <m:t>𝒃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𝜆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sz="1800" i="1" smtClean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𝒘</m:t>
                            </m:r>
                          </m:e>
                        </m:d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8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1800" b="1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1800" b="1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1" i="1">
                            <a:latin typeface="Cambria Math"/>
                          </a:rPr>
                          <m:t>𝒊</m:t>
                        </m:r>
                        <m:r>
                          <a:rPr lang="en-US" sz="1800" b="1" i="1">
                            <a:latin typeface="Cambria Math"/>
                          </a:rPr>
                          <m:t>=</m:t>
                        </m:r>
                        <m:r>
                          <a:rPr lang="en-US" sz="1800" b="1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sz="1800" b="1" i="1">
                            <a:latin typeface="Cambria Math"/>
                          </a:rPr>
                          <m:t>𝑵</m:t>
                        </m:r>
                      </m:sup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⌊"/>
                                <m:endChr m:val="⌋"/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+</m:t>
                            </m:r>
                          </m:sub>
                        </m:sSub>
                      </m:e>
                    </m:nary>
                  </m:oMath>
                </a14:m>
                <a:endParaRPr lang="en-US" sz="1800" dirty="0"/>
              </a:p>
              <a:p>
                <a:pPr lvl="1"/>
                <a:endParaRPr lang="en-US" sz="2000" dirty="0" smtClean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66800"/>
                <a:ext cx="8229600" cy="5059363"/>
              </a:xfrm>
              <a:blipFill rotWithShape="1">
                <a:blip r:embed="rId2"/>
                <a:stretch>
                  <a:fillRect l="-963" t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6676"/>
            <a:ext cx="3729789" cy="281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72000"/>
            <a:ext cx="3613484" cy="222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17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Regularizers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There are also other </a:t>
                </a:r>
                <a:r>
                  <a:rPr lang="en-US" sz="2400" dirty="0" err="1" smtClean="0"/>
                  <a:t>regularizers</a:t>
                </a:r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𝒘</m:t>
                            </m:r>
                          </m:e>
                        </m:d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𝟐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bSup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bSup>
                    <m:r>
                      <a:rPr lang="en-US" sz="2000" b="0" i="1" smtClean="0">
                        <a:latin typeface="Cambria Math"/>
                        <a:ea typeface="Cambria Math"/>
                      </a:rPr>
                      <m:t>+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bSup>
                    <m:r>
                      <a:rPr lang="en-US" sz="2000">
                        <a:latin typeface="Cambria Math"/>
                        <a:ea typeface="Cambria Math"/>
                      </a:rPr>
                      <m:t>+…+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bSup>
                  </m:oMath>
                </a14:m>
                <a:endParaRPr lang="en-US" sz="2000" dirty="0" smtClean="0"/>
              </a:p>
              <a:p>
                <a:pPr lvl="2"/>
                <a:r>
                  <a:rPr lang="en-US" sz="1800" dirty="0" smtClean="0"/>
                  <a:t>Convex, Smooth</a:t>
                </a:r>
                <a:endParaRPr lang="en-US" sz="1800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𝒘</m:t>
                            </m:r>
                          </m:e>
                        </m:d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𝟏</m:t>
                        </m:r>
                      </m:sup>
                    </m:sSubSup>
                    <m:r>
                      <a:rPr lang="en-US" sz="2000" i="1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𝒘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/>
                        <a:ea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𝒘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2000">
                        <a:latin typeface="Cambria Math"/>
                        <a:ea typeface="Cambria Math"/>
                      </a:rPr>
                      <m:t>+…+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𝒘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𝒅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>
                  <a:ea typeface="Cambria Math"/>
                </a:endParaRPr>
              </a:p>
              <a:p>
                <a:pPr lvl="2"/>
                <a:r>
                  <a:rPr lang="en-US" sz="1800" dirty="0"/>
                  <a:t>Used for </a:t>
                </a:r>
                <a:r>
                  <a:rPr lang="en-US" sz="1800" dirty="0" smtClean="0"/>
                  <a:t>feature reduction</a:t>
                </a:r>
              </a:p>
              <a:p>
                <a:pPr lvl="2"/>
                <a:r>
                  <a:rPr lang="en-US" sz="1800" dirty="0" smtClean="0"/>
                  <a:t>“1-norm </a:t>
                </a:r>
                <a:r>
                  <a:rPr lang="en-US" sz="1800" dirty="0"/>
                  <a:t>Support Vector </a:t>
                </a:r>
                <a:r>
                  <a:rPr lang="en-US" sz="1800" dirty="0" smtClean="0"/>
                  <a:t>Machine”, Zhu et al. (2004)</a:t>
                </a:r>
                <a:endParaRPr lang="en-US" sz="18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𝒘</m:t>
                            </m:r>
                          </m:e>
                        </m:d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𝒏𝒖𝒎𝒃𝒆𝒓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𝒐𝒇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𝒏𝒐𝒏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𝒛𝒆𝒓𝒐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𝒆𝒍𝒆𝒎𝒆𝒏𝒕𝒔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𝒊𝒏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𝒘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2000" dirty="0">
                  <a:ea typeface="Cambria Math"/>
                </a:endParaRPr>
              </a:p>
              <a:p>
                <a:pPr lvl="2"/>
                <a:r>
                  <a:rPr lang="en-US" sz="1800" dirty="0" smtClean="0"/>
                  <a:t>Minimization of this norm will lead to feature selection</a:t>
                </a:r>
              </a:p>
              <a:p>
                <a:pPr lvl="2"/>
                <a:r>
                  <a:rPr lang="en-US" sz="1800" dirty="0"/>
                  <a:t>“Use of the Zero-Norm with Linear Models and Kernel </a:t>
                </a:r>
                <a:r>
                  <a:rPr lang="en-US" sz="1800" dirty="0" smtClean="0"/>
                  <a:t>Methods”, JMLR, Weston et al., (2003)</a:t>
                </a:r>
                <a:endParaRPr lang="en-US" sz="18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B6BEF-D979-4651-8E47-894979349E4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1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kernels?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Kernels are</a:t>
            </a:r>
          </a:p>
          <a:p>
            <a:pPr lvl="1"/>
            <a:r>
              <a:rPr lang="en-US" dirty="0" smtClean="0"/>
              <a:t>A way of Data representation</a:t>
            </a:r>
          </a:p>
          <a:p>
            <a:pPr lvl="1"/>
            <a:r>
              <a:rPr lang="en-US" dirty="0" smtClean="0"/>
              <a:t>Inner Products</a:t>
            </a:r>
            <a:endParaRPr lang="en-US" dirty="0"/>
          </a:p>
          <a:p>
            <a:pPr lvl="1"/>
            <a:r>
              <a:rPr lang="en-US" dirty="0" smtClean="0"/>
              <a:t>Measures of similarity</a:t>
            </a:r>
          </a:p>
          <a:p>
            <a:pPr lvl="1"/>
            <a:r>
              <a:rPr lang="en-US" dirty="0" smtClean="0"/>
              <a:t>Measures of function regularity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B6BEF-D979-4651-8E47-894979349E4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1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Revision of SVM</a:t>
            </a:r>
          </a:p>
          <a:p>
            <a:r>
              <a:rPr lang="en-US" dirty="0" smtClean="0"/>
              <a:t>Principles of SVM</a:t>
            </a:r>
          </a:p>
          <a:p>
            <a:pPr lvl="1"/>
            <a:r>
              <a:rPr lang="en-US" dirty="0" smtClean="0"/>
              <a:t>Structural Risk Minimization</a:t>
            </a:r>
          </a:p>
          <a:p>
            <a:r>
              <a:rPr lang="en-US" dirty="0" smtClean="0"/>
              <a:t>Introducing the family of large margin classifiers</a:t>
            </a:r>
          </a:p>
          <a:p>
            <a:pPr lvl="1"/>
            <a:r>
              <a:rPr lang="en-US" dirty="0" smtClean="0"/>
              <a:t>Classification</a:t>
            </a:r>
          </a:p>
          <a:p>
            <a:pPr lvl="1"/>
            <a:r>
              <a:rPr lang="en-US" dirty="0" smtClean="0"/>
              <a:t>Regression</a:t>
            </a:r>
          </a:p>
          <a:p>
            <a:pPr lvl="1"/>
            <a:r>
              <a:rPr lang="en-US" dirty="0" smtClean="0"/>
              <a:t>Ranking</a:t>
            </a:r>
          </a:p>
          <a:p>
            <a:pPr lvl="1"/>
            <a:r>
              <a:rPr lang="en-US" dirty="0" smtClean="0"/>
              <a:t>Multi-class prediction</a:t>
            </a:r>
          </a:p>
          <a:p>
            <a:pPr lvl="1"/>
            <a:r>
              <a:rPr lang="en-US" dirty="0" smtClean="0"/>
              <a:t>Multi-label prediction</a:t>
            </a:r>
          </a:p>
          <a:p>
            <a:pPr lvl="1"/>
            <a:r>
              <a:rPr lang="en-US" dirty="0" smtClean="0"/>
              <a:t>Structured output prediction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8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Representation: Kernels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 of kernel representation</a:t>
            </a:r>
          </a:p>
          <a:p>
            <a:pPr lvl="1"/>
            <a:r>
              <a:rPr lang="en-US" dirty="0" smtClean="0"/>
              <a:t>Nonlinear Feature Mapping</a:t>
            </a:r>
          </a:p>
          <a:p>
            <a:pPr lvl="1"/>
            <a:r>
              <a:rPr lang="en-US" dirty="0" smtClean="0"/>
              <a:t>Always of size n x n</a:t>
            </a:r>
          </a:p>
          <a:p>
            <a:pPr lvl="2"/>
            <a:r>
              <a:rPr lang="en-US" dirty="0" smtClean="0"/>
              <a:t>Computationally very attractive</a:t>
            </a:r>
          </a:p>
          <a:p>
            <a:pPr lvl="1"/>
            <a:r>
              <a:rPr lang="en-US" dirty="0" smtClean="0"/>
              <a:t>No need of explicit feature representation</a:t>
            </a:r>
          </a:p>
          <a:p>
            <a:pPr lvl="2"/>
            <a:r>
              <a:rPr lang="en-US" dirty="0" smtClean="0"/>
              <a:t>Example</a:t>
            </a:r>
          </a:p>
          <a:p>
            <a:pPr lvl="3"/>
            <a:r>
              <a:rPr lang="en-US" dirty="0" smtClean="0"/>
              <a:t>No obvious way to represent protein sequences as vectors in a biologically relevant way</a:t>
            </a:r>
          </a:p>
          <a:p>
            <a:pPr lvl="3"/>
            <a:r>
              <a:rPr lang="en-US" dirty="0" smtClean="0"/>
              <a:t>Meaningful pairwise sequence comparison methods exist</a:t>
            </a:r>
          </a:p>
          <a:p>
            <a:pPr lvl="3"/>
            <a:r>
              <a:rPr lang="en-US" dirty="0" smtClean="0"/>
              <a:t>Is the Local alignment score a kernel?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B6BEF-D979-4651-8E47-894979349E4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Representer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800" dirty="0" smtClean="0"/>
                  <a:t> (</a:t>
                </a:r>
                <a:r>
                  <a:rPr lang="en-US" sz="2800" b="0" dirty="0" err="1" smtClean="0"/>
                  <a:t>Schölkopf</a:t>
                </a:r>
                <a:r>
                  <a:rPr lang="en-US" sz="2800" b="0" dirty="0" smtClean="0"/>
                  <a:t>, LNCS, 2001</a:t>
                </a:r>
                <a:r>
                  <a:rPr lang="en-US" sz="2800" dirty="0" smtClean="0"/>
                  <a:t>) </a:t>
                </a:r>
              </a:p>
              <a:p>
                <a:r>
                  <a:rPr lang="en-US" sz="2800" dirty="0"/>
                  <a:t>A</a:t>
                </a:r>
                <a:r>
                  <a:rPr lang="en-US" sz="2800" dirty="0" smtClean="0"/>
                  <a:t>ny problem represented as follows with a strictly monotonically increasing function ‘g’ and an arbitrary risk function ‘L’</a:t>
                </a: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Has a solution of the form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b="0" i="1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sz="2400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𝑘</m:t>
                    </m:r>
                    <m:d>
                      <m:dPr>
                        <m:ctrlPr>
                          <a:rPr lang="en-US" sz="2400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>
                            <a:latin typeface="Cambria Math"/>
                          </a:rPr>
                          <m:t>𝑥</m:t>
                        </m:r>
                        <m:r>
                          <a:rPr lang="en-US" sz="2400" b="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is the kernel function used</a:t>
                </a:r>
              </a:p>
              <a:p>
                <a:pPr lvl="1"/>
                <a:endParaRPr lang="en-US" sz="2400" dirty="0"/>
              </a:p>
              <a:p>
                <a:r>
                  <a:rPr lang="en-US" sz="2800" dirty="0" smtClean="0"/>
                  <a:t>How do SVMs satisfy the Representer theorem?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084" b="-7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B6BEF-D979-4651-8E47-894979349E48}" type="slidenum">
              <a:rPr lang="en-US" smtClean="0"/>
              <a:pPr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67854" y="3200400"/>
                <a:ext cx="5799746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𝑎𝑟𝑔𝑚𝑖𝑛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sz="18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𝐿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𝑌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d>
                          <m:r>
                            <a:rPr lang="en-US" sz="1800" i="1">
                              <a:latin typeface="Cambria Math"/>
                            </a:rPr>
                            <m:t>+</m:t>
                          </m:r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854" y="3200400"/>
                <a:ext cx="5799746" cy="391582"/>
              </a:xfrm>
              <a:prstGeom prst="rect">
                <a:avLst/>
              </a:prstGeom>
              <a:blipFill rotWithShape="1">
                <a:blip r:embed="rId3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377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Representer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Representer theorem allows us to represent the decision function of any learning machine with a </a:t>
            </a:r>
            <a:r>
              <a:rPr lang="en-US" dirty="0" err="1" smtClean="0"/>
              <a:t>regularizer</a:t>
            </a:r>
            <a:r>
              <a:rPr lang="en-US" dirty="0" smtClean="0"/>
              <a:t> and an empirical loss function in terms of the  data points alone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This, has great implications in solving the optimization problems posed by different learning algorithms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B6BEF-D979-4651-8E47-894979349E48}" type="slidenum">
              <a:rPr lang="en-US" smtClean="0"/>
              <a:pPr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124200" y="2895600"/>
                <a:ext cx="3604705" cy="13038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895600"/>
                <a:ext cx="3604705" cy="13038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996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Kernels, Regularization and the Curse of dimensionality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 smtClean="0"/>
                  <a:t>How does the SVM control the curse of dimensionality?</a:t>
                </a:r>
              </a:p>
              <a:p>
                <a:r>
                  <a:rPr lang="en-US" sz="2000" dirty="0" smtClean="0"/>
                  <a:t>We know that we can also express the function as</a:t>
                </a:r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Thus,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𝒇</m:t>
                        </m:r>
                      </m:e>
                    </m:d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𝜶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</a:rPr>
                          <m:t>𝑻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𝑲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Now, regularization requires that we minimize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𝒇</m:t>
                        </m:r>
                      </m:e>
                    </m:d>
                  </m:oMath>
                </a14:m>
                <a:r>
                  <a:rPr lang="en-US" sz="2000" dirty="0" smtClean="0"/>
                  <a:t>, which will, in essence, produce a small set of non-zero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en-US" sz="2000" dirty="0" smtClean="0"/>
                  <a:t> </a:t>
                </a:r>
              </a:p>
              <a:p>
                <a:r>
                  <a:rPr lang="en-US" sz="2000" dirty="0" smtClean="0"/>
                  <a:t>The number of positive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en-US" sz="2000" dirty="0" smtClean="0"/>
                  <a:t> controls the number of effective dimensions in the kernel space</a:t>
                </a:r>
              </a:p>
              <a:p>
                <a:r>
                  <a:rPr lang="en-US" sz="2000" dirty="0" smtClean="0"/>
                  <a:t>Thus, regularization allows effective control over the curse of dimensionality when using kernels</a:t>
                </a:r>
              </a:p>
              <a:p>
                <a:pPr lvl="1"/>
                <a:r>
                  <a:rPr lang="en-US" sz="2000" dirty="0" smtClean="0"/>
                  <a:t>This is one reason why the generalization performance of SVMs is dependent on the number of support vectors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06" t="-571" r="-706" b="-9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B6BEF-D979-4651-8E47-894979349E48}" type="slidenum">
              <a:rPr lang="en-US" smtClean="0"/>
              <a:pPr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866764" y="1981200"/>
                <a:ext cx="3346301" cy="486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US" b="1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latin typeface="Cambria Math"/>
                          </a:rPr>
                          <m:t>𝒊</m:t>
                        </m:r>
                        <m:r>
                          <a:rPr lang="en-US" b="1" i="1">
                            <a:latin typeface="Cambria Math"/>
                          </a:rPr>
                          <m:t>=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b="1" i="1">
                            <a:latin typeface="Cambria Math"/>
                          </a:rPr>
                          <m:t>𝑵</m:t>
                        </m:r>
                      </m:sup>
                      <m:e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𝜶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b="1" i="1">
                            <a:latin typeface="Cambria Math"/>
                          </a:rPr>
                          <m:t>𝑲</m:t>
                        </m:r>
                        <m:d>
                          <m:d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764" y="1981200"/>
                <a:ext cx="3346301" cy="486543"/>
              </a:xfrm>
              <a:prstGeom prst="rect">
                <a:avLst/>
              </a:prstGeom>
              <a:blipFill rotWithShape="1">
                <a:blip r:embed="rId3"/>
                <a:stretch>
                  <a:fillRect l="-364" t="-87500" b="-1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383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4114800" y="228600"/>
            <a:ext cx="2590800" cy="1295400"/>
            <a:chOff x="4114800" y="914400"/>
            <a:chExt cx="2590800" cy="1295400"/>
          </a:xfrm>
        </p:grpSpPr>
        <p:sp>
          <p:nvSpPr>
            <p:cNvPr id="72" name="Rectangle 71"/>
            <p:cNvSpPr/>
            <p:nvPr/>
          </p:nvSpPr>
          <p:spPr bwMode="auto">
            <a:xfrm>
              <a:off x="4800600" y="914400"/>
              <a:ext cx="1905000" cy="838200"/>
            </a:xfrm>
            <a:prstGeom prst="rect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Allows Learning from Data</a:t>
              </a:r>
            </a:p>
          </p:txBody>
        </p:sp>
        <p:cxnSp>
          <p:nvCxnSpPr>
            <p:cNvPr id="73" name="Straight Arrow Connector 72"/>
            <p:cNvCxnSpPr>
              <a:stCxn id="75" idx="3"/>
              <a:endCxn id="72" idx="1"/>
            </p:cNvCxnSpPr>
            <p:nvPr/>
          </p:nvCxnSpPr>
          <p:spPr bwMode="auto">
            <a:xfrm flipV="1">
              <a:off x="4114800" y="1333500"/>
              <a:ext cx="685800" cy="876300"/>
            </a:xfrm>
            <a:prstGeom prst="straightConnector1">
              <a:avLst/>
            </a:prstGeom>
            <a:solidFill>
              <a:srgbClr val="00CC99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4" name="Group 73"/>
          <p:cNvGrpSpPr/>
          <p:nvPr/>
        </p:nvGrpSpPr>
        <p:grpSpPr>
          <a:xfrm>
            <a:off x="952500" y="1104900"/>
            <a:ext cx="3162300" cy="990600"/>
            <a:chOff x="952500" y="1790700"/>
            <a:chExt cx="3162300" cy="990600"/>
          </a:xfrm>
        </p:grpSpPr>
        <p:sp>
          <p:nvSpPr>
            <p:cNvPr id="75" name="Rectangle 74"/>
            <p:cNvSpPr/>
            <p:nvPr/>
          </p:nvSpPr>
          <p:spPr bwMode="auto">
            <a:xfrm>
              <a:off x="2209800" y="1790700"/>
              <a:ext cx="1905000" cy="838200"/>
            </a:xfrm>
            <a:prstGeom prst="rect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Minimize Empirical Error over Training Data</a:t>
              </a:r>
            </a:p>
          </p:txBody>
        </p:sp>
        <p:cxnSp>
          <p:nvCxnSpPr>
            <p:cNvPr id="76" name="Elbow Connector 75"/>
            <p:cNvCxnSpPr>
              <a:stCxn id="134" idx="0"/>
              <a:endCxn id="75" idx="1"/>
            </p:cNvCxnSpPr>
            <p:nvPr/>
          </p:nvCxnSpPr>
          <p:spPr bwMode="auto">
            <a:xfrm rot="5400000" flipH="1" flipV="1">
              <a:off x="1295400" y="1866900"/>
              <a:ext cx="571500" cy="1257300"/>
            </a:xfrm>
            <a:prstGeom prst="bentConnector2">
              <a:avLst/>
            </a:prstGeom>
            <a:solidFill>
              <a:srgbClr val="00CC99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7" name="Group 76"/>
          <p:cNvGrpSpPr/>
          <p:nvPr/>
        </p:nvGrpSpPr>
        <p:grpSpPr>
          <a:xfrm>
            <a:off x="952500" y="2628900"/>
            <a:ext cx="3162300" cy="1104900"/>
            <a:chOff x="952500" y="3314700"/>
            <a:chExt cx="3162300" cy="1104900"/>
          </a:xfrm>
        </p:grpSpPr>
        <p:sp>
          <p:nvSpPr>
            <p:cNvPr id="78" name="Rectangle 77"/>
            <p:cNvSpPr/>
            <p:nvPr/>
          </p:nvSpPr>
          <p:spPr bwMode="auto">
            <a:xfrm>
              <a:off x="2209800" y="3581400"/>
              <a:ext cx="1905000" cy="838200"/>
            </a:xfrm>
            <a:prstGeom prst="rect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Minimize Model Complexity</a:t>
              </a:r>
            </a:p>
          </p:txBody>
        </p:sp>
        <p:cxnSp>
          <p:nvCxnSpPr>
            <p:cNvPr id="79" name="Elbow Connector 78"/>
            <p:cNvCxnSpPr>
              <a:stCxn id="134" idx="2"/>
              <a:endCxn id="78" idx="1"/>
            </p:cNvCxnSpPr>
            <p:nvPr/>
          </p:nvCxnSpPr>
          <p:spPr bwMode="auto">
            <a:xfrm rot="16200000" flipH="1">
              <a:off x="1238250" y="3028950"/>
              <a:ext cx="685800" cy="1257300"/>
            </a:xfrm>
            <a:prstGeom prst="bentConnector2">
              <a:avLst/>
            </a:prstGeom>
            <a:solidFill>
              <a:srgbClr val="00CC99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0" name="Group 79"/>
          <p:cNvGrpSpPr/>
          <p:nvPr/>
        </p:nvGrpSpPr>
        <p:grpSpPr>
          <a:xfrm>
            <a:off x="4127835" y="3272584"/>
            <a:ext cx="2501565" cy="1223216"/>
            <a:chOff x="4127835" y="3958384"/>
            <a:chExt cx="2501565" cy="1223216"/>
          </a:xfrm>
        </p:grpSpPr>
        <p:sp>
          <p:nvSpPr>
            <p:cNvPr id="81" name="Rectangle 80"/>
            <p:cNvSpPr/>
            <p:nvPr/>
          </p:nvSpPr>
          <p:spPr bwMode="auto">
            <a:xfrm>
              <a:off x="4724400" y="4087728"/>
              <a:ext cx="1905000" cy="1093872"/>
            </a:xfrm>
            <a:prstGeom prst="rect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Through Regularization of the decision functional</a:t>
              </a:r>
            </a:p>
          </p:txBody>
        </p:sp>
        <p:cxnSp>
          <p:nvCxnSpPr>
            <p:cNvPr id="82" name="Straight Arrow Connector 81"/>
            <p:cNvCxnSpPr/>
            <p:nvPr/>
          </p:nvCxnSpPr>
          <p:spPr bwMode="auto">
            <a:xfrm>
              <a:off x="4127835" y="3958384"/>
              <a:ext cx="608597" cy="762000"/>
            </a:xfrm>
            <a:prstGeom prst="straightConnector1">
              <a:avLst/>
            </a:prstGeom>
            <a:solidFill>
              <a:srgbClr val="00CC99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3" name="Group 82"/>
          <p:cNvGrpSpPr/>
          <p:nvPr/>
        </p:nvGrpSpPr>
        <p:grpSpPr>
          <a:xfrm>
            <a:off x="6705600" y="431132"/>
            <a:ext cx="2362200" cy="419100"/>
            <a:chOff x="6705600" y="1116932"/>
            <a:chExt cx="2362200" cy="419100"/>
          </a:xfrm>
        </p:grpSpPr>
        <p:sp>
          <p:nvSpPr>
            <p:cNvPr id="84" name="Rectangle 83"/>
            <p:cNvSpPr/>
            <p:nvPr/>
          </p:nvSpPr>
          <p:spPr bwMode="auto">
            <a:xfrm>
              <a:off x="7162800" y="1116932"/>
              <a:ext cx="1905000" cy="419100"/>
            </a:xfrm>
            <a:prstGeom prst="rect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Reduces bias errors</a:t>
              </a:r>
            </a:p>
          </p:txBody>
        </p:sp>
        <p:cxnSp>
          <p:nvCxnSpPr>
            <p:cNvPr id="85" name="Straight Arrow Connector 84"/>
            <p:cNvCxnSpPr>
              <a:stCxn id="72" idx="3"/>
              <a:endCxn id="84" idx="1"/>
            </p:cNvCxnSpPr>
            <p:nvPr/>
          </p:nvCxnSpPr>
          <p:spPr bwMode="auto">
            <a:xfrm>
              <a:off x="6705600" y="1257300"/>
              <a:ext cx="457200" cy="69182"/>
            </a:xfrm>
            <a:prstGeom prst="straightConnector1">
              <a:avLst/>
            </a:prstGeom>
            <a:solidFill>
              <a:srgbClr val="00CC99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6" name="Group 85"/>
          <p:cNvGrpSpPr/>
          <p:nvPr/>
        </p:nvGrpSpPr>
        <p:grpSpPr>
          <a:xfrm>
            <a:off x="6629400" y="3872664"/>
            <a:ext cx="2426368" cy="695320"/>
            <a:chOff x="6629400" y="4558464"/>
            <a:chExt cx="2426368" cy="695320"/>
          </a:xfrm>
        </p:grpSpPr>
        <p:sp>
          <p:nvSpPr>
            <p:cNvPr id="87" name="Rectangle 86"/>
            <p:cNvSpPr/>
            <p:nvPr/>
          </p:nvSpPr>
          <p:spPr bwMode="auto">
            <a:xfrm>
              <a:off x="7150768" y="4720384"/>
              <a:ext cx="1905000" cy="533400"/>
            </a:xfrm>
            <a:prstGeom prst="rect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Promotes sparse solutions</a:t>
              </a:r>
            </a:p>
          </p:txBody>
        </p:sp>
        <p:cxnSp>
          <p:nvCxnSpPr>
            <p:cNvPr id="88" name="Straight Arrow Connector 87"/>
            <p:cNvCxnSpPr>
              <a:stCxn id="81" idx="3"/>
              <a:endCxn id="87" idx="1"/>
            </p:cNvCxnSpPr>
            <p:nvPr/>
          </p:nvCxnSpPr>
          <p:spPr bwMode="auto">
            <a:xfrm>
              <a:off x="6629400" y="4558464"/>
              <a:ext cx="521368" cy="428620"/>
            </a:xfrm>
            <a:prstGeom prst="straightConnector1">
              <a:avLst/>
            </a:prstGeom>
            <a:solidFill>
              <a:srgbClr val="00CC99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9" name="Group 88"/>
          <p:cNvGrpSpPr/>
          <p:nvPr/>
        </p:nvGrpSpPr>
        <p:grpSpPr>
          <a:xfrm>
            <a:off x="6629400" y="2534640"/>
            <a:ext cx="2438400" cy="1338024"/>
            <a:chOff x="6629400" y="3220440"/>
            <a:chExt cx="2438400" cy="1338024"/>
          </a:xfrm>
        </p:grpSpPr>
        <p:sp>
          <p:nvSpPr>
            <p:cNvPr id="90" name="Rectangle 89"/>
            <p:cNvSpPr/>
            <p:nvPr/>
          </p:nvSpPr>
          <p:spPr bwMode="auto">
            <a:xfrm>
              <a:off x="7162800" y="3220440"/>
              <a:ext cx="1905000" cy="533400"/>
            </a:xfrm>
            <a:prstGeom prst="rect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Controls effective data dimensionality</a:t>
              </a:r>
            </a:p>
          </p:txBody>
        </p:sp>
        <p:cxnSp>
          <p:nvCxnSpPr>
            <p:cNvPr id="91" name="Straight Arrow Connector 90"/>
            <p:cNvCxnSpPr>
              <a:stCxn id="81" idx="3"/>
              <a:endCxn id="90" idx="1"/>
            </p:cNvCxnSpPr>
            <p:nvPr/>
          </p:nvCxnSpPr>
          <p:spPr bwMode="auto">
            <a:xfrm flipV="1">
              <a:off x="6629400" y="3487140"/>
              <a:ext cx="533400" cy="1071324"/>
            </a:xfrm>
            <a:prstGeom prst="straightConnector1">
              <a:avLst/>
            </a:prstGeom>
            <a:solidFill>
              <a:srgbClr val="00CC99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2" name="Group 91"/>
          <p:cNvGrpSpPr/>
          <p:nvPr/>
        </p:nvGrpSpPr>
        <p:grpSpPr>
          <a:xfrm>
            <a:off x="6629400" y="3132208"/>
            <a:ext cx="2438400" cy="838200"/>
            <a:chOff x="6629400" y="3818008"/>
            <a:chExt cx="2438400" cy="838200"/>
          </a:xfrm>
        </p:grpSpPr>
        <p:sp>
          <p:nvSpPr>
            <p:cNvPr id="93" name="Rectangle 92"/>
            <p:cNvSpPr/>
            <p:nvPr/>
          </p:nvSpPr>
          <p:spPr bwMode="auto">
            <a:xfrm>
              <a:off x="7162800" y="3818008"/>
              <a:ext cx="1905000" cy="838200"/>
            </a:xfrm>
            <a:prstGeom prst="rect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Limits effects of curse of dimensionality</a:t>
              </a:r>
            </a:p>
          </p:txBody>
        </p:sp>
        <p:cxnSp>
          <p:nvCxnSpPr>
            <p:cNvPr id="94" name="Straight Arrow Connector 93"/>
            <p:cNvCxnSpPr>
              <a:stCxn id="81" idx="3"/>
              <a:endCxn id="93" idx="1"/>
            </p:cNvCxnSpPr>
            <p:nvPr/>
          </p:nvCxnSpPr>
          <p:spPr bwMode="auto">
            <a:xfrm flipV="1">
              <a:off x="6629400" y="4237108"/>
              <a:ext cx="533400" cy="321356"/>
            </a:xfrm>
            <a:prstGeom prst="straightConnector1">
              <a:avLst/>
            </a:prstGeom>
            <a:solidFill>
              <a:srgbClr val="00CC99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5" name="Group 94"/>
          <p:cNvGrpSpPr/>
          <p:nvPr/>
        </p:nvGrpSpPr>
        <p:grpSpPr>
          <a:xfrm>
            <a:off x="6629400" y="1945104"/>
            <a:ext cx="2438400" cy="1927560"/>
            <a:chOff x="6629400" y="2630904"/>
            <a:chExt cx="2438400" cy="1927560"/>
          </a:xfrm>
        </p:grpSpPr>
        <p:sp>
          <p:nvSpPr>
            <p:cNvPr id="96" name="Rectangle 95"/>
            <p:cNvSpPr/>
            <p:nvPr/>
          </p:nvSpPr>
          <p:spPr bwMode="auto">
            <a:xfrm>
              <a:off x="7162800" y="2630904"/>
              <a:ext cx="1905000" cy="533400"/>
            </a:xfrm>
            <a:prstGeom prst="rect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Smooth decision functions</a:t>
              </a:r>
            </a:p>
          </p:txBody>
        </p:sp>
        <p:cxnSp>
          <p:nvCxnSpPr>
            <p:cNvPr id="97" name="Straight Arrow Connector 96"/>
            <p:cNvCxnSpPr>
              <a:stCxn id="81" idx="3"/>
              <a:endCxn id="96" idx="1"/>
            </p:cNvCxnSpPr>
            <p:nvPr/>
          </p:nvCxnSpPr>
          <p:spPr bwMode="auto">
            <a:xfrm flipV="1">
              <a:off x="6629400" y="2897604"/>
              <a:ext cx="533400" cy="1660860"/>
            </a:xfrm>
            <a:prstGeom prst="straightConnector1">
              <a:avLst/>
            </a:prstGeom>
            <a:solidFill>
              <a:srgbClr val="00CC99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8" name="Group 97"/>
          <p:cNvGrpSpPr/>
          <p:nvPr/>
        </p:nvGrpSpPr>
        <p:grpSpPr>
          <a:xfrm>
            <a:off x="6629400" y="1371600"/>
            <a:ext cx="2438400" cy="2501064"/>
            <a:chOff x="6629400" y="2057400"/>
            <a:chExt cx="2438400" cy="2501064"/>
          </a:xfrm>
        </p:grpSpPr>
        <p:sp>
          <p:nvSpPr>
            <p:cNvPr id="99" name="Rectangle 98"/>
            <p:cNvSpPr/>
            <p:nvPr/>
          </p:nvSpPr>
          <p:spPr bwMode="auto">
            <a:xfrm>
              <a:off x="7162800" y="2057400"/>
              <a:ext cx="1905000" cy="533400"/>
            </a:xfrm>
            <a:prstGeom prst="rect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Reduces variance errors</a:t>
              </a:r>
            </a:p>
          </p:txBody>
        </p:sp>
        <p:cxnSp>
          <p:nvCxnSpPr>
            <p:cNvPr id="100" name="Straight Arrow Connector 99"/>
            <p:cNvCxnSpPr>
              <a:stCxn id="81" idx="3"/>
              <a:endCxn id="99" idx="1"/>
            </p:cNvCxnSpPr>
            <p:nvPr/>
          </p:nvCxnSpPr>
          <p:spPr bwMode="auto">
            <a:xfrm flipV="1">
              <a:off x="6629400" y="2324100"/>
              <a:ext cx="533400" cy="2234364"/>
            </a:xfrm>
            <a:prstGeom prst="straightConnector1">
              <a:avLst/>
            </a:prstGeom>
            <a:solidFill>
              <a:srgbClr val="00CC99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1" name="Group 100"/>
          <p:cNvGrpSpPr/>
          <p:nvPr/>
        </p:nvGrpSpPr>
        <p:grpSpPr>
          <a:xfrm>
            <a:off x="1905000" y="3810000"/>
            <a:ext cx="2209800" cy="1006640"/>
            <a:chOff x="1905000" y="4495800"/>
            <a:chExt cx="2209800" cy="1006640"/>
          </a:xfrm>
        </p:grpSpPr>
        <p:sp>
          <p:nvSpPr>
            <p:cNvPr id="102" name="Rectangle 101"/>
            <p:cNvSpPr/>
            <p:nvPr/>
          </p:nvSpPr>
          <p:spPr bwMode="auto">
            <a:xfrm>
              <a:off x="2209800" y="4495800"/>
              <a:ext cx="1905000" cy="1006640"/>
            </a:xfrm>
            <a:prstGeom prst="rect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Handling of nonlinear boundaries in controlled manner</a:t>
              </a:r>
            </a:p>
          </p:txBody>
        </p:sp>
        <p:cxnSp>
          <p:nvCxnSpPr>
            <p:cNvPr id="103" name="Straight Arrow Connector 102"/>
            <p:cNvCxnSpPr>
              <a:stCxn id="111" idx="3"/>
              <a:endCxn id="102" idx="1"/>
            </p:cNvCxnSpPr>
            <p:nvPr/>
          </p:nvCxnSpPr>
          <p:spPr bwMode="auto">
            <a:xfrm>
              <a:off x="1905000" y="4851734"/>
              <a:ext cx="304800" cy="147386"/>
            </a:xfrm>
            <a:prstGeom prst="straightConnector1">
              <a:avLst/>
            </a:prstGeom>
            <a:solidFill>
              <a:srgbClr val="00CC99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4" name="Group 103"/>
          <p:cNvGrpSpPr/>
          <p:nvPr/>
        </p:nvGrpSpPr>
        <p:grpSpPr>
          <a:xfrm>
            <a:off x="1905000" y="4165934"/>
            <a:ext cx="2209800" cy="1853866"/>
            <a:chOff x="1905000" y="4851734"/>
            <a:chExt cx="2209800" cy="1853866"/>
          </a:xfrm>
        </p:grpSpPr>
        <p:sp>
          <p:nvSpPr>
            <p:cNvPr id="105" name="Rectangle 104"/>
            <p:cNvSpPr/>
            <p:nvPr/>
          </p:nvSpPr>
          <p:spPr bwMode="auto">
            <a:xfrm>
              <a:off x="2209800" y="5715000"/>
              <a:ext cx="1905000" cy="990600"/>
            </a:xfrm>
            <a:prstGeom prst="rect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Implicit feature representation in terms of pairwise similarities</a:t>
              </a:r>
            </a:p>
          </p:txBody>
        </p:sp>
        <p:cxnSp>
          <p:nvCxnSpPr>
            <p:cNvPr id="106" name="Straight Arrow Connector 105"/>
            <p:cNvCxnSpPr>
              <a:stCxn id="111" idx="3"/>
              <a:endCxn id="105" idx="1"/>
            </p:cNvCxnSpPr>
            <p:nvPr/>
          </p:nvCxnSpPr>
          <p:spPr bwMode="auto">
            <a:xfrm>
              <a:off x="1905000" y="4851734"/>
              <a:ext cx="304800" cy="1358566"/>
            </a:xfrm>
            <a:prstGeom prst="straightConnector1">
              <a:avLst/>
            </a:prstGeom>
            <a:solidFill>
              <a:srgbClr val="00CC99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7" name="Group 106"/>
          <p:cNvGrpSpPr/>
          <p:nvPr/>
        </p:nvGrpSpPr>
        <p:grpSpPr>
          <a:xfrm>
            <a:off x="6629400" y="3872664"/>
            <a:ext cx="2438400" cy="1296904"/>
            <a:chOff x="6629400" y="4558464"/>
            <a:chExt cx="2438400" cy="1296904"/>
          </a:xfrm>
        </p:grpSpPr>
        <p:sp>
          <p:nvSpPr>
            <p:cNvPr id="108" name="Rectangle 107"/>
            <p:cNvSpPr/>
            <p:nvPr/>
          </p:nvSpPr>
          <p:spPr bwMode="auto">
            <a:xfrm>
              <a:off x="7162800" y="5321968"/>
              <a:ext cx="1905000" cy="533400"/>
            </a:xfrm>
            <a:prstGeom prst="rect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Margin Maximization</a:t>
              </a:r>
            </a:p>
          </p:txBody>
        </p:sp>
        <p:cxnSp>
          <p:nvCxnSpPr>
            <p:cNvPr id="109" name="Straight Arrow Connector 108"/>
            <p:cNvCxnSpPr>
              <a:stCxn id="81" idx="3"/>
              <a:endCxn id="108" idx="1"/>
            </p:cNvCxnSpPr>
            <p:nvPr/>
          </p:nvCxnSpPr>
          <p:spPr bwMode="auto">
            <a:xfrm>
              <a:off x="6629400" y="4558464"/>
              <a:ext cx="533400" cy="1030204"/>
            </a:xfrm>
            <a:prstGeom prst="straightConnector1">
              <a:avLst/>
            </a:prstGeom>
            <a:solidFill>
              <a:srgbClr val="00CC99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0" name="Group 109"/>
          <p:cNvGrpSpPr/>
          <p:nvPr/>
        </p:nvGrpSpPr>
        <p:grpSpPr>
          <a:xfrm>
            <a:off x="0" y="2628900"/>
            <a:ext cx="2141621" cy="1816768"/>
            <a:chOff x="0" y="3314700"/>
            <a:chExt cx="2141621" cy="1816768"/>
          </a:xfrm>
        </p:grpSpPr>
        <p:sp>
          <p:nvSpPr>
            <p:cNvPr id="111" name="Rectangle 110"/>
            <p:cNvSpPr/>
            <p:nvPr/>
          </p:nvSpPr>
          <p:spPr bwMode="auto">
            <a:xfrm>
              <a:off x="0" y="4572000"/>
              <a:ext cx="1905000" cy="559468"/>
            </a:xfrm>
            <a:prstGeom prst="rect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Allows the use of kernels</a:t>
              </a:r>
            </a:p>
          </p:txBody>
        </p:sp>
        <p:cxnSp>
          <p:nvCxnSpPr>
            <p:cNvPr id="112" name="Straight Arrow Connector 111"/>
            <p:cNvCxnSpPr/>
            <p:nvPr/>
          </p:nvCxnSpPr>
          <p:spPr bwMode="auto">
            <a:xfrm>
              <a:off x="621632" y="3314700"/>
              <a:ext cx="0" cy="1257300"/>
            </a:xfrm>
            <a:prstGeom prst="straightConnector1">
              <a:avLst/>
            </a:prstGeom>
            <a:solidFill>
              <a:srgbClr val="00CC99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3" name="TextBox 112"/>
            <p:cNvSpPr txBox="1"/>
            <p:nvPr/>
          </p:nvSpPr>
          <p:spPr>
            <a:xfrm>
              <a:off x="688979" y="4011940"/>
              <a:ext cx="1452642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Scholkopf</a:t>
              </a: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Representer’s</a:t>
              </a: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theorem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Mercer’s Conditions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4114800" y="4876800"/>
            <a:ext cx="2514600" cy="1066800"/>
            <a:chOff x="4114800" y="5562600"/>
            <a:chExt cx="2514600" cy="1066800"/>
          </a:xfrm>
        </p:grpSpPr>
        <p:sp>
          <p:nvSpPr>
            <p:cNvPr id="115" name="Rectangle 114"/>
            <p:cNvSpPr/>
            <p:nvPr/>
          </p:nvSpPr>
          <p:spPr bwMode="auto">
            <a:xfrm>
              <a:off x="4724400" y="5791200"/>
              <a:ext cx="1905000" cy="838200"/>
            </a:xfrm>
            <a:prstGeom prst="rect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Underlying feature representation in RKHS</a:t>
              </a:r>
            </a:p>
          </p:txBody>
        </p:sp>
        <p:cxnSp>
          <p:nvCxnSpPr>
            <p:cNvPr id="116" name="Straight Arrow Connector 115"/>
            <p:cNvCxnSpPr>
              <a:stCxn id="105" idx="3"/>
              <a:endCxn id="115" idx="1"/>
            </p:cNvCxnSpPr>
            <p:nvPr/>
          </p:nvCxnSpPr>
          <p:spPr bwMode="auto">
            <a:xfrm>
              <a:off x="4114800" y="6134100"/>
              <a:ext cx="609600" cy="76200"/>
            </a:xfrm>
            <a:prstGeom prst="straightConnector1">
              <a:avLst/>
            </a:prstGeom>
            <a:solidFill>
              <a:srgbClr val="00CC99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7" name="TextBox 116"/>
            <p:cNvSpPr txBox="1"/>
            <p:nvPr/>
          </p:nvSpPr>
          <p:spPr>
            <a:xfrm>
              <a:off x="4800600" y="5562600"/>
              <a:ext cx="17283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Moore-</a:t>
              </a:r>
              <a:r>
                <a:rPr kumimoji="0" lang="en-US" sz="11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Aronszajn</a:t>
              </a: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Theorem</a:t>
              </a: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4114800" y="1447800"/>
            <a:ext cx="2526632" cy="1790700"/>
            <a:chOff x="4114800" y="2133600"/>
            <a:chExt cx="2526632" cy="1790700"/>
          </a:xfrm>
        </p:grpSpPr>
        <p:sp>
          <p:nvSpPr>
            <p:cNvPr id="119" name="Rectangle 118"/>
            <p:cNvSpPr/>
            <p:nvPr/>
          </p:nvSpPr>
          <p:spPr bwMode="auto">
            <a:xfrm>
              <a:off x="4736432" y="2481513"/>
              <a:ext cx="1905000" cy="1072816"/>
            </a:xfrm>
            <a:prstGeom prst="rect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Provides upper bound on generalization error</a:t>
              </a:r>
            </a:p>
          </p:txBody>
        </p:sp>
        <p:cxnSp>
          <p:nvCxnSpPr>
            <p:cNvPr id="120" name="Straight Arrow Connector 119"/>
            <p:cNvCxnSpPr>
              <a:stCxn id="75" idx="3"/>
              <a:endCxn id="119" idx="1"/>
            </p:cNvCxnSpPr>
            <p:nvPr/>
          </p:nvCxnSpPr>
          <p:spPr bwMode="auto">
            <a:xfrm>
              <a:off x="4114800" y="2133600"/>
              <a:ext cx="621632" cy="884321"/>
            </a:xfrm>
            <a:prstGeom prst="straightConnector1">
              <a:avLst/>
            </a:prstGeom>
            <a:solidFill>
              <a:srgbClr val="00CC99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" name="Straight Arrow Connector 120"/>
            <p:cNvCxnSpPr>
              <a:stCxn id="78" idx="3"/>
              <a:endCxn id="119" idx="1"/>
            </p:cNvCxnSpPr>
            <p:nvPr/>
          </p:nvCxnSpPr>
          <p:spPr bwMode="auto">
            <a:xfrm flipV="1">
              <a:off x="4114800" y="3017921"/>
              <a:ext cx="621632" cy="906379"/>
            </a:xfrm>
            <a:prstGeom prst="straightConnector1">
              <a:avLst/>
            </a:prstGeom>
            <a:solidFill>
              <a:srgbClr val="00CC99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2" name="Rectangle 121"/>
            <p:cNvSpPr/>
            <p:nvPr/>
          </p:nvSpPr>
          <p:spPr>
            <a:xfrm>
              <a:off x="4759831" y="2224386"/>
              <a:ext cx="1858201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Vapnik</a:t>
              </a: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and </a:t>
              </a:r>
              <a:r>
                <a:rPr kumimoji="0" lang="en-US" sz="105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Chervonekis</a:t>
              </a: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, 1974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6629400" y="3872664"/>
            <a:ext cx="2430379" cy="2070928"/>
            <a:chOff x="6629400" y="4558464"/>
            <a:chExt cx="2430379" cy="2070928"/>
          </a:xfrm>
        </p:grpSpPr>
        <p:sp>
          <p:nvSpPr>
            <p:cNvPr id="124" name="Rectangle 123"/>
            <p:cNvSpPr/>
            <p:nvPr/>
          </p:nvSpPr>
          <p:spPr bwMode="auto">
            <a:xfrm>
              <a:off x="7154779" y="6095992"/>
              <a:ext cx="1905000" cy="533400"/>
            </a:xfrm>
            <a:prstGeom prst="rect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Control of VC dimension</a:t>
              </a:r>
            </a:p>
          </p:txBody>
        </p:sp>
        <p:cxnSp>
          <p:nvCxnSpPr>
            <p:cNvPr id="125" name="Straight Arrow Connector 124"/>
            <p:cNvCxnSpPr>
              <a:stCxn id="81" idx="3"/>
              <a:endCxn id="124" idx="1"/>
            </p:cNvCxnSpPr>
            <p:nvPr/>
          </p:nvCxnSpPr>
          <p:spPr bwMode="auto">
            <a:xfrm>
              <a:off x="6629400" y="4558464"/>
              <a:ext cx="525379" cy="1804228"/>
            </a:xfrm>
            <a:prstGeom prst="straightConnector1">
              <a:avLst/>
            </a:prstGeom>
            <a:solidFill>
              <a:srgbClr val="00CC99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6" name="Rectangle 125"/>
            <p:cNvSpPr/>
            <p:nvPr/>
          </p:nvSpPr>
          <p:spPr>
            <a:xfrm>
              <a:off x="7134720" y="5847344"/>
              <a:ext cx="147187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1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Vapnik</a:t>
              </a: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(1995)</a:t>
              </a: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0" y="4369468"/>
            <a:ext cx="1905000" cy="1802731"/>
            <a:chOff x="0" y="5055268"/>
            <a:chExt cx="1905000" cy="1802731"/>
          </a:xfrm>
        </p:grpSpPr>
        <p:sp>
          <p:nvSpPr>
            <p:cNvPr id="128" name="Rectangle 127"/>
            <p:cNvSpPr/>
            <p:nvPr/>
          </p:nvSpPr>
          <p:spPr bwMode="auto">
            <a:xfrm>
              <a:off x="0" y="5745070"/>
              <a:ext cx="1905000" cy="1112929"/>
            </a:xfrm>
            <a:prstGeom prst="rect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Generalization to different types of data (even non-</a:t>
              </a: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vectoral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), learning problems &amp; algorithms for solution</a:t>
              </a:r>
            </a:p>
          </p:txBody>
        </p:sp>
        <p:cxnSp>
          <p:nvCxnSpPr>
            <p:cNvPr id="129" name="Straight Arrow Connector 128"/>
            <p:cNvCxnSpPr>
              <a:stCxn id="111" idx="2"/>
              <a:endCxn id="128" idx="0"/>
            </p:cNvCxnSpPr>
            <p:nvPr/>
          </p:nvCxnSpPr>
          <p:spPr bwMode="auto">
            <a:xfrm>
              <a:off x="952500" y="5055268"/>
              <a:ext cx="0" cy="689802"/>
            </a:xfrm>
            <a:prstGeom prst="straightConnector1">
              <a:avLst/>
            </a:prstGeom>
            <a:solidFill>
              <a:srgbClr val="00CC99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0" name="Group 129"/>
          <p:cNvGrpSpPr/>
          <p:nvPr/>
        </p:nvGrpSpPr>
        <p:grpSpPr>
          <a:xfrm>
            <a:off x="2514600" y="2286000"/>
            <a:ext cx="1652934" cy="261610"/>
            <a:chOff x="2514600" y="2971800"/>
            <a:chExt cx="1652934" cy="2616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/>
                <p:cNvSpPr txBox="1"/>
                <p:nvPr/>
              </p:nvSpPr>
              <p:spPr>
                <a:xfrm>
                  <a:off x="2514600" y="2971800"/>
                  <a:ext cx="570989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100" b="1" dirty="0" smtClean="0">
                      <a:solidFill>
                        <a:srgbClr val="000000"/>
                      </a:solidFill>
                      <a:latin typeface="Times New Roman" pitchFamily="18" charset="0"/>
                    </a:rPr>
                    <a:t>C or </a:t>
                  </a:r>
                  <a14:m>
                    <m:oMath xmlns:m="http://schemas.openxmlformats.org/officeDocument/2006/math">
                      <m:r>
                        <a:rPr lang="en-US" sz="1100" b="1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𝝀</m:t>
                      </m:r>
                    </m:oMath>
                  </a14:m>
                  <a:endParaRPr lang="en-US" sz="1100" b="1" dirty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15" name="TextBox 1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4600" y="2971800"/>
                  <a:ext cx="570989" cy="2616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5376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2" name="TextBox 131"/>
            <p:cNvSpPr txBox="1"/>
            <p:nvPr/>
          </p:nvSpPr>
          <p:spPr>
            <a:xfrm>
              <a:off x="3231059" y="2971800"/>
              <a:ext cx="93647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 smtClean="0">
                  <a:solidFill>
                    <a:srgbClr val="000000"/>
                  </a:solidFill>
                  <a:latin typeface="Times New Roman" pitchFamily="18" charset="0"/>
                </a:rPr>
                <a:t>Cortes, 1995</a:t>
              </a:r>
              <a:endParaRPr lang="en-US" sz="11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-78601" y="1812295"/>
            <a:ext cx="1983601" cy="816605"/>
            <a:chOff x="-78601" y="2498095"/>
            <a:chExt cx="1983601" cy="816605"/>
          </a:xfrm>
        </p:grpSpPr>
        <p:sp>
          <p:nvSpPr>
            <p:cNvPr id="134" name="Rectangle 133"/>
            <p:cNvSpPr/>
            <p:nvPr/>
          </p:nvSpPr>
          <p:spPr bwMode="auto">
            <a:xfrm>
              <a:off x="0" y="2781300"/>
              <a:ext cx="1905000" cy="533400"/>
            </a:xfrm>
            <a:prstGeom prst="rect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Structural Risk Minimization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-78601" y="2498095"/>
              <a:ext cx="98456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Vapnik</a:t>
              </a: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, 1961</a:t>
              </a:r>
            </a:p>
          </p:txBody>
        </p:sp>
      </p:grpSp>
      <p:sp>
        <p:nvSpPr>
          <p:cNvPr id="136" name="TextBox 135"/>
          <p:cNvSpPr txBox="1"/>
          <p:nvPr/>
        </p:nvSpPr>
        <p:spPr>
          <a:xfrm>
            <a:off x="7010400" y="990600"/>
            <a:ext cx="21531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</a:rPr>
              <a:t>Control of Bias Variance Dilemma</a:t>
            </a:r>
            <a:endParaRPr lang="en-US" sz="11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56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using a SVM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400" dirty="0" smtClean="0"/>
                  <a:t>Use of structural risk minimization </a:t>
                </a:r>
              </a:p>
              <a:p>
                <a:pPr lvl="1"/>
                <a:r>
                  <a:rPr lang="en-US" sz="1400" dirty="0" smtClean="0"/>
                  <a:t>Reduction of empirical error</a:t>
                </a:r>
              </a:p>
              <a:p>
                <a:pPr lvl="1"/>
                <a:r>
                  <a:rPr lang="en-US" sz="1400" dirty="0" smtClean="0"/>
                  <a:t>Reduction of complexity</a:t>
                </a:r>
              </a:p>
              <a:p>
                <a:r>
                  <a:rPr lang="en-US" sz="1400" dirty="0" smtClean="0"/>
                  <a:t>Tunable Complexity</a:t>
                </a:r>
              </a:p>
              <a:p>
                <a:r>
                  <a:rPr lang="en-US" sz="1400" dirty="0"/>
                  <a:t>Effects of curse of dimensionality is reduced due to the control over </a:t>
                </a:r>
                <a:r>
                  <a:rPr lang="en-US" sz="1400" dirty="0" smtClean="0"/>
                  <a:t>complexity</a:t>
                </a:r>
              </a:p>
              <a:p>
                <a:r>
                  <a:rPr lang="en-US" sz="1400" dirty="0" smtClean="0"/>
                  <a:t>Can have linear or non-linear boundaries through kernels</a:t>
                </a:r>
              </a:p>
              <a:p>
                <a:r>
                  <a:rPr lang="en-US" sz="1400" dirty="0" smtClean="0"/>
                  <a:t>Kernels allow use of implicit feature representation</a:t>
                </a:r>
              </a:p>
              <a:p>
                <a:r>
                  <a:rPr lang="en-US" sz="1400" dirty="0" smtClean="0"/>
                  <a:t>Absence of local minima</a:t>
                </a:r>
              </a:p>
              <a:p>
                <a:r>
                  <a:rPr lang="en-US" sz="1400" dirty="0" smtClean="0"/>
                  <a:t>Sparseness of the solution: Not every data point is required – only support vectors determine the solution</a:t>
                </a:r>
              </a:p>
              <a:p>
                <a:r>
                  <a:rPr lang="en-US" sz="1400" dirty="0" smtClean="0"/>
                  <a:t>Guaranteed error bounds</a:t>
                </a:r>
              </a:p>
              <a:p>
                <a:r>
                  <a:rPr lang="en-US" sz="1400" dirty="0"/>
                  <a:t>Very flexible to different types of problems in machine learning</a:t>
                </a:r>
              </a:p>
              <a:p>
                <a:pPr lvl="1"/>
                <a:r>
                  <a:rPr lang="en-US" sz="1400" dirty="0" smtClean="0"/>
                  <a:t>Multiple instance, ranking, multi-view, regression, clustering, structured output learning …</a:t>
                </a:r>
              </a:p>
              <a:p>
                <a:pPr lvl="1"/>
                <a:r>
                  <a:rPr lang="en-US" sz="1400" dirty="0" smtClean="0"/>
                  <a:t>Can be molded to explicitly optimize performance metrics such as AUC,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 dirty="0">
                            <a:latin typeface="Cambria Math"/>
                          </a:rPr>
                          <m:t>𝑨𝑼𝑪</m:t>
                        </m:r>
                      </m:e>
                      <m:sub>
                        <m:r>
                          <a:rPr lang="en-US" sz="1400" i="1" dirty="0">
                            <a:latin typeface="Cambria Math"/>
                            <a:ea typeface="Cambria Math"/>
                          </a:rPr>
                          <m:t>𝜶</m:t>
                        </m:r>
                        <m:r>
                          <a:rPr lang="en-US" sz="1400" i="1" dirty="0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sz="1400" i="1" dirty="0">
                            <a:latin typeface="Cambria Math"/>
                            <a:ea typeface="Cambria Math"/>
                          </a:rPr>
                          <m:t>𝜷</m:t>
                        </m:r>
                      </m:sub>
                    </m:sSub>
                  </m:oMath>
                </a14:m>
                <a:endParaRPr lang="en-US" sz="1400" dirty="0" smtClean="0">
                  <a:ea typeface="Cambria Math"/>
                </a:endParaRPr>
              </a:p>
              <a:p>
                <a:r>
                  <a:rPr lang="en-US" sz="1400" dirty="0" smtClean="0">
                    <a:ea typeface="Cambria Math"/>
                  </a:rPr>
                  <a:t>Allow for large scale learning: </a:t>
                </a:r>
              </a:p>
              <a:p>
                <a:pPr lvl="1"/>
                <a:r>
                  <a:rPr lang="en-US" sz="1400" dirty="0" smtClean="0">
                    <a:ea typeface="Cambria Math"/>
                  </a:rPr>
                  <a:t>O(n) algorithms exist for linear boundaries – n is the number of examples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/>
                        <a:ea typeface="Cambria Math"/>
                      </a:rPr>
                      <m:t>𝑶</m:t>
                    </m:r>
                    <m:d>
                      <m:dPr>
                        <m:ctrlPr>
                          <a:rPr lang="en-US" sz="1400" b="1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b="1" i="1" dirty="0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1400" b="1" i="1" dirty="0" smtClean="0">
                                <a:latin typeface="Cambria Math"/>
                                <a:ea typeface="Cambria Math"/>
                              </a:rPr>
                              <m:t>𝒅</m:t>
                            </m:r>
                          </m:num>
                          <m:den>
                            <m:r>
                              <a:rPr lang="en-US" sz="1400" b="1" i="1" dirty="0" smtClean="0">
                                <a:latin typeface="Cambria Math"/>
                                <a:ea typeface="Cambria Math"/>
                              </a:rPr>
                              <m:t>𝝀𝝐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400" dirty="0" smtClean="0"/>
                  <a:t> algorithms exist for linear boundaries to achieve an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/>
                        <a:ea typeface="Cambria Math"/>
                      </a:rPr>
                      <m:t>𝝐</m:t>
                    </m:r>
                  </m:oMath>
                </a14:m>
                <a:r>
                  <a:rPr lang="en-US" sz="1400" dirty="0" smtClean="0"/>
                  <a:t> accurate solution</a:t>
                </a:r>
              </a:p>
              <a:p>
                <a:pPr lvl="2"/>
                <a:r>
                  <a:rPr lang="en-US" sz="800" dirty="0" smtClean="0"/>
                  <a:t>d is the number of non-zero feature vectors, </a:t>
                </a:r>
                <a14:m>
                  <m:oMath xmlns:m="http://schemas.openxmlformats.org/officeDocument/2006/math">
                    <m:r>
                      <a:rPr lang="en-US" sz="800" i="1" dirty="0">
                        <a:latin typeface="Cambria Math"/>
                        <a:ea typeface="Cambria Math"/>
                      </a:rPr>
                      <m:t>𝝀</m:t>
                    </m:r>
                  </m:oMath>
                </a14:m>
                <a:r>
                  <a:rPr lang="en-US" sz="800" dirty="0" smtClean="0"/>
                  <a:t> is the regularization parameter</a:t>
                </a:r>
              </a:p>
              <a:p>
                <a:pPr lvl="2"/>
                <a:endParaRPr lang="en-US" sz="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7" t="-143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B6BEF-D979-4651-8E47-894979349E4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94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SVMs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200" b="0" dirty="0"/>
              <a:t>Perhaps the biggest limitation of the support vector approach lies in choice of the kernel."</a:t>
            </a:r>
            <a:br>
              <a:rPr lang="en-US" sz="1200" b="0" dirty="0"/>
            </a:br>
            <a:r>
              <a:rPr lang="en-US" sz="1200" b="0" dirty="0"/>
              <a:t>Burgess (1998)</a:t>
            </a:r>
          </a:p>
          <a:p>
            <a:r>
              <a:rPr lang="en-US" sz="1200" b="0" dirty="0"/>
              <a:t>"A second limitation is speed and size, both in training and testing."</a:t>
            </a:r>
            <a:br>
              <a:rPr lang="en-US" sz="1200" b="0" dirty="0"/>
            </a:br>
            <a:r>
              <a:rPr lang="en-US" sz="1200" b="0" dirty="0"/>
              <a:t>Burgess (1998)</a:t>
            </a:r>
          </a:p>
          <a:p>
            <a:r>
              <a:rPr lang="en-US" sz="1200" b="0" dirty="0"/>
              <a:t>"</a:t>
            </a:r>
            <a:r>
              <a:rPr lang="en-US" sz="1200" b="0" dirty="0" err="1"/>
              <a:t>Discete</a:t>
            </a:r>
            <a:r>
              <a:rPr lang="en-US" sz="1200" b="0" dirty="0"/>
              <a:t> data presents another problem..."</a:t>
            </a:r>
            <a:br>
              <a:rPr lang="en-US" sz="1200" b="0" dirty="0"/>
            </a:br>
            <a:r>
              <a:rPr lang="en-US" sz="1200" b="0" dirty="0"/>
              <a:t>Burgess (1998)</a:t>
            </a:r>
          </a:p>
          <a:p>
            <a:r>
              <a:rPr lang="en-US" sz="1200" b="0" dirty="0"/>
              <a:t>"...the optimal design for multiclass SVM classifiers is a further area for research."</a:t>
            </a:r>
            <a:br>
              <a:rPr lang="en-US" sz="1200" b="0" dirty="0"/>
            </a:br>
            <a:r>
              <a:rPr lang="en-US" sz="1200" b="0" dirty="0"/>
              <a:t>Burgess (1998)</a:t>
            </a:r>
          </a:p>
          <a:p>
            <a:r>
              <a:rPr lang="en-US" sz="1200" b="0" dirty="0"/>
              <a:t>"Although SVMs have good generalization performance, they can be abysmally slow in test phase, a problem addressed in (Burges, 1996; </a:t>
            </a:r>
            <a:r>
              <a:rPr lang="en-US" sz="1200" b="0" dirty="0" err="1"/>
              <a:t>Osuna</a:t>
            </a:r>
            <a:r>
              <a:rPr lang="en-US" sz="1200" b="0" dirty="0"/>
              <a:t> and </a:t>
            </a:r>
            <a:r>
              <a:rPr lang="en-US" sz="1200" b="0" dirty="0" err="1"/>
              <a:t>Girosi</a:t>
            </a:r>
            <a:r>
              <a:rPr lang="en-US" sz="1200" b="0" dirty="0"/>
              <a:t>, 1998)."</a:t>
            </a:r>
            <a:br>
              <a:rPr lang="en-US" sz="1200" b="0" dirty="0"/>
            </a:br>
            <a:r>
              <a:rPr lang="en-US" sz="1200" b="0" dirty="0"/>
              <a:t>Burgess (1998)</a:t>
            </a:r>
          </a:p>
          <a:p>
            <a:r>
              <a:rPr lang="en-US" sz="1200" b="0" dirty="0"/>
              <a:t>"Besides the advantages of SVMs - from a practical point of view - they have some drawbacks. An important practical question that is not entirely solved, is the selection of the kernel function parameters - for Gaussian kernels the width parameter [sigma] - and the value of [epsilon] in the [epsilon]-insensitive loss function...[more]"</a:t>
            </a:r>
            <a:br>
              <a:rPr lang="en-US" sz="1200" b="0" dirty="0"/>
            </a:br>
            <a:r>
              <a:rPr lang="en-US" sz="1200" b="0" dirty="0" err="1"/>
              <a:t>Horváth</a:t>
            </a:r>
            <a:r>
              <a:rPr lang="en-US" sz="1200" b="0" dirty="0"/>
              <a:t> (2003) in </a:t>
            </a:r>
            <a:r>
              <a:rPr lang="en-US" sz="1200" b="0" dirty="0" err="1"/>
              <a:t>Suykens</a:t>
            </a:r>
            <a:r>
              <a:rPr lang="en-US" sz="1200" b="0" dirty="0"/>
              <a:t> et al.</a:t>
            </a:r>
          </a:p>
          <a:p>
            <a:r>
              <a:rPr lang="en-US" sz="1200" b="0" dirty="0"/>
              <a:t>"However, from a practical point of view perhaps the most serious problem with SVMs is the high algorithmic complexity and extensive memory requirements of the required quadratic programming in large-scale tasks."</a:t>
            </a:r>
            <a:br>
              <a:rPr lang="en-US" sz="1200" b="0" dirty="0"/>
            </a:br>
            <a:r>
              <a:rPr lang="en-US" sz="1200" b="0" dirty="0" err="1"/>
              <a:t>Horváth</a:t>
            </a:r>
            <a:r>
              <a:rPr lang="en-US" sz="1200" b="0" dirty="0"/>
              <a:t> (2003) in </a:t>
            </a:r>
            <a:r>
              <a:rPr lang="en-US" sz="1200" b="0" dirty="0" err="1"/>
              <a:t>Suykens</a:t>
            </a:r>
            <a:r>
              <a:rPr lang="en-US" sz="1200" b="0" dirty="0"/>
              <a:t> et al. p 392</a:t>
            </a:r>
          </a:p>
          <a:p>
            <a:r>
              <a:rPr lang="en-US" sz="1200" b="0" dirty="0" smtClean="0"/>
              <a:t>Kernels determine regularization so the choice of a kernel makes the SVM prone to over-fitting</a:t>
            </a:r>
            <a:r>
              <a:rPr lang="en-US" sz="1200" b="0" dirty="0"/>
              <a:t/>
            </a:r>
            <a:br>
              <a:rPr lang="en-US" sz="1200" b="0" dirty="0"/>
            </a:br>
            <a:endParaRPr lang="en-US" sz="1200" b="0" dirty="0"/>
          </a:p>
          <a:p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B6BEF-D979-4651-8E47-894979349E4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5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C. J. C. Burges, “A Tutorial on Support Vector Machines for Pattern Recognition,” </a:t>
            </a:r>
            <a:r>
              <a:rPr lang="en-US" i="1" dirty="0"/>
              <a:t>Data Min </a:t>
            </a:r>
            <a:r>
              <a:rPr lang="en-US" i="1" dirty="0" err="1"/>
              <a:t>Knowl</a:t>
            </a:r>
            <a:r>
              <a:rPr lang="en-US" i="1" dirty="0"/>
              <a:t> </a:t>
            </a:r>
            <a:r>
              <a:rPr lang="en-US" i="1" dirty="0" err="1"/>
              <a:t>Discov</a:t>
            </a:r>
            <a:r>
              <a:rPr lang="en-US" dirty="0"/>
              <a:t>, vol. 2, no. 2, pp. 121–167, Jun. 1998.</a:t>
            </a:r>
          </a:p>
          <a:p>
            <a:pPr lvl="1"/>
            <a:r>
              <a:rPr lang="en-US" dirty="0"/>
              <a:t>Cited by: </a:t>
            </a:r>
            <a:r>
              <a:rPr lang="en-US" dirty="0" smtClean="0"/>
              <a:t>14248</a:t>
            </a:r>
          </a:p>
          <a:p>
            <a:r>
              <a:rPr lang="en-US" dirty="0" smtClean="0"/>
              <a:t>Optional</a:t>
            </a:r>
          </a:p>
          <a:p>
            <a:r>
              <a:rPr lang="en-US" sz="1400" dirty="0"/>
              <a:t>Zhang, </a:t>
            </a:r>
            <a:r>
              <a:rPr lang="en-US" sz="1400" dirty="0" err="1"/>
              <a:t>ChunHua</a:t>
            </a:r>
            <a:r>
              <a:rPr lang="en-US" sz="1400" dirty="0"/>
              <a:t>, </a:t>
            </a:r>
            <a:r>
              <a:rPr lang="en-US" sz="1400" dirty="0" err="1"/>
              <a:t>YingJie</a:t>
            </a:r>
            <a:r>
              <a:rPr lang="en-US" sz="1400" dirty="0"/>
              <a:t> </a:t>
            </a:r>
            <a:r>
              <a:rPr lang="en-US" sz="1400" dirty="0" err="1"/>
              <a:t>Tian</a:t>
            </a:r>
            <a:r>
              <a:rPr lang="en-US" sz="1400" dirty="0"/>
              <a:t>, and </a:t>
            </a:r>
            <a:r>
              <a:rPr lang="en-US" sz="1400" dirty="0" err="1"/>
              <a:t>NaiYang</a:t>
            </a:r>
            <a:r>
              <a:rPr lang="en-US" sz="1400" dirty="0"/>
              <a:t> Deng. “The New Interpretation of Support Vector Machines on Statistical Learning Theory.” </a:t>
            </a:r>
            <a:r>
              <a:rPr lang="en-US" sz="1400" i="1" dirty="0"/>
              <a:t>Science in China Series A: Mathematics</a:t>
            </a:r>
            <a:r>
              <a:rPr lang="en-US" sz="1400" dirty="0"/>
              <a:t> 53, no. 1 (January 28, 2010): 151–64. doi:10.1007/s11425-010-0018-6.</a:t>
            </a:r>
          </a:p>
          <a:p>
            <a:r>
              <a:rPr lang="en-US" sz="1400" dirty="0"/>
              <a:t>Abe, Prof </a:t>
            </a:r>
            <a:r>
              <a:rPr lang="en-US" sz="1400" dirty="0" err="1"/>
              <a:t>Dr</a:t>
            </a:r>
            <a:r>
              <a:rPr lang="en-US" sz="1400" dirty="0"/>
              <a:t> Shigeo. “Variants of Support Vector Machines.” In </a:t>
            </a:r>
            <a:r>
              <a:rPr lang="en-US" sz="1400" i="1" dirty="0"/>
              <a:t>Support Vector Machines for Pattern Classification</a:t>
            </a:r>
            <a:r>
              <a:rPr lang="en-US" sz="1400" dirty="0"/>
              <a:t>, 163–226. Advances in Pattern Recognition. Springer London, 2010. </a:t>
            </a:r>
            <a:r>
              <a:rPr lang="en-US" sz="1400" dirty="0">
                <a:hlinkClick r:id="rId2"/>
              </a:rPr>
              <a:t>http://link.springer.com/chapter/10.1007/978-1-84996-098-4_4</a:t>
            </a:r>
            <a:r>
              <a:rPr lang="en-US" sz="1400" dirty="0" smtClean="0"/>
              <a:t>.</a:t>
            </a:r>
          </a:p>
          <a:p>
            <a:r>
              <a:rPr lang="en-US" sz="1400" dirty="0"/>
              <a:t>Section-III: Constructing Kernels in J. </a:t>
            </a:r>
            <a:r>
              <a:rPr lang="en-US" sz="1400" dirty="0" err="1"/>
              <a:t>Shawe</a:t>
            </a:r>
            <a:r>
              <a:rPr lang="en-US" sz="1400" dirty="0"/>
              <a:t>-Taylor and N. </a:t>
            </a:r>
            <a:r>
              <a:rPr lang="en-US" sz="1400" dirty="0" err="1"/>
              <a:t>Cristianini</a:t>
            </a:r>
            <a:r>
              <a:rPr lang="en-US" sz="1400" dirty="0"/>
              <a:t>, Kernel Methods for Pattern Analysis. New York, NY, USA: Cambridge University Press</a:t>
            </a:r>
            <a:r>
              <a:rPr lang="en-US" sz="1400"/>
              <a:t>, </a:t>
            </a:r>
            <a:r>
              <a:rPr lang="en-US" sz="1400" smtClean="0"/>
              <a:t>2004.</a:t>
            </a:r>
          </a:p>
          <a:p>
            <a:r>
              <a:rPr lang="en-US" sz="1400" smtClean="0"/>
              <a:t>J</a:t>
            </a:r>
            <a:r>
              <a:rPr lang="en-US" sz="1400" dirty="0"/>
              <a:t>. </a:t>
            </a:r>
            <a:r>
              <a:rPr lang="en-US" sz="1400" dirty="0" err="1"/>
              <a:t>Vert</a:t>
            </a:r>
            <a:r>
              <a:rPr lang="en-US" sz="1400" dirty="0"/>
              <a:t>, K. </a:t>
            </a:r>
            <a:r>
              <a:rPr lang="en-US" sz="1400" dirty="0" err="1"/>
              <a:t>Tsuda</a:t>
            </a:r>
            <a:r>
              <a:rPr lang="en-US" sz="1400" dirty="0"/>
              <a:t>, and B. </a:t>
            </a:r>
            <a:r>
              <a:rPr lang="en-US" sz="1400" dirty="0" err="1"/>
              <a:t>Scholkopf</a:t>
            </a:r>
            <a:r>
              <a:rPr lang="en-US" sz="1400" dirty="0"/>
              <a:t>, “A primer on kernel methods,” in </a:t>
            </a:r>
            <a:r>
              <a:rPr lang="en-US" sz="1400" i="1" dirty="0"/>
              <a:t>Kernel Methods in Computational Biology</a:t>
            </a:r>
            <a:r>
              <a:rPr lang="en-US" sz="1400" dirty="0"/>
              <a:t>, MIT Press, 2004, pp. 35–70.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Assignment (20 Marks)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buFont typeface="+mj-lt"/>
                  <a:buAutoNum type="arabicPeriod"/>
                </a:pPr>
                <a:r>
                  <a:rPr lang="en-US" sz="1200" dirty="0"/>
                  <a:t>If an example does not violate the margin and does not lie on the margin what will be its </a:t>
                </a:r>
                <a:r>
                  <a:rPr lang="el-GR" sz="1200" dirty="0">
                    <a:cs typeface="Arial" charset="0"/>
                  </a:rPr>
                  <a:t>α</a:t>
                </a:r>
                <a:r>
                  <a:rPr lang="en-US" sz="1200" baseline="-25000" dirty="0">
                    <a:cs typeface="Arial" charset="0"/>
                  </a:rPr>
                  <a:t>i</a:t>
                </a:r>
                <a:r>
                  <a:rPr lang="en-US" sz="1200" dirty="0" smtClean="0"/>
                  <a:t>? Why</a:t>
                </a:r>
                <a:r>
                  <a:rPr lang="en-US" sz="1200" dirty="0" smtClean="0"/>
                  <a:t>? [1]</a:t>
                </a:r>
                <a:endParaRPr lang="en-US" sz="1200" dirty="0"/>
              </a:p>
              <a:p>
                <a:pPr>
                  <a:buFont typeface="+mj-lt"/>
                  <a:buAutoNum type="arabicPeriod"/>
                </a:pPr>
                <a:r>
                  <a:rPr lang="en-US" sz="1200" dirty="0"/>
                  <a:t>If an example violates the margin, what will be its </a:t>
                </a:r>
                <a:r>
                  <a:rPr lang="el-GR" sz="1200" dirty="0">
                    <a:cs typeface="Arial" charset="0"/>
                  </a:rPr>
                  <a:t>α</a:t>
                </a:r>
                <a:r>
                  <a:rPr lang="en-US" sz="1200" baseline="-25000" dirty="0">
                    <a:cs typeface="Arial" charset="0"/>
                  </a:rPr>
                  <a:t>i</a:t>
                </a:r>
                <a:r>
                  <a:rPr lang="en-US" sz="1200" dirty="0" smtClean="0"/>
                  <a:t>? Why</a:t>
                </a:r>
                <a:r>
                  <a:rPr lang="en-US" sz="1200" dirty="0" smtClean="0"/>
                  <a:t>? [1]</a:t>
                </a:r>
                <a:endParaRPr lang="en-US" sz="1200" dirty="0"/>
              </a:p>
              <a:p>
                <a:pPr>
                  <a:buFont typeface="+mj-lt"/>
                  <a:buAutoNum type="arabicPeriod"/>
                </a:pPr>
                <a:r>
                  <a:rPr lang="en-US" sz="1200" dirty="0"/>
                  <a:t>If an example lies exactly on the margin, what will be its </a:t>
                </a:r>
                <a:r>
                  <a:rPr lang="el-GR" sz="1200" dirty="0">
                    <a:cs typeface="Arial" charset="0"/>
                  </a:rPr>
                  <a:t>α</a:t>
                </a:r>
                <a:r>
                  <a:rPr lang="en-US" sz="1200" baseline="-25000" dirty="0">
                    <a:cs typeface="Arial" charset="0"/>
                  </a:rPr>
                  <a:t>i</a:t>
                </a:r>
                <a:r>
                  <a:rPr lang="en-US" sz="1200" dirty="0" smtClean="0"/>
                  <a:t>? Why</a:t>
                </a:r>
                <a:r>
                  <a:rPr lang="en-US" sz="1200" dirty="0" smtClean="0"/>
                  <a:t>? [1]</a:t>
                </a:r>
                <a:endParaRPr lang="en-US" sz="1200" dirty="0"/>
              </a:p>
              <a:p>
                <a:pPr>
                  <a:buFont typeface="+mj-lt"/>
                  <a:buAutoNum type="arabicPeriod"/>
                </a:pPr>
                <a:r>
                  <a:rPr lang="en-US" sz="1200" dirty="0"/>
                  <a:t>What is the relationship between </a:t>
                </a:r>
                <a:r>
                  <a:rPr lang="el-GR" sz="1200" dirty="0">
                    <a:cs typeface="Arial" charset="0"/>
                  </a:rPr>
                  <a:t>α</a:t>
                </a:r>
                <a:r>
                  <a:rPr lang="en-US" sz="1200" baseline="-25000" dirty="0">
                    <a:cs typeface="Arial" charset="0"/>
                  </a:rPr>
                  <a:t>i</a:t>
                </a:r>
                <a:r>
                  <a:rPr lang="en-US" sz="1200" dirty="0"/>
                  <a:t> of the dual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/>
                            <a:ea typeface="Cambria Math"/>
                          </a:rPr>
                          <m:t>𝝃</m:t>
                        </m:r>
                      </m:e>
                      <m:sub>
                        <m:r>
                          <a:rPr lang="en-US" sz="1200" i="1">
                            <a:latin typeface="Cambria Math"/>
                            <a:ea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200" dirty="0"/>
                  <a:t> of the primal for an example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/>
                        <a:ea typeface="Cambria Math"/>
                      </a:rPr>
                      <m:t>𝒊</m:t>
                    </m:r>
                  </m:oMath>
                </a14:m>
                <a:r>
                  <a:rPr lang="en-US" sz="1200" dirty="0" smtClean="0"/>
                  <a:t>? [1]</a:t>
                </a:r>
                <a:endParaRPr lang="en-US" sz="1200" dirty="0"/>
              </a:p>
              <a:p>
                <a:pPr>
                  <a:buFont typeface="+mj-lt"/>
                  <a:buAutoNum type="arabicPeriod"/>
                </a:pPr>
                <a:r>
                  <a:rPr lang="en-US" sz="1200" dirty="0"/>
                  <a:t>How has the </a:t>
                </a:r>
                <a:r>
                  <a:rPr lang="en-US" sz="1200" dirty="0" err="1"/>
                  <a:t>Representer’s</a:t>
                </a:r>
                <a:r>
                  <a:rPr lang="en-US" sz="1200" dirty="0"/>
                  <a:t> theorem been used to solve the SVM problem in the primal in the paper given below</a:t>
                </a:r>
                <a:r>
                  <a:rPr lang="en-US" sz="1200" dirty="0" smtClean="0"/>
                  <a:t>? [2]</a:t>
                </a:r>
                <a:endParaRPr lang="en-US" sz="1200" dirty="0"/>
              </a:p>
              <a:p>
                <a:pPr marL="457200" lvl="1" indent="0">
                  <a:buNone/>
                </a:pPr>
                <a:r>
                  <a:rPr lang="en-US" sz="1200" dirty="0" smtClean="0"/>
                  <a:t>O</a:t>
                </a:r>
                <a:r>
                  <a:rPr lang="en-US" sz="1200" dirty="0"/>
                  <a:t>. </a:t>
                </a:r>
                <a:r>
                  <a:rPr lang="en-US" sz="1200" dirty="0" err="1"/>
                  <a:t>Chapelle</a:t>
                </a:r>
                <a:r>
                  <a:rPr lang="en-US" sz="1200" dirty="0"/>
                  <a:t>, “Training a Support Vector Machine in the Primal,” </a:t>
                </a:r>
                <a:r>
                  <a:rPr lang="en-US" sz="1200" i="1" dirty="0"/>
                  <a:t>Neural </a:t>
                </a:r>
                <a:r>
                  <a:rPr lang="en-US" sz="1200" i="1" dirty="0" err="1"/>
                  <a:t>Comput</a:t>
                </a:r>
                <a:r>
                  <a:rPr lang="en-US" sz="1200" dirty="0"/>
                  <a:t>, vol. 19, no. 5, pp. 1155–1178, May 2007.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1200" dirty="0"/>
                  <a:t>What is the Gram matrix</a:t>
                </a:r>
                <a:r>
                  <a:rPr lang="en-US" sz="1200" dirty="0" smtClean="0"/>
                  <a:t>? [1]</a:t>
                </a:r>
                <a:endParaRPr lang="en-US" sz="1200" dirty="0"/>
              </a:p>
              <a:p>
                <a:pPr>
                  <a:buFont typeface="+mj-lt"/>
                  <a:buAutoNum type="arabicPeriod"/>
                </a:pPr>
                <a:r>
                  <a:rPr lang="en-US" sz="1200" dirty="0" smtClean="0"/>
                  <a:t>Why </a:t>
                </a:r>
                <a:r>
                  <a:rPr lang="en-US" sz="1200" dirty="0"/>
                  <a:t>should a kernel satisfy the Mercer’s conditions</a:t>
                </a:r>
                <a:r>
                  <a:rPr lang="en-US" sz="1200" dirty="0" smtClean="0"/>
                  <a:t>? [1]</a:t>
                </a:r>
                <a:endParaRPr lang="en-US" sz="1200" dirty="0"/>
              </a:p>
              <a:p>
                <a:pPr>
                  <a:buFont typeface="+mj-lt"/>
                  <a:buAutoNum type="arabicPeriod"/>
                </a:pPr>
                <a:r>
                  <a:rPr lang="en-US" sz="1200" dirty="0"/>
                  <a:t>If a kernel doesn’t satisfy Mercer’s conditions, will the corresponding SVM be convex</a:t>
                </a:r>
                <a:r>
                  <a:rPr lang="en-US" sz="1200" dirty="0" smtClean="0"/>
                  <a:t>? [1]</a:t>
                </a:r>
                <a:endParaRPr lang="en-US" sz="1200" dirty="0"/>
              </a:p>
              <a:p>
                <a:pPr>
                  <a:buFont typeface="+mj-lt"/>
                  <a:buAutoNum type="arabicPeriod"/>
                </a:pPr>
                <a:r>
                  <a:rPr lang="en-US" sz="1200" dirty="0" smtClean="0"/>
                  <a:t>What </a:t>
                </a:r>
                <a:r>
                  <a:rPr lang="en-US" sz="1200" dirty="0"/>
                  <a:t>happens we choose ||w||</a:t>
                </a:r>
                <a:r>
                  <a:rPr lang="en-US" sz="1200" baseline="-25000" dirty="0"/>
                  <a:t>1</a:t>
                </a:r>
                <a:r>
                  <a:rPr lang="en-US" sz="1200" dirty="0"/>
                  <a:t> or ||w||</a:t>
                </a:r>
                <a:r>
                  <a:rPr lang="en-US" sz="1200" baseline="-25000" dirty="0"/>
                  <a:t>0</a:t>
                </a:r>
                <a:r>
                  <a:rPr lang="en-US" sz="1200" dirty="0"/>
                  <a:t> instead of ||w||</a:t>
                </a:r>
                <a:r>
                  <a:rPr lang="en-US" sz="1200" baseline="-25000" dirty="0"/>
                  <a:t>2</a:t>
                </a:r>
                <a:r>
                  <a:rPr lang="en-US" sz="1200" dirty="0"/>
                  <a:t> in the optimization</a:t>
                </a:r>
                <a:r>
                  <a:rPr lang="en-US" sz="1200" dirty="0" smtClean="0"/>
                  <a:t>? How</a:t>
                </a:r>
                <a:r>
                  <a:rPr lang="en-US" sz="1200" dirty="0" smtClean="0"/>
                  <a:t>? [1]</a:t>
                </a:r>
                <a:endParaRPr lang="en-US" sz="1200" dirty="0"/>
              </a:p>
              <a:p>
                <a:pPr>
                  <a:buFont typeface="+mj-lt"/>
                  <a:buAutoNum type="arabicPeriod"/>
                </a:pPr>
                <a:r>
                  <a:rPr lang="en-US" sz="1200" dirty="0"/>
                  <a:t>What happens if we choose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2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200" b="1" i="1">
                            <a:latin typeface="Cambria Math"/>
                          </a:rPr>
                          <m:t>𝒊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12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1200" i="1">
                                <a:latin typeface="Cambria Math"/>
                                <a:ea typeface="Cambria Math"/>
                              </a:rPr>
                              <m:t>𝝃</m:t>
                            </m:r>
                          </m:e>
                          <m:sub>
                            <m:r>
                              <a:rPr lang="en-US" sz="1200" b="1" i="1">
                                <a:latin typeface="Cambria Math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200" b="1" i="1">
                                <a:latin typeface="Cambria Math"/>
                              </a:rPr>
                              <m:t>𝟐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sz="1200" dirty="0"/>
                  <a:t> instead of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2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200" i="1">
                            <a:latin typeface="Cambria Math"/>
                          </a:rPr>
                          <m:t>𝒊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12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1200" i="1">
                                <a:latin typeface="Cambria Math"/>
                                <a:ea typeface="Cambria Math"/>
                              </a:rPr>
                              <m:t>𝝃</m:t>
                            </m:r>
                          </m:e>
                          <m:sub>
                            <m:r>
                              <a:rPr lang="en-US" sz="1200" i="1">
                                <a:latin typeface="Cambria Math"/>
                              </a:rPr>
                              <m:t>𝒊</m:t>
                            </m:r>
                          </m:sub>
                          <m:sup/>
                        </m:sSubSup>
                      </m:e>
                    </m:nary>
                  </m:oMath>
                </a14:m>
                <a:r>
                  <a:rPr lang="en-US" sz="1200" dirty="0"/>
                  <a:t> in the optimization and remove the constraints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/>
                        <a:ea typeface="Cambria Math"/>
                      </a:rPr>
                      <m:t>𝝃</m:t>
                    </m:r>
                    <m:r>
                      <a:rPr lang="en-US" sz="1200" i="1">
                        <a:latin typeface="Cambria Math"/>
                        <a:ea typeface="Cambria Math"/>
                      </a:rPr>
                      <m:t>≽</m:t>
                    </m:r>
                    <m:r>
                      <a:rPr lang="en-US" sz="1200" b="1" i="1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en-US" sz="1200" dirty="0" smtClean="0"/>
                  <a:t>? [2]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1200" dirty="0" smtClean="0"/>
                  <a:t>How does margin maximization lead to better generalization? Explain in terms of Structural Risk Minimization. [1]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1200" dirty="0" smtClean="0"/>
                  <a:t>How is the </a:t>
                </a:r>
                <a:r>
                  <a:rPr lang="en-US" sz="1200" dirty="0" err="1" smtClean="0"/>
                  <a:t>Representer</a:t>
                </a:r>
                <a:r>
                  <a:rPr lang="en-US" sz="1200" dirty="0" smtClean="0"/>
                  <a:t> Theorem Useful? [1]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1200" dirty="0" smtClean="0"/>
                  <a:t>What are the error bounds of an SVM useful for? [1]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1200" dirty="0" smtClean="0"/>
                  <a:t>How can you create a bias-less SVM Without any loss in accuracy? [1]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1200" dirty="0" smtClean="0"/>
                  <a:t>What is meant by a regularization path? [1]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1200" dirty="0" smtClean="0"/>
                  <a:t>How can you make a </a:t>
                </a:r>
                <a:r>
                  <a:rPr lang="en-US" sz="1200" dirty="0" err="1" smtClean="0"/>
                  <a:t>kernelized</a:t>
                </a:r>
                <a:r>
                  <a:rPr lang="en-US" sz="1200" dirty="0" smtClean="0"/>
                  <a:t> Nearest Neighbor Classifier? [1.5]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1200" dirty="0" smtClean="0"/>
                  <a:t>How can you make a regularized nearest neighbor classifier? [1.5]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1200" dirty="0" smtClean="0"/>
                  <a:t>Why does the generalization error bound increase with increase in the number of support vectors? [1]</a:t>
                </a:r>
              </a:p>
              <a:p>
                <a:pPr>
                  <a:buFont typeface="+mj-lt"/>
                  <a:buAutoNum type="arabicPeriod"/>
                </a:pPr>
                <a:endParaRPr lang="en-US" sz="1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6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6CCF-66CA-416F-9C47-958508A948F3}" type="slidenum">
              <a:rPr lang="en-US"/>
              <a:pPr/>
              <a:t>29</a:t>
            </a:fld>
            <a:endParaRPr lang="en-US"/>
          </a:p>
        </p:txBody>
      </p:sp>
      <p:sp>
        <p:nvSpPr>
          <p:cNvPr id="99738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</a:t>
            </a:r>
            <a:r>
              <a:rPr lang="en-US" dirty="0" smtClean="0"/>
              <a:t>Lecture</a:t>
            </a:r>
            <a:endParaRPr lang="en-US" dirty="0"/>
          </a:p>
        </p:txBody>
      </p:sp>
      <p:sp>
        <p:nvSpPr>
          <p:cNvPr id="99738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r"/>
            <a:r>
              <a:rPr lang="en-US" dirty="0"/>
              <a:t>I believe that learning has just started, because whatever we did before, it was some sort of a classical setting known to classical statistics as well. Now we come to the moment where we are trying to develop a new philosophy which goes beyond classical models.</a:t>
            </a:r>
          </a:p>
          <a:p>
            <a:pPr algn="r"/>
            <a:r>
              <a:rPr lang="en-US" sz="1600" dirty="0"/>
              <a:t>- </a:t>
            </a:r>
            <a:r>
              <a:rPr lang="en-US" sz="1600" dirty="0" err="1" smtClean="0"/>
              <a:t>Vapnik</a:t>
            </a:r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2362200" y="5528102"/>
            <a:ext cx="10287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hlinkClick r:id="rId3"/>
              </a:rPr>
              <a:t>http://www.learningtheory.org/learning-has-just-started-an-interview-with-prof-vladimir-vapnik</a:t>
            </a:r>
            <a:r>
              <a:rPr lang="en-US" sz="1050" dirty="0" smtClean="0">
                <a:hlinkClick r:id="rId3"/>
              </a:rPr>
              <a:t>/</a:t>
            </a:r>
            <a:endParaRPr lang="en-US" sz="1050" dirty="0" smtClean="0"/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72668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24400"/>
                <a:ext cx="8229600" cy="16002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2400" dirty="0" smtClean="0"/>
                  <a:t>Question: When does an example violate the margin?</a:t>
                </a:r>
              </a:p>
              <a:p>
                <a:pPr lvl="1"/>
                <a:r>
                  <a:rPr lang="en-US" sz="2000" dirty="0" smtClean="0"/>
                  <a:t>When: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𝜁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/>
                      </a:rPr>
                      <m:t>&gt;0</m:t>
                    </m:r>
                  </m:oMath>
                </a14:m>
                <a:r>
                  <a:rPr lang="en-US" sz="2000" dirty="0" smtClean="0"/>
                  <a:t> </a:t>
                </a:r>
              </a:p>
              <a:p>
                <a:pPr lvl="1"/>
                <a:r>
                  <a:rPr lang="en-US" sz="2000" dirty="0" smtClean="0"/>
                  <a:t>Equivalently: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/>
                                <a:ea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&lt;1</m:t>
                    </m:r>
                  </m:oMath>
                </a14:m>
                <a:r>
                  <a:rPr lang="en-US" sz="2000" dirty="0" smtClean="0"/>
                  <a:t> or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  <a:ea typeface="Cambria Math"/>
                      </a:rPr>
                      <m:t>1−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/>
                                <a:ea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&gt;0</m:t>
                    </m:r>
                  </m:oMath>
                </a14:m>
                <a:r>
                  <a:rPr lang="en-US" sz="2000" dirty="0"/>
                  <a:t> </a:t>
                </a:r>
                <a:endParaRPr lang="en-US" sz="2000" dirty="0" smtClean="0"/>
              </a:p>
              <a:p>
                <a:pPr lvl="1"/>
                <a:r>
                  <a:rPr lang="en-US" sz="2000" dirty="0" smtClean="0"/>
                  <a:t>Thus,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𝜁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0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max</m:t>
                    </m:r>
                    <m:r>
                      <a:rPr lang="en-US" sz="2000" b="0" i="0" smtClean="0">
                        <a:latin typeface="Cambria Math"/>
                        <a:ea typeface="Cambria Math"/>
                      </a:rPr>
                      <m:t>(0,1−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/>
                                <a:ea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2000" b="0" i="0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What if I remove “C” and multiply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en-US" sz="2400" dirty="0" smtClean="0"/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𝒘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𝑻</m:t>
                        </m:r>
                      </m:sup>
                    </m:sSup>
                    <m:r>
                      <a:rPr lang="en-US" sz="2400" b="1" i="1" smtClean="0">
                        <a:latin typeface="Cambria Math"/>
                      </a:rPr>
                      <m:t>𝒘</m:t>
                    </m:r>
                  </m:oMath>
                </a14:m>
                <a:r>
                  <a:rPr lang="en-US" sz="2400" dirty="0" smtClean="0"/>
                  <a:t> ?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24400"/>
                <a:ext cx="8229600" cy="1600200"/>
              </a:xfrm>
              <a:blipFill rotWithShape="1">
                <a:blip r:embed="rId3"/>
                <a:stretch>
                  <a:fillRect l="-296" t="-3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B6BEF-D979-4651-8E47-894979349E48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119569"/>
              </p:ext>
            </p:extLst>
          </p:nvPr>
        </p:nvGraphicFramePr>
        <p:xfrm>
          <a:off x="457200" y="990600"/>
          <a:ext cx="3322637" cy="365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" name="Equation" r:id="rId4" imgW="2044700" imgH="2247900" progId="Equation.DSMT4">
                  <p:embed/>
                </p:oleObj>
              </mc:Choice>
              <mc:Fallback>
                <p:oleObj name="Equation" r:id="rId4" imgW="2044700" imgH="2247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90600"/>
                        <a:ext cx="3322637" cy="3652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4" name="Picture 1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975" y="762000"/>
            <a:ext cx="5617120" cy="3160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82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B6BEF-D979-4651-8E47-894979349E48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105128"/>
              </p:ext>
            </p:extLst>
          </p:nvPr>
        </p:nvGraphicFramePr>
        <p:xfrm>
          <a:off x="381000" y="1955800"/>
          <a:ext cx="4699000" cy="459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" name="Equation" r:id="rId3" imgW="2413000" imgH="2362200" progId="Equation.DSMT4">
                  <p:embed/>
                </p:oleObj>
              </mc:Choice>
              <mc:Fallback>
                <p:oleObj name="Equation" r:id="rId3" imgW="2413000" imgH="2362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955800"/>
                        <a:ext cx="4699000" cy="459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381000" y="1584396"/>
            <a:ext cx="5638800" cy="3124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dual for of the SVM is obtained by substituting the KKT conditions into the primal and inverting the order of the maximization and minimization</a:t>
            </a:r>
          </a:p>
          <a:p>
            <a:pPr lvl="1"/>
            <a:r>
              <a:rPr lang="en-US" dirty="0" smtClean="0"/>
              <a:t>If the solution exists then, at the optimal point, the value of the primal and the dual are the same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62600" y="4648200"/>
                <a:ext cx="3142463" cy="1927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𝒘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4648200"/>
                <a:ext cx="3142463" cy="19271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415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dirty="0"/>
                  <a:t>Some Observations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l-GR" dirty="0">
                    <a:cs typeface="Arial" charset="0"/>
                  </a:rPr>
                  <a:t>α</a:t>
                </a:r>
                <a:r>
                  <a:rPr lang="en-US" baseline="-25000" dirty="0">
                    <a:cs typeface="Arial" charset="0"/>
                  </a:rPr>
                  <a:t>i</a:t>
                </a:r>
                <a:r>
                  <a:rPr lang="en-US" dirty="0">
                    <a:cs typeface="Arial" charset="0"/>
                  </a:rPr>
                  <a:t> will be non-zero (positive) only for the points that are support vectors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cs typeface="Arial" charset="0"/>
                      </a:rPr>
                      <m:t>0</m:t>
                    </m:r>
                    <m:r>
                      <a:rPr lang="en-US" i="1" dirty="0" smtClean="0">
                        <a:latin typeface="Cambria Math"/>
                        <a:ea typeface="Cambria Math"/>
                        <a:cs typeface="Arial" charset="0"/>
                      </a:rPr>
                      <m:t>≤</m:t>
                    </m:r>
                    <m:r>
                      <m:rPr>
                        <m:nor/>
                      </m:rPr>
                      <a:rPr lang="en-US" dirty="0">
                        <a:cs typeface="Arial" charset="0"/>
                      </a:rPr>
                      <m:t> </m:t>
                    </m:r>
                    <m:r>
                      <m:rPr>
                        <m:nor/>
                      </m:rPr>
                      <a:rPr lang="el-GR" dirty="0">
                        <a:cs typeface="Arial" charset="0"/>
                      </a:rPr>
                      <m:t>α</m:t>
                    </m:r>
                    <m:r>
                      <m:rPr>
                        <m:nor/>
                      </m:rPr>
                      <a:rPr lang="en-US" baseline="-25000" dirty="0">
                        <a:cs typeface="Arial" charset="0"/>
                      </a:rPr>
                      <m:t>i</m:t>
                    </m:r>
                    <m:r>
                      <m:rPr>
                        <m:nor/>
                      </m:rPr>
                      <a:rPr lang="en-US" baseline="-25000" dirty="0">
                        <a:cs typeface="Arial" charset="0"/>
                      </a:rPr>
                      <m:t> </m:t>
                    </m:r>
                    <m:r>
                      <a:rPr lang="en-US" i="1" dirty="0" smtClean="0">
                        <a:latin typeface="Cambria Math"/>
                        <a:ea typeface="Cambria Math"/>
                        <a:cs typeface="Arial" charset="0"/>
                      </a:rPr>
                      <m:t>≤</m:t>
                    </m:r>
                    <m:r>
                      <m:rPr>
                        <m:nor/>
                      </m:rPr>
                      <a:rPr lang="en-US" dirty="0">
                        <a:cs typeface="Arial" charset="0"/>
                      </a:rPr>
                      <m:t>C</m:t>
                    </m:r>
                    <m:r>
                      <m:rPr>
                        <m:nor/>
                      </m:rPr>
                      <a:rPr lang="en-US" dirty="0">
                        <a:cs typeface="Arial" charset="0"/>
                      </a:rPr>
                      <m:t> </m:t>
                    </m:r>
                  </m:oMath>
                </a14:m>
                <a:endParaRPr lang="en-US" dirty="0" smtClean="0">
                  <a:cs typeface="Arial" charset="0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dirty="0" smtClean="0">
                    <a:cs typeface="Arial" charset="0"/>
                  </a:rPr>
                  <a:t>C </a:t>
                </a:r>
                <a:r>
                  <a:rPr lang="en-US" dirty="0">
                    <a:cs typeface="Arial" charset="0"/>
                  </a:rPr>
                  <a:t>is the weight of the penalty of the term representing margin violation </a:t>
                </a:r>
              </a:p>
              <a:p>
                <a:pPr lvl="2" eaLnBrk="1" hangingPunct="1">
                  <a:lnSpc>
                    <a:spcPct val="90000"/>
                  </a:lnSpc>
                </a:pPr>
                <a:r>
                  <a:rPr lang="en-US" dirty="0">
                    <a:cs typeface="Arial" charset="0"/>
                  </a:rPr>
                  <a:t>If C is small, then more margin violations will occur</a:t>
                </a:r>
              </a:p>
              <a:p>
                <a:pPr lvl="2" eaLnBrk="1" hangingPunct="1">
                  <a:lnSpc>
                    <a:spcPct val="90000"/>
                  </a:lnSpc>
                </a:pPr>
                <a:r>
                  <a:rPr lang="en-US" dirty="0">
                    <a:cs typeface="Arial" charset="0"/>
                  </a:rPr>
                  <a:t>If C is large, lesser margin violations will result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B6BEF-D979-4651-8E47-894979349E4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 Dimension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the maximum number of arbitrarily labeled </a:t>
            </a:r>
            <a:r>
              <a:rPr lang="en-US" dirty="0" smtClean="0"/>
              <a:t>non-</a:t>
            </a:r>
            <a:r>
              <a:rPr lang="en-US" dirty="0" err="1" smtClean="0"/>
              <a:t>colinear</a:t>
            </a:r>
            <a:r>
              <a:rPr lang="en-US" dirty="0"/>
              <a:t> </a:t>
            </a:r>
            <a:r>
              <a:rPr lang="en-US" dirty="0" smtClean="0"/>
              <a:t>distinct </a:t>
            </a:r>
            <a:r>
              <a:rPr lang="en-US" dirty="0"/>
              <a:t>points </a:t>
            </a:r>
            <a:r>
              <a:rPr lang="en-US" dirty="0" smtClean="0"/>
              <a:t>in space </a:t>
            </a:r>
            <a:r>
              <a:rPr lang="en-US" dirty="0"/>
              <a:t>that can always be separated by a linear classifier?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2" descr="http://www.svms.org/vc-dimension/Kecman2001_2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00400"/>
            <a:ext cx="72771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84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Risk Minimization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5039497" cy="5059363"/>
          </a:xfrm>
        </p:spPr>
        <p:txBody>
          <a:bodyPr>
            <a:noAutofit/>
          </a:bodyPr>
          <a:lstStyle/>
          <a:p>
            <a:r>
              <a:rPr lang="en-US" sz="1800" dirty="0" err="1"/>
              <a:t>Vapnik</a:t>
            </a:r>
            <a:r>
              <a:rPr lang="en-US" sz="1800" dirty="0"/>
              <a:t> and </a:t>
            </a:r>
            <a:r>
              <a:rPr lang="en-US" sz="1800" dirty="0" err="1"/>
              <a:t>Chervonekis</a:t>
            </a:r>
            <a:r>
              <a:rPr lang="en-US" sz="1800" dirty="0"/>
              <a:t>, 1974 showed that </a:t>
            </a:r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To reduce the error on test data we must reduce </a:t>
            </a:r>
          </a:p>
          <a:p>
            <a:pPr lvl="1"/>
            <a:r>
              <a:rPr lang="en-US" sz="1800" dirty="0" smtClean="0"/>
              <a:t>Training Error</a:t>
            </a:r>
          </a:p>
          <a:p>
            <a:pPr lvl="1"/>
            <a:r>
              <a:rPr lang="en-US" sz="1800" dirty="0" smtClean="0"/>
              <a:t>Complexity (capacity or freedom) of the model</a:t>
            </a:r>
          </a:p>
          <a:p>
            <a:r>
              <a:rPr lang="en-US" sz="1800" dirty="0" smtClean="0"/>
              <a:t>However, these are, often, conflicting objectives</a:t>
            </a:r>
            <a:endParaRPr lang="en-US" sz="1800" dirty="0"/>
          </a:p>
          <a:p>
            <a:r>
              <a:rPr lang="en-US" sz="1800" dirty="0" smtClean="0"/>
              <a:t>Example</a:t>
            </a:r>
          </a:p>
          <a:p>
            <a:pPr lvl="1"/>
            <a:r>
              <a:rPr lang="en-US" sz="1800" dirty="0" smtClean="0"/>
              <a:t>Nearest Neighbor</a:t>
            </a:r>
          </a:p>
          <a:p>
            <a:pPr lvl="2"/>
            <a:r>
              <a:rPr lang="en-US" sz="1800" dirty="0" smtClean="0"/>
              <a:t>Zero Training Error</a:t>
            </a:r>
          </a:p>
          <a:p>
            <a:pPr lvl="2"/>
            <a:r>
              <a:rPr lang="en-US" sz="1800" dirty="0" smtClean="0"/>
              <a:t>Infinite Complexity/Capacity</a:t>
            </a:r>
          </a:p>
          <a:p>
            <a:pPr lvl="1"/>
            <a:r>
              <a:rPr lang="en-US" sz="1800" dirty="0" smtClean="0"/>
              <a:t>Linear Classifier</a:t>
            </a:r>
          </a:p>
          <a:p>
            <a:pPr lvl="2"/>
            <a:r>
              <a:rPr lang="en-US" sz="1800" dirty="0" smtClean="0"/>
              <a:t>Low capacity</a:t>
            </a:r>
          </a:p>
          <a:p>
            <a:pPr lvl="2"/>
            <a:r>
              <a:rPr lang="en-US" sz="1800" dirty="0" smtClean="0"/>
              <a:t>High training error on data that is not linearly separable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2" descr="http://www.svms.org/srm/Sewell20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82189"/>
            <a:ext cx="4572000" cy="404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48600" y="6172200"/>
            <a:ext cx="1078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VC Dimension</a:t>
            </a:r>
            <a:endParaRPr lang="en-US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4012" y="1676400"/>
                <a:ext cx="100584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400" dirty="0"/>
                  <a:t>	</a:t>
                </a:r>
                <a:r>
                  <a:rPr lang="en-US" sz="2400" b="1" dirty="0"/>
                  <a:t>Test Error </a:t>
                </a:r>
                <a:r>
                  <a:rPr lang="en-US" sz="2400" b="1" i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sz="2400" b="1" dirty="0"/>
                  <a:t> Training Error + Complexity of set of Models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12" y="1676400"/>
                <a:ext cx="10058400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068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 and VC Dimensions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The VC Dimension of the hyper-plane in d-dimensional space with margin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en-US" dirty="0" smtClean="0">
                    <a:ea typeface="Cambria Math"/>
                  </a:rPr>
                  <a:t> is bounded by:</a:t>
                </a:r>
                <a:endParaRPr lang="en-US" dirty="0">
                  <a:ea typeface="Cambria Math"/>
                </a:endParaRP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𝑚𝑖𝑛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1+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</m:d>
                  </m:oMath>
                </a14:m>
                <a:endParaRPr lang="en-US" dirty="0">
                  <a:ea typeface="Cambria Math"/>
                </a:endParaRPr>
              </a:p>
              <a:p>
                <a:pPr lvl="1"/>
                <a:r>
                  <a:rPr lang="en-US" dirty="0"/>
                  <a:t>D is the diameter of the smallest sphere containing the training data </a:t>
                </a:r>
                <a:r>
                  <a:rPr lang="en-US" dirty="0" smtClean="0"/>
                  <a:t>points</a:t>
                </a:r>
              </a:p>
              <a:p>
                <a:pPr lvl="1"/>
                <a:r>
                  <a:rPr lang="en-US" dirty="0" err="1" smtClean="0"/>
                  <a:t>Vapnik</a:t>
                </a:r>
                <a:r>
                  <a:rPr lang="en-US" dirty="0" smtClean="0"/>
                  <a:t> </a:t>
                </a:r>
                <a:r>
                  <a:rPr lang="en-US" dirty="0"/>
                  <a:t>(</a:t>
                </a:r>
                <a:r>
                  <a:rPr lang="en-US" dirty="0" smtClean="0"/>
                  <a:t>1998, theorem 8.4)</a:t>
                </a:r>
              </a:p>
              <a:p>
                <a:r>
                  <a:rPr lang="en-US" dirty="0" smtClean="0"/>
                  <a:t>High VC Dimensions</a:t>
                </a:r>
              </a:p>
              <a:p>
                <a:pPr lvl="1"/>
                <a:r>
                  <a:rPr lang="en-US" dirty="0" smtClean="0"/>
                  <a:t>Large d</a:t>
                </a:r>
              </a:p>
              <a:p>
                <a:pPr lvl="1"/>
                <a:r>
                  <a:rPr lang="en-US" dirty="0" smtClean="0"/>
                  <a:t>Large D (can be normalized)</a:t>
                </a:r>
              </a:p>
              <a:p>
                <a:pPr lvl="1"/>
                <a:r>
                  <a:rPr lang="en-US" dirty="0" smtClean="0"/>
                  <a:t>Small margin</a:t>
                </a:r>
                <a:endParaRPr lang="en-US" dirty="0"/>
              </a:p>
              <a:p>
                <a:r>
                  <a:rPr lang="en-US" b="1" dirty="0"/>
                  <a:t>This is the basis for the theory for why margin needs to be </a:t>
                </a:r>
                <a:r>
                  <a:rPr lang="en-US" b="1" dirty="0" smtClean="0"/>
                  <a:t>controlled, especially in high dimensions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410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6705600" y="3124200"/>
            <a:ext cx="0" cy="1676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24600" y="4572000"/>
            <a:ext cx="24384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477000" y="3124200"/>
            <a:ext cx="1600200" cy="1600200"/>
          </a:xfrm>
          <a:prstGeom prst="ellipse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696200" y="4495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629400" y="323649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629400" y="447976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80158" y="3188370"/>
            <a:ext cx="176463" cy="20052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6629400" y="3100135"/>
            <a:ext cx="1323474" cy="155608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878054" y="2915648"/>
            <a:ext cx="1323474" cy="15560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126702" y="2743200"/>
            <a:ext cx="1323474" cy="155608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308957" y="4483770"/>
                <a:ext cx="3802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8957" y="4483770"/>
                <a:ext cx="380232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 flipV="1">
            <a:off x="8077200" y="4365459"/>
            <a:ext cx="416244" cy="358941"/>
          </a:xfrm>
          <a:prstGeom prst="line">
            <a:avLst/>
          </a:prstGeom>
          <a:ln w="25400">
            <a:solidFill>
              <a:schemeClr val="tx1"/>
            </a:solidFill>
            <a:prstDash val="dash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8157511" y="2993380"/>
                <a:ext cx="1044453" cy="955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𝐷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2</m:t>
                      </m:r>
                    </m:oMath>
                  </m:oMathPara>
                </a14:m>
                <a:endParaRPr lang="en-US" dirty="0">
                  <a:ea typeface="Cambria Math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7511" y="2993380"/>
                <a:ext cx="1044453" cy="9559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860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 and VC 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646068" cy="5486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SVM separates points using a “slab” of a certain width called the margin</a:t>
            </a:r>
          </a:p>
          <a:p>
            <a:r>
              <a:rPr lang="en-US" sz="2400" dirty="0" smtClean="0"/>
              <a:t>Large </a:t>
            </a:r>
            <a:r>
              <a:rPr lang="en-US" sz="2400" dirty="0"/>
              <a:t>margin means </a:t>
            </a:r>
          </a:p>
          <a:p>
            <a:pPr lvl="1"/>
            <a:r>
              <a:rPr lang="en-US" sz="2000" dirty="0"/>
              <a:t>Large “slab” Which means</a:t>
            </a:r>
          </a:p>
          <a:p>
            <a:pPr lvl="2"/>
            <a:r>
              <a:rPr lang="en-US" sz="1800" dirty="0"/>
              <a:t>Lesser freedom to move the line</a:t>
            </a:r>
          </a:p>
          <a:p>
            <a:pPr lvl="3"/>
            <a:r>
              <a:rPr lang="en-US" sz="1600" dirty="0"/>
              <a:t>Lesser points can be shattered</a:t>
            </a:r>
          </a:p>
          <a:p>
            <a:pPr lvl="4"/>
            <a:r>
              <a:rPr lang="en-US" sz="1600" dirty="0"/>
              <a:t>Smaller VC </a:t>
            </a:r>
            <a:r>
              <a:rPr lang="en-US" sz="1600" dirty="0" smtClean="0"/>
              <a:t>Dimension</a:t>
            </a:r>
          </a:p>
          <a:p>
            <a:pPr lvl="1"/>
            <a:r>
              <a:rPr lang="en-US" sz="2400" dirty="0" smtClean="0"/>
              <a:t>It’s more difficult to cross a bigger moat by accident</a:t>
            </a:r>
            <a:endParaRPr lang="en-US" sz="2400" dirty="0"/>
          </a:p>
          <a:p>
            <a:pPr lvl="4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2" descr="http://www.svms.org/vc-dimension/Kecman2001_2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853" y="4267200"/>
            <a:ext cx="6096000" cy="209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46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has-Le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Minhas-Lectures</Template>
  <TotalTime>258</TotalTime>
  <Words>3042</Words>
  <Application>Microsoft Office PowerPoint</Application>
  <PresentationFormat>On-screen Show (4:3)</PresentationFormat>
  <Paragraphs>357</Paragraphs>
  <Slides>29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Minhas-Lectures</vt:lpstr>
      <vt:lpstr>Equation</vt:lpstr>
      <vt:lpstr>Theoretical Foundations</vt:lpstr>
      <vt:lpstr>Topics Covered</vt:lpstr>
      <vt:lpstr>Primal</vt:lpstr>
      <vt:lpstr>Dual</vt:lpstr>
      <vt:lpstr>C</vt:lpstr>
      <vt:lpstr>VC Dimension</vt:lpstr>
      <vt:lpstr>Structural Risk Minimization</vt:lpstr>
      <vt:lpstr>Margin and VC Dimensions</vt:lpstr>
      <vt:lpstr>Margin and VC Dimensions</vt:lpstr>
      <vt:lpstr>Understanding SRM</vt:lpstr>
      <vt:lpstr>Structural Risk Minimization</vt:lpstr>
      <vt:lpstr>SVM and SRM</vt:lpstr>
      <vt:lpstr>SVM, SRM, Margin and Complexity</vt:lpstr>
      <vt:lpstr>Generalization Performance bounds</vt:lpstr>
      <vt:lpstr>A tighter bound on LOO Error: Vapnik 2000</vt:lpstr>
      <vt:lpstr>Impact of bounds</vt:lpstr>
      <vt:lpstr>What can we do with SRM?</vt:lpstr>
      <vt:lpstr>Regularizers</vt:lpstr>
      <vt:lpstr>What are kernels?</vt:lpstr>
      <vt:lpstr>Data Representation: Kernels</vt:lpstr>
      <vt:lpstr>Representer theorem</vt:lpstr>
      <vt:lpstr>Representer theorem</vt:lpstr>
      <vt:lpstr>Kernels, Regularization and the Curse of dimensionality</vt:lpstr>
      <vt:lpstr>PowerPoint Presentation</vt:lpstr>
      <vt:lpstr>Reasons for using a SVM</vt:lpstr>
      <vt:lpstr>Issues with SVMs</vt:lpstr>
      <vt:lpstr>Required Reading</vt:lpstr>
      <vt:lpstr>Assignment (20 Marks)</vt:lpstr>
      <vt:lpstr>End of Lecture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afsar</dc:creator>
  <cp:lastModifiedBy>afsar</cp:lastModifiedBy>
  <cp:revision>164</cp:revision>
  <dcterms:created xsi:type="dcterms:W3CDTF">2016-03-13T08:23:29Z</dcterms:created>
  <dcterms:modified xsi:type="dcterms:W3CDTF">2016-03-13T12:56:23Z</dcterms:modified>
</cp:coreProperties>
</file>