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59" r:id="rId6"/>
    <p:sldId id="258" r:id="rId7"/>
    <p:sldId id="260" r:id="rId8"/>
    <p:sldId id="261" r:id="rId9"/>
    <p:sldId id="264" r:id="rId10"/>
    <p:sldId id="262" r:id="rId11"/>
    <p:sldId id="263" r:id="rId12"/>
    <p:sldId id="265" r:id="rId1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ourses.ischool.berkeley.edu/i296a-dsa/s16/" TargetMode="External"/><Relationship Id="rId2" Type="http://schemas.openxmlformats.org/officeDocument/2006/relationships/hyperlink" Target="mailto:akella@ischool.berkeley.edu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courses.ischool.berkeley.edu/i296a-dsa/s15/" TargetMode="External"/><Relationship Id="rId4" Type="http://schemas.openxmlformats.org/officeDocument/2006/relationships/hyperlink" Target="https://piazza.com/berkeley/spring2016/info296a/home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ourses.ischool.berkeley.edu/i290-dma/s12/" TargetMode="External"/><Relationship Id="rId7" Type="http://schemas.openxmlformats.org/officeDocument/2006/relationships/hyperlink" Target="http://www.cs.berkeley.edu/~jordan/courses/281A-spring14/" TargetMode="External"/><Relationship Id="rId2" Type="http://schemas.openxmlformats.org/officeDocument/2006/relationships/hyperlink" Target="http://datascienc.e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lex.smola.org/teaching/berkeley2012/" TargetMode="External"/><Relationship Id="rId5" Type="http://schemas.openxmlformats.org/officeDocument/2006/relationships/hyperlink" Target="http://www.cs.berkeley.edu/~jordan/courses/294-fall09/" TargetMode="External"/><Relationship Id="rId4" Type="http://schemas.openxmlformats.org/officeDocument/2006/relationships/hyperlink" Target="https://blogs.ischool.berkeley.edu/i290-abdt-s12/author/hears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7772400" cy="1600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Thought Leaders in Data Science and Analytics</a:t>
            </a:r>
            <a:br>
              <a:rPr lang="en-US" dirty="0" smtClean="0"/>
            </a:br>
            <a:r>
              <a:rPr lang="en-US" dirty="0" smtClean="0"/>
              <a:t>- Big Data Analytics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590800"/>
            <a:ext cx="8229600" cy="4114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Ram </a:t>
            </a:r>
            <a:r>
              <a:rPr lang="en-US" dirty="0" err="1" smtClean="0"/>
              <a:t>Akella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akella@ischool.berkeley.edu</a:t>
            </a:r>
            <a:endParaRPr lang="en-US" dirty="0" smtClean="0"/>
          </a:p>
          <a:p>
            <a:r>
              <a:rPr lang="en-US" dirty="0" smtClean="0"/>
              <a:t>Cell 650-279-3078</a:t>
            </a:r>
            <a:br>
              <a:rPr lang="en-US" dirty="0" smtClean="0"/>
            </a:br>
            <a:r>
              <a:rPr lang="en-US" dirty="0" smtClean="0"/>
              <a:t>Skype ID: ramakella1</a:t>
            </a:r>
          </a:p>
          <a:p>
            <a:r>
              <a:rPr lang="en-US" dirty="0" smtClean="0"/>
              <a:t>621C SDH (</a:t>
            </a:r>
            <a:r>
              <a:rPr lang="en-US" dirty="0" err="1" smtClean="0"/>
              <a:t>Sutardja</a:t>
            </a:r>
            <a:r>
              <a:rPr lang="en-US" dirty="0" smtClean="0"/>
              <a:t> Dai Hall)</a:t>
            </a:r>
          </a:p>
          <a:p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courses.ischool.berkeley.edu/i296a-dsa/s16/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piazza.com/berkeley/spring2016/info296a/home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(Under development)</a:t>
            </a:r>
          </a:p>
          <a:p>
            <a:r>
              <a:rPr lang="en-US" dirty="0" smtClean="0"/>
              <a:t>See </a:t>
            </a:r>
          </a:p>
          <a:p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courses.ischool.berkeley.edu/i296a-dsa/s15/</a:t>
            </a:r>
            <a:r>
              <a:rPr lang="en-US" dirty="0" smtClean="0"/>
              <a:t> for now</a:t>
            </a:r>
          </a:p>
          <a:p>
            <a:endParaRPr lang="en-US" dirty="0"/>
          </a:p>
          <a:p>
            <a:r>
              <a:rPr lang="en-US" dirty="0" smtClean="0"/>
              <a:t>Monday, January 25,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62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Sign up sheet</a:t>
            </a:r>
          </a:p>
          <a:p>
            <a:r>
              <a:rPr lang="en-US" dirty="0" smtClean="0"/>
              <a:t>Set up teams</a:t>
            </a:r>
          </a:p>
          <a:p>
            <a:r>
              <a:rPr lang="en-US" dirty="0" smtClean="0"/>
              <a:t>Provide CVs</a:t>
            </a:r>
          </a:p>
          <a:p>
            <a:r>
              <a:rPr lang="en-US" dirty="0" smtClean="0"/>
              <a:t>Start determining data sets and projects</a:t>
            </a:r>
          </a:p>
          <a:p>
            <a:r>
              <a:rPr lang="en-US" dirty="0" smtClean="0"/>
              <a:t>Meeting times, including Skype (beyond class times)</a:t>
            </a:r>
          </a:p>
          <a:p>
            <a:r>
              <a:rPr lang="en-US" dirty="0" smtClean="0"/>
              <a:t>Set up boot camp times for Infrastructure and Machine Learning/Data Mining</a:t>
            </a:r>
          </a:p>
          <a:p>
            <a:r>
              <a:rPr lang="en-US" dirty="0" smtClean="0"/>
              <a:t>Use Piazza!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52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Times/Office hours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Mon: 11-1 pm, (backup: 4/5 -5/6 pm), By appointment</a:t>
            </a:r>
          </a:p>
          <a:p>
            <a:r>
              <a:rPr lang="en-US" dirty="0" smtClean="0"/>
              <a:t>Tue/</a:t>
            </a:r>
            <a:r>
              <a:rPr lang="en-US" dirty="0" err="1" smtClean="0"/>
              <a:t>Th</a:t>
            </a:r>
            <a:r>
              <a:rPr lang="en-US" dirty="0" smtClean="0"/>
              <a:t>: By appointment </a:t>
            </a:r>
          </a:p>
          <a:p>
            <a:r>
              <a:rPr lang="en-US" dirty="0" smtClean="0"/>
              <a:t>Skype/</a:t>
            </a:r>
            <a:r>
              <a:rPr lang="en-US" dirty="0" err="1" smtClean="0"/>
              <a:t>tel</a:t>
            </a:r>
            <a:r>
              <a:rPr lang="en-US" dirty="0" smtClean="0"/>
              <a:t>, in addition to in-person meetings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91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This is about addressing the unstructured real world and Silicon Valley</a:t>
            </a:r>
          </a:p>
          <a:p>
            <a:r>
              <a:rPr lang="en-US" dirty="0" smtClean="0"/>
              <a:t>NOT a structured, course, with an organized, linear flow</a:t>
            </a:r>
          </a:p>
          <a:p>
            <a:r>
              <a:rPr lang="en-US" dirty="0" smtClean="0"/>
              <a:t>You are expected to already know or learn data mining and machine learning</a:t>
            </a:r>
          </a:p>
          <a:p>
            <a:pPr lvl="1"/>
            <a:r>
              <a:rPr lang="en-US" dirty="0" smtClean="0"/>
              <a:t>Bootcamp for those who need assistance</a:t>
            </a:r>
          </a:p>
          <a:p>
            <a:r>
              <a:rPr lang="en-US" dirty="0" smtClean="0"/>
              <a:t>Seminars to provide industry context</a:t>
            </a:r>
          </a:p>
          <a:p>
            <a:pPr lvl="1"/>
            <a:r>
              <a:rPr lang="en-US" dirty="0" smtClean="0"/>
              <a:t>Again, thematic, but no evident linear flow structure – executive schedules!</a:t>
            </a:r>
          </a:p>
          <a:p>
            <a:r>
              <a:rPr lang="en-US" dirty="0" smtClean="0"/>
              <a:t>Industry and VC mentors for</a:t>
            </a:r>
          </a:p>
          <a:p>
            <a:pPr lvl="1"/>
            <a:r>
              <a:rPr lang="en-US" dirty="0" smtClean="0"/>
              <a:t>Entrepreneurial project on data analytics product development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308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Technology cycles </a:t>
            </a:r>
          </a:p>
          <a:p>
            <a:pPr lvl="1"/>
            <a:r>
              <a:rPr lang="en-US" dirty="0" smtClean="0"/>
              <a:t>Analytics</a:t>
            </a:r>
          </a:p>
          <a:p>
            <a:pPr lvl="1"/>
            <a:r>
              <a:rPr lang="en-US" dirty="0" smtClean="0"/>
              <a:t>Architecture/Infrastructure</a:t>
            </a:r>
          </a:p>
          <a:p>
            <a:pPr lvl="1"/>
            <a:r>
              <a:rPr lang="en-US" dirty="0" smtClean="0"/>
              <a:t>Interaction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 possible cut</a:t>
            </a:r>
          </a:p>
          <a:p>
            <a:pPr lvl="1"/>
            <a:r>
              <a:rPr lang="en-US" dirty="0" smtClean="0"/>
              <a:t>Enterprise Analytics:</a:t>
            </a:r>
          </a:p>
          <a:p>
            <a:pPr lvl="2"/>
            <a:r>
              <a:rPr lang="en-US" dirty="0" smtClean="0"/>
              <a:t>Enterprise databases  (DB)and Business Intelligence (BI)</a:t>
            </a:r>
          </a:p>
          <a:p>
            <a:pPr lvl="1"/>
            <a:r>
              <a:rPr lang="en-US" dirty="0" smtClean="0"/>
              <a:t>Web Analytics</a:t>
            </a:r>
          </a:p>
          <a:p>
            <a:pPr lvl="2"/>
            <a:r>
              <a:rPr lang="en-US" dirty="0"/>
              <a:t>L</a:t>
            </a:r>
            <a:r>
              <a:rPr lang="en-US" dirty="0" smtClean="0"/>
              <a:t>eading to Hadoop, Spark/Shark, Streaming + Analytics</a:t>
            </a:r>
          </a:p>
          <a:p>
            <a:pPr lvl="1"/>
            <a:r>
              <a:rPr lang="en-US" dirty="0" smtClean="0"/>
              <a:t>Internet of Things</a:t>
            </a:r>
          </a:p>
          <a:p>
            <a:pPr lvl="2"/>
            <a:r>
              <a:rPr lang="en-US" dirty="0" smtClean="0"/>
              <a:t>Continuous sensing and proactive response </a:t>
            </a:r>
          </a:p>
          <a:p>
            <a:pPr lvl="2"/>
            <a:r>
              <a:rPr lang="en-US" dirty="0" smtClean="0"/>
              <a:t>What is new and different about it?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14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Seminar(s)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Computational Advertising: Dr. Jimi Shanahan</a:t>
            </a:r>
          </a:p>
          <a:p>
            <a:pPr lvl="1"/>
            <a:r>
              <a:rPr lang="en-US" dirty="0" smtClean="0"/>
              <a:t>Web Analytics: </a:t>
            </a:r>
            <a:r>
              <a:rPr lang="en-US" dirty="0" err="1" smtClean="0"/>
              <a:t>NativeX</a:t>
            </a:r>
            <a:r>
              <a:rPr lang="en-US" dirty="0" smtClean="0"/>
              <a:t>/Adobe + Plus more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Entrepreneurial Data Analytics: Dr. </a:t>
            </a:r>
            <a:r>
              <a:rPr lang="en-US" dirty="0" err="1" smtClean="0"/>
              <a:t>Sudhakar</a:t>
            </a:r>
            <a:r>
              <a:rPr lang="en-US" dirty="0" smtClean="0"/>
              <a:t> </a:t>
            </a:r>
            <a:r>
              <a:rPr lang="en-US" dirty="0" err="1" smtClean="0"/>
              <a:t>Muddu</a:t>
            </a:r>
            <a:endParaRPr lang="en-US" dirty="0" smtClean="0"/>
          </a:p>
          <a:p>
            <a:pPr lvl="1"/>
            <a:r>
              <a:rPr lang="en-US" dirty="0" smtClean="0"/>
              <a:t>Developing Data Analytics Products and/or firms</a:t>
            </a:r>
          </a:p>
          <a:p>
            <a:pPr lvl="1"/>
            <a:r>
              <a:rPr lang="en-US" dirty="0"/>
              <a:t> </a:t>
            </a:r>
            <a:r>
              <a:rPr lang="en-US" dirty="0" err="1" smtClean="0"/>
              <a:t>IoT</a:t>
            </a:r>
            <a:r>
              <a:rPr lang="en-US" dirty="0" smtClean="0"/>
              <a:t>, Security, Big Data</a:t>
            </a:r>
          </a:p>
          <a:p>
            <a:pPr lvl="1"/>
            <a:r>
              <a:rPr lang="en-US" dirty="0" err="1" smtClean="0"/>
              <a:t>Splunk</a:t>
            </a:r>
            <a:r>
              <a:rPr lang="en-US" dirty="0" smtClean="0"/>
              <a:t> + Plus more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5456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weeks Seminar(s)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 Analytics and Social Media: Eric Rasmussen</a:t>
            </a:r>
          </a:p>
          <a:p>
            <a:pPr lvl="1"/>
            <a:r>
              <a:rPr lang="en-US" dirty="0" smtClean="0"/>
              <a:t>Groupon</a:t>
            </a:r>
          </a:p>
          <a:p>
            <a:pPr lvl="1"/>
            <a:endParaRPr lang="en-US" dirty="0"/>
          </a:p>
          <a:p>
            <a:r>
              <a:rPr lang="en-US" dirty="0" err="1" smtClean="0"/>
              <a:t>IoT</a:t>
            </a:r>
            <a:r>
              <a:rPr lang="en-US" dirty="0" smtClean="0"/>
              <a:t> and Enterprise Analytics: Jose </a:t>
            </a:r>
            <a:r>
              <a:rPr lang="en-US" dirty="0" err="1" smtClean="0"/>
              <a:t>Abelenda</a:t>
            </a:r>
            <a:endParaRPr lang="en-US" dirty="0" smtClean="0"/>
          </a:p>
          <a:p>
            <a:pPr lvl="1"/>
            <a:r>
              <a:rPr lang="en-US" dirty="0" smtClean="0"/>
              <a:t>Lyft</a:t>
            </a:r>
          </a:p>
          <a:p>
            <a:pPr marL="457200" lvl="1" indent="0">
              <a:buNone/>
            </a:pPr>
            <a:r>
              <a:rPr lang="en-US" dirty="0" smtClean="0"/>
              <a:t>- Challenge problems follow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13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Science and Analytics: 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Components</a:t>
            </a:r>
          </a:p>
          <a:p>
            <a:pPr lvl="1"/>
            <a:r>
              <a:rPr lang="en-US" dirty="0" smtClean="0"/>
              <a:t>Data collection, storage, and basic processing</a:t>
            </a:r>
          </a:p>
          <a:p>
            <a:pPr lvl="2"/>
            <a:r>
              <a:rPr lang="en-US" dirty="0" smtClean="0"/>
              <a:t>Architecture and Infrastructure</a:t>
            </a:r>
          </a:p>
          <a:p>
            <a:pPr lvl="1"/>
            <a:r>
              <a:rPr lang="en-US" dirty="0" smtClean="0"/>
              <a:t>Analytics</a:t>
            </a:r>
          </a:p>
          <a:p>
            <a:pPr lvl="1"/>
            <a:r>
              <a:rPr lang="en-US" dirty="0" smtClean="0"/>
              <a:t>Domain</a:t>
            </a:r>
          </a:p>
          <a:p>
            <a:pPr lvl="1"/>
            <a:r>
              <a:rPr lang="en-US" dirty="0" smtClean="0"/>
              <a:t>Business Needs</a:t>
            </a:r>
            <a:endParaRPr lang="en-US" dirty="0"/>
          </a:p>
          <a:p>
            <a:r>
              <a:rPr lang="en-US" dirty="0" smtClean="0"/>
              <a:t>To solve real Big Data problems, need expertise in some or all  of these areas</a:t>
            </a:r>
          </a:p>
          <a:p>
            <a:r>
              <a:rPr lang="en-US" dirty="0" smtClean="0"/>
              <a:t>Need to form teams!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10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Seminar and Course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5486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Set of broad ranging industry talks</a:t>
            </a:r>
          </a:p>
          <a:p>
            <a:pPr lvl="1"/>
            <a:r>
              <a:rPr lang="en-US" dirty="0" smtClean="0"/>
              <a:t>Provide perspectives on </a:t>
            </a:r>
          </a:p>
          <a:p>
            <a:pPr lvl="2"/>
            <a:r>
              <a:rPr lang="en-US" dirty="0"/>
              <a:t>D</a:t>
            </a:r>
            <a:r>
              <a:rPr lang="en-US" dirty="0" smtClean="0"/>
              <a:t>omain and business needs</a:t>
            </a:r>
          </a:p>
          <a:p>
            <a:pPr lvl="2"/>
            <a:r>
              <a:rPr lang="en-US" dirty="0" smtClean="0"/>
              <a:t>Infrastructure needs</a:t>
            </a:r>
          </a:p>
          <a:p>
            <a:pPr lvl="2"/>
            <a:r>
              <a:rPr lang="en-US" dirty="0" smtClean="0"/>
              <a:t>Analytics needs</a:t>
            </a:r>
          </a:p>
          <a:p>
            <a:pPr lvl="2"/>
            <a:r>
              <a:rPr lang="en-US" dirty="0" smtClean="0"/>
              <a:t>State of the art</a:t>
            </a:r>
            <a:endParaRPr lang="en-US" dirty="0"/>
          </a:p>
          <a:p>
            <a:pPr marL="571500" indent="-457200"/>
            <a:r>
              <a:rPr lang="en-US" dirty="0" smtClean="0"/>
              <a:t>Basic</a:t>
            </a:r>
          </a:p>
          <a:p>
            <a:pPr marL="971550" lvl="1" indent="-457200"/>
            <a:r>
              <a:rPr lang="en-US" dirty="0" smtClean="0"/>
              <a:t> 2 units: Class participation + 2 team reports on seminar themes (due 3/14 and 5/2)</a:t>
            </a:r>
          </a:p>
          <a:p>
            <a:pPr marL="571500" indent="-457200"/>
            <a:r>
              <a:rPr lang="en-US" dirty="0" smtClean="0"/>
              <a:t>Advanced (subject to review of CVs and approval)</a:t>
            </a:r>
          </a:p>
          <a:p>
            <a:pPr marL="971550" lvl="1" indent="-457200"/>
            <a:r>
              <a:rPr lang="en-US" dirty="0" smtClean="0"/>
              <a:t>2 or 3 </a:t>
            </a:r>
            <a:r>
              <a:rPr lang="en-US" dirty="0" smtClean="0"/>
              <a:t>units: Potential projects, ideas, mentoring (including industry executives, VCs) and possible data (Reports due 2/8, 3/7, 4/11, 5/2)</a:t>
            </a:r>
          </a:p>
          <a:p>
            <a:pPr marL="971550" lvl="1" indent="-457200">
              <a:buFontTx/>
              <a:buChar char="-"/>
            </a:pPr>
            <a:r>
              <a:rPr lang="en-US" dirty="0" smtClean="0"/>
              <a:t>Either </a:t>
            </a:r>
            <a:br>
              <a:rPr lang="en-US" dirty="0" smtClean="0"/>
            </a:br>
            <a:r>
              <a:rPr lang="en-US" dirty="0" err="1" smtClean="0"/>
              <a:t>i</a:t>
            </a:r>
            <a:r>
              <a:rPr lang="en-US" dirty="0" smtClean="0"/>
              <a:t>) Startup product development </a:t>
            </a:r>
          </a:p>
          <a:p>
            <a:pPr marL="971550" lvl="1" indent="-457200">
              <a:buFontTx/>
              <a:buChar char="-"/>
            </a:pPr>
            <a:r>
              <a:rPr lang="en-US" dirty="0" smtClean="0"/>
              <a:t>OR</a:t>
            </a:r>
          </a:p>
          <a:p>
            <a:pPr marL="971550" lvl="1" indent="-457200">
              <a:buFontTx/>
              <a:buChar char="-"/>
            </a:pPr>
            <a:r>
              <a:rPr lang="en-US" dirty="0" smtClean="0"/>
              <a:t> ii) Industry problem solution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94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Projects and Participation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These are key to learning</a:t>
            </a:r>
          </a:p>
          <a:p>
            <a:r>
              <a:rPr lang="en-US" dirty="0" smtClean="0"/>
              <a:t>Forming teams is critical</a:t>
            </a:r>
          </a:p>
          <a:p>
            <a:r>
              <a:rPr lang="en-US" dirty="0" smtClean="0"/>
              <a:t>Need Analytics, infrastructure, business, domain</a:t>
            </a:r>
          </a:p>
          <a:p>
            <a:r>
              <a:rPr lang="en-US" dirty="0" smtClean="0"/>
              <a:t>We can help</a:t>
            </a:r>
          </a:p>
          <a:p>
            <a:pPr lvl="1"/>
            <a:r>
              <a:rPr lang="en-US" dirty="0" smtClean="0"/>
              <a:t>Faculty</a:t>
            </a:r>
          </a:p>
          <a:p>
            <a:pPr lvl="1"/>
            <a:r>
              <a:rPr lang="en-US" dirty="0" smtClean="0"/>
              <a:t>Staff</a:t>
            </a:r>
          </a:p>
          <a:p>
            <a:pPr lvl="1"/>
            <a:r>
              <a:rPr lang="en-US" dirty="0" smtClean="0"/>
              <a:t>Other students</a:t>
            </a:r>
          </a:p>
          <a:p>
            <a:pPr lvl="1"/>
            <a:r>
              <a:rPr lang="en-US" dirty="0" smtClean="0"/>
              <a:t>Industry executives, managers, researchers and personnel</a:t>
            </a:r>
          </a:p>
          <a:p>
            <a:pPr lvl="1"/>
            <a:r>
              <a:rPr lang="en-US" dirty="0" smtClean="0"/>
              <a:t>VCs</a:t>
            </a:r>
          </a:p>
          <a:p>
            <a:r>
              <a:rPr lang="en-US" dirty="0" smtClean="0"/>
              <a:t>Requires submission of CV, proposal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05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Basic</a:t>
            </a:r>
          </a:p>
          <a:p>
            <a:pPr lvl="1"/>
            <a:r>
              <a:rPr lang="en-US" dirty="0" smtClean="0"/>
              <a:t> An Introduction to Statistical Learning</a:t>
            </a:r>
          </a:p>
          <a:p>
            <a:pPr marL="457200" lvl="1" indent="0">
              <a:buNone/>
            </a:pPr>
            <a:r>
              <a:rPr lang="en-US" dirty="0" smtClean="0"/>
              <a:t>(James, Witten, Hastie, </a:t>
            </a:r>
            <a:r>
              <a:rPr lang="en-US" dirty="0" err="1" smtClean="0"/>
              <a:t>Tibshirani</a:t>
            </a:r>
            <a:r>
              <a:rPr lang="en-US" dirty="0" smtClean="0"/>
              <a:t>)</a:t>
            </a:r>
          </a:p>
          <a:p>
            <a:pPr lvl="1">
              <a:buFontTx/>
              <a:buChar char="-"/>
            </a:pPr>
            <a:r>
              <a:rPr lang="en-US" dirty="0" smtClean="0"/>
              <a:t>R or equivalent</a:t>
            </a:r>
          </a:p>
          <a:p>
            <a:pPr lvl="1">
              <a:buFontTx/>
              <a:buChar char="-"/>
            </a:pPr>
            <a:r>
              <a:rPr lang="en-US" dirty="0" smtClean="0"/>
              <a:t>Data Mining, linear algebra, statistics, or equivalent</a:t>
            </a:r>
          </a:p>
          <a:p>
            <a:pPr lvl="1">
              <a:buFontTx/>
              <a:buChar char="-"/>
            </a:pPr>
            <a:r>
              <a:rPr lang="en-US" dirty="0" smtClean="0"/>
              <a:t>Additional (specialized):</a:t>
            </a:r>
            <a:br>
              <a:rPr lang="en-US" dirty="0" smtClean="0"/>
            </a:br>
            <a:r>
              <a:rPr lang="en-US" dirty="0" smtClean="0"/>
              <a:t>Field Experiments (Gerber, Green)</a:t>
            </a:r>
          </a:p>
          <a:p>
            <a:pPr lvl="1">
              <a:buFontTx/>
              <a:buChar char="-"/>
            </a:pPr>
            <a:r>
              <a:rPr lang="en-US" dirty="0" smtClean="0"/>
              <a:t>Background courses on next slide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Advanced: To discuss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- Coursera courses, EDX courses</a:t>
            </a:r>
            <a:br>
              <a:rPr lang="en-US" dirty="0" smtClean="0"/>
            </a:br>
            <a:r>
              <a:rPr lang="en-US" dirty="0" smtClean="0"/>
              <a:t>                     - Campus courses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61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Big Data Analytics Background Resources</a:t>
            </a:r>
            <a:endParaRPr lang="en-US" dirty="0"/>
          </a:p>
          <a:p>
            <a:r>
              <a:rPr lang="en-US" u="sng" dirty="0"/>
              <a:t>http://www-bcf.usc.edu/~gareth/ISL/ </a:t>
            </a:r>
            <a:endParaRPr lang="en-US" dirty="0"/>
          </a:p>
          <a:p>
            <a:r>
              <a:rPr lang="en-US" u="sng" dirty="0"/>
              <a:t>https://work.caltech.edu/telecourse.html </a:t>
            </a:r>
            <a:endParaRPr lang="en-US" dirty="0"/>
          </a:p>
          <a:p>
            <a:r>
              <a:rPr lang="en-US" u="sng" dirty="0"/>
              <a:t>http://www.stat.berkeley.edu/~mjwain/Fall2012_Stat241a/ </a:t>
            </a:r>
            <a:endParaRPr lang="en-US" dirty="0"/>
          </a:p>
          <a:p>
            <a:r>
              <a:rPr lang="en-US" u="sng" dirty="0">
                <a:hlinkClick r:id="rId2"/>
              </a:rPr>
              <a:t>http://datascienc.es/</a:t>
            </a:r>
            <a:endParaRPr lang="en-US" dirty="0"/>
          </a:p>
          <a:p>
            <a:r>
              <a:rPr lang="en-US" u="sng" dirty="0">
                <a:hlinkClick r:id="rId3"/>
              </a:rPr>
              <a:t>http://courses.ischool.berkeley.edu/i290-dma/s12/</a:t>
            </a:r>
            <a:endParaRPr lang="en-US" dirty="0"/>
          </a:p>
          <a:p>
            <a:r>
              <a:rPr lang="en-US" u="sng" dirty="0">
                <a:hlinkClick r:id="rId4"/>
              </a:rPr>
              <a:t>https://blogs.ischool.berkeley.edu/i290-abdt-s12/author/hearst/</a:t>
            </a:r>
            <a:endParaRPr lang="en-US" dirty="0"/>
          </a:p>
          <a:p>
            <a:r>
              <a:rPr lang="en-US" u="sng" dirty="0">
                <a:hlinkClick r:id="rId5"/>
              </a:rPr>
              <a:t>http://www.cs.berkeley.edu/~jordan/courses/294-fall09/</a:t>
            </a:r>
            <a:endParaRPr lang="en-US" dirty="0"/>
          </a:p>
          <a:p>
            <a:r>
              <a:rPr lang="en-US" u="sng" dirty="0">
                <a:hlinkClick r:id="rId6"/>
              </a:rPr>
              <a:t>http://alex.smola.org/teaching/berkeley2012</a:t>
            </a:r>
            <a:r>
              <a:rPr lang="en-US" u="sng" dirty="0" smtClean="0">
                <a:hlinkClick r:id="rId6"/>
              </a:rPr>
              <a:t>/</a:t>
            </a:r>
            <a:endParaRPr lang="en-US" dirty="0">
              <a:hlinkClick r:id="rId7"/>
            </a:endParaRPr>
          </a:p>
          <a:p>
            <a:r>
              <a:rPr lang="en-US" dirty="0" smtClean="0">
                <a:hlinkClick r:id="rId7"/>
              </a:rPr>
              <a:t>http</a:t>
            </a:r>
            <a:r>
              <a:rPr lang="en-US" dirty="0">
                <a:hlinkClick r:id="rId7"/>
              </a:rPr>
              <a:t>://www.cs.berkeley.edu/~jordan/courses/281A-spring14</a:t>
            </a:r>
            <a:r>
              <a:rPr lang="en-US" dirty="0" smtClean="0">
                <a:hlinkClick r:id="rId7"/>
              </a:rPr>
              <a:t>/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433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463</Words>
  <Application>Microsoft Office PowerPoint</Application>
  <PresentationFormat>On-screen Show (4:3)</PresentationFormat>
  <Paragraphs>119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Thought Leaders in Data Science and Analytics - Big Data Analytics</vt:lpstr>
      <vt:lpstr>Introduction</vt:lpstr>
      <vt:lpstr>Today’s Seminar(s)</vt:lpstr>
      <vt:lpstr>Next weeks Seminar(s)</vt:lpstr>
      <vt:lpstr>Data Science and Analytics: What is it?</vt:lpstr>
      <vt:lpstr>Seminar and Course Structure</vt:lpstr>
      <vt:lpstr>Projects and Participation</vt:lpstr>
      <vt:lpstr>Background</vt:lpstr>
      <vt:lpstr>Background Courses</vt:lpstr>
      <vt:lpstr>Action</vt:lpstr>
      <vt:lpstr>Meeting Times/Office hours</vt:lpstr>
      <vt:lpstr>Course Expectations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Thought Leaders in Data Science and Analytics - Big Data Analytics</dc:title>
  <dc:creator>Ram</dc:creator>
  <cp:lastModifiedBy>Ram</cp:lastModifiedBy>
  <cp:revision>25</cp:revision>
  <cp:lastPrinted>2014-01-23T06:34:35Z</cp:lastPrinted>
  <dcterms:created xsi:type="dcterms:W3CDTF">2006-08-16T00:00:00Z</dcterms:created>
  <dcterms:modified xsi:type="dcterms:W3CDTF">2016-02-03T06:05:25Z</dcterms:modified>
</cp:coreProperties>
</file>