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6" r:id="rId3"/>
    <p:sldId id="257" r:id="rId4"/>
    <p:sldId id="258" r:id="rId5"/>
    <p:sldId id="259" r:id="rId6"/>
    <p:sldId id="285" r:id="rId7"/>
    <p:sldId id="260" r:id="rId8"/>
    <p:sldId id="286" r:id="rId9"/>
    <p:sldId id="262" r:id="rId10"/>
    <p:sldId id="261" r:id="rId11"/>
    <p:sldId id="277" r:id="rId12"/>
    <p:sldId id="264" r:id="rId13"/>
    <p:sldId id="265" r:id="rId14"/>
    <p:sldId id="273" r:id="rId15"/>
    <p:sldId id="274" r:id="rId16"/>
    <p:sldId id="271" r:id="rId17"/>
    <p:sldId id="268" r:id="rId18"/>
    <p:sldId id="270" r:id="rId19"/>
    <p:sldId id="278" r:id="rId20"/>
    <p:sldId id="266" r:id="rId21"/>
    <p:sldId id="269" r:id="rId22"/>
    <p:sldId id="275" r:id="rId23"/>
    <p:sldId id="281" r:id="rId24"/>
    <p:sldId id="282" r:id="rId25"/>
    <p:sldId id="283" r:id="rId26"/>
    <p:sldId id="279" r:id="rId27"/>
    <p:sldId id="267" r:id="rId28"/>
    <p:sldId id="280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910" autoAdjust="0"/>
  </p:normalViewPr>
  <p:slideViewPr>
    <p:cSldViewPr snapToGrid="0" snapToObjects="1">
      <p:cViewPr>
        <p:scale>
          <a:sx n="143" d="100"/>
          <a:sy n="143" d="100"/>
        </p:scale>
        <p:origin x="-648" y="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DA30D-8AD3-7C40-B80E-AAF112E9E30E}" type="datetimeFigureOut">
              <a:rPr lang="en-US" smtClean="0"/>
              <a:t>3/7/16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19429-B6B2-2641-9D8D-9FB1FE07D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576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0F111-0039-584F-9DDC-4E15085DCE67}" type="datetimeFigureOut">
              <a:rPr lang="en-US" smtClean="0"/>
              <a:t>3/7/16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6CC52-584C-494A-B5E0-DB9052F97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862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challenge with extended data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6CC52-584C-494A-B5E0-DB9052F975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97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Hybrid Data Use Cases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6CC52-584C-494A-B5E0-DB9052F975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97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Batch data vs. Real-time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6CC52-584C-494A-B5E0-DB9052F975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97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Security Use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6CC52-584C-494A-B5E0-DB9052F975E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97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Comprehensive Data Model – Metadata</a:t>
            </a:r>
            <a:r>
              <a:rPr lang="en-US" baseline="0" dirty="0" smtClean="0"/>
              <a:t> and Data Quality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6CC52-584C-494A-B5E0-DB9052F975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97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6AB2-13F9-3546-A73E-1162172B89F2}" type="datetime1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087F-1F41-E647-9DDB-B7DEFC065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9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34E7-66C2-AE44-B705-90AD4CF8ED32}" type="datetime1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087F-1F41-E647-9DDB-B7DEFC065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8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FDA6-1D85-9840-A86F-25667E84E711}" type="datetime1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087F-1F41-E647-9DDB-B7DEFC065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26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0867-0B50-A343-AC93-5A4412C87699}" type="datetime1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087F-1F41-E647-9DDB-B7DEFC065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46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3342A-5510-A74D-8A88-3F9E5541BFDF}" type="datetime1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087F-1F41-E647-9DDB-B7DEFC065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8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2318-88A9-B446-8A59-655B28D60FEF}" type="datetime1">
              <a:rPr lang="en-US" smtClean="0"/>
              <a:t>3/7/16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087F-1F41-E647-9DDB-B7DEFC065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02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7451B-5284-0A47-A698-5ED6081516CE}" type="datetime1">
              <a:rPr lang="en-US" smtClean="0"/>
              <a:t>3/7/16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087F-1F41-E647-9DDB-B7DEFC065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52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11359-DF32-B147-B45A-4E23D26C4EBB}" type="datetime1">
              <a:rPr lang="en-US" smtClean="0"/>
              <a:t>3/7/16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087F-1F41-E647-9DDB-B7DEFC065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98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43B3D-D6ED-474A-BEC1-DD62A498C669}" type="datetime1">
              <a:rPr lang="en-US" smtClean="0"/>
              <a:t>3/7/16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087F-1F41-E647-9DDB-B7DEFC065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40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D28D-7048-D04D-B176-774EB164019F}" type="datetime1">
              <a:rPr lang="en-US" smtClean="0"/>
              <a:t>3/7/16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087F-1F41-E647-9DDB-B7DEFC065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90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CC6A-55C2-A94F-8310-208B57E48D15}" type="datetime1">
              <a:rPr lang="en-US" smtClean="0"/>
              <a:t>3/7/16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087F-1F41-E647-9DDB-B7DEFC065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35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9B046-C2A5-4741-B7EB-1AB1105DE1E0}" type="datetime1">
              <a:rPr lang="en-US" smtClean="0"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8087F-1F41-E647-9DDB-B7DEFC065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8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Big Data in Financial Services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Asim Mohammad</a:t>
            </a:r>
          </a:p>
          <a:p>
            <a:r>
              <a:rPr lang="en-US" dirty="0" smtClean="0"/>
              <a:t>UC Berkeley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087F-1F41-E647-9DDB-B7DEFC065F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73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en-US" sz="2800" dirty="0" smtClean="0"/>
              <a:t>What is traditional banking worried about?</a:t>
            </a:r>
            <a:endParaRPr lang="en-US" sz="2800" dirty="0"/>
          </a:p>
        </p:txBody>
      </p:sp>
      <p:pic>
        <p:nvPicPr>
          <p:cNvPr id="3" name="Content Placeholder 2" descr="financial-services-startup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83" r="-12883"/>
          <a:stretch>
            <a:fillRect/>
          </a:stretch>
        </p:blipFill>
        <p:spPr>
          <a:xfrm>
            <a:off x="-285750" y="1417638"/>
            <a:ext cx="9572956" cy="5264757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087F-1F41-E647-9DDB-B7DEFC065F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34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Structural Problems within Financial Services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087F-1F41-E647-9DDB-B7DEFC065F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57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en-US" sz="2800" dirty="0" smtClean="0"/>
              <a:t>A day in the life of a quantitative analyst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087F-1F41-E647-9DDB-B7DEFC065F62}" type="slidenum">
              <a:rPr lang="en-US" smtClean="0"/>
              <a:t>12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814917" y="3133109"/>
            <a:ext cx="7524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814917" y="3080193"/>
            <a:ext cx="137583" cy="1375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270875" y="3073843"/>
            <a:ext cx="137583" cy="1375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2533" y="3826860"/>
            <a:ext cx="13562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Fielding a request </a:t>
            </a:r>
            <a:endParaRPr lang="en-US" sz="1200" dirty="0" smtClean="0"/>
          </a:p>
          <a:p>
            <a:r>
              <a:rPr lang="en-US" sz="1200" dirty="0" smtClean="0"/>
              <a:t>from </a:t>
            </a:r>
            <a:r>
              <a:rPr lang="en-US" sz="1200" dirty="0"/>
              <a:t>management</a:t>
            </a:r>
            <a:endParaRPr lang="en-US" sz="1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885363" y="3217776"/>
            <a:ext cx="0" cy="613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353950" y="4445728"/>
            <a:ext cx="11993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Finding the data</a:t>
            </a:r>
            <a:endParaRPr lang="en-US" sz="1200" dirty="0"/>
          </a:p>
        </p:txBody>
      </p:sp>
      <p:sp>
        <p:nvSpPr>
          <p:cNvPr id="13" name="Oval 12"/>
          <p:cNvSpPr/>
          <p:nvPr/>
        </p:nvSpPr>
        <p:spPr>
          <a:xfrm>
            <a:off x="1979976" y="3073843"/>
            <a:ext cx="137583" cy="1375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50422" y="3211426"/>
            <a:ext cx="0" cy="12787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405985" y="1498945"/>
            <a:ext cx="27238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Obtaining a workspace for to do analysis</a:t>
            </a:r>
            <a:endParaRPr lang="en-US" sz="1200" dirty="0"/>
          </a:p>
        </p:txBody>
      </p:sp>
      <p:sp>
        <p:nvSpPr>
          <p:cNvPr id="17" name="Oval 16"/>
          <p:cNvSpPr/>
          <p:nvPr/>
        </p:nvSpPr>
        <p:spPr>
          <a:xfrm>
            <a:off x="2697451" y="3054666"/>
            <a:ext cx="137583" cy="1375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2767897" y="1775944"/>
            <a:ext cx="0" cy="12787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118631" y="2316619"/>
            <a:ext cx="12234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Moving the data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4574624" y="1965411"/>
            <a:ext cx="1301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Verifying the data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4129808" y="4292729"/>
            <a:ext cx="1697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Addressing Data Quality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5466254" y="2351711"/>
            <a:ext cx="14034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Massaging the data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>
            <a:off x="6328992" y="4150025"/>
            <a:ext cx="17203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Writing code and </a:t>
            </a:r>
            <a:r>
              <a:rPr lang="en-US" sz="1200" dirty="0" smtClean="0"/>
              <a:t>testing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5695688" y="4809702"/>
            <a:ext cx="3242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en-US" sz="1200" dirty="0" smtClean="0"/>
              <a:t>Automating in Operational environments</a:t>
            </a:r>
          </a:p>
          <a:p>
            <a:pPr lvl="1" algn="r"/>
            <a:r>
              <a:rPr lang="en-US" sz="1200" dirty="0" smtClean="0"/>
              <a:t>Supporting analytics</a:t>
            </a:r>
            <a:endParaRPr lang="en-US" sz="1200" dirty="0"/>
          </a:p>
        </p:txBody>
      </p:sp>
      <p:sp>
        <p:nvSpPr>
          <p:cNvPr id="25" name="Oval 24"/>
          <p:cNvSpPr/>
          <p:nvPr/>
        </p:nvSpPr>
        <p:spPr>
          <a:xfrm>
            <a:off x="3659891" y="3054666"/>
            <a:ext cx="137583" cy="1375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3730337" y="2632458"/>
            <a:ext cx="0" cy="4222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762547" y="3049916"/>
            <a:ext cx="137583" cy="1375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4832993" y="3187499"/>
            <a:ext cx="0" cy="11010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154732" y="3049916"/>
            <a:ext cx="137583" cy="1375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endCxn id="29" idx="0"/>
          </p:cNvCxnSpPr>
          <p:nvPr/>
        </p:nvCxnSpPr>
        <p:spPr>
          <a:xfrm flipH="1">
            <a:off x="5223524" y="2293507"/>
            <a:ext cx="1654" cy="7564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6097533" y="3080193"/>
            <a:ext cx="137583" cy="1375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6167979" y="2628710"/>
            <a:ext cx="0" cy="4558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969286" y="3054666"/>
            <a:ext cx="137583" cy="1375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7039732" y="3192249"/>
            <a:ext cx="0" cy="9577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339667" y="3217776"/>
            <a:ext cx="0" cy="15919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ight Arrow 43"/>
          <p:cNvSpPr/>
          <p:nvPr/>
        </p:nvSpPr>
        <p:spPr>
          <a:xfrm>
            <a:off x="550616" y="5665787"/>
            <a:ext cx="8028337" cy="3729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Time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23518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en-US" sz="2800" dirty="0" smtClean="0"/>
              <a:t>What are the technologies we are playing with traditionally? 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We generally play with everything worth playing with</a:t>
            </a:r>
          </a:p>
          <a:p>
            <a:pPr lvl="1"/>
            <a:r>
              <a:rPr lang="en-US" dirty="0" smtClean="0"/>
              <a:t>All mainstream databases (i.e. Oracle, SQL Server, Teradata, DB2, Cassandra, etc.)</a:t>
            </a:r>
          </a:p>
          <a:p>
            <a:pPr lvl="1"/>
            <a:r>
              <a:rPr lang="en-US" dirty="0" smtClean="0"/>
              <a:t>Most coding technologies (i.e. JAVA, Cobol, C, </a:t>
            </a:r>
            <a:r>
              <a:rPr lang="en-US" dirty="0" err="1" smtClean="0"/>
              <a:t>Akka</a:t>
            </a:r>
            <a:r>
              <a:rPr lang="en-US" dirty="0" smtClean="0"/>
              <a:t>/</a:t>
            </a:r>
            <a:r>
              <a:rPr lang="en-US" dirty="0" err="1" smtClean="0"/>
              <a:t>Scala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Most vendors (e.g. IBM)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087F-1F41-E647-9DDB-B7DEFC065F6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62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en-US" sz="2800" dirty="0" smtClean="0"/>
              <a:t>What are the technologies we are playing with for the future?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Batch </a:t>
            </a:r>
            <a:r>
              <a:rPr lang="en-US" dirty="0" smtClean="0">
                <a:sym typeface="Wingdings"/>
              </a:rPr>
              <a:t> </a:t>
            </a:r>
            <a:r>
              <a:rPr lang="en-US" dirty="0" err="1" smtClean="0">
                <a:sym typeface="Wingdings"/>
              </a:rPr>
              <a:t>Realtime</a:t>
            </a:r>
            <a:endParaRPr lang="en-US" dirty="0" smtClean="0">
              <a:sym typeface="Wingdings"/>
            </a:endParaRPr>
          </a:p>
          <a:p>
            <a:pPr lvl="0"/>
            <a:r>
              <a:rPr lang="en-US" dirty="0" smtClean="0">
                <a:sym typeface="Wingdings"/>
              </a:rPr>
              <a:t>Continuous Deployment Continuous Delivery</a:t>
            </a:r>
          </a:p>
          <a:p>
            <a:pPr lvl="0"/>
            <a:r>
              <a:rPr lang="en-US" dirty="0" smtClean="0">
                <a:sym typeface="Wingdings"/>
              </a:rPr>
              <a:t>Automated Headless Testing</a:t>
            </a:r>
          </a:p>
          <a:p>
            <a:pPr lvl="0"/>
            <a:r>
              <a:rPr lang="en-US" dirty="0" smtClean="0">
                <a:sym typeface="Wingdings"/>
              </a:rPr>
              <a:t>Automatic Business Enablement</a:t>
            </a:r>
          </a:p>
          <a:p>
            <a:pPr lvl="0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087F-1F41-E647-9DDB-B7DEFC065F6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47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A word about Data Governance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7036" y="1600200"/>
            <a:ext cx="4135967" cy="4525963"/>
          </a:xfrm>
          <a:ln>
            <a:noFill/>
          </a:ln>
        </p:spPr>
        <p:txBody>
          <a:bodyPr anchor="ctr" anchorCtr="0"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Accountability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Data Quality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Metadata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Data Lineage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Data Destruction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Data Provisioning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Data Controls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3703" y="1600200"/>
            <a:ext cx="4135967" cy="45259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Data Steward (Business)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Data Custodians (Technology)</a:t>
            </a:r>
          </a:p>
        </p:txBody>
      </p:sp>
      <p:sp>
        <p:nvSpPr>
          <p:cNvPr id="5" name="Isosceles Triangle 4"/>
          <p:cNvSpPr/>
          <p:nvPr/>
        </p:nvSpPr>
        <p:spPr>
          <a:xfrm rot="5400000">
            <a:off x="2984500" y="3725333"/>
            <a:ext cx="2444750" cy="37041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087F-1F41-E647-9DDB-B7DEFC065F6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81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en-US" sz="2800" dirty="0" smtClean="0"/>
              <a:t>Being an “In-</a:t>
            </a:r>
            <a:r>
              <a:rPr lang="en-US" sz="2800" dirty="0" err="1" smtClean="0"/>
              <a:t>trepreneaur</a:t>
            </a:r>
            <a:r>
              <a:rPr lang="en-US" sz="2800" dirty="0" smtClean="0"/>
              <a:t>”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Requires strong upper management who is open to innovation</a:t>
            </a:r>
          </a:p>
          <a:p>
            <a:pPr lvl="0"/>
            <a:r>
              <a:rPr lang="en-US" dirty="0" smtClean="0"/>
              <a:t>Must be agile (i.e. Fail Fast)</a:t>
            </a:r>
          </a:p>
          <a:p>
            <a:pPr lvl="0"/>
            <a:r>
              <a:rPr lang="en-US" dirty="0" smtClean="0"/>
              <a:t>Must be willing to go anti-culture to create change</a:t>
            </a:r>
          </a:p>
          <a:p>
            <a:pPr lvl="0"/>
            <a:r>
              <a:rPr lang="en-US" dirty="0" smtClean="0"/>
              <a:t>Focus on execution </a:t>
            </a:r>
          </a:p>
          <a:p>
            <a:pPr lvl="0"/>
            <a:r>
              <a:rPr lang="en-US" dirty="0" smtClean="0"/>
              <a:t>Then focus on adoption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087F-1F41-E647-9DDB-B7DEFC065F6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40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en-US" sz="2800" dirty="0" smtClean="0"/>
              <a:t>Subject Matter Experts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conservative nature of banking has kept old technology, which is now antiquated.  SMEs are difficult to find.</a:t>
            </a:r>
          </a:p>
          <a:p>
            <a:r>
              <a:rPr lang="en-US" dirty="0" smtClean="0"/>
              <a:t>At the same time, limited new technology investments are preventing new SMEs to bring new thought leadership and innovation into banking.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087F-1F41-E647-9DDB-B7DEFC065F6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81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en-US" sz="2800" dirty="0" smtClean="0"/>
              <a:t>Culture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457200"/>
            <a:r>
              <a:rPr lang="en-US" dirty="0" smtClean="0"/>
              <a:t>Forming </a:t>
            </a:r>
            <a:r>
              <a:rPr lang="en-US" dirty="0"/>
              <a:t>the right team</a:t>
            </a:r>
          </a:p>
          <a:p>
            <a:pPr lvl="1"/>
            <a:r>
              <a:rPr lang="en-US" dirty="0"/>
              <a:t>Business Analyst</a:t>
            </a:r>
          </a:p>
          <a:p>
            <a:pPr lvl="1"/>
            <a:r>
              <a:rPr lang="en-US" dirty="0"/>
              <a:t>Developers</a:t>
            </a:r>
          </a:p>
          <a:p>
            <a:pPr lvl="1"/>
            <a:r>
              <a:rPr lang="en-US" dirty="0"/>
              <a:t>Data Scientist</a:t>
            </a:r>
          </a:p>
          <a:p>
            <a:pPr lvl="1"/>
            <a:r>
              <a:rPr lang="en-US" dirty="0"/>
              <a:t>Testers</a:t>
            </a:r>
          </a:p>
          <a:p>
            <a:pPr lvl="1"/>
            <a:r>
              <a:rPr lang="en-US" dirty="0"/>
              <a:t>Performance Testers</a:t>
            </a:r>
          </a:p>
          <a:p>
            <a:pPr lvl="1"/>
            <a:r>
              <a:rPr lang="en-US" dirty="0"/>
              <a:t>Release specialists</a:t>
            </a:r>
          </a:p>
          <a:p>
            <a:pPr lvl="1"/>
            <a:r>
              <a:rPr lang="en-US" dirty="0"/>
              <a:t>Production Support Teams</a:t>
            </a:r>
          </a:p>
          <a:p>
            <a:pPr lvl="1"/>
            <a:r>
              <a:rPr lang="en-US" dirty="0"/>
              <a:t>Capacity Planning</a:t>
            </a:r>
          </a:p>
          <a:p>
            <a:pPr lvl="1"/>
            <a:r>
              <a:rPr lang="en-US" dirty="0"/>
              <a:t>Infrastructure </a:t>
            </a:r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087F-1F41-E647-9DDB-B7DEFC065F6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64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Practical Challenges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087F-1F41-E647-9DDB-B7DEFC065F6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72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087F-1F41-E647-9DDB-B7DEFC065F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4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en-US" sz="2800" dirty="0" smtClean="0"/>
              <a:t>Challenge 1:  Security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457200"/>
            <a:r>
              <a:rPr lang="en-US" dirty="0" smtClean="0"/>
              <a:t>Centralized Authentication</a:t>
            </a:r>
          </a:p>
          <a:p>
            <a:pPr marL="514350" indent="-457200"/>
            <a:r>
              <a:rPr lang="en-US" dirty="0" smtClean="0"/>
              <a:t>Step-up Authentication</a:t>
            </a:r>
          </a:p>
          <a:p>
            <a:pPr marL="514350" indent="-457200"/>
            <a:r>
              <a:rPr lang="en-US" dirty="0" smtClean="0"/>
              <a:t>Payment Transactions</a:t>
            </a:r>
          </a:p>
          <a:p>
            <a:pPr marL="514350" indent="-457200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087F-1F41-E647-9DDB-B7DEFC065F6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86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en-US" sz="2800" dirty="0" smtClean="0"/>
              <a:t>Challenge 2:  Fragmentation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Data is generally managed within the firewall (On-Premises)</a:t>
            </a:r>
          </a:p>
          <a:p>
            <a:r>
              <a:rPr lang="en-US" sz="2400" dirty="0" smtClean="0"/>
              <a:t>Slowly, data is beginning to exist outside on-premises into the cloud.  </a:t>
            </a:r>
          </a:p>
          <a:p>
            <a:pPr lvl="1"/>
            <a:r>
              <a:rPr lang="en-US" sz="2400" dirty="0" smtClean="0"/>
              <a:t>Average mid-size companies have approximately 300 applications in the cloud</a:t>
            </a:r>
          </a:p>
          <a:p>
            <a:pPr lvl="1"/>
            <a:r>
              <a:rPr lang="en-US" sz="2400" dirty="0" smtClean="0"/>
              <a:t># of applications continue to grow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03250" y="4360333"/>
            <a:ext cx="7958667" cy="2159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2" idx="1"/>
          </p:cNvCxnSpPr>
          <p:nvPr/>
        </p:nvCxnSpPr>
        <p:spPr>
          <a:xfrm>
            <a:off x="603250" y="5439833"/>
            <a:ext cx="7958667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57133" y="6207295"/>
            <a:ext cx="870513" cy="2462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000" i="1" dirty="0" smtClean="0">
                <a:solidFill>
                  <a:schemeClr val="tx1"/>
                </a:solidFill>
              </a:rPr>
              <a:t>On-Premises</a:t>
            </a:r>
            <a:endParaRPr lang="en-US" sz="1000" i="1" dirty="0"/>
          </a:p>
        </p:txBody>
      </p:sp>
      <p:sp>
        <p:nvSpPr>
          <p:cNvPr id="10" name="Rectangle 9"/>
          <p:cNvSpPr/>
          <p:nvPr/>
        </p:nvSpPr>
        <p:spPr>
          <a:xfrm>
            <a:off x="7661363" y="4380616"/>
            <a:ext cx="879405" cy="2462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000" i="1" dirty="0" smtClean="0">
                <a:solidFill>
                  <a:schemeClr val="tx1"/>
                </a:solidFill>
              </a:rPr>
              <a:t>Off-Premises</a:t>
            </a:r>
            <a:endParaRPr lang="en-US" sz="1000" i="1" dirty="0"/>
          </a:p>
        </p:txBody>
      </p:sp>
      <p:sp>
        <p:nvSpPr>
          <p:cNvPr id="11" name="Oval 10"/>
          <p:cNvSpPr/>
          <p:nvPr/>
        </p:nvSpPr>
        <p:spPr>
          <a:xfrm>
            <a:off x="4381500" y="5601728"/>
            <a:ext cx="709083" cy="7090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84402" y="4626837"/>
            <a:ext cx="408516" cy="4085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077635" y="4574979"/>
            <a:ext cx="408516" cy="4085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015319" y="4530332"/>
            <a:ext cx="408516" cy="4085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090583" y="4562082"/>
            <a:ext cx="408516" cy="4085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13969" y="4645690"/>
            <a:ext cx="408516" cy="4085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908802" y="4756815"/>
            <a:ext cx="408516" cy="4085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87969" y="4779237"/>
            <a:ext cx="408516" cy="4085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776635" y="4849948"/>
            <a:ext cx="408516" cy="4085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087F-1F41-E647-9DDB-B7DEFC065F6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00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Challenge 3:  The Sales Funnel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1416" y="1600200"/>
            <a:ext cx="4125383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Identifying the prospect during the campaign cycle</a:t>
            </a:r>
          </a:p>
          <a:p>
            <a:r>
              <a:rPr lang="en-US" dirty="0" smtClean="0"/>
              <a:t>Following the prospect and tying to a customer</a:t>
            </a:r>
          </a:p>
          <a:p>
            <a:r>
              <a:rPr lang="en-US" dirty="0" smtClean="0"/>
              <a:t>Third Party Impressions</a:t>
            </a:r>
          </a:p>
          <a:p>
            <a:r>
              <a:rPr lang="en-US" dirty="0" smtClean="0"/>
              <a:t>Cross Channel Campaign Tracking</a:t>
            </a:r>
          </a:p>
        </p:txBody>
      </p:sp>
      <p:sp>
        <p:nvSpPr>
          <p:cNvPr id="4" name="Trapezoid 3"/>
          <p:cNvSpPr/>
          <p:nvPr/>
        </p:nvSpPr>
        <p:spPr>
          <a:xfrm rot="10800000">
            <a:off x="920747" y="1989667"/>
            <a:ext cx="2931583" cy="3259666"/>
          </a:xfrm>
          <a:prstGeom prst="trapezoid">
            <a:avLst>
              <a:gd name="adj" fmla="val 4214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20746" y="1620335"/>
            <a:ext cx="2931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Prospect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18690" y="326498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Opportunity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10273" y="5249333"/>
            <a:ext cx="569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087F-1F41-E647-9DDB-B7DEFC065F6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48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Challenge 4:  Real-time Transaction Consistency</a:t>
            </a:r>
            <a:endParaRPr lang="en-US" sz="2800" dirty="0"/>
          </a:p>
        </p:txBody>
      </p:sp>
      <p:sp>
        <p:nvSpPr>
          <p:cNvPr id="9" name="Oval 8"/>
          <p:cNvSpPr/>
          <p:nvPr/>
        </p:nvSpPr>
        <p:spPr>
          <a:xfrm>
            <a:off x="1111250" y="2042583"/>
            <a:ext cx="550333" cy="5503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948266" y="2921000"/>
            <a:ext cx="797984" cy="687917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48266" y="4085167"/>
            <a:ext cx="825500" cy="825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19900" y="2042583"/>
            <a:ext cx="550333" cy="5503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6656916" y="2921000"/>
            <a:ext cx="797984" cy="687917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656916" y="4085167"/>
            <a:ext cx="825500" cy="825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agnetic Disk 14"/>
          <p:cNvSpPr/>
          <p:nvPr/>
        </p:nvSpPr>
        <p:spPr>
          <a:xfrm>
            <a:off x="3323166" y="2338917"/>
            <a:ext cx="1862667" cy="228600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746250" y="2338917"/>
            <a:ext cx="1428750" cy="5820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957917" y="3354917"/>
            <a:ext cx="1217083" cy="31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032000" y="3937000"/>
            <a:ext cx="1143000" cy="6879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270500" y="2444750"/>
            <a:ext cx="1386416" cy="9101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270500" y="3492500"/>
            <a:ext cx="1301750" cy="31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270500" y="3714750"/>
            <a:ext cx="1301750" cy="730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ight Arrow 27"/>
          <p:cNvSpPr/>
          <p:nvPr/>
        </p:nvSpPr>
        <p:spPr>
          <a:xfrm>
            <a:off x="1693333" y="5090583"/>
            <a:ext cx="5365750" cy="59266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Real-time Transaction Per Second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087F-1F41-E647-9DDB-B7DEFC065F6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02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Challenge 5:  Business Process Management (Taxonomy Management)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492500" y="3344319"/>
            <a:ext cx="188383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Business</a:t>
            </a:r>
          </a:p>
          <a:p>
            <a:pPr algn="ctr"/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492500" y="4872552"/>
            <a:ext cx="188383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Business</a:t>
            </a:r>
          </a:p>
          <a:p>
            <a:pPr algn="ctr"/>
            <a:r>
              <a:rPr lang="en-US" dirty="0" smtClean="0"/>
              <a:t>Component 4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49816" y="3344319"/>
            <a:ext cx="188383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Business</a:t>
            </a:r>
          </a:p>
          <a:p>
            <a:pPr algn="ctr"/>
            <a:r>
              <a:rPr lang="en-US" dirty="0" smtClean="0"/>
              <a:t>Component 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290734" y="3344319"/>
            <a:ext cx="188383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Business</a:t>
            </a:r>
          </a:p>
          <a:p>
            <a:pPr algn="ctr"/>
            <a:r>
              <a:rPr lang="en-US" dirty="0" smtClean="0"/>
              <a:t>Component 3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492500" y="1835355"/>
            <a:ext cx="188383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Business</a:t>
            </a:r>
          </a:p>
          <a:p>
            <a:pPr algn="ctr"/>
            <a:r>
              <a:rPr lang="en-US" dirty="0" smtClean="0"/>
              <a:t>Component 2</a:t>
            </a:r>
            <a:endParaRPr lang="en-US" dirty="0"/>
          </a:p>
        </p:txBody>
      </p:sp>
      <p:cxnSp>
        <p:nvCxnSpPr>
          <p:cNvPr id="5" name="Straight Arrow Connector 4"/>
          <p:cNvCxnSpPr>
            <a:stCxn id="24" idx="2"/>
            <a:endCxn id="3" idx="0"/>
          </p:cNvCxnSpPr>
          <p:nvPr/>
        </p:nvCxnSpPr>
        <p:spPr>
          <a:xfrm>
            <a:off x="4434417" y="2481686"/>
            <a:ext cx="0" cy="8626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3" idx="1"/>
          </p:cNvCxnSpPr>
          <p:nvPr/>
        </p:nvCxnSpPr>
        <p:spPr>
          <a:xfrm flipV="1">
            <a:off x="2533649" y="3667485"/>
            <a:ext cx="958851" cy="366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2" idx="1"/>
            <a:endCxn id="3" idx="3"/>
          </p:cNvCxnSpPr>
          <p:nvPr/>
        </p:nvCxnSpPr>
        <p:spPr>
          <a:xfrm flipH="1">
            <a:off x="5376333" y="3667485"/>
            <a:ext cx="91440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8" idx="0"/>
            <a:endCxn id="3" idx="2"/>
          </p:cNvCxnSpPr>
          <p:nvPr/>
        </p:nvCxnSpPr>
        <p:spPr>
          <a:xfrm flipV="1">
            <a:off x="4434417" y="3990650"/>
            <a:ext cx="0" cy="8819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087F-1F41-E647-9DDB-B7DEFC065F6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49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Challenge 6:  Customer 360</a:t>
            </a: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4621449" y="2074333"/>
            <a:ext cx="3365499" cy="3365499"/>
          </a:xfrm>
          <a:prstGeom prst="ellipse">
            <a:avLst/>
          </a:prstGeom>
          <a:noFill/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Customer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097947" y="2180167"/>
            <a:ext cx="783167" cy="7831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Social</a:t>
            </a:r>
            <a:endParaRPr lang="en-US" sz="1000" dirty="0"/>
          </a:p>
        </p:txBody>
      </p:sp>
      <p:sp>
        <p:nvSpPr>
          <p:cNvPr id="14" name="Oval 13"/>
          <p:cNvSpPr/>
          <p:nvPr/>
        </p:nvSpPr>
        <p:spPr>
          <a:xfrm>
            <a:off x="7595364" y="3253317"/>
            <a:ext cx="783167" cy="7831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Web</a:t>
            </a:r>
            <a:endParaRPr lang="en-US" sz="1000" dirty="0"/>
          </a:p>
        </p:txBody>
      </p:sp>
      <p:sp>
        <p:nvSpPr>
          <p:cNvPr id="15" name="Oval 14"/>
          <p:cNvSpPr/>
          <p:nvPr/>
        </p:nvSpPr>
        <p:spPr>
          <a:xfrm>
            <a:off x="4229865" y="3253317"/>
            <a:ext cx="783167" cy="7831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CC</a:t>
            </a:r>
            <a:endParaRPr lang="en-US" sz="1000" dirty="0"/>
          </a:p>
        </p:txBody>
      </p:sp>
      <p:sp>
        <p:nvSpPr>
          <p:cNvPr id="17" name="Oval 16"/>
          <p:cNvSpPr/>
          <p:nvPr/>
        </p:nvSpPr>
        <p:spPr>
          <a:xfrm>
            <a:off x="4621449" y="4428067"/>
            <a:ext cx="783167" cy="7831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IVR</a:t>
            </a:r>
            <a:endParaRPr lang="en-US" sz="1000" dirty="0"/>
          </a:p>
        </p:txBody>
      </p:sp>
      <p:sp>
        <p:nvSpPr>
          <p:cNvPr id="19" name="Oval 18"/>
          <p:cNvSpPr/>
          <p:nvPr/>
        </p:nvSpPr>
        <p:spPr>
          <a:xfrm>
            <a:off x="4752681" y="2180167"/>
            <a:ext cx="783167" cy="7831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BC</a:t>
            </a:r>
            <a:endParaRPr lang="en-US" sz="1000" dirty="0"/>
          </a:p>
        </p:txBody>
      </p:sp>
      <p:sp>
        <p:nvSpPr>
          <p:cNvPr id="21" name="Oval 20"/>
          <p:cNvSpPr/>
          <p:nvPr/>
        </p:nvSpPr>
        <p:spPr>
          <a:xfrm>
            <a:off x="7250347" y="4428067"/>
            <a:ext cx="783167" cy="7831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Mobile</a:t>
            </a:r>
            <a:endParaRPr lang="en-US" sz="1000" dirty="0"/>
          </a:p>
        </p:txBody>
      </p:sp>
      <p:sp>
        <p:nvSpPr>
          <p:cNvPr id="23" name="Oval 22"/>
          <p:cNvSpPr/>
          <p:nvPr/>
        </p:nvSpPr>
        <p:spPr>
          <a:xfrm>
            <a:off x="5916847" y="1682749"/>
            <a:ext cx="783167" cy="7831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ATM</a:t>
            </a:r>
            <a:endParaRPr lang="en-US" sz="1000" dirty="0"/>
          </a:p>
        </p:txBody>
      </p:sp>
      <p:sp>
        <p:nvSpPr>
          <p:cNvPr id="25" name="Oval 24"/>
          <p:cNvSpPr/>
          <p:nvPr/>
        </p:nvSpPr>
        <p:spPr>
          <a:xfrm>
            <a:off x="5916847" y="5048248"/>
            <a:ext cx="783167" cy="7831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Online</a:t>
            </a:r>
            <a:endParaRPr lang="en-US" sz="1000" dirty="0"/>
          </a:p>
        </p:txBody>
      </p:sp>
      <p:sp>
        <p:nvSpPr>
          <p:cNvPr id="8" name="Rounded Rectangle 7"/>
          <p:cNvSpPr/>
          <p:nvPr/>
        </p:nvSpPr>
        <p:spPr>
          <a:xfrm>
            <a:off x="457200" y="2952751"/>
            <a:ext cx="3515738" cy="1613160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56000" y="3279025"/>
            <a:ext cx="26981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Real-time Awareness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Commodity Technology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Distributed Systems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087F-1F41-E647-9DDB-B7DEFC065F6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48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087F-1F41-E647-9DDB-B7DEFC065F6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78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en-US" sz="2800" dirty="0" smtClean="0"/>
              <a:t>Conclusions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There </a:t>
            </a:r>
            <a:r>
              <a:rPr lang="en-US" dirty="0"/>
              <a:t>is a LOT of opportunity in the financial services space</a:t>
            </a:r>
          </a:p>
          <a:p>
            <a:pPr lvl="1"/>
            <a:r>
              <a:rPr lang="en-US" dirty="0"/>
              <a:t>It can be the next </a:t>
            </a:r>
            <a:r>
              <a:rPr lang="en-US" dirty="0" err="1"/>
              <a:t>healthcare.gov</a:t>
            </a:r>
            <a:endParaRPr lang="en-US" dirty="0"/>
          </a:p>
          <a:p>
            <a:r>
              <a:rPr lang="en-US" dirty="0"/>
              <a:t>There is no reason why we can’t have a framework where everything is real-time</a:t>
            </a:r>
          </a:p>
          <a:p>
            <a:pPr lvl="1"/>
            <a:r>
              <a:rPr lang="en-US" dirty="0"/>
              <a:t>Driven by machine learning</a:t>
            </a:r>
          </a:p>
          <a:p>
            <a:pPr lvl="1"/>
            <a:r>
              <a:rPr lang="en-US" dirty="0"/>
              <a:t>Next Gen Architecture</a:t>
            </a:r>
          </a:p>
          <a:p>
            <a:r>
              <a:rPr lang="en-US" dirty="0"/>
              <a:t>You can be the disrupter – by only the passionate survive</a:t>
            </a:r>
          </a:p>
          <a:p>
            <a:r>
              <a:rPr lang="en-US" dirty="0"/>
              <a:t>Wear comfortable shoes – this journey is long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087F-1F41-E647-9DDB-B7DEFC065F6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53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087F-1F41-E647-9DDB-B7DEFC065F6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79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l"/>
            <a:r>
              <a:rPr lang="en-US" sz="2800" dirty="0" smtClean="0"/>
              <a:t>General overview of the financial services landscape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Lines of Businesses</a:t>
            </a:r>
          </a:p>
          <a:p>
            <a:pPr lvl="1"/>
            <a:r>
              <a:rPr lang="en-US" dirty="0" smtClean="0"/>
              <a:t>Retail Bank</a:t>
            </a:r>
          </a:p>
          <a:p>
            <a:pPr lvl="1"/>
            <a:r>
              <a:rPr lang="en-US" dirty="0" smtClean="0"/>
              <a:t>Wealth Management</a:t>
            </a:r>
          </a:p>
          <a:p>
            <a:pPr lvl="1"/>
            <a:r>
              <a:rPr lang="en-US" dirty="0" smtClean="0"/>
              <a:t>Investment Banking</a:t>
            </a:r>
          </a:p>
          <a:p>
            <a:pPr lvl="1"/>
            <a:r>
              <a:rPr lang="en-US" dirty="0" smtClean="0"/>
              <a:t>Wholesale </a:t>
            </a:r>
            <a:r>
              <a:rPr lang="en-US" dirty="0" smtClean="0"/>
              <a:t>Banking</a:t>
            </a:r>
          </a:p>
          <a:p>
            <a:r>
              <a:rPr lang="en-US" dirty="0" smtClean="0"/>
              <a:t>Products</a:t>
            </a:r>
          </a:p>
          <a:p>
            <a:pPr lvl="1"/>
            <a:r>
              <a:rPr lang="en-US" dirty="0" smtClean="0"/>
              <a:t>Checking, Savings, Credit Card, Auto Loan, Mortgage, Wealth Management</a:t>
            </a:r>
            <a:endParaRPr lang="en-US" dirty="0" smtClean="0"/>
          </a:p>
          <a:p>
            <a:r>
              <a:rPr lang="en-US" dirty="0" smtClean="0"/>
              <a:t>Insured and Heavily </a:t>
            </a:r>
            <a:r>
              <a:rPr lang="en-US" dirty="0" smtClean="0"/>
              <a:t>Regulated by Government</a:t>
            </a:r>
          </a:p>
          <a:p>
            <a:r>
              <a:rPr lang="en-US" dirty="0" smtClean="0"/>
              <a:t>Very Conservative</a:t>
            </a:r>
          </a:p>
          <a:p>
            <a:r>
              <a:rPr lang="en-US" dirty="0" smtClean="0"/>
              <a:t>Voraciously On-Premises Users </a:t>
            </a:r>
            <a:r>
              <a:rPr lang="en-US" sz="1600" i="1" dirty="0" smtClean="0"/>
              <a:t>(although that is changing)</a:t>
            </a:r>
          </a:p>
          <a:p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087F-1F41-E647-9DDB-B7DEFC065F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97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l"/>
            <a:r>
              <a:rPr lang="en-US" sz="2800" dirty="0" smtClean="0"/>
              <a:t>What are the external levers and drivers that is driving (or killing) innovation in this space?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Global Geo-Politics</a:t>
            </a:r>
          </a:p>
          <a:p>
            <a:pPr lvl="0"/>
            <a:r>
              <a:rPr lang="en-US" dirty="0" smtClean="0"/>
              <a:t>Interest Rates</a:t>
            </a:r>
          </a:p>
          <a:p>
            <a:pPr lvl="0"/>
            <a:r>
              <a:rPr lang="en-US" dirty="0" smtClean="0"/>
              <a:t>Government Policies</a:t>
            </a:r>
            <a:endParaRPr lang="en-US" dirty="0"/>
          </a:p>
        </p:txBody>
      </p:sp>
      <p:pic>
        <p:nvPicPr>
          <p:cNvPr id="2" name="Picture 1" descr="Screen Shot 2016-03-06 at 8.46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3547533"/>
            <a:ext cx="6959600" cy="863600"/>
          </a:xfrm>
          <a:prstGeom prst="rect">
            <a:avLst/>
          </a:prstGeom>
        </p:spPr>
      </p:pic>
      <p:pic>
        <p:nvPicPr>
          <p:cNvPr id="3" name="Picture 2" descr="FederalReserveBan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716" y="4686300"/>
            <a:ext cx="1917700" cy="1917700"/>
          </a:xfrm>
          <a:prstGeom prst="rect">
            <a:avLst/>
          </a:prstGeom>
        </p:spPr>
      </p:pic>
      <p:pic>
        <p:nvPicPr>
          <p:cNvPr id="6" name="Picture 5" descr="Screen Shot 2016-03-06 at 8.48.2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67" y="5101167"/>
            <a:ext cx="2743200" cy="8763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087F-1F41-E647-9DDB-B7DEFC065F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46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5445"/>
          </a:xfrm>
        </p:spPr>
        <p:txBody>
          <a:bodyPr>
            <a:noAutofit/>
          </a:bodyPr>
          <a:lstStyle/>
          <a:p>
            <a:pPr lvl="0" algn="l"/>
            <a:r>
              <a:rPr lang="en-US" sz="2800" dirty="0" smtClean="0"/>
              <a:t>How did the traditional banking business grow?</a:t>
            </a:r>
            <a:endParaRPr lang="en-US" sz="2800" dirty="0"/>
          </a:p>
        </p:txBody>
      </p:sp>
      <p:pic>
        <p:nvPicPr>
          <p:cNvPr id="3" name="Content Placeholder 2" descr="BankMerger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92" r="-8792"/>
          <a:stretch>
            <a:fillRect/>
          </a:stretch>
        </p:blipFill>
        <p:spPr>
          <a:xfrm>
            <a:off x="-434753" y="1301751"/>
            <a:ext cx="9872053" cy="5429249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087F-1F41-E647-9DDB-B7DEFC065F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7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5445"/>
          </a:xfrm>
        </p:spPr>
        <p:txBody>
          <a:bodyPr>
            <a:noAutofit/>
          </a:bodyPr>
          <a:lstStyle/>
          <a:p>
            <a:pPr lvl="0" algn="l"/>
            <a:r>
              <a:rPr lang="en-US" sz="2800" dirty="0" smtClean="0"/>
              <a:t>Which has led to this</a:t>
            </a:r>
            <a:r>
              <a:rPr lang="is-IS" sz="2800" dirty="0" smtClean="0"/>
              <a:t>…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087F-1F41-E647-9DDB-B7DEFC065F62}" type="slidenum">
              <a:rPr lang="en-US" smtClean="0"/>
              <a:t>6</a:t>
            </a:fld>
            <a:endParaRPr lang="en-US"/>
          </a:p>
        </p:txBody>
      </p:sp>
      <p:pic>
        <p:nvPicPr>
          <p:cNvPr id="5" name="Content Placeholder 4" descr="image_1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95" r="-9095"/>
          <a:stretch>
            <a:fillRect/>
          </a:stretch>
        </p:blipFill>
        <p:spPr>
          <a:xfrm>
            <a:off x="-625259" y="941917"/>
            <a:ext cx="10509021" cy="5779557"/>
          </a:xfrm>
        </p:spPr>
      </p:pic>
      <p:sp>
        <p:nvSpPr>
          <p:cNvPr id="7" name="Rectangle 6"/>
          <p:cNvSpPr/>
          <p:nvPr/>
        </p:nvSpPr>
        <p:spPr>
          <a:xfrm>
            <a:off x="2931583" y="1270000"/>
            <a:ext cx="3397250" cy="370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www.idistracted.net</a:t>
            </a:r>
            <a:r>
              <a:rPr lang="en-US" dirty="0"/>
              <a:t>/20-stunning-female-politicians-and-correspondents/15/</a:t>
            </a:r>
          </a:p>
        </p:txBody>
      </p:sp>
    </p:spTree>
    <p:extLst>
      <p:ext uri="{BB962C8B-B14F-4D97-AF65-F5344CB8AC3E}">
        <p14:creationId xmlns:p14="http://schemas.microsoft.com/office/powerpoint/2010/main" val="4027898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en-US" sz="2800" dirty="0" smtClean="0"/>
              <a:t>Why? </a:t>
            </a:r>
            <a:r>
              <a:rPr lang="en-US" sz="2800" dirty="0" smtClean="0"/>
              <a:t>Because focus was on </a:t>
            </a:r>
            <a:r>
              <a:rPr lang="is-IS" sz="2800" dirty="0" smtClean="0"/>
              <a:t>…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Giving the customer a credit card</a:t>
            </a:r>
          </a:p>
          <a:p>
            <a:pPr lvl="1"/>
            <a:r>
              <a:rPr lang="en-US" dirty="0" smtClean="0"/>
              <a:t>Helping him/her save their money</a:t>
            </a:r>
          </a:p>
          <a:p>
            <a:pPr lvl="1"/>
            <a:r>
              <a:rPr lang="en-US" dirty="0" smtClean="0"/>
              <a:t>Giving a loan for a house or a car</a:t>
            </a:r>
          </a:p>
          <a:p>
            <a:pPr lvl="1"/>
            <a:r>
              <a:rPr lang="en-US" dirty="0" smtClean="0"/>
              <a:t>Etc.</a:t>
            </a:r>
            <a:endParaRPr lang="en-US" dirty="0" smtClean="0"/>
          </a:p>
          <a:p>
            <a:pPr marL="457200" lvl="1" indent="0">
              <a:buNone/>
            </a:pPr>
            <a:r>
              <a:rPr lang="en-US" b="1" i="1" dirty="0" smtClean="0"/>
              <a:t>Which led to</a:t>
            </a:r>
            <a:r>
              <a:rPr lang="is-IS" b="1" i="1" dirty="0" smtClean="0"/>
              <a:t>…</a:t>
            </a:r>
            <a:endParaRPr lang="en-US" b="1" i="1" dirty="0" smtClean="0"/>
          </a:p>
          <a:p>
            <a:pPr lvl="1"/>
            <a:r>
              <a:rPr lang="en-US" dirty="0" smtClean="0"/>
              <a:t>Making money on interest</a:t>
            </a:r>
          </a:p>
          <a:p>
            <a:pPr lvl="1"/>
            <a:r>
              <a:rPr lang="en-US" dirty="0" smtClean="0"/>
              <a:t>Making money on fees</a:t>
            </a:r>
          </a:p>
          <a:p>
            <a:pPr lvl="2"/>
            <a:r>
              <a:rPr lang="en-US" dirty="0" smtClean="0"/>
              <a:t>25% punitive fees</a:t>
            </a:r>
          </a:p>
          <a:p>
            <a:pPr lvl="2"/>
            <a:r>
              <a:rPr lang="en-US" dirty="0" smtClean="0"/>
              <a:t>25% other fees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087F-1F41-E647-9DDB-B7DEFC065F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64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en-US" sz="2800" dirty="0" smtClean="0"/>
              <a:t>What were the impacts of this?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Expensive </a:t>
            </a:r>
            <a:r>
              <a:rPr lang="en-US" dirty="0"/>
              <a:t>technology ownership</a:t>
            </a:r>
          </a:p>
          <a:p>
            <a:pPr lvl="1"/>
            <a:r>
              <a:rPr lang="en-US" dirty="0" smtClean="0"/>
              <a:t>Ungoverned Data Movement</a:t>
            </a:r>
          </a:p>
          <a:p>
            <a:pPr lvl="1"/>
            <a:r>
              <a:rPr lang="en-US" dirty="0" smtClean="0"/>
              <a:t>Little to no data governance</a:t>
            </a:r>
          </a:p>
          <a:p>
            <a:pPr lvl="1"/>
            <a:r>
              <a:rPr lang="en-US" dirty="0" smtClean="0"/>
              <a:t>Limited Taxonomy</a:t>
            </a:r>
            <a:endParaRPr lang="en-US" dirty="0"/>
          </a:p>
          <a:p>
            <a:pPr lvl="1"/>
            <a:r>
              <a:rPr lang="en-US" dirty="0"/>
              <a:t>Limited metadata and data </a:t>
            </a:r>
            <a:r>
              <a:rPr lang="en-US" dirty="0" smtClean="0"/>
              <a:t>quality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087F-1F41-E647-9DDB-B7DEFC065F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77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en-US" sz="2800" dirty="0" smtClean="0"/>
              <a:t>How is the industry solving these problems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i="1" dirty="0" smtClean="0"/>
              <a:t>It’s complicated</a:t>
            </a:r>
          </a:p>
          <a:p>
            <a:pPr lvl="0"/>
            <a:r>
              <a:rPr lang="en-US" dirty="0" smtClean="0"/>
              <a:t>Limited strategic investments are being made to address </a:t>
            </a:r>
            <a:r>
              <a:rPr lang="en-US" dirty="0" err="1" smtClean="0"/>
              <a:t>clean-up</a:t>
            </a:r>
            <a:r>
              <a:rPr lang="en-US" dirty="0" smtClean="0"/>
              <a:t> of existing technology debt, operational readiness, and addressing new demands</a:t>
            </a:r>
          </a:p>
          <a:p>
            <a:pPr lvl="0"/>
            <a:r>
              <a:rPr lang="en-US" dirty="0" smtClean="0"/>
              <a:t>However, Banks have to manage capital reserve demands, existing liabilities, and Wall Street earnings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087F-1F41-E647-9DDB-B7DEFC065F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08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3126</TotalTime>
  <Words>815</Words>
  <Application>Microsoft Macintosh PowerPoint</Application>
  <PresentationFormat>On-screen Show (4:3)</PresentationFormat>
  <Paragraphs>191</Paragraphs>
  <Slides>28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Big Data in Financial Services </vt:lpstr>
      <vt:lpstr>Background</vt:lpstr>
      <vt:lpstr>General overview of the financial services landscape </vt:lpstr>
      <vt:lpstr>What are the external levers and drivers that is driving (or killing) innovation in this space?</vt:lpstr>
      <vt:lpstr>How did the traditional banking business grow?</vt:lpstr>
      <vt:lpstr>Which has led to this…</vt:lpstr>
      <vt:lpstr>Why? Because focus was on …</vt:lpstr>
      <vt:lpstr>What were the impacts of this?</vt:lpstr>
      <vt:lpstr>How is the industry solving these problems</vt:lpstr>
      <vt:lpstr>What is traditional banking worried about?</vt:lpstr>
      <vt:lpstr>Structural Problems within Financial Services</vt:lpstr>
      <vt:lpstr>A day in the life of a quantitative analyst</vt:lpstr>
      <vt:lpstr>What are the technologies we are playing with traditionally? </vt:lpstr>
      <vt:lpstr>What are the technologies we are playing with for the future?</vt:lpstr>
      <vt:lpstr>A word about Data Governance</vt:lpstr>
      <vt:lpstr>Being an “In-trepreneaur”</vt:lpstr>
      <vt:lpstr>Subject Matter Experts</vt:lpstr>
      <vt:lpstr>Culture</vt:lpstr>
      <vt:lpstr>Practical Challenges</vt:lpstr>
      <vt:lpstr>Challenge 1:  Security</vt:lpstr>
      <vt:lpstr>Challenge 2:  Fragmentation</vt:lpstr>
      <vt:lpstr>Challenge 3:  The Sales Funnel</vt:lpstr>
      <vt:lpstr>Challenge 4:  Real-time Transaction Consistency</vt:lpstr>
      <vt:lpstr>Challenge 5:  Business Process Management (Taxonomy Management)</vt:lpstr>
      <vt:lpstr>Challenge 6:  Customer 360</vt:lpstr>
      <vt:lpstr>Conclusions</vt:lpstr>
      <vt:lpstr>Conclusions</vt:lpstr>
      <vt:lpstr>Questions?</vt:lpstr>
    </vt:vector>
  </TitlesOfParts>
  <Company>Bank of America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Asim Mohammad</dc:creator>
  <cp:lastModifiedBy>Asim Mohammad</cp:lastModifiedBy>
  <cp:revision>42</cp:revision>
  <dcterms:created xsi:type="dcterms:W3CDTF">2016-03-05T03:01:19Z</dcterms:created>
  <dcterms:modified xsi:type="dcterms:W3CDTF">2016-03-07T21:44:13Z</dcterms:modified>
</cp:coreProperties>
</file>