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notesSlides/notesSlide8.xml" ContentType="application/vnd.openxmlformats-officedocument.presentationml.notesSlide+xml"/>
  <Override PartName="/ppt/embeddings/oleObject5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9" r:id="rId1"/>
  </p:sldMasterIdLst>
  <p:notesMasterIdLst>
    <p:notesMasterId r:id="rId21"/>
  </p:notesMasterIdLst>
  <p:handoutMasterIdLst>
    <p:handoutMasterId r:id="rId22"/>
  </p:handoutMasterIdLst>
  <p:sldIdLst>
    <p:sldId id="654" r:id="rId2"/>
    <p:sldId id="716" r:id="rId3"/>
    <p:sldId id="717" r:id="rId4"/>
    <p:sldId id="718" r:id="rId5"/>
    <p:sldId id="595" r:id="rId6"/>
    <p:sldId id="620" r:id="rId7"/>
    <p:sldId id="597" r:id="rId8"/>
    <p:sldId id="659" r:id="rId9"/>
    <p:sldId id="660" r:id="rId10"/>
    <p:sldId id="661" r:id="rId11"/>
    <p:sldId id="662" r:id="rId12"/>
    <p:sldId id="622" r:id="rId13"/>
    <p:sldId id="628" r:id="rId14"/>
    <p:sldId id="627" r:id="rId15"/>
    <p:sldId id="629" r:id="rId16"/>
    <p:sldId id="624" r:id="rId17"/>
    <p:sldId id="630" r:id="rId18"/>
    <p:sldId id="663" r:id="rId19"/>
    <p:sldId id="699" r:id="rId20"/>
  </p:sldIdLst>
  <p:sldSz cx="9144000" cy="5143500" type="screen16x9"/>
  <p:notesSz cx="6845300" cy="93964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59">
          <p15:clr>
            <a:srgbClr val="A4A3A4"/>
          </p15:clr>
        </p15:guide>
        <p15:guide id="2" pos="215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A4001D"/>
    <a:srgbClr val="A40508"/>
    <a:srgbClr val="A50021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320" autoAdjust="0"/>
    <p:restoredTop sz="86804" autoAdjust="0"/>
  </p:normalViewPr>
  <p:slideViewPr>
    <p:cSldViewPr>
      <p:cViewPr varScale="1">
        <p:scale>
          <a:sx n="70" d="100"/>
          <a:sy n="70" d="100"/>
        </p:scale>
        <p:origin x="-112" y="-2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2" d="100"/>
          <a:sy n="62" d="100"/>
        </p:scale>
        <p:origin x="-2224" y="-112"/>
      </p:cViewPr>
      <p:guideLst>
        <p:guide orient="horz" pos="2959"/>
        <p:guide pos="215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jurafsky:Downloads:sagihistorica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78923665791776"/>
          <c:y val="0.0555555555555555"/>
          <c:w val="0.596119422572178"/>
          <c:h val="0.8224693788276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Sheet1!$A$13</c:f>
              <c:strCache>
                <c:ptCount val="1"/>
                <c:pt idx="0">
                  <c:v>&lt;1250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</c:spPr>
          <c:invertIfNegative val="0"/>
          <c:cat>
            <c:strRef>
              <c:f>Sheet1!$B$12:$D$12</c:f>
              <c:strCache>
                <c:ptCount val="3"/>
                <c:pt idx="0">
                  <c:v>dog</c:v>
                </c:pt>
                <c:pt idx="1">
                  <c:v>deer</c:v>
                </c:pt>
                <c:pt idx="2">
                  <c:v>hound</c:v>
                </c:pt>
              </c:strCache>
            </c:strRef>
          </c:cat>
          <c:val>
            <c:numRef>
              <c:f>Sheet1!$B$13:$D$13</c:f>
              <c:numCache>
                <c:formatCode>General</c:formatCode>
                <c:ptCount val="3"/>
                <c:pt idx="1">
                  <c:v>38.7</c:v>
                </c:pt>
              </c:numCache>
            </c:numRef>
          </c:val>
        </c:ser>
        <c:ser>
          <c:idx val="1"/>
          <c:order val="1"/>
          <c:tx>
            <c:strRef>
              <c:f>Sheet1!$A$14</c:f>
              <c:strCache>
                <c:ptCount val="1"/>
                <c:pt idx="0">
                  <c:v>Middle 1350-1500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cat>
            <c:strRef>
              <c:f>Sheet1!$B$12:$D$12</c:f>
              <c:strCache>
                <c:ptCount val="3"/>
                <c:pt idx="0">
                  <c:v>dog</c:v>
                </c:pt>
                <c:pt idx="1">
                  <c:v>deer</c:v>
                </c:pt>
                <c:pt idx="2">
                  <c:v>hound</c:v>
                </c:pt>
              </c:strCache>
            </c:strRef>
          </c:cat>
          <c:val>
            <c:numRef>
              <c:f>Sheet1!$B$14:$D$14</c:f>
              <c:numCache>
                <c:formatCode>General</c:formatCode>
                <c:ptCount val="3"/>
                <c:pt idx="0">
                  <c:v>12.8</c:v>
                </c:pt>
                <c:pt idx="1">
                  <c:v>20.6</c:v>
                </c:pt>
                <c:pt idx="2">
                  <c:v>22.8</c:v>
                </c:pt>
              </c:numCache>
            </c:numRef>
          </c:val>
        </c:ser>
        <c:ser>
          <c:idx val="2"/>
          <c:order val="2"/>
          <c:tx>
            <c:strRef>
              <c:f>Sheet1!$A$15</c:f>
              <c:strCache>
                <c:ptCount val="1"/>
                <c:pt idx="0">
                  <c:v>Modern 1500-1710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cat>
            <c:strRef>
              <c:f>Sheet1!$B$12:$D$12</c:f>
              <c:strCache>
                <c:ptCount val="3"/>
                <c:pt idx="0">
                  <c:v>dog</c:v>
                </c:pt>
                <c:pt idx="1">
                  <c:v>deer</c:v>
                </c:pt>
                <c:pt idx="2">
                  <c:v>hound</c:v>
                </c:pt>
              </c:strCache>
            </c:strRef>
          </c:cat>
          <c:val>
            <c:numRef>
              <c:f>Sheet1!$B$15:$D$15</c:f>
              <c:numCache>
                <c:formatCode>General</c:formatCode>
                <c:ptCount val="3"/>
                <c:pt idx="0">
                  <c:v>24.7</c:v>
                </c:pt>
                <c:pt idx="1">
                  <c:v>20.5</c:v>
                </c:pt>
                <c:pt idx="2">
                  <c:v>16.5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-2077571048"/>
        <c:axId val="-2082367640"/>
      </c:barChart>
      <c:catAx>
        <c:axId val="-20775710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-2082367640"/>
        <c:crosses val="autoZero"/>
        <c:auto val="1"/>
        <c:lblAlgn val="ctr"/>
        <c:lblOffset val="100"/>
        <c:noMultiLvlLbl val="0"/>
      </c:catAx>
      <c:valAx>
        <c:axId val="-208236764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600"/>
                  <a:t>Semantic</a:t>
                </a:r>
                <a:r>
                  <a:rPr lang="en-US" sz="1600" baseline="0"/>
                  <a:t> Broadening</a:t>
                </a:r>
                <a:endParaRPr lang="en-US" sz="160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0775710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416709755030621"/>
          <c:y val="0.110535141440653"/>
          <c:w val="0.272179133858268"/>
          <c:h val="0.278929352580927"/>
        </c:manualLayout>
      </c:layout>
      <c:overlay val="0"/>
      <c:spPr>
        <a:solidFill>
          <a:schemeClr val="bg1"/>
        </a:solidFill>
      </c:spPr>
    </c:legend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7038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78263" y="0"/>
            <a:ext cx="2967037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26513"/>
            <a:ext cx="2967038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ahom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78263" y="8926513"/>
            <a:ext cx="2967037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charset="0"/>
              </a:defRPr>
            </a:lvl1pPr>
          </a:lstStyle>
          <a:p>
            <a:fld id="{8A029216-D615-3945-A1F3-D96FC886DA6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7263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7038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78263" y="0"/>
            <a:ext cx="2967037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0513" y="704850"/>
            <a:ext cx="6264275" cy="35242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08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2813" y="4464050"/>
            <a:ext cx="5019675" cy="422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08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26513"/>
            <a:ext cx="2967038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08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78263" y="8926513"/>
            <a:ext cx="2967037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EB9031F-EB71-7642-8F3C-6FDC1408CB9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2732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pPr eaLnBrk="1" hangingPunct="1"/>
            <a:fld id="{E69DF897-5E92-F241-9A21-E64EA536231D}" type="slidenum">
              <a:rPr lang="en-US" sz="1200"/>
              <a:pPr eaLnBrk="1" hangingPunct="1"/>
              <a:t>1</a:t>
            </a:fld>
            <a:endParaRPr lang="en-US" sz="120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0513" y="704850"/>
            <a:ext cx="6264275" cy="3524250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40030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9031F-EB71-7642-8F3C-6FDC1408CB9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17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D408EE-8737-D141-9FE5-8DAEE476D1D6}" type="slidenum">
              <a:rPr lang="en-US"/>
              <a:pPr/>
              <a:t>3</a:t>
            </a:fld>
            <a:endParaRPr lang="en-US"/>
          </a:p>
        </p:txBody>
      </p:sp>
      <p:sp>
        <p:nvSpPr>
          <p:cNvPr id="144077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90513" y="704850"/>
            <a:ext cx="6264275" cy="35242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0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530" y="4463296"/>
            <a:ext cx="5476240" cy="422838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448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9031F-EB71-7642-8F3C-6FDC1408CB9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5785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9031F-EB71-7642-8F3C-6FDC1408CB9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0614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9031F-EB71-7642-8F3C-6FDC1408CB9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4277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pPr eaLnBrk="1" hangingPunct="1"/>
            <a:fld id="{E69DF897-5E92-F241-9A21-E64EA536231D}" type="slidenum">
              <a:rPr lang="en-US" sz="1200"/>
              <a:pPr eaLnBrk="1" hangingPunct="1"/>
              <a:t>10</a:t>
            </a:fld>
            <a:endParaRPr lang="en-US" sz="120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0513" y="704850"/>
            <a:ext cx="6264275" cy="3524250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4160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9031F-EB71-7642-8F3C-6FDC1408CB92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926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0" y="510778"/>
            <a:ext cx="3890964" cy="1298972"/>
          </a:xfrm>
        </p:spPr>
        <p:txBody>
          <a:bodyPr/>
          <a:lstStyle>
            <a:lvl1pPr algn="ctr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0" y="2876550"/>
            <a:ext cx="3886200" cy="1676400"/>
          </a:xfrm>
        </p:spPr>
        <p:txBody>
          <a:bodyPr/>
          <a:lstStyle>
            <a:lvl1pPr marL="0" indent="0" algn="ctr">
              <a:spcBef>
                <a:spcPts val="900"/>
              </a:spcBef>
              <a:buFont typeface="Times" pitchFamily="-65" charset="0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239000" y="4705350"/>
            <a:ext cx="1219200" cy="3429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334000" y="4705350"/>
            <a:ext cx="1905000" cy="3429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572000" y="4705350"/>
            <a:ext cx="765174" cy="3429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74C7FEE-6B48-4643-BCFB-F13B0E13E17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211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DFA8D9-15F1-AF4D-8149-0C26EB27AC9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983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285750"/>
            <a:ext cx="2114550" cy="44005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85750"/>
            <a:ext cx="6191250" cy="44005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57BED9-9427-674C-8047-314E304C86F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0817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314450"/>
            <a:ext cx="7772400" cy="1628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3057525"/>
            <a:ext cx="7772400" cy="1628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43D734-B240-FB4D-AF6E-6869FD66910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Rectangle 2"/>
          <p:cNvSpPr>
            <a:spLocks noChangeArrowheads="1"/>
          </p:cNvSpPr>
          <p:nvPr userDrawn="1"/>
        </p:nvSpPr>
        <p:spPr bwMode="auto">
          <a:xfrm rot="5400000">
            <a:off x="-2548893" y="2548891"/>
            <a:ext cx="5143501" cy="45719"/>
          </a:xfrm>
          <a:prstGeom prst="rect">
            <a:avLst/>
          </a:prstGeom>
          <a:solidFill>
            <a:srgbClr val="A40508"/>
          </a:solidFill>
          <a:ln w="9525">
            <a:solidFill>
              <a:srgbClr val="A4001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A50021"/>
              </a:solidFill>
              <a:ea typeface="+mn-ea"/>
              <a:cs typeface="+mn-cs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371600" y="381000"/>
            <a:ext cx="7467600" cy="742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3000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Narrow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52550"/>
            <a:ext cx="6858000" cy="3333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5181600" y="4705350"/>
            <a:ext cx="19812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286000" y="4705350"/>
            <a:ext cx="28956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F35DC5-7E65-8247-99AB-4E984F8A921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Rectangle 2"/>
          <p:cNvSpPr>
            <a:spLocks noChangeArrowheads="1"/>
          </p:cNvSpPr>
          <p:nvPr userDrawn="1"/>
        </p:nvSpPr>
        <p:spPr bwMode="auto">
          <a:xfrm rot="5400000">
            <a:off x="-2548893" y="2548891"/>
            <a:ext cx="5143501" cy="45719"/>
          </a:xfrm>
          <a:prstGeom prst="rect">
            <a:avLst/>
          </a:prstGeom>
          <a:solidFill>
            <a:srgbClr val="A40508"/>
          </a:solidFill>
          <a:ln w="9525">
            <a:solidFill>
              <a:srgbClr val="A4001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A50021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77066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Complete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7680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52550"/>
            <a:ext cx="8534400" cy="3333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0" y="4705350"/>
            <a:ext cx="19812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048000" y="4705350"/>
            <a:ext cx="28956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F35DC5-7E65-8247-99AB-4E984F8A921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Rectangle 2"/>
          <p:cNvSpPr>
            <a:spLocks noChangeArrowheads="1"/>
          </p:cNvSpPr>
          <p:nvPr userDrawn="1"/>
        </p:nvSpPr>
        <p:spPr bwMode="auto">
          <a:xfrm rot="5400000">
            <a:off x="-2548893" y="2548891"/>
            <a:ext cx="5143501" cy="45719"/>
          </a:xfrm>
          <a:prstGeom prst="rect">
            <a:avLst/>
          </a:prstGeom>
          <a:solidFill>
            <a:srgbClr val="A40508"/>
          </a:solidFill>
          <a:ln w="9525">
            <a:solidFill>
              <a:srgbClr val="A4001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A50021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6176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2BDC8F-D922-0A4E-AAA0-9C7D97FF3D7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73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314450"/>
            <a:ext cx="3810000" cy="33718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314450"/>
            <a:ext cx="3810000" cy="33718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096000" y="4705350"/>
            <a:ext cx="19812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667000" y="4686300"/>
            <a:ext cx="28956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C7A63A-31A1-2C4C-95AA-A445DBCAB17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Rectangle 2"/>
          <p:cNvSpPr>
            <a:spLocks noChangeArrowheads="1"/>
          </p:cNvSpPr>
          <p:nvPr userDrawn="1"/>
        </p:nvSpPr>
        <p:spPr bwMode="auto">
          <a:xfrm rot="5400000">
            <a:off x="-2548893" y="2548891"/>
            <a:ext cx="5143501" cy="45719"/>
          </a:xfrm>
          <a:prstGeom prst="rect">
            <a:avLst/>
          </a:prstGeom>
          <a:solidFill>
            <a:srgbClr val="A40508"/>
          </a:solidFill>
          <a:ln w="9525">
            <a:solidFill>
              <a:srgbClr val="A4001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A50021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9134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253728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733550"/>
            <a:ext cx="4040188" cy="2971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2626" y="1253728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2626" y="1733550"/>
            <a:ext cx="4041775" cy="2971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248400" y="4705350"/>
            <a:ext cx="19812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819400" y="4705350"/>
            <a:ext cx="28956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1C68C3-6089-F349-9232-42643877B0C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" name="Rectangle 2"/>
          <p:cNvSpPr>
            <a:spLocks noChangeArrowheads="1"/>
          </p:cNvSpPr>
          <p:nvPr userDrawn="1"/>
        </p:nvSpPr>
        <p:spPr bwMode="auto">
          <a:xfrm rot="5400000">
            <a:off x="-2548893" y="2548891"/>
            <a:ext cx="5143501" cy="45719"/>
          </a:xfrm>
          <a:prstGeom prst="rect">
            <a:avLst/>
          </a:prstGeom>
          <a:solidFill>
            <a:srgbClr val="A40508"/>
          </a:solidFill>
          <a:ln w="9525">
            <a:solidFill>
              <a:srgbClr val="A4001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A50021"/>
              </a:solidFill>
              <a:ea typeface="+mn-ea"/>
              <a:cs typeface="+mn-cs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371600" y="381000"/>
            <a:ext cx="7467600" cy="742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275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BC7101-16EA-C942-850C-355264FDE9E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 userDrawn="1"/>
        </p:nvSpPr>
        <p:spPr bwMode="auto">
          <a:xfrm rot="5400000">
            <a:off x="-2548893" y="2548891"/>
            <a:ext cx="5143501" cy="45719"/>
          </a:xfrm>
          <a:prstGeom prst="rect">
            <a:avLst/>
          </a:prstGeom>
          <a:solidFill>
            <a:srgbClr val="A40508"/>
          </a:solidFill>
          <a:ln w="9525">
            <a:solidFill>
              <a:srgbClr val="A4001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A50021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628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28E5E2-1321-4548-96C8-615581C5A8C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278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8750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343150"/>
            <a:ext cx="3008313" cy="225147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729988-E849-C549-AA67-252EA40F09C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Rectangle 2"/>
          <p:cNvSpPr>
            <a:spLocks noChangeArrowheads="1"/>
          </p:cNvSpPr>
          <p:nvPr userDrawn="1"/>
        </p:nvSpPr>
        <p:spPr bwMode="auto">
          <a:xfrm rot="5400000">
            <a:off x="-2548893" y="2548891"/>
            <a:ext cx="5143501" cy="45719"/>
          </a:xfrm>
          <a:prstGeom prst="rect">
            <a:avLst/>
          </a:prstGeom>
          <a:solidFill>
            <a:srgbClr val="A40508"/>
          </a:solidFill>
          <a:ln w="9525">
            <a:solidFill>
              <a:srgbClr val="A4001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A50021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3127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7882B1-C6D6-A945-BB8B-B7B1B12471B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046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381000"/>
            <a:ext cx="74676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352550"/>
            <a:ext cx="777240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480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0" y="4705350"/>
            <a:ext cx="19812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480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43200" y="4686300"/>
            <a:ext cx="2895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480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04800" y="4705350"/>
            <a:ext cx="19812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fld id="{91F816EA-24CC-2048-859A-C5EA9F27539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1" r:id="rId13"/>
    <p:sldLayoutId id="2147483712" r:id="rId14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  <a:ea typeface="ＭＳ Ｐゴシック" pitchFamily="-65" charset="-128"/>
          <a:cs typeface="ＭＳ Ｐゴシック" pitchFamily="-6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  <a:ea typeface="ＭＳ Ｐゴシック" pitchFamily="-65" charset="-128"/>
          <a:cs typeface="ＭＳ Ｐゴシック" pitchFamily="-6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  <a:ea typeface="ＭＳ Ｐゴシック" pitchFamily="-65" charset="-128"/>
          <a:cs typeface="ＭＳ Ｐゴシック" pitchFamily="-6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charset="0"/>
        <a:buChar char="•"/>
        <a:defRPr sz="24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685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Times" charset="0"/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2pPr>
      <a:lvl3pPr marL="10287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charset="0"/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3pPr>
      <a:lvl4pPr marL="1371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Times" charset="0"/>
        <a:buChar char="•"/>
        <a:defRPr>
          <a:solidFill>
            <a:schemeClr val="tx1"/>
          </a:solidFill>
          <a:latin typeface="+mn-lt"/>
          <a:ea typeface="ＭＳ Ｐゴシック" pitchFamily="-65" charset="-128"/>
        </a:defRPr>
      </a:lvl4pPr>
      <a:lvl5pPr marL="17145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charset="0"/>
        <a:buChar char="•"/>
        <a:defRPr>
          <a:solidFill>
            <a:schemeClr val="tx1"/>
          </a:solidFill>
          <a:latin typeface="+mn-lt"/>
          <a:ea typeface="ＭＳ Ｐゴシック" pitchFamily="-65" charset="-128"/>
        </a:defRPr>
      </a:lvl5pPr>
      <a:lvl6pPr marL="21717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pitchFamily="-65" charset="0"/>
        <a:buChar char="•"/>
        <a:defRPr sz="1400">
          <a:solidFill>
            <a:schemeClr val="tx1"/>
          </a:solidFill>
          <a:latin typeface="+mn-lt"/>
          <a:ea typeface="ＭＳ Ｐゴシック" pitchFamily="-65" charset="-128"/>
        </a:defRPr>
      </a:lvl6pPr>
      <a:lvl7pPr marL="26289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pitchFamily="-65" charset="0"/>
        <a:buChar char="•"/>
        <a:defRPr sz="1400">
          <a:solidFill>
            <a:schemeClr val="tx1"/>
          </a:solidFill>
          <a:latin typeface="+mn-lt"/>
          <a:ea typeface="ＭＳ Ｐゴシック" pitchFamily="-65" charset="-128"/>
        </a:defRPr>
      </a:lvl7pPr>
      <a:lvl8pPr marL="30861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pitchFamily="-65" charset="0"/>
        <a:buChar char="•"/>
        <a:defRPr sz="1400">
          <a:solidFill>
            <a:schemeClr val="tx1"/>
          </a:solidFill>
          <a:latin typeface="+mn-lt"/>
          <a:ea typeface="ＭＳ Ｐゴシック" pitchFamily="-65" charset="-128"/>
        </a:defRPr>
      </a:lvl8pPr>
      <a:lvl9pPr marL="35433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pitchFamily="-65" charset="0"/>
        <a:buChar char="•"/>
        <a:defRPr sz="14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package" Target="../embeddings/Microsoft_Excel_Sheet1.xlsx"/><Relationship Id="rId5" Type="http://schemas.openxmlformats.org/officeDocument/2006/relationships/image" Target="../media/image3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package" Target="../embeddings/Microsoft_Excel_Sheet2.xlsx"/><Relationship Id="rId5" Type="http://schemas.openxmlformats.org/officeDocument/2006/relationships/image" Target="../media/image3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package" Target="../embeddings/Microsoft_Excel_Sheet3.xlsx"/><Relationship Id="rId5" Type="http://schemas.openxmlformats.org/officeDocument/2006/relationships/image" Target="../media/image3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package" Target="../embeddings/Microsoft_Excel_Sheet4.xlsx"/><Relationship Id="rId5" Type="http://schemas.openxmlformats.org/officeDocument/2006/relationships/image" Target="../media/image3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oleObject" Target="../embeddings/oleObject5.bin"/><Relationship Id="rId5" Type="http://schemas.openxmlformats.org/officeDocument/2006/relationships/package" Target="../embeddings/Microsoft_Excel_Sheet5.xlsx"/><Relationship Id="rId6" Type="http://schemas.openxmlformats.org/officeDocument/2006/relationships/image" Target="../media/image4.emf"/><Relationship Id="rId7" Type="http://schemas.openxmlformats.org/officeDocument/2006/relationships/image" Target="../media/image5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962400" y="-323850"/>
            <a:ext cx="4800600" cy="1905000"/>
          </a:xfrm>
        </p:spPr>
        <p:txBody>
          <a:bodyPr/>
          <a:lstStyle/>
          <a:p>
            <a:r>
              <a:rPr lang="en-US" sz="4000" dirty="0" smtClean="0">
                <a:latin typeface="Calibri (Headings)"/>
                <a:cs typeface="Calibri (Headings)"/>
              </a:rPr>
              <a:t>Vector Semantics</a:t>
            </a:r>
            <a:endParaRPr lang="en-US" sz="4000" dirty="0">
              <a:latin typeface="Calibri (Headings)"/>
              <a:ea typeface="ＭＳ Ｐゴシック" charset="0"/>
              <a:cs typeface="Calibri (Headings)"/>
            </a:endParaRPr>
          </a:p>
        </p:txBody>
      </p:sp>
      <p:sp>
        <p:nvSpPr>
          <p:cNvPr id="16387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3810000" y="1809750"/>
            <a:ext cx="5105400" cy="1295400"/>
          </a:xfrm>
        </p:spPr>
        <p:txBody>
          <a:bodyPr/>
          <a:lstStyle/>
          <a:p>
            <a:r>
              <a:rPr lang="en-US" sz="3600" dirty="0" smtClean="0">
                <a:solidFill>
                  <a:srgbClr val="A4001D"/>
                </a:solidFill>
                <a:ea typeface="ＭＳ Ｐゴシック" charset="0"/>
                <a:cs typeface="Calibri"/>
              </a:rPr>
              <a:t>Introduction</a:t>
            </a:r>
            <a:endParaRPr lang="en-US" sz="3600" dirty="0">
              <a:solidFill>
                <a:srgbClr val="A4001D"/>
              </a:solidFill>
              <a:ea typeface="ＭＳ Ｐゴシック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3151800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962400" y="-323850"/>
            <a:ext cx="4800600" cy="1905000"/>
          </a:xfrm>
        </p:spPr>
        <p:txBody>
          <a:bodyPr/>
          <a:lstStyle/>
          <a:p>
            <a:r>
              <a:rPr lang="en-US" sz="4000" dirty="0" smtClean="0">
                <a:latin typeface="Calibri (Headings)"/>
                <a:cs typeface="Calibri (Headings)"/>
              </a:rPr>
              <a:t>Vector Semantics</a:t>
            </a:r>
            <a:endParaRPr lang="en-US" sz="4000" dirty="0">
              <a:latin typeface="Calibri (Headings)"/>
              <a:ea typeface="ＭＳ Ｐゴシック" charset="0"/>
              <a:cs typeface="Calibri (Headings)"/>
            </a:endParaRPr>
          </a:p>
        </p:txBody>
      </p:sp>
      <p:sp>
        <p:nvSpPr>
          <p:cNvPr id="16387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3810000" y="1809750"/>
            <a:ext cx="5105400" cy="1295400"/>
          </a:xfrm>
        </p:spPr>
        <p:txBody>
          <a:bodyPr/>
          <a:lstStyle/>
          <a:p>
            <a:r>
              <a:rPr lang="en-US" sz="3600" dirty="0" smtClean="0">
                <a:solidFill>
                  <a:srgbClr val="A4001D"/>
                </a:solidFill>
                <a:ea typeface="ＭＳ Ｐゴシック" charset="0"/>
                <a:cs typeface="Calibri"/>
              </a:rPr>
              <a:t>Words and co-occurrence vectors</a:t>
            </a:r>
            <a:endParaRPr lang="en-US" sz="3600" dirty="0">
              <a:solidFill>
                <a:srgbClr val="A4001D"/>
              </a:solidFill>
              <a:ea typeface="ＭＳ Ｐゴシック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2678291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Co-occurrence Matrices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We represent how often a word occurs in a document</a:t>
            </a:r>
          </a:p>
          <a:p>
            <a:pPr lvl="1"/>
            <a:r>
              <a:rPr lang="en-US" sz="2800" b="1" dirty="0" smtClean="0"/>
              <a:t>Term-document matrix</a:t>
            </a:r>
          </a:p>
          <a:p>
            <a:r>
              <a:rPr lang="en-US" sz="3200" dirty="0" smtClean="0"/>
              <a:t>Or how often a word occurs with another</a:t>
            </a:r>
          </a:p>
          <a:p>
            <a:pPr lvl="1"/>
            <a:r>
              <a:rPr lang="en-US" sz="2800" b="1" dirty="0" smtClean="0"/>
              <a:t>Term-term matrix </a:t>
            </a:r>
          </a:p>
          <a:p>
            <a:pPr marL="800100" lvl="2" indent="0">
              <a:buNone/>
            </a:pPr>
            <a:r>
              <a:rPr lang="en-US" sz="2800" dirty="0" smtClean="0"/>
              <a:t>(or </a:t>
            </a:r>
            <a:r>
              <a:rPr lang="en-US" sz="2800" b="1" dirty="0" smtClean="0"/>
              <a:t>word-word co-occurrence matrix</a:t>
            </a:r>
            <a:endParaRPr lang="en-US" sz="2800" dirty="0"/>
          </a:p>
          <a:p>
            <a:pPr marL="800100" lvl="2" indent="0">
              <a:buNone/>
            </a:pPr>
            <a:r>
              <a:rPr lang="en-US" sz="2800" dirty="0"/>
              <a:t>o</a:t>
            </a:r>
            <a:r>
              <a:rPr lang="en-US" sz="2800" dirty="0" smtClean="0"/>
              <a:t>r </a:t>
            </a:r>
            <a:r>
              <a:rPr lang="en-US" sz="2800" b="1" dirty="0" smtClean="0"/>
              <a:t>word-context matrix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034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9970879"/>
              </p:ext>
            </p:extLst>
          </p:nvPr>
        </p:nvGraphicFramePr>
        <p:xfrm>
          <a:off x="1262063" y="2655887"/>
          <a:ext cx="6662737" cy="174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3" name="Worksheet" r:id="rId4" imgW="6121400" imgH="1600200" progId="Excel.Sheet.12">
                  <p:embed/>
                </p:oleObj>
              </mc:Choice>
              <mc:Fallback>
                <p:oleObj name="Worksheet" r:id="rId4" imgW="6121400" imgH="16002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62063" y="2655887"/>
                        <a:ext cx="6662737" cy="1744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Term-document matrix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Each cell: count of word </a:t>
            </a:r>
            <a:r>
              <a:rPr lang="en-US" sz="2800" i="1" dirty="0"/>
              <a:t>w</a:t>
            </a:r>
            <a:r>
              <a:rPr lang="en-US" sz="2800" dirty="0" smtClean="0"/>
              <a:t> </a:t>
            </a:r>
            <a:r>
              <a:rPr lang="en-US" sz="2800" dirty="0"/>
              <a:t>in a document </a:t>
            </a:r>
            <a:r>
              <a:rPr lang="en-US" sz="2800" i="1" dirty="0"/>
              <a:t>d</a:t>
            </a:r>
            <a:r>
              <a:rPr lang="en-US" sz="2800" dirty="0" smtClean="0"/>
              <a:t>:</a:t>
            </a:r>
            <a:endParaRPr lang="en-US" sz="2800" dirty="0"/>
          </a:p>
          <a:p>
            <a:pPr lvl="1"/>
            <a:r>
              <a:rPr lang="en-US" sz="2400" dirty="0"/>
              <a:t>Each document is a count vector in </a:t>
            </a:r>
            <a:r>
              <a:rPr lang="en-US" sz="2400" dirty="0" err="1">
                <a:latin typeface="Lucida Sans Unicode" charset="0"/>
                <a:ea typeface="Lucida Sans Unicode" charset="0"/>
                <a:cs typeface="Lucida Sans Unicode" charset="0"/>
              </a:rPr>
              <a:t>ℕ</a:t>
            </a:r>
            <a:r>
              <a:rPr lang="en-US" sz="2400" baseline="30000" dirty="0" err="1"/>
              <a:t>v</a:t>
            </a:r>
            <a:r>
              <a:rPr lang="en-US" sz="2400" dirty="0"/>
              <a:t>: a column below </a:t>
            </a:r>
          </a:p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200400" y="2952750"/>
            <a:ext cx="440826" cy="15240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505200" y="1925625"/>
            <a:ext cx="1600200" cy="377851"/>
          </a:xfrm>
          <a:prstGeom prst="rect">
            <a:avLst/>
          </a:prstGeom>
          <a:noFill/>
          <a:ln w="19050" cap="sq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6393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Similarity in term-document matrices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/>
              <a:t>Two documents are similar if their vectors are similar</a:t>
            </a:r>
            <a:endParaRPr lang="en-US" sz="2400" dirty="0"/>
          </a:p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6340974" y="2647950"/>
            <a:ext cx="440826" cy="1447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7483974" y="2647950"/>
            <a:ext cx="440826" cy="1447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6363501"/>
              </p:ext>
            </p:extLst>
          </p:nvPr>
        </p:nvGraphicFramePr>
        <p:xfrm>
          <a:off x="1235574" y="2266950"/>
          <a:ext cx="6662737" cy="174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10" name="Worksheet" r:id="rId4" imgW="6121400" imgH="1600200" progId="Excel.Sheet.12">
                  <p:embed/>
                </p:oleObj>
              </mc:Choice>
              <mc:Fallback>
                <p:oleObj name="Worksheet" r:id="rId4" imgW="6121400" imgH="16002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35574" y="2266950"/>
                        <a:ext cx="6662737" cy="1744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7782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words in a term-document matrix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Each word is </a:t>
            </a:r>
            <a:r>
              <a:rPr lang="en-US" sz="2800" dirty="0"/>
              <a:t>a count vector in </a:t>
            </a:r>
            <a:r>
              <a:rPr lang="en-US" sz="2800" dirty="0" smtClean="0">
                <a:latin typeface="Lucida Sans Unicode" charset="0"/>
                <a:ea typeface="Lucida Sans Unicode" charset="0"/>
                <a:cs typeface="Lucida Sans Unicode" charset="0"/>
              </a:rPr>
              <a:t>ℕ</a:t>
            </a:r>
            <a:r>
              <a:rPr lang="en-US" sz="2800" baseline="30000" dirty="0" smtClean="0"/>
              <a:t>D</a:t>
            </a:r>
            <a:r>
              <a:rPr lang="en-US" sz="2800" dirty="0" smtClean="0"/>
              <a:t>: </a:t>
            </a:r>
            <a:r>
              <a:rPr lang="en-US" sz="2800" dirty="0"/>
              <a:t>a </a:t>
            </a:r>
            <a:r>
              <a:rPr lang="en-US" sz="2800" dirty="0" smtClean="0"/>
              <a:t>row below </a:t>
            </a:r>
            <a:endParaRPr lang="en-US" sz="2800" dirty="0"/>
          </a:p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 rot="16200000">
            <a:off x="5223793" y="1005557"/>
            <a:ext cx="296614" cy="4953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877671" y="1349650"/>
            <a:ext cx="1828800" cy="53605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6267705"/>
              </p:ext>
            </p:extLst>
          </p:nvPr>
        </p:nvGraphicFramePr>
        <p:xfrm>
          <a:off x="1143000" y="2266950"/>
          <a:ext cx="6662737" cy="174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86" name="Worksheet" r:id="rId4" imgW="6121400" imgH="1600200" progId="Excel.Sheet.12">
                  <p:embed/>
                </p:oleObj>
              </mc:Choice>
              <mc:Fallback>
                <p:oleObj name="Worksheet" r:id="rId4" imgW="6121400" imgH="16002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43000" y="2266950"/>
                        <a:ext cx="6662737" cy="1744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37191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words in a term-document matrix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Two </a:t>
            </a:r>
            <a:r>
              <a:rPr lang="en-US" sz="2800" b="1" dirty="0" smtClean="0"/>
              <a:t>words</a:t>
            </a:r>
            <a:r>
              <a:rPr lang="en-US" sz="2800" dirty="0" smtClean="0"/>
              <a:t> are </a:t>
            </a:r>
            <a:r>
              <a:rPr lang="en-US" sz="2800" dirty="0"/>
              <a:t>similar if their vectors are similar</a:t>
            </a:r>
            <a:endParaRPr lang="en-US" dirty="0"/>
          </a:p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15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6977"/>
              </p:ext>
            </p:extLst>
          </p:nvPr>
        </p:nvGraphicFramePr>
        <p:xfrm>
          <a:off x="1131761" y="2351087"/>
          <a:ext cx="6662737" cy="174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36" name="Worksheet" r:id="rId4" imgW="6121400" imgH="1600200" progId="Excel.Sheet.12">
                  <p:embed/>
                </p:oleObj>
              </mc:Choice>
              <mc:Fallback>
                <p:oleObj name="Worksheet" r:id="rId4" imgW="6121400" imgH="16002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31761" y="2351087"/>
                        <a:ext cx="6662737" cy="1744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4"/>
          <p:cNvSpPr>
            <a:spLocks noChangeArrowheads="1"/>
          </p:cNvSpPr>
          <p:nvPr/>
        </p:nvSpPr>
        <p:spPr bwMode="auto">
          <a:xfrm rot="16200000">
            <a:off x="5334000" y="1501126"/>
            <a:ext cx="304800" cy="4876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 rot="16200000">
            <a:off x="5322762" y="1131886"/>
            <a:ext cx="304798" cy="4876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248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word-word or word-context matrix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90600" y="1200150"/>
                <a:ext cx="8001000" cy="3333750"/>
              </a:xfrm>
            </p:spPr>
            <p:txBody>
              <a:bodyPr/>
              <a:lstStyle/>
              <a:p>
                <a:r>
                  <a:rPr lang="en-US" sz="2800" dirty="0" smtClean="0"/>
                  <a:t>Instead of entire documents, use smaller contexts</a:t>
                </a:r>
              </a:p>
              <a:p>
                <a:pPr lvl="1"/>
                <a:r>
                  <a:rPr lang="en-US" sz="2400" dirty="0" smtClean="0"/>
                  <a:t>Paragraph</a:t>
                </a:r>
              </a:p>
              <a:p>
                <a:pPr lvl="1"/>
                <a:r>
                  <a:rPr lang="en-US" sz="2400" dirty="0" smtClean="0"/>
                  <a:t>Window of </a:t>
                </a:r>
                <a14:m>
                  <m:oMath xmlns="" xmlns:m="http://schemas.openxmlformats.org/officeDocument/2006/math">
                    <m:r>
                      <a:rPr lang="en-US" sz="24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±</m:t>
                    </m:r>
                  </m:oMath>
                </a14:m>
                <a:r>
                  <a:rPr lang="en-US" sz="2400" dirty="0" smtClean="0"/>
                  <a:t> 4 words</a:t>
                </a:r>
              </a:p>
              <a:p>
                <a:r>
                  <a:rPr lang="en-US" sz="2800" dirty="0" smtClean="0"/>
                  <a:t>A word is now defined by a vector over counts of context words</a:t>
                </a:r>
              </a:p>
              <a:p>
                <a:r>
                  <a:rPr lang="en-US" sz="2800" dirty="0" smtClean="0"/>
                  <a:t>Instead of each vector being of length D</a:t>
                </a:r>
              </a:p>
              <a:p>
                <a:r>
                  <a:rPr lang="en-US" sz="2800" dirty="0" smtClean="0"/>
                  <a:t>Each vector is now of length |V|</a:t>
                </a:r>
              </a:p>
              <a:p>
                <a:r>
                  <a:rPr lang="en-US" sz="2800" dirty="0" smtClean="0"/>
                  <a:t>The word-word matrix is |</a:t>
                </a:r>
                <a:r>
                  <a:rPr lang="en-US" sz="2800" dirty="0" err="1" smtClean="0"/>
                  <a:t>V|x|V</a:t>
                </a:r>
                <a:r>
                  <a:rPr lang="en-US" sz="2800" dirty="0" smtClean="0"/>
                  <a:t>|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90600" y="1200150"/>
                <a:ext cx="8001000" cy="3333750"/>
              </a:xfrm>
              <a:blipFill rotWithShape="0">
                <a:blip r:embed="rId3"/>
                <a:stretch>
                  <a:fillRect l="-1448" t="-1828" b="-21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181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auto">
          <a:xfrm>
            <a:off x="5551359" y="3028950"/>
            <a:ext cx="609600" cy="6096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7151559" y="3028950"/>
            <a:ext cx="609600" cy="6096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3951159" y="3638550"/>
            <a:ext cx="1371600" cy="609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6465759" y="3638550"/>
            <a:ext cx="609600" cy="609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Word-Word matrix</a:t>
                </a:r>
                <a:br>
                  <a:rPr lang="en-US" dirty="0" smtClean="0"/>
                </a:br>
                <a:r>
                  <a:rPr lang="en-US" dirty="0" smtClean="0"/>
                  <a:t>Sample </a:t>
                </a:r>
                <a:r>
                  <a:rPr lang="en-US" dirty="0"/>
                  <a:t>contexts </a:t>
                </a:r>
                <a14:m>
                  <m:oMath xmlns="" xmlns:m="http://schemas.openxmlformats.org/officeDocument/2006/math"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±</m:t>
                    </m:r>
                  </m:oMath>
                </a14:m>
                <a:r>
                  <a:rPr lang="en-US" dirty="0"/>
                  <a:t> 7 words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3"/>
                <a:stretch>
                  <a:fillRect l="-2041" t="-54545" b="-280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8200" y="5086350"/>
            <a:ext cx="1981200" cy="342900"/>
          </a:xfrm>
        </p:spPr>
        <p:txBody>
          <a:bodyPr/>
          <a:lstStyle/>
          <a:p>
            <a:fld id="{10F35DC5-7E65-8247-99AB-4E984F8A921E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 rot="16200000">
            <a:off x="5657849" y="533400"/>
            <a:ext cx="304800" cy="590550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 rot="16200000">
            <a:off x="5646611" y="228600"/>
            <a:ext cx="304798" cy="590550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8388370"/>
              </p:ext>
            </p:extLst>
          </p:nvPr>
        </p:nvGraphicFramePr>
        <p:xfrm>
          <a:off x="598488" y="2647950"/>
          <a:ext cx="7988300" cy="480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69" name="Worksheet" r:id="rId5" imgW="7734300" imgH="4648200" progId="Excel.Sheet.12">
                  <p:embed/>
                </p:oleObj>
              </mc:Choice>
              <mc:Fallback>
                <p:oleObj name="Worksheet" r:id="rId5" imgW="7734300" imgH="46482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98488" y="2647950"/>
                        <a:ext cx="7988300" cy="480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Content Placeholder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1400175"/>
            <a:ext cx="8510954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47236" y="4324350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  <a:latin typeface="+mn-lt"/>
              </a:rPr>
              <a:t>…</a:t>
            </a:r>
            <a:endParaRPr lang="en-US" sz="18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19400" y="4379952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  <a:latin typeface="+mn-lt"/>
              </a:rPr>
              <a:t>…</a:t>
            </a:r>
            <a:endParaRPr lang="en-US" sz="180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94695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8" grpId="0" animBg="1"/>
      <p:bldP spid="8" grpId="1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Word-word matrix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We showed only 4x6, but the real matrix is 50,000 x 50,000</a:t>
                </a:r>
              </a:p>
              <a:p>
                <a:pPr lvl="1"/>
                <a:r>
                  <a:rPr lang="en-US" dirty="0" smtClean="0"/>
                  <a:t>So it’s very </a:t>
                </a:r>
                <a:r>
                  <a:rPr lang="en-US" b="1" dirty="0" smtClean="0"/>
                  <a:t>sparse</a:t>
                </a:r>
              </a:p>
              <a:p>
                <a:pPr lvl="2"/>
                <a:r>
                  <a:rPr lang="en-US" dirty="0" smtClean="0"/>
                  <a:t>Most values are 0.</a:t>
                </a:r>
              </a:p>
              <a:p>
                <a:pPr lvl="1"/>
                <a:r>
                  <a:rPr lang="en-US" dirty="0" smtClean="0"/>
                  <a:t>That’s OK, since there are lots of efficient algorithms for sparse matrices.</a:t>
                </a:r>
              </a:p>
              <a:p>
                <a:r>
                  <a:rPr lang="en-US" dirty="0" smtClean="0"/>
                  <a:t>The size of windows depends on your goals</a:t>
                </a:r>
              </a:p>
              <a:p>
                <a:pPr lvl="1"/>
                <a:r>
                  <a:rPr lang="en-US" dirty="0" smtClean="0"/>
                  <a:t>The shorter the windows , the more </a:t>
                </a:r>
                <a:r>
                  <a:rPr lang="en-US" b="1" dirty="0" smtClean="0"/>
                  <a:t>syntactic</a:t>
                </a:r>
                <a:r>
                  <a:rPr lang="en-US" dirty="0" smtClean="0"/>
                  <a:t> the representation</a:t>
                </a:r>
              </a:p>
              <a:p>
                <a:pPr marL="800100" lvl="2" indent="0">
                  <a:buNone/>
                </a:pPr>
                <a14:m>
                  <m:oMath xmlns="" xmlns:m="http://schemas.openxmlformats.org/officeDocument/2006/math"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±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1-3 very </a:t>
                </a:r>
                <a:r>
                  <a:rPr lang="en-US" dirty="0" err="1" smtClean="0"/>
                  <a:t>syntacticy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The longer the windows, the more </a:t>
                </a:r>
                <a:r>
                  <a:rPr lang="en-US" b="1" dirty="0" smtClean="0"/>
                  <a:t>semantic</a:t>
                </a:r>
                <a:r>
                  <a:rPr lang="en-US" dirty="0" smtClean="0"/>
                  <a:t> the representation</a:t>
                </a:r>
              </a:p>
              <a:p>
                <a:pPr marL="800100" lvl="2" indent="0">
                  <a:buNone/>
                </a:pPr>
                <a14:m>
                  <m:oMath xmlns="" xmlns:m="http://schemas.openxmlformats.org/officeDocument/2006/math"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±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4-10 more </a:t>
                </a:r>
                <a:r>
                  <a:rPr lang="en-US" dirty="0" err="1" smtClean="0"/>
                  <a:t>semanticy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00" t="-1463" b="-6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73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81000"/>
            <a:ext cx="7467600" cy="361950"/>
          </a:xfrm>
        </p:spPr>
        <p:txBody>
          <a:bodyPr/>
          <a:lstStyle/>
          <a:p>
            <a:r>
              <a:rPr lang="en-US" dirty="0" smtClean="0"/>
              <a:t>2 kinds of co-occurrence between 2 words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52550"/>
            <a:ext cx="8839200" cy="3695700"/>
          </a:xfrm>
        </p:spPr>
        <p:txBody>
          <a:bodyPr/>
          <a:lstStyle/>
          <a:p>
            <a:r>
              <a:rPr lang="en-US" sz="2800" dirty="0" smtClean="0"/>
              <a:t>First-order </a:t>
            </a:r>
            <a:r>
              <a:rPr lang="en-US" sz="2800" dirty="0"/>
              <a:t>co-occurrence </a:t>
            </a:r>
            <a:r>
              <a:rPr lang="en-US" sz="2800" dirty="0" smtClean="0"/>
              <a:t>(</a:t>
            </a:r>
            <a:r>
              <a:rPr lang="en-US" sz="2800" b="1" dirty="0" smtClean="0"/>
              <a:t>syntagmatic</a:t>
            </a:r>
            <a:r>
              <a:rPr lang="en-US" sz="2800" dirty="0" smtClean="0"/>
              <a:t> </a:t>
            </a:r>
            <a:r>
              <a:rPr lang="en-US" sz="2800" b="1" dirty="0" smtClean="0"/>
              <a:t>association</a:t>
            </a:r>
            <a:r>
              <a:rPr lang="en-US" sz="2800" dirty="0" smtClean="0"/>
              <a:t>):</a:t>
            </a:r>
          </a:p>
          <a:p>
            <a:pPr lvl="1"/>
            <a:r>
              <a:rPr lang="en-US" sz="2400" dirty="0" smtClean="0"/>
              <a:t>They are </a:t>
            </a:r>
            <a:r>
              <a:rPr lang="en-US" sz="2400" dirty="0"/>
              <a:t>typically nearby each other. </a:t>
            </a:r>
            <a:endParaRPr lang="en-US" sz="2400" dirty="0" smtClean="0"/>
          </a:p>
          <a:p>
            <a:pPr lvl="1"/>
            <a:r>
              <a:rPr lang="en-US" sz="2400" i="1" dirty="0" smtClean="0"/>
              <a:t>wrote </a:t>
            </a:r>
            <a:r>
              <a:rPr lang="en-US" sz="2400" dirty="0"/>
              <a:t>is a first-order associate of </a:t>
            </a:r>
            <a:r>
              <a:rPr lang="en-US" sz="2400" i="1" dirty="0"/>
              <a:t>book </a:t>
            </a:r>
            <a:r>
              <a:rPr lang="en-US" sz="2400" dirty="0"/>
              <a:t>or </a:t>
            </a:r>
            <a:r>
              <a:rPr lang="en-US" sz="2400" i="1" dirty="0"/>
              <a:t>poem</a:t>
            </a:r>
            <a:r>
              <a:rPr lang="en-US" sz="2400" dirty="0"/>
              <a:t>. </a:t>
            </a:r>
            <a:endParaRPr lang="en-US" sz="2400" dirty="0" smtClean="0"/>
          </a:p>
          <a:p>
            <a:r>
              <a:rPr lang="en-US" sz="2800" dirty="0" smtClean="0"/>
              <a:t>Second-order </a:t>
            </a:r>
            <a:r>
              <a:rPr lang="en-US" sz="2800" dirty="0"/>
              <a:t>co-occurrence </a:t>
            </a:r>
            <a:r>
              <a:rPr lang="en-US" sz="2800" dirty="0" smtClean="0"/>
              <a:t>(</a:t>
            </a:r>
            <a:r>
              <a:rPr lang="en-US" sz="2800" b="1" dirty="0" smtClean="0"/>
              <a:t>paradigmatic association</a:t>
            </a:r>
            <a:r>
              <a:rPr lang="en-US" sz="2800" dirty="0" smtClean="0"/>
              <a:t>): </a:t>
            </a:r>
          </a:p>
          <a:p>
            <a:pPr lvl="1"/>
            <a:r>
              <a:rPr lang="en-US" sz="2400" dirty="0" smtClean="0"/>
              <a:t>They have </a:t>
            </a:r>
            <a:r>
              <a:rPr lang="en-US" sz="2400" dirty="0"/>
              <a:t>similar neighbors. </a:t>
            </a:r>
            <a:endParaRPr lang="en-US" sz="2400" dirty="0" smtClean="0"/>
          </a:p>
          <a:p>
            <a:pPr lvl="1"/>
            <a:r>
              <a:rPr lang="en-US" sz="2400" i="1" dirty="0" smtClean="0"/>
              <a:t>wrote </a:t>
            </a:r>
            <a:r>
              <a:rPr lang="en-US" sz="2400" dirty="0"/>
              <a:t>is a second- order associate of words like </a:t>
            </a:r>
            <a:r>
              <a:rPr lang="en-US" sz="2400" i="1" dirty="0"/>
              <a:t>said </a:t>
            </a:r>
            <a:r>
              <a:rPr lang="en-US" sz="2400" dirty="0"/>
              <a:t>or </a:t>
            </a:r>
            <a:r>
              <a:rPr lang="en-US" sz="2400" i="1" dirty="0"/>
              <a:t>remarked</a:t>
            </a:r>
            <a:r>
              <a:rPr lang="en-US" sz="2400" dirty="0"/>
              <a:t>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623484" y="742950"/>
            <a:ext cx="3520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(</a:t>
            </a:r>
            <a:r>
              <a:rPr lang="en-US" sz="1800" dirty="0" err="1"/>
              <a:t>Schütze</a:t>
            </a:r>
            <a:r>
              <a:rPr lang="en-US" sz="1800" dirty="0"/>
              <a:t> and Pedersen, 1993</a:t>
            </a:r>
            <a:r>
              <a:rPr lang="en-US" sz="1800" dirty="0" smtClean="0"/>
              <a:t>)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397713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vector models of meaning?</a:t>
            </a:r>
            <a:br>
              <a:rPr lang="en-US" dirty="0" smtClean="0"/>
            </a:br>
            <a:r>
              <a:rPr lang="en-US" dirty="0" smtClean="0"/>
              <a:t>computing the similarity between words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“</a:t>
            </a:r>
            <a:r>
              <a:rPr lang="en-US" b="1" dirty="0">
                <a:solidFill>
                  <a:srgbClr val="0000FF"/>
                </a:solidFill>
              </a:rPr>
              <a:t>fast</a:t>
            </a:r>
            <a:r>
              <a:rPr lang="en-US" dirty="0"/>
              <a:t>” is similar to “</a:t>
            </a:r>
            <a:r>
              <a:rPr lang="en-US" b="1" dirty="0">
                <a:solidFill>
                  <a:srgbClr val="0000FF"/>
                </a:solidFill>
              </a:rPr>
              <a:t>rapid</a:t>
            </a:r>
            <a:r>
              <a:rPr lang="en-US" dirty="0"/>
              <a:t>”</a:t>
            </a:r>
          </a:p>
          <a:p>
            <a:pPr marL="0" indent="0">
              <a:buNone/>
            </a:pPr>
            <a:r>
              <a:rPr lang="en-US" dirty="0" smtClean="0"/>
              <a:t>“</a:t>
            </a:r>
            <a:r>
              <a:rPr lang="en-US" b="1" dirty="0" smtClean="0">
                <a:solidFill>
                  <a:srgbClr val="0000FF"/>
                </a:solidFill>
              </a:rPr>
              <a:t>tall</a:t>
            </a:r>
            <a:r>
              <a:rPr lang="en-US" dirty="0" smtClean="0"/>
              <a:t>” is similar to “</a:t>
            </a:r>
            <a:r>
              <a:rPr lang="en-US" b="1" dirty="0" smtClean="0">
                <a:solidFill>
                  <a:srgbClr val="0000FF"/>
                </a:solidFill>
              </a:rPr>
              <a:t>height</a:t>
            </a:r>
            <a:r>
              <a:rPr lang="en-US" dirty="0" smtClean="0"/>
              <a:t>”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Question answering:</a:t>
            </a:r>
          </a:p>
          <a:p>
            <a:pPr marL="0" indent="0">
              <a:buNone/>
            </a:pPr>
            <a:r>
              <a:rPr lang="en-US" i="1" dirty="0"/>
              <a:t>Q</a:t>
            </a:r>
            <a:r>
              <a:rPr lang="en-US" i="1" dirty="0" smtClean="0"/>
              <a:t>: “</a:t>
            </a:r>
            <a:r>
              <a:rPr lang="en-US" i="1" dirty="0"/>
              <a:t>How </a:t>
            </a:r>
            <a:r>
              <a:rPr lang="en-US" b="1" i="1" dirty="0">
                <a:solidFill>
                  <a:srgbClr val="0000FF"/>
                </a:solidFill>
              </a:rPr>
              <a:t>tall</a:t>
            </a:r>
            <a:r>
              <a:rPr lang="en-US" i="1" dirty="0">
                <a:solidFill>
                  <a:srgbClr val="0000FF"/>
                </a:solidFill>
              </a:rPr>
              <a:t> </a:t>
            </a:r>
            <a:r>
              <a:rPr lang="en-US" i="1" dirty="0"/>
              <a:t>is Mt. Everest?”</a:t>
            </a:r>
            <a:br>
              <a:rPr lang="en-US" i="1" dirty="0"/>
            </a:br>
            <a:r>
              <a:rPr lang="en-US" i="1" dirty="0" smtClean="0"/>
              <a:t>Candidate A: “The </a:t>
            </a:r>
            <a:r>
              <a:rPr lang="en-US" i="1" dirty="0"/>
              <a:t>official </a:t>
            </a:r>
            <a:r>
              <a:rPr lang="en-US" b="1" i="1" dirty="0">
                <a:solidFill>
                  <a:srgbClr val="0000FF"/>
                </a:solidFill>
              </a:rPr>
              <a:t>height</a:t>
            </a:r>
            <a:r>
              <a:rPr lang="en-US" i="1" dirty="0">
                <a:solidFill>
                  <a:srgbClr val="0000FF"/>
                </a:solidFill>
              </a:rPr>
              <a:t> </a:t>
            </a:r>
            <a:r>
              <a:rPr lang="en-US" i="1" dirty="0"/>
              <a:t>of Mount Everest is 29029 </a:t>
            </a:r>
            <a:r>
              <a:rPr lang="en-US" i="1" dirty="0" smtClean="0"/>
              <a:t>feet”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436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09550"/>
            <a:ext cx="7467600" cy="533400"/>
          </a:xfrm>
        </p:spPr>
        <p:txBody>
          <a:bodyPr/>
          <a:lstStyle/>
          <a:p>
            <a:r>
              <a:rPr lang="en-US" dirty="0" smtClean="0"/>
              <a:t>Word similarity for plagiarism detection</a:t>
            </a:r>
            <a:endParaRPr lang="en-US" dirty="0"/>
          </a:p>
        </p:txBody>
      </p:sp>
      <p:sp>
        <p:nvSpPr>
          <p:cNvPr id="143974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9748" name="Picture 4" descr="lsamainfram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971550"/>
            <a:ext cx="6948678" cy="50535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09002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04800"/>
            <a:ext cx="7467600" cy="742950"/>
          </a:xfrm>
        </p:spPr>
        <p:txBody>
          <a:bodyPr/>
          <a:lstStyle/>
          <a:p>
            <a:r>
              <a:rPr lang="en-US" dirty="0" smtClean="0"/>
              <a:t>Word similarity for historical linguistics:</a:t>
            </a:r>
            <a:br>
              <a:rPr lang="en-US" dirty="0" smtClean="0"/>
            </a:br>
            <a:r>
              <a:rPr lang="en-US" dirty="0" smtClean="0"/>
              <a:t>semantic change over time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390" y="1678781"/>
            <a:ext cx="4624420" cy="279796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953000" y="1135618"/>
            <a:ext cx="3776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 smtClean="0">
                <a:latin typeface="+mn-lt"/>
              </a:rPr>
              <a:t>Kulkarni</a:t>
            </a:r>
            <a:r>
              <a:rPr lang="en-US" sz="1800" dirty="0" smtClean="0">
                <a:latin typeface="+mn-lt"/>
              </a:rPr>
              <a:t>, Al-</a:t>
            </a:r>
            <a:r>
              <a:rPr lang="en-US" sz="1800" dirty="0" err="1" smtClean="0">
                <a:latin typeface="+mn-lt"/>
              </a:rPr>
              <a:t>Rfou</a:t>
            </a:r>
            <a:r>
              <a:rPr lang="en-US" sz="1800" dirty="0" smtClean="0">
                <a:latin typeface="+mn-lt"/>
              </a:rPr>
              <a:t>, </a:t>
            </a:r>
            <a:r>
              <a:rPr lang="en-US" sz="1800" dirty="0" err="1" smtClean="0">
                <a:latin typeface="+mn-lt"/>
              </a:rPr>
              <a:t>Perozzi</a:t>
            </a:r>
            <a:r>
              <a:rPr lang="en-US" sz="1800" dirty="0" smtClean="0">
                <a:latin typeface="+mn-lt"/>
              </a:rPr>
              <a:t>, </a:t>
            </a:r>
            <a:r>
              <a:rPr lang="en-US" sz="1800" dirty="0" err="1" smtClean="0">
                <a:latin typeface="+mn-lt"/>
              </a:rPr>
              <a:t>Skiena</a:t>
            </a:r>
            <a:r>
              <a:rPr lang="en-US" sz="1800" dirty="0" smtClean="0">
                <a:latin typeface="+mn-lt"/>
              </a:rPr>
              <a:t> 2015</a:t>
            </a:r>
            <a:endParaRPr lang="en-US" sz="1800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0600" y="1163419"/>
            <a:ext cx="26768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 smtClean="0">
                <a:latin typeface="+mn-lt"/>
              </a:rPr>
              <a:t>Sagi</a:t>
            </a:r>
            <a:r>
              <a:rPr lang="en-US" sz="1800" dirty="0" smtClean="0">
                <a:latin typeface="+mn-lt"/>
              </a:rPr>
              <a:t>, Kaufmann Clark 2013</a:t>
            </a:r>
          </a:p>
          <a:p>
            <a:endParaRPr lang="en-US" sz="1800" dirty="0">
              <a:latin typeface="+mn-lt"/>
            </a:endParaRP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/>
          </p:nvPr>
        </p:nvGraphicFramePr>
        <p:xfrm>
          <a:off x="-381000" y="150495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95235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with thesaurus-based </a:t>
            </a:r>
            <a:r>
              <a:rPr lang="en-US" dirty="0" smtClean="0"/>
              <a:t>meaning</a:t>
            </a:r>
            <a:endParaRPr lang="en-US" dirty="0"/>
          </a:p>
        </p:txBody>
      </p:sp>
      <p:sp>
        <p:nvSpPr>
          <p:cNvPr id="10035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4800" y="1352550"/>
            <a:ext cx="7391400" cy="3333750"/>
          </a:xfrm>
        </p:spPr>
        <p:txBody>
          <a:bodyPr/>
          <a:lstStyle/>
          <a:p>
            <a:r>
              <a:rPr lang="en-US" sz="2800" dirty="0"/>
              <a:t>We </a:t>
            </a:r>
            <a:r>
              <a:rPr lang="en-US" sz="2800" dirty="0" smtClean="0"/>
              <a:t>don’t </a:t>
            </a:r>
            <a:r>
              <a:rPr lang="en-US" sz="2800" dirty="0"/>
              <a:t>have a thesaurus for every </a:t>
            </a:r>
            <a:r>
              <a:rPr lang="en-US" sz="2800" dirty="0" smtClean="0"/>
              <a:t>language</a:t>
            </a:r>
          </a:p>
          <a:p>
            <a:r>
              <a:rPr lang="en-US" sz="2800" dirty="0" smtClean="0"/>
              <a:t>We can’t have a thesaurus for every year</a:t>
            </a:r>
          </a:p>
          <a:p>
            <a:pPr lvl="1"/>
            <a:r>
              <a:rPr lang="en-US" dirty="0" smtClean="0"/>
              <a:t>For historical linguistics, we need to compare word meanings in year t to year t+1</a:t>
            </a:r>
            <a:endParaRPr lang="en-US" dirty="0"/>
          </a:p>
          <a:p>
            <a:r>
              <a:rPr lang="en-US" sz="2800" dirty="0" smtClean="0"/>
              <a:t>Thesauruses have problems with </a:t>
            </a:r>
            <a:r>
              <a:rPr lang="en-US" sz="2800" b="1" dirty="0" smtClean="0"/>
              <a:t>recall</a:t>
            </a:r>
            <a:endParaRPr lang="en-US" sz="2800" dirty="0" smtClean="0"/>
          </a:p>
          <a:p>
            <a:pPr lvl="1"/>
            <a:r>
              <a:rPr lang="en-US" sz="2400" dirty="0"/>
              <a:t>M</a:t>
            </a:r>
            <a:r>
              <a:rPr lang="en-US" sz="2400" dirty="0" smtClean="0"/>
              <a:t>any </a:t>
            </a:r>
            <a:r>
              <a:rPr lang="en-US" sz="2400" dirty="0"/>
              <a:t>words </a:t>
            </a:r>
            <a:r>
              <a:rPr lang="en-US" sz="2400" dirty="0" smtClean="0"/>
              <a:t>and phrases are missing</a:t>
            </a:r>
          </a:p>
          <a:p>
            <a:pPr lvl="1"/>
            <a:r>
              <a:rPr lang="en-US" sz="2400" dirty="0" smtClean="0"/>
              <a:t>Thesauri work less well for verbs, adjectives</a:t>
            </a:r>
          </a:p>
        </p:txBody>
      </p:sp>
    </p:spTree>
    <p:extLst>
      <p:ext uri="{BB962C8B-B14F-4D97-AF65-F5344CB8AC3E}">
        <p14:creationId xmlns:p14="http://schemas.microsoft.com/office/powerpoint/2010/main" val="1093464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66700"/>
            <a:ext cx="7467600" cy="1238250"/>
          </a:xfrm>
        </p:spPr>
        <p:txBody>
          <a:bodyPr/>
          <a:lstStyle/>
          <a:p>
            <a:r>
              <a:rPr lang="en-US" dirty="0" smtClean="0"/>
              <a:t>Distributional models of </a:t>
            </a:r>
            <a:r>
              <a:rPr lang="en-US" dirty="0"/>
              <a:t>meaning</a:t>
            </a:r>
            <a:br>
              <a:rPr lang="en-US" dirty="0"/>
            </a:br>
            <a:r>
              <a:rPr lang="en-US" dirty="0" smtClean="0"/>
              <a:t>= vector-space </a:t>
            </a:r>
            <a:r>
              <a:rPr lang="en-US" dirty="0"/>
              <a:t>models of </a:t>
            </a:r>
            <a:r>
              <a:rPr lang="en-US"/>
              <a:t>meaning 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= vector </a:t>
            </a:r>
            <a:r>
              <a:rPr lang="en-US" dirty="0" smtClean="0"/>
              <a:t>semantics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8382000" cy="348615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Intuitions</a:t>
            </a:r>
            <a:r>
              <a:rPr lang="en-US" dirty="0" smtClean="0"/>
              <a:t>:  </a:t>
            </a:r>
            <a:r>
              <a:rPr lang="en-US" dirty="0" err="1" smtClean="0"/>
              <a:t>Zellig</a:t>
            </a:r>
            <a:r>
              <a:rPr lang="en-US" dirty="0" smtClean="0"/>
              <a:t> </a:t>
            </a:r>
            <a:r>
              <a:rPr lang="en-US" dirty="0"/>
              <a:t>Harris (1954</a:t>
            </a:r>
            <a:r>
              <a:rPr lang="en-US" dirty="0" smtClean="0"/>
              <a:t>):</a:t>
            </a:r>
          </a:p>
          <a:p>
            <a:pPr lvl="1"/>
            <a:r>
              <a:rPr lang="en-US" sz="2400" dirty="0"/>
              <a:t>“oculist and eye-doctor … occur in almost the same environments</a:t>
            </a:r>
            <a:r>
              <a:rPr lang="en-US" sz="2400" dirty="0" smtClean="0"/>
              <a:t>”</a:t>
            </a:r>
          </a:p>
          <a:p>
            <a:pPr lvl="1"/>
            <a:r>
              <a:rPr lang="en-US" sz="2400" dirty="0" smtClean="0"/>
              <a:t>“If A and B have almost identical environments we say that they are synonyms.”</a:t>
            </a:r>
          </a:p>
          <a:p>
            <a:pPr marL="0" indent="0">
              <a:buNone/>
            </a:pPr>
            <a:endParaRPr lang="en-US" sz="1050" dirty="0"/>
          </a:p>
          <a:p>
            <a:pPr marL="0" indent="0">
              <a:buNone/>
            </a:pPr>
            <a:r>
              <a:rPr lang="en-US" dirty="0"/>
              <a:t>Firth (1957): </a:t>
            </a:r>
            <a:endParaRPr lang="en-US" dirty="0" smtClean="0"/>
          </a:p>
          <a:p>
            <a:pPr lvl="1"/>
            <a:r>
              <a:rPr lang="en-US" sz="2400" dirty="0" smtClean="0"/>
              <a:t>“</a:t>
            </a:r>
            <a:r>
              <a:rPr lang="en-US" sz="2400" dirty="0"/>
              <a:t>You shall know a word by the company it keeps!”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798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Single Corner Rectangle 1"/>
          <p:cNvSpPr/>
          <p:nvPr/>
        </p:nvSpPr>
        <p:spPr bwMode="auto">
          <a:xfrm>
            <a:off x="990600" y="1809750"/>
            <a:ext cx="5867400" cy="1295400"/>
          </a:xfrm>
          <a:prstGeom prst="snip1Rect">
            <a:avLst/>
          </a:prstGeom>
          <a:solidFill>
            <a:srgbClr val="D5AE4C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</a:endParaRPr>
          </a:p>
        </p:txBody>
      </p:sp>
      <p:sp>
        <p:nvSpPr>
          <p:cNvPr id="10137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371600" y="133350"/>
            <a:ext cx="7467600" cy="742950"/>
          </a:xfrm>
        </p:spPr>
        <p:txBody>
          <a:bodyPr/>
          <a:lstStyle/>
          <a:p>
            <a:r>
              <a:rPr lang="en-US" dirty="0" smtClean="0"/>
              <a:t>Intuition of distributional word </a:t>
            </a:r>
            <a:r>
              <a:rPr lang="en-US" dirty="0"/>
              <a:t>similarity</a:t>
            </a:r>
          </a:p>
        </p:txBody>
      </p:sp>
      <p:sp>
        <p:nvSpPr>
          <p:cNvPr id="101379" name="Rectangle 1027"/>
          <p:cNvSpPr>
            <a:spLocks noGrp="1" noChangeArrowheads="1"/>
          </p:cNvSpPr>
          <p:nvPr>
            <p:ph sz="quarter" idx="1"/>
          </p:nvPr>
        </p:nvSpPr>
        <p:spPr>
          <a:xfrm>
            <a:off x="228600" y="1352550"/>
            <a:ext cx="8382000" cy="3505200"/>
          </a:xfrm>
        </p:spPr>
        <p:txBody>
          <a:bodyPr/>
          <a:lstStyle/>
          <a:p>
            <a:r>
              <a:rPr lang="en-US" dirty="0" err="1"/>
              <a:t>Nida</a:t>
            </a:r>
            <a:r>
              <a:rPr lang="en-US" dirty="0"/>
              <a:t> example</a:t>
            </a:r>
            <a:r>
              <a:rPr lang="en-US" dirty="0" smtClean="0"/>
              <a:t>: Suppose I asked you what is </a:t>
            </a:r>
            <a:r>
              <a:rPr lang="en-US" b="1" i="1" dirty="0" err="1" smtClean="0">
                <a:latin typeface="Courier"/>
                <a:cs typeface="Courier"/>
              </a:rPr>
              <a:t>tesgüino</a:t>
            </a:r>
            <a:r>
              <a:rPr lang="en-US" i="1" dirty="0" smtClean="0">
                <a:latin typeface="Courier"/>
                <a:cs typeface="Courier"/>
              </a:rPr>
              <a:t>?</a:t>
            </a:r>
            <a:r>
              <a:rPr lang="en-US" dirty="0" smtClean="0">
                <a:latin typeface="Courier"/>
                <a:cs typeface="Courier"/>
              </a:rPr>
              <a:t> </a:t>
            </a:r>
            <a:endParaRPr lang="en-US" dirty="0"/>
          </a:p>
          <a:p>
            <a:pPr marL="800100" lvl="2" indent="0">
              <a:lnSpc>
                <a:spcPct val="90000"/>
              </a:lnSpc>
              <a:buNone/>
            </a:pPr>
            <a:r>
              <a:rPr lang="en-US" dirty="0">
                <a:latin typeface="Courier"/>
                <a:cs typeface="Courier"/>
              </a:rPr>
              <a:t>A bottle of </a:t>
            </a:r>
            <a:r>
              <a:rPr lang="en-US" b="1" i="1" dirty="0" err="1" smtClean="0">
                <a:latin typeface="Courier"/>
                <a:cs typeface="Courier"/>
              </a:rPr>
              <a:t>tesgüino</a:t>
            </a:r>
            <a:r>
              <a:rPr lang="en-US" dirty="0" smtClean="0">
                <a:latin typeface="Courier"/>
                <a:cs typeface="Courier"/>
              </a:rPr>
              <a:t> </a:t>
            </a:r>
            <a:r>
              <a:rPr lang="en-US" dirty="0">
                <a:latin typeface="Courier"/>
                <a:cs typeface="Courier"/>
              </a:rPr>
              <a:t>is on the table</a:t>
            </a:r>
          </a:p>
          <a:p>
            <a:pPr marL="800100" lvl="2" indent="0">
              <a:lnSpc>
                <a:spcPct val="90000"/>
              </a:lnSpc>
              <a:buNone/>
            </a:pPr>
            <a:r>
              <a:rPr lang="en-US" dirty="0">
                <a:latin typeface="Courier"/>
                <a:cs typeface="Courier"/>
              </a:rPr>
              <a:t>Everybody likes </a:t>
            </a:r>
            <a:r>
              <a:rPr lang="en-US" b="1" i="1" dirty="0" err="1" smtClean="0">
                <a:latin typeface="Courier"/>
                <a:cs typeface="Courier"/>
              </a:rPr>
              <a:t>tesgüino</a:t>
            </a:r>
            <a:endParaRPr lang="en-US" dirty="0">
              <a:latin typeface="Courier"/>
              <a:cs typeface="Courier"/>
            </a:endParaRPr>
          </a:p>
          <a:p>
            <a:pPr marL="800100" lvl="2" indent="0">
              <a:lnSpc>
                <a:spcPct val="90000"/>
              </a:lnSpc>
              <a:buNone/>
            </a:pPr>
            <a:r>
              <a:rPr lang="en-US" b="1" i="1" dirty="0" err="1" smtClean="0">
                <a:latin typeface="Courier"/>
                <a:cs typeface="Courier"/>
              </a:rPr>
              <a:t>Tesgüino</a:t>
            </a:r>
            <a:r>
              <a:rPr lang="en-US" dirty="0" smtClean="0">
                <a:latin typeface="Courier"/>
                <a:cs typeface="Courier"/>
              </a:rPr>
              <a:t> </a:t>
            </a:r>
            <a:r>
              <a:rPr lang="en-US" dirty="0">
                <a:latin typeface="Courier"/>
                <a:cs typeface="Courier"/>
              </a:rPr>
              <a:t>makes you drunk</a:t>
            </a:r>
          </a:p>
          <a:p>
            <a:pPr marL="800100" lvl="2" indent="0">
              <a:lnSpc>
                <a:spcPct val="90000"/>
              </a:lnSpc>
              <a:buNone/>
            </a:pPr>
            <a:r>
              <a:rPr lang="en-US" dirty="0">
                <a:latin typeface="Courier"/>
                <a:cs typeface="Courier"/>
              </a:rPr>
              <a:t>We make </a:t>
            </a:r>
            <a:r>
              <a:rPr lang="en-US" b="1" i="1" dirty="0" err="1" smtClean="0">
                <a:latin typeface="Courier"/>
                <a:cs typeface="Courier"/>
              </a:rPr>
              <a:t>tesgüino</a:t>
            </a:r>
            <a:r>
              <a:rPr lang="en-US" dirty="0" smtClean="0">
                <a:latin typeface="Courier"/>
                <a:cs typeface="Courier"/>
              </a:rPr>
              <a:t> </a:t>
            </a:r>
            <a:r>
              <a:rPr lang="en-US" dirty="0">
                <a:latin typeface="Courier"/>
                <a:cs typeface="Courier"/>
              </a:rPr>
              <a:t>out of corn.</a:t>
            </a:r>
          </a:p>
          <a:p>
            <a:r>
              <a:rPr lang="en-US" sz="2000" dirty="0" smtClean="0">
                <a:latin typeface="Calibri (Body)"/>
                <a:cs typeface="Calibri (Body)"/>
              </a:rPr>
              <a:t>From context words humans can guess </a:t>
            </a:r>
            <a:r>
              <a:rPr lang="en-US" sz="2000" b="1" i="1" dirty="0" err="1" smtClean="0">
                <a:latin typeface="Calibri (Body)"/>
                <a:cs typeface="Calibri (Body)"/>
              </a:rPr>
              <a:t>tesgüino</a:t>
            </a:r>
            <a:r>
              <a:rPr lang="en-US" sz="2000" dirty="0" smtClean="0">
                <a:latin typeface="Calibri (Body)"/>
                <a:cs typeface="Calibri (Body)"/>
              </a:rPr>
              <a:t> means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n alcoholic beverage like beer</a:t>
            </a:r>
            <a:endParaRPr lang="en-US" dirty="0"/>
          </a:p>
          <a:p>
            <a:r>
              <a:rPr lang="en-US" dirty="0" smtClean="0"/>
              <a:t>Intuition for algorithm: </a:t>
            </a:r>
          </a:p>
          <a:p>
            <a:pPr lvl="1"/>
            <a:r>
              <a:rPr lang="en-US" b="1" dirty="0" smtClean="0"/>
              <a:t>Two words are similar if they have similar word contexts.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65053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 kinds of vector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/>
              <a:t>Sparse vector representations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Mutual-information weighted word co-occurrence matrices</a:t>
            </a:r>
          </a:p>
          <a:p>
            <a:pPr marL="0" indent="0">
              <a:buNone/>
            </a:pPr>
            <a:r>
              <a:rPr lang="en-US" sz="2800" dirty="0" smtClean="0"/>
              <a:t>Dense vector representations:</a:t>
            </a:r>
          </a:p>
          <a:p>
            <a:pPr marL="914400" lvl="1" indent="-457200">
              <a:buFont typeface="+mj-lt"/>
              <a:buAutoNum type="arabicPeriod" startAt="2"/>
            </a:pPr>
            <a:r>
              <a:rPr lang="en-US" sz="2400" dirty="0" smtClean="0"/>
              <a:t>Singular value decomposition (and Latent Semantic Analysis)</a:t>
            </a:r>
          </a:p>
          <a:p>
            <a:pPr marL="914400" lvl="1" indent="-457200">
              <a:buFont typeface="+mj-lt"/>
              <a:buAutoNum type="arabicPeriod" startAt="2"/>
            </a:pPr>
            <a:r>
              <a:rPr lang="en-US" sz="2400" dirty="0" smtClean="0"/>
              <a:t>Neural-network-inspired models (skip-grams, CBOW)</a:t>
            </a:r>
          </a:p>
          <a:p>
            <a:pPr marL="914400" lvl="1" indent="-457200">
              <a:buFont typeface="+mj-lt"/>
              <a:buAutoNum type="arabicPeriod" startAt="2"/>
            </a:pPr>
            <a:r>
              <a:rPr lang="en-US" sz="2400" dirty="0" smtClean="0"/>
              <a:t>Brown clusters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038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Shared intuition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52550"/>
            <a:ext cx="8839200" cy="3333750"/>
          </a:xfrm>
        </p:spPr>
        <p:txBody>
          <a:bodyPr/>
          <a:lstStyle/>
          <a:p>
            <a:r>
              <a:rPr lang="en-US" dirty="0" smtClean="0"/>
              <a:t>Model the meaning of a word by “embedding” in a vector space.</a:t>
            </a:r>
          </a:p>
          <a:p>
            <a:r>
              <a:rPr lang="en-US" dirty="0" smtClean="0"/>
              <a:t>The meaning of a word is a vector of numbers</a:t>
            </a:r>
          </a:p>
          <a:p>
            <a:pPr lvl="1"/>
            <a:r>
              <a:rPr lang="en-US" dirty="0" smtClean="0"/>
              <a:t>Vector models are also called “</a:t>
            </a:r>
            <a:r>
              <a:rPr lang="en-US" b="1" dirty="0" err="1" smtClean="0"/>
              <a:t>embeddings</a:t>
            </a:r>
            <a:r>
              <a:rPr lang="en-US" dirty="0" smtClean="0"/>
              <a:t>”.</a:t>
            </a:r>
          </a:p>
          <a:p>
            <a:r>
              <a:rPr lang="en-US" dirty="0" smtClean="0"/>
              <a:t>Contrast: word meaning is represented in many computational linguistic applications by a vocabulary index (“word number 545”)</a:t>
            </a:r>
          </a:p>
          <a:p>
            <a:r>
              <a:rPr lang="en-US" dirty="0" smtClean="0"/>
              <a:t>Old philosophy joke: </a:t>
            </a:r>
          </a:p>
          <a:p>
            <a:pPr marL="457200" lvl="1" indent="0">
              <a:buNone/>
            </a:pPr>
            <a:r>
              <a:rPr lang="en-US" dirty="0" smtClean="0"/>
              <a:t>Q: What’s the meaning of life?</a:t>
            </a:r>
          </a:p>
          <a:p>
            <a:pPr marL="457200" lvl="1" indent="0">
              <a:buNone/>
            </a:pPr>
            <a:r>
              <a:rPr lang="en-US" dirty="0" smtClean="0"/>
              <a:t>A: LIFE’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670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NLP-jurafsky">
  <a:themeElements>
    <a:clrScheme name="NLP Class">
      <a:dk1>
        <a:sysClr val="windowText" lastClr="000000"/>
      </a:dk1>
      <a:lt1>
        <a:sysClr val="window" lastClr="FFFFFF"/>
      </a:lt1>
      <a:dk2>
        <a:srgbClr val="605435"/>
      </a:dk2>
      <a:lt2>
        <a:srgbClr val="E7D19A"/>
      </a:lt2>
      <a:accent1>
        <a:srgbClr val="A4001D"/>
      </a:accent1>
      <a:accent2>
        <a:srgbClr val="2584BB"/>
      </a:accent2>
      <a:accent3>
        <a:srgbClr val="BB57BE"/>
      </a:accent3>
      <a:accent4>
        <a:srgbClr val="177245"/>
      </a:accent4>
      <a:accent5>
        <a:srgbClr val="35ACA2"/>
      </a:accent5>
      <a:accent6>
        <a:srgbClr val="FF8700"/>
      </a:accent6>
      <a:hlink>
        <a:srgbClr val="EF8E1C"/>
      </a:hlink>
      <a:folHlink>
        <a:srgbClr val="FEC60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>
            <a:lumMod val="40000"/>
            <a:lumOff val="60000"/>
          </a:schemeClr>
        </a:solidFill>
        <a:ln w="9525" cap="flat" cmpd="sng" algn="ctr">
          <a:noFill/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Sans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A50021"/>
            </a:gs>
            <a:gs pos="100000">
              <a:schemeClr val="tx1"/>
            </a:gs>
          </a:gsLst>
          <a:lin ang="0" scaled="1"/>
        </a:gra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Sans" pitchFamily="-65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1800" dirty="0">
            <a:latin typeface="+mn-lt"/>
          </a:defRPr>
        </a:defPPr>
      </a:lstStyle>
    </a:txDef>
  </a:objectDefaults>
  <a:extraClrSchemeLst>
    <a:extraClrScheme>
      <a:clrScheme name="nlp-lucida-scheme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lp-lucida-scheme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p-lucida-scheme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p-lucida-scheme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lp-lucida-scheme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p-lucida-scheme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p-lucida-scheme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NLP-jurafsky.potx</Template>
  <TotalTime>23900</TotalTime>
  <Words>757</Words>
  <Application>Microsoft Macintosh PowerPoint</Application>
  <PresentationFormat>On-screen Show (16:9)</PresentationFormat>
  <Paragraphs>121</Paragraphs>
  <Slides>19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NLP-jurafsky</vt:lpstr>
      <vt:lpstr>Worksheet</vt:lpstr>
      <vt:lpstr>Vector Semantics</vt:lpstr>
      <vt:lpstr>Why vector models of meaning? computing the similarity between words</vt:lpstr>
      <vt:lpstr>Word similarity for plagiarism detection</vt:lpstr>
      <vt:lpstr>Word similarity for historical linguistics: semantic change over time</vt:lpstr>
      <vt:lpstr>Problems with thesaurus-based meaning</vt:lpstr>
      <vt:lpstr>Distributional models of meaning = vector-space models of meaning  = vector semantics</vt:lpstr>
      <vt:lpstr>Intuition of distributional word similarity</vt:lpstr>
      <vt:lpstr>Four kinds of vector models</vt:lpstr>
      <vt:lpstr>Shared intuition</vt:lpstr>
      <vt:lpstr>Vector Semantics</vt:lpstr>
      <vt:lpstr>Co-occurrence Matrices</vt:lpstr>
      <vt:lpstr>Term-document matrix</vt:lpstr>
      <vt:lpstr>Similarity in term-document matrices</vt:lpstr>
      <vt:lpstr>The words in a term-document matrix</vt:lpstr>
      <vt:lpstr>The words in a term-document matrix</vt:lpstr>
      <vt:lpstr>The word-word or word-context matrix</vt:lpstr>
      <vt:lpstr>Word-Word matrix Sample contexts ± 7 words</vt:lpstr>
      <vt:lpstr>Word-word matrix</vt:lpstr>
      <vt:lpstr>2 kinds of co-occurrence between 2 words</vt:lpstr>
    </vt:vector>
  </TitlesOfParts>
  <Manager/>
  <Company>Stanford University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 Extraction</dc:title>
  <dc:subject/>
  <dc:creator>Christopher Manning</dc:creator>
  <cp:keywords/>
  <dc:description/>
  <cp:lastModifiedBy>Thamar Solorio</cp:lastModifiedBy>
  <cp:revision>616</cp:revision>
  <cp:lastPrinted>2012-05-22T05:13:27Z</cp:lastPrinted>
  <dcterms:created xsi:type="dcterms:W3CDTF">2010-04-19T15:31:24Z</dcterms:created>
  <dcterms:modified xsi:type="dcterms:W3CDTF">2016-09-19T22:17:18Z</dcterms:modified>
  <cp:category/>
</cp:coreProperties>
</file>