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9"/>
  </p:notesMasterIdLst>
  <p:sldIdLst>
    <p:sldId id="257" r:id="rId2"/>
    <p:sldId id="321" r:id="rId3"/>
    <p:sldId id="326" r:id="rId4"/>
    <p:sldId id="322" r:id="rId5"/>
    <p:sldId id="323" r:id="rId6"/>
    <p:sldId id="324" r:id="rId7"/>
    <p:sldId id="327" r:id="rId8"/>
    <p:sldId id="328" r:id="rId9"/>
    <p:sldId id="330" r:id="rId10"/>
    <p:sldId id="368" r:id="rId11"/>
    <p:sldId id="337" r:id="rId12"/>
    <p:sldId id="329" r:id="rId13"/>
    <p:sldId id="331" r:id="rId14"/>
    <p:sldId id="332" r:id="rId15"/>
    <p:sldId id="333" r:id="rId16"/>
    <p:sldId id="334" r:id="rId17"/>
    <p:sldId id="335" r:id="rId18"/>
    <p:sldId id="336" r:id="rId19"/>
    <p:sldId id="338" r:id="rId20"/>
    <p:sldId id="339" r:id="rId21"/>
    <p:sldId id="342" r:id="rId22"/>
    <p:sldId id="340" r:id="rId23"/>
    <p:sldId id="341" r:id="rId24"/>
    <p:sldId id="343" r:id="rId25"/>
    <p:sldId id="344" r:id="rId26"/>
    <p:sldId id="345" r:id="rId27"/>
    <p:sldId id="347" r:id="rId28"/>
    <p:sldId id="346" r:id="rId29"/>
    <p:sldId id="348" r:id="rId30"/>
    <p:sldId id="349" r:id="rId31"/>
    <p:sldId id="350" r:id="rId32"/>
    <p:sldId id="351" r:id="rId33"/>
    <p:sldId id="352" r:id="rId34"/>
    <p:sldId id="353" r:id="rId35"/>
    <p:sldId id="354" r:id="rId36"/>
    <p:sldId id="355" r:id="rId37"/>
    <p:sldId id="356" r:id="rId38"/>
    <p:sldId id="357" r:id="rId39"/>
    <p:sldId id="358" r:id="rId40"/>
    <p:sldId id="359" r:id="rId41"/>
    <p:sldId id="360" r:id="rId42"/>
    <p:sldId id="361" r:id="rId43"/>
    <p:sldId id="362" r:id="rId44"/>
    <p:sldId id="363" r:id="rId45"/>
    <p:sldId id="364" r:id="rId46"/>
    <p:sldId id="365" r:id="rId47"/>
    <p:sldId id="366" r:id="rId48"/>
    <p:sldId id="369" r:id="rId49"/>
    <p:sldId id="367" r:id="rId50"/>
    <p:sldId id="370" r:id="rId51"/>
    <p:sldId id="372" r:id="rId52"/>
    <p:sldId id="373" r:id="rId53"/>
    <p:sldId id="374" r:id="rId54"/>
    <p:sldId id="375" r:id="rId55"/>
    <p:sldId id="376" r:id="rId56"/>
    <p:sldId id="377" r:id="rId57"/>
    <p:sldId id="378" r:id="rId58"/>
    <p:sldId id="379" r:id="rId59"/>
    <p:sldId id="380" r:id="rId60"/>
    <p:sldId id="385" r:id="rId61"/>
    <p:sldId id="384" r:id="rId62"/>
    <p:sldId id="388" r:id="rId63"/>
    <p:sldId id="381" r:id="rId64"/>
    <p:sldId id="382" r:id="rId65"/>
    <p:sldId id="383" r:id="rId66"/>
    <p:sldId id="386" r:id="rId67"/>
    <p:sldId id="387" r:id="rId6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4" autoAdjust="0"/>
    <p:restoredTop sz="91901" autoAdjust="0"/>
  </p:normalViewPr>
  <p:slideViewPr>
    <p:cSldViewPr>
      <p:cViewPr varScale="1">
        <p:scale>
          <a:sx n="69" d="100"/>
          <a:sy n="69" d="100"/>
        </p:scale>
        <p:origin x="-143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C4A267-42E1-4BDF-9CC8-C2F4B21A34E2}" type="datetimeFigureOut">
              <a:rPr lang="en-US" smtClean="0"/>
              <a:pPr/>
              <a:t>11/3/2016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7A36A7-96E6-4734-A765-AB61B44F7F11}" type="slidenum">
              <a:rPr lang="en-US" smtClean="0"/>
              <a:pPr/>
              <a:t>‹#›</a:t>
            </a:fld>
            <a:endParaRPr lang="en-US"/>
          </a:p>
        </p:txBody>
      </p:sp>
    </p:spTree>
    <p:extLst>
      <p:ext uri="{BB962C8B-B14F-4D97-AF65-F5344CB8AC3E}">
        <p14:creationId xmlns:p14="http://schemas.microsoft.com/office/powerpoint/2010/main" val="3442726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When a kernel grid is launched, the thread blocks of that kernel grid are</a:t>
            </a:r>
          </a:p>
          <a:p>
            <a:r>
              <a:rPr lang="en-US" sz="1200" kern="1200" baseline="0" dirty="0" smtClean="0">
                <a:solidFill>
                  <a:schemeClr val="tx1"/>
                </a:solidFill>
                <a:latin typeface="+mn-lt"/>
                <a:ea typeface="+mn-ea"/>
                <a:cs typeface="+mn-cs"/>
              </a:rPr>
              <a:t>distributed among available SMs for execution. Once scheduled on an SM, the threads of a thread</a:t>
            </a:r>
          </a:p>
          <a:p>
            <a:r>
              <a:rPr lang="en-US" sz="1200" kern="1200" baseline="0" dirty="0" smtClean="0">
                <a:solidFill>
                  <a:schemeClr val="tx1"/>
                </a:solidFill>
                <a:latin typeface="+mn-lt"/>
                <a:ea typeface="+mn-ea"/>
                <a:cs typeface="+mn-cs"/>
              </a:rPr>
              <a:t>block execute concurrently only on that assigned SM. Multiple thread blocks may be assigned to the</a:t>
            </a:r>
          </a:p>
          <a:p>
            <a:r>
              <a:rPr lang="en-US" sz="1200" kern="1200" baseline="0" dirty="0" smtClean="0">
                <a:solidFill>
                  <a:schemeClr val="tx1"/>
                </a:solidFill>
                <a:latin typeface="+mn-lt"/>
                <a:ea typeface="+mn-ea"/>
                <a:cs typeface="+mn-cs"/>
              </a:rPr>
              <a:t>same SM at once and are scheduled based on the availability of SM resources. Instructions within</a:t>
            </a:r>
          </a:p>
          <a:p>
            <a:r>
              <a:rPr lang="en-US" sz="1200" kern="1200" baseline="0" dirty="0" smtClean="0">
                <a:solidFill>
                  <a:schemeClr val="tx1"/>
                </a:solidFill>
                <a:latin typeface="+mn-lt"/>
                <a:ea typeface="+mn-ea"/>
                <a:cs typeface="+mn-cs"/>
              </a:rPr>
              <a:t>a single thread are pipelined to leverage instruction-level parallelism, in addition to the thread-level</a:t>
            </a:r>
          </a:p>
          <a:p>
            <a:r>
              <a:rPr lang="en-US" sz="1200" kern="1200" baseline="0" dirty="0" smtClean="0">
                <a:solidFill>
                  <a:schemeClr val="tx1"/>
                </a:solidFill>
                <a:latin typeface="+mn-lt"/>
                <a:ea typeface="+mn-ea"/>
                <a:cs typeface="+mn-cs"/>
              </a:rPr>
              <a:t>parallelism you are already familiar with in CUDA.</a:t>
            </a:r>
            <a:endParaRPr lang="en-US" dirty="0"/>
          </a:p>
        </p:txBody>
      </p:sp>
      <p:sp>
        <p:nvSpPr>
          <p:cNvPr id="4" name="Slide Number Placeholder 3"/>
          <p:cNvSpPr>
            <a:spLocks noGrp="1"/>
          </p:cNvSpPr>
          <p:nvPr>
            <p:ph type="sldNum" sz="quarter" idx="10"/>
          </p:nvPr>
        </p:nvSpPr>
        <p:spPr/>
        <p:txBody>
          <a:bodyPr/>
          <a:lstStyle/>
          <a:p>
            <a:fld id="{2E7A36A7-96E6-4734-A765-AB61B44F7F11}" type="slidenum">
              <a:rPr lang="en-US" smtClean="0"/>
              <a:pPr/>
              <a:t>5</a:t>
            </a:fld>
            <a:endParaRPr lang="en-US"/>
          </a:p>
        </p:txBody>
      </p:sp>
    </p:spTree>
    <p:extLst>
      <p:ext uri="{BB962C8B-B14F-4D97-AF65-F5344CB8AC3E}">
        <p14:creationId xmlns:p14="http://schemas.microsoft.com/office/powerpoint/2010/main" val="14510672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A simple formula for calculating the required parallelism is to multiply the number</a:t>
            </a:r>
          </a:p>
          <a:p>
            <a:r>
              <a:rPr lang="en-US" sz="1200" kern="1200" baseline="0" dirty="0" smtClean="0">
                <a:solidFill>
                  <a:schemeClr val="tx1"/>
                </a:solidFill>
                <a:latin typeface="+mn-lt"/>
                <a:ea typeface="+mn-ea"/>
                <a:cs typeface="+mn-cs"/>
              </a:rPr>
              <a:t>of cores per SM by the latency of one arithmetic instruction on that SM. For</a:t>
            </a:r>
          </a:p>
          <a:p>
            <a:r>
              <a:rPr lang="en-US" sz="1200" kern="1200" baseline="0" dirty="0" smtClean="0">
                <a:solidFill>
                  <a:schemeClr val="tx1"/>
                </a:solidFill>
                <a:latin typeface="+mn-lt"/>
                <a:ea typeface="+mn-ea"/>
                <a:cs typeface="+mn-cs"/>
              </a:rPr>
              <a:t>example, Fermi has 32 single-precision fl </a:t>
            </a:r>
            <a:r>
              <a:rPr lang="en-US" sz="1200" kern="1200" baseline="0" dirty="0" err="1" smtClean="0">
                <a:solidFill>
                  <a:schemeClr val="tx1"/>
                </a:solidFill>
                <a:latin typeface="+mn-lt"/>
                <a:ea typeface="+mn-ea"/>
                <a:cs typeface="+mn-cs"/>
              </a:rPr>
              <a:t>oating</a:t>
            </a:r>
            <a:r>
              <a:rPr lang="en-US" sz="1200" kern="1200" baseline="0" dirty="0" smtClean="0">
                <a:solidFill>
                  <a:schemeClr val="tx1"/>
                </a:solidFill>
                <a:latin typeface="+mn-lt"/>
                <a:ea typeface="+mn-ea"/>
                <a:cs typeface="+mn-cs"/>
              </a:rPr>
              <a:t>-point pipeline lanes and the latency</a:t>
            </a:r>
          </a:p>
          <a:p>
            <a:r>
              <a:rPr lang="en-US" sz="1200" kern="1200" baseline="0" dirty="0" smtClean="0">
                <a:solidFill>
                  <a:schemeClr val="tx1"/>
                </a:solidFill>
                <a:latin typeface="+mn-lt"/>
                <a:ea typeface="+mn-ea"/>
                <a:cs typeface="+mn-cs"/>
              </a:rPr>
              <a:t>of one arithmetic instruction is 20 cycles, so at minimum 32 x 20 = 640 threads per</a:t>
            </a:r>
          </a:p>
          <a:p>
            <a:r>
              <a:rPr lang="en-US" sz="1200" kern="1200" baseline="0" dirty="0" smtClean="0">
                <a:solidFill>
                  <a:schemeClr val="tx1"/>
                </a:solidFill>
                <a:latin typeface="+mn-lt"/>
                <a:ea typeface="+mn-ea"/>
                <a:cs typeface="+mn-cs"/>
              </a:rPr>
              <a:t>SM are required to keep your device busy. However, this is a lower bound.</a:t>
            </a:r>
            <a:endParaRPr lang="en-US" dirty="0"/>
          </a:p>
        </p:txBody>
      </p:sp>
      <p:sp>
        <p:nvSpPr>
          <p:cNvPr id="4" name="Slide Number Placeholder 3"/>
          <p:cNvSpPr>
            <a:spLocks noGrp="1"/>
          </p:cNvSpPr>
          <p:nvPr>
            <p:ph type="sldNum" sz="quarter" idx="10"/>
          </p:nvPr>
        </p:nvSpPr>
        <p:spPr/>
        <p:txBody>
          <a:bodyPr/>
          <a:lstStyle/>
          <a:p>
            <a:fld id="{2E7A36A7-96E6-4734-A765-AB61B44F7F11}" type="slidenum">
              <a:rPr lang="en-US" smtClean="0"/>
              <a:pPr/>
              <a:t>52</a:t>
            </a:fld>
            <a:endParaRPr lang="en-US"/>
          </a:p>
        </p:txBody>
      </p:sp>
    </p:spTree>
    <p:extLst>
      <p:ext uri="{BB962C8B-B14F-4D97-AF65-F5344CB8AC3E}">
        <p14:creationId xmlns:p14="http://schemas.microsoft.com/office/powerpoint/2010/main" val="30420805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Multiplying bytes per cycle by memory latency, you derive the required parallelism for Fermi memory</a:t>
            </a:r>
          </a:p>
          <a:p>
            <a:r>
              <a:rPr lang="en-US" sz="1200" kern="1200" baseline="0" dirty="0" smtClean="0">
                <a:solidFill>
                  <a:schemeClr val="tx1"/>
                </a:solidFill>
                <a:latin typeface="+mn-lt"/>
                <a:ea typeface="+mn-ea"/>
                <a:cs typeface="+mn-cs"/>
              </a:rPr>
              <a:t>operations at nearly 74 KB of memory I/O in-flight to achieve full utilization. This value is for</a:t>
            </a:r>
          </a:p>
          <a:p>
            <a:r>
              <a:rPr lang="en-US" sz="1200" kern="1200" baseline="0" dirty="0" smtClean="0">
                <a:solidFill>
                  <a:schemeClr val="tx1"/>
                </a:solidFill>
                <a:latin typeface="+mn-lt"/>
                <a:ea typeface="+mn-ea"/>
                <a:cs typeface="+mn-cs"/>
              </a:rPr>
              <a:t>the entire device, not per SM, because memory bandwidth is given for the entire device.</a:t>
            </a:r>
            <a:endParaRPr lang="en-US" dirty="0"/>
          </a:p>
        </p:txBody>
      </p:sp>
      <p:sp>
        <p:nvSpPr>
          <p:cNvPr id="4" name="Slide Number Placeholder 3"/>
          <p:cNvSpPr>
            <a:spLocks noGrp="1"/>
          </p:cNvSpPr>
          <p:nvPr>
            <p:ph type="sldNum" sz="quarter" idx="10"/>
          </p:nvPr>
        </p:nvSpPr>
        <p:spPr/>
        <p:txBody>
          <a:bodyPr/>
          <a:lstStyle/>
          <a:p>
            <a:fld id="{2E7A36A7-96E6-4734-A765-AB61B44F7F11}" type="slidenum">
              <a:rPr lang="en-US" smtClean="0"/>
              <a:pPr/>
              <a:t>54</a:t>
            </a:fld>
            <a:endParaRPr lang="en-US"/>
          </a:p>
        </p:txBody>
      </p:sp>
    </p:spTree>
    <p:extLst>
      <p:ext uri="{BB962C8B-B14F-4D97-AF65-F5344CB8AC3E}">
        <p14:creationId xmlns:p14="http://schemas.microsoft.com/office/powerpoint/2010/main" val="36026296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E7A36A7-96E6-4734-A765-AB61B44F7F11}" type="slidenum">
              <a:rPr lang="en-US" smtClean="0"/>
              <a:pPr/>
              <a:t>58</a:t>
            </a:fld>
            <a:endParaRPr lang="en-US"/>
          </a:p>
        </p:txBody>
      </p:sp>
    </p:spTree>
    <p:extLst>
      <p:ext uri="{BB962C8B-B14F-4D97-AF65-F5344CB8AC3E}">
        <p14:creationId xmlns:p14="http://schemas.microsoft.com/office/powerpoint/2010/main" val="34536417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E7A36A7-96E6-4734-A765-AB61B44F7F11}" type="slidenum">
              <a:rPr lang="en-US" smtClean="0"/>
              <a:pPr/>
              <a:t>60</a:t>
            </a:fld>
            <a:endParaRPr lang="en-US"/>
          </a:p>
        </p:txBody>
      </p:sp>
    </p:spTree>
    <p:extLst>
      <p:ext uri="{BB962C8B-B14F-4D97-AF65-F5344CB8AC3E}">
        <p14:creationId xmlns:p14="http://schemas.microsoft.com/office/powerpoint/2010/main" val="6326259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Occupancy &amp; performance</a:t>
            </a:r>
          </a:p>
          <a:p>
            <a:r>
              <a:rPr lang="en-US" dirty="0" smtClean="0"/>
              <a:t>Higher occupancy does not necessarily mean higher performance. If a kernel is not bandwidth-limited or latency-limited, then increasing occupancy will not necessarily increase performance.  If a kernel grid is already running at least one thread block per multiprocessor in the GPU, and it is bottlenecked by computation and not by global memory accesses, then increasing occupancy may have no effect. In fact, making changes just to increase occupancy can have other effects, such as additional instructions, more register spills to local memory (which is off-chip), more divergent branches, etc. As with any optimization, you should experiment to see how changes affect the *wall clock time* of the kernel execution.  For bandwidth-bound applications, on the other hand, increasing occupancy can help better hide the latency of memory accesses, and therefore improve performance.</a:t>
            </a:r>
            <a:endParaRPr lang="en-US" dirty="0"/>
          </a:p>
        </p:txBody>
      </p:sp>
      <p:sp>
        <p:nvSpPr>
          <p:cNvPr id="4" name="Slide Number Placeholder 3"/>
          <p:cNvSpPr>
            <a:spLocks noGrp="1"/>
          </p:cNvSpPr>
          <p:nvPr>
            <p:ph type="sldNum" sz="quarter" idx="10"/>
          </p:nvPr>
        </p:nvSpPr>
        <p:spPr/>
        <p:txBody>
          <a:bodyPr/>
          <a:lstStyle/>
          <a:p>
            <a:fld id="{2E7A36A7-96E6-4734-A765-AB61B44F7F11}" type="slidenum">
              <a:rPr lang="en-US" smtClean="0"/>
              <a:pPr/>
              <a:t>61</a:t>
            </a:fld>
            <a:endParaRPr lang="en-US"/>
          </a:p>
        </p:txBody>
      </p:sp>
    </p:spTree>
    <p:extLst>
      <p:ext uri="{BB962C8B-B14F-4D97-AF65-F5344CB8AC3E}">
        <p14:creationId xmlns:p14="http://schemas.microsoft.com/office/powerpoint/2010/main" val="251523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The option -</a:t>
            </a:r>
            <a:r>
              <a:rPr lang="en-US" sz="1200" kern="1200" baseline="0" dirty="0" err="1" smtClean="0">
                <a:solidFill>
                  <a:schemeClr val="tx1"/>
                </a:solidFill>
                <a:latin typeface="+mn-lt"/>
                <a:ea typeface="+mn-ea"/>
                <a:cs typeface="+mn-cs"/>
              </a:rPr>
              <a:t>maxrregcount</a:t>
            </a:r>
            <a:r>
              <a:rPr lang="en-US" sz="1200" kern="1200" baseline="0" dirty="0" smtClean="0">
                <a:solidFill>
                  <a:schemeClr val="tx1"/>
                </a:solidFill>
                <a:latin typeface="+mn-lt"/>
                <a:ea typeface="+mn-ea"/>
                <a:cs typeface="+mn-cs"/>
              </a:rPr>
              <a:t> tells the compiler to not use more than NUM registers per thread.</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Small/ large </a:t>
            </a:r>
            <a:r>
              <a:rPr lang="en-US" sz="1200" kern="1200" baseline="0" dirty="0" err="1" smtClean="0">
                <a:solidFill>
                  <a:schemeClr val="tx1"/>
                </a:solidFill>
                <a:latin typeface="+mn-lt"/>
                <a:ea typeface="+mn-ea"/>
                <a:cs typeface="+mn-cs"/>
              </a:rPr>
              <a:t>Threadblock</a:t>
            </a:r>
            <a:r>
              <a:rPr lang="en-US" sz="1200" kern="1200" baseline="0" dirty="0" smtClean="0">
                <a:solidFill>
                  <a:schemeClr val="tx1"/>
                </a:solidFill>
                <a:latin typeface="+mn-lt"/>
                <a:ea typeface="+mn-ea"/>
                <a:cs typeface="+mn-cs"/>
              </a:rPr>
              <a:t> size:</a:t>
            </a:r>
          </a:p>
          <a:p>
            <a:r>
              <a:rPr lang="en-US" sz="1200" kern="1200" baseline="0" dirty="0" smtClean="0">
                <a:solidFill>
                  <a:schemeClr val="tx1"/>
                </a:solidFill>
                <a:latin typeface="+mn-lt"/>
                <a:ea typeface="+mn-ea"/>
                <a:cs typeface="+mn-cs"/>
              </a:rPr>
              <a:t>Although each case will hit different hardware limits, both cause compute resources to be underutilized</a:t>
            </a:r>
          </a:p>
          <a:p>
            <a:r>
              <a:rPr lang="en-US" sz="1200" kern="1200" baseline="0" dirty="0" smtClean="0">
                <a:solidFill>
                  <a:schemeClr val="tx1"/>
                </a:solidFill>
                <a:latin typeface="+mn-lt"/>
                <a:ea typeface="+mn-ea"/>
                <a:cs typeface="+mn-cs"/>
              </a:rPr>
              <a:t>and hinder the creation of </a:t>
            </a:r>
            <a:r>
              <a:rPr lang="en-US" sz="1200" kern="1200" baseline="0" dirty="0" err="1" smtClean="0">
                <a:solidFill>
                  <a:schemeClr val="tx1"/>
                </a:solidFill>
                <a:latin typeface="+mn-lt"/>
                <a:ea typeface="+mn-ea"/>
                <a:cs typeface="+mn-cs"/>
              </a:rPr>
              <a:t>suffi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cient</a:t>
            </a:r>
            <a:r>
              <a:rPr lang="en-US" sz="1200" kern="1200" baseline="0" dirty="0" smtClean="0">
                <a:solidFill>
                  <a:schemeClr val="tx1"/>
                </a:solidFill>
                <a:latin typeface="+mn-lt"/>
                <a:ea typeface="+mn-ea"/>
                <a:cs typeface="+mn-cs"/>
              </a:rPr>
              <a:t> parallelism to hide instruction and memory latency.</a:t>
            </a:r>
          </a:p>
          <a:p>
            <a:r>
              <a:rPr lang="en-US" sz="1200" kern="1200" baseline="0" dirty="0" smtClean="0">
                <a:solidFill>
                  <a:schemeClr val="tx1"/>
                </a:solidFill>
                <a:latin typeface="+mn-lt"/>
                <a:ea typeface="+mn-ea"/>
                <a:cs typeface="+mn-cs"/>
              </a:rPr>
              <a:t>Occupancy focuses exclusively on the number of concurrent threads or warps per SM. However, full</a:t>
            </a:r>
          </a:p>
          <a:p>
            <a:r>
              <a:rPr lang="en-US" sz="1200" kern="1200" baseline="0" dirty="0" smtClean="0">
                <a:solidFill>
                  <a:schemeClr val="tx1"/>
                </a:solidFill>
                <a:latin typeface="+mn-lt"/>
                <a:ea typeface="+mn-ea"/>
                <a:cs typeface="+mn-cs"/>
              </a:rPr>
              <a:t>occupancy is not the only goal for performance optimization. Once a certain level of occupancy is</a:t>
            </a:r>
          </a:p>
          <a:p>
            <a:r>
              <a:rPr lang="en-US" sz="1200" kern="1200" baseline="0" dirty="0" smtClean="0">
                <a:solidFill>
                  <a:schemeClr val="tx1"/>
                </a:solidFill>
                <a:latin typeface="+mn-lt"/>
                <a:ea typeface="+mn-ea"/>
                <a:cs typeface="+mn-cs"/>
              </a:rPr>
              <a:t>achieved for a kernel, further increases may not lead to performance improvement. There are also</a:t>
            </a:r>
          </a:p>
          <a:p>
            <a:r>
              <a:rPr lang="en-US" sz="1200" kern="1200" baseline="0" dirty="0" smtClean="0">
                <a:solidFill>
                  <a:schemeClr val="tx1"/>
                </a:solidFill>
                <a:latin typeface="+mn-lt"/>
                <a:ea typeface="+mn-ea"/>
                <a:cs typeface="+mn-cs"/>
              </a:rPr>
              <a:t>many other factors you need to examine for performance tuning. You will learn all these issues in</a:t>
            </a:r>
          </a:p>
          <a:p>
            <a:r>
              <a:rPr lang="en-US" sz="1200" kern="1200" baseline="0" dirty="0" smtClean="0">
                <a:solidFill>
                  <a:schemeClr val="tx1"/>
                </a:solidFill>
                <a:latin typeface="+mn-lt"/>
                <a:ea typeface="+mn-ea"/>
                <a:cs typeface="+mn-cs"/>
              </a:rPr>
              <a:t>detail in subsequent chapters.</a:t>
            </a:r>
            <a:endParaRPr lang="en-US" dirty="0"/>
          </a:p>
        </p:txBody>
      </p:sp>
      <p:sp>
        <p:nvSpPr>
          <p:cNvPr id="4" name="Slide Number Placeholder 3"/>
          <p:cNvSpPr>
            <a:spLocks noGrp="1"/>
          </p:cNvSpPr>
          <p:nvPr>
            <p:ph type="sldNum" sz="quarter" idx="10"/>
          </p:nvPr>
        </p:nvSpPr>
        <p:spPr/>
        <p:txBody>
          <a:bodyPr/>
          <a:lstStyle/>
          <a:p>
            <a:fld id="{2E7A36A7-96E6-4734-A765-AB61B44F7F11}" type="slidenum">
              <a:rPr lang="en-US" smtClean="0"/>
              <a:pPr/>
              <a:t>63</a:t>
            </a:fld>
            <a:endParaRPr lang="en-US"/>
          </a:p>
        </p:txBody>
      </p:sp>
    </p:spTree>
    <p:extLst>
      <p:ext uri="{BB962C8B-B14F-4D97-AF65-F5344CB8AC3E}">
        <p14:creationId xmlns:p14="http://schemas.microsoft.com/office/powerpoint/2010/main" val="23038031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nvprof</a:t>
            </a:r>
            <a:r>
              <a:rPr lang="en-US" sz="1200" kern="1200" baseline="0" dirty="0" smtClean="0">
                <a:solidFill>
                  <a:schemeClr val="tx1"/>
                </a:solidFill>
                <a:latin typeface="+mn-lt"/>
                <a:ea typeface="+mn-ea"/>
                <a:cs typeface="+mn-cs"/>
              </a:rPr>
              <a:t> --metrics </a:t>
            </a:r>
            <a:r>
              <a:rPr lang="en-US" sz="1200" kern="1200" baseline="0" dirty="0" err="1" smtClean="0">
                <a:solidFill>
                  <a:schemeClr val="tx1"/>
                </a:solidFill>
                <a:latin typeface="+mn-lt"/>
                <a:ea typeface="+mn-ea"/>
                <a:cs typeface="+mn-cs"/>
              </a:rPr>
              <a:t>achieved_occupancy</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application_name</a:t>
            </a:r>
            <a:r>
              <a:rPr lang="en-US" sz="1200" kern="1200" baseline="0" smtClean="0">
                <a:solidFill>
                  <a:schemeClr val="tx1"/>
                </a:solidFill>
                <a:latin typeface="+mn-lt"/>
                <a:ea typeface="+mn-ea"/>
                <a:cs typeface="+mn-cs"/>
              </a:rPr>
              <a:t> 32 32</a:t>
            </a:r>
            <a:endParaRPr lang="en-US"/>
          </a:p>
        </p:txBody>
      </p:sp>
      <p:sp>
        <p:nvSpPr>
          <p:cNvPr id="4" name="Slide Number Placeholder 3"/>
          <p:cNvSpPr>
            <a:spLocks noGrp="1"/>
          </p:cNvSpPr>
          <p:nvPr>
            <p:ph type="sldNum" sz="quarter" idx="10"/>
          </p:nvPr>
        </p:nvSpPr>
        <p:spPr/>
        <p:txBody>
          <a:bodyPr/>
          <a:lstStyle/>
          <a:p>
            <a:fld id="{2E7A36A7-96E6-4734-A765-AB61B44F7F11}" type="slidenum">
              <a:rPr lang="en-US" smtClean="0"/>
              <a:pPr/>
              <a:t>65</a:t>
            </a:fld>
            <a:endParaRPr lang="en-US"/>
          </a:p>
        </p:txBody>
      </p:sp>
    </p:spTree>
    <p:extLst>
      <p:ext uri="{BB962C8B-B14F-4D97-AF65-F5344CB8AC3E}">
        <p14:creationId xmlns:p14="http://schemas.microsoft.com/office/powerpoint/2010/main" val="1662721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SIMT </a:t>
            </a:r>
            <a:r>
              <a:rPr lang="en-US" sz="1200" kern="1200" baseline="0" dirty="0" err="1" smtClean="0">
                <a:solidFill>
                  <a:schemeClr val="tx1"/>
                </a:solidFill>
                <a:latin typeface="+mn-lt"/>
                <a:ea typeface="+mn-ea"/>
                <a:cs typeface="+mn-cs"/>
              </a:rPr>
              <a:t>vs</a:t>
            </a:r>
            <a:r>
              <a:rPr lang="en-US" sz="1200" kern="1200" baseline="0" dirty="0" smtClean="0">
                <a:solidFill>
                  <a:schemeClr val="tx1"/>
                </a:solidFill>
                <a:latin typeface="+mn-lt"/>
                <a:ea typeface="+mn-ea"/>
                <a:cs typeface="+mn-cs"/>
              </a:rPr>
              <a:t> SIMD</a:t>
            </a:r>
          </a:p>
          <a:p>
            <a:r>
              <a:rPr lang="en-US" sz="1200" kern="1200" baseline="0" dirty="0" smtClean="0">
                <a:solidFill>
                  <a:schemeClr val="tx1"/>
                </a:solidFill>
                <a:latin typeface="+mn-lt"/>
                <a:ea typeface="+mn-ea"/>
                <a:cs typeface="+mn-cs"/>
              </a:rPr>
              <a:t>The SIMT architecture is similar to the SIMD (</a:t>
            </a:r>
            <a:r>
              <a:rPr lang="en-US" sz="1200" i="1" kern="1200" baseline="0" dirty="0" smtClean="0">
                <a:solidFill>
                  <a:schemeClr val="tx1"/>
                </a:solidFill>
                <a:latin typeface="+mn-lt"/>
                <a:ea typeface="+mn-ea"/>
                <a:cs typeface="+mn-cs"/>
              </a:rPr>
              <a:t>Single Instruction, Multiple Data) architecture. Both</a:t>
            </a:r>
          </a:p>
          <a:p>
            <a:r>
              <a:rPr lang="en-US" sz="1200" kern="1200" baseline="0" dirty="0" smtClean="0">
                <a:solidFill>
                  <a:schemeClr val="tx1"/>
                </a:solidFill>
                <a:latin typeface="+mn-lt"/>
                <a:ea typeface="+mn-ea"/>
                <a:cs typeface="+mn-cs"/>
              </a:rPr>
              <a:t>SIMD and SIMT implement parallelism by broadcasting the same instruction to multiple execution</a:t>
            </a:r>
          </a:p>
          <a:p>
            <a:r>
              <a:rPr lang="en-US" sz="1200" kern="1200" baseline="0" dirty="0" smtClean="0">
                <a:solidFill>
                  <a:schemeClr val="tx1"/>
                </a:solidFill>
                <a:latin typeface="+mn-lt"/>
                <a:ea typeface="+mn-ea"/>
                <a:cs typeface="+mn-cs"/>
              </a:rPr>
              <a:t>units. A key difference is that SIMD requires that all vector elements in a vector execute together in</a:t>
            </a:r>
          </a:p>
          <a:p>
            <a:r>
              <a:rPr lang="en-US" sz="1200" kern="1200" baseline="0" dirty="0" smtClean="0">
                <a:solidFill>
                  <a:schemeClr val="tx1"/>
                </a:solidFill>
                <a:latin typeface="+mn-lt"/>
                <a:ea typeface="+mn-ea"/>
                <a:cs typeface="+mn-cs"/>
              </a:rPr>
              <a:t>a </a:t>
            </a:r>
            <a:r>
              <a:rPr lang="en-US" sz="1200" kern="1200" baseline="0" dirty="0" err="1" smtClean="0">
                <a:solidFill>
                  <a:schemeClr val="tx1"/>
                </a:solidFill>
                <a:latin typeface="+mn-lt"/>
                <a:ea typeface="+mn-ea"/>
                <a:cs typeface="+mn-cs"/>
              </a:rPr>
              <a:t>unifi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ed</a:t>
            </a:r>
            <a:r>
              <a:rPr lang="en-US" sz="1200" kern="1200" baseline="0" dirty="0" smtClean="0">
                <a:solidFill>
                  <a:schemeClr val="tx1"/>
                </a:solidFill>
                <a:latin typeface="+mn-lt"/>
                <a:ea typeface="+mn-ea"/>
                <a:cs typeface="+mn-cs"/>
              </a:rPr>
              <a:t> synchronous group, whereas SIMT allows multiple threads in the same warp to execute</a:t>
            </a:r>
          </a:p>
          <a:p>
            <a:r>
              <a:rPr lang="en-US" sz="1200" kern="1200" baseline="0" dirty="0" smtClean="0">
                <a:solidFill>
                  <a:schemeClr val="tx1"/>
                </a:solidFill>
                <a:latin typeface="+mn-lt"/>
                <a:ea typeface="+mn-ea"/>
                <a:cs typeface="+mn-cs"/>
              </a:rPr>
              <a:t>independently. Even though all threads in a warp start together at the same program address, it is</a:t>
            </a:r>
          </a:p>
          <a:p>
            <a:r>
              <a:rPr lang="en-US" sz="1200" kern="1200" baseline="0" dirty="0" smtClean="0">
                <a:solidFill>
                  <a:schemeClr val="tx1"/>
                </a:solidFill>
                <a:latin typeface="+mn-lt"/>
                <a:ea typeface="+mn-ea"/>
                <a:cs typeface="+mn-cs"/>
              </a:rPr>
              <a:t>possible for individual threads to have different behavior. SIMT enables you to write thread-level parallel</a:t>
            </a:r>
          </a:p>
          <a:p>
            <a:r>
              <a:rPr lang="en-US" sz="1200" kern="1200" baseline="0" dirty="0" smtClean="0">
                <a:solidFill>
                  <a:schemeClr val="tx1"/>
                </a:solidFill>
                <a:latin typeface="+mn-lt"/>
                <a:ea typeface="+mn-ea"/>
                <a:cs typeface="+mn-cs"/>
              </a:rPr>
              <a:t> code for independent, scalar threads, as well as data-parallel code for coordinated threads.</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The SIMT model includes three key features that SIMD does not:</a:t>
            </a:r>
          </a:p>
          <a:p>
            <a:r>
              <a:rPr lang="en-US" sz="1200" kern="1200" baseline="0" dirty="0" smtClean="0">
                <a:solidFill>
                  <a:schemeClr val="tx1"/>
                </a:solidFill>
                <a:latin typeface="+mn-lt"/>
                <a:ea typeface="+mn-ea"/>
                <a:cs typeface="+mn-cs"/>
              </a:rPr>
              <a:t>➤ Each thread has its own instruction address counter.</a:t>
            </a:r>
          </a:p>
          <a:p>
            <a:r>
              <a:rPr lang="en-US" sz="1200" kern="1200" baseline="0" dirty="0" smtClean="0">
                <a:solidFill>
                  <a:schemeClr val="tx1"/>
                </a:solidFill>
                <a:latin typeface="+mn-lt"/>
                <a:ea typeface="+mn-ea"/>
                <a:cs typeface="+mn-cs"/>
              </a:rPr>
              <a:t>➤ Each thread has its own register state.</a:t>
            </a:r>
          </a:p>
          <a:p>
            <a:r>
              <a:rPr lang="en-US" sz="1200" kern="1200" baseline="0" dirty="0" smtClean="0">
                <a:solidFill>
                  <a:schemeClr val="tx1"/>
                </a:solidFill>
                <a:latin typeface="+mn-lt"/>
                <a:ea typeface="+mn-ea"/>
                <a:cs typeface="+mn-cs"/>
              </a:rPr>
              <a:t>➤ Each thread can have an independent execution path.</a:t>
            </a:r>
            <a:endParaRPr lang="en-US" dirty="0"/>
          </a:p>
        </p:txBody>
      </p:sp>
      <p:sp>
        <p:nvSpPr>
          <p:cNvPr id="4" name="Slide Number Placeholder 3"/>
          <p:cNvSpPr>
            <a:spLocks noGrp="1"/>
          </p:cNvSpPr>
          <p:nvPr>
            <p:ph type="sldNum" sz="quarter" idx="10"/>
          </p:nvPr>
        </p:nvSpPr>
        <p:spPr/>
        <p:txBody>
          <a:bodyPr/>
          <a:lstStyle/>
          <a:p>
            <a:fld id="{2E7A36A7-96E6-4734-A765-AB61B44F7F11}" type="slidenum">
              <a:rPr lang="en-US" smtClean="0"/>
              <a:pPr/>
              <a:t>6</a:t>
            </a:fld>
            <a:endParaRPr lang="en-US"/>
          </a:p>
        </p:txBody>
      </p:sp>
    </p:spTree>
    <p:extLst>
      <p:ext uri="{BB962C8B-B14F-4D97-AF65-F5344CB8AC3E}">
        <p14:creationId xmlns:p14="http://schemas.microsoft.com/office/powerpoint/2010/main" val="32379982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For devices of compute capability 2.0, the two instructions issued every other cycle are</a:t>
            </a:r>
          </a:p>
          <a:p>
            <a:r>
              <a:rPr lang="en-US" sz="1200" kern="1200" baseline="0" dirty="0" smtClean="0">
                <a:solidFill>
                  <a:schemeClr val="tx1"/>
                </a:solidFill>
                <a:latin typeface="+mn-lt"/>
                <a:ea typeface="+mn-ea"/>
                <a:cs typeface="+mn-cs"/>
              </a:rPr>
              <a:t>for two different warps. For devices of compute capability 2.1, the four instructions</a:t>
            </a:r>
          </a:p>
          <a:p>
            <a:r>
              <a:rPr lang="en-US" sz="1200" kern="1200" baseline="0" dirty="0" smtClean="0">
                <a:solidFill>
                  <a:schemeClr val="tx1"/>
                </a:solidFill>
                <a:latin typeface="+mn-lt"/>
                <a:ea typeface="+mn-ea"/>
                <a:cs typeface="+mn-cs"/>
              </a:rPr>
              <a:t>issued every other cycle are two pairs for two different warps, each pair being for the</a:t>
            </a:r>
          </a:p>
          <a:p>
            <a:r>
              <a:rPr lang="en-US" sz="1200" kern="1200" baseline="0" dirty="0" smtClean="0">
                <a:solidFill>
                  <a:schemeClr val="tx1"/>
                </a:solidFill>
                <a:latin typeface="+mn-lt"/>
                <a:ea typeface="+mn-ea"/>
                <a:cs typeface="+mn-cs"/>
              </a:rPr>
              <a:t>same warp.</a:t>
            </a:r>
          </a:p>
          <a:p>
            <a:r>
              <a:rPr lang="en-US" sz="1200" kern="1200" baseline="0" dirty="0" smtClean="0">
                <a:solidFill>
                  <a:schemeClr val="tx1"/>
                </a:solidFill>
                <a:latin typeface="+mn-lt"/>
                <a:ea typeface="+mn-ea"/>
                <a:cs typeface="+mn-cs"/>
              </a:rPr>
              <a:t>For devices of compute capability 3.x, the eight instructions issued every cycle are four</a:t>
            </a:r>
          </a:p>
          <a:p>
            <a:r>
              <a:rPr lang="en-US" sz="1200" kern="1200" baseline="0" dirty="0" smtClean="0">
                <a:solidFill>
                  <a:schemeClr val="tx1"/>
                </a:solidFill>
                <a:latin typeface="+mn-lt"/>
                <a:ea typeface="+mn-ea"/>
                <a:cs typeface="+mn-cs"/>
              </a:rPr>
              <a:t>pairs for four different warps, each pair being for the same warp.</a:t>
            </a:r>
            <a:endParaRPr lang="en-US" dirty="0"/>
          </a:p>
        </p:txBody>
      </p:sp>
      <p:sp>
        <p:nvSpPr>
          <p:cNvPr id="4" name="Slide Number Placeholder 3"/>
          <p:cNvSpPr>
            <a:spLocks noGrp="1"/>
          </p:cNvSpPr>
          <p:nvPr>
            <p:ph type="sldNum" sz="quarter" idx="10"/>
          </p:nvPr>
        </p:nvSpPr>
        <p:spPr/>
        <p:txBody>
          <a:bodyPr/>
          <a:lstStyle/>
          <a:p>
            <a:fld id="{2E7A36A7-96E6-4734-A765-AB61B44F7F11}" type="slidenum">
              <a:rPr lang="en-US" smtClean="0"/>
              <a:pPr/>
              <a:t>10</a:t>
            </a:fld>
            <a:endParaRPr lang="en-US"/>
          </a:p>
        </p:txBody>
      </p:sp>
    </p:spTree>
    <p:extLst>
      <p:ext uri="{BB962C8B-B14F-4D97-AF65-F5344CB8AC3E}">
        <p14:creationId xmlns:p14="http://schemas.microsoft.com/office/powerpoint/2010/main" val="1905632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Compute Capability 2.x</a:t>
            </a:r>
          </a:p>
          <a:p>
            <a:r>
              <a:rPr lang="en-US" sz="1200" kern="1200" baseline="0" dirty="0" smtClean="0">
                <a:solidFill>
                  <a:schemeClr val="tx1"/>
                </a:solidFill>
                <a:latin typeface="+mn-lt"/>
                <a:ea typeface="+mn-ea"/>
                <a:cs typeface="+mn-cs"/>
              </a:rPr>
              <a:t>At every instruction issue time, each scheduler issues:</a:t>
            </a:r>
          </a:p>
          <a:p>
            <a:r>
              <a:rPr lang="en-US" sz="1200" b="1" kern="1200" baseline="0" dirty="0" smtClean="0">
                <a:solidFill>
                  <a:schemeClr val="tx1"/>
                </a:solidFill>
                <a:latin typeface="+mn-lt"/>
                <a:ea typeface="+mn-ea"/>
                <a:cs typeface="+mn-cs"/>
              </a:rPr>
              <a:t>‣ One instruction for devices of compute capability 2.0,</a:t>
            </a:r>
          </a:p>
          <a:p>
            <a:r>
              <a:rPr lang="en-US" sz="1200" b="1" kern="1200" baseline="0" dirty="0" smtClean="0">
                <a:solidFill>
                  <a:schemeClr val="tx1"/>
                </a:solidFill>
                <a:latin typeface="+mn-lt"/>
                <a:ea typeface="+mn-ea"/>
                <a:cs typeface="+mn-cs"/>
              </a:rPr>
              <a:t>‣ Two independent instructions for devices of compute capability 2.1,</a:t>
            </a:r>
          </a:p>
          <a:p>
            <a:r>
              <a:rPr lang="en-US" sz="1200" kern="1200" baseline="0" dirty="0" smtClean="0">
                <a:solidFill>
                  <a:schemeClr val="tx1"/>
                </a:solidFill>
                <a:latin typeface="+mn-lt"/>
                <a:ea typeface="+mn-ea"/>
                <a:cs typeface="+mn-cs"/>
              </a:rPr>
              <a:t>for some warp that is ready to execute, if any. The first scheduler is in charge of the</a:t>
            </a:r>
          </a:p>
          <a:p>
            <a:r>
              <a:rPr lang="en-US" sz="1200" kern="1200" baseline="0" dirty="0" smtClean="0">
                <a:solidFill>
                  <a:schemeClr val="tx1"/>
                </a:solidFill>
                <a:latin typeface="+mn-lt"/>
                <a:ea typeface="+mn-ea"/>
                <a:cs typeface="+mn-cs"/>
              </a:rPr>
              <a:t>warps with an odd ID and the second scheduler is in charge of the warps with an even</a:t>
            </a:r>
          </a:p>
          <a:p>
            <a:r>
              <a:rPr lang="en-US" sz="1200" kern="1200" baseline="0" dirty="0" smtClean="0">
                <a:solidFill>
                  <a:schemeClr val="tx1"/>
                </a:solidFill>
                <a:latin typeface="+mn-lt"/>
                <a:ea typeface="+mn-ea"/>
                <a:cs typeface="+mn-cs"/>
              </a:rPr>
              <a:t>ID. Note that when a scheduler issues a double-precision floating-point instruction, the</a:t>
            </a:r>
          </a:p>
          <a:p>
            <a:r>
              <a:rPr lang="en-US" sz="1200" kern="1200" baseline="0" dirty="0" smtClean="0">
                <a:solidFill>
                  <a:schemeClr val="tx1"/>
                </a:solidFill>
                <a:latin typeface="+mn-lt"/>
                <a:ea typeface="+mn-ea"/>
                <a:cs typeface="+mn-cs"/>
              </a:rPr>
              <a:t>other scheduler cannot issue any instruction.</a:t>
            </a:r>
          </a:p>
          <a:p>
            <a:r>
              <a:rPr lang="en-US" sz="1200" kern="1200" baseline="0" dirty="0" smtClean="0">
                <a:solidFill>
                  <a:schemeClr val="tx1"/>
                </a:solidFill>
                <a:latin typeface="+mn-lt"/>
                <a:ea typeface="+mn-ea"/>
                <a:cs typeface="+mn-cs"/>
              </a:rPr>
              <a:t>A warp scheduler can issue an instruction to only half of the CUDA cores. To execute</a:t>
            </a:r>
          </a:p>
          <a:p>
            <a:r>
              <a:rPr lang="en-US" sz="1200" kern="1200" baseline="0" dirty="0" smtClean="0">
                <a:solidFill>
                  <a:schemeClr val="tx1"/>
                </a:solidFill>
                <a:latin typeface="+mn-lt"/>
                <a:ea typeface="+mn-ea"/>
                <a:cs typeface="+mn-cs"/>
              </a:rPr>
              <a:t>an instruction for all threads of a warp, a warp scheduler must therefore issue the</a:t>
            </a:r>
          </a:p>
          <a:p>
            <a:r>
              <a:rPr lang="en-US" sz="1200" kern="1200" baseline="0" dirty="0" smtClean="0">
                <a:solidFill>
                  <a:schemeClr val="tx1"/>
                </a:solidFill>
                <a:latin typeface="+mn-lt"/>
                <a:ea typeface="+mn-ea"/>
                <a:cs typeface="+mn-cs"/>
              </a:rPr>
              <a:t>instruction over two clock cycles for an integer or floating-point arithmetic instruction.</a:t>
            </a:r>
            <a:endParaRPr lang="en-US" dirty="0"/>
          </a:p>
        </p:txBody>
      </p:sp>
      <p:sp>
        <p:nvSpPr>
          <p:cNvPr id="4" name="Slide Number Placeholder 3"/>
          <p:cNvSpPr>
            <a:spLocks noGrp="1"/>
          </p:cNvSpPr>
          <p:nvPr>
            <p:ph type="sldNum" sz="quarter" idx="10"/>
          </p:nvPr>
        </p:nvSpPr>
        <p:spPr/>
        <p:txBody>
          <a:bodyPr/>
          <a:lstStyle/>
          <a:p>
            <a:fld id="{2E7A36A7-96E6-4734-A765-AB61B44F7F11}" type="slidenum">
              <a:rPr lang="en-US" smtClean="0"/>
              <a:pPr/>
              <a:t>11</a:t>
            </a:fld>
            <a:endParaRPr lang="en-US"/>
          </a:p>
        </p:txBody>
      </p:sp>
    </p:spTree>
    <p:extLst>
      <p:ext uri="{BB962C8B-B14F-4D97-AF65-F5344CB8AC3E}">
        <p14:creationId xmlns:p14="http://schemas.microsoft.com/office/powerpoint/2010/main" val="2761820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sz="1200" kern="1200" baseline="0" dirty="0" smtClean="0">
                <a:solidFill>
                  <a:schemeClr val="tx1"/>
                </a:solidFill>
                <a:latin typeface="+mn-lt"/>
                <a:ea typeface="+mn-ea"/>
                <a:cs typeface="+mn-cs"/>
              </a:rPr>
              <a:t>The G80 Architecture</a:t>
            </a:r>
          </a:p>
          <a:p>
            <a:r>
              <a:rPr lang="en-US" sz="1200" kern="1200" baseline="0" dirty="0" smtClean="0">
                <a:solidFill>
                  <a:schemeClr val="tx1"/>
                </a:solidFill>
                <a:latin typeface="+mn-lt"/>
                <a:ea typeface="+mn-ea"/>
                <a:cs typeface="+mn-cs"/>
              </a:rPr>
              <a:t>NVIDIA’s </a:t>
            </a:r>
            <a:r>
              <a:rPr lang="en-US" sz="1200" kern="1200" baseline="0" dirty="0" err="1" smtClean="0">
                <a:solidFill>
                  <a:schemeClr val="tx1"/>
                </a:solidFill>
                <a:latin typeface="+mn-lt"/>
                <a:ea typeface="+mn-ea"/>
                <a:cs typeface="+mn-cs"/>
              </a:rPr>
              <a:t>GeForce</a:t>
            </a:r>
            <a:r>
              <a:rPr lang="en-US" sz="1200" kern="1200" baseline="0" dirty="0" smtClean="0">
                <a:solidFill>
                  <a:schemeClr val="tx1"/>
                </a:solidFill>
                <a:latin typeface="+mn-lt"/>
                <a:ea typeface="+mn-ea"/>
                <a:cs typeface="+mn-cs"/>
              </a:rPr>
              <a:t> 8800 was the product that gave birth to the new GPU Computing model.</a:t>
            </a:r>
          </a:p>
          <a:p>
            <a:r>
              <a:rPr lang="en-US" sz="1200" kern="1200" baseline="0" dirty="0" smtClean="0">
                <a:solidFill>
                  <a:schemeClr val="tx1"/>
                </a:solidFill>
                <a:latin typeface="+mn-lt"/>
                <a:ea typeface="+mn-ea"/>
                <a:cs typeface="+mn-cs"/>
              </a:rPr>
              <a:t>Introduced in November 2006, the G80 based </a:t>
            </a:r>
            <a:r>
              <a:rPr lang="en-US" sz="1200" kern="1200" baseline="0" dirty="0" err="1" smtClean="0">
                <a:solidFill>
                  <a:schemeClr val="tx1"/>
                </a:solidFill>
                <a:latin typeface="+mn-lt"/>
                <a:ea typeface="+mn-ea"/>
                <a:cs typeface="+mn-cs"/>
              </a:rPr>
              <a:t>GeForce</a:t>
            </a:r>
            <a:r>
              <a:rPr lang="en-US" sz="1200" kern="1200" baseline="0" dirty="0" smtClean="0">
                <a:solidFill>
                  <a:schemeClr val="tx1"/>
                </a:solidFill>
                <a:latin typeface="+mn-lt"/>
                <a:ea typeface="+mn-ea"/>
                <a:cs typeface="+mn-cs"/>
              </a:rPr>
              <a:t> 8800 brought several key innovations</a:t>
            </a:r>
          </a:p>
          <a:p>
            <a:r>
              <a:rPr lang="en-US" sz="1200" kern="1200" baseline="0" dirty="0" smtClean="0">
                <a:solidFill>
                  <a:schemeClr val="tx1"/>
                </a:solidFill>
                <a:latin typeface="+mn-lt"/>
                <a:ea typeface="+mn-ea"/>
                <a:cs typeface="+mn-cs"/>
              </a:rPr>
              <a:t>to GPU Computing:</a:t>
            </a:r>
          </a:p>
          <a:p>
            <a:r>
              <a:rPr lang="en-US" sz="1200" kern="1200" baseline="0" dirty="0" smtClean="0">
                <a:solidFill>
                  <a:schemeClr val="tx1"/>
                </a:solidFill>
                <a:latin typeface="+mn-lt"/>
                <a:ea typeface="+mn-ea"/>
                <a:cs typeface="+mn-cs"/>
              </a:rPr>
              <a:t>• G80 was the first GPU to support C, allowing programmers to use the power of the</a:t>
            </a:r>
          </a:p>
          <a:p>
            <a:r>
              <a:rPr lang="en-US" sz="1200" kern="1200" baseline="0" dirty="0" smtClean="0">
                <a:solidFill>
                  <a:schemeClr val="tx1"/>
                </a:solidFill>
                <a:latin typeface="+mn-lt"/>
                <a:ea typeface="+mn-ea"/>
                <a:cs typeface="+mn-cs"/>
              </a:rPr>
              <a:t>GPU without having to learn a new programming language.</a:t>
            </a:r>
          </a:p>
          <a:p>
            <a:r>
              <a:rPr lang="en-US" sz="1200" kern="1200" baseline="0" dirty="0" smtClean="0">
                <a:solidFill>
                  <a:schemeClr val="tx1"/>
                </a:solidFill>
                <a:latin typeface="+mn-lt"/>
                <a:ea typeface="+mn-ea"/>
                <a:cs typeface="+mn-cs"/>
              </a:rPr>
              <a:t>• G80 was the first GPU to replace the separate vertex and pixel pipelines with a single,</a:t>
            </a:r>
          </a:p>
          <a:p>
            <a:r>
              <a:rPr lang="en-US" sz="1200" kern="1200" baseline="0" dirty="0" smtClean="0">
                <a:solidFill>
                  <a:schemeClr val="tx1"/>
                </a:solidFill>
                <a:latin typeface="+mn-lt"/>
                <a:ea typeface="+mn-ea"/>
                <a:cs typeface="+mn-cs"/>
              </a:rPr>
              <a:t>unified processor that executed vertex, geometry, pixel, and computing programs.</a:t>
            </a:r>
          </a:p>
          <a:p>
            <a:r>
              <a:rPr lang="en-US" sz="1200" kern="1200" baseline="0" dirty="0" smtClean="0">
                <a:solidFill>
                  <a:schemeClr val="tx1"/>
                </a:solidFill>
                <a:latin typeface="+mn-lt"/>
                <a:ea typeface="+mn-ea"/>
                <a:cs typeface="+mn-cs"/>
              </a:rPr>
              <a:t>• G80 was the first GPU to utilize a scalar thread processor, eliminating the need for</a:t>
            </a:r>
          </a:p>
          <a:p>
            <a:r>
              <a:rPr lang="en-US" sz="1200" kern="1200" baseline="0" dirty="0" smtClean="0">
                <a:solidFill>
                  <a:schemeClr val="tx1"/>
                </a:solidFill>
                <a:latin typeface="+mn-lt"/>
                <a:ea typeface="+mn-ea"/>
                <a:cs typeface="+mn-cs"/>
              </a:rPr>
              <a:t>programmers to manually manage vector registers.</a:t>
            </a:r>
          </a:p>
          <a:p>
            <a:r>
              <a:rPr lang="en-US" sz="1200" kern="1200" baseline="0" dirty="0" smtClean="0">
                <a:solidFill>
                  <a:schemeClr val="tx1"/>
                </a:solidFill>
                <a:latin typeface="+mn-lt"/>
                <a:ea typeface="+mn-ea"/>
                <a:cs typeface="+mn-cs"/>
              </a:rPr>
              <a:t>• G80 introduced the single-instruction multiple-thread (SIMT) execution model where</a:t>
            </a:r>
          </a:p>
          <a:p>
            <a:r>
              <a:rPr lang="en-US" sz="1200" kern="1200" baseline="0" dirty="0" smtClean="0">
                <a:solidFill>
                  <a:schemeClr val="tx1"/>
                </a:solidFill>
                <a:latin typeface="+mn-lt"/>
                <a:ea typeface="+mn-ea"/>
                <a:cs typeface="+mn-cs"/>
              </a:rPr>
              <a:t>multiple independent threads execute concurrently using a single instruction.</a:t>
            </a:r>
          </a:p>
          <a:p>
            <a:r>
              <a:rPr lang="en-US" sz="1200" kern="1200" baseline="0" dirty="0" smtClean="0">
                <a:solidFill>
                  <a:schemeClr val="tx1"/>
                </a:solidFill>
                <a:latin typeface="+mn-lt"/>
                <a:ea typeface="+mn-ea"/>
                <a:cs typeface="+mn-cs"/>
              </a:rPr>
              <a:t>• G80 introduced shared memory and barrier synchronization for inter-thread</a:t>
            </a:r>
          </a:p>
          <a:p>
            <a:r>
              <a:rPr lang="en-US" sz="1200" kern="1200" baseline="0" dirty="0" smtClean="0">
                <a:solidFill>
                  <a:schemeClr val="tx1"/>
                </a:solidFill>
                <a:latin typeface="+mn-lt"/>
                <a:ea typeface="+mn-ea"/>
                <a:cs typeface="+mn-cs"/>
              </a:rPr>
              <a:t>communication.</a:t>
            </a:r>
          </a:p>
          <a:p>
            <a:endParaRPr lang="en-US" dirty="0" smtClean="0"/>
          </a:p>
          <a:p>
            <a:r>
              <a:rPr lang="en-US" dirty="0" smtClean="0"/>
              <a:t>Fermi features:</a:t>
            </a:r>
          </a:p>
          <a:p>
            <a:r>
              <a:rPr lang="en-US" sz="1200" kern="1200" baseline="0" dirty="0" smtClean="0">
                <a:solidFill>
                  <a:schemeClr val="tx1"/>
                </a:solidFill>
                <a:latin typeface="+mn-lt"/>
                <a:ea typeface="+mn-ea"/>
                <a:cs typeface="+mn-cs"/>
              </a:rPr>
              <a:t>• Improve Double Precision Performance—while single precision floating point performance</a:t>
            </a:r>
          </a:p>
          <a:p>
            <a:r>
              <a:rPr lang="en-US" sz="1200" kern="1200" baseline="0" dirty="0" smtClean="0">
                <a:solidFill>
                  <a:schemeClr val="tx1"/>
                </a:solidFill>
                <a:latin typeface="+mn-lt"/>
                <a:ea typeface="+mn-ea"/>
                <a:cs typeface="+mn-cs"/>
              </a:rPr>
              <a:t>was on the order of ten times the performance of desktop CPUs, some GPU computing</a:t>
            </a:r>
          </a:p>
          <a:p>
            <a:r>
              <a:rPr lang="en-US" sz="1200" kern="1200" baseline="0" dirty="0" smtClean="0">
                <a:solidFill>
                  <a:schemeClr val="tx1"/>
                </a:solidFill>
                <a:latin typeface="+mn-lt"/>
                <a:ea typeface="+mn-ea"/>
                <a:cs typeface="+mn-cs"/>
              </a:rPr>
              <a:t>applications desired more double precision performance as well.</a:t>
            </a:r>
          </a:p>
          <a:p>
            <a:r>
              <a:rPr lang="en-US" sz="1200" kern="1200" baseline="0" dirty="0" smtClean="0">
                <a:solidFill>
                  <a:schemeClr val="tx1"/>
                </a:solidFill>
                <a:latin typeface="+mn-lt"/>
                <a:ea typeface="+mn-ea"/>
                <a:cs typeface="+mn-cs"/>
              </a:rPr>
              <a:t>• ECC support—ECC allows GPU computing users to safely deploy large numbers of GPUs in</a:t>
            </a:r>
          </a:p>
          <a:p>
            <a:r>
              <a:rPr lang="en-US" sz="1200" kern="1200" baseline="0" dirty="0" smtClean="0">
                <a:solidFill>
                  <a:schemeClr val="tx1"/>
                </a:solidFill>
                <a:latin typeface="+mn-lt"/>
                <a:ea typeface="+mn-ea"/>
                <a:cs typeface="+mn-cs"/>
              </a:rPr>
              <a:t>datacenter installations, and also ensure data-sensitive applications like medical imaging and</a:t>
            </a:r>
          </a:p>
          <a:p>
            <a:r>
              <a:rPr lang="en-US" sz="1200" kern="1200" baseline="0" dirty="0" smtClean="0">
                <a:solidFill>
                  <a:schemeClr val="tx1"/>
                </a:solidFill>
                <a:latin typeface="+mn-lt"/>
                <a:ea typeface="+mn-ea"/>
                <a:cs typeface="+mn-cs"/>
              </a:rPr>
              <a:t>financial options pricing are protected from memory errors.</a:t>
            </a:r>
          </a:p>
          <a:p>
            <a:r>
              <a:rPr lang="en-US" sz="1200" kern="1200" baseline="0" dirty="0" smtClean="0">
                <a:solidFill>
                  <a:schemeClr val="tx1"/>
                </a:solidFill>
                <a:latin typeface="+mn-lt"/>
                <a:ea typeface="+mn-ea"/>
                <a:cs typeface="+mn-cs"/>
              </a:rPr>
              <a:t>• True Cache Hierarchy—some parallel algorithms were unable to use the GPU’s shared memory,</a:t>
            </a:r>
          </a:p>
          <a:p>
            <a:r>
              <a:rPr lang="en-US" sz="1200" kern="1200" baseline="0" dirty="0" smtClean="0">
                <a:solidFill>
                  <a:schemeClr val="tx1"/>
                </a:solidFill>
                <a:latin typeface="+mn-lt"/>
                <a:ea typeface="+mn-ea"/>
                <a:cs typeface="+mn-cs"/>
              </a:rPr>
              <a:t>and users requested a true cache architecture to aid them.</a:t>
            </a:r>
          </a:p>
          <a:p>
            <a:r>
              <a:rPr lang="en-US" sz="1200" kern="1200" baseline="0" dirty="0" smtClean="0">
                <a:solidFill>
                  <a:schemeClr val="tx1"/>
                </a:solidFill>
                <a:latin typeface="+mn-lt"/>
                <a:ea typeface="+mn-ea"/>
                <a:cs typeface="+mn-cs"/>
              </a:rPr>
              <a:t>• More Shared Memory—many CUDA programmers requested more than 16 KB of SM shared</a:t>
            </a:r>
          </a:p>
          <a:p>
            <a:r>
              <a:rPr lang="en-US" sz="1200" kern="1200" baseline="0" dirty="0" smtClean="0">
                <a:solidFill>
                  <a:schemeClr val="tx1"/>
                </a:solidFill>
                <a:latin typeface="+mn-lt"/>
                <a:ea typeface="+mn-ea"/>
                <a:cs typeface="+mn-cs"/>
              </a:rPr>
              <a:t>memory to speed up their applications.</a:t>
            </a:r>
          </a:p>
          <a:p>
            <a:r>
              <a:rPr lang="en-US" sz="1200" kern="1200" baseline="0" dirty="0" smtClean="0">
                <a:solidFill>
                  <a:schemeClr val="tx1"/>
                </a:solidFill>
                <a:latin typeface="+mn-lt"/>
                <a:ea typeface="+mn-ea"/>
                <a:cs typeface="+mn-cs"/>
              </a:rPr>
              <a:t>• Faster Context Switching—users requested faster context switches between application</a:t>
            </a:r>
          </a:p>
          <a:p>
            <a:r>
              <a:rPr lang="en-US" sz="1200" kern="1200" baseline="0" dirty="0" smtClean="0">
                <a:solidFill>
                  <a:schemeClr val="tx1"/>
                </a:solidFill>
                <a:latin typeface="+mn-lt"/>
                <a:ea typeface="+mn-ea"/>
                <a:cs typeface="+mn-cs"/>
              </a:rPr>
              <a:t>programs and faster graphics and compute interoperation.</a:t>
            </a:r>
          </a:p>
          <a:p>
            <a:r>
              <a:rPr lang="en-US" sz="1200" kern="1200" baseline="0" dirty="0" smtClean="0">
                <a:solidFill>
                  <a:schemeClr val="tx1"/>
                </a:solidFill>
                <a:latin typeface="+mn-lt"/>
                <a:ea typeface="+mn-ea"/>
                <a:cs typeface="+mn-cs"/>
              </a:rPr>
              <a:t>• Faster Atomic Operations—users requested faster read-modify-write atomic operations for</a:t>
            </a:r>
          </a:p>
          <a:p>
            <a:r>
              <a:rPr lang="en-US" sz="1200" kern="1200" baseline="0" dirty="0" smtClean="0">
                <a:solidFill>
                  <a:schemeClr val="tx1"/>
                </a:solidFill>
                <a:latin typeface="+mn-lt"/>
                <a:ea typeface="+mn-ea"/>
                <a:cs typeface="+mn-cs"/>
              </a:rPr>
              <a:t>their parallel algorithms.</a:t>
            </a:r>
            <a:endParaRPr lang="en-US" dirty="0"/>
          </a:p>
        </p:txBody>
      </p:sp>
      <p:sp>
        <p:nvSpPr>
          <p:cNvPr id="4" name="Slide Number Placeholder 3"/>
          <p:cNvSpPr>
            <a:spLocks noGrp="1"/>
          </p:cNvSpPr>
          <p:nvPr>
            <p:ph type="sldNum" sz="quarter" idx="10"/>
          </p:nvPr>
        </p:nvSpPr>
        <p:spPr/>
        <p:txBody>
          <a:bodyPr/>
          <a:lstStyle/>
          <a:p>
            <a:fld id="{2E7A36A7-96E6-4734-A765-AB61B44F7F11}" type="slidenum">
              <a:rPr lang="en-US" smtClean="0"/>
              <a:pPr/>
              <a:t>14</a:t>
            </a:fld>
            <a:endParaRPr lang="en-US"/>
          </a:p>
        </p:txBody>
      </p:sp>
    </p:spTree>
    <p:extLst>
      <p:ext uri="{BB962C8B-B14F-4D97-AF65-F5344CB8AC3E}">
        <p14:creationId xmlns:p14="http://schemas.microsoft.com/office/powerpoint/2010/main" val="4006323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FF0000"/>
                </a:solidFill>
              </a:rPr>
              <a:t>Dynamic parallelism broadens GPU applicability in various disciplines.??????</a:t>
            </a:r>
          </a:p>
          <a:p>
            <a:endParaRPr lang="en-US" dirty="0"/>
          </a:p>
        </p:txBody>
      </p:sp>
      <p:sp>
        <p:nvSpPr>
          <p:cNvPr id="4" name="Slide Number Placeholder 3"/>
          <p:cNvSpPr>
            <a:spLocks noGrp="1"/>
          </p:cNvSpPr>
          <p:nvPr>
            <p:ph type="sldNum" sz="quarter" idx="10"/>
          </p:nvPr>
        </p:nvSpPr>
        <p:spPr/>
        <p:txBody>
          <a:bodyPr/>
          <a:lstStyle/>
          <a:p>
            <a:fld id="{2E7A36A7-96E6-4734-A765-AB61B44F7F11}" type="slidenum">
              <a:rPr lang="en-US" smtClean="0"/>
              <a:pPr/>
              <a:t>24</a:t>
            </a:fld>
            <a:endParaRPr lang="en-US"/>
          </a:p>
        </p:txBody>
      </p:sp>
    </p:spTree>
    <p:extLst>
      <p:ext uri="{BB962C8B-B14F-4D97-AF65-F5344CB8AC3E}">
        <p14:creationId xmlns:p14="http://schemas.microsoft.com/office/powerpoint/2010/main" val="21015654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Number of instructions issued at once per</a:t>
            </a:r>
            <a:r>
              <a:rPr lang="en-US" baseline="0" dirty="0" smtClean="0"/>
              <a:t> warp scheduler</a:t>
            </a:r>
            <a:endParaRPr lang="en-US" dirty="0"/>
          </a:p>
        </p:txBody>
      </p:sp>
      <p:sp>
        <p:nvSpPr>
          <p:cNvPr id="4" name="Slide Number Placeholder 3"/>
          <p:cNvSpPr>
            <a:spLocks noGrp="1"/>
          </p:cNvSpPr>
          <p:nvPr>
            <p:ph type="sldNum" sz="quarter" idx="10"/>
          </p:nvPr>
        </p:nvSpPr>
        <p:spPr/>
        <p:txBody>
          <a:bodyPr/>
          <a:lstStyle/>
          <a:p>
            <a:fld id="{2E7A36A7-96E6-4734-A765-AB61B44F7F11}" type="slidenum">
              <a:rPr lang="en-US" smtClean="0"/>
              <a:pPr/>
              <a:t>29</a:t>
            </a:fld>
            <a:endParaRPr lang="en-US"/>
          </a:p>
        </p:txBody>
      </p:sp>
    </p:spTree>
    <p:extLst>
      <p:ext uri="{BB962C8B-B14F-4D97-AF65-F5344CB8AC3E}">
        <p14:creationId xmlns:p14="http://schemas.microsoft.com/office/powerpoint/2010/main" val="42313831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Inst latency: the number of intervening cycles b/w an instruction that produces a result and instruction that uses the result</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number of clock cycles between an instruction being issued and being completed is defined as instruction </a:t>
            </a:r>
            <a:r>
              <a:rPr lang="en-US" i="1" dirty="0" smtClean="0"/>
              <a:t>latency. </a:t>
            </a:r>
          </a:p>
          <a:p>
            <a:endParaRPr lang="en-US" dirty="0"/>
          </a:p>
        </p:txBody>
      </p:sp>
      <p:sp>
        <p:nvSpPr>
          <p:cNvPr id="4" name="Slide Number Placeholder 3"/>
          <p:cNvSpPr>
            <a:spLocks noGrp="1"/>
          </p:cNvSpPr>
          <p:nvPr>
            <p:ph type="sldNum" sz="quarter" idx="10"/>
          </p:nvPr>
        </p:nvSpPr>
        <p:spPr/>
        <p:txBody>
          <a:bodyPr/>
          <a:lstStyle/>
          <a:p>
            <a:fld id="{2E7A36A7-96E6-4734-A765-AB61B44F7F11}" type="slidenum">
              <a:rPr lang="en-US" smtClean="0"/>
              <a:pPr/>
              <a:t>47</a:t>
            </a:fld>
            <a:endParaRPr lang="en-US"/>
          </a:p>
        </p:txBody>
      </p:sp>
    </p:spTree>
    <p:extLst>
      <p:ext uri="{BB962C8B-B14F-4D97-AF65-F5344CB8AC3E}">
        <p14:creationId xmlns:p14="http://schemas.microsoft.com/office/powerpoint/2010/main" val="4991087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smtClean="0"/>
          </a:p>
          <a:p>
            <a:r>
              <a:rPr lang="en-US" dirty="0" smtClean="0"/>
              <a:t>Arithmetic instruction latency is the time between an arithmetic operation starting and its output being produced.</a:t>
            </a:r>
          </a:p>
          <a:p>
            <a:r>
              <a:rPr lang="en-US" dirty="0" smtClean="0"/>
              <a:t>Memory instruction latency is the time between a load or store operation being issued and the data arriving at its destination.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 10-20 cycles for arithmetic operations</a:t>
            </a:r>
          </a:p>
          <a:p>
            <a:r>
              <a:rPr lang="en-US" sz="1200" kern="1200" baseline="0" dirty="0" smtClean="0">
                <a:solidFill>
                  <a:schemeClr val="tx1"/>
                </a:solidFill>
                <a:latin typeface="+mn-lt"/>
                <a:ea typeface="+mn-ea"/>
                <a:cs typeface="+mn-cs"/>
              </a:rPr>
              <a:t>➤ 400-800 cycles for global memory accesses</a:t>
            </a:r>
            <a:endParaRPr lang="en-US" dirty="0"/>
          </a:p>
        </p:txBody>
      </p:sp>
      <p:sp>
        <p:nvSpPr>
          <p:cNvPr id="4" name="Slide Number Placeholder 3"/>
          <p:cNvSpPr>
            <a:spLocks noGrp="1"/>
          </p:cNvSpPr>
          <p:nvPr>
            <p:ph type="sldNum" sz="quarter" idx="10"/>
          </p:nvPr>
        </p:nvSpPr>
        <p:spPr/>
        <p:txBody>
          <a:bodyPr/>
          <a:lstStyle/>
          <a:p>
            <a:fld id="{2E7A36A7-96E6-4734-A765-AB61B44F7F11}" type="slidenum">
              <a:rPr lang="en-US" smtClean="0"/>
              <a:pPr/>
              <a:t>49</a:t>
            </a:fld>
            <a:endParaRPr lang="en-US"/>
          </a:p>
        </p:txBody>
      </p:sp>
    </p:spTree>
    <p:extLst>
      <p:ext uri="{BB962C8B-B14F-4D97-AF65-F5344CB8AC3E}">
        <p14:creationId xmlns:p14="http://schemas.microsoft.com/office/powerpoint/2010/main" val="36573450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Master" Target="../slideMasters/slideMaster1.xml"/><Relationship Id="rId5" Type="http://schemas.openxmlformats.org/officeDocument/2006/relationships/image" Target="../media/image4.gif"/><Relationship Id="rId4" Type="http://schemas.openxmlformats.org/officeDocument/2006/relationships/image" Target="../media/image3.gi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2.gif"/><Relationship Id="rId1" Type="http://schemas.openxmlformats.org/officeDocument/2006/relationships/slideMaster" Target="../slideMasters/slideMaster1.xml"/><Relationship Id="rId5" Type="http://schemas.openxmlformats.org/officeDocument/2006/relationships/image" Target="../media/image4.gif"/><Relationship Id="rId4" Type="http://schemas.openxmlformats.org/officeDocument/2006/relationships/image" Target="../media/image3.gif"/></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2.gif"/><Relationship Id="rId1" Type="http://schemas.openxmlformats.org/officeDocument/2006/relationships/slideMaster" Target="../slideMasters/slideMaster1.xml"/><Relationship Id="rId5" Type="http://schemas.openxmlformats.org/officeDocument/2006/relationships/image" Target="../media/image4.gif"/><Relationship Id="rId4" Type="http://schemas.openxmlformats.org/officeDocument/2006/relationships/image" Target="../media/image3.gif"/></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41A8E81C-D130-4590-98E6-EEEC5C565284}" type="slidenum">
              <a:rPr lang="en-US" smtClean="0"/>
              <a:pPr/>
              <a:t>‹#›</a:t>
            </a:fld>
            <a:endParaRPr lang="en-US" dirty="0"/>
          </a:p>
        </p:txBody>
      </p:sp>
      <p:sp>
        <p:nvSpPr>
          <p:cNvPr id="14" name="Title 13"/>
          <p:cNvSpPr>
            <a:spLocks noGrp="1"/>
          </p:cNvSpPr>
          <p:nvPr>
            <p:ph type="title"/>
          </p:nvPr>
        </p:nvSpPr>
        <p:spPr>
          <a:xfrm>
            <a:off x="457200" y="228600"/>
            <a:ext cx="7620000" cy="762000"/>
          </a:xfrm>
          <a:prstGeom prst="rect">
            <a:avLst/>
          </a:prstGeom>
        </p:spPr>
        <p:txBody>
          <a:bodyPr/>
          <a:lstStyle/>
          <a:p>
            <a:r>
              <a:rPr lang="en-US" smtClean="0"/>
              <a:t>Click to edit Master title style</a:t>
            </a:r>
            <a:endParaRPr lang="en-US" dirty="0"/>
          </a:p>
        </p:txBody>
      </p:sp>
      <p:sp>
        <p:nvSpPr>
          <p:cNvPr id="16" name="Content Placeholder 15"/>
          <p:cNvSpPr>
            <a:spLocks noGrp="1"/>
          </p:cNvSpPr>
          <p:nvPr>
            <p:ph sz="quarter" idx="13"/>
          </p:nvPr>
        </p:nvSpPr>
        <p:spPr>
          <a:xfrm>
            <a:off x="457200" y="1143000"/>
            <a:ext cx="7696200" cy="5029200"/>
          </a:xfrm>
          <a:prstGeom prst="rect">
            <a:avLst/>
          </a:prstGeom>
        </p:spPr>
        <p:txBody>
          <a:bodyPr/>
          <a:lstStyle>
            <a:lvl1pPr>
              <a:buSzPct val="80000"/>
              <a:buFontTx/>
              <a:buBlip>
                <a:blip r:embed="rId2"/>
              </a:buBlip>
              <a:defRPr/>
            </a:lvl1pPr>
            <a:lvl2pPr>
              <a:buSzPct val="80000"/>
              <a:buFontTx/>
              <a:buBlip>
                <a:blip r:embed="rId3"/>
              </a:buBlip>
              <a:defRPr/>
            </a:lvl2pPr>
            <a:lvl3pPr>
              <a:buSzPct val="80000"/>
              <a:buFontTx/>
              <a:buBlip>
                <a:blip r:embed="rId4"/>
              </a:buBlip>
              <a:defRPr/>
            </a:lvl3pPr>
            <a:lvl4pPr>
              <a:buSzPct val="80000"/>
              <a:buFontTx/>
              <a:buBlip>
                <a:blip r:embed="rId5"/>
              </a:buBlip>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06104" y="2228519"/>
            <a:ext cx="7772400" cy="1470025"/>
          </a:xfrm>
          <a:prstGeom prst="rect">
            <a:avLst/>
          </a:prstGeo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lvl1pPr>
              <a:defRPr kumimoji="0" lang="en-US" sz="3200" b="1" i="1" u="none" strike="noStrike" kern="1200" cap="none" spc="50" normalizeH="0" baseline="0" noProof="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uLnTx/>
                <a:uFillTx/>
                <a:latin typeface="Arial" pitchFamily="34" charset="0"/>
                <a:ea typeface="+mj-ea"/>
                <a:cs typeface="Arial" pitchFamily="34" charset="0"/>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dirty="0" smtClean="0"/>
              <a:t>Click to edit Master title style</a:t>
            </a:r>
            <a:endParaRPr lang="en-US" dirty="0"/>
          </a:p>
        </p:txBody>
      </p:sp>
      <p:sp>
        <p:nvSpPr>
          <p:cNvPr id="3" name="Subtitle 2"/>
          <p:cNvSpPr>
            <a:spLocks noGrp="1"/>
          </p:cNvSpPr>
          <p:nvPr>
            <p:ph type="subTitle" idx="1"/>
          </p:nvPr>
        </p:nvSpPr>
        <p:spPr>
          <a:xfrm>
            <a:off x="2667000" y="3886200"/>
            <a:ext cx="6400800" cy="1752600"/>
          </a:xfrm>
          <a:prstGeom prst="rect">
            <a:avLst/>
          </a:prstGeom>
        </p:spPr>
        <p:txBody>
          <a:bodyPr/>
          <a:lstStyle>
            <a:lvl1pPr marL="0" indent="0" algn="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95358E2-A37D-4A1F-81EF-3A9D67FD3DD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143000"/>
            <a:ext cx="3810000" cy="4525963"/>
          </a:xfrm>
          <a:prstGeom prst="rect">
            <a:avLst/>
          </a:prstGeom>
        </p:spPr>
        <p:txBody>
          <a:bodyPr/>
          <a:lstStyle>
            <a:lvl1pPr>
              <a:defRPr lang="en-US" sz="2400" kern="1200" dirty="0" smtClean="0">
                <a:solidFill>
                  <a:schemeClr val="tx1"/>
                </a:solidFill>
                <a:latin typeface="Arial" pitchFamily="34" charset="0"/>
                <a:ea typeface="+mn-ea"/>
                <a:cs typeface="Arial" pitchFamily="34" charset="0"/>
              </a:defRPr>
            </a:lvl1pPr>
            <a:lvl2pPr>
              <a:defRPr lang="en-US" sz="2000" kern="1200" dirty="0" smtClean="0">
                <a:solidFill>
                  <a:schemeClr val="tx1"/>
                </a:solidFill>
                <a:latin typeface="Arial" pitchFamily="34" charset="0"/>
                <a:ea typeface="+mn-ea"/>
                <a:cs typeface="Arial" pitchFamily="34" charset="0"/>
              </a:defRPr>
            </a:lvl2pPr>
            <a:lvl3pPr>
              <a:buFontTx/>
              <a:buBlip>
                <a:blip r:embed="rId2"/>
              </a:buBlip>
              <a:defRPr lang="en-US" sz="1800" kern="1200" dirty="0" smtClean="0">
                <a:solidFill>
                  <a:schemeClr val="tx1"/>
                </a:solidFill>
                <a:latin typeface="Arial" pitchFamily="34" charset="0"/>
                <a:ea typeface="+mn-ea"/>
                <a:cs typeface="Arial" pitchFamily="34" charset="0"/>
              </a:defRPr>
            </a:lvl3pPr>
            <a:lvl4pPr>
              <a:defRPr lang="en-US" sz="1800" kern="1200" dirty="0" smtClean="0">
                <a:solidFill>
                  <a:schemeClr val="tx1"/>
                </a:solidFill>
                <a:latin typeface="Arial" pitchFamily="34" charset="0"/>
                <a:ea typeface="+mn-ea"/>
                <a:cs typeface="Arial" pitchFamily="34" charset="0"/>
              </a:defRPr>
            </a:lvl4pPr>
            <a:lvl5pPr>
              <a:defRPr sz="1800"/>
            </a:lvl5pPr>
            <a:lvl6pPr>
              <a:defRPr sz="1800"/>
            </a:lvl6pPr>
            <a:lvl7pPr>
              <a:defRPr lang="en-US" sz="2000" kern="1200" dirty="0" smtClean="0">
                <a:solidFill>
                  <a:schemeClr val="tx1"/>
                </a:solidFill>
                <a:latin typeface="Arial" pitchFamily="34" charset="0"/>
                <a:ea typeface="+mn-ea"/>
                <a:cs typeface="Arial" pitchFamily="34" charset="0"/>
              </a:defRPr>
            </a:lvl7pPr>
            <a:lvl8pPr>
              <a:defRPr sz="1800"/>
            </a:lvl8pPr>
            <a:lvl9pPr>
              <a:defRPr sz="1800"/>
            </a:lvl9pPr>
          </a:lstStyle>
          <a:p>
            <a:pPr marL="342900" lvl="0" indent="-342900" algn="l" defTabSz="914400" rtl="0" eaLnBrk="1" latinLnBrk="0" hangingPunct="1">
              <a:spcBef>
                <a:spcPct val="20000"/>
              </a:spcBef>
              <a:buSzPct val="80000"/>
              <a:buFontTx/>
              <a:buBlip>
                <a:blip r:embed="rId3"/>
              </a:buBlip>
            </a:pPr>
            <a:r>
              <a:rPr lang="en-US" dirty="0" smtClean="0"/>
              <a:t>Click to edit Master text styles</a:t>
            </a:r>
          </a:p>
          <a:p>
            <a:pPr marL="742950" lvl="1" indent="-285750" algn="l" defTabSz="914400" rtl="0" eaLnBrk="1" latinLnBrk="0" hangingPunct="1">
              <a:spcBef>
                <a:spcPct val="20000"/>
              </a:spcBef>
              <a:buSzPct val="80000"/>
              <a:buFontTx/>
              <a:buBlip>
                <a:blip r:embed="rId2"/>
              </a:buBlip>
            </a:pPr>
            <a:r>
              <a:rPr lang="en-US" dirty="0" smtClean="0"/>
              <a:t>Second level</a:t>
            </a:r>
          </a:p>
          <a:p>
            <a:pPr marL="1143000" lvl="2" indent="-228600" algn="l" defTabSz="914400" rtl="0" eaLnBrk="1" latinLnBrk="0" hangingPunct="1">
              <a:spcBef>
                <a:spcPct val="20000"/>
              </a:spcBef>
              <a:buSzPct val="80000"/>
              <a:buFontTx/>
              <a:buBlip>
                <a:blip r:embed="rId4"/>
              </a:buBlip>
            </a:pPr>
            <a:r>
              <a:rPr lang="en-US" dirty="0" smtClean="0"/>
              <a:t>Third level</a:t>
            </a:r>
          </a:p>
          <a:p>
            <a:pPr marL="1600200" lvl="3" indent="-228600" algn="l" defTabSz="914400" rtl="0" eaLnBrk="1" latinLnBrk="0" hangingPunct="1">
              <a:spcBef>
                <a:spcPct val="20000"/>
              </a:spcBef>
              <a:buSzPct val="80000"/>
              <a:buFontTx/>
              <a:buBlip>
                <a:blip r:embed="rId5"/>
              </a:buBlip>
            </a:pPr>
            <a:r>
              <a:rPr lang="en-US" dirty="0" smtClean="0"/>
              <a:t>Fourth level</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F95358E2-A37D-4A1F-81EF-3A9D67FD3DDB}" type="slidenum">
              <a:rPr lang="en-US" smtClean="0"/>
              <a:pPr/>
              <a:t>‹#›</a:t>
            </a:fld>
            <a:endParaRPr lang="en-US"/>
          </a:p>
        </p:txBody>
      </p:sp>
      <p:sp>
        <p:nvSpPr>
          <p:cNvPr id="9" name="Title 13"/>
          <p:cNvSpPr txBox="1">
            <a:spLocks/>
          </p:cNvSpPr>
          <p:nvPr userDrawn="1"/>
        </p:nvSpPr>
        <p:spPr>
          <a:xfrm>
            <a:off x="457200" y="304800"/>
            <a:ext cx="7772400" cy="762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1" u="none" strike="noStrike" kern="1200" cap="none" spc="0" normalizeH="0" baseline="0" noProof="0" dirty="0" smtClean="0">
                <a:ln>
                  <a:noFill/>
                </a:ln>
                <a:solidFill>
                  <a:schemeClr val="accent2"/>
                </a:solidFill>
                <a:effectLst/>
                <a:uLnTx/>
                <a:uFillTx/>
                <a:latin typeface="Arial" pitchFamily="34" charset="0"/>
                <a:ea typeface="+mj-ea"/>
                <a:cs typeface="Arial" pitchFamily="34" charset="0"/>
              </a:rPr>
              <a:t>Click to edit Master title style</a:t>
            </a:r>
            <a:endParaRPr kumimoji="0" lang="en-US" sz="3200" b="1" i="1" u="none" strike="noStrike" kern="1200" cap="none" spc="0" normalizeH="0" baseline="0" noProof="0" dirty="0">
              <a:ln>
                <a:noFill/>
              </a:ln>
              <a:solidFill>
                <a:schemeClr val="accent2"/>
              </a:solidFill>
              <a:effectLst/>
              <a:uLnTx/>
              <a:uFillTx/>
              <a:latin typeface="Arial" pitchFamily="34" charset="0"/>
              <a:ea typeface="+mj-ea"/>
              <a:cs typeface="Arial" pitchFamily="34" charset="0"/>
            </a:endParaRPr>
          </a:p>
        </p:txBody>
      </p:sp>
      <p:sp>
        <p:nvSpPr>
          <p:cNvPr id="8" name="Content Placeholder 2"/>
          <p:cNvSpPr>
            <a:spLocks noGrp="1"/>
          </p:cNvSpPr>
          <p:nvPr>
            <p:ph sz="half" idx="13"/>
          </p:nvPr>
        </p:nvSpPr>
        <p:spPr>
          <a:xfrm>
            <a:off x="4419600" y="1143000"/>
            <a:ext cx="3810000" cy="4525963"/>
          </a:xfrm>
          <a:prstGeom prst="rect">
            <a:avLst/>
          </a:prstGeom>
        </p:spPr>
        <p:txBody>
          <a:bodyPr/>
          <a:lstStyle>
            <a:lvl1pPr>
              <a:defRPr lang="en-US" sz="2400" kern="1200" dirty="0" smtClean="0">
                <a:solidFill>
                  <a:schemeClr val="tx1"/>
                </a:solidFill>
                <a:latin typeface="Arial" pitchFamily="34" charset="0"/>
                <a:ea typeface="+mn-ea"/>
                <a:cs typeface="Arial" pitchFamily="34" charset="0"/>
              </a:defRPr>
            </a:lvl1pPr>
            <a:lvl2pPr>
              <a:defRPr lang="en-US" sz="2000" kern="1200" dirty="0" smtClean="0">
                <a:solidFill>
                  <a:schemeClr val="tx1"/>
                </a:solidFill>
                <a:latin typeface="Arial" pitchFamily="34" charset="0"/>
                <a:ea typeface="+mn-ea"/>
                <a:cs typeface="Arial" pitchFamily="34" charset="0"/>
              </a:defRPr>
            </a:lvl2pPr>
            <a:lvl3pPr>
              <a:buFontTx/>
              <a:buBlip>
                <a:blip r:embed="rId2"/>
              </a:buBlip>
              <a:defRPr lang="en-US" sz="1800" kern="1200" dirty="0" smtClean="0">
                <a:solidFill>
                  <a:schemeClr val="tx1"/>
                </a:solidFill>
                <a:latin typeface="Arial" pitchFamily="34" charset="0"/>
                <a:ea typeface="+mn-ea"/>
                <a:cs typeface="Arial" pitchFamily="34" charset="0"/>
              </a:defRPr>
            </a:lvl3pPr>
            <a:lvl4pPr>
              <a:defRPr lang="en-US" sz="1800" kern="1200" dirty="0" smtClean="0">
                <a:solidFill>
                  <a:schemeClr val="tx1"/>
                </a:solidFill>
                <a:latin typeface="Arial" pitchFamily="34" charset="0"/>
                <a:ea typeface="+mn-ea"/>
                <a:cs typeface="Arial" pitchFamily="34" charset="0"/>
              </a:defRPr>
            </a:lvl4pPr>
            <a:lvl5pPr>
              <a:defRPr sz="1800"/>
            </a:lvl5pPr>
            <a:lvl6pPr>
              <a:defRPr sz="1800"/>
            </a:lvl6pPr>
            <a:lvl7pPr>
              <a:defRPr lang="en-US" sz="2000" kern="1200" dirty="0" smtClean="0">
                <a:solidFill>
                  <a:schemeClr val="tx1"/>
                </a:solidFill>
                <a:latin typeface="Arial" pitchFamily="34" charset="0"/>
                <a:ea typeface="+mn-ea"/>
                <a:cs typeface="Arial" pitchFamily="34" charset="0"/>
              </a:defRPr>
            </a:lvl7pPr>
            <a:lvl8pPr>
              <a:defRPr sz="1800"/>
            </a:lvl8pPr>
            <a:lvl9pPr>
              <a:defRPr sz="1800"/>
            </a:lvl9pPr>
          </a:lstStyle>
          <a:p>
            <a:pPr marL="342900" lvl="0" indent="-342900" algn="l" defTabSz="914400" rtl="0" eaLnBrk="1" latinLnBrk="0" hangingPunct="1">
              <a:spcBef>
                <a:spcPct val="20000"/>
              </a:spcBef>
              <a:buSzPct val="80000"/>
              <a:buFontTx/>
              <a:buBlip>
                <a:blip r:embed="rId3"/>
              </a:buBlip>
            </a:pPr>
            <a:r>
              <a:rPr lang="en-US" dirty="0" smtClean="0"/>
              <a:t>Click to edit Master text styles</a:t>
            </a:r>
          </a:p>
          <a:p>
            <a:pPr marL="742950" lvl="1" indent="-285750" algn="l" defTabSz="914400" rtl="0" eaLnBrk="1" latinLnBrk="0" hangingPunct="1">
              <a:spcBef>
                <a:spcPct val="20000"/>
              </a:spcBef>
              <a:buSzPct val="80000"/>
              <a:buFontTx/>
              <a:buBlip>
                <a:blip r:embed="rId2"/>
              </a:buBlip>
            </a:pPr>
            <a:r>
              <a:rPr lang="en-US" dirty="0" smtClean="0"/>
              <a:t>Second level</a:t>
            </a:r>
          </a:p>
          <a:p>
            <a:pPr marL="1143000" lvl="2" indent="-228600" algn="l" defTabSz="914400" rtl="0" eaLnBrk="1" latinLnBrk="0" hangingPunct="1">
              <a:spcBef>
                <a:spcPct val="20000"/>
              </a:spcBef>
              <a:buSzPct val="80000"/>
              <a:buFontTx/>
              <a:buBlip>
                <a:blip r:embed="rId4"/>
              </a:buBlip>
            </a:pPr>
            <a:r>
              <a:rPr lang="en-US" dirty="0" smtClean="0"/>
              <a:t>Third level</a:t>
            </a:r>
          </a:p>
          <a:p>
            <a:pPr marL="1600200" lvl="3" indent="-228600" algn="l" defTabSz="914400" rtl="0" eaLnBrk="1" latinLnBrk="0" hangingPunct="1">
              <a:spcBef>
                <a:spcPct val="20000"/>
              </a:spcBef>
              <a:buSzPct val="80000"/>
              <a:buFontTx/>
              <a:buBlip>
                <a:blip r:embed="rId5"/>
              </a:buBlip>
            </a:pPr>
            <a:r>
              <a:rPr lang="en-US" dirty="0" smtClean="0"/>
              <a:t>Fourth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143000"/>
            <a:ext cx="3886200" cy="639762"/>
          </a:xfrm>
          <a:prstGeom prst="rect">
            <a:avLst/>
          </a:prstGeom>
        </p:spPr>
        <p:txBody>
          <a:bodyPr anchor="b"/>
          <a:lstStyle>
            <a:lvl1pPr marL="0" indent="0">
              <a:buNone/>
              <a:defRPr sz="2000" b="1">
                <a:solidFill>
                  <a:srgbClr val="0070C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5" name="Text Placeholder 4"/>
          <p:cNvSpPr>
            <a:spLocks noGrp="1"/>
          </p:cNvSpPr>
          <p:nvPr>
            <p:ph type="body" sz="quarter" idx="3"/>
          </p:nvPr>
        </p:nvSpPr>
        <p:spPr>
          <a:xfrm>
            <a:off x="4359320" y="1143000"/>
            <a:ext cx="3870280" cy="639762"/>
          </a:xfrm>
          <a:prstGeom prst="rect">
            <a:avLst/>
          </a:prstGeom>
        </p:spPr>
        <p:txBody>
          <a:bodyPr anchor="b"/>
          <a:lstStyle>
            <a:lvl1pPr marL="0" indent="0">
              <a:buNone/>
              <a:defRPr sz="2000" b="1">
                <a:solidFill>
                  <a:srgbClr val="0070C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F95358E2-A37D-4A1F-81EF-3A9D67FD3DDB}" type="slidenum">
              <a:rPr lang="en-US" smtClean="0"/>
              <a:pPr/>
              <a:t>‹#›</a:t>
            </a:fld>
            <a:endParaRPr lang="en-US"/>
          </a:p>
        </p:txBody>
      </p:sp>
      <p:sp>
        <p:nvSpPr>
          <p:cNvPr id="13" name="Title 13"/>
          <p:cNvSpPr>
            <a:spLocks noGrp="1"/>
          </p:cNvSpPr>
          <p:nvPr>
            <p:ph type="title"/>
          </p:nvPr>
        </p:nvSpPr>
        <p:spPr>
          <a:xfrm>
            <a:off x="457200" y="228600"/>
            <a:ext cx="7772400" cy="762000"/>
          </a:xfrm>
          <a:prstGeom prst="rect">
            <a:avLst/>
          </a:prstGeom>
        </p:spPr>
        <p:txBody>
          <a:bodyPr/>
          <a:lstStyle/>
          <a:p>
            <a:r>
              <a:rPr lang="en-US" smtClean="0"/>
              <a:t>Click to edit Master title style</a:t>
            </a:r>
            <a:endParaRPr lang="en-US" dirty="0"/>
          </a:p>
        </p:txBody>
      </p:sp>
      <p:sp>
        <p:nvSpPr>
          <p:cNvPr id="10" name="Content Placeholder 2"/>
          <p:cNvSpPr>
            <a:spLocks noGrp="1"/>
          </p:cNvSpPr>
          <p:nvPr>
            <p:ph sz="half" idx="13"/>
          </p:nvPr>
        </p:nvSpPr>
        <p:spPr>
          <a:xfrm>
            <a:off x="457200" y="1798637"/>
            <a:ext cx="3810000" cy="4449763"/>
          </a:xfrm>
          <a:prstGeom prst="rect">
            <a:avLst/>
          </a:prstGeom>
        </p:spPr>
        <p:txBody>
          <a:bodyPr/>
          <a:lstStyle>
            <a:lvl1pPr>
              <a:defRPr lang="en-US" sz="2400" kern="1200" dirty="0" smtClean="0">
                <a:solidFill>
                  <a:schemeClr val="tx1"/>
                </a:solidFill>
                <a:latin typeface="Arial" pitchFamily="34" charset="0"/>
                <a:ea typeface="+mn-ea"/>
                <a:cs typeface="Arial" pitchFamily="34" charset="0"/>
              </a:defRPr>
            </a:lvl1pPr>
            <a:lvl2pPr>
              <a:defRPr lang="en-US" sz="2000" kern="1200" dirty="0" smtClean="0">
                <a:solidFill>
                  <a:schemeClr val="tx1"/>
                </a:solidFill>
                <a:latin typeface="Arial" pitchFamily="34" charset="0"/>
                <a:ea typeface="+mn-ea"/>
                <a:cs typeface="Arial" pitchFamily="34" charset="0"/>
              </a:defRPr>
            </a:lvl2pPr>
            <a:lvl3pPr>
              <a:buFontTx/>
              <a:buBlip>
                <a:blip r:embed="rId2"/>
              </a:buBlip>
              <a:defRPr lang="en-US" sz="1800" kern="1200" dirty="0" smtClean="0">
                <a:solidFill>
                  <a:schemeClr val="tx1"/>
                </a:solidFill>
                <a:latin typeface="Arial" pitchFamily="34" charset="0"/>
                <a:ea typeface="+mn-ea"/>
                <a:cs typeface="Arial" pitchFamily="34" charset="0"/>
              </a:defRPr>
            </a:lvl3pPr>
            <a:lvl4pPr>
              <a:defRPr lang="en-US" sz="1800" kern="1200" dirty="0" smtClean="0">
                <a:solidFill>
                  <a:schemeClr val="tx1"/>
                </a:solidFill>
                <a:latin typeface="Arial" pitchFamily="34" charset="0"/>
                <a:ea typeface="+mn-ea"/>
                <a:cs typeface="Arial" pitchFamily="34" charset="0"/>
              </a:defRPr>
            </a:lvl4pPr>
            <a:lvl5pPr>
              <a:defRPr sz="1800"/>
            </a:lvl5pPr>
            <a:lvl6pPr>
              <a:defRPr sz="1800"/>
            </a:lvl6pPr>
            <a:lvl7pPr>
              <a:defRPr lang="en-US" sz="2000" kern="1200" dirty="0" smtClean="0">
                <a:solidFill>
                  <a:schemeClr val="tx1"/>
                </a:solidFill>
                <a:latin typeface="Arial" pitchFamily="34" charset="0"/>
                <a:ea typeface="+mn-ea"/>
                <a:cs typeface="Arial" pitchFamily="34" charset="0"/>
              </a:defRPr>
            </a:lvl7pPr>
            <a:lvl8pPr>
              <a:defRPr sz="1800"/>
            </a:lvl8pPr>
            <a:lvl9pPr>
              <a:defRPr sz="1800"/>
            </a:lvl9pPr>
          </a:lstStyle>
          <a:p>
            <a:pPr marL="342900" lvl="0" indent="-342900" algn="l" defTabSz="914400" rtl="0" eaLnBrk="1" latinLnBrk="0" hangingPunct="1">
              <a:spcBef>
                <a:spcPct val="20000"/>
              </a:spcBef>
              <a:buSzPct val="80000"/>
              <a:buFontTx/>
              <a:buBlip>
                <a:blip r:embed="rId3"/>
              </a:buBlip>
            </a:pPr>
            <a:r>
              <a:rPr lang="en-US" dirty="0" smtClean="0"/>
              <a:t>Click to edit Master text styles</a:t>
            </a:r>
          </a:p>
          <a:p>
            <a:pPr marL="742950" lvl="1" indent="-285750" algn="l" defTabSz="914400" rtl="0" eaLnBrk="1" latinLnBrk="0" hangingPunct="1">
              <a:spcBef>
                <a:spcPct val="20000"/>
              </a:spcBef>
              <a:buSzPct val="80000"/>
              <a:buFontTx/>
              <a:buBlip>
                <a:blip r:embed="rId2"/>
              </a:buBlip>
            </a:pPr>
            <a:r>
              <a:rPr lang="en-US" dirty="0" smtClean="0"/>
              <a:t>Second level</a:t>
            </a:r>
          </a:p>
          <a:p>
            <a:pPr marL="1143000" lvl="2" indent="-228600" algn="l" defTabSz="914400" rtl="0" eaLnBrk="1" latinLnBrk="0" hangingPunct="1">
              <a:spcBef>
                <a:spcPct val="20000"/>
              </a:spcBef>
              <a:buSzPct val="80000"/>
              <a:buFontTx/>
              <a:buBlip>
                <a:blip r:embed="rId4"/>
              </a:buBlip>
            </a:pPr>
            <a:r>
              <a:rPr lang="en-US" dirty="0" smtClean="0"/>
              <a:t>Third level</a:t>
            </a:r>
          </a:p>
          <a:p>
            <a:pPr marL="1600200" lvl="3" indent="-228600" algn="l" defTabSz="914400" rtl="0" eaLnBrk="1" latinLnBrk="0" hangingPunct="1">
              <a:spcBef>
                <a:spcPct val="20000"/>
              </a:spcBef>
              <a:buSzPct val="80000"/>
              <a:buFontTx/>
              <a:buBlip>
                <a:blip r:embed="rId5"/>
              </a:buBlip>
            </a:pPr>
            <a:r>
              <a:rPr lang="en-US" dirty="0" smtClean="0"/>
              <a:t>Fourth level</a:t>
            </a:r>
          </a:p>
        </p:txBody>
      </p:sp>
      <p:sp>
        <p:nvSpPr>
          <p:cNvPr id="14" name="Content Placeholder 2"/>
          <p:cNvSpPr>
            <a:spLocks noGrp="1"/>
          </p:cNvSpPr>
          <p:nvPr>
            <p:ph sz="half" idx="14"/>
          </p:nvPr>
        </p:nvSpPr>
        <p:spPr>
          <a:xfrm>
            <a:off x="4419600" y="1798637"/>
            <a:ext cx="3810000" cy="4449763"/>
          </a:xfrm>
          <a:prstGeom prst="rect">
            <a:avLst/>
          </a:prstGeom>
        </p:spPr>
        <p:txBody>
          <a:bodyPr/>
          <a:lstStyle>
            <a:lvl1pPr>
              <a:defRPr lang="en-US" sz="2400" kern="1200" dirty="0" smtClean="0">
                <a:solidFill>
                  <a:schemeClr val="tx1"/>
                </a:solidFill>
                <a:latin typeface="Arial" pitchFamily="34" charset="0"/>
                <a:ea typeface="+mn-ea"/>
                <a:cs typeface="Arial" pitchFamily="34" charset="0"/>
              </a:defRPr>
            </a:lvl1pPr>
            <a:lvl2pPr>
              <a:defRPr lang="en-US" sz="2000" kern="1200" dirty="0" smtClean="0">
                <a:solidFill>
                  <a:schemeClr val="tx1"/>
                </a:solidFill>
                <a:latin typeface="Arial" pitchFamily="34" charset="0"/>
                <a:ea typeface="+mn-ea"/>
                <a:cs typeface="Arial" pitchFamily="34" charset="0"/>
              </a:defRPr>
            </a:lvl2pPr>
            <a:lvl3pPr>
              <a:buFontTx/>
              <a:buBlip>
                <a:blip r:embed="rId2"/>
              </a:buBlip>
              <a:defRPr lang="en-US" sz="1800" kern="1200" dirty="0" smtClean="0">
                <a:solidFill>
                  <a:schemeClr val="tx1"/>
                </a:solidFill>
                <a:latin typeface="Arial" pitchFamily="34" charset="0"/>
                <a:ea typeface="+mn-ea"/>
                <a:cs typeface="Arial" pitchFamily="34" charset="0"/>
              </a:defRPr>
            </a:lvl3pPr>
            <a:lvl4pPr>
              <a:defRPr lang="en-US" sz="1800" kern="1200" dirty="0" smtClean="0">
                <a:solidFill>
                  <a:schemeClr val="tx1"/>
                </a:solidFill>
                <a:latin typeface="Arial" pitchFamily="34" charset="0"/>
                <a:ea typeface="+mn-ea"/>
                <a:cs typeface="Arial" pitchFamily="34" charset="0"/>
              </a:defRPr>
            </a:lvl4pPr>
            <a:lvl5pPr>
              <a:defRPr sz="1800"/>
            </a:lvl5pPr>
            <a:lvl6pPr>
              <a:defRPr sz="1800"/>
            </a:lvl6pPr>
            <a:lvl7pPr>
              <a:defRPr lang="en-US" sz="2000" kern="1200" dirty="0" smtClean="0">
                <a:solidFill>
                  <a:schemeClr val="tx1"/>
                </a:solidFill>
                <a:latin typeface="Arial" pitchFamily="34" charset="0"/>
                <a:ea typeface="+mn-ea"/>
                <a:cs typeface="Arial" pitchFamily="34" charset="0"/>
              </a:defRPr>
            </a:lvl7pPr>
            <a:lvl8pPr>
              <a:defRPr sz="1800"/>
            </a:lvl8pPr>
            <a:lvl9pPr>
              <a:defRPr sz="1800"/>
            </a:lvl9pPr>
          </a:lstStyle>
          <a:p>
            <a:pPr marL="342900" lvl="0" indent="-342900" algn="l" defTabSz="914400" rtl="0" eaLnBrk="1" latinLnBrk="0" hangingPunct="1">
              <a:spcBef>
                <a:spcPct val="20000"/>
              </a:spcBef>
              <a:buSzPct val="80000"/>
              <a:buFontTx/>
              <a:buBlip>
                <a:blip r:embed="rId3"/>
              </a:buBlip>
            </a:pPr>
            <a:r>
              <a:rPr lang="en-US" dirty="0" smtClean="0"/>
              <a:t>Click to edit Master text styles</a:t>
            </a:r>
          </a:p>
          <a:p>
            <a:pPr marL="742950" lvl="1" indent="-285750" algn="l" defTabSz="914400" rtl="0" eaLnBrk="1" latinLnBrk="0" hangingPunct="1">
              <a:spcBef>
                <a:spcPct val="20000"/>
              </a:spcBef>
              <a:buSzPct val="80000"/>
              <a:buFontTx/>
              <a:buBlip>
                <a:blip r:embed="rId2"/>
              </a:buBlip>
            </a:pPr>
            <a:r>
              <a:rPr lang="en-US" dirty="0" smtClean="0"/>
              <a:t>Second level</a:t>
            </a:r>
          </a:p>
          <a:p>
            <a:pPr marL="1143000" lvl="2" indent="-228600" algn="l" defTabSz="914400" rtl="0" eaLnBrk="1" latinLnBrk="0" hangingPunct="1">
              <a:spcBef>
                <a:spcPct val="20000"/>
              </a:spcBef>
              <a:buSzPct val="80000"/>
              <a:buFontTx/>
              <a:buBlip>
                <a:blip r:embed="rId4"/>
              </a:buBlip>
            </a:pPr>
            <a:r>
              <a:rPr lang="en-US" dirty="0" smtClean="0"/>
              <a:t>Third level</a:t>
            </a:r>
          </a:p>
          <a:p>
            <a:pPr marL="1600200" lvl="3" indent="-228600" algn="l" defTabSz="914400" rtl="0" eaLnBrk="1" latinLnBrk="0" hangingPunct="1">
              <a:spcBef>
                <a:spcPct val="20000"/>
              </a:spcBef>
              <a:buSzPct val="80000"/>
              <a:buFontTx/>
              <a:buBlip>
                <a:blip r:embed="rId5"/>
              </a:buBlip>
            </a:pPr>
            <a:r>
              <a:rPr lang="en-US" dirty="0" smtClean="0"/>
              <a:t>Fourth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F95358E2-A37D-4A1F-81EF-3A9D67FD3DDB}" type="slidenum">
              <a:rPr lang="en-US" smtClean="0"/>
              <a:pPr/>
              <a:t>‹#›</a:t>
            </a:fld>
            <a:endParaRPr lang="en-US"/>
          </a:p>
        </p:txBody>
      </p:sp>
      <p:sp>
        <p:nvSpPr>
          <p:cNvPr id="7" name="Title 13"/>
          <p:cNvSpPr>
            <a:spLocks noGrp="1"/>
          </p:cNvSpPr>
          <p:nvPr>
            <p:ph type="title"/>
          </p:nvPr>
        </p:nvSpPr>
        <p:spPr>
          <a:xfrm>
            <a:off x="457200" y="228600"/>
            <a:ext cx="7620000" cy="762000"/>
          </a:xfrm>
          <a:prstGeom prst="rect">
            <a:avLst/>
          </a:prstGeom>
        </p:spPr>
        <p:txBody>
          <a:bodyPr/>
          <a:lstStyle/>
          <a:p>
            <a:r>
              <a:rPr lang="en-US"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F95358E2-A37D-4A1F-81EF-3A9D67FD3DD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F95358E2-A37D-4A1F-81EF-3A9D67FD3DD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F95358E2-A37D-4A1F-81EF-3A9D67FD3DD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title">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09800"/>
            <a:ext cx="8229600" cy="1143000"/>
          </a:xfrm>
          <a:prstGeom prst="rect">
            <a:avLst/>
          </a:prstGeom>
        </p:spPr>
        <p:txBody>
          <a:bodyPr/>
          <a:lstStyle/>
          <a:p>
            <a:r>
              <a:rPr lang="en-US" dirty="0" smtClean="0"/>
              <a:t>Click to edit Master title style</a:t>
            </a:r>
            <a:endParaRPr lang="en-US" dirty="0"/>
          </a:p>
        </p:txBody>
      </p:sp>
      <p:sp>
        <p:nvSpPr>
          <p:cNvPr id="3" name="Slide Number Placeholder 2"/>
          <p:cNvSpPr>
            <a:spLocks noGrp="1"/>
          </p:cNvSpPr>
          <p:nvPr>
            <p:ph type="sldNum" sz="quarter" idx="10"/>
          </p:nvPr>
        </p:nvSpPr>
        <p:spPr/>
        <p:txBody>
          <a:bodyPr/>
          <a:lstStyle/>
          <a:p>
            <a:fld id="{41A8E81C-D130-4590-98E6-EEEC5C565284}"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8488C4"/>
            </a:gs>
            <a:gs pos="53000">
              <a:srgbClr val="D4DEFF"/>
            </a:gs>
            <a:gs pos="83000">
              <a:srgbClr val="D4DEFF"/>
            </a:gs>
            <a:gs pos="100000">
              <a:srgbClr val="96AB94"/>
            </a:gs>
          </a:gsLst>
          <a:lin ang="5400000" scaled="0"/>
          <a:tileRect/>
        </a:gradFill>
        <a:effectLst/>
      </p:bgPr>
    </p:bg>
    <p:spTree>
      <p:nvGrpSpPr>
        <p:cNvPr id="1" name=""/>
        <p:cNvGrpSpPr/>
        <p:nvPr/>
      </p:nvGrpSpPr>
      <p:grpSpPr>
        <a:xfrm>
          <a:off x="0" y="0"/>
          <a:ext cx="0" cy="0"/>
          <a:chOff x="0" y="0"/>
          <a:chExt cx="0" cy="0"/>
        </a:xfrm>
      </p:grpSpPr>
      <p:sp>
        <p:nvSpPr>
          <p:cNvPr id="7" name="Title 1"/>
          <p:cNvSpPr txBox="1">
            <a:spLocks/>
          </p:cNvSpPr>
          <p:nvPr/>
        </p:nvSpPr>
        <p:spPr>
          <a:xfrm>
            <a:off x="-685800" y="6523038"/>
            <a:ext cx="3962400" cy="792162"/>
          </a:xfrm>
          <a:prstGeom prst="rect">
            <a:avLst/>
          </a:prstGeo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600" b="1" i="1"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glow rad="228600">
                    <a:schemeClr val="accent1">
                      <a:satMod val="175000"/>
                      <a:alpha val="40000"/>
                    </a:schemeClr>
                  </a:glow>
                  <a:outerShdw blurRad="76200" dist="50800" dir="5400000" algn="tl" rotWithShape="0">
                    <a:srgbClr val="000000">
                      <a:alpha val="65000"/>
                    </a:srgbClr>
                  </a:outerShdw>
                </a:effectLst>
                <a:uLnTx/>
                <a:uFillTx/>
                <a:latin typeface="Arial" pitchFamily="34" charset="0"/>
                <a:ea typeface="+mj-ea"/>
                <a:cs typeface="Arial" pitchFamily="34" charset="0"/>
              </a:rPr>
              <a:t>GPU Computing, </a:t>
            </a:r>
            <a:r>
              <a:rPr kumimoji="0" lang="en-US" sz="1600" b="1" i="1" u="none" strike="noStrike" kern="1200" cap="none" spc="50" normalizeH="0" baseline="0" noProof="0" dirty="0" smtClean="0">
                <a:ln w="11430"/>
                <a:gradFill>
                  <a:gsLst>
                    <a:gs pos="25000">
                      <a:schemeClr val="accent2">
                        <a:satMod val="155000"/>
                      </a:schemeClr>
                    </a:gs>
                    <a:gs pos="100000">
                      <a:schemeClr val="accent2">
                        <a:shade val="45000"/>
                        <a:satMod val="165000"/>
                      </a:schemeClr>
                    </a:gs>
                  </a:gsLst>
                  <a:lin ang="5400000"/>
                </a:gradFill>
                <a:effectLst>
                  <a:glow rad="228600">
                    <a:schemeClr val="accent1">
                      <a:satMod val="175000"/>
                      <a:alpha val="40000"/>
                    </a:schemeClr>
                  </a:glow>
                  <a:outerShdw blurRad="76200" dist="50800" dir="5400000" algn="tl" rotWithShape="0">
                    <a:srgbClr val="000000">
                      <a:alpha val="65000"/>
                    </a:srgbClr>
                  </a:outerShdw>
                </a:effectLst>
                <a:uLnTx/>
                <a:uFillTx/>
                <a:latin typeface="Arial" pitchFamily="34" charset="0"/>
                <a:ea typeface="+mn-ea"/>
                <a:cs typeface="Arial" pitchFamily="34" charset="0"/>
              </a:rPr>
              <a:t>PIEAS</a:t>
            </a:r>
            <a:endParaRPr kumimoji="0" lang="en-US" sz="1600" b="1" i="1" u="none" strike="noStrike" kern="1200" cap="none" spc="50" normalizeH="0" baseline="0" noProof="0" dirty="0">
              <a:ln w="11430"/>
              <a:gradFill>
                <a:gsLst>
                  <a:gs pos="25000">
                    <a:schemeClr val="accent2">
                      <a:satMod val="155000"/>
                    </a:schemeClr>
                  </a:gs>
                  <a:gs pos="100000">
                    <a:schemeClr val="accent2">
                      <a:shade val="45000"/>
                      <a:satMod val="165000"/>
                    </a:schemeClr>
                  </a:gs>
                </a:gsLst>
                <a:lin ang="5400000"/>
              </a:gradFill>
              <a:effectLst>
                <a:glow rad="228600">
                  <a:schemeClr val="accent1">
                    <a:satMod val="175000"/>
                    <a:alpha val="40000"/>
                  </a:schemeClr>
                </a:glow>
                <a:outerShdw blurRad="76200" dist="50800" dir="5400000" algn="tl" rotWithShape="0">
                  <a:srgbClr val="000000">
                    <a:alpha val="65000"/>
                  </a:srgbClr>
                </a:outerShdw>
              </a:effectLst>
              <a:uLnTx/>
              <a:uFillTx/>
              <a:latin typeface="Arial" pitchFamily="34" charset="0"/>
              <a:ea typeface="+mj-ea"/>
              <a:cs typeface="Arial" pitchFamily="34"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2400">
                <a:solidFill>
                  <a:srgbClr val="FF0000"/>
                </a:solidFill>
              </a:defRPr>
            </a:lvl1pPr>
          </a:lstStyle>
          <a:p>
            <a:fld id="{41A8E81C-D130-4590-98E6-EEEC5C565284}"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hf sldNum="0" hdr="0" ftr="0" dt="0"/>
  <p:txStyles>
    <p:titleStyle>
      <a:lvl1pPr algn="ctr" defTabSz="914400" rtl="0" eaLnBrk="1" latinLnBrk="0" hangingPunct="1">
        <a:spcBef>
          <a:spcPct val="0"/>
        </a:spcBef>
        <a:buNone/>
        <a:defRPr lang="en-US" sz="3200" b="1" i="1" kern="1200" dirty="0">
          <a:solidFill>
            <a:schemeClr val="accent2"/>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lang="en-US" sz="2800" kern="1200" dirty="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400" kern="1200" dirty="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000" kern="1200" dirty="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dirty="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1800" kern="1200" dirty="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1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3" Type="http://schemas.openxmlformats.org/officeDocument/2006/relationships/hyperlink" Target="Supplementary/CUDA_Occupancy_calculator.xls"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3" Type="http://schemas.openxmlformats.org/officeDocument/2006/relationships/hyperlink" Target="Supplementary/CUDA_Occupancy_calculator.xls"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6104" y="2228519"/>
            <a:ext cx="8333096" cy="1962481"/>
          </a:xfrm>
        </p:spPr>
        <p:txBody>
          <a:bodyPr/>
          <a:lstStyle/>
          <a:p>
            <a:r>
              <a:rPr i="0" smtClean="0"/>
              <a:t>GPU Computing CIS-543</a:t>
            </a:r>
            <a:br>
              <a:rPr i="0" smtClean="0"/>
            </a:br>
            <a:r>
              <a:rPr i="0" smtClean="0"/>
              <a:t/>
            </a:r>
            <a:br>
              <a:rPr i="0" smtClean="0"/>
            </a:br>
            <a:r>
              <a:rPr smtClean="0"/>
              <a:t>Lecture 07: CUDA Execution Model</a:t>
            </a:r>
            <a:endParaRPr lang="en-US" dirty="0"/>
          </a:p>
        </p:txBody>
      </p:sp>
      <p:sp>
        <p:nvSpPr>
          <p:cNvPr id="3" name="Subtitle 2"/>
          <p:cNvSpPr>
            <a:spLocks noGrp="1"/>
          </p:cNvSpPr>
          <p:nvPr>
            <p:ph type="subTitle" idx="1"/>
          </p:nvPr>
        </p:nvSpPr>
        <p:spPr>
          <a:xfrm>
            <a:off x="2667000" y="4648200"/>
            <a:ext cx="6400800" cy="1752600"/>
          </a:xfrm>
        </p:spPr>
        <p:txBody>
          <a:bodyPr/>
          <a:lstStyle/>
          <a:p>
            <a:r>
              <a:rPr smtClean="0"/>
              <a:t>Dr. Muhammad Abid,</a:t>
            </a:r>
          </a:p>
          <a:p>
            <a:r>
              <a:rPr smtClean="0"/>
              <a:t>DCIS, PIEAS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Warps Scheduling</a:t>
            </a:r>
            <a:endParaRPr lang="en-US" dirty="0"/>
          </a:p>
        </p:txBody>
      </p:sp>
      <p:sp>
        <p:nvSpPr>
          <p:cNvPr id="4" name="Content Placeholder 3"/>
          <p:cNvSpPr>
            <a:spLocks noGrp="1"/>
          </p:cNvSpPr>
          <p:nvPr>
            <p:ph sz="quarter" idx="13"/>
          </p:nvPr>
        </p:nvSpPr>
        <p:spPr>
          <a:xfrm>
            <a:off x="457200" y="1143000"/>
            <a:ext cx="2667000" cy="5029200"/>
          </a:xfrm>
        </p:spPr>
        <p:txBody>
          <a:bodyPr/>
          <a:lstStyle/>
          <a:p>
            <a:r>
              <a:rPr lang="en-US" dirty="0" smtClean="0"/>
              <a:t>C</a:t>
            </a:r>
            <a:r>
              <a:rPr smtClean="0"/>
              <a:t>ores are grouped into 32-core group</a:t>
            </a:r>
            <a:endParaRPr lang="en-US" dirty="0"/>
          </a:p>
        </p:txBody>
      </p:sp>
      <p:pic>
        <p:nvPicPr>
          <p:cNvPr id="1026" name="Picture 2"/>
          <p:cNvPicPr>
            <a:picLocks noChangeAspect="1" noChangeArrowheads="1"/>
          </p:cNvPicPr>
          <p:nvPr/>
        </p:nvPicPr>
        <p:blipFill>
          <a:blip r:embed="rId3"/>
          <a:srcRect/>
          <a:stretch>
            <a:fillRect/>
          </a:stretch>
        </p:blipFill>
        <p:spPr bwMode="auto">
          <a:xfrm>
            <a:off x="3124200" y="1143000"/>
            <a:ext cx="5857875" cy="40290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Warps Scheduling</a:t>
            </a:r>
            <a:endParaRPr lang="en-US" dirty="0"/>
          </a:p>
        </p:txBody>
      </p:sp>
      <p:pic>
        <p:nvPicPr>
          <p:cNvPr id="2050" name="Picture 2"/>
          <p:cNvPicPr>
            <a:picLocks noChangeAspect="1" noChangeArrowheads="1"/>
          </p:cNvPicPr>
          <p:nvPr/>
        </p:nvPicPr>
        <p:blipFill>
          <a:blip r:embed="rId3"/>
          <a:srcRect/>
          <a:stretch>
            <a:fillRect/>
          </a:stretch>
        </p:blipFill>
        <p:spPr bwMode="auto">
          <a:xfrm>
            <a:off x="228600" y="1066800"/>
            <a:ext cx="8686800" cy="4690826"/>
          </a:xfrm>
          <a:prstGeom prst="rect">
            <a:avLst/>
          </a:prstGeom>
          <a:noFill/>
          <a:ln w="9525">
            <a:noFill/>
            <a:miter lim="800000"/>
            <a:headEnd/>
            <a:tailEnd/>
          </a:ln>
          <a:effectLst/>
        </p:spPr>
      </p:pic>
      <p:sp>
        <p:nvSpPr>
          <p:cNvPr id="4" name="Content Placeholder 3"/>
          <p:cNvSpPr>
            <a:spLocks noGrp="1"/>
          </p:cNvSpPr>
          <p:nvPr>
            <p:ph sz="quarter" idx="13"/>
          </p:nvPr>
        </p:nvSpPr>
        <p:spPr>
          <a:xfrm>
            <a:off x="2362200" y="5867400"/>
            <a:ext cx="6781800" cy="990600"/>
          </a:xfrm>
        </p:spPr>
        <p:txBody>
          <a:bodyPr/>
          <a:lstStyle/>
          <a:p>
            <a:r>
              <a:rPr lang="en-US" dirty="0" smtClean="0"/>
              <a:t>C</a:t>
            </a:r>
            <a:r>
              <a:rPr smtClean="0"/>
              <a:t>ores are grouped into 16-core group</a:t>
            </a:r>
          </a:p>
          <a:p>
            <a:r>
              <a:rPr lang="en-US" dirty="0" smtClean="0"/>
              <a:t>I</a:t>
            </a:r>
            <a:r>
              <a:rPr smtClean="0"/>
              <a:t>nsts belong to different warps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Shared Memory and Registers</a:t>
            </a:r>
            <a:endParaRPr lang="en-US" dirty="0"/>
          </a:p>
        </p:txBody>
      </p:sp>
      <p:sp>
        <p:nvSpPr>
          <p:cNvPr id="3" name="Content Placeholder 2"/>
          <p:cNvSpPr>
            <a:spLocks noGrp="1"/>
          </p:cNvSpPr>
          <p:nvPr>
            <p:ph sz="quarter" idx="13"/>
          </p:nvPr>
        </p:nvSpPr>
        <p:spPr/>
        <p:txBody>
          <a:bodyPr/>
          <a:lstStyle/>
          <a:p>
            <a:r>
              <a:rPr smtClean="0"/>
              <a:t>Shared memory and registers are precious resources in an SM.</a:t>
            </a:r>
          </a:p>
          <a:p>
            <a:r>
              <a:rPr smtClean="0"/>
              <a:t>Shared memory is partitioned among thread blocks resident on the SM and registers are partitioned among threads. </a:t>
            </a:r>
          </a:p>
          <a:p>
            <a:r>
              <a:rPr smtClean="0"/>
              <a:t>Threads in a thread block can cooperate and communicate with each other through these resources.</a:t>
            </a:r>
          </a:p>
          <a:p>
            <a:r>
              <a:rPr smtClean="0"/>
              <a:t>While all threads in a thread block run logically in parallel, not all threads can execute physically at the same time.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Aside: SM: The heart of the GPU arch.</a:t>
            </a:r>
            <a:endParaRPr lang="en-US" dirty="0"/>
          </a:p>
        </p:txBody>
      </p:sp>
      <p:sp>
        <p:nvSpPr>
          <p:cNvPr id="3" name="Content Placeholder 2"/>
          <p:cNvSpPr>
            <a:spLocks noGrp="1"/>
          </p:cNvSpPr>
          <p:nvPr>
            <p:ph sz="quarter" idx="13"/>
          </p:nvPr>
        </p:nvSpPr>
        <p:spPr/>
        <p:txBody>
          <a:bodyPr/>
          <a:lstStyle/>
          <a:p>
            <a:r>
              <a:rPr smtClean="0"/>
              <a:t>The Streaming Multiprocessor (SM) is the </a:t>
            </a:r>
            <a:r>
              <a:rPr smtClean="0">
                <a:solidFill>
                  <a:srgbClr val="FF0000"/>
                </a:solidFill>
              </a:rPr>
              <a:t>heart of the GPU architecture</a:t>
            </a:r>
            <a:r>
              <a:rPr smtClean="0"/>
              <a:t>.</a:t>
            </a:r>
          </a:p>
          <a:p>
            <a:r>
              <a:rPr smtClean="0">
                <a:solidFill>
                  <a:srgbClr val="FF0000"/>
                </a:solidFill>
              </a:rPr>
              <a:t>Registers and shared memory are scarce resources in the SM. </a:t>
            </a:r>
            <a:r>
              <a:rPr smtClean="0"/>
              <a:t>CUDA partitions these resources among all threads resident on an SM. Therefore, these limited resources </a:t>
            </a:r>
            <a:r>
              <a:rPr smtClean="0">
                <a:solidFill>
                  <a:srgbClr val="FF0000"/>
                </a:solidFill>
              </a:rPr>
              <a:t>impose a strict restriction on the number of active warps in an SM</a:t>
            </a:r>
            <a:r>
              <a:rPr smtClean="0"/>
              <a:t>, which corresponds to the amount of parallelism possible in an SM.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The Fermi Architecture</a:t>
            </a:r>
            <a:endParaRPr lang="en-US" dirty="0"/>
          </a:p>
        </p:txBody>
      </p:sp>
      <p:sp>
        <p:nvSpPr>
          <p:cNvPr id="3" name="Content Placeholder 2"/>
          <p:cNvSpPr>
            <a:spLocks noGrp="1"/>
          </p:cNvSpPr>
          <p:nvPr>
            <p:ph sz="quarter" idx="13"/>
          </p:nvPr>
        </p:nvSpPr>
        <p:spPr/>
        <p:txBody>
          <a:bodyPr/>
          <a:lstStyle/>
          <a:p>
            <a:r>
              <a:rPr smtClean="0"/>
              <a:t>First complete GPU computing architecture to deliver the features required for the most demanding HPC applications. </a:t>
            </a:r>
          </a:p>
          <a:p>
            <a:r>
              <a:rPr smtClean="0"/>
              <a:t>Fermi has been widely adopted for accelerating production workloads.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The Fermi Architecture</a:t>
            </a:r>
            <a:endParaRPr lang="en-US" dirty="0"/>
          </a:p>
        </p:txBody>
      </p:sp>
      <p:sp>
        <p:nvSpPr>
          <p:cNvPr id="4" name="Content Placeholder 3"/>
          <p:cNvSpPr>
            <a:spLocks noGrp="1"/>
          </p:cNvSpPr>
          <p:nvPr>
            <p:ph sz="quarter" idx="13"/>
          </p:nvPr>
        </p:nvSpPr>
        <p:spPr>
          <a:xfrm>
            <a:off x="457200" y="1143000"/>
            <a:ext cx="2743200" cy="5029200"/>
          </a:xfrm>
        </p:spPr>
        <p:txBody>
          <a:bodyPr/>
          <a:lstStyle/>
          <a:p>
            <a:r>
              <a:rPr smtClean="0"/>
              <a:t>graphics-specific components largely omitted.</a:t>
            </a:r>
          </a:p>
          <a:p>
            <a:r>
              <a:rPr smtClean="0"/>
              <a:t>512 CUDA cores</a:t>
            </a:r>
          </a:p>
          <a:p>
            <a:r>
              <a:rPr smtClean="0"/>
              <a:t>Each SM represented by a vertical rectangular strip</a:t>
            </a:r>
          </a:p>
          <a:p>
            <a:endParaRPr lang="en-US" dirty="0"/>
          </a:p>
        </p:txBody>
      </p:sp>
      <p:pic>
        <p:nvPicPr>
          <p:cNvPr id="3" name="Picture 2"/>
          <p:cNvPicPr>
            <a:picLocks noChangeAspect="1" noChangeArrowheads="1"/>
          </p:cNvPicPr>
          <p:nvPr/>
        </p:nvPicPr>
        <p:blipFill>
          <a:blip r:embed="rId2"/>
          <a:srcRect/>
          <a:stretch>
            <a:fillRect/>
          </a:stretch>
        </p:blipFill>
        <p:spPr bwMode="auto">
          <a:xfrm>
            <a:off x="3219450" y="1100138"/>
            <a:ext cx="5848350" cy="4657725"/>
          </a:xfrm>
          <a:prstGeom prst="rect">
            <a:avLst/>
          </a:prstGeom>
          <a:noFill/>
          <a:ln w="9525">
            <a:noFill/>
            <a:miter lim="800000"/>
            <a:headEnd/>
            <a:tailEnd/>
          </a:ln>
          <a:effectLst/>
        </p:spPr>
      </p:pic>
      <p:sp>
        <p:nvSpPr>
          <p:cNvPr id="6" name="TextBox 5"/>
          <p:cNvSpPr txBox="1"/>
          <p:nvPr/>
        </p:nvSpPr>
        <p:spPr>
          <a:xfrm>
            <a:off x="3505797" y="5791200"/>
            <a:ext cx="5343450" cy="307777"/>
          </a:xfrm>
          <a:prstGeom prst="rect">
            <a:avLst/>
          </a:prstGeom>
          <a:noFill/>
        </p:spPr>
        <p:txBody>
          <a:bodyPr wrap="none" rtlCol="0">
            <a:spAutoFit/>
          </a:bodyPr>
          <a:lstStyle/>
          <a:p>
            <a:r>
              <a:rPr lang="en-US" sz="1400" dirty="0" smtClean="0"/>
              <a:t>CUDA Core,   Register file,  Warp scheduler &amp; dispatching unit,         SFU</a:t>
            </a:r>
            <a:endParaRPr lang="en-US" sz="1400" dirty="0"/>
          </a:p>
        </p:txBody>
      </p:sp>
      <p:cxnSp>
        <p:nvCxnSpPr>
          <p:cNvPr id="9" name="Straight Arrow Connector 8"/>
          <p:cNvCxnSpPr/>
          <p:nvPr/>
        </p:nvCxnSpPr>
        <p:spPr>
          <a:xfrm flipV="1">
            <a:off x="8534400" y="5105400"/>
            <a:ext cx="76200" cy="6858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The Fermi Architecture</a:t>
            </a:r>
            <a:endParaRPr lang="en-US" dirty="0"/>
          </a:p>
        </p:txBody>
      </p:sp>
      <p:sp>
        <p:nvSpPr>
          <p:cNvPr id="3" name="Content Placeholder 2"/>
          <p:cNvSpPr>
            <a:spLocks noGrp="1"/>
          </p:cNvSpPr>
          <p:nvPr>
            <p:ph sz="quarter" idx="13"/>
          </p:nvPr>
        </p:nvSpPr>
        <p:spPr/>
        <p:txBody>
          <a:bodyPr/>
          <a:lstStyle/>
          <a:p>
            <a:r>
              <a:rPr i="1" smtClean="0"/>
              <a:t>Each CUDA core has a fully pipelined integer arithmetic logic unit (ALU) and </a:t>
            </a:r>
            <a:r>
              <a:rPr smtClean="0"/>
              <a:t>a floating-point unit (</a:t>
            </a:r>
            <a:r>
              <a:rPr i="1" smtClean="0"/>
              <a:t>FPU) that executes </a:t>
            </a:r>
            <a:r>
              <a:rPr i="1" smtClean="0">
                <a:solidFill>
                  <a:srgbClr val="FF0000"/>
                </a:solidFill>
              </a:rPr>
              <a:t>one integer or floating-point instruction per clock cycle</a:t>
            </a:r>
            <a:r>
              <a:rPr i="1" smtClean="0"/>
              <a:t>.</a:t>
            </a:r>
          </a:p>
          <a:p>
            <a:r>
              <a:rPr smtClean="0"/>
              <a:t>The CUDA cores are organized into </a:t>
            </a:r>
            <a:r>
              <a:rPr smtClean="0">
                <a:solidFill>
                  <a:srgbClr val="FF0000"/>
                </a:solidFill>
              </a:rPr>
              <a:t>16 </a:t>
            </a:r>
            <a:r>
              <a:rPr i="1" smtClean="0"/>
              <a:t>streaming multiprocessors (SM), each with 32 CUDA cores.</a:t>
            </a:r>
          </a:p>
          <a:p>
            <a:r>
              <a:rPr smtClean="0"/>
              <a:t>Fermi has </a:t>
            </a:r>
            <a:r>
              <a:rPr smtClean="0">
                <a:solidFill>
                  <a:srgbClr val="FF0000"/>
                </a:solidFill>
              </a:rPr>
              <a:t>six 64-bit </a:t>
            </a:r>
            <a:r>
              <a:rPr smtClean="0"/>
              <a:t>GDDR5 DRAM memory interfaces supporting up to a total of 6 GB of global on-board memory, a key compute resource for many applications.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The Fermi Architecture</a:t>
            </a:r>
            <a:endParaRPr lang="en-US" dirty="0"/>
          </a:p>
        </p:txBody>
      </p:sp>
      <p:sp>
        <p:nvSpPr>
          <p:cNvPr id="3" name="Content Placeholder 2"/>
          <p:cNvSpPr>
            <a:spLocks noGrp="1"/>
          </p:cNvSpPr>
          <p:nvPr>
            <p:ph sz="quarter" idx="13"/>
          </p:nvPr>
        </p:nvSpPr>
        <p:spPr/>
        <p:txBody>
          <a:bodyPr/>
          <a:lstStyle/>
          <a:p>
            <a:r>
              <a:rPr smtClean="0"/>
              <a:t> A host interface connects the GPU to the CPU via the PCI Express bus. </a:t>
            </a:r>
          </a:p>
          <a:p>
            <a:r>
              <a:rPr smtClean="0"/>
              <a:t>The </a:t>
            </a:r>
            <a:r>
              <a:rPr i="1" smtClean="0">
                <a:solidFill>
                  <a:srgbClr val="FF0000"/>
                </a:solidFill>
              </a:rPr>
              <a:t>GigaThread engine </a:t>
            </a:r>
            <a:r>
              <a:rPr smtClean="0"/>
              <a:t>is a global scheduler that distributes thread blocks to the SM warp schedulers.</a:t>
            </a:r>
          </a:p>
          <a:p>
            <a:r>
              <a:rPr smtClean="0"/>
              <a:t>Each multiprocessor has </a:t>
            </a:r>
            <a:r>
              <a:rPr smtClean="0">
                <a:solidFill>
                  <a:srgbClr val="FF0000"/>
                </a:solidFill>
              </a:rPr>
              <a:t>16 load/store units </a:t>
            </a:r>
            <a:r>
              <a:rPr smtClean="0"/>
              <a:t>allowing source and destination addresses to be calculated for 16 threads (a half-warp) per clock cycle. </a:t>
            </a:r>
          </a:p>
          <a:p>
            <a:r>
              <a:rPr smtClean="0"/>
              <a:t>Special function units (</a:t>
            </a:r>
            <a:r>
              <a:rPr i="1" smtClean="0"/>
              <a:t>SFUs) </a:t>
            </a:r>
            <a:r>
              <a:rPr smtClean="0"/>
              <a:t>execute intrinsic instructions such as sine, cosine, square root, , and interpolation.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The Fermi Architecture</a:t>
            </a:r>
            <a:endParaRPr lang="en-US" dirty="0"/>
          </a:p>
        </p:txBody>
      </p:sp>
      <p:sp>
        <p:nvSpPr>
          <p:cNvPr id="3" name="Content Placeholder 2"/>
          <p:cNvSpPr>
            <a:spLocks noGrp="1"/>
          </p:cNvSpPr>
          <p:nvPr>
            <p:ph sz="quarter" idx="13"/>
          </p:nvPr>
        </p:nvSpPr>
        <p:spPr/>
        <p:txBody>
          <a:bodyPr/>
          <a:lstStyle/>
          <a:p>
            <a:r>
              <a:rPr smtClean="0"/>
              <a:t>Each SFU can execute one intrinsic instruction per thread per clock cycle.</a:t>
            </a:r>
          </a:p>
          <a:p>
            <a:r>
              <a:rPr smtClean="0"/>
              <a:t>Each SM features two </a:t>
            </a:r>
            <a:r>
              <a:rPr i="1" smtClean="0"/>
              <a:t>warp schedulers and two instruction dispatch units.</a:t>
            </a:r>
            <a:endParaRPr smtClean="0"/>
          </a:p>
          <a:p>
            <a:r>
              <a:rPr smtClean="0"/>
              <a:t>Shared/ L1 cache : 48kB or 16kB</a:t>
            </a:r>
          </a:p>
          <a:p>
            <a:r>
              <a:rPr smtClean="0"/>
              <a:t>L2$ : 768KB</a:t>
            </a:r>
          </a:p>
          <a:p>
            <a:r>
              <a:rPr smtClean="0"/>
              <a:t>Register File: 32k * 32-bit </a:t>
            </a:r>
          </a:p>
          <a:p>
            <a:r>
              <a:rPr lang="en-US" dirty="0" smtClean="0"/>
              <a:t>C</a:t>
            </a:r>
            <a:r>
              <a:rPr smtClean="0"/>
              <a:t>oncurrent kernels execution: 16 Kernels</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The Kepler Architecture</a:t>
            </a:r>
            <a:endParaRPr lang="en-US" dirty="0"/>
          </a:p>
        </p:txBody>
      </p:sp>
      <p:sp>
        <p:nvSpPr>
          <p:cNvPr id="3" name="Content Placeholder 2"/>
          <p:cNvSpPr>
            <a:spLocks noGrp="1"/>
          </p:cNvSpPr>
          <p:nvPr>
            <p:ph sz="quarter" idx="13"/>
          </p:nvPr>
        </p:nvSpPr>
        <p:spPr/>
        <p:txBody>
          <a:bodyPr/>
          <a:lstStyle/>
          <a:p>
            <a:r>
              <a:rPr smtClean="0"/>
              <a:t>released in the fall of 2012, is a fast and highly efficient, high-performance computing architecture.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CUDA Execution Model</a:t>
            </a:r>
            <a:endParaRPr lang="en-US" dirty="0"/>
          </a:p>
        </p:txBody>
      </p:sp>
      <p:sp>
        <p:nvSpPr>
          <p:cNvPr id="3" name="Content Placeholder 2"/>
          <p:cNvSpPr>
            <a:spLocks noGrp="1"/>
          </p:cNvSpPr>
          <p:nvPr>
            <p:ph sz="quarter" idx="13"/>
          </p:nvPr>
        </p:nvSpPr>
        <p:spPr/>
        <p:txBody>
          <a:bodyPr/>
          <a:lstStyle/>
          <a:p>
            <a:r>
              <a:rPr smtClean="0"/>
              <a:t>What's an Execution Model?</a:t>
            </a:r>
          </a:p>
          <a:p>
            <a:pPr lvl="1"/>
            <a:r>
              <a:rPr smtClean="0"/>
              <a:t>an execution model provides an operational view of how instructions are executed on a specific computing architecture. </a:t>
            </a:r>
          </a:p>
          <a:p>
            <a:r>
              <a:rPr smtClean="0"/>
              <a:t>CUDA execution model</a:t>
            </a:r>
          </a:p>
          <a:p>
            <a:pPr lvl="1"/>
            <a:r>
              <a:rPr smtClean="0"/>
              <a:t>exposes an abstract view of the GPU parallel architecture, allowing you to reason about thread concurrency.</a:t>
            </a:r>
          </a:p>
          <a:p>
            <a:r>
              <a:rPr smtClean="0"/>
              <a:t>Why CUDA execution model?</a:t>
            </a:r>
          </a:p>
          <a:p>
            <a:pPr lvl="1"/>
            <a:r>
              <a:rPr smtClean="0"/>
              <a:t>provides insights that are useful for writing efficient code in terms of both instruction throughput and memory accesses.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Kepler K20X chip block diagram</a:t>
            </a:r>
            <a:endParaRPr lang="en-US" dirty="0"/>
          </a:p>
        </p:txBody>
      </p:sp>
      <p:pic>
        <p:nvPicPr>
          <p:cNvPr id="4098" name="Picture 2"/>
          <p:cNvPicPr>
            <a:picLocks noChangeAspect="1" noChangeArrowheads="1"/>
          </p:cNvPicPr>
          <p:nvPr/>
        </p:nvPicPr>
        <p:blipFill>
          <a:blip r:embed="rId2"/>
          <a:srcRect/>
          <a:stretch>
            <a:fillRect/>
          </a:stretch>
        </p:blipFill>
        <p:spPr bwMode="auto">
          <a:xfrm>
            <a:off x="762000" y="1143000"/>
            <a:ext cx="7505700" cy="52959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Kepler Architecture Innovations </a:t>
            </a:r>
            <a:endParaRPr lang="en-US" dirty="0"/>
          </a:p>
        </p:txBody>
      </p:sp>
      <p:sp>
        <p:nvSpPr>
          <p:cNvPr id="3" name="Content Placeholder 2"/>
          <p:cNvSpPr>
            <a:spLocks noGrp="1"/>
          </p:cNvSpPr>
          <p:nvPr>
            <p:ph sz="quarter" idx="13"/>
          </p:nvPr>
        </p:nvSpPr>
        <p:spPr/>
        <p:txBody>
          <a:bodyPr/>
          <a:lstStyle/>
          <a:p>
            <a:r>
              <a:rPr smtClean="0"/>
              <a:t>Enhanced SMs</a:t>
            </a:r>
          </a:p>
          <a:p>
            <a:r>
              <a:rPr smtClean="0"/>
              <a:t>Dynamic Parallelism</a:t>
            </a:r>
          </a:p>
          <a:p>
            <a:r>
              <a:rPr smtClean="0"/>
              <a:t>Hyper-Q</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2400" smtClean="0"/>
              <a:t>Kepler Architecture Innovations: Enhanced SMs</a:t>
            </a:r>
            <a:endParaRPr lang="en-US" sz="2400" dirty="0"/>
          </a:p>
        </p:txBody>
      </p:sp>
      <p:pic>
        <p:nvPicPr>
          <p:cNvPr id="5122" name="Picture 2"/>
          <p:cNvPicPr>
            <a:picLocks noChangeAspect="1" noChangeArrowheads="1"/>
          </p:cNvPicPr>
          <p:nvPr/>
        </p:nvPicPr>
        <p:blipFill>
          <a:blip r:embed="rId2"/>
          <a:srcRect/>
          <a:stretch>
            <a:fillRect/>
          </a:stretch>
        </p:blipFill>
        <p:spPr bwMode="auto">
          <a:xfrm>
            <a:off x="0" y="762000"/>
            <a:ext cx="9144000" cy="6096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Kepler Architecture Innovations: Enhanced SMs</a:t>
            </a:r>
            <a:endParaRPr lang="en-US" dirty="0"/>
          </a:p>
        </p:txBody>
      </p:sp>
      <p:sp>
        <p:nvSpPr>
          <p:cNvPr id="3" name="Content Placeholder 2"/>
          <p:cNvSpPr>
            <a:spLocks noGrp="1"/>
          </p:cNvSpPr>
          <p:nvPr>
            <p:ph sz="quarter" idx="13"/>
          </p:nvPr>
        </p:nvSpPr>
        <p:spPr/>
        <p:txBody>
          <a:bodyPr/>
          <a:lstStyle/>
          <a:p>
            <a:r>
              <a:rPr smtClean="0"/>
              <a:t>192 single-precision CUDA cores</a:t>
            </a:r>
          </a:p>
          <a:p>
            <a:r>
              <a:rPr smtClean="0"/>
              <a:t>64 double-precision units, </a:t>
            </a:r>
          </a:p>
          <a:p>
            <a:r>
              <a:rPr smtClean="0"/>
              <a:t>32 special function units (SFU), and </a:t>
            </a:r>
          </a:p>
          <a:p>
            <a:r>
              <a:rPr smtClean="0"/>
              <a:t>32 load/store units (LD/ST)</a:t>
            </a:r>
          </a:p>
          <a:p>
            <a:r>
              <a:rPr smtClean="0"/>
              <a:t>Register file size: 64k</a:t>
            </a:r>
          </a:p>
          <a:p>
            <a:r>
              <a:rPr smtClean="0"/>
              <a:t>four warp schedulers and eight instruction dispatchers</a:t>
            </a:r>
          </a:p>
          <a:p>
            <a:r>
              <a:rPr smtClean="0"/>
              <a:t>The Kepler K20X: </a:t>
            </a:r>
          </a:p>
          <a:p>
            <a:pPr lvl="1"/>
            <a:r>
              <a:rPr smtClean="0"/>
              <a:t>can schedule 64 warps per SM for a total of 2,048 threads</a:t>
            </a:r>
          </a:p>
          <a:p>
            <a:pPr lvl="1"/>
            <a:r>
              <a:rPr smtClean="0"/>
              <a:t>1 TFlop of peak double-precision computing power</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Kepler Architecture Innovations: Dynamic Parallelism</a:t>
            </a:r>
            <a:br>
              <a:rPr smtClean="0"/>
            </a:br>
            <a:endParaRPr lang="en-US" dirty="0"/>
          </a:p>
        </p:txBody>
      </p:sp>
      <p:sp>
        <p:nvSpPr>
          <p:cNvPr id="3" name="Content Placeholder 2"/>
          <p:cNvSpPr>
            <a:spLocks noGrp="1"/>
          </p:cNvSpPr>
          <p:nvPr>
            <p:ph sz="quarter" idx="13"/>
          </p:nvPr>
        </p:nvSpPr>
        <p:spPr/>
        <p:txBody>
          <a:bodyPr/>
          <a:lstStyle/>
          <a:p>
            <a:r>
              <a:rPr smtClean="0"/>
              <a:t>allows the GPU to dynamically launch new kernels</a:t>
            </a:r>
          </a:p>
          <a:p>
            <a:r>
              <a:rPr smtClean="0"/>
              <a:t>makes it easier for you to create and optimize recursive and data-dependent execution patterns.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Kepler Architecture Innovations: Dynamic Parallelism</a:t>
            </a:r>
            <a:br>
              <a:rPr smtClean="0"/>
            </a:br>
            <a:endParaRPr lang="en-US" dirty="0"/>
          </a:p>
        </p:txBody>
      </p:sp>
      <p:pic>
        <p:nvPicPr>
          <p:cNvPr id="6146" name="Picture 2"/>
          <p:cNvPicPr>
            <a:picLocks noChangeAspect="1" noChangeArrowheads="1"/>
          </p:cNvPicPr>
          <p:nvPr/>
        </p:nvPicPr>
        <p:blipFill>
          <a:blip r:embed="rId2"/>
          <a:srcRect/>
          <a:stretch>
            <a:fillRect/>
          </a:stretch>
        </p:blipFill>
        <p:spPr bwMode="auto">
          <a:xfrm>
            <a:off x="609600" y="2286000"/>
            <a:ext cx="7680960" cy="349517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Kepler Architecture Innovations: Hyper-Q</a:t>
            </a:r>
            <a:br>
              <a:rPr smtClean="0"/>
            </a:br>
            <a:endParaRPr lang="en-US" dirty="0"/>
          </a:p>
        </p:txBody>
      </p:sp>
      <p:sp>
        <p:nvSpPr>
          <p:cNvPr id="3" name="Content Placeholder 2"/>
          <p:cNvSpPr>
            <a:spLocks noGrp="1"/>
          </p:cNvSpPr>
          <p:nvPr>
            <p:ph sz="quarter" idx="13"/>
          </p:nvPr>
        </p:nvSpPr>
        <p:spPr/>
        <p:txBody>
          <a:bodyPr/>
          <a:lstStyle/>
          <a:p>
            <a:r>
              <a:rPr smtClean="0"/>
              <a:t>adds more simultaneous hardware connections between the CPU and GPU, </a:t>
            </a:r>
          </a:p>
          <a:p>
            <a:pPr lvl="1"/>
            <a:r>
              <a:rPr smtClean="0"/>
              <a:t>enabling CPU cores to simultaneously run more tasks on the GPU.</a:t>
            </a:r>
          </a:p>
          <a:p>
            <a:pPr lvl="1"/>
            <a:r>
              <a:rPr smtClean="0"/>
              <a:t>increased GPU utilization</a:t>
            </a:r>
          </a:p>
          <a:p>
            <a:pPr lvl="1"/>
            <a:r>
              <a:rPr smtClean="0"/>
              <a:t>reduced CPU idle time </a:t>
            </a:r>
          </a:p>
          <a:p>
            <a:r>
              <a:rPr smtClean="0"/>
              <a:t>Fermi GPUs rely on a single hardware work queue to pass tasks from the CPU to the GPU, which could cause a single task to block all other tasks behind it in the queue from making progress. Kepler Hyper-Q removes this limitation.</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Kepler Architecture Innovations: Hyper-Q</a:t>
            </a:r>
            <a:br>
              <a:rPr smtClean="0"/>
            </a:br>
            <a:endParaRPr lang="en-US" dirty="0"/>
          </a:p>
        </p:txBody>
      </p:sp>
      <p:pic>
        <p:nvPicPr>
          <p:cNvPr id="7170" name="Picture 2"/>
          <p:cNvPicPr>
            <a:picLocks noChangeAspect="1" noChangeArrowheads="1"/>
          </p:cNvPicPr>
          <p:nvPr/>
        </p:nvPicPr>
        <p:blipFill>
          <a:blip r:embed="rId2"/>
          <a:srcRect/>
          <a:stretch>
            <a:fillRect/>
          </a:stretch>
        </p:blipFill>
        <p:spPr bwMode="auto">
          <a:xfrm>
            <a:off x="0" y="1295400"/>
            <a:ext cx="9144000" cy="5562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Kepler Architecture Innovations: Hyper-Q</a:t>
            </a:r>
            <a:br>
              <a:rPr smtClean="0"/>
            </a:br>
            <a:endParaRPr lang="en-US" dirty="0"/>
          </a:p>
        </p:txBody>
      </p:sp>
      <p:sp>
        <p:nvSpPr>
          <p:cNvPr id="3" name="Content Placeholder 2"/>
          <p:cNvSpPr>
            <a:spLocks noGrp="1"/>
          </p:cNvSpPr>
          <p:nvPr>
            <p:ph sz="quarter" idx="13"/>
          </p:nvPr>
        </p:nvSpPr>
        <p:spPr/>
        <p:txBody>
          <a:bodyPr/>
          <a:lstStyle/>
          <a:p>
            <a:r>
              <a:rPr smtClean="0"/>
              <a:t>Hyper-Q enables more concurrency on the GPU, maximizing GPU utilization and increasing overall performance.</a:t>
            </a:r>
          </a:p>
          <a:p>
            <a:r>
              <a:rPr smtClean="0"/>
              <a:t>Lesson: Use multiple streams in your application</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Compute Capability &amp; Arch. Features</a:t>
            </a:r>
            <a:endParaRPr lang="en-US" dirty="0"/>
          </a:p>
        </p:txBody>
      </p:sp>
      <p:pic>
        <p:nvPicPr>
          <p:cNvPr id="8194" name="Picture 2"/>
          <p:cNvPicPr>
            <a:picLocks noChangeAspect="1" noChangeArrowheads="1"/>
          </p:cNvPicPr>
          <p:nvPr/>
        </p:nvPicPr>
        <p:blipFill>
          <a:blip r:embed="rId3"/>
          <a:srcRect/>
          <a:stretch>
            <a:fillRect/>
          </a:stretch>
        </p:blipFill>
        <p:spPr bwMode="auto">
          <a:xfrm>
            <a:off x="762000" y="990600"/>
            <a:ext cx="7680960" cy="2970932"/>
          </a:xfrm>
          <a:prstGeom prst="rect">
            <a:avLst/>
          </a:prstGeom>
          <a:noFill/>
          <a:ln w="9525">
            <a:noFill/>
            <a:miter lim="800000"/>
            <a:headEnd/>
            <a:tailEnd/>
          </a:ln>
          <a:effectLst/>
        </p:spPr>
      </p:pic>
      <p:pic>
        <p:nvPicPr>
          <p:cNvPr id="8195" name="Picture 3"/>
          <p:cNvPicPr>
            <a:picLocks noChangeAspect="1" noChangeArrowheads="1"/>
          </p:cNvPicPr>
          <p:nvPr/>
        </p:nvPicPr>
        <p:blipFill>
          <a:blip r:embed="rId4"/>
          <a:srcRect/>
          <a:stretch>
            <a:fillRect/>
          </a:stretch>
        </p:blipFill>
        <p:spPr bwMode="auto">
          <a:xfrm>
            <a:off x="761999" y="3956711"/>
            <a:ext cx="7680960" cy="238291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Aside: GPU Computing Platforms</a:t>
            </a:r>
            <a:endParaRPr lang="en-US" dirty="0"/>
          </a:p>
        </p:txBody>
      </p:sp>
      <p:sp>
        <p:nvSpPr>
          <p:cNvPr id="3" name="Content Placeholder 2"/>
          <p:cNvSpPr>
            <a:spLocks noGrp="1"/>
          </p:cNvSpPr>
          <p:nvPr>
            <p:ph sz="quarter" idx="13"/>
          </p:nvPr>
        </p:nvSpPr>
        <p:spPr/>
        <p:txBody>
          <a:bodyPr/>
          <a:lstStyle/>
          <a:p>
            <a:r>
              <a:rPr smtClean="0"/>
              <a:t>NVIDIA’s GPU computing platform is enabled on the following product families:</a:t>
            </a:r>
          </a:p>
          <a:p>
            <a:pPr lvl="1"/>
            <a:r>
              <a:rPr smtClean="0"/>
              <a:t>Tegra: for mobile and embedded devices</a:t>
            </a:r>
          </a:p>
          <a:p>
            <a:pPr lvl="1"/>
            <a:r>
              <a:rPr smtClean="0"/>
              <a:t>GeForce: for Consumer graphics</a:t>
            </a:r>
          </a:p>
          <a:p>
            <a:pPr lvl="1"/>
            <a:r>
              <a:rPr smtClean="0"/>
              <a:t>Quadro: for professional visualization</a:t>
            </a:r>
          </a:p>
          <a:p>
            <a:pPr lvl="1"/>
            <a:r>
              <a:rPr smtClean="0"/>
              <a:t>Tesla: for datacenters</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Threadblock and Warps</a:t>
            </a:r>
            <a:endParaRPr lang="en-US" dirty="0"/>
          </a:p>
        </p:txBody>
      </p:sp>
      <p:sp>
        <p:nvSpPr>
          <p:cNvPr id="3" name="Content Placeholder 2"/>
          <p:cNvSpPr>
            <a:spLocks noGrp="1"/>
          </p:cNvSpPr>
          <p:nvPr>
            <p:ph sz="quarter" idx="13"/>
          </p:nvPr>
        </p:nvSpPr>
        <p:spPr/>
        <p:txBody>
          <a:bodyPr/>
          <a:lstStyle/>
          <a:p>
            <a:r>
              <a:rPr smtClean="0"/>
              <a:t>Warps are the basic unit of execution in an SM. </a:t>
            </a:r>
          </a:p>
          <a:p>
            <a:r>
              <a:rPr smtClean="0"/>
              <a:t>When you launch a grid of thread blocks, the thread blocks in the grid are distributed among SMs. </a:t>
            </a:r>
          </a:p>
          <a:p>
            <a:r>
              <a:rPr smtClean="0"/>
              <a:t>Once a thread block is scheduled to an SM, threads in the thread block are further partitioned into warps.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Threadblock and Warps</a:t>
            </a:r>
            <a:endParaRPr lang="en-US" dirty="0"/>
          </a:p>
        </p:txBody>
      </p:sp>
      <p:sp>
        <p:nvSpPr>
          <p:cNvPr id="3" name="Content Placeholder 2"/>
          <p:cNvSpPr>
            <a:spLocks noGrp="1"/>
          </p:cNvSpPr>
          <p:nvPr>
            <p:ph sz="quarter" idx="13"/>
          </p:nvPr>
        </p:nvSpPr>
        <p:spPr>
          <a:xfrm>
            <a:off x="457200" y="1143000"/>
            <a:ext cx="7696200" cy="2743200"/>
          </a:xfrm>
        </p:spPr>
        <p:txBody>
          <a:bodyPr/>
          <a:lstStyle/>
          <a:p>
            <a:r>
              <a:rPr smtClean="0"/>
              <a:t>A warp consists of 32 consecutive threads and all threads in a warp are executed in Single Instruction Multiple Thread (SIMT) fashion; that is, all threads execute the same instruction, and each thread carries out that operation on its own private data. </a:t>
            </a:r>
            <a:endParaRPr lang="en-US" dirty="0"/>
          </a:p>
        </p:txBody>
      </p:sp>
      <p:pic>
        <p:nvPicPr>
          <p:cNvPr id="1026" name="Picture 2"/>
          <p:cNvPicPr>
            <a:picLocks noChangeAspect="1" noChangeArrowheads="1"/>
          </p:cNvPicPr>
          <p:nvPr/>
        </p:nvPicPr>
        <p:blipFill>
          <a:blip r:embed="rId2"/>
          <a:srcRect/>
          <a:stretch>
            <a:fillRect/>
          </a:stretch>
        </p:blipFill>
        <p:spPr bwMode="auto">
          <a:xfrm>
            <a:off x="1447800" y="4038600"/>
            <a:ext cx="5934075" cy="20669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Threadblock and Warps</a:t>
            </a:r>
            <a:endParaRPr lang="en-US" dirty="0"/>
          </a:p>
        </p:txBody>
      </p:sp>
      <p:sp>
        <p:nvSpPr>
          <p:cNvPr id="3" name="Content Placeholder 2"/>
          <p:cNvSpPr>
            <a:spLocks noGrp="1"/>
          </p:cNvSpPr>
          <p:nvPr>
            <p:ph sz="quarter" idx="13"/>
          </p:nvPr>
        </p:nvSpPr>
        <p:spPr>
          <a:xfrm>
            <a:off x="457200" y="1143000"/>
            <a:ext cx="7696200" cy="4038600"/>
          </a:xfrm>
        </p:spPr>
        <p:txBody>
          <a:bodyPr/>
          <a:lstStyle/>
          <a:p>
            <a:r>
              <a:rPr sz="2400" smtClean="0"/>
              <a:t>Thread blocks can be configured to be one-, two-, or three-dimensional. However, from the hardware perspective, all threads are arranged one-dimensionally. </a:t>
            </a:r>
          </a:p>
          <a:p>
            <a:r>
              <a:rPr sz="2400" smtClean="0"/>
              <a:t>Each thread has a unique ID in a block. </a:t>
            </a:r>
          </a:p>
          <a:p>
            <a:r>
              <a:rPr sz="2400" smtClean="0"/>
              <a:t>For a one-dimensional thread block, the unique thread ID is stored in the CUDA built-in variable threadIdx.x.</a:t>
            </a:r>
          </a:p>
          <a:p>
            <a:r>
              <a:rPr sz="2400" smtClean="0"/>
              <a:t>Threads with consecutive values for threadIdx.x are grouped into warps.</a:t>
            </a:r>
            <a:endParaRPr lang="en-US" sz="2400" dirty="0"/>
          </a:p>
        </p:txBody>
      </p:sp>
      <p:pic>
        <p:nvPicPr>
          <p:cNvPr id="2051" name="Picture 3"/>
          <p:cNvPicPr>
            <a:picLocks noChangeAspect="1" noChangeArrowheads="1"/>
          </p:cNvPicPr>
          <p:nvPr/>
        </p:nvPicPr>
        <p:blipFill>
          <a:blip r:embed="rId2"/>
          <a:srcRect/>
          <a:stretch>
            <a:fillRect/>
          </a:stretch>
        </p:blipFill>
        <p:spPr bwMode="auto">
          <a:xfrm>
            <a:off x="402493" y="5181600"/>
            <a:ext cx="8436707" cy="1295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Threadblock and Warps</a:t>
            </a:r>
            <a:endParaRPr lang="en-US" dirty="0"/>
          </a:p>
        </p:txBody>
      </p:sp>
      <p:sp>
        <p:nvSpPr>
          <p:cNvPr id="3" name="Content Placeholder 2"/>
          <p:cNvSpPr>
            <a:spLocks noGrp="1"/>
          </p:cNvSpPr>
          <p:nvPr>
            <p:ph sz="quarter" idx="13"/>
          </p:nvPr>
        </p:nvSpPr>
        <p:spPr/>
        <p:txBody>
          <a:bodyPr/>
          <a:lstStyle/>
          <a:p>
            <a:r>
              <a:rPr smtClean="0"/>
              <a:t>The logical layout of a two or three-dimensional thread block can be converted into its one-dimensional physical layout by using:</a:t>
            </a:r>
          </a:p>
          <a:p>
            <a:pPr lvl="1"/>
            <a:r>
              <a:rPr smtClean="0"/>
              <a:t>threadIdx.y * blockDim.x + threadIdx.x.</a:t>
            </a:r>
          </a:p>
          <a:p>
            <a:pPr lvl="1"/>
            <a:r>
              <a:rPr smtClean="0"/>
              <a:t>threadIdx.z * blockDim.y * blockDim.x + threadIdx.y * blockDim.x + threadIdx.x</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Threadblock and Warps</a:t>
            </a:r>
            <a:endParaRPr lang="en-US" dirty="0"/>
          </a:p>
        </p:txBody>
      </p:sp>
      <p:sp>
        <p:nvSpPr>
          <p:cNvPr id="3" name="Content Placeholder 2"/>
          <p:cNvSpPr>
            <a:spLocks noGrp="1"/>
          </p:cNvSpPr>
          <p:nvPr>
            <p:ph sz="quarter" idx="13"/>
          </p:nvPr>
        </p:nvSpPr>
        <p:spPr/>
        <p:txBody>
          <a:bodyPr/>
          <a:lstStyle/>
          <a:p>
            <a:r>
              <a:rPr smtClean="0"/>
              <a:t>The number of warps for a thread block can be determined as follows:</a:t>
            </a:r>
          </a:p>
          <a:p>
            <a:r>
              <a:rPr i="1" smtClean="0"/>
              <a:t>WarpsPerBlock = ceil ( ThreadsPerBlock /         </a:t>
            </a:r>
          </a:p>
          <a:p>
            <a:pPr>
              <a:buNone/>
            </a:pPr>
            <a:r>
              <a:rPr i="1" smtClean="0"/>
              <a:t>                                                          warpSize )</a:t>
            </a:r>
          </a:p>
          <a:p>
            <a:r>
              <a:rPr smtClean="0"/>
              <a:t>A warp is never split between different thread blocks. </a:t>
            </a:r>
          </a:p>
          <a:p>
            <a:r>
              <a:rPr smtClean="0"/>
              <a:t>If thread block size is not an even multiple of warp size, some threads are left inactive ( still consume SM resources, such as registers.)</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Threadblock and Warps</a:t>
            </a:r>
            <a:endParaRPr lang="en-US" dirty="0"/>
          </a:p>
        </p:txBody>
      </p:sp>
      <p:sp>
        <p:nvSpPr>
          <p:cNvPr id="4" name="Content Placeholder 3"/>
          <p:cNvSpPr>
            <a:spLocks noGrp="1"/>
          </p:cNvSpPr>
          <p:nvPr>
            <p:ph sz="quarter" idx="13"/>
          </p:nvPr>
        </p:nvSpPr>
        <p:spPr>
          <a:xfrm>
            <a:off x="457200" y="3657600"/>
            <a:ext cx="7696200" cy="2514600"/>
          </a:xfrm>
        </p:spPr>
        <p:txBody>
          <a:bodyPr/>
          <a:lstStyle/>
          <a:p>
            <a:r>
              <a:rPr dirty="0" smtClean="0"/>
              <a:t>Lesson: </a:t>
            </a:r>
            <a:r>
              <a:rPr dirty="0" smtClean="0">
                <a:solidFill>
                  <a:srgbClr val="FF0000"/>
                </a:solidFill>
              </a:rPr>
              <a:t>Keep </a:t>
            </a:r>
            <a:r>
              <a:rPr dirty="0" err="1" smtClean="0">
                <a:solidFill>
                  <a:srgbClr val="FF0000"/>
                </a:solidFill>
              </a:rPr>
              <a:t>threadblock</a:t>
            </a:r>
            <a:r>
              <a:rPr dirty="0" smtClean="0">
                <a:solidFill>
                  <a:srgbClr val="FF0000"/>
                </a:solidFill>
              </a:rPr>
              <a:t> size </a:t>
            </a:r>
            <a:r>
              <a:rPr dirty="0" err="1" smtClean="0">
                <a:solidFill>
                  <a:srgbClr val="FF0000"/>
                </a:solidFill>
              </a:rPr>
              <a:t>multitple</a:t>
            </a:r>
            <a:r>
              <a:rPr dirty="0" smtClean="0">
                <a:solidFill>
                  <a:srgbClr val="FF0000"/>
                </a:solidFill>
              </a:rPr>
              <a:t> of warp size:</a:t>
            </a:r>
          </a:p>
          <a:p>
            <a:pPr lvl="1"/>
            <a:r>
              <a:rPr lang="en-US" dirty="0" smtClean="0"/>
              <a:t>T</a:t>
            </a:r>
            <a:r>
              <a:rPr dirty="0" smtClean="0"/>
              <a:t>his doesn't waste GPU resources</a:t>
            </a:r>
          </a:p>
          <a:p>
            <a:pPr lvl="1"/>
            <a:r>
              <a:rPr lang="en-US" dirty="0" smtClean="0"/>
              <a:t>D</a:t>
            </a:r>
            <a:r>
              <a:rPr dirty="0" smtClean="0"/>
              <a:t>efinitely likely to improve performance </a:t>
            </a:r>
          </a:p>
          <a:p>
            <a:r>
              <a:rPr dirty="0" smtClean="0"/>
              <a:t>Run the vector addition using &lt;&lt;&lt;N,1&gt;&gt;&gt;</a:t>
            </a:r>
          </a:p>
          <a:p>
            <a:pPr lvl="1"/>
            <a:r>
              <a:rPr dirty="0" smtClean="0"/>
              <a:t>N equals number of elements in a vector</a:t>
            </a:r>
            <a:endParaRPr lang="en-US" dirty="0"/>
          </a:p>
        </p:txBody>
      </p:sp>
      <p:pic>
        <p:nvPicPr>
          <p:cNvPr id="3074" name="Picture 2"/>
          <p:cNvPicPr>
            <a:picLocks noChangeAspect="1" noChangeArrowheads="1"/>
          </p:cNvPicPr>
          <p:nvPr/>
        </p:nvPicPr>
        <p:blipFill>
          <a:blip r:embed="rId2"/>
          <a:srcRect/>
          <a:stretch>
            <a:fillRect/>
          </a:stretch>
        </p:blipFill>
        <p:spPr bwMode="auto">
          <a:xfrm>
            <a:off x="1066800" y="1371600"/>
            <a:ext cx="6766560" cy="195643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Aside Threadblock: Logical View vs Hardware View</a:t>
            </a:r>
            <a:endParaRPr lang="en-US" dirty="0"/>
          </a:p>
        </p:txBody>
      </p:sp>
      <p:sp>
        <p:nvSpPr>
          <p:cNvPr id="3" name="Content Placeholder 2"/>
          <p:cNvSpPr>
            <a:spLocks noGrp="1"/>
          </p:cNvSpPr>
          <p:nvPr>
            <p:ph sz="quarter" idx="13"/>
          </p:nvPr>
        </p:nvSpPr>
        <p:spPr/>
        <p:txBody>
          <a:bodyPr/>
          <a:lstStyle/>
          <a:p>
            <a:r>
              <a:rPr dirty="0" smtClean="0"/>
              <a:t>From the logical perspective, a thread block is a collection of threads organized in a 1D, 2D, or 3D layout.</a:t>
            </a:r>
          </a:p>
          <a:p>
            <a:r>
              <a:rPr dirty="0" smtClean="0"/>
              <a:t>From the hardware perspective, threads in a thread block are organized in a 1D layout, and each set of 32 consecutive threads forms a warp.</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Warp Divergence</a:t>
            </a:r>
            <a:endParaRPr lang="en-US" dirty="0"/>
          </a:p>
        </p:txBody>
      </p:sp>
      <p:sp>
        <p:nvSpPr>
          <p:cNvPr id="3" name="Content Placeholder 2"/>
          <p:cNvSpPr>
            <a:spLocks noGrp="1"/>
          </p:cNvSpPr>
          <p:nvPr>
            <p:ph sz="quarter" idx="13"/>
          </p:nvPr>
        </p:nvSpPr>
        <p:spPr/>
        <p:txBody>
          <a:bodyPr/>
          <a:lstStyle/>
          <a:p>
            <a:r>
              <a:rPr lang="en-US" dirty="0" smtClean="0"/>
              <a:t>O</a:t>
            </a:r>
            <a:r>
              <a:rPr smtClean="0"/>
              <a:t>ccurs when threads in a warp follow different execution paths.</a:t>
            </a:r>
          </a:p>
          <a:p>
            <a:r>
              <a:rPr smtClean="0"/>
              <a:t>if (cond) { ... } else { ... } </a:t>
            </a:r>
          </a:p>
          <a:p>
            <a:pPr lvl="1"/>
            <a:r>
              <a:rPr smtClean="0"/>
              <a:t>assume this code in a kernel</a:t>
            </a:r>
          </a:p>
          <a:p>
            <a:pPr lvl="1"/>
            <a:r>
              <a:rPr smtClean="0"/>
              <a:t>Also assume, for some threads </a:t>
            </a:r>
            <a:r>
              <a:rPr i="1" smtClean="0"/>
              <a:t>cond </a:t>
            </a:r>
            <a:r>
              <a:rPr smtClean="0"/>
              <a:t>is true while for others </a:t>
            </a:r>
            <a:r>
              <a:rPr i="1" smtClean="0"/>
              <a:t>cond</a:t>
            </a:r>
            <a:r>
              <a:rPr smtClean="0"/>
              <a:t> is false. This situation creates warp divergence</a:t>
            </a:r>
          </a:p>
          <a:p>
            <a:r>
              <a:rPr smtClean="0"/>
              <a:t>If threads of a warp diverge, the warp serially executes each branch path, disabling threads that do not take that path. </a:t>
            </a:r>
          </a:p>
          <a:p>
            <a:r>
              <a:rPr smtClean="0"/>
              <a:t>Warp divergence can cause significantly degraded performance.</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Warp Divergence</a:t>
            </a:r>
            <a:endParaRPr lang="en-US" dirty="0"/>
          </a:p>
        </p:txBody>
      </p:sp>
      <p:pic>
        <p:nvPicPr>
          <p:cNvPr id="4098" name="Picture 2"/>
          <p:cNvPicPr>
            <a:picLocks noChangeAspect="1" noChangeArrowheads="1"/>
          </p:cNvPicPr>
          <p:nvPr/>
        </p:nvPicPr>
        <p:blipFill>
          <a:blip r:embed="rId2"/>
          <a:srcRect/>
          <a:stretch>
            <a:fillRect/>
          </a:stretch>
        </p:blipFill>
        <p:spPr bwMode="auto">
          <a:xfrm>
            <a:off x="0" y="2133600"/>
            <a:ext cx="9135910" cy="3657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Warp Divergence</a:t>
            </a:r>
            <a:endParaRPr lang="en-US" dirty="0"/>
          </a:p>
        </p:txBody>
      </p:sp>
      <p:sp>
        <p:nvSpPr>
          <p:cNvPr id="3" name="Content Placeholder 2"/>
          <p:cNvSpPr>
            <a:spLocks noGrp="1"/>
          </p:cNvSpPr>
          <p:nvPr>
            <p:ph sz="quarter" idx="13"/>
          </p:nvPr>
        </p:nvSpPr>
        <p:spPr/>
        <p:txBody>
          <a:bodyPr/>
          <a:lstStyle/>
          <a:p>
            <a:r>
              <a:rPr dirty="0" smtClean="0"/>
              <a:t>Lesson: </a:t>
            </a:r>
          </a:p>
          <a:p>
            <a:pPr lvl="1"/>
            <a:r>
              <a:rPr dirty="0" smtClean="0"/>
              <a:t>Try to avoid different execution paths within the same warp.</a:t>
            </a:r>
          </a:p>
          <a:p>
            <a:pPr lvl="1"/>
            <a:r>
              <a:rPr dirty="0" smtClean="0"/>
              <a:t>Keep in mind that the assignment of threads to warp in a thread block is deterministic. Therefore, it may be possible (though not trivial, depending on the algorithm) to partition data in such a way as to ensure all threads in the same warp take the same control path in an application.</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GPU Architecture Overview</a:t>
            </a:r>
            <a:endParaRPr lang="en-US" dirty="0"/>
          </a:p>
        </p:txBody>
      </p:sp>
      <p:sp>
        <p:nvSpPr>
          <p:cNvPr id="3" name="Content Placeholder 2"/>
          <p:cNvSpPr>
            <a:spLocks noGrp="1"/>
          </p:cNvSpPr>
          <p:nvPr>
            <p:ph sz="quarter" idx="13"/>
          </p:nvPr>
        </p:nvSpPr>
        <p:spPr/>
        <p:txBody>
          <a:bodyPr/>
          <a:lstStyle/>
          <a:p>
            <a:r>
              <a:rPr smtClean="0"/>
              <a:t>The GPU architecture is built around a scalable array of </a:t>
            </a:r>
            <a:r>
              <a:rPr i="1" smtClean="0"/>
              <a:t>Streaming Multiprocessors (SM). </a:t>
            </a:r>
          </a:p>
          <a:p>
            <a:r>
              <a:rPr i="1" smtClean="0"/>
              <a:t>GPU </a:t>
            </a:r>
            <a:r>
              <a:rPr smtClean="0"/>
              <a:t>hardware parallelism is achieved through the replication of SMs.</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Warp Execution Context</a:t>
            </a:r>
            <a:endParaRPr lang="en-US" dirty="0"/>
          </a:p>
        </p:txBody>
      </p:sp>
      <p:sp>
        <p:nvSpPr>
          <p:cNvPr id="3" name="Content Placeholder 2"/>
          <p:cNvSpPr>
            <a:spLocks noGrp="1"/>
          </p:cNvSpPr>
          <p:nvPr>
            <p:ph sz="quarter" idx="13"/>
          </p:nvPr>
        </p:nvSpPr>
        <p:spPr/>
        <p:txBody>
          <a:bodyPr/>
          <a:lstStyle/>
          <a:p>
            <a:r>
              <a:rPr smtClean="0"/>
              <a:t>Warp: basic unit of execution in GPUs</a:t>
            </a:r>
          </a:p>
          <a:p>
            <a:r>
              <a:rPr smtClean="0"/>
              <a:t>Main resources include:</a:t>
            </a:r>
          </a:p>
          <a:p>
            <a:pPr lvl="1"/>
            <a:r>
              <a:rPr smtClean="0"/>
              <a:t>Program counters</a:t>
            </a:r>
          </a:p>
          <a:p>
            <a:pPr lvl="1"/>
            <a:r>
              <a:rPr smtClean="0"/>
              <a:t>Registers</a:t>
            </a:r>
          </a:p>
          <a:p>
            <a:pPr lvl="1"/>
            <a:r>
              <a:rPr smtClean="0"/>
              <a:t>Shared memory</a:t>
            </a:r>
          </a:p>
          <a:p>
            <a:r>
              <a:rPr lang="en-US" dirty="0" smtClean="0"/>
              <a:t>E</a:t>
            </a:r>
            <a:r>
              <a:rPr smtClean="0"/>
              <a:t>acp warp's execution context maintained on-chip during the entire lifetime of the warp. Therefore, switching from one execution context to another has little overhead (1 or 2 cycles).</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Warp Execution Context</a:t>
            </a:r>
            <a:endParaRPr lang="en-US" dirty="0"/>
          </a:p>
        </p:txBody>
      </p:sp>
      <p:sp>
        <p:nvSpPr>
          <p:cNvPr id="3" name="Content Placeholder 2"/>
          <p:cNvSpPr>
            <a:spLocks noGrp="1"/>
          </p:cNvSpPr>
          <p:nvPr>
            <p:ph sz="quarter" idx="13"/>
          </p:nvPr>
        </p:nvSpPr>
        <p:spPr/>
        <p:txBody>
          <a:bodyPr/>
          <a:lstStyle/>
          <a:p>
            <a:r>
              <a:rPr smtClean="0"/>
              <a:t>Each SM has a set of 32-bit registers stored in a register file that are partitioned among threads, and a fixed amount of shared memory that is partitioned among thread blocks. </a:t>
            </a:r>
          </a:p>
          <a:p>
            <a:r>
              <a:rPr smtClean="0">
                <a:solidFill>
                  <a:srgbClr val="FF0000"/>
                </a:solidFill>
              </a:rPr>
              <a:t>The number of thread blocks and warps that can simultaneously reside on an SM for a given kernel depends on 1) the number of registers, 2) amount of shared memory and 3) execution configuration</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smtClean="0"/>
              <a:t>Warp Execution Context</a:t>
            </a:r>
            <a:endParaRPr lang="en-US" dirty="0"/>
          </a:p>
        </p:txBody>
      </p:sp>
      <p:pic>
        <p:nvPicPr>
          <p:cNvPr id="5122" name="Picture 2"/>
          <p:cNvPicPr>
            <a:picLocks noChangeAspect="1" noChangeArrowheads="1"/>
          </p:cNvPicPr>
          <p:nvPr/>
        </p:nvPicPr>
        <p:blipFill>
          <a:blip r:embed="rId2"/>
          <a:srcRect/>
          <a:stretch>
            <a:fillRect/>
          </a:stretch>
        </p:blipFill>
        <p:spPr bwMode="auto">
          <a:xfrm>
            <a:off x="762000" y="2209800"/>
            <a:ext cx="7498080" cy="269593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smtClean="0"/>
              <a:t>Warp Execution Context</a:t>
            </a:r>
            <a:endParaRPr lang="en-US" dirty="0"/>
          </a:p>
        </p:txBody>
      </p:sp>
      <p:pic>
        <p:nvPicPr>
          <p:cNvPr id="6146" name="Picture 2"/>
          <p:cNvPicPr>
            <a:picLocks noChangeAspect="1" noChangeArrowheads="1"/>
          </p:cNvPicPr>
          <p:nvPr/>
        </p:nvPicPr>
        <p:blipFill>
          <a:blip r:embed="rId2"/>
          <a:srcRect/>
          <a:stretch>
            <a:fillRect/>
          </a:stretch>
        </p:blipFill>
        <p:spPr bwMode="auto">
          <a:xfrm>
            <a:off x="609600" y="2133600"/>
            <a:ext cx="7498080" cy="279340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Warp Execution Context</a:t>
            </a:r>
            <a:endParaRPr lang="en-US" dirty="0"/>
          </a:p>
        </p:txBody>
      </p:sp>
      <p:sp>
        <p:nvSpPr>
          <p:cNvPr id="3" name="Content Placeholder 2"/>
          <p:cNvSpPr>
            <a:spLocks noGrp="1"/>
          </p:cNvSpPr>
          <p:nvPr>
            <p:ph sz="quarter" idx="13"/>
          </p:nvPr>
        </p:nvSpPr>
        <p:spPr>
          <a:xfrm>
            <a:off x="457200" y="1143000"/>
            <a:ext cx="7696200" cy="2362200"/>
          </a:xfrm>
        </p:spPr>
        <p:txBody>
          <a:bodyPr/>
          <a:lstStyle/>
          <a:p>
            <a:r>
              <a:rPr smtClean="0"/>
              <a:t>Resource availability generally limits the number of resident thread blocks per SM. </a:t>
            </a:r>
          </a:p>
          <a:p>
            <a:r>
              <a:rPr smtClean="0">
                <a:solidFill>
                  <a:srgbClr val="FF0000"/>
                </a:solidFill>
              </a:rPr>
              <a:t>If there are insufficient registers or shared memory on each SM to process at least one block, the kernel launch will fail. 	</a:t>
            </a:r>
            <a:endParaRPr lang="en-US" dirty="0">
              <a:solidFill>
                <a:srgbClr val="FF0000"/>
              </a:solidFill>
            </a:endParaRPr>
          </a:p>
        </p:txBody>
      </p:sp>
      <p:pic>
        <p:nvPicPr>
          <p:cNvPr id="7170" name="Picture 2"/>
          <p:cNvPicPr>
            <a:picLocks noChangeAspect="1" noChangeArrowheads="1"/>
          </p:cNvPicPr>
          <p:nvPr/>
        </p:nvPicPr>
        <p:blipFill>
          <a:blip r:embed="rId2"/>
          <a:srcRect/>
          <a:stretch>
            <a:fillRect/>
          </a:stretch>
        </p:blipFill>
        <p:spPr bwMode="auto">
          <a:xfrm>
            <a:off x="0" y="3429000"/>
            <a:ext cx="9144000" cy="3429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Warp Execution State</a:t>
            </a:r>
            <a:endParaRPr lang="en-US" dirty="0"/>
          </a:p>
        </p:txBody>
      </p:sp>
      <p:sp>
        <p:nvSpPr>
          <p:cNvPr id="3" name="Content Placeholder 2"/>
          <p:cNvSpPr>
            <a:spLocks noGrp="1"/>
          </p:cNvSpPr>
          <p:nvPr>
            <p:ph sz="quarter" idx="13"/>
          </p:nvPr>
        </p:nvSpPr>
        <p:spPr/>
        <p:txBody>
          <a:bodyPr/>
          <a:lstStyle/>
          <a:p>
            <a:r>
              <a:rPr smtClean="0">
                <a:solidFill>
                  <a:srgbClr val="FF0000"/>
                </a:solidFill>
              </a:rPr>
              <a:t>A</a:t>
            </a:r>
            <a:r>
              <a:rPr i="1" smtClean="0">
                <a:solidFill>
                  <a:srgbClr val="FF0000"/>
                </a:solidFill>
              </a:rPr>
              <a:t>ctive thread block </a:t>
            </a:r>
            <a:r>
              <a:rPr i="1" smtClean="0"/>
              <a:t>when compute resources, such as registers and shared memory, </a:t>
            </a:r>
            <a:r>
              <a:rPr smtClean="0"/>
              <a:t>have been allocated to it. The warps it contains are called </a:t>
            </a:r>
            <a:r>
              <a:rPr i="1" smtClean="0">
                <a:solidFill>
                  <a:srgbClr val="FF0000"/>
                </a:solidFill>
              </a:rPr>
              <a:t>active warps. </a:t>
            </a:r>
          </a:p>
          <a:p>
            <a:r>
              <a:rPr i="1" smtClean="0"/>
              <a:t>Active warps can be </a:t>
            </a:r>
            <a:r>
              <a:rPr smtClean="0"/>
              <a:t>further classified into the following three types:</a:t>
            </a:r>
          </a:p>
          <a:p>
            <a:pPr lvl="1"/>
            <a:r>
              <a:rPr smtClean="0"/>
              <a:t>Selected warp: actively executing now</a:t>
            </a:r>
          </a:p>
          <a:p>
            <a:pPr lvl="1"/>
            <a:r>
              <a:rPr smtClean="0"/>
              <a:t>Stalled warp: </a:t>
            </a:r>
            <a:r>
              <a:rPr i="1" smtClean="0"/>
              <a:t>not ready for execution</a:t>
            </a:r>
            <a:endParaRPr smtClean="0"/>
          </a:p>
          <a:p>
            <a:pPr lvl="1"/>
            <a:r>
              <a:rPr smtClean="0"/>
              <a:t>Eligible warp: </a:t>
            </a:r>
            <a:r>
              <a:rPr i="1" smtClean="0"/>
              <a:t>ready for execution </a:t>
            </a:r>
            <a:r>
              <a:rPr smtClean="0"/>
              <a:t>but not currently executing</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Warp Execution State</a:t>
            </a:r>
            <a:endParaRPr lang="en-US" dirty="0"/>
          </a:p>
        </p:txBody>
      </p:sp>
      <p:sp>
        <p:nvSpPr>
          <p:cNvPr id="3" name="Content Placeholder 2"/>
          <p:cNvSpPr>
            <a:spLocks noGrp="1"/>
          </p:cNvSpPr>
          <p:nvPr>
            <p:ph sz="quarter" idx="13"/>
          </p:nvPr>
        </p:nvSpPr>
        <p:spPr/>
        <p:txBody>
          <a:bodyPr/>
          <a:lstStyle/>
          <a:p>
            <a:r>
              <a:rPr smtClean="0"/>
              <a:t>The warp schedulers on an SM select active warps on every cycle and dispatch them to execution units.</a:t>
            </a:r>
          </a:p>
          <a:p>
            <a:r>
              <a:rPr smtClean="0"/>
              <a:t>In order to maximize GPU utilization, you need to maximize the number of active warps.</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Latency Hiding/ Full Utilization</a:t>
            </a:r>
            <a:endParaRPr lang="en-US" dirty="0"/>
          </a:p>
        </p:txBody>
      </p:sp>
      <p:sp>
        <p:nvSpPr>
          <p:cNvPr id="3" name="Content Placeholder 2"/>
          <p:cNvSpPr>
            <a:spLocks noGrp="1"/>
          </p:cNvSpPr>
          <p:nvPr>
            <p:ph sz="quarter" idx="13"/>
          </p:nvPr>
        </p:nvSpPr>
        <p:spPr/>
        <p:txBody>
          <a:bodyPr/>
          <a:lstStyle/>
          <a:p>
            <a:r>
              <a:rPr smtClean="0"/>
              <a:t>An SM relies on thread-level parallelism to maximize utilization of its functional units. </a:t>
            </a:r>
          </a:p>
          <a:p>
            <a:pPr lvl="1"/>
            <a:r>
              <a:rPr smtClean="0"/>
              <a:t>Utilization is therefore directly linked to the number of resident warps. </a:t>
            </a:r>
          </a:p>
          <a:p>
            <a:r>
              <a:rPr i="1" smtClean="0"/>
              <a:t>Full compute </a:t>
            </a:r>
            <a:r>
              <a:rPr smtClean="0"/>
              <a:t>resource utilization is achieved when all warp schedulers have an eligible warp at instruction issue time.</a:t>
            </a:r>
          </a:p>
          <a:p>
            <a:pPr lvl="1"/>
            <a:r>
              <a:rPr smtClean="0"/>
              <a:t>This ensures that the latency of each instruction can be hidden by issuing other instructions in other resident warps.</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smtClean="0"/>
              <a:t>Latency Hiding/ Full Utilization</a:t>
            </a:r>
            <a:endParaRPr lang="en-US" dirty="0"/>
          </a:p>
        </p:txBody>
      </p:sp>
      <p:pic>
        <p:nvPicPr>
          <p:cNvPr id="1026" name="Picture 2"/>
          <p:cNvPicPr>
            <a:picLocks noChangeAspect="1" noChangeArrowheads="1"/>
          </p:cNvPicPr>
          <p:nvPr/>
        </p:nvPicPr>
        <p:blipFill>
          <a:blip r:embed="rId2"/>
          <a:srcRect/>
          <a:stretch>
            <a:fillRect/>
          </a:stretch>
        </p:blipFill>
        <p:spPr bwMode="auto">
          <a:xfrm>
            <a:off x="733425" y="2386013"/>
            <a:ext cx="7677150" cy="20859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Latency Hiding/ Full Utilization</a:t>
            </a:r>
            <a:endParaRPr lang="en-US" dirty="0"/>
          </a:p>
        </p:txBody>
      </p:sp>
      <p:sp>
        <p:nvSpPr>
          <p:cNvPr id="3" name="Content Placeholder 2"/>
          <p:cNvSpPr>
            <a:spLocks noGrp="1"/>
          </p:cNvSpPr>
          <p:nvPr>
            <p:ph sz="quarter" idx="13"/>
          </p:nvPr>
        </p:nvSpPr>
        <p:spPr/>
        <p:txBody>
          <a:bodyPr/>
          <a:lstStyle/>
          <a:p>
            <a:r>
              <a:rPr smtClean="0"/>
              <a:t>When considering instruction latency, instructions can be classified into two basic types:</a:t>
            </a:r>
          </a:p>
          <a:p>
            <a:pPr lvl="1"/>
            <a:r>
              <a:rPr smtClean="0"/>
              <a:t>Arithmetic instructions</a:t>
            </a:r>
          </a:p>
          <a:p>
            <a:pPr lvl="1"/>
            <a:r>
              <a:rPr smtClean="0"/>
              <a:t>Memory instructions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smtClean="0"/>
              <a:t>GPU Architecture Overview: Fermi SM</a:t>
            </a:r>
            <a:endParaRPr lang="en-US" dirty="0"/>
          </a:p>
        </p:txBody>
      </p:sp>
      <p:sp>
        <p:nvSpPr>
          <p:cNvPr id="6" name="Content Placeholder 5"/>
          <p:cNvSpPr>
            <a:spLocks noGrp="1"/>
          </p:cNvSpPr>
          <p:nvPr>
            <p:ph sz="quarter" idx="13"/>
          </p:nvPr>
        </p:nvSpPr>
        <p:spPr>
          <a:xfrm>
            <a:off x="457200" y="1143000"/>
            <a:ext cx="2819400" cy="5029200"/>
          </a:xfrm>
        </p:spPr>
        <p:txBody>
          <a:bodyPr/>
          <a:lstStyle/>
          <a:p>
            <a:r>
              <a:rPr smtClean="0"/>
              <a:t>CUDA Cores</a:t>
            </a:r>
          </a:p>
          <a:p>
            <a:r>
              <a:rPr smtClean="0"/>
              <a:t>Shared Memory/L1 Cache</a:t>
            </a:r>
          </a:p>
          <a:p>
            <a:r>
              <a:rPr smtClean="0"/>
              <a:t>Register File</a:t>
            </a:r>
          </a:p>
          <a:p>
            <a:r>
              <a:rPr smtClean="0"/>
              <a:t>Load/Store Units</a:t>
            </a:r>
          </a:p>
          <a:p>
            <a:r>
              <a:rPr smtClean="0"/>
              <a:t>Special Function Units</a:t>
            </a:r>
          </a:p>
          <a:p>
            <a:r>
              <a:rPr smtClean="0"/>
              <a:t>Warp Scheduler</a:t>
            </a:r>
            <a:endParaRPr lang="en-US" dirty="0"/>
          </a:p>
        </p:txBody>
      </p:sp>
      <p:pic>
        <p:nvPicPr>
          <p:cNvPr id="2" name="Picture 2"/>
          <p:cNvPicPr>
            <a:picLocks noChangeAspect="1" noChangeArrowheads="1"/>
          </p:cNvPicPr>
          <p:nvPr/>
        </p:nvPicPr>
        <p:blipFill>
          <a:blip r:embed="rId3"/>
          <a:srcRect/>
          <a:stretch>
            <a:fillRect/>
          </a:stretch>
        </p:blipFill>
        <p:spPr bwMode="auto">
          <a:xfrm>
            <a:off x="3657600" y="888893"/>
            <a:ext cx="5486400" cy="596910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Latency Hiding/ Full Utilization</a:t>
            </a:r>
            <a:endParaRPr lang="en-US" dirty="0"/>
          </a:p>
        </p:txBody>
      </p:sp>
      <p:sp>
        <p:nvSpPr>
          <p:cNvPr id="3" name="Content Placeholder 2"/>
          <p:cNvSpPr>
            <a:spLocks noGrp="1"/>
          </p:cNvSpPr>
          <p:nvPr>
            <p:ph sz="quarter" idx="13"/>
          </p:nvPr>
        </p:nvSpPr>
        <p:spPr/>
        <p:txBody>
          <a:bodyPr/>
          <a:lstStyle/>
          <a:p>
            <a:r>
              <a:rPr dirty="0" smtClean="0"/>
              <a:t>Estimating the number of active warps required to hide latency. </a:t>
            </a:r>
          </a:p>
          <a:p>
            <a:pPr lvl="1"/>
            <a:r>
              <a:rPr i="1" dirty="0" smtClean="0"/>
              <a:t>Number of Required Warps = </a:t>
            </a:r>
            <a:r>
              <a:rPr i="1" dirty="0" err="1" smtClean="0"/>
              <a:t>Inst</a:t>
            </a:r>
            <a:r>
              <a:rPr i="1" dirty="0" smtClean="0"/>
              <a:t> latency × Throughput (in terms of warp)</a:t>
            </a:r>
            <a:endParaRPr dirty="0" smtClean="0"/>
          </a:p>
          <a:p>
            <a:pPr lvl="1"/>
            <a:r>
              <a:rPr lang="en-US" dirty="0" smtClean="0"/>
              <a:t>F</a:t>
            </a:r>
            <a:r>
              <a:rPr dirty="0" smtClean="0"/>
              <a:t>ine-grained multithreading in each CUDA core</a:t>
            </a:r>
          </a:p>
          <a:p>
            <a:pPr lvl="1"/>
            <a:r>
              <a:rPr dirty="0" smtClean="0"/>
              <a:t>Single thread: assume inst2 depends on inst1 and inst1 latency is 20 cycles then to hide inst1 latency this thread needs 20 instructions b/w inst1 and inst2. The same basic principal applies to GPUs except that instructions come from different threads, i.e. fine-grained multithreading.</a:t>
            </a:r>
          </a:p>
          <a:p>
            <a:pPr lvl="1"/>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Arith. Inst Latency Hiding/ Full Utilization</a:t>
            </a:r>
            <a:endParaRPr lang="en-US" dirty="0"/>
          </a:p>
        </p:txBody>
      </p:sp>
      <p:sp>
        <p:nvSpPr>
          <p:cNvPr id="3" name="Content Placeholder 2"/>
          <p:cNvSpPr>
            <a:spLocks noGrp="1"/>
          </p:cNvSpPr>
          <p:nvPr>
            <p:ph sz="quarter" idx="13"/>
          </p:nvPr>
        </p:nvSpPr>
        <p:spPr/>
        <p:txBody>
          <a:bodyPr/>
          <a:lstStyle/>
          <a:p>
            <a:r>
              <a:rPr smtClean="0"/>
              <a:t>For arithmetic operations, the required parallelism can be expressed as the number of operations required to hide arithmetic latency. The arithmetic operation used as an example here is a 32-bit floating-point multiply-add (</a:t>
            </a:r>
            <a:r>
              <a:rPr i="1" smtClean="0"/>
              <a:t>a + b × c), expressed as the number of operations per clock cycle per SM. </a:t>
            </a:r>
          </a:p>
          <a:p>
            <a:r>
              <a:rPr i="1" smtClean="0"/>
              <a:t>The </a:t>
            </a:r>
            <a:r>
              <a:rPr smtClean="0"/>
              <a:t>throughput varies for different arithmetic instructions.</a:t>
            </a:r>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Arith. Inst Latency Hiding/ Full Utilization</a:t>
            </a:r>
            <a:endParaRPr lang="en-US" dirty="0"/>
          </a:p>
        </p:txBody>
      </p:sp>
      <p:sp>
        <p:nvSpPr>
          <p:cNvPr id="3" name="Content Placeholder 2"/>
          <p:cNvSpPr>
            <a:spLocks noGrp="1"/>
          </p:cNvSpPr>
          <p:nvPr>
            <p:ph sz="quarter" idx="13"/>
          </p:nvPr>
        </p:nvSpPr>
        <p:spPr>
          <a:xfrm>
            <a:off x="457200" y="1143000"/>
            <a:ext cx="7696200" cy="2819400"/>
          </a:xfrm>
        </p:spPr>
        <p:txBody>
          <a:bodyPr/>
          <a:lstStyle/>
          <a:p>
            <a:r>
              <a:rPr lang="en-US" dirty="0" smtClean="0"/>
              <a:t>T</a:t>
            </a:r>
            <a:r>
              <a:rPr smtClean="0"/>
              <a:t>o keep SM fully utilized for MAD inst:</a:t>
            </a:r>
          </a:p>
          <a:p>
            <a:pPr lvl="1"/>
            <a:r>
              <a:rPr smtClean="0"/>
              <a:t>Fermi needs 640 MAD operations</a:t>
            </a:r>
          </a:p>
          <a:p>
            <a:pPr lvl="1"/>
            <a:r>
              <a:rPr smtClean="0"/>
              <a:t>Kepler needs 3,840 MAD operations</a:t>
            </a:r>
          </a:p>
          <a:p>
            <a:r>
              <a:rPr smtClean="0"/>
              <a:t>These independent operations come from 640 or 3,840 threads or fewer threads but with more indep operations per thread</a:t>
            </a:r>
          </a:p>
          <a:p>
            <a:pPr lvl="1"/>
            <a:endParaRPr lang="en-US" dirty="0"/>
          </a:p>
        </p:txBody>
      </p:sp>
      <p:pic>
        <p:nvPicPr>
          <p:cNvPr id="3074" name="Picture 2"/>
          <p:cNvPicPr>
            <a:picLocks noChangeAspect="1" noChangeArrowheads="1"/>
          </p:cNvPicPr>
          <p:nvPr/>
        </p:nvPicPr>
        <p:blipFill>
          <a:blip r:embed="rId3"/>
          <a:srcRect/>
          <a:stretch>
            <a:fillRect/>
          </a:stretch>
        </p:blipFill>
        <p:spPr bwMode="auto">
          <a:xfrm>
            <a:off x="0" y="3962400"/>
            <a:ext cx="9144000" cy="2438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Arith. Inst Latency Hiding/ Full Utilization</a:t>
            </a:r>
            <a:endParaRPr lang="en-US" dirty="0"/>
          </a:p>
        </p:txBody>
      </p:sp>
      <p:sp>
        <p:nvSpPr>
          <p:cNvPr id="3" name="Content Placeholder 2"/>
          <p:cNvSpPr>
            <a:spLocks noGrp="1"/>
          </p:cNvSpPr>
          <p:nvPr>
            <p:ph sz="quarter" idx="13"/>
          </p:nvPr>
        </p:nvSpPr>
        <p:spPr>
          <a:xfrm>
            <a:off x="457200" y="1143000"/>
            <a:ext cx="7696200" cy="5029200"/>
          </a:xfrm>
        </p:spPr>
        <p:txBody>
          <a:bodyPr/>
          <a:lstStyle/>
          <a:p>
            <a:r>
              <a:rPr smtClean="0">
                <a:solidFill>
                  <a:srgbClr val="FF0000"/>
                </a:solidFill>
              </a:rPr>
              <a:t>Lesson:  Two ways to maximize SM arithmetic resources:</a:t>
            </a:r>
          </a:p>
          <a:p>
            <a:pPr lvl="1"/>
            <a:r>
              <a:rPr lang="en-US" dirty="0" smtClean="0">
                <a:solidFill>
                  <a:srgbClr val="FF0000"/>
                </a:solidFill>
              </a:rPr>
              <a:t>C</a:t>
            </a:r>
            <a:r>
              <a:rPr smtClean="0">
                <a:solidFill>
                  <a:srgbClr val="FF0000"/>
                </a:solidFill>
              </a:rPr>
              <a:t>reate many threads </a:t>
            </a:r>
            <a:r>
              <a:rPr lang="en-US" dirty="0" smtClean="0">
                <a:solidFill>
                  <a:srgbClr val="FF0000"/>
                </a:solidFill>
                <a:sym typeface="Wingdings" pitchFamily="2" charset="2"/>
              </a:rPr>
              <a:t> more warps</a:t>
            </a:r>
          </a:p>
          <a:p>
            <a:pPr lvl="2"/>
            <a:r>
              <a:rPr lang="en-US" dirty="0" smtClean="0">
                <a:solidFill>
                  <a:srgbClr val="FF0000"/>
                </a:solidFill>
                <a:sym typeface="Wingdings" pitchFamily="2" charset="2"/>
              </a:rPr>
              <a:t>W</a:t>
            </a:r>
            <a:r>
              <a:rPr smtClean="0">
                <a:solidFill>
                  <a:srgbClr val="FF0000"/>
                </a:solidFill>
                <a:sym typeface="Wingdings" pitchFamily="2" charset="2"/>
              </a:rPr>
              <a:t>rite Fine-grained threads, i.e. theads perform few ops</a:t>
            </a:r>
            <a:endParaRPr lang="en-US" dirty="0" smtClean="0">
              <a:solidFill>
                <a:srgbClr val="FF0000"/>
              </a:solidFill>
              <a:sym typeface="Wingdings" pitchFamily="2" charset="2"/>
            </a:endParaRPr>
          </a:p>
          <a:p>
            <a:pPr lvl="1"/>
            <a:r>
              <a:rPr smtClean="0">
                <a:solidFill>
                  <a:srgbClr val="FF0000"/>
                </a:solidFill>
                <a:sym typeface="Wingdings" pitchFamily="2" charset="2"/>
              </a:rPr>
              <a:t>Fewer threads but more independent operations per thread, i.e. loop unrolling</a:t>
            </a:r>
          </a:p>
          <a:p>
            <a:pPr lvl="2"/>
            <a:r>
              <a:rPr smtClean="0">
                <a:solidFill>
                  <a:srgbClr val="FF0000"/>
                </a:solidFill>
                <a:sym typeface="Wingdings" pitchFamily="2" charset="2"/>
              </a:rPr>
              <a:t>Write course-grained threads</a:t>
            </a:r>
          </a:p>
          <a:p>
            <a:r>
              <a:rPr smtClean="0">
                <a:solidFill>
                  <a:srgbClr val="FF0000"/>
                </a:solidFill>
                <a:sym typeface="Wingdings" pitchFamily="2" charset="2"/>
              </a:rPr>
              <a:t>Best: combine both: large number of threads with many indep operations</a:t>
            </a:r>
          </a:p>
          <a:p>
            <a:pPr lvl="1"/>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Mem. Inst Latency Hiding/ Full Utilization</a:t>
            </a:r>
            <a:endParaRPr lang="en-US" dirty="0"/>
          </a:p>
        </p:txBody>
      </p:sp>
      <p:sp>
        <p:nvSpPr>
          <p:cNvPr id="3" name="Content Placeholder 2"/>
          <p:cNvSpPr>
            <a:spLocks noGrp="1"/>
          </p:cNvSpPr>
          <p:nvPr>
            <p:ph sz="quarter" idx="13"/>
          </p:nvPr>
        </p:nvSpPr>
        <p:spPr>
          <a:xfrm>
            <a:off x="457200" y="1143000"/>
            <a:ext cx="7696200" cy="2895600"/>
          </a:xfrm>
        </p:spPr>
        <p:txBody>
          <a:bodyPr/>
          <a:lstStyle/>
          <a:p>
            <a:r>
              <a:rPr smtClean="0"/>
              <a:t>For memory operations, the required parallelism is expressed as the number of bytes per cycle required to hide memory latency.</a:t>
            </a:r>
          </a:p>
          <a:p>
            <a:r>
              <a:rPr smtClean="0"/>
              <a:t>144 GB/Sec ÷ 1.566 GHz ≅ 92 Bytes/Cycle</a:t>
            </a:r>
          </a:p>
          <a:p>
            <a:r>
              <a:rPr smtClean="0"/>
              <a:t>74 or 77KB for the whole device</a:t>
            </a:r>
            <a:endParaRPr lang="en-US" dirty="0"/>
          </a:p>
        </p:txBody>
      </p:sp>
      <p:pic>
        <p:nvPicPr>
          <p:cNvPr id="4098" name="Picture 2"/>
          <p:cNvPicPr>
            <a:picLocks noChangeAspect="1" noChangeArrowheads="1"/>
          </p:cNvPicPr>
          <p:nvPr/>
        </p:nvPicPr>
        <p:blipFill>
          <a:blip r:embed="rId3"/>
          <a:srcRect/>
          <a:stretch>
            <a:fillRect/>
          </a:stretch>
        </p:blipFill>
        <p:spPr bwMode="auto">
          <a:xfrm>
            <a:off x="0" y="4343400"/>
            <a:ext cx="9144000" cy="2057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Mem. Inst Latency Hiding/ Full Utilization</a:t>
            </a:r>
            <a:endParaRPr lang="en-US" dirty="0"/>
          </a:p>
        </p:txBody>
      </p:sp>
      <p:sp>
        <p:nvSpPr>
          <p:cNvPr id="3" name="Content Placeholder 2"/>
          <p:cNvSpPr>
            <a:spLocks noGrp="1"/>
          </p:cNvSpPr>
          <p:nvPr>
            <p:ph sz="quarter" idx="13"/>
          </p:nvPr>
        </p:nvSpPr>
        <p:spPr/>
        <p:txBody>
          <a:bodyPr/>
          <a:lstStyle/>
          <a:p>
            <a:r>
              <a:rPr smtClean="0"/>
              <a:t>Connecting these values to warp or thread counts depends on the application. </a:t>
            </a:r>
          </a:p>
          <a:p>
            <a:pPr lvl="1"/>
            <a:r>
              <a:rPr smtClean="0"/>
              <a:t>Suppose each thread moves one float of data (4 bytes) from global memory to the SM for computation, we would require 18,500 threads or 579 warps to hide all memory latency on Fermi GPUs:</a:t>
            </a:r>
          </a:p>
          <a:p>
            <a:pPr lvl="2"/>
            <a:r>
              <a:rPr smtClean="0"/>
              <a:t>74 KB ÷ 4 bytes/thread ≅ 18,500 threads</a:t>
            </a:r>
          </a:p>
          <a:p>
            <a:pPr lvl="2"/>
            <a:r>
              <a:rPr smtClean="0"/>
              <a:t>18,500 threads ÷ 32 threads/warp ≅ 579 warps</a:t>
            </a:r>
          </a:p>
          <a:p>
            <a:pPr lvl="2"/>
            <a:r>
              <a:rPr smtClean="0"/>
              <a:t>The Fermi architecture has 16 SMs. Therefore, we require 579 warps ÷ 16 SMs = 36 warps per SM to hide all memory latency. </a:t>
            </a:r>
          </a:p>
          <a:p>
            <a:pPr lvl="1"/>
            <a:r>
              <a:rPr smtClean="0"/>
              <a:t>If each thread performed more than one independent 4-byte load, fewer threads would be required to hide the memory latency.</a:t>
            </a:r>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Mem. Inst Latency Hiding/ Full Utilization</a:t>
            </a:r>
            <a:endParaRPr lang="en-US" dirty="0"/>
          </a:p>
        </p:txBody>
      </p:sp>
      <p:sp>
        <p:nvSpPr>
          <p:cNvPr id="3" name="Content Placeholder 2"/>
          <p:cNvSpPr>
            <a:spLocks noGrp="1"/>
          </p:cNvSpPr>
          <p:nvPr>
            <p:ph sz="quarter" idx="13"/>
          </p:nvPr>
        </p:nvSpPr>
        <p:spPr/>
        <p:txBody>
          <a:bodyPr/>
          <a:lstStyle/>
          <a:p>
            <a:r>
              <a:rPr smtClean="0">
                <a:solidFill>
                  <a:srgbClr val="FF0000"/>
                </a:solidFill>
              </a:rPr>
              <a:t>Lesson:  Same conclusion as for "Arithmetic Inst Latency Hiding".</a:t>
            </a:r>
          </a:p>
          <a:p>
            <a:r>
              <a:rPr smtClean="0">
                <a:solidFill>
                  <a:srgbClr val="FF0000"/>
                </a:solidFill>
              </a:rPr>
              <a:t> Two ways to maximize available device bandwidth:</a:t>
            </a:r>
          </a:p>
          <a:p>
            <a:pPr lvl="1"/>
            <a:r>
              <a:rPr lang="en-US" dirty="0" smtClean="0">
                <a:solidFill>
                  <a:srgbClr val="FF0000"/>
                </a:solidFill>
              </a:rPr>
              <a:t>C</a:t>
            </a:r>
            <a:r>
              <a:rPr smtClean="0">
                <a:solidFill>
                  <a:srgbClr val="FF0000"/>
                </a:solidFill>
              </a:rPr>
              <a:t>reate many threads </a:t>
            </a:r>
            <a:r>
              <a:rPr lang="en-US" dirty="0" smtClean="0">
                <a:solidFill>
                  <a:srgbClr val="FF0000"/>
                </a:solidFill>
                <a:sym typeface="Wingdings" pitchFamily="2" charset="2"/>
              </a:rPr>
              <a:t> more warps</a:t>
            </a:r>
          </a:p>
          <a:p>
            <a:pPr lvl="2"/>
            <a:r>
              <a:rPr lang="en-US" dirty="0" smtClean="0">
                <a:solidFill>
                  <a:srgbClr val="FF0000"/>
                </a:solidFill>
                <a:sym typeface="Wingdings" pitchFamily="2" charset="2"/>
              </a:rPr>
              <a:t>W</a:t>
            </a:r>
            <a:r>
              <a:rPr smtClean="0">
                <a:solidFill>
                  <a:srgbClr val="FF0000"/>
                </a:solidFill>
                <a:sym typeface="Wingdings" pitchFamily="2" charset="2"/>
              </a:rPr>
              <a:t>rite Fine-grained threads, i.e. theads perform few memory operations</a:t>
            </a:r>
            <a:endParaRPr lang="en-US" dirty="0" smtClean="0">
              <a:solidFill>
                <a:srgbClr val="FF0000"/>
              </a:solidFill>
              <a:sym typeface="Wingdings" pitchFamily="2" charset="2"/>
            </a:endParaRPr>
          </a:p>
          <a:p>
            <a:pPr lvl="1"/>
            <a:r>
              <a:rPr smtClean="0">
                <a:solidFill>
                  <a:srgbClr val="FF0000"/>
                </a:solidFill>
                <a:sym typeface="Wingdings" pitchFamily="2" charset="2"/>
              </a:rPr>
              <a:t>Fewer threads but more independent memory operations per thread, i.e. loop unrolling</a:t>
            </a:r>
          </a:p>
          <a:p>
            <a:pPr lvl="2"/>
            <a:r>
              <a:rPr smtClean="0">
                <a:solidFill>
                  <a:srgbClr val="FF0000"/>
                </a:solidFill>
                <a:sym typeface="Wingdings" pitchFamily="2" charset="2"/>
              </a:rPr>
              <a:t>Write course-grained threads with lots of indep memory operations</a:t>
            </a:r>
          </a:p>
          <a:p>
            <a:r>
              <a:rPr smtClean="0">
                <a:solidFill>
                  <a:srgbClr val="FF0000"/>
                </a:solidFill>
                <a:sym typeface="Wingdings" pitchFamily="2" charset="2"/>
              </a:rPr>
              <a:t>Best: combine both: large number of threads with many indep operations</a:t>
            </a:r>
          </a:p>
          <a:p>
            <a:endParaRPr smtClean="0">
              <a:solidFill>
                <a:srgbClr val="FF0000"/>
              </a:solidFill>
            </a:endParaRPr>
          </a:p>
          <a:p>
            <a:pPr lvl="1"/>
            <a:endParaRPr lang="en-US" dirty="0">
              <a:solidFill>
                <a:srgbClr val="FF0000"/>
              </a:solidFill>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Aside</a:t>
            </a:r>
            <a:endParaRPr lang="en-US" dirty="0"/>
          </a:p>
        </p:txBody>
      </p:sp>
      <p:sp>
        <p:nvSpPr>
          <p:cNvPr id="3" name="Content Placeholder 2"/>
          <p:cNvSpPr>
            <a:spLocks noGrp="1"/>
          </p:cNvSpPr>
          <p:nvPr>
            <p:ph sz="quarter" idx="13"/>
          </p:nvPr>
        </p:nvSpPr>
        <p:spPr/>
        <p:txBody>
          <a:bodyPr/>
          <a:lstStyle/>
          <a:p>
            <a:r>
              <a:rPr smtClean="0">
                <a:solidFill>
                  <a:srgbClr val="FF0000"/>
                </a:solidFill>
              </a:rPr>
              <a:t>Latency hiding depends on the number of active warps per SM,</a:t>
            </a:r>
          </a:p>
          <a:p>
            <a:pPr lvl="1"/>
            <a:r>
              <a:rPr smtClean="0"/>
              <a:t>determined by the </a:t>
            </a:r>
            <a:r>
              <a:rPr smtClean="0">
                <a:solidFill>
                  <a:srgbClr val="FF0000"/>
                </a:solidFill>
              </a:rPr>
              <a:t>execution configuration and resource constraints </a:t>
            </a:r>
            <a:r>
              <a:rPr smtClean="0"/>
              <a:t>(registers and shared memory usage in a kernel).</a:t>
            </a:r>
          </a:p>
          <a:p>
            <a:pPr lvl="1"/>
            <a:r>
              <a:rPr smtClean="0"/>
              <a:t>Choosing an </a:t>
            </a:r>
            <a:r>
              <a:rPr smtClean="0">
                <a:solidFill>
                  <a:srgbClr val="FF0000"/>
                </a:solidFill>
              </a:rPr>
              <a:t>optimal execution configuration is a matter of striking a balance between latency hiding and resource utilization.</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Occupancy</a:t>
            </a:r>
            <a:endParaRPr lang="en-US" dirty="0"/>
          </a:p>
        </p:txBody>
      </p:sp>
      <p:sp>
        <p:nvSpPr>
          <p:cNvPr id="3" name="Content Placeholder 2"/>
          <p:cNvSpPr>
            <a:spLocks noGrp="1"/>
          </p:cNvSpPr>
          <p:nvPr>
            <p:ph sz="quarter" idx="13"/>
          </p:nvPr>
        </p:nvSpPr>
        <p:spPr/>
        <p:txBody>
          <a:bodyPr/>
          <a:lstStyle/>
          <a:p>
            <a:r>
              <a:rPr dirty="0" smtClean="0"/>
              <a:t>Ideally, you want to have enough warps to keep the cores of the device occupied.</a:t>
            </a:r>
          </a:p>
          <a:p>
            <a:r>
              <a:rPr i="1" dirty="0" smtClean="0"/>
              <a:t>Occupancy is the ratio of active warps to maximum number of warps, per SM.</a:t>
            </a:r>
          </a:p>
          <a:p>
            <a:pPr lvl="1"/>
            <a:r>
              <a:rPr lang="en-US" i="1" dirty="0" smtClean="0"/>
              <a:t>O</a:t>
            </a:r>
            <a:r>
              <a:rPr i="1" dirty="0" smtClean="0"/>
              <a:t>ccupancy = active warps / maximum warps</a:t>
            </a:r>
          </a:p>
          <a:p>
            <a:r>
              <a:rPr dirty="0" smtClean="0"/>
              <a:t>Calculating maximum warps per SM:</a:t>
            </a:r>
          </a:p>
          <a:p>
            <a:pPr lvl="1"/>
            <a:r>
              <a:rPr lang="en-US" dirty="0" smtClean="0"/>
              <a:t>Get </a:t>
            </a:r>
            <a:r>
              <a:rPr lang="en-US" dirty="0" err="1" smtClean="0"/>
              <a:t>val</a:t>
            </a:r>
            <a:r>
              <a:rPr lang="en-US" dirty="0" smtClean="0"/>
              <a:t> of </a:t>
            </a:r>
            <a:r>
              <a:rPr dirty="0" err="1" smtClean="0"/>
              <a:t>maxThreadsPerMultiProcessor</a:t>
            </a:r>
            <a:r>
              <a:rPr dirty="0" smtClean="0"/>
              <a:t> member of  </a:t>
            </a:r>
            <a:r>
              <a:rPr dirty="0" err="1" smtClean="0"/>
              <a:t>cudaDeviceProp</a:t>
            </a:r>
            <a:r>
              <a:rPr dirty="0" smtClean="0"/>
              <a:t> structure and divide by 32. </a:t>
            </a:r>
          </a:p>
          <a:p>
            <a:r>
              <a:rPr dirty="0" smtClean="0">
                <a:hlinkClick r:id="rId3" action="ppaction://hlinkfile"/>
              </a:rPr>
              <a:t>CUDA Occupancy calculator</a:t>
            </a:r>
            <a:r>
              <a:rPr dirty="0" smtClean="0"/>
              <a:t> : assists in choosing thread block size based on shared memory and per-thread </a:t>
            </a:r>
            <a:r>
              <a:rPr dirty="0" err="1" smtClean="0"/>
              <a:t>reg</a:t>
            </a:r>
            <a:r>
              <a:rPr dirty="0" smtClean="0"/>
              <a:t> requirements. </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Using Occupancy Cal</a:t>
            </a:r>
            <a:endParaRPr lang="en-US" dirty="0"/>
          </a:p>
        </p:txBody>
      </p:sp>
      <p:sp>
        <p:nvSpPr>
          <p:cNvPr id="3" name="Content Placeholder 2"/>
          <p:cNvSpPr>
            <a:spLocks noGrp="1"/>
          </p:cNvSpPr>
          <p:nvPr>
            <p:ph sz="quarter" idx="13"/>
          </p:nvPr>
        </p:nvSpPr>
        <p:spPr/>
        <p:txBody>
          <a:bodyPr/>
          <a:lstStyle/>
          <a:p>
            <a:r>
              <a:rPr dirty="0" smtClean="0"/>
              <a:t>Specify compute capability of the GPU</a:t>
            </a:r>
          </a:p>
          <a:p>
            <a:r>
              <a:rPr dirty="0" smtClean="0"/>
              <a:t>Next enter the following parameters (which determine No. of active warps per SM):</a:t>
            </a:r>
          </a:p>
          <a:p>
            <a:pPr lvl="1"/>
            <a:r>
              <a:rPr dirty="0" smtClean="0"/>
              <a:t>Threads per block (execution </a:t>
            </a:r>
            <a:r>
              <a:rPr dirty="0" smtClean="0"/>
              <a:t>configuration</a:t>
            </a:r>
            <a:r>
              <a:rPr dirty="0" smtClean="0"/>
              <a:t>)</a:t>
            </a:r>
          </a:p>
          <a:p>
            <a:pPr lvl="1"/>
            <a:r>
              <a:rPr dirty="0" smtClean="0"/>
              <a:t>Registers per thread (resource usage)</a:t>
            </a:r>
          </a:p>
          <a:p>
            <a:pPr lvl="1"/>
            <a:r>
              <a:rPr dirty="0" smtClean="0"/>
              <a:t>Shared memory per block (resource usage)</a:t>
            </a:r>
          </a:p>
          <a:p>
            <a:r>
              <a:rPr dirty="0" smtClean="0"/>
              <a:t>The registers per thread and shared memory per block:</a:t>
            </a:r>
          </a:p>
          <a:p>
            <a:pPr lvl="1"/>
            <a:r>
              <a:rPr lang="en-US" dirty="0" smtClean="0"/>
              <a:t>U</a:t>
            </a:r>
            <a:r>
              <a:rPr dirty="0" smtClean="0"/>
              <a:t>se --</a:t>
            </a:r>
            <a:r>
              <a:rPr dirty="0" err="1" smtClean="0"/>
              <a:t>ptxas</a:t>
            </a:r>
            <a:r>
              <a:rPr dirty="0" smtClean="0"/>
              <a:t>-options=-v or -</a:t>
            </a:r>
            <a:r>
              <a:rPr dirty="0" err="1" smtClean="0"/>
              <a:t>Xptxas</a:t>
            </a:r>
            <a:r>
              <a:rPr dirty="0" smtClean="0"/>
              <a:t> -v flag with </a:t>
            </a:r>
            <a:r>
              <a:rPr dirty="0" err="1" smtClean="0"/>
              <a:t>nvcc</a:t>
            </a:r>
            <a:endParaRPr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GPU Architecture Overview</a:t>
            </a:r>
            <a:endParaRPr lang="en-US" dirty="0"/>
          </a:p>
        </p:txBody>
      </p:sp>
      <p:sp>
        <p:nvSpPr>
          <p:cNvPr id="3" name="Content Placeholder 2"/>
          <p:cNvSpPr>
            <a:spLocks noGrp="1"/>
          </p:cNvSpPr>
          <p:nvPr>
            <p:ph sz="quarter" idx="13"/>
          </p:nvPr>
        </p:nvSpPr>
        <p:spPr/>
        <p:txBody>
          <a:bodyPr/>
          <a:lstStyle/>
          <a:p>
            <a:r>
              <a:rPr smtClean="0"/>
              <a:t>CUDA employs a </a:t>
            </a:r>
            <a:r>
              <a:rPr i="1" smtClean="0"/>
              <a:t>Single Instruction Multiple Thread (SIMT) architecture to manage and execute </a:t>
            </a:r>
            <a:r>
              <a:rPr smtClean="0"/>
              <a:t>threads in groups of 32 called </a:t>
            </a:r>
            <a:r>
              <a:rPr i="1" smtClean="0"/>
              <a:t>warps. </a:t>
            </a:r>
          </a:p>
          <a:p>
            <a:r>
              <a:rPr i="1" smtClean="0"/>
              <a:t>All threads in a warp execute the same instruction at the same </a:t>
            </a:r>
            <a:r>
              <a:rPr smtClean="0"/>
              <a:t>time.</a:t>
            </a:r>
          </a:p>
          <a:p>
            <a:r>
              <a:rPr smtClean="0"/>
              <a:t>Each thread has its own instruction address counter and register state, and carries out the current instruction on its own data.</a:t>
            </a:r>
          </a:p>
          <a:p>
            <a:r>
              <a:rPr smtClean="0"/>
              <a:t>Each SM partitions the thread blocks assigned to it into 32-thread warps that it then schedules for execution on available hardware resources.</a:t>
            </a:r>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Using Occupancy Cal: optimal values for reg/thread and shared memory</a:t>
            </a:r>
            <a:endParaRPr lang="en-US" dirty="0"/>
          </a:p>
        </p:txBody>
      </p:sp>
      <p:sp>
        <p:nvSpPr>
          <p:cNvPr id="3" name="Content Placeholder 2"/>
          <p:cNvSpPr>
            <a:spLocks noGrp="1"/>
          </p:cNvSpPr>
          <p:nvPr>
            <p:ph sz="quarter" idx="13"/>
          </p:nvPr>
        </p:nvSpPr>
        <p:spPr/>
        <p:txBody>
          <a:bodyPr/>
          <a:lstStyle/>
          <a:p>
            <a:r>
              <a:rPr dirty="0" smtClean="0"/>
              <a:t>compute capability = 3.5</a:t>
            </a:r>
          </a:p>
          <a:p>
            <a:pPr lvl="1"/>
            <a:r>
              <a:rPr dirty="0" smtClean="0"/>
              <a:t>Max. 32-bit </a:t>
            </a:r>
            <a:r>
              <a:rPr dirty="0" err="1" smtClean="0"/>
              <a:t>regs</a:t>
            </a:r>
            <a:r>
              <a:rPr dirty="0" smtClean="0"/>
              <a:t> = 65536 = 2</a:t>
            </a:r>
            <a:r>
              <a:rPr baseline="30000" dirty="0" smtClean="0"/>
              <a:t>16           </a:t>
            </a:r>
          </a:p>
          <a:p>
            <a:pPr lvl="1"/>
            <a:r>
              <a:rPr dirty="0" smtClean="0"/>
              <a:t>Register allocation unit size = 256 = 2</a:t>
            </a:r>
            <a:r>
              <a:rPr baseline="30000" dirty="0" smtClean="0"/>
              <a:t>8</a:t>
            </a:r>
          </a:p>
          <a:p>
            <a:pPr lvl="1"/>
            <a:r>
              <a:rPr dirty="0" smtClean="0"/>
              <a:t>Total </a:t>
            </a:r>
            <a:r>
              <a:rPr dirty="0" err="1" smtClean="0"/>
              <a:t>reg</a:t>
            </a:r>
            <a:r>
              <a:rPr dirty="0" smtClean="0"/>
              <a:t> allocation units = 2</a:t>
            </a:r>
            <a:r>
              <a:rPr baseline="30000" dirty="0" smtClean="0"/>
              <a:t>16</a:t>
            </a:r>
            <a:r>
              <a:rPr dirty="0" smtClean="0"/>
              <a:t> / 2</a:t>
            </a:r>
            <a:r>
              <a:rPr baseline="30000" dirty="0" smtClean="0"/>
              <a:t>8</a:t>
            </a:r>
            <a:r>
              <a:rPr dirty="0" smtClean="0"/>
              <a:t> = 2</a:t>
            </a:r>
            <a:r>
              <a:rPr baseline="30000" dirty="0" smtClean="0"/>
              <a:t>8</a:t>
            </a:r>
          </a:p>
          <a:p>
            <a:pPr lvl="1"/>
            <a:r>
              <a:rPr dirty="0" smtClean="0"/>
              <a:t>Tot. </a:t>
            </a:r>
            <a:r>
              <a:rPr dirty="0" err="1" smtClean="0"/>
              <a:t>reg</a:t>
            </a:r>
            <a:r>
              <a:rPr dirty="0" smtClean="0"/>
              <a:t> allocation units per warp = 2</a:t>
            </a:r>
            <a:r>
              <a:rPr baseline="30000" dirty="0" smtClean="0"/>
              <a:t>8</a:t>
            </a:r>
            <a:r>
              <a:rPr dirty="0" smtClean="0"/>
              <a:t> / 2</a:t>
            </a:r>
            <a:r>
              <a:rPr baseline="30000" dirty="0" smtClean="0"/>
              <a:t>6</a:t>
            </a:r>
            <a:r>
              <a:rPr dirty="0" smtClean="0"/>
              <a:t> = 4</a:t>
            </a:r>
          </a:p>
          <a:p>
            <a:pPr lvl="1"/>
            <a:r>
              <a:rPr dirty="0" smtClean="0"/>
              <a:t>Tot. </a:t>
            </a:r>
            <a:r>
              <a:rPr dirty="0" err="1" smtClean="0"/>
              <a:t>regs</a:t>
            </a:r>
            <a:r>
              <a:rPr dirty="0" smtClean="0"/>
              <a:t> per thread = 2</a:t>
            </a:r>
            <a:r>
              <a:rPr baseline="30000" dirty="0" smtClean="0"/>
              <a:t>2</a:t>
            </a:r>
            <a:r>
              <a:rPr dirty="0" smtClean="0"/>
              <a:t>  * 2</a:t>
            </a:r>
            <a:r>
              <a:rPr baseline="30000" dirty="0" smtClean="0"/>
              <a:t>8 </a:t>
            </a:r>
            <a:r>
              <a:rPr dirty="0" smtClean="0"/>
              <a:t>= 2</a:t>
            </a:r>
            <a:r>
              <a:rPr baseline="30000" dirty="0" smtClean="0"/>
              <a:t>10 </a:t>
            </a:r>
            <a:r>
              <a:rPr dirty="0" smtClean="0"/>
              <a:t>/ 2</a:t>
            </a:r>
            <a:r>
              <a:rPr baseline="30000" dirty="0" smtClean="0"/>
              <a:t>5</a:t>
            </a:r>
            <a:r>
              <a:rPr dirty="0" smtClean="0"/>
              <a:t> = 2</a:t>
            </a:r>
            <a:r>
              <a:rPr baseline="30000" dirty="0" smtClean="0"/>
              <a:t>5</a:t>
            </a:r>
          </a:p>
          <a:p>
            <a:pPr lvl="1"/>
            <a:r>
              <a:rPr lang="en-US" dirty="0" smtClean="0">
                <a:solidFill>
                  <a:srgbClr val="FF0000"/>
                </a:solidFill>
              </a:rPr>
              <a:t>I</a:t>
            </a:r>
            <a:r>
              <a:rPr dirty="0" smtClean="0">
                <a:solidFill>
                  <a:srgbClr val="FF0000"/>
                </a:solidFill>
              </a:rPr>
              <a:t>f </a:t>
            </a:r>
            <a:r>
              <a:rPr dirty="0" err="1" smtClean="0">
                <a:solidFill>
                  <a:srgbClr val="FF0000"/>
                </a:solidFill>
              </a:rPr>
              <a:t>reg</a:t>
            </a:r>
            <a:r>
              <a:rPr dirty="0" smtClean="0">
                <a:solidFill>
                  <a:srgbClr val="FF0000"/>
                </a:solidFill>
              </a:rPr>
              <a:t>/thread &lt;= 32, amount of parallelism is never limited by this factor</a:t>
            </a:r>
          </a:p>
          <a:p>
            <a:r>
              <a:rPr dirty="0" smtClean="0"/>
              <a:t>Configured shared mem = 49152 bytes</a:t>
            </a:r>
          </a:p>
          <a:p>
            <a:pPr lvl="1"/>
            <a:r>
              <a:rPr lang="en-US" dirty="0" smtClean="0"/>
              <a:t>P</a:t>
            </a:r>
            <a:r>
              <a:rPr dirty="0" smtClean="0"/>
              <a:t>er block shared memory = 49152 / 16 = 3072 bytes, so max no. of block/SM can be scheduled</a:t>
            </a:r>
          </a:p>
          <a:p>
            <a:pPr lvl="1"/>
            <a:r>
              <a:rPr dirty="0" smtClean="0">
                <a:solidFill>
                  <a:srgbClr val="FF0000"/>
                </a:solidFill>
              </a:rPr>
              <a:t>If shared mem per block &lt;= 3072B, amount of parallelism is never limited by shared memory</a:t>
            </a:r>
            <a:endParaRPr baseline="30000" dirty="0" smtClean="0">
              <a:solidFill>
                <a:srgbClr val="FF0000"/>
              </a:solidFill>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Occupancy Cal: optimal values for </a:t>
            </a:r>
            <a:r>
              <a:rPr lang="en-US" dirty="0" err="1" smtClean="0"/>
              <a:t>reg</a:t>
            </a:r>
            <a:r>
              <a:rPr lang="en-US" dirty="0" smtClean="0"/>
              <a:t>/thread and shared memory</a:t>
            </a:r>
            <a:endParaRPr lang="en-US" dirty="0"/>
          </a:p>
        </p:txBody>
      </p:sp>
      <p:sp>
        <p:nvSpPr>
          <p:cNvPr id="3" name="Content Placeholder 2"/>
          <p:cNvSpPr>
            <a:spLocks noGrp="1"/>
          </p:cNvSpPr>
          <p:nvPr>
            <p:ph sz="quarter" idx="13"/>
          </p:nvPr>
        </p:nvSpPr>
        <p:spPr/>
        <p:txBody>
          <a:bodyPr/>
          <a:lstStyle/>
          <a:p>
            <a:r>
              <a:rPr lang="en-US" dirty="0" smtClean="0">
                <a:solidFill>
                  <a:srgbClr val="FF0000"/>
                </a:solidFill>
              </a:rPr>
              <a:t>As long as kernel is using </a:t>
            </a:r>
            <a:r>
              <a:rPr lang="en-US" dirty="0" err="1" smtClean="0">
                <a:solidFill>
                  <a:srgbClr val="FF0000"/>
                </a:solidFill>
              </a:rPr>
              <a:t>regs</a:t>
            </a:r>
            <a:r>
              <a:rPr lang="en-US" dirty="0" smtClean="0">
                <a:solidFill>
                  <a:srgbClr val="FF0000"/>
                </a:solidFill>
              </a:rPr>
              <a:t> &lt;= 32 per thread and shared memory per block </a:t>
            </a:r>
            <a:r>
              <a:rPr lang="en-US" smtClean="0">
                <a:solidFill>
                  <a:srgbClr val="FF0000"/>
                </a:solidFill>
              </a:rPr>
              <a:t>&lt;= 3072 </a:t>
            </a:r>
            <a:r>
              <a:rPr lang="en-US" dirty="0" smtClean="0">
                <a:solidFill>
                  <a:srgbClr val="FF0000"/>
                </a:solidFill>
              </a:rPr>
              <a:t>bytes, amount of parallelism is not limited by either </a:t>
            </a:r>
            <a:r>
              <a:rPr lang="en-US" dirty="0" err="1" smtClean="0">
                <a:solidFill>
                  <a:srgbClr val="FF0000"/>
                </a:solidFill>
              </a:rPr>
              <a:t>reg</a:t>
            </a:r>
            <a:r>
              <a:rPr lang="en-US" dirty="0" smtClean="0">
                <a:solidFill>
                  <a:srgbClr val="FF0000"/>
                </a:solidFill>
              </a:rPr>
              <a:t>/ thread or shared memory/block</a:t>
            </a:r>
          </a:p>
          <a:p>
            <a:pPr lvl="1"/>
            <a:r>
              <a:rPr lang="en-US" dirty="0" smtClean="0"/>
              <a:t>Only Execution Configuration can limit amount of parallelism</a:t>
            </a:r>
          </a:p>
          <a:p>
            <a:pPr lvl="2"/>
            <a:r>
              <a:rPr smtClean="0"/>
              <a:t>Keep the number of threads per block a multiple of warp size (32).</a:t>
            </a:r>
          </a:p>
          <a:p>
            <a:pPr lvl="2"/>
            <a:r>
              <a:rPr smtClean="0"/>
              <a:t>Avoid small block sizes: Start with at least 128 or 256 threads per block.</a:t>
            </a:r>
          </a:p>
          <a:p>
            <a:r>
              <a:rPr smtClean="0">
                <a:hlinkClick r:id="rId3" action="ppaction://hlinkfile"/>
              </a:rPr>
              <a:t>CUDA Occupancy calculator</a:t>
            </a:r>
            <a:r>
              <a:rPr smtClean="0"/>
              <a:t> : </a:t>
            </a:r>
          </a:p>
          <a:p>
            <a:pPr lvl="1">
              <a:buNone/>
            </a:pPr>
            <a:endParaRPr lang="en-US" dirty="0" smtClean="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Occupancy Cal</a:t>
            </a:r>
            <a:endParaRPr lang="en-US" dirty="0"/>
          </a:p>
        </p:txBody>
      </p:sp>
      <p:sp>
        <p:nvSpPr>
          <p:cNvPr id="3" name="Content Placeholder 2"/>
          <p:cNvSpPr>
            <a:spLocks noGrp="1"/>
          </p:cNvSpPr>
          <p:nvPr>
            <p:ph sz="quarter" idx="13"/>
          </p:nvPr>
        </p:nvSpPr>
        <p:spPr/>
        <p:txBody>
          <a:bodyPr/>
          <a:lstStyle/>
          <a:p>
            <a:r>
              <a:rPr smtClean="0"/>
              <a:t>Occupancy Cal gives no info about:</a:t>
            </a:r>
          </a:p>
          <a:p>
            <a:pPr lvl="1"/>
            <a:r>
              <a:rPr lang="en-US" dirty="0" smtClean="0"/>
              <a:t>A</a:t>
            </a:r>
            <a:r>
              <a:rPr smtClean="0"/>
              <a:t>rrangement of threads in a thread block</a:t>
            </a:r>
          </a:p>
          <a:p>
            <a:pPr lvl="1"/>
            <a:r>
              <a:rPr lang="en-US" dirty="0" smtClean="0"/>
              <a:t>T</a:t>
            </a:r>
            <a:r>
              <a:rPr smtClean="0"/>
              <a:t>hread block size should be a multiple of warp size, i.e. 32</a:t>
            </a:r>
          </a:p>
          <a:p>
            <a:pPr lvl="1"/>
            <a:r>
              <a:rPr lang="en-US" dirty="0" smtClean="0"/>
              <a:t>Performance</a:t>
            </a:r>
          </a:p>
          <a:p>
            <a:pPr lvl="1"/>
            <a:r>
              <a:rPr lang="en-US" dirty="0" smtClean="0"/>
              <a:t>R</a:t>
            </a:r>
            <a:r>
              <a:rPr smtClean="0"/>
              <a:t>eal-time usage of SM resources</a:t>
            </a:r>
          </a:p>
          <a:p>
            <a:pPr lvl="1"/>
            <a:r>
              <a:rPr lang="en-US" dirty="0" smtClean="0"/>
              <a:t>M</a:t>
            </a:r>
            <a:r>
              <a:rPr smtClean="0"/>
              <a:t>emory bandwidth utilization</a:t>
            </a:r>
          </a:p>
          <a:p>
            <a:pPr marL="342900" lvl="1" indent="-342900">
              <a:buBlip>
                <a:blip r:embed="rId2"/>
              </a:buBlip>
            </a:pPr>
            <a:r>
              <a:rPr smtClean="0"/>
              <a:t>Static occupancy calculation</a:t>
            </a:r>
          </a:p>
          <a:p>
            <a:pPr marL="342900" lvl="1" indent="-342900">
              <a:buBlip>
                <a:blip r:embed="rId2"/>
              </a:buBlip>
            </a:pPr>
            <a:r>
              <a:rPr lang="en-US" dirty="0" smtClean="0"/>
              <a:t>U</a:t>
            </a:r>
            <a:r>
              <a:rPr smtClean="0"/>
              <a:t>se achieved_occupancy metric to cal average active warps per cycle per SM</a:t>
            </a:r>
          </a:p>
          <a:p>
            <a:pPr marL="742950" lvl="2" indent="-342900">
              <a:buBlip>
                <a:blip r:embed="rId2"/>
              </a:buBlip>
            </a:pPr>
            <a:r>
              <a:rPr lang="en-US" dirty="0" smtClean="0"/>
              <a:t>A</a:t>
            </a:r>
            <a:r>
              <a:rPr smtClean="0"/>
              <a:t>chieved occupancy = average active warps per cycle / tot  </a:t>
            </a:r>
          </a:p>
          <a:p>
            <a:pPr marL="742950" lvl="2" indent="-342900">
              <a:buNone/>
            </a:pPr>
            <a:r>
              <a:rPr smtClean="0"/>
              <a:t>                                                                            warps per SM</a:t>
            </a:r>
          </a:p>
          <a:p>
            <a:endParaRPr smtClean="0"/>
          </a:p>
          <a:p>
            <a:pPr lvl="1"/>
            <a:endParaRPr smtClean="0"/>
          </a:p>
          <a:p>
            <a:pPr lvl="1"/>
            <a:endParaRPr smtClean="0"/>
          </a:p>
          <a:p>
            <a:pPr lvl="1"/>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Occupancy: Controlling Register Count</a:t>
            </a:r>
            <a:endParaRPr lang="en-US" dirty="0"/>
          </a:p>
        </p:txBody>
      </p:sp>
      <p:sp>
        <p:nvSpPr>
          <p:cNvPr id="3" name="Content Placeholder 2"/>
          <p:cNvSpPr>
            <a:spLocks noGrp="1"/>
          </p:cNvSpPr>
          <p:nvPr>
            <p:ph sz="quarter" idx="13"/>
          </p:nvPr>
        </p:nvSpPr>
        <p:spPr/>
        <p:txBody>
          <a:bodyPr/>
          <a:lstStyle/>
          <a:p>
            <a:r>
              <a:rPr lang="en-US" dirty="0" smtClean="0"/>
              <a:t>C</a:t>
            </a:r>
            <a:r>
              <a:rPr smtClean="0"/>
              <a:t>ontrolling registers per thread:</a:t>
            </a:r>
          </a:p>
          <a:p>
            <a:pPr lvl="1"/>
            <a:r>
              <a:rPr lang="en-US" dirty="0" smtClean="0"/>
              <a:t>U</a:t>
            </a:r>
            <a:r>
              <a:rPr smtClean="0"/>
              <a:t>se –maxrregcount=NUM flag with nvcc, tells the compiler to not use more than NUM registers per thread.</a:t>
            </a:r>
          </a:p>
          <a:p>
            <a:pPr lvl="1"/>
            <a:r>
              <a:rPr smtClean="0"/>
              <a:t>Optimal NUM val: obtained from occupancy calculator or from prevous slide</a:t>
            </a:r>
          </a:p>
          <a:p>
            <a:pPr lvl="1">
              <a:buNone/>
            </a:pPr>
            <a:r>
              <a:rPr smtClean="0"/>
              <a:t> </a:t>
            </a:r>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Aside: Grid and Threadblock size</a:t>
            </a:r>
            <a:endParaRPr lang="en-US" dirty="0"/>
          </a:p>
        </p:txBody>
      </p:sp>
      <p:sp>
        <p:nvSpPr>
          <p:cNvPr id="3" name="Content Placeholder 2"/>
          <p:cNvSpPr>
            <a:spLocks noGrp="1"/>
          </p:cNvSpPr>
          <p:nvPr>
            <p:ph sz="quarter" idx="13"/>
          </p:nvPr>
        </p:nvSpPr>
        <p:spPr/>
        <p:txBody>
          <a:bodyPr/>
          <a:lstStyle/>
          <a:p>
            <a:r>
              <a:rPr smtClean="0"/>
              <a:t>Keep the number of threads per block a multiple of warp size (32).</a:t>
            </a:r>
          </a:p>
          <a:p>
            <a:r>
              <a:rPr smtClean="0"/>
              <a:t>Avoid small block sizes: Start with at least 128 or 256 threads per block.</a:t>
            </a:r>
          </a:p>
          <a:p>
            <a:r>
              <a:rPr smtClean="0"/>
              <a:t>Adjust block size up or down according to kernel resource requirements.</a:t>
            </a:r>
          </a:p>
          <a:p>
            <a:r>
              <a:rPr smtClean="0"/>
              <a:t>Keep the number of blocks much greater than the number of SMs to expose sufficient parallelism to your device.</a:t>
            </a:r>
          </a:p>
          <a:p>
            <a:r>
              <a:rPr smtClean="0"/>
              <a:t>Conduct experiments to discover the best execution configuration and resource usage.</a:t>
            </a: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G</a:t>
            </a:r>
            <a:r>
              <a:rPr lang="en-US" dirty="0" smtClean="0"/>
              <a:t>r</a:t>
            </a:r>
            <a:r>
              <a:rPr smtClean="0"/>
              <a:t>id &amp; Threadblock heuristics</a:t>
            </a:r>
            <a:endParaRPr lang="en-US" dirty="0"/>
          </a:p>
        </p:txBody>
      </p:sp>
      <p:sp>
        <p:nvSpPr>
          <p:cNvPr id="3" name="Content Placeholder 2"/>
          <p:cNvSpPr>
            <a:spLocks noGrp="1"/>
          </p:cNvSpPr>
          <p:nvPr>
            <p:ph sz="quarter" idx="13"/>
          </p:nvPr>
        </p:nvSpPr>
        <p:spPr/>
        <p:txBody>
          <a:bodyPr/>
          <a:lstStyle/>
          <a:p>
            <a:r>
              <a:rPr lang="en-US" dirty="0" smtClean="0"/>
              <a:t>A</a:t>
            </a:r>
            <a:r>
              <a:rPr smtClean="0"/>
              <a:t> must have have skill for CUDA C Programmer</a:t>
            </a:r>
          </a:p>
          <a:p>
            <a:r>
              <a:rPr smtClean="0"/>
              <a:t>Using occupancy cal we found the optimal threadblock size. </a:t>
            </a:r>
            <a:r>
              <a:rPr smtClean="0">
                <a:solidFill>
                  <a:srgbClr val="FF0000"/>
                </a:solidFill>
              </a:rPr>
              <a:t>However, we learnt no info on how to arrange these threads in a threadblock</a:t>
            </a:r>
          </a:p>
          <a:p>
            <a:r>
              <a:rPr smtClean="0"/>
              <a:t>Run prog with different combination of threadblock sizes and measure exec. </a:t>
            </a:r>
            <a:r>
              <a:rPr dirty="0" smtClean="0"/>
              <a:t>t</a:t>
            </a:r>
            <a:r>
              <a:rPr smtClean="0"/>
              <a:t>ime. </a:t>
            </a:r>
          </a:p>
          <a:p>
            <a:pPr lvl="1"/>
            <a:r>
              <a:rPr smtClean="0"/>
              <a:t>2D threadblock in matrix addition: 32 X 32, 512 X 2, 1024 X 1, 1 X 1024</a:t>
            </a:r>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Backup Slides just for your information</a:t>
            </a:r>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Latency Hiding</a:t>
            </a:r>
            <a:endParaRPr lang="en-US" dirty="0"/>
          </a:p>
        </p:txBody>
      </p:sp>
      <p:sp>
        <p:nvSpPr>
          <p:cNvPr id="5" name="Content Placeholder 4"/>
          <p:cNvSpPr>
            <a:spLocks noGrp="1"/>
          </p:cNvSpPr>
          <p:nvPr>
            <p:ph sz="quarter" idx="13"/>
          </p:nvPr>
        </p:nvSpPr>
        <p:spPr>
          <a:xfrm>
            <a:off x="457200" y="1143000"/>
            <a:ext cx="4876800" cy="5029200"/>
          </a:xfrm>
        </p:spPr>
        <p:txBody>
          <a:bodyPr/>
          <a:lstStyle/>
          <a:p>
            <a:r>
              <a:rPr smtClean="0"/>
              <a:t>Suppose the average latency for an instruction in your kernel is 5 cycles.</a:t>
            </a:r>
          </a:p>
          <a:p>
            <a:r>
              <a:rPr smtClean="0"/>
              <a:t>To keep a throughput of 6 warps executed per cycle, you will need at least 30 warps in-flight.</a:t>
            </a:r>
            <a:endParaRPr lang="en-US" dirty="0"/>
          </a:p>
        </p:txBody>
      </p:sp>
      <p:pic>
        <p:nvPicPr>
          <p:cNvPr id="2050" name="Picture 2"/>
          <p:cNvPicPr>
            <a:picLocks noChangeAspect="1" noChangeArrowheads="1"/>
          </p:cNvPicPr>
          <p:nvPr/>
        </p:nvPicPr>
        <p:blipFill>
          <a:blip r:embed="rId2"/>
          <a:srcRect/>
          <a:stretch>
            <a:fillRect/>
          </a:stretch>
        </p:blipFill>
        <p:spPr bwMode="auto">
          <a:xfrm>
            <a:off x="5334000" y="1143000"/>
            <a:ext cx="3733800" cy="4495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Threadblock Scheduling</a:t>
            </a:r>
            <a:endParaRPr lang="en-US" dirty="0"/>
          </a:p>
        </p:txBody>
      </p:sp>
      <p:sp>
        <p:nvSpPr>
          <p:cNvPr id="3" name="Content Placeholder 2"/>
          <p:cNvSpPr>
            <a:spLocks noGrp="1"/>
          </p:cNvSpPr>
          <p:nvPr>
            <p:ph sz="quarter" idx="13"/>
          </p:nvPr>
        </p:nvSpPr>
        <p:spPr/>
        <p:txBody>
          <a:bodyPr/>
          <a:lstStyle/>
          <a:p>
            <a:r>
              <a:rPr smtClean="0"/>
              <a:t>A thread block is scheduled on only one SM. Once a thread block is scheduled on an SM, it remains there until execution completes. </a:t>
            </a:r>
          </a:p>
          <a:p>
            <a:r>
              <a:rPr smtClean="0"/>
              <a:t>An SM can hold more than one thread block at the same time.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Threadblock Scheduling</a:t>
            </a:r>
            <a:endParaRPr lang="en-US" dirty="0"/>
          </a:p>
        </p:txBody>
      </p:sp>
      <p:pic>
        <p:nvPicPr>
          <p:cNvPr id="2050" name="Picture 2"/>
          <p:cNvPicPr>
            <a:picLocks noChangeAspect="1" noChangeArrowheads="1"/>
          </p:cNvPicPr>
          <p:nvPr/>
        </p:nvPicPr>
        <p:blipFill>
          <a:blip r:embed="rId2"/>
          <a:srcRect/>
          <a:stretch>
            <a:fillRect/>
          </a:stretch>
        </p:blipFill>
        <p:spPr bwMode="auto">
          <a:xfrm>
            <a:off x="1447800" y="1447800"/>
            <a:ext cx="6217920" cy="49004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Warps Scheduling</a:t>
            </a:r>
            <a:endParaRPr lang="en-US" dirty="0"/>
          </a:p>
        </p:txBody>
      </p:sp>
      <p:sp>
        <p:nvSpPr>
          <p:cNvPr id="3" name="Content Placeholder 2"/>
          <p:cNvSpPr>
            <a:spLocks noGrp="1"/>
          </p:cNvSpPr>
          <p:nvPr>
            <p:ph sz="quarter" idx="13"/>
          </p:nvPr>
        </p:nvSpPr>
        <p:spPr/>
        <p:txBody>
          <a:bodyPr/>
          <a:lstStyle/>
          <a:p>
            <a:r>
              <a:rPr smtClean="0"/>
              <a:t>While warps within a thread block may be </a:t>
            </a:r>
            <a:r>
              <a:rPr smtClean="0">
                <a:solidFill>
                  <a:srgbClr val="FF0000"/>
                </a:solidFill>
              </a:rPr>
              <a:t>scheduled in any order</a:t>
            </a:r>
            <a:r>
              <a:rPr smtClean="0"/>
              <a:t>, </a:t>
            </a:r>
            <a:r>
              <a:rPr smtClean="0">
                <a:solidFill>
                  <a:srgbClr val="FF0000"/>
                </a:solidFill>
              </a:rPr>
              <a:t>the number of active warps is limited by SM resources</a:t>
            </a:r>
            <a:r>
              <a:rPr smtClean="0"/>
              <a:t>.</a:t>
            </a:r>
          </a:p>
          <a:p>
            <a:r>
              <a:rPr smtClean="0">
                <a:solidFill>
                  <a:srgbClr val="FF0000"/>
                </a:solidFill>
              </a:rPr>
              <a:t>When a warp idles </a:t>
            </a:r>
            <a:r>
              <a:rPr smtClean="0"/>
              <a:t>for any reason (for example, waiting for values to be read from device memory), </a:t>
            </a:r>
            <a:r>
              <a:rPr smtClean="0">
                <a:solidFill>
                  <a:srgbClr val="FF0000"/>
                </a:solidFill>
              </a:rPr>
              <a:t>the SM is free to schedule another available warp from any thread block </a:t>
            </a:r>
            <a:r>
              <a:rPr smtClean="0"/>
              <a:t>that is resident on the same SM. </a:t>
            </a:r>
          </a:p>
          <a:p>
            <a:r>
              <a:rPr smtClean="0">
                <a:solidFill>
                  <a:srgbClr val="FF0000"/>
                </a:solidFill>
              </a:rPr>
              <a:t>Switching between concurrent warps has little overhead </a:t>
            </a:r>
            <a:r>
              <a:rPr smtClean="0"/>
              <a:t>because hardware resources are partitioned among all threads and blocks on an SM, so the state of the newly scheduled warp is already stored on the SM.</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GPU Comput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GPU Computing</Template>
  <TotalTime>6830</TotalTime>
  <Words>4618</Words>
  <Application>Microsoft Office PowerPoint</Application>
  <PresentationFormat>On-screen Show (4:3)</PresentationFormat>
  <Paragraphs>407</Paragraphs>
  <Slides>67</Slides>
  <Notes>16</Notes>
  <HiddenSlides>0</HiddenSlides>
  <MMClips>0</MMClips>
  <ScaleCrop>false</ScaleCrop>
  <HeadingPairs>
    <vt:vector size="4" baseType="variant">
      <vt:variant>
        <vt:lpstr>Theme</vt:lpstr>
      </vt:variant>
      <vt:variant>
        <vt:i4>1</vt:i4>
      </vt:variant>
      <vt:variant>
        <vt:lpstr>Slide Titles</vt:lpstr>
      </vt:variant>
      <vt:variant>
        <vt:i4>67</vt:i4>
      </vt:variant>
    </vt:vector>
  </HeadingPairs>
  <TitlesOfParts>
    <vt:vector size="68" baseType="lpstr">
      <vt:lpstr>GPU Computing</vt:lpstr>
      <vt:lpstr>GPU Computing CIS-543  Lecture 07: CUDA Execution Model</vt:lpstr>
      <vt:lpstr>CUDA Execution Model</vt:lpstr>
      <vt:lpstr>Aside: GPU Computing Platforms</vt:lpstr>
      <vt:lpstr>GPU Architecture Overview</vt:lpstr>
      <vt:lpstr>GPU Architecture Overview: Fermi SM</vt:lpstr>
      <vt:lpstr>GPU Architecture Overview</vt:lpstr>
      <vt:lpstr>Threadblock Scheduling</vt:lpstr>
      <vt:lpstr>Threadblock Scheduling</vt:lpstr>
      <vt:lpstr>Warps Scheduling</vt:lpstr>
      <vt:lpstr>Warps Scheduling</vt:lpstr>
      <vt:lpstr>Warps Scheduling</vt:lpstr>
      <vt:lpstr>Shared Memory and Registers</vt:lpstr>
      <vt:lpstr>Aside: SM: The heart of the GPU arch.</vt:lpstr>
      <vt:lpstr>The Fermi Architecture</vt:lpstr>
      <vt:lpstr>The Fermi Architecture</vt:lpstr>
      <vt:lpstr>The Fermi Architecture</vt:lpstr>
      <vt:lpstr>The Fermi Architecture</vt:lpstr>
      <vt:lpstr>The Fermi Architecture</vt:lpstr>
      <vt:lpstr>The Kepler Architecture</vt:lpstr>
      <vt:lpstr>Kepler K20X chip block diagram</vt:lpstr>
      <vt:lpstr>Kepler Architecture Innovations </vt:lpstr>
      <vt:lpstr>Kepler Architecture Innovations: Enhanced SMs</vt:lpstr>
      <vt:lpstr>Kepler Architecture Innovations: Enhanced SMs</vt:lpstr>
      <vt:lpstr>Kepler Architecture Innovations: Dynamic Parallelism </vt:lpstr>
      <vt:lpstr>Kepler Architecture Innovations: Dynamic Parallelism </vt:lpstr>
      <vt:lpstr>Kepler Architecture Innovations: Hyper-Q </vt:lpstr>
      <vt:lpstr>Kepler Architecture Innovations: Hyper-Q </vt:lpstr>
      <vt:lpstr>Kepler Architecture Innovations: Hyper-Q </vt:lpstr>
      <vt:lpstr>Compute Capability &amp; Arch. Features</vt:lpstr>
      <vt:lpstr>Threadblock and Warps</vt:lpstr>
      <vt:lpstr>Threadblock and Warps</vt:lpstr>
      <vt:lpstr>Threadblock and Warps</vt:lpstr>
      <vt:lpstr>Threadblock and Warps</vt:lpstr>
      <vt:lpstr>Threadblock and Warps</vt:lpstr>
      <vt:lpstr>Threadblock and Warps</vt:lpstr>
      <vt:lpstr>Aside Threadblock: Logical View vs Hardware View</vt:lpstr>
      <vt:lpstr>Warp Divergence</vt:lpstr>
      <vt:lpstr>Warp Divergence</vt:lpstr>
      <vt:lpstr>Warp Divergence</vt:lpstr>
      <vt:lpstr>Warp Execution Context</vt:lpstr>
      <vt:lpstr>Warp Execution Context</vt:lpstr>
      <vt:lpstr>Warp Execution Context</vt:lpstr>
      <vt:lpstr>Warp Execution Context</vt:lpstr>
      <vt:lpstr>Warp Execution Context</vt:lpstr>
      <vt:lpstr>Warp Execution State</vt:lpstr>
      <vt:lpstr>Warp Execution State</vt:lpstr>
      <vt:lpstr>Latency Hiding/ Full Utilization</vt:lpstr>
      <vt:lpstr>Latency Hiding/ Full Utilization</vt:lpstr>
      <vt:lpstr>Latency Hiding/ Full Utilization</vt:lpstr>
      <vt:lpstr>Latency Hiding/ Full Utilization</vt:lpstr>
      <vt:lpstr>Arith. Inst Latency Hiding/ Full Utilization</vt:lpstr>
      <vt:lpstr>Arith. Inst Latency Hiding/ Full Utilization</vt:lpstr>
      <vt:lpstr>Arith. Inst Latency Hiding/ Full Utilization</vt:lpstr>
      <vt:lpstr>Mem. Inst Latency Hiding/ Full Utilization</vt:lpstr>
      <vt:lpstr>Mem. Inst Latency Hiding/ Full Utilization</vt:lpstr>
      <vt:lpstr>Mem. Inst Latency Hiding/ Full Utilization</vt:lpstr>
      <vt:lpstr>Aside</vt:lpstr>
      <vt:lpstr>Occupancy</vt:lpstr>
      <vt:lpstr>Using Occupancy Cal</vt:lpstr>
      <vt:lpstr>Using Occupancy Cal: optimal values for reg/thread and shared memory</vt:lpstr>
      <vt:lpstr>Using Occupancy Cal: optimal values for reg/thread and shared memory</vt:lpstr>
      <vt:lpstr>Occupancy Cal</vt:lpstr>
      <vt:lpstr>Occupancy: Controlling Register Count</vt:lpstr>
      <vt:lpstr>Aside: Grid and Threadblock size</vt:lpstr>
      <vt:lpstr>Grid &amp; Threadblock heuristics</vt:lpstr>
      <vt:lpstr>Backup Slides just for your information</vt:lpstr>
      <vt:lpstr>Latency Hiding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mabidm</cp:lastModifiedBy>
  <cp:revision>534</cp:revision>
  <dcterms:created xsi:type="dcterms:W3CDTF">2015-06-01T03:43:51Z</dcterms:created>
  <dcterms:modified xsi:type="dcterms:W3CDTF">2016-11-03T02:45:48Z</dcterms:modified>
</cp:coreProperties>
</file>