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9" r:id="rId4"/>
    <p:sldId id="260" r:id="rId5"/>
    <p:sldId id="261" r:id="rId6"/>
    <p:sldId id="262" r:id="rId7"/>
    <p:sldId id="263" r:id="rId8"/>
    <p:sldId id="264" r:id="rId9"/>
    <p:sldId id="265"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60"/>
  </p:normalViewPr>
  <p:slideViewPr>
    <p:cSldViewPr>
      <p:cViewPr>
        <p:scale>
          <a:sx n="70" d="100"/>
          <a:sy n="70" d="100"/>
        </p:scale>
        <p:origin x="-14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4A267-42E1-4BDF-9CC8-C2F4B21A34E2}" type="datetimeFigureOut">
              <a:rPr lang="en-US" smtClean="0"/>
              <a:pPr/>
              <a:t>11/21/2016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A36A7-96E6-4734-A765-AB61B44F7F11}" type="slidenum">
              <a:rPr lang="en-US" smtClean="0"/>
              <a:pPr/>
              <a:t>‹#›</a:t>
            </a:fld>
            <a:endParaRPr lang="en-US"/>
          </a:p>
        </p:txBody>
      </p:sp>
    </p:spTree>
    <p:extLst>
      <p:ext uri="{BB962C8B-B14F-4D97-AF65-F5344CB8AC3E}">
        <p14:creationId xmlns:p14="http://schemas.microsoft.com/office/powerpoint/2010/main" val="412162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n.wikipedia.org/wiki/Pointer_aliasing" TargetMode="External"/><Relationship Id="rId2" Type="http://schemas.openxmlformats.org/officeDocument/2006/relationships/slide" Target="../slides/slide50.xml"/><Relationship Id="rId1" Type="http://schemas.openxmlformats.org/officeDocument/2006/relationships/notesMaster" Target="../notesMasters/notesMaster1.xml"/><Relationship Id="rId5" Type="http://schemas.openxmlformats.org/officeDocument/2006/relationships/hyperlink" Target="https://en.wikipedia.org/wiki/Undefined_behavior" TargetMode="External"/><Relationship Id="rId4" Type="http://schemas.openxmlformats.org/officeDocument/2006/relationships/hyperlink" Target="https://en.wikipedia.org/wiki/Optimizing_compiler"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this memory hierarchy, data is either kept in </a:t>
            </a:r>
            <a:r>
              <a:rPr lang="en-US" sz="1200" kern="1200" baseline="0" dirty="0" err="1" smtClean="0">
                <a:solidFill>
                  <a:schemeClr val="tx1"/>
                </a:solidFill>
                <a:latin typeface="+mn-lt"/>
                <a:ea typeface="+mn-ea"/>
                <a:cs typeface="+mn-cs"/>
              </a:rPr>
              <a:t>lowlatency</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low-capacity memory when it is actively being used by the processor, or in high-latency,</a:t>
            </a:r>
          </a:p>
          <a:p>
            <a:r>
              <a:rPr lang="en-US" sz="1200" kern="1200" baseline="0" dirty="0" smtClean="0">
                <a:solidFill>
                  <a:schemeClr val="tx1"/>
                </a:solidFill>
                <a:latin typeface="+mn-lt"/>
                <a:ea typeface="+mn-ea"/>
                <a:cs typeface="+mn-cs"/>
              </a:rPr>
              <a:t>high-capacity memory when it is being stored for later use. This memory hierarchy can provide the</a:t>
            </a:r>
          </a:p>
          <a:p>
            <a:r>
              <a:rPr lang="en-US" sz="1200" kern="1200" baseline="0" dirty="0" smtClean="0">
                <a:solidFill>
                  <a:schemeClr val="tx1"/>
                </a:solidFill>
                <a:latin typeface="+mn-lt"/>
                <a:ea typeface="+mn-ea"/>
                <a:cs typeface="+mn-cs"/>
              </a:rPr>
              <a:t>illusion of large but low-latency memory.</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cudaHostAllocDefault</a:t>
            </a:r>
            <a:r>
              <a:rPr lang="en-US" sz="1200" kern="1200" baseline="0" dirty="0" smtClean="0">
                <a:solidFill>
                  <a:schemeClr val="tx1"/>
                </a:solidFill>
                <a:latin typeface="+mn-lt"/>
                <a:ea typeface="+mn-ea"/>
                <a:cs typeface="+mn-cs"/>
              </a:rPr>
              <a:t> makes the behavior of </a:t>
            </a:r>
            <a:r>
              <a:rPr lang="en-US" sz="1200" kern="1200" baseline="0" dirty="0" err="1" smtClean="0">
                <a:solidFill>
                  <a:schemeClr val="tx1"/>
                </a:solidFill>
                <a:latin typeface="+mn-lt"/>
                <a:ea typeface="+mn-ea"/>
                <a:cs typeface="+mn-cs"/>
              </a:rPr>
              <a:t>cudaHostAlloc</a:t>
            </a:r>
            <a:r>
              <a:rPr lang="en-US" sz="1200" kern="1200" baseline="0" dirty="0" smtClean="0">
                <a:solidFill>
                  <a:schemeClr val="tx1"/>
                </a:solidFill>
                <a:latin typeface="+mn-lt"/>
                <a:ea typeface="+mn-ea"/>
                <a:cs typeface="+mn-cs"/>
              </a:rPr>
              <a:t> identical to </a:t>
            </a:r>
            <a:r>
              <a:rPr lang="en-US" sz="1200" kern="1200" baseline="0" dirty="0" err="1" smtClean="0">
                <a:solidFill>
                  <a:schemeClr val="tx1"/>
                </a:solidFill>
                <a:latin typeface="+mn-lt"/>
                <a:ea typeface="+mn-ea"/>
                <a:cs typeface="+mn-cs"/>
              </a:rPr>
              <a:t>cudaMallocHost</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Setting </a:t>
            </a:r>
            <a:r>
              <a:rPr lang="en-US" sz="1200" kern="1200" baseline="0" dirty="0" err="1" smtClean="0">
                <a:solidFill>
                  <a:schemeClr val="tx1"/>
                </a:solidFill>
                <a:latin typeface="+mn-lt"/>
                <a:ea typeface="+mn-ea"/>
                <a:cs typeface="+mn-cs"/>
              </a:rPr>
              <a:t>cudaHostAllocPortable</a:t>
            </a:r>
            <a:r>
              <a:rPr lang="en-US" sz="1200" kern="1200" baseline="0" dirty="0" smtClean="0">
                <a:solidFill>
                  <a:schemeClr val="tx1"/>
                </a:solidFill>
                <a:latin typeface="+mn-lt"/>
                <a:ea typeface="+mn-ea"/>
                <a:cs typeface="+mn-cs"/>
              </a:rPr>
              <a:t> returns pinned memory that can be used by all CUDA contexts,</a:t>
            </a:r>
          </a:p>
          <a:p>
            <a:r>
              <a:rPr lang="en-US" sz="1200" kern="1200" baseline="0" dirty="0" smtClean="0">
                <a:solidFill>
                  <a:schemeClr val="tx1"/>
                </a:solidFill>
                <a:latin typeface="+mn-lt"/>
                <a:ea typeface="+mn-ea"/>
                <a:cs typeface="+mn-cs"/>
              </a:rPr>
              <a:t>not just the one that performed the allocation. The fl </a:t>
            </a:r>
            <a:r>
              <a:rPr lang="en-US" sz="1200" kern="1200" baseline="0" dirty="0" err="1" smtClean="0">
                <a:solidFill>
                  <a:schemeClr val="tx1"/>
                </a:solidFill>
                <a:latin typeface="+mn-lt"/>
                <a:ea typeface="+mn-ea"/>
                <a:cs typeface="+mn-cs"/>
              </a:rPr>
              <a:t>ag</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cudaHostAllocWriteCombined</a:t>
            </a:r>
            <a:r>
              <a:rPr lang="en-US" sz="1200" kern="1200" baseline="0" dirty="0" smtClean="0">
                <a:solidFill>
                  <a:schemeClr val="tx1"/>
                </a:solidFill>
                <a:latin typeface="+mn-lt"/>
                <a:ea typeface="+mn-ea"/>
                <a:cs typeface="+mn-cs"/>
              </a:rPr>
              <a:t> returns</a:t>
            </a:r>
          </a:p>
          <a:p>
            <a:r>
              <a:rPr lang="en-US" sz="1200" kern="1200" baseline="0" dirty="0" smtClean="0">
                <a:solidFill>
                  <a:schemeClr val="tx1"/>
                </a:solidFill>
                <a:latin typeface="+mn-lt"/>
                <a:ea typeface="+mn-ea"/>
                <a:cs typeface="+mn-cs"/>
              </a:rPr>
              <a:t>write-combined memory, which can be transferred across the PCI Express bus more quickly on</a:t>
            </a:r>
          </a:p>
          <a:p>
            <a:r>
              <a:rPr lang="en-US" sz="1200" kern="1200" baseline="0" dirty="0" smtClean="0">
                <a:solidFill>
                  <a:schemeClr val="tx1"/>
                </a:solidFill>
                <a:latin typeface="+mn-lt"/>
                <a:ea typeface="+mn-ea"/>
                <a:cs typeface="+mn-cs"/>
              </a:rPr>
              <a:t>some system </a:t>
            </a:r>
            <a:r>
              <a:rPr lang="en-US" sz="1200" kern="1200" baseline="0" dirty="0" err="1" smtClean="0">
                <a:solidFill>
                  <a:schemeClr val="tx1"/>
                </a:solidFill>
                <a:latin typeface="+mn-lt"/>
                <a:ea typeface="+mn-ea"/>
                <a:cs typeface="+mn-cs"/>
              </a:rPr>
              <a:t>confi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gurations</a:t>
            </a:r>
            <a:r>
              <a:rPr lang="en-US" sz="1200" kern="1200" baseline="0" dirty="0" smtClean="0">
                <a:solidFill>
                  <a:schemeClr val="tx1"/>
                </a:solidFill>
                <a:latin typeface="+mn-lt"/>
                <a:ea typeface="+mn-ea"/>
                <a:cs typeface="+mn-cs"/>
              </a:rPr>
              <a:t> but cannot be read </a:t>
            </a:r>
            <a:r>
              <a:rPr lang="en-US" sz="1200" kern="1200" baseline="0" dirty="0" err="1" smtClean="0">
                <a:solidFill>
                  <a:schemeClr val="tx1"/>
                </a:solidFill>
                <a:latin typeface="+mn-lt"/>
                <a:ea typeface="+mn-ea"/>
                <a:cs typeface="+mn-cs"/>
              </a:rPr>
              <a:t>effi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ciently</a:t>
            </a:r>
            <a:r>
              <a:rPr lang="en-US" sz="1200" kern="1200" baseline="0" dirty="0" smtClean="0">
                <a:solidFill>
                  <a:schemeClr val="tx1"/>
                </a:solidFill>
                <a:latin typeface="+mn-lt"/>
                <a:ea typeface="+mn-ea"/>
                <a:cs typeface="+mn-cs"/>
              </a:rPr>
              <a:t> by most hosts. Therefore, write-combined</a:t>
            </a:r>
          </a:p>
          <a:p>
            <a:r>
              <a:rPr lang="en-US" sz="1200" kern="1200" baseline="0" dirty="0" smtClean="0">
                <a:solidFill>
                  <a:schemeClr val="tx1"/>
                </a:solidFill>
                <a:latin typeface="+mn-lt"/>
                <a:ea typeface="+mn-ea"/>
                <a:cs typeface="+mn-cs"/>
              </a:rPr>
              <a:t>memory is a good option for buffers that will be written by the host and read by the device using</a:t>
            </a:r>
          </a:p>
          <a:p>
            <a:r>
              <a:rPr lang="en-US" sz="1200" kern="1200" baseline="0" dirty="0" smtClean="0">
                <a:solidFill>
                  <a:schemeClr val="tx1"/>
                </a:solidFill>
                <a:latin typeface="+mn-lt"/>
                <a:ea typeface="+mn-ea"/>
                <a:cs typeface="+mn-cs"/>
              </a:rPr>
              <a:t>either mapped pinned memory or host-to-device transfers. The most relevant fl </a:t>
            </a:r>
            <a:r>
              <a:rPr lang="en-US" sz="1200" kern="1200" baseline="0" dirty="0" err="1" smtClean="0">
                <a:solidFill>
                  <a:schemeClr val="tx1"/>
                </a:solidFill>
                <a:latin typeface="+mn-lt"/>
                <a:ea typeface="+mn-ea"/>
                <a:cs typeface="+mn-cs"/>
              </a:rPr>
              <a:t>ag</a:t>
            </a:r>
            <a:r>
              <a:rPr lang="en-US" sz="1200" kern="1200" baseline="0" dirty="0" smtClean="0">
                <a:solidFill>
                  <a:schemeClr val="tx1"/>
                </a:solidFill>
                <a:latin typeface="+mn-lt"/>
                <a:ea typeface="+mn-ea"/>
                <a:cs typeface="+mn-cs"/>
              </a:rPr>
              <a:t> to zero-copy</a:t>
            </a:r>
          </a:p>
          <a:p>
            <a:r>
              <a:rPr lang="en-US" sz="1200" kern="1200" baseline="0" dirty="0" smtClean="0">
                <a:solidFill>
                  <a:schemeClr val="tx1"/>
                </a:solidFill>
                <a:latin typeface="+mn-lt"/>
                <a:ea typeface="+mn-ea"/>
                <a:cs typeface="+mn-cs"/>
              </a:rPr>
              <a:t>memory is </a:t>
            </a:r>
            <a:r>
              <a:rPr lang="en-US" sz="1200" kern="1200" baseline="0" dirty="0" err="1" smtClean="0">
                <a:solidFill>
                  <a:schemeClr val="tx1"/>
                </a:solidFill>
                <a:latin typeface="+mn-lt"/>
                <a:ea typeface="+mn-ea"/>
                <a:cs typeface="+mn-cs"/>
              </a:rPr>
              <a:t>cudaHostAllocMapped</a:t>
            </a:r>
            <a:r>
              <a:rPr lang="en-US" sz="1200" kern="1200" baseline="0" dirty="0" smtClean="0">
                <a:solidFill>
                  <a:schemeClr val="tx1"/>
                </a:solidFill>
                <a:latin typeface="+mn-lt"/>
                <a:ea typeface="+mn-ea"/>
                <a:cs typeface="+mn-cs"/>
              </a:rPr>
              <a:t>, which returns host memory that is mapped into the device</a:t>
            </a:r>
          </a:p>
          <a:p>
            <a:r>
              <a:rPr lang="en-US" sz="1200" kern="1200" baseline="0" dirty="0" smtClean="0">
                <a:solidFill>
                  <a:schemeClr val="tx1"/>
                </a:solidFill>
                <a:latin typeface="+mn-lt"/>
                <a:ea typeface="+mn-ea"/>
                <a:cs typeface="+mn-cs"/>
              </a:rPr>
              <a:t>address space.</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When using zero-copy memory to share data between the host and device, you must synchronize</a:t>
            </a:r>
          </a:p>
          <a:p>
            <a:r>
              <a:rPr lang="en-US" sz="1200" kern="1200" baseline="0" dirty="0" smtClean="0">
                <a:solidFill>
                  <a:schemeClr val="tx1"/>
                </a:solidFill>
                <a:latin typeface="+mn-lt"/>
                <a:ea typeface="+mn-ea"/>
                <a:cs typeface="+mn-cs"/>
              </a:rPr>
              <a:t>memory accesses across the host and device. Modifying data in zero-copy memory from both the</a:t>
            </a:r>
          </a:p>
          <a:p>
            <a:r>
              <a:rPr lang="en-US" sz="1200" kern="1200" baseline="0" dirty="0" smtClean="0">
                <a:solidFill>
                  <a:schemeClr val="tx1"/>
                </a:solidFill>
                <a:latin typeface="+mn-lt"/>
                <a:ea typeface="+mn-ea"/>
                <a:cs typeface="+mn-cs"/>
              </a:rPr>
              <a:t>host and device at the same time will result in undefined behavior.</a:t>
            </a:r>
            <a:endParaRPr lang="en-US" dirty="0" smtClean="0"/>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Devices with compute capability 2.0 and later support a special addressing mode called </a:t>
            </a:r>
            <a:r>
              <a:rPr lang="en-US" sz="1200" i="1" kern="1200" baseline="0" dirty="0" smtClean="0">
                <a:solidFill>
                  <a:schemeClr val="tx1"/>
                </a:solidFill>
                <a:latin typeface="+mn-lt"/>
                <a:ea typeface="+mn-ea"/>
                <a:cs typeface="+mn-cs"/>
              </a:rPr>
              <a:t>Unifi </a:t>
            </a:r>
            <a:r>
              <a:rPr lang="en-US" sz="1200" i="1" kern="1200" baseline="0" dirty="0" err="1" smtClean="0">
                <a:solidFill>
                  <a:schemeClr val="tx1"/>
                </a:solidFill>
                <a:latin typeface="+mn-lt"/>
                <a:ea typeface="+mn-ea"/>
                <a:cs typeface="+mn-cs"/>
              </a:rPr>
              <a:t>ed</a:t>
            </a:r>
            <a:endParaRPr lang="en-US" sz="1200" i="1"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Virtual Addressing (UVA). UVA, introduced in CUDA 4.0, is supported on 64-bit Linux systems.</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When executing a memory instruction, each thread in a warp provides a memory address it is loading</a:t>
            </a:r>
          </a:p>
          <a:p>
            <a:r>
              <a:rPr lang="en-US" sz="1200" kern="1200" baseline="0" dirty="0" smtClean="0">
                <a:solidFill>
                  <a:schemeClr val="tx1"/>
                </a:solidFill>
                <a:latin typeface="+mn-lt"/>
                <a:ea typeface="+mn-ea"/>
                <a:cs typeface="+mn-cs"/>
              </a:rPr>
              <a:t>or storing. Cooperatively, the 32 threads in a warp present a single memory access request comprised</a:t>
            </a:r>
          </a:p>
          <a:p>
            <a:r>
              <a:rPr lang="en-US" sz="1200" kern="1200" baseline="0" dirty="0" smtClean="0">
                <a:solidFill>
                  <a:schemeClr val="tx1"/>
                </a:solidFill>
                <a:latin typeface="+mn-lt"/>
                <a:ea typeface="+mn-ea"/>
                <a:cs typeface="+mn-cs"/>
              </a:rPr>
              <a:t>of the requested addresses, which is serviced by one or more device memory transactions.</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if two addresses fall within the same 128-byte region</a:t>
            </a:r>
          </a:p>
          <a:p>
            <a:r>
              <a:rPr lang="en-US" dirty="0" smtClean="0"/>
              <a:t>but not within an aligned 64-byte region, one four-segment transaction will be issued (that is, issuing</a:t>
            </a:r>
          </a:p>
          <a:p>
            <a:r>
              <a:rPr lang="en-US" dirty="0" smtClean="0"/>
              <a:t>a single four-segment transaction performs better than issuing two one-segment transactions).</a:t>
            </a:r>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41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struct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innerStruct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myAoS</a:t>
            </a:r>
            <a:r>
              <a:rPr lang="en-US" sz="1200" kern="1200" baseline="0" dirty="0" smtClean="0">
                <a:solidFill>
                  <a:schemeClr val="tx1"/>
                </a:solidFill>
                <a:latin typeface="+mn-lt"/>
                <a:ea typeface="+mn-ea"/>
                <a:cs typeface="+mn-cs"/>
              </a:rPr>
              <a:t>[N];</a:t>
            </a:r>
          </a:p>
          <a:p>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struct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innerArray</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float x[N];</a:t>
            </a:r>
          </a:p>
          <a:p>
            <a:r>
              <a:rPr lang="en-US" sz="1200" kern="1200" baseline="0" dirty="0" smtClean="0">
                <a:solidFill>
                  <a:schemeClr val="tx1"/>
                </a:solidFill>
                <a:latin typeface="+mn-lt"/>
                <a:ea typeface="+mn-ea"/>
                <a:cs typeface="+mn-cs"/>
              </a:rPr>
              <a:t>float y[N];</a:t>
            </a:r>
          </a:p>
          <a:p>
            <a:r>
              <a:rPr lang="en-US" sz="1200"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Many parallel programming paradigms, in particular SIMD-style paradigms, prefer</a:t>
            </a:r>
          </a:p>
          <a:p>
            <a:r>
              <a:rPr lang="en-US" sz="1200" kern="1200" baseline="0" dirty="0" err="1" smtClean="0">
                <a:solidFill>
                  <a:schemeClr val="tx1"/>
                </a:solidFill>
                <a:latin typeface="+mn-lt"/>
                <a:ea typeface="+mn-ea"/>
                <a:cs typeface="+mn-cs"/>
              </a:rPr>
              <a:t>SoA</a:t>
            </a:r>
            <a:r>
              <a:rPr lang="en-US" sz="1200" kern="1200" baseline="0" dirty="0" smtClean="0">
                <a:solidFill>
                  <a:schemeClr val="tx1"/>
                </a:solidFill>
                <a:latin typeface="+mn-lt"/>
                <a:ea typeface="+mn-ea"/>
                <a:cs typeface="+mn-cs"/>
              </a:rPr>
              <a:t>. In CUDA C programming, </a:t>
            </a:r>
            <a:r>
              <a:rPr lang="en-US" sz="1200" kern="1200" baseline="0" dirty="0" err="1" smtClean="0">
                <a:solidFill>
                  <a:schemeClr val="tx1"/>
                </a:solidFill>
                <a:latin typeface="+mn-lt"/>
                <a:ea typeface="+mn-ea"/>
                <a:cs typeface="+mn-cs"/>
              </a:rPr>
              <a:t>SoA</a:t>
            </a:r>
            <a:r>
              <a:rPr lang="en-US" sz="1200" kern="1200" baseline="0" dirty="0" smtClean="0">
                <a:solidFill>
                  <a:schemeClr val="tx1"/>
                </a:solidFill>
                <a:latin typeface="+mn-lt"/>
                <a:ea typeface="+mn-ea"/>
                <a:cs typeface="+mn-cs"/>
              </a:rPr>
              <a:t> is also typically preferred because data elements</a:t>
            </a:r>
          </a:p>
          <a:p>
            <a:r>
              <a:rPr lang="en-US" sz="1200" kern="1200" baseline="0" dirty="0" smtClean="0">
                <a:solidFill>
                  <a:schemeClr val="tx1"/>
                </a:solidFill>
                <a:latin typeface="+mn-lt"/>
                <a:ea typeface="+mn-ea"/>
                <a:cs typeface="+mn-cs"/>
              </a:rPr>
              <a:t>are pre-arranged for </a:t>
            </a:r>
            <a:r>
              <a:rPr lang="en-US" sz="1200" kern="1200" baseline="0" dirty="0" err="1" smtClean="0">
                <a:solidFill>
                  <a:schemeClr val="tx1"/>
                </a:solidFill>
                <a:latin typeface="+mn-lt"/>
                <a:ea typeface="+mn-ea"/>
                <a:cs typeface="+mn-cs"/>
              </a:rPr>
              <a:t>effi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cient</a:t>
            </a:r>
            <a:r>
              <a:rPr lang="en-US" sz="1200" kern="1200" baseline="0" dirty="0" smtClean="0">
                <a:solidFill>
                  <a:schemeClr val="tx1"/>
                </a:solidFill>
                <a:latin typeface="+mn-lt"/>
                <a:ea typeface="+mn-ea"/>
                <a:cs typeface="+mn-cs"/>
              </a:rPr>
              <a:t> coalesced access to global memory, since data</a:t>
            </a:r>
          </a:p>
          <a:p>
            <a:r>
              <a:rPr lang="en-US" sz="1200" kern="1200" baseline="0" dirty="0" smtClean="0">
                <a:solidFill>
                  <a:schemeClr val="tx1"/>
                </a:solidFill>
                <a:latin typeface="+mn-lt"/>
                <a:ea typeface="+mn-ea"/>
                <a:cs typeface="+mn-cs"/>
              </a:rPr>
              <a:t>elements of the same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eld</a:t>
            </a:r>
            <a:r>
              <a:rPr lang="en-US" sz="1200" kern="1200" baseline="0" dirty="0" smtClean="0">
                <a:solidFill>
                  <a:schemeClr val="tx1"/>
                </a:solidFill>
                <a:latin typeface="+mn-lt"/>
                <a:ea typeface="+mn-ea"/>
                <a:cs typeface="+mn-cs"/>
              </a:rPr>
              <a:t> that would be referenced by the same memory operation</a:t>
            </a:r>
          </a:p>
          <a:p>
            <a:r>
              <a:rPr lang="en-US" sz="1200" kern="1200" baseline="0" dirty="0" smtClean="0">
                <a:solidFill>
                  <a:schemeClr val="tx1"/>
                </a:solidFill>
                <a:latin typeface="+mn-lt"/>
                <a:ea typeface="+mn-ea"/>
                <a:cs typeface="+mn-cs"/>
              </a:rPr>
              <a:t>are stored adjacent to each other.</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It says that for the lifetime of the pointer, only the pointer itself or a value directly derived from it (such as </a:t>
            </a:r>
            <a:r>
              <a:rPr lang="en-US" dirty="0" smtClean="0"/>
              <a:t>pointer + 1</a:t>
            </a:r>
            <a:r>
              <a:rPr lang="en-US" sz="1200" b="0" i="0" kern="1200" dirty="0" smtClean="0">
                <a:solidFill>
                  <a:schemeClr val="tx1"/>
                </a:solidFill>
                <a:effectLst/>
                <a:latin typeface="+mn-lt"/>
                <a:ea typeface="+mn-ea"/>
                <a:cs typeface="+mn-cs"/>
              </a:rPr>
              <a:t>) will be used to access the object to which it points. This limits the effects of </a:t>
            </a:r>
            <a:r>
              <a:rPr lang="en-US" sz="1200" b="0" i="0" u="none" strike="noStrike" kern="1200" dirty="0" smtClean="0">
                <a:solidFill>
                  <a:schemeClr val="tx1"/>
                </a:solidFill>
                <a:effectLst/>
                <a:latin typeface="+mn-lt"/>
                <a:ea typeface="+mn-ea"/>
                <a:cs typeface="+mn-cs"/>
                <a:hlinkClick r:id="rId3" tooltip="Pointer aliasing"/>
              </a:rPr>
              <a:t>pointer aliasing</a:t>
            </a:r>
            <a:r>
              <a:rPr lang="en-US" sz="1200" b="0" i="0" kern="1200" dirty="0" smtClean="0">
                <a:solidFill>
                  <a:schemeClr val="tx1"/>
                </a:solidFill>
                <a:effectLst/>
                <a:latin typeface="+mn-lt"/>
                <a:ea typeface="+mn-ea"/>
                <a:cs typeface="+mn-cs"/>
              </a:rPr>
              <a:t>, aiding </a:t>
            </a:r>
            <a:r>
              <a:rPr lang="en-US" sz="1200" b="0" i="0" u="none" strike="noStrike" kern="1200" dirty="0" smtClean="0">
                <a:solidFill>
                  <a:schemeClr val="tx1"/>
                </a:solidFill>
                <a:effectLst/>
                <a:latin typeface="+mn-lt"/>
                <a:ea typeface="+mn-ea"/>
                <a:cs typeface="+mn-cs"/>
                <a:hlinkClick r:id="rId4" tooltip="Optimizing compiler"/>
              </a:rPr>
              <a:t>optimizations</a:t>
            </a:r>
            <a:r>
              <a:rPr lang="en-US" sz="1200" b="0" i="0" kern="1200" dirty="0" smtClean="0">
                <a:solidFill>
                  <a:schemeClr val="tx1"/>
                </a:solidFill>
                <a:effectLst/>
                <a:latin typeface="+mn-lt"/>
                <a:ea typeface="+mn-ea"/>
                <a:cs typeface="+mn-cs"/>
              </a:rPr>
              <a:t>. If the declaration of intent is not followed and the object is accessed by an independent pointer, this will result in </a:t>
            </a:r>
            <a:r>
              <a:rPr lang="en-US" sz="1200" b="0" i="0" u="none" strike="noStrike" kern="1200" dirty="0" smtClean="0">
                <a:solidFill>
                  <a:schemeClr val="tx1"/>
                </a:solidFill>
                <a:effectLst/>
                <a:latin typeface="+mn-lt"/>
                <a:ea typeface="+mn-ea"/>
                <a:cs typeface="+mn-cs"/>
                <a:hlinkClick r:id="rId5" tooltip="Undefined behavior"/>
              </a:rPr>
              <a:t>undefined behavior</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50</a:t>
            </a:fld>
            <a:endParaRPr lang="en-US"/>
          </a:p>
        </p:txBody>
      </p:sp>
    </p:spTree>
    <p:extLst>
      <p:ext uri="{BB962C8B-B14F-4D97-AF65-F5344CB8AC3E}">
        <p14:creationId xmlns:p14="http://schemas.microsoft.com/office/powerpoint/2010/main" val="170779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Arrays declared in a kernel may also be stored in registers, but only if the indices used to reference the array are constant and can be determined at compile time.</a:t>
            </a:r>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Register variables share their lifetime with the kernel. Once a kernel completes execution, a register variable cannot be accessed again.</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__global__ void</a:t>
            </a:r>
          </a:p>
          <a:p>
            <a:pPr>
              <a:buNone/>
            </a:pPr>
            <a:r>
              <a:rPr lang="en-US" dirty="0" smtClean="0">
                <a:solidFill>
                  <a:srgbClr val="FF0000"/>
                </a:solidFill>
              </a:rPr>
              <a:t>__</a:t>
            </a:r>
            <a:r>
              <a:rPr lang="en-US" dirty="0" err="1" smtClean="0">
                <a:solidFill>
                  <a:srgbClr val="FF0000"/>
                </a:solidFill>
              </a:rPr>
              <a:t>launch_bounds</a:t>
            </a:r>
            <a:r>
              <a:rPr lang="en-US" dirty="0" smtClean="0">
                <a:solidFill>
                  <a:srgbClr val="FF0000"/>
                </a:solidFill>
              </a:rPr>
              <a:t>__(</a:t>
            </a:r>
            <a:r>
              <a:rPr lang="en-US" dirty="0" err="1" smtClean="0">
                <a:solidFill>
                  <a:srgbClr val="FF0000"/>
                </a:solidFill>
              </a:rPr>
              <a:t>maxThreadsPerBlock</a:t>
            </a:r>
            <a:r>
              <a:rPr lang="en-US" dirty="0" smtClean="0">
                <a:solidFill>
                  <a:srgbClr val="FF0000"/>
                </a:solidFill>
              </a:rPr>
              <a:t>, </a:t>
            </a:r>
            <a:r>
              <a:rPr lang="en-US" dirty="0" err="1" smtClean="0">
                <a:solidFill>
                  <a:srgbClr val="FF0000"/>
                </a:solidFill>
              </a:rPr>
              <a:t>minBlocksPerMultiprocessor</a:t>
            </a:r>
            <a:r>
              <a:rPr lang="en-US" dirty="0" smtClean="0">
                <a:solidFill>
                  <a:srgbClr val="FF0000"/>
                </a:solidFill>
              </a:rPr>
              <a:t>) </a:t>
            </a:r>
            <a:r>
              <a:rPr lang="en-US" dirty="0" smtClean="0"/>
              <a:t>kernel(...) {</a:t>
            </a:r>
          </a:p>
          <a:p>
            <a:pPr lvl="1">
              <a:buNone/>
            </a:pPr>
            <a:r>
              <a:rPr lang="en-US" dirty="0" smtClean="0"/>
              <a:t>// your kernel body</a:t>
            </a:r>
          </a:p>
          <a:p>
            <a:pPr>
              <a:buNone/>
            </a:pPr>
            <a:r>
              <a:rPr lang="en-US" dirty="0" smtClean="0"/>
              <a:t>}</a:t>
            </a:r>
          </a:p>
          <a:p>
            <a:r>
              <a:rPr lang="en-US" dirty="0" smtClean="0"/>
              <a:t>Controlling the maximum number of registers used by all kernels: </a:t>
            </a:r>
          </a:p>
          <a:p>
            <a:pPr lvl="1"/>
            <a:r>
              <a:rPr lang="en-US" dirty="0" err="1" smtClean="0"/>
              <a:t>nvcc</a:t>
            </a:r>
            <a:r>
              <a:rPr lang="en-US" dirty="0" smtClean="0"/>
              <a:t> -</a:t>
            </a:r>
            <a:r>
              <a:rPr lang="en-US" dirty="0" err="1" smtClean="0"/>
              <a:t>maxrregcount</a:t>
            </a:r>
            <a:r>
              <a:rPr lang="en-US" dirty="0" smtClean="0"/>
              <a:t>=32</a:t>
            </a:r>
          </a:p>
          <a:p>
            <a:pPr lvl="1"/>
            <a:r>
              <a:rPr lang="en-US" dirty="0" smtClean="0"/>
              <a:t>ignored for any kernels that have launch bounds specified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number of registers used by a kernel can have a </a:t>
            </a:r>
            <a:r>
              <a:rPr lang="en-US" sz="1200" b="0" i="0" u="none" strike="noStrike" kern="1200" baseline="0" dirty="0" err="1" smtClean="0">
                <a:solidFill>
                  <a:schemeClr val="tx1"/>
                </a:solidFill>
                <a:latin typeface="+mn-lt"/>
                <a:ea typeface="+mn-ea"/>
                <a:cs typeface="+mn-cs"/>
              </a:rPr>
              <a:t>signifi</a:t>
            </a:r>
            <a:r>
              <a:rPr lang="en-US" sz="1200" b="0" i="0" u="none" strike="noStrike" kern="1200" baseline="0" dirty="0" smtClean="0">
                <a:solidFill>
                  <a:schemeClr val="tx1"/>
                </a:solidFill>
                <a:latin typeface="+mn-lt"/>
                <a:ea typeface="+mn-ea"/>
                <a:cs typeface="+mn-cs"/>
              </a:rPr>
              <a:t> cant impact on the number of resident</a:t>
            </a:r>
          </a:p>
          <a:p>
            <a:r>
              <a:rPr lang="en-US" sz="1200" b="0" i="0" u="none" strike="noStrike" kern="1200" baseline="0" dirty="0" smtClean="0">
                <a:solidFill>
                  <a:schemeClr val="tx1"/>
                </a:solidFill>
                <a:latin typeface="+mn-lt"/>
                <a:ea typeface="+mn-ea"/>
                <a:cs typeface="+mn-cs"/>
              </a:rPr>
              <a:t>warps</a:t>
            </a:r>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 specifies the maximum number of threads per block with</a:t>
            </a:r>
          </a:p>
          <a:p>
            <a:r>
              <a:rPr lang="en-US" sz="1200" kern="1200" baseline="0" dirty="0" smtClean="0">
                <a:solidFill>
                  <a:schemeClr val="tx1"/>
                </a:solidFill>
                <a:latin typeface="+mn-lt"/>
                <a:ea typeface="+mn-ea"/>
                <a:cs typeface="+mn-cs"/>
              </a:rPr>
              <a:t>which the application will ever launch </a:t>
            </a:r>
            <a:r>
              <a:rPr lang="en-US" sz="1200" b="1" kern="1200" baseline="0" dirty="0" err="1" smtClean="0">
                <a:solidFill>
                  <a:schemeClr val="tx1"/>
                </a:solidFill>
                <a:latin typeface="+mn-lt"/>
                <a:ea typeface="+mn-ea"/>
                <a:cs typeface="+mn-cs"/>
              </a:rPr>
              <a:t>MyKernel</a:t>
            </a:r>
            <a:r>
              <a:rPr lang="en-US" sz="1200" b="1" kern="1200" baseline="0" dirty="0" smtClean="0">
                <a:solidFill>
                  <a:schemeClr val="tx1"/>
                </a:solidFill>
                <a:latin typeface="+mn-lt"/>
                <a:ea typeface="+mn-ea"/>
                <a:cs typeface="+mn-cs"/>
              </a:rPr>
              <a:t>(); it compiles to the .</a:t>
            </a:r>
            <a:r>
              <a:rPr lang="en-US" sz="1200" b="1" kern="1200" baseline="0" dirty="0" err="1" smtClean="0">
                <a:solidFill>
                  <a:schemeClr val="tx1"/>
                </a:solidFill>
                <a:latin typeface="+mn-lt"/>
                <a:ea typeface="+mn-ea"/>
                <a:cs typeface="+mn-cs"/>
              </a:rPr>
              <a:t>maxntid</a:t>
            </a:r>
            <a:endParaRPr lang="en-US" sz="1200" b="1"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PTX directive;</a:t>
            </a:r>
          </a:p>
          <a:p>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minBlocksPerMultiprocessor</a:t>
            </a:r>
            <a:r>
              <a:rPr lang="en-US" sz="1200" b="1" kern="1200" baseline="0" dirty="0" smtClean="0">
                <a:solidFill>
                  <a:schemeClr val="tx1"/>
                </a:solidFill>
                <a:latin typeface="+mn-lt"/>
                <a:ea typeface="+mn-ea"/>
                <a:cs typeface="+mn-cs"/>
              </a:rPr>
              <a:t> is optional and specifies the desired minimum</a:t>
            </a:r>
          </a:p>
          <a:p>
            <a:r>
              <a:rPr lang="en-US" sz="1200" kern="1200" baseline="0" dirty="0" smtClean="0">
                <a:solidFill>
                  <a:schemeClr val="tx1"/>
                </a:solidFill>
                <a:latin typeface="+mn-lt"/>
                <a:ea typeface="+mn-ea"/>
                <a:cs typeface="+mn-cs"/>
              </a:rPr>
              <a:t>number of resident blocks per multiprocessor; it compiles to the </a:t>
            </a:r>
            <a:r>
              <a:rPr lang="en-US" sz="1200" b="1"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minnctapersm</a:t>
            </a:r>
            <a:endParaRPr lang="en-US" sz="1200" b="1"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PTX directive.</a:t>
            </a:r>
          </a:p>
          <a:p>
            <a:r>
              <a:rPr lang="en-US" sz="1200" kern="1200" baseline="0" dirty="0" smtClean="0">
                <a:solidFill>
                  <a:schemeClr val="tx1"/>
                </a:solidFill>
                <a:latin typeface="+mn-lt"/>
                <a:ea typeface="+mn-ea"/>
                <a:cs typeface="+mn-cs"/>
              </a:rPr>
              <a:t>If launch bounds are specified, the compiler first derives from them</a:t>
            </a:r>
          </a:p>
          <a:p>
            <a:r>
              <a:rPr lang="en-US" sz="1200" kern="1200" baseline="0" dirty="0" smtClean="0">
                <a:solidFill>
                  <a:schemeClr val="tx1"/>
                </a:solidFill>
                <a:latin typeface="+mn-lt"/>
                <a:ea typeface="+mn-ea"/>
                <a:cs typeface="+mn-cs"/>
              </a:rPr>
              <a:t>the upper limit </a:t>
            </a:r>
            <a:r>
              <a:rPr lang="en-US" sz="1200" i="1" kern="1200" baseline="0" dirty="0" smtClean="0">
                <a:solidFill>
                  <a:schemeClr val="tx1"/>
                </a:solidFill>
                <a:latin typeface="+mn-lt"/>
                <a:ea typeface="+mn-ea"/>
                <a:cs typeface="+mn-cs"/>
              </a:rPr>
              <a:t>L on the number of registers the kernel should use to</a:t>
            </a:r>
          </a:p>
          <a:p>
            <a:r>
              <a:rPr lang="en-US" sz="1200" kern="1200" baseline="0" dirty="0" smtClean="0">
                <a:solidFill>
                  <a:schemeClr val="tx1"/>
                </a:solidFill>
                <a:latin typeface="+mn-lt"/>
                <a:ea typeface="+mn-ea"/>
                <a:cs typeface="+mn-cs"/>
              </a:rPr>
              <a:t>ensure that </a:t>
            </a:r>
            <a:r>
              <a:rPr lang="en-US" sz="1200" b="1" kern="1200" baseline="0" dirty="0" err="1" smtClean="0">
                <a:solidFill>
                  <a:schemeClr val="tx1"/>
                </a:solidFill>
                <a:latin typeface="+mn-lt"/>
                <a:ea typeface="+mn-ea"/>
                <a:cs typeface="+mn-cs"/>
              </a:rPr>
              <a:t>minBlocksPerMultiprocessor</a:t>
            </a:r>
            <a:r>
              <a:rPr lang="en-US" sz="1200" b="1" kern="1200" baseline="0" dirty="0" smtClean="0">
                <a:solidFill>
                  <a:schemeClr val="tx1"/>
                </a:solidFill>
                <a:latin typeface="+mn-lt"/>
                <a:ea typeface="+mn-ea"/>
                <a:cs typeface="+mn-cs"/>
              </a:rPr>
              <a:t> blocks (or a single block if</a:t>
            </a:r>
          </a:p>
          <a:p>
            <a:r>
              <a:rPr lang="en-US" sz="1200" b="1" kern="1200" baseline="0" dirty="0" err="1" smtClean="0">
                <a:solidFill>
                  <a:schemeClr val="tx1"/>
                </a:solidFill>
                <a:latin typeface="+mn-lt"/>
                <a:ea typeface="+mn-ea"/>
                <a:cs typeface="+mn-cs"/>
              </a:rPr>
              <a:t>minBlocksPerMultiprocessor</a:t>
            </a:r>
            <a:r>
              <a:rPr lang="en-US" sz="1200" b="1" kern="1200" baseline="0" dirty="0" smtClean="0">
                <a:solidFill>
                  <a:schemeClr val="tx1"/>
                </a:solidFill>
                <a:latin typeface="+mn-lt"/>
                <a:ea typeface="+mn-ea"/>
                <a:cs typeface="+mn-cs"/>
              </a:rPr>
              <a:t> is not specified) of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 threads</a:t>
            </a:r>
          </a:p>
          <a:p>
            <a:r>
              <a:rPr lang="en-US" sz="1200" kern="1200" baseline="0" dirty="0" smtClean="0">
                <a:solidFill>
                  <a:schemeClr val="tx1"/>
                </a:solidFill>
                <a:latin typeface="+mn-lt"/>
                <a:ea typeface="+mn-ea"/>
                <a:cs typeface="+mn-cs"/>
              </a:rPr>
              <a:t>can reside on the multiprocessor (see Hardware Multithreading for the relationship</a:t>
            </a:r>
          </a:p>
          <a:p>
            <a:r>
              <a:rPr lang="en-US" sz="1200" kern="1200" baseline="0" dirty="0" smtClean="0">
                <a:solidFill>
                  <a:schemeClr val="tx1"/>
                </a:solidFill>
                <a:latin typeface="+mn-lt"/>
                <a:ea typeface="+mn-ea"/>
                <a:cs typeface="+mn-cs"/>
              </a:rPr>
              <a:t>between the number of registers used by a kernel and the number of registers allocated</a:t>
            </a:r>
          </a:p>
          <a:p>
            <a:r>
              <a:rPr lang="en-US" sz="1200" kern="1200" baseline="0" dirty="0" smtClean="0">
                <a:solidFill>
                  <a:schemeClr val="tx1"/>
                </a:solidFill>
                <a:latin typeface="+mn-lt"/>
                <a:ea typeface="+mn-ea"/>
                <a:cs typeface="+mn-cs"/>
              </a:rPr>
              <a:t>per block). The compiler then optimizes register usage in the following way:</a:t>
            </a:r>
          </a:p>
          <a:p>
            <a:r>
              <a:rPr lang="en-US" sz="1200" b="1" kern="1200" baseline="0" dirty="0" smtClean="0">
                <a:solidFill>
                  <a:schemeClr val="tx1"/>
                </a:solidFill>
                <a:latin typeface="+mn-lt"/>
                <a:ea typeface="+mn-ea"/>
                <a:cs typeface="+mn-cs"/>
              </a:rPr>
              <a:t>‣ If the initial register usage is higher than </a:t>
            </a:r>
            <a:r>
              <a:rPr lang="en-US" sz="1200" b="1" i="1" kern="1200" baseline="0" dirty="0" smtClean="0">
                <a:solidFill>
                  <a:schemeClr val="tx1"/>
                </a:solidFill>
                <a:latin typeface="+mn-lt"/>
                <a:ea typeface="+mn-ea"/>
                <a:cs typeface="+mn-cs"/>
              </a:rPr>
              <a:t>L, the compiler reduces it further until it</a:t>
            </a:r>
          </a:p>
          <a:p>
            <a:r>
              <a:rPr lang="en-US" sz="1200" kern="1200" baseline="0" dirty="0" smtClean="0">
                <a:solidFill>
                  <a:schemeClr val="tx1"/>
                </a:solidFill>
                <a:latin typeface="+mn-lt"/>
                <a:ea typeface="+mn-ea"/>
                <a:cs typeface="+mn-cs"/>
              </a:rPr>
              <a:t>becomes less or equal to </a:t>
            </a:r>
            <a:r>
              <a:rPr lang="en-US" sz="1200" i="1" kern="1200" baseline="0" dirty="0" smtClean="0">
                <a:solidFill>
                  <a:schemeClr val="tx1"/>
                </a:solidFill>
                <a:latin typeface="+mn-lt"/>
                <a:ea typeface="+mn-ea"/>
                <a:cs typeface="+mn-cs"/>
              </a:rPr>
              <a:t>L, usually at the expense of more local memory usage and/</a:t>
            </a:r>
          </a:p>
          <a:p>
            <a:r>
              <a:rPr lang="en-US" sz="1200" kern="1200" baseline="0" dirty="0" smtClean="0">
                <a:solidFill>
                  <a:schemeClr val="tx1"/>
                </a:solidFill>
                <a:latin typeface="+mn-lt"/>
                <a:ea typeface="+mn-ea"/>
                <a:cs typeface="+mn-cs"/>
              </a:rPr>
              <a:t>or higher number of instructions;</a:t>
            </a:r>
          </a:p>
          <a:p>
            <a:r>
              <a:rPr lang="en-US" sz="1200" b="1" kern="1200" baseline="0" dirty="0" smtClean="0">
                <a:solidFill>
                  <a:schemeClr val="tx1"/>
                </a:solidFill>
                <a:latin typeface="+mn-lt"/>
                <a:ea typeface="+mn-ea"/>
                <a:cs typeface="+mn-cs"/>
              </a:rPr>
              <a:t>‣ If the initial register usage is lower than </a:t>
            </a:r>
            <a:r>
              <a:rPr lang="en-US" sz="1200" b="1" i="1" kern="1200" baseline="0" dirty="0" smtClean="0">
                <a:solidFill>
                  <a:schemeClr val="tx1"/>
                </a:solidFill>
                <a:latin typeface="+mn-lt"/>
                <a:ea typeface="+mn-ea"/>
                <a:cs typeface="+mn-cs"/>
              </a:rPr>
              <a:t>L</a:t>
            </a:r>
          </a:p>
          <a:p>
            <a:r>
              <a:rPr lang="en-US" sz="1200" b="1" kern="1200" baseline="0" dirty="0" smtClean="0">
                <a:solidFill>
                  <a:schemeClr val="tx1"/>
                </a:solidFill>
                <a:latin typeface="+mn-lt"/>
                <a:ea typeface="+mn-ea"/>
                <a:cs typeface="+mn-cs"/>
              </a:rPr>
              <a:t>‣ If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 is specified and </a:t>
            </a:r>
            <a:r>
              <a:rPr lang="en-US" sz="1200" b="1" kern="1200" baseline="0" dirty="0" err="1" smtClean="0">
                <a:solidFill>
                  <a:schemeClr val="tx1"/>
                </a:solidFill>
                <a:latin typeface="+mn-lt"/>
                <a:ea typeface="+mn-ea"/>
                <a:cs typeface="+mn-cs"/>
              </a:rPr>
              <a:t>minBlocksPerMultiprocessor</a:t>
            </a:r>
            <a:r>
              <a:rPr lang="en-US" sz="1200" b="1" kern="1200" baseline="0" dirty="0" smtClean="0">
                <a:solidFill>
                  <a:schemeClr val="tx1"/>
                </a:solidFill>
                <a:latin typeface="+mn-lt"/>
                <a:ea typeface="+mn-ea"/>
                <a:cs typeface="+mn-cs"/>
              </a:rPr>
              <a:t> is</a:t>
            </a:r>
          </a:p>
          <a:p>
            <a:r>
              <a:rPr lang="en-US" sz="1200" kern="1200" baseline="0" dirty="0" smtClean="0">
                <a:solidFill>
                  <a:schemeClr val="tx1"/>
                </a:solidFill>
                <a:latin typeface="+mn-lt"/>
                <a:ea typeface="+mn-ea"/>
                <a:cs typeface="+mn-cs"/>
              </a:rPr>
              <a:t>not, the compiler uses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 to determine the register usage</a:t>
            </a:r>
          </a:p>
          <a:p>
            <a:r>
              <a:rPr lang="en-US" sz="1200" kern="1200" baseline="0" dirty="0" smtClean="0">
                <a:solidFill>
                  <a:schemeClr val="tx1"/>
                </a:solidFill>
                <a:latin typeface="+mn-lt"/>
                <a:ea typeface="+mn-ea"/>
                <a:cs typeface="+mn-cs"/>
              </a:rPr>
              <a:t>thresholds for the transitions between </a:t>
            </a:r>
            <a:r>
              <a:rPr lang="en-US" sz="1200" b="1" kern="1200" baseline="0" dirty="0" smtClean="0">
                <a:solidFill>
                  <a:schemeClr val="tx1"/>
                </a:solidFill>
                <a:latin typeface="+mn-lt"/>
                <a:ea typeface="+mn-ea"/>
                <a:cs typeface="+mn-cs"/>
              </a:rPr>
              <a:t>n and n+1 resident blocks (i.e., when</a:t>
            </a:r>
          </a:p>
          <a:p>
            <a:r>
              <a:rPr lang="en-US" sz="1200" kern="1200" baseline="0" dirty="0" smtClean="0">
                <a:solidFill>
                  <a:schemeClr val="tx1"/>
                </a:solidFill>
                <a:latin typeface="+mn-lt"/>
                <a:ea typeface="+mn-ea"/>
                <a:cs typeface="+mn-cs"/>
              </a:rPr>
              <a:t>using one less register makes room for an additional resident block as in the</a:t>
            </a:r>
          </a:p>
          <a:p>
            <a:r>
              <a:rPr lang="en-US" sz="1200" kern="1200" baseline="0" dirty="0" smtClean="0">
                <a:solidFill>
                  <a:schemeClr val="tx1"/>
                </a:solidFill>
                <a:latin typeface="+mn-lt"/>
                <a:ea typeface="+mn-ea"/>
                <a:cs typeface="+mn-cs"/>
              </a:rPr>
              <a:t>example of Multiprocessor Level) and then applies similar heuristics as when no</a:t>
            </a:r>
          </a:p>
          <a:p>
            <a:r>
              <a:rPr lang="en-US" sz="1200" kern="1200" baseline="0" dirty="0" smtClean="0">
                <a:solidFill>
                  <a:schemeClr val="tx1"/>
                </a:solidFill>
                <a:latin typeface="+mn-lt"/>
                <a:ea typeface="+mn-ea"/>
                <a:cs typeface="+mn-cs"/>
              </a:rPr>
              <a:t>launch bounds are specified;</a:t>
            </a:r>
          </a:p>
          <a:p>
            <a:r>
              <a:rPr lang="en-US" sz="1200" b="1" kern="1200" baseline="0" dirty="0" smtClean="0">
                <a:solidFill>
                  <a:schemeClr val="tx1"/>
                </a:solidFill>
                <a:latin typeface="+mn-lt"/>
                <a:ea typeface="+mn-ea"/>
                <a:cs typeface="+mn-cs"/>
              </a:rPr>
              <a:t>‣ If both </a:t>
            </a:r>
            <a:r>
              <a:rPr lang="en-US" sz="1200" b="1" kern="1200" baseline="0" dirty="0" err="1" smtClean="0">
                <a:solidFill>
                  <a:schemeClr val="tx1"/>
                </a:solidFill>
                <a:latin typeface="+mn-lt"/>
                <a:ea typeface="+mn-ea"/>
                <a:cs typeface="+mn-cs"/>
              </a:rPr>
              <a:t>minBlocksPerMultiprocessor</a:t>
            </a:r>
            <a:r>
              <a:rPr lang="en-US" sz="1200" b="1" kern="1200" baseline="0" dirty="0" smtClean="0">
                <a:solidFill>
                  <a:schemeClr val="tx1"/>
                </a:solidFill>
                <a:latin typeface="+mn-lt"/>
                <a:ea typeface="+mn-ea"/>
                <a:cs typeface="+mn-cs"/>
              </a:rPr>
              <a:t> and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 are</a:t>
            </a:r>
          </a:p>
          <a:p>
            <a:r>
              <a:rPr lang="en-US" sz="1200" kern="1200" baseline="0" dirty="0" smtClean="0">
                <a:solidFill>
                  <a:schemeClr val="tx1"/>
                </a:solidFill>
                <a:latin typeface="+mn-lt"/>
                <a:ea typeface="+mn-ea"/>
                <a:cs typeface="+mn-cs"/>
              </a:rPr>
              <a:t>specified, the compiler may increase register usage as high as </a:t>
            </a:r>
            <a:r>
              <a:rPr lang="en-US" sz="1200" i="1" kern="1200" baseline="0" dirty="0" smtClean="0">
                <a:solidFill>
                  <a:schemeClr val="tx1"/>
                </a:solidFill>
                <a:latin typeface="+mn-lt"/>
                <a:ea typeface="+mn-ea"/>
                <a:cs typeface="+mn-cs"/>
              </a:rPr>
              <a:t>L to reduce the</a:t>
            </a:r>
          </a:p>
          <a:p>
            <a:r>
              <a:rPr lang="en-US" sz="1200" kern="1200" baseline="0" dirty="0" smtClean="0">
                <a:solidFill>
                  <a:schemeClr val="tx1"/>
                </a:solidFill>
                <a:latin typeface="+mn-lt"/>
                <a:ea typeface="+mn-ea"/>
                <a:cs typeface="+mn-cs"/>
              </a:rPr>
              <a:t>number of instructions and better hide single thread instruction latency.</a:t>
            </a:r>
          </a:p>
          <a:p>
            <a:r>
              <a:rPr lang="en-US" sz="1200" kern="1200" baseline="0" dirty="0" smtClean="0">
                <a:solidFill>
                  <a:schemeClr val="tx1"/>
                </a:solidFill>
                <a:latin typeface="+mn-lt"/>
                <a:ea typeface="+mn-ea"/>
                <a:cs typeface="+mn-cs"/>
              </a:rPr>
              <a:t>A kernel will fail to launch if it is executed with more threads per block than its launch</a:t>
            </a:r>
          </a:p>
          <a:p>
            <a:r>
              <a:rPr lang="en-US" sz="1200" kern="1200" baseline="0" dirty="0" smtClean="0">
                <a:solidFill>
                  <a:schemeClr val="tx1"/>
                </a:solidFill>
                <a:latin typeface="+mn-lt"/>
                <a:ea typeface="+mn-ea"/>
                <a:cs typeface="+mn-cs"/>
              </a:rPr>
              <a:t>bound </a:t>
            </a:r>
            <a:r>
              <a:rPr lang="en-US" sz="1200" b="1" kern="1200" baseline="0" dirty="0" err="1" smtClean="0">
                <a:solidFill>
                  <a:schemeClr val="tx1"/>
                </a:solidFill>
                <a:latin typeface="+mn-lt"/>
                <a:ea typeface="+mn-ea"/>
                <a:cs typeface="+mn-cs"/>
              </a:rPr>
              <a:t>maxThreadsPerBlock</a:t>
            </a:r>
            <a:r>
              <a:rPr lang="en-US" sz="1200" b="1"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using the </a:t>
            </a:r>
            <a:r>
              <a:rPr lang="en-US" sz="1200" b="1" kern="1200" baseline="0" dirty="0" smtClean="0">
                <a:solidFill>
                  <a:schemeClr val="tx1"/>
                </a:solidFill>
                <a:latin typeface="+mn-lt"/>
                <a:ea typeface="+mn-ea"/>
                <a:cs typeface="+mn-cs"/>
              </a:rPr>
              <a:t>__CUDA_ARCH__ macro introduced in Application Compatibility</a:t>
            </a:r>
          </a:p>
          <a:p>
            <a:r>
              <a:rPr lang="en-US" sz="1200" kern="1200" baseline="0" dirty="0" smtClean="0">
                <a:solidFill>
                  <a:schemeClr val="tx1"/>
                </a:solidFill>
                <a:latin typeface="+mn-lt"/>
                <a:ea typeface="+mn-ea"/>
                <a:cs typeface="+mn-cs"/>
              </a:rPr>
              <a:t>#define THREADS_PER_BLOCK 256</a:t>
            </a:r>
          </a:p>
          <a:p>
            <a:r>
              <a:rPr lang="en-US" sz="1200" kern="1200" baseline="0" dirty="0" smtClean="0">
                <a:solidFill>
                  <a:schemeClr val="tx1"/>
                </a:solidFill>
                <a:latin typeface="+mn-lt"/>
                <a:ea typeface="+mn-ea"/>
                <a:cs typeface="+mn-cs"/>
              </a:rPr>
              <a:t>#if __CUDA_ARCH__ &gt;= 200</a:t>
            </a:r>
          </a:p>
          <a:p>
            <a:r>
              <a:rPr lang="en-US" sz="1200" kern="1200" baseline="0" dirty="0" smtClean="0">
                <a:solidFill>
                  <a:schemeClr val="tx1"/>
                </a:solidFill>
                <a:latin typeface="+mn-lt"/>
                <a:ea typeface="+mn-ea"/>
                <a:cs typeface="+mn-cs"/>
              </a:rPr>
              <a:t>#define MY_KERNEL_MAX_THREADS (2 * THREADS_PER_BLOCK)</a:t>
            </a:r>
          </a:p>
          <a:p>
            <a:r>
              <a:rPr lang="en-US" sz="1200" kern="1200" baseline="0" dirty="0" smtClean="0">
                <a:solidFill>
                  <a:schemeClr val="tx1"/>
                </a:solidFill>
                <a:latin typeface="+mn-lt"/>
                <a:ea typeface="+mn-ea"/>
                <a:cs typeface="+mn-cs"/>
              </a:rPr>
              <a:t>#define MY_KERNEL_MIN_BLOCKS 3</a:t>
            </a:r>
          </a:p>
          <a:p>
            <a:r>
              <a:rPr lang="en-US" sz="1200" kern="1200" baseline="0" dirty="0" smtClean="0">
                <a:solidFill>
                  <a:schemeClr val="tx1"/>
                </a:solidFill>
                <a:latin typeface="+mn-lt"/>
                <a:ea typeface="+mn-ea"/>
                <a:cs typeface="+mn-cs"/>
              </a:rPr>
              <a:t>#else</a:t>
            </a:r>
          </a:p>
          <a:p>
            <a:r>
              <a:rPr lang="en-US" sz="1200" kern="1200" baseline="0" dirty="0" smtClean="0">
                <a:solidFill>
                  <a:schemeClr val="tx1"/>
                </a:solidFill>
                <a:latin typeface="+mn-lt"/>
                <a:ea typeface="+mn-ea"/>
                <a:cs typeface="+mn-cs"/>
              </a:rPr>
              <a:t>#define MY_KERNEL_MAX_THREADS THREADS_PER_BLOCK</a:t>
            </a:r>
          </a:p>
          <a:p>
            <a:r>
              <a:rPr lang="en-US" sz="1200" kern="1200" baseline="0" dirty="0" smtClean="0">
                <a:solidFill>
                  <a:schemeClr val="tx1"/>
                </a:solidFill>
                <a:latin typeface="+mn-lt"/>
                <a:ea typeface="+mn-ea"/>
                <a:cs typeface="+mn-cs"/>
              </a:rPr>
              <a:t>#define MY_KERNEL_MIN_BLOCKS 2</a:t>
            </a:r>
          </a:p>
          <a:p>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endif</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Device code</a:t>
            </a:r>
          </a:p>
          <a:p>
            <a:r>
              <a:rPr lang="en-US" sz="1200" kern="1200" baseline="0" dirty="0" smtClean="0">
                <a:solidFill>
                  <a:schemeClr val="tx1"/>
                </a:solidFill>
                <a:latin typeface="+mn-lt"/>
                <a:ea typeface="+mn-ea"/>
                <a:cs typeface="+mn-cs"/>
              </a:rPr>
              <a:t>__global__ void</a:t>
            </a:r>
          </a:p>
          <a:p>
            <a:r>
              <a:rPr lang="en-US" sz="1200" kern="1200" baseline="0" dirty="0" smtClean="0">
                <a:solidFill>
                  <a:schemeClr val="tx1"/>
                </a:solidFill>
                <a:latin typeface="+mn-lt"/>
                <a:ea typeface="+mn-ea"/>
                <a:cs typeface="+mn-cs"/>
              </a:rPr>
              <a:t>__</a:t>
            </a:r>
            <a:r>
              <a:rPr lang="en-US" sz="1200" kern="1200" baseline="0" dirty="0" err="1" smtClean="0">
                <a:solidFill>
                  <a:schemeClr val="tx1"/>
                </a:solidFill>
                <a:latin typeface="+mn-lt"/>
                <a:ea typeface="+mn-ea"/>
                <a:cs typeface="+mn-cs"/>
              </a:rPr>
              <a:t>launch_bounds</a:t>
            </a:r>
            <a:r>
              <a:rPr lang="en-US" sz="1200" kern="1200" baseline="0" dirty="0" smtClean="0">
                <a:solidFill>
                  <a:schemeClr val="tx1"/>
                </a:solidFill>
                <a:latin typeface="+mn-lt"/>
                <a:ea typeface="+mn-ea"/>
                <a:cs typeface="+mn-cs"/>
              </a:rPr>
              <a:t>__(MY_KERNEL_MAX_THREADS, MY_KERNEL_MIN_BLOCKS)</a:t>
            </a:r>
          </a:p>
          <a:p>
            <a:r>
              <a:rPr lang="en-US" sz="1200" kern="1200" baseline="0" dirty="0" err="1" smtClean="0">
                <a:solidFill>
                  <a:schemeClr val="tx1"/>
                </a:solidFill>
                <a:latin typeface="+mn-lt"/>
                <a:ea typeface="+mn-ea"/>
                <a:cs typeface="+mn-cs"/>
              </a:rPr>
              <a:t>MyKernel</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9</a:t>
            </a:fld>
            <a:endParaRPr lang="en-US"/>
          </a:p>
        </p:txBody>
      </p:sp>
    </p:spTree>
    <p:extLst>
      <p:ext uri="{BB962C8B-B14F-4D97-AF65-F5344CB8AC3E}">
        <p14:creationId xmlns:p14="http://schemas.microsoft.com/office/powerpoint/2010/main" val="3475166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Device code </a:t>
            </a:r>
          </a:p>
          <a:p>
            <a:r>
              <a:rPr lang="en-US" sz="1200" b="0" i="0" kern="1200" dirty="0" smtClean="0">
                <a:solidFill>
                  <a:schemeClr val="tx1"/>
                </a:solidFill>
                <a:effectLst/>
                <a:latin typeface="+mn-lt"/>
                <a:ea typeface="+mn-ea"/>
                <a:cs typeface="+mn-cs"/>
              </a:rPr>
              <a:t>__global__ void </a:t>
            </a:r>
            <a:r>
              <a:rPr lang="en-US" sz="1200" b="0" i="0" kern="1200" dirty="0" err="1" smtClean="0">
                <a:solidFill>
                  <a:schemeClr val="tx1"/>
                </a:solidFill>
                <a:effectLst/>
                <a:latin typeface="+mn-lt"/>
                <a:ea typeface="+mn-ea"/>
                <a:cs typeface="+mn-cs"/>
              </a:rPr>
              <a:t>MyKernel</a:t>
            </a:r>
            <a:r>
              <a:rPr lang="en-US" sz="1200" b="0" i="0" kern="1200" dirty="0" smtClean="0">
                <a:solidFill>
                  <a:schemeClr val="tx1"/>
                </a:solidFill>
                <a:effectLst/>
                <a:latin typeface="+mn-lt"/>
                <a:ea typeface="+mn-ea"/>
                <a:cs typeface="+mn-cs"/>
              </a:rPr>
              <a:t>() { ... }</a:t>
            </a:r>
          </a:p>
          <a:p>
            <a:r>
              <a:rPr lang="en-US" sz="1200" b="0" i="0" kern="1200" dirty="0" smtClean="0">
                <a:solidFill>
                  <a:schemeClr val="tx1"/>
                </a:solidFill>
                <a:effectLst/>
                <a:latin typeface="+mn-lt"/>
                <a:ea typeface="+mn-ea"/>
                <a:cs typeface="+mn-cs"/>
              </a:rPr>
              <a:t> // Host code</a:t>
            </a:r>
          </a:p>
          <a:p>
            <a:r>
              <a:rPr lang="en-US" sz="1200" b="0" i="0" kern="1200" dirty="0" smtClean="0">
                <a:solidFill>
                  <a:schemeClr val="tx1"/>
                </a:solidFill>
                <a:effectLst/>
                <a:latin typeface="+mn-lt"/>
                <a:ea typeface="+mn-ea"/>
                <a:cs typeface="+mn-cs"/>
              </a:rPr>
              <a:t> // Runtime API </a:t>
            </a:r>
          </a:p>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cudaFuncCachePreferShared</a:t>
            </a:r>
            <a:r>
              <a:rPr lang="en-US" sz="1200" b="0" i="0" kern="1200" dirty="0" smtClean="0">
                <a:solidFill>
                  <a:schemeClr val="tx1"/>
                </a:solidFill>
                <a:effectLst/>
                <a:latin typeface="+mn-lt"/>
                <a:ea typeface="+mn-ea"/>
                <a:cs typeface="+mn-cs"/>
              </a:rPr>
              <a:t>: shared memory is 48 KB</a:t>
            </a:r>
          </a:p>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cudaFuncCachePreferEqual</a:t>
            </a:r>
            <a:r>
              <a:rPr lang="en-US" sz="1200" b="0" i="0" kern="1200" dirty="0" smtClean="0">
                <a:solidFill>
                  <a:schemeClr val="tx1"/>
                </a:solidFill>
                <a:effectLst/>
                <a:latin typeface="+mn-lt"/>
                <a:ea typeface="+mn-ea"/>
                <a:cs typeface="+mn-cs"/>
              </a:rPr>
              <a:t>: shared memory is 32 KB</a:t>
            </a:r>
          </a:p>
          <a:p>
            <a:r>
              <a:rPr lang="en-US" sz="1200" b="0" i="0" kern="1200" dirty="0" smtClean="0">
                <a:solidFill>
                  <a:schemeClr val="tx1"/>
                </a:solidFill>
                <a:effectLst/>
                <a:latin typeface="+mn-lt"/>
                <a:ea typeface="+mn-ea"/>
                <a:cs typeface="+mn-cs"/>
              </a:rPr>
              <a:t>// cudaFuncCachePreferL1: shared memory is 16 KB </a:t>
            </a:r>
          </a:p>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cudaFuncCachePreferNone</a:t>
            </a:r>
            <a:r>
              <a:rPr lang="en-US" sz="1200" b="0" i="0" kern="1200" dirty="0" smtClean="0">
                <a:solidFill>
                  <a:schemeClr val="tx1"/>
                </a:solidFill>
                <a:effectLst/>
                <a:latin typeface="+mn-lt"/>
                <a:ea typeface="+mn-ea"/>
                <a:cs typeface="+mn-cs"/>
              </a:rPr>
              <a:t>: no preference </a:t>
            </a:r>
          </a:p>
          <a:p>
            <a:r>
              <a:rPr lang="en-US" sz="1200" b="0" i="0" kern="1200" dirty="0" err="1" smtClean="0">
                <a:solidFill>
                  <a:schemeClr val="tx1"/>
                </a:solidFill>
                <a:effectLst/>
                <a:latin typeface="+mn-lt"/>
                <a:ea typeface="+mn-ea"/>
                <a:cs typeface="+mn-cs"/>
              </a:rPr>
              <a:t>cudaFuncSetCacheConfig</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MyKernel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cudaFuncCachePreferShared</a:t>
            </a:r>
            <a:r>
              <a:rPr lang="en-US" sz="1200" b="0" i="0" kern="1200" dirty="0" smtClean="0">
                <a:solidFill>
                  <a:schemeClr val="tx1"/>
                </a:solidFill>
                <a:effectLst/>
                <a:latin typeface="+mn-lt"/>
                <a:ea typeface="+mn-ea"/>
                <a:cs typeface="+mn-cs"/>
              </a:rPr>
              <a:t>)</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13</a:t>
            </a:fld>
            <a:endParaRPr lang="en-US"/>
          </a:p>
        </p:txBody>
      </p:sp>
    </p:spTree>
    <p:extLst>
      <p:ext uri="{BB962C8B-B14F-4D97-AF65-F5344CB8AC3E}">
        <p14:creationId xmlns:p14="http://schemas.microsoft.com/office/powerpoint/2010/main" val="2363944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Constant memory is statically declared and visible to all kernels in the same compilation unit.</a:t>
            </a:r>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L2 Cache: Algorithms for which data addresses are not known beforehand, such as physics solvers, </a:t>
            </a:r>
            <a:r>
              <a:rPr lang="en-US" dirty="0" err="1" smtClean="0"/>
              <a:t>raytracing</a:t>
            </a:r>
            <a:r>
              <a:rPr lang="en-US" dirty="0" smtClean="0"/>
              <a:t>, and sparse matrix multiplication especially benefit from the cache hierarchy. Filter and convolution kernels that require multiple SMs to read the same data also benefit. </a:t>
            </a:r>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When transferring data from </a:t>
            </a:r>
            <a:r>
              <a:rPr lang="en-US" dirty="0" err="1" smtClean="0"/>
              <a:t>pageable</a:t>
            </a:r>
            <a:r>
              <a:rPr lang="en-US" dirty="0" smtClean="0"/>
              <a:t> host memory to device memory, the CUDA driver first allocates temporary </a:t>
            </a:r>
            <a:r>
              <a:rPr lang="en-US" i="1" dirty="0" smtClean="0"/>
              <a:t>page-locked</a:t>
            </a:r>
            <a:endParaRPr lang="en-US" dirty="0" smtClean="0"/>
          </a:p>
          <a:p>
            <a:r>
              <a:rPr lang="en-US" sz="1200" kern="1200" baseline="0" dirty="0" smtClean="0">
                <a:solidFill>
                  <a:schemeClr val="tx1"/>
                </a:solidFill>
                <a:latin typeface="+mn-lt"/>
                <a:ea typeface="+mn-ea"/>
                <a:cs typeface="+mn-cs"/>
              </a:rPr>
              <a:t>or </a:t>
            </a:r>
            <a:r>
              <a:rPr lang="en-US" sz="1200" i="1" kern="1200" baseline="0" dirty="0" smtClean="0">
                <a:solidFill>
                  <a:schemeClr val="tx1"/>
                </a:solidFill>
                <a:latin typeface="+mn-lt"/>
                <a:ea typeface="+mn-ea"/>
                <a:cs typeface="+mn-cs"/>
              </a:rPr>
              <a:t>pinned host memory, copies the source host data to pinned memory, and then transfers the data</a:t>
            </a:r>
          </a:p>
          <a:p>
            <a:r>
              <a:rPr lang="en-US" sz="1200" kern="1200" baseline="0" dirty="0" smtClean="0">
                <a:solidFill>
                  <a:schemeClr val="tx1"/>
                </a:solidFill>
                <a:latin typeface="+mn-lt"/>
                <a:ea typeface="+mn-ea"/>
                <a:cs typeface="+mn-cs"/>
              </a:rPr>
              <a:t>from pinned memory to device memory,</a:t>
            </a:r>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However, allocating excessive amounts of pinned</a:t>
            </a:r>
          </a:p>
          <a:p>
            <a:r>
              <a:rPr lang="en-US" dirty="0" smtClean="0"/>
              <a:t>memory might degrade host system performance, since it reduces the amount of </a:t>
            </a:r>
            <a:r>
              <a:rPr lang="en-US" dirty="0" err="1" smtClean="0"/>
              <a:t>pageable</a:t>
            </a:r>
            <a:r>
              <a:rPr lang="en-US" dirty="0" smtClean="0"/>
              <a:t> memory</a:t>
            </a:r>
          </a:p>
          <a:p>
            <a:r>
              <a:rPr lang="en-US" dirty="0" smtClean="0"/>
              <a:t>available to the host system for storing virtual memory data.</a:t>
            </a:r>
          </a:p>
          <a:p>
            <a:endParaRPr lang="en-US" dirty="0"/>
          </a:p>
        </p:txBody>
      </p:sp>
      <p:sp>
        <p:nvSpPr>
          <p:cNvPr id="4" name="Slide Number Placeholder 3"/>
          <p:cNvSpPr>
            <a:spLocks noGrp="1"/>
          </p:cNvSpPr>
          <p:nvPr>
            <p:ph type="sldNum" sz="quarter" idx="10"/>
          </p:nvPr>
        </p:nvSpPr>
        <p:spPr/>
        <p:txBody>
          <a:bodyPr/>
          <a:lstStyle/>
          <a:p>
            <a:fld id="{2E7A36A7-96E6-4734-A765-AB61B44F7F1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1A8E81C-D130-4590-98E6-EEEC5C565284}" type="slidenum">
              <a:rPr lang="en-US" smtClean="0"/>
              <a:pPr/>
              <a:t>‹#›</a:t>
            </a:fld>
            <a:endParaRPr lang="en-US" dirty="0"/>
          </a:p>
        </p:txBody>
      </p:sp>
      <p:sp>
        <p:nvSpPr>
          <p:cNvPr id="14" name="Title 13"/>
          <p:cNvSpPr>
            <a:spLocks noGrp="1"/>
          </p:cNvSpPr>
          <p:nvPr>
            <p:ph type="title"/>
          </p:nvPr>
        </p:nvSpPr>
        <p:spPr>
          <a:xfrm>
            <a:off x="457200" y="228600"/>
            <a:ext cx="7620000" cy="762000"/>
          </a:xfrm>
          <a:prstGeom prst="rect">
            <a:avLst/>
          </a:prstGeom>
        </p:spPr>
        <p:txBody>
          <a:bodyPr/>
          <a:lstStyle/>
          <a:p>
            <a:r>
              <a:rPr lang="en-US" smtClean="0"/>
              <a:t>Click to edit Master title style</a:t>
            </a:r>
            <a:endParaRPr lang="en-US" dirty="0"/>
          </a:p>
        </p:txBody>
      </p:sp>
      <p:sp>
        <p:nvSpPr>
          <p:cNvPr id="16" name="Content Placeholder 15"/>
          <p:cNvSpPr>
            <a:spLocks noGrp="1"/>
          </p:cNvSpPr>
          <p:nvPr>
            <p:ph sz="quarter" idx="13"/>
          </p:nvPr>
        </p:nvSpPr>
        <p:spPr>
          <a:xfrm>
            <a:off x="457200" y="1143000"/>
            <a:ext cx="7696200" cy="5029200"/>
          </a:xfrm>
          <a:prstGeom prst="rect">
            <a:avLst/>
          </a:prstGeom>
        </p:spPr>
        <p:txBody>
          <a:bodyPr/>
          <a:lstStyle>
            <a:lvl1pPr>
              <a:buSzPct val="80000"/>
              <a:buFontTx/>
              <a:buBlip>
                <a:blip r:embed="rId2"/>
              </a:buBlip>
              <a:defRPr/>
            </a:lvl1pPr>
            <a:lvl2pPr>
              <a:buSzPct val="80000"/>
              <a:buFontTx/>
              <a:buBlip>
                <a:blip r:embed="rId3"/>
              </a:buBlip>
              <a:defRPr/>
            </a:lvl2pPr>
            <a:lvl3pPr>
              <a:buSzPct val="80000"/>
              <a:buFontTx/>
              <a:buBlip>
                <a:blip r:embed="rId4"/>
              </a:buBlip>
              <a:defRPr/>
            </a:lvl3pPr>
            <a:lvl4pPr>
              <a:buSzPct val="80000"/>
              <a:buFontTx/>
              <a:buBlip>
                <a:blip r:embed="rId5"/>
              </a:buBlip>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6104" y="2228519"/>
            <a:ext cx="7772400" cy="1470025"/>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kumimoji="0" lang="en-US" sz="32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itchFamily="34" charset="0"/>
                <a:ea typeface="+mj-ea"/>
                <a:cs typeface="Arial"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3" name="Subtitle 2"/>
          <p:cNvSpPr>
            <a:spLocks noGrp="1"/>
          </p:cNvSpPr>
          <p:nvPr>
            <p:ph type="subTitle" idx="1"/>
          </p:nvPr>
        </p:nvSpPr>
        <p:spPr>
          <a:xfrm>
            <a:off x="2667000" y="3886200"/>
            <a:ext cx="6400800" cy="1752600"/>
          </a:xfrm>
          <a:prstGeom prst="rect">
            <a:avLst/>
          </a:prstGeom>
        </p:spPr>
        <p:txBody>
          <a:bodyPr/>
          <a:lstStyle>
            <a:lvl1pPr marL="0" indent="0" algn="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3810000" cy="45259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
        <p:nvSpPr>
          <p:cNvPr id="9" name="Title 13"/>
          <p:cNvSpPr txBox="1">
            <a:spLocks/>
          </p:cNvSpPr>
          <p:nvPr userDrawn="1"/>
        </p:nvSpPr>
        <p:spPr>
          <a:xfrm>
            <a:off x="457200" y="304800"/>
            <a:ext cx="77724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dirty="0" smtClean="0">
                <a:ln>
                  <a:noFill/>
                </a:ln>
                <a:solidFill>
                  <a:schemeClr val="accent2"/>
                </a:solidFill>
                <a:effectLst/>
                <a:uLnTx/>
                <a:uFillTx/>
                <a:latin typeface="Arial" pitchFamily="34" charset="0"/>
                <a:ea typeface="+mj-ea"/>
                <a:cs typeface="Arial" pitchFamily="34" charset="0"/>
              </a:rPr>
              <a:t>Click to edit Master title style</a:t>
            </a:r>
            <a:endParaRPr kumimoji="0" lang="en-US" sz="3200" b="1" i="1" u="none" strike="noStrike" kern="1200" cap="none" spc="0" normalizeH="0" baseline="0" noProof="0" dirty="0">
              <a:ln>
                <a:noFill/>
              </a:ln>
              <a:solidFill>
                <a:schemeClr val="accent2"/>
              </a:solidFill>
              <a:effectLst/>
              <a:uLnTx/>
              <a:uFillTx/>
              <a:latin typeface="Arial" pitchFamily="34" charset="0"/>
              <a:ea typeface="+mj-ea"/>
              <a:cs typeface="Arial" pitchFamily="34" charset="0"/>
            </a:endParaRPr>
          </a:p>
        </p:txBody>
      </p:sp>
      <p:sp>
        <p:nvSpPr>
          <p:cNvPr id="8" name="Content Placeholder 2"/>
          <p:cNvSpPr>
            <a:spLocks noGrp="1"/>
          </p:cNvSpPr>
          <p:nvPr>
            <p:ph sz="half" idx="13"/>
          </p:nvPr>
        </p:nvSpPr>
        <p:spPr>
          <a:xfrm>
            <a:off x="4419600" y="1143000"/>
            <a:ext cx="3810000" cy="45259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3886200" cy="639762"/>
          </a:xfrm>
          <a:prstGeom prst="rect">
            <a:avLst/>
          </a:prstGeom>
        </p:spPr>
        <p:txBody>
          <a:bodyPr anchor="b"/>
          <a:lstStyle>
            <a:lvl1pPr marL="0" indent="0">
              <a:buNone/>
              <a:defRPr sz="20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59320" y="1143000"/>
            <a:ext cx="3870280" cy="639762"/>
          </a:xfrm>
          <a:prstGeom prst="rect">
            <a:avLst/>
          </a:prstGeom>
        </p:spPr>
        <p:txBody>
          <a:bodyPr anchor="b"/>
          <a:lstStyle>
            <a:lvl1pPr marL="0" indent="0">
              <a:buNone/>
              <a:defRPr sz="20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95358E2-A37D-4A1F-81EF-3A9D67FD3DDB}" type="slidenum">
              <a:rPr lang="en-US" smtClean="0"/>
              <a:pPr/>
              <a:t>‹#›</a:t>
            </a:fld>
            <a:endParaRPr lang="en-US"/>
          </a:p>
        </p:txBody>
      </p:sp>
      <p:sp>
        <p:nvSpPr>
          <p:cNvPr id="13" name="Title 13"/>
          <p:cNvSpPr>
            <a:spLocks noGrp="1"/>
          </p:cNvSpPr>
          <p:nvPr>
            <p:ph type="title"/>
          </p:nvPr>
        </p:nvSpPr>
        <p:spPr>
          <a:xfrm>
            <a:off x="457200" y="228600"/>
            <a:ext cx="7772400" cy="762000"/>
          </a:xfrm>
          <a:prstGeom prst="rect">
            <a:avLst/>
          </a:prstGeom>
        </p:spPr>
        <p:txBody>
          <a:bodyPr/>
          <a:lstStyle/>
          <a:p>
            <a:r>
              <a:rPr lang="en-US" smtClean="0"/>
              <a:t>Click to edit Master title style</a:t>
            </a:r>
            <a:endParaRPr lang="en-US" dirty="0"/>
          </a:p>
        </p:txBody>
      </p:sp>
      <p:sp>
        <p:nvSpPr>
          <p:cNvPr id="10" name="Content Placeholder 2"/>
          <p:cNvSpPr>
            <a:spLocks noGrp="1"/>
          </p:cNvSpPr>
          <p:nvPr>
            <p:ph sz="half" idx="13"/>
          </p:nvPr>
        </p:nvSpPr>
        <p:spPr>
          <a:xfrm>
            <a:off x="457200" y="1798637"/>
            <a:ext cx="3810000" cy="44497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
        <p:nvSpPr>
          <p:cNvPr id="14" name="Content Placeholder 2"/>
          <p:cNvSpPr>
            <a:spLocks noGrp="1"/>
          </p:cNvSpPr>
          <p:nvPr>
            <p:ph sz="half" idx="14"/>
          </p:nvPr>
        </p:nvSpPr>
        <p:spPr>
          <a:xfrm>
            <a:off x="4419600" y="1798637"/>
            <a:ext cx="3810000" cy="44497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95358E2-A37D-4A1F-81EF-3A9D67FD3DDB}" type="slidenum">
              <a:rPr lang="en-US" smtClean="0"/>
              <a:pPr/>
              <a:t>‹#›</a:t>
            </a:fld>
            <a:endParaRPr lang="en-US"/>
          </a:p>
        </p:txBody>
      </p:sp>
      <p:sp>
        <p:nvSpPr>
          <p:cNvPr id="7" name="Title 13"/>
          <p:cNvSpPr>
            <a:spLocks noGrp="1"/>
          </p:cNvSpPr>
          <p:nvPr>
            <p:ph type="title"/>
          </p:nvPr>
        </p:nvSpPr>
        <p:spPr>
          <a:xfrm>
            <a:off x="457200" y="228600"/>
            <a:ext cx="7620000" cy="762000"/>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a:prstGeom prst="rect">
            <a:avLst/>
          </a:prstGeo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41A8E81C-D130-4590-98E6-EEEC5C56528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6523038"/>
            <a:ext cx="3962400" cy="792162"/>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1"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j-ea"/>
                <a:cs typeface="Arial" pitchFamily="34" charset="0"/>
              </a:rPr>
              <a:t>GPU Computing, </a:t>
            </a:r>
            <a:r>
              <a:rPr kumimoji="0" lang="en-US" sz="1600" b="1" i="1"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n-ea"/>
                <a:cs typeface="Arial" pitchFamily="34" charset="0"/>
              </a:rPr>
              <a:t>PIEAS</a:t>
            </a:r>
            <a:endParaRPr kumimoji="0" lang="en-US" sz="16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j-ea"/>
              <a:cs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rgbClr val="FF0000"/>
                </a:solidFill>
              </a:defRPr>
            </a:lvl1pPr>
          </a:lstStyle>
          <a:p>
            <a:fld id="{41A8E81C-D130-4590-98E6-EEEC5C5652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sldNum="0" hdr="0" ftr="0" dt="0"/>
  <p:txStyles>
    <p:titleStyle>
      <a:lvl1pPr algn="ctr" defTabSz="914400" rtl="0" eaLnBrk="1" latinLnBrk="0" hangingPunct="1">
        <a:spcBef>
          <a:spcPct val="0"/>
        </a:spcBef>
        <a:buNone/>
        <a:defRPr lang="en-US" sz="3200" b="1" i="1" kern="1200" dirty="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2800"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400" kern="1200" dirty="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i="0" smtClean="0"/>
              <a:t>GPU Computing CIS-543</a:t>
            </a:r>
            <a:br>
              <a:rPr i="0" smtClean="0"/>
            </a:br>
            <a:r>
              <a:rPr smtClean="0"/>
              <a:t/>
            </a:r>
            <a:br>
              <a:rPr smtClean="0"/>
            </a:br>
            <a:r>
              <a:rPr smtClean="0"/>
              <a:t>Lecture 08: CUDA Memory Model</a:t>
            </a:r>
            <a:endParaRPr lang="en-US" dirty="0"/>
          </a:p>
        </p:txBody>
      </p:sp>
      <p:sp>
        <p:nvSpPr>
          <p:cNvPr id="3" name="Subtitle 2"/>
          <p:cNvSpPr>
            <a:spLocks noGrp="1"/>
          </p:cNvSpPr>
          <p:nvPr>
            <p:ph type="subTitle" idx="1"/>
          </p:nvPr>
        </p:nvSpPr>
        <p:spPr/>
        <p:txBody>
          <a:bodyPr/>
          <a:lstStyle/>
          <a:p>
            <a:r>
              <a:rPr smtClean="0"/>
              <a:t>Dr. Muhammad Abid,</a:t>
            </a:r>
          </a:p>
          <a:p>
            <a:r>
              <a:rPr smtClean="0"/>
              <a:t>DCIS, PIEAS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Local Memory</a:t>
            </a:r>
            <a:endParaRPr lang="en-US" dirty="0"/>
          </a:p>
        </p:txBody>
      </p:sp>
      <p:sp>
        <p:nvSpPr>
          <p:cNvPr id="3" name="Content Placeholder 2"/>
          <p:cNvSpPr>
            <a:spLocks noGrp="1"/>
          </p:cNvSpPr>
          <p:nvPr>
            <p:ph sz="quarter" idx="13"/>
          </p:nvPr>
        </p:nvSpPr>
        <p:spPr/>
        <p:txBody>
          <a:bodyPr/>
          <a:lstStyle/>
          <a:p>
            <a:r>
              <a:rPr lang="en-US" dirty="0" smtClean="0"/>
              <a:t>L</a:t>
            </a:r>
            <a:r>
              <a:rPr smtClean="0"/>
              <a:t>ocated in device memory so high latency and low bandwidth</a:t>
            </a:r>
          </a:p>
          <a:p>
            <a:r>
              <a:rPr lang="en-US" dirty="0" smtClean="0"/>
              <a:t>R</a:t>
            </a:r>
            <a:r>
              <a:rPr smtClean="0"/>
              <a:t>equired efficient memory access patterns</a:t>
            </a:r>
          </a:p>
          <a:p>
            <a:r>
              <a:rPr smtClean="0"/>
              <a:t>Local memory:</a:t>
            </a:r>
          </a:p>
          <a:p>
            <a:pPr lvl="1"/>
            <a:r>
              <a:rPr smtClean="0"/>
              <a:t>Local arrays referenced with indices whose values cannot be determined at compile-time.</a:t>
            </a:r>
          </a:p>
          <a:p>
            <a:pPr lvl="1"/>
            <a:r>
              <a:rPr smtClean="0"/>
              <a:t>Large local structures or arrays that would consume too much register space.</a:t>
            </a:r>
          </a:p>
          <a:p>
            <a:pPr lvl="1"/>
            <a:r>
              <a:rPr smtClean="0"/>
              <a:t>Any variable that does not fit within the kernel register limit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Local Memory</a:t>
            </a:r>
            <a:endParaRPr lang="en-US" dirty="0"/>
          </a:p>
        </p:txBody>
      </p:sp>
      <p:sp>
        <p:nvSpPr>
          <p:cNvPr id="3" name="Content Placeholder 2"/>
          <p:cNvSpPr>
            <a:spLocks noGrp="1"/>
          </p:cNvSpPr>
          <p:nvPr>
            <p:ph sz="quarter" idx="13"/>
          </p:nvPr>
        </p:nvSpPr>
        <p:spPr/>
        <p:txBody>
          <a:bodyPr/>
          <a:lstStyle/>
          <a:p>
            <a:r>
              <a:rPr smtClean="0"/>
              <a:t>For GPUs with compute capability &gt;=2.0, local memory data is also cached in a per-SM L1 and per-device L2 cache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Shared Memory</a:t>
            </a:r>
            <a:endParaRPr lang="en-US" dirty="0"/>
          </a:p>
        </p:txBody>
      </p:sp>
      <p:sp>
        <p:nvSpPr>
          <p:cNvPr id="3" name="Content Placeholder 2"/>
          <p:cNvSpPr>
            <a:spLocks noGrp="1"/>
          </p:cNvSpPr>
          <p:nvPr>
            <p:ph sz="quarter" idx="13"/>
          </p:nvPr>
        </p:nvSpPr>
        <p:spPr/>
        <p:txBody>
          <a:bodyPr/>
          <a:lstStyle/>
          <a:p>
            <a:r>
              <a:rPr lang="en-US" dirty="0" smtClean="0"/>
              <a:t>O</a:t>
            </a:r>
            <a:r>
              <a:rPr smtClean="0"/>
              <a:t>n-chip memory , low latency, high-bandwidth</a:t>
            </a:r>
          </a:p>
          <a:p>
            <a:r>
              <a:rPr lang="en-US" dirty="0" smtClean="0"/>
              <a:t>D</a:t>
            </a:r>
            <a:r>
              <a:rPr smtClean="0"/>
              <a:t>eclared with __shared__ qualifier in a kernel</a:t>
            </a:r>
          </a:p>
          <a:p>
            <a:r>
              <a:rPr lang="en-US" dirty="0" smtClean="0"/>
              <a:t>P</a:t>
            </a:r>
            <a:r>
              <a:rPr smtClean="0"/>
              <a:t>artitioned among thread blocks</a:t>
            </a:r>
          </a:p>
          <a:p>
            <a:r>
              <a:rPr lang="en-US" dirty="0" smtClean="0"/>
              <a:t>M</a:t>
            </a:r>
            <a:r>
              <a:rPr smtClean="0"/>
              <a:t>ore shared memory per thread block </a:t>
            </a:r>
            <a:r>
              <a:rPr lang="en-US" dirty="0" smtClean="0">
                <a:sym typeface="Wingdings" pitchFamily="2" charset="2"/>
              </a:rPr>
              <a:t> less no. of resident thread blocks per SM  less no. of active warps</a:t>
            </a:r>
          </a:p>
          <a:p>
            <a:r>
              <a:rPr smtClean="0">
                <a:sym typeface="Wingdings" pitchFamily="2" charset="2"/>
              </a:rPr>
              <a:t>Basic means for inter-thread communication in a thread block</a:t>
            </a:r>
            <a:endParaRPr smtClean="0"/>
          </a:p>
          <a:p>
            <a:endParaRPr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Shared Memory</a:t>
            </a:r>
            <a:endParaRPr lang="en-US" dirty="0"/>
          </a:p>
        </p:txBody>
      </p:sp>
      <p:sp>
        <p:nvSpPr>
          <p:cNvPr id="3" name="Content Placeholder 2"/>
          <p:cNvSpPr>
            <a:spLocks noGrp="1"/>
          </p:cNvSpPr>
          <p:nvPr>
            <p:ph sz="quarter" idx="13"/>
          </p:nvPr>
        </p:nvSpPr>
        <p:spPr/>
        <p:txBody>
          <a:bodyPr/>
          <a:lstStyle/>
          <a:p>
            <a:r>
              <a:rPr smtClean="0"/>
              <a:t>On-chip memory  is partitioned b/w L1 cache and shared memory for an SM</a:t>
            </a:r>
          </a:p>
          <a:p>
            <a:r>
              <a:rPr smtClean="0"/>
              <a:t>On-chip memory can be dynamically configured, per-kernel basis, at runtime using:</a:t>
            </a:r>
          </a:p>
          <a:p>
            <a:pPr lvl="1"/>
            <a:r>
              <a:rPr smtClean="0"/>
              <a:t>cudaError_t cudaFuncSetCacheConfig(const void* func, enum cudaFuncCache cacheConfig);</a:t>
            </a:r>
            <a:endParaRPr dirty="0" smtClean="0"/>
          </a:p>
          <a:p>
            <a:pPr lvl="1"/>
            <a:r>
              <a:rPr smtClean="0"/>
              <a:t>cacheConfig values: cudaFuncCachePreferNone: (default), cudaFuncCachePreferShared, cudaFuncCachePreferL1, cudaFuncCachePreferEqual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Constant Memory</a:t>
            </a:r>
            <a:endParaRPr lang="en-US" dirty="0"/>
          </a:p>
        </p:txBody>
      </p:sp>
      <p:sp>
        <p:nvSpPr>
          <p:cNvPr id="3" name="Content Placeholder 2"/>
          <p:cNvSpPr>
            <a:spLocks noGrp="1"/>
          </p:cNvSpPr>
          <p:nvPr>
            <p:ph sz="quarter" idx="13"/>
          </p:nvPr>
        </p:nvSpPr>
        <p:spPr/>
        <p:txBody>
          <a:bodyPr/>
          <a:lstStyle/>
          <a:p>
            <a:r>
              <a:rPr smtClean="0"/>
              <a:t>R-only memory located in device memory</a:t>
            </a:r>
          </a:p>
          <a:p>
            <a:r>
              <a:rPr lang="en-US" dirty="0" smtClean="0"/>
              <a:t>C</a:t>
            </a:r>
            <a:r>
              <a:rPr smtClean="0"/>
              <a:t>aches in per-SM constant cache</a:t>
            </a:r>
          </a:p>
          <a:p>
            <a:r>
              <a:rPr lang="en-US" dirty="0" smtClean="0"/>
              <a:t>D</a:t>
            </a:r>
            <a:r>
              <a:rPr smtClean="0"/>
              <a:t>eclared outside of any kernel, global scope, with __constant__ qualifier</a:t>
            </a:r>
          </a:p>
          <a:p>
            <a:r>
              <a:rPr smtClean="0"/>
              <a:t>64KB constant memory for all compute apabilities.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Constant Memory</a:t>
            </a:r>
            <a:endParaRPr lang="en-US" dirty="0"/>
          </a:p>
        </p:txBody>
      </p:sp>
      <p:sp>
        <p:nvSpPr>
          <p:cNvPr id="3" name="Content Placeholder 2"/>
          <p:cNvSpPr>
            <a:spLocks noGrp="1"/>
          </p:cNvSpPr>
          <p:nvPr>
            <p:ph sz="quarter" idx="13"/>
          </p:nvPr>
        </p:nvSpPr>
        <p:spPr/>
        <p:txBody>
          <a:bodyPr/>
          <a:lstStyle/>
          <a:p>
            <a:r>
              <a:rPr smtClean="0"/>
              <a:t>performs best when all threads in a warp read from the same memory address coz a single read from constant memory broadcasts to all threads in a warp.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Global Memory</a:t>
            </a:r>
            <a:endParaRPr lang="en-US" dirty="0"/>
          </a:p>
        </p:txBody>
      </p:sp>
      <p:sp>
        <p:nvSpPr>
          <p:cNvPr id="3" name="Content Placeholder 2"/>
          <p:cNvSpPr>
            <a:spLocks noGrp="1"/>
          </p:cNvSpPr>
          <p:nvPr>
            <p:ph sz="quarter" idx="13"/>
          </p:nvPr>
        </p:nvSpPr>
        <p:spPr/>
        <p:txBody>
          <a:bodyPr/>
          <a:lstStyle/>
          <a:p>
            <a:r>
              <a:rPr lang="en-US" dirty="0" smtClean="0"/>
              <a:t>L</a:t>
            </a:r>
            <a:r>
              <a:rPr smtClean="0"/>
              <a:t>ocated in device memory</a:t>
            </a:r>
          </a:p>
          <a:p>
            <a:r>
              <a:rPr lang="en-US" dirty="0" smtClean="0"/>
              <a:t>H</a:t>
            </a:r>
            <a:r>
              <a:rPr smtClean="0"/>
              <a:t>igh latency, large in size, most commonly used memory on a GPU</a:t>
            </a:r>
          </a:p>
          <a:p>
            <a:r>
              <a:rPr lang="en-US" dirty="0" smtClean="0"/>
              <a:t>S</a:t>
            </a:r>
            <a:r>
              <a:rPr smtClean="0"/>
              <a:t>tatically and dynamically allocated.</a:t>
            </a:r>
          </a:p>
          <a:p>
            <a:r>
              <a:rPr lang="en-US" dirty="0" smtClean="0"/>
              <a:t>T</a:t>
            </a:r>
            <a:r>
              <a:rPr smtClean="0"/>
              <a:t>o allocate dynamically use cudaMalloc()</a:t>
            </a:r>
          </a:p>
          <a:p>
            <a:r>
              <a:rPr smtClean="0"/>
              <a:t>To allocate statically, use __device__ qualifier; declare outside of any kernel; </a:t>
            </a:r>
          </a:p>
          <a:p>
            <a:pPr lvl="1"/>
            <a:r>
              <a:rPr smtClean="0"/>
              <a:t>__device__ int vec[1000];</a:t>
            </a:r>
          </a:p>
          <a:p>
            <a:r>
              <a:rPr smtClean="0"/>
              <a:t>Scope: all threads running on a GPU can R/W</a:t>
            </a:r>
          </a:p>
          <a:p>
            <a:r>
              <a:rPr smtClean="0"/>
              <a:t>Lifetime: application level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Global Memory</a:t>
            </a:r>
            <a:endParaRPr lang="en-US" dirty="0"/>
          </a:p>
        </p:txBody>
      </p:sp>
      <p:sp>
        <p:nvSpPr>
          <p:cNvPr id="3" name="Content Placeholder 2"/>
          <p:cNvSpPr>
            <a:spLocks noGrp="1"/>
          </p:cNvSpPr>
          <p:nvPr>
            <p:ph sz="quarter" idx="13"/>
          </p:nvPr>
        </p:nvSpPr>
        <p:spPr/>
        <p:txBody>
          <a:bodyPr/>
          <a:lstStyle/>
          <a:p>
            <a:r>
              <a:rPr dirty="0" smtClean="0">
                <a:solidFill>
                  <a:srgbClr val="FF0000"/>
                </a:solidFill>
              </a:rPr>
              <a:t>accessible via 32-byte, 64-byte, or 128-byte memory transactions, naturally aligned</a:t>
            </a:r>
          </a:p>
          <a:p>
            <a:r>
              <a:rPr dirty="0" smtClean="0"/>
              <a:t>When a warp performs a memory load/store, the number of transactions required to satisfy that request typically depends on the following two factors:</a:t>
            </a:r>
          </a:p>
          <a:p>
            <a:pPr lvl="1"/>
            <a:r>
              <a:rPr dirty="0" smtClean="0"/>
              <a:t>Distribution of memory addresses across the threads of that warp.</a:t>
            </a:r>
          </a:p>
          <a:p>
            <a:pPr lvl="1"/>
            <a:r>
              <a:rPr dirty="0" smtClean="0"/>
              <a:t>Alignment of memory addresses per transaction.</a:t>
            </a:r>
          </a:p>
          <a:p>
            <a:r>
              <a:rPr dirty="0" smtClean="0"/>
              <a:t>In general, the more transactions </a:t>
            </a:r>
            <a:r>
              <a:rPr lang="en-US" dirty="0" smtClean="0">
                <a:sym typeface="Wingdings" pitchFamily="2" charset="2"/>
              </a:rPr>
              <a:t> </a:t>
            </a:r>
            <a:r>
              <a:rPr dirty="0" smtClean="0"/>
              <a:t>the higher the potential for unused bytes to be transferred </a:t>
            </a:r>
            <a:r>
              <a:rPr lang="en-US" dirty="0" smtClean="0">
                <a:sym typeface="Wingdings" pitchFamily="2" charset="2"/>
              </a:rPr>
              <a:t> </a:t>
            </a:r>
            <a:r>
              <a:rPr dirty="0" smtClean="0"/>
              <a:t>reduction in throughput efficiency.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GPU Caches</a:t>
            </a:r>
            <a:endParaRPr lang="en-US" dirty="0"/>
          </a:p>
        </p:txBody>
      </p:sp>
      <p:sp>
        <p:nvSpPr>
          <p:cNvPr id="3" name="Content Placeholder 2"/>
          <p:cNvSpPr>
            <a:spLocks noGrp="1"/>
          </p:cNvSpPr>
          <p:nvPr>
            <p:ph sz="quarter" idx="13"/>
          </p:nvPr>
        </p:nvSpPr>
        <p:spPr/>
        <p:txBody>
          <a:bodyPr/>
          <a:lstStyle/>
          <a:p>
            <a:r>
              <a:rPr smtClean="0"/>
              <a:t>Per-SM caches:</a:t>
            </a:r>
          </a:p>
          <a:p>
            <a:pPr lvl="1"/>
            <a:r>
              <a:rPr smtClean="0"/>
              <a:t>L1: caches local/ global memory and reg spills; glds caching can be disabled;st are not cached</a:t>
            </a:r>
          </a:p>
          <a:p>
            <a:pPr lvl="1"/>
            <a:r>
              <a:rPr smtClean="0"/>
              <a:t>Read-only constant: caches constant memory</a:t>
            </a:r>
          </a:p>
          <a:p>
            <a:pPr lvl="1"/>
            <a:r>
              <a:rPr smtClean="0"/>
              <a:t>Read-only: caches texture memory; also glds</a:t>
            </a:r>
          </a:p>
          <a:p>
            <a:r>
              <a:rPr smtClean="0"/>
              <a:t>Per-device cache: shared by al SMs</a:t>
            </a:r>
          </a:p>
          <a:p>
            <a:pPr lvl="1"/>
            <a:r>
              <a:rPr smtClean="0"/>
              <a:t>L2: serve all load, store, and texture requests</a:t>
            </a:r>
          </a:p>
          <a:p>
            <a:pPr lvl="1"/>
            <a:r>
              <a:rPr smtClean="0"/>
              <a:t>provides efficient, high speed data sharing across the GPU.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GPU Caches</a:t>
            </a:r>
            <a:endParaRPr lang="en-US" dirty="0"/>
          </a:p>
        </p:txBody>
      </p:sp>
      <p:sp>
        <p:nvSpPr>
          <p:cNvPr id="4" name="Content Placeholder 3"/>
          <p:cNvSpPr>
            <a:spLocks noGrp="1"/>
          </p:cNvSpPr>
          <p:nvPr>
            <p:ph sz="quarter" idx="13"/>
          </p:nvPr>
        </p:nvSpPr>
        <p:spPr>
          <a:xfrm>
            <a:off x="457200" y="4953000"/>
            <a:ext cx="7696200" cy="1219200"/>
          </a:xfrm>
        </p:spPr>
        <p:txBody>
          <a:bodyPr/>
          <a:lstStyle/>
          <a:p>
            <a:pPr>
              <a:buNone/>
            </a:pPr>
            <a:r>
              <a:rPr lang="en-US" sz="6000" dirty="0" smtClean="0"/>
              <a:t>ᶧ</a:t>
            </a:r>
            <a:r>
              <a:rPr lang="en-US" sz="2000" dirty="0" smtClean="0"/>
              <a:t> cached only in 2.x</a:t>
            </a:r>
            <a:r>
              <a:rPr lang="en-US" sz="6000" dirty="0" smtClean="0"/>
              <a:t> </a:t>
            </a:r>
            <a:endParaRPr lang="en-US" sz="6000" dirty="0"/>
          </a:p>
        </p:txBody>
      </p:sp>
      <p:pic>
        <p:nvPicPr>
          <p:cNvPr id="1026" name="Picture 2"/>
          <p:cNvPicPr>
            <a:picLocks noChangeAspect="1" noChangeArrowheads="1"/>
          </p:cNvPicPr>
          <p:nvPr/>
        </p:nvPicPr>
        <p:blipFill>
          <a:blip r:embed="rId2"/>
          <a:srcRect/>
          <a:stretch>
            <a:fillRect/>
          </a:stretch>
        </p:blipFill>
        <p:spPr bwMode="auto">
          <a:xfrm>
            <a:off x="372535" y="1447800"/>
            <a:ext cx="8466665" cy="32918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Aside</a:t>
            </a:r>
            <a:endParaRPr lang="en-US" dirty="0"/>
          </a:p>
        </p:txBody>
      </p:sp>
      <p:sp>
        <p:nvSpPr>
          <p:cNvPr id="3" name="Content Placeholder 2"/>
          <p:cNvSpPr>
            <a:spLocks noGrp="1"/>
          </p:cNvSpPr>
          <p:nvPr>
            <p:ph sz="quarter" idx="13"/>
          </p:nvPr>
        </p:nvSpPr>
        <p:spPr/>
        <p:txBody>
          <a:bodyPr/>
          <a:lstStyle/>
          <a:p>
            <a:r>
              <a:rPr dirty="0" smtClean="0"/>
              <a:t>Arrangement of threads in a thread block (i.e. mapping of threads to data):</a:t>
            </a:r>
          </a:p>
          <a:p>
            <a:pPr lvl="1"/>
            <a:r>
              <a:rPr dirty="0" smtClean="0"/>
              <a:t>CUDA execution units do not care about it</a:t>
            </a:r>
          </a:p>
          <a:p>
            <a:pPr lvl="1"/>
            <a:r>
              <a:rPr dirty="0" smtClean="0"/>
              <a:t>CUDA memory model performance strongly depends on arrangement of threads in a thread block</a:t>
            </a:r>
          </a:p>
          <a:p>
            <a:pPr lvl="2"/>
            <a:r>
              <a:rPr dirty="0" smtClean="0"/>
              <a:t>Example: 2D thread block of 1024 threads: 32 X 32 ;   16 X 64; 1 X 1024. why one execution configuration performs better? Memory access pattern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Pinned or Page-locked Memory</a:t>
            </a:r>
            <a:endParaRPr lang="en-US" dirty="0"/>
          </a:p>
        </p:txBody>
      </p:sp>
      <p:sp>
        <p:nvSpPr>
          <p:cNvPr id="3" name="Content Placeholder 2"/>
          <p:cNvSpPr>
            <a:spLocks noGrp="1"/>
          </p:cNvSpPr>
          <p:nvPr>
            <p:ph sz="quarter" idx="13"/>
          </p:nvPr>
        </p:nvSpPr>
        <p:spPr>
          <a:xfrm>
            <a:off x="457200" y="1143000"/>
            <a:ext cx="7696200" cy="2971800"/>
          </a:xfrm>
        </p:spPr>
        <p:txBody>
          <a:bodyPr/>
          <a:lstStyle/>
          <a:p>
            <a:r>
              <a:rPr lang="en-US" dirty="0" smtClean="0"/>
              <a:t>C</a:t>
            </a:r>
            <a:r>
              <a:rPr smtClean="0"/>
              <a:t> malloc() function allocates pageable memory that is subject to page fault operations</a:t>
            </a:r>
          </a:p>
          <a:p>
            <a:pPr lvl="1"/>
            <a:r>
              <a:rPr smtClean="0"/>
              <a:t>The GPU cannot safely access data in pageable host memory because it has no control over when the host operating system may choose to physically move that data. </a:t>
            </a:r>
          </a:p>
        </p:txBody>
      </p:sp>
      <p:pic>
        <p:nvPicPr>
          <p:cNvPr id="2050" name="Picture 2"/>
          <p:cNvPicPr>
            <a:picLocks noChangeAspect="1" noChangeArrowheads="1"/>
          </p:cNvPicPr>
          <p:nvPr/>
        </p:nvPicPr>
        <p:blipFill>
          <a:blip r:embed="rId3"/>
          <a:srcRect/>
          <a:stretch>
            <a:fillRect/>
          </a:stretch>
        </p:blipFill>
        <p:spPr bwMode="auto">
          <a:xfrm>
            <a:off x="6524625" y="3781425"/>
            <a:ext cx="2619375" cy="307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Pinned or Page-locked Memory</a:t>
            </a:r>
            <a:endParaRPr lang="en-US" dirty="0"/>
          </a:p>
        </p:txBody>
      </p:sp>
      <p:sp>
        <p:nvSpPr>
          <p:cNvPr id="3" name="Content Placeholder 2"/>
          <p:cNvSpPr>
            <a:spLocks noGrp="1"/>
          </p:cNvSpPr>
          <p:nvPr>
            <p:ph sz="quarter" idx="13"/>
          </p:nvPr>
        </p:nvSpPr>
        <p:spPr>
          <a:xfrm>
            <a:off x="457200" y="1143000"/>
            <a:ext cx="6019800" cy="4953000"/>
          </a:xfrm>
        </p:spPr>
        <p:txBody>
          <a:bodyPr/>
          <a:lstStyle/>
          <a:p>
            <a:r>
              <a:rPr smtClean="0"/>
              <a:t>The CUDA runtime allows us to directly allocate pinned host memory using:</a:t>
            </a:r>
          </a:p>
          <a:p>
            <a:pPr lvl="1"/>
            <a:r>
              <a:rPr smtClean="0"/>
              <a:t>cudaError_t cudaMallocHost(void **devPtr, size_t count);</a:t>
            </a:r>
          </a:p>
          <a:p>
            <a:pPr lvl="1"/>
            <a:r>
              <a:rPr smtClean="0"/>
              <a:t>cudaError_t cudaFreeHost(void *ptr);</a:t>
            </a:r>
          </a:p>
          <a:p>
            <a:r>
              <a:rPr smtClean="0"/>
              <a:t>read/ written with much higher bandwidth than pageable memory.</a:t>
            </a:r>
          </a:p>
          <a:p>
            <a:r>
              <a:rPr smtClean="0"/>
              <a:t>Excessive allocation may degrade host system performance</a:t>
            </a:r>
            <a:endParaRPr lang="en-US" dirty="0"/>
          </a:p>
        </p:txBody>
      </p:sp>
      <p:pic>
        <p:nvPicPr>
          <p:cNvPr id="3074" name="Picture 2"/>
          <p:cNvPicPr>
            <a:picLocks noChangeAspect="1" noChangeArrowheads="1"/>
          </p:cNvPicPr>
          <p:nvPr/>
        </p:nvPicPr>
        <p:blipFill>
          <a:blip r:embed="rId3"/>
          <a:srcRect/>
          <a:stretch>
            <a:fillRect/>
          </a:stretch>
        </p:blipFill>
        <p:spPr bwMode="auto">
          <a:xfrm>
            <a:off x="6505575" y="1266825"/>
            <a:ext cx="2638425" cy="307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Zero-Copy Memory</a:t>
            </a:r>
            <a:endParaRPr lang="en-US" dirty="0"/>
          </a:p>
        </p:txBody>
      </p:sp>
      <p:sp>
        <p:nvSpPr>
          <p:cNvPr id="3" name="Content Placeholder 2"/>
          <p:cNvSpPr>
            <a:spLocks noGrp="1"/>
          </p:cNvSpPr>
          <p:nvPr>
            <p:ph sz="quarter" idx="13"/>
          </p:nvPr>
        </p:nvSpPr>
        <p:spPr/>
        <p:txBody>
          <a:bodyPr/>
          <a:lstStyle/>
          <a:p>
            <a:r>
              <a:rPr smtClean="0"/>
              <a:t>Both the host and device can access zero-copy memory.</a:t>
            </a:r>
          </a:p>
          <a:p>
            <a:r>
              <a:rPr lang="en-US" dirty="0" smtClean="0"/>
              <a:t>P</a:t>
            </a:r>
            <a:r>
              <a:rPr smtClean="0"/>
              <a:t>inned memory mapped into the device address space and host address space.</a:t>
            </a:r>
          </a:p>
          <a:p>
            <a:r>
              <a:rPr smtClean="0"/>
              <a:t>Use following fun to create a mapped, pinned memory region:</a:t>
            </a:r>
          </a:p>
          <a:p>
            <a:pPr lvl="1"/>
            <a:r>
              <a:rPr smtClean="0"/>
              <a:t>cudaError_t cudaHostAlloc(void **pHost, size_t count, unsigned int flags); </a:t>
            </a:r>
          </a:p>
          <a:p>
            <a:pPr lvl="1"/>
            <a:r>
              <a:rPr smtClean="0"/>
              <a:t>cudaError_t cudaFreeHost(void *ptr);</a:t>
            </a:r>
          </a:p>
          <a:p>
            <a:pPr lvl="1"/>
            <a:r>
              <a:rPr smtClean="0"/>
              <a:t>cudaError_t cudaHostGetDevicePointer(void **pDevice, void *pHost, unsigned int flags);</a:t>
            </a:r>
          </a:p>
          <a:p>
            <a:pPr lvl="1"/>
            <a:endParaRPr smtClean="0"/>
          </a:p>
          <a:p>
            <a:pPr lvl="1"/>
            <a:endParaRP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Zero-Copy Memory</a:t>
            </a:r>
            <a:endParaRPr lang="en-US" dirty="0"/>
          </a:p>
        </p:txBody>
      </p:sp>
      <p:sp>
        <p:nvSpPr>
          <p:cNvPr id="3" name="Content Placeholder 2"/>
          <p:cNvSpPr>
            <a:spLocks noGrp="1"/>
          </p:cNvSpPr>
          <p:nvPr>
            <p:ph sz="quarter" idx="13"/>
          </p:nvPr>
        </p:nvSpPr>
        <p:spPr/>
        <p:txBody>
          <a:bodyPr/>
          <a:lstStyle/>
          <a:p>
            <a:r>
              <a:rPr smtClean="0"/>
              <a:t>Advantages using zero-copy memory in CUDA kernels:</a:t>
            </a:r>
          </a:p>
          <a:p>
            <a:pPr lvl="1"/>
            <a:r>
              <a:rPr smtClean="0"/>
              <a:t>Leveraging host memory when there is insufficient device memory</a:t>
            </a:r>
          </a:p>
          <a:p>
            <a:pPr lvl="1"/>
            <a:r>
              <a:rPr smtClean="0"/>
              <a:t>Avoiding explicit data transfer between the host and device</a:t>
            </a:r>
          </a:p>
          <a:p>
            <a:pPr lvl="1"/>
            <a:r>
              <a:rPr smtClean="0"/>
              <a:t>Sharing data b/w host and device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Zero-Copy Memory</a:t>
            </a:r>
            <a:endParaRPr lang="en-US" dirty="0"/>
          </a:p>
        </p:txBody>
      </p:sp>
      <p:sp>
        <p:nvSpPr>
          <p:cNvPr id="3" name="Content Placeholder 2"/>
          <p:cNvSpPr>
            <a:spLocks noGrp="1"/>
          </p:cNvSpPr>
          <p:nvPr>
            <p:ph sz="quarter" idx="13"/>
          </p:nvPr>
        </p:nvSpPr>
        <p:spPr/>
        <p:txBody>
          <a:bodyPr/>
          <a:lstStyle/>
          <a:p>
            <a:r>
              <a:rPr smtClean="0"/>
              <a:t>Disadvantage: </a:t>
            </a:r>
          </a:p>
          <a:p>
            <a:pPr lvl="1"/>
            <a:r>
              <a:rPr smtClean="0"/>
              <a:t>Using zero-copy memory as a supplement to device memory with frequent read/write operations will </a:t>
            </a:r>
            <a:r>
              <a:rPr smtClean="0">
                <a:solidFill>
                  <a:srgbClr val="FF0000"/>
                </a:solidFill>
              </a:rPr>
              <a:t>significantly slow performance. </a:t>
            </a:r>
            <a:r>
              <a:rPr smtClean="0"/>
              <a:t>Because every memory transaction to mapped memory must pass over the PCIe bus, </a:t>
            </a:r>
            <a:r>
              <a:rPr smtClean="0">
                <a:solidFill>
                  <a:srgbClr val="FF0000"/>
                </a:solidFill>
              </a:rPr>
              <a:t>a significant amount of latency is added even when compared to global memory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Aside: Zero-copy</a:t>
            </a:r>
            <a:endParaRPr lang="en-US" dirty="0"/>
          </a:p>
        </p:txBody>
      </p:sp>
      <p:sp>
        <p:nvSpPr>
          <p:cNvPr id="3" name="Content Placeholder 2"/>
          <p:cNvSpPr>
            <a:spLocks noGrp="1"/>
          </p:cNvSpPr>
          <p:nvPr>
            <p:ph sz="quarter" idx="13"/>
          </p:nvPr>
        </p:nvSpPr>
        <p:spPr/>
        <p:txBody>
          <a:bodyPr/>
          <a:lstStyle/>
          <a:p>
            <a:r>
              <a:rPr smtClean="0"/>
              <a:t>Two common categories of heterogeneous computing system architectures:</a:t>
            </a:r>
          </a:p>
          <a:p>
            <a:pPr lvl="1"/>
            <a:r>
              <a:rPr smtClean="0"/>
              <a:t>Integrated and discrete.</a:t>
            </a:r>
          </a:p>
          <a:p>
            <a:pPr lvl="1"/>
            <a:r>
              <a:rPr smtClean="0"/>
              <a:t>In integrated architectures, CPUs and GPUs are fused onto a single die and physically share main memory. In this architecture, zero-copy memory is more likely to benefit both performance and programmability because no copies over the PCIe bus are necessary.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Aside: Zero-copy</a:t>
            </a:r>
            <a:endParaRPr lang="en-US" dirty="0"/>
          </a:p>
        </p:txBody>
      </p:sp>
      <p:sp>
        <p:nvSpPr>
          <p:cNvPr id="3" name="Content Placeholder 2"/>
          <p:cNvSpPr>
            <a:spLocks noGrp="1"/>
          </p:cNvSpPr>
          <p:nvPr>
            <p:ph sz="quarter" idx="13"/>
          </p:nvPr>
        </p:nvSpPr>
        <p:spPr/>
        <p:txBody>
          <a:bodyPr/>
          <a:lstStyle/>
          <a:p>
            <a:pPr lvl="1"/>
            <a:r>
              <a:rPr smtClean="0"/>
              <a:t>For discrete systems with devices connected to the host via PCIe bus, zero-copy memory is advantageous only in special cases. Be careful to not overuse zero-copy memory. Device kernels that read from zerocopy memory can be very slow due to its high-latency.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Unified Virtual Addressing (UVA)</a:t>
            </a:r>
            <a:endParaRPr lang="en-US" dirty="0"/>
          </a:p>
        </p:txBody>
      </p:sp>
      <p:sp>
        <p:nvSpPr>
          <p:cNvPr id="3" name="Content Placeholder 2"/>
          <p:cNvSpPr>
            <a:spLocks noGrp="1"/>
          </p:cNvSpPr>
          <p:nvPr>
            <p:ph sz="quarter" idx="13"/>
          </p:nvPr>
        </p:nvSpPr>
        <p:spPr>
          <a:xfrm>
            <a:off x="457200" y="1143000"/>
            <a:ext cx="7696200" cy="2667000"/>
          </a:xfrm>
        </p:spPr>
        <p:txBody>
          <a:bodyPr/>
          <a:lstStyle/>
          <a:p>
            <a:r>
              <a:rPr smtClean="0"/>
              <a:t>UVA provides a single virtual memory address space for all processors in the system.</a:t>
            </a:r>
          </a:p>
          <a:p>
            <a:r>
              <a:rPr smtClean="0"/>
              <a:t>Host memory and device memory share a single virtual address space</a:t>
            </a:r>
            <a:endParaRPr lang="en-US" dirty="0"/>
          </a:p>
        </p:txBody>
      </p:sp>
      <p:pic>
        <p:nvPicPr>
          <p:cNvPr id="1026" name="Picture 2"/>
          <p:cNvPicPr>
            <a:picLocks noChangeAspect="1" noChangeArrowheads="1"/>
          </p:cNvPicPr>
          <p:nvPr/>
        </p:nvPicPr>
        <p:blipFill>
          <a:blip r:embed="rId3"/>
          <a:srcRect/>
          <a:stretch>
            <a:fillRect/>
          </a:stretch>
        </p:blipFill>
        <p:spPr bwMode="auto">
          <a:xfrm>
            <a:off x="0" y="3800475"/>
            <a:ext cx="9144000" cy="3057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Unified Virtual Addressing (UVA)</a:t>
            </a:r>
            <a:endParaRPr lang="en-US" dirty="0"/>
          </a:p>
        </p:txBody>
      </p:sp>
      <p:sp>
        <p:nvSpPr>
          <p:cNvPr id="3" name="Content Placeholder 2"/>
          <p:cNvSpPr>
            <a:spLocks noGrp="1"/>
          </p:cNvSpPr>
          <p:nvPr>
            <p:ph sz="quarter" idx="13"/>
          </p:nvPr>
        </p:nvSpPr>
        <p:spPr/>
        <p:txBody>
          <a:bodyPr/>
          <a:lstStyle/>
          <a:p>
            <a:r>
              <a:rPr smtClean="0"/>
              <a:t>Under UVA, pinned host memory allocated with cudaHostAlloc() has identical host and device pointers. You can therefore pass the returned pointer directly to a kernel function</a:t>
            </a:r>
          </a:p>
          <a:p>
            <a:r>
              <a:rPr smtClean="0"/>
              <a:t>Without UVA: </a:t>
            </a:r>
          </a:p>
          <a:p>
            <a:pPr lvl="1"/>
            <a:r>
              <a:rPr smtClean="0"/>
              <a:t>Allocated mapped, pinned host memory.</a:t>
            </a:r>
          </a:p>
          <a:p>
            <a:pPr lvl="1"/>
            <a:r>
              <a:rPr smtClean="0"/>
              <a:t>Acquired the device pointer to the mapped, pinned memory using a CUDA runtime function.</a:t>
            </a:r>
          </a:p>
          <a:p>
            <a:pPr lvl="1"/>
            <a:r>
              <a:rPr smtClean="0"/>
              <a:t>Passed the device pointer to your kernel.</a:t>
            </a:r>
          </a:p>
          <a:p>
            <a:r>
              <a:rPr smtClean="0"/>
              <a:t>With UVA, there is no need to acquire the device pointer or manage two pointers to what is physically the same data.</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Access Pattern</a:t>
            </a:r>
            <a:endParaRPr lang="en-US" dirty="0"/>
          </a:p>
        </p:txBody>
      </p:sp>
      <p:sp>
        <p:nvSpPr>
          <p:cNvPr id="3" name="Content Placeholder 2"/>
          <p:cNvSpPr>
            <a:spLocks noGrp="1"/>
          </p:cNvSpPr>
          <p:nvPr>
            <p:ph sz="quarter" idx="13"/>
          </p:nvPr>
        </p:nvSpPr>
        <p:spPr/>
        <p:txBody>
          <a:bodyPr/>
          <a:lstStyle/>
          <a:p>
            <a:r>
              <a:rPr smtClean="0"/>
              <a:t>Memory access patterns determine how efficiently device use memory bandwidth.</a:t>
            </a:r>
          </a:p>
          <a:p>
            <a:r>
              <a:rPr lang="en-US" dirty="0" smtClean="0"/>
              <a:t>A</a:t>
            </a:r>
            <a:r>
              <a:rPr smtClean="0"/>
              <a:t>pplies to all types of memory reside in the device memory. </a:t>
            </a:r>
            <a:r>
              <a:rPr lang="en-US" dirty="0" smtClean="0"/>
              <a:t>E</a:t>
            </a:r>
            <a:r>
              <a:rPr smtClean="0"/>
              <a:t>.g. global/ local/ </a:t>
            </a:r>
            <a:r>
              <a:rPr smtClean="0">
                <a:solidFill>
                  <a:srgbClr val="FF0000"/>
                </a:solidFill>
              </a:rPr>
              <a:t>constant/ texture</a:t>
            </a:r>
            <a:r>
              <a:rPr smtClean="0"/>
              <a:t> memory [</a:t>
            </a:r>
            <a:r>
              <a:rPr smtClean="0">
                <a:solidFill>
                  <a:srgbClr val="00B050"/>
                </a:solidFill>
              </a:rPr>
              <a:t>Need to confirm</a:t>
            </a:r>
            <a:r>
              <a:rPr smtClean="0"/>
              <a:t>].</a:t>
            </a:r>
          </a:p>
          <a:p>
            <a:r>
              <a:rPr smtClean="0"/>
              <a:t>CUDA applications heavily use global memory, so applications must optimize global memory access patterns</a:t>
            </a:r>
          </a:p>
          <a:p>
            <a:r>
              <a:rPr smtClean="0"/>
              <a:t>Like inst issue/ execution, memory operations are also issued on per-warp basis</a:t>
            </a:r>
          </a:p>
          <a:p>
            <a:endParaRPr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Introducing the CUDA Memory Model</a:t>
            </a:r>
            <a:endParaRPr lang="en-US" dirty="0"/>
          </a:p>
        </p:txBody>
      </p:sp>
      <p:sp>
        <p:nvSpPr>
          <p:cNvPr id="3" name="Content Placeholder 2"/>
          <p:cNvSpPr>
            <a:spLocks noGrp="1"/>
          </p:cNvSpPr>
          <p:nvPr>
            <p:ph sz="quarter" idx="13"/>
          </p:nvPr>
        </p:nvSpPr>
        <p:spPr>
          <a:xfrm>
            <a:off x="457200" y="1143000"/>
            <a:ext cx="4953000" cy="3429000"/>
          </a:xfrm>
        </p:spPr>
        <p:txBody>
          <a:bodyPr/>
          <a:lstStyle/>
          <a:p>
            <a:r>
              <a:rPr smtClean="0"/>
              <a:t>The performance of many HPC applications is limited memory bandwidth, i.e. how rapidly they can load and store data.</a:t>
            </a:r>
          </a:p>
          <a:p>
            <a:r>
              <a:rPr smtClean="0"/>
              <a:t>Computing systems employ memory hierarchy so that memory appears to be large and fast for applications employing principal of locality</a:t>
            </a:r>
          </a:p>
          <a:p>
            <a:endParaRPr lang="en-US" dirty="0"/>
          </a:p>
        </p:txBody>
      </p:sp>
      <p:pic>
        <p:nvPicPr>
          <p:cNvPr id="1026" name="Picture 2"/>
          <p:cNvPicPr>
            <a:picLocks noChangeAspect="1" noChangeArrowheads="1"/>
          </p:cNvPicPr>
          <p:nvPr/>
        </p:nvPicPr>
        <p:blipFill>
          <a:blip r:embed="rId3"/>
          <a:srcRect/>
          <a:stretch>
            <a:fillRect/>
          </a:stretch>
        </p:blipFill>
        <p:spPr bwMode="auto">
          <a:xfrm>
            <a:off x="5334000" y="1676400"/>
            <a:ext cx="38100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Access Pattern</a:t>
            </a:r>
            <a:endParaRPr lang="en-US" dirty="0"/>
          </a:p>
        </p:txBody>
      </p:sp>
      <p:sp>
        <p:nvSpPr>
          <p:cNvPr id="3" name="Content Placeholder 2"/>
          <p:cNvSpPr>
            <a:spLocks noGrp="1"/>
          </p:cNvSpPr>
          <p:nvPr>
            <p:ph sz="quarter" idx="13"/>
          </p:nvPr>
        </p:nvSpPr>
        <p:spPr/>
        <p:txBody>
          <a:bodyPr/>
          <a:lstStyle/>
          <a:p>
            <a:r>
              <a:rPr smtClean="0"/>
              <a:t>Two main features of memory access pattern:</a:t>
            </a:r>
          </a:p>
          <a:p>
            <a:pPr lvl="1"/>
            <a:r>
              <a:rPr lang="en-US" dirty="0" smtClean="0"/>
              <a:t>A</a:t>
            </a:r>
            <a:r>
              <a:rPr smtClean="0"/>
              <a:t>ligned memory accesses</a:t>
            </a:r>
          </a:p>
          <a:p>
            <a:pPr lvl="1"/>
            <a:r>
              <a:rPr smtClean="0"/>
              <a:t>Coalesced memory accesses</a:t>
            </a:r>
          </a:p>
          <a:p>
            <a:r>
              <a:rPr i="1" smtClean="0"/>
              <a:t>Aligned memory accesses occur when the first address of a device memory transaction is </a:t>
            </a:r>
            <a:r>
              <a:rPr i="1" smtClean="0">
                <a:solidFill>
                  <a:srgbClr val="FF0000"/>
                </a:solidFill>
              </a:rPr>
              <a:t>an even </a:t>
            </a:r>
            <a:r>
              <a:rPr smtClean="0">
                <a:solidFill>
                  <a:srgbClr val="FF0000"/>
                </a:solidFill>
              </a:rPr>
              <a:t>multiple of the cache granularity</a:t>
            </a:r>
            <a:r>
              <a:rPr smtClean="0"/>
              <a:t> being used to service the transaction (either 32 bytes for L2 cache or 128 bytes for L1 cache). </a:t>
            </a:r>
          </a:p>
          <a:p>
            <a:pPr lvl="1"/>
            <a:r>
              <a:rPr smtClean="0"/>
              <a:t>Performing a misaligned load will cause wasted bandwidth.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Access Pattern</a:t>
            </a:r>
            <a:endParaRPr lang="en-US" dirty="0"/>
          </a:p>
        </p:txBody>
      </p:sp>
      <p:sp>
        <p:nvSpPr>
          <p:cNvPr id="3" name="Content Placeholder 2"/>
          <p:cNvSpPr>
            <a:spLocks noGrp="1"/>
          </p:cNvSpPr>
          <p:nvPr>
            <p:ph sz="quarter" idx="13"/>
          </p:nvPr>
        </p:nvSpPr>
        <p:spPr/>
        <p:txBody>
          <a:bodyPr/>
          <a:lstStyle/>
          <a:p>
            <a:r>
              <a:rPr i="1" smtClean="0"/>
              <a:t>Coalesced memory accesses occur when all 32 threads in a warp access a contiguous chunk of </a:t>
            </a:r>
            <a:r>
              <a:rPr smtClean="0"/>
              <a:t>memory.</a:t>
            </a:r>
          </a:p>
          <a:p>
            <a:r>
              <a:rPr i="1" smtClean="0"/>
              <a:t>Aligned coalesced memory accesses are ideal</a:t>
            </a:r>
          </a:p>
          <a:p>
            <a:pPr lvl="1"/>
            <a:r>
              <a:rPr smtClean="0"/>
              <a:t>maximize global memory throughput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Access Pattern</a:t>
            </a:r>
            <a:endParaRPr lang="en-US" dirty="0"/>
          </a:p>
        </p:txBody>
      </p:sp>
      <p:pic>
        <p:nvPicPr>
          <p:cNvPr id="2050" name="Picture 2"/>
          <p:cNvPicPr>
            <a:picLocks noChangeAspect="1" noChangeArrowheads="1"/>
          </p:cNvPicPr>
          <p:nvPr/>
        </p:nvPicPr>
        <p:blipFill>
          <a:blip r:embed="rId2"/>
          <a:srcRect/>
          <a:stretch>
            <a:fillRect/>
          </a:stretch>
        </p:blipFill>
        <p:spPr bwMode="auto">
          <a:xfrm>
            <a:off x="981075" y="1219200"/>
            <a:ext cx="7181850" cy="1828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995363" y="3438525"/>
            <a:ext cx="7153275" cy="1743075"/>
          </a:xfrm>
          <a:prstGeom prst="rect">
            <a:avLst/>
          </a:prstGeom>
          <a:noFill/>
          <a:ln w="9525">
            <a:noFill/>
            <a:miter lim="800000"/>
            <a:headEnd/>
            <a:tailEnd/>
          </a:ln>
          <a:effectLst/>
        </p:spPr>
      </p:pic>
      <p:sp>
        <p:nvSpPr>
          <p:cNvPr id="5" name="TextBox 4"/>
          <p:cNvSpPr txBox="1"/>
          <p:nvPr/>
        </p:nvSpPr>
        <p:spPr>
          <a:xfrm>
            <a:off x="4440462" y="3048000"/>
            <a:ext cx="436338" cy="369332"/>
          </a:xfrm>
          <a:prstGeom prst="rect">
            <a:avLst/>
          </a:prstGeom>
          <a:noFill/>
        </p:spPr>
        <p:txBody>
          <a:bodyPr wrap="none" rtlCol="0">
            <a:spAutoFit/>
          </a:bodyPr>
          <a:lstStyle/>
          <a:p>
            <a:r>
              <a:rPr lang="en-US" dirty="0" smtClean="0"/>
              <a:t>(a)</a:t>
            </a:r>
            <a:endParaRPr lang="en-US" dirty="0"/>
          </a:p>
        </p:txBody>
      </p:sp>
      <p:sp>
        <p:nvSpPr>
          <p:cNvPr id="6" name="TextBox 5"/>
          <p:cNvSpPr txBox="1"/>
          <p:nvPr/>
        </p:nvSpPr>
        <p:spPr>
          <a:xfrm>
            <a:off x="4495800" y="5181600"/>
            <a:ext cx="447558" cy="369332"/>
          </a:xfrm>
          <a:prstGeom prst="rect">
            <a:avLst/>
          </a:prstGeom>
          <a:noFill/>
        </p:spPr>
        <p:txBody>
          <a:bodyPr wrap="none" rtlCol="0">
            <a:spAutoFit/>
          </a:bodyPr>
          <a:lstStyle/>
          <a:p>
            <a:r>
              <a:rPr lang="en-US" dirty="0" smtClean="0"/>
              <a:t>(b)</a:t>
            </a:r>
            <a:endParaRPr lang="en-US" dirty="0"/>
          </a:p>
        </p:txBody>
      </p:sp>
      <p:sp>
        <p:nvSpPr>
          <p:cNvPr id="7" name="TextBox 6"/>
          <p:cNvSpPr txBox="1"/>
          <p:nvPr/>
        </p:nvSpPr>
        <p:spPr>
          <a:xfrm>
            <a:off x="1905000" y="5867400"/>
            <a:ext cx="5648662" cy="369332"/>
          </a:xfrm>
          <a:prstGeom prst="rect">
            <a:avLst/>
          </a:prstGeom>
          <a:noFill/>
        </p:spPr>
        <p:txBody>
          <a:bodyPr wrap="none" rtlCol="0">
            <a:spAutoFit/>
          </a:bodyPr>
          <a:lstStyle/>
          <a:p>
            <a:r>
              <a:rPr lang="en-US" dirty="0" smtClean="0"/>
              <a:t>(a) Aligned and coalesced (b) Misaligned and </a:t>
            </a:r>
            <a:r>
              <a:rPr lang="en-US" dirty="0" err="1" smtClean="0"/>
              <a:t>uncoalesced</a:t>
            </a: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Device Memory Reads</a:t>
            </a:r>
            <a:endParaRPr lang="en-US" dirty="0"/>
          </a:p>
        </p:txBody>
      </p:sp>
      <p:sp>
        <p:nvSpPr>
          <p:cNvPr id="3" name="Content Placeholder 2"/>
          <p:cNvSpPr>
            <a:spLocks noGrp="1"/>
          </p:cNvSpPr>
          <p:nvPr>
            <p:ph sz="quarter" idx="13"/>
          </p:nvPr>
        </p:nvSpPr>
        <p:spPr>
          <a:xfrm>
            <a:off x="457200" y="1143000"/>
            <a:ext cx="7696200" cy="3200400"/>
          </a:xfrm>
        </p:spPr>
        <p:txBody>
          <a:bodyPr/>
          <a:lstStyle/>
          <a:p>
            <a:r>
              <a:rPr smtClean="0"/>
              <a:t>In an SM, data is pipelined through one of the following three cache/buffer paths, depending on what type of device memory is being referenced:</a:t>
            </a:r>
          </a:p>
          <a:p>
            <a:pPr lvl="1"/>
            <a:r>
              <a:rPr smtClean="0"/>
              <a:t>L1/L2 cache or Constant cache or Read-only $</a:t>
            </a:r>
            <a:endParaRPr lang="en-US" dirty="0"/>
          </a:p>
        </p:txBody>
      </p:sp>
      <p:pic>
        <p:nvPicPr>
          <p:cNvPr id="4" name="Picture 2"/>
          <p:cNvPicPr>
            <a:picLocks noChangeAspect="1" noChangeArrowheads="1"/>
          </p:cNvPicPr>
          <p:nvPr/>
        </p:nvPicPr>
        <p:blipFill>
          <a:blip r:embed="rId2"/>
          <a:srcRect/>
          <a:stretch>
            <a:fillRect/>
          </a:stretch>
        </p:blipFill>
        <p:spPr bwMode="auto">
          <a:xfrm>
            <a:off x="209550" y="3352800"/>
            <a:ext cx="87249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L1 Caching of Global Loads</a:t>
            </a:r>
            <a:endParaRPr lang="en-US" dirty="0"/>
          </a:p>
        </p:txBody>
      </p:sp>
      <p:sp>
        <p:nvSpPr>
          <p:cNvPr id="3" name="Content Placeholder 2"/>
          <p:cNvSpPr>
            <a:spLocks noGrp="1"/>
          </p:cNvSpPr>
          <p:nvPr>
            <p:ph sz="quarter" idx="13"/>
          </p:nvPr>
        </p:nvSpPr>
        <p:spPr/>
        <p:txBody>
          <a:bodyPr/>
          <a:lstStyle/>
          <a:p>
            <a:r>
              <a:rPr smtClean="0"/>
              <a:t>Check if GPU supports caching of global loads in L1$ using:</a:t>
            </a:r>
          </a:p>
          <a:p>
            <a:pPr lvl="1"/>
            <a:r>
              <a:rPr lang="en-US" dirty="0" smtClean="0"/>
              <a:t>U</a:t>
            </a:r>
            <a:r>
              <a:rPr smtClean="0"/>
              <a:t>se globalL1CacheSupported of structure cudaDeviceProp</a:t>
            </a:r>
          </a:p>
          <a:p>
            <a:r>
              <a:rPr smtClean="0"/>
              <a:t>If GPU supports caching it can disabled/ enabled using:</a:t>
            </a:r>
          </a:p>
          <a:p>
            <a:pPr lvl="1"/>
            <a:r>
              <a:rPr smtClean="0"/>
              <a:t>nvcc -Xptxas -dlcm=cg  (disable)</a:t>
            </a:r>
          </a:p>
          <a:p>
            <a:pPr lvl="1"/>
            <a:r>
              <a:rPr smtClean="0"/>
              <a:t>nvcc -Xptxas -dlcm=ca  (enable)</a:t>
            </a:r>
          </a:p>
          <a:p>
            <a:r>
              <a:rPr smtClean="0"/>
              <a:t>L1 caching: 128B memory transaction </a:t>
            </a:r>
          </a:p>
          <a:p>
            <a:r>
              <a:rPr smtClean="0"/>
              <a:t>No L1 caching: memory transaction of 1, 2, or 4 segments. Segment size is 32B</a:t>
            </a:r>
          </a:p>
          <a:p>
            <a:pPr lvl="1"/>
            <a:endParaRPr smtClean="0"/>
          </a:p>
          <a:p>
            <a:pPr lvl="1"/>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Cached Global Loads</a:t>
            </a:r>
            <a:endParaRPr lang="en-US" dirty="0"/>
          </a:p>
        </p:txBody>
      </p:sp>
      <p:sp>
        <p:nvSpPr>
          <p:cNvPr id="3" name="Content Placeholder 2"/>
          <p:cNvSpPr>
            <a:spLocks noGrp="1"/>
          </p:cNvSpPr>
          <p:nvPr>
            <p:ph sz="quarter" idx="13"/>
          </p:nvPr>
        </p:nvSpPr>
        <p:spPr>
          <a:xfrm>
            <a:off x="457200" y="1143000"/>
            <a:ext cx="7696200" cy="1828800"/>
          </a:xfrm>
        </p:spPr>
        <p:txBody>
          <a:bodyPr/>
          <a:lstStyle/>
          <a:p>
            <a:r>
              <a:rPr smtClean="0"/>
              <a:t>pass through L1 cache and are serviced by device memory transactions at the granularity of an L1 cache line, 128-bytes</a:t>
            </a:r>
            <a:endParaRPr lang="en-US" dirty="0"/>
          </a:p>
        </p:txBody>
      </p:sp>
      <p:pic>
        <p:nvPicPr>
          <p:cNvPr id="3074" name="Picture 2"/>
          <p:cNvPicPr>
            <a:picLocks noChangeAspect="1" noChangeArrowheads="1"/>
          </p:cNvPicPr>
          <p:nvPr/>
        </p:nvPicPr>
        <p:blipFill>
          <a:blip r:embed="rId2"/>
          <a:srcRect/>
          <a:stretch>
            <a:fillRect/>
          </a:stretch>
        </p:blipFill>
        <p:spPr bwMode="auto">
          <a:xfrm>
            <a:off x="1081088" y="2919413"/>
            <a:ext cx="6981825" cy="10191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033463" y="4362450"/>
            <a:ext cx="7077075" cy="971550"/>
          </a:xfrm>
          <a:prstGeom prst="rect">
            <a:avLst/>
          </a:prstGeom>
          <a:noFill/>
          <a:ln w="9525">
            <a:noFill/>
            <a:miter lim="800000"/>
            <a:headEnd/>
            <a:tailEnd/>
          </a:ln>
          <a:effectLst/>
        </p:spPr>
      </p:pic>
      <p:sp>
        <p:nvSpPr>
          <p:cNvPr id="6" name="TextBox 5"/>
          <p:cNvSpPr txBox="1"/>
          <p:nvPr/>
        </p:nvSpPr>
        <p:spPr>
          <a:xfrm>
            <a:off x="2099067" y="5715000"/>
            <a:ext cx="5139933" cy="369332"/>
          </a:xfrm>
          <a:prstGeom prst="rect">
            <a:avLst/>
          </a:prstGeom>
          <a:noFill/>
        </p:spPr>
        <p:txBody>
          <a:bodyPr wrap="none" rtlCol="0">
            <a:spAutoFit/>
          </a:bodyPr>
          <a:lstStyle/>
          <a:p>
            <a:r>
              <a:rPr lang="en-US" dirty="0" smtClean="0"/>
              <a:t>Both are aligned and coalesced. 100% load efficiency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Cached Global Loads</a:t>
            </a:r>
            <a:endParaRPr lang="en-US" dirty="0"/>
          </a:p>
        </p:txBody>
      </p:sp>
      <p:pic>
        <p:nvPicPr>
          <p:cNvPr id="4098" name="Picture 2"/>
          <p:cNvPicPr>
            <a:picLocks noChangeAspect="1" noChangeArrowheads="1"/>
          </p:cNvPicPr>
          <p:nvPr/>
        </p:nvPicPr>
        <p:blipFill>
          <a:blip r:embed="rId2"/>
          <a:srcRect/>
          <a:stretch>
            <a:fillRect/>
          </a:stretch>
        </p:blipFill>
        <p:spPr bwMode="auto">
          <a:xfrm>
            <a:off x="1028700" y="1371600"/>
            <a:ext cx="7086600" cy="1000125"/>
          </a:xfrm>
          <a:prstGeom prst="rect">
            <a:avLst/>
          </a:prstGeom>
          <a:noFill/>
          <a:ln w="9525">
            <a:noFill/>
            <a:miter lim="800000"/>
            <a:headEnd/>
            <a:tailEnd/>
          </a:ln>
          <a:effectLst/>
        </p:spPr>
      </p:pic>
      <p:sp>
        <p:nvSpPr>
          <p:cNvPr id="6" name="TextBox 5"/>
          <p:cNvSpPr txBox="1"/>
          <p:nvPr/>
        </p:nvSpPr>
        <p:spPr>
          <a:xfrm>
            <a:off x="2099067" y="2514600"/>
            <a:ext cx="4652749" cy="369332"/>
          </a:xfrm>
          <a:prstGeom prst="rect">
            <a:avLst/>
          </a:prstGeom>
          <a:noFill/>
        </p:spPr>
        <p:txBody>
          <a:bodyPr wrap="none" rtlCol="0">
            <a:spAutoFit/>
          </a:bodyPr>
          <a:lstStyle/>
          <a:p>
            <a:r>
              <a:rPr lang="en-US" dirty="0" smtClean="0"/>
              <a:t>Coalesced but not aligned. 50% load efficiency</a:t>
            </a:r>
            <a:endParaRPr lang="en-US" dirty="0"/>
          </a:p>
        </p:txBody>
      </p:sp>
      <p:pic>
        <p:nvPicPr>
          <p:cNvPr id="4099" name="Picture 3"/>
          <p:cNvPicPr>
            <a:picLocks noChangeAspect="1" noChangeArrowheads="1"/>
          </p:cNvPicPr>
          <p:nvPr/>
        </p:nvPicPr>
        <p:blipFill>
          <a:blip r:embed="rId3"/>
          <a:srcRect/>
          <a:stretch>
            <a:fillRect/>
          </a:stretch>
        </p:blipFill>
        <p:spPr bwMode="auto">
          <a:xfrm>
            <a:off x="1033463" y="2957513"/>
            <a:ext cx="7077075" cy="942975"/>
          </a:xfrm>
          <a:prstGeom prst="rect">
            <a:avLst/>
          </a:prstGeom>
          <a:noFill/>
          <a:ln w="9525">
            <a:noFill/>
            <a:miter lim="800000"/>
            <a:headEnd/>
            <a:tailEnd/>
          </a:ln>
          <a:effectLst/>
        </p:spPr>
      </p:pic>
      <p:sp>
        <p:nvSpPr>
          <p:cNvPr id="8" name="TextBox 7"/>
          <p:cNvSpPr txBox="1"/>
          <p:nvPr/>
        </p:nvSpPr>
        <p:spPr>
          <a:xfrm>
            <a:off x="1828800" y="3962400"/>
            <a:ext cx="5715924" cy="369332"/>
          </a:xfrm>
          <a:prstGeom prst="rect">
            <a:avLst/>
          </a:prstGeom>
          <a:noFill/>
        </p:spPr>
        <p:txBody>
          <a:bodyPr wrap="none" rtlCol="0">
            <a:spAutoFit/>
          </a:bodyPr>
          <a:lstStyle/>
          <a:p>
            <a:r>
              <a:rPr lang="en-US" dirty="0" smtClean="0"/>
              <a:t>All thread access the same address. 3.125% load efficiency</a:t>
            </a:r>
            <a:endParaRPr lang="en-US" dirty="0"/>
          </a:p>
        </p:txBody>
      </p:sp>
      <p:pic>
        <p:nvPicPr>
          <p:cNvPr id="4100" name="Picture 4"/>
          <p:cNvPicPr>
            <a:picLocks noChangeAspect="1" noChangeArrowheads="1"/>
          </p:cNvPicPr>
          <p:nvPr/>
        </p:nvPicPr>
        <p:blipFill>
          <a:blip r:embed="rId4"/>
          <a:srcRect/>
          <a:stretch>
            <a:fillRect/>
          </a:stretch>
        </p:blipFill>
        <p:spPr bwMode="auto">
          <a:xfrm>
            <a:off x="1038225" y="4381500"/>
            <a:ext cx="7067550" cy="1028700"/>
          </a:xfrm>
          <a:prstGeom prst="rect">
            <a:avLst/>
          </a:prstGeom>
          <a:noFill/>
          <a:ln w="9525">
            <a:noFill/>
            <a:miter lim="800000"/>
            <a:headEnd/>
            <a:tailEnd/>
          </a:ln>
          <a:effectLst/>
        </p:spPr>
      </p:pic>
      <p:sp>
        <p:nvSpPr>
          <p:cNvPr id="10" name="TextBox 9"/>
          <p:cNvSpPr txBox="1"/>
          <p:nvPr/>
        </p:nvSpPr>
        <p:spPr>
          <a:xfrm>
            <a:off x="1828800" y="5650468"/>
            <a:ext cx="5565498" cy="369332"/>
          </a:xfrm>
          <a:prstGeom prst="rect">
            <a:avLst/>
          </a:prstGeom>
          <a:noFill/>
        </p:spPr>
        <p:txBody>
          <a:bodyPr wrap="none" rtlCol="0">
            <a:spAutoFit/>
          </a:bodyPr>
          <a:lstStyle/>
          <a:p>
            <a:r>
              <a:rPr lang="en-US" dirty="0" smtClean="0"/>
              <a:t>Addresses can fall across N cache lines, where 0 &lt; N ≤ 32.</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UnCached Global Loads</a:t>
            </a:r>
            <a:endParaRPr lang="en-US" dirty="0"/>
          </a:p>
        </p:txBody>
      </p:sp>
      <p:sp>
        <p:nvSpPr>
          <p:cNvPr id="3" name="Content Placeholder 2"/>
          <p:cNvSpPr>
            <a:spLocks noGrp="1"/>
          </p:cNvSpPr>
          <p:nvPr>
            <p:ph sz="quarter" idx="13"/>
          </p:nvPr>
        </p:nvSpPr>
        <p:spPr/>
        <p:txBody>
          <a:bodyPr/>
          <a:lstStyle/>
          <a:p>
            <a:r>
              <a:rPr smtClean="0"/>
              <a:t>do not pass through the L1 cache </a:t>
            </a:r>
          </a:p>
          <a:p>
            <a:r>
              <a:rPr smtClean="0"/>
              <a:t>performed at the granularity of memory segments (32-bytes) and not cache lines (128-bytes). </a:t>
            </a:r>
          </a:p>
          <a:p>
            <a:r>
              <a:rPr smtClean="0"/>
              <a:t>more fine-grained loads, and can lead to better bus/ load utilization for misaligned or uncoalesced memory accesses.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UnCached Global Loads</a:t>
            </a:r>
            <a:endParaRPr lang="en-US" dirty="0"/>
          </a:p>
        </p:txBody>
      </p:sp>
      <p:pic>
        <p:nvPicPr>
          <p:cNvPr id="5122" name="Picture 2"/>
          <p:cNvPicPr>
            <a:picLocks noChangeAspect="1" noChangeArrowheads="1"/>
          </p:cNvPicPr>
          <p:nvPr/>
        </p:nvPicPr>
        <p:blipFill>
          <a:blip r:embed="rId2"/>
          <a:srcRect/>
          <a:stretch>
            <a:fillRect/>
          </a:stretch>
        </p:blipFill>
        <p:spPr bwMode="auto">
          <a:xfrm>
            <a:off x="1038225" y="1066800"/>
            <a:ext cx="7067550" cy="97155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1062038" y="2933700"/>
            <a:ext cx="7019925" cy="990600"/>
          </a:xfrm>
          <a:prstGeom prst="rect">
            <a:avLst/>
          </a:prstGeom>
          <a:noFill/>
          <a:ln w="9525">
            <a:noFill/>
            <a:miter lim="800000"/>
            <a:headEnd/>
            <a:tailEnd/>
          </a:ln>
          <a:effectLst/>
        </p:spPr>
      </p:pic>
      <p:sp>
        <p:nvSpPr>
          <p:cNvPr id="5" name="Rectangle 4"/>
          <p:cNvSpPr/>
          <p:nvPr/>
        </p:nvSpPr>
        <p:spPr>
          <a:xfrm>
            <a:off x="2286000" y="4459069"/>
            <a:ext cx="5334000" cy="923330"/>
          </a:xfrm>
          <a:prstGeom prst="rect">
            <a:avLst/>
          </a:prstGeom>
        </p:spPr>
        <p:txBody>
          <a:bodyPr wrap="square">
            <a:spAutoFit/>
          </a:bodyPr>
          <a:lstStyle/>
          <a:p>
            <a:pPr algn="ctr"/>
            <a:r>
              <a:rPr lang="en-US" dirty="0" smtClean="0"/>
              <a:t>Both are aligned and coalesced. 100% load efficiency. Each requires one memory transaction with 4 segments (4 * 32 = 128B)</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UnCached Global Loads</a:t>
            </a:r>
            <a:endParaRPr lang="en-US" dirty="0"/>
          </a:p>
        </p:txBody>
      </p:sp>
      <p:pic>
        <p:nvPicPr>
          <p:cNvPr id="6146" name="Picture 2"/>
          <p:cNvPicPr>
            <a:picLocks noChangeAspect="1" noChangeArrowheads="1"/>
          </p:cNvPicPr>
          <p:nvPr/>
        </p:nvPicPr>
        <p:blipFill>
          <a:blip r:embed="rId2"/>
          <a:srcRect/>
          <a:stretch>
            <a:fillRect/>
          </a:stretch>
        </p:blipFill>
        <p:spPr bwMode="auto">
          <a:xfrm>
            <a:off x="1047750" y="990600"/>
            <a:ext cx="7048500" cy="9525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1047750" y="2743200"/>
            <a:ext cx="7048500" cy="971550"/>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1062038" y="4581525"/>
            <a:ext cx="7019925" cy="981075"/>
          </a:xfrm>
          <a:prstGeom prst="rect">
            <a:avLst/>
          </a:prstGeom>
          <a:noFill/>
          <a:ln w="9525">
            <a:noFill/>
            <a:miter lim="800000"/>
            <a:headEnd/>
            <a:tailEnd/>
          </a:ln>
          <a:effectLst/>
        </p:spPr>
      </p:pic>
      <p:sp>
        <p:nvSpPr>
          <p:cNvPr id="6" name="TextBox 5"/>
          <p:cNvSpPr txBox="1"/>
          <p:nvPr/>
        </p:nvSpPr>
        <p:spPr>
          <a:xfrm>
            <a:off x="685800" y="2057400"/>
            <a:ext cx="7849841" cy="646331"/>
          </a:xfrm>
          <a:prstGeom prst="rect">
            <a:avLst/>
          </a:prstGeom>
          <a:noFill/>
        </p:spPr>
        <p:txBody>
          <a:bodyPr wrap="none" rtlCol="0">
            <a:spAutoFit/>
          </a:bodyPr>
          <a:lstStyle/>
          <a:p>
            <a:pPr algn="ctr"/>
            <a:r>
              <a:rPr lang="en-US" dirty="0" smtClean="0"/>
              <a:t>Not aligned at 128B </a:t>
            </a:r>
            <a:r>
              <a:rPr lang="en-US" dirty="0" err="1" smtClean="0"/>
              <a:t>boundry</a:t>
            </a:r>
            <a:r>
              <a:rPr lang="en-US" dirty="0" smtClean="0"/>
              <a:t> but coalesced. 3 transactions with total 5 segments. </a:t>
            </a:r>
          </a:p>
          <a:p>
            <a:pPr algn="ctr"/>
            <a:r>
              <a:rPr lang="en-US" dirty="0" smtClean="0"/>
              <a:t>80% load efficiency</a:t>
            </a:r>
            <a:endParaRPr lang="en-US" dirty="0"/>
          </a:p>
        </p:txBody>
      </p:sp>
      <p:sp>
        <p:nvSpPr>
          <p:cNvPr id="7" name="TextBox 6"/>
          <p:cNvSpPr txBox="1"/>
          <p:nvPr/>
        </p:nvSpPr>
        <p:spPr>
          <a:xfrm>
            <a:off x="1828800" y="3962400"/>
            <a:ext cx="5546005" cy="369332"/>
          </a:xfrm>
          <a:prstGeom prst="rect">
            <a:avLst/>
          </a:prstGeom>
          <a:noFill/>
        </p:spPr>
        <p:txBody>
          <a:bodyPr wrap="none" rtlCol="0">
            <a:spAutoFit/>
          </a:bodyPr>
          <a:lstStyle/>
          <a:p>
            <a:r>
              <a:rPr lang="en-US" dirty="0" smtClean="0"/>
              <a:t>All thread access the same address. 12.5% load efficiency</a:t>
            </a:r>
            <a:endParaRPr lang="en-US" dirty="0"/>
          </a:p>
        </p:txBody>
      </p:sp>
      <p:sp>
        <p:nvSpPr>
          <p:cNvPr id="8" name="TextBox 7"/>
          <p:cNvSpPr txBox="1"/>
          <p:nvPr/>
        </p:nvSpPr>
        <p:spPr>
          <a:xfrm>
            <a:off x="1828800" y="5650468"/>
            <a:ext cx="5613396" cy="369332"/>
          </a:xfrm>
          <a:prstGeom prst="rect">
            <a:avLst/>
          </a:prstGeom>
          <a:noFill/>
        </p:spPr>
        <p:txBody>
          <a:bodyPr wrap="none" rtlCol="0">
            <a:spAutoFit/>
          </a:bodyPr>
          <a:lstStyle/>
          <a:p>
            <a:r>
              <a:rPr lang="en-US" dirty="0" smtClean="0"/>
              <a:t>Addresses can fall across N segments, where 0 &lt; N ≤ 32.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CUDA Memory Model</a:t>
            </a:r>
            <a:endParaRPr lang="en-US" dirty="0"/>
          </a:p>
        </p:txBody>
      </p:sp>
      <p:sp>
        <p:nvSpPr>
          <p:cNvPr id="3" name="Content Placeholder 2"/>
          <p:cNvSpPr>
            <a:spLocks noGrp="1"/>
          </p:cNvSpPr>
          <p:nvPr>
            <p:ph sz="quarter" idx="13"/>
          </p:nvPr>
        </p:nvSpPr>
        <p:spPr/>
        <p:txBody>
          <a:bodyPr/>
          <a:lstStyle/>
          <a:p>
            <a:r>
              <a:rPr dirty="0" smtClean="0"/>
              <a:t>To programmers, there are generally two classifications of memory:</a:t>
            </a:r>
          </a:p>
          <a:p>
            <a:pPr lvl="1"/>
            <a:r>
              <a:rPr dirty="0" smtClean="0"/>
              <a:t>Programmable: You explicitly control what data is placed in programmable memory.</a:t>
            </a:r>
          </a:p>
          <a:p>
            <a:pPr lvl="1"/>
            <a:r>
              <a:rPr dirty="0" smtClean="0"/>
              <a:t>Non-programmable: You have no control over data placement, and rely on automatic techniques to achieve good performance. </a:t>
            </a:r>
            <a:r>
              <a:rPr lang="en-US" dirty="0" smtClean="0"/>
              <a:t>E</a:t>
            </a:r>
            <a:r>
              <a:rPr dirty="0" smtClean="0"/>
              <a:t>.g., CPU's L1/L2$</a:t>
            </a:r>
          </a:p>
          <a:p>
            <a:r>
              <a:rPr dirty="0" smtClean="0"/>
              <a:t>CUDA memory model exposes many types of programmable memory:</a:t>
            </a:r>
          </a:p>
          <a:p>
            <a:pPr lvl="1"/>
            <a:r>
              <a:rPr dirty="0" smtClean="0"/>
              <a:t>Registers , Shared memory , Local memory</a:t>
            </a:r>
          </a:p>
          <a:p>
            <a:pPr lvl="1"/>
            <a:r>
              <a:rPr dirty="0" smtClean="0"/>
              <a:t>Constant memory, Global memory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Access Pattern</a:t>
            </a:r>
            <a:endParaRPr lang="en-US" dirty="0"/>
          </a:p>
        </p:txBody>
      </p:sp>
      <p:sp>
        <p:nvSpPr>
          <p:cNvPr id="3" name="Content Placeholder 2"/>
          <p:cNvSpPr>
            <a:spLocks noGrp="1"/>
          </p:cNvSpPr>
          <p:nvPr>
            <p:ph sz="quarter" idx="13"/>
          </p:nvPr>
        </p:nvSpPr>
        <p:spPr/>
        <p:txBody>
          <a:bodyPr/>
          <a:lstStyle/>
          <a:p>
            <a:r>
              <a:rPr lang="en-US" dirty="0" smtClean="0"/>
              <a:t>A</a:t>
            </a:r>
            <a:r>
              <a:rPr smtClean="0"/>
              <a:t>ligned and coalesced</a:t>
            </a:r>
          </a:p>
          <a:p>
            <a:pPr lvl="1"/>
            <a:r>
              <a:rPr lang="en-US" dirty="0" smtClean="0"/>
              <a:t>D</a:t>
            </a:r>
            <a:r>
              <a:rPr smtClean="0"/>
              <a:t>ata [threadIdx.x]</a:t>
            </a:r>
          </a:p>
          <a:p>
            <a:r>
              <a:rPr smtClean="0"/>
              <a:t>Misaligned and/ or uncoalesced, depending on offset</a:t>
            </a:r>
          </a:p>
          <a:p>
            <a:pPr lvl="1"/>
            <a:r>
              <a:rPr smtClean="0"/>
              <a:t>Data [threadIdx.x + offset]</a:t>
            </a:r>
          </a:p>
          <a:p>
            <a:pPr lvl="1"/>
            <a:r>
              <a:rPr lang="en-US" dirty="0" smtClean="0"/>
              <a:t>I</a:t>
            </a:r>
            <a:r>
              <a:rPr smtClean="0"/>
              <a:t>f offset = N * 32, where 32 is a warp size and N is an integer 0,1,2,3</a:t>
            </a:r>
            <a:r>
              <a:rPr lang="en-US" dirty="0" smtClean="0"/>
              <a:t>….., then aligned and coalesced</a:t>
            </a:r>
            <a:endParaRPr smtClean="0"/>
          </a:p>
          <a:p>
            <a:pPr lvl="1"/>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Global Memory Writes</a:t>
            </a:r>
            <a:endParaRPr lang="en-US" dirty="0"/>
          </a:p>
        </p:txBody>
      </p:sp>
      <p:sp>
        <p:nvSpPr>
          <p:cNvPr id="3" name="Content Placeholder 2"/>
          <p:cNvSpPr>
            <a:spLocks noGrp="1"/>
          </p:cNvSpPr>
          <p:nvPr>
            <p:ph sz="quarter" idx="13"/>
          </p:nvPr>
        </p:nvSpPr>
        <p:spPr>
          <a:xfrm>
            <a:off x="457200" y="1143000"/>
            <a:ext cx="7696200" cy="2133600"/>
          </a:xfrm>
        </p:spPr>
        <p:txBody>
          <a:bodyPr/>
          <a:lstStyle/>
          <a:p>
            <a:r>
              <a:rPr smtClean="0"/>
              <a:t>Stores are not cached in L1 but rather in L2</a:t>
            </a:r>
          </a:p>
          <a:p>
            <a:r>
              <a:rPr smtClean="0"/>
              <a:t>Performed at a 32-byte segment granularity. </a:t>
            </a:r>
          </a:p>
          <a:p>
            <a:r>
              <a:rPr smtClean="0"/>
              <a:t>Memory transactions can be 1,2, or 4 segments at a time. </a:t>
            </a:r>
            <a:endParaRPr lang="en-US" dirty="0"/>
          </a:p>
        </p:txBody>
      </p:sp>
      <p:pic>
        <p:nvPicPr>
          <p:cNvPr id="7170" name="Picture 2"/>
          <p:cNvPicPr>
            <a:picLocks noChangeAspect="1" noChangeArrowheads="1"/>
          </p:cNvPicPr>
          <p:nvPr/>
        </p:nvPicPr>
        <p:blipFill>
          <a:blip r:embed="rId3"/>
          <a:srcRect/>
          <a:stretch>
            <a:fillRect/>
          </a:stretch>
        </p:blipFill>
        <p:spPr bwMode="auto">
          <a:xfrm>
            <a:off x="1047750" y="3657600"/>
            <a:ext cx="7048500" cy="11906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a:srcRect/>
          <a:stretch>
            <a:fillRect/>
          </a:stretch>
        </p:blipFill>
        <p:spPr bwMode="auto">
          <a:xfrm>
            <a:off x="1081088" y="5133975"/>
            <a:ext cx="6981825" cy="1190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Global Memory Writes</a:t>
            </a:r>
            <a:endParaRPr lang="en-US" dirty="0"/>
          </a:p>
        </p:txBody>
      </p:sp>
      <p:pic>
        <p:nvPicPr>
          <p:cNvPr id="8194" name="Picture 2"/>
          <p:cNvPicPr>
            <a:picLocks noChangeAspect="1" noChangeArrowheads="1"/>
          </p:cNvPicPr>
          <p:nvPr/>
        </p:nvPicPr>
        <p:blipFill>
          <a:blip r:embed="rId2"/>
          <a:srcRect/>
          <a:stretch>
            <a:fillRect/>
          </a:stretch>
        </p:blipFill>
        <p:spPr bwMode="auto">
          <a:xfrm>
            <a:off x="1052513" y="2814638"/>
            <a:ext cx="7038975" cy="1228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Array of Structures versus Structure of Arrays</a:t>
            </a:r>
            <a:endParaRPr lang="en-US" dirty="0"/>
          </a:p>
        </p:txBody>
      </p:sp>
      <p:sp>
        <p:nvSpPr>
          <p:cNvPr id="3" name="Content Placeholder 2"/>
          <p:cNvSpPr>
            <a:spLocks noGrp="1"/>
          </p:cNvSpPr>
          <p:nvPr>
            <p:ph sz="quarter" idx="13"/>
          </p:nvPr>
        </p:nvSpPr>
        <p:spPr>
          <a:xfrm>
            <a:off x="457200" y="1143000"/>
            <a:ext cx="7696200" cy="3962400"/>
          </a:xfrm>
        </p:spPr>
        <p:txBody>
          <a:bodyPr/>
          <a:lstStyle/>
          <a:p>
            <a:r>
              <a:rPr smtClean="0"/>
              <a:t>struct innerStruct {</a:t>
            </a:r>
          </a:p>
          <a:p>
            <a:pPr lvl="1"/>
            <a:r>
              <a:rPr smtClean="0"/>
              <a:t>float x;</a:t>
            </a:r>
          </a:p>
          <a:p>
            <a:pPr lvl="1"/>
            <a:r>
              <a:rPr smtClean="0"/>
              <a:t>float y;</a:t>
            </a:r>
          </a:p>
          <a:p>
            <a:pPr lvl="1"/>
            <a:r>
              <a:rPr smtClean="0"/>
              <a:t>};</a:t>
            </a:r>
          </a:p>
          <a:p>
            <a:r>
              <a:rPr smtClean="0"/>
              <a:t>struct innerArray {</a:t>
            </a:r>
          </a:p>
          <a:p>
            <a:pPr lvl="1"/>
            <a:r>
              <a:rPr smtClean="0"/>
              <a:t>float x[N];</a:t>
            </a:r>
          </a:p>
          <a:p>
            <a:pPr lvl="1"/>
            <a:r>
              <a:rPr smtClean="0"/>
              <a:t>float y[N];</a:t>
            </a:r>
          </a:p>
          <a:p>
            <a:r>
              <a:rPr smtClean="0"/>
              <a: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Array of Structures versus Structure of Arrays</a:t>
            </a:r>
            <a:endParaRPr lang="en-US" dirty="0"/>
          </a:p>
        </p:txBody>
      </p:sp>
      <p:sp>
        <p:nvSpPr>
          <p:cNvPr id="3" name="Content Placeholder 2"/>
          <p:cNvSpPr>
            <a:spLocks noGrp="1"/>
          </p:cNvSpPr>
          <p:nvPr>
            <p:ph sz="quarter" idx="13"/>
          </p:nvPr>
        </p:nvSpPr>
        <p:spPr>
          <a:xfrm>
            <a:off x="457200" y="1143000"/>
            <a:ext cx="7696200" cy="3124200"/>
          </a:xfrm>
        </p:spPr>
        <p:txBody>
          <a:bodyPr/>
          <a:lstStyle/>
          <a:p>
            <a:r>
              <a:rPr smtClean="0"/>
              <a:t>Storing the data in SoA fashion makes full use of GPU memory bandwidth. Because there is no interleaving of elements, the SoA layout on the GPU </a:t>
            </a:r>
            <a:r>
              <a:rPr smtClean="0">
                <a:solidFill>
                  <a:srgbClr val="FF0000"/>
                </a:solidFill>
              </a:rPr>
              <a:t>provides coalesced memory accesses and can achieve more efficient global memory utilization.</a:t>
            </a:r>
            <a:endParaRPr lang="en-US" dirty="0">
              <a:solidFill>
                <a:srgbClr val="FF0000"/>
              </a:solidFill>
            </a:endParaRPr>
          </a:p>
        </p:txBody>
      </p:sp>
      <p:pic>
        <p:nvPicPr>
          <p:cNvPr id="4" name="Picture 2"/>
          <p:cNvPicPr>
            <a:picLocks noChangeAspect="1" noChangeArrowheads="1"/>
          </p:cNvPicPr>
          <p:nvPr/>
        </p:nvPicPr>
        <p:blipFill>
          <a:blip r:embed="rId3"/>
          <a:srcRect/>
          <a:stretch>
            <a:fillRect/>
          </a:stretch>
        </p:blipFill>
        <p:spPr bwMode="auto">
          <a:xfrm>
            <a:off x="2286000" y="5076825"/>
            <a:ext cx="5867400" cy="1171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Memory Optimization</a:t>
            </a:r>
            <a:endParaRPr lang="en-US" dirty="0"/>
          </a:p>
        </p:txBody>
      </p:sp>
      <p:sp>
        <p:nvSpPr>
          <p:cNvPr id="3" name="Content Placeholder 2"/>
          <p:cNvSpPr>
            <a:spLocks noGrp="1"/>
          </p:cNvSpPr>
          <p:nvPr>
            <p:ph sz="quarter" idx="13"/>
          </p:nvPr>
        </p:nvSpPr>
        <p:spPr/>
        <p:txBody>
          <a:bodyPr/>
          <a:lstStyle/>
          <a:p>
            <a:r>
              <a:rPr lang="en-US" dirty="0" smtClean="0"/>
              <a:t>W</a:t>
            </a:r>
            <a:r>
              <a:rPr smtClean="0"/>
              <a:t>hile optimizing your applications for memory performance,  pay attention to:</a:t>
            </a:r>
          </a:p>
          <a:p>
            <a:pPr lvl="1"/>
            <a:r>
              <a:rPr lang="en-US" dirty="0" smtClean="0"/>
              <a:t>A</a:t>
            </a:r>
            <a:r>
              <a:rPr smtClean="0"/>
              <a:t>ligned and coalesced memory accesses</a:t>
            </a:r>
          </a:p>
          <a:p>
            <a:pPr lvl="1"/>
            <a:r>
              <a:rPr smtClean="0"/>
              <a:t>Sufficient concurrent memory operations to hide memory latency</a:t>
            </a:r>
          </a:p>
          <a:p>
            <a:pPr lvl="2"/>
            <a:r>
              <a:rPr smtClean="0"/>
              <a:t>Increasing the number of independent memory operations performed within each thread.</a:t>
            </a:r>
          </a:p>
          <a:p>
            <a:pPr lvl="2"/>
            <a:r>
              <a:rPr smtClean="0"/>
              <a:t>Expose sufficient parallelism to each SM using kernel execution configuration</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Unified Memory (UM)</a:t>
            </a:r>
            <a:endParaRPr lang="en-US" dirty="0"/>
          </a:p>
        </p:txBody>
      </p:sp>
      <p:sp>
        <p:nvSpPr>
          <p:cNvPr id="3" name="Content Placeholder 2"/>
          <p:cNvSpPr>
            <a:spLocks noGrp="1"/>
          </p:cNvSpPr>
          <p:nvPr>
            <p:ph sz="quarter" idx="13"/>
          </p:nvPr>
        </p:nvSpPr>
        <p:spPr/>
        <p:txBody>
          <a:bodyPr/>
          <a:lstStyle/>
          <a:p>
            <a:r>
              <a:rPr smtClean="0"/>
              <a:t>creates a pool of managed memory, accessible on both the CPU and GPU with the same memory address.</a:t>
            </a:r>
          </a:p>
          <a:p>
            <a:r>
              <a:rPr lang="en-US" dirty="0" smtClean="0"/>
              <a:t>S</a:t>
            </a:r>
            <a:r>
              <a:rPr smtClean="0"/>
              <a:t>upports automatic movement of data b/w host and device.</a:t>
            </a:r>
          </a:p>
          <a:p>
            <a:r>
              <a:rPr smtClean="0"/>
              <a:t>UM depends on UVA support. This enables host and device to use the same pointer.</a:t>
            </a:r>
          </a:p>
          <a:p>
            <a:r>
              <a:rPr smtClean="0"/>
              <a:t>UVA does not automatically migrate data from host to device or vice versa; that is a capability unique to Unified Memory.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Unified Memory (UM)</a:t>
            </a:r>
            <a:endParaRPr lang="en-US" dirty="0"/>
          </a:p>
        </p:txBody>
      </p:sp>
      <p:sp>
        <p:nvSpPr>
          <p:cNvPr id="3" name="Content Placeholder 2"/>
          <p:cNvSpPr>
            <a:spLocks noGrp="1"/>
          </p:cNvSpPr>
          <p:nvPr>
            <p:ph sz="quarter" idx="13"/>
          </p:nvPr>
        </p:nvSpPr>
        <p:spPr/>
        <p:txBody>
          <a:bodyPr/>
          <a:lstStyle/>
          <a:p>
            <a:r>
              <a:rPr smtClean="0"/>
              <a:t>Advantages:</a:t>
            </a:r>
          </a:p>
          <a:p>
            <a:pPr lvl="1"/>
            <a:r>
              <a:rPr lang="en-US" dirty="0" smtClean="0"/>
              <a:t>N</a:t>
            </a:r>
            <a:r>
              <a:rPr smtClean="0"/>
              <a:t>o need for separate host and device memories</a:t>
            </a:r>
          </a:p>
          <a:p>
            <a:pPr lvl="1"/>
            <a:r>
              <a:rPr lang="en-US" dirty="0" smtClean="0"/>
              <a:t>N</a:t>
            </a:r>
            <a:r>
              <a:rPr smtClean="0"/>
              <a:t>o need to transfer data b/w host and device or vice versa</a:t>
            </a:r>
          </a:p>
          <a:p>
            <a:pPr lvl="1"/>
            <a:r>
              <a:rPr lang="en-US" dirty="0" smtClean="0"/>
              <a:t>M</a:t>
            </a:r>
            <a:r>
              <a:rPr smtClean="0"/>
              <a:t>aximize CUDA programmer's productivity</a:t>
            </a:r>
          </a:p>
          <a:p>
            <a:pPr lvl="1"/>
            <a:r>
              <a:rPr smtClean="0"/>
              <a:t> code is easier to maintain</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Unified Memory (UM)</a:t>
            </a:r>
            <a:endParaRPr lang="en-US"/>
          </a:p>
        </p:txBody>
      </p:sp>
      <p:sp>
        <p:nvSpPr>
          <p:cNvPr id="3" name="Content Placeholder 2"/>
          <p:cNvSpPr>
            <a:spLocks noGrp="1"/>
          </p:cNvSpPr>
          <p:nvPr>
            <p:ph sz="quarter" idx="13"/>
          </p:nvPr>
        </p:nvSpPr>
        <p:spPr/>
        <p:txBody>
          <a:bodyPr/>
          <a:lstStyle/>
          <a:p>
            <a:pPr>
              <a:buNone/>
            </a:pPr>
            <a:r>
              <a:rPr sz="2400" smtClean="0"/>
              <a:t>float *A, *B, *gpuRef;</a:t>
            </a:r>
          </a:p>
          <a:p>
            <a:pPr>
              <a:buNone/>
            </a:pPr>
            <a:r>
              <a:rPr sz="2400" smtClean="0"/>
              <a:t>cudaMallocManaged((void **)&amp;A, nBytes);</a:t>
            </a:r>
          </a:p>
          <a:p>
            <a:pPr>
              <a:buNone/>
            </a:pPr>
            <a:r>
              <a:rPr sz="2400" smtClean="0"/>
              <a:t>cudaMallocManaged((void **)&amp;B, nBytes);</a:t>
            </a:r>
          </a:p>
          <a:p>
            <a:pPr>
              <a:buNone/>
            </a:pPr>
            <a:r>
              <a:rPr sz="2400" smtClean="0"/>
              <a:t>cudaMallocManaged((void **)&amp;gpuRef, nBytes);</a:t>
            </a:r>
          </a:p>
          <a:p>
            <a:pPr>
              <a:buNone/>
            </a:pPr>
            <a:r>
              <a:rPr sz="2400" smtClean="0"/>
              <a:t>initialData(A, nxy);</a:t>
            </a:r>
          </a:p>
          <a:p>
            <a:pPr>
              <a:buNone/>
            </a:pPr>
            <a:r>
              <a:rPr sz="2400" smtClean="0"/>
              <a:t>initialData(B, nxy);</a:t>
            </a:r>
          </a:p>
          <a:p>
            <a:pPr>
              <a:buNone/>
            </a:pPr>
            <a:r>
              <a:rPr sz="2400" smtClean="0"/>
              <a:t>sumMatrixGPU&lt;&lt;&lt;grid, block&gt;&gt;&gt;(A, B, gpuRef, nx, ny);</a:t>
            </a:r>
          </a:p>
          <a:p>
            <a:pPr>
              <a:buNone/>
            </a:pPr>
            <a:r>
              <a:rPr sz="2400" smtClean="0"/>
              <a:t>cudaDeviceSynchronize();</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Read-only cache</a:t>
            </a:r>
            <a:endParaRPr lang="en-US" dirty="0"/>
          </a:p>
        </p:txBody>
      </p:sp>
      <p:sp>
        <p:nvSpPr>
          <p:cNvPr id="3" name="Content Placeholder 2"/>
          <p:cNvSpPr>
            <a:spLocks noGrp="1"/>
          </p:cNvSpPr>
          <p:nvPr>
            <p:ph sz="quarter" idx="13"/>
          </p:nvPr>
        </p:nvSpPr>
        <p:spPr/>
        <p:txBody>
          <a:bodyPr/>
          <a:lstStyle/>
          <a:p>
            <a:r>
              <a:rPr smtClean="0"/>
              <a:t>originally reserved for use by texture memory loads. </a:t>
            </a:r>
          </a:p>
          <a:p>
            <a:r>
              <a:rPr smtClean="0"/>
              <a:t>For GPUs of compute capability 3.5 and higher, the read-only cache can also support global memory loads as an alternative to the L1 cache.</a:t>
            </a:r>
          </a:p>
          <a:p>
            <a:r>
              <a:rPr smtClean="0"/>
              <a:t>The granularity of loads through the read-only cache is 32 bytes.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CUDA Memory Model</a:t>
            </a:r>
            <a:endParaRPr lang="en-US" dirty="0"/>
          </a:p>
        </p:txBody>
      </p:sp>
      <p:sp>
        <p:nvSpPr>
          <p:cNvPr id="5" name="Content Placeholder 4"/>
          <p:cNvSpPr>
            <a:spLocks noGrp="1"/>
          </p:cNvSpPr>
          <p:nvPr>
            <p:ph sz="quarter" idx="13"/>
          </p:nvPr>
        </p:nvSpPr>
        <p:spPr>
          <a:xfrm>
            <a:off x="457200" y="1143000"/>
            <a:ext cx="3505200" cy="5257800"/>
          </a:xfrm>
        </p:spPr>
        <p:txBody>
          <a:bodyPr/>
          <a:lstStyle/>
          <a:p>
            <a:r>
              <a:rPr smtClean="0"/>
              <a:t>Each thread can:</a:t>
            </a:r>
          </a:p>
          <a:p>
            <a:pPr lvl="1"/>
            <a:r>
              <a:rPr smtClean="0"/>
              <a:t>R/W per-thread registers and local mem  </a:t>
            </a:r>
          </a:p>
          <a:p>
            <a:pPr lvl="1"/>
            <a:r>
              <a:rPr smtClean="0"/>
              <a:t>R/W per-block shared memory </a:t>
            </a:r>
          </a:p>
          <a:p>
            <a:pPr lvl="1"/>
            <a:r>
              <a:rPr smtClean="0"/>
              <a:t>R/W per-grid global memory (~500 cycles)</a:t>
            </a:r>
          </a:p>
          <a:p>
            <a:pPr lvl="1"/>
            <a:r>
              <a:rPr smtClean="0"/>
              <a:t>R per-grid constant/ texture memory</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4038600" y="883920"/>
            <a:ext cx="5086904" cy="59740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Read-only cache</a:t>
            </a:r>
            <a:endParaRPr lang="en-US" dirty="0"/>
          </a:p>
        </p:txBody>
      </p:sp>
      <p:sp>
        <p:nvSpPr>
          <p:cNvPr id="3" name="Content Placeholder 2"/>
          <p:cNvSpPr>
            <a:spLocks noGrp="1"/>
          </p:cNvSpPr>
          <p:nvPr>
            <p:ph sz="quarter" idx="13"/>
          </p:nvPr>
        </p:nvSpPr>
        <p:spPr/>
        <p:txBody>
          <a:bodyPr/>
          <a:lstStyle/>
          <a:p>
            <a:r>
              <a:rPr smtClean="0"/>
              <a:t>two ways to direct global memory reads through the read-only cache:</a:t>
            </a:r>
          </a:p>
          <a:p>
            <a:pPr lvl="1"/>
            <a:r>
              <a:rPr smtClean="0"/>
              <a:t>using the function __ldg: out[idx] = __ldg(&amp;in[idx]);</a:t>
            </a:r>
          </a:p>
          <a:p>
            <a:pPr lvl="1"/>
            <a:r>
              <a:rPr smtClean="0"/>
              <a:t>u	sing a declaration qualifier on the pointer being dereferenced:</a:t>
            </a:r>
          </a:p>
          <a:p>
            <a:pPr lvl="2"/>
            <a:r>
              <a:rPr smtClean="0"/>
              <a:t> __global__ void copyKernel(int * __restrict__ out, const int * __restrict__ in)</a:t>
            </a:r>
          </a:p>
          <a:p>
            <a:pPr lvl="2"/>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CUDA Memory Model</a:t>
            </a:r>
            <a:endParaRPr lang="en-US" dirty="0"/>
          </a:p>
        </p:txBody>
      </p:sp>
      <p:sp>
        <p:nvSpPr>
          <p:cNvPr id="3" name="Content Placeholder 2"/>
          <p:cNvSpPr>
            <a:spLocks noGrp="1"/>
          </p:cNvSpPr>
          <p:nvPr>
            <p:ph sz="quarter" idx="13"/>
          </p:nvPr>
        </p:nvSpPr>
        <p:spPr>
          <a:xfrm>
            <a:off x="457200" y="1143000"/>
            <a:ext cx="7696200" cy="1066800"/>
          </a:xfrm>
        </p:spPr>
        <p:txBody>
          <a:bodyPr/>
          <a:lstStyle/>
          <a:p>
            <a:r>
              <a:rPr smtClean="0"/>
              <a:t>Each memory has a different scope, lifetime, and caching behavior.</a:t>
            </a:r>
          </a:p>
          <a:p>
            <a:endParaRPr lang="en-US" dirty="0"/>
          </a:p>
        </p:txBody>
      </p:sp>
      <p:graphicFrame>
        <p:nvGraphicFramePr>
          <p:cNvPr id="4" name="Group 48"/>
          <p:cNvGraphicFramePr>
            <a:graphicFrameLocks noGrp="1"/>
          </p:cNvGraphicFramePr>
          <p:nvPr/>
        </p:nvGraphicFramePr>
        <p:xfrm>
          <a:off x="228600" y="2667000"/>
          <a:ext cx="8686800" cy="2636520"/>
        </p:xfrm>
        <a:graphic>
          <a:graphicData uri="http://schemas.openxmlformats.org/drawingml/2006/table">
            <a:tbl>
              <a:tblPr/>
              <a:tblGrid>
                <a:gridCol w="2666245"/>
                <a:gridCol w="1170058"/>
                <a:gridCol w="1234673"/>
                <a:gridCol w="1852008"/>
                <a:gridCol w="1763816"/>
              </a:tblGrid>
              <a:tr h="306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Variable declaration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Memory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Copy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Lifetime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Declaration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int</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LocalVar</a:t>
                      </a:r>
                      <a:r>
                        <a:rPr kumimoji="0" lang="en-US" sz="1600" b="1" i="0" u="none" strike="noStrike" cap="none" normalizeH="0" baseline="0" dirty="0" smtClean="0">
                          <a:ln>
                            <a:noFill/>
                          </a:ln>
                          <a:solidFill>
                            <a:schemeClr val="tx1"/>
                          </a:solidFill>
                          <a:effectLst/>
                          <a:latin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register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thread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thread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kernel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rPr>
                        <a:t> float </a:t>
                      </a:r>
                      <a:r>
                        <a:rPr kumimoji="0" lang="en-US" sz="1600" b="1" i="0" u="none" strike="noStrike" cap="none" normalizeH="0" baseline="0" dirty="0" err="1" smtClean="0">
                          <a:ln>
                            <a:noFill/>
                          </a:ln>
                          <a:solidFill>
                            <a:schemeClr val="tx1"/>
                          </a:solidFill>
                          <a:effectLst/>
                          <a:latin typeface="Courier New" pitchFamily="49" charset="0"/>
                        </a:rPr>
                        <a:t>var</a:t>
                      </a:r>
                      <a:r>
                        <a:rPr kumimoji="0" lang="en-US" sz="1600" b="1" i="0" u="none" strike="noStrike" cap="none" normalizeH="0" baseline="0" dirty="0" smtClean="0">
                          <a:ln>
                            <a:noFill/>
                          </a:ln>
                          <a:solidFill>
                            <a:schemeClr val="tx1"/>
                          </a:solidFill>
                          <a:effectLst/>
                          <a:latin typeface="Courier New" pitchFamily="49"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local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thread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thread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kernel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Courier New" pitchFamily="49" charset="0"/>
                        </a:rPr>
                        <a:t>__shared__</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int</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Var</a:t>
                      </a:r>
                      <a:r>
                        <a:rPr kumimoji="0" lang="en-US" sz="1600" b="1" i="0" u="none" strike="noStrike" cap="none" normalizeH="0" baseline="0" dirty="0" smtClean="0">
                          <a:ln>
                            <a:noFill/>
                          </a:ln>
                          <a:solidFill>
                            <a:schemeClr val="tx1"/>
                          </a:solidFill>
                          <a:effectLst/>
                          <a:latin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shared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block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block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kernel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Courier New" pitchFamily="49" charset="0"/>
                        </a:rPr>
                        <a:t>__device__</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int</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Var</a:t>
                      </a:r>
                      <a:r>
                        <a:rPr kumimoji="0" lang="en-US" sz="1600" b="1" i="0" u="none" strike="noStrike" cap="none" normalizeH="0" baseline="0" dirty="0" smtClean="0">
                          <a:ln>
                            <a:noFill/>
                          </a:ln>
                          <a:solidFill>
                            <a:schemeClr val="tx1"/>
                          </a:solidFill>
                          <a:effectLst/>
                          <a:latin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global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grid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application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outside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Courier New" pitchFamily="49" charset="0"/>
                        </a:rPr>
                        <a:t>__constant__ </a:t>
                      </a:r>
                      <a:r>
                        <a:rPr kumimoji="0" lang="en-US" sz="1600" b="1" i="0" u="none" strike="noStrike" cap="none" normalizeH="0" baseline="0" dirty="0" err="1" smtClean="0">
                          <a:ln>
                            <a:noFill/>
                          </a:ln>
                          <a:solidFill>
                            <a:schemeClr val="tx1"/>
                          </a:solidFill>
                          <a:effectLst/>
                          <a:latin typeface="Courier New" pitchFamily="49" charset="0"/>
                        </a:rPr>
                        <a:t>int</a:t>
                      </a:r>
                      <a:r>
                        <a:rPr kumimoji="0" lang="en-US" sz="1600" b="1" i="0" u="none" strike="noStrike" cap="none" normalizeH="0" baseline="0" dirty="0" smtClean="0">
                          <a:ln>
                            <a:noFill/>
                          </a:ln>
                          <a:solidFill>
                            <a:schemeClr val="tx1"/>
                          </a:solidFill>
                          <a:effectLst/>
                          <a:latin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rPr>
                        <a:t>Var</a:t>
                      </a:r>
                      <a:r>
                        <a:rPr kumimoji="0" lang="en-US" sz="1600" b="1" i="0" u="none" strike="noStrike" cap="none" normalizeH="0" baseline="0" dirty="0" smtClean="0">
                          <a:ln>
                            <a:noFill/>
                          </a:ln>
                          <a:solidFill>
                            <a:schemeClr val="tx1"/>
                          </a:solidFill>
                          <a:effectLst/>
                          <a:latin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constant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rPr>
                        <a:t>grid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application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rPr>
                        <a:t>outside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Registers</a:t>
            </a:r>
            <a:endParaRPr lang="en-US" dirty="0"/>
          </a:p>
        </p:txBody>
      </p:sp>
      <p:sp>
        <p:nvSpPr>
          <p:cNvPr id="3" name="Content Placeholder 2"/>
          <p:cNvSpPr>
            <a:spLocks noGrp="1"/>
          </p:cNvSpPr>
          <p:nvPr>
            <p:ph sz="quarter" idx="13"/>
          </p:nvPr>
        </p:nvSpPr>
        <p:spPr/>
        <p:txBody>
          <a:bodyPr/>
          <a:lstStyle/>
          <a:p>
            <a:r>
              <a:rPr smtClean="0"/>
              <a:t>fastest memory space on a GPU.</a:t>
            </a:r>
          </a:p>
          <a:p>
            <a:r>
              <a:rPr smtClean="0"/>
              <a:t>An automatic variable declared in a kernel without any type qualifier is generally stored in a register. </a:t>
            </a:r>
          </a:p>
          <a:p>
            <a:r>
              <a:rPr smtClean="0"/>
              <a:t>Register variables are private to each thread.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Registers</a:t>
            </a:r>
            <a:endParaRPr lang="en-US" dirty="0"/>
          </a:p>
        </p:txBody>
      </p:sp>
      <p:sp>
        <p:nvSpPr>
          <p:cNvPr id="3" name="Content Placeholder 2"/>
          <p:cNvSpPr>
            <a:spLocks noGrp="1"/>
          </p:cNvSpPr>
          <p:nvPr>
            <p:ph sz="quarter" idx="13"/>
          </p:nvPr>
        </p:nvSpPr>
        <p:spPr/>
        <p:txBody>
          <a:bodyPr/>
          <a:lstStyle/>
          <a:p>
            <a:r>
              <a:rPr smtClean="0"/>
              <a:t>A kernel typically uses registers to hold frequently accessed thread-private variables. </a:t>
            </a:r>
          </a:p>
          <a:p>
            <a:r>
              <a:rPr smtClean="0"/>
              <a:t>Registers limit: 63 (Fermi), 255(Kepler)</a:t>
            </a:r>
          </a:p>
          <a:p>
            <a:r>
              <a:rPr lang="en-US" dirty="0" smtClean="0"/>
              <a:t>N</a:t>
            </a:r>
            <a:r>
              <a:rPr smtClean="0"/>
              <a:t>vcc -Xptxas </a:t>
            </a:r>
            <a:r>
              <a:rPr dirty="0" smtClean="0"/>
              <a:t>-</a:t>
            </a:r>
            <a:r>
              <a:rPr smtClean="0"/>
              <a:t>v: display info about:</a:t>
            </a:r>
          </a:p>
          <a:p>
            <a:pPr lvl="1"/>
            <a:r>
              <a:rPr smtClean="0"/>
              <a:t>number of regs used per kernel</a:t>
            </a:r>
          </a:p>
          <a:p>
            <a:pPr lvl="1"/>
            <a:r>
              <a:rPr lang="en-US" dirty="0" smtClean="0"/>
              <a:t>bytes </a:t>
            </a:r>
            <a:r>
              <a:rPr smtClean="0"/>
              <a:t>of shared memory per kernel</a:t>
            </a:r>
          </a:p>
          <a:p>
            <a:pPr lvl="1"/>
            <a:r>
              <a:rPr smtClean="0"/>
              <a:t> bytes of constant memory per kernel</a:t>
            </a:r>
          </a:p>
          <a:p>
            <a:pPr lvl="1"/>
            <a:r>
              <a:rPr lang="en-US" dirty="0" smtClean="0"/>
              <a:t>bytes of S</a:t>
            </a:r>
            <a:r>
              <a:rPr smtClean="0"/>
              <a:t>pill loads/ stores</a:t>
            </a:r>
          </a:p>
          <a:p>
            <a:pPr lvl="1"/>
            <a:r>
              <a:rPr smtClean="0"/>
              <a:t>bytes of stack frame</a:t>
            </a:r>
          </a:p>
          <a:p>
            <a:pPr lvl="1"/>
            <a:endParaRPr smtClean="0"/>
          </a:p>
          <a:p>
            <a:pPr lvl="1"/>
            <a:endParaRPr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Register Spilling</a:t>
            </a:r>
            <a:endParaRPr lang="en-US" dirty="0"/>
          </a:p>
        </p:txBody>
      </p:sp>
      <p:sp>
        <p:nvSpPr>
          <p:cNvPr id="3" name="Content Placeholder 2"/>
          <p:cNvSpPr>
            <a:spLocks noGrp="1"/>
          </p:cNvSpPr>
          <p:nvPr>
            <p:ph sz="quarter" idx="13"/>
          </p:nvPr>
        </p:nvSpPr>
        <p:spPr/>
        <p:txBody>
          <a:bodyPr/>
          <a:lstStyle/>
          <a:p>
            <a:r>
              <a:rPr dirty="0" smtClean="0"/>
              <a:t>If a kernel uses more registers than the hardware limit, the excess registers will spill over to local memory. This </a:t>
            </a:r>
            <a:r>
              <a:rPr i="1" dirty="0" smtClean="0"/>
              <a:t>register spilling can have adverse performance consequences. </a:t>
            </a:r>
          </a:p>
          <a:p>
            <a:r>
              <a:rPr i="1" dirty="0" smtClean="0"/>
              <a:t>The </a:t>
            </a:r>
            <a:r>
              <a:rPr i="1" dirty="0" err="1" smtClean="0"/>
              <a:t>nvcc</a:t>
            </a:r>
            <a:r>
              <a:rPr i="1" dirty="0" smtClean="0"/>
              <a:t> compiler </a:t>
            </a:r>
            <a:r>
              <a:rPr dirty="0" smtClean="0"/>
              <a:t>uses heuristics to minimize register usage and avoid register spilling. You can optionally aid these heuristics by providing additional information for each kernel to the compiler in the form of launch bounds:</a:t>
            </a:r>
            <a:endParaRPr lang="en-US" dirty="0"/>
          </a:p>
        </p:txBody>
      </p:sp>
    </p:spTree>
  </p:cSld>
  <p:clrMapOvr>
    <a:masterClrMapping/>
  </p:clrMapOvr>
</p:sld>
</file>

<file path=ppt/theme/theme1.xml><?xml version="1.0" encoding="utf-8"?>
<a:theme xmlns:a="http://schemas.openxmlformats.org/drawingml/2006/main" name="GPU Compu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GPU Computing</Template>
  <TotalTime>3879</TotalTime>
  <Words>3510</Words>
  <Application>Microsoft Office PowerPoint</Application>
  <PresentationFormat>On-screen Show (4:3)</PresentationFormat>
  <Paragraphs>396</Paragraphs>
  <Slides>50</Slides>
  <Notes>18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GPU Computing</vt:lpstr>
      <vt:lpstr>GPU Computing CIS-543  Lecture 08: CUDA Memory Model</vt:lpstr>
      <vt:lpstr>Aside</vt:lpstr>
      <vt:lpstr>Introducing the CUDA Memory Model</vt:lpstr>
      <vt:lpstr>CUDA Memory Model</vt:lpstr>
      <vt:lpstr>CUDA Memory Model</vt:lpstr>
      <vt:lpstr>CUDA Memory Model</vt:lpstr>
      <vt:lpstr>Registers</vt:lpstr>
      <vt:lpstr>Registers</vt:lpstr>
      <vt:lpstr>Register Spilling</vt:lpstr>
      <vt:lpstr>Local Memory</vt:lpstr>
      <vt:lpstr>Local Memory</vt:lpstr>
      <vt:lpstr>Shared Memory</vt:lpstr>
      <vt:lpstr>Shared Memory</vt:lpstr>
      <vt:lpstr>Constant Memory</vt:lpstr>
      <vt:lpstr>Constant Memory</vt:lpstr>
      <vt:lpstr>Global Memory</vt:lpstr>
      <vt:lpstr>Global Memory</vt:lpstr>
      <vt:lpstr>GPU Caches</vt:lpstr>
      <vt:lpstr>GPU Caches</vt:lpstr>
      <vt:lpstr>Pinned or Page-locked Memory</vt:lpstr>
      <vt:lpstr>Pinned or Page-locked Memory</vt:lpstr>
      <vt:lpstr>Zero-Copy Memory</vt:lpstr>
      <vt:lpstr>Zero-Copy Memory</vt:lpstr>
      <vt:lpstr>Zero-Copy Memory</vt:lpstr>
      <vt:lpstr>Aside: Zero-copy</vt:lpstr>
      <vt:lpstr>Aside: Zero-copy</vt:lpstr>
      <vt:lpstr>Unified Virtual Addressing (UVA)</vt:lpstr>
      <vt:lpstr>Unified Virtual Addressing (UVA)</vt:lpstr>
      <vt:lpstr>Memory Access Pattern</vt:lpstr>
      <vt:lpstr>Memory Access Pattern</vt:lpstr>
      <vt:lpstr>Memory Access Pattern</vt:lpstr>
      <vt:lpstr>Memory Access Pattern</vt:lpstr>
      <vt:lpstr>Device Memory Reads</vt:lpstr>
      <vt:lpstr>L1 Caching of Global Loads</vt:lpstr>
      <vt:lpstr>Cached Global Loads</vt:lpstr>
      <vt:lpstr>Cached Global Loads</vt:lpstr>
      <vt:lpstr>UnCached Global Loads</vt:lpstr>
      <vt:lpstr>UnCached Global Loads</vt:lpstr>
      <vt:lpstr>UnCached Global Loads</vt:lpstr>
      <vt:lpstr>Memory Access Pattern</vt:lpstr>
      <vt:lpstr>Global Memory Writes</vt:lpstr>
      <vt:lpstr>Global Memory Writes</vt:lpstr>
      <vt:lpstr>Array of Structures versus Structure of Arrays</vt:lpstr>
      <vt:lpstr>Array of Structures versus Structure of Arrays</vt:lpstr>
      <vt:lpstr>Memory Optimization</vt:lpstr>
      <vt:lpstr>Unified Memory (UM)</vt:lpstr>
      <vt:lpstr>Unified Memory (UM)</vt:lpstr>
      <vt:lpstr>Unified Memory (UM)</vt:lpstr>
      <vt:lpstr>Read-only cache</vt:lpstr>
      <vt:lpstr>Read-only cache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mabidm</cp:lastModifiedBy>
  <cp:revision>377</cp:revision>
  <dcterms:created xsi:type="dcterms:W3CDTF">2015-06-01T03:43:51Z</dcterms:created>
  <dcterms:modified xsi:type="dcterms:W3CDTF">2016-11-21T10:43:55Z</dcterms:modified>
</cp:coreProperties>
</file>