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258" r:id="rId3"/>
    <p:sldId id="259" r:id="rId4"/>
    <p:sldId id="262" r:id="rId5"/>
    <p:sldId id="260" r:id="rId6"/>
    <p:sldId id="263" r:id="rId7"/>
    <p:sldId id="264" r:id="rId8"/>
    <p:sldId id="265" r:id="rId9"/>
    <p:sldId id="295" r:id="rId10"/>
    <p:sldId id="266" r:id="rId11"/>
    <p:sldId id="267" r:id="rId12"/>
    <p:sldId id="294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268" r:id="rId21"/>
    <p:sldId id="269" r:id="rId22"/>
    <p:sldId id="277" r:id="rId23"/>
    <p:sldId id="276" r:id="rId24"/>
    <p:sldId id="273" r:id="rId25"/>
    <p:sldId id="278" r:id="rId26"/>
    <p:sldId id="279" r:id="rId27"/>
    <p:sldId id="280" r:id="rId28"/>
    <p:sldId id="281" r:id="rId29"/>
    <p:sldId id="282" r:id="rId30"/>
    <p:sldId id="303" r:id="rId31"/>
    <p:sldId id="284" r:id="rId32"/>
    <p:sldId id="304" r:id="rId33"/>
    <p:sldId id="305" r:id="rId34"/>
    <p:sldId id="286" r:id="rId35"/>
    <p:sldId id="287" r:id="rId36"/>
    <p:sldId id="288" r:id="rId37"/>
    <p:sldId id="289" r:id="rId38"/>
    <p:sldId id="290" r:id="rId39"/>
    <p:sldId id="291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4660"/>
  </p:normalViewPr>
  <p:slideViewPr>
    <p:cSldViewPr>
      <p:cViewPr varScale="1">
        <p:scale>
          <a:sx n="110" d="100"/>
          <a:sy n="110" d="100"/>
        </p:scale>
        <p:origin x="171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4A267-42E1-4BDF-9CC8-C2F4B21A34E2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A36A7-96E6-4734-A765-AB61B44F7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90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Successive 32-bit words map to successive banks.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82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Fermi device, the bank width is 32-bits and there are 32 banks. Each bank has a bandwidth of</a:t>
            </a:r>
          </a:p>
          <a:p>
            <a:r>
              <a:rPr lang="en-US" dirty="0" smtClean="0"/>
              <a:t>32 bits per two clock cycles.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278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64-bit mode, successive 64-bit words map to successive banks. Each bank has a bandwidth of 64</a:t>
            </a:r>
          </a:p>
          <a:p>
            <a:r>
              <a:rPr lang="en-US" dirty="0" smtClean="0"/>
              <a:t>bits per clock cycle.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42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-Recall that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Kepler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devices support 4-byte and 8-byte shared memory access modes. The default 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4-byte mode.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dirty="0" smtClean="0"/>
              <a:t>Changing the shared memory configuration between kernel launches might require an implicit</a:t>
            </a:r>
          </a:p>
          <a:p>
            <a:r>
              <a:rPr lang="en-US" sz="1200" dirty="0" smtClean="0"/>
              <a:t>device synchronization point.</a:t>
            </a:r>
          </a:p>
          <a:p>
            <a:pPr lvl="1"/>
            <a:r>
              <a:rPr lang="en-US" sz="1200" dirty="0" smtClean="0"/>
              <a:t>-</a:t>
            </a:r>
            <a:r>
              <a:rPr lang="en-US" sz="2000" dirty="0" smtClean="0"/>
              <a:t>A</a:t>
            </a:r>
          </a:p>
          <a:p>
            <a:r>
              <a:rPr lang="en-US" sz="2000" dirty="0" smtClean="0"/>
              <a:t>large bank size may yield higher bandwidth for shared memory access, but may result in more bank</a:t>
            </a:r>
          </a:p>
          <a:p>
            <a:r>
              <a:rPr lang="en-US" sz="2000" dirty="0" err="1" smtClean="0"/>
              <a:t>confl</a:t>
            </a:r>
            <a:r>
              <a:rPr lang="en-US" sz="2000" dirty="0" smtClean="0"/>
              <a:t> </a:t>
            </a:r>
            <a:r>
              <a:rPr lang="en-US" sz="2000" dirty="0" err="1" smtClean="0"/>
              <a:t>icts</a:t>
            </a:r>
            <a:r>
              <a:rPr lang="en-US" sz="2000" dirty="0" smtClean="0"/>
              <a:t> depending on the application’s shared memory access patterns.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12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➤ Prefer more shared memory when a kernel uses more shared memory.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➤ Prefer more L1 cache when a kernel uses more registers.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52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 way to resolve this type of bank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confl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ict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add a word of padding after every 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 elements, where N is the number of banks. This changes the</a:t>
            </a:r>
          </a:p>
          <a:p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mapping from words to banks.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57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E81C-D130-4590-98E6-EEEC5C5652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7696200" cy="5029200"/>
          </a:xfrm>
          <a:prstGeom prst="rect">
            <a:avLst/>
          </a:prstGeom>
        </p:spPr>
        <p:txBody>
          <a:bodyPr/>
          <a:lstStyle>
            <a:lvl1pPr>
              <a:buSzPct val="80000"/>
              <a:buFontTx/>
              <a:buBlip>
                <a:blip r:embed="rId2"/>
              </a:buBlip>
              <a:defRPr/>
            </a:lvl1pPr>
            <a:lvl2pPr>
              <a:buSzPct val="80000"/>
              <a:buFontTx/>
              <a:buBlip>
                <a:blip r:embed="rId3"/>
              </a:buBlip>
              <a:defRPr/>
            </a:lvl2pPr>
            <a:lvl3pPr>
              <a:buSzPct val="80000"/>
              <a:buFontTx/>
              <a:buBlip>
                <a:blip r:embed="rId4"/>
              </a:buBlip>
              <a:defRPr/>
            </a:lvl3pPr>
            <a:lvl4pPr>
              <a:buSzPct val="80000"/>
              <a:buFontTx/>
              <a:buBlip>
                <a:blip r:embed="rId5"/>
              </a:buBlip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304213" cy="114141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477000"/>
            <a:ext cx="48768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FE69C-2669-4975-AFAA-F405DDE60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5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6104" y="2228519"/>
            <a:ext cx="7772400" cy="1470025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kumimoji="0" lang="en-US" sz="3200" b="1" i="1" u="none" strike="noStrike" kern="1200" cap="none" spc="50" normalizeH="0" baseline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810000" cy="4525963"/>
          </a:xfrm>
          <a:prstGeom prst="rect">
            <a:avLst/>
          </a:prstGeom>
        </p:spPr>
        <p:txBody>
          <a:bodyPr/>
          <a:lstStyle>
            <a:lvl1pPr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3"/>
              </a:buBlip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2"/>
              </a:buBlip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4"/>
              </a:buBlip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5"/>
              </a:buBlip>
            </a:pPr>
            <a:r>
              <a:rPr lang="en-US" dirty="0" smtClean="0"/>
              <a:t>Fourth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3"/>
          <p:cNvSpPr txBox="1">
            <a:spLocks/>
          </p:cNvSpPr>
          <p:nvPr userDrawn="1"/>
        </p:nvSpPr>
        <p:spPr>
          <a:xfrm>
            <a:off x="457200" y="304800"/>
            <a:ext cx="77724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Click to edit Master title style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419600" y="1143000"/>
            <a:ext cx="3810000" cy="4525963"/>
          </a:xfrm>
          <a:prstGeom prst="rect">
            <a:avLst/>
          </a:prstGeom>
        </p:spPr>
        <p:txBody>
          <a:bodyPr/>
          <a:lstStyle>
            <a:lvl1pPr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3"/>
              </a:buBlip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2"/>
              </a:buBlip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4"/>
              </a:buBlip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5"/>
              </a:buBlip>
            </a:pPr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38862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59320" y="1143000"/>
            <a:ext cx="387028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le 13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1798637"/>
            <a:ext cx="3810000" cy="4449763"/>
          </a:xfrm>
          <a:prstGeom prst="rect">
            <a:avLst/>
          </a:prstGeom>
        </p:spPr>
        <p:txBody>
          <a:bodyPr/>
          <a:lstStyle>
            <a:lvl1pPr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3"/>
              </a:buBlip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2"/>
              </a:buBlip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4"/>
              </a:buBlip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5"/>
              </a:buBlip>
            </a:pPr>
            <a:r>
              <a:rPr lang="en-US" dirty="0" smtClean="0"/>
              <a:t>Fourth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4"/>
          </p:nvPr>
        </p:nvSpPr>
        <p:spPr>
          <a:xfrm>
            <a:off x="4419600" y="1798637"/>
            <a:ext cx="3810000" cy="4449763"/>
          </a:xfrm>
          <a:prstGeom prst="rect">
            <a:avLst/>
          </a:prstGeom>
        </p:spPr>
        <p:txBody>
          <a:bodyPr/>
          <a:lstStyle>
            <a:lvl1pPr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3"/>
              </a:buBlip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2"/>
              </a:buBlip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4"/>
              </a:buBlip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5"/>
              </a:buBlip>
            </a:pPr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8E81C-D130-4590-98E6-EEEC5C5652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-685800" y="6523038"/>
            <a:ext cx="3962400" cy="792162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GPU Computing, </a:t>
            </a:r>
            <a:r>
              <a:rPr kumimoji="0" lang="en-US" sz="1600" b="1" i="1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PIEAS</a:t>
            </a:r>
            <a:endParaRPr kumimoji="0" lang="en-US" sz="1600" b="1" i="1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rgbClr val="FF0000"/>
                </a:solidFill>
              </a:defRPr>
            </a:lvl1pPr>
          </a:lstStyle>
          <a:p>
            <a:fld id="{41A8E81C-D130-4590-98E6-EEEC5C5652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3200" b="1" i="1" kern="1200" dirty="0">
          <a:solidFill>
            <a:schemeClr val="accent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6104" y="1524000"/>
            <a:ext cx="7772400" cy="1470025"/>
          </a:xfrm>
        </p:spPr>
        <p:txBody>
          <a:bodyPr/>
          <a:lstStyle/>
          <a:p>
            <a:r>
              <a:rPr i="0" smtClean="0"/>
              <a:t>GPU Computing CIS-543</a:t>
            </a:r>
            <a:br>
              <a:rPr i="0" smtClean="0"/>
            </a:br>
            <a:r>
              <a:rPr smtClean="0"/>
              <a:t/>
            </a:r>
            <a:br>
              <a:rPr smtClean="0"/>
            </a:br>
            <a:r>
              <a:rPr smtClean="0"/>
              <a:t>Lecture 09: Shared and Constant Memory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mtClean="0"/>
              <a:t>Dr. Muhammad Abid,</a:t>
            </a:r>
          </a:p>
          <a:p>
            <a:r>
              <a:rPr smtClean="0"/>
              <a:t>DCIS, PIEAS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Access Pattern</a:t>
            </a:r>
            <a:br>
              <a:rPr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838200"/>
            <a:ext cx="771487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895600"/>
            <a:ext cx="7717536" cy="185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9664" y="4953000"/>
            <a:ext cx="7717536" cy="184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754662" y="2590800"/>
            <a:ext cx="2044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(a) No Bank Conflict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54662" y="4659868"/>
            <a:ext cx="2055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(b) No Bank Conflict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077200" y="5105400"/>
            <a:ext cx="106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(c) No Bank Conflict </a:t>
            </a:r>
            <a:r>
              <a:rPr lang="en-US" dirty="0" smtClean="0"/>
              <a:t>coz</a:t>
            </a:r>
            <a:r>
              <a:rPr lang="en-US" dirty="0" smtClean="0"/>
              <a:t> </a:t>
            </a:r>
            <a:r>
              <a:rPr lang="en-US" dirty="0" smtClean="0"/>
              <a:t>same address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Access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dirty="0" smtClean="0"/>
              <a:t>Shared </a:t>
            </a:r>
            <a:r>
              <a:rPr dirty="0" smtClean="0"/>
              <a:t>memory bank width defines which shared memory addresses are in which shared memory banks. </a:t>
            </a:r>
          </a:p>
          <a:p>
            <a:r>
              <a:rPr dirty="0" smtClean="0"/>
              <a:t>Bank widths:</a:t>
            </a:r>
          </a:p>
          <a:p>
            <a:pPr lvl="1"/>
            <a:r>
              <a:rPr dirty="0" smtClean="0"/>
              <a:t>4 bytes (32-bits) for devices of compute capability 2.x</a:t>
            </a:r>
          </a:p>
          <a:p>
            <a:pPr lvl="1"/>
            <a:r>
              <a:rPr dirty="0" smtClean="0"/>
              <a:t>8 bytes (64-bits) for devices of compute capability 3.x</a:t>
            </a:r>
          </a:p>
          <a:p>
            <a:r>
              <a:rPr dirty="0" smtClean="0"/>
              <a:t>Shared memory address to bank index:</a:t>
            </a:r>
          </a:p>
          <a:p>
            <a:pPr lvl="1"/>
            <a:r>
              <a:rPr i="1" dirty="0" smtClean="0"/>
              <a:t>bank index = (byte address ÷ 4 bytes/bank) % 32 banks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Access Mode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295400"/>
            <a:ext cx="798528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352800" y="4724400"/>
            <a:ext cx="15722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For Fermi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Access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dirty="0" smtClean="0"/>
              <a:t>For Kepler devices, shared memory has 32 banks with the following two </a:t>
            </a:r>
            <a:r>
              <a:rPr dirty="0" smtClean="0"/>
              <a:t>access </a:t>
            </a:r>
            <a:r>
              <a:rPr dirty="0" smtClean="0"/>
              <a:t>modes:</a:t>
            </a:r>
          </a:p>
          <a:p>
            <a:pPr lvl="1"/>
            <a:r>
              <a:rPr dirty="0" smtClean="0"/>
              <a:t>64-bit mode: bank width 64-bit</a:t>
            </a:r>
          </a:p>
          <a:p>
            <a:pPr lvl="1"/>
            <a:r>
              <a:rPr dirty="0" smtClean="0"/>
              <a:t>32-bit mode: bank width 32-bit</a:t>
            </a:r>
          </a:p>
          <a:p>
            <a:r>
              <a:rPr dirty="0" smtClean="0"/>
              <a:t>Shared memory address to bank index:</a:t>
            </a:r>
          </a:p>
          <a:p>
            <a:pPr lvl="1"/>
            <a:r>
              <a:rPr i="1" dirty="0" smtClean="0"/>
              <a:t>bank index = (byte address ÷ 8 bytes/bank) % 32 banks</a:t>
            </a:r>
          </a:p>
          <a:p>
            <a:r>
              <a:rPr dirty="0" smtClean="0"/>
              <a:t>If two threads access any sub-word within the same 64-bit word </a:t>
            </a:r>
            <a:r>
              <a:rPr lang="en-US" dirty="0" smtClean="0">
                <a:sym typeface="Wingdings" pitchFamily="2" charset="2"/>
              </a:rPr>
              <a:t> No conflict</a:t>
            </a:r>
          </a:p>
          <a:p>
            <a:r>
              <a:rPr dirty="0" smtClean="0"/>
              <a:t>64-bit mode always causes the same or fewer bank conflicts for the same access pattern on Kepler devices relative to Fermi.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Access Mode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398" y="1569720"/>
            <a:ext cx="8148836" cy="338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438400" y="5420380"/>
            <a:ext cx="4100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32-bit mode, </a:t>
            </a:r>
            <a:r>
              <a:rPr lang="en-US" sz="2800" dirty="0" err="1" smtClean="0"/>
              <a:t>Kepler</a:t>
            </a:r>
            <a:r>
              <a:rPr lang="en-US" sz="2800" dirty="0" smtClean="0"/>
              <a:t> device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Access Mode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64858" y="5420380"/>
            <a:ext cx="5802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64-bit mode, </a:t>
            </a:r>
            <a:r>
              <a:rPr lang="en-US" sz="2800" dirty="0" err="1" smtClean="0"/>
              <a:t>Kepler</a:t>
            </a:r>
            <a:r>
              <a:rPr lang="en-US" sz="2800" dirty="0" smtClean="0"/>
              <a:t> device, no conflict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2146" y="1295400"/>
            <a:ext cx="4439654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7816" y="3294428"/>
            <a:ext cx="4443984" cy="1887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Access Mode Configuration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z="2000" smtClean="0"/>
              <a:t>cudaError_t cudaDeviceGetSharedMemConfig (cudaSharedMemConfig *pConfig);</a:t>
            </a:r>
          </a:p>
          <a:p>
            <a:r>
              <a:rPr sz="2000" smtClean="0"/>
              <a:t>cudaError_t cudaDeviceSetSharedMemConfig(cudaSharedMemConfig config);</a:t>
            </a:r>
          </a:p>
          <a:p>
            <a:r>
              <a:rPr sz="2000" smtClean="0"/>
              <a:t>The supported bank confi gurations are:</a:t>
            </a:r>
          </a:p>
          <a:p>
            <a:pPr lvl="1"/>
            <a:r>
              <a:rPr sz="1600" smtClean="0"/>
              <a:t>cudaSharedMemBankSizeDefault</a:t>
            </a:r>
          </a:p>
          <a:p>
            <a:pPr lvl="1"/>
            <a:r>
              <a:rPr sz="1600" smtClean="0"/>
              <a:t>cudaSharedMemBankSizeFourByte</a:t>
            </a:r>
          </a:p>
          <a:p>
            <a:pPr lvl="1"/>
            <a:r>
              <a:rPr sz="1600" smtClean="0"/>
              <a:t>cudaSharedMemBankSizeEightByte</a:t>
            </a:r>
          </a:p>
          <a:p>
            <a:r>
              <a:rPr sz="2000" smtClean="0"/>
              <a:t>Changing the shared memory bank size:</a:t>
            </a:r>
          </a:p>
          <a:p>
            <a:pPr lvl="1"/>
            <a:r>
              <a:rPr sz="1600" smtClean="0"/>
              <a:t>no increase in shared memory usage or affect occupancy of kernels, </a:t>
            </a:r>
          </a:p>
          <a:p>
            <a:pPr lvl="1"/>
            <a:r>
              <a:rPr sz="1600" smtClean="0"/>
              <a:t>perhaps a major effect on performance</a:t>
            </a:r>
            <a:r>
              <a:rPr sz="2000" smtClean="0"/>
              <a:t>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Per-device configuration:</a:t>
            </a:r>
          </a:p>
          <a:p>
            <a:pPr lvl="1"/>
            <a:r>
              <a:rPr sz="2000" smtClean="0"/>
              <a:t>cudaError_t cudaDeviceSetCacheConfig(cudaFuncCache cacheConfig);</a:t>
            </a:r>
          </a:p>
          <a:p>
            <a:r>
              <a:rPr smtClean="0"/>
              <a:t>Per-kernel configuration:</a:t>
            </a:r>
          </a:p>
          <a:p>
            <a:pPr lvl="1"/>
            <a:r>
              <a:rPr sz="1600" smtClean="0"/>
              <a:t>cudaError_t cudaFuncSetCacheConfig(const void* func, </a:t>
            </a:r>
            <a:r>
              <a:rPr sz="1800" smtClean="0"/>
              <a:t>enum cudaFuncCacheca cheConfig);</a:t>
            </a:r>
          </a:p>
          <a:p>
            <a:r>
              <a:rPr smtClean="0"/>
              <a:t>cacheConfig:</a:t>
            </a:r>
          </a:p>
          <a:p>
            <a:pPr lvl="1"/>
            <a:r>
              <a:rPr sz="1600" smtClean="0"/>
              <a:t>cudaFuncCachePreferNone, cudaFuncCachePreferShared cudaFuncCachePreferL1, cudaFuncCachePreferEqual</a:t>
            </a:r>
            <a:endParaRPr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Using 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When writing a kernel, focus on the following two concepts:</a:t>
            </a:r>
          </a:p>
          <a:p>
            <a:pPr lvl="1"/>
            <a:r>
              <a:rPr smtClean="0"/>
              <a:t>Mapping data elements across memory banks</a:t>
            </a:r>
          </a:p>
          <a:p>
            <a:pPr lvl="1"/>
            <a:r>
              <a:rPr smtClean="0"/>
              <a:t>Mapping from thread index to shared memory offset</a:t>
            </a:r>
          </a:p>
          <a:p>
            <a:r>
              <a:rPr lang="en-US" dirty="0" smtClean="0"/>
              <a:t>O</a:t>
            </a:r>
            <a:r>
              <a:rPr smtClean="0"/>
              <a:t>ptimal:  threads in the same warp accessing separate banks.</a:t>
            </a:r>
          </a:p>
          <a:p>
            <a:r>
              <a:rPr smtClean="0"/>
              <a:t>Square Shared Memory</a:t>
            </a:r>
          </a:p>
          <a:p>
            <a:r>
              <a:rPr smtClean="0"/>
              <a:t>Rectangle Shred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Memory Padding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7696200" cy="1143000"/>
          </a:xfrm>
        </p:spPr>
        <p:txBody>
          <a:bodyPr/>
          <a:lstStyle/>
          <a:p>
            <a:r>
              <a:rPr smtClean="0"/>
              <a:t>Memory padding is one way to avoid bank conflicts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4392" y="2286000"/>
            <a:ext cx="278420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8394" y="2286000"/>
            <a:ext cx="243780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438400" y="5867400"/>
            <a:ext cx="141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Bank Conflict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5867400"/>
            <a:ext cx="1739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Bank Conflict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Introduction to 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dirty="0" smtClean="0"/>
              <a:t>On-chip program-managed memory</a:t>
            </a:r>
          </a:p>
          <a:p>
            <a:r>
              <a:rPr dirty="0" smtClean="0"/>
              <a:t>a key enabler for many high-performance computing applications.</a:t>
            </a:r>
          </a:p>
          <a:p>
            <a:pPr lvl="1"/>
            <a:r>
              <a:rPr dirty="0" smtClean="0"/>
              <a:t>HPC applications cannot rely on GPU caches</a:t>
            </a:r>
          </a:p>
          <a:p>
            <a:pPr lvl="1"/>
            <a:r>
              <a:rPr dirty="0" smtClean="0"/>
              <a:t>Difficult </a:t>
            </a:r>
            <a:r>
              <a:rPr dirty="0" smtClean="0"/>
              <a:t>to reason </a:t>
            </a:r>
            <a:r>
              <a:rPr dirty="0" smtClean="0"/>
              <a:t>about GPU caches coz hundreds of threads share L1$ and thousands of threads share L2$</a:t>
            </a:r>
          </a:p>
          <a:p>
            <a:r>
              <a:rPr dirty="0" smtClean="0"/>
              <a:t>20 to 30 times lower latency than device memory</a:t>
            </a:r>
          </a:p>
          <a:p>
            <a:r>
              <a:rPr dirty="0" smtClean="0"/>
              <a:t>Greater than 10 times higher bandwidth than device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Matrix-Matrix Multiplication using </a:t>
            </a:r>
            <a:br>
              <a:rPr lang="en-US" smtClean="0"/>
            </a:br>
            <a:r>
              <a:rPr lang="en-US" smtClean="0"/>
              <a:t>Shared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686800" cy="1066800"/>
          </a:xfrm>
        </p:spPr>
        <p:txBody>
          <a:bodyPr/>
          <a:lstStyle/>
          <a:p>
            <a:r>
              <a:rPr lang="en-US" smtClean="0"/>
              <a:t>Base Matrix Multiplication Kernel</a:t>
            </a:r>
            <a:endParaRPr lang="en-US" sz="32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600200"/>
            <a:ext cx="8839200" cy="5257800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smtClean="0"/>
              <a:t>__global__ void MatrixMulKernel(float* d_M, float* d_N, float* d_P, int Width)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smtClean="0"/>
              <a:t>{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16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// Calculate the row index of the Pd element and M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 Row = blockIdx.y*TILE_WIDTH + threadIdx.y;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16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// Calculate the column idenx of Pd and N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 Col = blockIdx.x*TILE_WIDTH + threadIdx.x;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en-US" sz="2400" smtClean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float Pvalue = 0;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// each thread computes one element of the block sub-matrix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for (int k = 0; k &lt; Width; ++k)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Pvalue += d_M[Row*Width+k]* d_N[k*Width+Col];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en-US" sz="2400" smtClean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d_P[Row*Width+Col] = Pvalue;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ea typeface="Times New Roman" pitchFamily="18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Idea: Use Shared Memory to reuse global memory data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57200" y="1143000"/>
            <a:ext cx="3810000" cy="5029200"/>
          </a:xfrm>
        </p:spPr>
        <p:txBody>
          <a:bodyPr/>
          <a:lstStyle/>
          <a:p>
            <a:r>
              <a:rPr lang="en-US" dirty="0" smtClean="0"/>
              <a:t>Each input element is read by WIDTH threads.</a:t>
            </a:r>
          </a:p>
          <a:p>
            <a:r>
              <a:rPr lang="en-US" dirty="0" smtClean="0"/>
              <a:t>Load each element into Shared Memory and have several threads use the local version to reduce the memory bandwidth</a:t>
            </a:r>
          </a:p>
          <a:p>
            <a:pPr lvl="1"/>
            <a:r>
              <a:rPr lang="en-US" dirty="0" smtClean="0"/>
              <a:t>Tiled algorithms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4162425" y="4191000"/>
            <a:ext cx="2468563" cy="2468563"/>
          </a:xfrm>
          <a:prstGeom prst="rect">
            <a:avLst/>
          </a:prstGeom>
          <a:solidFill>
            <a:srgbClr val="99FF6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1200" b="1">
                <a:solidFill>
                  <a:schemeClr val="bg1"/>
                </a:solidFill>
                <a:latin typeface="Arial" pitchFamily="34" charset="0"/>
              </a:rPr>
              <a:t>M</a:t>
            </a:r>
            <a:endParaRPr lang="en-US" sz="1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6675438" y="1676400"/>
            <a:ext cx="2468562" cy="2468563"/>
          </a:xfrm>
          <a:prstGeom prst="rect">
            <a:avLst/>
          </a:prstGeom>
          <a:solidFill>
            <a:srgbClr val="99FF6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1200" b="1">
                <a:solidFill>
                  <a:schemeClr val="bg1"/>
                </a:solidFill>
                <a:latin typeface="Arial" pitchFamily="34" charset="0"/>
              </a:rPr>
              <a:t>N</a:t>
            </a:r>
            <a:endParaRPr lang="en-US" sz="1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6675438" y="4038600"/>
            <a:ext cx="2468562" cy="2468563"/>
          </a:xfrm>
          <a:prstGeom prst="rect">
            <a:avLst/>
          </a:prstGeom>
          <a:solidFill>
            <a:srgbClr val="99FF66"/>
          </a:solidFill>
          <a:ln w="9525" algn="ctr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1200" b="1">
                <a:solidFill>
                  <a:schemeClr val="bg1"/>
                </a:solidFill>
                <a:latin typeface="Arial" pitchFamily="34" charset="0"/>
              </a:rPr>
              <a:t>P</a:t>
            </a:r>
            <a:endParaRPr lang="en-US" sz="1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2" name="Text Box 7"/>
          <p:cNvSpPr txBox="1">
            <a:spLocks noChangeArrowheads="1"/>
          </p:cNvSpPr>
          <p:nvPr/>
        </p:nvSpPr>
        <p:spPr bwMode="auto">
          <a:xfrm>
            <a:off x="8047038" y="1676400"/>
            <a:ext cx="53975" cy="2468563"/>
          </a:xfrm>
          <a:prstGeom prst="rect">
            <a:avLst/>
          </a:prstGeom>
          <a:solidFill>
            <a:srgbClr val="FF6600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lIns="0" tIns="91440" rIns="0" bIns="0"/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endParaRPr lang="en-US" sz="1800">
              <a:latin typeface="Arial" pitchFamily="34" charset="0"/>
            </a:endParaRPr>
          </a:p>
        </p:txBody>
      </p:sp>
      <p:sp>
        <p:nvSpPr>
          <p:cNvPr id="16393" name="Line 8"/>
          <p:cNvSpPr>
            <a:spLocks noChangeShapeType="1"/>
          </p:cNvSpPr>
          <p:nvPr/>
        </p:nvSpPr>
        <p:spPr bwMode="auto">
          <a:xfrm>
            <a:off x="8102600" y="4144963"/>
            <a:ext cx="1588" cy="1417637"/>
          </a:xfrm>
          <a:prstGeom prst="line">
            <a:avLst/>
          </a:prstGeom>
          <a:noFill/>
          <a:ln w="9525">
            <a:solidFill>
              <a:srgbClr val="96969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9"/>
          <p:cNvSpPr>
            <a:spLocks noChangeShapeType="1"/>
          </p:cNvSpPr>
          <p:nvPr/>
        </p:nvSpPr>
        <p:spPr bwMode="auto">
          <a:xfrm>
            <a:off x="8047038" y="4114800"/>
            <a:ext cx="0" cy="1417638"/>
          </a:xfrm>
          <a:prstGeom prst="line">
            <a:avLst/>
          </a:prstGeom>
          <a:noFill/>
          <a:ln w="9525">
            <a:solidFill>
              <a:srgbClr val="96969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0"/>
          <p:cNvSpPr>
            <a:spLocks noChangeShapeType="1"/>
          </p:cNvSpPr>
          <p:nvPr/>
        </p:nvSpPr>
        <p:spPr bwMode="auto">
          <a:xfrm flipH="1" flipV="1">
            <a:off x="6675438" y="6510338"/>
            <a:ext cx="24685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Text Box 11"/>
          <p:cNvSpPr txBox="1">
            <a:spLocks noChangeArrowheads="1"/>
          </p:cNvSpPr>
          <p:nvPr/>
        </p:nvSpPr>
        <p:spPr bwMode="auto">
          <a:xfrm>
            <a:off x="4162425" y="5562600"/>
            <a:ext cx="2468563" cy="55563"/>
          </a:xfrm>
          <a:prstGeom prst="rect">
            <a:avLst/>
          </a:prstGeom>
          <a:solidFill>
            <a:srgbClr val="FF6600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lIns="0" tIns="91440" rIns="0" bIns="0"/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endParaRPr lang="en-US" sz="1800">
              <a:latin typeface="Arial" pitchFamily="34" charset="0"/>
            </a:endParaRPr>
          </a:p>
        </p:txBody>
      </p:sp>
      <p:sp>
        <p:nvSpPr>
          <p:cNvPr id="16397" name="Text Box 12"/>
          <p:cNvSpPr txBox="1">
            <a:spLocks noChangeArrowheads="1"/>
          </p:cNvSpPr>
          <p:nvPr/>
        </p:nvSpPr>
        <p:spPr bwMode="auto">
          <a:xfrm>
            <a:off x="8047038" y="5562600"/>
            <a:ext cx="55562" cy="53975"/>
          </a:xfrm>
          <a:prstGeom prst="rect">
            <a:avLst/>
          </a:prstGeom>
          <a:solidFill>
            <a:srgbClr val="FF6600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lIns="0" tIns="91440" rIns="0" bIns="0"/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endParaRPr lang="en-US" sz="1200">
              <a:latin typeface="Times New Roman" pitchFamily="18" charset="0"/>
            </a:endParaRPr>
          </a:p>
          <a:p>
            <a:pPr eaLnBrk="1" hangingPunct="1"/>
            <a:endParaRPr lang="en-US" sz="1200">
              <a:latin typeface="Times New Roman" pitchFamily="18" charset="0"/>
            </a:endParaRPr>
          </a:p>
          <a:p>
            <a:pPr eaLnBrk="1" hangingPunct="1"/>
            <a:endParaRPr lang="en-US" sz="1800">
              <a:latin typeface="Arial" pitchFamily="34" charset="0"/>
            </a:endParaRPr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>
            <a:off x="6619875" y="5562600"/>
            <a:ext cx="1417638" cy="0"/>
          </a:xfrm>
          <a:prstGeom prst="line">
            <a:avLst/>
          </a:prstGeom>
          <a:noFill/>
          <a:ln w="9525">
            <a:solidFill>
              <a:srgbClr val="96969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4"/>
          <p:cNvSpPr>
            <a:spLocks noChangeShapeType="1"/>
          </p:cNvSpPr>
          <p:nvPr/>
        </p:nvSpPr>
        <p:spPr bwMode="auto">
          <a:xfrm>
            <a:off x="6619875" y="5616575"/>
            <a:ext cx="1381125" cy="0"/>
          </a:xfrm>
          <a:prstGeom prst="line">
            <a:avLst/>
          </a:prstGeom>
          <a:noFill/>
          <a:ln w="9525">
            <a:solidFill>
              <a:srgbClr val="96969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5"/>
          <p:cNvSpPr>
            <a:spLocks noChangeShapeType="1"/>
          </p:cNvSpPr>
          <p:nvPr/>
        </p:nvSpPr>
        <p:spPr bwMode="auto">
          <a:xfrm rot="10800000">
            <a:off x="8993188" y="1673225"/>
            <a:ext cx="4762" cy="2468563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6"/>
          <p:cNvSpPr>
            <a:spLocks noChangeShapeType="1"/>
          </p:cNvSpPr>
          <p:nvPr/>
        </p:nvSpPr>
        <p:spPr bwMode="auto">
          <a:xfrm rot="10800000">
            <a:off x="8993188" y="4191000"/>
            <a:ext cx="4762" cy="2468563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7"/>
          <p:cNvSpPr>
            <a:spLocks noChangeShapeType="1"/>
          </p:cNvSpPr>
          <p:nvPr/>
        </p:nvSpPr>
        <p:spPr bwMode="auto">
          <a:xfrm flipH="1" flipV="1">
            <a:off x="4162425" y="6510338"/>
            <a:ext cx="2468563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Text Box 18"/>
          <p:cNvSpPr txBox="1">
            <a:spLocks noChangeArrowheads="1"/>
          </p:cNvSpPr>
          <p:nvPr/>
        </p:nvSpPr>
        <p:spPr bwMode="auto">
          <a:xfrm rot="-5400000">
            <a:off x="8658226" y="2835275"/>
            <a:ext cx="4064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algn="ctr" eaLnBrk="1" hangingPunct="1"/>
            <a:r>
              <a:rPr lang="en-US" sz="900" b="1">
                <a:solidFill>
                  <a:schemeClr val="bg1"/>
                </a:solidFill>
                <a:latin typeface="Times New Roman" pitchFamily="18" charset="0"/>
              </a:rPr>
              <a:t>WIDTH</a:t>
            </a:r>
          </a:p>
        </p:txBody>
      </p:sp>
      <p:sp>
        <p:nvSpPr>
          <p:cNvPr id="16404" name="Text Box 19"/>
          <p:cNvSpPr txBox="1">
            <a:spLocks noChangeArrowheads="1"/>
          </p:cNvSpPr>
          <p:nvPr/>
        </p:nvSpPr>
        <p:spPr bwMode="auto">
          <a:xfrm rot="-5400000">
            <a:off x="8658226" y="5349875"/>
            <a:ext cx="4064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algn="ctr" eaLnBrk="1" hangingPunct="1"/>
            <a:r>
              <a:rPr lang="en-US" sz="900" b="1">
                <a:solidFill>
                  <a:schemeClr val="bg1"/>
                </a:solidFill>
                <a:latin typeface="Times New Roman" pitchFamily="18" charset="0"/>
              </a:rPr>
              <a:t>WIDTH</a:t>
            </a:r>
          </a:p>
        </p:txBody>
      </p:sp>
      <p:sp>
        <p:nvSpPr>
          <p:cNvPr id="16405" name="Text Box 20"/>
          <p:cNvSpPr txBox="1">
            <a:spLocks noChangeArrowheads="1"/>
          </p:cNvSpPr>
          <p:nvPr/>
        </p:nvSpPr>
        <p:spPr bwMode="auto">
          <a:xfrm>
            <a:off x="5183188" y="6321425"/>
            <a:ext cx="4064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algn="ctr" eaLnBrk="1" hangingPunct="1"/>
            <a:r>
              <a:rPr lang="en-US" sz="900" b="1">
                <a:solidFill>
                  <a:schemeClr val="bg1"/>
                </a:solidFill>
                <a:latin typeface="Times New Roman" pitchFamily="18" charset="0"/>
              </a:rPr>
              <a:t>WIDTH</a:t>
            </a:r>
          </a:p>
        </p:txBody>
      </p:sp>
      <p:sp>
        <p:nvSpPr>
          <p:cNvPr id="16406" name="Text Box 21"/>
          <p:cNvSpPr txBox="1">
            <a:spLocks noChangeArrowheads="1"/>
          </p:cNvSpPr>
          <p:nvPr/>
        </p:nvSpPr>
        <p:spPr bwMode="auto">
          <a:xfrm>
            <a:off x="7640638" y="6319838"/>
            <a:ext cx="4064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algn="ctr" eaLnBrk="1" hangingPunct="1"/>
            <a:r>
              <a:rPr lang="en-US" sz="900" b="1">
                <a:solidFill>
                  <a:schemeClr val="bg1"/>
                </a:solidFill>
                <a:latin typeface="Times New Roman" pitchFamily="18" charset="0"/>
              </a:rPr>
              <a:t>WIDTH</a:t>
            </a:r>
          </a:p>
        </p:txBody>
      </p:sp>
      <p:sp>
        <p:nvSpPr>
          <p:cNvPr id="16407" name="Text Box 22"/>
          <p:cNvSpPr txBox="1">
            <a:spLocks noChangeArrowheads="1"/>
          </p:cNvSpPr>
          <p:nvPr/>
        </p:nvSpPr>
        <p:spPr bwMode="auto">
          <a:xfrm>
            <a:off x="8213725" y="4551363"/>
            <a:ext cx="45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2400"/>
              <a:t>ty</a:t>
            </a:r>
          </a:p>
        </p:txBody>
      </p:sp>
      <p:sp>
        <p:nvSpPr>
          <p:cNvPr id="16408" name="Text Box 23"/>
          <p:cNvSpPr txBox="1">
            <a:spLocks noChangeArrowheads="1"/>
          </p:cNvSpPr>
          <p:nvPr/>
        </p:nvSpPr>
        <p:spPr bwMode="auto">
          <a:xfrm>
            <a:off x="7070725" y="5541963"/>
            <a:ext cx="441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2400"/>
              <a:t>tx</a:t>
            </a:r>
          </a:p>
        </p:txBody>
      </p:sp>
      <p:sp>
        <p:nvSpPr>
          <p:cNvPr id="16409" name="Text Box 24"/>
          <p:cNvSpPr txBox="1">
            <a:spLocks noChangeArrowheads="1"/>
          </p:cNvSpPr>
          <p:nvPr/>
        </p:nvSpPr>
        <p:spPr bwMode="auto">
          <a:xfrm>
            <a:off x="4162425" y="5334000"/>
            <a:ext cx="2468563" cy="55563"/>
          </a:xfrm>
          <a:prstGeom prst="rect">
            <a:avLst/>
          </a:prstGeom>
          <a:solidFill>
            <a:srgbClr val="FF6600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lIns="0" tIns="91440" rIns="0" bIns="0"/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endParaRPr lang="en-US" sz="1800">
              <a:latin typeface="Arial" pitchFamily="34" charset="0"/>
            </a:endParaRPr>
          </a:p>
        </p:txBody>
      </p:sp>
      <p:sp>
        <p:nvSpPr>
          <p:cNvPr id="16410" name="Line 25"/>
          <p:cNvSpPr>
            <a:spLocks noChangeShapeType="1"/>
          </p:cNvSpPr>
          <p:nvPr/>
        </p:nvSpPr>
        <p:spPr bwMode="auto">
          <a:xfrm>
            <a:off x="6705600" y="5410200"/>
            <a:ext cx="1381125" cy="0"/>
          </a:xfrm>
          <a:prstGeom prst="line">
            <a:avLst/>
          </a:prstGeom>
          <a:noFill/>
          <a:ln w="9525">
            <a:solidFill>
              <a:srgbClr val="96969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Line 26"/>
          <p:cNvSpPr>
            <a:spLocks noChangeShapeType="1"/>
          </p:cNvSpPr>
          <p:nvPr/>
        </p:nvSpPr>
        <p:spPr bwMode="auto">
          <a:xfrm>
            <a:off x="6705600" y="5334000"/>
            <a:ext cx="1381125" cy="0"/>
          </a:xfrm>
          <a:prstGeom prst="line">
            <a:avLst/>
          </a:prstGeom>
          <a:noFill/>
          <a:ln w="9525">
            <a:solidFill>
              <a:srgbClr val="96969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Text Box 27"/>
          <p:cNvSpPr txBox="1">
            <a:spLocks noChangeArrowheads="1"/>
          </p:cNvSpPr>
          <p:nvPr/>
        </p:nvSpPr>
        <p:spPr bwMode="auto">
          <a:xfrm>
            <a:off x="8047038" y="5334000"/>
            <a:ext cx="55562" cy="53975"/>
          </a:xfrm>
          <a:prstGeom prst="rect">
            <a:avLst/>
          </a:prstGeom>
          <a:solidFill>
            <a:srgbClr val="FF6600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lIns="0" tIns="91440" rIns="0" bIns="0"/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endParaRPr lang="en-US" sz="1200">
              <a:latin typeface="Times New Roman" pitchFamily="18" charset="0"/>
            </a:endParaRPr>
          </a:p>
          <a:p>
            <a:pPr eaLnBrk="1" hangingPunct="1"/>
            <a:endParaRPr lang="en-US" sz="1200">
              <a:latin typeface="Times New Roman" pitchFamily="18" charset="0"/>
            </a:endParaRPr>
          </a:p>
          <a:p>
            <a:pPr eaLnBrk="1" hangingPunct="1"/>
            <a:endParaRPr lang="en-US" sz="18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 of Technique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Identify a block/tile of global memory content that are accessed by multiple threads</a:t>
            </a:r>
          </a:p>
          <a:p>
            <a:r>
              <a:rPr lang="en-US" smtClean="0"/>
              <a:t>Load the block/tile from global memory into on-chip memory</a:t>
            </a:r>
          </a:p>
          <a:p>
            <a:r>
              <a:rPr lang="en-US" smtClean="0"/>
              <a:t>Have the multiple threads to access their data from the on-chip memory</a:t>
            </a:r>
          </a:p>
          <a:p>
            <a:r>
              <a:rPr lang="en-US" smtClean="0"/>
              <a:t>Move on to the next block/tile</a:t>
            </a:r>
          </a:p>
          <a:p>
            <a:pPr lvl="1"/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01650" y="0"/>
            <a:ext cx="8642350" cy="685800"/>
          </a:xfrm>
        </p:spPr>
        <p:txBody>
          <a:bodyPr/>
          <a:lstStyle/>
          <a:p>
            <a:r>
              <a:rPr lang="en-US" smtClean="0"/>
              <a:t>Shared Memory Blocking Basic Idea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0780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5352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9924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4496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9068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43640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48212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52784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57356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61928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66500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7107238" y="9144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Oval 22"/>
          <p:cNvSpPr>
            <a:spLocks noChangeArrowheads="1"/>
          </p:cNvSpPr>
          <p:nvPr/>
        </p:nvSpPr>
        <p:spPr bwMode="auto">
          <a:xfrm>
            <a:off x="2763838" y="2209800"/>
            <a:ext cx="1447800" cy="14478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800"/>
          </a:p>
          <a:p>
            <a:r>
              <a:rPr lang="en-US" sz="1800"/>
              <a:t>Thread 1</a:t>
            </a:r>
          </a:p>
        </p:txBody>
      </p:sp>
      <p:sp>
        <p:nvSpPr>
          <p:cNvPr id="10256" name="Oval 23"/>
          <p:cNvSpPr>
            <a:spLocks noChangeArrowheads="1"/>
          </p:cNvSpPr>
          <p:nvPr/>
        </p:nvSpPr>
        <p:spPr bwMode="auto">
          <a:xfrm>
            <a:off x="4668838" y="2209800"/>
            <a:ext cx="1447800" cy="14478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800"/>
          </a:p>
          <a:p>
            <a:r>
              <a:rPr lang="en-US" sz="1800"/>
              <a:t>Thread 2</a:t>
            </a:r>
          </a:p>
        </p:txBody>
      </p:sp>
      <p:cxnSp>
        <p:nvCxnSpPr>
          <p:cNvPr id="10257" name="Straight Arrow Connector 25"/>
          <p:cNvCxnSpPr>
            <a:cxnSpLocks noChangeShapeType="1"/>
            <a:stCxn id="10243" idx="2"/>
            <a:endCxn id="10255" idx="1"/>
          </p:cNvCxnSpPr>
          <p:nvPr/>
        </p:nvCxnSpPr>
        <p:spPr bwMode="auto">
          <a:xfrm rot="16200000" flipH="1">
            <a:off x="2116138" y="1562100"/>
            <a:ext cx="1050925" cy="6699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8" name="Straight Arrow Connector 37"/>
          <p:cNvCxnSpPr>
            <a:cxnSpLocks noChangeShapeType="1"/>
          </p:cNvCxnSpPr>
          <p:nvPr/>
        </p:nvCxnSpPr>
        <p:spPr bwMode="auto">
          <a:xfrm rot="16200000" flipH="1">
            <a:off x="2497138" y="1714500"/>
            <a:ext cx="9906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9" name="TextBox 72"/>
          <p:cNvSpPr txBox="1">
            <a:spLocks noChangeArrowheads="1"/>
          </p:cNvSpPr>
          <p:nvPr/>
        </p:nvSpPr>
        <p:spPr bwMode="auto">
          <a:xfrm>
            <a:off x="6497638" y="2133600"/>
            <a:ext cx="152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6000"/>
              <a:t>…</a:t>
            </a:r>
          </a:p>
        </p:txBody>
      </p:sp>
      <p:sp>
        <p:nvSpPr>
          <p:cNvPr id="10260" name="TextBox 73"/>
          <p:cNvSpPr txBox="1">
            <a:spLocks noChangeArrowheads="1"/>
          </p:cNvSpPr>
          <p:nvPr/>
        </p:nvSpPr>
        <p:spPr bwMode="auto">
          <a:xfrm>
            <a:off x="1392238" y="9144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in</a:t>
            </a:r>
          </a:p>
        </p:txBody>
      </p:sp>
      <p:cxnSp>
        <p:nvCxnSpPr>
          <p:cNvPr id="10261" name="Straight Arrow Connector 48"/>
          <p:cNvCxnSpPr>
            <a:cxnSpLocks noChangeShapeType="1"/>
            <a:stCxn id="10245" idx="2"/>
          </p:cNvCxnSpPr>
          <p:nvPr/>
        </p:nvCxnSpPr>
        <p:spPr bwMode="auto">
          <a:xfrm rot="16200000" flipH="1">
            <a:off x="2840038" y="1752600"/>
            <a:ext cx="838200" cy="76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2" name="Straight Arrow Connector 50"/>
          <p:cNvCxnSpPr>
            <a:cxnSpLocks noChangeShapeType="1"/>
            <a:stCxn id="10246" idx="2"/>
            <a:endCxn id="10255" idx="0"/>
          </p:cNvCxnSpPr>
          <p:nvPr/>
        </p:nvCxnSpPr>
        <p:spPr bwMode="auto">
          <a:xfrm rot="5400000">
            <a:off x="3163888" y="1695450"/>
            <a:ext cx="838200" cy="1905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3" name="Straight Arrow Connector 52"/>
          <p:cNvCxnSpPr>
            <a:cxnSpLocks noChangeShapeType="1"/>
            <a:stCxn id="10247" idx="2"/>
          </p:cNvCxnSpPr>
          <p:nvPr/>
        </p:nvCxnSpPr>
        <p:spPr bwMode="auto">
          <a:xfrm rot="5400000">
            <a:off x="3449638" y="1524000"/>
            <a:ext cx="838200" cy="533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4" name="Straight Arrow Connector 54"/>
          <p:cNvCxnSpPr>
            <a:cxnSpLocks noChangeShapeType="1"/>
            <a:stCxn id="10248" idx="2"/>
          </p:cNvCxnSpPr>
          <p:nvPr/>
        </p:nvCxnSpPr>
        <p:spPr bwMode="auto">
          <a:xfrm rot="5400000">
            <a:off x="3754438" y="1371600"/>
            <a:ext cx="838200" cy="838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5" name="Straight Arrow Connector 56"/>
          <p:cNvCxnSpPr>
            <a:cxnSpLocks noChangeShapeType="1"/>
            <a:stCxn id="10249" idx="2"/>
          </p:cNvCxnSpPr>
          <p:nvPr/>
        </p:nvCxnSpPr>
        <p:spPr bwMode="auto">
          <a:xfrm rot="5400000">
            <a:off x="4021138" y="1257300"/>
            <a:ext cx="914400" cy="1143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6" name="Straight Arrow Connector 59"/>
          <p:cNvCxnSpPr>
            <a:cxnSpLocks noChangeShapeType="1"/>
            <a:stCxn id="10250" idx="2"/>
            <a:endCxn id="10255" idx="7"/>
          </p:cNvCxnSpPr>
          <p:nvPr/>
        </p:nvCxnSpPr>
        <p:spPr bwMode="auto">
          <a:xfrm rot="5400000">
            <a:off x="4227513" y="1143000"/>
            <a:ext cx="1050925" cy="15081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7" name="Straight Arrow Connector 61"/>
          <p:cNvCxnSpPr>
            <a:cxnSpLocks noChangeShapeType="1"/>
            <a:stCxn id="10251" idx="2"/>
          </p:cNvCxnSpPr>
          <p:nvPr/>
        </p:nvCxnSpPr>
        <p:spPr bwMode="auto">
          <a:xfrm rot="5400000">
            <a:off x="4478338" y="1028700"/>
            <a:ext cx="1143000" cy="1828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8" name="Straight Arrow Connector 64"/>
          <p:cNvCxnSpPr>
            <a:cxnSpLocks noChangeShapeType="1"/>
            <a:stCxn id="10252" idx="2"/>
          </p:cNvCxnSpPr>
          <p:nvPr/>
        </p:nvCxnSpPr>
        <p:spPr bwMode="auto">
          <a:xfrm rot="5400000">
            <a:off x="4668838" y="838200"/>
            <a:ext cx="1219200" cy="2286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9" name="Straight Arrow Connector 68"/>
          <p:cNvCxnSpPr>
            <a:cxnSpLocks noChangeShapeType="1"/>
            <a:stCxn id="10243" idx="2"/>
          </p:cNvCxnSpPr>
          <p:nvPr/>
        </p:nvCxnSpPr>
        <p:spPr bwMode="auto">
          <a:xfrm rot="16200000" flipH="1">
            <a:off x="3221038" y="457200"/>
            <a:ext cx="914400" cy="2743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0" name="Straight Arrow Connector 75"/>
          <p:cNvCxnSpPr>
            <a:cxnSpLocks noChangeShapeType="1"/>
            <a:stCxn id="10244" idx="2"/>
          </p:cNvCxnSpPr>
          <p:nvPr/>
        </p:nvCxnSpPr>
        <p:spPr bwMode="auto">
          <a:xfrm rot="16200000" flipH="1">
            <a:off x="3563938" y="571500"/>
            <a:ext cx="838200" cy="2438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1" name="Straight Arrow Connector 78"/>
          <p:cNvCxnSpPr>
            <a:cxnSpLocks noChangeShapeType="1"/>
            <a:stCxn id="10245" idx="2"/>
            <a:endCxn id="10256" idx="0"/>
          </p:cNvCxnSpPr>
          <p:nvPr/>
        </p:nvCxnSpPr>
        <p:spPr bwMode="auto">
          <a:xfrm rot="16200000" flipH="1">
            <a:off x="3887788" y="704850"/>
            <a:ext cx="838200" cy="21717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2" name="Straight Arrow Connector 81"/>
          <p:cNvCxnSpPr>
            <a:cxnSpLocks noChangeShapeType="1"/>
            <a:stCxn id="10246" idx="2"/>
            <a:endCxn id="10256" idx="0"/>
          </p:cNvCxnSpPr>
          <p:nvPr/>
        </p:nvCxnSpPr>
        <p:spPr bwMode="auto">
          <a:xfrm rot="16200000" flipH="1">
            <a:off x="4116388" y="933450"/>
            <a:ext cx="838200" cy="17145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3" name="Straight Arrow Connector 83"/>
          <p:cNvCxnSpPr>
            <a:cxnSpLocks noChangeShapeType="1"/>
            <a:stCxn id="10247" idx="2"/>
            <a:endCxn id="10256" idx="0"/>
          </p:cNvCxnSpPr>
          <p:nvPr/>
        </p:nvCxnSpPr>
        <p:spPr bwMode="auto">
          <a:xfrm rot="16200000" flipH="1">
            <a:off x="4344988" y="1162050"/>
            <a:ext cx="838200" cy="12573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4" name="Straight Arrow Connector 85"/>
          <p:cNvCxnSpPr>
            <a:cxnSpLocks noChangeShapeType="1"/>
            <a:stCxn id="10248" idx="2"/>
          </p:cNvCxnSpPr>
          <p:nvPr/>
        </p:nvCxnSpPr>
        <p:spPr bwMode="auto">
          <a:xfrm rot="16200000" flipH="1">
            <a:off x="4630738" y="1333500"/>
            <a:ext cx="762000" cy="838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5" name="Straight Arrow Connector 87"/>
          <p:cNvCxnSpPr>
            <a:cxnSpLocks noChangeShapeType="1"/>
            <a:stCxn id="10249" idx="2"/>
          </p:cNvCxnSpPr>
          <p:nvPr/>
        </p:nvCxnSpPr>
        <p:spPr bwMode="auto">
          <a:xfrm rot="16200000" flipH="1">
            <a:off x="4859338" y="1562100"/>
            <a:ext cx="7620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6" name="Straight Arrow Connector 89"/>
          <p:cNvCxnSpPr>
            <a:cxnSpLocks noChangeShapeType="1"/>
            <a:stCxn id="10250" idx="2"/>
            <a:endCxn id="10256" idx="0"/>
          </p:cNvCxnSpPr>
          <p:nvPr/>
        </p:nvCxnSpPr>
        <p:spPr bwMode="auto">
          <a:xfrm rot="5400000">
            <a:off x="5030788" y="1733550"/>
            <a:ext cx="838200" cy="1143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7" name="Straight Arrow Connector 91"/>
          <p:cNvCxnSpPr>
            <a:cxnSpLocks noChangeShapeType="1"/>
            <a:stCxn id="10251" idx="2"/>
          </p:cNvCxnSpPr>
          <p:nvPr/>
        </p:nvCxnSpPr>
        <p:spPr bwMode="auto">
          <a:xfrm rot="5400000">
            <a:off x="5316538" y="1485900"/>
            <a:ext cx="762000" cy="533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8" name="Straight Arrow Connector 93"/>
          <p:cNvCxnSpPr>
            <a:cxnSpLocks noChangeShapeType="1"/>
            <a:stCxn id="10253" idx="2"/>
          </p:cNvCxnSpPr>
          <p:nvPr/>
        </p:nvCxnSpPr>
        <p:spPr bwMode="auto">
          <a:xfrm rot="5400000">
            <a:off x="4973638" y="609600"/>
            <a:ext cx="1143000" cy="2667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9" name="Straight Arrow Connector 95"/>
          <p:cNvCxnSpPr>
            <a:cxnSpLocks noChangeShapeType="1"/>
            <a:stCxn id="10254" idx="2"/>
          </p:cNvCxnSpPr>
          <p:nvPr/>
        </p:nvCxnSpPr>
        <p:spPr bwMode="auto">
          <a:xfrm rot="5400000">
            <a:off x="5164138" y="419100"/>
            <a:ext cx="1219200" cy="3124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0" name="Straight Arrow Connector 97"/>
          <p:cNvCxnSpPr>
            <a:cxnSpLocks noChangeShapeType="1"/>
            <a:stCxn id="10252" idx="2"/>
            <a:endCxn id="10256" idx="0"/>
          </p:cNvCxnSpPr>
          <p:nvPr/>
        </p:nvCxnSpPr>
        <p:spPr bwMode="auto">
          <a:xfrm rot="5400000">
            <a:off x="5487988" y="1276350"/>
            <a:ext cx="838200" cy="10287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1" name="Straight Arrow Connector 99"/>
          <p:cNvCxnSpPr>
            <a:cxnSpLocks noChangeShapeType="1"/>
            <a:stCxn id="10253" idx="2"/>
          </p:cNvCxnSpPr>
          <p:nvPr/>
        </p:nvCxnSpPr>
        <p:spPr bwMode="auto">
          <a:xfrm rot="5400000">
            <a:off x="5811838" y="1143000"/>
            <a:ext cx="838200" cy="1295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2" name="Straight Arrow Connector 101"/>
          <p:cNvCxnSpPr>
            <a:cxnSpLocks noChangeShapeType="1"/>
            <a:stCxn id="10254" idx="2"/>
          </p:cNvCxnSpPr>
          <p:nvPr/>
        </p:nvCxnSpPr>
        <p:spPr bwMode="auto">
          <a:xfrm rot="5400000">
            <a:off x="6078538" y="1028700"/>
            <a:ext cx="914400" cy="1600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" name="TextBox 53"/>
          <p:cNvSpPr txBox="1"/>
          <p:nvPr/>
        </p:nvSpPr>
        <p:spPr>
          <a:xfrm>
            <a:off x="325438" y="1431925"/>
            <a:ext cx="2157412" cy="461963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Palatino" pitchFamily="18" charset="0"/>
              </a:rPr>
              <a:t>Global Memory</a:t>
            </a:r>
          </a:p>
        </p:txBody>
      </p:sp>
      <p:sp>
        <p:nvSpPr>
          <p:cNvPr id="10284" name="Rectangle 3"/>
          <p:cNvSpPr>
            <a:spLocks noChangeArrowheads="1"/>
          </p:cNvSpPr>
          <p:nvPr/>
        </p:nvSpPr>
        <p:spPr bwMode="auto">
          <a:xfrm>
            <a:off x="19256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5" name="Rectangle 4"/>
          <p:cNvSpPr>
            <a:spLocks noChangeArrowheads="1"/>
          </p:cNvSpPr>
          <p:nvPr/>
        </p:nvSpPr>
        <p:spPr bwMode="auto">
          <a:xfrm>
            <a:off x="23828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6" name="Rectangle 5"/>
          <p:cNvSpPr>
            <a:spLocks noChangeArrowheads="1"/>
          </p:cNvSpPr>
          <p:nvPr/>
        </p:nvSpPr>
        <p:spPr bwMode="auto">
          <a:xfrm>
            <a:off x="28400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7" name="Rectangle 6"/>
          <p:cNvSpPr>
            <a:spLocks noChangeArrowheads="1"/>
          </p:cNvSpPr>
          <p:nvPr/>
        </p:nvSpPr>
        <p:spPr bwMode="auto">
          <a:xfrm>
            <a:off x="32972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8" name="Rectangle 7"/>
          <p:cNvSpPr>
            <a:spLocks noChangeArrowheads="1"/>
          </p:cNvSpPr>
          <p:nvPr/>
        </p:nvSpPr>
        <p:spPr bwMode="auto">
          <a:xfrm>
            <a:off x="37544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9" name="Rectangle 8"/>
          <p:cNvSpPr>
            <a:spLocks noChangeArrowheads="1"/>
          </p:cNvSpPr>
          <p:nvPr/>
        </p:nvSpPr>
        <p:spPr bwMode="auto">
          <a:xfrm>
            <a:off x="42116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0" name="Rectangle 9"/>
          <p:cNvSpPr>
            <a:spLocks noChangeArrowheads="1"/>
          </p:cNvSpPr>
          <p:nvPr/>
        </p:nvSpPr>
        <p:spPr bwMode="auto">
          <a:xfrm>
            <a:off x="46688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1" name="Rectangle 10"/>
          <p:cNvSpPr>
            <a:spLocks noChangeArrowheads="1"/>
          </p:cNvSpPr>
          <p:nvPr/>
        </p:nvSpPr>
        <p:spPr bwMode="auto">
          <a:xfrm>
            <a:off x="51260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2" name="Rectangle 11"/>
          <p:cNvSpPr>
            <a:spLocks noChangeArrowheads="1"/>
          </p:cNvSpPr>
          <p:nvPr/>
        </p:nvSpPr>
        <p:spPr bwMode="auto">
          <a:xfrm>
            <a:off x="55832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3" name="Rectangle 12"/>
          <p:cNvSpPr>
            <a:spLocks noChangeArrowheads="1"/>
          </p:cNvSpPr>
          <p:nvPr/>
        </p:nvSpPr>
        <p:spPr bwMode="auto">
          <a:xfrm>
            <a:off x="60404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4" name="Rectangle 13"/>
          <p:cNvSpPr>
            <a:spLocks noChangeArrowheads="1"/>
          </p:cNvSpPr>
          <p:nvPr/>
        </p:nvSpPr>
        <p:spPr bwMode="auto">
          <a:xfrm>
            <a:off x="64976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5" name="Rectangle 14"/>
          <p:cNvSpPr>
            <a:spLocks noChangeArrowheads="1"/>
          </p:cNvSpPr>
          <p:nvPr/>
        </p:nvSpPr>
        <p:spPr bwMode="auto">
          <a:xfrm>
            <a:off x="6954838" y="4114800"/>
            <a:ext cx="457200" cy="457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6" name="Oval 22"/>
          <p:cNvSpPr>
            <a:spLocks noChangeArrowheads="1"/>
          </p:cNvSpPr>
          <p:nvPr/>
        </p:nvSpPr>
        <p:spPr bwMode="auto">
          <a:xfrm>
            <a:off x="2382838" y="5410200"/>
            <a:ext cx="1447800" cy="14478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800"/>
          </a:p>
          <a:p>
            <a:r>
              <a:rPr lang="en-US" sz="1800"/>
              <a:t>Thread 1</a:t>
            </a:r>
          </a:p>
        </p:txBody>
      </p:sp>
      <p:sp>
        <p:nvSpPr>
          <p:cNvPr id="10297" name="Oval 23"/>
          <p:cNvSpPr>
            <a:spLocks noChangeArrowheads="1"/>
          </p:cNvSpPr>
          <p:nvPr/>
        </p:nvSpPr>
        <p:spPr bwMode="auto">
          <a:xfrm>
            <a:off x="4935538" y="5410200"/>
            <a:ext cx="1447800" cy="14478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800"/>
          </a:p>
          <a:p>
            <a:r>
              <a:rPr lang="en-US" sz="1800"/>
              <a:t>Thread 2</a:t>
            </a:r>
          </a:p>
        </p:txBody>
      </p:sp>
      <p:sp>
        <p:nvSpPr>
          <p:cNvPr id="10298" name="TextBox 72"/>
          <p:cNvSpPr txBox="1">
            <a:spLocks noChangeArrowheads="1"/>
          </p:cNvSpPr>
          <p:nvPr/>
        </p:nvSpPr>
        <p:spPr bwMode="auto">
          <a:xfrm>
            <a:off x="6116638" y="5334000"/>
            <a:ext cx="152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6000"/>
              <a:t>…</a:t>
            </a:r>
          </a:p>
        </p:txBody>
      </p:sp>
      <p:sp>
        <p:nvSpPr>
          <p:cNvPr id="10299" name="Rectangle 3"/>
          <p:cNvSpPr>
            <a:spLocks noChangeArrowheads="1"/>
          </p:cNvSpPr>
          <p:nvPr/>
        </p:nvSpPr>
        <p:spPr bwMode="auto">
          <a:xfrm>
            <a:off x="3525838" y="4876800"/>
            <a:ext cx="457200" cy="4572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0" name="Rectangle 4"/>
          <p:cNvSpPr>
            <a:spLocks noChangeArrowheads="1"/>
          </p:cNvSpPr>
          <p:nvPr/>
        </p:nvSpPr>
        <p:spPr bwMode="auto">
          <a:xfrm>
            <a:off x="3983038" y="4876800"/>
            <a:ext cx="457200" cy="4572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1" name="Rectangle 5"/>
          <p:cNvSpPr>
            <a:spLocks noChangeArrowheads="1"/>
          </p:cNvSpPr>
          <p:nvPr/>
        </p:nvSpPr>
        <p:spPr bwMode="auto">
          <a:xfrm>
            <a:off x="4440238" y="4876800"/>
            <a:ext cx="457200" cy="4572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2" name="Rectangle 6"/>
          <p:cNvSpPr>
            <a:spLocks noChangeArrowheads="1"/>
          </p:cNvSpPr>
          <p:nvPr/>
        </p:nvSpPr>
        <p:spPr bwMode="auto">
          <a:xfrm>
            <a:off x="4897438" y="4876800"/>
            <a:ext cx="457200" cy="4572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0303" name="Straight Arrow Connector 74"/>
          <p:cNvCxnSpPr>
            <a:cxnSpLocks noChangeShapeType="1"/>
            <a:stCxn id="10284" idx="2"/>
            <a:endCxn id="10299" idx="0"/>
          </p:cNvCxnSpPr>
          <p:nvPr/>
        </p:nvCxnSpPr>
        <p:spPr bwMode="auto">
          <a:xfrm rot="16200000" flipH="1">
            <a:off x="2801938" y="3924300"/>
            <a:ext cx="304800" cy="1600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04" name="Straight Arrow Connector 76"/>
          <p:cNvCxnSpPr>
            <a:cxnSpLocks noChangeShapeType="1"/>
            <a:stCxn id="10285" idx="2"/>
            <a:endCxn id="10300" idx="0"/>
          </p:cNvCxnSpPr>
          <p:nvPr/>
        </p:nvCxnSpPr>
        <p:spPr bwMode="auto">
          <a:xfrm rot="16200000" flipH="1">
            <a:off x="3259138" y="3924300"/>
            <a:ext cx="304800" cy="1600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05" name="Straight Arrow Connector 78"/>
          <p:cNvCxnSpPr>
            <a:cxnSpLocks noChangeShapeType="1"/>
            <a:stCxn id="10286" idx="2"/>
            <a:endCxn id="10301" idx="0"/>
          </p:cNvCxnSpPr>
          <p:nvPr/>
        </p:nvCxnSpPr>
        <p:spPr bwMode="auto">
          <a:xfrm rot="16200000" flipH="1">
            <a:off x="3716338" y="3924300"/>
            <a:ext cx="304800" cy="1600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06" name="Straight Arrow Connector 80"/>
          <p:cNvCxnSpPr>
            <a:cxnSpLocks noChangeShapeType="1"/>
            <a:endCxn id="10302" idx="0"/>
          </p:cNvCxnSpPr>
          <p:nvPr/>
        </p:nvCxnSpPr>
        <p:spPr bwMode="auto">
          <a:xfrm>
            <a:off x="3678238" y="4572000"/>
            <a:ext cx="14478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07" name="Straight Arrow Connector 82"/>
          <p:cNvCxnSpPr>
            <a:cxnSpLocks noChangeShapeType="1"/>
            <a:stCxn id="10288" idx="2"/>
            <a:endCxn id="10299" idx="0"/>
          </p:cNvCxnSpPr>
          <p:nvPr/>
        </p:nvCxnSpPr>
        <p:spPr bwMode="auto">
          <a:xfrm rot="5400000">
            <a:off x="3716338" y="4610100"/>
            <a:ext cx="304800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08" name="Straight Arrow Connector 84"/>
          <p:cNvCxnSpPr>
            <a:cxnSpLocks noChangeShapeType="1"/>
            <a:stCxn id="10289" idx="2"/>
            <a:endCxn id="10300" idx="0"/>
          </p:cNvCxnSpPr>
          <p:nvPr/>
        </p:nvCxnSpPr>
        <p:spPr bwMode="auto">
          <a:xfrm rot="5400000">
            <a:off x="4173538" y="4610100"/>
            <a:ext cx="304800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09" name="Straight Arrow Connector 86"/>
          <p:cNvCxnSpPr>
            <a:cxnSpLocks noChangeShapeType="1"/>
            <a:stCxn id="10290" idx="2"/>
            <a:endCxn id="10301" idx="0"/>
          </p:cNvCxnSpPr>
          <p:nvPr/>
        </p:nvCxnSpPr>
        <p:spPr bwMode="auto">
          <a:xfrm rot="5400000">
            <a:off x="4630738" y="4610100"/>
            <a:ext cx="304800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0" name="Straight Arrow Connector 88"/>
          <p:cNvCxnSpPr>
            <a:cxnSpLocks noChangeShapeType="1"/>
            <a:stCxn id="10291" idx="2"/>
            <a:endCxn id="10302" idx="0"/>
          </p:cNvCxnSpPr>
          <p:nvPr/>
        </p:nvCxnSpPr>
        <p:spPr bwMode="auto">
          <a:xfrm rot="5400000">
            <a:off x="5087938" y="4610100"/>
            <a:ext cx="304800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1" name="Straight Arrow Connector 90"/>
          <p:cNvCxnSpPr>
            <a:cxnSpLocks noChangeShapeType="1"/>
            <a:stCxn id="10299" idx="2"/>
          </p:cNvCxnSpPr>
          <p:nvPr/>
        </p:nvCxnSpPr>
        <p:spPr bwMode="auto">
          <a:xfrm rot="5400000">
            <a:off x="3525838" y="5257800"/>
            <a:ext cx="1524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2" name="Straight Arrow Connector 92"/>
          <p:cNvCxnSpPr>
            <a:cxnSpLocks noChangeShapeType="1"/>
            <a:stCxn id="10300" idx="2"/>
            <a:endCxn id="10296" idx="7"/>
          </p:cNvCxnSpPr>
          <p:nvPr/>
        </p:nvCxnSpPr>
        <p:spPr bwMode="auto">
          <a:xfrm rot="5400000">
            <a:off x="3770313" y="5181600"/>
            <a:ext cx="288925" cy="593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3" name="Straight Arrow Connector 94"/>
          <p:cNvCxnSpPr>
            <a:cxnSpLocks noChangeShapeType="1"/>
            <a:stCxn id="10301" idx="2"/>
          </p:cNvCxnSpPr>
          <p:nvPr/>
        </p:nvCxnSpPr>
        <p:spPr bwMode="auto">
          <a:xfrm rot="5400000">
            <a:off x="3944938" y="5067300"/>
            <a:ext cx="457200" cy="990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4" name="Straight Arrow Connector 97"/>
          <p:cNvCxnSpPr>
            <a:cxnSpLocks noChangeShapeType="1"/>
            <a:stCxn id="10302" idx="2"/>
          </p:cNvCxnSpPr>
          <p:nvPr/>
        </p:nvCxnSpPr>
        <p:spPr bwMode="auto">
          <a:xfrm rot="5400000">
            <a:off x="4211638" y="4953000"/>
            <a:ext cx="533400" cy="1295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5" name="Straight Arrow Connector 99"/>
          <p:cNvCxnSpPr>
            <a:cxnSpLocks noChangeShapeType="1"/>
            <a:stCxn id="10299" idx="2"/>
          </p:cNvCxnSpPr>
          <p:nvPr/>
        </p:nvCxnSpPr>
        <p:spPr bwMode="auto">
          <a:xfrm rot="16200000" flipH="1">
            <a:off x="4068763" y="5019675"/>
            <a:ext cx="552450" cy="1181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6" name="Straight Arrow Connector 101"/>
          <p:cNvCxnSpPr>
            <a:cxnSpLocks noChangeShapeType="1"/>
            <a:stCxn id="10300" idx="2"/>
          </p:cNvCxnSpPr>
          <p:nvPr/>
        </p:nvCxnSpPr>
        <p:spPr bwMode="auto">
          <a:xfrm rot="16200000" flipH="1">
            <a:off x="4412457" y="5133181"/>
            <a:ext cx="438150" cy="8397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7" name="Straight Arrow Connector 103"/>
          <p:cNvCxnSpPr>
            <a:cxnSpLocks noChangeShapeType="1"/>
            <a:stCxn id="10301" idx="2"/>
            <a:endCxn id="10297" idx="1"/>
          </p:cNvCxnSpPr>
          <p:nvPr/>
        </p:nvCxnSpPr>
        <p:spPr bwMode="auto">
          <a:xfrm rot="16200000" flipH="1">
            <a:off x="4764088" y="5238750"/>
            <a:ext cx="288925" cy="4794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8" name="Straight Arrow Connector 105"/>
          <p:cNvCxnSpPr>
            <a:cxnSpLocks noChangeShapeType="1"/>
          </p:cNvCxnSpPr>
          <p:nvPr/>
        </p:nvCxnSpPr>
        <p:spPr bwMode="auto">
          <a:xfrm rot="16200000" flipH="1">
            <a:off x="5176044" y="5436394"/>
            <a:ext cx="246063" cy="412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7" name="TextBox 106"/>
          <p:cNvSpPr txBox="1"/>
          <p:nvPr/>
        </p:nvSpPr>
        <p:spPr>
          <a:xfrm>
            <a:off x="325438" y="3581400"/>
            <a:ext cx="2157412" cy="461963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Palatino" pitchFamily="18" charset="0"/>
              </a:rPr>
              <a:t>Global Memory</a:t>
            </a:r>
          </a:p>
        </p:txBody>
      </p:sp>
      <p:sp>
        <p:nvSpPr>
          <p:cNvPr id="10320" name="TextBox 73"/>
          <p:cNvSpPr txBox="1">
            <a:spLocks noChangeArrowheads="1"/>
          </p:cNvSpPr>
          <p:nvPr/>
        </p:nvSpPr>
        <p:spPr bwMode="auto">
          <a:xfrm>
            <a:off x="1392238" y="41148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in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858838" y="4876800"/>
            <a:ext cx="2406650" cy="461963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Palatino" pitchFamily="18" charset="0"/>
              </a:rPr>
              <a:t>On-chip Memory</a:t>
            </a:r>
          </a:p>
        </p:txBody>
      </p:sp>
      <p:sp>
        <p:nvSpPr>
          <p:cNvPr id="10322" name="Down Arrow 109"/>
          <p:cNvSpPr>
            <a:spLocks noChangeArrowheads="1"/>
          </p:cNvSpPr>
          <p:nvPr/>
        </p:nvSpPr>
        <p:spPr bwMode="auto">
          <a:xfrm>
            <a:off x="4287838" y="3505200"/>
            <a:ext cx="533400" cy="5334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20"/>
          <p:cNvSpPr txBox="1">
            <a:spLocks noChangeArrowheads="1"/>
          </p:cNvSpPr>
          <p:nvPr/>
        </p:nvSpPr>
        <p:spPr bwMode="auto">
          <a:xfrm>
            <a:off x="457200" y="1905000"/>
            <a:ext cx="36560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2400"/>
              <a:t>Col   = 0 * 2 + threadIdx.x</a:t>
            </a:r>
          </a:p>
          <a:p>
            <a:pPr eaLnBrk="1" hangingPunct="1"/>
            <a:r>
              <a:rPr lang="en-US" sz="2400"/>
              <a:t>Row = 0 * 2 + threadIdx.y</a:t>
            </a:r>
          </a:p>
        </p:txBody>
      </p:sp>
      <p:sp>
        <p:nvSpPr>
          <p:cNvPr id="17411" name="TextBox 118"/>
          <p:cNvSpPr txBox="1">
            <a:spLocks noChangeArrowheads="1"/>
          </p:cNvSpPr>
          <p:nvPr/>
        </p:nvSpPr>
        <p:spPr bwMode="auto">
          <a:xfrm rot="5400000">
            <a:off x="6250782" y="1674018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2400"/>
              <a:t>Col = 0</a:t>
            </a:r>
          </a:p>
        </p:txBody>
      </p:sp>
      <p:sp>
        <p:nvSpPr>
          <p:cNvPr id="17412" name="TextBox 119"/>
          <p:cNvSpPr txBox="1">
            <a:spLocks noChangeArrowheads="1"/>
          </p:cNvSpPr>
          <p:nvPr/>
        </p:nvSpPr>
        <p:spPr bwMode="auto">
          <a:xfrm rot="5400000">
            <a:off x="6631782" y="1674018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2400"/>
              <a:t>Col = 1</a:t>
            </a:r>
          </a:p>
        </p:txBody>
      </p:sp>
      <p:sp>
        <p:nvSpPr>
          <p:cNvPr id="17413" name="Line 60"/>
          <p:cNvSpPr>
            <a:spLocks noChangeShapeType="1"/>
          </p:cNvSpPr>
          <p:nvPr/>
        </p:nvSpPr>
        <p:spPr bwMode="auto">
          <a:xfrm>
            <a:off x="6965950" y="2362200"/>
            <a:ext cx="0" cy="22098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Line 60"/>
          <p:cNvSpPr>
            <a:spLocks noChangeShapeType="1"/>
          </p:cNvSpPr>
          <p:nvPr/>
        </p:nvSpPr>
        <p:spPr bwMode="auto">
          <a:xfrm>
            <a:off x="7118350" y="2362200"/>
            <a:ext cx="0" cy="27432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60"/>
          <p:cNvSpPr>
            <a:spLocks noChangeShapeType="1"/>
          </p:cNvSpPr>
          <p:nvPr/>
        </p:nvSpPr>
        <p:spPr bwMode="auto">
          <a:xfrm>
            <a:off x="7346950" y="2362200"/>
            <a:ext cx="0" cy="22098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60"/>
          <p:cNvSpPr>
            <a:spLocks noChangeShapeType="1"/>
          </p:cNvSpPr>
          <p:nvPr/>
        </p:nvSpPr>
        <p:spPr bwMode="auto">
          <a:xfrm>
            <a:off x="7499350" y="2362200"/>
            <a:ext cx="0" cy="27432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61"/>
          <p:cNvSpPr>
            <a:spLocks noChangeShapeType="1"/>
          </p:cNvSpPr>
          <p:nvPr/>
        </p:nvSpPr>
        <p:spPr bwMode="auto">
          <a:xfrm>
            <a:off x="4686300" y="4724400"/>
            <a:ext cx="22098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61"/>
          <p:cNvSpPr>
            <a:spLocks noChangeShapeType="1"/>
          </p:cNvSpPr>
          <p:nvPr/>
        </p:nvSpPr>
        <p:spPr bwMode="auto">
          <a:xfrm>
            <a:off x="4686300" y="5181600"/>
            <a:ext cx="22098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61"/>
          <p:cNvSpPr>
            <a:spLocks noChangeShapeType="1"/>
          </p:cNvSpPr>
          <p:nvPr/>
        </p:nvSpPr>
        <p:spPr bwMode="auto">
          <a:xfrm>
            <a:off x="4686300" y="4876800"/>
            <a:ext cx="26670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61"/>
          <p:cNvSpPr>
            <a:spLocks noChangeShapeType="1"/>
          </p:cNvSpPr>
          <p:nvPr/>
        </p:nvSpPr>
        <p:spPr bwMode="auto">
          <a:xfrm>
            <a:off x="4686300" y="5334000"/>
            <a:ext cx="26670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 for Block (0,0)</a:t>
            </a:r>
            <a:br>
              <a:rPr lang="en-US" smtClean="0"/>
            </a:br>
            <a:r>
              <a:rPr lang="en-US" smtClean="0"/>
              <a:t>in a TILE_WIDTH = 2 Configuration</a:t>
            </a:r>
          </a:p>
        </p:txBody>
      </p:sp>
      <p:sp>
        <p:nvSpPr>
          <p:cNvPr id="17423" name="Rectangle 2"/>
          <p:cNvSpPr>
            <a:spLocks noChangeArrowheads="1"/>
          </p:cNvSpPr>
          <p:nvPr/>
        </p:nvSpPr>
        <p:spPr bwMode="auto">
          <a:xfrm>
            <a:off x="71628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17424" name="Rectangle 3"/>
          <p:cNvSpPr>
            <a:spLocks noChangeArrowheads="1"/>
          </p:cNvSpPr>
          <p:nvPr/>
        </p:nvSpPr>
        <p:spPr bwMode="auto">
          <a:xfrm>
            <a:off x="67056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17425" name="Rectangle 4"/>
          <p:cNvSpPr>
            <a:spLocks noChangeArrowheads="1"/>
          </p:cNvSpPr>
          <p:nvPr/>
        </p:nvSpPr>
        <p:spPr bwMode="auto">
          <a:xfrm>
            <a:off x="67056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1,0</a:t>
            </a:r>
          </a:p>
        </p:txBody>
      </p:sp>
      <p:sp>
        <p:nvSpPr>
          <p:cNvPr id="17426" name="Rectangle 5"/>
          <p:cNvSpPr>
            <a:spLocks noChangeArrowheads="1"/>
          </p:cNvSpPr>
          <p:nvPr/>
        </p:nvSpPr>
        <p:spPr bwMode="auto">
          <a:xfrm>
            <a:off x="67056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Rectangle 6"/>
          <p:cNvSpPr>
            <a:spLocks noChangeArrowheads="1"/>
          </p:cNvSpPr>
          <p:nvPr/>
        </p:nvSpPr>
        <p:spPr bwMode="auto">
          <a:xfrm>
            <a:off x="6705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8" name="Rectangle 7"/>
          <p:cNvSpPr>
            <a:spLocks noChangeArrowheads="1"/>
          </p:cNvSpPr>
          <p:nvPr/>
        </p:nvSpPr>
        <p:spPr bwMode="auto">
          <a:xfrm>
            <a:off x="71628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9" name="Rectangle 8"/>
          <p:cNvSpPr>
            <a:spLocks noChangeArrowheads="1"/>
          </p:cNvSpPr>
          <p:nvPr/>
        </p:nvSpPr>
        <p:spPr bwMode="auto">
          <a:xfrm>
            <a:off x="71628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Rectangle 9"/>
          <p:cNvSpPr>
            <a:spLocks noChangeArrowheads="1"/>
          </p:cNvSpPr>
          <p:nvPr/>
        </p:nvSpPr>
        <p:spPr bwMode="auto">
          <a:xfrm>
            <a:off x="7162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1" name="Rectangle 10"/>
          <p:cNvSpPr>
            <a:spLocks noChangeArrowheads="1"/>
          </p:cNvSpPr>
          <p:nvPr/>
        </p:nvSpPr>
        <p:spPr bwMode="auto">
          <a:xfrm>
            <a:off x="76200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0,2</a:t>
            </a:r>
          </a:p>
        </p:txBody>
      </p:sp>
      <p:sp>
        <p:nvSpPr>
          <p:cNvPr id="17432" name="Rectangle 11"/>
          <p:cNvSpPr>
            <a:spLocks noChangeArrowheads="1"/>
          </p:cNvSpPr>
          <p:nvPr/>
        </p:nvSpPr>
        <p:spPr bwMode="auto">
          <a:xfrm>
            <a:off x="76200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3" name="Rectangle 12"/>
          <p:cNvSpPr>
            <a:spLocks noChangeArrowheads="1"/>
          </p:cNvSpPr>
          <p:nvPr/>
        </p:nvSpPr>
        <p:spPr bwMode="auto">
          <a:xfrm>
            <a:off x="80772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4" name="Rectangle 13"/>
          <p:cNvSpPr>
            <a:spLocks noChangeArrowheads="1"/>
          </p:cNvSpPr>
          <p:nvPr/>
        </p:nvSpPr>
        <p:spPr bwMode="auto">
          <a:xfrm>
            <a:off x="80772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5" name="Rectangle 14"/>
          <p:cNvSpPr>
            <a:spLocks noChangeArrowheads="1"/>
          </p:cNvSpPr>
          <p:nvPr/>
        </p:nvSpPr>
        <p:spPr bwMode="auto">
          <a:xfrm>
            <a:off x="80772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0,3</a:t>
            </a:r>
          </a:p>
        </p:txBody>
      </p:sp>
      <p:sp>
        <p:nvSpPr>
          <p:cNvPr id="17436" name="Rectangle 15"/>
          <p:cNvSpPr>
            <a:spLocks noChangeArrowheads="1"/>
          </p:cNvSpPr>
          <p:nvPr/>
        </p:nvSpPr>
        <p:spPr bwMode="auto">
          <a:xfrm>
            <a:off x="76200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7" name="Rectangle 16"/>
          <p:cNvSpPr>
            <a:spLocks noChangeArrowheads="1"/>
          </p:cNvSpPr>
          <p:nvPr/>
        </p:nvSpPr>
        <p:spPr bwMode="auto">
          <a:xfrm>
            <a:off x="7620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8" name="Rectangle 17"/>
          <p:cNvSpPr>
            <a:spLocks noChangeArrowheads="1"/>
          </p:cNvSpPr>
          <p:nvPr/>
        </p:nvSpPr>
        <p:spPr bwMode="auto">
          <a:xfrm>
            <a:off x="8077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9" name="Rectangle 18"/>
          <p:cNvSpPr>
            <a:spLocks noChangeArrowheads="1"/>
          </p:cNvSpPr>
          <p:nvPr/>
        </p:nvSpPr>
        <p:spPr bwMode="auto">
          <a:xfrm>
            <a:off x="71628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1,1</a:t>
            </a:r>
          </a:p>
        </p:txBody>
      </p:sp>
      <p:sp>
        <p:nvSpPr>
          <p:cNvPr id="17440" name="Rectangle 19"/>
          <p:cNvSpPr>
            <a:spLocks noChangeArrowheads="1"/>
          </p:cNvSpPr>
          <p:nvPr/>
        </p:nvSpPr>
        <p:spPr bwMode="auto">
          <a:xfrm>
            <a:off x="67056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17441" name="Rectangle 20"/>
          <p:cNvSpPr>
            <a:spLocks noChangeArrowheads="1"/>
          </p:cNvSpPr>
          <p:nvPr/>
        </p:nvSpPr>
        <p:spPr bwMode="auto">
          <a:xfrm>
            <a:off x="76200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2,2</a:t>
            </a:r>
          </a:p>
        </p:txBody>
      </p:sp>
      <p:sp>
        <p:nvSpPr>
          <p:cNvPr id="17442" name="Rectangle 21"/>
          <p:cNvSpPr>
            <a:spLocks noChangeArrowheads="1"/>
          </p:cNvSpPr>
          <p:nvPr/>
        </p:nvSpPr>
        <p:spPr bwMode="auto">
          <a:xfrm>
            <a:off x="80772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2,3</a:t>
            </a:r>
          </a:p>
        </p:txBody>
      </p:sp>
      <p:sp>
        <p:nvSpPr>
          <p:cNvPr id="17443" name="Rectangle 22"/>
          <p:cNvSpPr>
            <a:spLocks noChangeArrowheads="1"/>
          </p:cNvSpPr>
          <p:nvPr/>
        </p:nvSpPr>
        <p:spPr bwMode="auto">
          <a:xfrm>
            <a:off x="71628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2,1</a:t>
            </a:r>
          </a:p>
        </p:txBody>
      </p:sp>
      <p:sp>
        <p:nvSpPr>
          <p:cNvPr id="17444" name="Rectangle 23"/>
          <p:cNvSpPr>
            <a:spLocks noChangeArrowheads="1"/>
          </p:cNvSpPr>
          <p:nvPr/>
        </p:nvSpPr>
        <p:spPr bwMode="auto">
          <a:xfrm>
            <a:off x="80772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1,3</a:t>
            </a:r>
          </a:p>
        </p:txBody>
      </p:sp>
      <p:sp>
        <p:nvSpPr>
          <p:cNvPr id="17445" name="Rectangle 24"/>
          <p:cNvSpPr>
            <a:spLocks noChangeArrowheads="1"/>
          </p:cNvSpPr>
          <p:nvPr/>
        </p:nvSpPr>
        <p:spPr bwMode="auto">
          <a:xfrm>
            <a:off x="76200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1,2</a:t>
            </a:r>
          </a:p>
        </p:txBody>
      </p:sp>
      <p:sp>
        <p:nvSpPr>
          <p:cNvPr id="17446" name="Rectangle 25"/>
          <p:cNvSpPr>
            <a:spLocks noChangeArrowheads="1"/>
          </p:cNvSpPr>
          <p:nvPr/>
        </p:nvSpPr>
        <p:spPr bwMode="auto">
          <a:xfrm>
            <a:off x="6705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7" name="Rectangle 26"/>
          <p:cNvSpPr>
            <a:spLocks noChangeArrowheads="1"/>
          </p:cNvSpPr>
          <p:nvPr/>
        </p:nvSpPr>
        <p:spPr bwMode="auto">
          <a:xfrm>
            <a:off x="7162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8" name="Rectangle 27"/>
          <p:cNvSpPr>
            <a:spLocks noChangeArrowheads="1"/>
          </p:cNvSpPr>
          <p:nvPr/>
        </p:nvSpPr>
        <p:spPr bwMode="auto">
          <a:xfrm>
            <a:off x="8077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9" name="Rectangle 28"/>
          <p:cNvSpPr>
            <a:spLocks noChangeArrowheads="1"/>
          </p:cNvSpPr>
          <p:nvPr/>
        </p:nvSpPr>
        <p:spPr bwMode="auto">
          <a:xfrm>
            <a:off x="7620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0" name="Rectangle 29"/>
          <p:cNvSpPr>
            <a:spLocks noChangeArrowheads="1"/>
          </p:cNvSpPr>
          <p:nvPr/>
        </p:nvSpPr>
        <p:spPr bwMode="auto">
          <a:xfrm>
            <a:off x="6705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17451" name="Rectangle 30"/>
          <p:cNvSpPr>
            <a:spLocks noChangeArrowheads="1"/>
          </p:cNvSpPr>
          <p:nvPr/>
        </p:nvSpPr>
        <p:spPr bwMode="auto">
          <a:xfrm>
            <a:off x="7620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3,2</a:t>
            </a:r>
          </a:p>
        </p:txBody>
      </p:sp>
      <p:sp>
        <p:nvSpPr>
          <p:cNvPr id="17452" name="Rectangle 31"/>
          <p:cNvSpPr>
            <a:spLocks noChangeArrowheads="1"/>
          </p:cNvSpPr>
          <p:nvPr/>
        </p:nvSpPr>
        <p:spPr bwMode="auto">
          <a:xfrm>
            <a:off x="8077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3,3</a:t>
            </a:r>
          </a:p>
        </p:txBody>
      </p:sp>
      <p:sp>
        <p:nvSpPr>
          <p:cNvPr id="17453" name="Rectangle 32"/>
          <p:cNvSpPr>
            <a:spLocks noChangeArrowheads="1"/>
          </p:cNvSpPr>
          <p:nvPr/>
        </p:nvSpPr>
        <p:spPr bwMode="auto">
          <a:xfrm>
            <a:off x="7162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3,1</a:t>
            </a:r>
          </a:p>
        </p:txBody>
      </p:sp>
      <p:sp>
        <p:nvSpPr>
          <p:cNvPr id="17454" name="Rectangle 33"/>
          <p:cNvSpPr>
            <a:spLocks noChangeArrowheads="1"/>
          </p:cNvSpPr>
          <p:nvPr/>
        </p:nvSpPr>
        <p:spPr bwMode="auto">
          <a:xfrm>
            <a:off x="6705600" y="4572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5" name="Rectangle 37"/>
          <p:cNvSpPr>
            <a:spLocks noChangeArrowheads="1"/>
          </p:cNvSpPr>
          <p:nvPr/>
        </p:nvSpPr>
        <p:spPr bwMode="auto">
          <a:xfrm>
            <a:off x="7620000" y="4572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6" name="Rectangle 39"/>
          <p:cNvSpPr>
            <a:spLocks noChangeArrowheads="1"/>
          </p:cNvSpPr>
          <p:nvPr/>
        </p:nvSpPr>
        <p:spPr bwMode="auto">
          <a:xfrm>
            <a:off x="6705600" y="5486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7" name="Rectangle 40"/>
          <p:cNvSpPr>
            <a:spLocks noChangeArrowheads="1"/>
          </p:cNvSpPr>
          <p:nvPr/>
        </p:nvSpPr>
        <p:spPr bwMode="auto">
          <a:xfrm>
            <a:off x="7620000" y="5486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8" name="Rectangle 2"/>
          <p:cNvSpPr>
            <a:spLocks noChangeArrowheads="1"/>
          </p:cNvSpPr>
          <p:nvPr/>
        </p:nvSpPr>
        <p:spPr bwMode="auto">
          <a:xfrm>
            <a:off x="48768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17459" name="Rectangle 3"/>
          <p:cNvSpPr>
            <a:spLocks noChangeArrowheads="1"/>
          </p:cNvSpPr>
          <p:nvPr/>
        </p:nvSpPr>
        <p:spPr bwMode="auto">
          <a:xfrm>
            <a:off x="44196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17460" name="Rectangle 4"/>
          <p:cNvSpPr>
            <a:spLocks noChangeArrowheads="1"/>
          </p:cNvSpPr>
          <p:nvPr/>
        </p:nvSpPr>
        <p:spPr bwMode="auto">
          <a:xfrm>
            <a:off x="44196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17461" name="Rectangle 5"/>
          <p:cNvSpPr>
            <a:spLocks noChangeArrowheads="1"/>
          </p:cNvSpPr>
          <p:nvPr/>
        </p:nvSpPr>
        <p:spPr bwMode="auto">
          <a:xfrm>
            <a:off x="44196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2" name="Rectangle 6"/>
          <p:cNvSpPr>
            <a:spLocks noChangeArrowheads="1"/>
          </p:cNvSpPr>
          <p:nvPr/>
        </p:nvSpPr>
        <p:spPr bwMode="auto">
          <a:xfrm>
            <a:off x="4419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3" name="Rectangle 7"/>
          <p:cNvSpPr>
            <a:spLocks noChangeArrowheads="1"/>
          </p:cNvSpPr>
          <p:nvPr/>
        </p:nvSpPr>
        <p:spPr bwMode="auto">
          <a:xfrm>
            <a:off x="48768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4" name="Rectangle 8"/>
          <p:cNvSpPr>
            <a:spLocks noChangeArrowheads="1"/>
          </p:cNvSpPr>
          <p:nvPr/>
        </p:nvSpPr>
        <p:spPr bwMode="auto">
          <a:xfrm>
            <a:off x="48768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5" name="Rectangle 9"/>
          <p:cNvSpPr>
            <a:spLocks noChangeArrowheads="1"/>
          </p:cNvSpPr>
          <p:nvPr/>
        </p:nvSpPr>
        <p:spPr bwMode="auto">
          <a:xfrm>
            <a:off x="4876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6" name="Rectangle 10"/>
          <p:cNvSpPr>
            <a:spLocks noChangeArrowheads="1"/>
          </p:cNvSpPr>
          <p:nvPr/>
        </p:nvSpPr>
        <p:spPr bwMode="auto">
          <a:xfrm>
            <a:off x="53340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0,2</a:t>
            </a:r>
          </a:p>
        </p:txBody>
      </p:sp>
      <p:sp>
        <p:nvSpPr>
          <p:cNvPr id="17467" name="Rectangle 11"/>
          <p:cNvSpPr>
            <a:spLocks noChangeArrowheads="1"/>
          </p:cNvSpPr>
          <p:nvPr/>
        </p:nvSpPr>
        <p:spPr bwMode="auto">
          <a:xfrm>
            <a:off x="53340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8" name="Rectangle 12"/>
          <p:cNvSpPr>
            <a:spLocks noChangeArrowheads="1"/>
          </p:cNvSpPr>
          <p:nvPr/>
        </p:nvSpPr>
        <p:spPr bwMode="auto">
          <a:xfrm>
            <a:off x="57912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9" name="Rectangle 13"/>
          <p:cNvSpPr>
            <a:spLocks noChangeArrowheads="1"/>
          </p:cNvSpPr>
          <p:nvPr/>
        </p:nvSpPr>
        <p:spPr bwMode="auto">
          <a:xfrm>
            <a:off x="57912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0" name="Rectangle 14"/>
          <p:cNvSpPr>
            <a:spLocks noChangeArrowheads="1"/>
          </p:cNvSpPr>
          <p:nvPr/>
        </p:nvSpPr>
        <p:spPr bwMode="auto">
          <a:xfrm>
            <a:off x="57912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0,3</a:t>
            </a:r>
          </a:p>
        </p:txBody>
      </p:sp>
      <p:sp>
        <p:nvSpPr>
          <p:cNvPr id="17471" name="Rectangle 15"/>
          <p:cNvSpPr>
            <a:spLocks noChangeArrowheads="1"/>
          </p:cNvSpPr>
          <p:nvPr/>
        </p:nvSpPr>
        <p:spPr bwMode="auto">
          <a:xfrm>
            <a:off x="53340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2" name="Rectangle 16"/>
          <p:cNvSpPr>
            <a:spLocks noChangeArrowheads="1"/>
          </p:cNvSpPr>
          <p:nvPr/>
        </p:nvSpPr>
        <p:spPr bwMode="auto">
          <a:xfrm>
            <a:off x="5334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3" name="Rectangle 17"/>
          <p:cNvSpPr>
            <a:spLocks noChangeArrowheads="1"/>
          </p:cNvSpPr>
          <p:nvPr/>
        </p:nvSpPr>
        <p:spPr bwMode="auto">
          <a:xfrm>
            <a:off x="5791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4" name="Rectangle 18"/>
          <p:cNvSpPr>
            <a:spLocks noChangeArrowheads="1"/>
          </p:cNvSpPr>
          <p:nvPr/>
        </p:nvSpPr>
        <p:spPr bwMode="auto">
          <a:xfrm>
            <a:off x="48768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17475" name="Rectangle 19"/>
          <p:cNvSpPr>
            <a:spLocks noChangeArrowheads="1"/>
          </p:cNvSpPr>
          <p:nvPr/>
        </p:nvSpPr>
        <p:spPr bwMode="auto">
          <a:xfrm>
            <a:off x="44196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17476" name="Rectangle 20"/>
          <p:cNvSpPr>
            <a:spLocks noChangeArrowheads="1"/>
          </p:cNvSpPr>
          <p:nvPr/>
        </p:nvSpPr>
        <p:spPr bwMode="auto">
          <a:xfrm>
            <a:off x="53340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2,2</a:t>
            </a:r>
          </a:p>
        </p:txBody>
      </p:sp>
      <p:sp>
        <p:nvSpPr>
          <p:cNvPr id="17477" name="Rectangle 21"/>
          <p:cNvSpPr>
            <a:spLocks noChangeArrowheads="1"/>
          </p:cNvSpPr>
          <p:nvPr/>
        </p:nvSpPr>
        <p:spPr bwMode="auto">
          <a:xfrm>
            <a:off x="57912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2,3</a:t>
            </a:r>
          </a:p>
        </p:txBody>
      </p:sp>
      <p:sp>
        <p:nvSpPr>
          <p:cNvPr id="17478" name="Rectangle 22"/>
          <p:cNvSpPr>
            <a:spLocks noChangeArrowheads="1"/>
          </p:cNvSpPr>
          <p:nvPr/>
        </p:nvSpPr>
        <p:spPr bwMode="auto">
          <a:xfrm>
            <a:off x="48768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2,1</a:t>
            </a:r>
          </a:p>
        </p:txBody>
      </p:sp>
      <p:sp>
        <p:nvSpPr>
          <p:cNvPr id="17479" name="Rectangle 23"/>
          <p:cNvSpPr>
            <a:spLocks noChangeArrowheads="1"/>
          </p:cNvSpPr>
          <p:nvPr/>
        </p:nvSpPr>
        <p:spPr bwMode="auto">
          <a:xfrm>
            <a:off x="57912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1,3</a:t>
            </a:r>
          </a:p>
        </p:txBody>
      </p:sp>
      <p:sp>
        <p:nvSpPr>
          <p:cNvPr id="17480" name="Rectangle 24"/>
          <p:cNvSpPr>
            <a:spLocks noChangeArrowheads="1"/>
          </p:cNvSpPr>
          <p:nvPr/>
        </p:nvSpPr>
        <p:spPr bwMode="auto">
          <a:xfrm>
            <a:off x="53340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1,2</a:t>
            </a:r>
          </a:p>
        </p:txBody>
      </p:sp>
      <p:sp>
        <p:nvSpPr>
          <p:cNvPr id="17481" name="Rectangle 25"/>
          <p:cNvSpPr>
            <a:spLocks noChangeArrowheads="1"/>
          </p:cNvSpPr>
          <p:nvPr/>
        </p:nvSpPr>
        <p:spPr bwMode="auto">
          <a:xfrm>
            <a:off x="4419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2" name="Rectangle 26"/>
          <p:cNvSpPr>
            <a:spLocks noChangeArrowheads="1"/>
          </p:cNvSpPr>
          <p:nvPr/>
        </p:nvSpPr>
        <p:spPr bwMode="auto">
          <a:xfrm>
            <a:off x="4876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3" name="Rectangle 27"/>
          <p:cNvSpPr>
            <a:spLocks noChangeArrowheads="1"/>
          </p:cNvSpPr>
          <p:nvPr/>
        </p:nvSpPr>
        <p:spPr bwMode="auto">
          <a:xfrm>
            <a:off x="5791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4" name="Rectangle 28"/>
          <p:cNvSpPr>
            <a:spLocks noChangeArrowheads="1"/>
          </p:cNvSpPr>
          <p:nvPr/>
        </p:nvSpPr>
        <p:spPr bwMode="auto">
          <a:xfrm>
            <a:off x="5334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5" name="Rectangle 29"/>
          <p:cNvSpPr>
            <a:spLocks noChangeArrowheads="1"/>
          </p:cNvSpPr>
          <p:nvPr/>
        </p:nvSpPr>
        <p:spPr bwMode="auto">
          <a:xfrm>
            <a:off x="4419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17486" name="Rectangle 30"/>
          <p:cNvSpPr>
            <a:spLocks noChangeArrowheads="1"/>
          </p:cNvSpPr>
          <p:nvPr/>
        </p:nvSpPr>
        <p:spPr bwMode="auto">
          <a:xfrm>
            <a:off x="5334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3,2</a:t>
            </a:r>
          </a:p>
        </p:txBody>
      </p:sp>
      <p:sp>
        <p:nvSpPr>
          <p:cNvPr id="17487" name="Rectangle 31"/>
          <p:cNvSpPr>
            <a:spLocks noChangeArrowheads="1"/>
          </p:cNvSpPr>
          <p:nvPr/>
        </p:nvSpPr>
        <p:spPr bwMode="auto">
          <a:xfrm>
            <a:off x="5791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3,3</a:t>
            </a:r>
          </a:p>
        </p:txBody>
      </p:sp>
      <p:sp>
        <p:nvSpPr>
          <p:cNvPr id="17488" name="Rectangle 32"/>
          <p:cNvSpPr>
            <a:spLocks noChangeArrowheads="1"/>
          </p:cNvSpPr>
          <p:nvPr/>
        </p:nvSpPr>
        <p:spPr bwMode="auto">
          <a:xfrm>
            <a:off x="4876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3,1</a:t>
            </a:r>
          </a:p>
        </p:txBody>
      </p:sp>
      <p:sp>
        <p:nvSpPr>
          <p:cNvPr id="17489" name="Rectangle 2"/>
          <p:cNvSpPr>
            <a:spLocks noChangeArrowheads="1"/>
          </p:cNvSpPr>
          <p:nvPr/>
        </p:nvSpPr>
        <p:spPr bwMode="auto">
          <a:xfrm>
            <a:off x="7162800" y="2362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17490" name="Rectangle 3"/>
          <p:cNvSpPr>
            <a:spLocks noChangeArrowheads="1"/>
          </p:cNvSpPr>
          <p:nvPr/>
        </p:nvSpPr>
        <p:spPr bwMode="auto">
          <a:xfrm>
            <a:off x="6705600" y="2362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17491" name="Rectangle 4"/>
          <p:cNvSpPr>
            <a:spLocks noChangeArrowheads="1"/>
          </p:cNvSpPr>
          <p:nvPr/>
        </p:nvSpPr>
        <p:spPr bwMode="auto">
          <a:xfrm>
            <a:off x="6705600" y="2819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1,0</a:t>
            </a:r>
          </a:p>
        </p:txBody>
      </p:sp>
      <p:sp>
        <p:nvSpPr>
          <p:cNvPr id="17492" name="Rectangle 5"/>
          <p:cNvSpPr>
            <a:spLocks noChangeArrowheads="1"/>
          </p:cNvSpPr>
          <p:nvPr/>
        </p:nvSpPr>
        <p:spPr bwMode="auto">
          <a:xfrm>
            <a:off x="6705600" y="3276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3" name="Rectangle 6"/>
          <p:cNvSpPr>
            <a:spLocks noChangeArrowheads="1"/>
          </p:cNvSpPr>
          <p:nvPr/>
        </p:nvSpPr>
        <p:spPr bwMode="auto">
          <a:xfrm>
            <a:off x="67056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4" name="Rectangle 7"/>
          <p:cNvSpPr>
            <a:spLocks noChangeArrowheads="1"/>
          </p:cNvSpPr>
          <p:nvPr/>
        </p:nvSpPr>
        <p:spPr bwMode="auto">
          <a:xfrm>
            <a:off x="7162800" y="2819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5" name="Rectangle 8"/>
          <p:cNvSpPr>
            <a:spLocks noChangeArrowheads="1"/>
          </p:cNvSpPr>
          <p:nvPr/>
        </p:nvSpPr>
        <p:spPr bwMode="auto">
          <a:xfrm>
            <a:off x="7162800" y="3276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6" name="Rectangle 9"/>
          <p:cNvSpPr>
            <a:spLocks noChangeArrowheads="1"/>
          </p:cNvSpPr>
          <p:nvPr/>
        </p:nvSpPr>
        <p:spPr bwMode="auto">
          <a:xfrm>
            <a:off x="71628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7" name="Rectangle 10"/>
          <p:cNvSpPr>
            <a:spLocks noChangeArrowheads="1"/>
          </p:cNvSpPr>
          <p:nvPr/>
        </p:nvSpPr>
        <p:spPr bwMode="auto">
          <a:xfrm>
            <a:off x="7620000" y="2362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0,2</a:t>
            </a:r>
          </a:p>
        </p:txBody>
      </p:sp>
      <p:sp>
        <p:nvSpPr>
          <p:cNvPr id="17498" name="Rectangle 11"/>
          <p:cNvSpPr>
            <a:spLocks noChangeArrowheads="1"/>
          </p:cNvSpPr>
          <p:nvPr/>
        </p:nvSpPr>
        <p:spPr bwMode="auto">
          <a:xfrm>
            <a:off x="7620000" y="2819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9" name="Rectangle 12"/>
          <p:cNvSpPr>
            <a:spLocks noChangeArrowheads="1"/>
          </p:cNvSpPr>
          <p:nvPr/>
        </p:nvSpPr>
        <p:spPr bwMode="auto">
          <a:xfrm>
            <a:off x="8077200" y="2819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0" name="Rectangle 13"/>
          <p:cNvSpPr>
            <a:spLocks noChangeArrowheads="1"/>
          </p:cNvSpPr>
          <p:nvPr/>
        </p:nvSpPr>
        <p:spPr bwMode="auto">
          <a:xfrm>
            <a:off x="8077200" y="3276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1" name="Rectangle 14"/>
          <p:cNvSpPr>
            <a:spLocks noChangeArrowheads="1"/>
          </p:cNvSpPr>
          <p:nvPr/>
        </p:nvSpPr>
        <p:spPr bwMode="auto">
          <a:xfrm>
            <a:off x="8077200" y="2362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0,3</a:t>
            </a:r>
          </a:p>
        </p:txBody>
      </p:sp>
      <p:sp>
        <p:nvSpPr>
          <p:cNvPr id="17502" name="Rectangle 15"/>
          <p:cNvSpPr>
            <a:spLocks noChangeArrowheads="1"/>
          </p:cNvSpPr>
          <p:nvPr/>
        </p:nvSpPr>
        <p:spPr bwMode="auto">
          <a:xfrm>
            <a:off x="7620000" y="3276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3" name="Rectangle 16"/>
          <p:cNvSpPr>
            <a:spLocks noChangeArrowheads="1"/>
          </p:cNvSpPr>
          <p:nvPr/>
        </p:nvSpPr>
        <p:spPr bwMode="auto">
          <a:xfrm>
            <a:off x="76200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4" name="Rectangle 17"/>
          <p:cNvSpPr>
            <a:spLocks noChangeArrowheads="1"/>
          </p:cNvSpPr>
          <p:nvPr/>
        </p:nvSpPr>
        <p:spPr bwMode="auto">
          <a:xfrm>
            <a:off x="80772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5" name="Rectangle 18"/>
          <p:cNvSpPr>
            <a:spLocks noChangeArrowheads="1"/>
          </p:cNvSpPr>
          <p:nvPr/>
        </p:nvSpPr>
        <p:spPr bwMode="auto">
          <a:xfrm>
            <a:off x="7162800" y="2819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17506" name="Rectangle 19"/>
          <p:cNvSpPr>
            <a:spLocks noChangeArrowheads="1"/>
          </p:cNvSpPr>
          <p:nvPr/>
        </p:nvSpPr>
        <p:spPr bwMode="auto">
          <a:xfrm>
            <a:off x="6705600" y="3276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17507" name="Rectangle 20"/>
          <p:cNvSpPr>
            <a:spLocks noChangeArrowheads="1"/>
          </p:cNvSpPr>
          <p:nvPr/>
        </p:nvSpPr>
        <p:spPr bwMode="auto">
          <a:xfrm>
            <a:off x="7620000" y="3276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2,2</a:t>
            </a:r>
          </a:p>
        </p:txBody>
      </p:sp>
      <p:sp>
        <p:nvSpPr>
          <p:cNvPr id="17508" name="Rectangle 21"/>
          <p:cNvSpPr>
            <a:spLocks noChangeArrowheads="1"/>
          </p:cNvSpPr>
          <p:nvPr/>
        </p:nvSpPr>
        <p:spPr bwMode="auto">
          <a:xfrm>
            <a:off x="8077200" y="3276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2,3</a:t>
            </a:r>
          </a:p>
        </p:txBody>
      </p:sp>
      <p:sp>
        <p:nvSpPr>
          <p:cNvPr id="17509" name="Rectangle 22"/>
          <p:cNvSpPr>
            <a:spLocks noChangeArrowheads="1"/>
          </p:cNvSpPr>
          <p:nvPr/>
        </p:nvSpPr>
        <p:spPr bwMode="auto">
          <a:xfrm>
            <a:off x="7162800" y="3276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2,1</a:t>
            </a:r>
          </a:p>
        </p:txBody>
      </p:sp>
      <p:sp>
        <p:nvSpPr>
          <p:cNvPr id="17510" name="Rectangle 23"/>
          <p:cNvSpPr>
            <a:spLocks noChangeArrowheads="1"/>
          </p:cNvSpPr>
          <p:nvPr/>
        </p:nvSpPr>
        <p:spPr bwMode="auto">
          <a:xfrm>
            <a:off x="8077200" y="2819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1,3</a:t>
            </a:r>
          </a:p>
        </p:txBody>
      </p:sp>
      <p:sp>
        <p:nvSpPr>
          <p:cNvPr id="17511" name="Rectangle 24"/>
          <p:cNvSpPr>
            <a:spLocks noChangeArrowheads="1"/>
          </p:cNvSpPr>
          <p:nvPr/>
        </p:nvSpPr>
        <p:spPr bwMode="auto">
          <a:xfrm>
            <a:off x="7620000" y="2819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1,2</a:t>
            </a:r>
          </a:p>
        </p:txBody>
      </p:sp>
      <p:sp>
        <p:nvSpPr>
          <p:cNvPr id="17512" name="Rectangle 25"/>
          <p:cNvSpPr>
            <a:spLocks noChangeArrowheads="1"/>
          </p:cNvSpPr>
          <p:nvPr/>
        </p:nvSpPr>
        <p:spPr bwMode="auto">
          <a:xfrm>
            <a:off x="67056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3" name="Rectangle 26"/>
          <p:cNvSpPr>
            <a:spLocks noChangeArrowheads="1"/>
          </p:cNvSpPr>
          <p:nvPr/>
        </p:nvSpPr>
        <p:spPr bwMode="auto">
          <a:xfrm>
            <a:off x="71628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4" name="Rectangle 27"/>
          <p:cNvSpPr>
            <a:spLocks noChangeArrowheads="1"/>
          </p:cNvSpPr>
          <p:nvPr/>
        </p:nvSpPr>
        <p:spPr bwMode="auto">
          <a:xfrm>
            <a:off x="80772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5" name="Rectangle 28"/>
          <p:cNvSpPr>
            <a:spLocks noChangeArrowheads="1"/>
          </p:cNvSpPr>
          <p:nvPr/>
        </p:nvSpPr>
        <p:spPr bwMode="auto">
          <a:xfrm>
            <a:off x="76200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6" name="Rectangle 29"/>
          <p:cNvSpPr>
            <a:spLocks noChangeArrowheads="1"/>
          </p:cNvSpPr>
          <p:nvPr/>
        </p:nvSpPr>
        <p:spPr bwMode="auto">
          <a:xfrm>
            <a:off x="67056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17517" name="Rectangle 30"/>
          <p:cNvSpPr>
            <a:spLocks noChangeArrowheads="1"/>
          </p:cNvSpPr>
          <p:nvPr/>
        </p:nvSpPr>
        <p:spPr bwMode="auto">
          <a:xfrm>
            <a:off x="76200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3,2</a:t>
            </a:r>
          </a:p>
        </p:txBody>
      </p:sp>
      <p:sp>
        <p:nvSpPr>
          <p:cNvPr id="17518" name="Rectangle 31"/>
          <p:cNvSpPr>
            <a:spLocks noChangeArrowheads="1"/>
          </p:cNvSpPr>
          <p:nvPr/>
        </p:nvSpPr>
        <p:spPr bwMode="auto">
          <a:xfrm>
            <a:off x="80772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3,3</a:t>
            </a:r>
          </a:p>
        </p:txBody>
      </p:sp>
      <p:sp>
        <p:nvSpPr>
          <p:cNvPr id="17519" name="Rectangle 32"/>
          <p:cNvSpPr>
            <a:spLocks noChangeArrowheads="1"/>
          </p:cNvSpPr>
          <p:nvPr/>
        </p:nvSpPr>
        <p:spPr bwMode="auto">
          <a:xfrm>
            <a:off x="7162800" y="3733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3,1</a:t>
            </a:r>
          </a:p>
        </p:txBody>
      </p:sp>
      <p:sp>
        <p:nvSpPr>
          <p:cNvPr id="17520" name="TextBox 116"/>
          <p:cNvSpPr txBox="1">
            <a:spLocks noChangeArrowheads="1"/>
          </p:cNvSpPr>
          <p:nvPr/>
        </p:nvSpPr>
        <p:spPr bwMode="auto">
          <a:xfrm>
            <a:off x="2514600" y="4572000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2400"/>
              <a:t>Row = 0</a:t>
            </a:r>
          </a:p>
        </p:txBody>
      </p:sp>
      <p:sp>
        <p:nvSpPr>
          <p:cNvPr id="17521" name="TextBox 117"/>
          <p:cNvSpPr txBox="1">
            <a:spLocks noChangeArrowheads="1"/>
          </p:cNvSpPr>
          <p:nvPr/>
        </p:nvSpPr>
        <p:spPr bwMode="auto">
          <a:xfrm>
            <a:off x="2514600" y="5029200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sz="2400"/>
              <a:t>Row = 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609600" y="3124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blockIdx.x</a:t>
            </a:r>
            <a:endParaRPr lang="en-US" dirty="0"/>
          </a:p>
        </p:txBody>
      </p:sp>
      <p:sp>
        <p:nvSpPr>
          <p:cNvPr id="123" name="Rectangle 122"/>
          <p:cNvSpPr/>
          <p:nvPr/>
        </p:nvSpPr>
        <p:spPr>
          <a:xfrm>
            <a:off x="2819400" y="3124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blockIdx.y</a:t>
            </a:r>
            <a:endParaRPr lang="en-US" dirty="0"/>
          </a:p>
        </p:txBody>
      </p:sp>
      <p:cxnSp>
        <p:nvCxnSpPr>
          <p:cNvPr id="124" name="Straight Arrow Connector 123"/>
          <p:cNvCxnSpPr/>
          <p:nvPr/>
        </p:nvCxnSpPr>
        <p:spPr>
          <a:xfrm flipV="1">
            <a:off x="1143000" y="2209800"/>
            <a:ext cx="381000" cy="914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H="1" flipV="1">
            <a:off x="1600200" y="2590800"/>
            <a:ext cx="19050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/>
          <p:cNvSpPr/>
          <p:nvPr/>
        </p:nvSpPr>
        <p:spPr>
          <a:xfrm>
            <a:off x="1143000" y="1219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blockDim.x</a:t>
            </a:r>
            <a:endParaRPr lang="en-US" dirty="0"/>
          </a:p>
        </p:txBody>
      </p:sp>
      <p:sp>
        <p:nvSpPr>
          <p:cNvPr id="119" name="Rectangle 118"/>
          <p:cNvSpPr/>
          <p:nvPr/>
        </p:nvSpPr>
        <p:spPr>
          <a:xfrm>
            <a:off x="3352800" y="1219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blockDim.y</a:t>
            </a:r>
            <a:endParaRPr lang="en-US" dirty="0"/>
          </a:p>
        </p:txBody>
      </p:sp>
      <p:cxnSp>
        <p:nvCxnSpPr>
          <p:cNvPr id="120" name="Straight Arrow Connector 119"/>
          <p:cNvCxnSpPr/>
          <p:nvPr/>
        </p:nvCxnSpPr>
        <p:spPr>
          <a:xfrm>
            <a:off x="2057400" y="1752600"/>
            <a:ext cx="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>
            <a:off x="2057400" y="1765300"/>
            <a:ext cx="2206625" cy="7493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Tiled Multiply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57200" y="1143000"/>
            <a:ext cx="5257800" cy="5029200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/>
            <a:r>
              <a:rPr lang="en-US" dirty="0" smtClean="0"/>
              <a:t>Break up the execution of the kernel into phases so that the data accesses in each phase is focused on one subset (tile) of </a:t>
            </a:r>
            <a:r>
              <a:rPr lang="en-US" dirty="0" err="1" smtClean="0"/>
              <a:t>Md</a:t>
            </a:r>
            <a:r>
              <a:rPr lang="en-US" dirty="0" smtClean="0"/>
              <a:t> and </a:t>
            </a:r>
            <a:r>
              <a:rPr lang="en-US" dirty="0" err="1" smtClean="0"/>
              <a:t>Nd</a:t>
            </a:r>
            <a:endParaRPr lang="en-US" dirty="0" smtClean="0"/>
          </a:p>
        </p:txBody>
      </p:sp>
      <p:grpSp>
        <p:nvGrpSpPr>
          <p:cNvPr id="2" name="Group 92"/>
          <p:cNvGrpSpPr>
            <a:grpSpLocks/>
          </p:cNvGrpSpPr>
          <p:nvPr/>
        </p:nvGrpSpPr>
        <p:grpSpPr bwMode="auto">
          <a:xfrm>
            <a:off x="2209800" y="228600"/>
            <a:ext cx="6934200" cy="6483350"/>
            <a:chOff x="1392" y="144"/>
            <a:chExt cx="4368" cy="4084"/>
          </a:xfrm>
        </p:grpSpPr>
        <p:sp>
          <p:nvSpPr>
            <p:cNvPr id="18440" name="Text Box 5"/>
            <p:cNvSpPr txBox="1">
              <a:spLocks noChangeArrowheads="1"/>
            </p:cNvSpPr>
            <p:nvPr/>
          </p:nvSpPr>
          <p:spPr bwMode="auto">
            <a:xfrm>
              <a:off x="2544" y="2562"/>
              <a:ext cx="1536" cy="156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r>
                <a:rPr lang="en-US" sz="1200" b="1">
                  <a:solidFill>
                    <a:schemeClr val="bg1"/>
                  </a:solidFill>
                  <a:latin typeface="Arial" pitchFamily="34" charset="0"/>
                </a:rPr>
                <a:t>Md</a:t>
              </a:r>
              <a:endParaRPr lang="en-US" sz="18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41" name="Text Box 6"/>
            <p:cNvSpPr txBox="1">
              <a:spLocks noChangeArrowheads="1"/>
            </p:cNvSpPr>
            <p:nvPr/>
          </p:nvSpPr>
          <p:spPr bwMode="auto">
            <a:xfrm>
              <a:off x="3072" y="3120"/>
              <a:ext cx="517" cy="501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18442" name="Text Box 7"/>
            <p:cNvSpPr txBox="1">
              <a:spLocks noChangeArrowheads="1"/>
            </p:cNvSpPr>
            <p:nvPr/>
          </p:nvSpPr>
          <p:spPr bwMode="auto">
            <a:xfrm>
              <a:off x="4128" y="1008"/>
              <a:ext cx="1632" cy="153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r>
                <a:rPr lang="en-US" sz="1200" b="1">
                  <a:solidFill>
                    <a:schemeClr val="bg1"/>
                  </a:solidFill>
                  <a:latin typeface="Arial" pitchFamily="34" charset="0"/>
                </a:rPr>
                <a:t>Nd</a:t>
              </a:r>
              <a:endParaRPr lang="en-US" sz="18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43" name="Text Box 8"/>
            <p:cNvSpPr txBox="1">
              <a:spLocks noChangeArrowheads="1"/>
            </p:cNvSpPr>
            <p:nvPr/>
          </p:nvSpPr>
          <p:spPr bwMode="auto">
            <a:xfrm>
              <a:off x="4656" y="1536"/>
              <a:ext cx="513" cy="55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18444" name="Text Box 9"/>
            <p:cNvSpPr txBox="1">
              <a:spLocks noChangeArrowheads="1"/>
            </p:cNvSpPr>
            <p:nvPr/>
          </p:nvSpPr>
          <p:spPr bwMode="auto">
            <a:xfrm>
              <a:off x="4128" y="2565"/>
              <a:ext cx="1632" cy="1563"/>
            </a:xfrm>
            <a:prstGeom prst="rect">
              <a:avLst/>
            </a:prstGeom>
            <a:solidFill>
              <a:srgbClr val="99FF66"/>
            </a:solidFill>
            <a:ln w="9525" algn="ctr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r>
                <a:rPr lang="en-US" sz="1200" b="1">
                  <a:solidFill>
                    <a:schemeClr val="bg1"/>
                  </a:solidFill>
                  <a:latin typeface="Arial" pitchFamily="34" charset="0"/>
                </a:rPr>
                <a:t>Pd</a:t>
              </a:r>
              <a:endParaRPr lang="en-US" sz="18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45" name="Text Box 10"/>
            <p:cNvSpPr txBox="1">
              <a:spLocks noChangeArrowheads="1"/>
            </p:cNvSpPr>
            <p:nvPr/>
          </p:nvSpPr>
          <p:spPr bwMode="auto">
            <a:xfrm>
              <a:off x="4650" y="3103"/>
              <a:ext cx="519" cy="51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r>
                <a:rPr lang="en-US" sz="1200" b="1">
                  <a:solidFill>
                    <a:schemeClr val="bg1"/>
                  </a:solidFill>
                  <a:latin typeface="Arial" pitchFamily="34" charset="0"/>
                </a:rPr>
                <a:t>Pd</a:t>
              </a:r>
              <a:r>
                <a:rPr lang="en-US" sz="1200" b="1" baseline="-25000">
                  <a:solidFill>
                    <a:schemeClr val="bg1"/>
                  </a:solidFill>
                  <a:latin typeface="Arial" pitchFamily="34" charset="0"/>
                </a:rPr>
                <a:t>sub</a:t>
              </a:r>
              <a:endParaRPr lang="en-US" sz="18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46" name="Line 11"/>
            <p:cNvSpPr>
              <a:spLocks noChangeShapeType="1"/>
            </p:cNvSpPr>
            <p:nvPr/>
          </p:nvSpPr>
          <p:spPr bwMode="auto">
            <a:xfrm>
              <a:off x="4650" y="2520"/>
              <a:ext cx="0" cy="577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Line 12"/>
            <p:cNvSpPr>
              <a:spLocks noChangeShapeType="1"/>
            </p:cNvSpPr>
            <p:nvPr/>
          </p:nvSpPr>
          <p:spPr bwMode="auto">
            <a:xfrm>
              <a:off x="5165" y="2526"/>
              <a:ext cx="0" cy="576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Line 13"/>
            <p:cNvSpPr>
              <a:spLocks noChangeShapeType="1"/>
            </p:cNvSpPr>
            <p:nvPr/>
          </p:nvSpPr>
          <p:spPr bwMode="auto">
            <a:xfrm>
              <a:off x="4062" y="3108"/>
              <a:ext cx="588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9" name="Line 14"/>
            <p:cNvSpPr>
              <a:spLocks noChangeShapeType="1"/>
            </p:cNvSpPr>
            <p:nvPr/>
          </p:nvSpPr>
          <p:spPr bwMode="auto">
            <a:xfrm>
              <a:off x="4062" y="3617"/>
              <a:ext cx="588" cy="1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Line 16"/>
            <p:cNvSpPr>
              <a:spLocks noChangeShapeType="1"/>
            </p:cNvSpPr>
            <p:nvPr/>
          </p:nvSpPr>
          <p:spPr bwMode="auto">
            <a:xfrm>
              <a:off x="4968" y="2506"/>
              <a:ext cx="1" cy="985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Line 17"/>
            <p:cNvSpPr>
              <a:spLocks noChangeShapeType="1"/>
            </p:cNvSpPr>
            <p:nvPr/>
          </p:nvSpPr>
          <p:spPr bwMode="auto">
            <a:xfrm>
              <a:off x="4934" y="2503"/>
              <a:ext cx="0" cy="983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Line 18"/>
            <p:cNvSpPr>
              <a:spLocks noChangeShapeType="1"/>
            </p:cNvSpPr>
            <p:nvPr/>
          </p:nvSpPr>
          <p:spPr bwMode="auto">
            <a:xfrm flipH="1">
              <a:off x="3539" y="3099"/>
              <a:ext cx="0" cy="518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Line 19"/>
            <p:cNvSpPr>
              <a:spLocks noChangeShapeType="1"/>
            </p:cNvSpPr>
            <p:nvPr/>
          </p:nvSpPr>
          <p:spPr bwMode="auto">
            <a:xfrm flipV="1">
              <a:off x="4650" y="1980"/>
              <a:ext cx="515" cy="1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Line 20"/>
            <p:cNvSpPr>
              <a:spLocks noChangeShapeType="1"/>
            </p:cNvSpPr>
            <p:nvPr/>
          </p:nvSpPr>
          <p:spPr bwMode="auto">
            <a:xfrm>
              <a:off x="5616" y="2559"/>
              <a:ext cx="3" cy="16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5" name="Line 21"/>
            <p:cNvSpPr>
              <a:spLocks noChangeShapeType="1"/>
            </p:cNvSpPr>
            <p:nvPr/>
          </p:nvSpPr>
          <p:spPr bwMode="auto">
            <a:xfrm rot="-5400000" flipH="1" flipV="1">
              <a:off x="4920" y="3240"/>
              <a:ext cx="0" cy="16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6" name="Line 22"/>
            <p:cNvSpPr>
              <a:spLocks noChangeShapeType="1"/>
            </p:cNvSpPr>
            <p:nvPr/>
          </p:nvSpPr>
          <p:spPr bwMode="auto">
            <a:xfrm>
              <a:off x="5240" y="3101"/>
              <a:ext cx="4" cy="5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7" name="Line 23"/>
            <p:cNvSpPr>
              <a:spLocks noChangeShapeType="1"/>
            </p:cNvSpPr>
            <p:nvPr/>
          </p:nvSpPr>
          <p:spPr bwMode="auto">
            <a:xfrm rot="-5400000">
              <a:off x="4904" y="3440"/>
              <a:ext cx="4" cy="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8" name="Text Box 24"/>
            <p:cNvSpPr txBox="1">
              <a:spLocks noChangeArrowheads="1"/>
            </p:cNvSpPr>
            <p:nvPr/>
          </p:nvSpPr>
          <p:spPr bwMode="auto">
            <a:xfrm>
              <a:off x="4673" y="3746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TILE_WIDTH</a:t>
              </a:r>
            </a:p>
          </p:txBody>
        </p:sp>
        <p:sp>
          <p:nvSpPr>
            <p:cNvPr id="18459" name="Text Box 25"/>
            <p:cNvSpPr txBox="1">
              <a:spLocks noChangeArrowheads="1"/>
            </p:cNvSpPr>
            <p:nvPr/>
          </p:nvSpPr>
          <p:spPr bwMode="auto">
            <a:xfrm>
              <a:off x="4777" y="3950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WIDTH</a:t>
              </a:r>
              <a:endParaRPr lang="en-US" sz="18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60" name="Text Box 26"/>
            <p:cNvSpPr txBox="1">
              <a:spLocks noChangeArrowheads="1"/>
            </p:cNvSpPr>
            <p:nvPr/>
          </p:nvSpPr>
          <p:spPr bwMode="auto">
            <a:xfrm>
              <a:off x="3410" y="3957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WIDTH</a:t>
              </a:r>
              <a:endParaRPr lang="en-US" sz="9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61" name="Line 27"/>
            <p:cNvSpPr>
              <a:spLocks noChangeShapeType="1"/>
            </p:cNvSpPr>
            <p:nvPr/>
          </p:nvSpPr>
          <p:spPr bwMode="auto">
            <a:xfrm rot="-5400000">
              <a:off x="3330" y="3438"/>
              <a:ext cx="4" cy="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2" name="Text Box 28"/>
            <p:cNvSpPr txBox="1">
              <a:spLocks noChangeArrowheads="1"/>
            </p:cNvSpPr>
            <p:nvPr/>
          </p:nvSpPr>
          <p:spPr bwMode="auto">
            <a:xfrm>
              <a:off x="3216" y="3744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TILE_WIDTH</a:t>
              </a:r>
              <a:endParaRPr lang="en-US" sz="9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63" name="Line 29"/>
            <p:cNvSpPr>
              <a:spLocks noChangeShapeType="1"/>
            </p:cNvSpPr>
            <p:nvPr/>
          </p:nvSpPr>
          <p:spPr bwMode="auto">
            <a:xfrm rot="-5400000">
              <a:off x="2801" y="3439"/>
              <a:ext cx="4" cy="5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4" name="Text Box 30"/>
            <p:cNvSpPr txBox="1">
              <a:spLocks noChangeArrowheads="1"/>
            </p:cNvSpPr>
            <p:nvPr/>
          </p:nvSpPr>
          <p:spPr bwMode="auto">
            <a:xfrm>
              <a:off x="2688" y="3744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TILE_WIDTH</a:t>
              </a:r>
              <a:endParaRPr lang="en-US" sz="9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65" name="Line 31"/>
            <p:cNvSpPr>
              <a:spLocks noChangeShapeType="1"/>
            </p:cNvSpPr>
            <p:nvPr/>
          </p:nvSpPr>
          <p:spPr bwMode="auto">
            <a:xfrm>
              <a:off x="5198" y="1563"/>
              <a:ext cx="4" cy="5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6" name="Line 32"/>
            <p:cNvSpPr>
              <a:spLocks noChangeShapeType="1"/>
            </p:cNvSpPr>
            <p:nvPr/>
          </p:nvSpPr>
          <p:spPr bwMode="auto">
            <a:xfrm>
              <a:off x="5195" y="1033"/>
              <a:ext cx="4" cy="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Text Box 34"/>
            <p:cNvSpPr txBox="1">
              <a:spLocks noChangeArrowheads="1"/>
            </p:cNvSpPr>
            <p:nvPr/>
          </p:nvSpPr>
          <p:spPr bwMode="auto">
            <a:xfrm>
              <a:off x="4934" y="3491"/>
              <a:ext cx="35" cy="34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endParaRPr lang="en-US" sz="1200">
                <a:latin typeface="Times New Roman" pitchFamily="18" charset="0"/>
              </a:endParaRPr>
            </a:p>
            <a:p>
              <a:pPr eaLnBrk="1" hangingPunct="1"/>
              <a:endParaRPr lang="en-US" sz="1200">
                <a:latin typeface="Times New Roman" pitchFamily="18" charset="0"/>
              </a:endParaRPr>
            </a:p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18468" name="Line 35"/>
            <p:cNvSpPr>
              <a:spLocks noChangeShapeType="1"/>
            </p:cNvSpPr>
            <p:nvPr/>
          </p:nvSpPr>
          <p:spPr bwMode="auto">
            <a:xfrm>
              <a:off x="4054" y="3491"/>
              <a:ext cx="869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6"/>
            <p:cNvSpPr>
              <a:spLocks noChangeShapeType="1"/>
            </p:cNvSpPr>
            <p:nvPr/>
          </p:nvSpPr>
          <p:spPr bwMode="auto">
            <a:xfrm>
              <a:off x="4054" y="3525"/>
              <a:ext cx="869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Line 37"/>
            <p:cNvSpPr>
              <a:spLocks noChangeShapeType="1"/>
            </p:cNvSpPr>
            <p:nvPr/>
          </p:nvSpPr>
          <p:spPr bwMode="auto">
            <a:xfrm rot="-5400000">
              <a:off x="3307" y="3314"/>
              <a:ext cx="3" cy="152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1" name="Line 38"/>
            <p:cNvSpPr>
              <a:spLocks noChangeShapeType="1"/>
            </p:cNvSpPr>
            <p:nvPr/>
          </p:nvSpPr>
          <p:spPr bwMode="auto">
            <a:xfrm rot="10800000" flipH="1">
              <a:off x="5614" y="1008"/>
              <a:ext cx="2" cy="15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2" name="Rectangle 39"/>
            <p:cNvSpPr>
              <a:spLocks noChangeArrowheads="1"/>
            </p:cNvSpPr>
            <p:nvPr/>
          </p:nvSpPr>
          <p:spPr bwMode="auto">
            <a:xfrm>
              <a:off x="2574" y="3742"/>
              <a:ext cx="11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3" name="Rectangle 40"/>
            <p:cNvSpPr>
              <a:spLocks noChangeArrowheads="1"/>
            </p:cNvSpPr>
            <p:nvPr/>
          </p:nvSpPr>
          <p:spPr bwMode="auto">
            <a:xfrm>
              <a:off x="4015" y="3107"/>
              <a:ext cx="11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4" name="Rectangle 41"/>
            <p:cNvSpPr>
              <a:spLocks noChangeArrowheads="1"/>
            </p:cNvSpPr>
            <p:nvPr/>
          </p:nvSpPr>
          <p:spPr bwMode="auto">
            <a:xfrm>
              <a:off x="5129" y="1348"/>
              <a:ext cx="11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5" name="Line 42"/>
            <p:cNvSpPr>
              <a:spLocks noChangeShapeType="1"/>
            </p:cNvSpPr>
            <p:nvPr/>
          </p:nvSpPr>
          <p:spPr bwMode="auto">
            <a:xfrm>
              <a:off x="4648" y="972"/>
              <a:ext cx="51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6" name="Line 43"/>
            <p:cNvSpPr>
              <a:spLocks noChangeShapeType="1"/>
            </p:cNvSpPr>
            <p:nvPr/>
          </p:nvSpPr>
          <p:spPr bwMode="auto">
            <a:xfrm>
              <a:off x="4107" y="535"/>
              <a:ext cx="1601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7" name="Text Box 44"/>
            <p:cNvSpPr txBox="1">
              <a:spLocks noChangeArrowheads="1"/>
            </p:cNvSpPr>
            <p:nvPr/>
          </p:nvSpPr>
          <p:spPr bwMode="auto">
            <a:xfrm>
              <a:off x="4752" y="144"/>
              <a:ext cx="2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CC00"/>
                  </a:solidFill>
                  <a:latin typeface="Arial" pitchFamily="34" charset="0"/>
                </a:rPr>
                <a:t>bx</a:t>
              </a:r>
            </a:p>
          </p:txBody>
        </p:sp>
        <p:sp>
          <p:nvSpPr>
            <p:cNvPr id="18478" name="Text Box 45"/>
            <p:cNvSpPr txBox="1">
              <a:spLocks noChangeArrowheads="1"/>
            </p:cNvSpPr>
            <p:nvPr/>
          </p:nvSpPr>
          <p:spPr bwMode="auto">
            <a:xfrm>
              <a:off x="4826" y="592"/>
              <a:ext cx="2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pitchFamily="34" charset="0"/>
                </a:rPr>
                <a:t>tx</a:t>
              </a:r>
            </a:p>
          </p:txBody>
        </p:sp>
        <p:sp>
          <p:nvSpPr>
            <p:cNvPr id="18479" name="Text Box 46"/>
            <p:cNvSpPr txBox="1">
              <a:spLocks noChangeArrowheads="1"/>
            </p:cNvSpPr>
            <p:nvPr/>
          </p:nvSpPr>
          <p:spPr bwMode="auto">
            <a:xfrm>
              <a:off x="4572" y="754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8480" name="Text Box 47"/>
            <p:cNvSpPr txBox="1">
              <a:spLocks noChangeArrowheads="1"/>
            </p:cNvSpPr>
            <p:nvPr/>
          </p:nvSpPr>
          <p:spPr bwMode="auto">
            <a:xfrm>
              <a:off x="4636" y="754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18481" name="Text Box 48"/>
            <p:cNvSpPr txBox="1">
              <a:spLocks noChangeArrowheads="1"/>
            </p:cNvSpPr>
            <p:nvPr/>
          </p:nvSpPr>
          <p:spPr bwMode="auto">
            <a:xfrm>
              <a:off x="4802" y="753"/>
              <a:ext cx="77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TILE_WIDTH-1</a:t>
              </a:r>
            </a:p>
          </p:txBody>
        </p:sp>
        <p:sp>
          <p:nvSpPr>
            <p:cNvPr id="18482" name="Text Box 49"/>
            <p:cNvSpPr txBox="1">
              <a:spLocks noChangeArrowheads="1"/>
            </p:cNvSpPr>
            <p:nvPr/>
          </p:nvSpPr>
          <p:spPr bwMode="auto">
            <a:xfrm>
              <a:off x="4700" y="754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18483" name="Line 50"/>
            <p:cNvSpPr>
              <a:spLocks noChangeShapeType="1"/>
            </p:cNvSpPr>
            <p:nvPr/>
          </p:nvSpPr>
          <p:spPr bwMode="auto">
            <a:xfrm>
              <a:off x="4656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4" name="Line 51"/>
            <p:cNvSpPr>
              <a:spLocks noChangeShapeType="1"/>
            </p:cNvSpPr>
            <p:nvPr/>
          </p:nvSpPr>
          <p:spPr bwMode="auto">
            <a:xfrm>
              <a:off x="5160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5" name="Line 52"/>
            <p:cNvSpPr>
              <a:spLocks noChangeShapeType="1"/>
            </p:cNvSpPr>
            <p:nvPr/>
          </p:nvSpPr>
          <p:spPr bwMode="auto">
            <a:xfrm>
              <a:off x="4120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6" name="Line 53"/>
            <p:cNvSpPr>
              <a:spLocks noChangeShapeType="1"/>
            </p:cNvSpPr>
            <p:nvPr/>
          </p:nvSpPr>
          <p:spPr bwMode="auto">
            <a:xfrm>
              <a:off x="5168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7" name="Line 54"/>
            <p:cNvSpPr>
              <a:spLocks noChangeShapeType="1"/>
            </p:cNvSpPr>
            <p:nvPr/>
          </p:nvSpPr>
          <p:spPr bwMode="auto">
            <a:xfrm>
              <a:off x="5704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8" name="Text Box 55"/>
            <p:cNvSpPr txBox="1">
              <a:spLocks noChangeArrowheads="1"/>
            </p:cNvSpPr>
            <p:nvPr/>
          </p:nvSpPr>
          <p:spPr bwMode="auto">
            <a:xfrm>
              <a:off x="4292" y="318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8489" name="Text Box 56"/>
            <p:cNvSpPr txBox="1">
              <a:spLocks noChangeArrowheads="1"/>
            </p:cNvSpPr>
            <p:nvPr/>
          </p:nvSpPr>
          <p:spPr bwMode="auto">
            <a:xfrm>
              <a:off x="4796" y="318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18490" name="Text Box 57"/>
            <p:cNvSpPr txBox="1">
              <a:spLocks noChangeArrowheads="1"/>
            </p:cNvSpPr>
            <p:nvPr/>
          </p:nvSpPr>
          <p:spPr bwMode="auto">
            <a:xfrm>
              <a:off x="5332" y="318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18491" name="Line 59"/>
            <p:cNvSpPr>
              <a:spLocks noChangeShapeType="1"/>
            </p:cNvSpPr>
            <p:nvPr/>
          </p:nvSpPr>
          <p:spPr bwMode="auto">
            <a:xfrm rot="-5400000">
              <a:off x="2258" y="3386"/>
              <a:ext cx="51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 type="non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2" name="Line 60"/>
            <p:cNvSpPr>
              <a:spLocks noChangeShapeType="1"/>
            </p:cNvSpPr>
            <p:nvPr/>
          </p:nvSpPr>
          <p:spPr bwMode="auto">
            <a:xfrm rot="-5400000">
              <a:off x="1039" y="3428"/>
              <a:ext cx="1601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 type="non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3" name="Text Box 61"/>
            <p:cNvSpPr txBox="1">
              <a:spLocks noChangeArrowheads="1"/>
            </p:cNvSpPr>
            <p:nvPr/>
          </p:nvSpPr>
          <p:spPr bwMode="auto">
            <a:xfrm>
              <a:off x="1392" y="3325"/>
              <a:ext cx="2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CC00"/>
                  </a:solidFill>
                  <a:latin typeface="Arial" pitchFamily="34" charset="0"/>
                </a:rPr>
                <a:t>by</a:t>
              </a:r>
            </a:p>
          </p:txBody>
        </p:sp>
        <p:sp>
          <p:nvSpPr>
            <p:cNvPr id="18494" name="Text Box 62"/>
            <p:cNvSpPr txBox="1">
              <a:spLocks noChangeArrowheads="1"/>
            </p:cNvSpPr>
            <p:nvPr/>
          </p:nvSpPr>
          <p:spPr bwMode="auto">
            <a:xfrm>
              <a:off x="1872" y="3264"/>
              <a:ext cx="2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pitchFamily="34" charset="0"/>
                </a:rPr>
                <a:t>ty</a:t>
              </a:r>
            </a:p>
          </p:txBody>
        </p:sp>
        <p:sp>
          <p:nvSpPr>
            <p:cNvPr id="18495" name="Text Box 63"/>
            <p:cNvSpPr txBox="1">
              <a:spLocks noChangeArrowheads="1"/>
            </p:cNvSpPr>
            <p:nvPr/>
          </p:nvSpPr>
          <p:spPr bwMode="auto">
            <a:xfrm>
              <a:off x="2312" y="3232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18496" name="Text Box 64"/>
            <p:cNvSpPr txBox="1">
              <a:spLocks noChangeArrowheads="1"/>
            </p:cNvSpPr>
            <p:nvPr/>
          </p:nvSpPr>
          <p:spPr bwMode="auto">
            <a:xfrm>
              <a:off x="2312" y="3152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18497" name="Line 65"/>
            <p:cNvSpPr>
              <a:spLocks noChangeShapeType="1"/>
            </p:cNvSpPr>
            <p:nvPr/>
          </p:nvSpPr>
          <p:spPr bwMode="auto">
            <a:xfrm rot="-5400000">
              <a:off x="2488" y="3288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8" name="Line 66"/>
            <p:cNvSpPr>
              <a:spLocks noChangeShapeType="1"/>
            </p:cNvSpPr>
            <p:nvPr/>
          </p:nvSpPr>
          <p:spPr bwMode="auto">
            <a:xfrm rot="-5400000">
              <a:off x="2488" y="3224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9" name="Text Box 67"/>
            <p:cNvSpPr txBox="1">
              <a:spLocks noChangeArrowheads="1"/>
            </p:cNvSpPr>
            <p:nvPr/>
          </p:nvSpPr>
          <p:spPr bwMode="auto">
            <a:xfrm>
              <a:off x="2304" y="3072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8500" name="Line 68"/>
            <p:cNvSpPr>
              <a:spLocks noChangeShapeType="1"/>
            </p:cNvSpPr>
            <p:nvPr/>
          </p:nvSpPr>
          <p:spPr bwMode="auto">
            <a:xfrm rot="-5400000">
              <a:off x="2488" y="316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1" name="Text Box 69"/>
            <p:cNvSpPr txBox="1">
              <a:spLocks noChangeArrowheads="1"/>
            </p:cNvSpPr>
            <p:nvPr/>
          </p:nvSpPr>
          <p:spPr bwMode="auto">
            <a:xfrm>
              <a:off x="1877" y="3562"/>
              <a:ext cx="77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TILE_WIDTH-1</a:t>
              </a:r>
            </a:p>
          </p:txBody>
        </p:sp>
        <p:sp>
          <p:nvSpPr>
            <p:cNvPr id="18502" name="Line 70"/>
            <p:cNvSpPr>
              <a:spLocks noChangeShapeType="1"/>
            </p:cNvSpPr>
            <p:nvPr/>
          </p:nvSpPr>
          <p:spPr bwMode="auto">
            <a:xfrm rot="-5400000">
              <a:off x="2486" y="3557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3" name="Line 71"/>
            <p:cNvSpPr>
              <a:spLocks noChangeShapeType="1"/>
            </p:cNvSpPr>
            <p:nvPr/>
          </p:nvSpPr>
          <p:spPr bwMode="auto">
            <a:xfrm rot="-5400000">
              <a:off x="1808" y="4195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4" name="Line 72"/>
            <p:cNvSpPr>
              <a:spLocks noChangeShapeType="1"/>
            </p:cNvSpPr>
            <p:nvPr/>
          </p:nvSpPr>
          <p:spPr bwMode="auto">
            <a:xfrm rot="-5400000">
              <a:off x="1800" y="3667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5" name="Line 73"/>
            <p:cNvSpPr>
              <a:spLocks noChangeShapeType="1"/>
            </p:cNvSpPr>
            <p:nvPr/>
          </p:nvSpPr>
          <p:spPr bwMode="auto">
            <a:xfrm rot="-5400000">
              <a:off x="1808" y="3147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6" name="Text Box 74"/>
            <p:cNvSpPr txBox="1">
              <a:spLocks noChangeArrowheads="1"/>
            </p:cNvSpPr>
            <p:nvPr/>
          </p:nvSpPr>
          <p:spPr bwMode="auto">
            <a:xfrm>
              <a:off x="1636" y="3883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18507" name="Text Box 75"/>
            <p:cNvSpPr txBox="1">
              <a:spLocks noChangeArrowheads="1"/>
            </p:cNvSpPr>
            <p:nvPr/>
          </p:nvSpPr>
          <p:spPr bwMode="auto">
            <a:xfrm>
              <a:off x="1636" y="3379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18508" name="Text Box 76"/>
            <p:cNvSpPr txBox="1">
              <a:spLocks noChangeArrowheads="1"/>
            </p:cNvSpPr>
            <p:nvPr/>
          </p:nvSpPr>
          <p:spPr bwMode="auto">
            <a:xfrm>
              <a:off x="1636" y="2843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8509" name="Line 77"/>
            <p:cNvSpPr>
              <a:spLocks noChangeShapeType="1"/>
            </p:cNvSpPr>
            <p:nvPr/>
          </p:nvSpPr>
          <p:spPr bwMode="auto">
            <a:xfrm>
              <a:off x="4640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0" name="Line 78"/>
            <p:cNvSpPr>
              <a:spLocks noChangeShapeType="1"/>
            </p:cNvSpPr>
            <p:nvPr/>
          </p:nvSpPr>
          <p:spPr bwMode="auto">
            <a:xfrm rot="-5400000">
              <a:off x="1808" y="2611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1" name="Line 79"/>
            <p:cNvSpPr>
              <a:spLocks noChangeShapeType="1"/>
            </p:cNvSpPr>
            <p:nvPr/>
          </p:nvSpPr>
          <p:spPr bwMode="auto">
            <a:xfrm>
              <a:off x="4704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2" name="Line 80"/>
            <p:cNvSpPr>
              <a:spLocks noChangeShapeType="1"/>
            </p:cNvSpPr>
            <p:nvPr/>
          </p:nvSpPr>
          <p:spPr bwMode="auto">
            <a:xfrm>
              <a:off x="4752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3" name="Line 81"/>
            <p:cNvSpPr>
              <a:spLocks noChangeShapeType="1"/>
            </p:cNvSpPr>
            <p:nvPr/>
          </p:nvSpPr>
          <p:spPr bwMode="auto">
            <a:xfrm>
              <a:off x="4808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4" name="Line 82"/>
            <p:cNvSpPr>
              <a:spLocks noChangeShapeType="1"/>
            </p:cNvSpPr>
            <p:nvPr/>
          </p:nvSpPr>
          <p:spPr bwMode="auto">
            <a:xfrm>
              <a:off x="5112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5" name="Line 83"/>
            <p:cNvSpPr>
              <a:spLocks noChangeShapeType="1"/>
            </p:cNvSpPr>
            <p:nvPr/>
          </p:nvSpPr>
          <p:spPr bwMode="auto">
            <a:xfrm rot="-5400000">
              <a:off x="2488" y="3104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6" name="Line 84"/>
            <p:cNvSpPr>
              <a:spLocks noChangeShapeType="1"/>
            </p:cNvSpPr>
            <p:nvPr/>
          </p:nvSpPr>
          <p:spPr bwMode="auto">
            <a:xfrm rot="-5400000">
              <a:off x="2486" y="3605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7" name="Text Box 85"/>
            <p:cNvSpPr txBox="1">
              <a:spLocks noChangeArrowheads="1"/>
            </p:cNvSpPr>
            <p:nvPr/>
          </p:nvSpPr>
          <p:spPr bwMode="auto">
            <a:xfrm rot="-5400000">
              <a:off x="5043" y="1245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TILE_WIDTH</a:t>
              </a:r>
            </a:p>
          </p:txBody>
        </p:sp>
        <p:sp>
          <p:nvSpPr>
            <p:cNvPr id="18518" name="Text Box 86"/>
            <p:cNvSpPr txBox="1">
              <a:spLocks noChangeArrowheads="1"/>
            </p:cNvSpPr>
            <p:nvPr/>
          </p:nvSpPr>
          <p:spPr bwMode="auto">
            <a:xfrm rot="-5400000">
              <a:off x="5131" y="1695"/>
              <a:ext cx="464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TILE_WIDTH</a:t>
              </a:r>
              <a:endParaRPr lang="en-US" sz="900" b="1">
                <a:solidFill>
                  <a:schemeClr val="bg1"/>
                </a:solidFill>
                <a:latin typeface="Arial" pitchFamily="34" charset="0"/>
              </a:endParaRPr>
            </a:p>
            <a:p>
              <a:pPr algn="ctr" eaLnBrk="1" hangingPunct="1"/>
              <a:endParaRPr lang="en-US" sz="18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519" name="Text Box 87"/>
            <p:cNvSpPr txBox="1">
              <a:spLocks noChangeArrowheads="1"/>
            </p:cNvSpPr>
            <p:nvPr/>
          </p:nvSpPr>
          <p:spPr bwMode="auto">
            <a:xfrm rot="-5400000">
              <a:off x="5064" y="3309"/>
              <a:ext cx="51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TILE_WIDTHE</a:t>
              </a:r>
              <a:endParaRPr lang="en-US" sz="9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520" name="Text Box 88"/>
            <p:cNvSpPr txBox="1">
              <a:spLocks noChangeArrowheads="1"/>
            </p:cNvSpPr>
            <p:nvPr/>
          </p:nvSpPr>
          <p:spPr bwMode="auto">
            <a:xfrm rot="-5400000">
              <a:off x="5405" y="3283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WIDTH</a:t>
              </a:r>
              <a:endParaRPr lang="en-US" sz="9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521" name="Text Box 89"/>
            <p:cNvSpPr txBox="1">
              <a:spLocks noChangeArrowheads="1"/>
            </p:cNvSpPr>
            <p:nvPr/>
          </p:nvSpPr>
          <p:spPr bwMode="auto">
            <a:xfrm rot="-5400000">
              <a:off x="5387" y="1525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algn="ctr" eaLnBrk="1" hangingPunct="1"/>
              <a:r>
                <a:rPr lang="en-US" sz="900" b="1">
                  <a:solidFill>
                    <a:schemeClr val="bg1"/>
                  </a:solidFill>
                  <a:latin typeface="Times New Roman" pitchFamily="18" charset="0"/>
                </a:rPr>
                <a:t>WIDTH</a:t>
              </a:r>
              <a:endParaRPr lang="en-US" sz="900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522" name="Text Box 90"/>
            <p:cNvSpPr txBox="1">
              <a:spLocks noChangeArrowheads="1"/>
            </p:cNvSpPr>
            <p:nvPr/>
          </p:nvSpPr>
          <p:spPr bwMode="auto">
            <a:xfrm>
              <a:off x="2544" y="3120"/>
              <a:ext cx="517" cy="501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18523" name="Text Box 91"/>
            <p:cNvSpPr txBox="1">
              <a:spLocks noChangeArrowheads="1"/>
            </p:cNvSpPr>
            <p:nvPr/>
          </p:nvSpPr>
          <p:spPr bwMode="auto">
            <a:xfrm>
              <a:off x="4656" y="1008"/>
              <a:ext cx="513" cy="555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18524" name="Text Box 33"/>
            <p:cNvSpPr txBox="1">
              <a:spLocks noChangeArrowheads="1"/>
            </p:cNvSpPr>
            <p:nvPr/>
          </p:nvSpPr>
          <p:spPr bwMode="auto">
            <a:xfrm>
              <a:off x="2544" y="3456"/>
              <a:ext cx="1512" cy="7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18525" name="Text Box 15"/>
            <p:cNvSpPr txBox="1">
              <a:spLocks noChangeArrowheads="1"/>
            </p:cNvSpPr>
            <p:nvPr/>
          </p:nvSpPr>
          <p:spPr bwMode="auto">
            <a:xfrm>
              <a:off x="4944" y="1008"/>
              <a:ext cx="48" cy="153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>
              <a:lvl1pPr eaLnBrk="0" hangingPunct="0">
                <a:defRPr sz="1600">
                  <a:solidFill>
                    <a:schemeClr val="tx1"/>
                  </a:solidFill>
                  <a:latin typeface="Palatino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Palatino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Palatino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Palatino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</p:grpSp>
      <p:sp>
        <p:nvSpPr>
          <p:cNvPr id="18438" name="Rectangle 58"/>
          <p:cNvSpPr>
            <a:spLocks noChangeArrowheads="1"/>
          </p:cNvSpPr>
          <p:nvPr/>
        </p:nvSpPr>
        <p:spPr bwMode="auto">
          <a:xfrm rot="-5400000">
            <a:off x="4021138" y="6675438"/>
            <a:ext cx="1825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a Tile</a:t>
            </a:r>
          </a:p>
        </p:txBody>
      </p:sp>
      <p:sp>
        <p:nvSpPr>
          <p:cNvPr id="19459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All threads in a block participate</a:t>
            </a:r>
          </a:p>
          <a:p>
            <a:pPr lvl="1"/>
            <a:r>
              <a:rPr lang="en-US" dirty="0" smtClean="0"/>
              <a:t>Each thread loads one </a:t>
            </a:r>
            <a:r>
              <a:rPr lang="en-US" dirty="0" err="1" smtClean="0"/>
              <a:t>Md</a:t>
            </a:r>
            <a:r>
              <a:rPr lang="en-US" dirty="0" smtClean="0"/>
              <a:t> element and one </a:t>
            </a:r>
            <a:r>
              <a:rPr lang="en-US" dirty="0" err="1" smtClean="0"/>
              <a:t>Nd</a:t>
            </a:r>
            <a:r>
              <a:rPr lang="en-US" dirty="0" smtClean="0"/>
              <a:t> element in based tiled code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Assign the data elements to each thread such that the accesses within each warp is coalesced.</a:t>
            </a:r>
          </a:p>
          <a:p>
            <a:pPr lvl="1"/>
            <a:r>
              <a:rPr lang="en-US" dirty="0" smtClean="0"/>
              <a:t>I</a:t>
            </a:r>
            <a:r>
              <a:rPr smtClean="0"/>
              <a:t>nner most dimension, e.g. x, shoud be multiple of warp size, e.g. 32.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for Block (0,0)</a:t>
            </a: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71628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67056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67056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1,0</a:t>
            </a: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67056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6705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71628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Rectangle 8"/>
          <p:cNvSpPr>
            <a:spLocks noChangeArrowheads="1"/>
          </p:cNvSpPr>
          <p:nvPr/>
        </p:nvSpPr>
        <p:spPr bwMode="auto">
          <a:xfrm>
            <a:off x="71628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Rectangle 9"/>
          <p:cNvSpPr>
            <a:spLocks noChangeArrowheads="1"/>
          </p:cNvSpPr>
          <p:nvPr/>
        </p:nvSpPr>
        <p:spPr bwMode="auto">
          <a:xfrm>
            <a:off x="7162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10"/>
          <p:cNvSpPr>
            <a:spLocks noChangeArrowheads="1"/>
          </p:cNvSpPr>
          <p:nvPr/>
        </p:nvSpPr>
        <p:spPr bwMode="auto">
          <a:xfrm>
            <a:off x="76200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0,2</a:t>
            </a:r>
          </a:p>
        </p:txBody>
      </p:sp>
      <p:sp>
        <p:nvSpPr>
          <p:cNvPr id="20492" name="Rectangle 11"/>
          <p:cNvSpPr>
            <a:spLocks noChangeArrowheads="1"/>
          </p:cNvSpPr>
          <p:nvPr/>
        </p:nvSpPr>
        <p:spPr bwMode="auto">
          <a:xfrm>
            <a:off x="76200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Rectangle 12"/>
          <p:cNvSpPr>
            <a:spLocks noChangeArrowheads="1"/>
          </p:cNvSpPr>
          <p:nvPr/>
        </p:nvSpPr>
        <p:spPr bwMode="auto">
          <a:xfrm>
            <a:off x="80772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Rectangle 13"/>
          <p:cNvSpPr>
            <a:spLocks noChangeArrowheads="1"/>
          </p:cNvSpPr>
          <p:nvPr/>
        </p:nvSpPr>
        <p:spPr bwMode="auto">
          <a:xfrm>
            <a:off x="80772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Rectangle 14"/>
          <p:cNvSpPr>
            <a:spLocks noChangeArrowheads="1"/>
          </p:cNvSpPr>
          <p:nvPr/>
        </p:nvSpPr>
        <p:spPr bwMode="auto">
          <a:xfrm>
            <a:off x="80772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0,3</a:t>
            </a:r>
          </a:p>
        </p:txBody>
      </p:sp>
      <p:sp>
        <p:nvSpPr>
          <p:cNvPr id="20496" name="Rectangle 15"/>
          <p:cNvSpPr>
            <a:spLocks noChangeArrowheads="1"/>
          </p:cNvSpPr>
          <p:nvPr/>
        </p:nvSpPr>
        <p:spPr bwMode="auto">
          <a:xfrm>
            <a:off x="76200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Rectangle 16"/>
          <p:cNvSpPr>
            <a:spLocks noChangeArrowheads="1"/>
          </p:cNvSpPr>
          <p:nvPr/>
        </p:nvSpPr>
        <p:spPr bwMode="auto">
          <a:xfrm>
            <a:off x="7620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Rectangle 17"/>
          <p:cNvSpPr>
            <a:spLocks noChangeArrowheads="1"/>
          </p:cNvSpPr>
          <p:nvPr/>
        </p:nvSpPr>
        <p:spPr bwMode="auto">
          <a:xfrm>
            <a:off x="8077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Rectangle 18"/>
          <p:cNvSpPr>
            <a:spLocks noChangeArrowheads="1"/>
          </p:cNvSpPr>
          <p:nvPr/>
        </p:nvSpPr>
        <p:spPr bwMode="auto">
          <a:xfrm>
            <a:off x="71628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1,1</a:t>
            </a:r>
          </a:p>
        </p:txBody>
      </p:sp>
      <p:sp>
        <p:nvSpPr>
          <p:cNvPr id="20500" name="Rectangle 19"/>
          <p:cNvSpPr>
            <a:spLocks noChangeArrowheads="1"/>
          </p:cNvSpPr>
          <p:nvPr/>
        </p:nvSpPr>
        <p:spPr bwMode="auto">
          <a:xfrm>
            <a:off x="67056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0501" name="Rectangle 20"/>
          <p:cNvSpPr>
            <a:spLocks noChangeArrowheads="1"/>
          </p:cNvSpPr>
          <p:nvPr/>
        </p:nvSpPr>
        <p:spPr bwMode="auto">
          <a:xfrm>
            <a:off x="76200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2,2</a:t>
            </a:r>
          </a:p>
        </p:txBody>
      </p:sp>
      <p:sp>
        <p:nvSpPr>
          <p:cNvPr id="20502" name="Rectangle 21"/>
          <p:cNvSpPr>
            <a:spLocks noChangeArrowheads="1"/>
          </p:cNvSpPr>
          <p:nvPr/>
        </p:nvSpPr>
        <p:spPr bwMode="auto">
          <a:xfrm>
            <a:off x="80772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2,3</a:t>
            </a:r>
          </a:p>
        </p:txBody>
      </p:sp>
      <p:sp>
        <p:nvSpPr>
          <p:cNvPr id="20503" name="Rectangle 22"/>
          <p:cNvSpPr>
            <a:spLocks noChangeArrowheads="1"/>
          </p:cNvSpPr>
          <p:nvPr/>
        </p:nvSpPr>
        <p:spPr bwMode="auto">
          <a:xfrm>
            <a:off x="71628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2,1</a:t>
            </a:r>
          </a:p>
        </p:txBody>
      </p:sp>
      <p:sp>
        <p:nvSpPr>
          <p:cNvPr id="20504" name="Rectangle 23"/>
          <p:cNvSpPr>
            <a:spLocks noChangeArrowheads="1"/>
          </p:cNvSpPr>
          <p:nvPr/>
        </p:nvSpPr>
        <p:spPr bwMode="auto">
          <a:xfrm>
            <a:off x="80772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1,3</a:t>
            </a:r>
          </a:p>
        </p:txBody>
      </p:sp>
      <p:sp>
        <p:nvSpPr>
          <p:cNvPr id="20505" name="Rectangle 24"/>
          <p:cNvSpPr>
            <a:spLocks noChangeArrowheads="1"/>
          </p:cNvSpPr>
          <p:nvPr/>
        </p:nvSpPr>
        <p:spPr bwMode="auto">
          <a:xfrm>
            <a:off x="76200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1,2</a:t>
            </a:r>
          </a:p>
        </p:txBody>
      </p:sp>
      <p:sp>
        <p:nvSpPr>
          <p:cNvPr id="20506" name="Rectangle 25"/>
          <p:cNvSpPr>
            <a:spLocks noChangeArrowheads="1"/>
          </p:cNvSpPr>
          <p:nvPr/>
        </p:nvSpPr>
        <p:spPr bwMode="auto">
          <a:xfrm>
            <a:off x="6705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7" name="Rectangle 26"/>
          <p:cNvSpPr>
            <a:spLocks noChangeArrowheads="1"/>
          </p:cNvSpPr>
          <p:nvPr/>
        </p:nvSpPr>
        <p:spPr bwMode="auto">
          <a:xfrm>
            <a:off x="7162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8" name="Rectangle 27"/>
          <p:cNvSpPr>
            <a:spLocks noChangeArrowheads="1"/>
          </p:cNvSpPr>
          <p:nvPr/>
        </p:nvSpPr>
        <p:spPr bwMode="auto">
          <a:xfrm>
            <a:off x="8077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9" name="Rectangle 28"/>
          <p:cNvSpPr>
            <a:spLocks noChangeArrowheads="1"/>
          </p:cNvSpPr>
          <p:nvPr/>
        </p:nvSpPr>
        <p:spPr bwMode="auto">
          <a:xfrm>
            <a:off x="7620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0" name="Rectangle 29"/>
          <p:cNvSpPr>
            <a:spLocks noChangeArrowheads="1"/>
          </p:cNvSpPr>
          <p:nvPr/>
        </p:nvSpPr>
        <p:spPr bwMode="auto">
          <a:xfrm>
            <a:off x="6705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0511" name="Rectangle 30"/>
          <p:cNvSpPr>
            <a:spLocks noChangeArrowheads="1"/>
          </p:cNvSpPr>
          <p:nvPr/>
        </p:nvSpPr>
        <p:spPr bwMode="auto">
          <a:xfrm>
            <a:off x="7620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3,2</a:t>
            </a:r>
          </a:p>
        </p:txBody>
      </p:sp>
      <p:sp>
        <p:nvSpPr>
          <p:cNvPr id="20512" name="Rectangle 31"/>
          <p:cNvSpPr>
            <a:spLocks noChangeArrowheads="1"/>
          </p:cNvSpPr>
          <p:nvPr/>
        </p:nvSpPr>
        <p:spPr bwMode="auto">
          <a:xfrm>
            <a:off x="8077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3,3</a:t>
            </a:r>
          </a:p>
        </p:txBody>
      </p:sp>
      <p:sp>
        <p:nvSpPr>
          <p:cNvPr id="20513" name="Rectangle 32"/>
          <p:cNvSpPr>
            <a:spLocks noChangeArrowheads="1"/>
          </p:cNvSpPr>
          <p:nvPr/>
        </p:nvSpPr>
        <p:spPr bwMode="auto">
          <a:xfrm>
            <a:off x="7162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3,1</a:t>
            </a:r>
          </a:p>
        </p:txBody>
      </p:sp>
      <p:sp>
        <p:nvSpPr>
          <p:cNvPr id="20514" name="Rectangle 33"/>
          <p:cNvSpPr>
            <a:spLocks noChangeArrowheads="1"/>
          </p:cNvSpPr>
          <p:nvPr/>
        </p:nvSpPr>
        <p:spPr bwMode="auto">
          <a:xfrm>
            <a:off x="6705600" y="4572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5" name="Rectangle 37"/>
          <p:cNvSpPr>
            <a:spLocks noChangeArrowheads="1"/>
          </p:cNvSpPr>
          <p:nvPr/>
        </p:nvSpPr>
        <p:spPr bwMode="auto">
          <a:xfrm>
            <a:off x="7620000" y="4572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6" name="Rectangle 39"/>
          <p:cNvSpPr>
            <a:spLocks noChangeArrowheads="1"/>
          </p:cNvSpPr>
          <p:nvPr/>
        </p:nvSpPr>
        <p:spPr bwMode="auto">
          <a:xfrm>
            <a:off x="6705600" y="5486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7" name="Rectangle 40"/>
          <p:cNvSpPr>
            <a:spLocks noChangeArrowheads="1"/>
          </p:cNvSpPr>
          <p:nvPr/>
        </p:nvSpPr>
        <p:spPr bwMode="auto">
          <a:xfrm>
            <a:off x="7620000" y="5486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8" name="Rectangle 2"/>
          <p:cNvSpPr>
            <a:spLocks noChangeArrowheads="1"/>
          </p:cNvSpPr>
          <p:nvPr/>
        </p:nvSpPr>
        <p:spPr bwMode="auto">
          <a:xfrm>
            <a:off x="18288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0519" name="Rectangle 3"/>
          <p:cNvSpPr>
            <a:spLocks noChangeArrowheads="1"/>
          </p:cNvSpPr>
          <p:nvPr/>
        </p:nvSpPr>
        <p:spPr bwMode="auto">
          <a:xfrm>
            <a:off x="13716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0520" name="Rectangle 4"/>
          <p:cNvSpPr>
            <a:spLocks noChangeArrowheads="1"/>
          </p:cNvSpPr>
          <p:nvPr/>
        </p:nvSpPr>
        <p:spPr bwMode="auto">
          <a:xfrm>
            <a:off x="13716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0521" name="Rectangle 5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2" name="Rectangle 6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3" name="Rectangle 7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4" name="Rectangle 8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5" name="Rectangle 9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6" name="Rectangle 10"/>
          <p:cNvSpPr>
            <a:spLocks noChangeArrowheads="1"/>
          </p:cNvSpPr>
          <p:nvPr/>
        </p:nvSpPr>
        <p:spPr bwMode="auto">
          <a:xfrm>
            <a:off x="22860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0,2</a:t>
            </a:r>
          </a:p>
        </p:txBody>
      </p:sp>
      <p:sp>
        <p:nvSpPr>
          <p:cNvPr id="20527" name="Rectangle 11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8" name="Rectangle 12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9" name="Rectangle 13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0" name="Rectangle 14"/>
          <p:cNvSpPr>
            <a:spLocks noChangeArrowheads="1"/>
          </p:cNvSpPr>
          <p:nvPr/>
        </p:nvSpPr>
        <p:spPr bwMode="auto">
          <a:xfrm>
            <a:off x="27432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0,3</a:t>
            </a:r>
          </a:p>
        </p:txBody>
      </p:sp>
      <p:sp>
        <p:nvSpPr>
          <p:cNvPr id="20531" name="Rectangle 15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2" name="Rectangle 16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3" name="Rectangle 1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4" name="Rectangle 18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0535" name="Rectangle 19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0536" name="Rectangle 20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2,2</a:t>
            </a:r>
          </a:p>
        </p:txBody>
      </p:sp>
      <p:sp>
        <p:nvSpPr>
          <p:cNvPr id="20537" name="Rectangle 21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2,3</a:t>
            </a:r>
          </a:p>
        </p:txBody>
      </p:sp>
      <p:sp>
        <p:nvSpPr>
          <p:cNvPr id="20538" name="Rectangle 22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2,1</a:t>
            </a:r>
          </a:p>
        </p:txBody>
      </p:sp>
      <p:sp>
        <p:nvSpPr>
          <p:cNvPr id="20539" name="Rectangle 23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1,3</a:t>
            </a:r>
          </a:p>
        </p:txBody>
      </p:sp>
      <p:sp>
        <p:nvSpPr>
          <p:cNvPr id="20540" name="Rectangle 24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1,2</a:t>
            </a:r>
          </a:p>
        </p:txBody>
      </p:sp>
      <p:sp>
        <p:nvSpPr>
          <p:cNvPr id="20541" name="Rectangle 25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2" name="Rectangle 26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3" name="Rectangle 2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4" name="Rectangle 28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5" name="Rectangle 29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0546" name="Rectangle 30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3,2</a:t>
            </a:r>
          </a:p>
        </p:txBody>
      </p:sp>
      <p:sp>
        <p:nvSpPr>
          <p:cNvPr id="20547" name="Rectangle 31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3,3</a:t>
            </a:r>
          </a:p>
        </p:txBody>
      </p:sp>
      <p:sp>
        <p:nvSpPr>
          <p:cNvPr id="20548" name="Rectangle 32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3,1</a:t>
            </a:r>
          </a:p>
        </p:txBody>
      </p:sp>
      <p:sp>
        <p:nvSpPr>
          <p:cNvPr id="20549" name="Rectangle 33"/>
          <p:cNvSpPr>
            <a:spLocks noChangeArrowheads="1"/>
          </p:cNvSpPr>
          <p:nvPr/>
        </p:nvSpPr>
        <p:spPr bwMode="auto">
          <a:xfrm>
            <a:off x="13716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0" name="Rectangle 37"/>
          <p:cNvSpPr>
            <a:spLocks noChangeArrowheads="1"/>
          </p:cNvSpPr>
          <p:nvPr/>
        </p:nvSpPr>
        <p:spPr bwMode="auto">
          <a:xfrm>
            <a:off x="22860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1" name="Rectangle 39"/>
          <p:cNvSpPr>
            <a:spLocks noChangeArrowheads="1"/>
          </p:cNvSpPr>
          <p:nvPr/>
        </p:nvSpPr>
        <p:spPr bwMode="auto">
          <a:xfrm>
            <a:off x="13716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2" name="Rectangle 40"/>
          <p:cNvSpPr>
            <a:spLocks noChangeArrowheads="1"/>
          </p:cNvSpPr>
          <p:nvPr/>
        </p:nvSpPr>
        <p:spPr bwMode="auto">
          <a:xfrm>
            <a:off x="22860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3" name="Rectangle 2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0554" name="Rectangle 3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0555" name="Rectangle 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1,0</a:t>
            </a:r>
          </a:p>
        </p:txBody>
      </p:sp>
      <p:sp>
        <p:nvSpPr>
          <p:cNvPr id="20556" name="Rectangle 5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7" name="Rectangle 6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8" name="Rectangle 7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9" name="Rectangle 8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0" name="Rectangle 9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1" name="Rectangle 10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0,2</a:t>
            </a:r>
          </a:p>
        </p:txBody>
      </p:sp>
      <p:sp>
        <p:nvSpPr>
          <p:cNvPr id="20562" name="Rectangle 11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3" name="Rectangle 12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4" name="Rectangle 13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5" name="Rectangle 14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0,3</a:t>
            </a:r>
          </a:p>
        </p:txBody>
      </p:sp>
      <p:sp>
        <p:nvSpPr>
          <p:cNvPr id="20566" name="Rectangle 15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7" name="Rectangle 16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8" name="Rectangle 1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9" name="Rectangle 1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0570" name="Rectangle 19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0571" name="Rectangle 20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2,2</a:t>
            </a:r>
          </a:p>
        </p:txBody>
      </p:sp>
      <p:sp>
        <p:nvSpPr>
          <p:cNvPr id="20572" name="Rectangle 2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2,3</a:t>
            </a:r>
          </a:p>
        </p:txBody>
      </p:sp>
      <p:sp>
        <p:nvSpPr>
          <p:cNvPr id="20573" name="Rectangle 22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2,1</a:t>
            </a:r>
          </a:p>
        </p:txBody>
      </p:sp>
      <p:sp>
        <p:nvSpPr>
          <p:cNvPr id="20574" name="Rectangle 23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1,3</a:t>
            </a:r>
          </a:p>
        </p:txBody>
      </p:sp>
      <p:sp>
        <p:nvSpPr>
          <p:cNvPr id="20575" name="Rectangle 2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1,2</a:t>
            </a:r>
          </a:p>
        </p:txBody>
      </p:sp>
      <p:sp>
        <p:nvSpPr>
          <p:cNvPr id="20576" name="Rectangle 25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7" name="Rectangle 2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8" name="Rectangle 2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9" name="Rectangle 28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0" name="Rectangle 29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0581" name="Rectangle 30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3,2</a:t>
            </a:r>
          </a:p>
        </p:txBody>
      </p:sp>
      <p:sp>
        <p:nvSpPr>
          <p:cNvPr id="20582" name="Rectangle 31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3,3</a:t>
            </a:r>
          </a:p>
        </p:txBody>
      </p:sp>
      <p:sp>
        <p:nvSpPr>
          <p:cNvPr id="20583" name="Rectangle 32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3,1</a:t>
            </a:r>
          </a:p>
        </p:txBody>
      </p:sp>
      <p:sp>
        <p:nvSpPr>
          <p:cNvPr id="20584" name="Rectangle 33"/>
          <p:cNvSpPr>
            <a:spLocks noChangeArrowheads="1"/>
          </p:cNvSpPr>
          <p:nvPr/>
        </p:nvSpPr>
        <p:spPr bwMode="auto">
          <a:xfrm>
            <a:off x="13716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5" name="Rectangle 37"/>
          <p:cNvSpPr>
            <a:spLocks noChangeArrowheads="1"/>
          </p:cNvSpPr>
          <p:nvPr/>
        </p:nvSpPr>
        <p:spPr bwMode="auto">
          <a:xfrm>
            <a:off x="22860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6" name="Rectangle 39"/>
          <p:cNvSpPr>
            <a:spLocks noChangeArrowheads="1"/>
          </p:cNvSpPr>
          <p:nvPr/>
        </p:nvSpPr>
        <p:spPr bwMode="auto">
          <a:xfrm>
            <a:off x="13716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7" name="Rectangle 40"/>
          <p:cNvSpPr>
            <a:spLocks noChangeArrowheads="1"/>
          </p:cNvSpPr>
          <p:nvPr/>
        </p:nvSpPr>
        <p:spPr bwMode="auto">
          <a:xfrm>
            <a:off x="22860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8" name="Rectangle 2"/>
          <p:cNvSpPr>
            <a:spLocks noChangeArrowheads="1"/>
          </p:cNvSpPr>
          <p:nvPr/>
        </p:nvSpPr>
        <p:spPr bwMode="auto">
          <a:xfrm>
            <a:off x="48768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0589" name="Rectangle 3"/>
          <p:cNvSpPr>
            <a:spLocks noChangeArrowheads="1"/>
          </p:cNvSpPr>
          <p:nvPr/>
        </p:nvSpPr>
        <p:spPr bwMode="auto">
          <a:xfrm>
            <a:off x="44196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0590" name="Rectangle 4"/>
          <p:cNvSpPr>
            <a:spLocks noChangeArrowheads="1"/>
          </p:cNvSpPr>
          <p:nvPr/>
        </p:nvSpPr>
        <p:spPr bwMode="auto">
          <a:xfrm>
            <a:off x="44196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0591" name="Rectangle 7"/>
          <p:cNvSpPr>
            <a:spLocks noChangeArrowheads="1"/>
          </p:cNvSpPr>
          <p:nvPr/>
        </p:nvSpPr>
        <p:spPr bwMode="auto">
          <a:xfrm>
            <a:off x="4876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2" name="Rectangle 18"/>
          <p:cNvSpPr>
            <a:spLocks noChangeArrowheads="1"/>
          </p:cNvSpPr>
          <p:nvPr/>
        </p:nvSpPr>
        <p:spPr bwMode="auto">
          <a:xfrm>
            <a:off x="4876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0593" name="Rectangle 33"/>
          <p:cNvSpPr>
            <a:spLocks noChangeArrowheads="1"/>
          </p:cNvSpPr>
          <p:nvPr/>
        </p:nvSpPr>
        <p:spPr bwMode="auto">
          <a:xfrm>
            <a:off x="44196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4" name="Rectangle 2"/>
          <p:cNvSpPr>
            <a:spLocks noChangeArrowheads="1"/>
          </p:cNvSpPr>
          <p:nvPr/>
        </p:nvSpPr>
        <p:spPr bwMode="auto">
          <a:xfrm>
            <a:off x="72390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0595" name="Rectangle 3"/>
          <p:cNvSpPr>
            <a:spLocks noChangeArrowheads="1"/>
          </p:cNvSpPr>
          <p:nvPr/>
        </p:nvSpPr>
        <p:spPr bwMode="auto">
          <a:xfrm>
            <a:off x="67818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0596" name="Rectangle 4"/>
          <p:cNvSpPr>
            <a:spLocks noChangeArrowheads="1"/>
          </p:cNvSpPr>
          <p:nvPr/>
        </p:nvSpPr>
        <p:spPr bwMode="auto">
          <a:xfrm>
            <a:off x="6781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1,0</a:t>
            </a:r>
          </a:p>
        </p:txBody>
      </p:sp>
      <p:sp>
        <p:nvSpPr>
          <p:cNvPr id="20597" name="Rectangle 7"/>
          <p:cNvSpPr>
            <a:spLocks noChangeArrowheads="1"/>
          </p:cNvSpPr>
          <p:nvPr/>
        </p:nvSpPr>
        <p:spPr bwMode="auto">
          <a:xfrm>
            <a:off x="7239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8" name="Rectangle 18"/>
          <p:cNvSpPr>
            <a:spLocks noChangeArrowheads="1"/>
          </p:cNvSpPr>
          <p:nvPr/>
        </p:nvSpPr>
        <p:spPr bwMode="auto">
          <a:xfrm>
            <a:off x="7239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0599" name="Rectangle 33"/>
          <p:cNvSpPr>
            <a:spLocks noChangeArrowheads="1"/>
          </p:cNvSpPr>
          <p:nvPr/>
        </p:nvSpPr>
        <p:spPr bwMode="auto">
          <a:xfrm>
            <a:off x="67818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1600200" y="2517775"/>
            <a:ext cx="533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2057400" y="2670175"/>
            <a:ext cx="533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1600200" y="2974975"/>
            <a:ext cx="533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>
            <a:off x="2057400" y="3109913"/>
            <a:ext cx="5334000" cy="15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>
            <a:off x="1600200" y="4640263"/>
            <a:ext cx="3048000" cy="15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>
            <a:off x="2057400" y="5249863"/>
            <a:ext cx="3048000" cy="15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>
            <a:off x="2057400" y="4792663"/>
            <a:ext cx="3048000" cy="15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>
            <a:off x="1600200" y="5097463"/>
            <a:ext cx="3048000" cy="15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08" name="TextBox 144"/>
          <p:cNvSpPr txBox="1">
            <a:spLocks noChangeArrowheads="1"/>
          </p:cNvSpPr>
          <p:nvPr/>
        </p:nvSpPr>
        <p:spPr bwMode="auto">
          <a:xfrm>
            <a:off x="7010400" y="1828800"/>
            <a:ext cx="4716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 dirty="0" smtClean="0"/>
              <a:t>SN</a:t>
            </a:r>
            <a:endParaRPr lang="en-US" dirty="0"/>
          </a:p>
        </p:txBody>
      </p:sp>
      <p:sp>
        <p:nvSpPr>
          <p:cNvPr id="20609" name="TextBox 145"/>
          <p:cNvSpPr txBox="1">
            <a:spLocks noChangeArrowheads="1"/>
          </p:cNvSpPr>
          <p:nvPr/>
        </p:nvSpPr>
        <p:spPr bwMode="auto">
          <a:xfrm>
            <a:off x="4648200" y="40386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60"/>
          <p:cNvSpPr>
            <a:spLocks noChangeShapeType="1"/>
          </p:cNvSpPr>
          <p:nvPr/>
        </p:nvSpPr>
        <p:spPr bwMode="auto">
          <a:xfrm>
            <a:off x="6871648" y="2514600"/>
            <a:ext cx="0" cy="22098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1508" name="Line 60"/>
          <p:cNvSpPr>
            <a:spLocks noChangeShapeType="1"/>
          </p:cNvSpPr>
          <p:nvPr/>
        </p:nvSpPr>
        <p:spPr bwMode="auto">
          <a:xfrm flipH="1">
            <a:off x="7283128" y="2582840"/>
            <a:ext cx="45719" cy="206536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60"/>
          <p:cNvSpPr>
            <a:spLocks noChangeShapeType="1"/>
          </p:cNvSpPr>
          <p:nvPr/>
        </p:nvSpPr>
        <p:spPr bwMode="auto">
          <a:xfrm flipH="1">
            <a:off x="7467596" y="3124200"/>
            <a:ext cx="45719" cy="1752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1"/>
          <p:cNvSpPr>
            <a:spLocks noChangeShapeType="1"/>
          </p:cNvSpPr>
          <p:nvPr/>
        </p:nvSpPr>
        <p:spPr bwMode="auto">
          <a:xfrm>
            <a:off x="4648200" y="4724400"/>
            <a:ext cx="2209800" cy="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1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 for Block (0,0)</a:t>
            </a:r>
          </a:p>
        </p:txBody>
      </p:sp>
      <p:sp>
        <p:nvSpPr>
          <p:cNvPr id="21515" name="TextBox 133"/>
          <p:cNvSpPr txBox="1">
            <a:spLocks noChangeArrowheads="1"/>
          </p:cNvSpPr>
          <p:nvPr/>
        </p:nvSpPr>
        <p:spPr bwMode="auto">
          <a:xfrm>
            <a:off x="6096000" y="25908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  <p:sp>
        <p:nvSpPr>
          <p:cNvPr id="21516" name="TextBox 134"/>
          <p:cNvSpPr txBox="1">
            <a:spLocks noChangeArrowheads="1"/>
          </p:cNvSpPr>
          <p:nvPr/>
        </p:nvSpPr>
        <p:spPr bwMode="auto">
          <a:xfrm>
            <a:off x="4648200" y="40386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  <p:sp>
        <p:nvSpPr>
          <p:cNvPr id="21517" name="Rectangle 2"/>
          <p:cNvSpPr>
            <a:spLocks noChangeArrowheads="1"/>
          </p:cNvSpPr>
          <p:nvPr/>
        </p:nvSpPr>
        <p:spPr bwMode="auto">
          <a:xfrm>
            <a:off x="18288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18" name="Rectangle 3"/>
          <p:cNvSpPr>
            <a:spLocks noChangeArrowheads="1"/>
          </p:cNvSpPr>
          <p:nvPr/>
        </p:nvSpPr>
        <p:spPr bwMode="auto">
          <a:xfrm>
            <a:off x="13716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19" name="Rectangle 4"/>
          <p:cNvSpPr>
            <a:spLocks noChangeArrowheads="1"/>
          </p:cNvSpPr>
          <p:nvPr/>
        </p:nvSpPr>
        <p:spPr bwMode="auto">
          <a:xfrm>
            <a:off x="13716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1520" name="Rectangle 5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Rectangle 6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Rectangle 7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Rectangle 8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Rectangle 9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Rectangle 10"/>
          <p:cNvSpPr>
            <a:spLocks noChangeArrowheads="1"/>
          </p:cNvSpPr>
          <p:nvPr/>
        </p:nvSpPr>
        <p:spPr bwMode="auto">
          <a:xfrm>
            <a:off x="22860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0,2</a:t>
            </a:r>
          </a:p>
        </p:txBody>
      </p:sp>
      <p:sp>
        <p:nvSpPr>
          <p:cNvPr id="21526" name="Rectangle 11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7" name="Rectangle 12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Rectangle 13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Rectangle 14"/>
          <p:cNvSpPr>
            <a:spLocks noChangeArrowheads="1"/>
          </p:cNvSpPr>
          <p:nvPr/>
        </p:nvSpPr>
        <p:spPr bwMode="auto">
          <a:xfrm>
            <a:off x="27432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0,3</a:t>
            </a:r>
          </a:p>
        </p:txBody>
      </p:sp>
      <p:sp>
        <p:nvSpPr>
          <p:cNvPr id="21530" name="Rectangle 15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Rectangle 16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2" name="Rectangle 1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3" name="Rectangle 18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1534" name="Rectangle 19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535" name="Rectangle 20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2,2</a:t>
            </a:r>
          </a:p>
        </p:txBody>
      </p:sp>
      <p:sp>
        <p:nvSpPr>
          <p:cNvPr id="21536" name="Rectangle 21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2,3</a:t>
            </a:r>
          </a:p>
        </p:txBody>
      </p:sp>
      <p:sp>
        <p:nvSpPr>
          <p:cNvPr id="21537" name="Rectangle 22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2,1</a:t>
            </a:r>
          </a:p>
        </p:txBody>
      </p:sp>
      <p:sp>
        <p:nvSpPr>
          <p:cNvPr id="21538" name="Rectangle 23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1,3</a:t>
            </a:r>
          </a:p>
        </p:txBody>
      </p:sp>
      <p:sp>
        <p:nvSpPr>
          <p:cNvPr id="21539" name="Rectangle 24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1,2</a:t>
            </a:r>
          </a:p>
        </p:txBody>
      </p:sp>
      <p:sp>
        <p:nvSpPr>
          <p:cNvPr id="21540" name="Rectangle 25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1" name="Rectangle 26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2" name="Rectangle 2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3" name="Rectangle 28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4" name="Rectangle 29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545" name="Rectangle 30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3,2</a:t>
            </a:r>
          </a:p>
        </p:txBody>
      </p:sp>
      <p:sp>
        <p:nvSpPr>
          <p:cNvPr id="21546" name="Rectangle 31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3,3</a:t>
            </a:r>
          </a:p>
        </p:txBody>
      </p:sp>
      <p:sp>
        <p:nvSpPr>
          <p:cNvPr id="21547" name="Rectangle 32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3,1</a:t>
            </a:r>
          </a:p>
        </p:txBody>
      </p:sp>
      <p:sp>
        <p:nvSpPr>
          <p:cNvPr id="21548" name="Rectangle 33"/>
          <p:cNvSpPr>
            <a:spLocks noChangeArrowheads="1"/>
          </p:cNvSpPr>
          <p:nvPr/>
        </p:nvSpPr>
        <p:spPr bwMode="auto">
          <a:xfrm>
            <a:off x="13716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9" name="Rectangle 37"/>
          <p:cNvSpPr>
            <a:spLocks noChangeArrowheads="1"/>
          </p:cNvSpPr>
          <p:nvPr/>
        </p:nvSpPr>
        <p:spPr bwMode="auto">
          <a:xfrm>
            <a:off x="22860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0" name="Rectangle 39"/>
          <p:cNvSpPr>
            <a:spLocks noChangeArrowheads="1"/>
          </p:cNvSpPr>
          <p:nvPr/>
        </p:nvSpPr>
        <p:spPr bwMode="auto">
          <a:xfrm>
            <a:off x="13716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1" name="Rectangle 40"/>
          <p:cNvSpPr>
            <a:spLocks noChangeArrowheads="1"/>
          </p:cNvSpPr>
          <p:nvPr/>
        </p:nvSpPr>
        <p:spPr bwMode="auto">
          <a:xfrm>
            <a:off x="22860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2" name="Rectangle 2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53" name="Rectangle 3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54" name="Rectangle 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1,0</a:t>
            </a:r>
          </a:p>
        </p:txBody>
      </p:sp>
      <p:sp>
        <p:nvSpPr>
          <p:cNvPr id="21555" name="Rectangle 5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6" name="Rectangle 6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7" name="Rectangle 7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8" name="Rectangle 8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9" name="Rectangle 9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0" name="Rectangle 10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0,2</a:t>
            </a:r>
          </a:p>
        </p:txBody>
      </p:sp>
      <p:sp>
        <p:nvSpPr>
          <p:cNvPr id="21561" name="Rectangle 11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2" name="Rectangle 12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3" name="Rectangle 13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Rectangle 14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0,3</a:t>
            </a:r>
          </a:p>
        </p:txBody>
      </p:sp>
      <p:sp>
        <p:nvSpPr>
          <p:cNvPr id="21565" name="Rectangle 15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6" name="Rectangle 16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7" name="Rectangle 1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8" name="Rectangle 1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1569" name="Rectangle 19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570" name="Rectangle 20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2,2</a:t>
            </a:r>
          </a:p>
        </p:txBody>
      </p:sp>
      <p:sp>
        <p:nvSpPr>
          <p:cNvPr id="21571" name="Rectangle 2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2,3</a:t>
            </a:r>
          </a:p>
        </p:txBody>
      </p:sp>
      <p:sp>
        <p:nvSpPr>
          <p:cNvPr id="21572" name="Rectangle 22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2,1</a:t>
            </a:r>
          </a:p>
        </p:txBody>
      </p:sp>
      <p:sp>
        <p:nvSpPr>
          <p:cNvPr id="21573" name="Rectangle 23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1,3</a:t>
            </a:r>
          </a:p>
        </p:txBody>
      </p:sp>
      <p:sp>
        <p:nvSpPr>
          <p:cNvPr id="21574" name="Rectangle 2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1,2</a:t>
            </a:r>
          </a:p>
        </p:txBody>
      </p:sp>
      <p:sp>
        <p:nvSpPr>
          <p:cNvPr id="21575" name="Rectangle 25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6" name="Rectangle 2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7" name="Rectangle 2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8" name="Rectangle 28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9" name="Rectangle 29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580" name="Rectangle 30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3,2</a:t>
            </a:r>
          </a:p>
        </p:txBody>
      </p:sp>
      <p:sp>
        <p:nvSpPr>
          <p:cNvPr id="21581" name="Rectangle 31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3,3</a:t>
            </a:r>
          </a:p>
        </p:txBody>
      </p:sp>
      <p:sp>
        <p:nvSpPr>
          <p:cNvPr id="21582" name="Rectangle 32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3,1</a:t>
            </a:r>
          </a:p>
        </p:txBody>
      </p:sp>
      <p:sp>
        <p:nvSpPr>
          <p:cNvPr id="21583" name="Rectangle 33"/>
          <p:cNvSpPr>
            <a:spLocks noChangeArrowheads="1"/>
          </p:cNvSpPr>
          <p:nvPr/>
        </p:nvSpPr>
        <p:spPr bwMode="auto">
          <a:xfrm>
            <a:off x="13716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4" name="Rectangle 37"/>
          <p:cNvSpPr>
            <a:spLocks noChangeArrowheads="1"/>
          </p:cNvSpPr>
          <p:nvPr/>
        </p:nvSpPr>
        <p:spPr bwMode="auto">
          <a:xfrm>
            <a:off x="22860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5" name="Rectangle 39"/>
          <p:cNvSpPr>
            <a:spLocks noChangeArrowheads="1"/>
          </p:cNvSpPr>
          <p:nvPr/>
        </p:nvSpPr>
        <p:spPr bwMode="auto">
          <a:xfrm>
            <a:off x="13716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6" name="Rectangle 40"/>
          <p:cNvSpPr>
            <a:spLocks noChangeArrowheads="1"/>
          </p:cNvSpPr>
          <p:nvPr/>
        </p:nvSpPr>
        <p:spPr bwMode="auto">
          <a:xfrm>
            <a:off x="22860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7" name="Rectangle 2"/>
          <p:cNvSpPr>
            <a:spLocks noChangeArrowheads="1"/>
          </p:cNvSpPr>
          <p:nvPr/>
        </p:nvSpPr>
        <p:spPr bwMode="auto">
          <a:xfrm>
            <a:off x="71024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88" name="Rectangle 3"/>
          <p:cNvSpPr>
            <a:spLocks noChangeArrowheads="1"/>
          </p:cNvSpPr>
          <p:nvPr/>
        </p:nvSpPr>
        <p:spPr bwMode="auto">
          <a:xfrm>
            <a:off x="66452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89" name="Rectangle 4"/>
          <p:cNvSpPr>
            <a:spLocks noChangeArrowheads="1"/>
          </p:cNvSpPr>
          <p:nvPr/>
        </p:nvSpPr>
        <p:spPr bwMode="auto">
          <a:xfrm>
            <a:off x="66452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1,0</a:t>
            </a:r>
          </a:p>
        </p:txBody>
      </p:sp>
      <p:sp>
        <p:nvSpPr>
          <p:cNvPr id="21590" name="Rectangle 5"/>
          <p:cNvSpPr>
            <a:spLocks noChangeArrowheads="1"/>
          </p:cNvSpPr>
          <p:nvPr/>
        </p:nvSpPr>
        <p:spPr bwMode="auto">
          <a:xfrm>
            <a:off x="66452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1" name="Rectangle 6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2" name="Rectangle 7"/>
          <p:cNvSpPr>
            <a:spLocks noChangeArrowheads="1"/>
          </p:cNvSpPr>
          <p:nvPr/>
        </p:nvSpPr>
        <p:spPr bwMode="auto">
          <a:xfrm>
            <a:off x="71024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3" name="Rectangle 8"/>
          <p:cNvSpPr>
            <a:spLocks noChangeArrowheads="1"/>
          </p:cNvSpPr>
          <p:nvPr/>
        </p:nvSpPr>
        <p:spPr bwMode="auto">
          <a:xfrm>
            <a:off x="71024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4" name="Rectangle 9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5" name="Rectangle 10"/>
          <p:cNvSpPr>
            <a:spLocks noChangeArrowheads="1"/>
          </p:cNvSpPr>
          <p:nvPr/>
        </p:nvSpPr>
        <p:spPr bwMode="auto">
          <a:xfrm>
            <a:off x="75596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0,2</a:t>
            </a:r>
          </a:p>
        </p:txBody>
      </p:sp>
      <p:sp>
        <p:nvSpPr>
          <p:cNvPr id="21596" name="Rectangle 11"/>
          <p:cNvSpPr>
            <a:spLocks noChangeArrowheads="1"/>
          </p:cNvSpPr>
          <p:nvPr/>
        </p:nvSpPr>
        <p:spPr bwMode="auto">
          <a:xfrm>
            <a:off x="75596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7" name="Rectangle 12"/>
          <p:cNvSpPr>
            <a:spLocks noChangeArrowheads="1"/>
          </p:cNvSpPr>
          <p:nvPr/>
        </p:nvSpPr>
        <p:spPr bwMode="auto">
          <a:xfrm>
            <a:off x="80168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8" name="Rectangle 13"/>
          <p:cNvSpPr>
            <a:spLocks noChangeArrowheads="1"/>
          </p:cNvSpPr>
          <p:nvPr/>
        </p:nvSpPr>
        <p:spPr bwMode="auto">
          <a:xfrm>
            <a:off x="80168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9" name="Rectangle 14"/>
          <p:cNvSpPr>
            <a:spLocks noChangeArrowheads="1"/>
          </p:cNvSpPr>
          <p:nvPr/>
        </p:nvSpPr>
        <p:spPr bwMode="auto">
          <a:xfrm>
            <a:off x="80168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0,3</a:t>
            </a:r>
          </a:p>
        </p:txBody>
      </p:sp>
      <p:sp>
        <p:nvSpPr>
          <p:cNvPr id="21600" name="Rectangle 15"/>
          <p:cNvSpPr>
            <a:spLocks noChangeArrowheads="1"/>
          </p:cNvSpPr>
          <p:nvPr/>
        </p:nvSpPr>
        <p:spPr bwMode="auto">
          <a:xfrm>
            <a:off x="75596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1" name="Rectangle 16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2" name="Rectangle 17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3" name="Rectangle 18"/>
          <p:cNvSpPr>
            <a:spLocks noChangeArrowheads="1"/>
          </p:cNvSpPr>
          <p:nvPr/>
        </p:nvSpPr>
        <p:spPr bwMode="auto">
          <a:xfrm>
            <a:off x="71024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1,1</a:t>
            </a:r>
          </a:p>
        </p:txBody>
      </p:sp>
      <p:sp>
        <p:nvSpPr>
          <p:cNvPr id="21604" name="Rectangle 19"/>
          <p:cNvSpPr>
            <a:spLocks noChangeArrowheads="1"/>
          </p:cNvSpPr>
          <p:nvPr/>
        </p:nvSpPr>
        <p:spPr bwMode="auto">
          <a:xfrm>
            <a:off x="66452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605" name="Rectangle 20"/>
          <p:cNvSpPr>
            <a:spLocks noChangeArrowheads="1"/>
          </p:cNvSpPr>
          <p:nvPr/>
        </p:nvSpPr>
        <p:spPr bwMode="auto">
          <a:xfrm>
            <a:off x="75596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2,2</a:t>
            </a:r>
          </a:p>
        </p:txBody>
      </p:sp>
      <p:sp>
        <p:nvSpPr>
          <p:cNvPr id="21606" name="Rectangle 21"/>
          <p:cNvSpPr>
            <a:spLocks noChangeArrowheads="1"/>
          </p:cNvSpPr>
          <p:nvPr/>
        </p:nvSpPr>
        <p:spPr bwMode="auto">
          <a:xfrm>
            <a:off x="80168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2,3</a:t>
            </a:r>
          </a:p>
        </p:txBody>
      </p:sp>
      <p:sp>
        <p:nvSpPr>
          <p:cNvPr id="21607" name="Rectangle 22"/>
          <p:cNvSpPr>
            <a:spLocks noChangeArrowheads="1"/>
          </p:cNvSpPr>
          <p:nvPr/>
        </p:nvSpPr>
        <p:spPr bwMode="auto">
          <a:xfrm>
            <a:off x="71024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2,1</a:t>
            </a:r>
          </a:p>
        </p:txBody>
      </p:sp>
      <p:sp>
        <p:nvSpPr>
          <p:cNvPr id="21608" name="Rectangle 23"/>
          <p:cNvSpPr>
            <a:spLocks noChangeArrowheads="1"/>
          </p:cNvSpPr>
          <p:nvPr/>
        </p:nvSpPr>
        <p:spPr bwMode="auto">
          <a:xfrm>
            <a:off x="80168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1,3</a:t>
            </a:r>
          </a:p>
        </p:txBody>
      </p:sp>
      <p:sp>
        <p:nvSpPr>
          <p:cNvPr id="21609" name="Rectangle 24"/>
          <p:cNvSpPr>
            <a:spLocks noChangeArrowheads="1"/>
          </p:cNvSpPr>
          <p:nvPr/>
        </p:nvSpPr>
        <p:spPr bwMode="auto">
          <a:xfrm>
            <a:off x="75596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1,2</a:t>
            </a:r>
          </a:p>
        </p:txBody>
      </p:sp>
      <p:sp>
        <p:nvSpPr>
          <p:cNvPr id="21610" name="Rectangle 25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1" name="Rectangle 26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2" name="Rectangle 27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3" name="Rectangle 28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4" name="Rectangle 29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615" name="Rectangle 30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3,2</a:t>
            </a:r>
          </a:p>
        </p:txBody>
      </p:sp>
      <p:sp>
        <p:nvSpPr>
          <p:cNvPr id="21616" name="Rectangle 31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3,3</a:t>
            </a:r>
          </a:p>
        </p:txBody>
      </p:sp>
      <p:sp>
        <p:nvSpPr>
          <p:cNvPr id="21617" name="Rectangle 32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3,1</a:t>
            </a:r>
          </a:p>
        </p:txBody>
      </p:sp>
      <p:sp>
        <p:nvSpPr>
          <p:cNvPr id="21618" name="Rectangle 33"/>
          <p:cNvSpPr>
            <a:spLocks noChangeArrowheads="1"/>
          </p:cNvSpPr>
          <p:nvPr/>
        </p:nvSpPr>
        <p:spPr bwMode="auto">
          <a:xfrm>
            <a:off x="6645275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9" name="Rectangle 37"/>
          <p:cNvSpPr>
            <a:spLocks noChangeArrowheads="1"/>
          </p:cNvSpPr>
          <p:nvPr/>
        </p:nvSpPr>
        <p:spPr bwMode="auto">
          <a:xfrm>
            <a:off x="7559675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0" name="Rectangle 39"/>
          <p:cNvSpPr>
            <a:spLocks noChangeArrowheads="1"/>
          </p:cNvSpPr>
          <p:nvPr/>
        </p:nvSpPr>
        <p:spPr bwMode="auto">
          <a:xfrm>
            <a:off x="6645275" y="54276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1" name="Rectangle 40"/>
          <p:cNvSpPr>
            <a:spLocks noChangeArrowheads="1"/>
          </p:cNvSpPr>
          <p:nvPr/>
        </p:nvSpPr>
        <p:spPr bwMode="auto">
          <a:xfrm>
            <a:off x="7559675" y="54276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2" name="Rectangle 2"/>
          <p:cNvSpPr>
            <a:spLocks noChangeArrowheads="1"/>
          </p:cNvSpPr>
          <p:nvPr/>
        </p:nvSpPr>
        <p:spPr bwMode="auto">
          <a:xfrm>
            <a:off x="5010150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623" name="Rectangle 3"/>
          <p:cNvSpPr>
            <a:spLocks noChangeArrowheads="1"/>
          </p:cNvSpPr>
          <p:nvPr/>
        </p:nvSpPr>
        <p:spPr bwMode="auto">
          <a:xfrm>
            <a:off x="4552950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624" name="Rectangle 4"/>
          <p:cNvSpPr>
            <a:spLocks noChangeArrowheads="1"/>
          </p:cNvSpPr>
          <p:nvPr/>
        </p:nvSpPr>
        <p:spPr bwMode="auto">
          <a:xfrm>
            <a:off x="45529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1625" name="Rectangle 7"/>
          <p:cNvSpPr>
            <a:spLocks noChangeArrowheads="1"/>
          </p:cNvSpPr>
          <p:nvPr/>
        </p:nvSpPr>
        <p:spPr bwMode="auto">
          <a:xfrm>
            <a:off x="50101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6" name="Rectangle 18"/>
          <p:cNvSpPr>
            <a:spLocks noChangeArrowheads="1"/>
          </p:cNvSpPr>
          <p:nvPr/>
        </p:nvSpPr>
        <p:spPr bwMode="auto">
          <a:xfrm>
            <a:off x="50101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1627" name="Rectangle 33"/>
          <p:cNvSpPr>
            <a:spLocks noChangeArrowheads="1"/>
          </p:cNvSpPr>
          <p:nvPr/>
        </p:nvSpPr>
        <p:spPr bwMode="auto">
          <a:xfrm>
            <a:off x="4552950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8" name="Rectangle 2"/>
          <p:cNvSpPr>
            <a:spLocks noChangeArrowheads="1"/>
          </p:cNvSpPr>
          <p:nvPr/>
        </p:nvSpPr>
        <p:spPr bwMode="auto">
          <a:xfrm>
            <a:off x="7278688" y="2438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629" name="Rectangle 3"/>
          <p:cNvSpPr>
            <a:spLocks noChangeArrowheads="1"/>
          </p:cNvSpPr>
          <p:nvPr/>
        </p:nvSpPr>
        <p:spPr bwMode="auto">
          <a:xfrm>
            <a:off x="6821488" y="2438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630" name="Rectangle 4"/>
          <p:cNvSpPr>
            <a:spLocks noChangeArrowheads="1"/>
          </p:cNvSpPr>
          <p:nvPr/>
        </p:nvSpPr>
        <p:spPr bwMode="auto">
          <a:xfrm>
            <a:off x="68214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</a:t>
            </a:r>
            <a:r>
              <a:rPr lang="en-US" baseline="-25000" dirty="0"/>
              <a:t>1,0</a:t>
            </a:r>
          </a:p>
        </p:txBody>
      </p:sp>
      <p:sp>
        <p:nvSpPr>
          <p:cNvPr id="21631" name="Rectangle 7"/>
          <p:cNvSpPr>
            <a:spLocks noChangeArrowheads="1"/>
          </p:cNvSpPr>
          <p:nvPr/>
        </p:nvSpPr>
        <p:spPr bwMode="auto">
          <a:xfrm>
            <a:off x="72786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32" name="Rectangle 18"/>
          <p:cNvSpPr>
            <a:spLocks noChangeArrowheads="1"/>
          </p:cNvSpPr>
          <p:nvPr/>
        </p:nvSpPr>
        <p:spPr bwMode="auto">
          <a:xfrm>
            <a:off x="72786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1633" name="Rectangle 33"/>
          <p:cNvSpPr>
            <a:spLocks noChangeArrowheads="1"/>
          </p:cNvSpPr>
          <p:nvPr/>
        </p:nvSpPr>
        <p:spPr bwMode="auto">
          <a:xfrm>
            <a:off x="6821488" y="2438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60"/>
          <p:cNvSpPr>
            <a:spLocks noChangeShapeType="1"/>
          </p:cNvSpPr>
          <p:nvPr/>
        </p:nvSpPr>
        <p:spPr bwMode="auto">
          <a:xfrm>
            <a:off x="7010399" y="3124200"/>
            <a:ext cx="45719" cy="17526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31" name="Line 61"/>
          <p:cNvSpPr>
            <a:spLocks noChangeShapeType="1"/>
          </p:cNvSpPr>
          <p:nvPr/>
        </p:nvSpPr>
        <p:spPr bwMode="auto">
          <a:xfrm flipV="1">
            <a:off x="5308864" y="4863152"/>
            <a:ext cx="1712912" cy="1746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>
            <a:off x="4648200" y="4571999"/>
            <a:ext cx="2667000" cy="45719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" name="Line 61"/>
          <p:cNvSpPr>
            <a:spLocks noChangeShapeType="1"/>
          </p:cNvSpPr>
          <p:nvPr/>
        </p:nvSpPr>
        <p:spPr bwMode="auto">
          <a:xfrm flipV="1">
            <a:off x="5338432" y="4758695"/>
            <a:ext cx="2129168" cy="45719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Introduction to 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smtClean="0"/>
              <a:t>hared among all thread blocks per SM</a:t>
            </a:r>
          </a:p>
          <a:p>
            <a:r>
              <a:rPr lang="en-US" dirty="0" smtClean="0"/>
              <a:t>S</a:t>
            </a:r>
            <a:r>
              <a:rPr smtClean="0"/>
              <a:t>ame lifetime as thread block</a:t>
            </a:r>
          </a:p>
          <a:p>
            <a:r>
              <a:rPr smtClean="0"/>
              <a:t>Shared memory usage can limit parallelism</a:t>
            </a:r>
          </a:p>
          <a:p>
            <a:r>
              <a:rPr lang="en-US" dirty="0" smtClean="0"/>
              <a:t>G</a:t>
            </a:r>
            <a:r>
              <a:rPr smtClean="0"/>
              <a:t>ives full control when data is moved/  evicted into/ out of memory</a:t>
            </a:r>
          </a:p>
          <a:p>
            <a:r>
              <a:rPr lang="en-US" dirty="0" smtClean="0"/>
              <a:t>S</a:t>
            </a:r>
            <a:r>
              <a:rPr smtClean="0"/>
              <a:t>upports multicast and broadcast</a:t>
            </a:r>
          </a:p>
          <a:p>
            <a:r>
              <a:rPr lang="en-US" dirty="0" smtClean="0"/>
              <a:t>G</a:t>
            </a:r>
            <a:r>
              <a:rPr smtClean="0"/>
              <a:t>reatly reduce the global  memory bandwidth needed by kernels</a:t>
            </a:r>
          </a:p>
          <a:p>
            <a:r>
              <a:rPr smtClean="0"/>
              <a:t>Accessed on per-warp basis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60"/>
          <p:cNvSpPr>
            <a:spLocks noChangeShapeType="1"/>
          </p:cNvSpPr>
          <p:nvPr/>
        </p:nvSpPr>
        <p:spPr bwMode="auto">
          <a:xfrm flipH="1">
            <a:off x="6825929" y="2514600"/>
            <a:ext cx="45719" cy="27432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1508" name="Line 60"/>
          <p:cNvSpPr>
            <a:spLocks noChangeShapeType="1"/>
          </p:cNvSpPr>
          <p:nvPr/>
        </p:nvSpPr>
        <p:spPr bwMode="auto">
          <a:xfrm flipH="1">
            <a:off x="7283127" y="2582840"/>
            <a:ext cx="45719" cy="252256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60"/>
          <p:cNvSpPr>
            <a:spLocks noChangeShapeType="1"/>
          </p:cNvSpPr>
          <p:nvPr/>
        </p:nvSpPr>
        <p:spPr bwMode="auto">
          <a:xfrm flipH="1">
            <a:off x="7467594" y="3124200"/>
            <a:ext cx="45719" cy="2133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1"/>
          <p:cNvSpPr>
            <a:spLocks noChangeShapeType="1"/>
          </p:cNvSpPr>
          <p:nvPr/>
        </p:nvSpPr>
        <p:spPr bwMode="auto">
          <a:xfrm>
            <a:off x="4648200" y="5222544"/>
            <a:ext cx="2209800" cy="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1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 for Block (0,0)</a:t>
            </a:r>
          </a:p>
        </p:txBody>
      </p:sp>
      <p:sp>
        <p:nvSpPr>
          <p:cNvPr id="21515" name="TextBox 133"/>
          <p:cNvSpPr txBox="1">
            <a:spLocks noChangeArrowheads="1"/>
          </p:cNvSpPr>
          <p:nvPr/>
        </p:nvSpPr>
        <p:spPr bwMode="auto">
          <a:xfrm>
            <a:off x="6096000" y="25908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  <p:sp>
        <p:nvSpPr>
          <p:cNvPr id="21516" name="TextBox 134"/>
          <p:cNvSpPr txBox="1">
            <a:spLocks noChangeArrowheads="1"/>
          </p:cNvSpPr>
          <p:nvPr/>
        </p:nvSpPr>
        <p:spPr bwMode="auto">
          <a:xfrm>
            <a:off x="4648200" y="40386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  <p:sp>
        <p:nvSpPr>
          <p:cNvPr id="21517" name="Rectangle 2"/>
          <p:cNvSpPr>
            <a:spLocks noChangeArrowheads="1"/>
          </p:cNvSpPr>
          <p:nvPr/>
        </p:nvSpPr>
        <p:spPr bwMode="auto">
          <a:xfrm>
            <a:off x="18288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18" name="Rectangle 3"/>
          <p:cNvSpPr>
            <a:spLocks noChangeArrowheads="1"/>
          </p:cNvSpPr>
          <p:nvPr/>
        </p:nvSpPr>
        <p:spPr bwMode="auto">
          <a:xfrm>
            <a:off x="13716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19" name="Rectangle 4"/>
          <p:cNvSpPr>
            <a:spLocks noChangeArrowheads="1"/>
          </p:cNvSpPr>
          <p:nvPr/>
        </p:nvSpPr>
        <p:spPr bwMode="auto">
          <a:xfrm>
            <a:off x="13716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1520" name="Rectangle 5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Rectangle 6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Rectangle 7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Rectangle 8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Rectangle 9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Rectangle 10"/>
          <p:cNvSpPr>
            <a:spLocks noChangeArrowheads="1"/>
          </p:cNvSpPr>
          <p:nvPr/>
        </p:nvSpPr>
        <p:spPr bwMode="auto">
          <a:xfrm>
            <a:off x="22860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0,2</a:t>
            </a:r>
          </a:p>
        </p:txBody>
      </p:sp>
      <p:sp>
        <p:nvSpPr>
          <p:cNvPr id="21526" name="Rectangle 11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7" name="Rectangle 12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Rectangle 13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Rectangle 14"/>
          <p:cNvSpPr>
            <a:spLocks noChangeArrowheads="1"/>
          </p:cNvSpPr>
          <p:nvPr/>
        </p:nvSpPr>
        <p:spPr bwMode="auto">
          <a:xfrm>
            <a:off x="27432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0,3</a:t>
            </a:r>
          </a:p>
        </p:txBody>
      </p:sp>
      <p:sp>
        <p:nvSpPr>
          <p:cNvPr id="21530" name="Rectangle 15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Rectangle 16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2" name="Rectangle 1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3" name="Rectangle 18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1534" name="Rectangle 19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535" name="Rectangle 20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2,2</a:t>
            </a:r>
          </a:p>
        </p:txBody>
      </p:sp>
      <p:sp>
        <p:nvSpPr>
          <p:cNvPr id="21536" name="Rectangle 21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2,3</a:t>
            </a:r>
          </a:p>
        </p:txBody>
      </p:sp>
      <p:sp>
        <p:nvSpPr>
          <p:cNvPr id="21537" name="Rectangle 22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2,1</a:t>
            </a:r>
          </a:p>
        </p:txBody>
      </p:sp>
      <p:sp>
        <p:nvSpPr>
          <p:cNvPr id="21538" name="Rectangle 23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1,3</a:t>
            </a:r>
          </a:p>
        </p:txBody>
      </p:sp>
      <p:sp>
        <p:nvSpPr>
          <p:cNvPr id="21539" name="Rectangle 24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1,2</a:t>
            </a:r>
          </a:p>
        </p:txBody>
      </p:sp>
      <p:sp>
        <p:nvSpPr>
          <p:cNvPr id="21540" name="Rectangle 25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1" name="Rectangle 26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2" name="Rectangle 2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3" name="Rectangle 28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4" name="Rectangle 29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545" name="Rectangle 30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3,2</a:t>
            </a:r>
          </a:p>
        </p:txBody>
      </p:sp>
      <p:sp>
        <p:nvSpPr>
          <p:cNvPr id="21546" name="Rectangle 31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3,3</a:t>
            </a:r>
          </a:p>
        </p:txBody>
      </p:sp>
      <p:sp>
        <p:nvSpPr>
          <p:cNvPr id="21547" name="Rectangle 32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3,1</a:t>
            </a:r>
          </a:p>
        </p:txBody>
      </p:sp>
      <p:sp>
        <p:nvSpPr>
          <p:cNvPr id="21548" name="Rectangle 33"/>
          <p:cNvSpPr>
            <a:spLocks noChangeArrowheads="1"/>
          </p:cNvSpPr>
          <p:nvPr/>
        </p:nvSpPr>
        <p:spPr bwMode="auto">
          <a:xfrm>
            <a:off x="13716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9" name="Rectangle 37"/>
          <p:cNvSpPr>
            <a:spLocks noChangeArrowheads="1"/>
          </p:cNvSpPr>
          <p:nvPr/>
        </p:nvSpPr>
        <p:spPr bwMode="auto">
          <a:xfrm>
            <a:off x="22860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0" name="Rectangle 39"/>
          <p:cNvSpPr>
            <a:spLocks noChangeArrowheads="1"/>
          </p:cNvSpPr>
          <p:nvPr/>
        </p:nvSpPr>
        <p:spPr bwMode="auto">
          <a:xfrm>
            <a:off x="13716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1" name="Rectangle 40"/>
          <p:cNvSpPr>
            <a:spLocks noChangeArrowheads="1"/>
          </p:cNvSpPr>
          <p:nvPr/>
        </p:nvSpPr>
        <p:spPr bwMode="auto">
          <a:xfrm>
            <a:off x="22860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2" name="Rectangle 2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53" name="Rectangle 3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54" name="Rectangle 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1,0</a:t>
            </a:r>
          </a:p>
        </p:txBody>
      </p:sp>
      <p:sp>
        <p:nvSpPr>
          <p:cNvPr id="21555" name="Rectangle 5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6" name="Rectangle 6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7" name="Rectangle 7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8" name="Rectangle 8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9" name="Rectangle 9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0" name="Rectangle 10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0,2</a:t>
            </a:r>
          </a:p>
        </p:txBody>
      </p:sp>
      <p:sp>
        <p:nvSpPr>
          <p:cNvPr id="21561" name="Rectangle 11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2" name="Rectangle 12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3" name="Rectangle 13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Rectangle 14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0,3</a:t>
            </a:r>
          </a:p>
        </p:txBody>
      </p:sp>
      <p:sp>
        <p:nvSpPr>
          <p:cNvPr id="21565" name="Rectangle 15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6" name="Rectangle 16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7" name="Rectangle 1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8" name="Rectangle 1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1569" name="Rectangle 19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570" name="Rectangle 20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2,2</a:t>
            </a:r>
          </a:p>
        </p:txBody>
      </p:sp>
      <p:sp>
        <p:nvSpPr>
          <p:cNvPr id="21571" name="Rectangle 2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2,3</a:t>
            </a:r>
          </a:p>
        </p:txBody>
      </p:sp>
      <p:sp>
        <p:nvSpPr>
          <p:cNvPr id="21572" name="Rectangle 22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2,1</a:t>
            </a:r>
          </a:p>
        </p:txBody>
      </p:sp>
      <p:sp>
        <p:nvSpPr>
          <p:cNvPr id="21573" name="Rectangle 23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1,3</a:t>
            </a:r>
          </a:p>
        </p:txBody>
      </p:sp>
      <p:sp>
        <p:nvSpPr>
          <p:cNvPr id="21574" name="Rectangle 2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1,2</a:t>
            </a:r>
          </a:p>
        </p:txBody>
      </p:sp>
      <p:sp>
        <p:nvSpPr>
          <p:cNvPr id="21575" name="Rectangle 25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6" name="Rectangle 2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7" name="Rectangle 2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8" name="Rectangle 28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9" name="Rectangle 29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580" name="Rectangle 30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3,2</a:t>
            </a:r>
          </a:p>
        </p:txBody>
      </p:sp>
      <p:sp>
        <p:nvSpPr>
          <p:cNvPr id="21581" name="Rectangle 31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3,3</a:t>
            </a:r>
          </a:p>
        </p:txBody>
      </p:sp>
      <p:sp>
        <p:nvSpPr>
          <p:cNvPr id="21582" name="Rectangle 32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3,1</a:t>
            </a:r>
          </a:p>
        </p:txBody>
      </p:sp>
      <p:sp>
        <p:nvSpPr>
          <p:cNvPr id="21583" name="Rectangle 33"/>
          <p:cNvSpPr>
            <a:spLocks noChangeArrowheads="1"/>
          </p:cNvSpPr>
          <p:nvPr/>
        </p:nvSpPr>
        <p:spPr bwMode="auto">
          <a:xfrm>
            <a:off x="13716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4" name="Rectangle 37"/>
          <p:cNvSpPr>
            <a:spLocks noChangeArrowheads="1"/>
          </p:cNvSpPr>
          <p:nvPr/>
        </p:nvSpPr>
        <p:spPr bwMode="auto">
          <a:xfrm>
            <a:off x="22860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5" name="Rectangle 39"/>
          <p:cNvSpPr>
            <a:spLocks noChangeArrowheads="1"/>
          </p:cNvSpPr>
          <p:nvPr/>
        </p:nvSpPr>
        <p:spPr bwMode="auto">
          <a:xfrm>
            <a:off x="13716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6" name="Rectangle 40"/>
          <p:cNvSpPr>
            <a:spLocks noChangeArrowheads="1"/>
          </p:cNvSpPr>
          <p:nvPr/>
        </p:nvSpPr>
        <p:spPr bwMode="auto">
          <a:xfrm>
            <a:off x="22860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7" name="Rectangle 2"/>
          <p:cNvSpPr>
            <a:spLocks noChangeArrowheads="1"/>
          </p:cNvSpPr>
          <p:nvPr/>
        </p:nvSpPr>
        <p:spPr bwMode="auto">
          <a:xfrm>
            <a:off x="71024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88" name="Rectangle 3"/>
          <p:cNvSpPr>
            <a:spLocks noChangeArrowheads="1"/>
          </p:cNvSpPr>
          <p:nvPr/>
        </p:nvSpPr>
        <p:spPr bwMode="auto">
          <a:xfrm>
            <a:off x="66452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89" name="Rectangle 4"/>
          <p:cNvSpPr>
            <a:spLocks noChangeArrowheads="1"/>
          </p:cNvSpPr>
          <p:nvPr/>
        </p:nvSpPr>
        <p:spPr bwMode="auto">
          <a:xfrm>
            <a:off x="66452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1,0</a:t>
            </a:r>
          </a:p>
        </p:txBody>
      </p:sp>
      <p:sp>
        <p:nvSpPr>
          <p:cNvPr id="21590" name="Rectangle 5"/>
          <p:cNvSpPr>
            <a:spLocks noChangeArrowheads="1"/>
          </p:cNvSpPr>
          <p:nvPr/>
        </p:nvSpPr>
        <p:spPr bwMode="auto">
          <a:xfrm>
            <a:off x="66452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1" name="Rectangle 6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2" name="Rectangle 7"/>
          <p:cNvSpPr>
            <a:spLocks noChangeArrowheads="1"/>
          </p:cNvSpPr>
          <p:nvPr/>
        </p:nvSpPr>
        <p:spPr bwMode="auto">
          <a:xfrm>
            <a:off x="71024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3" name="Rectangle 8"/>
          <p:cNvSpPr>
            <a:spLocks noChangeArrowheads="1"/>
          </p:cNvSpPr>
          <p:nvPr/>
        </p:nvSpPr>
        <p:spPr bwMode="auto">
          <a:xfrm>
            <a:off x="71024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4" name="Rectangle 9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5" name="Rectangle 10"/>
          <p:cNvSpPr>
            <a:spLocks noChangeArrowheads="1"/>
          </p:cNvSpPr>
          <p:nvPr/>
        </p:nvSpPr>
        <p:spPr bwMode="auto">
          <a:xfrm>
            <a:off x="75596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0,2</a:t>
            </a:r>
          </a:p>
        </p:txBody>
      </p:sp>
      <p:sp>
        <p:nvSpPr>
          <p:cNvPr id="21596" name="Rectangle 11"/>
          <p:cNvSpPr>
            <a:spLocks noChangeArrowheads="1"/>
          </p:cNvSpPr>
          <p:nvPr/>
        </p:nvSpPr>
        <p:spPr bwMode="auto">
          <a:xfrm>
            <a:off x="75596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7" name="Rectangle 12"/>
          <p:cNvSpPr>
            <a:spLocks noChangeArrowheads="1"/>
          </p:cNvSpPr>
          <p:nvPr/>
        </p:nvSpPr>
        <p:spPr bwMode="auto">
          <a:xfrm>
            <a:off x="80168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8" name="Rectangle 13"/>
          <p:cNvSpPr>
            <a:spLocks noChangeArrowheads="1"/>
          </p:cNvSpPr>
          <p:nvPr/>
        </p:nvSpPr>
        <p:spPr bwMode="auto">
          <a:xfrm>
            <a:off x="80168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9" name="Rectangle 14"/>
          <p:cNvSpPr>
            <a:spLocks noChangeArrowheads="1"/>
          </p:cNvSpPr>
          <p:nvPr/>
        </p:nvSpPr>
        <p:spPr bwMode="auto">
          <a:xfrm>
            <a:off x="80168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0,3</a:t>
            </a:r>
          </a:p>
        </p:txBody>
      </p:sp>
      <p:sp>
        <p:nvSpPr>
          <p:cNvPr id="21600" name="Rectangle 15"/>
          <p:cNvSpPr>
            <a:spLocks noChangeArrowheads="1"/>
          </p:cNvSpPr>
          <p:nvPr/>
        </p:nvSpPr>
        <p:spPr bwMode="auto">
          <a:xfrm>
            <a:off x="75596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1" name="Rectangle 16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2" name="Rectangle 17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3" name="Rectangle 18"/>
          <p:cNvSpPr>
            <a:spLocks noChangeArrowheads="1"/>
          </p:cNvSpPr>
          <p:nvPr/>
        </p:nvSpPr>
        <p:spPr bwMode="auto">
          <a:xfrm>
            <a:off x="71024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1,1</a:t>
            </a:r>
          </a:p>
        </p:txBody>
      </p:sp>
      <p:sp>
        <p:nvSpPr>
          <p:cNvPr id="21604" name="Rectangle 19"/>
          <p:cNvSpPr>
            <a:spLocks noChangeArrowheads="1"/>
          </p:cNvSpPr>
          <p:nvPr/>
        </p:nvSpPr>
        <p:spPr bwMode="auto">
          <a:xfrm>
            <a:off x="66452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605" name="Rectangle 20"/>
          <p:cNvSpPr>
            <a:spLocks noChangeArrowheads="1"/>
          </p:cNvSpPr>
          <p:nvPr/>
        </p:nvSpPr>
        <p:spPr bwMode="auto">
          <a:xfrm>
            <a:off x="75596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2,2</a:t>
            </a:r>
          </a:p>
        </p:txBody>
      </p:sp>
      <p:sp>
        <p:nvSpPr>
          <p:cNvPr id="21606" name="Rectangle 21"/>
          <p:cNvSpPr>
            <a:spLocks noChangeArrowheads="1"/>
          </p:cNvSpPr>
          <p:nvPr/>
        </p:nvSpPr>
        <p:spPr bwMode="auto">
          <a:xfrm>
            <a:off x="80168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2,3</a:t>
            </a:r>
          </a:p>
        </p:txBody>
      </p:sp>
      <p:sp>
        <p:nvSpPr>
          <p:cNvPr id="21607" name="Rectangle 22"/>
          <p:cNvSpPr>
            <a:spLocks noChangeArrowheads="1"/>
          </p:cNvSpPr>
          <p:nvPr/>
        </p:nvSpPr>
        <p:spPr bwMode="auto">
          <a:xfrm>
            <a:off x="71024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2,1</a:t>
            </a:r>
          </a:p>
        </p:txBody>
      </p:sp>
      <p:sp>
        <p:nvSpPr>
          <p:cNvPr id="21608" name="Rectangle 23"/>
          <p:cNvSpPr>
            <a:spLocks noChangeArrowheads="1"/>
          </p:cNvSpPr>
          <p:nvPr/>
        </p:nvSpPr>
        <p:spPr bwMode="auto">
          <a:xfrm>
            <a:off x="80168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1,3</a:t>
            </a:r>
          </a:p>
        </p:txBody>
      </p:sp>
      <p:sp>
        <p:nvSpPr>
          <p:cNvPr id="21609" name="Rectangle 24"/>
          <p:cNvSpPr>
            <a:spLocks noChangeArrowheads="1"/>
          </p:cNvSpPr>
          <p:nvPr/>
        </p:nvSpPr>
        <p:spPr bwMode="auto">
          <a:xfrm>
            <a:off x="75596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1,2</a:t>
            </a:r>
          </a:p>
        </p:txBody>
      </p:sp>
      <p:sp>
        <p:nvSpPr>
          <p:cNvPr id="21610" name="Rectangle 25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1" name="Rectangle 26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2" name="Rectangle 27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3" name="Rectangle 28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4" name="Rectangle 29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615" name="Rectangle 30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3,2</a:t>
            </a:r>
          </a:p>
        </p:txBody>
      </p:sp>
      <p:sp>
        <p:nvSpPr>
          <p:cNvPr id="21616" name="Rectangle 31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3,3</a:t>
            </a:r>
          </a:p>
        </p:txBody>
      </p:sp>
      <p:sp>
        <p:nvSpPr>
          <p:cNvPr id="21617" name="Rectangle 32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3,1</a:t>
            </a:r>
          </a:p>
        </p:txBody>
      </p:sp>
      <p:sp>
        <p:nvSpPr>
          <p:cNvPr id="21618" name="Rectangle 33"/>
          <p:cNvSpPr>
            <a:spLocks noChangeArrowheads="1"/>
          </p:cNvSpPr>
          <p:nvPr/>
        </p:nvSpPr>
        <p:spPr bwMode="auto">
          <a:xfrm>
            <a:off x="6645275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9" name="Rectangle 37"/>
          <p:cNvSpPr>
            <a:spLocks noChangeArrowheads="1"/>
          </p:cNvSpPr>
          <p:nvPr/>
        </p:nvSpPr>
        <p:spPr bwMode="auto">
          <a:xfrm>
            <a:off x="7559675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0" name="Rectangle 39"/>
          <p:cNvSpPr>
            <a:spLocks noChangeArrowheads="1"/>
          </p:cNvSpPr>
          <p:nvPr/>
        </p:nvSpPr>
        <p:spPr bwMode="auto">
          <a:xfrm>
            <a:off x="6645275" y="54276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1" name="Rectangle 40"/>
          <p:cNvSpPr>
            <a:spLocks noChangeArrowheads="1"/>
          </p:cNvSpPr>
          <p:nvPr/>
        </p:nvSpPr>
        <p:spPr bwMode="auto">
          <a:xfrm>
            <a:off x="7559675" y="54276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2" name="Rectangle 2"/>
          <p:cNvSpPr>
            <a:spLocks noChangeArrowheads="1"/>
          </p:cNvSpPr>
          <p:nvPr/>
        </p:nvSpPr>
        <p:spPr bwMode="auto">
          <a:xfrm>
            <a:off x="5010150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623" name="Rectangle 3"/>
          <p:cNvSpPr>
            <a:spLocks noChangeArrowheads="1"/>
          </p:cNvSpPr>
          <p:nvPr/>
        </p:nvSpPr>
        <p:spPr bwMode="auto">
          <a:xfrm>
            <a:off x="4552950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624" name="Rectangle 4"/>
          <p:cNvSpPr>
            <a:spLocks noChangeArrowheads="1"/>
          </p:cNvSpPr>
          <p:nvPr/>
        </p:nvSpPr>
        <p:spPr bwMode="auto">
          <a:xfrm>
            <a:off x="45529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1625" name="Rectangle 7"/>
          <p:cNvSpPr>
            <a:spLocks noChangeArrowheads="1"/>
          </p:cNvSpPr>
          <p:nvPr/>
        </p:nvSpPr>
        <p:spPr bwMode="auto">
          <a:xfrm>
            <a:off x="50101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6" name="Rectangle 18"/>
          <p:cNvSpPr>
            <a:spLocks noChangeArrowheads="1"/>
          </p:cNvSpPr>
          <p:nvPr/>
        </p:nvSpPr>
        <p:spPr bwMode="auto">
          <a:xfrm>
            <a:off x="50101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1627" name="Rectangle 33"/>
          <p:cNvSpPr>
            <a:spLocks noChangeArrowheads="1"/>
          </p:cNvSpPr>
          <p:nvPr/>
        </p:nvSpPr>
        <p:spPr bwMode="auto">
          <a:xfrm>
            <a:off x="4552950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8" name="Rectangle 2"/>
          <p:cNvSpPr>
            <a:spLocks noChangeArrowheads="1"/>
          </p:cNvSpPr>
          <p:nvPr/>
        </p:nvSpPr>
        <p:spPr bwMode="auto">
          <a:xfrm>
            <a:off x="7278688" y="2438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629" name="Rectangle 3"/>
          <p:cNvSpPr>
            <a:spLocks noChangeArrowheads="1"/>
          </p:cNvSpPr>
          <p:nvPr/>
        </p:nvSpPr>
        <p:spPr bwMode="auto">
          <a:xfrm>
            <a:off x="6821488" y="2438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630" name="Rectangle 4"/>
          <p:cNvSpPr>
            <a:spLocks noChangeArrowheads="1"/>
          </p:cNvSpPr>
          <p:nvPr/>
        </p:nvSpPr>
        <p:spPr bwMode="auto">
          <a:xfrm>
            <a:off x="68214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</a:t>
            </a:r>
            <a:r>
              <a:rPr lang="en-US" baseline="-25000" dirty="0"/>
              <a:t>1,0</a:t>
            </a:r>
          </a:p>
        </p:txBody>
      </p:sp>
      <p:sp>
        <p:nvSpPr>
          <p:cNvPr id="21631" name="Rectangle 7"/>
          <p:cNvSpPr>
            <a:spLocks noChangeArrowheads="1"/>
          </p:cNvSpPr>
          <p:nvPr/>
        </p:nvSpPr>
        <p:spPr bwMode="auto">
          <a:xfrm>
            <a:off x="72786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32" name="Rectangle 18"/>
          <p:cNvSpPr>
            <a:spLocks noChangeArrowheads="1"/>
          </p:cNvSpPr>
          <p:nvPr/>
        </p:nvSpPr>
        <p:spPr bwMode="auto">
          <a:xfrm>
            <a:off x="72786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1633" name="Rectangle 33"/>
          <p:cNvSpPr>
            <a:spLocks noChangeArrowheads="1"/>
          </p:cNvSpPr>
          <p:nvPr/>
        </p:nvSpPr>
        <p:spPr bwMode="auto">
          <a:xfrm>
            <a:off x="6821488" y="2438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60"/>
          <p:cNvSpPr>
            <a:spLocks noChangeShapeType="1"/>
          </p:cNvSpPr>
          <p:nvPr/>
        </p:nvSpPr>
        <p:spPr bwMode="auto">
          <a:xfrm>
            <a:off x="7010399" y="3124200"/>
            <a:ext cx="45719" cy="22098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31" name="Line 61"/>
          <p:cNvSpPr>
            <a:spLocks noChangeShapeType="1"/>
          </p:cNvSpPr>
          <p:nvPr/>
        </p:nvSpPr>
        <p:spPr bwMode="auto">
          <a:xfrm flipV="1">
            <a:off x="5308864" y="5316537"/>
            <a:ext cx="1712912" cy="1746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>
            <a:off x="4648200" y="5059681"/>
            <a:ext cx="2667000" cy="45719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" name="Line 61"/>
          <p:cNvSpPr>
            <a:spLocks noChangeShapeType="1"/>
          </p:cNvSpPr>
          <p:nvPr/>
        </p:nvSpPr>
        <p:spPr bwMode="auto">
          <a:xfrm flipV="1">
            <a:off x="5338432" y="5245065"/>
            <a:ext cx="2129168" cy="45719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6807200" y="3581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1,0</a:t>
            </a:r>
          </a:p>
        </p:txBody>
      </p:sp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for next Block</a:t>
            </a:r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1676400" y="3352800"/>
            <a:ext cx="533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2057400" y="3505200"/>
            <a:ext cx="533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1676400" y="3733800"/>
            <a:ext cx="533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>
            <a:off x="2057400" y="3962400"/>
            <a:ext cx="533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>
            <a:off x="2514600" y="4648200"/>
            <a:ext cx="3048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>
            <a:off x="2895600" y="5257800"/>
            <a:ext cx="3048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>
            <a:off x="2895600" y="4800600"/>
            <a:ext cx="3048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>
            <a:off x="2514600" y="5105400"/>
            <a:ext cx="3048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6" name="Rectangle 2"/>
          <p:cNvSpPr>
            <a:spLocks noChangeArrowheads="1"/>
          </p:cNvSpPr>
          <p:nvPr/>
        </p:nvSpPr>
        <p:spPr bwMode="auto">
          <a:xfrm>
            <a:off x="18288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3567" name="Rectangle 3"/>
          <p:cNvSpPr>
            <a:spLocks noChangeArrowheads="1"/>
          </p:cNvSpPr>
          <p:nvPr/>
        </p:nvSpPr>
        <p:spPr bwMode="auto">
          <a:xfrm>
            <a:off x="13716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3568" name="Rectangle 4"/>
          <p:cNvSpPr>
            <a:spLocks noChangeArrowheads="1"/>
          </p:cNvSpPr>
          <p:nvPr/>
        </p:nvSpPr>
        <p:spPr bwMode="auto">
          <a:xfrm>
            <a:off x="13716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3569" name="Rectangle 5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Rectangle 6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7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Rectangle 8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Rectangle 9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10"/>
          <p:cNvSpPr>
            <a:spLocks noChangeArrowheads="1"/>
          </p:cNvSpPr>
          <p:nvPr/>
        </p:nvSpPr>
        <p:spPr bwMode="auto">
          <a:xfrm>
            <a:off x="22860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0,2</a:t>
            </a:r>
          </a:p>
        </p:txBody>
      </p:sp>
      <p:sp>
        <p:nvSpPr>
          <p:cNvPr id="23575" name="Rectangle 11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12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13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14"/>
          <p:cNvSpPr>
            <a:spLocks noChangeArrowheads="1"/>
          </p:cNvSpPr>
          <p:nvPr/>
        </p:nvSpPr>
        <p:spPr bwMode="auto">
          <a:xfrm>
            <a:off x="27432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0,3</a:t>
            </a:r>
          </a:p>
        </p:txBody>
      </p:sp>
      <p:sp>
        <p:nvSpPr>
          <p:cNvPr id="23579" name="Rectangle 15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16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Rectangle 1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18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3583" name="Rectangle 19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3584" name="Rectangle 20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2,2</a:t>
            </a:r>
          </a:p>
        </p:txBody>
      </p:sp>
      <p:sp>
        <p:nvSpPr>
          <p:cNvPr id="23585" name="Rectangle 21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2,3</a:t>
            </a:r>
          </a:p>
        </p:txBody>
      </p:sp>
      <p:sp>
        <p:nvSpPr>
          <p:cNvPr id="23586" name="Rectangle 22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2,1</a:t>
            </a:r>
          </a:p>
        </p:txBody>
      </p:sp>
      <p:sp>
        <p:nvSpPr>
          <p:cNvPr id="23587" name="Rectangle 23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1,3</a:t>
            </a:r>
          </a:p>
        </p:txBody>
      </p:sp>
      <p:sp>
        <p:nvSpPr>
          <p:cNvPr id="23588" name="Rectangle 24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1,2</a:t>
            </a:r>
          </a:p>
        </p:txBody>
      </p:sp>
      <p:sp>
        <p:nvSpPr>
          <p:cNvPr id="23589" name="Rectangle 25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Rectangle 26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1" name="Rectangle 2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Rectangle 28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Rectangle 29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3594" name="Rectangle 30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3,2</a:t>
            </a:r>
          </a:p>
        </p:txBody>
      </p:sp>
      <p:sp>
        <p:nvSpPr>
          <p:cNvPr id="23595" name="Rectangle 31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3,3</a:t>
            </a:r>
          </a:p>
        </p:txBody>
      </p:sp>
      <p:sp>
        <p:nvSpPr>
          <p:cNvPr id="23596" name="Rectangle 32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3,1</a:t>
            </a:r>
          </a:p>
        </p:txBody>
      </p:sp>
      <p:sp>
        <p:nvSpPr>
          <p:cNvPr id="23597" name="Rectangle 33"/>
          <p:cNvSpPr>
            <a:spLocks noChangeArrowheads="1"/>
          </p:cNvSpPr>
          <p:nvPr/>
        </p:nvSpPr>
        <p:spPr bwMode="auto">
          <a:xfrm>
            <a:off x="13716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Rectangle 37"/>
          <p:cNvSpPr>
            <a:spLocks noChangeArrowheads="1"/>
          </p:cNvSpPr>
          <p:nvPr/>
        </p:nvSpPr>
        <p:spPr bwMode="auto">
          <a:xfrm>
            <a:off x="22860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9" name="Rectangle 39"/>
          <p:cNvSpPr>
            <a:spLocks noChangeArrowheads="1"/>
          </p:cNvSpPr>
          <p:nvPr/>
        </p:nvSpPr>
        <p:spPr bwMode="auto">
          <a:xfrm>
            <a:off x="13716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0" name="Rectangle 40"/>
          <p:cNvSpPr>
            <a:spLocks noChangeArrowheads="1"/>
          </p:cNvSpPr>
          <p:nvPr/>
        </p:nvSpPr>
        <p:spPr bwMode="auto">
          <a:xfrm>
            <a:off x="22860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1" name="Rectangle 2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3602" name="Rectangle 3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3603" name="Rectangle 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1,0</a:t>
            </a:r>
          </a:p>
        </p:txBody>
      </p:sp>
      <p:sp>
        <p:nvSpPr>
          <p:cNvPr id="23604" name="Rectangle 5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5" name="Rectangle 6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6" name="Rectangle 7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7" name="Rectangle 8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8" name="Rectangle 9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9" name="Rectangle 10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0,2</a:t>
            </a:r>
          </a:p>
        </p:txBody>
      </p:sp>
      <p:sp>
        <p:nvSpPr>
          <p:cNvPr id="23610" name="Rectangle 11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1" name="Rectangle 12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2" name="Rectangle 13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3" name="Rectangle 14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0,3</a:t>
            </a:r>
          </a:p>
        </p:txBody>
      </p:sp>
      <p:sp>
        <p:nvSpPr>
          <p:cNvPr id="23614" name="Rectangle 15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5" name="Rectangle 16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6" name="Rectangle 1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7" name="Rectangle 1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3618" name="Rectangle 19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3619" name="Rectangle 20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2,2</a:t>
            </a:r>
          </a:p>
        </p:txBody>
      </p:sp>
      <p:sp>
        <p:nvSpPr>
          <p:cNvPr id="23620" name="Rectangle 2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2,3</a:t>
            </a:r>
          </a:p>
        </p:txBody>
      </p:sp>
      <p:sp>
        <p:nvSpPr>
          <p:cNvPr id="23621" name="Rectangle 22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2,1</a:t>
            </a:r>
          </a:p>
        </p:txBody>
      </p:sp>
      <p:sp>
        <p:nvSpPr>
          <p:cNvPr id="23622" name="Rectangle 23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1,3</a:t>
            </a:r>
          </a:p>
        </p:txBody>
      </p:sp>
      <p:sp>
        <p:nvSpPr>
          <p:cNvPr id="23623" name="Rectangle 2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1,2</a:t>
            </a:r>
          </a:p>
        </p:txBody>
      </p:sp>
      <p:sp>
        <p:nvSpPr>
          <p:cNvPr id="23624" name="Rectangle 25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25" name="Rectangle 2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26" name="Rectangle 2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27" name="Rectangle 28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28" name="Rectangle 29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3629" name="Rectangle 30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3,2</a:t>
            </a:r>
          </a:p>
        </p:txBody>
      </p:sp>
      <p:sp>
        <p:nvSpPr>
          <p:cNvPr id="23630" name="Rectangle 31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3,3</a:t>
            </a:r>
          </a:p>
        </p:txBody>
      </p:sp>
      <p:sp>
        <p:nvSpPr>
          <p:cNvPr id="23631" name="Rectangle 32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3,1</a:t>
            </a:r>
          </a:p>
        </p:txBody>
      </p:sp>
      <p:sp>
        <p:nvSpPr>
          <p:cNvPr id="23632" name="Rectangle 33"/>
          <p:cNvSpPr>
            <a:spLocks noChangeArrowheads="1"/>
          </p:cNvSpPr>
          <p:nvPr/>
        </p:nvSpPr>
        <p:spPr bwMode="auto">
          <a:xfrm>
            <a:off x="13716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33" name="Rectangle 37"/>
          <p:cNvSpPr>
            <a:spLocks noChangeArrowheads="1"/>
          </p:cNvSpPr>
          <p:nvPr/>
        </p:nvSpPr>
        <p:spPr bwMode="auto">
          <a:xfrm>
            <a:off x="22860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34" name="Rectangle 39"/>
          <p:cNvSpPr>
            <a:spLocks noChangeArrowheads="1"/>
          </p:cNvSpPr>
          <p:nvPr/>
        </p:nvSpPr>
        <p:spPr bwMode="auto">
          <a:xfrm>
            <a:off x="13716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35" name="Rectangle 40"/>
          <p:cNvSpPr>
            <a:spLocks noChangeArrowheads="1"/>
          </p:cNvSpPr>
          <p:nvPr/>
        </p:nvSpPr>
        <p:spPr bwMode="auto">
          <a:xfrm>
            <a:off x="22860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36" name="Rectangle 2"/>
          <p:cNvSpPr>
            <a:spLocks noChangeArrowheads="1"/>
          </p:cNvSpPr>
          <p:nvPr/>
        </p:nvSpPr>
        <p:spPr bwMode="auto">
          <a:xfrm>
            <a:off x="71628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3637" name="Rectangle 3"/>
          <p:cNvSpPr>
            <a:spLocks noChangeArrowheads="1"/>
          </p:cNvSpPr>
          <p:nvPr/>
        </p:nvSpPr>
        <p:spPr bwMode="auto">
          <a:xfrm>
            <a:off x="67056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3638" name="Rectangle 4"/>
          <p:cNvSpPr>
            <a:spLocks noChangeArrowheads="1"/>
          </p:cNvSpPr>
          <p:nvPr/>
        </p:nvSpPr>
        <p:spPr bwMode="auto">
          <a:xfrm>
            <a:off x="67056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1,0</a:t>
            </a:r>
          </a:p>
        </p:txBody>
      </p:sp>
      <p:sp>
        <p:nvSpPr>
          <p:cNvPr id="23639" name="Rectangle 5"/>
          <p:cNvSpPr>
            <a:spLocks noChangeArrowheads="1"/>
          </p:cNvSpPr>
          <p:nvPr/>
        </p:nvSpPr>
        <p:spPr bwMode="auto">
          <a:xfrm>
            <a:off x="67056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40" name="Rectangle 6"/>
          <p:cNvSpPr>
            <a:spLocks noChangeArrowheads="1"/>
          </p:cNvSpPr>
          <p:nvPr/>
        </p:nvSpPr>
        <p:spPr bwMode="auto">
          <a:xfrm>
            <a:off x="6705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41" name="Rectangle 7"/>
          <p:cNvSpPr>
            <a:spLocks noChangeArrowheads="1"/>
          </p:cNvSpPr>
          <p:nvPr/>
        </p:nvSpPr>
        <p:spPr bwMode="auto">
          <a:xfrm>
            <a:off x="71628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42" name="Rectangle 8"/>
          <p:cNvSpPr>
            <a:spLocks noChangeArrowheads="1"/>
          </p:cNvSpPr>
          <p:nvPr/>
        </p:nvSpPr>
        <p:spPr bwMode="auto">
          <a:xfrm>
            <a:off x="71628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43" name="Rectangle 9"/>
          <p:cNvSpPr>
            <a:spLocks noChangeArrowheads="1"/>
          </p:cNvSpPr>
          <p:nvPr/>
        </p:nvSpPr>
        <p:spPr bwMode="auto">
          <a:xfrm>
            <a:off x="7162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44" name="Rectangle 10"/>
          <p:cNvSpPr>
            <a:spLocks noChangeArrowheads="1"/>
          </p:cNvSpPr>
          <p:nvPr/>
        </p:nvSpPr>
        <p:spPr bwMode="auto">
          <a:xfrm>
            <a:off x="76200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0,2</a:t>
            </a:r>
          </a:p>
        </p:txBody>
      </p:sp>
      <p:sp>
        <p:nvSpPr>
          <p:cNvPr id="23645" name="Rectangle 11"/>
          <p:cNvSpPr>
            <a:spLocks noChangeArrowheads="1"/>
          </p:cNvSpPr>
          <p:nvPr/>
        </p:nvSpPr>
        <p:spPr bwMode="auto">
          <a:xfrm>
            <a:off x="76200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46" name="Rectangle 12"/>
          <p:cNvSpPr>
            <a:spLocks noChangeArrowheads="1"/>
          </p:cNvSpPr>
          <p:nvPr/>
        </p:nvSpPr>
        <p:spPr bwMode="auto">
          <a:xfrm>
            <a:off x="80772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47" name="Rectangle 13"/>
          <p:cNvSpPr>
            <a:spLocks noChangeArrowheads="1"/>
          </p:cNvSpPr>
          <p:nvPr/>
        </p:nvSpPr>
        <p:spPr bwMode="auto">
          <a:xfrm>
            <a:off x="80772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48" name="Rectangle 14"/>
          <p:cNvSpPr>
            <a:spLocks noChangeArrowheads="1"/>
          </p:cNvSpPr>
          <p:nvPr/>
        </p:nvSpPr>
        <p:spPr bwMode="auto">
          <a:xfrm>
            <a:off x="8077200" y="4572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0,3</a:t>
            </a:r>
          </a:p>
        </p:txBody>
      </p:sp>
      <p:sp>
        <p:nvSpPr>
          <p:cNvPr id="23649" name="Rectangle 15"/>
          <p:cNvSpPr>
            <a:spLocks noChangeArrowheads="1"/>
          </p:cNvSpPr>
          <p:nvPr/>
        </p:nvSpPr>
        <p:spPr bwMode="auto">
          <a:xfrm>
            <a:off x="76200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50" name="Rectangle 16"/>
          <p:cNvSpPr>
            <a:spLocks noChangeArrowheads="1"/>
          </p:cNvSpPr>
          <p:nvPr/>
        </p:nvSpPr>
        <p:spPr bwMode="auto">
          <a:xfrm>
            <a:off x="7620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51" name="Rectangle 17"/>
          <p:cNvSpPr>
            <a:spLocks noChangeArrowheads="1"/>
          </p:cNvSpPr>
          <p:nvPr/>
        </p:nvSpPr>
        <p:spPr bwMode="auto">
          <a:xfrm>
            <a:off x="8077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52" name="Rectangle 18"/>
          <p:cNvSpPr>
            <a:spLocks noChangeArrowheads="1"/>
          </p:cNvSpPr>
          <p:nvPr/>
        </p:nvSpPr>
        <p:spPr bwMode="auto">
          <a:xfrm>
            <a:off x="71628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1,1</a:t>
            </a:r>
          </a:p>
        </p:txBody>
      </p:sp>
      <p:sp>
        <p:nvSpPr>
          <p:cNvPr id="23653" name="Rectangle 19"/>
          <p:cNvSpPr>
            <a:spLocks noChangeArrowheads="1"/>
          </p:cNvSpPr>
          <p:nvPr/>
        </p:nvSpPr>
        <p:spPr bwMode="auto">
          <a:xfrm>
            <a:off x="67056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3654" name="Rectangle 20"/>
          <p:cNvSpPr>
            <a:spLocks noChangeArrowheads="1"/>
          </p:cNvSpPr>
          <p:nvPr/>
        </p:nvSpPr>
        <p:spPr bwMode="auto">
          <a:xfrm>
            <a:off x="76200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2,2</a:t>
            </a:r>
          </a:p>
        </p:txBody>
      </p:sp>
      <p:sp>
        <p:nvSpPr>
          <p:cNvPr id="23655" name="Rectangle 21"/>
          <p:cNvSpPr>
            <a:spLocks noChangeArrowheads="1"/>
          </p:cNvSpPr>
          <p:nvPr/>
        </p:nvSpPr>
        <p:spPr bwMode="auto">
          <a:xfrm>
            <a:off x="80772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2,3</a:t>
            </a:r>
          </a:p>
        </p:txBody>
      </p:sp>
      <p:sp>
        <p:nvSpPr>
          <p:cNvPr id="23656" name="Rectangle 22"/>
          <p:cNvSpPr>
            <a:spLocks noChangeArrowheads="1"/>
          </p:cNvSpPr>
          <p:nvPr/>
        </p:nvSpPr>
        <p:spPr bwMode="auto">
          <a:xfrm>
            <a:off x="7162800" y="5486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2,1</a:t>
            </a:r>
          </a:p>
        </p:txBody>
      </p:sp>
      <p:sp>
        <p:nvSpPr>
          <p:cNvPr id="23657" name="Rectangle 23"/>
          <p:cNvSpPr>
            <a:spLocks noChangeArrowheads="1"/>
          </p:cNvSpPr>
          <p:nvPr/>
        </p:nvSpPr>
        <p:spPr bwMode="auto">
          <a:xfrm>
            <a:off x="80772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1,3</a:t>
            </a:r>
          </a:p>
        </p:txBody>
      </p:sp>
      <p:sp>
        <p:nvSpPr>
          <p:cNvPr id="23658" name="Rectangle 24"/>
          <p:cNvSpPr>
            <a:spLocks noChangeArrowheads="1"/>
          </p:cNvSpPr>
          <p:nvPr/>
        </p:nvSpPr>
        <p:spPr bwMode="auto">
          <a:xfrm>
            <a:off x="7620000" y="5029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1,2</a:t>
            </a:r>
          </a:p>
        </p:txBody>
      </p:sp>
      <p:sp>
        <p:nvSpPr>
          <p:cNvPr id="23659" name="Rectangle 25"/>
          <p:cNvSpPr>
            <a:spLocks noChangeArrowheads="1"/>
          </p:cNvSpPr>
          <p:nvPr/>
        </p:nvSpPr>
        <p:spPr bwMode="auto">
          <a:xfrm>
            <a:off x="6705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0" name="Rectangle 26"/>
          <p:cNvSpPr>
            <a:spLocks noChangeArrowheads="1"/>
          </p:cNvSpPr>
          <p:nvPr/>
        </p:nvSpPr>
        <p:spPr bwMode="auto">
          <a:xfrm>
            <a:off x="7162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1" name="Rectangle 27"/>
          <p:cNvSpPr>
            <a:spLocks noChangeArrowheads="1"/>
          </p:cNvSpPr>
          <p:nvPr/>
        </p:nvSpPr>
        <p:spPr bwMode="auto">
          <a:xfrm>
            <a:off x="8077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2" name="Rectangle 28"/>
          <p:cNvSpPr>
            <a:spLocks noChangeArrowheads="1"/>
          </p:cNvSpPr>
          <p:nvPr/>
        </p:nvSpPr>
        <p:spPr bwMode="auto">
          <a:xfrm>
            <a:off x="7620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3" name="Rectangle 29"/>
          <p:cNvSpPr>
            <a:spLocks noChangeArrowheads="1"/>
          </p:cNvSpPr>
          <p:nvPr/>
        </p:nvSpPr>
        <p:spPr bwMode="auto">
          <a:xfrm>
            <a:off x="67056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3664" name="Rectangle 30"/>
          <p:cNvSpPr>
            <a:spLocks noChangeArrowheads="1"/>
          </p:cNvSpPr>
          <p:nvPr/>
        </p:nvSpPr>
        <p:spPr bwMode="auto">
          <a:xfrm>
            <a:off x="76200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3,2</a:t>
            </a:r>
          </a:p>
        </p:txBody>
      </p:sp>
      <p:sp>
        <p:nvSpPr>
          <p:cNvPr id="23665" name="Rectangle 31"/>
          <p:cNvSpPr>
            <a:spLocks noChangeArrowheads="1"/>
          </p:cNvSpPr>
          <p:nvPr/>
        </p:nvSpPr>
        <p:spPr bwMode="auto">
          <a:xfrm>
            <a:off x="80772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3,3</a:t>
            </a:r>
          </a:p>
        </p:txBody>
      </p:sp>
      <p:sp>
        <p:nvSpPr>
          <p:cNvPr id="23666" name="Rectangle 32"/>
          <p:cNvSpPr>
            <a:spLocks noChangeArrowheads="1"/>
          </p:cNvSpPr>
          <p:nvPr/>
        </p:nvSpPr>
        <p:spPr bwMode="auto">
          <a:xfrm>
            <a:off x="7162800" y="5943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3,1</a:t>
            </a:r>
          </a:p>
        </p:txBody>
      </p:sp>
      <p:sp>
        <p:nvSpPr>
          <p:cNvPr id="23667" name="Rectangle 33"/>
          <p:cNvSpPr>
            <a:spLocks noChangeArrowheads="1"/>
          </p:cNvSpPr>
          <p:nvPr/>
        </p:nvSpPr>
        <p:spPr bwMode="auto">
          <a:xfrm>
            <a:off x="6705600" y="4572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8" name="Rectangle 37"/>
          <p:cNvSpPr>
            <a:spLocks noChangeArrowheads="1"/>
          </p:cNvSpPr>
          <p:nvPr/>
        </p:nvSpPr>
        <p:spPr bwMode="auto">
          <a:xfrm>
            <a:off x="7620000" y="4572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9" name="Rectangle 39"/>
          <p:cNvSpPr>
            <a:spLocks noChangeArrowheads="1"/>
          </p:cNvSpPr>
          <p:nvPr/>
        </p:nvSpPr>
        <p:spPr bwMode="auto">
          <a:xfrm>
            <a:off x="6705600" y="5486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70" name="Rectangle 40"/>
          <p:cNvSpPr>
            <a:spLocks noChangeArrowheads="1"/>
          </p:cNvSpPr>
          <p:nvPr/>
        </p:nvSpPr>
        <p:spPr bwMode="auto">
          <a:xfrm>
            <a:off x="7620000" y="5486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71" name="Rectangle 2"/>
          <p:cNvSpPr>
            <a:spLocks noChangeArrowheads="1"/>
          </p:cNvSpPr>
          <p:nvPr/>
        </p:nvSpPr>
        <p:spPr bwMode="auto">
          <a:xfrm>
            <a:off x="5637213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3672" name="Rectangle 3"/>
          <p:cNvSpPr>
            <a:spLocks noChangeArrowheads="1"/>
          </p:cNvSpPr>
          <p:nvPr/>
        </p:nvSpPr>
        <p:spPr bwMode="auto">
          <a:xfrm>
            <a:off x="5180013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3673" name="Rectangle 4"/>
          <p:cNvSpPr>
            <a:spLocks noChangeArrowheads="1"/>
          </p:cNvSpPr>
          <p:nvPr/>
        </p:nvSpPr>
        <p:spPr bwMode="auto">
          <a:xfrm>
            <a:off x="5180013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3674" name="Rectangle 7"/>
          <p:cNvSpPr>
            <a:spLocks noChangeArrowheads="1"/>
          </p:cNvSpPr>
          <p:nvPr/>
        </p:nvSpPr>
        <p:spPr bwMode="auto">
          <a:xfrm>
            <a:off x="5637213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75" name="Rectangle 18"/>
          <p:cNvSpPr>
            <a:spLocks noChangeArrowheads="1"/>
          </p:cNvSpPr>
          <p:nvPr/>
        </p:nvSpPr>
        <p:spPr bwMode="auto">
          <a:xfrm>
            <a:off x="5637213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3676" name="Rectangle 33"/>
          <p:cNvSpPr>
            <a:spLocks noChangeArrowheads="1"/>
          </p:cNvSpPr>
          <p:nvPr/>
        </p:nvSpPr>
        <p:spPr bwMode="auto">
          <a:xfrm>
            <a:off x="5180013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77" name="Rectangle 2"/>
          <p:cNvSpPr>
            <a:spLocks noChangeArrowheads="1"/>
          </p:cNvSpPr>
          <p:nvPr/>
        </p:nvSpPr>
        <p:spPr bwMode="auto">
          <a:xfrm>
            <a:off x="7264400" y="3124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3678" name="Rectangle 3"/>
          <p:cNvSpPr>
            <a:spLocks noChangeArrowheads="1"/>
          </p:cNvSpPr>
          <p:nvPr/>
        </p:nvSpPr>
        <p:spPr bwMode="auto">
          <a:xfrm>
            <a:off x="6807200" y="3124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3679" name="Rectangle 7"/>
          <p:cNvSpPr>
            <a:spLocks noChangeArrowheads="1"/>
          </p:cNvSpPr>
          <p:nvPr/>
        </p:nvSpPr>
        <p:spPr bwMode="auto">
          <a:xfrm>
            <a:off x="7264400" y="3581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80" name="Rectangle 18"/>
          <p:cNvSpPr>
            <a:spLocks noChangeArrowheads="1"/>
          </p:cNvSpPr>
          <p:nvPr/>
        </p:nvSpPr>
        <p:spPr bwMode="auto">
          <a:xfrm>
            <a:off x="7264400" y="3581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3681" name="Rectangle 33"/>
          <p:cNvSpPr>
            <a:spLocks noChangeArrowheads="1"/>
          </p:cNvSpPr>
          <p:nvPr/>
        </p:nvSpPr>
        <p:spPr bwMode="auto">
          <a:xfrm>
            <a:off x="6807200" y="3124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82" name="TextBox 145"/>
          <p:cNvSpPr txBox="1">
            <a:spLocks noChangeArrowheads="1"/>
          </p:cNvSpPr>
          <p:nvPr/>
        </p:nvSpPr>
        <p:spPr bwMode="auto">
          <a:xfrm>
            <a:off x="4648200" y="40386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60"/>
          <p:cNvSpPr>
            <a:spLocks noChangeShapeType="1"/>
          </p:cNvSpPr>
          <p:nvPr/>
        </p:nvSpPr>
        <p:spPr bwMode="auto">
          <a:xfrm>
            <a:off x="6871648" y="2514600"/>
            <a:ext cx="0" cy="22098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1508" name="Line 60"/>
          <p:cNvSpPr>
            <a:spLocks noChangeShapeType="1"/>
          </p:cNvSpPr>
          <p:nvPr/>
        </p:nvSpPr>
        <p:spPr bwMode="auto">
          <a:xfrm flipH="1">
            <a:off x="7283128" y="2582840"/>
            <a:ext cx="45719" cy="206536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60"/>
          <p:cNvSpPr>
            <a:spLocks noChangeShapeType="1"/>
          </p:cNvSpPr>
          <p:nvPr/>
        </p:nvSpPr>
        <p:spPr bwMode="auto">
          <a:xfrm flipH="1">
            <a:off x="7467596" y="3124200"/>
            <a:ext cx="45719" cy="1752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1"/>
          <p:cNvSpPr>
            <a:spLocks noChangeShapeType="1"/>
          </p:cNvSpPr>
          <p:nvPr/>
        </p:nvSpPr>
        <p:spPr bwMode="auto">
          <a:xfrm>
            <a:off x="4648200" y="4724400"/>
            <a:ext cx="2209800" cy="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1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Work for next Block</a:t>
            </a:r>
            <a:endParaRPr lang="en-US" dirty="0" smtClean="0"/>
          </a:p>
        </p:txBody>
      </p:sp>
      <p:sp>
        <p:nvSpPr>
          <p:cNvPr id="21515" name="TextBox 133"/>
          <p:cNvSpPr txBox="1">
            <a:spLocks noChangeArrowheads="1"/>
          </p:cNvSpPr>
          <p:nvPr/>
        </p:nvSpPr>
        <p:spPr bwMode="auto">
          <a:xfrm>
            <a:off x="6096000" y="25908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  <p:sp>
        <p:nvSpPr>
          <p:cNvPr id="21516" name="TextBox 134"/>
          <p:cNvSpPr txBox="1">
            <a:spLocks noChangeArrowheads="1"/>
          </p:cNvSpPr>
          <p:nvPr/>
        </p:nvSpPr>
        <p:spPr bwMode="auto">
          <a:xfrm>
            <a:off x="4648200" y="40386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  <p:sp>
        <p:nvSpPr>
          <p:cNvPr id="21517" name="Rectangle 2"/>
          <p:cNvSpPr>
            <a:spLocks noChangeArrowheads="1"/>
          </p:cNvSpPr>
          <p:nvPr/>
        </p:nvSpPr>
        <p:spPr bwMode="auto">
          <a:xfrm>
            <a:off x="18288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18" name="Rectangle 3"/>
          <p:cNvSpPr>
            <a:spLocks noChangeArrowheads="1"/>
          </p:cNvSpPr>
          <p:nvPr/>
        </p:nvSpPr>
        <p:spPr bwMode="auto">
          <a:xfrm>
            <a:off x="13716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19" name="Rectangle 4"/>
          <p:cNvSpPr>
            <a:spLocks noChangeArrowheads="1"/>
          </p:cNvSpPr>
          <p:nvPr/>
        </p:nvSpPr>
        <p:spPr bwMode="auto">
          <a:xfrm>
            <a:off x="13716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1520" name="Rectangle 5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Rectangle 6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Rectangle 7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Rectangle 8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Rectangle 9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Rectangle 10"/>
          <p:cNvSpPr>
            <a:spLocks noChangeArrowheads="1"/>
          </p:cNvSpPr>
          <p:nvPr/>
        </p:nvSpPr>
        <p:spPr bwMode="auto">
          <a:xfrm>
            <a:off x="22860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0,2</a:t>
            </a:r>
          </a:p>
        </p:txBody>
      </p:sp>
      <p:sp>
        <p:nvSpPr>
          <p:cNvPr id="21526" name="Rectangle 11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7" name="Rectangle 12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Rectangle 13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Rectangle 14"/>
          <p:cNvSpPr>
            <a:spLocks noChangeArrowheads="1"/>
          </p:cNvSpPr>
          <p:nvPr/>
        </p:nvSpPr>
        <p:spPr bwMode="auto">
          <a:xfrm>
            <a:off x="27432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0,3</a:t>
            </a:r>
          </a:p>
        </p:txBody>
      </p:sp>
      <p:sp>
        <p:nvSpPr>
          <p:cNvPr id="21530" name="Rectangle 15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Rectangle 16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2" name="Rectangle 1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3" name="Rectangle 18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1534" name="Rectangle 19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535" name="Rectangle 20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2,2</a:t>
            </a:r>
          </a:p>
        </p:txBody>
      </p:sp>
      <p:sp>
        <p:nvSpPr>
          <p:cNvPr id="21536" name="Rectangle 21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2,3</a:t>
            </a:r>
          </a:p>
        </p:txBody>
      </p:sp>
      <p:sp>
        <p:nvSpPr>
          <p:cNvPr id="21537" name="Rectangle 22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2,1</a:t>
            </a:r>
          </a:p>
        </p:txBody>
      </p:sp>
      <p:sp>
        <p:nvSpPr>
          <p:cNvPr id="21538" name="Rectangle 23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1,3</a:t>
            </a:r>
          </a:p>
        </p:txBody>
      </p:sp>
      <p:sp>
        <p:nvSpPr>
          <p:cNvPr id="21539" name="Rectangle 24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1,2</a:t>
            </a:r>
          </a:p>
        </p:txBody>
      </p:sp>
      <p:sp>
        <p:nvSpPr>
          <p:cNvPr id="21540" name="Rectangle 25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1" name="Rectangle 26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2" name="Rectangle 2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3" name="Rectangle 28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4" name="Rectangle 29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545" name="Rectangle 30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3,2</a:t>
            </a:r>
          </a:p>
        </p:txBody>
      </p:sp>
      <p:sp>
        <p:nvSpPr>
          <p:cNvPr id="21546" name="Rectangle 31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3,3</a:t>
            </a:r>
          </a:p>
        </p:txBody>
      </p:sp>
      <p:sp>
        <p:nvSpPr>
          <p:cNvPr id="21547" name="Rectangle 32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3,1</a:t>
            </a:r>
          </a:p>
        </p:txBody>
      </p:sp>
      <p:sp>
        <p:nvSpPr>
          <p:cNvPr id="21548" name="Rectangle 33"/>
          <p:cNvSpPr>
            <a:spLocks noChangeArrowheads="1"/>
          </p:cNvSpPr>
          <p:nvPr/>
        </p:nvSpPr>
        <p:spPr bwMode="auto">
          <a:xfrm>
            <a:off x="13716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9" name="Rectangle 37"/>
          <p:cNvSpPr>
            <a:spLocks noChangeArrowheads="1"/>
          </p:cNvSpPr>
          <p:nvPr/>
        </p:nvSpPr>
        <p:spPr bwMode="auto">
          <a:xfrm>
            <a:off x="22860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0" name="Rectangle 39"/>
          <p:cNvSpPr>
            <a:spLocks noChangeArrowheads="1"/>
          </p:cNvSpPr>
          <p:nvPr/>
        </p:nvSpPr>
        <p:spPr bwMode="auto">
          <a:xfrm>
            <a:off x="13716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1" name="Rectangle 40"/>
          <p:cNvSpPr>
            <a:spLocks noChangeArrowheads="1"/>
          </p:cNvSpPr>
          <p:nvPr/>
        </p:nvSpPr>
        <p:spPr bwMode="auto">
          <a:xfrm>
            <a:off x="22860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2" name="Rectangle 2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53" name="Rectangle 3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54" name="Rectangle 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1,0</a:t>
            </a:r>
          </a:p>
        </p:txBody>
      </p:sp>
      <p:sp>
        <p:nvSpPr>
          <p:cNvPr id="21555" name="Rectangle 5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6" name="Rectangle 6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7" name="Rectangle 7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8" name="Rectangle 8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9" name="Rectangle 9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0" name="Rectangle 10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0,2</a:t>
            </a:r>
          </a:p>
        </p:txBody>
      </p:sp>
      <p:sp>
        <p:nvSpPr>
          <p:cNvPr id="21561" name="Rectangle 11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2" name="Rectangle 12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3" name="Rectangle 13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Rectangle 14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0,3</a:t>
            </a:r>
          </a:p>
        </p:txBody>
      </p:sp>
      <p:sp>
        <p:nvSpPr>
          <p:cNvPr id="21565" name="Rectangle 15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6" name="Rectangle 16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7" name="Rectangle 1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8" name="Rectangle 1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1569" name="Rectangle 19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570" name="Rectangle 20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2,2</a:t>
            </a:r>
          </a:p>
        </p:txBody>
      </p:sp>
      <p:sp>
        <p:nvSpPr>
          <p:cNvPr id="21571" name="Rectangle 2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2,3</a:t>
            </a:r>
          </a:p>
        </p:txBody>
      </p:sp>
      <p:sp>
        <p:nvSpPr>
          <p:cNvPr id="21572" name="Rectangle 22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2,1</a:t>
            </a:r>
          </a:p>
        </p:txBody>
      </p:sp>
      <p:sp>
        <p:nvSpPr>
          <p:cNvPr id="21573" name="Rectangle 23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1,3</a:t>
            </a:r>
          </a:p>
        </p:txBody>
      </p:sp>
      <p:sp>
        <p:nvSpPr>
          <p:cNvPr id="21574" name="Rectangle 2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1,2</a:t>
            </a:r>
          </a:p>
        </p:txBody>
      </p:sp>
      <p:sp>
        <p:nvSpPr>
          <p:cNvPr id="21575" name="Rectangle 25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6" name="Rectangle 2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7" name="Rectangle 2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8" name="Rectangle 28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9" name="Rectangle 29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580" name="Rectangle 30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3,2</a:t>
            </a:r>
          </a:p>
        </p:txBody>
      </p:sp>
      <p:sp>
        <p:nvSpPr>
          <p:cNvPr id="21581" name="Rectangle 31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3,3</a:t>
            </a:r>
          </a:p>
        </p:txBody>
      </p:sp>
      <p:sp>
        <p:nvSpPr>
          <p:cNvPr id="21582" name="Rectangle 32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3,1</a:t>
            </a:r>
          </a:p>
        </p:txBody>
      </p:sp>
      <p:sp>
        <p:nvSpPr>
          <p:cNvPr id="21583" name="Rectangle 33"/>
          <p:cNvSpPr>
            <a:spLocks noChangeArrowheads="1"/>
          </p:cNvSpPr>
          <p:nvPr/>
        </p:nvSpPr>
        <p:spPr bwMode="auto">
          <a:xfrm>
            <a:off x="13716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4" name="Rectangle 37"/>
          <p:cNvSpPr>
            <a:spLocks noChangeArrowheads="1"/>
          </p:cNvSpPr>
          <p:nvPr/>
        </p:nvSpPr>
        <p:spPr bwMode="auto">
          <a:xfrm>
            <a:off x="22860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5" name="Rectangle 39"/>
          <p:cNvSpPr>
            <a:spLocks noChangeArrowheads="1"/>
          </p:cNvSpPr>
          <p:nvPr/>
        </p:nvSpPr>
        <p:spPr bwMode="auto">
          <a:xfrm>
            <a:off x="13716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6" name="Rectangle 40"/>
          <p:cNvSpPr>
            <a:spLocks noChangeArrowheads="1"/>
          </p:cNvSpPr>
          <p:nvPr/>
        </p:nvSpPr>
        <p:spPr bwMode="auto">
          <a:xfrm>
            <a:off x="22860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7" name="Rectangle 2"/>
          <p:cNvSpPr>
            <a:spLocks noChangeArrowheads="1"/>
          </p:cNvSpPr>
          <p:nvPr/>
        </p:nvSpPr>
        <p:spPr bwMode="auto">
          <a:xfrm>
            <a:off x="71024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88" name="Rectangle 3"/>
          <p:cNvSpPr>
            <a:spLocks noChangeArrowheads="1"/>
          </p:cNvSpPr>
          <p:nvPr/>
        </p:nvSpPr>
        <p:spPr bwMode="auto">
          <a:xfrm>
            <a:off x="66452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89" name="Rectangle 4"/>
          <p:cNvSpPr>
            <a:spLocks noChangeArrowheads="1"/>
          </p:cNvSpPr>
          <p:nvPr/>
        </p:nvSpPr>
        <p:spPr bwMode="auto">
          <a:xfrm>
            <a:off x="66452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1,0</a:t>
            </a:r>
          </a:p>
        </p:txBody>
      </p:sp>
      <p:sp>
        <p:nvSpPr>
          <p:cNvPr id="21590" name="Rectangle 5"/>
          <p:cNvSpPr>
            <a:spLocks noChangeArrowheads="1"/>
          </p:cNvSpPr>
          <p:nvPr/>
        </p:nvSpPr>
        <p:spPr bwMode="auto">
          <a:xfrm>
            <a:off x="66452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1" name="Rectangle 6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2" name="Rectangle 7"/>
          <p:cNvSpPr>
            <a:spLocks noChangeArrowheads="1"/>
          </p:cNvSpPr>
          <p:nvPr/>
        </p:nvSpPr>
        <p:spPr bwMode="auto">
          <a:xfrm>
            <a:off x="71024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3" name="Rectangle 8"/>
          <p:cNvSpPr>
            <a:spLocks noChangeArrowheads="1"/>
          </p:cNvSpPr>
          <p:nvPr/>
        </p:nvSpPr>
        <p:spPr bwMode="auto">
          <a:xfrm>
            <a:off x="71024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4" name="Rectangle 9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5" name="Rectangle 10"/>
          <p:cNvSpPr>
            <a:spLocks noChangeArrowheads="1"/>
          </p:cNvSpPr>
          <p:nvPr/>
        </p:nvSpPr>
        <p:spPr bwMode="auto">
          <a:xfrm>
            <a:off x="75596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0,2</a:t>
            </a:r>
          </a:p>
        </p:txBody>
      </p:sp>
      <p:sp>
        <p:nvSpPr>
          <p:cNvPr id="21596" name="Rectangle 11"/>
          <p:cNvSpPr>
            <a:spLocks noChangeArrowheads="1"/>
          </p:cNvSpPr>
          <p:nvPr/>
        </p:nvSpPr>
        <p:spPr bwMode="auto">
          <a:xfrm>
            <a:off x="75596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7" name="Rectangle 12"/>
          <p:cNvSpPr>
            <a:spLocks noChangeArrowheads="1"/>
          </p:cNvSpPr>
          <p:nvPr/>
        </p:nvSpPr>
        <p:spPr bwMode="auto">
          <a:xfrm>
            <a:off x="80168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8" name="Rectangle 13"/>
          <p:cNvSpPr>
            <a:spLocks noChangeArrowheads="1"/>
          </p:cNvSpPr>
          <p:nvPr/>
        </p:nvSpPr>
        <p:spPr bwMode="auto">
          <a:xfrm>
            <a:off x="80168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9" name="Rectangle 14"/>
          <p:cNvSpPr>
            <a:spLocks noChangeArrowheads="1"/>
          </p:cNvSpPr>
          <p:nvPr/>
        </p:nvSpPr>
        <p:spPr bwMode="auto">
          <a:xfrm>
            <a:off x="80168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0,3</a:t>
            </a:r>
          </a:p>
        </p:txBody>
      </p:sp>
      <p:sp>
        <p:nvSpPr>
          <p:cNvPr id="21600" name="Rectangle 15"/>
          <p:cNvSpPr>
            <a:spLocks noChangeArrowheads="1"/>
          </p:cNvSpPr>
          <p:nvPr/>
        </p:nvSpPr>
        <p:spPr bwMode="auto">
          <a:xfrm>
            <a:off x="75596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1" name="Rectangle 16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2" name="Rectangle 17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3" name="Rectangle 18"/>
          <p:cNvSpPr>
            <a:spLocks noChangeArrowheads="1"/>
          </p:cNvSpPr>
          <p:nvPr/>
        </p:nvSpPr>
        <p:spPr bwMode="auto">
          <a:xfrm>
            <a:off x="71024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1,1</a:t>
            </a:r>
          </a:p>
        </p:txBody>
      </p:sp>
      <p:sp>
        <p:nvSpPr>
          <p:cNvPr id="21604" name="Rectangle 19"/>
          <p:cNvSpPr>
            <a:spLocks noChangeArrowheads="1"/>
          </p:cNvSpPr>
          <p:nvPr/>
        </p:nvSpPr>
        <p:spPr bwMode="auto">
          <a:xfrm>
            <a:off x="66452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605" name="Rectangle 20"/>
          <p:cNvSpPr>
            <a:spLocks noChangeArrowheads="1"/>
          </p:cNvSpPr>
          <p:nvPr/>
        </p:nvSpPr>
        <p:spPr bwMode="auto">
          <a:xfrm>
            <a:off x="75596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2,2</a:t>
            </a:r>
          </a:p>
        </p:txBody>
      </p:sp>
      <p:sp>
        <p:nvSpPr>
          <p:cNvPr id="21606" name="Rectangle 21"/>
          <p:cNvSpPr>
            <a:spLocks noChangeArrowheads="1"/>
          </p:cNvSpPr>
          <p:nvPr/>
        </p:nvSpPr>
        <p:spPr bwMode="auto">
          <a:xfrm>
            <a:off x="80168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2,3</a:t>
            </a:r>
          </a:p>
        </p:txBody>
      </p:sp>
      <p:sp>
        <p:nvSpPr>
          <p:cNvPr id="21607" name="Rectangle 22"/>
          <p:cNvSpPr>
            <a:spLocks noChangeArrowheads="1"/>
          </p:cNvSpPr>
          <p:nvPr/>
        </p:nvSpPr>
        <p:spPr bwMode="auto">
          <a:xfrm>
            <a:off x="71024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2,1</a:t>
            </a:r>
          </a:p>
        </p:txBody>
      </p:sp>
      <p:sp>
        <p:nvSpPr>
          <p:cNvPr id="21608" name="Rectangle 23"/>
          <p:cNvSpPr>
            <a:spLocks noChangeArrowheads="1"/>
          </p:cNvSpPr>
          <p:nvPr/>
        </p:nvSpPr>
        <p:spPr bwMode="auto">
          <a:xfrm>
            <a:off x="80168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1,3</a:t>
            </a:r>
          </a:p>
        </p:txBody>
      </p:sp>
      <p:sp>
        <p:nvSpPr>
          <p:cNvPr id="21609" name="Rectangle 24"/>
          <p:cNvSpPr>
            <a:spLocks noChangeArrowheads="1"/>
          </p:cNvSpPr>
          <p:nvPr/>
        </p:nvSpPr>
        <p:spPr bwMode="auto">
          <a:xfrm>
            <a:off x="75596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1,2</a:t>
            </a:r>
          </a:p>
        </p:txBody>
      </p:sp>
      <p:sp>
        <p:nvSpPr>
          <p:cNvPr id="21610" name="Rectangle 25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1" name="Rectangle 26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2" name="Rectangle 27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3" name="Rectangle 28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4" name="Rectangle 29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615" name="Rectangle 30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3,2</a:t>
            </a:r>
          </a:p>
        </p:txBody>
      </p:sp>
      <p:sp>
        <p:nvSpPr>
          <p:cNvPr id="21616" name="Rectangle 31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3,3</a:t>
            </a:r>
          </a:p>
        </p:txBody>
      </p:sp>
      <p:sp>
        <p:nvSpPr>
          <p:cNvPr id="21617" name="Rectangle 32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3,1</a:t>
            </a:r>
          </a:p>
        </p:txBody>
      </p:sp>
      <p:sp>
        <p:nvSpPr>
          <p:cNvPr id="21618" name="Rectangle 33"/>
          <p:cNvSpPr>
            <a:spLocks noChangeArrowheads="1"/>
          </p:cNvSpPr>
          <p:nvPr/>
        </p:nvSpPr>
        <p:spPr bwMode="auto">
          <a:xfrm>
            <a:off x="6645275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9" name="Rectangle 37"/>
          <p:cNvSpPr>
            <a:spLocks noChangeArrowheads="1"/>
          </p:cNvSpPr>
          <p:nvPr/>
        </p:nvSpPr>
        <p:spPr bwMode="auto">
          <a:xfrm>
            <a:off x="7559675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0" name="Rectangle 39"/>
          <p:cNvSpPr>
            <a:spLocks noChangeArrowheads="1"/>
          </p:cNvSpPr>
          <p:nvPr/>
        </p:nvSpPr>
        <p:spPr bwMode="auto">
          <a:xfrm>
            <a:off x="6645275" y="54276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1" name="Rectangle 40"/>
          <p:cNvSpPr>
            <a:spLocks noChangeArrowheads="1"/>
          </p:cNvSpPr>
          <p:nvPr/>
        </p:nvSpPr>
        <p:spPr bwMode="auto">
          <a:xfrm>
            <a:off x="7559675" y="54276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2" name="Rectangle 2"/>
          <p:cNvSpPr>
            <a:spLocks noChangeArrowheads="1"/>
          </p:cNvSpPr>
          <p:nvPr/>
        </p:nvSpPr>
        <p:spPr bwMode="auto">
          <a:xfrm>
            <a:off x="5010150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623" name="Rectangle 3"/>
          <p:cNvSpPr>
            <a:spLocks noChangeArrowheads="1"/>
          </p:cNvSpPr>
          <p:nvPr/>
        </p:nvSpPr>
        <p:spPr bwMode="auto">
          <a:xfrm>
            <a:off x="4552950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624" name="Rectangle 4"/>
          <p:cNvSpPr>
            <a:spLocks noChangeArrowheads="1"/>
          </p:cNvSpPr>
          <p:nvPr/>
        </p:nvSpPr>
        <p:spPr bwMode="auto">
          <a:xfrm>
            <a:off x="45529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1625" name="Rectangle 7"/>
          <p:cNvSpPr>
            <a:spLocks noChangeArrowheads="1"/>
          </p:cNvSpPr>
          <p:nvPr/>
        </p:nvSpPr>
        <p:spPr bwMode="auto">
          <a:xfrm>
            <a:off x="50101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6" name="Rectangle 18"/>
          <p:cNvSpPr>
            <a:spLocks noChangeArrowheads="1"/>
          </p:cNvSpPr>
          <p:nvPr/>
        </p:nvSpPr>
        <p:spPr bwMode="auto">
          <a:xfrm>
            <a:off x="50101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1627" name="Rectangle 33"/>
          <p:cNvSpPr>
            <a:spLocks noChangeArrowheads="1"/>
          </p:cNvSpPr>
          <p:nvPr/>
        </p:nvSpPr>
        <p:spPr bwMode="auto">
          <a:xfrm>
            <a:off x="4552950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8" name="Rectangle 2"/>
          <p:cNvSpPr>
            <a:spLocks noChangeArrowheads="1"/>
          </p:cNvSpPr>
          <p:nvPr/>
        </p:nvSpPr>
        <p:spPr bwMode="auto">
          <a:xfrm>
            <a:off x="7278688" y="2438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629" name="Rectangle 3"/>
          <p:cNvSpPr>
            <a:spLocks noChangeArrowheads="1"/>
          </p:cNvSpPr>
          <p:nvPr/>
        </p:nvSpPr>
        <p:spPr bwMode="auto">
          <a:xfrm>
            <a:off x="6821488" y="2438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630" name="Rectangle 4"/>
          <p:cNvSpPr>
            <a:spLocks noChangeArrowheads="1"/>
          </p:cNvSpPr>
          <p:nvPr/>
        </p:nvSpPr>
        <p:spPr bwMode="auto">
          <a:xfrm>
            <a:off x="68214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</a:t>
            </a:r>
            <a:r>
              <a:rPr lang="en-US" baseline="-25000" dirty="0"/>
              <a:t>1,0</a:t>
            </a:r>
          </a:p>
        </p:txBody>
      </p:sp>
      <p:sp>
        <p:nvSpPr>
          <p:cNvPr id="21631" name="Rectangle 7"/>
          <p:cNvSpPr>
            <a:spLocks noChangeArrowheads="1"/>
          </p:cNvSpPr>
          <p:nvPr/>
        </p:nvSpPr>
        <p:spPr bwMode="auto">
          <a:xfrm>
            <a:off x="72786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32" name="Rectangle 18"/>
          <p:cNvSpPr>
            <a:spLocks noChangeArrowheads="1"/>
          </p:cNvSpPr>
          <p:nvPr/>
        </p:nvSpPr>
        <p:spPr bwMode="auto">
          <a:xfrm>
            <a:off x="72786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1633" name="Rectangle 33"/>
          <p:cNvSpPr>
            <a:spLocks noChangeArrowheads="1"/>
          </p:cNvSpPr>
          <p:nvPr/>
        </p:nvSpPr>
        <p:spPr bwMode="auto">
          <a:xfrm>
            <a:off x="6821488" y="2438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60"/>
          <p:cNvSpPr>
            <a:spLocks noChangeShapeType="1"/>
          </p:cNvSpPr>
          <p:nvPr/>
        </p:nvSpPr>
        <p:spPr bwMode="auto">
          <a:xfrm>
            <a:off x="7010399" y="3124200"/>
            <a:ext cx="45719" cy="17526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31" name="Line 61"/>
          <p:cNvSpPr>
            <a:spLocks noChangeShapeType="1"/>
          </p:cNvSpPr>
          <p:nvPr/>
        </p:nvSpPr>
        <p:spPr bwMode="auto">
          <a:xfrm flipV="1">
            <a:off x="5308864" y="4863152"/>
            <a:ext cx="1712912" cy="1746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>
            <a:off x="4648200" y="4571999"/>
            <a:ext cx="2667000" cy="45719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" name="Line 61"/>
          <p:cNvSpPr>
            <a:spLocks noChangeShapeType="1"/>
          </p:cNvSpPr>
          <p:nvPr/>
        </p:nvSpPr>
        <p:spPr bwMode="auto">
          <a:xfrm flipV="1">
            <a:off x="5338432" y="4758695"/>
            <a:ext cx="2129168" cy="45719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60"/>
          <p:cNvSpPr>
            <a:spLocks noChangeShapeType="1"/>
          </p:cNvSpPr>
          <p:nvPr/>
        </p:nvSpPr>
        <p:spPr bwMode="auto">
          <a:xfrm flipH="1">
            <a:off x="6825929" y="2514600"/>
            <a:ext cx="45719" cy="27432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1508" name="Line 60"/>
          <p:cNvSpPr>
            <a:spLocks noChangeShapeType="1"/>
          </p:cNvSpPr>
          <p:nvPr/>
        </p:nvSpPr>
        <p:spPr bwMode="auto">
          <a:xfrm flipH="1">
            <a:off x="7283127" y="2582840"/>
            <a:ext cx="45719" cy="252256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60"/>
          <p:cNvSpPr>
            <a:spLocks noChangeShapeType="1"/>
          </p:cNvSpPr>
          <p:nvPr/>
        </p:nvSpPr>
        <p:spPr bwMode="auto">
          <a:xfrm flipH="1">
            <a:off x="7467594" y="3124200"/>
            <a:ext cx="45719" cy="2133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1"/>
          <p:cNvSpPr>
            <a:spLocks noChangeShapeType="1"/>
          </p:cNvSpPr>
          <p:nvPr/>
        </p:nvSpPr>
        <p:spPr bwMode="auto">
          <a:xfrm>
            <a:off x="4648200" y="5222544"/>
            <a:ext cx="2209800" cy="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1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Work for next Block</a:t>
            </a:r>
            <a:endParaRPr lang="en-US" dirty="0" smtClean="0"/>
          </a:p>
        </p:txBody>
      </p:sp>
      <p:sp>
        <p:nvSpPr>
          <p:cNvPr id="21515" name="TextBox 133"/>
          <p:cNvSpPr txBox="1">
            <a:spLocks noChangeArrowheads="1"/>
          </p:cNvSpPr>
          <p:nvPr/>
        </p:nvSpPr>
        <p:spPr bwMode="auto">
          <a:xfrm>
            <a:off x="6096000" y="25908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  <p:sp>
        <p:nvSpPr>
          <p:cNvPr id="21516" name="TextBox 134"/>
          <p:cNvSpPr txBox="1">
            <a:spLocks noChangeArrowheads="1"/>
          </p:cNvSpPr>
          <p:nvPr/>
        </p:nvSpPr>
        <p:spPr bwMode="auto">
          <a:xfrm>
            <a:off x="4648200" y="4038600"/>
            <a:ext cx="496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Palatino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Palatino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Palatino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Palatino"/>
              </a:defRPr>
            </a:lvl9pPr>
          </a:lstStyle>
          <a:p>
            <a:pPr eaLnBrk="1" hangingPunct="1"/>
            <a:r>
              <a:rPr lang="en-US"/>
              <a:t>SM</a:t>
            </a:r>
          </a:p>
        </p:txBody>
      </p:sp>
      <p:sp>
        <p:nvSpPr>
          <p:cNvPr id="21517" name="Rectangle 2"/>
          <p:cNvSpPr>
            <a:spLocks noChangeArrowheads="1"/>
          </p:cNvSpPr>
          <p:nvPr/>
        </p:nvSpPr>
        <p:spPr bwMode="auto">
          <a:xfrm>
            <a:off x="18288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18" name="Rectangle 3"/>
          <p:cNvSpPr>
            <a:spLocks noChangeArrowheads="1"/>
          </p:cNvSpPr>
          <p:nvPr/>
        </p:nvSpPr>
        <p:spPr bwMode="auto">
          <a:xfrm>
            <a:off x="13716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19" name="Rectangle 4"/>
          <p:cNvSpPr>
            <a:spLocks noChangeArrowheads="1"/>
          </p:cNvSpPr>
          <p:nvPr/>
        </p:nvSpPr>
        <p:spPr bwMode="auto">
          <a:xfrm>
            <a:off x="13716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1520" name="Rectangle 5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Rectangle 6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Rectangle 7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Rectangle 8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Rectangle 9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Rectangle 10"/>
          <p:cNvSpPr>
            <a:spLocks noChangeArrowheads="1"/>
          </p:cNvSpPr>
          <p:nvPr/>
        </p:nvSpPr>
        <p:spPr bwMode="auto">
          <a:xfrm>
            <a:off x="22860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0,2</a:t>
            </a:r>
          </a:p>
        </p:txBody>
      </p:sp>
      <p:sp>
        <p:nvSpPr>
          <p:cNvPr id="21526" name="Rectangle 11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7" name="Rectangle 12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Rectangle 13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Rectangle 14"/>
          <p:cNvSpPr>
            <a:spLocks noChangeArrowheads="1"/>
          </p:cNvSpPr>
          <p:nvPr/>
        </p:nvSpPr>
        <p:spPr bwMode="auto">
          <a:xfrm>
            <a:off x="2743200" y="4495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0,3</a:t>
            </a:r>
          </a:p>
        </p:txBody>
      </p:sp>
      <p:sp>
        <p:nvSpPr>
          <p:cNvPr id="21530" name="Rectangle 15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Rectangle 16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2" name="Rectangle 1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3" name="Rectangle 18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1534" name="Rectangle 19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535" name="Rectangle 20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2,2</a:t>
            </a:r>
          </a:p>
        </p:txBody>
      </p:sp>
      <p:sp>
        <p:nvSpPr>
          <p:cNvPr id="21536" name="Rectangle 21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2,3</a:t>
            </a:r>
          </a:p>
        </p:txBody>
      </p:sp>
      <p:sp>
        <p:nvSpPr>
          <p:cNvPr id="21537" name="Rectangle 22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2,1</a:t>
            </a:r>
          </a:p>
        </p:txBody>
      </p:sp>
      <p:sp>
        <p:nvSpPr>
          <p:cNvPr id="21538" name="Rectangle 23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1,3</a:t>
            </a:r>
          </a:p>
        </p:txBody>
      </p:sp>
      <p:sp>
        <p:nvSpPr>
          <p:cNvPr id="21539" name="Rectangle 24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1,2</a:t>
            </a:r>
          </a:p>
        </p:txBody>
      </p:sp>
      <p:sp>
        <p:nvSpPr>
          <p:cNvPr id="21540" name="Rectangle 25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1" name="Rectangle 26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2" name="Rectangle 27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3" name="Rectangle 28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4" name="Rectangle 29"/>
          <p:cNvSpPr>
            <a:spLocks noChangeArrowheads="1"/>
          </p:cNvSpPr>
          <p:nvPr/>
        </p:nvSpPr>
        <p:spPr bwMode="auto">
          <a:xfrm>
            <a:off x="13716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545" name="Rectangle 30"/>
          <p:cNvSpPr>
            <a:spLocks noChangeArrowheads="1"/>
          </p:cNvSpPr>
          <p:nvPr/>
        </p:nvSpPr>
        <p:spPr bwMode="auto">
          <a:xfrm>
            <a:off x="22860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3,2</a:t>
            </a:r>
          </a:p>
        </p:txBody>
      </p:sp>
      <p:sp>
        <p:nvSpPr>
          <p:cNvPr id="21546" name="Rectangle 31"/>
          <p:cNvSpPr>
            <a:spLocks noChangeArrowheads="1"/>
          </p:cNvSpPr>
          <p:nvPr/>
        </p:nvSpPr>
        <p:spPr bwMode="auto">
          <a:xfrm>
            <a:off x="27432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3,3</a:t>
            </a:r>
          </a:p>
        </p:txBody>
      </p:sp>
      <p:sp>
        <p:nvSpPr>
          <p:cNvPr id="21547" name="Rectangle 32"/>
          <p:cNvSpPr>
            <a:spLocks noChangeArrowheads="1"/>
          </p:cNvSpPr>
          <p:nvPr/>
        </p:nvSpPr>
        <p:spPr bwMode="auto">
          <a:xfrm>
            <a:off x="1828800" y="5867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3,1</a:t>
            </a:r>
          </a:p>
        </p:txBody>
      </p:sp>
      <p:sp>
        <p:nvSpPr>
          <p:cNvPr id="21548" name="Rectangle 33"/>
          <p:cNvSpPr>
            <a:spLocks noChangeArrowheads="1"/>
          </p:cNvSpPr>
          <p:nvPr/>
        </p:nvSpPr>
        <p:spPr bwMode="auto">
          <a:xfrm>
            <a:off x="13716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9" name="Rectangle 37"/>
          <p:cNvSpPr>
            <a:spLocks noChangeArrowheads="1"/>
          </p:cNvSpPr>
          <p:nvPr/>
        </p:nvSpPr>
        <p:spPr bwMode="auto">
          <a:xfrm>
            <a:off x="2286000" y="44958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0" name="Rectangle 39"/>
          <p:cNvSpPr>
            <a:spLocks noChangeArrowheads="1"/>
          </p:cNvSpPr>
          <p:nvPr/>
        </p:nvSpPr>
        <p:spPr bwMode="auto">
          <a:xfrm>
            <a:off x="13716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1" name="Rectangle 40"/>
          <p:cNvSpPr>
            <a:spLocks noChangeArrowheads="1"/>
          </p:cNvSpPr>
          <p:nvPr/>
        </p:nvSpPr>
        <p:spPr bwMode="auto">
          <a:xfrm>
            <a:off x="2286000" y="54102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2" name="Rectangle 2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53" name="Rectangle 3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54" name="Rectangle 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1,0</a:t>
            </a:r>
          </a:p>
        </p:txBody>
      </p:sp>
      <p:sp>
        <p:nvSpPr>
          <p:cNvPr id="21555" name="Rectangle 5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6" name="Rectangle 6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7" name="Rectangle 7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8" name="Rectangle 8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9" name="Rectangle 9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0" name="Rectangle 10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0,2</a:t>
            </a:r>
          </a:p>
        </p:txBody>
      </p:sp>
      <p:sp>
        <p:nvSpPr>
          <p:cNvPr id="21561" name="Rectangle 11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2" name="Rectangle 12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3" name="Rectangle 13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Rectangle 14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0,3</a:t>
            </a:r>
          </a:p>
        </p:txBody>
      </p:sp>
      <p:sp>
        <p:nvSpPr>
          <p:cNvPr id="21565" name="Rectangle 15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6" name="Rectangle 16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7" name="Rectangle 1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8" name="Rectangle 1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1569" name="Rectangle 19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570" name="Rectangle 20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2,2</a:t>
            </a:r>
          </a:p>
        </p:txBody>
      </p:sp>
      <p:sp>
        <p:nvSpPr>
          <p:cNvPr id="21571" name="Rectangle 2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2,3</a:t>
            </a:r>
          </a:p>
        </p:txBody>
      </p:sp>
      <p:sp>
        <p:nvSpPr>
          <p:cNvPr id="21572" name="Rectangle 22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2,1</a:t>
            </a:r>
          </a:p>
        </p:txBody>
      </p:sp>
      <p:sp>
        <p:nvSpPr>
          <p:cNvPr id="21573" name="Rectangle 23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1,3</a:t>
            </a:r>
          </a:p>
        </p:txBody>
      </p:sp>
      <p:sp>
        <p:nvSpPr>
          <p:cNvPr id="21574" name="Rectangle 2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1,2</a:t>
            </a:r>
          </a:p>
        </p:txBody>
      </p:sp>
      <p:sp>
        <p:nvSpPr>
          <p:cNvPr id="21575" name="Rectangle 25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6" name="Rectangle 2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7" name="Rectangle 27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8" name="Rectangle 28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79" name="Rectangle 29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580" name="Rectangle 30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3,2</a:t>
            </a:r>
          </a:p>
        </p:txBody>
      </p:sp>
      <p:sp>
        <p:nvSpPr>
          <p:cNvPr id="21581" name="Rectangle 31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3,3</a:t>
            </a:r>
          </a:p>
        </p:txBody>
      </p:sp>
      <p:sp>
        <p:nvSpPr>
          <p:cNvPr id="21582" name="Rectangle 32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3,1</a:t>
            </a:r>
          </a:p>
        </p:txBody>
      </p:sp>
      <p:sp>
        <p:nvSpPr>
          <p:cNvPr id="21583" name="Rectangle 33"/>
          <p:cNvSpPr>
            <a:spLocks noChangeArrowheads="1"/>
          </p:cNvSpPr>
          <p:nvPr/>
        </p:nvSpPr>
        <p:spPr bwMode="auto">
          <a:xfrm>
            <a:off x="13716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4" name="Rectangle 37"/>
          <p:cNvSpPr>
            <a:spLocks noChangeArrowheads="1"/>
          </p:cNvSpPr>
          <p:nvPr/>
        </p:nvSpPr>
        <p:spPr bwMode="auto">
          <a:xfrm>
            <a:off x="2286000" y="22860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5" name="Rectangle 39"/>
          <p:cNvSpPr>
            <a:spLocks noChangeArrowheads="1"/>
          </p:cNvSpPr>
          <p:nvPr/>
        </p:nvSpPr>
        <p:spPr bwMode="auto">
          <a:xfrm>
            <a:off x="13716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6" name="Rectangle 40"/>
          <p:cNvSpPr>
            <a:spLocks noChangeArrowheads="1"/>
          </p:cNvSpPr>
          <p:nvPr/>
        </p:nvSpPr>
        <p:spPr bwMode="auto">
          <a:xfrm>
            <a:off x="2286000" y="3200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7" name="Rectangle 2"/>
          <p:cNvSpPr>
            <a:spLocks noChangeArrowheads="1"/>
          </p:cNvSpPr>
          <p:nvPr/>
        </p:nvSpPr>
        <p:spPr bwMode="auto">
          <a:xfrm>
            <a:off x="71024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588" name="Rectangle 3"/>
          <p:cNvSpPr>
            <a:spLocks noChangeArrowheads="1"/>
          </p:cNvSpPr>
          <p:nvPr/>
        </p:nvSpPr>
        <p:spPr bwMode="auto">
          <a:xfrm>
            <a:off x="66452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589" name="Rectangle 4"/>
          <p:cNvSpPr>
            <a:spLocks noChangeArrowheads="1"/>
          </p:cNvSpPr>
          <p:nvPr/>
        </p:nvSpPr>
        <p:spPr bwMode="auto">
          <a:xfrm>
            <a:off x="66452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1,0</a:t>
            </a:r>
          </a:p>
        </p:txBody>
      </p:sp>
      <p:sp>
        <p:nvSpPr>
          <p:cNvPr id="21590" name="Rectangle 5"/>
          <p:cNvSpPr>
            <a:spLocks noChangeArrowheads="1"/>
          </p:cNvSpPr>
          <p:nvPr/>
        </p:nvSpPr>
        <p:spPr bwMode="auto">
          <a:xfrm>
            <a:off x="66452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1" name="Rectangle 6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2" name="Rectangle 7"/>
          <p:cNvSpPr>
            <a:spLocks noChangeArrowheads="1"/>
          </p:cNvSpPr>
          <p:nvPr/>
        </p:nvSpPr>
        <p:spPr bwMode="auto">
          <a:xfrm>
            <a:off x="71024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3" name="Rectangle 8"/>
          <p:cNvSpPr>
            <a:spLocks noChangeArrowheads="1"/>
          </p:cNvSpPr>
          <p:nvPr/>
        </p:nvSpPr>
        <p:spPr bwMode="auto">
          <a:xfrm>
            <a:off x="71024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4" name="Rectangle 9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5" name="Rectangle 10"/>
          <p:cNvSpPr>
            <a:spLocks noChangeArrowheads="1"/>
          </p:cNvSpPr>
          <p:nvPr/>
        </p:nvSpPr>
        <p:spPr bwMode="auto">
          <a:xfrm>
            <a:off x="75596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0,2</a:t>
            </a:r>
          </a:p>
        </p:txBody>
      </p:sp>
      <p:sp>
        <p:nvSpPr>
          <p:cNvPr id="21596" name="Rectangle 11"/>
          <p:cNvSpPr>
            <a:spLocks noChangeArrowheads="1"/>
          </p:cNvSpPr>
          <p:nvPr/>
        </p:nvSpPr>
        <p:spPr bwMode="auto">
          <a:xfrm>
            <a:off x="75596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7" name="Rectangle 12"/>
          <p:cNvSpPr>
            <a:spLocks noChangeArrowheads="1"/>
          </p:cNvSpPr>
          <p:nvPr/>
        </p:nvSpPr>
        <p:spPr bwMode="auto">
          <a:xfrm>
            <a:off x="80168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8" name="Rectangle 13"/>
          <p:cNvSpPr>
            <a:spLocks noChangeArrowheads="1"/>
          </p:cNvSpPr>
          <p:nvPr/>
        </p:nvSpPr>
        <p:spPr bwMode="auto">
          <a:xfrm>
            <a:off x="80168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99" name="Rectangle 14"/>
          <p:cNvSpPr>
            <a:spLocks noChangeArrowheads="1"/>
          </p:cNvSpPr>
          <p:nvPr/>
        </p:nvSpPr>
        <p:spPr bwMode="auto">
          <a:xfrm>
            <a:off x="8016875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0,3</a:t>
            </a:r>
          </a:p>
        </p:txBody>
      </p:sp>
      <p:sp>
        <p:nvSpPr>
          <p:cNvPr id="21600" name="Rectangle 15"/>
          <p:cNvSpPr>
            <a:spLocks noChangeArrowheads="1"/>
          </p:cNvSpPr>
          <p:nvPr/>
        </p:nvSpPr>
        <p:spPr bwMode="auto">
          <a:xfrm>
            <a:off x="75596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1" name="Rectangle 16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2" name="Rectangle 17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3" name="Rectangle 18"/>
          <p:cNvSpPr>
            <a:spLocks noChangeArrowheads="1"/>
          </p:cNvSpPr>
          <p:nvPr/>
        </p:nvSpPr>
        <p:spPr bwMode="auto">
          <a:xfrm>
            <a:off x="71024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1,1</a:t>
            </a:r>
          </a:p>
        </p:txBody>
      </p:sp>
      <p:sp>
        <p:nvSpPr>
          <p:cNvPr id="21604" name="Rectangle 19"/>
          <p:cNvSpPr>
            <a:spLocks noChangeArrowheads="1"/>
          </p:cNvSpPr>
          <p:nvPr/>
        </p:nvSpPr>
        <p:spPr bwMode="auto">
          <a:xfrm>
            <a:off x="66452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2,0</a:t>
            </a:r>
            <a:endParaRPr lang="en-US"/>
          </a:p>
        </p:txBody>
      </p:sp>
      <p:sp>
        <p:nvSpPr>
          <p:cNvPr id="21605" name="Rectangle 20"/>
          <p:cNvSpPr>
            <a:spLocks noChangeArrowheads="1"/>
          </p:cNvSpPr>
          <p:nvPr/>
        </p:nvSpPr>
        <p:spPr bwMode="auto">
          <a:xfrm>
            <a:off x="75596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2,2</a:t>
            </a:r>
          </a:p>
        </p:txBody>
      </p:sp>
      <p:sp>
        <p:nvSpPr>
          <p:cNvPr id="21606" name="Rectangle 21"/>
          <p:cNvSpPr>
            <a:spLocks noChangeArrowheads="1"/>
          </p:cNvSpPr>
          <p:nvPr/>
        </p:nvSpPr>
        <p:spPr bwMode="auto">
          <a:xfrm>
            <a:off x="80168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2,3</a:t>
            </a:r>
          </a:p>
        </p:txBody>
      </p:sp>
      <p:sp>
        <p:nvSpPr>
          <p:cNvPr id="21607" name="Rectangle 22"/>
          <p:cNvSpPr>
            <a:spLocks noChangeArrowheads="1"/>
          </p:cNvSpPr>
          <p:nvPr/>
        </p:nvSpPr>
        <p:spPr bwMode="auto">
          <a:xfrm>
            <a:off x="7102475" y="54276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2,1</a:t>
            </a:r>
          </a:p>
        </p:txBody>
      </p:sp>
      <p:sp>
        <p:nvSpPr>
          <p:cNvPr id="21608" name="Rectangle 23"/>
          <p:cNvSpPr>
            <a:spLocks noChangeArrowheads="1"/>
          </p:cNvSpPr>
          <p:nvPr/>
        </p:nvSpPr>
        <p:spPr bwMode="auto">
          <a:xfrm>
            <a:off x="80168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1,3</a:t>
            </a:r>
          </a:p>
        </p:txBody>
      </p:sp>
      <p:sp>
        <p:nvSpPr>
          <p:cNvPr id="21609" name="Rectangle 24"/>
          <p:cNvSpPr>
            <a:spLocks noChangeArrowheads="1"/>
          </p:cNvSpPr>
          <p:nvPr/>
        </p:nvSpPr>
        <p:spPr bwMode="auto">
          <a:xfrm>
            <a:off x="7559675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1,2</a:t>
            </a:r>
          </a:p>
        </p:txBody>
      </p:sp>
      <p:sp>
        <p:nvSpPr>
          <p:cNvPr id="21610" name="Rectangle 25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1" name="Rectangle 26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2" name="Rectangle 27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3" name="Rectangle 28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4" name="Rectangle 29"/>
          <p:cNvSpPr>
            <a:spLocks noChangeArrowheads="1"/>
          </p:cNvSpPr>
          <p:nvPr/>
        </p:nvSpPr>
        <p:spPr bwMode="auto">
          <a:xfrm>
            <a:off x="66452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3,0</a:t>
            </a:r>
            <a:endParaRPr lang="en-US"/>
          </a:p>
        </p:txBody>
      </p:sp>
      <p:sp>
        <p:nvSpPr>
          <p:cNvPr id="21615" name="Rectangle 30"/>
          <p:cNvSpPr>
            <a:spLocks noChangeArrowheads="1"/>
          </p:cNvSpPr>
          <p:nvPr/>
        </p:nvSpPr>
        <p:spPr bwMode="auto">
          <a:xfrm>
            <a:off x="75596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3,2</a:t>
            </a:r>
          </a:p>
        </p:txBody>
      </p:sp>
      <p:sp>
        <p:nvSpPr>
          <p:cNvPr id="21616" name="Rectangle 31"/>
          <p:cNvSpPr>
            <a:spLocks noChangeArrowheads="1"/>
          </p:cNvSpPr>
          <p:nvPr/>
        </p:nvSpPr>
        <p:spPr bwMode="auto">
          <a:xfrm>
            <a:off x="80168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3,3</a:t>
            </a:r>
          </a:p>
        </p:txBody>
      </p:sp>
      <p:sp>
        <p:nvSpPr>
          <p:cNvPr id="21617" name="Rectangle 32"/>
          <p:cNvSpPr>
            <a:spLocks noChangeArrowheads="1"/>
          </p:cNvSpPr>
          <p:nvPr/>
        </p:nvSpPr>
        <p:spPr bwMode="auto">
          <a:xfrm>
            <a:off x="7102475" y="58848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-25000"/>
              <a:t>3,1</a:t>
            </a:r>
          </a:p>
        </p:txBody>
      </p:sp>
      <p:sp>
        <p:nvSpPr>
          <p:cNvPr id="21618" name="Rectangle 33"/>
          <p:cNvSpPr>
            <a:spLocks noChangeArrowheads="1"/>
          </p:cNvSpPr>
          <p:nvPr/>
        </p:nvSpPr>
        <p:spPr bwMode="auto">
          <a:xfrm>
            <a:off x="6645275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19" name="Rectangle 37"/>
          <p:cNvSpPr>
            <a:spLocks noChangeArrowheads="1"/>
          </p:cNvSpPr>
          <p:nvPr/>
        </p:nvSpPr>
        <p:spPr bwMode="auto">
          <a:xfrm>
            <a:off x="7559675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0" name="Rectangle 39"/>
          <p:cNvSpPr>
            <a:spLocks noChangeArrowheads="1"/>
          </p:cNvSpPr>
          <p:nvPr/>
        </p:nvSpPr>
        <p:spPr bwMode="auto">
          <a:xfrm>
            <a:off x="6645275" y="54276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1" name="Rectangle 40"/>
          <p:cNvSpPr>
            <a:spLocks noChangeArrowheads="1"/>
          </p:cNvSpPr>
          <p:nvPr/>
        </p:nvSpPr>
        <p:spPr bwMode="auto">
          <a:xfrm>
            <a:off x="7559675" y="54276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2" name="Rectangle 2"/>
          <p:cNvSpPr>
            <a:spLocks noChangeArrowheads="1"/>
          </p:cNvSpPr>
          <p:nvPr/>
        </p:nvSpPr>
        <p:spPr bwMode="auto">
          <a:xfrm>
            <a:off x="5010150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623" name="Rectangle 3"/>
          <p:cNvSpPr>
            <a:spLocks noChangeArrowheads="1"/>
          </p:cNvSpPr>
          <p:nvPr/>
        </p:nvSpPr>
        <p:spPr bwMode="auto">
          <a:xfrm>
            <a:off x="4552950" y="45132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624" name="Rectangle 4"/>
          <p:cNvSpPr>
            <a:spLocks noChangeArrowheads="1"/>
          </p:cNvSpPr>
          <p:nvPr/>
        </p:nvSpPr>
        <p:spPr bwMode="auto">
          <a:xfrm>
            <a:off x="45529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1,0</a:t>
            </a:r>
          </a:p>
        </p:txBody>
      </p:sp>
      <p:sp>
        <p:nvSpPr>
          <p:cNvPr id="21625" name="Rectangle 7"/>
          <p:cNvSpPr>
            <a:spLocks noChangeArrowheads="1"/>
          </p:cNvSpPr>
          <p:nvPr/>
        </p:nvSpPr>
        <p:spPr bwMode="auto">
          <a:xfrm>
            <a:off x="50101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6" name="Rectangle 18"/>
          <p:cNvSpPr>
            <a:spLocks noChangeArrowheads="1"/>
          </p:cNvSpPr>
          <p:nvPr/>
        </p:nvSpPr>
        <p:spPr bwMode="auto">
          <a:xfrm>
            <a:off x="5010150" y="49704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  <a:r>
              <a:rPr lang="en-US" baseline="-25000"/>
              <a:t>1,1</a:t>
            </a:r>
          </a:p>
        </p:txBody>
      </p:sp>
      <p:sp>
        <p:nvSpPr>
          <p:cNvPr id="21627" name="Rectangle 33"/>
          <p:cNvSpPr>
            <a:spLocks noChangeArrowheads="1"/>
          </p:cNvSpPr>
          <p:nvPr/>
        </p:nvSpPr>
        <p:spPr bwMode="auto">
          <a:xfrm>
            <a:off x="4552950" y="4513263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8" name="Rectangle 2"/>
          <p:cNvSpPr>
            <a:spLocks noChangeArrowheads="1"/>
          </p:cNvSpPr>
          <p:nvPr/>
        </p:nvSpPr>
        <p:spPr bwMode="auto">
          <a:xfrm>
            <a:off x="7278688" y="2438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0,1</a:t>
            </a:r>
            <a:endParaRPr lang="en-US"/>
          </a:p>
        </p:txBody>
      </p:sp>
      <p:sp>
        <p:nvSpPr>
          <p:cNvPr id="21629" name="Rectangle 3"/>
          <p:cNvSpPr>
            <a:spLocks noChangeArrowheads="1"/>
          </p:cNvSpPr>
          <p:nvPr/>
        </p:nvSpPr>
        <p:spPr bwMode="auto">
          <a:xfrm>
            <a:off x="6821488" y="2438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0,0</a:t>
            </a:r>
            <a:endParaRPr lang="en-US"/>
          </a:p>
        </p:txBody>
      </p:sp>
      <p:sp>
        <p:nvSpPr>
          <p:cNvPr id="21630" name="Rectangle 4"/>
          <p:cNvSpPr>
            <a:spLocks noChangeArrowheads="1"/>
          </p:cNvSpPr>
          <p:nvPr/>
        </p:nvSpPr>
        <p:spPr bwMode="auto">
          <a:xfrm>
            <a:off x="68214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</a:t>
            </a:r>
            <a:r>
              <a:rPr lang="en-US" baseline="-25000" dirty="0"/>
              <a:t>1,0</a:t>
            </a:r>
          </a:p>
        </p:txBody>
      </p:sp>
      <p:sp>
        <p:nvSpPr>
          <p:cNvPr id="21631" name="Rectangle 7"/>
          <p:cNvSpPr>
            <a:spLocks noChangeArrowheads="1"/>
          </p:cNvSpPr>
          <p:nvPr/>
        </p:nvSpPr>
        <p:spPr bwMode="auto">
          <a:xfrm>
            <a:off x="72786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32" name="Rectangle 18"/>
          <p:cNvSpPr>
            <a:spLocks noChangeArrowheads="1"/>
          </p:cNvSpPr>
          <p:nvPr/>
        </p:nvSpPr>
        <p:spPr bwMode="auto">
          <a:xfrm>
            <a:off x="7278688" y="2895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1,1</a:t>
            </a:r>
          </a:p>
        </p:txBody>
      </p:sp>
      <p:sp>
        <p:nvSpPr>
          <p:cNvPr id="21633" name="Rectangle 33"/>
          <p:cNvSpPr>
            <a:spLocks noChangeArrowheads="1"/>
          </p:cNvSpPr>
          <p:nvPr/>
        </p:nvSpPr>
        <p:spPr bwMode="auto">
          <a:xfrm>
            <a:off x="6821488" y="2438400"/>
            <a:ext cx="9144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60"/>
          <p:cNvSpPr>
            <a:spLocks noChangeShapeType="1"/>
          </p:cNvSpPr>
          <p:nvPr/>
        </p:nvSpPr>
        <p:spPr bwMode="auto">
          <a:xfrm>
            <a:off x="7010399" y="3124200"/>
            <a:ext cx="45719" cy="22098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31" name="Line 61"/>
          <p:cNvSpPr>
            <a:spLocks noChangeShapeType="1"/>
          </p:cNvSpPr>
          <p:nvPr/>
        </p:nvSpPr>
        <p:spPr bwMode="auto">
          <a:xfrm flipV="1">
            <a:off x="5308864" y="5316537"/>
            <a:ext cx="1712912" cy="1746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>
            <a:off x="4648200" y="5059681"/>
            <a:ext cx="2667000" cy="45719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" name="Line 61"/>
          <p:cNvSpPr>
            <a:spLocks noChangeShapeType="1"/>
          </p:cNvSpPr>
          <p:nvPr/>
        </p:nvSpPr>
        <p:spPr bwMode="auto">
          <a:xfrm flipV="1">
            <a:off x="5338432" y="5245065"/>
            <a:ext cx="2129168" cy="45719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Barrier Synchronization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An API function call in CUDA</a:t>
            </a:r>
          </a:p>
          <a:p>
            <a:pPr lvl="1"/>
            <a:r>
              <a:rPr lang="en-US" smtClean="0"/>
              <a:t>__syncthreads()</a:t>
            </a:r>
          </a:p>
          <a:p>
            <a:pPr lvl="1"/>
            <a:endParaRPr lang="en-US" smtClean="0"/>
          </a:p>
          <a:p>
            <a:r>
              <a:rPr lang="en-US" smtClean="0"/>
              <a:t>All threads in the same block must reach the __synctrheads() before any can move on</a:t>
            </a:r>
          </a:p>
          <a:p>
            <a:endParaRPr lang="en-US" smtClean="0"/>
          </a:p>
          <a:p>
            <a:r>
              <a:rPr lang="en-US" smtClean="0"/>
              <a:t>Best used to coordinate tiled algorithms</a:t>
            </a:r>
          </a:p>
          <a:p>
            <a:pPr lvl="1"/>
            <a:r>
              <a:rPr lang="en-US" smtClean="0"/>
              <a:t>To ensure that all elements of a tile are loaded</a:t>
            </a:r>
          </a:p>
          <a:p>
            <a:pPr lvl="1"/>
            <a:r>
              <a:rPr lang="en-US" smtClean="0"/>
              <a:t>To ensure that all elements of a tile are consumed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09800" y="228600"/>
            <a:ext cx="6934200" cy="6483350"/>
            <a:chOff x="1392" y="144"/>
            <a:chExt cx="4368" cy="4084"/>
          </a:xfrm>
        </p:grpSpPr>
        <p:sp>
          <p:nvSpPr>
            <p:cNvPr id="25623" name="Text Box 3"/>
            <p:cNvSpPr txBox="1">
              <a:spLocks noChangeArrowheads="1"/>
            </p:cNvSpPr>
            <p:nvPr/>
          </p:nvSpPr>
          <p:spPr bwMode="auto">
            <a:xfrm>
              <a:off x="2544" y="2562"/>
              <a:ext cx="1536" cy="156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200" b="1">
                  <a:latin typeface="Arial" pitchFamily="34" charset="0"/>
                </a:rPr>
                <a:t>Md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5624" name="Text Box 4"/>
            <p:cNvSpPr txBox="1">
              <a:spLocks noChangeArrowheads="1"/>
            </p:cNvSpPr>
            <p:nvPr/>
          </p:nvSpPr>
          <p:spPr bwMode="auto">
            <a:xfrm>
              <a:off x="3072" y="3120"/>
              <a:ext cx="517" cy="501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5625" name="Text Box 5"/>
            <p:cNvSpPr txBox="1">
              <a:spLocks noChangeArrowheads="1"/>
            </p:cNvSpPr>
            <p:nvPr/>
          </p:nvSpPr>
          <p:spPr bwMode="auto">
            <a:xfrm>
              <a:off x="4128" y="1008"/>
              <a:ext cx="1632" cy="153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200" b="1">
                  <a:latin typeface="Arial" pitchFamily="34" charset="0"/>
                </a:rPr>
                <a:t>Nd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5626" name="Text Box 6"/>
            <p:cNvSpPr txBox="1">
              <a:spLocks noChangeArrowheads="1"/>
            </p:cNvSpPr>
            <p:nvPr/>
          </p:nvSpPr>
          <p:spPr bwMode="auto">
            <a:xfrm>
              <a:off x="4656" y="1536"/>
              <a:ext cx="513" cy="55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5627" name="Text Box 7"/>
            <p:cNvSpPr txBox="1">
              <a:spLocks noChangeArrowheads="1"/>
            </p:cNvSpPr>
            <p:nvPr/>
          </p:nvSpPr>
          <p:spPr bwMode="auto">
            <a:xfrm>
              <a:off x="4128" y="2565"/>
              <a:ext cx="1632" cy="1563"/>
            </a:xfrm>
            <a:prstGeom prst="rect">
              <a:avLst/>
            </a:prstGeom>
            <a:solidFill>
              <a:srgbClr val="99FF66"/>
            </a:solidFill>
            <a:ln w="9525" algn="ctr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200" b="1">
                  <a:latin typeface="Arial" pitchFamily="34" charset="0"/>
                </a:rPr>
                <a:t>Pd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5628" name="Text Box 8"/>
            <p:cNvSpPr txBox="1">
              <a:spLocks noChangeArrowheads="1"/>
            </p:cNvSpPr>
            <p:nvPr/>
          </p:nvSpPr>
          <p:spPr bwMode="auto">
            <a:xfrm>
              <a:off x="4650" y="3103"/>
              <a:ext cx="519" cy="51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200" b="1">
                  <a:latin typeface="Arial" pitchFamily="34" charset="0"/>
                </a:rPr>
                <a:t>Pd</a:t>
              </a:r>
              <a:r>
                <a:rPr lang="en-US" sz="1200" b="1" baseline="-25000">
                  <a:latin typeface="Arial" pitchFamily="34" charset="0"/>
                </a:rPr>
                <a:t>sub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5629" name="Line 9"/>
            <p:cNvSpPr>
              <a:spLocks noChangeShapeType="1"/>
            </p:cNvSpPr>
            <p:nvPr/>
          </p:nvSpPr>
          <p:spPr bwMode="auto">
            <a:xfrm>
              <a:off x="4650" y="2520"/>
              <a:ext cx="0" cy="577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Line 10"/>
            <p:cNvSpPr>
              <a:spLocks noChangeShapeType="1"/>
            </p:cNvSpPr>
            <p:nvPr/>
          </p:nvSpPr>
          <p:spPr bwMode="auto">
            <a:xfrm>
              <a:off x="5165" y="2526"/>
              <a:ext cx="0" cy="576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Line 11"/>
            <p:cNvSpPr>
              <a:spLocks noChangeShapeType="1"/>
            </p:cNvSpPr>
            <p:nvPr/>
          </p:nvSpPr>
          <p:spPr bwMode="auto">
            <a:xfrm>
              <a:off x="4062" y="3108"/>
              <a:ext cx="588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2" name="Line 12"/>
            <p:cNvSpPr>
              <a:spLocks noChangeShapeType="1"/>
            </p:cNvSpPr>
            <p:nvPr/>
          </p:nvSpPr>
          <p:spPr bwMode="auto">
            <a:xfrm>
              <a:off x="4062" y="3617"/>
              <a:ext cx="588" cy="1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3" name="Line 13"/>
            <p:cNvSpPr>
              <a:spLocks noChangeShapeType="1"/>
            </p:cNvSpPr>
            <p:nvPr/>
          </p:nvSpPr>
          <p:spPr bwMode="auto">
            <a:xfrm>
              <a:off x="4968" y="2506"/>
              <a:ext cx="1" cy="985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Line 14"/>
            <p:cNvSpPr>
              <a:spLocks noChangeShapeType="1"/>
            </p:cNvSpPr>
            <p:nvPr/>
          </p:nvSpPr>
          <p:spPr bwMode="auto">
            <a:xfrm>
              <a:off x="4934" y="2503"/>
              <a:ext cx="0" cy="983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Line 15"/>
            <p:cNvSpPr>
              <a:spLocks noChangeShapeType="1"/>
            </p:cNvSpPr>
            <p:nvPr/>
          </p:nvSpPr>
          <p:spPr bwMode="auto">
            <a:xfrm flipH="1">
              <a:off x="3539" y="3099"/>
              <a:ext cx="0" cy="518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6" name="Line 16"/>
            <p:cNvSpPr>
              <a:spLocks noChangeShapeType="1"/>
            </p:cNvSpPr>
            <p:nvPr/>
          </p:nvSpPr>
          <p:spPr bwMode="auto">
            <a:xfrm flipV="1">
              <a:off x="4650" y="1980"/>
              <a:ext cx="515" cy="1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7" name="Line 17"/>
            <p:cNvSpPr>
              <a:spLocks noChangeShapeType="1"/>
            </p:cNvSpPr>
            <p:nvPr/>
          </p:nvSpPr>
          <p:spPr bwMode="auto">
            <a:xfrm>
              <a:off x="5616" y="2559"/>
              <a:ext cx="3" cy="16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Line 18"/>
            <p:cNvSpPr>
              <a:spLocks noChangeShapeType="1"/>
            </p:cNvSpPr>
            <p:nvPr/>
          </p:nvSpPr>
          <p:spPr bwMode="auto">
            <a:xfrm rot="-5400000" flipH="1" flipV="1">
              <a:off x="4920" y="3240"/>
              <a:ext cx="0" cy="16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Line 19"/>
            <p:cNvSpPr>
              <a:spLocks noChangeShapeType="1"/>
            </p:cNvSpPr>
            <p:nvPr/>
          </p:nvSpPr>
          <p:spPr bwMode="auto">
            <a:xfrm>
              <a:off x="5240" y="3101"/>
              <a:ext cx="4" cy="5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0" name="Line 20"/>
            <p:cNvSpPr>
              <a:spLocks noChangeShapeType="1"/>
            </p:cNvSpPr>
            <p:nvPr/>
          </p:nvSpPr>
          <p:spPr bwMode="auto">
            <a:xfrm rot="-5400000">
              <a:off x="4904" y="3440"/>
              <a:ext cx="4" cy="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Text Box 21"/>
            <p:cNvSpPr txBox="1">
              <a:spLocks noChangeArrowheads="1"/>
            </p:cNvSpPr>
            <p:nvPr/>
          </p:nvSpPr>
          <p:spPr bwMode="auto">
            <a:xfrm>
              <a:off x="4673" y="3746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</a:p>
          </p:txBody>
        </p:sp>
        <p:sp>
          <p:nvSpPr>
            <p:cNvPr id="25642" name="Text Box 22"/>
            <p:cNvSpPr txBox="1">
              <a:spLocks noChangeArrowheads="1"/>
            </p:cNvSpPr>
            <p:nvPr/>
          </p:nvSpPr>
          <p:spPr bwMode="auto">
            <a:xfrm>
              <a:off x="4777" y="3950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WIDTH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5643" name="Text Box 23"/>
            <p:cNvSpPr txBox="1">
              <a:spLocks noChangeArrowheads="1"/>
            </p:cNvSpPr>
            <p:nvPr/>
          </p:nvSpPr>
          <p:spPr bwMode="auto">
            <a:xfrm>
              <a:off x="3410" y="3957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5644" name="Line 24"/>
            <p:cNvSpPr>
              <a:spLocks noChangeShapeType="1"/>
            </p:cNvSpPr>
            <p:nvPr/>
          </p:nvSpPr>
          <p:spPr bwMode="auto">
            <a:xfrm rot="-5400000">
              <a:off x="3330" y="3438"/>
              <a:ext cx="4" cy="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5" name="Text Box 25"/>
            <p:cNvSpPr txBox="1">
              <a:spLocks noChangeArrowheads="1"/>
            </p:cNvSpPr>
            <p:nvPr/>
          </p:nvSpPr>
          <p:spPr bwMode="auto">
            <a:xfrm>
              <a:off x="3216" y="3744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5646" name="Line 26"/>
            <p:cNvSpPr>
              <a:spLocks noChangeShapeType="1"/>
            </p:cNvSpPr>
            <p:nvPr/>
          </p:nvSpPr>
          <p:spPr bwMode="auto">
            <a:xfrm rot="-5400000">
              <a:off x="2801" y="3439"/>
              <a:ext cx="4" cy="5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7" name="Text Box 27"/>
            <p:cNvSpPr txBox="1">
              <a:spLocks noChangeArrowheads="1"/>
            </p:cNvSpPr>
            <p:nvPr/>
          </p:nvSpPr>
          <p:spPr bwMode="auto">
            <a:xfrm>
              <a:off x="2688" y="3744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5648" name="Line 28"/>
            <p:cNvSpPr>
              <a:spLocks noChangeShapeType="1"/>
            </p:cNvSpPr>
            <p:nvPr/>
          </p:nvSpPr>
          <p:spPr bwMode="auto">
            <a:xfrm>
              <a:off x="5198" y="1563"/>
              <a:ext cx="4" cy="5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Line 29"/>
            <p:cNvSpPr>
              <a:spLocks noChangeShapeType="1"/>
            </p:cNvSpPr>
            <p:nvPr/>
          </p:nvSpPr>
          <p:spPr bwMode="auto">
            <a:xfrm>
              <a:off x="5195" y="1033"/>
              <a:ext cx="4" cy="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Text Box 30"/>
            <p:cNvSpPr txBox="1">
              <a:spLocks noChangeArrowheads="1"/>
            </p:cNvSpPr>
            <p:nvPr/>
          </p:nvSpPr>
          <p:spPr bwMode="auto">
            <a:xfrm>
              <a:off x="4934" y="3491"/>
              <a:ext cx="35" cy="34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200"/>
            </a:p>
            <a:p>
              <a:pPr eaLnBrk="1" hangingPunct="1"/>
              <a:endParaRPr lang="en-US" sz="1200"/>
            </a:p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5651" name="Line 31"/>
            <p:cNvSpPr>
              <a:spLocks noChangeShapeType="1"/>
            </p:cNvSpPr>
            <p:nvPr/>
          </p:nvSpPr>
          <p:spPr bwMode="auto">
            <a:xfrm>
              <a:off x="4054" y="3491"/>
              <a:ext cx="869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Line 32"/>
            <p:cNvSpPr>
              <a:spLocks noChangeShapeType="1"/>
            </p:cNvSpPr>
            <p:nvPr/>
          </p:nvSpPr>
          <p:spPr bwMode="auto">
            <a:xfrm>
              <a:off x="4054" y="3525"/>
              <a:ext cx="869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3" name="Line 33"/>
            <p:cNvSpPr>
              <a:spLocks noChangeShapeType="1"/>
            </p:cNvSpPr>
            <p:nvPr/>
          </p:nvSpPr>
          <p:spPr bwMode="auto">
            <a:xfrm rot="-5400000">
              <a:off x="3307" y="3314"/>
              <a:ext cx="3" cy="152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Line 34"/>
            <p:cNvSpPr>
              <a:spLocks noChangeShapeType="1"/>
            </p:cNvSpPr>
            <p:nvPr/>
          </p:nvSpPr>
          <p:spPr bwMode="auto">
            <a:xfrm rot="10800000" flipH="1">
              <a:off x="5614" y="1008"/>
              <a:ext cx="2" cy="15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Rectangle 35"/>
            <p:cNvSpPr>
              <a:spLocks noChangeArrowheads="1"/>
            </p:cNvSpPr>
            <p:nvPr/>
          </p:nvSpPr>
          <p:spPr bwMode="auto">
            <a:xfrm>
              <a:off x="2574" y="3742"/>
              <a:ext cx="11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6" name="Rectangle 36"/>
            <p:cNvSpPr>
              <a:spLocks noChangeArrowheads="1"/>
            </p:cNvSpPr>
            <p:nvPr/>
          </p:nvSpPr>
          <p:spPr bwMode="auto">
            <a:xfrm>
              <a:off x="4015" y="3107"/>
              <a:ext cx="11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7" name="Rectangle 37"/>
            <p:cNvSpPr>
              <a:spLocks noChangeArrowheads="1"/>
            </p:cNvSpPr>
            <p:nvPr/>
          </p:nvSpPr>
          <p:spPr bwMode="auto">
            <a:xfrm>
              <a:off x="5129" y="1348"/>
              <a:ext cx="11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8" name="Line 38"/>
            <p:cNvSpPr>
              <a:spLocks noChangeShapeType="1"/>
            </p:cNvSpPr>
            <p:nvPr/>
          </p:nvSpPr>
          <p:spPr bwMode="auto">
            <a:xfrm>
              <a:off x="4648" y="972"/>
              <a:ext cx="51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9" name="Line 39"/>
            <p:cNvSpPr>
              <a:spLocks noChangeShapeType="1"/>
            </p:cNvSpPr>
            <p:nvPr/>
          </p:nvSpPr>
          <p:spPr bwMode="auto">
            <a:xfrm>
              <a:off x="4107" y="535"/>
              <a:ext cx="1601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0" name="Text Box 40"/>
            <p:cNvSpPr txBox="1">
              <a:spLocks noChangeArrowheads="1"/>
            </p:cNvSpPr>
            <p:nvPr/>
          </p:nvSpPr>
          <p:spPr bwMode="auto">
            <a:xfrm>
              <a:off x="4752" y="144"/>
              <a:ext cx="2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CC00"/>
                  </a:solidFill>
                  <a:latin typeface="Arial" pitchFamily="34" charset="0"/>
                </a:rPr>
                <a:t>bx</a:t>
              </a:r>
            </a:p>
          </p:txBody>
        </p:sp>
        <p:sp>
          <p:nvSpPr>
            <p:cNvPr id="25661" name="Text Box 41"/>
            <p:cNvSpPr txBox="1">
              <a:spLocks noChangeArrowheads="1"/>
            </p:cNvSpPr>
            <p:nvPr/>
          </p:nvSpPr>
          <p:spPr bwMode="auto">
            <a:xfrm>
              <a:off x="4826" y="592"/>
              <a:ext cx="2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pitchFamily="34" charset="0"/>
                </a:rPr>
                <a:t>tx</a:t>
              </a:r>
            </a:p>
          </p:txBody>
        </p:sp>
        <p:sp>
          <p:nvSpPr>
            <p:cNvPr id="25662" name="Text Box 42"/>
            <p:cNvSpPr txBox="1">
              <a:spLocks noChangeArrowheads="1"/>
            </p:cNvSpPr>
            <p:nvPr/>
          </p:nvSpPr>
          <p:spPr bwMode="auto">
            <a:xfrm>
              <a:off x="4572" y="754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5663" name="Text Box 43"/>
            <p:cNvSpPr txBox="1">
              <a:spLocks noChangeArrowheads="1"/>
            </p:cNvSpPr>
            <p:nvPr/>
          </p:nvSpPr>
          <p:spPr bwMode="auto">
            <a:xfrm>
              <a:off x="4636" y="754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25664" name="Text Box 44"/>
            <p:cNvSpPr txBox="1">
              <a:spLocks noChangeArrowheads="1"/>
            </p:cNvSpPr>
            <p:nvPr/>
          </p:nvSpPr>
          <p:spPr bwMode="auto">
            <a:xfrm>
              <a:off x="4802" y="753"/>
              <a:ext cx="77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TILE_WIDTH-1</a:t>
              </a:r>
            </a:p>
          </p:txBody>
        </p:sp>
        <p:sp>
          <p:nvSpPr>
            <p:cNvPr id="25665" name="Text Box 45"/>
            <p:cNvSpPr txBox="1">
              <a:spLocks noChangeArrowheads="1"/>
            </p:cNvSpPr>
            <p:nvPr/>
          </p:nvSpPr>
          <p:spPr bwMode="auto">
            <a:xfrm>
              <a:off x="4700" y="754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25666" name="Line 46"/>
            <p:cNvSpPr>
              <a:spLocks noChangeShapeType="1"/>
            </p:cNvSpPr>
            <p:nvPr/>
          </p:nvSpPr>
          <p:spPr bwMode="auto">
            <a:xfrm>
              <a:off x="4656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7" name="Line 47"/>
            <p:cNvSpPr>
              <a:spLocks noChangeShapeType="1"/>
            </p:cNvSpPr>
            <p:nvPr/>
          </p:nvSpPr>
          <p:spPr bwMode="auto">
            <a:xfrm>
              <a:off x="5160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8" name="Line 48"/>
            <p:cNvSpPr>
              <a:spLocks noChangeShapeType="1"/>
            </p:cNvSpPr>
            <p:nvPr/>
          </p:nvSpPr>
          <p:spPr bwMode="auto">
            <a:xfrm>
              <a:off x="4120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9" name="Line 49"/>
            <p:cNvSpPr>
              <a:spLocks noChangeShapeType="1"/>
            </p:cNvSpPr>
            <p:nvPr/>
          </p:nvSpPr>
          <p:spPr bwMode="auto">
            <a:xfrm>
              <a:off x="5168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0" name="Line 50"/>
            <p:cNvSpPr>
              <a:spLocks noChangeShapeType="1"/>
            </p:cNvSpPr>
            <p:nvPr/>
          </p:nvSpPr>
          <p:spPr bwMode="auto">
            <a:xfrm>
              <a:off x="5704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1" name="Text Box 51"/>
            <p:cNvSpPr txBox="1">
              <a:spLocks noChangeArrowheads="1"/>
            </p:cNvSpPr>
            <p:nvPr/>
          </p:nvSpPr>
          <p:spPr bwMode="auto">
            <a:xfrm>
              <a:off x="4292" y="318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5672" name="Text Box 52"/>
            <p:cNvSpPr txBox="1">
              <a:spLocks noChangeArrowheads="1"/>
            </p:cNvSpPr>
            <p:nvPr/>
          </p:nvSpPr>
          <p:spPr bwMode="auto">
            <a:xfrm>
              <a:off x="4796" y="318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25673" name="Text Box 53"/>
            <p:cNvSpPr txBox="1">
              <a:spLocks noChangeArrowheads="1"/>
            </p:cNvSpPr>
            <p:nvPr/>
          </p:nvSpPr>
          <p:spPr bwMode="auto">
            <a:xfrm>
              <a:off x="5332" y="318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25674" name="Line 54"/>
            <p:cNvSpPr>
              <a:spLocks noChangeShapeType="1"/>
            </p:cNvSpPr>
            <p:nvPr/>
          </p:nvSpPr>
          <p:spPr bwMode="auto">
            <a:xfrm rot="-5400000">
              <a:off x="2258" y="3386"/>
              <a:ext cx="51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 type="non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5" name="Line 55"/>
            <p:cNvSpPr>
              <a:spLocks noChangeShapeType="1"/>
            </p:cNvSpPr>
            <p:nvPr/>
          </p:nvSpPr>
          <p:spPr bwMode="auto">
            <a:xfrm rot="-5400000">
              <a:off x="1039" y="3428"/>
              <a:ext cx="1601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 type="non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6" name="Text Box 56"/>
            <p:cNvSpPr txBox="1">
              <a:spLocks noChangeArrowheads="1"/>
            </p:cNvSpPr>
            <p:nvPr/>
          </p:nvSpPr>
          <p:spPr bwMode="auto">
            <a:xfrm>
              <a:off x="1392" y="3325"/>
              <a:ext cx="2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CC00"/>
                  </a:solidFill>
                  <a:latin typeface="Arial" pitchFamily="34" charset="0"/>
                </a:rPr>
                <a:t>by</a:t>
              </a:r>
            </a:p>
          </p:txBody>
        </p:sp>
        <p:sp>
          <p:nvSpPr>
            <p:cNvPr id="25677" name="Text Box 57"/>
            <p:cNvSpPr txBox="1">
              <a:spLocks noChangeArrowheads="1"/>
            </p:cNvSpPr>
            <p:nvPr/>
          </p:nvSpPr>
          <p:spPr bwMode="auto">
            <a:xfrm>
              <a:off x="1872" y="3264"/>
              <a:ext cx="2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pitchFamily="34" charset="0"/>
                </a:rPr>
                <a:t>ty</a:t>
              </a:r>
            </a:p>
          </p:txBody>
        </p:sp>
        <p:sp>
          <p:nvSpPr>
            <p:cNvPr id="25678" name="Text Box 58"/>
            <p:cNvSpPr txBox="1">
              <a:spLocks noChangeArrowheads="1"/>
            </p:cNvSpPr>
            <p:nvPr/>
          </p:nvSpPr>
          <p:spPr bwMode="auto">
            <a:xfrm>
              <a:off x="2312" y="3232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25679" name="Text Box 59"/>
            <p:cNvSpPr txBox="1">
              <a:spLocks noChangeArrowheads="1"/>
            </p:cNvSpPr>
            <p:nvPr/>
          </p:nvSpPr>
          <p:spPr bwMode="auto">
            <a:xfrm>
              <a:off x="2312" y="3152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25680" name="Line 60"/>
            <p:cNvSpPr>
              <a:spLocks noChangeShapeType="1"/>
            </p:cNvSpPr>
            <p:nvPr/>
          </p:nvSpPr>
          <p:spPr bwMode="auto">
            <a:xfrm rot="-5400000">
              <a:off x="2488" y="3288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1" name="Line 61"/>
            <p:cNvSpPr>
              <a:spLocks noChangeShapeType="1"/>
            </p:cNvSpPr>
            <p:nvPr/>
          </p:nvSpPr>
          <p:spPr bwMode="auto">
            <a:xfrm rot="-5400000">
              <a:off x="2488" y="3224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2" name="Text Box 62"/>
            <p:cNvSpPr txBox="1">
              <a:spLocks noChangeArrowheads="1"/>
            </p:cNvSpPr>
            <p:nvPr/>
          </p:nvSpPr>
          <p:spPr bwMode="auto">
            <a:xfrm>
              <a:off x="2304" y="3072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5683" name="Line 63"/>
            <p:cNvSpPr>
              <a:spLocks noChangeShapeType="1"/>
            </p:cNvSpPr>
            <p:nvPr/>
          </p:nvSpPr>
          <p:spPr bwMode="auto">
            <a:xfrm rot="-5400000">
              <a:off x="2488" y="316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4" name="Text Box 64"/>
            <p:cNvSpPr txBox="1">
              <a:spLocks noChangeArrowheads="1"/>
            </p:cNvSpPr>
            <p:nvPr/>
          </p:nvSpPr>
          <p:spPr bwMode="auto">
            <a:xfrm>
              <a:off x="1877" y="3562"/>
              <a:ext cx="77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TILE_WIDTH-1</a:t>
              </a:r>
            </a:p>
          </p:txBody>
        </p:sp>
        <p:sp>
          <p:nvSpPr>
            <p:cNvPr id="25685" name="Line 65"/>
            <p:cNvSpPr>
              <a:spLocks noChangeShapeType="1"/>
            </p:cNvSpPr>
            <p:nvPr/>
          </p:nvSpPr>
          <p:spPr bwMode="auto">
            <a:xfrm rot="-5400000">
              <a:off x="2486" y="3557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6" name="Line 66"/>
            <p:cNvSpPr>
              <a:spLocks noChangeShapeType="1"/>
            </p:cNvSpPr>
            <p:nvPr/>
          </p:nvSpPr>
          <p:spPr bwMode="auto">
            <a:xfrm rot="-5400000">
              <a:off x="1808" y="4195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7" name="Line 67"/>
            <p:cNvSpPr>
              <a:spLocks noChangeShapeType="1"/>
            </p:cNvSpPr>
            <p:nvPr/>
          </p:nvSpPr>
          <p:spPr bwMode="auto">
            <a:xfrm rot="-5400000">
              <a:off x="1800" y="3667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8" name="Line 68"/>
            <p:cNvSpPr>
              <a:spLocks noChangeShapeType="1"/>
            </p:cNvSpPr>
            <p:nvPr/>
          </p:nvSpPr>
          <p:spPr bwMode="auto">
            <a:xfrm rot="-5400000">
              <a:off x="1808" y="3147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9" name="Text Box 69"/>
            <p:cNvSpPr txBox="1">
              <a:spLocks noChangeArrowheads="1"/>
            </p:cNvSpPr>
            <p:nvPr/>
          </p:nvSpPr>
          <p:spPr bwMode="auto">
            <a:xfrm>
              <a:off x="1636" y="3883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25690" name="Text Box 70"/>
            <p:cNvSpPr txBox="1">
              <a:spLocks noChangeArrowheads="1"/>
            </p:cNvSpPr>
            <p:nvPr/>
          </p:nvSpPr>
          <p:spPr bwMode="auto">
            <a:xfrm>
              <a:off x="1636" y="3379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25691" name="Text Box 71"/>
            <p:cNvSpPr txBox="1">
              <a:spLocks noChangeArrowheads="1"/>
            </p:cNvSpPr>
            <p:nvPr/>
          </p:nvSpPr>
          <p:spPr bwMode="auto">
            <a:xfrm>
              <a:off x="1636" y="2843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5692" name="Line 72"/>
            <p:cNvSpPr>
              <a:spLocks noChangeShapeType="1"/>
            </p:cNvSpPr>
            <p:nvPr/>
          </p:nvSpPr>
          <p:spPr bwMode="auto">
            <a:xfrm>
              <a:off x="4640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3" name="Line 73"/>
            <p:cNvSpPr>
              <a:spLocks noChangeShapeType="1"/>
            </p:cNvSpPr>
            <p:nvPr/>
          </p:nvSpPr>
          <p:spPr bwMode="auto">
            <a:xfrm rot="-5400000">
              <a:off x="1808" y="2611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4" name="Line 74"/>
            <p:cNvSpPr>
              <a:spLocks noChangeShapeType="1"/>
            </p:cNvSpPr>
            <p:nvPr/>
          </p:nvSpPr>
          <p:spPr bwMode="auto">
            <a:xfrm>
              <a:off x="4704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5" name="Line 75"/>
            <p:cNvSpPr>
              <a:spLocks noChangeShapeType="1"/>
            </p:cNvSpPr>
            <p:nvPr/>
          </p:nvSpPr>
          <p:spPr bwMode="auto">
            <a:xfrm>
              <a:off x="4752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6" name="Line 76"/>
            <p:cNvSpPr>
              <a:spLocks noChangeShapeType="1"/>
            </p:cNvSpPr>
            <p:nvPr/>
          </p:nvSpPr>
          <p:spPr bwMode="auto">
            <a:xfrm>
              <a:off x="4808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7" name="Line 77"/>
            <p:cNvSpPr>
              <a:spLocks noChangeShapeType="1"/>
            </p:cNvSpPr>
            <p:nvPr/>
          </p:nvSpPr>
          <p:spPr bwMode="auto">
            <a:xfrm>
              <a:off x="5112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8" name="Line 78"/>
            <p:cNvSpPr>
              <a:spLocks noChangeShapeType="1"/>
            </p:cNvSpPr>
            <p:nvPr/>
          </p:nvSpPr>
          <p:spPr bwMode="auto">
            <a:xfrm rot="-5400000">
              <a:off x="2488" y="3104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9" name="Line 79"/>
            <p:cNvSpPr>
              <a:spLocks noChangeShapeType="1"/>
            </p:cNvSpPr>
            <p:nvPr/>
          </p:nvSpPr>
          <p:spPr bwMode="auto">
            <a:xfrm rot="-5400000">
              <a:off x="2486" y="3605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0" name="Text Box 80"/>
            <p:cNvSpPr txBox="1">
              <a:spLocks noChangeArrowheads="1"/>
            </p:cNvSpPr>
            <p:nvPr/>
          </p:nvSpPr>
          <p:spPr bwMode="auto">
            <a:xfrm rot="-5400000">
              <a:off x="5043" y="1245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</a:p>
          </p:txBody>
        </p:sp>
        <p:sp>
          <p:nvSpPr>
            <p:cNvPr id="25701" name="Text Box 81"/>
            <p:cNvSpPr txBox="1">
              <a:spLocks noChangeArrowheads="1"/>
            </p:cNvSpPr>
            <p:nvPr/>
          </p:nvSpPr>
          <p:spPr bwMode="auto">
            <a:xfrm rot="-5400000">
              <a:off x="5131" y="1695"/>
              <a:ext cx="464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  <a:endParaRPr lang="en-US" sz="900" b="1">
                <a:latin typeface="Arial" pitchFamily="34" charset="0"/>
              </a:endParaRPr>
            </a:p>
            <a:p>
              <a:pPr algn="ctr"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5702" name="Text Box 82"/>
            <p:cNvSpPr txBox="1">
              <a:spLocks noChangeArrowheads="1"/>
            </p:cNvSpPr>
            <p:nvPr/>
          </p:nvSpPr>
          <p:spPr bwMode="auto">
            <a:xfrm rot="-5400000">
              <a:off x="5064" y="3309"/>
              <a:ext cx="51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TILE_WIDTHE</a:t>
              </a:r>
              <a:endParaRPr lang="en-US" sz="900">
                <a:latin typeface="Arial" pitchFamily="34" charset="0"/>
              </a:endParaRPr>
            </a:p>
          </p:txBody>
        </p:sp>
        <p:sp>
          <p:nvSpPr>
            <p:cNvPr id="25703" name="Text Box 83"/>
            <p:cNvSpPr txBox="1">
              <a:spLocks noChangeArrowheads="1"/>
            </p:cNvSpPr>
            <p:nvPr/>
          </p:nvSpPr>
          <p:spPr bwMode="auto">
            <a:xfrm rot="-5400000">
              <a:off x="5405" y="3283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5704" name="Text Box 84"/>
            <p:cNvSpPr txBox="1">
              <a:spLocks noChangeArrowheads="1"/>
            </p:cNvSpPr>
            <p:nvPr/>
          </p:nvSpPr>
          <p:spPr bwMode="auto">
            <a:xfrm rot="-5400000">
              <a:off x="5387" y="1525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5705" name="Text Box 85"/>
            <p:cNvSpPr txBox="1">
              <a:spLocks noChangeArrowheads="1"/>
            </p:cNvSpPr>
            <p:nvPr/>
          </p:nvSpPr>
          <p:spPr bwMode="auto">
            <a:xfrm>
              <a:off x="2544" y="3120"/>
              <a:ext cx="517" cy="501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5706" name="Text Box 86"/>
            <p:cNvSpPr txBox="1">
              <a:spLocks noChangeArrowheads="1"/>
            </p:cNvSpPr>
            <p:nvPr/>
          </p:nvSpPr>
          <p:spPr bwMode="auto">
            <a:xfrm>
              <a:off x="4656" y="1008"/>
              <a:ext cx="513" cy="555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5707" name="Text Box 87"/>
            <p:cNvSpPr txBox="1">
              <a:spLocks noChangeArrowheads="1"/>
            </p:cNvSpPr>
            <p:nvPr/>
          </p:nvSpPr>
          <p:spPr bwMode="auto">
            <a:xfrm>
              <a:off x="2544" y="3476"/>
              <a:ext cx="1518" cy="5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5708" name="Text Box 88"/>
            <p:cNvSpPr txBox="1">
              <a:spLocks noChangeArrowheads="1"/>
            </p:cNvSpPr>
            <p:nvPr/>
          </p:nvSpPr>
          <p:spPr bwMode="auto">
            <a:xfrm>
              <a:off x="4944" y="1008"/>
              <a:ext cx="48" cy="153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</p:grpSp>
      <p:sp>
        <p:nvSpPr>
          <p:cNvPr id="25604" name="Rectangle 89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34338" cy="579437"/>
          </a:xfrm>
        </p:spPr>
        <p:txBody>
          <a:bodyPr/>
          <a:lstStyle/>
          <a:p>
            <a:pPr eaLnBrk="1" hangingPunct="1"/>
            <a:r>
              <a:rPr lang="en-US" dirty="0" smtClean="0"/>
              <a:t>Loading an </a:t>
            </a:r>
            <a:r>
              <a:rPr lang="en-US" dirty="0"/>
              <a:t>I</a:t>
            </a:r>
            <a:r>
              <a:rPr lang="en-US" dirty="0" smtClean="0"/>
              <a:t>nput Tile</a:t>
            </a:r>
          </a:p>
        </p:txBody>
      </p:sp>
      <p:sp>
        <p:nvSpPr>
          <p:cNvPr id="25605" name="Rectangle 91"/>
          <p:cNvSpPr>
            <a:spLocks noChangeArrowheads="1"/>
          </p:cNvSpPr>
          <p:nvPr/>
        </p:nvSpPr>
        <p:spPr bwMode="auto">
          <a:xfrm rot="-5400000">
            <a:off x="4021138" y="6675438"/>
            <a:ext cx="1825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92"/>
          <p:cNvSpPr>
            <a:spLocks noChangeShapeType="1"/>
          </p:cNvSpPr>
          <p:nvPr/>
        </p:nvSpPr>
        <p:spPr bwMode="auto">
          <a:xfrm>
            <a:off x="6553200" y="2514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93"/>
          <p:cNvSpPr>
            <a:spLocks noChangeShapeType="1"/>
          </p:cNvSpPr>
          <p:nvPr/>
        </p:nvSpPr>
        <p:spPr bwMode="auto">
          <a:xfrm>
            <a:off x="7315200" y="1600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Text Box 94"/>
          <p:cNvSpPr txBox="1">
            <a:spLocks noChangeArrowheads="1"/>
          </p:cNvSpPr>
          <p:nvPr/>
        </p:nvSpPr>
        <p:spPr bwMode="auto">
          <a:xfrm>
            <a:off x="6858000" y="1828800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25609" name="Line 95"/>
          <p:cNvSpPr>
            <a:spLocks noChangeShapeType="1"/>
          </p:cNvSpPr>
          <p:nvPr/>
        </p:nvSpPr>
        <p:spPr bwMode="auto">
          <a:xfrm>
            <a:off x="7772400" y="2438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Text Box 96"/>
          <p:cNvSpPr txBox="1">
            <a:spLocks noChangeArrowheads="1"/>
          </p:cNvSpPr>
          <p:nvPr/>
        </p:nvSpPr>
        <p:spPr bwMode="auto">
          <a:xfrm>
            <a:off x="7451725" y="24050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k</a:t>
            </a:r>
          </a:p>
        </p:txBody>
      </p:sp>
      <p:sp>
        <p:nvSpPr>
          <p:cNvPr id="25611" name="Text Box 97"/>
          <p:cNvSpPr txBox="1">
            <a:spLocks noChangeArrowheads="1"/>
          </p:cNvSpPr>
          <p:nvPr/>
        </p:nvSpPr>
        <p:spPr bwMode="auto">
          <a:xfrm>
            <a:off x="6689725" y="2405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bx</a:t>
            </a:r>
          </a:p>
        </p:txBody>
      </p:sp>
      <p:sp>
        <p:nvSpPr>
          <p:cNvPr id="25612" name="Line 98"/>
          <p:cNvSpPr>
            <a:spLocks noChangeShapeType="1"/>
          </p:cNvSpPr>
          <p:nvPr/>
        </p:nvSpPr>
        <p:spPr bwMode="auto">
          <a:xfrm>
            <a:off x="4876800" y="4038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Text Box 99"/>
          <p:cNvSpPr txBox="1">
            <a:spLocks noChangeArrowheads="1"/>
          </p:cNvSpPr>
          <p:nvPr/>
        </p:nvSpPr>
        <p:spPr bwMode="auto">
          <a:xfrm>
            <a:off x="4860925" y="4157663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by</a:t>
            </a:r>
          </a:p>
        </p:txBody>
      </p:sp>
      <p:sp>
        <p:nvSpPr>
          <p:cNvPr id="25614" name="Line 100"/>
          <p:cNvSpPr>
            <a:spLocks noChangeShapeType="1"/>
          </p:cNvSpPr>
          <p:nvPr/>
        </p:nvSpPr>
        <p:spPr bwMode="auto">
          <a:xfrm>
            <a:off x="4876800" y="5410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Text Box 101"/>
          <p:cNvSpPr txBox="1">
            <a:spLocks noChangeArrowheads="1"/>
          </p:cNvSpPr>
          <p:nvPr/>
        </p:nvSpPr>
        <p:spPr bwMode="auto">
          <a:xfrm>
            <a:off x="4937125" y="50720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k</a:t>
            </a:r>
          </a:p>
        </p:txBody>
      </p:sp>
      <p:sp>
        <p:nvSpPr>
          <p:cNvPr id="25616" name="Line 102"/>
          <p:cNvSpPr>
            <a:spLocks noChangeShapeType="1"/>
          </p:cNvSpPr>
          <p:nvPr/>
        </p:nvSpPr>
        <p:spPr bwMode="auto">
          <a:xfrm>
            <a:off x="4038600" y="4876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Text Box 103"/>
          <p:cNvSpPr txBox="1">
            <a:spLocks noChangeArrowheads="1"/>
          </p:cNvSpPr>
          <p:nvPr/>
        </p:nvSpPr>
        <p:spPr bwMode="auto">
          <a:xfrm>
            <a:off x="4175125" y="4462463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25619" name="TextBox 106"/>
          <p:cNvSpPr txBox="1">
            <a:spLocks noChangeArrowheads="1"/>
          </p:cNvSpPr>
          <p:nvPr/>
        </p:nvSpPr>
        <p:spPr bwMode="auto">
          <a:xfrm>
            <a:off x="304800" y="3505200"/>
            <a:ext cx="3465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/>
              <a:t>Row = by * TILE_WIDTH +ty</a:t>
            </a:r>
          </a:p>
        </p:txBody>
      </p:sp>
      <p:sp>
        <p:nvSpPr>
          <p:cNvPr id="25620" name="Rectangle 1"/>
          <p:cNvSpPr>
            <a:spLocks noChangeArrowheads="1"/>
          </p:cNvSpPr>
          <p:nvPr/>
        </p:nvSpPr>
        <p:spPr bwMode="auto">
          <a:xfrm>
            <a:off x="4449763" y="5505450"/>
            <a:ext cx="66675" cy="76200"/>
          </a:xfrm>
          <a:prstGeom prst="rect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Rectangle 3"/>
          <p:cNvSpPr>
            <a:spLocks noChangeArrowheads="1"/>
          </p:cNvSpPr>
          <p:nvPr/>
        </p:nvSpPr>
        <p:spPr bwMode="auto">
          <a:xfrm>
            <a:off x="7843838" y="2171700"/>
            <a:ext cx="80962" cy="60325"/>
          </a:xfrm>
          <a:prstGeom prst="rect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2" name="TextBox 2"/>
          <p:cNvSpPr txBox="1">
            <a:spLocks noChangeArrowheads="1"/>
          </p:cNvSpPr>
          <p:nvPr/>
        </p:nvSpPr>
        <p:spPr bwMode="auto">
          <a:xfrm>
            <a:off x="885825" y="1931988"/>
            <a:ext cx="38395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Accessing tile 0 2D </a:t>
            </a:r>
            <a:r>
              <a:rPr lang="en-US" dirty="0">
                <a:solidFill>
                  <a:schemeClr val="tx1"/>
                </a:solidFill>
              </a:rPr>
              <a:t>indexing: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	M[Row][</a:t>
            </a:r>
            <a:r>
              <a:rPr lang="en-US" dirty="0" err="1">
                <a:solidFill>
                  <a:schemeClr val="tx1"/>
                </a:solidFill>
              </a:rPr>
              <a:t>tx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	N[</a:t>
            </a:r>
            <a:r>
              <a:rPr lang="en-US" dirty="0" err="1">
                <a:solidFill>
                  <a:schemeClr val="tx1"/>
                </a:solidFill>
              </a:rPr>
              <a:t>ty</a:t>
            </a:r>
            <a:r>
              <a:rPr lang="en-US" dirty="0">
                <a:solidFill>
                  <a:schemeClr val="tx1"/>
                </a:solidFill>
              </a:rPr>
              <a:t>][Col]</a:t>
            </a:r>
          </a:p>
        </p:txBody>
      </p:sp>
    </p:spTree>
    <p:extLst>
      <p:ext uri="{BB962C8B-B14F-4D97-AF65-F5344CB8AC3E}">
        <p14:creationId xmlns:p14="http://schemas.microsoft.com/office/powerpoint/2010/main" val="36686099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09800" y="228600"/>
            <a:ext cx="6934200" cy="6483350"/>
            <a:chOff x="1392" y="144"/>
            <a:chExt cx="4368" cy="4084"/>
          </a:xfrm>
        </p:grpSpPr>
        <p:sp>
          <p:nvSpPr>
            <p:cNvPr id="26647" name="Text Box 3"/>
            <p:cNvSpPr txBox="1">
              <a:spLocks noChangeArrowheads="1"/>
            </p:cNvSpPr>
            <p:nvPr/>
          </p:nvSpPr>
          <p:spPr bwMode="auto">
            <a:xfrm>
              <a:off x="2544" y="2562"/>
              <a:ext cx="1536" cy="156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200" b="1">
                  <a:latin typeface="Arial" pitchFamily="34" charset="0"/>
                </a:rPr>
                <a:t>Md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6648" name="Text Box 4"/>
            <p:cNvSpPr txBox="1">
              <a:spLocks noChangeArrowheads="1"/>
            </p:cNvSpPr>
            <p:nvPr/>
          </p:nvSpPr>
          <p:spPr bwMode="auto">
            <a:xfrm>
              <a:off x="3072" y="3120"/>
              <a:ext cx="517" cy="501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6649" name="Text Box 5"/>
            <p:cNvSpPr txBox="1">
              <a:spLocks noChangeArrowheads="1"/>
            </p:cNvSpPr>
            <p:nvPr/>
          </p:nvSpPr>
          <p:spPr bwMode="auto">
            <a:xfrm>
              <a:off x="4128" y="1008"/>
              <a:ext cx="1632" cy="153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200" b="1">
                  <a:latin typeface="Arial" pitchFamily="34" charset="0"/>
                </a:rPr>
                <a:t>Nd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6650" name="Text Box 6"/>
            <p:cNvSpPr txBox="1">
              <a:spLocks noChangeArrowheads="1"/>
            </p:cNvSpPr>
            <p:nvPr/>
          </p:nvSpPr>
          <p:spPr bwMode="auto">
            <a:xfrm>
              <a:off x="4656" y="1536"/>
              <a:ext cx="513" cy="55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6651" name="Text Box 7"/>
            <p:cNvSpPr txBox="1">
              <a:spLocks noChangeArrowheads="1"/>
            </p:cNvSpPr>
            <p:nvPr/>
          </p:nvSpPr>
          <p:spPr bwMode="auto">
            <a:xfrm>
              <a:off x="4128" y="2565"/>
              <a:ext cx="1632" cy="1563"/>
            </a:xfrm>
            <a:prstGeom prst="rect">
              <a:avLst/>
            </a:prstGeom>
            <a:solidFill>
              <a:srgbClr val="99FF66"/>
            </a:solidFill>
            <a:ln w="9525" algn="ctr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200" b="1">
                  <a:latin typeface="Arial" pitchFamily="34" charset="0"/>
                </a:rPr>
                <a:t>Pd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6652" name="Text Box 8"/>
            <p:cNvSpPr txBox="1">
              <a:spLocks noChangeArrowheads="1"/>
            </p:cNvSpPr>
            <p:nvPr/>
          </p:nvSpPr>
          <p:spPr bwMode="auto">
            <a:xfrm>
              <a:off x="4650" y="3103"/>
              <a:ext cx="519" cy="51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200" b="1">
                  <a:latin typeface="Arial" pitchFamily="34" charset="0"/>
                </a:rPr>
                <a:t>Pd</a:t>
              </a:r>
              <a:r>
                <a:rPr lang="en-US" sz="1200" b="1" baseline="-25000">
                  <a:latin typeface="Arial" pitchFamily="34" charset="0"/>
                </a:rPr>
                <a:t>sub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6653" name="Line 9"/>
            <p:cNvSpPr>
              <a:spLocks noChangeShapeType="1"/>
            </p:cNvSpPr>
            <p:nvPr/>
          </p:nvSpPr>
          <p:spPr bwMode="auto">
            <a:xfrm>
              <a:off x="4650" y="2520"/>
              <a:ext cx="0" cy="577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4" name="Line 10"/>
            <p:cNvSpPr>
              <a:spLocks noChangeShapeType="1"/>
            </p:cNvSpPr>
            <p:nvPr/>
          </p:nvSpPr>
          <p:spPr bwMode="auto">
            <a:xfrm>
              <a:off x="5165" y="2526"/>
              <a:ext cx="0" cy="576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5" name="Line 11"/>
            <p:cNvSpPr>
              <a:spLocks noChangeShapeType="1"/>
            </p:cNvSpPr>
            <p:nvPr/>
          </p:nvSpPr>
          <p:spPr bwMode="auto">
            <a:xfrm>
              <a:off x="4062" y="3108"/>
              <a:ext cx="588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Line 12"/>
            <p:cNvSpPr>
              <a:spLocks noChangeShapeType="1"/>
            </p:cNvSpPr>
            <p:nvPr/>
          </p:nvSpPr>
          <p:spPr bwMode="auto">
            <a:xfrm>
              <a:off x="4062" y="3617"/>
              <a:ext cx="588" cy="1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Line 13"/>
            <p:cNvSpPr>
              <a:spLocks noChangeShapeType="1"/>
            </p:cNvSpPr>
            <p:nvPr/>
          </p:nvSpPr>
          <p:spPr bwMode="auto">
            <a:xfrm>
              <a:off x="4968" y="2506"/>
              <a:ext cx="1" cy="985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Line 14"/>
            <p:cNvSpPr>
              <a:spLocks noChangeShapeType="1"/>
            </p:cNvSpPr>
            <p:nvPr/>
          </p:nvSpPr>
          <p:spPr bwMode="auto">
            <a:xfrm>
              <a:off x="4934" y="2503"/>
              <a:ext cx="0" cy="983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9" name="Line 15"/>
            <p:cNvSpPr>
              <a:spLocks noChangeShapeType="1"/>
            </p:cNvSpPr>
            <p:nvPr/>
          </p:nvSpPr>
          <p:spPr bwMode="auto">
            <a:xfrm flipH="1">
              <a:off x="3539" y="3099"/>
              <a:ext cx="0" cy="518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0" name="Line 16"/>
            <p:cNvSpPr>
              <a:spLocks noChangeShapeType="1"/>
            </p:cNvSpPr>
            <p:nvPr/>
          </p:nvSpPr>
          <p:spPr bwMode="auto">
            <a:xfrm flipV="1">
              <a:off x="4650" y="1980"/>
              <a:ext cx="515" cy="1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Line 17"/>
            <p:cNvSpPr>
              <a:spLocks noChangeShapeType="1"/>
            </p:cNvSpPr>
            <p:nvPr/>
          </p:nvSpPr>
          <p:spPr bwMode="auto">
            <a:xfrm>
              <a:off x="5616" y="2559"/>
              <a:ext cx="3" cy="16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2" name="Line 18"/>
            <p:cNvSpPr>
              <a:spLocks noChangeShapeType="1"/>
            </p:cNvSpPr>
            <p:nvPr/>
          </p:nvSpPr>
          <p:spPr bwMode="auto">
            <a:xfrm rot="-5400000" flipH="1" flipV="1">
              <a:off x="4920" y="3240"/>
              <a:ext cx="0" cy="16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3" name="Line 19"/>
            <p:cNvSpPr>
              <a:spLocks noChangeShapeType="1"/>
            </p:cNvSpPr>
            <p:nvPr/>
          </p:nvSpPr>
          <p:spPr bwMode="auto">
            <a:xfrm>
              <a:off x="5240" y="3101"/>
              <a:ext cx="4" cy="5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4" name="Line 20"/>
            <p:cNvSpPr>
              <a:spLocks noChangeShapeType="1"/>
            </p:cNvSpPr>
            <p:nvPr/>
          </p:nvSpPr>
          <p:spPr bwMode="auto">
            <a:xfrm rot="-5400000">
              <a:off x="4904" y="3440"/>
              <a:ext cx="4" cy="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5" name="Text Box 21"/>
            <p:cNvSpPr txBox="1">
              <a:spLocks noChangeArrowheads="1"/>
            </p:cNvSpPr>
            <p:nvPr/>
          </p:nvSpPr>
          <p:spPr bwMode="auto">
            <a:xfrm>
              <a:off x="4673" y="3746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</a:p>
          </p:txBody>
        </p:sp>
        <p:sp>
          <p:nvSpPr>
            <p:cNvPr id="26666" name="Text Box 22"/>
            <p:cNvSpPr txBox="1">
              <a:spLocks noChangeArrowheads="1"/>
            </p:cNvSpPr>
            <p:nvPr/>
          </p:nvSpPr>
          <p:spPr bwMode="auto">
            <a:xfrm>
              <a:off x="4777" y="3950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WIDTH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26667" name="Text Box 23"/>
            <p:cNvSpPr txBox="1">
              <a:spLocks noChangeArrowheads="1"/>
            </p:cNvSpPr>
            <p:nvPr/>
          </p:nvSpPr>
          <p:spPr bwMode="auto">
            <a:xfrm>
              <a:off x="3410" y="3957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6668" name="Line 24"/>
            <p:cNvSpPr>
              <a:spLocks noChangeShapeType="1"/>
            </p:cNvSpPr>
            <p:nvPr/>
          </p:nvSpPr>
          <p:spPr bwMode="auto">
            <a:xfrm rot="-5400000">
              <a:off x="3330" y="3438"/>
              <a:ext cx="4" cy="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Text Box 25"/>
            <p:cNvSpPr txBox="1">
              <a:spLocks noChangeArrowheads="1"/>
            </p:cNvSpPr>
            <p:nvPr/>
          </p:nvSpPr>
          <p:spPr bwMode="auto">
            <a:xfrm>
              <a:off x="3216" y="3744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6670" name="Line 26"/>
            <p:cNvSpPr>
              <a:spLocks noChangeShapeType="1"/>
            </p:cNvSpPr>
            <p:nvPr/>
          </p:nvSpPr>
          <p:spPr bwMode="auto">
            <a:xfrm rot="-5400000">
              <a:off x="2801" y="3439"/>
              <a:ext cx="4" cy="5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1" name="Text Box 27"/>
            <p:cNvSpPr txBox="1">
              <a:spLocks noChangeArrowheads="1"/>
            </p:cNvSpPr>
            <p:nvPr/>
          </p:nvSpPr>
          <p:spPr bwMode="auto">
            <a:xfrm>
              <a:off x="2688" y="3744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6672" name="Line 28"/>
            <p:cNvSpPr>
              <a:spLocks noChangeShapeType="1"/>
            </p:cNvSpPr>
            <p:nvPr/>
          </p:nvSpPr>
          <p:spPr bwMode="auto">
            <a:xfrm>
              <a:off x="5198" y="1563"/>
              <a:ext cx="4" cy="5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3" name="Line 29"/>
            <p:cNvSpPr>
              <a:spLocks noChangeShapeType="1"/>
            </p:cNvSpPr>
            <p:nvPr/>
          </p:nvSpPr>
          <p:spPr bwMode="auto">
            <a:xfrm>
              <a:off x="5195" y="1033"/>
              <a:ext cx="4" cy="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4" name="Text Box 30"/>
            <p:cNvSpPr txBox="1">
              <a:spLocks noChangeArrowheads="1"/>
            </p:cNvSpPr>
            <p:nvPr/>
          </p:nvSpPr>
          <p:spPr bwMode="auto">
            <a:xfrm>
              <a:off x="4934" y="3491"/>
              <a:ext cx="35" cy="34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200"/>
            </a:p>
            <a:p>
              <a:pPr eaLnBrk="1" hangingPunct="1"/>
              <a:endParaRPr lang="en-US" sz="1200"/>
            </a:p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6675" name="Line 31"/>
            <p:cNvSpPr>
              <a:spLocks noChangeShapeType="1"/>
            </p:cNvSpPr>
            <p:nvPr/>
          </p:nvSpPr>
          <p:spPr bwMode="auto">
            <a:xfrm>
              <a:off x="4054" y="3491"/>
              <a:ext cx="869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6" name="Line 32"/>
            <p:cNvSpPr>
              <a:spLocks noChangeShapeType="1"/>
            </p:cNvSpPr>
            <p:nvPr/>
          </p:nvSpPr>
          <p:spPr bwMode="auto">
            <a:xfrm>
              <a:off x="4054" y="3525"/>
              <a:ext cx="869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7" name="Line 33"/>
            <p:cNvSpPr>
              <a:spLocks noChangeShapeType="1"/>
            </p:cNvSpPr>
            <p:nvPr/>
          </p:nvSpPr>
          <p:spPr bwMode="auto">
            <a:xfrm rot="-5400000">
              <a:off x="3307" y="3314"/>
              <a:ext cx="3" cy="152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8" name="Line 34"/>
            <p:cNvSpPr>
              <a:spLocks noChangeShapeType="1"/>
            </p:cNvSpPr>
            <p:nvPr/>
          </p:nvSpPr>
          <p:spPr bwMode="auto">
            <a:xfrm rot="10800000" flipH="1">
              <a:off x="5614" y="1008"/>
              <a:ext cx="2" cy="15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9" name="Rectangle 35"/>
            <p:cNvSpPr>
              <a:spLocks noChangeArrowheads="1"/>
            </p:cNvSpPr>
            <p:nvPr/>
          </p:nvSpPr>
          <p:spPr bwMode="auto">
            <a:xfrm>
              <a:off x="2574" y="3742"/>
              <a:ext cx="11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0" name="Rectangle 36"/>
            <p:cNvSpPr>
              <a:spLocks noChangeArrowheads="1"/>
            </p:cNvSpPr>
            <p:nvPr/>
          </p:nvSpPr>
          <p:spPr bwMode="auto">
            <a:xfrm>
              <a:off x="4015" y="3107"/>
              <a:ext cx="11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1" name="Rectangle 37"/>
            <p:cNvSpPr>
              <a:spLocks noChangeArrowheads="1"/>
            </p:cNvSpPr>
            <p:nvPr/>
          </p:nvSpPr>
          <p:spPr bwMode="auto">
            <a:xfrm>
              <a:off x="5129" y="1348"/>
              <a:ext cx="11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2" name="Line 38"/>
            <p:cNvSpPr>
              <a:spLocks noChangeShapeType="1"/>
            </p:cNvSpPr>
            <p:nvPr/>
          </p:nvSpPr>
          <p:spPr bwMode="auto">
            <a:xfrm>
              <a:off x="4648" y="972"/>
              <a:ext cx="51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3" name="Line 39"/>
            <p:cNvSpPr>
              <a:spLocks noChangeShapeType="1"/>
            </p:cNvSpPr>
            <p:nvPr/>
          </p:nvSpPr>
          <p:spPr bwMode="auto">
            <a:xfrm>
              <a:off x="4107" y="535"/>
              <a:ext cx="1601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4" name="Text Box 40"/>
            <p:cNvSpPr txBox="1">
              <a:spLocks noChangeArrowheads="1"/>
            </p:cNvSpPr>
            <p:nvPr/>
          </p:nvSpPr>
          <p:spPr bwMode="auto">
            <a:xfrm>
              <a:off x="4752" y="144"/>
              <a:ext cx="2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CC00"/>
                  </a:solidFill>
                  <a:latin typeface="Arial" pitchFamily="34" charset="0"/>
                </a:rPr>
                <a:t>bx</a:t>
              </a:r>
            </a:p>
          </p:txBody>
        </p:sp>
        <p:sp>
          <p:nvSpPr>
            <p:cNvPr id="26685" name="Text Box 41"/>
            <p:cNvSpPr txBox="1">
              <a:spLocks noChangeArrowheads="1"/>
            </p:cNvSpPr>
            <p:nvPr/>
          </p:nvSpPr>
          <p:spPr bwMode="auto">
            <a:xfrm>
              <a:off x="4826" y="592"/>
              <a:ext cx="2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pitchFamily="34" charset="0"/>
                </a:rPr>
                <a:t>tx</a:t>
              </a:r>
            </a:p>
          </p:txBody>
        </p:sp>
        <p:sp>
          <p:nvSpPr>
            <p:cNvPr id="26686" name="Text Box 42"/>
            <p:cNvSpPr txBox="1">
              <a:spLocks noChangeArrowheads="1"/>
            </p:cNvSpPr>
            <p:nvPr/>
          </p:nvSpPr>
          <p:spPr bwMode="auto">
            <a:xfrm>
              <a:off x="4572" y="754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6687" name="Text Box 43"/>
            <p:cNvSpPr txBox="1">
              <a:spLocks noChangeArrowheads="1"/>
            </p:cNvSpPr>
            <p:nvPr/>
          </p:nvSpPr>
          <p:spPr bwMode="auto">
            <a:xfrm>
              <a:off x="4636" y="754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26688" name="Text Box 44"/>
            <p:cNvSpPr txBox="1">
              <a:spLocks noChangeArrowheads="1"/>
            </p:cNvSpPr>
            <p:nvPr/>
          </p:nvSpPr>
          <p:spPr bwMode="auto">
            <a:xfrm>
              <a:off x="4802" y="753"/>
              <a:ext cx="77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TILE_WIDTH-1</a:t>
              </a:r>
            </a:p>
          </p:txBody>
        </p:sp>
        <p:sp>
          <p:nvSpPr>
            <p:cNvPr id="26689" name="Text Box 45"/>
            <p:cNvSpPr txBox="1">
              <a:spLocks noChangeArrowheads="1"/>
            </p:cNvSpPr>
            <p:nvPr/>
          </p:nvSpPr>
          <p:spPr bwMode="auto">
            <a:xfrm>
              <a:off x="4700" y="754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26690" name="Line 46"/>
            <p:cNvSpPr>
              <a:spLocks noChangeShapeType="1"/>
            </p:cNvSpPr>
            <p:nvPr/>
          </p:nvSpPr>
          <p:spPr bwMode="auto">
            <a:xfrm>
              <a:off x="4656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1" name="Line 47"/>
            <p:cNvSpPr>
              <a:spLocks noChangeShapeType="1"/>
            </p:cNvSpPr>
            <p:nvPr/>
          </p:nvSpPr>
          <p:spPr bwMode="auto">
            <a:xfrm>
              <a:off x="5160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2" name="Line 48"/>
            <p:cNvSpPr>
              <a:spLocks noChangeShapeType="1"/>
            </p:cNvSpPr>
            <p:nvPr/>
          </p:nvSpPr>
          <p:spPr bwMode="auto">
            <a:xfrm>
              <a:off x="4120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3" name="Line 49"/>
            <p:cNvSpPr>
              <a:spLocks noChangeShapeType="1"/>
            </p:cNvSpPr>
            <p:nvPr/>
          </p:nvSpPr>
          <p:spPr bwMode="auto">
            <a:xfrm>
              <a:off x="5168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4" name="Line 50"/>
            <p:cNvSpPr>
              <a:spLocks noChangeShapeType="1"/>
            </p:cNvSpPr>
            <p:nvPr/>
          </p:nvSpPr>
          <p:spPr bwMode="auto">
            <a:xfrm>
              <a:off x="5704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5" name="Text Box 51"/>
            <p:cNvSpPr txBox="1">
              <a:spLocks noChangeArrowheads="1"/>
            </p:cNvSpPr>
            <p:nvPr/>
          </p:nvSpPr>
          <p:spPr bwMode="auto">
            <a:xfrm>
              <a:off x="4292" y="318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6696" name="Text Box 52"/>
            <p:cNvSpPr txBox="1">
              <a:spLocks noChangeArrowheads="1"/>
            </p:cNvSpPr>
            <p:nvPr/>
          </p:nvSpPr>
          <p:spPr bwMode="auto">
            <a:xfrm>
              <a:off x="4796" y="318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26697" name="Text Box 53"/>
            <p:cNvSpPr txBox="1">
              <a:spLocks noChangeArrowheads="1"/>
            </p:cNvSpPr>
            <p:nvPr/>
          </p:nvSpPr>
          <p:spPr bwMode="auto">
            <a:xfrm>
              <a:off x="5332" y="318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26698" name="Line 54"/>
            <p:cNvSpPr>
              <a:spLocks noChangeShapeType="1"/>
            </p:cNvSpPr>
            <p:nvPr/>
          </p:nvSpPr>
          <p:spPr bwMode="auto">
            <a:xfrm rot="-5400000">
              <a:off x="2258" y="3386"/>
              <a:ext cx="51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 type="non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9" name="Line 55"/>
            <p:cNvSpPr>
              <a:spLocks noChangeShapeType="1"/>
            </p:cNvSpPr>
            <p:nvPr/>
          </p:nvSpPr>
          <p:spPr bwMode="auto">
            <a:xfrm rot="-5400000">
              <a:off x="1039" y="3428"/>
              <a:ext cx="1601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 type="non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0" name="Text Box 56"/>
            <p:cNvSpPr txBox="1">
              <a:spLocks noChangeArrowheads="1"/>
            </p:cNvSpPr>
            <p:nvPr/>
          </p:nvSpPr>
          <p:spPr bwMode="auto">
            <a:xfrm>
              <a:off x="1392" y="3325"/>
              <a:ext cx="2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CC00"/>
                  </a:solidFill>
                  <a:latin typeface="Arial" pitchFamily="34" charset="0"/>
                </a:rPr>
                <a:t>by</a:t>
              </a:r>
            </a:p>
          </p:txBody>
        </p:sp>
        <p:sp>
          <p:nvSpPr>
            <p:cNvPr id="26701" name="Text Box 57"/>
            <p:cNvSpPr txBox="1">
              <a:spLocks noChangeArrowheads="1"/>
            </p:cNvSpPr>
            <p:nvPr/>
          </p:nvSpPr>
          <p:spPr bwMode="auto">
            <a:xfrm>
              <a:off x="1872" y="3264"/>
              <a:ext cx="2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pitchFamily="34" charset="0"/>
                </a:rPr>
                <a:t>ty</a:t>
              </a:r>
            </a:p>
          </p:txBody>
        </p:sp>
        <p:sp>
          <p:nvSpPr>
            <p:cNvPr id="26702" name="Text Box 58"/>
            <p:cNvSpPr txBox="1">
              <a:spLocks noChangeArrowheads="1"/>
            </p:cNvSpPr>
            <p:nvPr/>
          </p:nvSpPr>
          <p:spPr bwMode="auto">
            <a:xfrm>
              <a:off x="2312" y="3232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26703" name="Text Box 59"/>
            <p:cNvSpPr txBox="1">
              <a:spLocks noChangeArrowheads="1"/>
            </p:cNvSpPr>
            <p:nvPr/>
          </p:nvSpPr>
          <p:spPr bwMode="auto">
            <a:xfrm>
              <a:off x="2312" y="3152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26704" name="Line 60"/>
            <p:cNvSpPr>
              <a:spLocks noChangeShapeType="1"/>
            </p:cNvSpPr>
            <p:nvPr/>
          </p:nvSpPr>
          <p:spPr bwMode="auto">
            <a:xfrm rot="-5400000">
              <a:off x="2488" y="3288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5" name="Line 61"/>
            <p:cNvSpPr>
              <a:spLocks noChangeShapeType="1"/>
            </p:cNvSpPr>
            <p:nvPr/>
          </p:nvSpPr>
          <p:spPr bwMode="auto">
            <a:xfrm rot="-5400000">
              <a:off x="2488" y="3224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6" name="Text Box 62"/>
            <p:cNvSpPr txBox="1">
              <a:spLocks noChangeArrowheads="1"/>
            </p:cNvSpPr>
            <p:nvPr/>
          </p:nvSpPr>
          <p:spPr bwMode="auto">
            <a:xfrm>
              <a:off x="2304" y="3072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6707" name="Line 63"/>
            <p:cNvSpPr>
              <a:spLocks noChangeShapeType="1"/>
            </p:cNvSpPr>
            <p:nvPr/>
          </p:nvSpPr>
          <p:spPr bwMode="auto">
            <a:xfrm rot="-5400000">
              <a:off x="2488" y="316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8" name="Text Box 64"/>
            <p:cNvSpPr txBox="1">
              <a:spLocks noChangeArrowheads="1"/>
            </p:cNvSpPr>
            <p:nvPr/>
          </p:nvSpPr>
          <p:spPr bwMode="auto">
            <a:xfrm>
              <a:off x="1877" y="3562"/>
              <a:ext cx="77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6600"/>
                  </a:solidFill>
                  <a:latin typeface="Arial" pitchFamily="34" charset="0"/>
                </a:rPr>
                <a:t>TILE_WIDTH-1</a:t>
              </a:r>
            </a:p>
          </p:txBody>
        </p:sp>
        <p:sp>
          <p:nvSpPr>
            <p:cNvPr id="26709" name="Line 65"/>
            <p:cNvSpPr>
              <a:spLocks noChangeShapeType="1"/>
            </p:cNvSpPr>
            <p:nvPr/>
          </p:nvSpPr>
          <p:spPr bwMode="auto">
            <a:xfrm rot="-5400000">
              <a:off x="2486" y="3557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0" name="Line 66"/>
            <p:cNvSpPr>
              <a:spLocks noChangeShapeType="1"/>
            </p:cNvSpPr>
            <p:nvPr/>
          </p:nvSpPr>
          <p:spPr bwMode="auto">
            <a:xfrm rot="-5400000">
              <a:off x="1808" y="4195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1" name="Line 67"/>
            <p:cNvSpPr>
              <a:spLocks noChangeShapeType="1"/>
            </p:cNvSpPr>
            <p:nvPr/>
          </p:nvSpPr>
          <p:spPr bwMode="auto">
            <a:xfrm rot="-5400000">
              <a:off x="1800" y="3667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2" name="Line 68"/>
            <p:cNvSpPr>
              <a:spLocks noChangeShapeType="1"/>
            </p:cNvSpPr>
            <p:nvPr/>
          </p:nvSpPr>
          <p:spPr bwMode="auto">
            <a:xfrm rot="-5400000">
              <a:off x="1808" y="3147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3" name="Text Box 69"/>
            <p:cNvSpPr txBox="1">
              <a:spLocks noChangeArrowheads="1"/>
            </p:cNvSpPr>
            <p:nvPr/>
          </p:nvSpPr>
          <p:spPr bwMode="auto">
            <a:xfrm>
              <a:off x="1636" y="3883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2</a:t>
              </a:r>
            </a:p>
          </p:txBody>
        </p:sp>
        <p:sp>
          <p:nvSpPr>
            <p:cNvPr id="26714" name="Text Box 70"/>
            <p:cNvSpPr txBox="1">
              <a:spLocks noChangeArrowheads="1"/>
            </p:cNvSpPr>
            <p:nvPr/>
          </p:nvSpPr>
          <p:spPr bwMode="auto">
            <a:xfrm>
              <a:off x="1636" y="3379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26715" name="Text Box 71"/>
            <p:cNvSpPr txBox="1">
              <a:spLocks noChangeArrowheads="1"/>
            </p:cNvSpPr>
            <p:nvPr/>
          </p:nvSpPr>
          <p:spPr bwMode="auto">
            <a:xfrm>
              <a:off x="1636" y="2843"/>
              <a:ext cx="1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b="1">
                  <a:solidFill>
                    <a:srgbClr val="FFCC00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6716" name="Line 72"/>
            <p:cNvSpPr>
              <a:spLocks noChangeShapeType="1"/>
            </p:cNvSpPr>
            <p:nvPr/>
          </p:nvSpPr>
          <p:spPr bwMode="auto">
            <a:xfrm>
              <a:off x="4640" y="470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7" name="Line 73"/>
            <p:cNvSpPr>
              <a:spLocks noChangeShapeType="1"/>
            </p:cNvSpPr>
            <p:nvPr/>
          </p:nvSpPr>
          <p:spPr bwMode="auto">
            <a:xfrm rot="-5400000">
              <a:off x="1808" y="2611"/>
              <a:ext cx="0" cy="5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8" name="Line 74"/>
            <p:cNvSpPr>
              <a:spLocks noChangeShapeType="1"/>
            </p:cNvSpPr>
            <p:nvPr/>
          </p:nvSpPr>
          <p:spPr bwMode="auto">
            <a:xfrm>
              <a:off x="4704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9" name="Line 75"/>
            <p:cNvSpPr>
              <a:spLocks noChangeShapeType="1"/>
            </p:cNvSpPr>
            <p:nvPr/>
          </p:nvSpPr>
          <p:spPr bwMode="auto">
            <a:xfrm>
              <a:off x="4752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0" name="Line 76"/>
            <p:cNvSpPr>
              <a:spLocks noChangeShapeType="1"/>
            </p:cNvSpPr>
            <p:nvPr/>
          </p:nvSpPr>
          <p:spPr bwMode="auto">
            <a:xfrm>
              <a:off x="4808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1" name="Line 77"/>
            <p:cNvSpPr>
              <a:spLocks noChangeShapeType="1"/>
            </p:cNvSpPr>
            <p:nvPr/>
          </p:nvSpPr>
          <p:spPr bwMode="auto">
            <a:xfrm>
              <a:off x="5112" y="910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2" name="Line 78"/>
            <p:cNvSpPr>
              <a:spLocks noChangeShapeType="1"/>
            </p:cNvSpPr>
            <p:nvPr/>
          </p:nvSpPr>
          <p:spPr bwMode="auto">
            <a:xfrm rot="-5400000">
              <a:off x="2488" y="3104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3" name="Line 79"/>
            <p:cNvSpPr>
              <a:spLocks noChangeShapeType="1"/>
            </p:cNvSpPr>
            <p:nvPr/>
          </p:nvSpPr>
          <p:spPr bwMode="auto">
            <a:xfrm rot="-5400000">
              <a:off x="2486" y="3605"/>
              <a:ext cx="0" cy="58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4" name="Text Box 80"/>
            <p:cNvSpPr txBox="1">
              <a:spLocks noChangeArrowheads="1"/>
            </p:cNvSpPr>
            <p:nvPr/>
          </p:nvSpPr>
          <p:spPr bwMode="auto">
            <a:xfrm rot="-5400000">
              <a:off x="5043" y="1245"/>
              <a:ext cx="46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</a:p>
          </p:txBody>
        </p:sp>
        <p:sp>
          <p:nvSpPr>
            <p:cNvPr id="26725" name="Text Box 81"/>
            <p:cNvSpPr txBox="1">
              <a:spLocks noChangeArrowheads="1"/>
            </p:cNvSpPr>
            <p:nvPr/>
          </p:nvSpPr>
          <p:spPr bwMode="auto">
            <a:xfrm rot="-5400000">
              <a:off x="5131" y="1695"/>
              <a:ext cx="464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</a:t>
              </a:r>
              <a:endParaRPr lang="en-US" sz="900" b="1">
                <a:latin typeface="Arial" pitchFamily="34" charset="0"/>
              </a:endParaRPr>
            </a:p>
            <a:p>
              <a:pPr algn="ctr"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6726" name="Text Box 82"/>
            <p:cNvSpPr txBox="1">
              <a:spLocks noChangeArrowheads="1"/>
            </p:cNvSpPr>
            <p:nvPr/>
          </p:nvSpPr>
          <p:spPr bwMode="auto">
            <a:xfrm rot="-5400000">
              <a:off x="5064" y="3309"/>
              <a:ext cx="51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TILE_WIDTHE</a:t>
              </a:r>
              <a:endParaRPr lang="en-US" sz="900">
                <a:latin typeface="Arial" pitchFamily="34" charset="0"/>
              </a:endParaRPr>
            </a:p>
          </p:txBody>
        </p:sp>
        <p:sp>
          <p:nvSpPr>
            <p:cNvPr id="26727" name="Text Box 83"/>
            <p:cNvSpPr txBox="1">
              <a:spLocks noChangeArrowheads="1"/>
            </p:cNvSpPr>
            <p:nvPr/>
          </p:nvSpPr>
          <p:spPr bwMode="auto">
            <a:xfrm rot="-5400000">
              <a:off x="5405" y="3283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6728" name="Text Box 84"/>
            <p:cNvSpPr txBox="1">
              <a:spLocks noChangeArrowheads="1"/>
            </p:cNvSpPr>
            <p:nvPr/>
          </p:nvSpPr>
          <p:spPr bwMode="auto">
            <a:xfrm rot="-5400000">
              <a:off x="5387" y="1525"/>
              <a:ext cx="25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900" b="1"/>
                <a:t>WIDTH</a:t>
              </a:r>
              <a:endParaRPr lang="en-US" sz="900" b="1">
                <a:latin typeface="Arial" pitchFamily="34" charset="0"/>
              </a:endParaRPr>
            </a:p>
          </p:txBody>
        </p:sp>
        <p:sp>
          <p:nvSpPr>
            <p:cNvPr id="26729" name="Text Box 85"/>
            <p:cNvSpPr txBox="1">
              <a:spLocks noChangeArrowheads="1"/>
            </p:cNvSpPr>
            <p:nvPr/>
          </p:nvSpPr>
          <p:spPr bwMode="auto">
            <a:xfrm>
              <a:off x="2544" y="3120"/>
              <a:ext cx="517" cy="501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6730" name="Text Box 86"/>
            <p:cNvSpPr txBox="1">
              <a:spLocks noChangeArrowheads="1"/>
            </p:cNvSpPr>
            <p:nvPr/>
          </p:nvSpPr>
          <p:spPr bwMode="auto">
            <a:xfrm>
              <a:off x="4656" y="1008"/>
              <a:ext cx="513" cy="555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6731" name="Text Box 87"/>
            <p:cNvSpPr txBox="1">
              <a:spLocks noChangeArrowheads="1"/>
            </p:cNvSpPr>
            <p:nvPr/>
          </p:nvSpPr>
          <p:spPr bwMode="auto">
            <a:xfrm>
              <a:off x="2544" y="3476"/>
              <a:ext cx="1518" cy="5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  <p:sp>
          <p:nvSpPr>
            <p:cNvPr id="26732" name="Text Box 88"/>
            <p:cNvSpPr txBox="1">
              <a:spLocks noChangeArrowheads="1"/>
            </p:cNvSpPr>
            <p:nvPr/>
          </p:nvSpPr>
          <p:spPr bwMode="auto">
            <a:xfrm>
              <a:off x="4944" y="1008"/>
              <a:ext cx="48" cy="153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>
              <a:lvl1pPr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 sz="2400">
                  <a:solidFill>
                    <a:schemeClr val="bg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1800">
                <a:latin typeface="Arial" pitchFamily="34" charset="0"/>
              </a:endParaRPr>
            </a:p>
          </p:txBody>
        </p:sp>
      </p:grpSp>
      <p:sp>
        <p:nvSpPr>
          <p:cNvPr id="26628" name="Rectangle 89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34338" cy="579437"/>
          </a:xfrm>
        </p:spPr>
        <p:txBody>
          <a:bodyPr/>
          <a:lstStyle/>
          <a:p>
            <a:pPr eaLnBrk="1" hangingPunct="1"/>
            <a:r>
              <a:rPr lang="en-US" dirty="0" smtClean="0"/>
              <a:t>Loading an Input Tile</a:t>
            </a:r>
          </a:p>
        </p:txBody>
      </p:sp>
      <p:sp>
        <p:nvSpPr>
          <p:cNvPr id="26629" name="Rectangle 91"/>
          <p:cNvSpPr>
            <a:spLocks noChangeArrowheads="1"/>
          </p:cNvSpPr>
          <p:nvPr/>
        </p:nvSpPr>
        <p:spPr bwMode="auto">
          <a:xfrm rot="-5400000">
            <a:off x="4021138" y="6675438"/>
            <a:ext cx="1825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92"/>
          <p:cNvSpPr>
            <a:spLocks noChangeShapeType="1"/>
          </p:cNvSpPr>
          <p:nvPr/>
        </p:nvSpPr>
        <p:spPr bwMode="auto">
          <a:xfrm>
            <a:off x="6553200" y="2514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93"/>
          <p:cNvSpPr>
            <a:spLocks noChangeShapeType="1"/>
          </p:cNvSpPr>
          <p:nvPr/>
        </p:nvSpPr>
        <p:spPr bwMode="auto">
          <a:xfrm>
            <a:off x="7315200" y="1600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Text Box 94"/>
          <p:cNvSpPr txBox="1">
            <a:spLocks noChangeArrowheads="1"/>
          </p:cNvSpPr>
          <p:nvPr/>
        </p:nvSpPr>
        <p:spPr bwMode="auto">
          <a:xfrm>
            <a:off x="6858000" y="1828800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26633" name="Line 95"/>
          <p:cNvSpPr>
            <a:spLocks noChangeShapeType="1"/>
          </p:cNvSpPr>
          <p:nvPr/>
        </p:nvSpPr>
        <p:spPr bwMode="auto">
          <a:xfrm>
            <a:off x="7772400" y="2438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96"/>
          <p:cNvSpPr txBox="1">
            <a:spLocks noChangeArrowheads="1"/>
          </p:cNvSpPr>
          <p:nvPr/>
        </p:nvSpPr>
        <p:spPr bwMode="auto">
          <a:xfrm>
            <a:off x="7451725" y="24050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k</a:t>
            </a:r>
          </a:p>
        </p:txBody>
      </p:sp>
      <p:sp>
        <p:nvSpPr>
          <p:cNvPr id="26635" name="Text Box 97"/>
          <p:cNvSpPr txBox="1">
            <a:spLocks noChangeArrowheads="1"/>
          </p:cNvSpPr>
          <p:nvPr/>
        </p:nvSpPr>
        <p:spPr bwMode="auto">
          <a:xfrm>
            <a:off x="6689725" y="2405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bx</a:t>
            </a:r>
          </a:p>
        </p:txBody>
      </p:sp>
      <p:sp>
        <p:nvSpPr>
          <p:cNvPr id="26636" name="Line 98"/>
          <p:cNvSpPr>
            <a:spLocks noChangeShapeType="1"/>
          </p:cNvSpPr>
          <p:nvPr/>
        </p:nvSpPr>
        <p:spPr bwMode="auto">
          <a:xfrm>
            <a:off x="4876800" y="4038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Text Box 99"/>
          <p:cNvSpPr txBox="1">
            <a:spLocks noChangeArrowheads="1"/>
          </p:cNvSpPr>
          <p:nvPr/>
        </p:nvSpPr>
        <p:spPr bwMode="auto">
          <a:xfrm>
            <a:off x="4860925" y="4157663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by</a:t>
            </a:r>
          </a:p>
        </p:txBody>
      </p:sp>
      <p:sp>
        <p:nvSpPr>
          <p:cNvPr id="26638" name="Line 100"/>
          <p:cNvSpPr>
            <a:spLocks noChangeShapeType="1"/>
          </p:cNvSpPr>
          <p:nvPr/>
        </p:nvSpPr>
        <p:spPr bwMode="auto">
          <a:xfrm>
            <a:off x="4876800" y="5410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Text Box 101"/>
          <p:cNvSpPr txBox="1">
            <a:spLocks noChangeArrowheads="1"/>
          </p:cNvSpPr>
          <p:nvPr/>
        </p:nvSpPr>
        <p:spPr bwMode="auto">
          <a:xfrm>
            <a:off x="4937125" y="50720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k</a:t>
            </a:r>
          </a:p>
        </p:txBody>
      </p:sp>
      <p:sp>
        <p:nvSpPr>
          <p:cNvPr id="26640" name="Line 102"/>
          <p:cNvSpPr>
            <a:spLocks noChangeShapeType="1"/>
          </p:cNvSpPr>
          <p:nvPr/>
        </p:nvSpPr>
        <p:spPr bwMode="auto">
          <a:xfrm>
            <a:off x="4038600" y="4876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Text Box 103"/>
          <p:cNvSpPr txBox="1">
            <a:spLocks noChangeArrowheads="1"/>
          </p:cNvSpPr>
          <p:nvPr/>
        </p:nvSpPr>
        <p:spPr bwMode="auto">
          <a:xfrm>
            <a:off x="4175125" y="4462463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26643" name="TextBox 106"/>
          <p:cNvSpPr txBox="1">
            <a:spLocks noChangeArrowheads="1"/>
          </p:cNvSpPr>
          <p:nvPr/>
        </p:nvSpPr>
        <p:spPr bwMode="auto">
          <a:xfrm>
            <a:off x="304800" y="3352800"/>
            <a:ext cx="3465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 dirty="0"/>
              <a:t>Row = by * TILE_WIDTH +</a:t>
            </a:r>
            <a:r>
              <a:rPr lang="en-US" sz="1800" b="1" dirty="0" err="1"/>
              <a:t>ty</a:t>
            </a:r>
            <a:endParaRPr lang="en-US" sz="1800" b="1" dirty="0"/>
          </a:p>
        </p:txBody>
      </p:sp>
      <p:sp>
        <p:nvSpPr>
          <p:cNvPr id="26644" name="Rectangle 1"/>
          <p:cNvSpPr>
            <a:spLocks noChangeArrowheads="1"/>
          </p:cNvSpPr>
          <p:nvPr/>
        </p:nvSpPr>
        <p:spPr bwMode="auto">
          <a:xfrm>
            <a:off x="5380038" y="5524500"/>
            <a:ext cx="66675" cy="76200"/>
          </a:xfrm>
          <a:prstGeom prst="rect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5" name="Rectangle 3"/>
          <p:cNvSpPr>
            <a:spLocks noChangeArrowheads="1"/>
          </p:cNvSpPr>
          <p:nvPr/>
        </p:nvSpPr>
        <p:spPr bwMode="auto">
          <a:xfrm>
            <a:off x="7854950" y="3071813"/>
            <a:ext cx="80963" cy="60325"/>
          </a:xfrm>
          <a:prstGeom prst="rect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6" name="TextBox 2"/>
          <p:cNvSpPr txBox="1">
            <a:spLocks noChangeArrowheads="1"/>
          </p:cNvSpPr>
          <p:nvPr/>
        </p:nvSpPr>
        <p:spPr bwMode="auto">
          <a:xfrm>
            <a:off x="885825" y="1931988"/>
            <a:ext cx="493917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Accessing tile 1 in </a:t>
            </a:r>
            <a:r>
              <a:rPr lang="en-US" dirty="0">
                <a:solidFill>
                  <a:schemeClr val="tx1"/>
                </a:solidFill>
              </a:rPr>
              <a:t>2D indexing: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	M[Row][1*</a:t>
            </a:r>
            <a:r>
              <a:rPr lang="en-US" dirty="0" err="1">
                <a:solidFill>
                  <a:schemeClr val="tx1"/>
                </a:solidFill>
              </a:rPr>
              <a:t>TILE_WIDTH+tx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	N[1*</a:t>
            </a:r>
            <a:r>
              <a:rPr lang="en-US" dirty="0" err="1">
                <a:solidFill>
                  <a:schemeClr val="tx1"/>
                </a:solidFill>
              </a:rPr>
              <a:t>TILE_WIDTH+ty</a:t>
            </a:r>
            <a:r>
              <a:rPr lang="en-US" dirty="0">
                <a:solidFill>
                  <a:schemeClr val="tx1"/>
                </a:solidFill>
              </a:rPr>
              <a:t>][Col]</a:t>
            </a:r>
          </a:p>
        </p:txBody>
      </p:sp>
    </p:spTree>
    <p:extLst>
      <p:ext uri="{BB962C8B-B14F-4D97-AF65-F5344CB8AC3E}">
        <p14:creationId xmlns:p14="http://schemas.microsoft.com/office/powerpoint/2010/main" val="31614174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91"/>
          <p:cNvSpPr>
            <a:spLocks noChangeArrowheads="1"/>
          </p:cNvSpPr>
          <p:nvPr/>
        </p:nvSpPr>
        <p:spPr bwMode="auto">
          <a:xfrm rot="-5400000">
            <a:off x="3716338" y="6446838"/>
            <a:ext cx="182562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872581" y="966787"/>
            <a:ext cx="6248400" cy="5437188"/>
            <a:chOff x="1066800" y="457200"/>
            <a:chExt cx="6248400" cy="5437187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2209800" y="890587"/>
              <a:ext cx="5105400" cy="5003800"/>
              <a:chOff x="2544" y="1008"/>
              <a:chExt cx="3216" cy="3152"/>
            </a:xfrm>
          </p:grpSpPr>
          <p:sp>
            <p:nvSpPr>
              <p:cNvPr id="16405" name="Text Box 3"/>
              <p:cNvSpPr txBox="1">
                <a:spLocks noChangeArrowheads="1"/>
              </p:cNvSpPr>
              <p:nvPr/>
            </p:nvSpPr>
            <p:spPr bwMode="auto">
              <a:xfrm>
                <a:off x="2544" y="2562"/>
                <a:ext cx="1536" cy="1566"/>
              </a:xfrm>
              <a:prstGeom prst="rect">
                <a:avLst/>
              </a:prstGeom>
              <a:solidFill>
                <a:srgbClr val="99FF66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US" sz="1200" b="1"/>
                  <a:t>d_M</a:t>
                </a:r>
                <a:endParaRPr lang="en-US"/>
              </a:p>
            </p:txBody>
          </p:sp>
          <p:sp>
            <p:nvSpPr>
              <p:cNvPr id="16406" name="Text Box 4"/>
              <p:cNvSpPr txBox="1">
                <a:spLocks noChangeArrowheads="1"/>
              </p:cNvSpPr>
              <p:nvPr/>
            </p:nvSpPr>
            <p:spPr bwMode="auto">
              <a:xfrm>
                <a:off x="3291" y="3127"/>
                <a:ext cx="517" cy="501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6407" name="Text Box 5"/>
              <p:cNvSpPr txBox="1">
                <a:spLocks noChangeArrowheads="1"/>
              </p:cNvSpPr>
              <p:nvPr/>
            </p:nvSpPr>
            <p:spPr bwMode="auto">
              <a:xfrm>
                <a:off x="4128" y="1008"/>
                <a:ext cx="1632" cy="1536"/>
              </a:xfrm>
              <a:prstGeom prst="rect">
                <a:avLst/>
              </a:prstGeom>
              <a:solidFill>
                <a:srgbClr val="99FF66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US" sz="1200" b="1"/>
                  <a:t>d_N</a:t>
                </a:r>
                <a:endParaRPr lang="en-US"/>
              </a:p>
            </p:txBody>
          </p:sp>
          <p:sp>
            <p:nvSpPr>
              <p:cNvPr id="16408" name="Text Box 6"/>
              <p:cNvSpPr txBox="1">
                <a:spLocks noChangeArrowheads="1"/>
              </p:cNvSpPr>
              <p:nvPr/>
            </p:nvSpPr>
            <p:spPr bwMode="auto">
              <a:xfrm>
                <a:off x="4673" y="1825"/>
                <a:ext cx="513" cy="555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6409" name="Text Box 7"/>
              <p:cNvSpPr txBox="1">
                <a:spLocks noChangeArrowheads="1"/>
              </p:cNvSpPr>
              <p:nvPr/>
            </p:nvSpPr>
            <p:spPr bwMode="auto">
              <a:xfrm>
                <a:off x="4128" y="2565"/>
                <a:ext cx="1632" cy="1563"/>
              </a:xfrm>
              <a:prstGeom prst="rect">
                <a:avLst/>
              </a:prstGeom>
              <a:solidFill>
                <a:srgbClr val="99FF66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US" sz="1200" b="1"/>
                  <a:t>d_P</a:t>
                </a:r>
                <a:endParaRPr lang="en-US"/>
              </a:p>
            </p:txBody>
          </p:sp>
          <p:sp>
            <p:nvSpPr>
              <p:cNvPr id="16410" name="Text Box 8"/>
              <p:cNvSpPr txBox="1">
                <a:spLocks noChangeArrowheads="1"/>
              </p:cNvSpPr>
              <p:nvPr/>
            </p:nvSpPr>
            <p:spPr bwMode="auto">
              <a:xfrm>
                <a:off x="4650" y="3103"/>
                <a:ext cx="519" cy="518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US" sz="1200" b="1">
                    <a:solidFill>
                      <a:schemeClr val="bg1"/>
                    </a:solidFill>
                  </a:rPr>
                  <a:t>Pd</a:t>
                </a:r>
                <a:r>
                  <a:rPr lang="en-US" sz="1200" b="1" baseline="-25000">
                    <a:solidFill>
                      <a:schemeClr val="bg1"/>
                    </a:solidFill>
                  </a:rPr>
                  <a:t>sub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6411" name="Line 9"/>
              <p:cNvSpPr>
                <a:spLocks noChangeShapeType="1"/>
              </p:cNvSpPr>
              <p:nvPr/>
            </p:nvSpPr>
            <p:spPr bwMode="auto">
              <a:xfrm>
                <a:off x="4650" y="2520"/>
                <a:ext cx="0" cy="577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2" name="Line 10"/>
              <p:cNvSpPr>
                <a:spLocks noChangeShapeType="1"/>
              </p:cNvSpPr>
              <p:nvPr/>
            </p:nvSpPr>
            <p:spPr bwMode="auto">
              <a:xfrm>
                <a:off x="5165" y="2526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3" name="Line 11"/>
              <p:cNvSpPr>
                <a:spLocks noChangeShapeType="1"/>
              </p:cNvSpPr>
              <p:nvPr/>
            </p:nvSpPr>
            <p:spPr bwMode="auto">
              <a:xfrm>
                <a:off x="4062" y="3108"/>
                <a:ext cx="588" cy="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4" name="Line 12"/>
              <p:cNvSpPr>
                <a:spLocks noChangeShapeType="1"/>
              </p:cNvSpPr>
              <p:nvPr/>
            </p:nvSpPr>
            <p:spPr bwMode="auto">
              <a:xfrm>
                <a:off x="4062" y="3617"/>
                <a:ext cx="588" cy="1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Line 13"/>
              <p:cNvSpPr>
                <a:spLocks noChangeShapeType="1"/>
              </p:cNvSpPr>
              <p:nvPr/>
            </p:nvSpPr>
            <p:spPr bwMode="auto">
              <a:xfrm>
                <a:off x="4968" y="2506"/>
                <a:ext cx="1" cy="985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6" name="Line 14"/>
              <p:cNvSpPr>
                <a:spLocks noChangeShapeType="1"/>
              </p:cNvSpPr>
              <p:nvPr/>
            </p:nvSpPr>
            <p:spPr bwMode="auto">
              <a:xfrm>
                <a:off x="4934" y="2503"/>
                <a:ext cx="0" cy="983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7" name="Line 15"/>
              <p:cNvSpPr>
                <a:spLocks noChangeShapeType="1"/>
              </p:cNvSpPr>
              <p:nvPr/>
            </p:nvSpPr>
            <p:spPr bwMode="auto">
              <a:xfrm flipH="1">
                <a:off x="3539" y="3099"/>
                <a:ext cx="0" cy="518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8" name="Line 16"/>
              <p:cNvSpPr>
                <a:spLocks noChangeShapeType="1"/>
              </p:cNvSpPr>
              <p:nvPr/>
            </p:nvSpPr>
            <p:spPr bwMode="auto">
              <a:xfrm flipV="1">
                <a:off x="4650" y="2226"/>
                <a:ext cx="515" cy="1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9" name="Line 17"/>
              <p:cNvSpPr>
                <a:spLocks noChangeShapeType="1"/>
              </p:cNvSpPr>
              <p:nvPr/>
            </p:nvSpPr>
            <p:spPr bwMode="auto">
              <a:xfrm>
                <a:off x="5616" y="2559"/>
                <a:ext cx="3" cy="160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0" name="Line 18"/>
              <p:cNvSpPr>
                <a:spLocks noChangeShapeType="1"/>
              </p:cNvSpPr>
              <p:nvPr/>
            </p:nvSpPr>
            <p:spPr bwMode="auto">
              <a:xfrm rot="-5400000" flipH="1" flipV="1">
                <a:off x="4920" y="3240"/>
                <a:ext cx="0" cy="168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1" name="Line 19"/>
              <p:cNvSpPr>
                <a:spLocks noChangeShapeType="1"/>
              </p:cNvSpPr>
              <p:nvPr/>
            </p:nvSpPr>
            <p:spPr bwMode="auto">
              <a:xfrm>
                <a:off x="5240" y="3101"/>
                <a:ext cx="4" cy="51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2" name="Line 20"/>
              <p:cNvSpPr>
                <a:spLocks noChangeShapeType="1"/>
              </p:cNvSpPr>
              <p:nvPr/>
            </p:nvSpPr>
            <p:spPr bwMode="auto">
              <a:xfrm rot="-5400000">
                <a:off x="4904" y="3440"/>
                <a:ext cx="4" cy="51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3" name="Text Box 21"/>
              <p:cNvSpPr txBox="1">
                <a:spLocks noChangeArrowheads="1"/>
              </p:cNvSpPr>
              <p:nvPr/>
            </p:nvSpPr>
            <p:spPr bwMode="auto">
              <a:xfrm>
                <a:off x="4673" y="3746"/>
                <a:ext cx="464" cy="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TILE_WIDTH</a:t>
                </a:r>
              </a:p>
            </p:txBody>
          </p:sp>
          <p:sp>
            <p:nvSpPr>
              <p:cNvPr id="16424" name="Text Box 22"/>
              <p:cNvSpPr txBox="1">
                <a:spLocks noChangeArrowheads="1"/>
              </p:cNvSpPr>
              <p:nvPr/>
            </p:nvSpPr>
            <p:spPr bwMode="auto">
              <a:xfrm>
                <a:off x="4777" y="3950"/>
                <a:ext cx="256" cy="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WIDTH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6425" name="Text Box 23"/>
              <p:cNvSpPr txBox="1">
                <a:spLocks noChangeArrowheads="1"/>
              </p:cNvSpPr>
              <p:nvPr/>
            </p:nvSpPr>
            <p:spPr bwMode="auto">
              <a:xfrm>
                <a:off x="3410" y="3957"/>
                <a:ext cx="256" cy="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WIDTH</a:t>
                </a:r>
                <a:endParaRPr lang="en-US" sz="9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6426" name="Line 24"/>
              <p:cNvSpPr>
                <a:spLocks noChangeShapeType="1"/>
              </p:cNvSpPr>
              <p:nvPr/>
            </p:nvSpPr>
            <p:spPr bwMode="auto">
              <a:xfrm rot="-5400000">
                <a:off x="3547" y="3434"/>
                <a:ext cx="4" cy="51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7" name="Text Box 25"/>
              <p:cNvSpPr txBox="1">
                <a:spLocks noChangeArrowheads="1"/>
              </p:cNvSpPr>
              <p:nvPr/>
            </p:nvSpPr>
            <p:spPr bwMode="auto">
              <a:xfrm>
                <a:off x="3318" y="3742"/>
                <a:ext cx="464" cy="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TILE_WIDTH</a:t>
                </a:r>
                <a:endParaRPr lang="en-US" sz="9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6428" name="Line 26"/>
              <p:cNvSpPr>
                <a:spLocks noChangeShapeType="1"/>
              </p:cNvSpPr>
              <p:nvPr/>
            </p:nvSpPr>
            <p:spPr bwMode="auto">
              <a:xfrm rot="-5400000">
                <a:off x="2801" y="3439"/>
                <a:ext cx="4" cy="51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9" name="Text Box 27"/>
              <p:cNvSpPr txBox="1">
                <a:spLocks noChangeArrowheads="1"/>
              </p:cNvSpPr>
              <p:nvPr/>
            </p:nvSpPr>
            <p:spPr bwMode="auto">
              <a:xfrm>
                <a:off x="2688" y="3744"/>
                <a:ext cx="464" cy="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TILE_WIDTH</a:t>
                </a:r>
                <a:endParaRPr lang="en-US" sz="9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6430" name="Line 28"/>
              <p:cNvSpPr>
                <a:spLocks noChangeShapeType="1"/>
              </p:cNvSpPr>
              <p:nvPr/>
            </p:nvSpPr>
            <p:spPr bwMode="auto">
              <a:xfrm>
                <a:off x="5206" y="1843"/>
                <a:ext cx="4" cy="51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1" name="Line 29"/>
              <p:cNvSpPr>
                <a:spLocks noChangeShapeType="1"/>
              </p:cNvSpPr>
              <p:nvPr/>
            </p:nvSpPr>
            <p:spPr bwMode="auto">
              <a:xfrm>
                <a:off x="5195" y="1033"/>
                <a:ext cx="4" cy="51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2" name="Text Box 30"/>
              <p:cNvSpPr txBox="1">
                <a:spLocks noChangeArrowheads="1"/>
              </p:cNvSpPr>
              <p:nvPr/>
            </p:nvSpPr>
            <p:spPr bwMode="auto">
              <a:xfrm>
                <a:off x="4934" y="3491"/>
                <a:ext cx="35" cy="34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0" tIns="9144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endParaRPr lang="en-US" sz="1200">
                  <a:latin typeface="Times New Roman" pitchFamily="18" charset="0"/>
                </a:endParaRPr>
              </a:p>
              <a:p>
                <a:pPr eaLnBrk="1" hangingPunct="1"/>
                <a:endParaRPr lang="en-US" sz="1200">
                  <a:latin typeface="Times New Roman" pitchFamily="18" charset="0"/>
                </a:endParaRPr>
              </a:p>
              <a:p>
                <a:pPr eaLnBrk="1" hangingPunct="1"/>
                <a:endParaRPr lang="en-US"/>
              </a:p>
            </p:txBody>
          </p:sp>
          <p:sp>
            <p:nvSpPr>
              <p:cNvPr id="16433" name="Line 31"/>
              <p:cNvSpPr>
                <a:spLocks noChangeShapeType="1"/>
              </p:cNvSpPr>
              <p:nvPr/>
            </p:nvSpPr>
            <p:spPr bwMode="auto">
              <a:xfrm>
                <a:off x="4054" y="3491"/>
                <a:ext cx="869" cy="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4" name="Line 32"/>
              <p:cNvSpPr>
                <a:spLocks noChangeShapeType="1"/>
              </p:cNvSpPr>
              <p:nvPr/>
            </p:nvSpPr>
            <p:spPr bwMode="auto">
              <a:xfrm>
                <a:off x="4054" y="3525"/>
                <a:ext cx="869" cy="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5" name="Line 33"/>
              <p:cNvSpPr>
                <a:spLocks noChangeShapeType="1"/>
              </p:cNvSpPr>
              <p:nvPr/>
            </p:nvSpPr>
            <p:spPr bwMode="auto">
              <a:xfrm rot="-5400000">
                <a:off x="3307" y="3314"/>
                <a:ext cx="3" cy="152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6" name="Line 34"/>
              <p:cNvSpPr>
                <a:spLocks noChangeShapeType="1"/>
              </p:cNvSpPr>
              <p:nvPr/>
            </p:nvSpPr>
            <p:spPr bwMode="auto">
              <a:xfrm rot="10800000" flipH="1">
                <a:off x="5614" y="1008"/>
                <a:ext cx="2" cy="15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7" name="Rectangle 35"/>
              <p:cNvSpPr>
                <a:spLocks noChangeArrowheads="1"/>
              </p:cNvSpPr>
              <p:nvPr/>
            </p:nvSpPr>
            <p:spPr bwMode="auto">
              <a:xfrm>
                <a:off x="2574" y="3742"/>
                <a:ext cx="115" cy="1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8" name="Rectangle 36"/>
              <p:cNvSpPr>
                <a:spLocks noChangeArrowheads="1"/>
              </p:cNvSpPr>
              <p:nvPr/>
            </p:nvSpPr>
            <p:spPr bwMode="auto">
              <a:xfrm>
                <a:off x="4015" y="3107"/>
                <a:ext cx="115" cy="1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9" name="Rectangle 37"/>
              <p:cNvSpPr>
                <a:spLocks noChangeArrowheads="1"/>
              </p:cNvSpPr>
              <p:nvPr/>
            </p:nvSpPr>
            <p:spPr bwMode="auto">
              <a:xfrm>
                <a:off x="5129" y="1348"/>
                <a:ext cx="115" cy="1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0" name="Text Box 80"/>
              <p:cNvSpPr txBox="1">
                <a:spLocks noChangeArrowheads="1"/>
              </p:cNvSpPr>
              <p:nvPr/>
            </p:nvSpPr>
            <p:spPr bwMode="auto">
              <a:xfrm rot="-5400000">
                <a:off x="5043" y="1245"/>
                <a:ext cx="464" cy="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TILE_WIDTH</a:t>
                </a:r>
              </a:p>
            </p:txBody>
          </p:sp>
          <p:sp>
            <p:nvSpPr>
              <p:cNvPr id="16441" name="Text Box 81"/>
              <p:cNvSpPr txBox="1">
                <a:spLocks noChangeArrowheads="1"/>
              </p:cNvSpPr>
              <p:nvPr/>
            </p:nvSpPr>
            <p:spPr bwMode="auto">
              <a:xfrm rot="-5400000">
                <a:off x="5138" y="1945"/>
                <a:ext cx="464" cy="25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TILE_WIDTH</a:t>
                </a:r>
                <a:endParaRPr lang="en-US" sz="900" b="1">
                  <a:solidFill>
                    <a:schemeClr val="bg1"/>
                  </a:solidFill>
                </a:endParaRPr>
              </a:p>
              <a:p>
                <a:pPr algn="ctr" eaLnBrk="1" hangingPunct="1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6442" name="Text Box 82"/>
              <p:cNvSpPr txBox="1">
                <a:spLocks noChangeArrowheads="1"/>
              </p:cNvSpPr>
              <p:nvPr/>
            </p:nvSpPr>
            <p:spPr bwMode="auto">
              <a:xfrm rot="-5400000">
                <a:off x="5064" y="3309"/>
                <a:ext cx="512" cy="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TILE_WIDTHE</a:t>
                </a:r>
                <a:endParaRPr lang="en-US" sz="900">
                  <a:solidFill>
                    <a:schemeClr val="bg1"/>
                  </a:solidFill>
                </a:endParaRPr>
              </a:p>
            </p:txBody>
          </p:sp>
          <p:sp>
            <p:nvSpPr>
              <p:cNvPr id="16443" name="Text Box 83"/>
              <p:cNvSpPr txBox="1">
                <a:spLocks noChangeArrowheads="1"/>
              </p:cNvSpPr>
              <p:nvPr/>
            </p:nvSpPr>
            <p:spPr bwMode="auto">
              <a:xfrm rot="-5400000">
                <a:off x="5405" y="3283"/>
                <a:ext cx="256" cy="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WIDTH</a:t>
                </a:r>
                <a:endParaRPr lang="en-US" sz="9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6444" name="Text Box 84"/>
              <p:cNvSpPr txBox="1">
                <a:spLocks noChangeArrowheads="1"/>
              </p:cNvSpPr>
              <p:nvPr/>
            </p:nvSpPr>
            <p:spPr bwMode="auto">
              <a:xfrm rot="-5400000">
                <a:off x="5387" y="1525"/>
                <a:ext cx="256" cy="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96969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900" b="1">
                    <a:solidFill>
                      <a:schemeClr val="bg1"/>
                    </a:solidFill>
                    <a:latin typeface="Times New Roman" pitchFamily="18" charset="0"/>
                  </a:rPr>
                  <a:t>WIDTH</a:t>
                </a:r>
                <a:endParaRPr lang="en-US" sz="9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6445" name="Text Box 85"/>
              <p:cNvSpPr txBox="1">
                <a:spLocks noChangeArrowheads="1"/>
              </p:cNvSpPr>
              <p:nvPr/>
            </p:nvSpPr>
            <p:spPr bwMode="auto">
              <a:xfrm>
                <a:off x="2544" y="3120"/>
                <a:ext cx="517" cy="501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6446" name="Text Box 86"/>
              <p:cNvSpPr txBox="1">
                <a:spLocks noChangeArrowheads="1"/>
              </p:cNvSpPr>
              <p:nvPr/>
            </p:nvSpPr>
            <p:spPr bwMode="auto">
              <a:xfrm>
                <a:off x="4656" y="1008"/>
                <a:ext cx="513" cy="555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6447" name="Text Box 87"/>
              <p:cNvSpPr txBox="1">
                <a:spLocks noChangeArrowheads="1"/>
              </p:cNvSpPr>
              <p:nvPr/>
            </p:nvSpPr>
            <p:spPr bwMode="auto">
              <a:xfrm>
                <a:off x="2544" y="3456"/>
                <a:ext cx="1512" cy="70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0" tIns="9144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6448" name="Text Box 88"/>
              <p:cNvSpPr txBox="1">
                <a:spLocks noChangeArrowheads="1"/>
              </p:cNvSpPr>
              <p:nvPr/>
            </p:nvSpPr>
            <p:spPr bwMode="auto">
              <a:xfrm>
                <a:off x="4944" y="1008"/>
                <a:ext cx="48" cy="1536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0" tIns="9144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</p:grpSp>
        <p:sp>
          <p:nvSpPr>
            <p:cNvPr id="16390" name="Line 92"/>
            <p:cNvSpPr>
              <a:spLocks noChangeShapeType="1"/>
            </p:cNvSpPr>
            <p:nvPr/>
          </p:nvSpPr>
          <p:spPr bwMode="auto">
            <a:xfrm>
              <a:off x="4705350" y="827087"/>
              <a:ext cx="13541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Line 93"/>
            <p:cNvSpPr>
              <a:spLocks noChangeShapeType="1"/>
            </p:cNvSpPr>
            <p:nvPr/>
          </p:nvSpPr>
          <p:spPr bwMode="auto">
            <a:xfrm>
              <a:off x="5416550" y="914400"/>
              <a:ext cx="0" cy="1220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2" name="Text Box 94"/>
            <p:cNvSpPr txBox="1">
              <a:spLocks noChangeArrowheads="1"/>
            </p:cNvSpPr>
            <p:nvPr/>
          </p:nvSpPr>
          <p:spPr bwMode="auto">
            <a:xfrm rot="5400000">
              <a:off x="4370387" y="1676400"/>
              <a:ext cx="1852613" cy="338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600">
                  <a:latin typeface="Palatino"/>
                </a:rPr>
                <a:t>m*TILE_WIDTH</a:t>
              </a:r>
            </a:p>
          </p:txBody>
        </p:sp>
        <p:sp>
          <p:nvSpPr>
            <p:cNvPr id="16397" name="Line 102"/>
            <p:cNvSpPr>
              <a:spLocks noChangeShapeType="1"/>
            </p:cNvSpPr>
            <p:nvPr/>
          </p:nvSpPr>
          <p:spPr bwMode="auto">
            <a:xfrm>
              <a:off x="2192338" y="4256087"/>
              <a:ext cx="838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Text Box 103"/>
            <p:cNvSpPr txBox="1">
              <a:spLocks noChangeArrowheads="1"/>
            </p:cNvSpPr>
            <p:nvPr/>
          </p:nvSpPr>
          <p:spPr bwMode="auto">
            <a:xfrm>
              <a:off x="1939925" y="3830637"/>
              <a:ext cx="1865313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Palatino"/>
                </a:rPr>
                <a:t>m*TILE_WIDTH</a:t>
              </a:r>
            </a:p>
          </p:txBody>
        </p:sp>
        <p:sp>
          <p:nvSpPr>
            <p:cNvPr id="16399" name="TextBox 1"/>
            <p:cNvSpPr txBox="1">
              <a:spLocks noChangeArrowheads="1"/>
            </p:cNvSpPr>
            <p:nvPr/>
          </p:nvSpPr>
          <p:spPr bwMode="auto">
            <a:xfrm>
              <a:off x="5016500" y="457200"/>
              <a:ext cx="6477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2400"/>
                <a:t>Col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1828800" y="3373437"/>
              <a:ext cx="0" cy="152876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01" name="TextBox 4"/>
            <p:cNvSpPr txBox="1">
              <a:spLocks noChangeArrowheads="1"/>
            </p:cNvSpPr>
            <p:nvPr/>
          </p:nvSpPr>
          <p:spPr bwMode="auto">
            <a:xfrm>
              <a:off x="1066800" y="3846512"/>
              <a:ext cx="8016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2400"/>
                <a:t>Row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192338" y="4156074"/>
              <a:ext cx="1246187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03" name="TextBox 7"/>
            <p:cNvSpPr txBox="1">
              <a:spLocks noChangeArrowheads="1"/>
            </p:cNvSpPr>
            <p:nvPr/>
          </p:nvSpPr>
          <p:spPr bwMode="auto">
            <a:xfrm rot="5555814">
              <a:off x="5598319" y="1704181"/>
              <a:ext cx="5953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3200"/>
                <a:t>…</a:t>
              </a:r>
            </a:p>
          </p:txBody>
        </p:sp>
        <p:sp>
          <p:nvSpPr>
            <p:cNvPr id="16404" name="TextBox 8"/>
            <p:cNvSpPr txBox="1">
              <a:spLocks noChangeArrowheads="1"/>
            </p:cNvSpPr>
            <p:nvPr/>
          </p:nvSpPr>
          <p:spPr bwMode="auto">
            <a:xfrm>
              <a:off x="2960688" y="4278312"/>
              <a:ext cx="5953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3200"/>
                <a:t>…</a:t>
              </a:r>
            </a:p>
          </p:txBody>
        </p:sp>
      </p:grpSp>
      <p:sp>
        <p:nvSpPr>
          <p:cNvPr id="65" name="TextBox 2"/>
          <p:cNvSpPr txBox="1">
            <a:spLocks noChangeArrowheads="1"/>
          </p:cNvSpPr>
          <p:nvPr/>
        </p:nvSpPr>
        <p:spPr bwMode="auto">
          <a:xfrm>
            <a:off x="240506" y="836613"/>
            <a:ext cx="61722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>
                <a:solidFill>
                  <a:schemeClr val="tx1"/>
                </a:solidFill>
              </a:rPr>
              <a:t>However, M and N are dynamically allocated and can only use 1D indexing:</a:t>
            </a:r>
          </a:p>
          <a:p>
            <a:pPr eaLnBrk="1" hangingPunct="1"/>
            <a:endParaRPr lang="en-US" dirty="0">
              <a:solidFill>
                <a:schemeClr val="tx1"/>
              </a:solidFill>
            </a:endParaRP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	M[Row][m*</a:t>
            </a:r>
            <a:r>
              <a:rPr lang="en-US" dirty="0" err="1">
                <a:solidFill>
                  <a:schemeClr val="tx1"/>
                </a:solidFill>
              </a:rPr>
              <a:t>TILE_WIDTH+tx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	M[Row*Width + m*TILE_WIDTH + </a:t>
            </a:r>
            <a:r>
              <a:rPr lang="en-US" dirty="0" err="1">
                <a:solidFill>
                  <a:schemeClr val="tx1"/>
                </a:solidFill>
              </a:rPr>
              <a:t>tx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  <a:p>
            <a:pPr eaLnBrk="1" hangingPunct="1"/>
            <a:endParaRPr lang="en-US" dirty="0">
              <a:solidFill>
                <a:schemeClr val="tx1"/>
              </a:solidFill>
            </a:endParaRP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	N[m*</a:t>
            </a:r>
            <a:r>
              <a:rPr lang="en-US" dirty="0" err="1">
                <a:solidFill>
                  <a:schemeClr val="tx1"/>
                </a:solidFill>
              </a:rPr>
              <a:t>TILE_WIDTH+ty</a:t>
            </a:r>
            <a:r>
              <a:rPr lang="en-US" dirty="0">
                <a:solidFill>
                  <a:schemeClr val="tx1"/>
                </a:solidFill>
              </a:rPr>
              <a:t>][Col]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	N[(m*</a:t>
            </a:r>
            <a:r>
              <a:rPr lang="en-US" dirty="0" err="1">
                <a:solidFill>
                  <a:schemeClr val="tx1"/>
                </a:solidFill>
              </a:rPr>
              <a:t>TILE_WIDTH+ty</a:t>
            </a:r>
            <a:r>
              <a:rPr lang="en-US" dirty="0">
                <a:solidFill>
                  <a:schemeClr val="tx1"/>
                </a:solidFill>
              </a:rPr>
              <a:t>) * Width + Col]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569" y="26720"/>
            <a:ext cx="8305800" cy="940068"/>
          </a:xfrm>
        </p:spPr>
        <p:txBody>
          <a:bodyPr/>
          <a:lstStyle/>
          <a:p>
            <a:r>
              <a:rPr lang="en-US" dirty="0" smtClean="0"/>
              <a:t>Loading Input Tile 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29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Tiled Matrix Multiplication Kernel</a:t>
            </a: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90600"/>
            <a:ext cx="8686800" cy="6172200"/>
          </a:xfrm>
          <a:prstGeom prst="rect">
            <a:avLst/>
          </a:prstGeom>
          <a:noFill/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__global__ void </a:t>
            </a:r>
            <a:r>
              <a:rPr lang="en-US" sz="1600" dirty="0" err="1" smtClean="0"/>
              <a:t>MatrixMulKernel</a:t>
            </a:r>
            <a:r>
              <a:rPr lang="en-US" sz="1600" dirty="0" smtClean="0"/>
              <a:t>(float* </a:t>
            </a:r>
            <a:r>
              <a:rPr lang="en-US" sz="1600" dirty="0" err="1" smtClean="0"/>
              <a:t>d_M</a:t>
            </a:r>
            <a:r>
              <a:rPr lang="en-US" sz="1600" dirty="0" smtClean="0"/>
              <a:t>, float* </a:t>
            </a:r>
            <a:r>
              <a:rPr lang="en-US" sz="1600" dirty="0" err="1" smtClean="0"/>
              <a:t>d_N</a:t>
            </a:r>
            <a:r>
              <a:rPr lang="en-US" sz="1600" dirty="0" smtClean="0"/>
              <a:t>, float* </a:t>
            </a:r>
            <a:r>
              <a:rPr lang="en-US" sz="1600" dirty="0" err="1" smtClean="0"/>
              <a:t>d_P</a:t>
            </a:r>
            <a:r>
              <a:rPr lang="en-US" sz="1600" dirty="0" smtClean="0"/>
              <a:t>, </a:t>
            </a:r>
            <a:r>
              <a:rPr lang="en-US" sz="1600" dirty="0" err="1" smtClean="0"/>
              <a:t>int</a:t>
            </a:r>
            <a:r>
              <a:rPr lang="en-US" sz="1600" dirty="0" smtClean="0"/>
              <a:t> Width)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{</a:t>
            </a:r>
            <a:endParaRPr lang="en-US" sz="1600" dirty="0" smtClean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1.  __shared__ </a:t>
            </a:r>
            <a:r>
              <a:rPr lang="en-US" sz="14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float </a:t>
            </a:r>
            <a:r>
              <a:rPr lang="en-US" sz="1400" dirty="0" err="1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ds_M</a:t>
            </a:r>
            <a:r>
              <a:rPr lang="en-US" sz="14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[TILE_WIDTH][TILE_WIDTH];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2.  __shared__ </a:t>
            </a:r>
            <a:r>
              <a:rPr lang="en-US" sz="14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float </a:t>
            </a:r>
            <a:r>
              <a:rPr lang="en-US" sz="1400" dirty="0" err="1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ds_N</a:t>
            </a:r>
            <a:r>
              <a:rPr lang="en-US" sz="14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[TILE_WIDTH][TILE_WIDTH];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sz="1400" dirty="0" smtClean="0">
              <a:latin typeface="Courier New" pitchFamily="49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</a:rPr>
              <a:t>3.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bx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blockIdx.x</a:t>
            </a:r>
            <a:r>
              <a:rPr lang="en-US" sz="1400" dirty="0" smtClean="0">
                <a:latin typeface="Courier New" pitchFamily="49" charset="0"/>
              </a:rPr>
              <a:t>;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by = </a:t>
            </a:r>
            <a:r>
              <a:rPr lang="en-US" sz="1400" dirty="0" err="1" smtClean="0">
                <a:latin typeface="Courier New" pitchFamily="49" charset="0"/>
              </a:rPr>
              <a:t>blockIdx.y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</a:rPr>
              <a:t>4.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tx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threadIdx.x</a:t>
            </a:r>
            <a:r>
              <a:rPr lang="en-US" sz="1400" dirty="0" smtClean="0">
                <a:latin typeface="Courier New" pitchFamily="49" charset="0"/>
              </a:rPr>
              <a:t>;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ty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threadIdx.y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// Identify the row and column of the Pd element to work on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5. 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Row = by * TILE_WIDTH +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ty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6. 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Col =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bx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* TILE_WIDTH +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tx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;</a:t>
            </a:r>
            <a:endParaRPr lang="en-US" sz="700" dirty="0" smtClean="0">
              <a:latin typeface="Courier New" pitchFamily="49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7.  float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Pvalue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= 0;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</a:rPr>
              <a:t>// Loop over the </a:t>
            </a:r>
            <a:r>
              <a:rPr lang="en-US" sz="1400" dirty="0" err="1" smtClean="0">
                <a:latin typeface="Courier New" pitchFamily="49" charset="0"/>
              </a:rPr>
              <a:t>Md</a:t>
            </a:r>
            <a:r>
              <a:rPr lang="en-US" sz="1400" dirty="0" smtClean="0">
                <a:latin typeface="Courier New" pitchFamily="49" charset="0"/>
              </a:rPr>
              <a:t> and </a:t>
            </a:r>
            <a:r>
              <a:rPr lang="en-US" sz="1400" dirty="0" err="1" smtClean="0">
                <a:latin typeface="Courier New" pitchFamily="49" charset="0"/>
              </a:rPr>
              <a:t>Nd</a:t>
            </a:r>
            <a:r>
              <a:rPr lang="en-US" sz="1400" dirty="0" smtClean="0">
                <a:latin typeface="Courier New" pitchFamily="49" charset="0"/>
              </a:rPr>
              <a:t> tiles required to compute the Pd element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</a:rPr>
              <a:t>8.   for (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m = 0; m &lt; Width/TILE_WIDTH; ++m) {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//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Coolaborative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loading of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Md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and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Nd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tiles into shared memory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9.	 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ds_M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ty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][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tx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] =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d_M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[Row*Width + m*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TILE_WIDTH+tx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];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 startAt="10"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ds_N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ty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][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tx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] =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d_N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[Col+(m*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TILE_WIDTH+ty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)*Width];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 startAt="10"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 __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syncthreads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();</a:t>
            </a:r>
            <a:endParaRPr lang="en-US" sz="900" dirty="0" smtClean="0">
              <a:latin typeface="Courier New" pitchFamily="49" charset="0"/>
              <a:cs typeface="Times New Roman" pitchFamily="18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12.   for (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k = 0; k &lt; TILE_WIDTH; ++k)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13.		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Pvalue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 +=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ds_M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ty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][k] *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ds_N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[k][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tx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];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14. 	  __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synchthreads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();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15.}	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16.  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d_P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[Row*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Width+Col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] = </a:t>
            </a:r>
            <a:r>
              <a:rPr lang="en-US" sz="1400" dirty="0" err="1" smtClean="0">
                <a:latin typeface="Courier New" pitchFamily="49" charset="0"/>
                <a:cs typeface="Times New Roman" pitchFamily="18" charset="0"/>
              </a:rPr>
              <a:t>Pvalue</a:t>
            </a:r>
            <a:r>
              <a:rPr lang="en-US" sz="1400" dirty="0" smtClean="0"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400" dirty="0" smtClean="0">
                <a:cs typeface="Times New Roman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41235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with the Base Kernel</a:t>
            </a:r>
            <a:endParaRPr lang="en-US" sz="32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600200"/>
            <a:ext cx="8839200" cy="5257800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smtClean="0"/>
              <a:t>__global__ void MatrixMulKernel(float* d_M, float* d_N, float* d_P, int Width)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smtClean="0"/>
              <a:t>{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16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// Calculate the row index of the Pd element and M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 Row = blockIdx.y*TILE_WIDTH + threadIdx.y;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16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// Calculate the column idenx of Pd and N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 Col = blockIdx.x*TILE_WIDTH + threadIdx.x;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en-US" sz="2400" smtClean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float Pvalue = 0;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// each thread computes one element of the block sub-matrix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for (int k = 0; k &lt; Width; ++k)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Pvalue += d_M[Row*Width+k]* d_N[k*Width+Col];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en-US" sz="2400" smtClean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d_P[Row*Width+Col] = Pvalue;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400" smtClean="0">
                <a:ea typeface="Times New Roman" pitchFamily="18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914074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Introduction to Shared Memory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5247" y="1676400"/>
            <a:ext cx="5525153" cy="3931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Applications of 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An intra-block thread communication channel</a:t>
            </a:r>
          </a:p>
          <a:p>
            <a:r>
              <a:rPr smtClean="0"/>
              <a:t>A program-managed cache for global memory data</a:t>
            </a:r>
          </a:p>
          <a:p>
            <a:pPr lvl="1"/>
            <a:r>
              <a:rPr lang="en-US" dirty="0" smtClean="0"/>
              <a:t>E</a:t>
            </a:r>
            <a:r>
              <a:rPr smtClean="0"/>
              <a:t>xploiting temporal locality in prog</a:t>
            </a:r>
          </a:p>
          <a:p>
            <a:r>
              <a:rPr smtClean="0"/>
              <a:t>Scratch pad memory for transforming data access pattern to improve global memory access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1D, 2D, and 3D shared memory arrays.</a:t>
            </a:r>
          </a:p>
          <a:p>
            <a:r>
              <a:rPr lang="en-US" dirty="0" smtClean="0"/>
              <a:t>C</a:t>
            </a:r>
            <a:r>
              <a:rPr smtClean="0"/>
              <a:t>an be declared as either local to a CUDA kernel or globally in a CUDA source code file statically or dynamically</a:t>
            </a:r>
          </a:p>
          <a:p>
            <a:r>
              <a:rPr lang="en-US" dirty="0" smtClean="0"/>
              <a:t>S</a:t>
            </a:r>
            <a:r>
              <a:rPr smtClean="0"/>
              <a:t>tatic allocation:</a:t>
            </a:r>
          </a:p>
          <a:p>
            <a:pPr lvl="1"/>
            <a:r>
              <a:rPr smtClean="0"/>
              <a:t>__shared__ float tile[size_y][size_x];</a:t>
            </a:r>
          </a:p>
          <a:p>
            <a:r>
              <a:rPr smtClean="0"/>
              <a:t>Dynamic allocation: Only 1D allowed</a:t>
            </a:r>
          </a:p>
          <a:p>
            <a:pPr lvl="1"/>
            <a:r>
              <a:rPr smtClean="0"/>
              <a:t>extern __shared__ float tile[];</a:t>
            </a:r>
          </a:p>
          <a:p>
            <a:pPr lvl="1"/>
            <a:r>
              <a:rPr smtClean="0"/>
              <a:t>&lt;&lt;&lt;g,b, size * sizeof(int)&gt;&gt;&gt;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Banks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dirty="0" smtClean="0"/>
              <a:t>Memory Banks:</a:t>
            </a:r>
          </a:p>
          <a:p>
            <a:r>
              <a:rPr dirty="0" smtClean="0"/>
              <a:t>divided into 32 equally-sized memory modules, called </a:t>
            </a:r>
            <a:r>
              <a:rPr i="1" dirty="0" smtClean="0"/>
              <a:t>banks, </a:t>
            </a:r>
            <a:r>
              <a:rPr lang="en-US" i="1" dirty="0" smtClean="0">
                <a:sym typeface="Wingdings" pitchFamily="2" charset="2"/>
              </a:rPr>
              <a:t> </a:t>
            </a:r>
            <a:r>
              <a:rPr dirty="0" smtClean="0"/>
              <a:t>high bandwidth,</a:t>
            </a:r>
            <a:r>
              <a:rPr i="1" dirty="0" smtClean="0"/>
              <a:t> </a:t>
            </a:r>
          </a:p>
          <a:p>
            <a:r>
              <a:rPr dirty="0" smtClean="0"/>
              <a:t>1D address space. </a:t>
            </a:r>
          </a:p>
          <a:p>
            <a:r>
              <a:rPr dirty="0" smtClean="0"/>
              <a:t>If a shared memory load or store operation issued by a warp does not access more than one memory location per bank, the operation can be serviced by </a:t>
            </a:r>
            <a:r>
              <a:rPr dirty="0" smtClean="0">
                <a:solidFill>
                  <a:srgbClr val="FF0000"/>
                </a:solidFill>
              </a:rPr>
              <a:t>one memory transaction</a:t>
            </a:r>
            <a:r>
              <a:rPr dirty="0" smtClean="0"/>
              <a:t>. Otherwise, the operation is serviced by multiple memory transactions, thereby decreasing memory bandwidth utilization.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Coflicts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Bank Conflict: Occurs when multiple addresses map to the same memory bank</a:t>
            </a:r>
            <a:endParaRPr i="1" smtClean="0"/>
          </a:p>
          <a:p>
            <a:pPr lvl="1"/>
            <a:r>
              <a:rPr i="1" smtClean="0"/>
              <a:t>causing the request to be replayed.</a:t>
            </a:r>
          </a:p>
          <a:p>
            <a:pPr lvl="1"/>
            <a:r>
              <a:rPr i="1" smtClean="0"/>
              <a:t>The hardware splits a request with a bank confl</a:t>
            </a:r>
            <a:r>
              <a:rPr smtClean="0"/>
              <a:t>ict into as many separate conflict-free transactions as necessary</a:t>
            </a:r>
          </a:p>
          <a:p>
            <a:r>
              <a:rPr smtClean="0"/>
              <a:t>Shared memory access pattern:</a:t>
            </a:r>
          </a:p>
          <a:p>
            <a:pPr lvl="1"/>
            <a:r>
              <a:rPr smtClean="0"/>
              <a:t>Parallel access: multiple addresses accessed across multiple banks</a:t>
            </a:r>
          </a:p>
          <a:p>
            <a:pPr lvl="1"/>
            <a:r>
              <a:rPr smtClean="0"/>
              <a:t>Serial access: multiple addresses accessed within the same bank</a:t>
            </a:r>
          </a:p>
          <a:p>
            <a:pPr lvl="1"/>
            <a:r>
              <a:rPr smtClean="0"/>
              <a:t>Broadcast access: a single address read in a single bank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Shared Memory Coflicts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A bank conflict does not occur when two threads from the same warp access the same address. </a:t>
            </a:r>
          </a:p>
          <a:p>
            <a:pPr lvl="1"/>
            <a:r>
              <a:rPr smtClean="0"/>
              <a:t>for read accesses, the word is broadcast to the requesting threads, and</a:t>
            </a:r>
          </a:p>
          <a:p>
            <a:pPr lvl="1"/>
            <a:r>
              <a:rPr smtClean="0"/>
              <a:t>for write accesses, the word is written by only one of the threads — which thread performs the write is undefined.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PU Compu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GPU Computing</Template>
  <TotalTime>4611</TotalTime>
  <Words>2253</Words>
  <Application>Microsoft Office PowerPoint</Application>
  <PresentationFormat>On-screen Show (4:3)</PresentationFormat>
  <Paragraphs>796</Paragraphs>
  <Slides>39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Courier New</vt:lpstr>
      <vt:lpstr>Palatino</vt:lpstr>
      <vt:lpstr>Times New Roman</vt:lpstr>
      <vt:lpstr>Wingdings</vt:lpstr>
      <vt:lpstr>GPU Computing</vt:lpstr>
      <vt:lpstr>GPU Computing CIS-543  Lecture 09: Shared and Constant Memory</vt:lpstr>
      <vt:lpstr>Introduction to Shared Memory</vt:lpstr>
      <vt:lpstr>Introduction to Shared Memory</vt:lpstr>
      <vt:lpstr>Introduction to Shared Memory</vt:lpstr>
      <vt:lpstr>Applications of Shared Memory</vt:lpstr>
      <vt:lpstr>Shared Memory Allocation</vt:lpstr>
      <vt:lpstr>Shared Memory Banks</vt:lpstr>
      <vt:lpstr>Shared Memory Coflicts</vt:lpstr>
      <vt:lpstr>Shared Memory Coflicts</vt:lpstr>
      <vt:lpstr>Shared Memory Access Pattern </vt:lpstr>
      <vt:lpstr>Shared Memory Access Mode</vt:lpstr>
      <vt:lpstr>Shared Memory Access Mode</vt:lpstr>
      <vt:lpstr>Shared Memory Access Mode</vt:lpstr>
      <vt:lpstr>Shared Memory Access Mode</vt:lpstr>
      <vt:lpstr>Shared Memory Access Mode</vt:lpstr>
      <vt:lpstr>Access Mode Configuration</vt:lpstr>
      <vt:lpstr>Shared Memory Size</vt:lpstr>
      <vt:lpstr>Using Shared Memory</vt:lpstr>
      <vt:lpstr>Memory Padding</vt:lpstr>
      <vt:lpstr>Matrix-Matrix Multiplication using  Shared Memory</vt:lpstr>
      <vt:lpstr>Base Matrix Multiplication Kernel</vt:lpstr>
      <vt:lpstr>Idea: Use Shared Memory to reuse global memory data</vt:lpstr>
      <vt:lpstr>Outline of Technique</vt:lpstr>
      <vt:lpstr>Shared Memory Blocking Basic Idea</vt:lpstr>
      <vt:lpstr>Work for Block (0,0) in a TILE_WIDTH = 2 Configuration</vt:lpstr>
      <vt:lpstr>Tiled Multiply</vt:lpstr>
      <vt:lpstr>Loading a Tile</vt:lpstr>
      <vt:lpstr>Work for Block (0,0)</vt:lpstr>
      <vt:lpstr>Work for Block (0,0)</vt:lpstr>
      <vt:lpstr>Work for Block (0,0)</vt:lpstr>
      <vt:lpstr>Work for next Block</vt:lpstr>
      <vt:lpstr>Work for next Block</vt:lpstr>
      <vt:lpstr>Work for next Block</vt:lpstr>
      <vt:lpstr>Barrier Synchronization</vt:lpstr>
      <vt:lpstr>Loading an Input Tile</vt:lpstr>
      <vt:lpstr>Loading an Input Tile</vt:lpstr>
      <vt:lpstr>Loading Input Tile m</vt:lpstr>
      <vt:lpstr>Tiled Matrix Multiplication Kernel</vt:lpstr>
      <vt:lpstr>Compare with the Base Kernel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Admin</cp:lastModifiedBy>
  <cp:revision>434</cp:revision>
  <dcterms:created xsi:type="dcterms:W3CDTF">2015-06-01T03:43:51Z</dcterms:created>
  <dcterms:modified xsi:type="dcterms:W3CDTF">2016-11-29T06:18:57Z</dcterms:modified>
</cp:coreProperties>
</file>