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8" r:id="rId11"/>
    <p:sldId id="266" r:id="rId12"/>
    <p:sldId id="267" r:id="rId13"/>
    <p:sldId id="269" r:id="rId14"/>
    <p:sldId id="270" r:id="rId15"/>
    <p:sldId id="271" r:id="rId16"/>
    <p:sldId id="275" r:id="rId17"/>
    <p:sldId id="272" r:id="rId18"/>
    <p:sldId id="273" r:id="rId19"/>
    <p:sldId id="274" r:id="rId20"/>
    <p:sldId id="281" r:id="rId21"/>
    <p:sldId id="276" r:id="rId22"/>
    <p:sldId id="280" r:id="rId23"/>
    <p:sldId id="277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85" autoAdjust="0"/>
    <p:restoredTop sz="94660"/>
  </p:normalViewPr>
  <p:slideViewPr>
    <p:cSldViewPr>
      <p:cViewPr>
        <p:scale>
          <a:sx n="70" d="100"/>
          <a:sy n="70" d="100"/>
        </p:scale>
        <p:origin x="-142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C4A267-42E1-4BDF-9CC8-C2F4B21A34E2}" type="datetimeFigureOut">
              <a:rPr lang="en-US" smtClean="0"/>
              <a:pPr/>
              <a:t>1/12/2016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A36A7-96E6-4734-A765-AB61B44F7F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34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While from a software point of view CUDA operations in different streams run concurrently; that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may not always be the case on physical hardware. Depending on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PCIe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bus contention or the availability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per-SM resources, different CUDA streams may still need to wait for each other in order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complete.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A36A7-96E6-4734-A765-AB61B44F7F1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non-null stream is an </a:t>
            </a:r>
            <a:r>
              <a:rPr lang="en-US" sz="120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asynchronous stream with respect to the host; all operations applied to it do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 block host execution. On the other hand, the NULL-stream, declared implicitly, is a</a:t>
            </a:r>
          </a:p>
          <a:p>
            <a:r>
              <a:rPr lang="en-US" sz="120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synchronous stream with respect to the host. Most operations added to the NULL-stream cause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host to block on all preceding operations, the main exception being kernel launches.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A36A7-96E6-4734-A765-AB61B44F7F1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resulting behavior is that kernel_2 does not start executing on the GPU until kernel_1 completes,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kernel_3 does not start until kernel_2 completes. Note that from the host’s perspective,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each kernel launch is still asynchronous.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A36A7-96E6-4734-A765-AB61B44F7F1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A36A7-96E6-4734-A765-AB61B44F7F11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While from a software point of view CUDA operations in different streams run concurrently; that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may not always be the case on physical hardware. Depending on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PCIe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bus contention or the availability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per-SM resources, different CUDA streams may still need to wait for each other in order</a:t>
            </a:r>
          </a:p>
          <a:p>
            <a:r>
              <a:rPr lang="en-US" sz="1200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complete.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A36A7-96E6-4734-A765-AB61B44F7F1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While from a software point of view CUDA operations in different streams run concurrently; that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may not always be the case on physical hardware. Depending on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PCIe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bus contention or the availability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per-SM resources, different CUDA streams may still need to wait for each other in order</a:t>
            </a:r>
          </a:p>
          <a:p>
            <a:r>
              <a:rPr lang="en-US" sz="1200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complete.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A36A7-96E6-4734-A765-AB61B44F7F1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While from a software point of view CUDA operations in different streams run concurrently; that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may not always be the case on physical hardware. Depending on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PCIe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bus contention or the availability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per-SM resources, different CUDA streams may still need to wait for each other in order</a:t>
            </a:r>
          </a:p>
          <a:p>
            <a:r>
              <a:rPr lang="en-US" sz="1200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complete.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A36A7-96E6-4734-A765-AB61B44F7F1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While from a software point of view CUDA operations in different streams run concurrently; that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may not always be the case on physical hardware. Depending on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PCIe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bus contention or the availability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per-SM resources, different CUDA streams may still need to wait for each other in order</a:t>
            </a:r>
          </a:p>
          <a:p>
            <a:r>
              <a:rPr lang="en-US" sz="1200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complete.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A36A7-96E6-4734-A765-AB61B44F7F1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While from a software point of view CUDA operations in different streams run concurrently; that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may not always be the case on physical hardware. Depending on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PCIe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bus contention or the availability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per-SM resources, different CUDA streams may still need to wait for each other in order</a:t>
            </a:r>
          </a:p>
          <a:p>
            <a:r>
              <a:rPr lang="en-US" sz="1200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complete.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A36A7-96E6-4734-A765-AB61B44F7F1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 might notice that the data transfer operations are not executed concurrently, even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though they are issued in separate streams. This contention is caused by a shared resource: the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PCIe</a:t>
            </a: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bus. While these operations are independent from the point-of-view of the programming model,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because they share a common hardware resource their execution must be serialized. Devices with a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duplex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PCIe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bus can overlap two data transfers, but they must be in different streams and in different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directions. Observe that data transfer from the host to the device in one stream is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overlapped with data transfer from the device to the host in another.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A36A7-96E6-4734-A765-AB61B44F7F1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While from a software point of view CUDA operations in different streams run concurrently; that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may not always be the case on physical hardware. Depending on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PCIe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bus contention or the availability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per-SM resources, different CUDA streams may still need to wait for each other in order</a:t>
            </a:r>
          </a:p>
          <a:p>
            <a:r>
              <a:rPr lang="en-US" sz="1200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complete.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A36A7-96E6-4734-A765-AB61B44F7F1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fl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ag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cudaEventBlockingSync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specifi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that synchronizing on this event with</a:t>
            </a:r>
          </a:p>
          <a:p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cudaEventSynchronize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will block the calling thread. The default behavior of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cudaEventSynchronize</a:t>
            </a: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to spin on the event, using CPU cycles to constantly check the event’s status. With</a:t>
            </a:r>
          </a:p>
          <a:p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cudaEventBlockingSync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set, the calling thread instead gives up the core it is running on to another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thread or process by going to sleep until the event is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satisfi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ed. While this can lead to fewer wasted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CPU cycles if other useful work can be done, it also can lead to longer latencies between an event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being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satisfi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ed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the calling thread being activated.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Passing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cudaEventDisableTiming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indicates that the created event is only used for synchronization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does not need to record timing data. Removing the overhead of taking timestamps improves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performance of calls to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cudaStreamWaitEvent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cudaEventQuery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fl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ag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cudaEventInterprocess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indicates that the created event may be used as an inter-process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event.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A36A7-96E6-4734-A765-AB61B44F7F1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8E81C-D130-4590-98E6-EEEC5C5652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57200" y="228600"/>
            <a:ext cx="7620000" cy="762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3"/>
          </p:nvPr>
        </p:nvSpPr>
        <p:spPr>
          <a:xfrm>
            <a:off x="457200" y="1143000"/>
            <a:ext cx="7696200" cy="5029200"/>
          </a:xfrm>
          <a:prstGeom prst="rect">
            <a:avLst/>
          </a:prstGeom>
        </p:spPr>
        <p:txBody>
          <a:bodyPr/>
          <a:lstStyle>
            <a:lvl1pPr>
              <a:buSzPct val="80000"/>
              <a:buFontTx/>
              <a:buBlip>
                <a:blip r:embed="rId2"/>
              </a:buBlip>
              <a:defRPr/>
            </a:lvl1pPr>
            <a:lvl2pPr>
              <a:buSzPct val="80000"/>
              <a:buFontTx/>
              <a:buBlip>
                <a:blip r:embed="rId3"/>
              </a:buBlip>
              <a:defRPr/>
            </a:lvl2pPr>
            <a:lvl3pPr>
              <a:buSzPct val="80000"/>
              <a:buFontTx/>
              <a:buBlip>
                <a:blip r:embed="rId4"/>
              </a:buBlip>
              <a:defRPr/>
            </a:lvl3pPr>
            <a:lvl4pPr>
              <a:buSzPct val="80000"/>
              <a:buFontTx/>
              <a:buBlip>
                <a:blip r:embed="rId5"/>
              </a:buBlip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6104" y="2228519"/>
            <a:ext cx="7772400" cy="1470025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>
              <a:defRPr kumimoji="0" lang="en-US" sz="3200" b="1" i="1" u="none" strike="noStrike" kern="1200" cap="none" spc="50" normalizeH="0" baseline="0" noProof="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70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358E2-A37D-4A1F-81EF-3A9D67FD3D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3810000" cy="4525963"/>
          </a:xfrm>
          <a:prstGeom prst="rect">
            <a:avLst/>
          </a:prstGeom>
        </p:spPr>
        <p:txBody>
          <a:bodyPr/>
          <a:lstStyle>
            <a:lvl1pPr>
              <a:defRPr lang="en-US" sz="2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en-US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sz="1800"/>
            </a:lvl5pPr>
            <a:lvl6pPr>
              <a:defRPr sz="1800"/>
            </a:lvl6pPr>
            <a:lvl7pPr>
              <a:defRPr lang="en-US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3"/>
              </a:buBlip>
            </a:pPr>
            <a:r>
              <a:rPr lang="en-US" dirty="0" smtClean="0"/>
              <a:t>Click to edit Master text styles</a:t>
            </a:r>
          </a:p>
          <a:p>
            <a:pPr marL="742950" lvl="1" indent="-28575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2"/>
              </a:buBlip>
            </a:pPr>
            <a:r>
              <a:rPr lang="en-US" dirty="0" smtClean="0"/>
              <a:t>Second level</a:t>
            </a:r>
          </a:p>
          <a:p>
            <a:pPr marL="1143000" lvl="2" indent="-22860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4"/>
              </a:buBlip>
            </a:pPr>
            <a:r>
              <a:rPr lang="en-US" dirty="0" smtClean="0"/>
              <a:t>Third level</a:t>
            </a:r>
          </a:p>
          <a:p>
            <a:pPr marL="1600200" lvl="3" indent="-22860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5"/>
              </a:buBlip>
            </a:pPr>
            <a:r>
              <a:rPr lang="en-US" dirty="0" smtClean="0"/>
              <a:t>Fourth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358E2-A37D-4A1F-81EF-3A9D67FD3D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3"/>
          <p:cNvSpPr txBox="1">
            <a:spLocks/>
          </p:cNvSpPr>
          <p:nvPr userDrawn="1"/>
        </p:nvSpPr>
        <p:spPr>
          <a:xfrm>
            <a:off x="457200" y="304800"/>
            <a:ext cx="7772400" cy="762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Click to edit Master title style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419600" y="1143000"/>
            <a:ext cx="3810000" cy="4525963"/>
          </a:xfrm>
          <a:prstGeom prst="rect">
            <a:avLst/>
          </a:prstGeom>
        </p:spPr>
        <p:txBody>
          <a:bodyPr/>
          <a:lstStyle>
            <a:lvl1pPr>
              <a:defRPr lang="en-US" sz="2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en-US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sz="1800"/>
            </a:lvl5pPr>
            <a:lvl6pPr>
              <a:defRPr sz="1800"/>
            </a:lvl6pPr>
            <a:lvl7pPr>
              <a:defRPr lang="en-US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3"/>
              </a:buBlip>
            </a:pPr>
            <a:r>
              <a:rPr lang="en-US" dirty="0" smtClean="0"/>
              <a:t>Click to edit Master text styles</a:t>
            </a:r>
          </a:p>
          <a:p>
            <a:pPr marL="742950" lvl="1" indent="-28575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2"/>
              </a:buBlip>
            </a:pPr>
            <a:r>
              <a:rPr lang="en-US" dirty="0" smtClean="0"/>
              <a:t>Second level</a:t>
            </a:r>
          </a:p>
          <a:p>
            <a:pPr marL="1143000" lvl="2" indent="-22860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4"/>
              </a:buBlip>
            </a:pPr>
            <a:r>
              <a:rPr lang="en-US" dirty="0" smtClean="0"/>
              <a:t>Third level</a:t>
            </a:r>
          </a:p>
          <a:p>
            <a:pPr marL="1600200" lvl="3" indent="-22860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5"/>
              </a:buBlip>
            </a:pPr>
            <a:r>
              <a:rPr lang="en-US" dirty="0" smtClean="0"/>
              <a:t>Fourth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388620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>
                <a:solidFill>
                  <a:srgbClr val="0070C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59320" y="1143000"/>
            <a:ext cx="387028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>
                <a:solidFill>
                  <a:srgbClr val="0070C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358E2-A37D-4A1F-81EF-3A9D67FD3D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itle 13"/>
          <p:cNvSpPr>
            <a:spLocks noGrp="1"/>
          </p:cNvSpPr>
          <p:nvPr>
            <p:ph type="title"/>
          </p:nvPr>
        </p:nvSpPr>
        <p:spPr>
          <a:xfrm>
            <a:off x="457200" y="228600"/>
            <a:ext cx="7772400" cy="762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57200" y="1798637"/>
            <a:ext cx="3810000" cy="4449763"/>
          </a:xfrm>
          <a:prstGeom prst="rect">
            <a:avLst/>
          </a:prstGeom>
        </p:spPr>
        <p:txBody>
          <a:bodyPr/>
          <a:lstStyle>
            <a:lvl1pPr>
              <a:defRPr lang="en-US" sz="2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en-US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sz="1800"/>
            </a:lvl5pPr>
            <a:lvl6pPr>
              <a:defRPr sz="1800"/>
            </a:lvl6pPr>
            <a:lvl7pPr>
              <a:defRPr lang="en-US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3"/>
              </a:buBlip>
            </a:pPr>
            <a:r>
              <a:rPr lang="en-US" dirty="0" smtClean="0"/>
              <a:t>Click to edit Master text styles</a:t>
            </a:r>
          </a:p>
          <a:p>
            <a:pPr marL="742950" lvl="1" indent="-28575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2"/>
              </a:buBlip>
            </a:pPr>
            <a:r>
              <a:rPr lang="en-US" dirty="0" smtClean="0"/>
              <a:t>Second level</a:t>
            </a:r>
          </a:p>
          <a:p>
            <a:pPr marL="1143000" lvl="2" indent="-22860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4"/>
              </a:buBlip>
            </a:pPr>
            <a:r>
              <a:rPr lang="en-US" dirty="0" smtClean="0"/>
              <a:t>Third level</a:t>
            </a:r>
          </a:p>
          <a:p>
            <a:pPr marL="1600200" lvl="3" indent="-22860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5"/>
              </a:buBlip>
            </a:pPr>
            <a:r>
              <a:rPr lang="en-US" dirty="0" smtClean="0"/>
              <a:t>Fourth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half" idx="14"/>
          </p:nvPr>
        </p:nvSpPr>
        <p:spPr>
          <a:xfrm>
            <a:off x="4419600" y="1798637"/>
            <a:ext cx="3810000" cy="4449763"/>
          </a:xfrm>
          <a:prstGeom prst="rect">
            <a:avLst/>
          </a:prstGeom>
        </p:spPr>
        <p:txBody>
          <a:bodyPr/>
          <a:lstStyle>
            <a:lvl1pPr>
              <a:defRPr lang="en-US" sz="2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en-US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sz="1800"/>
            </a:lvl5pPr>
            <a:lvl6pPr>
              <a:defRPr sz="1800"/>
            </a:lvl6pPr>
            <a:lvl7pPr>
              <a:defRPr lang="en-US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3"/>
              </a:buBlip>
            </a:pPr>
            <a:r>
              <a:rPr lang="en-US" dirty="0" smtClean="0"/>
              <a:t>Click to edit Master text styles</a:t>
            </a:r>
          </a:p>
          <a:p>
            <a:pPr marL="742950" lvl="1" indent="-28575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2"/>
              </a:buBlip>
            </a:pPr>
            <a:r>
              <a:rPr lang="en-US" dirty="0" smtClean="0"/>
              <a:t>Second level</a:t>
            </a:r>
          </a:p>
          <a:p>
            <a:pPr marL="1143000" lvl="2" indent="-22860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4"/>
              </a:buBlip>
            </a:pPr>
            <a:r>
              <a:rPr lang="en-US" dirty="0" smtClean="0"/>
              <a:t>Third level</a:t>
            </a:r>
          </a:p>
          <a:p>
            <a:pPr marL="1600200" lvl="3" indent="-22860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5"/>
              </a:buBlip>
            </a:pPr>
            <a:r>
              <a:rPr lang="en-US" dirty="0" smtClean="0"/>
              <a:t>Fourth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358E2-A37D-4A1F-81EF-3A9D67FD3D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3"/>
          <p:cNvSpPr>
            <a:spLocks noGrp="1"/>
          </p:cNvSpPr>
          <p:nvPr>
            <p:ph type="title"/>
          </p:nvPr>
        </p:nvSpPr>
        <p:spPr>
          <a:xfrm>
            <a:off x="457200" y="228600"/>
            <a:ext cx="7620000" cy="762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358E2-A37D-4A1F-81EF-3A9D67FD3D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358E2-A37D-4A1F-81EF-3A9D67FD3D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358E2-A37D-4A1F-81EF-3A9D67FD3D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8E81C-D130-4590-98E6-EEEC5C5652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-685800" y="6523038"/>
            <a:ext cx="3962400" cy="792162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GPU Computing, </a:t>
            </a:r>
            <a:r>
              <a:rPr kumimoji="0" lang="en-US" sz="1600" b="1" i="1" u="none" strike="noStrike" kern="1200" cap="none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PIEAS</a:t>
            </a:r>
            <a:endParaRPr kumimoji="0" lang="en-US" sz="1600" b="1" i="1" u="none" strike="noStrike" kern="1200" cap="none" spc="50" normalizeH="0" baseline="0" noProof="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rgbClr val="FF0000"/>
                </a:solidFill>
              </a:defRPr>
            </a:lvl1pPr>
          </a:lstStyle>
          <a:p>
            <a:fld id="{41A8E81C-D130-4590-98E6-EEEC5C5652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lang="en-US" sz="3200" b="1" i="1" kern="1200" dirty="0">
          <a:solidFill>
            <a:schemeClr val="accent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8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en-US" sz="24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lang="en-US" sz="20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6104" y="1524000"/>
            <a:ext cx="7772400" cy="1470025"/>
          </a:xfrm>
        </p:spPr>
        <p:txBody>
          <a:bodyPr/>
          <a:lstStyle/>
          <a:p>
            <a:r>
              <a:rPr i="0" smtClean="0"/>
              <a:t>GPU Computing CIS-543</a:t>
            </a:r>
            <a:br>
              <a:rPr i="0" smtClean="0"/>
            </a:br>
            <a:r>
              <a:rPr smtClean="0"/>
              <a:t/>
            </a:r>
            <a:br>
              <a:rPr smtClean="0"/>
            </a:br>
            <a:r>
              <a:rPr smtClean="0"/>
              <a:t>Lecture 10: Streams and Events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smtClean="0"/>
              <a:t>Dr. Muhammad Abid,</a:t>
            </a:r>
          </a:p>
          <a:p>
            <a:r>
              <a:rPr smtClean="0"/>
              <a:t>DCIS, PIEAS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CUDA Streams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smtClean="0"/>
              <a:t>cudaError_t cudaStreamCreateWithPriority(cudaStream_t* pStream, unsigned int flags, int priority);</a:t>
            </a:r>
          </a:p>
          <a:p>
            <a:r>
              <a:rPr smtClean="0"/>
              <a:t>cudaError_t cudaDeviceGetStreamPriorityRange(int *leastPriority, int *greatestPriority);</a:t>
            </a:r>
          </a:p>
          <a:p>
            <a:r>
              <a:rPr smtClean="0"/>
              <a:t>Kernels queued to a higher priority stream may preempt work already executing in a low priority stream. </a:t>
            </a:r>
          </a:p>
          <a:p>
            <a:r>
              <a:rPr i="1" smtClean="0">
                <a:solidFill>
                  <a:srgbClr val="FF0000"/>
                </a:solidFill>
              </a:rPr>
              <a:t>Stream priorities have no </a:t>
            </a:r>
            <a:r>
              <a:rPr smtClean="0">
                <a:solidFill>
                  <a:srgbClr val="FF0000"/>
                </a:solidFill>
              </a:rPr>
              <a:t>effect on data transfer operations, only on compute kernels.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Introduction to Streams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3505200"/>
            <a:ext cx="7696200" cy="2057400"/>
          </a:xfrm>
        </p:spPr>
        <p:txBody>
          <a:bodyPr/>
          <a:lstStyle/>
          <a:p>
            <a:r>
              <a:rPr smtClean="0">
                <a:solidFill>
                  <a:srgbClr val="FF0000"/>
                </a:solidFill>
              </a:rPr>
              <a:t>Notice: data transfer operations are not executed concurrently due to shared PCIe bus. </a:t>
            </a:r>
          </a:p>
          <a:p>
            <a:r>
              <a:rPr smtClean="0">
                <a:solidFill>
                  <a:srgbClr val="FF0000"/>
                </a:solidFill>
              </a:rPr>
              <a:t>Devices with a duplex PCIe bus can overlap two data transfers, but they must be in different streams and in different directions.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066800"/>
            <a:ext cx="914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Stream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143000"/>
            <a:ext cx="7696200" cy="1905000"/>
          </a:xfrm>
        </p:spPr>
        <p:txBody>
          <a:bodyPr/>
          <a:lstStyle/>
          <a:p>
            <a:r>
              <a:rPr smtClean="0"/>
              <a:t>Conceptually, all streams can run simultaneously. However, this is not always the reality when mapping streams to physical hardware</a:t>
            </a:r>
            <a:endParaRPr smtClean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2895600"/>
            <a:ext cx="769620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4800600"/>
            <a:ext cx="769620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CUDA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smtClean="0"/>
              <a:t>Essentially a marker in a CUDA stream associated with a certain point in the fl ow of operations in that stream. </a:t>
            </a:r>
          </a:p>
          <a:p>
            <a:r>
              <a:rPr smtClean="0"/>
              <a:t>Events applications:</a:t>
            </a:r>
          </a:p>
          <a:p>
            <a:pPr lvl="1"/>
            <a:r>
              <a:rPr smtClean="0"/>
              <a:t>Synchronize stream execution</a:t>
            </a:r>
          </a:p>
          <a:p>
            <a:pPr lvl="1"/>
            <a:r>
              <a:rPr smtClean="0"/>
              <a:t>Monitor device progress</a:t>
            </a:r>
          </a:p>
          <a:p>
            <a:pPr lvl="1"/>
            <a:r>
              <a:rPr smtClean="0"/>
              <a:t>Measuring elapsed time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CUDA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smtClean="0"/>
              <a:t>The CUDA API provides functions that allow you </a:t>
            </a:r>
          </a:p>
          <a:p>
            <a:pPr lvl="1"/>
            <a:r>
              <a:rPr smtClean="0"/>
              <a:t>to insert events at any point in a stream as well as query for event completion.</a:t>
            </a:r>
          </a:p>
          <a:p>
            <a:r>
              <a:rPr smtClean="0"/>
              <a:t> An event recorded on a given stream will only be completed when all preceding operations in the same stream have completed.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CUDA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smtClean="0"/>
              <a:t>Creating event</a:t>
            </a:r>
          </a:p>
          <a:p>
            <a:pPr lvl="1"/>
            <a:r>
              <a:rPr smtClean="0"/>
              <a:t>cudaEvent_t event;</a:t>
            </a:r>
          </a:p>
          <a:p>
            <a:pPr lvl="1"/>
            <a:r>
              <a:rPr smtClean="0"/>
              <a:t>cudaEventCreate(&amp;event);</a:t>
            </a:r>
          </a:p>
          <a:p>
            <a:pPr lvl="1"/>
            <a:r>
              <a:rPr smtClean="0"/>
              <a:t>cudaEventDestroy(event);</a:t>
            </a:r>
          </a:p>
          <a:p>
            <a:r>
              <a:rPr smtClean="0"/>
              <a:t>Inserting event to a stream:</a:t>
            </a:r>
          </a:p>
          <a:p>
            <a:pPr lvl="1"/>
            <a:r>
              <a:rPr smtClean="0"/>
              <a:t>cudaError_t cudaEventRecord(cudaEvent_t event, cudaStream_t stream = 0);</a:t>
            </a:r>
          </a:p>
          <a:p>
            <a:pPr lvl="1"/>
            <a:r>
              <a:rPr smtClean="0"/>
              <a:t>cudaError_t cudaEventSynchronize(cudaEvent_t event);</a:t>
            </a:r>
          </a:p>
          <a:p>
            <a:pPr lvl="1"/>
            <a:r>
              <a:rPr smtClean="0"/>
              <a:t>cudaError_t cudaEventQuery(cudaEvent_t event);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Configurable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smtClean="0"/>
              <a:t>customizing the behavior and properties of events:</a:t>
            </a:r>
          </a:p>
          <a:p>
            <a:pPr lvl="1"/>
            <a:r>
              <a:rPr smtClean="0"/>
              <a:t>cudaError_t cudaEventCreateWithFlags(cudaEvent_t* event, unsigned int flags);</a:t>
            </a:r>
          </a:p>
          <a:p>
            <a:r>
              <a:rPr smtClean="0"/>
              <a:t>Valid flags include:</a:t>
            </a:r>
          </a:p>
          <a:p>
            <a:pPr lvl="1"/>
            <a:r>
              <a:rPr smtClean="0"/>
              <a:t>cudaEventDefault: Default behavior</a:t>
            </a:r>
          </a:p>
          <a:p>
            <a:pPr lvl="1"/>
            <a:r>
              <a:rPr smtClean="0"/>
              <a:t>cudaEventBlockingSync: calling thread goes to sleeping state</a:t>
            </a:r>
          </a:p>
          <a:p>
            <a:pPr lvl="1"/>
            <a:r>
              <a:rPr smtClean="0"/>
              <a:t>cudaEventDisableTiming: no recording timing data</a:t>
            </a:r>
          </a:p>
          <a:p>
            <a:pPr lvl="1"/>
            <a:r>
              <a:rPr smtClean="0"/>
              <a:t>cudaEventInterprocess: inter-process event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Stream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smtClean="0"/>
              <a:t>Two types of streams:</a:t>
            </a:r>
          </a:p>
          <a:p>
            <a:pPr lvl="1"/>
            <a:r>
              <a:rPr smtClean="0"/>
              <a:t>Asynchronous streams (non-NULL streams)</a:t>
            </a:r>
          </a:p>
          <a:p>
            <a:pPr lvl="1"/>
            <a:r>
              <a:rPr smtClean="0"/>
              <a:t>Synchronous streams (the NULL/default stream)</a:t>
            </a:r>
          </a:p>
          <a:p>
            <a:r>
              <a:rPr smtClean="0"/>
              <a:t>A non-null stream is an </a:t>
            </a:r>
            <a:r>
              <a:rPr i="1" smtClean="0"/>
              <a:t>asynchronous stream with respect to the host</a:t>
            </a:r>
          </a:p>
          <a:p>
            <a:r>
              <a:rPr smtClean="0"/>
              <a:t>NULL-stream, declared implicitly, is a </a:t>
            </a:r>
            <a:r>
              <a:rPr i="1" smtClean="0"/>
              <a:t>synchronous stream with respect to the host.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Stream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143000"/>
            <a:ext cx="7696200" cy="3581400"/>
          </a:xfrm>
        </p:spPr>
        <p:txBody>
          <a:bodyPr/>
          <a:lstStyle/>
          <a:p>
            <a:r>
              <a:rPr smtClean="0"/>
              <a:t>Two typpes of Non-NULL streams:</a:t>
            </a:r>
          </a:p>
          <a:p>
            <a:pPr lvl="1"/>
            <a:r>
              <a:rPr smtClean="0"/>
              <a:t>Blocking streams</a:t>
            </a:r>
          </a:p>
          <a:p>
            <a:pPr lvl="1"/>
            <a:r>
              <a:rPr smtClean="0"/>
              <a:t>Non-blocking streams</a:t>
            </a:r>
          </a:p>
          <a:p>
            <a:pPr marL="342900" lvl="1" indent="-342900">
              <a:buBlip>
                <a:blip r:embed="rId3"/>
              </a:buBlip>
            </a:pPr>
            <a:r>
              <a:rPr smtClean="0"/>
              <a:t>Blocking streams: </a:t>
            </a:r>
          </a:p>
          <a:p>
            <a:pPr lvl="1"/>
            <a:r>
              <a:rPr smtClean="0"/>
              <a:t>created using cudaStreamCreate()</a:t>
            </a:r>
          </a:p>
          <a:p>
            <a:pPr lvl="1"/>
            <a:r>
              <a:rPr smtClean="0"/>
              <a:t>the NULL stream can block operations in it</a:t>
            </a:r>
          </a:p>
          <a:p>
            <a:pPr lvl="1"/>
            <a:r>
              <a:rPr smtClean="0"/>
              <a:t>The NULL stream synchronizes with all other blocking streams in the same CUDA context.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4800600"/>
            <a:ext cx="7010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kernel_1&lt;&lt;&lt;1, 1, 0, stream_1&gt;&gt;&gt;();</a:t>
            </a:r>
          </a:p>
          <a:p>
            <a:r>
              <a:rPr lang="en-US" dirty="0" smtClean="0"/>
              <a:t>kernel_2&lt;&lt;&lt;1, 1&gt;&gt;&gt;();</a:t>
            </a:r>
          </a:p>
          <a:p>
            <a:r>
              <a:rPr lang="en-US" dirty="0" smtClean="0"/>
              <a:t>kernel_3&lt;&lt;&lt;1, 1, 0, stream_2&gt;&gt;&gt;();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Stream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lvl="1" indent="-342900">
              <a:buBlip>
                <a:blip r:embed="rId2"/>
              </a:buBlip>
            </a:pPr>
            <a:r>
              <a:rPr smtClean="0"/>
              <a:t>Nonblocking streams: </a:t>
            </a:r>
          </a:p>
          <a:p>
            <a:pPr lvl="1"/>
            <a:r>
              <a:rPr smtClean="0"/>
              <a:t>created using cudaStreamCreateWithFlags() with cudaStreamNonBlocking flag</a:t>
            </a:r>
          </a:p>
          <a:p>
            <a:pPr lvl="1"/>
            <a:r>
              <a:rPr smtClean="0"/>
              <a:t>the NULL stream cannot block operations in it</a:t>
            </a:r>
          </a:p>
          <a:p>
            <a:r>
              <a:rPr smtClean="0"/>
              <a:t>Assume stream_1 and stream_2 are nonblocking streams:</a:t>
            </a:r>
          </a:p>
          <a:p>
            <a:pPr lvl="1"/>
            <a:r>
              <a:rPr smtClean="0"/>
              <a:t>none of the kernel executions would be blocked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4800600"/>
            <a:ext cx="7010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kernel_1&lt;&lt;&lt;1, 1, 0, stream_1&gt;&gt;&gt;();</a:t>
            </a:r>
          </a:p>
          <a:p>
            <a:r>
              <a:rPr lang="en-US" dirty="0" smtClean="0"/>
              <a:t>kernel_2&lt;&lt;&lt;1, 1&gt;&gt;&gt;();</a:t>
            </a:r>
          </a:p>
          <a:p>
            <a:r>
              <a:rPr lang="en-US" dirty="0" smtClean="0"/>
              <a:t>kernel_3&lt;&lt;&lt;1, 1, 0, stream_2&gt;&gt;&gt;();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smtClean="0"/>
              <a:t>Two levels of concurrency in CUDA C programming:</a:t>
            </a:r>
          </a:p>
          <a:p>
            <a:pPr lvl="1"/>
            <a:r>
              <a:rPr smtClean="0"/>
              <a:t>Kernel level concurrency: Many threads execute the same kernel concurrently on the device</a:t>
            </a:r>
          </a:p>
          <a:p>
            <a:pPr lvl="2"/>
            <a:r>
              <a:rPr lang="en-US" dirty="0" smtClean="0"/>
              <a:t>I</a:t>
            </a:r>
            <a:r>
              <a:rPr smtClean="0"/>
              <a:t>mproved performance using programming model, execution model, and memory model</a:t>
            </a:r>
          </a:p>
          <a:p>
            <a:pPr lvl="1"/>
            <a:r>
              <a:rPr smtClean="0"/>
              <a:t>Grid level concurrency: multiple kernels execute simultaneously on a single device</a:t>
            </a:r>
          </a:p>
          <a:p>
            <a:pPr lvl="2"/>
            <a:r>
              <a:rPr smtClean="0"/>
              <a:t>leading to better device utilization.</a:t>
            </a:r>
          </a:p>
          <a:p>
            <a:r>
              <a:rPr lang="en-US" dirty="0" smtClean="0"/>
              <a:t>U</a:t>
            </a:r>
            <a:r>
              <a:rPr smtClean="0"/>
              <a:t>sing CUDA streams to implement grid level concurrency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 smtClean="0"/>
              <a:t>Inter-stream </a:t>
            </a:r>
            <a:r>
              <a:rPr lang="en-US" b="0" i="0" dirty="0"/>
              <a:t>dependencies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143000"/>
            <a:ext cx="7696200" cy="3733800"/>
          </a:xfrm>
        </p:spPr>
        <p:txBody>
          <a:bodyPr/>
          <a:lstStyle/>
          <a:p>
            <a:r>
              <a:rPr lang="en-US" dirty="0" err="1"/>
              <a:t>cudaError_t</a:t>
            </a:r>
            <a:r>
              <a:rPr lang="en-US" dirty="0"/>
              <a:t> </a:t>
            </a:r>
            <a:r>
              <a:rPr lang="en-US" dirty="0" err="1"/>
              <a:t>cudaStreamWaitEvent</a:t>
            </a:r>
            <a:r>
              <a:rPr lang="en-US" dirty="0"/>
              <a:t>(</a:t>
            </a:r>
            <a:r>
              <a:rPr lang="en-US" dirty="0" err="1"/>
              <a:t>cudaStream_t</a:t>
            </a:r>
            <a:r>
              <a:rPr lang="en-US" dirty="0"/>
              <a:t> stream, </a:t>
            </a:r>
            <a:r>
              <a:rPr lang="en-US" dirty="0" err="1"/>
              <a:t>cudaEvent_t</a:t>
            </a:r>
            <a:r>
              <a:rPr lang="en-US" dirty="0"/>
              <a:t> event);</a:t>
            </a:r>
          </a:p>
          <a:p>
            <a:pPr lvl="1"/>
            <a:r>
              <a:rPr lang="en-US" dirty="0" err="1"/>
              <a:t>cudaStreamWaitEvent</a:t>
            </a:r>
            <a:r>
              <a:rPr lang="en-US" dirty="0"/>
              <a:t> causes the </a:t>
            </a:r>
            <a:r>
              <a:rPr lang="en-US" dirty="0" smtClean="0"/>
              <a:t>specified </a:t>
            </a:r>
            <a:r>
              <a:rPr lang="en-US" dirty="0"/>
              <a:t>stream to wait on the </a:t>
            </a:r>
            <a:r>
              <a:rPr lang="en-US" dirty="0" smtClean="0"/>
              <a:t>specified </a:t>
            </a:r>
            <a:r>
              <a:rPr lang="en-US" dirty="0"/>
              <a:t>event before </a:t>
            </a:r>
            <a:r>
              <a:rPr lang="en-US" dirty="0" smtClean="0"/>
              <a:t>executing any </a:t>
            </a:r>
            <a:r>
              <a:rPr lang="en-US" dirty="0"/>
              <a:t>operations queued in stream after the call to </a:t>
            </a:r>
            <a:r>
              <a:rPr lang="en-US" dirty="0" err="1"/>
              <a:t>cudaStreamWaitEvent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event may be </a:t>
            </a:r>
            <a:r>
              <a:rPr lang="en-US" dirty="0" smtClean="0"/>
              <a:t>associated with </a:t>
            </a:r>
            <a:r>
              <a:rPr lang="en-US" dirty="0"/>
              <a:t>either the same stream, or a different stream.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1350" y="4981575"/>
            <a:ext cx="5886450" cy="172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30319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Stream Callbacks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dirty="0" smtClean="0"/>
              <a:t>A </a:t>
            </a:r>
            <a:r>
              <a:rPr i="1" dirty="0" smtClean="0"/>
              <a:t>stream callback is another type of operation that can be queued to a CUDA stream. </a:t>
            </a:r>
          </a:p>
          <a:p>
            <a:pPr lvl="1"/>
            <a:r>
              <a:rPr i="1" dirty="0" smtClean="0"/>
              <a:t>After all </a:t>
            </a:r>
            <a:r>
              <a:rPr dirty="0" smtClean="0"/>
              <a:t>preceding operations </a:t>
            </a:r>
            <a:r>
              <a:rPr dirty="0" err="1" smtClean="0"/>
              <a:t>ina</a:t>
            </a:r>
            <a:r>
              <a:rPr dirty="0" smtClean="0"/>
              <a:t> a stream have completed, a host-side function specified by the stream callback is called by the CUDA runtime. </a:t>
            </a:r>
          </a:p>
          <a:p>
            <a:pPr lvl="1"/>
            <a:r>
              <a:rPr dirty="0" smtClean="0"/>
              <a:t>This function is provided by the application.</a:t>
            </a:r>
          </a:p>
          <a:p>
            <a:pPr lvl="1"/>
            <a:r>
              <a:rPr dirty="0" smtClean="0"/>
              <a:t>allows arbitrary host-side logic to be inserted into CUDA streams.</a:t>
            </a:r>
          </a:p>
          <a:p>
            <a:pPr lvl="1"/>
            <a:r>
              <a:rPr dirty="0" smtClean="0">
                <a:solidFill>
                  <a:srgbClr val="FF0000"/>
                </a:solidFill>
              </a:rPr>
              <a:t>another CPU-GPU synchronization mechanism. </a:t>
            </a:r>
          </a:p>
          <a:p>
            <a:pPr lvl="1"/>
            <a:r>
              <a:rPr dirty="0" smtClean="0"/>
              <a:t>first example of GPU operations creating work on the host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Stream Callbacks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dirty="0" smtClean="0"/>
              <a:t>Queuing/ Registering a callback host function in a stream:</a:t>
            </a:r>
          </a:p>
          <a:p>
            <a:pPr lvl="1"/>
            <a:r>
              <a:rPr dirty="0" err="1" smtClean="0"/>
              <a:t>cudaError_t</a:t>
            </a:r>
            <a:r>
              <a:rPr dirty="0" smtClean="0"/>
              <a:t> </a:t>
            </a:r>
            <a:r>
              <a:rPr dirty="0" err="1" smtClean="0"/>
              <a:t>cudaStreamAddCallback</a:t>
            </a:r>
            <a:r>
              <a:rPr dirty="0" smtClean="0"/>
              <a:t> (</a:t>
            </a:r>
            <a:r>
              <a:rPr dirty="0" err="1" smtClean="0"/>
              <a:t>cudaStream_t</a:t>
            </a:r>
            <a:r>
              <a:rPr dirty="0" smtClean="0"/>
              <a:t> stream, </a:t>
            </a:r>
            <a:r>
              <a:rPr dirty="0" err="1" smtClean="0"/>
              <a:t>cudaStreamCallback_t</a:t>
            </a:r>
            <a:r>
              <a:rPr dirty="0" smtClean="0"/>
              <a:t> callback, void *</a:t>
            </a:r>
            <a:r>
              <a:rPr dirty="0" err="1" smtClean="0"/>
              <a:t>userData</a:t>
            </a:r>
            <a:r>
              <a:rPr dirty="0" smtClean="0"/>
              <a:t>, unsigned </a:t>
            </a:r>
            <a:r>
              <a:rPr dirty="0" err="1" smtClean="0"/>
              <a:t>int</a:t>
            </a:r>
            <a:r>
              <a:rPr dirty="0" smtClean="0"/>
              <a:t> flags);</a:t>
            </a:r>
          </a:p>
          <a:p>
            <a:pPr lvl="1"/>
            <a:r>
              <a:rPr dirty="0" smtClean="0">
                <a:solidFill>
                  <a:srgbClr val="FF0000"/>
                </a:solidFill>
              </a:rPr>
              <a:t>A callback is executed only once per </a:t>
            </a:r>
            <a:r>
              <a:rPr sz="2400" dirty="0" err="1" smtClean="0">
                <a:solidFill>
                  <a:srgbClr val="FF0000"/>
                </a:solidFill>
              </a:rPr>
              <a:t>cudaStreamAddCallback</a:t>
            </a:r>
            <a:r>
              <a:rPr dirty="0" smtClean="0">
                <a:solidFill>
                  <a:srgbClr val="FF0000"/>
                </a:solidFill>
              </a:rPr>
              <a:t>, and will block other work queued in </a:t>
            </a:r>
            <a:r>
              <a:rPr smtClean="0">
                <a:solidFill>
                  <a:srgbClr val="FF0000"/>
                </a:solidFill>
              </a:rPr>
              <a:t>a stream </a:t>
            </a:r>
            <a:r>
              <a:rPr dirty="0" smtClean="0">
                <a:solidFill>
                  <a:srgbClr val="FF0000"/>
                </a:solidFill>
              </a:rPr>
              <a:t>after it until the callback function completes.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Stream Callbacks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smtClean="0"/>
              <a:t>Two restrictions to callback functions:</a:t>
            </a:r>
          </a:p>
          <a:p>
            <a:pPr lvl="1"/>
            <a:r>
              <a:rPr smtClean="0"/>
              <a:t>No CUDA API function can be called from a callback function.</a:t>
            </a:r>
          </a:p>
          <a:p>
            <a:pPr lvl="1"/>
            <a:r>
              <a:rPr smtClean="0"/>
              <a:t>No synchronization can be performed within the callback function.</a:t>
            </a:r>
            <a:endParaRPr smtClean="0">
              <a:solidFill>
                <a:srgbClr val="FFC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Introduction to Streams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i="1" smtClean="0"/>
              <a:t>stream refers to a sequence of CUDA operations that execute on a device in </a:t>
            </a:r>
            <a:r>
              <a:rPr smtClean="0"/>
              <a:t>the order issued by the host code.</a:t>
            </a:r>
          </a:p>
          <a:p>
            <a:r>
              <a:rPr smtClean="0"/>
              <a:t>A stream:</a:t>
            </a:r>
          </a:p>
          <a:p>
            <a:pPr lvl="1"/>
            <a:r>
              <a:rPr smtClean="0"/>
              <a:t>encapsulates these operations, </a:t>
            </a:r>
          </a:p>
          <a:p>
            <a:pPr lvl="1"/>
            <a:r>
              <a:rPr smtClean="0"/>
              <a:t>maintains their ordering,</a:t>
            </a:r>
          </a:p>
          <a:p>
            <a:pPr lvl="1"/>
            <a:r>
              <a:rPr smtClean="0"/>
              <a:t>permits operations to be queued in the stream to be executed after all preceding operations, and</a:t>
            </a:r>
          </a:p>
          <a:p>
            <a:pPr lvl="1"/>
            <a:r>
              <a:rPr smtClean="0"/>
              <a:t>allows for querying the status of queued operations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Introduction to Streams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smtClean="0"/>
              <a:t>Operations can include:</a:t>
            </a:r>
          </a:p>
          <a:p>
            <a:pPr lvl="1"/>
            <a:r>
              <a:rPr smtClean="0"/>
              <a:t>host-device data transfer, </a:t>
            </a:r>
          </a:p>
          <a:p>
            <a:pPr lvl="1"/>
            <a:r>
              <a:rPr smtClean="0"/>
              <a:t>kernel launches, and </a:t>
            </a:r>
          </a:p>
          <a:p>
            <a:pPr lvl="1"/>
            <a:r>
              <a:rPr smtClean="0"/>
              <a:t>most other commands that are issued by the host but handled by the device.</a:t>
            </a:r>
          </a:p>
          <a:p>
            <a:r>
              <a:rPr lang="en-US" dirty="0" smtClean="0"/>
              <a:t>O</a:t>
            </a:r>
            <a:r>
              <a:rPr smtClean="0"/>
              <a:t>perations in different streams have no restriction on execution order.</a:t>
            </a:r>
          </a:p>
          <a:p>
            <a:r>
              <a:rPr smtClean="0">
                <a:solidFill>
                  <a:srgbClr val="FF0000"/>
                </a:solidFill>
              </a:rPr>
              <a:t>By using multiple streams to launch multiple simultaneous kernels, you can implement </a:t>
            </a:r>
            <a:r>
              <a:rPr i="1" smtClean="0">
                <a:solidFill>
                  <a:srgbClr val="FF0000"/>
                </a:solidFill>
              </a:rPr>
              <a:t>grid level concurrency.</a:t>
            </a:r>
            <a:endParaRPr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Introduction to Streams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smtClean="0"/>
              <a:t>In general Concurrency on device = Asynchronous operations + Streams</a:t>
            </a:r>
          </a:p>
          <a:p>
            <a:r>
              <a:rPr smtClean="0"/>
              <a:t>While from a software point of view CUDA operations in different streams run concurrently; that may not always be the case on physical hardware. </a:t>
            </a:r>
            <a:r>
              <a:rPr smtClean="0">
                <a:solidFill>
                  <a:srgbClr val="FF0000"/>
                </a:solidFill>
              </a:rPr>
              <a:t>Depending on PCIe bus contention or the availability of device resources, different CUDA streams may still need to wait for each other in order to complete.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CUDA Streams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smtClean="0"/>
              <a:t>All CUDA operations (both kernels and data transfers) either explicitly or implicitly run in a stream.</a:t>
            </a:r>
          </a:p>
          <a:p>
            <a:r>
              <a:rPr smtClean="0"/>
              <a:t>Two types of streams:</a:t>
            </a:r>
          </a:p>
          <a:p>
            <a:pPr lvl="1"/>
            <a:r>
              <a:rPr smtClean="0"/>
              <a:t>Implicitly declared stream (NULL stream)</a:t>
            </a:r>
          </a:p>
          <a:p>
            <a:pPr lvl="1"/>
            <a:r>
              <a:rPr smtClean="0"/>
              <a:t>Explicitly declared stream (non-NULL stream)</a:t>
            </a:r>
          </a:p>
          <a:p>
            <a:r>
              <a:rPr smtClean="0"/>
              <a:t>The </a:t>
            </a:r>
            <a:r>
              <a:rPr i="1" smtClean="0"/>
              <a:t>NULL stream is the default stream that kernel launches and data transfers use if you do not </a:t>
            </a:r>
            <a:r>
              <a:rPr smtClean="0"/>
              <a:t>explicitly specify a stream.</a:t>
            </a:r>
            <a:endParaRPr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CUDA Streams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i="1" smtClean="0"/>
              <a:t>Non-null streams:</a:t>
            </a:r>
          </a:p>
          <a:p>
            <a:pPr lvl="1"/>
            <a:r>
              <a:rPr i="1" smtClean="0"/>
              <a:t>explicitly created and managed.</a:t>
            </a:r>
          </a:p>
          <a:p>
            <a:r>
              <a:rPr i="1" smtClean="0"/>
              <a:t>Overlapping </a:t>
            </a:r>
            <a:r>
              <a:rPr smtClean="0"/>
              <a:t>different CUDA operations:</a:t>
            </a:r>
          </a:p>
          <a:p>
            <a:pPr lvl="1"/>
            <a:r>
              <a:rPr smtClean="0"/>
              <a:t>must use non-null streams.</a:t>
            </a:r>
          </a:p>
          <a:p>
            <a:r>
              <a:rPr smtClean="0"/>
              <a:t> Asynchronous, stream-based kernel launches and data transfers enable the following types of </a:t>
            </a:r>
            <a:r>
              <a:rPr i="1" smtClean="0"/>
              <a:t>coarse-grain concurrency:</a:t>
            </a:r>
          </a:p>
          <a:p>
            <a:pPr lvl="1"/>
            <a:r>
              <a:rPr smtClean="0"/>
              <a:t>Overlapped host computation and device computation</a:t>
            </a:r>
          </a:p>
          <a:p>
            <a:pPr lvl="1"/>
            <a:r>
              <a:rPr smtClean="0"/>
              <a:t>Overlapped host computation and host-device data transfer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CUDA Streams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1"/>
            <a:r>
              <a:rPr dirty="0" smtClean="0"/>
              <a:t> Overlapped host-device data transfer and device computation</a:t>
            </a:r>
          </a:p>
          <a:p>
            <a:pPr lvl="1"/>
            <a:r>
              <a:rPr dirty="0" smtClean="0"/>
              <a:t>Concurrent device computation</a:t>
            </a:r>
          </a:p>
          <a:p>
            <a:r>
              <a:rPr lang="en-US" dirty="0" smtClean="0"/>
              <a:t>Issued to default stream:</a:t>
            </a:r>
          </a:p>
          <a:p>
            <a:pPr marL="0" indent="0">
              <a:buNone/>
            </a:pPr>
            <a:r>
              <a:rPr lang="en-US" dirty="0" err="1"/>
              <a:t>cudaMemcpy</a:t>
            </a:r>
            <a:r>
              <a:rPr lang="en-US" dirty="0"/>
              <a:t>(..., </a:t>
            </a:r>
            <a:r>
              <a:rPr lang="en-US" dirty="0" err="1"/>
              <a:t>cudaMemcpyHostToDevice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kernel&lt;&lt;&lt;grid, block&gt;&gt;&gt;(...);</a:t>
            </a:r>
          </a:p>
          <a:p>
            <a:pPr marL="0" indent="0">
              <a:buNone/>
            </a:pPr>
            <a:r>
              <a:rPr lang="en-US" dirty="0" err="1"/>
              <a:t>cudaMemcpy</a:t>
            </a:r>
            <a:r>
              <a:rPr lang="en-US" dirty="0"/>
              <a:t>(..., </a:t>
            </a:r>
            <a:r>
              <a:rPr lang="en-US" dirty="0" err="1"/>
              <a:t>cudaMemcpyDeviceToHost</a:t>
            </a:r>
            <a:r>
              <a:rPr lang="en-US" dirty="0"/>
              <a:t>);</a:t>
            </a:r>
            <a:endParaRPr dirty="0" smtClean="0">
              <a:solidFill>
                <a:srgbClr val="FF0000"/>
              </a:solidFill>
            </a:endParaRPr>
          </a:p>
          <a:p>
            <a:endParaRPr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CUDA Streams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smtClean="0"/>
              <a:t>Creating streams:</a:t>
            </a:r>
          </a:p>
          <a:p>
            <a:pPr lvl="1"/>
            <a:r>
              <a:rPr smtClean="0"/>
              <a:t>cudaStream_t stream;</a:t>
            </a:r>
          </a:p>
          <a:p>
            <a:pPr lvl="1"/>
            <a:r>
              <a:rPr smtClean="0"/>
              <a:t>cudaStreamCreate(&amp;stream);</a:t>
            </a:r>
          </a:p>
          <a:p>
            <a:pPr lvl="1"/>
            <a:r>
              <a:rPr smtClean="0"/>
              <a:t>cudaStreamDestroy(stream);</a:t>
            </a:r>
          </a:p>
          <a:p>
            <a:r>
              <a:rPr smtClean="0"/>
              <a:t>cudaError_t cudaStreamSynchronize(cudaStream_t stream);</a:t>
            </a:r>
          </a:p>
          <a:p>
            <a:r>
              <a:rPr smtClean="0"/>
              <a:t>cudaError_t cudaStreamQuery(cudaStream_t stream);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PU Comput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GPU Computing</Template>
  <TotalTime>5172</TotalTime>
  <Words>1882</Words>
  <Application>Microsoft Office PowerPoint</Application>
  <PresentationFormat>On-screen Show (4:3)</PresentationFormat>
  <Paragraphs>203</Paragraphs>
  <Slides>23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GPU Computing</vt:lpstr>
      <vt:lpstr>GPU Computing CIS-543  Lecture 10: Streams and Events</vt:lpstr>
      <vt:lpstr>Introduction</vt:lpstr>
      <vt:lpstr>Introduction to Streams</vt:lpstr>
      <vt:lpstr>Introduction to Streams</vt:lpstr>
      <vt:lpstr>Introduction to Streams</vt:lpstr>
      <vt:lpstr>CUDA Streams</vt:lpstr>
      <vt:lpstr>CUDA Streams</vt:lpstr>
      <vt:lpstr>CUDA Streams</vt:lpstr>
      <vt:lpstr>CUDA Streams</vt:lpstr>
      <vt:lpstr>CUDA Streams</vt:lpstr>
      <vt:lpstr>Introduction to Streams</vt:lpstr>
      <vt:lpstr>Stream Scheduling</vt:lpstr>
      <vt:lpstr>CUDA Events</vt:lpstr>
      <vt:lpstr>CUDA Events</vt:lpstr>
      <vt:lpstr>CUDA Events</vt:lpstr>
      <vt:lpstr>Configurable Events</vt:lpstr>
      <vt:lpstr>Stream Synchronization</vt:lpstr>
      <vt:lpstr>Stream Synchronization</vt:lpstr>
      <vt:lpstr>Stream Synchronization</vt:lpstr>
      <vt:lpstr>Inter-stream dependencies</vt:lpstr>
      <vt:lpstr>Stream Callbacks</vt:lpstr>
      <vt:lpstr>Stream Callbacks</vt:lpstr>
      <vt:lpstr>Stream Callbacks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mabidm</cp:lastModifiedBy>
  <cp:revision>501</cp:revision>
  <dcterms:created xsi:type="dcterms:W3CDTF">2015-06-01T03:43:51Z</dcterms:created>
  <dcterms:modified xsi:type="dcterms:W3CDTF">2016-01-12T13:52:18Z</dcterms:modified>
</cp:coreProperties>
</file>