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67" r:id="rId2"/>
    <p:sldId id="269" r:id="rId3"/>
    <p:sldId id="270" r:id="rId4"/>
    <p:sldId id="272" r:id="rId5"/>
    <p:sldId id="275" r:id="rId6"/>
    <p:sldId id="271" r:id="rId7"/>
    <p:sldId id="273" r:id="rId8"/>
    <p:sldId id="274" r:id="rId9"/>
  </p:sldIdLst>
  <p:sldSz cx="9144000" cy="6858000" type="screen4x3"/>
  <p:notesSz cx="7010400" cy="92964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1/23/2017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MP1: A High Performance Linked List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273" y="1727299"/>
            <a:ext cx="7315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Review of pointers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Review of (singly) linked list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MP1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2391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Review of pointers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273" y="1727299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Address-of operator (&amp;)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&amp;(Chipotle) = 802 </a:t>
            </a:r>
            <a:r>
              <a:rPr lang="en-US" sz="2600" dirty="0"/>
              <a:t>University </a:t>
            </a:r>
            <a:r>
              <a:rPr lang="en-US" sz="2600" dirty="0" smtClean="0"/>
              <a:t>Dr. := 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&amp;(McDonald’s) = 801 University Dr. := 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we define A+1 == 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Dereference operator (*)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*B = 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*(A+1) = ?</a:t>
            </a:r>
            <a:endParaRPr lang="en-US" sz="26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*</a:t>
            </a:r>
            <a:r>
              <a:rPr lang="en-US" sz="2600" dirty="0"/>
              <a:t>A</a:t>
            </a:r>
            <a:r>
              <a:rPr lang="en-US" sz="2600" dirty="0" smtClean="0"/>
              <a:t>+1 = ?</a:t>
            </a:r>
            <a:endParaRPr lang="en-US" sz="26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91200" y="932765"/>
            <a:ext cx="1871137" cy="2094453"/>
            <a:chOff x="5791200" y="932765"/>
            <a:chExt cx="1871137" cy="2094453"/>
          </a:xfrm>
        </p:grpSpPr>
        <p:sp>
          <p:nvSpPr>
            <p:cNvPr id="3" name="Oval 2"/>
            <p:cNvSpPr/>
            <p:nvPr/>
          </p:nvSpPr>
          <p:spPr>
            <a:xfrm>
              <a:off x="6019800" y="2209800"/>
              <a:ext cx="533400" cy="3810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77000" y="2646218"/>
              <a:ext cx="533400" cy="3810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Curved Connector 8"/>
            <p:cNvCxnSpPr>
              <a:stCxn id="3" idx="0"/>
            </p:cNvCxnSpPr>
            <p:nvPr/>
          </p:nvCxnSpPr>
          <p:spPr>
            <a:xfrm rot="5400000" flipH="1" flipV="1">
              <a:off x="5977110" y="1900410"/>
              <a:ext cx="618781" cy="12700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urved Connector 12"/>
            <p:cNvCxnSpPr>
              <a:stCxn id="7" idx="7"/>
            </p:cNvCxnSpPr>
            <p:nvPr/>
          </p:nvCxnSpPr>
          <p:spPr>
            <a:xfrm rot="16200000" flipV="1">
              <a:off x="6343350" y="2113078"/>
              <a:ext cx="1092628" cy="85243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791200" y="932765"/>
              <a:ext cx="18711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pointers of type “Restaurant *”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95600" y="5029200"/>
            <a:ext cx="1622880" cy="335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McDonald’s + 1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6220" y="5029200"/>
            <a:ext cx="141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What’s this?!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5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Review of pointers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73" y="1727299"/>
            <a:ext cx="7315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Array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Restaurant  A[2] = {McDonald’s,</a:t>
            </a:r>
            <a:r>
              <a:rPr lang="en-US" sz="2600" dirty="0"/>
              <a:t> </a:t>
            </a:r>
            <a:r>
              <a:rPr lang="en-US" sz="2600" dirty="0" smtClean="0"/>
              <a:t>Chipotle};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A[0] = 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*A = 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*(A+1) == A[1] 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Type casting</a:t>
            </a: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Define type “Block”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err="1" smtClean="0"/>
              <a:t>sizeof</a:t>
            </a:r>
            <a:r>
              <a:rPr lang="en-US" sz="2600" dirty="0" smtClean="0"/>
              <a:t>(Block) := 2*</a:t>
            </a:r>
            <a:r>
              <a:rPr lang="en-US" sz="2600" dirty="0" err="1" smtClean="0"/>
              <a:t>sizeof</a:t>
            </a:r>
            <a:r>
              <a:rPr lang="en-US" sz="2600" dirty="0" smtClean="0"/>
              <a:t>(Restaurant)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Block *</a:t>
            </a:r>
            <a:r>
              <a:rPr lang="en-US" sz="2600" dirty="0" err="1" smtClean="0"/>
              <a:t>blc</a:t>
            </a:r>
            <a:r>
              <a:rPr lang="en-US" sz="2600" dirty="0" smtClean="0"/>
              <a:t> = (Block*)A;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blc+1 == A+1 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*(blc+1) =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0400" y="6183868"/>
            <a:ext cx="515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ummy value/access violation reading location blc+1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47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Review of pointers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73" y="1727299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Type casting cont.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Suppose you have 100 bytes of memory: char buffer[100], now you want to write 25 </a:t>
            </a:r>
            <a:r>
              <a:rPr lang="en-US" sz="2600" dirty="0" err="1" smtClean="0"/>
              <a:t>int</a:t>
            </a:r>
            <a:r>
              <a:rPr lang="en-US" sz="2600" dirty="0" smtClean="0"/>
              <a:t> (4 bytes) into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Solutions?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434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7800" y="425106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i_ptr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*)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buffer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i_ptr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xxx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i_ptr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++;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...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4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Review of pointers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73" y="1727299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Type casting cont.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Suppose you have 100 bytes of memory: char buffer[100], now you want to write 10 Car objects (10 bytes) into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Solutions?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434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0" y="402023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Car *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car_ptr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= (Car*)buffer;</a:t>
            </a:r>
          </a:p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car_ptr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-&gt;make = 1234;</a:t>
            </a:r>
          </a:p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car_ptr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-&gt;model = 5678;</a:t>
            </a:r>
          </a:p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car_ptr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-&gt;year =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2016;</a:t>
            </a:r>
          </a:p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car_ptr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++;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273" y="3985644"/>
            <a:ext cx="35883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class Car{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public: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make;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model;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   short	year;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485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Review of pointers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73" y="1727299"/>
            <a:ext cx="7315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Dynamic memory (DM)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n</a:t>
            </a:r>
            <a:r>
              <a:rPr lang="en-US" sz="2600" dirty="0" smtClean="0"/>
              <a:t>ew / delete : operators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err="1"/>
              <a:t>m</a:t>
            </a:r>
            <a:r>
              <a:rPr lang="en-US" sz="2600" dirty="0" err="1" smtClean="0"/>
              <a:t>alloc</a:t>
            </a:r>
            <a:r>
              <a:rPr lang="en-US" sz="2600" dirty="0" smtClean="0"/>
              <a:t>() / free() : functions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n</a:t>
            </a:r>
            <a:r>
              <a:rPr lang="en-US" sz="2800" dirty="0" smtClean="0"/>
              <a:t>ew Type[n]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Allocate n*</a:t>
            </a:r>
            <a:r>
              <a:rPr lang="en-US" sz="2600" dirty="0" err="1" smtClean="0"/>
              <a:t>sizeof</a:t>
            </a:r>
            <a:r>
              <a:rPr lang="en-US" sz="2600" dirty="0" smtClean="0"/>
              <a:t>(Type) bytes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Call its constructor if Type is a class or a </a:t>
            </a:r>
            <a:r>
              <a:rPr lang="en-US" sz="2600" dirty="0" err="1" smtClean="0"/>
              <a:t>struct</a:t>
            </a: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err="1" smtClean="0"/>
              <a:t>malloc</a:t>
            </a:r>
            <a:r>
              <a:rPr lang="en-US" sz="2800" dirty="0" smtClean="0"/>
              <a:t>(m)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Allocate m bytes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How to allocate 100 bytes DM?</a:t>
            </a:r>
          </a:p>
        </p:txBody>
      </p:sp>
      <p:sp>
        <p:nvSpPr>
          <p:cNvPr id="2" name="Rectangle 1"/>
          <p:cNvSpPr/>
          <p:nvPr/>
        </p:nvSpPr>
        <p:spPr>
          <a:xfrm>
            <a:off x="990600" y="54847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char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buffer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new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char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100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];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// or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char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buffer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char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*)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malloc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100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72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Review of (singly linked list)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73" y="1727299"/>
            <a:ext cx="73152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Insert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Dynamically create a new node (new/</a:t>
            </a:r>
            <a:r>
              <a:rPr lang="en-US" sz="2600" dirty="0" err="1" smtClean="0"/>
              <a:t>malloc</a:t>
            </a:r>
            <a:r>
              <a:rPr lang="en-US" sz="2600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Attach it to the chain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/>
              <a:t>Delete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Remove the node </a:t>
            </a:r>
            <a:r>
              <a:rPr lang="en-US" sz="2600" dirty="0" smtClean="0"/>
              <a:t>from the </a:t>
            </a:r>
            <a:r>
              <a:rPr lang="en-US" sz="2600" dirty="0"/>
              <a:t>chain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Delete the node (delete/free</a:t>
            </a:r>
            <a:r>
              <a:rPr lang="en-US" sz="26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Performance issue</a:t>
            </a: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DM (de)allocation is super slow!</a:t>
            </a:r>
            <a:endParaRPr lang="en-US" sz="26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Solution: pre-allocate 1M nodes of memory (like an array), simulate a linked list on top</a:t>
            </a:r>
            <a:endParaRPr lang="en-US" sz="2600" dirty="0"/>
          </a:p>
        </p:txBody>
      </p:sp>
      <p:sp>
        <p:nvSpPr>
          <p:cNvPr id="3" name="Oval 2"/>
          <p:cNvSpPr/>
          <p:nvPr/>
        </p:nvSpPr>
        <p:spPr>
          <a:xfrm>
            <a:off x="3350491" y="5407891"/>
            <a:ext cx="2897909" cy="50286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40258" y="6077527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Why?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5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MP1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73" y="1727299"/>
            <a:ext cx="7315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Insert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Put a node to where FP points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Put it into the chain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/>
              <a:t>Delete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Remove the node </a:t>
            </a:r>
            <a:r>
              <a:rPr lang="en-US" sz="2600" dirty="0" smtClean="0"/>
              <a:t>from the </a:t>
            </a:r>
            <a:r>
              <a:rPr lang="en-US" sz="2600" dirty="0"/>
              <a:t>chain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(Optional) Reclaim for reuse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Performance issue?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Gone: one time DM (de)allocation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Be Alert!</a:t>
            </a: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Boundary cases (empty list, full list)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How to move the Tail Pointer</a:t>
            </a:r>
            <a:endParaRPr lang="en-US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"/>
            <a:ext cx="47148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92360" y="2174557"/>
            <a:ext cx="96084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How?</a:t>
            </a:r>
            <a:endParaRPr lang="en-US" sz="2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47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DI@OYHGMPDIL6CBKDD1" val="6044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660</TotalTime>
  <Words>458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Wingdings</vt:lpstr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 Xiao</dc:creator>
  <cp:lastModifiedBy>Tyagi, Aakash</cp:lastModifiedBy>
  <cp:revision>39</cp:revision>
  <dcterms:created xsi:type="dcterms:W3CDTF">2015-08-31T19:31:35Z</dcterms:created>
  <dcterms:modified xsi:type="dcterms:W3CDTF">2017-01-23T06:18:36Z</dcterms:modified>
</cp:coreProperties>
</file>