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75" r:id="rId4"/>
    <p:sldId id="281" r:id="rId5"/>
    <p:sldId id="282" r:id="rId6"/>
    <p:sldId id="276" r:id="rId7"/>
    <p:sldId id="277" r:id="rId8"/>
    <p:sldId id="278" r:id="rId9"/>
    <p:sldId id="279" r:id="rId10"/>
    <p:sldId id="280" r:id="rId11"/>
    <p:sldId id="265" r:id="rId12"/>
    <p:sldId id="267" r:id="rId13"/>
    <p:sldId id="270" r:id="rId14"/>
    <p:sldId id="272" r:id="rId15"/>
    <p:sldId id="268" r:id="rId16"/>
    <p:sldId id="269" r:id="rId17"/>
    <p:sldId id="273" r:id="rId18"/>
    <p:sldId id="258" r:id="rId19"/>
    <p:sldId id="259" r:id="rId20"/>
    <p:sldId id="260" r:id="rId21"/>
    <p:sldId id="261" r:id="rId22"/>
    <p:sldId id="26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49" autoAdjust="0"/>
    <p:restoredTop sz="94660"/>
  </p:normalViewPr>
  <p:slideViewPr>
    <p:cSldViewPr snapToGrid="0">
      <p:cViewPr varScale="1">
        <p:scale>
          <a:sx n="65" d="100"/>
          <a:sy n="65" d="100"/>
        </p:scale>
        <p:origin x="136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F6247-6F1E-4E9A-A449-1394FB3C7D77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2283C-0B42-49FD-A766-4C6B1CD801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61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279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Syntax</a:t>
            </a:r>
          </a:p>
          <a:p>
            <a:r>
              <a:rPr lang="en-US" dirty="0" smtClean="0"/>
              <a:t>Parentheses</a:t>
            </a:r>
          </a:p>
          <a:p>
            <a:r>
              <a:rPr lang="en-US" baseline="0" dirty="0" smtClean="0"/>
              <a:t>Brackets</a:t>
            </a:r>
          </a:p>
          <a:p>
            <a:r>
              <a:rPr lang="en-US" baseline="0" dirty="0" smtClean="0"/>
              <a:t>Braces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63155-67C8-4F2A-91B9-7F3D5CFB394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70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hyperlink" Target="http://www.tamu.edu/index.html" TargetMode="Externa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6"/>
            <a:ext cx="7772400" cy="1470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A96A-C004-4D2E-848C-56F786D2F7A7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C6E-2123-409B-8B46-C09A3162792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 descr="C:\Users\WeiZh\Pictures\Captur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6200"/>
            <a:ext cx="9144000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WeiZh\Pictures\Captur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E:\weizhang\Desktop\Computer Science and Engineering Logos\PNG\CSCE-logo-whit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93128"/>
            <a:ext cx="2895600" cy="509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4512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A96A-C004-4D2E-848C-56F786D2F7A7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C6E-2123-409B-8B46-C09A316279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424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A96A-C004-4D2E-848C-56F786D2F7A7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C6E-2123-409B-8B46-C09A316279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402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 sz="1013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5298" y="214290"/>
            <a:ext cx="7448602" cy="781052"/>
          </a:xfrm>
        </p:spPr>
        <p:txBody>
          <a:bodyPr anchor="ctr"/>
          <a:lstStyle>
            <a:lvl1pPr algn="ctr" rtl="0">
              <a:spcBef>
                <a:spcPct val="0"/>
              </a:spcBef>
              <a:buNone/>
              <a:defRPr sz="2025" b="0" kern="1200" spc="28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2" y="6243639"/>
            <a:ext cx="3180375" cy="614367"/>
          </a:xfrm>
        </p:spPr>
        <p:txBody>
          <a:bodyPr anchor="t"/>
          <a:lstStyle>
            <a:lvl1pPr marL="0" indent="0" algn="r">
              <a:buNone/>
              <a:defRPr sz="788"/>
            </a:lvl1pPr>
            <a:lvl2pPr marL="257175" indent="0" algn="r">
              <a:buNone/>
              <a:defRPr sz="675"/>
            </a:lvl2pPr>
            <a:lvl3pPr marL="514350" indent="0" algn="r">
              <a:buNone/>
              <a:defRPr sz="563"/>
            </a:lvl3pPr>
            <a:lvl4pPr marL="771525" indent="0" algn="r">
              <a:buNone/>
              <a:defRPr sz="506"/>
            </a:lvl4pPr>
            <a:lvl5pPr marL="1028700" indent="0" algn="r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1" y="6492884"/>
            <a:ext cx="1676384" cy="365125"/>
          </a:xfrm>
          <a:prstGeom prst="rect">
            <a:avLst/>
          </a:prstGeom>
        </p:spPr>
        <p:txBody>
          <a:bodyPr/>
          <a:lstStyle/>
          <a:p>
            <a:fld id="{B7D8A96A-C004-4D2E-848C-56F786D2F7A7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2285986" y="6492882"/>
            <a:ext cx="264320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83073" y="5347005"/>
            <a:ext cx="871200" cy="871200"/>
          </a:xfrm>
          <a:prstGeom prst="rtTriangl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fld id="{30A8CC6E-2123-409B-8B46-C09A3162792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9" y="0"/>
            <a:ext cx="1008093" cy="14287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Texas A&amp;M University Logo - aTm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152401"/>
            <a:ext cx="2895600" cy="4903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3701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9027"/>
            <a:ext cx="8229600" cy="5340358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A96A-C004-4D2E-848C-56F786D2F7A7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C6E-2123-409B-8B46-C09A3162792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C:\Users\WeiZh\Pictures\Captur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0744"/>
            <a:ext cx="9144000" cy="437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E:\weizhang\Desktop\Computer Science and Engineering Logos\PNG\CSCE-logo-whit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5068" y="6480007"/>
            <a:ext cx="1955799" cy="344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C:\Users\WeiZh\Pictures\Captur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16927"/>
            <a:ext cx="8785209" cy="736600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774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A96A-C004-4D2E-848C-56F786D2F7A7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C6E-2123-409B-8B46-C09A316279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18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A96A-C004-4D2E-848C-56F786D2F7A7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C6E-2123-409B-8B46-C09A316279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421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A96A-C004-4D2E-848C-56F786D2F7A7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C6E-2123-409B-8B46-C09A316279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43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A96A-C004-4D2E-848C-56F786D2F7A7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C6E-2123-409B-8B46-C09A316279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80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A96A-C004-4D2E-848C-56F786D2F7A7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C6E-2123-409B-8B46-C09A316279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83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A96A-C004-4D2E-848C-56F786D2F7A7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C6E-2123-409B-8B46-C09A316279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042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A96A-C004-4D2E-848C-56F786D2F7A7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8CC6E-2123-409B-8B46-C09A316279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310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8A96A-C004-4D2E-848C-56F786D2F7A7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8CC6E-2123-409B-8B46-C09A316279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20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defTabSz="514350" rtl="0" eaLnBrk="1" latinLnBrk="0" hangingPunct="1"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81" indent="-192881" algn="l" defTabSz="51435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10" indent="-160735" algn="l" defTabSz="514350" rtl="0" eaLnBrk="1" latinLnBrk="0" hangingPunct="1">
        <a:spcBef>
          <a:spcPct val="20000"/>
        </a:spcBef>
        <a:buFont typeface="Arial" pitchFamily="34" charset="0"/>
        <a:buChar char="–"/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spcBef>
          <a:spcPct val="20000"/>
        </a:spcBef>
        <a:buFont typeface="Arial" pitchFamily="34" charset="0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spcBef>
          <a:spcPct val="20000"/>
        </a:spcBef>
        <a:buFont typeface="Arial" pitchFamily="34" charset="0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nu.org/software/libc/manual/html_node/Example-of-Getopt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24672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dirty="0" smtClean="0"/>
              <a:t>CSCE 313</a:t>
            </a:r>
            <a:br>
              <a:rPr lang="en-US" sz="5400" dirty="0" smtClean="0"/>
            </a:br>
            <a:r>
              <a:rPr lang="en-US" sz="5400" dirty="0" smtClean="0"/>
              <a:t>LAB session</a:t>
            </a:r>
            <a:endParaRPr lang="en-US" sz="5400" dirty="0"/>
          </a:p>
        </p:txBody>
      </p:sp>
      <p:sp>
        <p:nvSpPr>
          <p:cNvPr id="3" name="Subtitle 2" hidden="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Wei Zhang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3936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MP Submission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 smtClean="0"/>
              <a:t>Vocareum</a:t>
            </a:r>
            <a:endParaRPr lang="en-US" altLang="en-US" b="1" dirty="0" smtClean="0"/>
          </a:p>
          <a:p>
            <a:pPr lvl="1" eaLnBrk="1" hangingPunct="1"/>
            <a:r>
              <a:rPr lang="en-US" altLang="en-US" dirty="0" smtClean="0"/>
              <a:t>New platform</a:t>
            </a:r>
          </a:p>
          <a:p>
            <a:pPr lvl="1" eaLnBrk="1" hangingPunct="1"/>
            <a:r>
              <a:rPr lang="en-US" altLang="en-US" dirty="0" smtClean="0"/>
              <a:t>Sign-up and be familiar (vocareum.com)</a:t>
            </a:r>
          </a:p>
          <a:p>
            <a:pPr lvl="1" eaLnBrk="1" hangingPunct="1"/>
            <a:r>
              <a:rPr lang="en-US" altLang="en-US" dirty="0" smtClean="0"/>
              <a:t>Open to your input</a:t>
            </a:r>
          </a:p>
          <a:p>
            <a:pPr eaLnBrk="1" hangingPunct="1"/>
            <a:r>
              <a:rPr lang="en-US" altLang="en-US" dirty="0" smtClean="0"/>
              <a:t>Grades through </a:t>
            </a:r>
            <a:r>
              <a:rPr lang="en-US" altLang="en-US" dirty="0" err="1" smtClean="0"/>
              <a:t>eCampus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Traditional </a:t>
            </a:r>
            <a:r>
              <a:rPr lang="en-US" altLang="en-US" dirty="0" smtClean="0">
                <a:solidFill>
                  <a:srgbClr val="FF0000"/>
                </a:solidFill>
              </a:rPr>
              <a:t>(subject to change depending on our comfort with Vocareum)</a:t>
            </a:r>
            <a:endParaRPr lang="en-US" altLang="en-US" dirty="0" smtClean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9pPr>
          </a:lstStyle>
          <a:p>
            <a:fld id="{18A1EF45-0050-4419-B497-1EF71316E477}" type="slidenum">
              <a:rPr lang="en-US" altLang="en-US">
                <a:solidFill>
                  <a:srgbClr val="898989"/>
                </a:solidFill>
              </a:rPr>
              <a:pPr/>
              <a:t>10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51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Single-Linked List</a:t>
            </a:r>
          </a:p>
          <a:p>
            <a:pPr lvl="1"/>
            <a:r>
              <a:rPr lang="en-US" dirty="0" smtClean="0"/>
              <a:t>new/</a:t>
            </a:r>
            <a:r>
              <a:rPr lang="en-US" dirty="0" err="1" smtClean="0"/>
              <a:t>malloc</a:t>
            </a:r>
            <a:r>
              <a:rPr lang="en-US" dirty="0" smtClean="0"/>
              <a:t> a memory block with size </a:t>
            </a:r>
            <a:r>
              <a:rPr lang="en-US" i="1" dirty="0" smtClean="0"/>
              <a:t>b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Insert it into the list.</a:t>
            </a:r>
          </a:p>
          <a:p>
            <a:pPr lvl="1"/>
            <a:r>
              <a:rPr lang="en-US" dirty="0" smtClean="0"/>
              <a:t>Remove one from the list.</a:t>
            </a:r>
          </a:p>
          <a:p>
            <a:pPr lvl="1"/>
            <a:r>
              <a:rPr lang="en-US" dirty="0" smtClean="0"/>
              <a:t>delete/free its memory.</a:t>
            </a:r>
          </a:p>
          <a:p>
            <a:r>
              <a:rPr lang="en-US" dirty="0" smtClean="0"/>
              <a:t>New/delete is slow/expensive</a:t>
            </a:r>
          </a:p>
          <a:p>
            <a:pPr lvl="1"/>
            <a:r>
              <a:rPr lang="en-US" dirty="0" smtClean="0"/>
              <a:t>We reduce # </a:t>
            </a:r>
            <a:r>
              <a:rPr lang="en-US" dirty="0" smtClean="0"/>
              <a:t>of them </a:t>
            </a:r>
            <a:r>
              <a:rPr lang="en-US" dirty="0" smtClean="0"/>
              <a:t>to our best.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1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79026"/>
            <a:ext cx="8229600" cy="580305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Allocate a big block of memory with size </a:t>
            </a:r>
            <a:r>
              <a:rPr lang="en-US" i="1" dirty="0" smtClean="0"/>
              <a:t>M</a:t>
            </a:r>
            <a:r>
              <a:rPr lang="en-US" dirty="0" smtClean="0"/>
              <a:t>.</a:t>
            </a:r>
          </a:p>
          <a:p>
            <a:pPr lvl="1"/>
            <a:r>
              <a:rPr lang="en-US" i="1" dirty="0" smtClean="0"/>
              <a:t>M</a:t>
            </a:r>
            <a:r>
              <a:rPr lang="en-US" dirty="0" smtClean="0"/>
              <a:t> must be integral multiples of the block size </a:t>
            </a:r>
            <a:r>
              <a:rPr lang="en-US" i="1" dirty="0" smtClean="0"/>
              <a:t>b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Then when inserting a block to the list.</a:t>
            </a:r>
          </a:p>
          <a:p>
            <a:pPr lvl="1"/>
            <a:r>
              <a:rPr lang="en-US" dirty="0" smtClean="0"/>
              <a:t>Get a block of size </a:t>
            </a:r>
            <a:r>
              <a:rPr lang="en-US" i="1" dirty="0" smtClean="0"/>
              <a:t>b</a:t>
            </a:r>
            <a:r>
              <a:rPr lang="en-US" dirty="0" smtClean="0"/>
              <a:t> from the memory </a:t>
            </a:r>
            <a:r>
              <a:rPr lang="en-US" i="1" dirty="0" smtClean="0"/>
              <a:t>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Connect the block to the list.</a:t>
            </a:r>
          </a:p>
          <a:p>
            <a:r>
              <a:rPr lang="en-US" dirty="0" smtClean="0"/>
              <a:t>When removing a block</a:t>
            </a:r>
          </a:p>
          <a:p>
            <a:pPr lvl="1"/>
            <a:r>
              <a:rPr lang="en-US" dirty="0" smtClean="0"/>
              <a:t>Disconnect the block.</a:t>
            </a:r>
          </a:p>
          <a:p>
            <a:pPr lvl="1"/>
            <a:r>
              <a:rPr lang="en-US" dirty="0" smtClean="0"/>
              <a:t>That’s it!</a:t>
            </a:r>
          </a:p>
          <a:p>
            <a:r>
              <a:rPr lang="en-US" dirty="0" smtClean="0"/>
              <a:t>Deallocate the entire memory when exiting.</a:t>
            </a:r>
          </a:p>
          <a:p>
            <a:r>
              <a:rPr lang="en-US" dirty="0" smtClean="0"/>
              <a:t>Only one pair of new/delete is needed!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59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insert</a:t>
            </a:r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457200" y="753527"/>
            <a:ext cx="3383281" cy="1363226"/>
            <a:chOff x="2853362" y="883920"/>
            <a:chExt cx="3383281" cy="1363226"/>
          </a:xfrm>
        </p:grpSpPr>
        <p:grpSp>
          <p:nvGrpSpPr>
            <p:cNvPr id="16" name="Group 15"/>
            <p:cNvGrpSpPr/>
            <p:nvPr/>
          </p:nvGrpSpPr>
          <p:grpSpPr>
            <a:xfrm>
              <a:off x="2853362" y="883920"/>
              <a:ext cx="3383281" cy="701040"/>
              <a:chOff x="2853362" y="883920"/>
              <a:chExt cx="3383281" cy="70104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3820159" y="883920"/>
                <a:ext cx="2416484" cy="701040"/>
              </a:xfrm>
              <a:prstGeom prst="rect">
                <a:avLst/>
              </a:prstGeom>
              <a:solidFill>
                <a:schemeClr val="accent3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………</a:t>
                </a:r>
                <a:endParaRPr lang="en-US" dirty="0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2853362" y="883920"/>
                <a:ext cx="966797" cy="701040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Next </a:t>
                </a:r>
                <a:r>
                  <a:rPr lang="en-US" dirty="0" err="1" smtClean="0"/>
                  <a:t>ptr</a:t>
                </a:r>
                <a:endParaRPr lang="en-US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2853362" y="1818640"/>
              <a:ext cx="3383281" cy="428506"/>
              <a:chOff x="2853362" y="1818640"/>
              <a:chExt cx="3383281" cy="428506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 flipV="1">
                <a:off x="2853362" y="1818640"/>
                <a:ext cx="3383281" cy="10160"/>
              </a:xfrm>
              <a:prstGeom prst="straightConnector1">
                <a:avLst/>
              </a:prstGeom>
              <a:ln w="57150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/>
              <p:cNvSpPr txBox="1"/>
              <p:nvPr/>
            </p:nvSpPr>
            <p:spPr>
              <a:xfrm>
                <a:off x="4391755" y="1877814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b</a:t>
                </a:r>
              </a:p>
            </p:txBody>
          </p:sp>
        </p:grpSp>
      </p:grpSp>
      <p:grpSp>
        <p:nvGrpSpPr>
          <p:cNvPr id="36" name="Group 35"/>
          <p:cNvGrpSpPr/>
          <p:nvPr/>
        </p:nvGrpSpPr>
        <p:grpSpPr>
          <a:xfrm>
            <a:off x="430203" y="3381991"/>
            <a:ext cx="8264011" cy="2438720"/>
            <a:chOff x="422789" y="2783840"/>
            <a:chExt cx="8264011" cy="2438720"/>
          </a:xfrm>
        </p:grpSpPr>
        <p:sp>
          <p:nvSpPr>
            <p:cNvPr id="9" name="Rectangle 8"/>
            <p:cNvSpPr/>
            <p:nvPr/>
          </p:nvSpPr>
          <p:spPr>
            <a:xfrm>
              <a:off x="457200" y="2783840"/>
              <a:ext cx="8229600" cy="78232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422789" y="4655703"/>
              <a:ext cx="8229600" cy="566857"/>
              <a:chOff x="464228" y="2336444"/>
              <a:chExt cx="8229600" cy="566857"/>
            </a:xfrm>
          </p:grpSpPr>
          <p:cxnSp>
            <p:nvCxnSpPr>
              <p:cNvPr id="12" name="Straight Arrow Connector 11"/>
              <p:cNvCxnSpPr/>
              <p:nvPr/>
            </p:nvCxnSpPr>
            <p:spPr>
              <a:xfrm flipV="1">
                <a:off x="464228" y="2336444"/>
                <a:ext cx="8229600" cy="24714"/>
              </a:xfrm>
              <a:prstGeom prst="straightConnector1">
                <a:avLst/>
              </a:prstGeom>
              <a:ln w="57150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/>
              <p:cNvSpPr txBox="1"/>
              <p:nvPr/>
            </p:nvSpPr>
            <p:spPr>
              <a:xfrm>
                <a:off x="4422521" y="2533969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</a:t>
                </a:r>
                <a:endParaRPr lang="en-US" dirty="0"/>
              </a:p>
            </p:txBody>
          </p:sp>
        </p:grpSp>
      </p:grpSp>
      <p:grpSp>
        <p:nvGrpSpPr>
          <p:cNvPr id="17" name="Group 16"/>
          <p:cNvGrpSpPr/>
          <p:nvPr/>
        </p:nvGrpSpPr>
        <p:grpSpPr>
          <a:xfrm>
            <a:off x="464614" y="3463271"/>
            <a:ext cx="698405" cy="701040"/>
            <a:chOff x="2853362" y="883920"/>
            <a:chExt cx="3383281" cy="701040"/>
          </a:xfrm>
        </p:grpSpPr>
        <p:sp>
          <p:nvSpPr>
            <p:cNvPr id="18" name="Rectangle 17"/>
            <p:cNvSpPr/>
            <p:nvPr/>
          </p:nvSpPr>
          <p:spPr>
            <a:xfrm>
              <a:off x="3820159" y="883920"/>
              <a:ext cx="2416484" cy="701040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853362" y="883920"/>
              <a:ext cx="966797" cy="70104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170433" y="3463271"/>
            <a:ext cx="698405" cy="701040"/>
            <a:chOff x="2853362" y="883920"/>
            <a:chExt cx="3383281" cy="701040"/>
          </a:xfrm>
        </p:grpSpPr>
        <p:sp>
          <p:nvSpPr>
            <p:cNvPr id="21" name="Rectangle 20"/>
            <p:cNvSpPr/>
            <p:nvPr/>
          </p:nvSpPr>
          <p:spPr>
            <a:xfrm>
              <a:off x="3820159" y="883920"/>
              <a:ext cx="2416484" cy="701040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853362" y="883920"/>
              <a:ext cx="966797" cy="70104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9" name="Freeform 28"/>
          <p:cNvSpPr/>
          <p:nvPr/>
        </p:nvSpPr>
        <p:spPr>
          <a:xfrm rot="10800000">
            <a:off x="539528" y="4142751"/>
            <a:ext cx="694911" cy="568960"/>
          </a:xfrm>
          <a:custGeom>
            <a:avLst/>
            <a:gdLst>
              <a:gd name="connsiteX0" fmla="*/ 0 w 822960"/>
              <a:gd name="connsiteY0" fmla="*/ 538480 h 568960"/>
              <a:gd name="connsiteX1" fmla="*/ 0 w 822960"/>
              <a:gd name="connsiteY1" fmla="*/ 0 h 568960"/>
              <a:gd name="connsiteX2" fmla="*/ 822960 w 822960"/>
              <a:gd name="connsiteY2" fmla="*/ 0 h 568960"/>
              <a:gd name="connsiteX3" fmla="*/ 822960 w 822960"/>
              <a:gd name="connsiteY3" fmla="*/ 568960 h 56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2960" h="568960">
                <a:moveTo>
                  <a:pt x="0" y="538480"/>
                </a:moveTo>
                <a:lnTo>
                  <a:pt x="0" y="0"/>
                </a:lnTo>
                <a:lnTo>
                  <a:pt x="822960" y="0"/>
                </a:lnTo>
                <a:lnTo>
                  <a:pt x="822960" y="568960"/>
                </a:lnTo>
              </a:path>
            </a:pathLst>
          </a:custGeom>
          <a:noFill/>
          <a:ln w="38100"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0" y="2337738"/>
            <a:ext cx="929229" cy="1027400"/>
            <a:chOff x="795225" y="4816933"/>
            <a:chExt cx="929229" cy="1027400"/>
          </a:xfrm>
        </p:grpSpPr>
        <p:cxnSp>
          <p:nvCxnSpPr>
            <p:cNvPr id="31" name="Straight Arrow Connector 30"/>
            <p:cNvCxnSpPr/>
            <p:nvPr/>
          </p:nvCxnSpPr>
          <p:spPr>
            <a:xfrm>
              <a:off x="1259840" y="5186265"/>
              <a:ext cx="0" cy="65806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795225" y="4816933"/>
              <a:ext cx="9292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Free </a:t>
              </a:r>
              <a:r>
                <a:rPr lang="en-US" dirty="0" err="1" smtClean="0"/>
                <a:t>ptr</a:t>
              </a:r>
              <a:endParaRPr lang="en-US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90193" y="2338357"/>
            <a:ext cx="929229" cy="1027400"/>
            <a:chOff x="795225" y="4816933"/>
            <a:chExt cx="929229" cy="1027400"/>
          </a:xfrm>
        </p:grpSpPr>
        <p:cxnSp>
          <p:nvCxnSpPr>
            <p:cNvPr id="38" name="Straight Arrow Connector 37"/>
            <p:cNvCxnSpPr/>
            <p:nvPr/>
          </p:nvCxnSpPr>
          <p:spPr>
            <a:xfrm>
              <a:off x="1259840" y="5186265"/>
              <a:ext cx="0" cy="65806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795225" y="4816933"/>
              <a:ext cx="9292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Free </a:t>
              </a:r>
              <a:r>
                <a:rPr lang="en-US" dirty="0" err="1" smtClean="0"/>
                <a:t>ptr</a:t>
              </a:r>
              <a:endParaRPr lang="en-US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391585" y="2343771"/>
            <a:ext cx="929229" cy="1027400"/>
            <a:chOff x="795225" y="4816933"/>
            <a:chExt cx="929229" cy="1027400"/>
          </a:xfrm>
        </p:grpSpPr>
        <p:cxnSp>
          <p:nvCxnSpPr>
            <p:cNvPr id="41" name="Straight Arrow Connector 40"/>
            <p:cNvCxnSpPr/>
            <p:nvPr/>
          </p:nvCxnSpPr>
          <p:spPr>
            <a:xfrm>
              <a:off x="1259840" y="5186265"/>
              <a:ext cx="0" cy="65806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795225" y="4816933"/>
              <a:ext cx="9292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Free </a:t>
              </a:r>
              <a:r>
                <a:rPr lang="en-US" dirty="0" err="1" smtClean="0"/>
                <a:t>ptr</a:t>
              </a:r>
              <a:endParaRPr lang="en-US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867086" y="3463271"/>
            <a:ext cx="698405" cy="701040"/>
            <a:chOff x="2853362" y="883920"/>
            <a:chExt cx="3383281" cy="701040"/>
          </a:xfrm>
        </p:grpSpPr>
        <p:sp>
          <p:nvSpPr>
            <p:cNvPr id="44" name="Rectangle 43"/>
            <p:cNvSpPr/>
            <p:nvPr/>
          </p:nvSpPr>
          <p:spPr>
            <a:xfrm>
              <a:off x="3820159" y="883920"/>
              <a:ext cx="2416484" cy="701040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853362" y="883920"/>
              <a:ext cx="966797" cy="70104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Freeform 45"/>
          <p:cNvSpPr/>
          <p:nvPr/>
        </p:nvSpPr>
        <p:spPr>
          <a:xfrm rot="10800000">
            <a:off x="1316767" y="4149071"/>
            <a:ext cx="678826" cy="568960"/>
          </a:xfrm>
          <a:custGeom>
            <a:avLst/>
            <a:gdLst>
              <a:gd name="connsiteX0" fmla="*/ 0 w 822960"/>
              <a:gd name="connsiteY0" fmla="*/ 538480 h 568960"/>
              <a:gd name="connsiteX1" fmla="*/ 0 w 822960"/>
              <a:gd name="connsiteY1" fmla="*/ 0 h 568960"/>
              <a:gd name="connsiteX2" fmla="*/ 822960 w 822960"/>
              <a:gd name="connsiteY2" fmla="*/ 0 h 568960"/>
              <a:gd name="connsiteX3" fmla="*/ 822960 w 822960"/>
              <a:gd name="connsiteY3" fmla="*/ 568960 h 56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2960" h="568960">
                <a:moveTo>
                  <a:pt x="0" y="538480"/>
                </a:moveTo>
                <a:lnTo>
                  <a:pt x="0" y="0"/>
                </a:lnTo>
                <a:lnTo>
                  <a:pt x="822960" y="0"/>
                </a:lnTo>
                <a:lnTo>
                  <a:pt x="822960" y="568960"/>
                </a:lnTo>
              </a:path>
            </a:pathLst>
          </a:custGeom>
          <a:noFill/>
          <a:ln w="38100"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ular Callout 46"/>
          <p:cNvSpPr/>
          <p:nvPr/>
        </p:nvSpPr>
        <p:spPr>
          <a:xfrm>
            <a:off x="1806464" y="2330679"/>
            <a:ext cx="2817294" cy="846993"/>
          </a:xfrm>
          <a:prstGeom prst="wedgeRoundRectCallout">
            <a:avLst>
              <a:gd name="adj1" fmla="val -93643"/>
              <a:gd name="adj2" fmla="val 291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FP points to the largest continuous free memory !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4890" y="2112865"/>
            <a:ext cx="8912377" cy="41028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4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0741E-7 L 0.07657 -7.40741E-7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7.40741E-7 L 0.07656 -7.40741E-7 " pathEditMode="relative" rAng="0" ptsTypes="AA">
                                      <p:cBhvr>
                                        <p:cTn id="4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33333E-6 L 0.07656 3.33333E-6 " pathEditMode="relative" rAng="0" ptsTypes="AA">
                                      <p:cBhvr>
                                        <p:cTn id="6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6" grpId="0" animBg="1"/>
      <p:bldP spid="47" grpId="0" animBg="1"/>
      <p:bldP spid="47" grpId="1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delete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430203" y="2094211"/>
            <a:ext cx="8264011" cy="2438720"/>
            <a:chOff x="422789" y="2783840"/>
            <a:chExt cx="8264011" cy="2438720"/>
          </a:xfrm>
        </p:grpSpPr>
        <p:sp>
          <p:nvSpPr>
            <p:cNvPr id="9" name="Rectangle 8"/>
            <p:cNvSpPr/>
            <p:nvPr/>
          </p:nvSpPr>
          <p:spPr>
            <a:xfrm>
              <a:off x="457200" y="2783840"/>
              <a:ext cx="8229600" cy="782320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422789" y="4655703"/>
              <a:ext cx="8229600" cy="566857"/>
              <a:chOff x="464228" y="2336444"/>
              <a:chExt cx="8229600" cy="566857"/>
            </a:xfrm>
          </p:grpSpPr>
          <p:cxnSp>
            <p:nvCxnSpPr>
              <p:cNvPr id="12" name="Straight Arrow Connector 11"/>
              <p:cNvCxnSpPr/>
              <p:nvPr/>
            </p:nvCxnSpPr>
            <p:spPr>
              <a:xfrm flipV="1">
                <a:off x="464228" y="2336444"/>
                <a:ext cx="8229600" cy="24714"/>
              </a:xfrm>
              <a:prstGeom prst="straightConnector1">
                <a:avLst/>
              </a:prstGeom>
              <a:ln w="57150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/>
              <p:cNvSpPr txBox="1"/>
              <p:nvPr/>
            </p:nvSpPr>
            <p:spPr>
              <a:xfrm>
                <a:off x="4422521" y="2533969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</a:t>
                </a:r>
                <a:endParaRPr lang="en-US" dirty="0"/>
              </a:p>
            </p:txBody>
          </p:sp>
        </p:grpSp>
      </p:grpSp>
      <p:grpSp>
        <p:nvGrpSpPr>
          <p:cNvPr id="17" name="Group 16"/>
          <p:cNvGrpSpPr/>
          <p:nvPr/>
        </p:nvGrpSpPr>
        <p:grpSpPr>
          <a:xfrm>
            <a:off x="464614" y="2175491"/>
            <a:ext cx="698405" cy="701040"/>
            <a:chOff x="2853362" y="883920"/>
            <a:chExt cx="3383281" cy="701040"/>
          </a:xfrm>
        </p:grpSpPr>
        <p:sp>
          <p:nvSpPr>
            <p:cNvPr id="18" name="Rectangle 17"/>
            <p:cNvSpPr/>
            <p:nvPr/>
          </p:nvSpPr>
          <p:spPr>
            <a:xfrm>
              <a:off x="3820159" y="883920"/>
              <a:ext cx="2416484" cy="701040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853362" y="883920"/>
              <a:ext cx="966797" cy="70104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170433" y="2175491"/>
            <a:ext cx="698405" cy="701040"/>
            <a:chOff x="2853362" y="883920"/>
            <a:chExt cx="3383281" cy="701040"/>
          </a:xfrm>
        </p:grpSpPr>
        <p:sp>
          <p:nvSpPr>
            <p:cNvPr id="21" name="Rectangle 20"/>
            <p:cNvSpPr/>
            <p:nvPr/>
          </p:nvSpPr>
          <p:spPr>
            <a:xfrm>
              <a:off x="3820159" y="883920"/>
              <a:ext cx="2416484" cy="701040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853362" y="883920"/>
              <a:ext cx="966797" cy="70104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9" name="Freeform 28"/>
          <p:cNvSpPr/>
          <p:nvPr/>
        </p:nvSpPr>
        <p:spPr>
          <a:xfrm rot="10800000">
            <a:off x="539528" y="2854971"/>
            <a:ext cx="694911" cy="568960"/>
          </a:xfrm>
          <a:custGeom>
            <a:avLst/>
            <a:gdLst>
              <a:gd name="connsiteX0" fmla="*/ 0 w 822960"/>
              <a:gd name="connsiteY0" fmla="*/ 538480 h 568960"/>
              <a:gd name="connsiteX1" fmla="*/ 0 w 822960"/>
              <a:gd name="connsiteY1" fmla="*/ 0 h 568960"/>
              <a:gd name="connsiteX2" fmla="*/ 822960 w 822960"/>
              <a:gd name="connsiteY2" fmla="*/ 0 h 568960"/>
              <a:gd name="connsiteX3" fmla="*/ 822960 w 822960"/>
              <a:gd name="connsiteY3" fmla="*/ 568960 h 56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2960" h="568960">
                <a:moveTo>
                  <a:pt x="0" y="538480"/>
                </a:moveTo>
                <a:lnTo>
                  <a:pt x="0" y="0"/>
                </a:lnTo>
                <a:lnTo>
                  <a:pt x="822960" y="0"/>
                </a:lnTo>
                <a:lnTo>
                  <a:pt x="822960" y="568960"/>
                </a:lnTo>
              </a:path>
            </a:pathLst>
          </a:custGeom>
          <a:noFill/>
          <a:ln w="38100"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2100245" y="1055991"/>
            <a:ext cx="929229" cy="1027400"/>
            <a:chOff x="795225" y="4816933"/>
            <a:chExt cx="929229" cy="1027400"/>
          </a:xfrm>
        </p:grpSpPr>
        <p:cxnSp>
          <p:nvCxnSpPr>
            <p:cNvPr id="41" name="Straight Arrow Connector 40"/>
            <p:cNvCxnSpPr/>
            <p:nvPr/>
          </p:nvCxnSpPr>
          <p:spPr>
            <a:xfrm>
              <a:off x="1259840" y="5186265"/>
              <a:ext cx="0" cy="65806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795225" y="4816933"/>
              <a:ext cx="9292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Free </a:t>
              </a:r>
              <a:r>
                <a:rPr lang="en-US" dirty="0" err="1" smtClean="0"/>
                <a:t>ptr</a:t>
              </a:r>
              <a:endParaRPr lang="en-US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867086" y="2175491"/>
            <a:ext cx="698405" cy="701040"/>
            <a:chOff x="2853362" y="883920"/>
            <a:chExt cx="3383281" cy="701040"/>
          </a:xfrm>
        </p:grpSpPr>
        <p:sp>
          <p:nvSpPr>
            <p:cNvPr id="44" name="Rectangle 43"/>
            <p:cNvSpPr/>
            <p:nvPr/>
          </p:nvSpPr>
          <p:spPr>
            <a:xfrm>
              <a:off x="3820159" y="883920"/>
              <a:ext cx="2416484" cy="701040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853362" y="883920"/>
              <a:ext cx="966797" cy="70104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Freeform 45"/>
          <p:cNvSpPr/>
          <p:nvPr/>
        </p:nvSpPr>
        <p:spPr>
          <a:xfrm rot="10800000">
            <a:off x="1316767" y="2861291"/>
            <a:ext cx="678826" cy="568960"/>
          </a:xfrm>
          <a:custGeom>
            <a:avLst/>
            <a:gdLst>
              <a:gd name="connsiteX0" fmla="*/ 0 w 822960"/>
              <a:gd name="connsiteY0" fmla="*/ 538480 h 568960"/>
              <a:gd name="connsiteX1" fmla="*/ 0 w 822960"/>
              <a:gd name="connsiteY1" fmla="*/ 0 h 568960"/>
              <a:gd name="connsiteX2" fmla="*/ 822960 w 822960"/>
              <a:gd name="connsiteY2" fmla="*/ 0 h 568960"/>
              <a:gd name="connsiteX3" fmla="*/ 822960 w 822960"/>
              <a:gd name="connsiteY3" fmla="*/ 568960 h 56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2960" h="568960">
                <a:moveTo>
                  <a:pt x="0" y="538480"/>
                </a:moveTo>
                <a:lnTo>
                  <a:pt x="0" y="0"/>
                </a:lnTo>
                <a:lnTo>
                  <a:pt x="822960" y="0"/>
                </a:lnTo>
                <a:lnTo>
                  <a:pt x="822960" y="568960"/>
                </a:lnTo>
              </a:path>
            </a:pathLst>
          </a:custGeom>
          <a:noFill/>
          <a:ln w="38100"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1065958" y="2068151"/>
            <a:ext cx="869521" cy="926509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 rot="10800000">
            <a:off x="537068" y="2863123"/>
            <a:ext cx="1458524" cy="568960"/>
          </a:xfrm>
          <a:custGeom>
            <a:avLst/>
            <a:gdLst>
              <a:gd name="connsiteX0" fmla="*/ 0 w 822960"/>
              <a:gd name="connsiteY0" fmla="*/ 538480 h 568960"/>
              <a:gd name="connsiteX1" fmla="*/ 0 w 822960"/>
              <a:gd name="connsiteY1" fmla="*/ 0 h 568960"/>
              <a:gd name="connsiteX2" fmla="*/ 822960 w 822960"/>
              <a:gd name="connsiteY2" fmla="*/ 0 h 568960"/>
              <a:gd name="connsiteX3" fmla="*/ 822960 w 822960"/>
              <a:gd name="connsiteY3" fmla="*/ 568960 h 56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2960" h="568960">
                <a:moveTo>
                  <a:pt x="0" y="538480"/>
                </a:moveTo>
                <a:lnTo>
                  <a:pt x="0" y="0"/>
                </a:lnTo>
                <a:lnTo>
                  <a:pt x="822960" y="0"/>
                </a:lnTo>
                <a:lnTo>
                  <a:pt x="822960" y="568960"/>
                </a:lnTo>
              </a:path>
            </a:pathLst>
          </a:custGeom>
          <a:noFill/>
          <a:ln w="38100"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ular Callout 14"/>
          <p:cNvSpPr/>
          <p:nvPr/>
        </p:nvSpPr>
        <p:spPr>
          <a:xfrm>
            <a:off x="3482340" y="1004668"/>
            <a:ext cx="1943100" cy="846993"/>
          </a:xfrm>
          <a:prstGeom prst="wedgeRoundRectCallout">
            <a:avLst>
              <a:gd name="adj1" fmla="val -88592"/>
              <a:gd name="adj2" fmla="val 1893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FP does not change for MP1!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45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6" grpId="0" animBg="1"/>
      <p:bldP spid="6" grpId="0" animBg="1"/>
      <p:bldP spid="47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79026"/>
            <a:ext cx="8229600" cy="587417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Three files in your program: </a:t>
            </a:r>
            <a:r>
              <a:rPr lang="en-US" dirty="0" err="1"/>
              <a:t>main.c</a:t>
            </a:r>
            <a:r>
              <a:rPr lang="en-US" dirty="0"/>
              <a:t>/</a:t>
            </a:r>
            <a:r>
              <a:rPr lang="en-US" dirty="0" err="1"/>
              <a:t>cpp</a:t>
            </a:r>
            <a:r>
              <a:rPr lang="en-US" dirty="0"/>
              <a:t>, </a:t>
            </a:r>
            <a:r>
              <a:rPr lang="en-US" dirty="0" err="1"/>
              <a:t>linkedlist.h</a:t>
            </a:r>
            <a:r>
              <a:rPr lang="en-US" dirty="0"/>
              <a:t>, and </a:t>
            </a:r>
            <a:r>
              <a:rPr lang="en-US" dirty="0" err="1"/>
              <a:t>linkedlist.c</a:t>
            </a:r>
            <a:r>
              <a:rPr lang="en-US" dirty="0"/>
              <a:t>/</a:t>
            </a:r>
            <a:r>
              <a:rPr lang="en-US" dirty="0" err="1"/>
              <a:t>cpp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main.c</a:t>
            </a:r>
            <a:r>
              <a:rPr lang="en-US" dirty="0"/>
              <a:t> is provided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dirty="0" smtClean="0"/>
              <a:t>Six functions</a:t>
            </a:r>
            <a:endParaRPr lang="en-US" dirty="0"/>
          </a:p>
          <a:p>
            <a:pPr lvl="1"/>
            <a:r>
              <a:rPr lang="en-US" dirty="0"/>
              <a:t>void </a:t>
            </a:r>
            <a:r>
              <a:rPr lang="en-US" dirty="0" err="1"/>
              <a:t>Init</a:t>
            </a:r>
            <a:r>
              <a:rPr lang="en-US" dirty="0"/>
              <a:t> ( </a:t>
            </a:r>
            <a:r>
              <a:rPr lang="en-US" dirty="0" err="1"/>
              <a:t>int</a:t>
            </a:r>
            <a:r>
              <a:rPr lang="en-US" dirty="0"/>
              <a:t> M, </a:t>
            </a:r>
            <a:r>
              <a:rPr lang="en-US" dirty="0" err="1"/>
              <a:t>int</a:t>
            </a:r>
            <a:r>
              <a:rPr lang="en-US" dirty="0"/>
              <a:t> C ) </a:t>
            </a:r>
          </a:p>
          <a:p>
            <a:pPr lvl="1"/>
            <a:r>
              <a:rPr lang="en-US" dirty="0"/>
              <a:t>void Destroy ( ) 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Insert ( </a:t>
            </a:r>
            <a:r>
              <a:rPr lang="en-US" dirty="0" err="1"/>
              <a:t>int</a:t>
            </a:r>
            <a:r>
              <a:rPr lang="en-US" dirty="0"/>
              <a:t> x , char ∗ </a:t>
            </a:r>
            <a:r>
              <a:rPr lang="en-US" dirty="0" err="1"/>
              <a:t>valueptr</a:t>
            </a:r>
            <a:r>
              <a:rPr lang="en-US" dirty="0"/>
              <a:t> 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valuelen</a:t>
            </a:r>
            <a:r>
              <a:rPr lang="en-US" dirty="0"/>
              <a:t> ) </a:t>
            </a:r>
          </a:p>
          <a:p>
            <a:pPr lvl="1"/>
            <a:r>
              <a:rPr lang="en-US" dirty="0"/>
              <a:t>void Delete ( </a:t>
            </a:r>
            <a:r>
              <a:rPr lang="en-US" dirty="0" err="1"/>
              <a:t>int</a:t>
            </a:r>
            <a:r>
              <a:rPr lang="en-US" dirty="0"/>
              <a:t> x ) </a:t>
            </a:r>
          </a:p>
          <a:p>
            <a:pPr lvl="1"/>
            <a:r>
              <a:rPr lang="en-US" dirty="0"/>
              <a:t>char ∗ Lookup ( </a:t>
            </a:r>
            <a:r>
              <a:rPr lang="en-US" dirty="0" err="1"/>
              <a:t>int</a:t>
            </a:r>
            <a:r>
              <a:rPr lang="en-US" dirty="0"/>
              <a:t> x ) </a:t>
            </a:r>
          </a:p>
          <a:p>
            <a:pPr lvl="1"/>
            <a:r>
              <a:rPr lang="en-US" dirty="0"/>
              <a:t>void </a:t>
            </a:r>
            <a:r>
              <a:rPr lang="en-US" dirty="0" err="1"/>
              <a:t>PrintList</a:t>
            </a:r>
            <a:r>
              <a:rPr lang="en-US" dirty="0"/>
              <a:t> ( )  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59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Generate a program called “</a:t>
            </a:r>
            <a:r>
              <a:rPr lang="en-US" dirty="0" err="1" smtClean="0"/>
              <a:t>testlist</a:t>
            </a:r>
            <a:r>
              <a:rPr lang="en-US" dirty="0" smtClean="0"/>
              <a:t>”</a:t>
            </a:r>
          </a:p>
          <a:p>
            <a:pPr lvl="1"/>
            <a:r>
              <a:rPr lang="en-US" dirty="0"/>
              <a:t>./</a:t>
            </a:r>
            <a:r>
              <a:rPr lang="en-US" dirty="0" err="1"/>
              <a:t>testlist</a:t>
            </a:r>
            <a:r>
              <a:rPr lang="en-US" dirty="0"/>
              <a:t> [-b &lt;</a:t>
            </a:r>
            <a:r>
              <a:rPr lang="en-US" dirty="0" err="1"/>
              <a:t>blocksize</a:t>
            </a:r>
            <a:r>
              <a:rPr lang="en-US" dirty="0"/>
              <a:t>&gt;] [-s &lt;</a:t>
            </a:r>
            <a:r>
              <a:rPr lang="en-US" dirty="0" err="1"/>
              <a:t>memsize</a:t>
            </a:r>
            <a:r>
              <a:rPr lang="en-US" dirty="0" smtClean="0"/>
              <a:t>&gt;]</a:t>
            </a:r>
          </a:p>
          <a:p>
            <a:pPr lvl="2"/>
            <a:r>
              <a:rPr lang="en-US" dirty="0" smtClean="0"/>
              <a:t>Two optional parameters, if not given, </a:t>
            </a:r>
            <a:r>
              <a:rPr lang="en-US" dirty="0" err="1" smtClean="0"/>
              <a:t>blocksize</a:t>
            </a:r>
            <a:r>
              <a:rPr lang="en-US" dirty="0" smtClean="0"/>
              <a:t>=128 Bytes, </a:t>
            </a:r>
            <a:r>
              <a:rPr lang="en-US" dirty="0" err="1" smtClean="0"/>
              <a:t>memsize</a:t>
            </a:r>
            <a:r>
              <a:rPr lang="en-US" dirty="0" smtClean="0"/>
              <a:t>=512KBytes.</a:t>
            </a:r>
          </a:p>
          <a:p>
            <a:pPr lvl="2"/>
            <a:r>
              <a:rPr lang="en-US" dirty="0" smtClean="0"/>
              <a:t>Use </a:t>
            </a:r>
            <a:r>
              <a:rPr lang="en-US" dirty="0" err="1" smtClean="0"/>
              <a:t>getopt</a:t>
            </a:r>
            <a:r>
              <a:rPr lang="en-US" dirty="0" smtClean="0"/>
              <a:t>() to parse them.</a:t>
            </a:r>
          </a:p>
          <a:p>
            <a:pPr lvl="3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www.gnu.org/software/libc/manual/html_node/Example-of-Getopt.html</a:t>
            </a:r>
            <a:endParaRPr lang="en-US" dirty="0" smtClean="0"/>
          </a:p>
          <a:p>
            <a:pPr marL="771525" lvl="3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</p:spTree>
    <p:extLst>
      <p:ext uri="{BB962C8B-B14F-4D97-AF65-F5344CB8AC3E}">
        <p14:creationId xmlns:p14="http://schemas.microsoft.com/office/powerpoint/2010/main" val="235070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1026" name="Picture 2" descr="Image result for questi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940" y="2053806"/>
            <a:ext cx="1762125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87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 language</a:t>
            </a:r>
          </a:p>
          <a:p>
            <a:pPr lvl="1"/>
            <a:r>
              <a:rPr lang="en-US" dirty="0" smtClean="0"/>
              <a:t>Basic variables: </a:t>
            </a:r>
            <a:r>
              <a:rPr lang="en-US" b="1" dirty="0"/>
              <a:t>char</a:t>
            </a:r>
            <a:r>
              <a:rPr lang="en-US" dirty="0"/>
              <a:t> (</a:t>
            </a:r>
            <a:r>
              <a:rPr lang="en-US" dirty="0" smtClean="0"/>
              <a:t>8</a:t>
            </a:r>
            <a:r>
              <a:rPr lang="en-US" dirty="0"/>
              <a:t> bits</a:t>
            </a:r>
            <a:r>
              <a:rPr lang="en-US" dirty="0" smtClean="0"/>
              <a:t>), </a:t>
            </a:r>
            <a:r>
              <a:rPr lang="en-US" b="1" dirty="0" smtClean="0"/>
              <a:t>short</a:t>
            </a:r>
            <a:r>
              <a:rPr lang="en-US" dirty="0" smtClean="0"/>
              <a:t> (16), </a:t>
            </a:r>
            <a:r>
              <a:rPr lang="en-US" b="1" dirty="0" err="1" smtClean="0"/>
              <a:t>int</a:t>
            </a:r>
            <a:r>
              <a:rPr lang="en-US" dirty="0" smtClean="0"/>
              <a:t> (32), </a:t>
            </a:r>
            <a:r>
              <a:rPr lang="en-US" b="1" dirty="0" smtClean="0"/>
              <a:t>long</a:t>
            </a:r>
            <a:r>
              <a:rPr lang="en-US" dirty="0" smtClean="0"/>
              <a:t> (64), (</a:t>
            </a:r>
            <a:r>
              <a:rPr lang="en-US" b="1" dirty="0" smtClean="0"/>
              <a:t>unsigned</a:t>
            </a:r>
            <a:r>
              <a:rPr lang="en-US" dirty="0" smtClean="0"/>
              <a:t> keyword)</a:t>
            </a:r>
          </a:p>
          <a:p>
            <a:pPr lvl="2"/>
            <a:r>
              <a:rPr lang="en-US" dirty="0" err="1"/>
              <a:t>s</a:t>
            </a:r>
            <a:r>
              <a:rPr lang="en-US" dirty="0" err="1" smtClean="0"/>
              <a:t>izeof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a; long b; unsigned char c;</a:t>
            </a:r>
          </a:p>
          <a:p>
            <a:pPr lvl="1"/>
            <a:r>
              <a:rPr lang="en-US" dirty="0" smtClean="0"/>
              <a:t>Control: </a:t>
            </a:r>
            <a:r>
              <a:rPr lang="en-US" b="1" dirty="0" smtClean="0"/>
              <a:t>if</a:t>
            </a:r>
            <a:r>
              <a:rPr lang="en-US" dirty="0" smtClean="0"/>
              <a:t> … </a:t>
            </a:r>
            <a:r>
              <a:rPr lang="en-US" b="1" dirty="0" smtClean="0"/>
              <a:t>else</a:t>
            </a:r>
            <a:r>
              <a:rPr lang="en-US" dirty="0" smtClean="0"/>
              <a:t> (</a:t>
            </a:r>
            <a:r>
              <a:rPr lang="en-US" b="1" dirty="0" smtClean="0"/>
              <a:t>if</a:t>
            </a:r>
            <a:r>
              <a:rPr lang="en-US" dirty="0" smtClean="0"/>
              <a:t>)…, </a:t>
            </a:r>
            <a:r>
              <a:rPr lang="en-US" b="1" dirty="0" smtClean="0"/>
              <a:t>switch</a:t>
            </a:r>
            <a:r>
              <a:rPr lang="en-US" dirty="0" smtClean="0"/>
              <a:t> … </a:t>
            </a:r>
            <a:r>
              <a:rPr lang="en-US" b="1" dirty="0" smtClean="0"/>
              <a:t>case</a:t>
            </a:r>
            <a:r>
              <a:rPr lang="en-US" dirty="0" smtClean="0"/>
              <a:t> … </a:t>
            </a:r>
            <a:r>
              <a:rPr lang="en-US" b="1" dirty="0" smtClean="0"/>
              <a:t>default</a:t>
            </a:r>
            <a:r>
              <a:rPr lang="en-US" dirty="0" smtClean="0"/>
              <a:t>, </a:t>
            </a:r>
            <a:r>
              <a:rPr lang="en-US" b="1" dirty="0" smtClean="0"/>
              <a:t>for</a:t>
            </a:r>
            <a:r>
              <a:rPr lang="en-US" dirty="0" smtClean="0"/>
              <a:t> and </a:t>
            </a:r>
            <a:r>
              <a:rPr lang="en-US" b="1" dirty="0" smtClean="0"/>
              <a:t>while</a:t>
            </a:r>
            <a:r>
              <a:rPr lang="en-US" dirty="0" smtClean="0"/>
              <a:t> loop</a:t>
            </a:r>
          </a:p>
          <a:p>
            <a:pPr lvl="2"/>
            <a:r>
              <a:rPr lang="en-US" dirty="0" smtClean="0"/>
              <a:t>dead loop: while(1) or for(;;);</a:t>
            </a:r>
          </a:p>
          <a:p>
            <a:pPr lvl="1"/>
            <a:r>
              <a:rPr lang="en-US" dirty="0" smtClean="0"/>
              <a:t>Array[]</a:t>
            </a:r>
          </a:p>
          <a:p>
            <a:pPr lvl="2"/>
            <a:r>
              <a:rPr lang="en-US" dirty="0" smtClean="0"/>
              <a:t>char a[10], where a is the address of the array.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56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 language</a:t>
            </a:r>
          </a:p>
          <a:p>
            <a:pPr lvl="1"/>
            <a:r>
              <a:rPr lang="en-US" dirty="0" smtClean="0"/>
              <a:t>Pointer</a:t>
            </a:r>
            <a:r>
              <a:rPr lang="en-US" dirty="0"/>
              <a:t>* (store the address)</a:t>
            </a:r>
          </a:p>
          <a:p>
            <a:pPr lvl="2"/>
            <a:r>
              <a:rPr lang="en-US" dirty="0" err="1"/>
              <a:t>int</a:t>
            </a:r>
            <a:r>
              <a:rPr lang="en-US" dirty="0"/>
              <a:t>* p</a:t>
            </a:r>
          </a:p>
          <a:p>
            <a:pPr lvl="2"/>
            <a:r>
              <a:rPr lang="en-US" dirty="0"/>
              <a:t>&amp; to get the address, e.g. </a:t>
            </a:r>
            <a:r>
              <a:rPr lang="en-US" dirty="0" err="1"/>
              <a:t>int</a:t>
            </a:r>
            <a:r>
              <a:rPr lang="en-US" dirty="0"/>
              <a:t> a=1; </a:t>
            </a:r>
            <a:r>
              <a:rPr lang="en-US" dirty="0" err="1"/>
              <a:t>int</a:t>
            </a:r>
            <a:r>
              <a:rPr lang="en-US" dirty="0"/>
              <a:t>* p = &amp;a</a:t>
            </a:r>
          </a:p>
          <a:p>
            <a:pPr lvl="2"/>
            <a:r>
              <a:rPr lang="en-US" dirty="0"/>
              <a:t>* to access the data in that address, e.g. *p = 2; so now a=2.</a:t>
            </a:r>
          </a:p>
          <a:p>
            <a:pPr lvl="2"/>
            <a:r>
              <a:rPr lang="en-US" dirty="0"/>
              <a:t>Pointer can point to a function, e.g. void (*</a:t>
            </a:r>
            <a:r>
              <a:rPr lang="en-US" dirty="0" smtClean="0"/>
              <a:t>p)(</a:t>
            </a:r>
            <a:r>
              <a:rPr lang="en-US" dirty="0" err="1" smtClean="0"/>
              <a:t>int</a:t>
            </a:r>
            <a:r>
              <a:rPr lang="en-US" dirty="0" smtClean="0"/>
              <a:t>, char*) defines </a:t>
            </a:r>
            <a:r>
              <a:rPr lang="en-US" dirty="0"/>
              <a:t>a pointer to a function like void </a:t>
            </a:r>
            <a:r>
              <a:rPr lang="en-US" dirty="0" err="1"/>
              <a:t>func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a, char* b</a:t>
            </a:r>
            <a:r>
              <a:rPr lang="en-US" dirty="0" smtClean="0"/>
              <a:t>); //useful in Linux kernel development</a:t>
            </a:r>
          </a:p>
          <a:p>
            <a:pPr lvl="2"/>
            <a:r>
              <a:rPr lang="en-US" dirty="0" err="1"/>
              <a:t>int</a:t>
            </a:r>
            <a:r>
              <a:rPr lang="en-US" dirty="0"/>
              <a:t> (*p)[4</a:t>
            </a:r>
            <a:r>
              <a:rPr lang="en-US" dirty="0" smtClean="0"/>
              <a:t>] vs </a:t>
            </a:r>
            <a:r>
              <a:rPr lang="en-US" dirty="0" err="1" smtClean="0"/>
              <a:t>int</a:t>
            </a:r>
            <a:r>
              <a:rPr lang="en-US" dirty="0" smtClean="0"/>
              <a:t> *p[4]?</a:t>
            </a:r>
          </a:p>
          <a:p>
            <a:pPr lvl="2"/>
            <a:r>
              <a:rPr lang="en-US" altLang="zh-CN" dirty="0" smtClean="0"/>
              <a:t>Now we have an array like “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a[6]”, how to define a pointer to it, such than we can use the pointer to read/write it?</a:t>
            </a:r>
            <a:endParaRPr lang="en-US" dirty="0"/>
          </a:p>
          <a:p>
            <a:pPr lvl="2"/>
            <a:r>
              <a:rPr lang="en-US" altLang="zh-CN" dirty="0"/>
              <a:t>Now we have an array like “</a:t>
            </a:r>
            <a:r>
              <a:rPr lang="en-US" altLang="zh-CN" dirty="0" err="1"/>
              <a:t>int</a:t>
            </a:r>
            <a:r>
              <a:rPr lang="en-US" altLang="zh-CN" dirty="0"/>
              <a:t> </a:t>
            </a:r>
            <a:r>
              <a:rPr lang="en-US" altLang="zh-CN" dirty="0" smtClean="0"/>
              <a:t>b[6][4]”, </a:t>
            </a:r>
            <a:r>
              <a:rPr lang="en-US" altLang="zh-CN" dirty="0"/>
              <a:t>how to define a pointer to it, such than we can use the pointer to read/write it?</a:t>
            </a:r>
            <a:endParaRPr lang="en-US" dirty="0"/>
          </a:p>
          <a:p>
            <a:pPr lvl="2"/>
            <a:r>
              <a:rPr lang="en-US" dirty="0" err="1" smtClean="0"/>
              <a:t>int</a:t>
            </a:r>
            <a:r>
              <a:rPr lang="en-US" dirty="0" smtClean="0"/>
              <a:t> *p = a;</a:t>
            </a:r>
          </a:p>
          <a:p>
            <a:pPr lvl="2"/>
            <a:r>
              <a:rPr lang="en-US" dirty="0" err="1"/>
              <a:t>int</a:t>
            </a:r>
            <a:r>
              <a:rPr lang="en-US" dirty="0"/>
              <a:t> *p = </a:t>
            </a:r>
            <a:r>
              <a:rPr lang="en-US" dirty="0" smtClean="0"/>
              <a:t>b, or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(*</a:t>
            </a:r>
            <a:r>
              <a:rPr lang="en-US" dirty="0" smtClean="0"/>
              <a:t>p)[4] = b; (*(p+1))[2] = 3 or p[1][2] = 3; </a:t>
            </a:r>
          </a:p>
          <a:p>
            <a:pPr marL="685800" lvl="2" indent="0">
              <a:buNone/>
            </a:pPr>
            <a:r>
              <a:rPr lang="en-US" dirty="0" smtClean="0"/>
              <a:t>// p+1 means that the address + 4*</a:t>
            </a:r>
            <a:r>
              <a:rPr lang="en-US" dirty="0" err="1" smtClean="0"/>
              <a:t>sizeof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Double pointer </a:t>
            </a:r>
            <a:r>
              <a:rPr lang="en-US" dirty="0" err="1" smtClean="0"/>
              <a:t>int</a:t>
            </a:r>
            <a:r>
              <a:rPr lang="en-US" dirty="0" smtClean="0"/>
              <a:t> **p, a pointer to a pointer. </a:t>
            </a:r>
            <a:r>
              <a:rPr lang="en-US" smtClean="0"/>
              <a:t>When to </a:t>
            </a:r>
            <a:r>
              <a:rPr lang="en-US" dirty="0" smtClean="0"/>
              <a:t>use?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232243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68867"/>
            <a:ext cx="8229600" cy="5340358"/>
          </a:xfrm>
        </p:spPr>
        <p:txBody>
          <a:bodyPr>
            <a:noAutofit/>
          </a:bodyPr>
          <a:lstStyle/>
          <a:p>
            <a:r>
              <a:rPr lang="en-US" sz="4000" dirty="0" smtClean="0"/>
              <a:t>No need to sign-in.</a:t>
            </a:r>
          </a:p>
          <a:p>
            <a:r>
              <a:rPr lang="en-US" sz="4000" dirty="0" smtClean="0"/>
              <a:t>You can choose any environment for code compiling.</a:t>
            </a:r>
          </a:p>
          <a:p>
            <a:r>
              <a:rPr lang="en-US" sz="4000" dirty="0"/>
              <a:t>Machine problems (MPs)</a:t>
            </a:r>
          </a:p>
          <a:p>
            <a:pPr lvl="1"/>
            <a:r>
              <a:rPr lang="en-US" sz="3200" dirty="0"/>
              <a:t>Individual work;</a:t>
            </a:r>
          </a:p>
          <a:p>
            <a:pPr lvl="1"/>
            <a:r>
              <a:rPr lang="en-US" sz="3200" dirty="0" smtClean="0"/>
              <a:t>Vocareum built-in capabilities </a:t>
            </a:r>
            <a:r>
              <a:rPr lang="en-US" sz="3200" dirty="0" smtClean="0"/>
              <a:t>will </a:t>
            </a:r>
            <a:r>
              <a:rPr lang="en-US" sz="3200" dirty="0"/>
              <a:t>be used on all of them </a:t>
            </a:r>
            <a:r>
              <a:rPr lang="en-US" sz="3200" dirty="0" smtClean="0"/>
              <a:t>to </a:t>
            </a:r>
            <a:r>
              <a:rPr lang="en-US" sz="3200" dirty="0"/>
              <a:t>detect plagiarism.</a:t>
            </a:r>
          </a:p>
          <a:p>
            <a:pPr lvl="1"/>
            <a:r>
              <a:rPr lang="en-US" sz="3200" dirty="0" smtClean="0"/>
              <a:t>Late submission</a:t>
            </a:r>
          </a:p>
          <a:p>
            <a:pPr lvl="2"/>
            <a:r>
              <a:rPr lang="en-US" dirty="0" smtClean="0"/>
              <a:t>Refer to the syllabus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policies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35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22867"/>
            <a:ext cx="8229600" cy="567795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 </a:t>
            </a:r>
            <a:r>
              <a:rPr lang="en-US" dirty="0" smtClean="0"/>
              <a:t>language</a:t>
            </a:r>
          </a:p>
          <a:p>
            <a:pPr lvl="1"/>
            <a:r>
              <a:rPr lang="en-US" dirty="0" err="1" smtClean="0"/>
              <a:t>Struct</a:t>
            </a:r>
            <a:endParaRPr lang="en-US" dirty="0" smtClean="0"/>
          </a:p>
          <a:p>
            <a:pPr lvl="2"/>
            <a:r>
              <a:rPr lang="en-US" dirty="0" err="1" smtClean="0"/>
              <a:t>struct</a:t>
            </a:r>
            <a:r>
              <a:rPr lang="en-US" dirty="0" smtClean="0"/>
              <a:t> student{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netid</a:t>
            </a:r>
            <a:r>
              <a:rPr lang="en-US" dirty="0" smtClean="0"/>
              <a:t>; char name[64</a:t>
            </a:r>
            <a:r>
              <a:rPr lang="en-US" dirty="0"/>
              <a:t>] </a:t>
            </a:r>
            <a:r>
              <a:rPr lang="en-US" dirty="0" smtClean="0"/>
              <a:t>; …};</a:t>
            </a:r>
            <a:endParaRPr lang="en-US" dirty="0"/>
          </a:p>
          <a:p>
            <a:pPr lvl="1"/>
            <a:r>
              <a:rPr lang="en-US" dirty="0"/>
              <a:t>Function()</a:t>
            </a:r>
          </a:p>
          <a:p>
            <a:pPr lvl="2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func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a, char* </a:t>
            </a:r>
            <a:r>
              <a:rPr lang="en-US" dirty="0" smtClean="0"/>
              <a:t>b) </a:t>
            </a:r>
            <a:r>
              <a:rPr lang="en-US" dirty="0"/>
              <a:t>{ return 0; </a:t>
            </a:r>
            <a:r>
              <a:rPr lang="en-US" dirty="0" smtClean="0"/>
              <a:t>} //note, function name is also the address of the function, so we can let p = </a:t>
            </a:r>
            <a:r>
              <a:rPr lang="en-US" dirty="0" err="1" smtClean="0"/>
              <a:t>func</a:t>
            </a:r>
            <a:r>
              <a:rPr lang="en-US" dirty="0" smtClean="0"/>
              <a:t>;</a:t>
            </a:r>
            <a:endParaRPr lang="en-US" dirty="0"/>
          </a:p>
          <a:p>
            <a:pPr lvl="2"/>
            <a:r>
              <a:rPr lang="en-US" dirty="0"/>
              <a:t>main(); </a:t>
            </a:r>
            <a:r>
              <a:rPr lang="en-US" dirty="0" smtClean="0"/>
              <a:t>//entry </a:t>
            </a:r>
            <a:r>
              <a:rPr lang="en-US" dirty="0"/>
              <a:t>point of the program</a:t>
            </a:r>
          </a:p>
          <a:p>
            <a:pPr lvl="2"/>
            <a:r>
              <a:rPr lang="en-US" dirty="0" err="1"/>
              <a:t>printf</a:t>
            </a:r>
            <a:r>
              <a:rPr lang="en-US" dirty="0" smtClean="0"/>
              <a:t>(“some string %d\n”, </a:t>
            </a:r>
            <a:r>
              <a:rPr lang="en-US" dirty="0" err="1" smtClean="0"/>
              <a:t>aaa</a:t>
            </a:r>
            <a:r>
              <a:rPr lang="en-US" dirty="0" smtClean="0"/>
              <a:t>); //</a:t>
            </a:r>
            <a:r>
              <a:rPr lang="en-US" dirty="0" err="1" smtClean="0"/>
              <a:t>aaa</a:t>
            </a:r>
            <a:r>
              <a:rPr lang="en-US" dirty="0" smtClean="0"/>
              <a:t> is an integer variable </a:t>
            </a:r>
            <a:endParaRPr lang="en-US" dirty="0"/>
          </a:p>
          <a:p>
            <a:pPr lvl="1"/>
            <a:r>
              <a:rPr lang="en-US" dirty="0" smtClean="0"/>
              <a:t>Definition</a:t>
            </a:r>
          </a:p>
          <a:p>
            <a:pPr lvl="2"/>
            <a:r>
              <a:rPr lang="en-US" dirty="0" smtClean="0"/>
              <a:t>#define MAX 100 //note, there is no semicolon here</a:t>
            </a:r>
          </a:p>
          <a:p>
            <a:pPr lvl="1"/>
            <a:r>
              <a:rPr lang="en-US" dirty="0" err="1" smtClean="0"/>
              <a:t>Typedef</a:t>
            </a:r>
            <a:endParaRPr lang="en-US" dirty="0" smtClean="0"/>
          </a:p>
          <a:p>
            <a:pPr lvl="2"/>
            <a:r>
              <a:rPr lang="en-US" dirty="0" err="1" smtClean="0"/>
              <a:t>typedef</a:t>
            </a:r>
            <a:r>
              <a:rPr lang="en-US" dirty="0" smtClean="0"/>
              <a:t> unsigned char byte;</a:t>
            </a:r>
          </a:p>
          <a:p>
            <a:pPr lvl="2"/>
            <a:r>
              <a:rPr lang="en-US" dirty="0" err="1" smtClean="0"/>
              <a:t>typedef</a:t>
            </a:r>
            <a:r>
              <a:rPr lang="en-US" dirty="0" smtClean="0"/>
              <a:t> </a:t>
            </a:r>
            <a:r>
              <a:rPr lang="en-US" dirty="0" err="1" smtClean="0"/>
              <a:t>struct</a:t>
            </a:r>
            <a:r>
              <a:rPr lang="en-US" dirty="0" smtClean="0"/>
              <a:t> student </a:t>
            </a:r>
            <a:r>
              <a:rPr lang="en-US" dirty="0" err="1" smtClean="0"/>
              <a:t>student_t</a:t>
            </a:r>
            <a:r>
              <a:rPr lang="en-US" dirty="0" smtClean="0"/>
              <a:t>;</a:t>
            </a:r>
          </a:p>
          <a:p>
            <a:pPr lvl="2"/>
            <a:r>
              <a:rPr lang="en-US" dirty="0" err="1"/>
              <a:t>typedef</a:t>
            </a:r>
            <a:r>
              <a:rPr lang="en-US" dirty="0"/>
              <a:t> </a:t>
            </a:r>
            <a:r>
              <a:rPr lang="en-US" dirty="0" smtClean="0"/>
              <a:t>void (*FUNC)(</a:t>
            </a:r>
            <a:r>
              <a:rPr lang="en-US" dirty="0" err="1" smtClean="0"/>
              <a:t>int</a:t>
            </a:r>
            <a:r>
              <a:rPr lang="en-US" dirty="0" smtClean="0"/>
              <a:t>,</a:t>
            </a:r>
            <a:r>
              <a:rPr lang="en-US" dirty="0"/>
              <a:t> char*</a:t>
            </a:r>
            <a:r>
              <a:rPr lang="en-US" dirty="0" smtClean="0"/>
              <a:t>); //so FUNC f defines a function pointer.</a:t>
            </a:r>
          </a:p>
          <a:p>
            <a:pPr lvl="1"/>
            <a:r>
              <a:rPr lang="en-US" dirty="0" smtClean="0"/>
              <a:t>Comment</a:t>
            </a:r>
          </a:p>
          <a:p>
            <a:pPr lvl="2"/>
            <a:r>
              <a:rPr lang="en-US" dirty="0" smtClean="0"/>
              <a:t>/* */ cannot be nested</a:t>
            </a:r>
          </a:p>
          <a:p>
            <a:pPr lvl="2"/>
            <a:r>
              <a:rPr lang="en-US" dirty="0" smtClean="0"/>
              <a:t>//</a:t>
            </a:r>
          </a:p>
          <a:p>
            <a:pPr lvl="2"/>
            <a:r>
              <a:rPr lang="en-US" dirty="0" smtClean="0"/>
              <a:t>#if 0 … #</a:t>
            </a:r>
            <a:r>
              <a:rPr lang="en-US" dirty="0" err="1" smtClean="0"/>
              <a:t>endif</a:t>
            </a:r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54247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22866"/>
            <a:ext cx="8229600" cy="565890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Compiler (compile and link)</a:t>
            </a:r>
          </a:p>
          <a:p>
            <a:pPr lvl="1"/>
            <a:r>
              <a:rPr lang="en-US" dirty="0" err="1" smtClean="0"/>
              <a:t>gcc</a:t>
            </a:r>
            <a:r>
              <a:rPr lang="en-US" dirty="0" smtClean="0"/>
              <a:t>/</a:t>
            </a:r>
            <a:r>
              <a:rPr lang="en-US" dirty="0"/>
              <a:t>g++</a:t>
            </a:r>
            <a:r>
              <a:rPr lang="en-US" dirty="0" smtClean="0"/>
              <a:t>: C compiler/</a:t>
            </a:r>
            <a:r>
              <a:rPr lang="en-US" dirty="0"/>
              <a:t>C++ </a:t>
            </a:r>
            <a:r>
              <a:rPr lang="en-US" dirty="0" smtClean="0"/>
              <a:t>compiler</a:t>
            </a:r>
          </a:p>
          <a:p>
            <a:pPr lvl="1"/>
            <a:r>
              <a:rPr lang="en-US" dirty="0" err="1" smtClean="0"/>
              <a:t>gcc</a:t>
            </a:r>
            <a:r>
              <a:rPr lang="en-US" dirty="0" smtClean="0"/>
              <a:t>/g++ -o </a:t>
            </a:r>
            <a:r>
              <a:rPr lang="en-US" dirty="0" err="1" smtClean="0"/>
              <a:t>exename</a:t>
            </a:r>
            <a:r>
              <a:rPr lang="en-US" dirty="0" smtClean="0"/>
              <a:t> </a:t>
            </a:r>
            <a:r>
              <a:rPr lang="en-US" dirty="0" err="1" smtClean="0"/>
              <a:t>file.c</a:t>
            </a:r>
            <a:r>
              <a:rPr lang="en-US" dirty="0" smtClean="0"/>
              <a:t> , only one source file</a:t>
            </a:r>
          </a:p>
          <a:p>
            <a:pPr lvl="1"/>
            <a:r>
              <a:rPr lang="en-US" dirty="0" smtClean="0"/>
              <a:t> more than one source files</a:t>
            </a:r>
          </a:p>
          <a:p>
            <a:pPr lvl="2"/>
            <a:r>
              <a:rPr lang="en-US" dirty="0" err="1"/>
              <a:t>gcc</a:t>
            </a:r>
            <a:r>
              <a:rPr lang="en-US" dirty="0"/>
              <a:t>/g++ </a:t>
            </a:r>
            <a:r>
              <a:rPr lang="en-US" dirty="0" smtClean="0"/>
              <a:t>-c -g file1.c (</a:t>
            </a:r>
            <a:r>
              <a:rPr lang="en-US" dirty="0" smtClean="0">
                <a:solidFill>
                  <a:srgbClr val="FF0000"/>
                </a:solidFill>
              </a:rPr>
              <a:t>compile</a:t>
            </a:r>
            <a:r>
              <a:rPr lang="en-US" dirty="0" smtClean="0"/>
              <a:t>) //-g is adding debug information</a:t>
            </a:r>
          </a:p>
          <a:p>
            <a:pPr lvl="2"/>
            <a:r>
              <a:rPr lang="en-US" dirty="0" err="1" smtClean="0"/>
              <a:t>gcc</a:t>
            </a:r>
            <a:r>
              <a:rPr lang="en-US" dirty="0" smtClean="0"/>
              <a:t>/g</a:t>
            </a:r>
            <a:r>
              <a:rPr lang="en-US" dirty="0"/>
              <a:t>++ </a:t>
            </a:r>
            <a:r>
              <a:rPr lang="en-US" dirty="0" smtClean="0"/>
              <a:t>-c -g file2.c (</a:t>
            </a:r>
            <a:r>
              <a:rPr lang="en-US" dirty="0">
                <a:solidFill>
                  <a:srgbClr val="FF0000"/>
                </a:solidFill>
              </a:rPr>
              <a:t>compile</a:t>
            </a:r>
            <a:r>
              <a:rPr lang="en-US" dirty="0"/>
              <a:t>)</a:t>
            </a:r>
          </a:p>
          <a:p>
            <a:pPr lvl="2"/>
            <a:r>
              <a:rPr lang="en-US" dirty="0" err="1" smtClean="0"/>
              <a:t>gcc</a:t>
            </a:r>
            <a:r>
              <a:rPr lang="en-US" dirty="0" smtClean="0"/>
              <a:t>/g++ -o </a:t>
            </a:r>
            <a:r>
              <a:rPr lang="en-US" dirty="0" err="1" smtClean="0"/>
              <a:t>exename</a:t>
            </a:r>
            <a:r>
              <a:rPr lang="en-US" dirty="0" smtClean="0"/>
              <a:t> file1.o file2.o (</a:t>
            </a:r>
            <a:r>
              <a:rPr lang="en-US" dirty="0" smtClean="0">
                <a:solidFill>
                  <a:srgbClr val="FF0000"/>
                </a:solidFill>
              </a:rPr>
              <a:t>link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Makefile</a:t>
            </a:r>
            <a:endParaRPr lang="en-US" dirty="0" smtClean="0"/>
          </a:p>
          <a:p>
            <a:pPr lvl="1"/>
            <a:r>
              <a:rPr lang="en-US" dirty="0" smtClean="0"/>
              <a:t>Automatically call the instructions above in a smarter </a:t>
            </a:r>
            <a:r>
              <a:rPr lang="en-US" dirty="0"/>
              <a:t>manner (incremental compile).</a:t>
            </a:r>
            <a:endParaRPr lang="en-US" dirty="0" smtClean="0"/>
          </a:p>
          <a:p>
            <a:pPr lvl="2"/>
            <a:r>
              <a:rPr lang="en-US" dirty="0" smtClean="0"/>
              <a:t>make -f </a:t>
            </a:r>
            <a:r>
              <a:rPr lang="en-US" dirty="0" err="1" smtClean="0"/>
              <a:t>makefile_name</a:t>
            </a:r>
            <a:endParaRPr lang="en-US" dirty="0" smtClean="0"/>
          </a:p>
          <a:p>
            <a:pPr lvl="1"/>
            <a:r>
              <a:rPr lang="en-US" dirty="0" err="1" smtClean="0"/>
              <a:t>automake</a:t>
            </a:r>
            <a:r>
              <a:rPr lang="en-US" dirty="0" smtClean="0"/>
              <a:t>, </a:t>
            </a:r>
            <a:r>
              <a:rPr lang="en-US" dirty="0" err="1" smtClean="0"/>
              <a:t>cmake</a:t>
            </a:r>
            <a:r>
              <a:rPr lang="en-US" dirty="0" smtClean="0"/>
              <a:t>, </a:t>
            </a:r>
            <a:r>
              <a:rPr lang="en-US" dirty="0" err="1" smtClean="0"/>
              <a:t>scons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 are tools for auto-generating </a:t>
            </a:r>
            <a:r>
              <a:rPr lang="en-US" dirty="0" err="1" smtClean="0"/>
              <a:t>makefile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Debugger</a:t>
            </a:r>
          </a:p>
          <a:p>
            <a:pPr lvl="1"/>
            <a:r>
              <a:rPr lang="en-US" dirty="0" err="1" smtClean="0"/>
              <a:t>gdb</a:t>
            </a:r>
            <a:endParaRPr lang="en-US" dirty="0" smtClean="0"/>
          </a:p>
          <a:p>
            <a:r>
              <a:rPr lang="en-US" dirty="0" smtClean="0"/>
              <a:t>Object file inspector</a:t>
            </a:r>
          </a:p>
          <a:p>
            <a:pPr lvl="1"/>
            <a:r>
              <a:rPr lang="en-US" dirty="0" err="1" smtClean="0"/>
              <a:t>objdump</a:t>
            </a:r>
            <a:r>
              <a:rPr lang="en-US" dirty="0" smtClean="0"/>
              <a:t>  //not useful for us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10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Bash (Command line environment </a:t>
            </a:r>
            <a:r>
              <a:rPr lang="en-US" dirty="0"/>
              <a:t>o</a:t>
            </a:r>
            <a:r>
              <a:rPr lang="en-US" dirty="0" smtClean="0"/>
              <a:t>n Unix/Linux)</a:t>
            </a:r>
          </a:p>
          <a:p>
            <a:pPr lvl="1"/>
            <a:r>
              <a:rPr lang="en-US" dirty="0" smtClean="0"/>
              <a:t>Use “command --help” to get the command options</a:t>
            </a:r>
          </a:p>
          <a:p>
            <a:pPr lvl="1"/>
            <a:r>
              <a:rPr lang="en-US" dirty="0" err="1"/>
              <a:t>l</a:t>
            </a:r>
            <a:r>
              <a:rPr lang="en-US" dirty="0" err="1" smtClean="0"/>
              <a:t>s</a:t>
            </a:r>
            <a:r>
              <a:rPr lang="en-US" dirty="0" smtClean="0"/>
              <a:t> (-l) (list)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d (change directory)</a:t>
            </a:r>
          </a:p>
          <a:p>
            <a:pPr lvl="1"/>
            <a:r>
              <a:rPr lang="en-US" dirty="0" err="1" smtClean="0"/>
              <a:t>pwd</a:t>
            </a:r>
            <a:r>
              <a:rPr lang="en-US" dirty="0" smtClean="0"/>
              <a:t> (</a:t>
            </a:r>
            <a:r>
              <a:rPr lang="en-US" dirty="0"/>
              <a:t>print working </a:t>
            </a:r>
            <a:r>
              <a:rPr lang="en-US" dirty="0" smtClean="0"/>
              <a:t>directory)</a:t>
            </a:r>
          </a:p>
          <a:p>
            <a:pPr lvl="1"/>
            <a:r>
              <a:rPr lang="en-US" dirty="0" err="1" smtClean="0"/>
              <a:t>ps</a:t>
            </a:r>
            <a:r>
              <a:rPr lang="en-US" dirty="0" smtClean="0"/>
              <a:t> -</a:t>
            </a:r>
            <a:r>
              <a:rPr lang="en-US" dirty="0" err="1" smtClean="0"/>
              <a:t>ef</a:t>
            </a:r>
            <a:r>
              <a:rPr lang="en-US" dirty="0" smtClean="0"/>
              <a:t> (to get the #</a:t>
            </a:r>
            <a:r>
              <a:rPr lang="en-US" dirty="0" err="1" smtClean="0"/>
              <a:t>pid</a:t>
            </a:r>
            <a:r>
              <a:rPr lang="en-US" dirty="0" smtClean="0"/>
              <a:t> of a process, i.e. a running program)</a:t>
            </a:r>
          </a:p>
          <a:p>
            <a:pPr lvl="1"/>
            <a:r>
              <a:rPr lang="en-US" dirty="0"/>
              <a:t>k</a:t>
            </a:r>
            <a:r>
              <a:rPr lang="en-US" dirty="0" smtClean="0"/>
              <a:t>ill #</a:t>
            </a:r>
            <a:r>
              <a:rPr lang="en-US" dirty="0" err="1" smtClean="0"/>
              <a:t>pid</a:t>
            </a:r>
            <a:endParaRPr lang="en-US" dirty="0" smtClean="0"/>
          </a:p>
          <a:p>
            <a:pPr lvl="1"/>
            <a:r>
              <a:rPr lang="en-US" dirty="0" smtClean="0"/>
              <a:t>vi, </a:t>
            </a:r>
            <a:r>
              <a:rPr lang="en-US" dirty="0" err="1" smtClean="0"/>
              <a:t>emacs</a:t>
            </a:r>
            <a:r>
              <a:rPr lang="en-US" dirty="0" smtClean="0"/>
              <a:t> (terminal based editor)</a:t>
            </a:r>
          </a:p>
          <a:p>
            <a:pPr lvl="1"/>
            <a:r>
              <a:rPr lang="en-US" dirty="0"/>
              <a:t>make</a:t>
            </a:r>
          </a:p>
          <a:p>
            <a:r>
              <a:rPr lang="en-US" dirty="0" smtClean="0"/>
              <a:t>IDE</a:t>
            </a:r>
          </a:p>
          <a:p>
            <a:pPr lvl="1"/>
            <a:r>
              <a:rPr lang="en-US" dirty="0" smtClean="0"/>
              <a:t>Eclipse CDT</a:t>
            </a:r>
          </a:p>
          <a:p>
            <a:pPr lvl="1"/>
            <a:r>
              <a:rPr lang="en-US" dirty="0" smtClean="0"/>
              <a:t>Notepad++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68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Machine Problems (MP’s)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Total 9 MP’s of varying complexity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Some </a:t>
            </a:r>
            <a:r>
              <a:rPr lang="en-US" dirty="0" smtClean="0"/>
              <a:t>MP’s may also allocate opportunities for bonus points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MP’s are designed to stay in sync with subject matter covered in class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MP 1 and 2 are designed to get the students ramped up on understanding C memory allocation, pointer arithmetic, etc.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Rest of the MP’s leverage class learning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CSCE-313 </a:t>
            </a:r>
            <a:r>
              <a:rPr lang="en-US" smtClean="0"/>
              <a:t>Fall 2016</a:t>
            </a:r>
            <a:endParaRPr lang="en-US"/>
          </a:p>
        </p:txBody>
      </p:sp>
      <p:sp>
        <p:nvSpPr>
          <p:cNvPr id="21509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9pPr>
          </a:lstStyle>
          <a:p>
            <a:fld id="{A572BB25-114B-4059-AE12-7D4C0C43765E}" type="slidenum">
              <a:rPr lang="en-US" altLang="en-US">
                <a:solidFill>
                  <a:srgbClr val="898989"/>
                </a:solidFill>
              </a:rPr>
              <a:pPr/>
              <a:t>3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24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Problems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CSCE-313 Spring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AD93096-5B34-4342-9326-69289CEAE4C2}" type="slidenum">
              <a:rPr lang="en-US" smtClean="0"/>
              <a:pPr/>
              <a:t>4</a:t>
            </a:fld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-1" y="1752600"/>
          <a:ext cx="9144001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1">
                  <a:extLst>
                    <a:ext uri="{9D8B030D-6E8A-4147-A177-3AD203B41FA5}">
                      <a16:colId xmlns:a16="http://schemas.microsoft.com/office/drawing/2014/main" val="142310512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679112606"/>
                    </a:ext>
                  </a:extLst>
                </a:gridCol>
                <a:gridCol w="3587666">
                  <a:extLst>
                    <a:ext uri="{9D8B030D-6E8A-4147-A177-3AD203B41FA5}">
                      <a16:colId xmlns:a16="http://schemas.microsoft.com/office/drawing/2014/main" val="2527814083"/>
                    </a:ext>
                  </a:extLst>
                </a:gridCol>
                <a:gridCol w="1746334">
                  <a:extLst>
                    <a:ext uri="{9D8B030D-6E8A-4147-A177-3AD203B41FA5}">
                      <a16:colId xmlns:a16="http://schemas.microsoft.com/office/drawing/2014/main" val="2432813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Machine Problem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Key Learnings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Complexity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837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MP1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High Performance</a:t>
                      </a:r>
                      <a:r>
                        <a:rPr lang="en-US" sz="2400" baseline="0" dirty="0" smtClean="0"/>
                        <a:t> Linked List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C++</a:t>
                      </a:r>
                      <a:r>
                        <a:rPr lang="en-US" sz="2400" baseline="0" dirty="0" smtClean="0"/>
                        <a:t> refresh, cost of system calls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LOW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763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MP2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Memory Allocator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Memory Management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MED-HIGH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452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MP3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System Calls and Critical OS Functions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Inner </a:t>
                      </a:r>
                      <a:r>
                        <a:rPr lang="en-US" sz="2400" baseline="0" dirty="0" smtClean="0"/>
                        <a:t>workings of some key system commands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LOW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17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MP4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UNIX Process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Anatomy</a:t>
                      </a:r>
                      <a:r>
                        <a:rPr lang="en-US" sz="2400" baseline="0" dirty="0" smtClean="0"/>
                        <a:t> and Attributes of a UNIX process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LOW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866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MP5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UNIX Shell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Creation and Execution of a Unix Shell,</a:t>
                      </a:r>
                      <a:r>
                        <a:rPr lang="en-US" sz="2400" baseline="0" dirty="0" smtClean="0"/>
                        <a:t> basic functions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MED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939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578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Problems (contd.)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CSCE-313 Spring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AD93096-5B34-4342-9326-69289CEAE4C2}" type="slidenum">
              <a:rPr lang="en-US" smtClean="0"/>
              <a:pPr/>
              <a:t>5</a:t>
            </a:fld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-1" y="1752600"/>
          <a:ext cx="9144001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1">
                  <a:extLst>
                    <a:ext uri="{9D8B030D-6E8A-4147-A177-3AD203B41FA5}">
                      <a16:colId xmlns:a16="http://schemas.microsoft.com/office/drawing/2014/main" val="1423105129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679112606"/>
                    </a:ext>
                  </a:extLst>
                </a:gridCol>
                <a:gridCol w="3587666">
                  <a:extLst>
                    <a:ext uri="{9D8B030D-6E8A-4147-A177-3AD203B41FA5}">
                      <a16:colId xmlns:a16="http://schemas.microsoft.com/office/drawing/2014/main" val="2527814083"/>
                    </a:ext>
                  </a:extLst>
                </a:gridCol>
                <a:gridCol w="1746334">
                  <a:extLst>
                    <a:ext uri="{9D8B030D-6E8A-4147-A177-3AD203B41FA5}">
                      <a16:colId xmlns:a16="http://schemas.microsoft.com/office/drawing/2014/main" val="2432813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Machine Problem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Key Learnings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Complexity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837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MP6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Scheduler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Scheduling Policies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MED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763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MP7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Threaded Client-Server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Threading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LOW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452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MP8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Advanced</a:t>
                      </a:r>
                      <a:r>
                        <a:rPr lang="en-US" sz="2400" baseline="0" dirty="0" smtClean="0"/>
                        <a:t> Client-Server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Threading, Synchronization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MED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17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MP9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IPC</a:t>
                      </a:r>
                      <a:r>
                        <a:rPr lang="en-US" sz="2400" baseline="0" dirty="0" smtClean="0"/>
                        <a:t> Mechanisms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Threading, Synchronization, IPC Mechanisms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MED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866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381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MP Teams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679027"/>
            <a:ext cx="8229600" cy="567733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Team Membership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You are expected to work in teams of 2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Team memberships must be finalized by the </a:t>
            </a:r>
            <a:r>
              <a:rPr lang="en-US" sz="2600" b="1" dirty="0" smtClean="0"/>
              <a:t>end of this week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Any unresolved situations will need to be brought to the Instructor’s notice for quick resolution given the brevity of MP schedule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26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2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CSCE-313 </a:t>
            </a:r>
            <a:r>
              <a:rPr lang="en-US" dirty="0" smtClean="0"/>
              <a:t>Fall 2016</a:t>
            </a:r>
            <a:endParaRPr lang="en-US" dirty="0"/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9pPr>
          </a:lstStyle>
          <a:p>
            <a:fld id="{18DDC0AD-9021-495A-8DC0-21BBF1545AAA}" type="slidenum">
              <a:rPr lang="en-US" altLang="en-US">
                <a:solidFill>
                  <a:srgbClr val="898989"/>
                </a:solidFill>
              </a:rPr>
              <a:pPr/>
              <a:t>6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98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MP Code </a:t>
            </a:r>
            <a:r>
              <a:rPr lang="en-US" altLang="en-US" dirty="0" err="1" smtClean="0"/>
              <a:t>Turnin</a:t>
            </a:r>
            <a:endParaRPr lang="en-US" altLang="en-US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Students must strictly follow the instructions provided in Machine Problem statement</a:t>
            </a:r>
          </a:p>
          <a:p>
            <a:pPr lvl="1" eaLnBrk="1" hangingPunct="1"/>
            <a:r>
              <a:rPr lang="en-US" altLang="en-US" sz="3200" dirty="0" smtClean="0"/>
              <a:t>It is difficult to grade unless instructions are followed</a:t>
            </a:r>
          </a:p>
          <a:p>
            <a:pPr eaLnBrk="1" hangingPunct="1"/>
            <a:r>
              <a:rPr lang="en-US" altLang="en-US" sz="3200" dirty="0" smtClean="0"/>
              <a:t>Code must be turned in on </a:t>
            </a:r>
            <a:r>
              <a:rPr lang="en-US" altLang="en-US" sz="3200" b="1" dirty="0" smtClean="0"/>
              <a:t>Vocareum</a:t>
            </a:r>
            <a:r>
              <a:rPr lang="en-US" altLang="en-US" sz="3200" dirty="0" smtClean="0"/>
              <a:t> available on vocareum.com by </a:t>
            </a:r>
            <a:r>
              <a:rPr lang="en-US" altLang="en-US" sz="3200" dirty="0" smtClean="0"/>
              <a:t>11:59pm the </a:t>
            </a:r>
            <a:r>
              <a:rPr lang="en-US" altLang="en-US" sz="3200" dirty="0" smtClean="0"/>
              <a:t>due date</a:t>
            </a:r>
          </a:p>
          <a:p>
            <a:pPr lvl="1" eaLnBrk="1" hangingPunct="1"/>
            <a:endParaRPr lang="en-US" altLang="en-US" sz="3200" dirty="0" smtClean="0"/>
          </a:p>
          <a:p>
            <a:pPr eaLnBrk="1" hangingPunct="1">
              <a:buFontTx/>
              <a:buNone/>
            </a:pPr>
            <a:endParaRPr lang="en-US" alt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CSCE-313 </a:t>
            </a:r>
            <a:r>
              <a:rPr lang="en-US" smtClean="0"/>
              <a:t>Fall 2016</a:t>
            </a:r>
            <a:endParaRPr lang="en-US"/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9pPr>
          </a:lstStyle>
          <a:p>
            <a:fld id="{F6DAB067-33B3-4A98-B63E-8FD96BC03458}" type="slidenum">
              <a:rPr lang="en-US" altLang="en-US">
                <a:solidFill>
                  <a:srgbClr val="898989"/>
                </a:solidFill>
              </a:rPr>
              <a:pPr/>
              <a:t>7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38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MP Grading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679027"/>
            <a:ext cx="8598310" cy="5340358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sz="3200" dirty="0" smtClean="0"/>
              <a:t>Grading </a:t>
            </a:r>
            <a:r>
              <a:rPr lang="en-US" sz="3200" dirty="0" smtClean="0"/>
              <a:t>Rubric will be published for each MP on </a:t>
            </a:r>
            <a:r>
              <a:rPr lang="en-US" sz="3200" dirty="0" smtClean="0"/>
              <a:t>release</a:t>
            </a:r>
          </a:p>
          <a:p>
            <a:pPr>
              <a:defRPr/>
            </a:pPr>
            <a:r>
              <a:rPr lang="en-US" sz="3200" dirty="0" smtClean="0"/>
              <a:t>Prelim grading for functionality will be done automagically in Vocareum. </a:t>
            </a:r>
            <a:r>
              <a:rPr lang="en-US" sz="3200" dirty="0" smtClean="0"/>
              <a:t>Final Grading (enhanced testing, code demo, code quality, report) will be done in the lab. Extent will be determined on a case-by-case basis.</a:t>
            </a:r>
            <a:endParaRPr lang="en-US" sz="3200" dirty="0" smtClean="0"/>
          </a:p>
          <a:p>
            <a:pPr>
              <a:defRPr/>
            </a:pPr>
            <a:r>
              <a:rPr lang="en-US" sz="3200" dirty="0" smtClean="0"/>
              <a:t>Both </a:t>
            </a:r>
            <a:r>
              <a:rPr lang="en-US" sz="3200" dirty="0" smtClean="0"/>
              <a:t>team members must be present in the lab for grading and must be prepared to explain their work as requested by the TA</a:t>
            </a:r>
          </a:p>
          <a:p>
            <a:pPr>
              <a:defRPr/>
            </a:pPr>
            <a:r>
              <a:rPr lang="en-US" sz="3200" dirty="0" smtClean="0"/>
              <a:t>TA’s reserve the right to grade some aspects of machine problems (e.g. reports) offline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2400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24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CSCE-313 </a:t>
            </a:r>
            <a:r>
              <a:rPr lang="en-US" smtClean="0"/>
              <a:t>Fall 2016</a:t>
            </a:r>
            <a:endParaRPr lang="en-US"/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9pPr>
          </a:lstStyle>
          <a:p>
            <a:fld id="{E02E3403-ED14-449F-A253-4FE53C7137CB}" type="slidenum">
              <a:rPr lang="en-US" altLang="en-US">
                <a:solidFill>
                  <a:srgbClr val="898989"/>
                </a:solidFill>
              </a:rPr>
              <a:pPr/>
              <a:t>8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16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MP Help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gdb</a:t>
            </a:r>
            <a:r>
              <a:rPr lang="en-US" dirty="0" smtClean="0"/>
              <a:t> debugging tool</a:t>
            </a:r>
          </a:p>
          <a:p>
            <a:pPr marL="914400" lvl="1" indent="-514350" eaLnBrk="1" fontAlgn="auto" hangingPunct="1">
              <a:spcAft>
                <a:spcPts val="0"/>
              </a:spcAft>
              <a:defRPr/>
            </a:pPr>
            <a:r>
              <a:rPr lang="en-US" dirty="0" smtClean="0"/>
              <a:t>Look at https://www.cs.cmu.edu/~gilpin/tutorial/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Lab meetings</a:t>
            </a:r>
          </a:p>
          <a:p>
            <a:pPr marL="971550" lvl="1" indent="-514350" eaLnBrk="1" fontAlgn="auto" hangingPunct="1">
              <a:spcAft>
                <a:spcPts val="0"/>
              </a:spcAft>
              <a:defRPr/>
            </a:pPr>
            <a:r>
              <a:rPr lang="en-US" dirty="0" smtClean="0"/>
              <a:t>Most effective (face-to-face)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Office hours of PTs</a:t>
            </a:r>
          </a:p>
          <a:p>
            <a:pPr marL="971550" lvl="1" indent="-514350" eaLnBrk="1" fontAlgn="auto" hangingPunct="1">
              <a:spcAft>
                <a:spcPts val="0"/>
              </a:spcAft>
              <a:defRPr/>
            </a:pPr>
            <a:r>
              <a:rPr lang="en-US" dirty="0" smtClean="0"/>
              <a:t>All over the week and also some in weekend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Piazza Discussion</a:t>
            </a:r>
          </a:p>
          <a:p>
            <a:pPr marL="971550" lvl="1" indent="-514350" eaLnBrk="1" fontAlgn="auto" hangingPunct="1">
              <a:spcAft>
                <a:spcPts val="0"/>
              </a:spcAft>
              <a:defRPr/>
            </a:pPr>
            <a:r>
              <a:rPr lang="en-US" dirty="0" smtClean="0"/>
              <a:t>Frequently Asked Questions (1)</a:t>
            </a:r>
          </a:p>
          <a:p>
            <a:pPr marL="971550" lvl="1" indent="-514350" eaLnBrk="1" fontAlgn="auto" hangingPunct="1">
              <a:spcAft>
                <a:spcPts val="0"/>
              </a:spcAft>
              <a:defRPr/>
            </a:pPr>
            <a:r>
              <a:rPr lang="en-US" dirty="0" smtClean="0"/>
              <a:t>New Questions/Discussion (2)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trike="dblStrike" dirty="0" smtClean="0"/>
              <a:t>Email </a:t>
            </a:r>
          </a:p>
          <a:p>
            <a:pPr marL="971550" lvl="1" indent="-514350" eaLnBrk="1" fontAlgn="auto" hangingPunct="1">
              <a:spcAft>
                <a:spcPts val="0"/>
              </a:spcAft>
              <a:defRPr/>
            </a:pPr>
            <a:r>
              <a:rPr lang="en-US" strike="dblStrike" dirty="0" smtClean="0"/>
              <a:t>Hard for the teaching </a:t>
            </a:r>
            <a:r>
              <a:rPr lang="en-US" strike="dblStrike" dirty="0" smtClean="0"/>
              <a:t>staff</a:t>
            </a:r>
            <a:r>
              <a:rPr lang="en-US" strike="dblStrike" dirty="0" smtClean="0"/>
              <a:t>, when helping with code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CSCE-313 </a:t>
            </a:r>
            <a:r>
              <a:rPr lang="en-US" smtClean="0"/>
              <a:t>Fall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halkboard" charset="0"/>
                <a:ea typeface="MS PGothic" panose="020B0600070205080204" pitchFamily="34" charset="-128"/>
              </a:defRPr>
            </a:lvl9pPr>
          </a:lstStyle>
          <a:p>
            <a:fld id="{532FC436-4D89-4209-A4FB-D51CEB68A7ED}" type="slidenum">
              <a:rPr lang="en-US" altLang="en-US">
                <a:solidFill>
                  <a:srgbClr val="898989"/>
                </a:solidFill>
              </a:rPr>
              <a:pPr/>
              <a:t>9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6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C3968092-EA4A-4455-938E-CD9119151D1F}" vid="{C85F7731-A8F4-44DF-9BC6-34B1324735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381</TotalTime>
  <Words>1385</Words>
  <Application>Microsoft Office PowerPoint</Application>
  <PresentationFormat>On-screen Show (4:3)</PresentationFormat>
  <Paragraphs>238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MS PGothic</vt:lpstr>
      <vt:lpstr>宋体</vt:lpstr>
      <vt:lpstr>Arial</vt:lpstr>
      <vt:lpstr>Calibri</vt:lpstr>
      <vt:lpstr>Chalkboard</vt:lpstr>
      <vt:lpstr>Times New Roman</vt:lpstr>
      <vt:lpstr>Theme1</vt:lpstr>
      <vt:lpstr>CSCE 313 LAB session</vt:lpstr>
      <vt:lpstr>Lab policies</vt:lpstr>
      <vt:lpstr>Machine Problems (MP’s)</vt:lpstr>
      <vt:lpstr>Machine Problems</vt:lpstr>
      <vt:lpstr>Machine Problems (contd.)</vt:lpstr>
      <vt:lpstr>MP Teams</vt:lpstr>
      <vt:lpstr>MP Code Turnin</vt:lpstr>
      <vt:lpstr>MP Grading</vt:lpstr>
      <vt:lpstr>MP Help Resources</vt:lpstr>
      <vt:lpstr>MP Submission</vt:lpstr>
      <vt:lpstr>MP1</vt:lpstr>
      <vt:lpstr>Idea</vt:lpstr>
      <vt:lpstr>Example - insert</vt:lpstr>
      <vt:lpstr>Example - delete</vt:lpstr>
      <vt:lpstr>Implementation</vt:lpstr>
      <vt:lpstr>Implementation</vt:lpstr>
      <vt:lpstr>Questions?</vt:lpstr>
      <vt:lpstr>Background</vt:lpstr>
      <vt:lpstr>Background</vt:lpstr>
      <vt:lpstr>Background</vt:lpstr>
      <vt:lpstr>Background</vt:lpstr>
      <vt:lpstr>Background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313: MP1</dc:title>
  <dc:creator>张韦</dc:creator>
  <cp:lastModifiedBy>Tyagi, Aakash</cp:lastModifiedBy>
  <cp:revision>61</cp:revision>
  <dcterms:created xsi:type="dcterms:W3CDTF">2016-08-28T22:32:58Z</dcterms:created>
  <dcterms:modified xsi:type="dcterms:W3CDTF">2017-01-23T22:10:13Z</dcterms:modified>
</cp:coreProperties>
</file>