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80" r:id="rId13"/>
    <p:sldId id="278" r:id="rId14"/>
    <p:sldId id="279" r:id="rId15"/>
  </p:sldIdLst>
  <p:sldSz cx="9144000" cy="6858000" type="screen4x3"/>
  <p:notesSz cx="7010400" cy="92964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14" y="7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2/28/2017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2/28/2017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2/28/2017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2/28/2017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2/28/2017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2/28/2017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2/28/2017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2/28/2017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2/28/2017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2/28/2017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2/28/2017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2/28/2017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6096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MP4: The UNIX Shell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0273" y="1727299"/>
            <a:ext cx="7315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3200" dirty="0"/>
              <a:t>exec*()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3200" dirty="0"/>
              <a:t>fork()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3200" dirty="0"/>
              <a:t>wait()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3200" dirty="0"/>
              <a:t>system()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3200" dirty="0"/>
              <a:t>pipe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3200" dirty="0"/>
              <a:t>Background command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3200" dirty="0"/>
              <a:t>Special command</a:t>
            </a:r>
          </a:p>
        </p:txBody>
      </p:sp>
    </p:spTree>
    <p:extLst>
      <p:ext uri="{BB962C8B-B14F-4D97-AF65-F5344CB8AC3E}">
        <p14:creationId xmlns:p14="http://schemas.microsoft.com/office/powerpoint/2010/main" val="823912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Background command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337" y="1295400"/>
            <a:ext cx="7620000" cy="5334000"/>
          </a:xfrm>
        </p:spPr>
        <p:txBody>
          <a:bodyPr>
            <a:noAutofit/>
          </a:bodyPr>
          <a:lstStyle/>
          <a:p>
            <a:r>
              <a:rPr lang="en-US" sz="2600" dirty="0"/>
              <a:t>If the parent process doesn’t wait, the child process will end up as a zombie after finish: Not good!</a:t>
            </a:r>
          </a:p>
          <a:p>
            <a:r>
              <a:rPr lang="en-US" sz="2600" dirty="0"/>
              <a:t>Instead of using the blocking </a:t>
            </a:r>
            <a:r>
              <a:rPr lang="en-US" sz="2600" dirty="0">
                <a:solidFill>
                  <a:srgbClr val="C00000"/>
                </a:solidFill>
              </a:rPr>
              <a:t>wait()</a:t>
            </a:r>
            <a:r>
              <a:rPr lang="en-US" sz="2600" dirty="0"/>
              <a:t>, use waitpid() with option </a:t>
            </a:r>
            <a:r>
              <a:rPr lang="en-US" sz="2600" dirty="0">
                <a:solidFill>
                  <a:srgbClr val="C00000"/>
                </a:solidFill>
              </a:rPr>
              <a:t>WNOHANG</a:t>
            </a:r>
            <a:r>
              <a:rPr lang="en-US" sz="2600" dirty="0"/>
              <a:t> instead.</a:t>
            </a:r>
          </a:p>
          <a:p>
            <a:pPr lvl="1"/>
            <a:r>
              <a:rPr lang="en-US" sz="2400" dirty="0"/>
              <a:t>Need to periodically poll the status of the child process</a:t>
            </a:r>
          </a:p>
          <a:p>
            <a:pPr lvl="1"/>
            <a:r>
              <a:rPr lang="en-US" sz="2400" dirty="0"/>
              <a:t>Or capture the SIGCHLD signal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795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command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cd</a:t>
            </a:r>
          </a:p>
          <a:p>
            <a:pPr lvl="1"/>
            <a:r>
              <a:rPr lang="en-US" dirty="0"/>
              <a:t>Call </a:t>
            </a:r>
            <a:r>
              <a:rPr lang="en-US" dirty="0" err="1">
                <a:solidFill>
                  <a:srgbClr val="FF0000"/>
                </a:solidFill>
              </a:rPr>
              <a:t>chdir</a:t>
            </a:r>
            <a:r>
              <a:rPr lang="en-US" dirty="0">
                <a:solidFill>
                  <a:srgbClr val="FF0000"/>
                </a:solidFill>
              </a:rPr>
              <a:t>() </a:t>
            </a:r>
            <a:r>
              <a:rPr lang="en-US" dirty="0"/>
              <a:t>to do the job.</a:t>
            </a:r>
          </a:p>
          <a:p>
            <a:endParaRPr lang="en-US" dirty="0"/>
          </a:p>
          <a:p>
            <a:r>
              <a:rPr lang="en-US" dirty="0"/>
              <a:t>exit</a:t>
            </a:r>
          </a:p>
          <a:p>
            <a:pPr lvl="1"/>
            <a:r>
              <a:rPr lang="en-US" dirty="0"/>
              <a:t>Should we wait for the background process to finish?</a:t>
            </a:r>
          </a:p>
          <a:p>
            <a:pPr lvl="2"/>
            <a:r>
              <a:rPr lang="en-US" dirty="0"/>
              <a:t>You can either wait for it or just kill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8113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MP4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Allow users to pipe the standard output from one command to the input of another an arbitrary number of times.</a:t>
            </a:r>
          </a:p>
          <a:p>
            <a:r>
              <a:rPr lang="en-US" dirty="0"/>
              <a:t>Open a pipe</a:t>
            </a:r>
          </a:p>
          <a:p>
            <a:pPr lvl="1"/>
            <a:r>
              <a:rPr lang="en-US" dirty="0"/>
              <a:t>pipe()</a:t>
            </a:r>
          </a:p>
          <a:p>
            <a:r>
              <a:rPr lang="en-US" dirty="0"/>
              <a:t>Set </a:t>
            </a:r>
            <a:r>
              <a:rPr lang="en-US" dirty="0" err="1"/>
              <a:t>stdin</a:t>
            </a:r>
            <a:r>
              <a:rPr lang="en-US" dirty="0"/>
              <a:t> and </a:t>
            </a:r>
            <a:r>
              <a:rPr lang="en-US" dirty="0" err="1"/>
              <a:t>stdout</a:t>
            </a:r>
            <a:r>
              <a:rPr lang="en-US" dirty="0"/>
              <a:t> to a pipe</a:t>
            </a:r>
          </a:p>
          <a:p>
            <a:pPr lvl="1"/>
            <a:r>
              <a:rPr lang="en-US" dirty="0"/>
              <a:t>dup2()</a:t>
            </a:r>
          </a:p>
          <a:p>
            <a:r>
              <a:rPr lang="en-US" dirty="0"/>
              <a:t>Reference</a:t>
            </a:r>
          </a:p>
          <a:p>
            <a:pPr lvl="1"/>
            <a:r>
              <a:rPr lang="en-US" dirty="0"/>
              <a:t>man pipe</a:t>
            </a:r>
          </a:p>
          <a:p>
            <a:pPr lvl="1"/>
            <a:r>
              <a:rPr lang="en-US" dirty="0"/>
              <a:t>man dup2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6750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MP4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Allow users to specify whether the process will run in the background or foreground</a:t>
            </a:r>
            <a:br>
              <a:rPr lang="en-US" dirty="0"/>
            </a:br>
            <a:r>
              <a:rPr lang="en-US" dirty="0"/>
              <a:t>using an ’&amp;’. Backgrounding processes should not result in the creation of zombie</a:t>
            </a:r>
            <a:br>
              <a:rPr lang="en-US" dirty="0"/>
            </a:br>
            <a:r>
              <a:rPr lang="en-US" dirty="0"/>
              <a:t>processes.</a:t>
            </a:r>
          </a:p>
          <a:p>
            <a:pPr lvl="1"/>
            <a:r>
              <a:rPr lang="en-US" dirty="0"/>
              <a:t>Cannot use </a:t>
            </a:r>
            <a:r>
              <a:rPr lang="en-US" dirty="0" err="1">
                <a:solidFill>
                  <a:srgbClr val="FF0000"/>
                </a:solidFill>
              </a:rPr>
              <a:t>waitpid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pid</a:t>
            </a:r>
            <a:r>
              <a:rPr lang="en-US" dirty="0">
                <a:solidFill>
                  <a:srgbClr val="FF0000"/>
                </a:solidFill>
              </a:rPr>
              <a:t>, NULL, 0)</a:t>
            </a:r>
            <a:r>
              <a:rPr lang="en-US" dirty="0"/>
              <a:t>,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otherwise your shell will not accept new command until the old one finishes.</a:t>
            </a:r>
          </a:p>
          <a:p>
            <a:pPr lvl="1"/>
            <a:r>
              <a:rPr lang="en-US" dirty="0"/>
              <a:t>Two options:</a:t>
            </a:r>
          </a:p>
          <a:p>
            <a:pPr lvl="2"/>
            <a:r>
              <a:rPr lang="en-US" dirty="0" err="1">
                <a:solidFill>
                  <a:srgbClr val="FF0000"/>
                </a:solidFill>
              </a:rPr>
              <a:t>waitpid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pid</a:t>
            </a:r>
            <a:r>
              <a:rPr lang="en-US" dirty="0">
                <a:solidFill>
                  <a:srgbClr val="FF0000"/>
                </a:solidFill>
              </a:rPr>
              <a:t>, NULL, WNOHANG)</a:t>
            </a:r>
            <a:r>
              <a:rPr lang="en-US" dirty="0"/>
              <a:t>, a non-blocking version, poll is necessary. </a:t>
            </a:r>
          </a:p>
          <a:p>
            <a:pPr lvl="2"/>
            <a:r>
              <a:rPr lang="en-US" dirty="0"/>
              <a:t>Capture the SIGCHLD signal (a parent process will receive this signal whenever its child process exits)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2353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MP4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Allow your program to take an option ”-t” which will run your shell the same way,</a:t>
            </a:r>
            <a:br>
              <a:rPr lang="en-US" dirty="0"/>
            </a:br>
            <a:r>
              <a:rPr lang="en-US" dirty="0"/>
              <a:t>just without a prompt.</a:t>
            </a:r>
          </a:p>
          <a:p>
            <a:pPr lvl="1"/>
            <a:r>
              <a:rPr lang="en-US" dirty="0"/>
              <a:t>No prompt.</a:t>
            </a:r>
          </a:p>
          <a:p>
            <a:r>
              <a:rPr lang="en-US" dirty="0"/>
              <a:t>(Bonus) Allow users to specify a custom prompt which supports printing the current</a:t>
            </a:r>
            <a:br>
              <a:rPr lang="en-US" dirty="0"/>
            </a:br>
            <a:r>
              <a:rPr lang="en-US" dirty="0"/>
              <a:t>directory, username, current date, and current time.</a:t>
            </a:r>
          </a:p>
          <a:p>
            <a:pPr lvl="1"/>
            <a:r>
              <a:rPr lang="en-US" dirty="0"/>
              <a:t>A customized prompt.</a:t>
            </a:r>
          </a:p>
          <a:p>
            <a:pPr lvl="1"/>
            <a:r>
              <a:rPr lang="en-US" dirty="0"/>
              <a:t>E.g. user:/home/user/</a:t>
            </a:r>
            <a:r>
              <a:rPr lang="en-US" dirty="0" err="1"/>
              <a:t>svn</a:t>
            </a:r>
            <a:r>
              <a:rPr lang="en-US" dirty="0"/>
              <a:t>$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224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exec*( ) family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620000" cy="5181600"/>
          </a:xfrm>
        </p:spPr>
        <p:txBody>
          <a:bodyPr>
            <a:normAutofit/>
          </a:bodyPr>
          <a:lstStyle/>
          <a:p>
            <a:r>
              <a:rPr lang="en-US" sz="2400" dirty="0"/>
              <a:t>Basic</a:t>
            </a:r>
          </a:p>
          <a:p>
            <a:pPr lvl="1"/>
            <a:r>
              <a:rPr lang="en-US" dirty="0"/>
              <a:t>exec</a:t>
            </a:r>
            <a:r>
              <a:rPr lang="en-US" dirty="0">
                <a:solidFill>
                  <a:srgbClr val="C00000"/>
                </a:solidFill>
              </a:rPr>
              <a:t>l</a:t>
            </a:r>
            <a:r>
              <a:rPr lang="en-US" dirty="0"/>
              <a:t>(pathname, …): take a list of args</a:t>
            </a:r>
          </a:p>
          <a:p>
            <a:pPr lvl="1"/>
            <a:r>
              <a:rPr lang="en-US" dirty="0"/>
              <a:t>exec</a:t>
            </a:r>
            <a:r>
              <a:rPr lang="en-US" dirty="0">
                <a:solidFill>
                  <a:srgbClr val="C00000"/>
                </a:solidFill>
              </a:rPr>
              <a:t>v</a:t>
            </a:r>
            <a:r>
              <a:rPr lang="en-US" dirty="0"/>
              <a:t>(pathname, argv): take an array of args</a:t>
            </a:r>
          </a:p>
          <a:p>
            <a:pPr lvl="1"/>
            <a:r>
              <a:rPr lang="en-US" dirty="0"/>
              <a:t>E.g. </a:t>
            </a:r>
          </a:p>
          <a:p>
            <a:r>
              <a:rPr lang="en-US" sz="2400" dirty="0"/>
              <a:t>Custom environment</a:t>
            </a:r>
          </a:p>
          <a:p>
            <a:pPr lvl="1"/>
            <a:r>
              <a:rPr lang="en-US" dirty="0"/>
              <a:t>execl</a:t>
            </a:r>
            <a:r>
              <a:rPr lang="en-US" dirty="0">
                <a:solidFill>
                  <a:srgbClr val="C00000"/>
                </a:solidFill>
              </a:rPr>
              <a:t>e</a:t>
            </a:r>
            <a:r>
              <a:rPr lang="en-US" dirty="0"/>
              <a:t>(pathname, …, envp)</a:t>
            </a:r>
          </a:p>
          <a:p>
            <a:pPr lvl="1"/>
            <a:r>
              <a:rPr lang="en-US" dirty="0"/>
              <a:t>execv</a:t>
            </a:r>
            <a:r>
              <a:rPr lang="en-US" dirty="0">
                <a:solidFill>
                  <a:srgbClr val="C00000"/>
                </a:solidFill>
              </a:rPr>
              <a:t>e</a:t>
            </a:r>
            <a:r>
              <a:rPr lang="en-US" dirty="0"/>
              <a:t>(pathname, argv, envp)</a:t>
            </a:r>
          </a:p>
          <a:p>
            <a:pPr lvl="1"/>
            <a:r>
              <a:rPr lang="en-US" dirty="0"/>
              <a:t>E.g.</a:t>
            </a:r>
          </a:p>
          <a:p>
            <a:pPr lvl="1"/>
            <a:endParaRPr lang="en-US" dirty="0"/>
          </a:p>
          <a:p>
            <a:r>
              <a:rPr lang="en-US" sz="2400" dirty="0"/>
              <a:t>PATH</a:t>
            </a:r>
          </a:p>
          <a:p>
            <a:pPr lvl="1"/>
            <a:r>
              <a:rPr lang="en-US" dirty="0"/>
              <a:t>execl</a:t>
            </a:r>
            <a:r>
              <a:rPr lang="en-US" dirty="0">
                <a:solidFill>
                  <a:srgbClr val="C00000"/>
                </a:solidFill>
              </a:rPr>
              <a:t>p</a:t>
            </a:r>
            <a:r>
              <a:rPr lang="en-US" dirty="0"/>
              <a:t>(filename, …)</a:t>
            </a:r>
          </a:p>
          <a:p>
            <a:pPr lvl="1"/>
            <a:r>
              <a:rPr lang="en-US" dirty="0"/>
              <a:t>execv</a:t>
            </a:r>
            <a:r>
              <a:rPr lang="en-US" dirty="0">
                <a:solidFill>
                  <a:srgbClr val="C00000"/>
                </a:solidFill>
              </a:rPr>
              <a:t>p</a:t>
            </a:r>
            <a:r>
              <a:rPr lang="en-US" dirty="0"/>
              <a:t>(filename, argv)</a:t>
            </a:r>
          </a:p>
          <a:p>
            <a:pPr lvl="1"/>
            <a:r>
              <a:rPr lang="en-US" dirty="0"/>
              <a:t>E.g.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90963" y="2373868"/>
            <a:ext cx="4162230" cy="369332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int ret = execl(“/bin/ls”, “ls”, “-l”, (char*)0);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84036" y="3962400"/>
            <a:ext cx="6498254" cy="646331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char *env[] = { “HOME=/usr/home”, “LOGNAME=home”, (char*)0 };</a:t>
            </a:r>
          </a:p>
          <a:p>
            <a:r>
              <a:rPr lang="en-US" dirty="0"/>
              <a:t>int ret = execle(“/bin/ls”, “ls”, “-l”, (char*)0, env);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84036" y="5867400"/>
            <a:ext cx="3453446" cy="646331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char *cmd[] = { “ls”, “-l”, (char*)0 };</a:t>
            </a:r>
          </a:p>
          <a:p>
            <a:r>
              <a:rPr lang="en-US" dirty="0"/>
              <a:t>int ret = </a:t>
            </a:r>
            <a:r>
              <a:rPr lang="en-US"/>
              <a:t>execvp</a:t>
            </a:r>
            <a:r>
              <a:rPr lang="en-US" dirty="0"/>
              <a:t>(“ls”, cmd);</a:t>
            </a:r>
          </a:p>
        </p:txBody>
      </p:sp>
      <p:sp>
        <p:nvSpPr>
          <p:cNvPr id="8" name="Rectangle 7"/>
          <p:cNvSpPr/>
          <p:nvPr/>
        </p:nvSpPr>
        <p:spPr>
          <a:xfrm>
            <a:off x="4724400" y="2362200"/>
            <a:ext cx="838200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934200" y="3962400"/>
            <a:ext cx="838200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936081" y="5867400"/>
            <a:ext cx="838200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833163" y="4267200"/>
            <a:ext cx="838200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447800" y="4572000"/>
            <a:ext cx="5068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  <a:latin typeface="Wingdings" panose="05000000000000000000" pitchFamily="2" charset="2"/>
              </a:rPr>
              <a:t>ü</a:t>
            </a:r>
          </a:p>
        </p:txBody>
      </p:sp>
    </p:spTree>
    <p:extLst>
      <p:ext uri="{BB962C8B-B14F-4D97-AF65-F5344CB8AC3E}">
        <p14:creationId xmlns:p14="http://schemas.microsoft.com/office/powerpoint/2010/main" val="2858727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exec*( ) family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620000" cy="1600200"/>
          </a:xfrm>
        </p:spPr>
        <p:txBody>
          <a:bodyPr>
            <a:normAutofit/>
          </a:bodyPr>
          <a:lstStyle/>
          <a:p>
            <a:r>
              <a:rPr lang="en-US" sz="2400" dirty="0"/>
              <a:t>exec*() is a </a:t>
            </a:r>
            <a:r>
              <a:rPr lang="en-US" sz="2400" dirty="0">
                <a:solidFill>
                  <a:srgbClr val="C00000"/>
                </a:solidFill>
              </a:rPr>
              <a:t>brain transplant</a:t>
            </a:r>
            <a:r>
              <a:rPr lang="en-US" sz="2400" dirty="0"/>
              <a:t> function</a:t>
            </a:r>
          </a:p>
          <a:p>
            <a:pPr lvl="1"/>
            <a:r>
              <a:rPr lang="en-US" dirty="0"/>
              <a:t>Clears out the machine code of the calling program</a:t>
            </a:r>
          </a:p>
          <a:p>
            <a:pPr lvl="1"/>
            <a:r>
              <a:rPr lang="en-US" dirty="0"/>
              <a:t>Loads the code of the called program</a:t>
            </a:r>
          </a:p>
          <a:p>
            <a:pPr lvl="1"/>
            <a:r>
              <a:rPr lang="en-US" dirty="0"/>
              <a:t>Does not return on success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2819400"/>
            <a:ext cx="7562850" cy="2090754"/>
          </a:xfrm>
          <a:prstGeom prst="rect">
            <a:avLst/>
          </a:prstGeom>
        </p:spPr>
      </p:pic>
      <p:sp>
        <p:nvSpPr>
          <p:cNvPr id="16" name="Content Placeholder 2"/>
          <p:cNvSpPr txBox="1">
            <a:spLocks/>
          </p:cNvSpPr>
          <p:nvPr/>
        </p:nvSpPr>
        <p:spPr>
          <a:xfrm>
            <a:off x="504825" y="5029200"/>
            <a:ext cx="76200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Can we directly call exec() to handle a user’s command in our shell program?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NO! We’ll lose our shell</a:t>
            </a:r>
          </a:p>
          <a:p>
            <a:pPr lvl="1"/>
            <a:r>
              <a:rPr lang="en-US" dirty="0"/>
              <a:t>So what can we do?</a:t>
            </a:r>
          </a:p>
        </p:txBody>
      </p:sp>
    </p:spTree>
    <p:extLst>
      <p:ext uri="{BB962C8B-B14F-4D97-AF65-F5344CB8AC3E}">
        <p14:creationId xmlns:p14="http://schemas.microsoft.com/office/powerpoint/2010/main" val="2511265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fork( 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620000" cy="5105400"/>
          </a:xfrm>
        </p:spPr>
        <p:txBody>
          <a:bodyPr/>
          <a:lstStyle/>
          <a:p>
            <a:r>
              <a:rPr lang="en-US" sz="2600" dirty="0"/>
              <a:t>Create a new process</a:t>
            </a:r>
          </a:p>
          <a:p>
            <a:r>
              <a:rPr lang="en-US" sz="2600" dirty="0"/>
              <a:t>Return twice if succeed</a:t>
            </a:r>
          </a:p>
          <a:p>
            <a:pPr lvl="1"/>
            <a:r>
              <a:rPr lang="en-US" sz="2400" dirty="0"/>
              <a:t>0: child process</a:t>
            </a:r>
          </a:p>
          <a:p>
            <a:pPr lvl="1"/>
            <a:r>
              <a:rPr lang="en-US" sz="2400" dirty="0"/>
              <a:t>&gt;0: parent process, the return number is the child’s PID</a:t>
            </a:r>
          </a:p>
          <a:p>
            <a:r>
              <a:rPr lang="en-US" sz="2600" dirty="0"/>
              <a:t>So we have a new process, then what?</a:t>
            </a:r>
          </a:p>
          <a:p>
            <a:pPr lvl="1"/>
            <a:r>
              <a:rPr lang="en-US" sz="2400" dirty="0"/>
              <a:t>Call exec*() in the </a:t>
            </a:r>
            <a:r>
              <a:rPr lang="en-US" sz="2400" dirty="0">
                <a:solidFill>
                  <a:srgbClr val="C00000"/>
                </a:solidFill>
              </a:rPr>
              <a:t>child</a:t>
            </a:r>
            <a:r>
              <a:rPr lang="en-US" sz="2400" dirty="0"/>
              <a:t> process</a:t>
            </a:r>
          </a:p>
          <a:p>
            <a:pPr lvl="1"/>
            <a:endParaRPr lang="en-US" sz="2400" dirty="0"/>
          </a:p>
          <a:p>
            <a:r>
              <a:rPr lang="en-US" sz="2600" dirty="0"/>
              <a:t>Now the user’s command is running, how can we wait until it finishes so that to accept next command?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855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wait*( 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620000" cy="5105400"/>
          </a:xfrm>
        </p:spPr>
        <p:txBody>
          <a:bodyPr/>
          <a:lstStyle/>
          <a:p>
            <a:r>
              <a:rPr lang="en-US" sz="2600" dirty="0"/>
              <a:t>Synchronize with children</a:t>
            </a:r>
          </a:p>
          <a:p>
            <a:pPr lvl="1"/>
            <a:r>
              <a:rPr lang="en-US" sz="2400" dirty="0"/>
              <a:t>Block current process until one of its children terminates</a:t>
            </a:r>
          </a:p>
          <a:p>
            <a:pPr lvl="1"/>
            <a:r>
              <a:rPr lang="en-US" sz="2400" dirty="0"/>
              <a:t>Return value is the PID of terminated child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</a:t>
            </a:fld>
            <a:endParaRPr lang="en-US" dirty="0"/>
          </a:p>
        </p:txBody>
      </p:sp>
      <p:grpSp>
        <p:nvGrpSpPr>
          <p:cNvPr id="37" name="Group 36"/>
          <p:cNvGrpSpPr/>
          <p:nvPr/>
        </p:nvGrpSpPr>
        <p:grpSpPr>
          <a:xfrm>
            <a:off x="381000" y="3516745"/>
            <a:ext cx="7391400" cy="2286000"/>
            <a:chOff x="381000" y="3516745"/>
            <a:chExt cx="7391400" cy="2286000"/>
          </a:xfrm>
        </p:grpSpPr>
        <p:sp>
          <p:nvSpPr>
            <p:cNvPr id="5" name="Flowchart: Process 4"/>
            <p:cNvSpPr/>
            <p:nvPr/>
          </p:nvSpPr>
          <p:spPr>
            <a:xfrm>
              <a:off x="381000" y="4278745"/>
              <a:ext cx="1066800" cy="762000"/>
            </a:xfrm>
            <a:prstGeom prst="flowChartProcess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shell</a:t>
              </a:r>
            </a:p>
          </p:txBody>
        </p:sp>
        <p:sp>
          <p:nvSpPr>
            <p:cNvPr id="6" name="Flowchart: Process 5"/>
            <p:cNvSpPr/>
            <p:nvPr/>
          </p:nvSpPr>
          <p:spPr>
            <a:xfrm>
              <a:off x="2362200" y="3516745"/>
              <a:ext cx="1066800" cy="762000"/>
            </a:xfrm>
            <a:prstGeom prst="flowChartProcess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parent</a:t>
              </a:r>
            </a:p>
          </p:txBody>
        </p:sp>
        <p:sp>
          <p:nvSpPr>
            <p:cNvPr id="7" name="Flowchart: Process 6"/>
            <p:cNvSpPr/>
            <p:nvPr/>
          </p:nvSpPr>
          <p:spPr>
            <a:xfrm>
              <a:off x="2362200" y="5040745"/>
              <a:ext cx="1066800" cy="762000"/>
            </a:xfrm>
            <a:prstGeom prst="flowChartProcess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child</a:t>
              </a:r>
            </a:p>
          </p:txBody>
        </p:sp>
        <p:cxnSp>
          <p:nvCxnSpPr>
            <p:cNvPr id="16" name="Elbow Connector 15"/>
            <p:cNvCxnSpPr>
              <a:stCxn id="5" idx="3"/>
              <a:endCxn id="6" idx="1"/>
            </p:cNvCxnSpPr>
            <p:nvPr/>
          </p:nvCxnSpPr>
          <p:spPr>
            <a:xfrm flipV="1">
              <a:off x="1447800" y="3897745"/>
              <a:ext cx="914400" cy="762000"/>
            </a:xfrm>
            <a:prstGeom prst="bentConnector3">
              <a:avLst>
                <a:gd name="adj1" fmla="val 67172"/>
              </a:avLst>
            </a:prstGeom>
            <a:ln w="19050">
              <a:solidFill>
                <a:schemeClr val="accent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Elbow Connector 16"/>
            <p:cNvCxnSpPr>
              <a:stCxn id="5" idx="3"/>
              <a:endCxn id="7" idx="1"/>
            </p:cNvCxnSpPr>
            <p:nvPr/>
          </p:nvCxnSpPr>
          <p:spPr>
            <a:xfrm>
              <a:off x="1447800" y="4659745"/>
              <a:ext cx="914400" cy="762000"/>
            </a:xfrm>
            <a:prstGeom prst="bentConnector3">
              <a:avLst>
                <a:gd name="adj1" fmla="val 67172"/>
              </a:avLst>
            </a:prstGeom>
            <a:ln w="19050">
              <a:solidFill>
                <a:schemeClr val="accent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1493981" y="4290413"/>
              <a:ext cx="5564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fork</a:t>
              </a:r>
            </a:p>
          </p:txBody>
        </p:sp>
        <p:sp>
          <p:nvSpPr>
            <p:cNvPr id="23" name="Flowchart: Process 22"/>
            <p:cNvSpPr/>
            <p:nvPr/>
          </p:nvSpPr>
          <p:spPr>
            <a:xfrm>
              <a:off x="4114800" y="5040745"/>
              <a:ext cx="1295400" cy="762000"/>
            </a:xfrm>
            <a:prstGeom prst="flowChartProcess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cmd A</a:t>
              </a:r>
            </a:p>
          </p:txBody>
        </p:sp>
        <p:cxnSp>
          <p:nvCxnSpPr>
            <p:cNvPr id="25" name="Straight Arrow Connector 24"/>
            <p:cNvCxnSpPr>
              <a:stCxn id="7" idx="3"/>
              <a:endCxn id="23" idx="1"/>
            </p:cNvCxnSpPr>
            <p:nvPr/>
          </p:nvCxnSpPr>
          <p:spPr>
            <a:xfrm>
              <a:off x="3429000" y="5421745"/>
              <a:ext cx="685800" cy="0"/>
            </a:xfrm>
            <a:prstGeom prst="straightConnector1">
              <a:avLst/>
            </a:prstGeom>
            <a:ln w="19050">
              <a:solidFill>
                <a:schemeClr val="accent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3429000" y="5052413"/>
              <a:ext cx="6031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exec</a:t>
              </a:r>
            </a:p>
          </p:txBody>
        </p:sp>
        <p:sp>
          <p:nvSpPr>
            <p:cNvPr id="27" name="Flowchart: Process 26"/>
            <p:cNvSpPr/>
            <p:nvPr/>
          </p:nvSpPr>
          <p:spPr>
            <a:xfrm>
              <a:off x="6705600" y="4290413"/>
              <a:ext cx="1066800" cy="762000"/>
            </a:xfrm>
            <a:prstGeom prst="flowChartProcess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shell</a:t>
              </a:r>
            </a:p>
          </p:txBody>
        </p:sp>
        <p:cxnSp>
          <p:nvCxnSpPr>
            <p:cNvPr id="29" name="Elbow Connector 28"/>
            <p:cNvCxnSpPr>
              <a:stCxn id="23" idx="3"/>
              <a:endCxn id="27" idx="1"/>
            </p:cNvCxnSpPr>
            <p:nvPr/>
          </p:nvCxnSpPr>
          <p:spPr>
            <a:xfrm flipV="1">
              <a:off x="5410200" y="4671413"/>
              <a:ext cx="1295400" cy="750332"/>
            </a:xfrm>
            <a:prstGeom prst="bentConnector3">
              <a:avLst>
                <a:gd name="adj1" fmla="val 79233"/>
              </a:avLst>
            </a:prstGeom>
            <a:ln w="19050">
              <a:solidFill>
                <a:schemeClr val="accent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5377873" y="5070947"/>
              <a:ext cx="11120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terminate</a:t>
              </a:r>
            </a:p>
          </p:txBody>
        </p:sp>
        <p:cxnSp>
          <p:nvCxnSpPr>
            <p:cNvPr id="34" name="Elbow Connector 33"/>
            <p:cNvCxnSpPr>
              <a:stCxn id="6" idx="3"/>
              <a:endCxn id="27" idx="1"/>
            </p:cNvCxnSpPr>
            <p:nvPr/>
          </p:nvCxnSpPr>
          <p:spPr>
            <a:xfrm>
              <a:off x="3429000" y="3897745"/>
              <a:ext cx="3276600" cy="773668"/>
            </a:xfrm>
            <a:prstGeom prst="bentConnector3">
              <a:avLst>
                <a:gd name="adj1" fmla="val 91720"/>
              </a:avLst>
            </a:prstGeom>
            <a:ln w="19050">
              <a:solidFill>
                <a:schemeClr val="accent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4343400" y="3528413"/>
              <a:ext cx="5876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wait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38296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system ( 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620000" cy="5105400"/>
          </a:xfrm>
        </p:spPr>
        <p:txBody>
          <a:bodyPr/>
          <a:lstStyle/>
          <a:p>
            <a:r>
              <a:rPr lang="en-US" sz="2600" dirty="0"/>
              <a:t>A naïve approach for our shell program is to just use the system() function</a:t>
            </a:r>
          </a:p>
          <a:p>
            <a:pPr lvl="1"/>
            <a:r>
              <a:rPr lang="en-US" sz="2400" dirty="0"/>
              <a:t>Because it takes care of this part for you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381000" y="3516745"/>
            <a:ext cx="7391400" cy="2286000"/>
            <a:chOff x="381000" y="3516745"/>
            <a:chExt cx="7391400" cy="2286000"/>
          </a:xfrm>
        </p:grpSpPr>
        <p:sp>
          <p:nvSpPr>
            <p:cNvPr id="5" name="Flowchart: Process 4"/>
            <p:cNvSpPr/>
            <p:nvPr/>
          </p:nvSpPr>
          <p:spPr>
            <a:xfrm>
              <a:off x="381000" y="4278745"/>
              <a:ext cx="1066800" cy="762000"/>
            </a:xfrm>
            <a:prstGeom prst="flowChartProcess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shell</a:t>
              </a:r>
            </a:p>
          </p:txBody>
        </p:sp>
        <p:sp>
          <p:nvSpPr>
            <p:cNvPr id="6" name="Flowchart: Process 5"/>
            <p:cNvSpPr/>
            <p:nvPr/>
          </p:nvSpPr>
          <p:spPr>
            <a:xfrm>
              <a:off x="2362200" y="3516745"/>
              <a:ext cx="1066800" cy="762000"/>
            </a:xfrm>
            <a:prstGeom prst="flowChartProcess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parent</a:t>
              </a:r>
            </a:p>
          </p:txBody>
        </p:sp>
        <p:sp>
          <p:nvSpPr>
            <p:cNvPr id="7" name="Flowchart: Process 6"/>
            <p:cNvSpPr/>
            <p:nvPr/>
          </p:nvSpPr>
          <p:spPr>
            <a:xfrm>
              <a:off x="2362200" y="5040745"/>
              <a:ext cx="1066800" cy="762000"/>
            </a:xfrm>
            <a:prstGeom prst="flowChartProcess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child</a:t>
              </a:r>
            </a:p>
          </p:txBody>
        </p:sp>
        <p:cxnSp>
          <p:nvCxnSpPr>
            <p:cNvPr id="8" name="Elbow Connector 7"/>
            <p:cNvCxnSpPr>
              <a:stCxn id="5" idx="3"/>
              <a:endCxn id="6" idx="1"/>
            </p:cNvCxnSpPr>
            <p:nvPr/>
          </p:nvCxnSpPr>
          <p:spPr>
            <a:xfrm flipV="1">
              <a:off x="1447800" y="3897745"/>
              <a:ext cx="914400" cy="762000"/>
            </a:xfrm>
            <a:prstGeom prst="bentConnector3">
              <a:avLst>
                <a:gd name="adj1" fmla="val 67172"/>
              </a:avLst>
            </a:prstGeom>
            <a:ln w="19050">
              <a:solidFill>
                <a:schemeClr val="accent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Elbow Connector 8"/>
            <p:cNvCxnSpPr>
              <a:stCxn id="5" idx="3"/>
              <a:endCxn id="7" idx="1"/>
            </p:cNvCxnSpPr>
            <p:nvPr/>
          </p:nvCxnSpPr>
          <p:spPr>
            <a:xfrm>
              <a:off x="1447800" y="4659745"/>
              <a:ext cx="914400" cy="762000"/>
            </a:xfrm>
            <a:prstGeom prst="bentConnector3">
              <a:avLst>
                <a:gd name="adj1" fmla="val 67172"/>
              </a:avLst>
            </a:prstGeom>
            <a:ln w="19050">
              <a:solidFill>
                <a:schemeClr val="accent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1493981" y="4290413"/>
              <a:ext cx="5564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fork</a:t>
              </a:r>
            </a:p>
          </p:txBody>
        </p:sp>
        <p:sp>
          <p:nvSpPr>
            <p:cNvPr id="11" name="Flowchart: Process 10"/>
            <p:cNvSpPr/>
            <p:nvPr/>
          </p:nvSpPr>
          <p:spPr>
            <a:xfrm>
              <a:off x="4114800" y="5040745"/>
              <a:ext cx="1295400" cy="762000"/>
            </a:xfrm>
            <a:prstGeom prst="flowChartProcess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cmd A</a:t>
              </a:r>
            </a:p>
          </p:txBody>
        </p:sp>
        <p:cxnSp>
          <p:nvCxnSpPr>
            <p:cNvPr id="12" name="Straight Arrow Connector 11"/>
            <p:cNvCxnSpPr>
              <a:stCxn id="7" idx="3"/>
              <a:endCxn id="11" idx="1"/>
            </p:cNvCxnSpPr>
            <p:nvPr/>
          </p:nvCxnSpPr>
          <p:spPr>
            <a:xfrm>
              <a:off x="3429000" y="5421745"/>
              <a:ext cx="685800" cy="0"/>
            </a:xfrm>
            <a:prstGeom prst="straightConnector1">
              <a:avLst/>
            </a:prstGeom>
            <a:ln w="19050">
              <a:solidFill>
                <a:schemeClr val="accent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3429000" y="5052413"/>
              <a:ext cx="6031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exec</a:t>
              </a:r>
            </a:p>
          </p:txBody>
        </p:sp>
        <p:sp>
          <p:nvSpPr>
            <p:cNvPr id="14" name="Flowchart: Process 13"/>
            <p:cNvSpPr/>
            <p:nvPr/>
          </p:nvSpPr>
          <p:spPr>
            <a:xfrm>
              <a:off x="6705600" y="4290413"/>
              <a:ext cx="1066800" cy="762000"/>
            </a:xfrm>
            <a:prstGeom prst="flowChartProcess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shell</a:t>
              </a:r>
            </a:p>
          </p:txBody>
        </p:sp>
        <p:cxnSp>
          <p:nvCxnSpPr>
            <p:cNvPr id="15" name="Elbow Connector 14"/>
            <p:cNvCxnSpPr>
              <a:stCxn id="11" idx="3"/>
              <a:endCxn id="14" idx="1"/>
            </p:cNvCxnSpPr>
            <p:nvPr/>
          </p:nvCxnSpPr>
          <p:spPr>
            <a:xfrm flipV="1">
              <a:off x="5410200" y="4671413"/>
              <a:ext cx="1295400" cy="750332"/>
            </a:xfrm>
            <a:prstGeom prst="bentConnector3">
              <a:avLst>
                <a:gd name="adj1" fmla="val 79233"/>
              </a:avLst>
            </a:prstGeom>
            <a:ln w="19050">
              <a:solidFill>
                <a:schemeClr val="accent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377873" y="5070947"/>
              <a:ext cx="11120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terminate</a:t>
              </a:r>
            </a:p>
          </p:txBody>
        </p:sp>
        <p:cxnSp>
          <p:nvCxnSpPr>
            <p:cNvPr id="17" name="Elbow Connector 16"/>
            <p:cNvCxnSpPr>
              <a:stCxn id="6" idx="3"/>
              <a:endCxn id="14" idx="1"/>
            </p:cNvCxnSpPr>
            <p:nvPr/>
          </p:nvCxnSpPr>
          <p:spPr>
            <a:xfrm>
              <a:off x="3429000" y="3897745"/>
              <a:ext cx="3276600" cy="773668"/>
            </a:xfrm>
            <a:prstGeom prst="bentConnector3">
              <a:avLst>
                <a:gd name="adj1" fmla="val 91720"/>
              </a:avLst>
            </a:prstGeom>
            <a:ln w="19050">
              <a:solidFill>
                <a:schemeClr val="accent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4343400" y="3528413"/>
              <a:ext cx="5876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wait</a:t>
              </a:r>
            </a:p>
          </p:txBody>
        </p:sp>
      </p:grpSp>
      <p:sp>
        <p:nvSpPr>
          <p:cNvPr id="19" name="Rectangle 18"/>
          <p:cNvSpPr/>
          <p:nvPr/>
        </p:nvSpPr>
        <p:spPr>
          <a:xfrm>
            <a:off x="1493981" y="3200400"/>
            <a:ext cx="5059219" cy="28956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1" name="Straight Arrow Connector 20"/>
          <p:cNvCxnSpPr>
            <a:endCxn id="19" idx="0"/>
          </p:cNvCxnSpPr>
          <p:nvPr/>
        </p:nvCxnSpPr>
        <p:spPr>
          <a:xfrm flipH="1">
            <a:off x="4023591" y="2590800"/>
            <a:ext cx="426604" cy="609600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 rot="21185123">
            <a:off x="2623339" y="497377"/>
            <a:ext cx="32271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Keep your hands off!</a:t>
            </a:r>
          </a:p>
        </p:txBody>
      </p:sp>
    </p:spTree>
    <p:extLst>
      <p:ext uri="{BB962C8B-B14F-4D97-AF65-F5344CB8AC3E}">
        <p14:creationId xmlns:p14="http://schemas.microsoft.com/office/powerpoint/2010/main" val="2129374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pipe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337" y="1295400"/>
            <a:ext cx="7620000" cy="1600200"/>
          </a:xfrm>
        </p:spPr>
        <p:txBody>
          <a:bodyPr/>
          <a:lstStyle/>
          <a:p>
            <a:r>
              <a:rPr lang="en-US" sz="2600" dirty="0"/>
              <a:t>An interprocess communication channel</a:t>
            </a:r>
          </a:p>
          <a:p>
            <a:pPr lvl="1"/>
            <a:r>
              <a:rPr lang="en-US" sz="2400" dirty="0"/>
              <a:t>Implemented as FIFO structures through the kernel</a:t>
            </a:r>
          </a:p>
          <a:p>
            <a:pPr lvl="1"/>
            <a:r>
              <a:rPr lang="en-US" sz="2400" dirty="0"/>
              <a:t>Resides in memory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650" y="2895600"/>
            <a:ext cx="5658640" cy="71447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29070" y="3810000"/>
            <a:ext cx="601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output of </a:t>
            </a:r>
            <a:r>
              <a:rPr lang="en-US" sz="2400" dirty="0">
                <a:solidFill>
                  <a:srgbClr val="C00000"/>
                </a:solidFill>
              </a:rPr>
              <a:t>echo</a:t>
            </a:r>
            <a:r>
              <a:rPr lang="en-US" sz="2400" dirty="0"/>
              <a:t> becomes the input for </a:t>
            </a:r>
            <a:r>
              <a:rPr lang="en-US" sz="2400" dirty="0">
                <a:solidFill>
                  <a:srgbClr val="C00000"/>
                </a:solidFill>
              </a:rPr>
              <a:t>wc</a:t>
            </a:r>
            <a:r>
              <a:rPr lang="en-US" sz="2400" dirty="0"/>
              <a:t>, data is passed in RAM</a:t>
            </a: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414337" y="4876800"/>
            <a:ext cx="76200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What is another naïve approach to such communication, particularly for our shell program?</a:t>
            </a:r>
          </a:p>
          <a:p>
            <a:pPr lvl="1"/>
            <a:r>
              <a:rPr lang="en-US" sz="2200" dirty="0"/>
              <a:t>Use a temporary file</a:t>
            </a:r>
          </a:p>
        </p:txBody>
      </p:sp>
      <p:sp>
        <p:nvSpPr>
          <p:cNvPr id="24" name="TextBox 23"/>
          <p:cNvSpPr txBox="1"/>
          <p:nvPr/>
        </p:nvSpPr>
        <p:spPr>
          <a:xfrm rot="21185123">
            <a:off x="3673654" y="5526577"/>
            <a:ext cx="32271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Don’t</a:t>
            </a:r>
          </a:p>
        </p:txBody>
      </p:sp>
    </p:spTree>
    <p:extLst>
      <p:ext uri="{BB962C8B-B14F-4D97-AF65-F5344CB8AC3E}">
        <p14:creationId xmlns:p14="http://schemas.microsoft.com/office/powerpoint/2010/main" val="1039972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pipe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337" y="1295400"/>
            <a:ext cx="7620000" cy="5334000"/>
          </a:xfrm>
        </p:spPr>
        <p:txBody>
          <a:bodyPr>
            <a:noAutofit/>
          </a:bodyPr>
          <a:lstStyle/>
          <a:p>
            <a:r>
              <a:rPr lang="en-US" sz="2600" dirty="0"/>
              <a:t>File descriptor</a:t>
            </a:r>
          </a:p>
          <a:p>
            <a:pPr lvl="1"/>
            <a:r>
              <a:rPr lang="en-US" sz="2600" dirty="0"/>
              <a:t>An abstract indicator used to access a file or other I/O resource (pipe, network socket…)</a:t>
            </a:r>
          </a:p>
          <a:p>
            <a:pPr lvl="1"/>
            <a:r>
              <a:rPr lang="en-US" sz="2600" dirty="0"/>
              <a:t>A non-negative integer</a:t>
            </a:r>
          </a:p>
          <a:p>
            <a:pPr lvl="1"/>
            <a:r>
              <a:rPr lang="en-US" sz="2600" dirty="0"/>
              <a:t>0 (stdin), 1 (stdout), 2(stderr)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657600"/>
            <a:ext cx="5410200" cy="150633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" y="5272148"/>
            <a:ext cx="5391150" cy="153564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343400" y="3886200"/>
            <a:ext cx="381000" cy="3048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333875" y="5410200"/>
            <a:ext cx="381000" cy="3048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057400" y="4114800"/>
            <a:ext cx="1677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Nothing printed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57400" y="6324600"/>
            <a:ext cx="1677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Nothing printed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14400" y="4800600"/>
            <a:ext cx="2209800" cy="36333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14400" y="5572819"/>
            <a:ext cx="2209800" cy="36333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84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0" grpId="0"/>
      <p:bldP spid="13" grpId="0"/>
      <p:bldP spid="12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pipe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337" y="1295400"/>
            <a:ext cx="7620000" cy="5334000"/>
          </a:xfrm>
        </p:spPr>
        <p:txBody>
          <a:bodyPr>
            <a:noAutofit/>
          </a:bodyPr>
          <a:lstStyle/>
          <a:p>
            <a:r>
              <a:rPr lang="en-US" sz="2600" dirty="0"/>
              <a:t>Use pipe(fd[2]) to create a pipe</a:t>
            </a:r>
          </a:p>
          <a:p>
            <a:pPr lvl="1"/>
            <a:r>
              <a:rPr lang="en-US" sz="2400" dirty="0"/>
              <a:t>fd[0] refers to the read end of the pipe</a:t>
            </a:r>
          </a:p>
          <a:p>
            <a:pPr lvl="1"/>
            <a:r>
              <a:rPr lang="en-US" sz="2400" dirty="0"/>
              <a:t>fd[1] the write end</a:t>
            </a:r>
          </a:p>
          <a:p>
            <a:r>
              <a:rPr lang="en-US" sz="2600" dirty="0"/>
              <a:t>Terminal commands use stdin and stdout as I/O by default, we need to “tie” pipes to stdin/stdout</a:t>
            </a:r>
          </a:p>
          <a:p>
            <a:pPr lvl="1"/>
            <a:r>
              <a:rPr lang="en-US" sz="2400" dirty="0"/>
              <a:t>Use dup2(old, new) to make where </a:t>
            </a:r>
            <a:r>
              <a:rPr lang="en-US" sz="2400" dirty="0">
                <a:solidFill>
                  <a:srgbClr val="C00000"/>
                </a:solidFill>
              </a:rPr>
              <a:t>new</a:t>
            </a:r>
            <a:r>
              <a:rPr lang="en-US" sz="2400" dirty="0"/>
              <a:t> points to be the copy of where </a:t>
            </a:r>
            <a:r>
              <a:rPr lang="en-US" sz="2400" dirty="0">
                <a:solidFill>
                  <a:srgbClr val="C00000"/>
                </a:solidFill>
              </a:rPr>
              <a:t>old </a:t>
            </a:r>
            <a:r>
              <a:rPr lang="en-US" sz="2400" dirty="0"/>
              <a:t>points to, thus they refer to the same I/O 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155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DI@OYHGMPDIL6CBKDD1" val="6044"/>
  <p:tag name="DEFAULTDISPLAYSOURCE" val="\documentclass{article}\pagestyle{empty}&#10;\begin{document}&#10;&#10;\end{document}&#10;"/>
  <p:tag name="EMBEDFONTS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1903</TotalTime>
  <Words>733</Words>
  <Application>Microsoft Office PowerPoint</Application>
  <PresentationFormat>On-screen Show (4:3)</PresentationFormat>
  <Paragraphs>138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新細明體</vt:lpstr>
      <vt:lpstr>Aharoni</vt:lpstr>
      <vt:lpstr>Arial</vt:lpstr>
      <vt:lpstr>Calibri</vt:lpstr>
      <vt:lpstr>Cambria</vt:lpstr>
      <vt:lpstr>Wingdings</vt:lpstr>
      <vt:lpstr>Adjacency</vt:lpstr>
      <vt:lpstr>PowerPoint Presentation</vt:lpstr>
      <vt:lpstr>exec*( ) family</vt:lpstr>
      <vt:lpstr>exec*( ) family</vt:lpstr>
      <vt:lpstr>fork( )</vt:lpstr>
      <vt:lpstr>wait*( )</vt:lpstr>
      <vt:lpstr>system ( )</vt:lpstr>
      <vt:lpstr>pipe</vt:lpstr>
      <vt:lpstr>pipe</vt:lpstr>
      <vt:lpstr>pipe</vt:lpstr>
      <vt:lpstr>Background command</vt:lpstr>
      <vt:lpstr>Special command</vt:lpstr>
      <vt:lpstr>MP4</vt:lpstr>
      <vt:lpstr>MP4</vt:lpstr>
      <vt:lpstr>MP4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 Xiao</dc:creator>
  <cp:lastModifiedBy>Alan Yung</cp:lastModifiedBy>
  <cp:revision>72</cp:revision>
  <dcterms:created xsi:type="dcterms:W3CDTF">2015-08-31T19:31:35Z</dcterms:created>
  <dcterms:modified xsi:type="dcterms:W3CDTF">2017-02-28T17:28:56Z</dcterms:modified>
</cp:coreProperties>
</file>