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300" r:id="rId2"/>
    <p:sldId id="301" r:id="rId3"/>
    <p:sldId id="314" r:id="rId4"/>
    <p:sldId id="317" r:id="rId5"/>
    <p:sldId id="311" r:id="rId6"/>
    <p:sldId id="312" r:id="rId7"/>
    <p:sldId id="313" r:id="rId8"/>
    <p:sldId id="315" r:id="rId9"/>
    <p:sldId id="318" r:id="rId10"/>
    <p:sldId id="319" r:id="rId1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7227" autoAdjust="0"/>
  </p:normalViewPr>
  <p:slideViewPr>
    <p:cSldViewPr snapToGrid="0">
      <p:cViewPr varScale="1">
        <p:scale>
          <a:sx n="56" d="100"/>
          <a:sy n="56" d="100"/>
        </p:scale>
        <p:origin x="1578" y="5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85C6EAC6-2598-478F-AD12-64310331A9A8}" type="datetimeFigureOut">
              <a:rPr lang="en-US" smtClean="0"/>
              <a:pPr/>
              <a:t>3/30/2017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53563155-67C8-4F2A-91B9-7F3D5CFB394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72081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png"/><Relationship Id="rId4" Type="http://schemas.openxmlformats.org/officeDocument/2006/relationships/hyperlink" Target="http://www.tamu.edu/index.html" TargetMode="Externa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4"/>
            <a:ext cx="7772400" cy="1470025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05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1ADED-2821-4C1B-9DB9-F47C98B7748E}" type="datetimeFigureOut">
              <a:rPr lang="en-US" smtClean="0"/>
              <a:pPr/>
              <a:t>3/30/2017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14D6D-D520-4C96-A515-FB91A2C16A0C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3" descr="C:\Users\WeiZh\Pictures\Captur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26200"/>
            <a:ext cx="9144000" cy="431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3" descr="C:\Users\WeiZh\Pictures\Captur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8" descr="E:\weizhang\Desktop\Computer Science and Engineering Logos\PNG\CSCE-logo-white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93128"/>
            <a:ext cx="2895600" cy="5094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514438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1ADED-2821-4C1B-9DB9-F47C98B7748E}" type="datetimeFigureOut">
              <a:rPr lang="en-US" smtClean="0"/>
              <a:pPr/>
              <a:t>3/30/2017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14D6D-D520-4C96-A515-FB91A2C16A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8651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2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1ADED-2821-4C1B-9DB9-F47C98B7748E}" type="datetimeFigureOut">
              <a:rPr lang="en-US" smtClean="0"/>
              <a:pPr/>
              <a:t>3/30/2017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14D6D-D520-4C96-A515-FB91A2C16A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5638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0" y="0"/>
            <a:ext cx="669600" cy="6858000"/>
          </a:xfrm>
          <a:prstGeom prst="rect">
            <a:avLst/>
          </a:prstGeom>
          <a:blipFill>
            <a:blip r:embed="rId2" cstate="print">
              <a:alphaModFix amt="40000"/>
            </a:blip>
            <a:tile tx="0" ty="0" sx="50000" sy="50000" flip="x" algn="tl"/>
          </a:blip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 sz="1350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95298" y="214290"/>
            <a:ext cx="7448602" cy="781052"/>
          </a:xfrm>
        </p:spPr>
        <p:txBody>
          <a:bodyPr anchor="ctr"/>
          <a:lstStyle>
            <a:lvl1pPr algn="ctr" rtl="0">
              <a:spcBef>
                <a:spcPct val="0"/>
              </a:spcBef>
              <a:buNone/>
              <a:defRPr sz="2700" b="0" kern="1200" spc="38">
                <a:ln w="12700">
                  <a:noFill/>
                  <a:prstDash val="solid"/>
                </a:ln>
                <a:solidFill>
                  <a:schemeClr val="accent4"/>
                </a:solidFill>
                <a:effectLst>
                  <a:outerShdw blurRad="38100" dist="20320" dir="2700000" algn="tl" rotWithShape="0">
                    <a:srgbClr val="000000">
                      <a:alpha val="7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altLang="zh-CN"/>
              <a:t>Click to edit Master title style</a:t>
            </a:r>
            <a:endParaRPr kumimoji="0" 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953002" y="6243637"/>
            <a:ext cx="3180375" cy="614367"/>
          </a:xfrm>
        </p:spPr>
        <p:txBody>
          <a:bodyPr anchor="t"/>
          <a:lstStyle>
            <a:lvl1pPr marL="0" indent="0" algn="r">
              <a:buNone/>
              <a:defRPr sz="1050"/>
            </a:lvl1pPr>
            <a:lvl2pPr marL="342900" indent="0" algn="r">
              <a:buNone/>
              <a:defRPr sz="900"/>
            </a:lvl2pPr>
            <a:lvl3pPr marL="685800" indent="0" algn="r">
              <a:buNone/>
              <a:defRPr sz="750"/>
            </a:lvl3pPr>
            <a:lvl4pPr marL="1028700" indent="0" algn="r">
              <a:buNone/>
              <a:defRPr sz="675"/>
            </a:lvl4pPr>
            <a:lvl5pPr marL="1371600" indent="0" algn="r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 eaLnBrk="1" latinLnBrk="0" hangingPunct="1"/>
            <a:r>
              <a:rPr kumimoji="0" lang="en-US" altLang="zh-CN"/>
              <a:t>Click to edit Master text styles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609601" y="6492882"/>
            <a:ext cx="1676384" cy="365125"/>
          </a:xfrm>
          <a:prstGeom prst="rect">
            <a:avLst/>
          </a:prstGeom>
        </p:spPr>
        <p:txBody>
          <a:bodyPr/>
          <a:lstStyle/>
          <a:p>
            <a:fld id="{4B61ADED-2821-4C1B-9DB9-F47C98B7748E}" type="datetimeFigureOut">
              <a:rPr lang="en-US" smtClean="0"/>
              <a:pPr/>
              <a:t>3/30/2017</a:t>
            </a:fld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2285986" y="6492880"/>
            <a:ext cx="2643206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83073" y="5347005"/>
            <a:ext cx="871200" cy="871200"/>
          </a:xfrm>
          <a:prstGeom prst="rtTriangle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fld id="{B9F14D6D-D520-4C96-A515-FB91A2C16A0C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3" cstate="print">
            <a:duotone>
              <a:schemeClr val="bg2"/>
              <a:srgbClr val="FFF1C1"/>
            </a:duotone>
          </a:blip>
          <a:stretch>
            <a:fillRect/>
          </a:stretch>
        </p:blipFill>
        <p:spPr>
          <a:xfrm>
            <a:off x="8135909" y="0"/>
            <a:ext cx="1008093" cy="1428736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Picture 2" descr="Texas A&amp;M University Logo - aTm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943600" y="152401"/>
            <a:ext cx="2895600" cy="49038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9361490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71196"/>
            <a:ext cx="8229600" cy="5715681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1ADED-2821-4C1B-9DB9-F47C98B7748E}" type="datetimeFigureOut">
              <a:rPr lang="en-US" smtClean="0"/>
              <a:pPr/>
              <a:t>3/30/2017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14D6D-D520-4C96-A515-FB91A2C16A0C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C:\Users\WeiZh\Pictures\Captur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20744"/>
            <a:ext cx="9144000" cy="437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3" descr="E:\weizhang\Desktop\Computer Science and Engineering Logos\PNG\CSCE-logo-white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5068" y="6480005"/>
            <a:ext cx="1955799" cy="3441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8" descr="C:\Users\WeiZh\Pictures\Captur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6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99" y="16927"/>
            <a:ext cx="8785209" cy="736600"/>
          </a:xfrm>
        </p:spPr>
        <p:txBody>
          <a:bodyPr>
            <a:normAutofit/>
          </a:bodyPr>
          <a:lstStyle>
            <a:lvl1pPr algn="l"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82660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4"/>
            <a:ext cx="77724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1ADED-2821-4C1B-9DB9-F47C98B7748E}" type="datetimeFigureOut">
              <a:rPr lang="en-US" smtClean="0"/>
              <a:pPr/>
              <a:t>3/30/2017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14D6D-D520-4C96-A515-FB91A2C16A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23911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1ADED-2821-4C1B-9DB9-F47C98B7748E}" type="datetimeFigureOut">
              <a:rPr lang="en-US" smtClean="0"/>
              <a:pPr/>
              <a:t>3/30/2017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14D6D-D520-4C96-A515-FB91A2C16A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6061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1ADED-2821-4C1B-9DB9-F47C98B7748E}" type="datetimeFigureOut">
              <a:rPr lang="en-US" smtClean="0"/>
              <a:pPr/>
              <a:t>3/30/2017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14D6D-D520-4C96-A515-FB91A2C16A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05047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1ADED-2821-4C1B-9DB9-F47C98B7748E}" type="datetimeFigureOut">
              <a:rPr lang="en-US" smtClean="0"/>
              <a:pPr/>
              <a:t>3/30/2017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14D6D-D520-4C96-A515-FB91A2C16A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05110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1ADED-2821-4C1B-9DB9-F47C98B7748E}" type="datetimeFigureOut">
              <a:rPr lang="en-US" smtClean="0"/>
              <a:pPr/>
              <a:t>3/30/2017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14D6D-D520-4C96-A515-FB91A2C16A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98149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4"/>
            <a:ext cx="5111750" cy="585311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1ADED-2821-4C1B-9DB9-F47C98B7748E}" type="datetimeFigureOut">
              <a:rPr lang="en-US" smtClean="0"/>
              <a:pPr/>
              <a:t>3/30/2017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14D6D-D520-4C96-A515-FB91A2C16A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59705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1ADED-2821-4C1B-9DB9-F47C98B7748E}" type="datetimeFigureOut">
              <a:rPr lang="en-US" smtClean="0"/>
              <a:pPr/>
              <a:t>3/30/2017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14D6D-D520-4C96-A515-FB91A2C16A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08285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4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61ADED-2821-4C1B-9DB9-F47C98B7748E}" type="datetimeFigureOut">
              <a:rPr lang="en-US" smtClean="0"/>
              <a:pPr/>
              <a:t>3/30/2017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F14D6D-D520-4C96-A515-FB91A2C16A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83058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6858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685800" rtl="0" eaLnBrk="1" latinLnBrk="0" hangingPunct="1">
        <a:spcBef>
          <a:spcPct val="20000"/>
        </a:spcBef>
        <a:buFont typeface="Arial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10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iazza.com/class_profile/get_resource/ixdg3rspy5263r/j0j1v6dte302f1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hegeekstuff.com/2012/05/c-mutex-examples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624672"/>
            <a:ext cx="7772400" cy="1470025"/>
          </a:xfrm>
        </p:spPr>
        <p:txBody>
          <a:bodyPr>
            <a:noAutofit/>
          </a:bodyPr>
          <a:lstStyle/>
          <a:p>
            <a:r>
              <a:rPr lang="en-US" sz="5400" dirty="0"/>
              <a:t>CSCE 313 MP6</a:t>
            </a:r>
            <a:br>
              <a:rPr lang="en-US" sz="5400" dirty="0"/>
            </a:br>
            <a:r>
              <a:rPr lang="en-US" sz="5400" dirty="0"/>
              <a:t>Unix Threads</a:t>
            </a:r>
            <a:endParaRPr lang="en-US" sz="4000" dirty="0"/>
          </a:p>
        </p:txBody>
      </p:sp>
      <p:sp>
        <p:nvSpPr>
          <p:cNvPr id="3" name="Subtitle 2" hidden="1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Wei Zhang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235442" y="5973511"/>
            <a:ext cx="69085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Acknowledgment</a:t>
            </a:r>
            <a:r>
              <a:rPr lang="en-US" dirty="0" smtClean="0"/>
              <a:t>: </a:t>
            </a:r>
            <a:r>
              <a:rPr lang="en-US" dirty="0"/>
              <a:t>Yi Cui, GSTA, CSCE-313, Prof. Tanzir Ahmed, CSCE-313</a:t>
            </a:r>
          </a:p>
        </p:txBody>
      </p:sp>
    </p:spTree>
    <p:extLst>
      <p:ext uri="{BB962C8B-B14F-4D97-AF65-F5344CB8AC3E}">
        <p14:creationId xmlns:p14="http://schemas.microsoft.com/office/powerpoint/2010/main" val="20247170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Typical output from running client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399" y="1145137"/>
            <a:ext cx="8691073" cy="292827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14106" y="4580546"/>
            <a:ext cx="7371633" cy="120032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HINT: You’d be well advised to write a sanity checker code inside the client </a:t>
            </a:r>
          </a:p>
          <a:p>
            <a:r>
              <a:rPr lang="en-US" dirty="0" smtClean="0"/>
              <a:t>that sums up the values across the entire range of histogram for any given </a:t>
            </a:r>
          </a:p>
          <a:p>
            <a:r>
              <a:rPr lang="en-US" dirty="0" smtClean="0"/>
              <a:t>requestor and verifies it to be equal to the # of requests from that requestor.</a:t>
            </a:r>
          </a:p>
          <a:p>
            <a:r>
              <a:rPr lang="en-US" dirty="0" smtClean="0"/>
              <a:t>This will ensure that your worker threads all completed correctly.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64699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42373" y="1055180"/>
            <a:ext cx="8229600" cy="161419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System </a:t>
            </a:r>
            <a:r>
              <a:rPr lang="en-US" dirty="0"/>
              <a:t>structure of MP6</a:t>
            </a:r>
          </a:p>
          <a:p>
            <a:pPr lvl="1"/>
            <a:r>
              <a:rPr lang="en-US" dirty="0"/>
              <a:t>Two processes running: client and data </a:t>
            </a:r>
            <a:r>
              <a:rPr lang="en-US" dirty="0" smtClean="0"/>
              <a:t>server</a:t>
            </a:r>
          </a:p>
          <a:p>
            <a:pPr lvl="1"/>
            <a:r>
              <a:rPr lang="en-US" dirty="0" smtClean="0"/>
              <a:t>Client registers requests in a buffer, then sends them to a data server which responds back with data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MP6 – Big Picture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346960" y="4083797"/>
            <a:ext cx="1732548" cy="587141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Request queue</a:t>
            </a:r>
          </a:p>
        </p:txBody>
      </p:sp>
      <p:sp>
        <p:nvSpPr>
          <p:cNvPr id="7" name="Rectangle 6"/>
          <p:cNvSpPr/>
          <p:nvPr/>
        </p:nvSpPr>
        <p:spPr>
          <a:xfrm>
            <a:off x="264695" y="3618577"/>
            <a:ext cx="1658752" cy="445969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Request thread</a:t>
            </a:r>
          </a:p>
        </p:txBody>
      </p:sp>
      <p:sp>
        <p:nvSpPr>
          <p:cNvPr id="8" name="Rectangle 7"/>
          <p:cNvSpPr/>
          <p:nvPr/>
        </p:nvSpPr>
        <p:spPr>
          <a:xfrm>
            <a:off x="272716" y="4675752"/>
            <a:ext cx="1658752" cy="445969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Request thread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932399" y="4324429"/>
            <a:ext cx="461665" cy="45238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en-US" dirty="0"/>
              <a:t>…</a:t>
            </a:r>
          </a:p>
        </p:txBody>
      </p:sp>
      <p:sp>
        <p:nvSpPr>
          <p:cNvPr id="10" name="Rectangle 9"/>
          <p:cNvSpPr/>
          <p:nvPr/>
        </p:nvSpPr>
        <p:spPr>
          <a:xfrm>
            <a:off x="4440455" y="3607347"/>
            <a:ext cx="1130963" cy="445969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worker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448477" y="4664522"/>
            <a:ext cx="1132568" cy="445969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worker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108159" y="4313199"/>
            <a:ext cx="461665" cy="45238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en-US" dirty="0"/>
              <a:t>…</a:t>
            </a:r>
          </a:p>
        </p:txBody>
      </p:sp>
      <p:sp>
        <p:nvSpPr>
          <p:cNvPr id="13" name="Rectangle 12"/>
          <p:cNvSpPr/>
          <p:nvPr/>
        </p:nvSpPr>
        <p:spPr>
          <a:xfrm>
            <a:off x="8035487" y="3572053"/>
            <a:ext cx="1068404" cy="161865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Data server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399" y="3313776"/>
            <a:ext cx="5582649" cy="216568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2780092" y="3361903"/>
            <a:ext cx="7259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Client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616463" y="4815317"/>
            <a:ext cx="12050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Safe buffer</a:t>
            </a:r>
          </a:p>
        </p:txBody>
      </p:sp>
      <p:cxnSp>
        <p:nvCxnSpPr>
          <p:cNvPr id="18" name="Elbow Connector 17"/>
          <p:cNvCxnSpPr>
            <a:stCxn id="7" idx="3"/>
            <a:endCxn id="4" idx="1"/>
          </p:cNvCxnSpPr>
          <p:nvPr/>
        </p:nvCxnSpPr>
        <p:spPr>
          <a:xfrm>
            <a:off x="1923447" y="3841562"/>
            <a:ext cx="423513" cy="535806"/>
          </a:xfrm>
          <a:prstGeom prst="bentConnector3">
            <a:avLst>
              <a:gd name="adj1" fmla="val 50000"/>
            </a:avLst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Elbow Connector 19"/>
          <p:cNvCxnSpPr>
            <a:stCxn id="8" idx="3"/>
            <a:endCxn id="4" idx="1"/>
          </p:cNvCxnSpPr>
          <p:nvPr/>
        </p:nvCxnSpPr>
        <p:spPr>
          <a:xfrm flipV="1">
            <a:off x="1931468" y="4377368"/>
            <a:ext cx="415492" cy="521369"/>
          </a:xfrm>
          <a:prstGeom prst="bentConnector3">
            <a:avLst>
              <a:gd name="adj1" fmla="val 50000"/>
            </a:avLst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Elbow Connector 21"/>
          <p:cNvCxnSpPr>
            <a:stCxn id="4" idx="3"/>
            <a:endCxn id="10" idx="1"/>
          </p:cNvCxnSpPr>
          <p:nvPr/>
        </p:nvCxnSpPr>
        <p:spPr>
          <a:xfrm flipV="1">
            <a:off x="4079508" y="3830332"/>
            <a:ext cx="360947" cy="547036"/>
          </a:xfrm>
          <a:prstGeom prst="bentConnector3">
            <a:avLst>
              <a:gd name="adj1" fmla="val 50000"/>
            </a:avLst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Elbow Connector 23"/>
          <p:cNvCxnSpPr>
            <a:stCxn id="4" idx="3"/>
            <a:endCxn id="11" idx="1"/>
          </p:cNvCxnSpPr>
          <p:nvPr/>
        </p:nvCxnSpPr>
        <p:spPr>
          <a:xfrm>
            <a:off x="4079508" y="4377368"/>
            <a:ext cx="368969" cy="510139"/>
          </a:xfrm>
          <a:prstGeom prst="bentConnector3">
            <a:avLst>
              <a:gd name="adj1" fmla="val 50000"/>
            </a:avLst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>
            <a:off x="6075146" y="3624992"/>
            <a:ext cx="1488702" cy="445969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Data channel</a:t>
            </a:r>
          </a:p>
        </p:txBody>
      </p:sp>
      <p:cxnSp>
        <p:nvCxnSpPr>
          <p:cNvPr id="31" name="Straight Arrow Connector 30"/>
          <p:cNvCxnSpPr/>
          <p:nvPr/>
        </p:nvCxnSpPr>
        <p:spPr>
          <a:xfrm>
            <a:off x="5629170" y="3766164"/>
            <a:ext cx="385010" cy="1588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rot="10800000">
            <a:off x="5619545" y="3900918"/>
            <a:ext cx="385011" cy="1588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>
            <a:off x="7629620" y="3793436"/>
            <a:ext cx="385010" cy="1588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rot="10800000">
            <a:off x="7619995" y="3928190"/>
            <a:ext cx="385011" cy="1588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ectangle 35"/>
          <p:cNvSpPr/>
          <p:nvPr/>
        </p:nvSpPr>
        <p:spPr>
          <a:xfrm>
            <a:off x="6063916" y="4643666"/>
            <a:ext cx="1488702" cy="445969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Data channel</a:t>
            </a:r>
          </a:p>
        </p:txBody>
      </p:sp>
      <p:cxnSp>
        <p:nvCxnSpPr>
          <p:cNvPr id="37" name="Straight Arrow Connector 36"/>
          <p:cNvCxnSpPr/>
          <p:nvPr/>
        </p:nvCxnSpPr>
        <p:spPr>
          <a:xfrm>
            <a:off x="5617940" y="4784838"/>
            <a:ext cx="385010" cy="1588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rot="10800000">
            <a:off x="5608315" y="4919592"/>
            <a:ext cx="385011" cy="1588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>
            <a:off x="7618390" y="4812110"/>
            <a:ext cx="385010" cy="1588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 rot="10800000">
            <a:off x="7608765" y="4946864"/>
            <a:ext cx="385011" cy="1588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Rounded Rectangular Callout 41"/>
          <p:cNvSpPr/>
          <p:nvPr/>
        </p:nvSpPr>
        <p:spPr>
          <a:xfrm>
            <a:off x="6736081" y="2312762"/>
            <a:ext cx="1934678" cy="895150"/>
          </a:xfrm>
          <a:prstGeom prst="wedgeRoundRectCallout">
            <a:avLst>
              <a:gd name="adj1" fmla="val -41279"/>
              <a:gd name="adj2" fmla="val 90794"/>
              <a:gd name="adj3" fmla="val 16667"/>
            </a:avLst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Inter-process communication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1901959" y="2760074"/>
            <a:ext cx="13085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Handle race condition</a:t>
            </a:r>
          </a:p>
        </p:txBody>
      </p:sp>
      <p:cxnSp>
        <p:nvCxnSpPr>
          <p:cNvPr id="32" name="Straight Arrow Connector 31"/>
          <p:cNvCxnSpPr/>
          <p:nvPr/>
        </p:nvCxnSpPr>
        <p:spPr>
          <a:xfrm>
            <a:off x="2363001" y="3433778"/>
            <a:ext cx="3477" cy="656671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3506060" y="5557561"/>
            <a:ext cx="13085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Handle race condition</a:t>
            </a:r>
          </a:p>
        </p:txBody>
      </p:sp>
      <p:cxnSp>
        <p:nvCxnSpPr>
          <p:cNvPr id="43" name="Straight Arrow Connector 42"/>
          <p:cNvCxnSpPr/>
          <p:nvPr/>
        </p:nvCxnSpPr>
        <p:spPr>
          <a:xfrm flipH="1" flipV="1">
            <a:off x="4079020" y="4683677"/>
            <a:ext cx="488" cy="873884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4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671196"/>
            <a:ext cx="8601342" cy="6186804"/>
          </a:xfrm>
        </p:spPr>
        <p:txBody>
          <a:bodyPr>
            <a:normAutofit/>
          </a:bodyPr>
          <a:lstStyle/>
          <a:p>
            <a:r>
              <a:rPr lang="en-US" sz="2000" dirty="0"/>
              <a:t>Request threads generate requests to the queue</a:t>
            </a:r>
          </a:p>
          <a:p>
            <a:r>
              <a:rPr lang="en-US" sz="2000" dirty="0"/>
              <a:t>Worker threads pop requests, deliver them to the data server, collect histogram of </a:t>
            </a:r>
            <a:r>
              <a:rPr lang="en-US" sz="2000" dirty="0" smtClean="0"/>
              <a:t>response for each request type which happens to be a number between 0 - 99 (see  typical output in </a:t>
            </a:r>
            <a:r>
              <a:rPr lang="en-US" sz="2000" dirty="0" smtClean="0">
                <a:hlinkClick r:id="rId2" action="ppaction://hlinksldjump"/>
              </a:rPr>
              <a:t>backup</a:t>
            </a:r>
            <a:r>
              <a:rPr lang="en-US" sz="2000" dirty="0" smtClean="0"/>
              <a:t> slide)</a:t>
            </a:r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pPr>
              <a:buNone/>
            </a:pPr>
            <a:endParaRPr lang="en-US" sz="2000" dirty="0"/>
          </a:p>
          <a:p>
            <a:endParaRPr lang="en-US" sz="2000" dirty="0" smtClean="0"/>
          </a:p>
          <a:p>
            <a:pPr marL="0" indent="0">
              <a:buNone/>
            </a:pPr>
            <a:endParaRPr lang="en-US" sz="2000" dirty="0" smtClean="0"/>
          </a:p>
          <a:p>
            <a:r>
              <a:rPr lang="en-US" sz="2000" dirty="0" smtClean="0"/>
              <a:t>Requests </a:t>
            </a:r>
            <a:r>
              <a:rPr lang="en-US" sz="2000" dirty="0"/>
              <a:t>are sent from 3 </a:t>
            </a:r>
            <a:r>
              <a:rPr lang="en-US" sz="2000" dirty="0" smtClean="0"/>
              <a:t>requestors</a:t>
            </a:r>
            <a:endParaRPr lang="en-US" sz="2000" dirty="0"/>
          </a:p>
          <a:p>
            <a:pPr lvl="1"/>
            <a:r>
              <a:rPr lang="en-US" sz="1800" dirty="0"/>
              <a:t>Use 3 request threads, each sends n requests and </a:t>
            </a:r>
            <a:r>
              <a:rPr lang="en-US" sz="1800" dirty="0" smtClean="0"/>
              <a:t>quits; </a:t>
            </a:r>
            <a:r>
              <a:rPr lang="en-US" sz="1800" dirty="0">
                <a:solidFill>
                  <a:srgbClr val="FF0000"/>
                </a:solidFill>
              </a:rPr>
              <a:t>handle race condition</a:t>
            </a:r>
            <a:r>
              <a:rPr lang="en-US" sz="1800" dirty="0" smtClean="0">
                <a:solidFill>
                  <a:srgbClr val="FF0000"/>
                </a:solidFill>
              </a:rPr>
              <a:t>!</a:t>
            </a:r>
            <a:endParaRPr lang="en-US" sz="1800" dirty="0"/>
          </a:p>
          <a:p>
            <a:r>
              <a:rPr lang="en-US" sz="2000" dirty="0"/>
              <a:t>Create w workers to process the 3n requests</a:t>
            </a:r>
          </a:p>
          <a:p>
            <a:pPr lvl="2"/>
            <a:r>
              <a:rPr lang="en-US" sz="1800" dirty="0"/>
              <a:t>Retrieve data from the buffer</a:t>
            </a:r>
          </a:p>
          <a:p>
            <a:pPr lvl="2"/>
            <a:r>
              <a:rPr lang="en-US" sz="1800" dirty="0"/>
              <a:t>Send the data to the server and receive response from the server, </a:t>
            </a:r>
            <a:r>
              <a:rPr lang="en-US" sz="1800" dirty="0">
                <a:solidFill>
                  <a:srgbClr val="FF0000"/>
                </a:solidFill>
              </a:rPr>
              <a:t>handle race condition!</a:t>
            </a:r>
            <a:endParaRPr lang="en-US" sz="1800" dirty="0"/>
          </a:p>
          <a:p>
            <a:pPr lvl="1"/>
            <a:r>
              <a:rPr lang="en-US" sz="1800" dirty="0" smtClean="0"/>
              <a:t>When </a:t>
            </a:r>
            <a:r>
              <a:rPr lang="en-US" sz="1800" dirty="0"/>
              <a:t>do workers quit? Additionally add w “quit” </a:t>
            </a:r>
            <a:r>
              <a:rPr lang="en-US" sz="1800" dirty="0" smtClean="0"/>
              <a:t>requests in the client once all requests are entered; a </a:t>
            </a:r>
            <a:r>
              <a:rPr lang="en-US" sz="1800" dirty="0"/>
              <a:t>worker </a:t>
            </a:r>
            <a:r>
              <a:rPr lang="en-US" sz="1800" dirty="0" smtClean="0"/>
              <a:t>thread quits </a:t>
            </a:r>
            <a:r>
              <a:rPr lang="en-US" sz="1800" dirty="0"/>
              <a:t>when seeing “quit”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Client</a:t>
            </a:r>
          </a:p>
        </p:txBody>
      </p:sp>
      <p:grpSp>
        <p:nvGrpSpPr>
          <p:cNvPr id="22" name="Group 21"/>
          <p:cNvGrpSpPr/>
          <p:nvPr/>
        </p:nvGrpSpPr>
        <p:grpSpPr>
          <a:xfrm>
            <a:off x="1671586" y="2112732"/>
            <a:ext cx="5316350" cy="1577302"/>
            <a:chOff x="1353953" y="1621844"/>
            <a:chExt cx="5316350" cy="1577302"/>
          </a:xfrm>
        </p:grpSpPr>
        <p:sp>
          <p:nvSpPr>
            <p:cNvPr id="4" name="Rectangle 3"/>
            <p:cNvSpPr/>
            <p:nvPr/>
          </p:nvSpPr>
          <p:spPr>
            <a:xfrm>
              <a:off x="3436218" y="2098294"/>
              <a:ext cx="1732548" cy="587141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Request queue</a:t>
              </a:r>
            </a:p>
          </p:txBody>
        </p:sp>
        <p:sp>
          <p:nvSpPr>
            <p:cNvPr id="5" name="Rectangle 4"/>
            <p:cNvSpPr/>
            <p:nvPr/>
          </p:nvSpPr>
          <p:spPr>
            <a:xfrm>
              <a:off x="1353953" y="1633074"/>
              <a:ext cx="1658752" cy="445969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Request thread</a:t>
              </a:r>
            </a:p>
          </p:txBody>
        </p:sp>
        <p:sp>
          <p:nvSpPr>
            <p:cNvPr id="6" name="Rectangle 5"/>
            <p:cNvSpPr/>
            <p:nvPr/>
          </p:nvSpPr>
          <p:spPr>
            <a:xfrm>
              <a:off x="1361974" y="2690249"/>
              <a:ext cx="1658752" cy="445969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Request thread</a:t>
              </a: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2021657" y="2338926"/>
              <a:ext cx="461665" cy="452388"/>
            </a:xfrm>
            <a:prstGeom prst="rect">
              <a:avLst/>
            </a:prstGeom>
            <a:noFill/>
          </p:spPr>
          <p:txBody>
            <a:bodyPr vert="eaVert" wrap="square" rtlCol="0">
              <a:spAutoFit/>
            </a:bodyPr>
            <a:lstStyle/>
            <a:p>
              <a:r>
                <a:rPr lang="en-US" dirty="0"/>
                <a:t>…</a:t>
              </a:r>
            </a:p>
          </p:txBody>
        </p:sp>
        <p:sp>
          <p:nvSpPr>
            <p:cNvPr id="8" name="Rectangle 7"/>
            <p:cNvSpPr/>
            <p:nvPr/>
          </p:nvSpPr>
          <p:spPr>
            <a:xfrm>
              <a:off x="5529713" y="1621844"/>
              <a:ext cx="1130963" cy="445969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worker</a:t>
              </a:r>
            </a:p>
          </p:txBody>
        </p:sp>
        <p:sp>
          <p:nvSpPr>
            <p:cNvPr id="9" name="Rectangle 8"/>
            <p:cNvSpPr/>
            <p:nvPr/>
          </p:nvSpPr>
          <p:spPr>
            <a:xfrm>
              <a:off x="5537735" y="2679019"/>
              <a:ext cx="1132568" cy="445969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worker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6197417" y="2327696"/>
              <a:ext cx="461665" cy="452388"/>
            </a:xfrm>
            <a:prstGeom prst="rect">
              <a:avLst/>
            </a:prstGeom>
            <a:noFill/>
          </p:spPr>
          <p:txBody>
            <a:bodyPr vert="eaVert" wrap="square" rtlCol="0">
              <a:spAutoFit/>
            </a:bodyPr>
            <a:lstStyle/>
            <a:p>
              <a:r>
                <a:rPr lang="en-US" dirty="0"/>
                <a:t>…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3705721" y="2829814"/>
              <a:ext cx="120507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Safe buffer</a:t>
              </a:r>
            </a:p>
          </p:txBody>
        </p:sp>
        <p:cxnSp>
          <p:nvCxnSpPr>
            <p:cNvPr id="14" name="Elbow Connector 13"/>
            <p:cNvCxnSpPr>
              <a:stCxn id="5" idx="3"/>
              <a:endCxn id="4" idx="1"/>
            </p:cNvCxnSpPr>
            <p:nvPr/>
          </p:nvCxnSpPr>
          <p:spPr>
            <a:xfrm>
              <a:off x="3012705" y="1856059"/>
              <a:ext cx="423513" cy="535806"/>
            </a:xfrm>
            <a:prstGeom prst="bentConnector3">
              <a:avLst>
                <a:gd name="adj1" fmla="val 50000"/>
              </a:avLst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Elbow Connector 14"/>
            <p:cNvCxnSpPr>
              <a:stCxn id="6" idx="3"/>
              <a:endCxn id="4" idx="1"/>
            </p:cNvCxnSpPr>
            <p:nvPr/>
          </p:nvCxnSpPr>
          <p:spPr>
            <a:xfrm flipV="1">
              <a:off x="3020726" y="2391865"/>
              <a:ext cx="415492" cy="521369"/>
            </a:xfrm>
            <a:prstGeom prst="bentConnector3">
              <a:avLst>
                <a:gd name="adj1" fmla="val 50000"/>
              </a:avLst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Elbow Connector 15"/>
            <p:cNvCxnSpPr>
              <a:stCxn id="4" idx="3"/>
              <a:endCxn id="8" idx="1"/>
            </p:cNvCxnSpPr>
            <p:nvPr/>
          </p:nvCxnSpPr>
          <p:spPr>
            <a:xfrm flipV="1">
              <a:off x="5168766" y="1844829"/>
              <a:ext cx="360947" cy="547036"/>
            </a:xfrm>
            <a:prstGeom prst="bentConnector3">
              <a:avLst>
                <a:gd name="adj1" fmla="val 50000"/>
              </a:avLst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Elbow Connector 16"/>
            <p:cNvCxnSpPr>
              <a:stCxn id="4" idx="3"/>
              <a:endCxn id="9" idx="1"/>
            </p:cNvCxnSpPr>
            <p:nvPr/>
          </p:nvCxnSpPr>
          <p:spPr>
            <a:xfrm>
              <a:off x="5168766" y="2391865"/>
              <a:ext cx="368969" cy="510139"/>
            </a:xfrm>
            <a:prstGeom prst="bentConnector3">
              <a:avLst>
                <a:gd name="adj1" fmla="val 50000"/>
              </a:avLst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dataserver.cpp</a:t>
            </a:r>
            <a:r>
              <a:rPr lang="en-US" dirty="0"/>
              <a:t>, </a:t>
            </a:r>
            <a:r>
              <a:rPr lang="en-US" dirty="0" err="1"/>
              <a:t>reqchannel.h</a:t>
            </a:r>
            <a:r>
              <a:rPr lang="en-US" dirty="0"/>
              <a:t>, and reqchannel.cpp are </a:t>
            </a:r>
            <a:r>
              <a:rPr lang="en-US" dirty="0" smtClean="0"/>
              <a:t>already done </a:t>
            </a:r>
            <a:r>
              <a:rPr lang="en-US" dirty="0"/>
              <a:t>for you</a:t>
            </a:r>
          </a:p>
          <a:p>
            <a:r>
              <a:rPr lang="en-US" u="sng" dirty="0"/>
              <a:t>Your </a:t>
            </a:r>
            <a:r>
              <a:rPr lang="en-US" u="sng" dirty="0" smtClean="0"/>
              <a:t>task</a:t>
            </a:r>
            <a:endParaRPr lang="en-US" dirty="0"/>
          </a:p>
          <a:p>
            <a:pPr lvl="1"/>
            <a:r>
              <a:rPr lang="en-US" dirty="0" smtClean="0"/>
              <a:t>Implement </a:t>
            </a:r>
            <a:r>
              <a:rPr lang="en-US" dirty="0"/>
              <a:t>safe buffer and </a:t>
            </a:r>
            <a:r>
              <a:rPr lang="en-US" dirty="0" smtClean="0"/>
              <a:t>client functions in accordance with the requirements published in </a:t>
            </a:r>
            <a:r>
              <a:rPr lang="en-US" dirty="0" smtClean="0"/>
              <a:t>MP6_handout.pdf available </a:t>
            </a:r>
            <a:r>
              <a:rPr lang="en-US" dirty="0" smtClean="0">
                <a:hlinkClick r:id="rId2"/>
              </a:rPr>
              <a:t>here</a:t>
            </a:r>
            <a:r>
              <a:rPr lang="en-US" dirty="0" smtClean="0"/>
              <a:t>.</a:t>
            </a:r>
            <a:endParaRPr lang="en-US" dirty="0"/>
          </a:p>
          <a:p>
            <a:pPr lvl="1"/>
            <a:r>
              <a:rPr lang="en-US" dirty="0" smtClean="0"/>
              <a:t>Specifically, Modify </a:t>
            </a:r>
            <a:r>
              <a:rPr lang="en-US" dirty="0" err="1"/>
              <a:t>SafeBuffer.h</a:t>
            </a:r>
            <a:r>
              <a:rPr lang="en-US" dirty="0"/>
              <a:t>, SafeBuffer.cpp, and </a:t>
            </a:r>
            <a:r>
              <a:rPr lang="en-US" dirty="0" smtClean="0"/>
              <a:t>client_MP6.cpp</a:t>
            </a:r>
          </a:p>
          <a:p>
            <a:pPr lvl="1"/>
            <a:r>
              <a:rPr lang="en-US" dirty="0" smtClean="0"/>
              <a:t>In addition, write a report with three key sections:</a:t>
            </a:r>
          </a:p>
          <a:p>
            <a:pPr lvl="2"/>
            <a:r>
              <a:rPr lang="en-US" dirty="0" smtClean="0"/>
              <a:t>Describe your implementation</a:t>
            </a:r>
          </a:p>
          <a:p>
            <a:pPr lvl="2"/>
            <a:r>
              <a:rPr lang="en-US" dirty="0" smtClean="0"/>
              <a:t>Graph the runtime of your client program (execution time versus the number of worker threads)</a:t>
            </a:r>
          </a:p>
          <a:p>
            <a:pPr lvl="2"/>
            <a:r>
              <a:rPr lang="en-US" dirty="0" smtClean="0"/>
              <a:t>Commentary on your client program performance in context of the system you ran it on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MP6 – Tangibles of the Assignment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84260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Bidirectional inter-process communication</a:t>
            </a:r>
          </a:p>
          <a:p>
            <a:r>
              <a:rPr lang="en-US" dirty="0"/>
              <a:t>Not a standard concept, implemented with two unidirectional pipes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See </a:t>
            </a:r>
            <a:r>
              <a:rPr lang="en-US" dirty="0" err="1"/>
              <a:t>reqchannel.h</a:t>
            </a:r>
            <a:r>
              <a:rPr lang="en-US" dirty="0"/>
              <a:t> and reqchannel.cpp for detail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Channel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274320" y="2230271"/>
            <a:ext cx="8417083" cy="2153468"/>
            <a:chOff x="457200" y="4136073"/>
            <a:chExt cx="8417083" cy="2153468"/>
          </a:xfrm>
        </p:grpSpPr>
        <p:sp>
          <p:nvSpPr>
            <p:cNvPr id="5" name="Can 4"/>
            <p:cNvSpPr/>
            <p:nvPr/>
          </p:nvSpPr>
          <p:spPr>
            <a:xfrm rot="16200000">
              <a:off x="3600940" y="2044303"/>
              <a:ext cx="2153468" cy="6337007"/>
            </a:xfrm>
            <a:prstGeom prst="can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eaVert"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Can 5"/>
            <p:cNvSpPr/>
            <p:nvPr/>
          </p:nvSpPr>
          <p:spPr>
            <a:xfrm rot="16200000">
              <a:off x="4327591" y="1850215"/>
              <a:ext cx="700165" cy="5764144"/>
            </a:xfrm>
            <a:prstGeom prst="can">
              <a:avLst/>
            </a:prstGeom>
            <a:solidFill>
              <a:schemeClr val="tx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eaVert" rtlCol="0" anchor="ctr"/>
            <a:lstStyle/>
            <a:p>
              <a:pPr algn="ctr"/>
              <a:endParaRPr lang="en-US" dirty="0"/>
            </a:p>
          </p:txBody>
        </p:sp>
        <p:sp>
          <p:nvSpPr>
            <p:cNvPr id="7" name="Can 6"/>
            <p:cNvSpPr/>
            <p:nvPr/>
          </p:nvSpPr>
          <p:spPr>
            <a:xfrm rot="16200000">
              <a:off x="4327591" y="2738883"/>
              <a:ext cx="700165" cy="5764144"/>
            </a:xfrm>
            <a:prstGeom prst="can">
              <a:avLst/>
            </a:prstGeom>
            <a:solidFill>
              <a:schemeClr val="accent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eaVert"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Right Arrow 7"/>
            <p:cNvSpPr/>
            <p:nvPr/>
          </p:nvSpPr>
          <p:spPr>
            <a:xfrm>
              <a:off x="3827721" y="4584635"/>
              <a:ext cx="2081146" cy="295303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ight Arrow 8"/>
            <p:cNvSpPr/>
            <p:nvPr/>
          </p:nvSpPr>
          <p:spPr>
            <a:xfrm rot="10800000">
              <a:off x="3827721" y="5468886"/>
              <a:ext cx="2081146" cy="295303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6804837" y="5459253"/>
              <a:ext cx="67268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write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840499" y="4533240"/>
              <a:ext cx="67268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write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6804837" y="4499974"/>
              <a:ext cx="60965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read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1884740" y="5448620"/>
              <a:ext cx="60965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read</a:t>
              </a:r>
            </a:p>
          </p:txBody>
        </p:sp>
        <p:sp>
          <p:nvSpPr>
            <p:cNvPr id="14" name="Oval 13"/>
            <p:cNvSpPr/>
            <p:nvPr/>
          </p:nvSpPr>
          <p:spPr>
            <a:xfrm>
              <a:off x="457200" y="4659465"/>
              <a:ext cx="584791" cy="86946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A</a:t>
              </a:r>
            </a:p>
          </p:txBody>
        </p:sp>
        <p:sp>
          <p:nvSpPr>
            <p:cNvPr id="15" name="Oval 14"/>
            <p:cNvSpPr/>
            <p:nvPr/>
          </p:nvSpPr>
          <p:spPr>
            <a:xfrm>
              <a:off x="8289492" y="4670098"/>
              <a:ext cx="584791" cy="86946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B</a:t>
              </a:r>
            </a:p>
          </p:txBody>
        </p:sp>
        <p:cxnSp>
          <p:nvCxnSpPr>
            <p:cNvPr id="16" name="Straight Arrow Connector 15"/>
            <p:cNvCxnSpPr>
              <a:endCxn id="6" idx="1"/>
            </p:cNvCxnSpPr>
            <p:nvPr/>
          </p:nvCxnSpPr>
          <p:spPr>
            <a:xfrm flipV="1">
              <a:off x="1041991" y="4732287"/>
              <a:ext cx="753611" cy="350083"/>
            </a:xfrm>
            <a:prstGeom prst="straightConnector1">
              <a:avLst/>
            </a:prstGeom>
            <a:ln w="762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/>
            <p:nvPr/>
          </p:nvCxnSpPr>
          <p:spPr>
            <a:xfrm>
              <a:off x="1041989" y="5155193"/>
              <a:ext cx="708715" cy="440800"/>
            </a:xfrm>
            <a:prstGeom prst="straightConnector1">
              <a:avLst/>
            </a:prstGeom>
            <a:ln w="76200">
              <a:solidFill>
                <a:srgbClr val="FF0000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>
              <a:stCxn id="15" idx="2"/>
            </p:cNvCxnSpPr>
            <p:nvPr/>
          </p:nvCxnSpPr>
          <p:spPr>
            <a:xfrm flipH="1" flipV="1">
              <a:off x="7559746" y="4659465"/>
              <a:ext cx="729746" cy="445367"/>
            </a:xfrm>
            <a:prstGeom prst="straightConnector1">
              <a:avLst/>
            </a:prstGeom>
            <a:ln w="76200">
              <a:solidFill>
                <a:srgbClr val="FF0000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>
              <a:stCxn id="15" idx="2"/>
            </p:cNvCxnSpPr>
            <p:nvPr/>
          </p:nvCxnSpPr>
          <p:spPr>
            <a:xfrm flipH="1">
              <a:off x="7600686" y="5104832"/>
              <a:ext cx="688806" cy="520436"/>
            </a:xfrm>
            <a:prstGeom prst="straightConnector1">
              <a:avLst/>
            </a:prstGeom>
            <a:ln w="762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first need a single control channel</a:t>
            </a:r>
          </a:p>
          <a:p>
            <a:endParaRPr lang="en-US" dirty="0"/>
          </a:p>
          <a:p>
            <a:r>
              <a:rPr lang="en-US" dirty="0"/>
              <a:t>Then, we can create multiple data channels by sending new thread commands to control channel</a:t>
            </a:r>
          </a:p>
          <a:p>
            <a:pPr lvl="1"/>
            <a:r>
              <a:rPr lang="en-US" dirty="0"/>
              <a:t>One data channel per worker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Exchange message through data channel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See client.cpp for detail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Channel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10470" y="1272087"/>
            <a:ext cx="85396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RequestChannel</a:t>
            </a:r>
            <a:r>
              <a:rPr lang="en-US" dirty="0"/>
              <a:t> *</a:t>
            </a:r>
            <a:r>
              <a:rPr lang="en-US" dirty="0" err="1"/>
              <a:t>chan</a:t>
            </a:r>
            <a:r>
              <a:rPr lang="en-US" dirty="0"/>
              <a:t> = new </a:t>
            </a:r>
            <a:r>
              <a:rPr lang="en-US" dirty="0" err="1"/>
              <a:t>RequestChannel</a:t>
            </a:r>
            <a:r>
              <a:rPr lang="en-US" dirty="0"/>
              <a:t>("control", </a:t>
            </a:r>
            <a:r>
              <a:rPr lang="en-US" dirty="0" err="1"/>
              <a:t>RequestChannel</a:t>
            </a:r>
            <a:r>
              <a:rPr lang="en-US" dirty="0"/>
              <a:t>::CLIENT_SIDE);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57087" y="3144563"/>
            <a:ext cx="875105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std::string s = </a:t>
            </a:r>
            <a:r>
              <a:rPr lang="en-US" dirty="0" err="1"/>
              <a:t>chan</a:t>
            </a:r>
            <a:r>
              <a:rPr lang="en-US" dirty="0"/>
              <a:t>-&gt;</a:t>
            </a:r>
            <a:r>
              <a:rPr lang="en-US" dirty="0" err="1"/>
              <a:t>send_request</a:t>
            </a:r>
            <a:r>
              <a:rPr lang="en-US" dirty="0"/>
              <a:t>("</a:t>
            </a:r>
            <a:r>
              <a:rPr lang="en-US" dirty="0" err="1"/>
              <a:t>newthread</a:t>
            </a:r>
            <a:r>
              <a:rPr lang="en-US" dirty="0"/>
              <a:t>");</a:t>
            </a:r>
          </a:p>
          <a:p>
            <a:r>
              <a:rPr lang="en-US" dirty="0" err="1"/>
              <a:t>RequestChannel</a:t>
            </a:r>
            <a:r>
              <a:rPr lang="en-US" dirty="0"/>
              <a:t> *</a:t>
            </a:r>
            <a:r>
              <a:rPr lang="en-US" dirty="0" err="1"/>
              <a:t>workerChannel</a:t>
            </a:r>
            <a:r>
              <a:rPr lang="en-US" dirty="0"/>
              <a:t> = new </a:t>
            </a:r>
            <a:r>
              <a:rPr lang="en-US" dirty="0" err="1"/>
              <a:t>RequestChannel</a:t>
            </a:r>
            <a:r>
              <a:rPr lang="en-US" dirty="0"/>
              <a:t>(s, </a:t>
            </a:r>
            <a:r>
              <a:rPr lang="en-US" dirty="0" err="1"/>
              <a:t>RequestChannel</a:t>
            </a:r>
            <a:r>
              <a:rPr lang="en-US" dirty="0"/>
              <a:t>::CLIENT_SIDE);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96500" y="4847303"/>
            <a:ext cx="45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101213" y="4562167"/>
            <a:ext cx="60587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std::string response = </a:t>
            </a:r>
            <a:r>
              <a:rPr lang="en-US" dirty="0" err="1"/>
              <a:t>workerChannel</a:t>
            </a:r>
            <a:r>
              <a:rPr lang="en-US" dirty="0"/>
              <a:t>-&gt;</a:t>
            </a:r>
            <a:r>
              <a:rPr lang="en-US" dirty="0" err="1"/>
              <a:t>send_request</a:t>
            </a:r>
            <a:r>
              <a:rPr lang="en-US" dirty="0"/>
              <a:t>(request);</a:t>
            </a:r>
          </a:p>
        </p:txBody>
      </p:sp>
      <p:sp>
        <p:nvSpPr>
          <p:cNvPr id="9" name="Rounded Rectangular Callout 8"/>
          <p:cNvSpPr/>
          <p:nvPr/>
        </p:nvSpPr>
        <p:spPr>
          <a:xfrm>
            <a:off x="6939280" y="4907280"/>
            <a:ext cx="1595120" cy="650240"/>
          </a:xfrm>
          <a:prstGeom prst="wedgeRoundRectCallout">
            <a:avLst>
              <a:gd name="adj1" fmla="val -72446"/>
              <a:gd name="adj2" fmla="val -55444"/>
              <a:gd name="adj3" fmla="val 16667"/>
            </a:avLst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Request from client</a:t>
            </a:r>
          </a:p>
        </p:txBody>
      </p:sp>
      <p:sp>
        <p:nvSpPr>
          <p:cNvPr id="10" name="Rounded Rectangular Callout 9"/>
          <p:cNvSpPr/>
          <p:nvPr/>
        </p:nvSpPr>
        <p:spPr>
          <a:xfrm>
            <a:off x="3159760" y="4927600"/>
            <a:ext cx="2021840" cy="640080"/>
          </a:xfrm>
          <a:prstGeom prst="wedgeRoundRectCallout">
            <a:avLst>
              <a:gd name="adj1" fmla="val -79452"/>
              <a:gd name="adj2" fmla="val -59729"/>
              <a:gd name="adj3" fmla="val 16667"/>
            </a:avLst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Response from data server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Thread safe</a:t>
            </a:r>
          </a:p>
          <a:p>
            <a:pPr lvl="1"/>
            <a:r>
              <a:rPr lang="en-US" dirty="0"/>
              <a:t>Multiple threads can work on the buffer</a:t>
            </a:r>
          </a:p>
          <a:p>
            <a:pPr lvl="1"/>
            <a:r>
              <a:rPr lang="en-US" dirty="0"/>
              <a:t>Use a lock to control concurrency</a:t>
            </a:r>
          </a:p>
          <a:p>
            <a:pPr lvl="1"/>
            <a:r>
              <a:rPr lang="en-US" dirty="0"/>
              <a:t>Only one thread can work on the queue at a time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Safe Buffer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72151" y="2877943"/>
            <a:ext cx="377149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/>
              <a:t>SafeBuffer</a:t>
            </a:r>
            <a:r>
              <a:rPr lang="en-US" sz="2400" dirty="0"/>
              <a:t>::</a:t>
            </a:r>
            <a:r>
              <a:rPr lang="en-US" sz="2400" dirty="0" err="1" smtClean="0"/>
              <a:t>push_back</a:t>
            </a:r>
            <a:r>
              <a:rPr lang="en-US" sz="2400" dirty="0" smtClean="0"/>
              <a:t>(data</a:t>
            </a:r>
            <a:r>
              <a:rPr lang="en-US" sz="2400" dirty="0"/>
              <a:t>) {</a:t>
            </a:r>
          </a:p>
          <a:p>
            <a:r>
              <a:rPr lang="en-US" sz="2400" dirty="0"/>
              <a:t>    lock</a:t>
            </a:r>
          </a:p>
          <a:p>
            <a:r>
              <a:rPr lang="en-US" sz="2400" dirty="0"/>
              <a:t>    </a:t>
            </a:r>
            <a:r>
              <a:rPr lang="en-US" sz="2400" dirty="0" err="1" smtClean="0"/>
              <a:t>Q.push_back</a:t>
            </a:r>
            <a:r>
              <a:rPr lang="en-US" sz="2400" dirty="0" smtClean="0"/>
              <a:t>(data</a:t>
            </a:r>
            <a:r>
              <a:rPr lang="en-US" sz="2400" dirty="0"/>
              <a:t>);</a:t>
            </a:r>
          </a:p>
          <a:p>
            <a:r>
              <a:rPr lang="en-US" sz="2400" dirty="0"/>
              <a:t>    unlock</a:t>
            </a:r>
          </a:p>
          <a:p>
            <a:r>
              <a:rPr lang="en-US" sz="2400" dirty="0"/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743649" y="2857087"/>
            <a:ext cx="3579955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/>
              <a:t>SafeBuffer</a:t>
            </a:r>
            <a:r>
              <a:rPr lang="en-US" sz="2400" dirty="0" smtClean="0"/>
              <a:t>::</a:t>
            </a:r>
            <a:r>
              <a:rPr lang="en-US" sz="2400" dirty="0" err="1" smtClean="0"/>
              <a:t>retrieve_front</a:t>
            </a:r>
            <a:r>
              <a:rPr lang="en-US" sz="2400" dirty="0" smtClean="0"/>
              <a:t>() </a:t>
            </a:r>
            <a:r>
              <a:rPr lang="en-US" sz="2400" dirty="0"/>
              <a:t>{</a:t>
            </a:r>
          </a:p>
          <a:p>
            <a:r>
              <a:rPr lang="en-US" sz="2400" dirty="0"/>
              <a:t>    lock</a:t>
            </a:r>
          </a:p>
          <a:p>
            <a:r>
              <a:rPr lang="en-US" sz="2400" dirty="0" smtClean="0"/>
              <a:t>    data = </a:t>
            </a:r>
            <a:r>
              <a:rPr lang="en-US" sz="2400" dirty="0" err="1" smtClean="0"/>
              <a:t>Q.front</a:t>
            </a:r>
            <a:r>
              <a:rPr lang="en-US" sz="2400" dirty="0" smtClean="0"/>
              <a:t>();</a:t>
            </a:r>
          </a:p>
          <a:p>
            <a:r>
              <a:rPr lang="en-US" sz="2400" dirty="0" smtClean="0"/>
              <a:t>    </a:t>
            </a:r>
            <a:r>
              <a:rPr lang="en-US" sz="2400" dirty="0" err="1" smtClean="0"/>
              <a:t>Q.pop_front</a:t>
            </a:r>
            <a:r>
              <a:rPr lang="en-US" sz="2400" dirty="0" smtClean="0"/>
              <a:t>();</a:t>
            </a:r>
            <a:endParaRPr lang="en-US" sz="2400" dirty="0"/>
          </a:p>
          <a:p>
            <a:r>
              <a:rPr lang="en-US" sz="2400" dirty="0"/>
              <a:t>    unlock</a:t>
            </a:r>
          </a:p>
          <a:p>
            <a:r>
              <a:rPr lang="en-US" sz="2400" dirty="0"/>
              <a:t>    return data;</a:t>
            </a:r>
          </a:p>
          <a:p>
            <a:r>
              <a:rPr lang="en-US" sz="2400" dirty="0"/>
              <a:t>}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Protect the </a:t>
            </a:r>
            <a:r>
              <a:rPr lang="en-US" dirty="0" smtClean="0"/>
              <a:t>resource </a:t>
            </a:r>
            <a:r>
              <a:rPr lang="en-US" dirty="0"/>
              <a:t>shared by multiple threads with a </a:t>
            </a:r>
            <a:r>
              <a:rPr lang="en-US" dirty="0" err="1"/>
              <a:t>mutex</a:t>
            </a:r>
            <a:r>
              <a:rPr lang="en-US" dirty="0"/>
              <a:t> lock.</a:t>
            </a:r>
          </a:p>
          <a:p>
            <a:pPr lvl="1"/>
            <a:r>
              <a:rPr lang="en-US" dirty="0"/>
              <a:t>E.g. if x++ is shared by two threads, then</a:t>
            </a:r>
          </a:p>
          <a:p>
            <a:pPr marL="685800" lvl="2" indent="0">
              <a:buNone/>
            </a:pPr>
            <a:r>
              <a:rPr lang="en-US" dirty="0" err="1"/>
              <a:t>pthread_mutex_lock</a:t>
            </a:r>
            <a:r>
              <a:rPr lang="en-US" dirty="0"/>
              <a:t>()</a:t>
            </a:r>
            <a:br>
              <a:rPr lang="en-US" dirty="0"/>
            </a:br>
            <a:r>
              <a:rPr lang="en-US" dirty="0"/>
              <a:t>x++</a:t>
            </a:r>
          </a:p>
          <a:p>
            <a:pPr marL="685800" lvl="2" indent="0">
              <a:buNone/>
            </a:pPr>
            <a:r>
              <a:rPr lang="en-US" dirty="0" err="1"/>
              <a:t>pthread_mutex_unlock</a:t>
            </a:r>
            <a:r>
              <a:rPr lang="en-US" dirty="0"/>
              <a:t>()</a:t>
            </a:r>
            <a:br>
              <a:rPr lang="en-US" dirty="0"/>
            </a:br>
            <a:endParaRPr lang="en-US" dirty="0"/>
          </a:p>
          <a:p>
            <a:pPr lvl="1"/>
            <a:r>
              <a:rPr lang="en-US" sz="3000" dirty="0" err="1"/>
              <a:t>pthread_mutex_init</a:t>
            </a:r>
            <a:r>
              <a:rPr lang="en-US" sz="3000" dirty="0"/>
              <a:t>() and </a:t>
            </a:r>
            <a:r>
              <a:rPr lang="en-US" sz="3000" dirty="0" err="1"/>
              <a:t>pthread_mutex_destroy</a:t>
            </a:r>
            <a:r>
              <a:rPr lang="en-US" sz="3000" dirty="0"/>
              <a:t>() is also necessary.</a:t>
            </a:r>
          </a:p>
          <a:p>
            <a:r>
              <a:rPr lang="en-US" dirty="0">
                <a:hlinkClick r:id="rId2"/>
              </a:rPr>
              <a:t>For more details and examples: http://www.thegeekstuff.com/2012/05/c-mutex-examples/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Safe Buffer</a:t>
            </a:r>
          </a:p>
        </p:txBody>
      </p:sp>
    </p:spTree>
    <p:extLst>
      <p:ext uri="{BB962C8B-B14F-4D97-AF65-F5344CB8AC3E}">
        <p14:creationId xmlns:p14="http://schemas.microsoft.com/office/powerpoint/2010/main" val="17851560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95128" y="2982318"/>
            <a:ext cx="8785209" cy="736600"/>
          </a:xfrm>
        </p:spPr>
        <p:txBody>
          <a:bodyPr/>
          <a:lstStyle/>
          <a:p>
            <a:pPr algn="ctr"/>
            <a:r>
              <a:rPr lang="en-US" dirty="0" smtClean="0"/>
              <a:t>BACKUP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238998" y="2315911"/>
            <a:ext cx="5053371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500" dirty="0" smtClean="0"/>
              <a:t>BACKUP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2587208367"/>
      </p:ext>
    </p:extLst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B76A1045-6D75-4005-A32B-A44110F036A8}" vid="{479D1BC2-C132-4C3E-9BA9-E1DF2DA89A3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6419</TotalTime>
  <Words>582</Words>
  <Application>Microsoft Office PowerPoint</Application>
  <PresentationFormat>On-screen Show (4:3)</PresentationFormat>
  <Paragraphs>120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宋体</vt:lpstr>
      <vt:lpstr>Arial</vt:lpstr>
      <vt:lpstr>Calibri</vt:lpstr>
      <vt:lpstr>Theme1</vt:lpstr>
      <vt:lpstr>CSCE 313 MP6 Unix Threads</vt:lpstr>
      <vt:lpstr>MP6 – Big Picture</vt:lpstr>
      <vt:lpstr>Client</vt:lpstr>
      <vt:lpstr>MP6 – Tangibles of the Assignment</vt:lpstr>
      <vt:lpstr>Channel</vt:lpstr>
      <vt:lpstr>Channel</vt:lpstr>
      <vt:lpstr>Safe Buffer</vt:lpstr>
      <vt:lpstr>Safe Buffer</vt:lpstr>
      <vt:lpstr>BACKUP</vt:lpstr>
      <vt:lpstr>Typical output from running client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LAB1: Machine Problem 1</dc:title>
  <dc:creator>张韦</dc:creator>
  <cp:lastModifiedBy>Tyagi, Aakash</cp:lastModifiedBy>
  <cp:revision>383</cp:revision>
  <cp:lastPrinted>2017-03-24T21:50:57Z</cp:lastPrinted>
  <dcterms:created xsi:type="dcterms:W3CDTF">2014-09-07T15:17:58Z</dcterms:created>
  <dcterms:modified xsi:type="dcterms:W3CDTF">2017-03-30T21:38:21Z</dcterms:modified>
</cp:coreProperties>
</file>