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0" r:id="rId2"/>
    <p:sldId id="326" r:id="rId3"/>
    <p:sldId id="327" r:id="rId4"/>
    <p:sldId id="336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58" autoAdjust="0"/>
  </p:normalViewPr>
  <p:slideViewPr>
    <p:cSldViewPr snapToGrid="0">
      <p:cViewPr>
        <p:scale>
          <a:sx n="73" d="100"/>
          <a:sy n="73" d="100"/>
        </p:scale>
        <p:origin x="614" y="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EAC6-2598-478F-AD12-64310331A9A8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63155-67C8-4F2A-91B9-7F3D5CFB39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0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hyperlink" Target="http://www.tamu.edu/index.html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4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6200"/>
            <a:ext cx="9144000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E:\weizhang\Desktop\Computer Science and Engineering Logos\PNG\CSCE-logo-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93128"/>
            <a:ext cx="2895600" cy="50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43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63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 sz="135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2700" b="0" kern="1200" spc="38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2" y="6243637"/>
            <a:ext cx="3180375" cy="614367"/>
          </a:xfrm>
        </p:spPr>
        <p:txBody>
          <a:bodyPr anchor="t"/>
          <a:lstStyle>
            <a:lvl1pPr marL="0" indent="0" algn="r">
              <a:buNone/>
              <a:defRPr sz="1050"/>
            </a:lvl1pPr>
            <a:lvl2pPr marL="342900" indent="0" algn="r">
              <a:buNone/>
              <a:defRPr sz="900"/>
            </a:lvl2pPr>
            <a:lvl3pPr marL="685800" indent="0" algn="r">
              <a:buNone/>
              <a:defRPr sz="750"/>
            </a:lvl3pPr>
            <a:lvl4pPr marL="1028700" indent="0" algn="r">
              <a:buNone/>
              <a:defRPr sz="675"/>
            </a:lvl4pPr>
            <a:lvl5pPr marL="1371600" indent="0" algn="r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1" y="6492882"/>
            <a:ext cx="1676384" cy="365125"/>
          </a:xfrm>
          <a:prstGeom prst="rect">
            <a:avLst/>
          </a:prstGeom>
        </p:spPr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6" y="6492880"/>
            <a:ext cx="2643206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2" descr="Texas A&amp;M University Logo - aTm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152401"/>
            <a:ext cx="2895600" cy="490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614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1196"/>
            <a:ext cx="8229600" cy="571568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0744"/>
            <a:ext cx="9144000" cy="43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E:\weizhang\Desktop\Computer Science and Engineering Logos\PNG\CSCE-logo-whit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068" y="6480005"/>
            <a:ext cx="1955799" cy="34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:\Users\WeiZh\Pictures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16927"/>
            <a:ext cx="8785209" cy="7366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6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91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61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0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1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1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7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8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ADED-2821-4C1B-9DB9-F47C98B7748E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14D6D-D520-4C96-A515-FB91A2C16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0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4672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 smtClean="0"/>
              <a:t>CSCE 313</a:t>
            </a:r>
            <a:br>
              <a:rPr lang="en-US" sz="5400" dirty="0" smtClean="0"/>
            </a:br>
            <a:r>
              <a:rPr lang="en-US" sz="5400" dirty="0" smtClean="0"/>
              <a:t>Network </a:t>
            </a:r>
            <a:r>
              <a:rPr lang="en-US" sz="5400" dirty="0" smtClean="0"/>
              <a:t>Socket MP8</a:t>
            </a:r>
            <a:br>
              <a:rPr lang="en-US" sz="5400" dirty="0" smtClean="0"/>
            </a:br>
            <a:r>
              <a:rPr lang="en-US" sz="5400" dirty="0" smtClean="0">
                <a:solidFill>
                  <a:srgbClr val="FF0000"/>
                </a:solidFill>
              </a:rPr>
              <a:t>DUE: FRI MAY 5, 2017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 hidden="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Wei Zhang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720318" y="6063655"/>
            <a:ext cx="6423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Acknowledgment: </a:t>
            </a:r>
            <a:r>
              <a:rPr lang="en-US" dirty="0"/>
              <a:t>Yi Cui, </a:t>
            </a:r>
            <a:r>
              <a:rPr lang="en-US" dirty="0" smtClean="0"/>
              <a:t>Wei Zhang, Prof</a:t>
            </a:r>
            <a:r>
              <a:rPr lang="en-US" dirty="0"/>
              <a:t>. Tanzir Ahmed, CSCE-313</a:t>
            </a:r>
          </a:p>
        </p:txBody>
      </p:sp>
    </p:spTree>
    <p:extLst>
      <p:ext uri="{BB962C8B-B14F-4D97-AF65-F5344CB8AC3E}">
        <p14:creationId xmlns:p14="http://schemas.microsoft.com/office/powerpoint/2010/main" val="202471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status = connect(sock, &amp;name, </a:t>
            </a:r>
            <a:r>
              <a:rPr lang="en-US" altLang="en-US" dirty="0" err="1" smtClean="0">
                <a:latin typeface="Arial" panose="020B0604020202020204" pitchFamily="34" charset="0"/>
              </a:rPr>
              <a:t>namelen</a:t>
            </a:r>
            <a:r>
              <a:rPr lang="en-US" altLang="en-US" dirty="0" smtClean="0">
                <a:latin typeface="Arial" panose="020B0604020202020204" pitchFamily="34" charset="0"/>
              </a:rPr>
              <a:t>);</a:t>
            </a:r>
          </a:p>
          <a:p>
            <a:pPr lvl="1"/>
            <a:r>
              <a:rPr lang="en-US" altLang="en-US" dirty="0" smtClean="0">
                <a:latin typeface="Arial" panose="020B0604020202020204" pitchFamily="34" charset="0"/>
              </a:rPr>
              <a:t>status</a:t>
            </a:r>
            <a:r>
              <a:rPr lang="en-US" altLang="en-US" dirty="0" smtClean="0"/>
              <a:t>: 0 if successful connect, -1 otherwise</a:t>
            </a:r>
          </a:p>
          <a:p>
            <a:pPr lvl="1"/>
            <a:r>
              <a:rPr lang="en-US" altLang="en-US" dirty="0" smtClean="0">
                <a:latin typeface="Arial" panose="020B0604020202020204" pitchFamily="34" charset="0"/>
              </a:rPr>
              <a:t>sock</a:t>
            </a:r>
            <a:r>
              <a:rPr lang="en-US" altLang="en-US" dirty="0" smtClean="0"/>
              <a:t>: integer, socket to be used in connection</a:t>
            </a:r>
          </a:p>
          <a:p>
            <a:pPr lvl="1"/>
            <a:r>
              <a:rPr lang="en-US" altLang="en-US" dirty="0" smtClean="0">
                <a:latin typeface="Arial" panose="020B0604020202020204" pitchFamily="34" charset="0"/>
              </a:rPr>
              <a:t>name</a:t>
            </a:r>
            <a:r>
              <a:rPr lang="en-US" altLang="en-US" dirty="0" smtClean="0"/>
              <a:t>: </a:t>
            </a:r>
            <a:r>
              <a:rPr lang="en-US" altLang="en-US" dirty="0" err="1" smtClean="0">
                <a:latin typeface="Arial" panose="020B0604020202020204" pitchFamily="34" charset="0"/>
              </a:rPr>
              <a:t>struct</a:t>
            </a:r>
            <a:r>
              <a:rPr lang="en-US" altLang="en-US" dirty="0" smtClean="0">
                <a:latin typeface="Arial" panose="020B0604020202020204" pitchFamily="34" charset="0"/>
              </a:rPr>
              <a:t> </a:t>
            </a:r>
            <a:r>
              <a:rPr lang="en-US" altLang="en-US" dirty="0" err="1" smtClean="0">
                <a:latin typeface="Arial" panose="020B0604020202020204" pitchFamily="34" charset="0"/>
              </a:rPr>
              <a:t>sockaddr</a:t>
            </a:r>
            <a:r>
              <a:rPr lang="en-US" altLang="en-US" dirty="0" smtClean="0"/>
              <a:t>: address and port of server</a:t>
            </a:r>
          </a:p>
          <a:p>
            <a:pPr lvl="1"/>
            <a:r>
              <a:rPr lang="en-US" altLang="en-US" dirty="0" err="1" smtClean="0">
                <a:latin typeface="Arial" panose="020B0604020202020204" pitchFamily="34" charset="0"/>
              </a:rPr>
              <a:t>namelen</a:t>
            </a:r>
            <a:r>
              <a:rPr lang="en-US" altLang="en-US" dirty="0" smtClean="0"/>
              <a:t>: integer, </a:t>
            </a:r>
            <a:r>
              <a:rPr lang="en-US" altLang="en-US" dirty="0" err="1" smtClean="0">
                <a:latin typeface="Arial" panose="020B0604020202020204" pitchFamily="34" charset="0"/>
              </a:rPr>
              <a:t>sizeof</a:t>
            </a:r>
            <a:r>
              <a:rPr lang="en-US" altLang="en-US" dirty="0" smtClean="0">
                <a:latin typeface="Arial" panose="020B0604020202020204" pitchFamily="34" charset="0"/>
              </a:rPr>
              <a:t>(name)</a:t>
            </a:r>
          </a:p>
          <a:p>
            <a:r>
              <a:rPr lang="en-US" altLang="en-US" dirty="0" smtClean="0">
                <a:latin typeface="Arial" panose="020B0604020202020204" pitchFamily="34" charset="0"/>
              </a:rPr>
              <a:t>connect </a:t>
            </a:r>
            <a:r>
              <a:rPr lang="en-US" altLang="en-US" dirty="0" smtClean="0"/>
              <a:t>is </a:t>
            </a:r>
            <a:r>
              <a:rPr lang="en-US" altLang="en-US" b="1" u="sng" dirty="0" smtClean="0"/>
              <a:t>blocking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Call: connect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count = send(sock, &amp;</a:t>
            </a:r>
            <a:r>
              <a:rPr lang="en-US" altLang="en-US" dirty="0" err="1" smtClean="0">
                <a:latin typeface="Arial" panose="020B0604020202020204" pitchFamily="34" charset="0"/>
              </a:rPr>
              <a:t>buf</a:t>
            </a:r>
            <a:r>
              <a:rPr lang="en-US" altLang="en-US" dirty="0" smtClean="0">
                <a:latin typeface="Arial" panose="020B0604020202020204" pitchFamily="34" charset="0"/>
              </a:rPr>
              <a:t>, </a:t>
            </a:r>
            <a:r>
              <a:rPr lang="en-US" altLang="en-US" dirty="0" err="1" smtClean="0">
                <a:latin typeface="Arial" panose="020B0604020202020204" pitchFamily="34" charset="0"/>
              </a:rPr>
              <a:t>len</a:t>
            </a:r>
            <a:r>
              <a:rPr lang="en-US" altLang="en-US" dirty="0" smtClean="0">
                <a:latin typeface="Arial" panose="020B0604020202020204" pitchFamily="34" charset="0"/>
              </a:rPr>
              <a:t>, flags);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count</a:t>
            </a:r>
            <a:r>
              <a:rPr lang="en-US" altLang="en-US" dirty="0" smtClean="0"/>
              <a:t>: # bytes transmitted (-1 if error)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buf</a:t>
            </a:r>
            <a:r>
              <a:rPr lang="en-US" altLang="en-US" dirty="0" smtClean="0"/>
              <a:t>: </a:t>
            </a:r>
            <a:r>
              <a:rPr lang="en-US" altLang="en-US" dirty="0" smtClean="0">
                <a:latin typeface="Arial" panose="020B0604020202020204" pitchFamily="34" charset="0"/>
              </a:rPr>
              <a:t>char[],</a:t>
            </a:r>
            <a:r>
              <a:rPr lang="en-US" altLang="en-US" dirty="0" smtClean="0"/>
              <a:t> buffer to be transmitted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len</a:t>
            </a:r>
            <a:r>
              <a:rPr lang="en-US" altLang="en-US" dirty="0" smtClean="0"/>
              <a:t>: integer, length of buffer (in bytes) to transmit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flags</a:t>
            </a:r>
            <a:r>
              <a:rPr lang="en-US" altLang="en-US" dirty="0" smtClean="0"/>
              <a:t>: integer, special options, usually just 0</a:t>
            </a:r>
          </a:p>
          <a:p>
            <a:pPr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count = </a:t>
            </a:r>
            <a:r>
              <a:rPr lang="en-US" altLang="en-US" dirty="0" err="1" smtClean="0">
                <a:latin typeface="Arial" panose="020B0604020202020204" pitchFamily="34" charset="0"/>
              </a:rPr>
              <a:t>recv</a:t>
            </a:r>
            <a:r>
              <a:rPr lang="en-US" altLang="en-US" dirty="0" smtClean="0">
                <a:latin typeface="Arial" panose="020B0604020202020204" pitchFamily="34" charset="0"/>
              </a:rPr>
              <a:t>(sock, &amp;</a:t>
            </a:r>
            <a:r>
              <a:rPr lang="en-US" altLang="en-US" dirty="0" err="1" smtClean="0">
                <a:latin typeface="Arial" panose="020B0604020202020204" pitchFamily="34" charset="0"/>
              </a:rPr>
              <a:t>buf</a:t>
            </a:r>
            <a:r>
              <a:rPr lang="en-US" altLang="en-US" dirty="0" smtClean="0">
                <a:latin typeface="Arial" panose="020B0604020202020204" pitchFamily="34" charset="0"/>
              </a:rPr>
              <a:t>,  </a:t>
            </a:r>
            <a:r>
              <a:rPr lang="en-US" altLang="en-US" dirty="0" err="1" smtClean="0">
                <a:latin typeface="Arial" panose="020B0604020202020204" pitchFamily="34" charset="0"/>
              </a:rPr>
              <a:t>len</a:t>
            </a:r>
            <a:r>
              <a:rPr lang="en-US" altLang="en-US" dirty="0" smtClean="0">
                <a:latin typeface="Arial" panose="020B0604020202020204" pitchFamily="34" charset="0"/>
              </a:rPr>
              <a:t>, flags);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count</a:t>
            </a:r>
            <a:r>
              <a:rPr lang="en-US" altLang="en-US" dirty="0" smtClean="0"/>
              <a:t>: # bytes received (-1 if error)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buf</a:t>
            </a:r>
            <a:r>
              <a:rPr lang="en-US" altLang="en-US" dirty="0" smtClean="0"/>
              <a:t>: </a:t>
            </a:r>
            <a:r>
              <a:rPr lang="en-US" altLang="en-US" dirty="0" smtClean="0">
                <a:latin typeface="Arial" panose="020B0604020202020204" pitchFamily="34" charset="0"/>
              </a:rPr>
              <a:t>void[],</a:t>
            </a:r>
            <a:r>
              <a:rPr lang="en-US" altLang="en-US" dirty="0" smtClean="0"/>
              <a:t> stores received bytes</a:t>
            </a:r>
          </a:p>
          <a:p>
            <a:pPr lvl="1"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len</a:t>
            </a:r>
            <a:r>
              <a:rPr lang="en-US" altLang="en-US" dirty="0" smtClean="0"/>
              <a:t>: # bytes received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flags</a:t>
            </a:r>
            <a:r>
              <a:rPr lang="en-US" altLang="en-US" dirty="0" smtClean="0"/>
              <a:t>: integer, special options, usually just 0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Calls are </a:t>
            </a:r>
            <a:r>
              <a:rPr lang="en-US" altLang="en-US" b="1" u="sng" dirty="0" smtClean="0"/>
              <a:t>blocking</a:t>
            </a:r>
            <a:r>
              <a:rPr lang="en-US" altLang="en-US" dirty="0" smtClean="0"/>
              <a:t> [returns only after data is sent (to socket </a:t>
            </a:r>
            <a:r>
              <a:rPr lang="en-US" altLang="en-US" dirty="0" err="1" smtClean="0"/>
              <a:t>buf</a:t>
            </a:r>
            <a:r>
              <a:rPr lang="en-US" altLang="en-US" dirty="0" smtClean="0"/>
              <a:t>) / received]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You can use write/read instead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Call: send</a:t>
            </a:r>
            <a:r>
              <a:rPr lang="en-US" dirty="0" smtClean="0"/>
              <a:t>() and </a:t>
            </a:r>
            <a:r>
              <a:rPr lang="en-US" dirty="0" err="1" smtClean="0"/>
              <a:t>recv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When finished using a socket, the socket should be closed:</a:t>
            </a:r>
          </a:p>
          <a:p>
            <a:r>
              <a:rPr lang="en-US" altLang="en-US" dirty="0" smtClean="0">
                <a:latin typeface="Arial" panose="020B0604020202020204" pitchFamily="34" charset="0"/>
              </a:rPr>
              <a:t>status = close(s);</a:t>
            </a:r>
          </a:p>
          <a:p>
            <a:pPr lvl="1"/>
            <a:r>
              <a:rPr lang="en-US" altLang="en-US" dirty="0" smtClean="0">
                <a:latin typeface="Arial" panose="020B0604020202020204" pitchFamily="34" charset="0"/>
              </a:rPr>
              <a:t>status</a:t>
            </a:r>
            <a:r>
              <a:rPr lang="en-US" altLang="en-US" dirty="0" smtClean="0"/>
              <a:t>: 0 if successful, -1 if error</a:t>
            </a:r>
          </a:p>
          <a:p>
            <a:pPr lvl="1"/>
            <a:r>
              <a:rPr lang="en-US" altLang="en-US" dirty="0" smtClean="0">
                <a:latin typeface="Arial" panose="020B0604020202020204" pitchFamily="34" charset="0"/>
              </a:rPr>
              <a:t>s</a:t>
            </a:r>
            <a:r>
              <a:rPr lang="en-US" altLang="en-US" dirty="0" smtClean="0"/>
              <a:t>: the file descriptor (socket being closed)</a:t>
            </a:r>
          </a:p>
          <a:p>
            <a:r>
              <a:rPr lang="en-US" altLang="en-US" dirty="0" smtClean="0"/>
              <a:t>Closing a socket</a:t>
            </a:r>
          </a:p>
          <a:p>
            <a:pPr lvl="1"/>
            <a:r>
              <a:rPr lang="en-US" altLang="en-US" dirty="0" smtClean="0"/>
              <a:t>closes a connection (for </a:t>
            </a:r>
            <a:r>
              <a:rPr lang="en-US" altLang="en-US" dirty="0" smtClean="0">
                <a:latin typeface="Arial" panose="020B0604020202020204" pitchFamily="34" charset="0"/>
              </a:rPr>
              <a:t>SOCK_STREAM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frees up the port used by the socket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Call: close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solidFill>
                  <a:schemeClr val="accent1"/>
                </a:solidFill>
              </a:rPr>
              <a:t>network sockets</a:t>
            </a:r>
            <a:r>
              <a:rPr lang="en-US" dirty="0" smtClean="0"/>
              <a:t> for data communication between clients and servers</a:t>
            </a:r>
          </a:p>
          <a:p>
            <a:r>
              <a:rPr lang="en-US" dirty="0" smtClean="0"/>
              <a:t>Take </a:t>
            </a:r>
            <a:r>
              <a:rPr lang="en-US" dirty="0" smtClean="0"/>
              <a:t>MP7, </a:t>
            </a:r>
            <a:r>
              <a:rPr lang="en-US" dirty="0" smtClean="0"/>
              <a:t>change request channel to network channel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MP8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67919" y="2659791"/>
            <a:ext cx="7702562" cy="3090769"/>
            <a:chOff x="708559" y="1857151"/>
            <a:chExt cx="7702562" cy="3300499"/>
          </a:xfrm>
        </p:grpSpPr>
        <p:sp>
          <p:nvSpPr>
            <p:cNvPr id="5" name="Freeform 61"/>
            <p:cNvSpPr>
              <a:spLocks/>
            </p:cNvSpPr>
            <p:nvPr/>
          </p:nvSpPr>
          <p:spPr bwMode="auto">
            <a:xfrm rot="5400000">
              <a:off x="1584465" y="2374218"/>
              <a:ext cx="154693" cy="560917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39654 h 1835150"/>
                <a:gd name="T4" fmla="*/ 6353 w 232039"/>
                <a:gd name="T5" fmla="*/ 115788 h 1835150"/>
                <a:gd name="T6" fmla="*/ 222253 w 232039"/>
                <a:gd name="T7" fmla="*/ 191923 h 1835150"/>
                <a:gd name="T8" fmla="*/ 3 w 232039"/>
                <a:gd name="T9" fmla="*/ 266473 h 1835150"/>
                <a:gd name="T10" fmla="*/ 228603 w 232039"/>
                <a:gd name="T11" fmla="*/ 342607 h 1835150"/>
                <a:gd name="T12" fmla="*/ 12703 w 232039"/>
                <a:gd name="T13" fmla="*/ 420328 h 1835150"/>
                <a:gd name="T14" fmla="*/ 114303 w 232039"/>
                <a:gd name="T15" fmla="*/ 458395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defPPr>
                <a:defRPr lang="en-US"/>
              </a:defPPr>
              <a:lvl1pPr marL="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" name="Can 4"/>
            <p:cNvSpPr/>
            <p:nvPr/>
          </p:nvSpPr>
          <p:spPr>
            <a:xfrm rot="16200000">
              <a:off x="4514267" y="2533915"/>
              <a:ext cx="492644" cy="2145018"/>
            </a:xfrm>
            <a:prstGeom prst="can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Network </a:t>
              </a:r>
              <a:r>
                <a:rPr lang="en-US" dirty="0"/>
                <a:t>channel </a:t>
              </a:r>
              <a:r>
                <a:rPr lang="en-US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7170655" y="3033290"/>
              <a:ext cx="1240466" cy="1203918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/>
                <a:t>Data</a:t>
              </a:r>
            </a:p>
            <a:p>
              <a:pPr algn="ctr"/>
              <a:r>
                <a:rPr lang="en-US" sz="2000" dirty="0"/>
                <a:t>Server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2693811" y="3337323"/>
              <a:ext cx="815458" cy="35264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6219225" y="3349307"/>
              <a:ext cx="725728" cy="32868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/>
                <a:t>DATA</a:t>
              </a:r>
            </a:p>
          </p:txBody>
        </p:sp>
        <p:sp>
          <p:nvSpPr>
            <p:cNvPr id="10" name="Left Arrow 9"/>
            <p:cNvSpPr/>
            <p:nvPr/>
          </p:nvSpPr>
          <p:spPr>
            <a:xfrm>
              <a:off x="6172317" y="3677988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11" name="Left Arrow 10"/>
            <p:cNvSpPr/>
            <p:nvPr/>
          </p:nvSpPr>
          <p:spPr>
            <a:xfrm>
              <a:off x="2648685" y="3653629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12" name="Can 11"/>
            <p:cNvSpPr/>
            <p:nvPr/>
          </p:nvSpPr>
          <p:spPr>
            <a:xfrm rot="16200000">
              <a:off x="4494685" y="1601793"/>
              <a:ext cx="492644" cy="2126175"/>
            </a:xfrm>
            <a:prstGeom prst="can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Network </a:t>
              </a:r>
              <a:r>
                <a:rPr lang="en-US" dirty="0"/>
                <a:t>channel 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2664808" y="2395780"/>
              <a:ext cx="815458" cy="35264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6190222" y="2407764"/>
              <a:ext cx="725728" cy="32868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/>
                <a:t>DATA</a:t>
              </a:r>
            </a:p>
          </p:txBody>
        </p:sp>
        <p:sp>
          <p:nvSpPr>
            <p:cNvPr id="15" name="Left Arrow 14"/>
            <p:cNvSpPr/>
            <p:nvPr/>
          </p:nvSpPr>
          <p:spPr>
            <a:xfrm>
              <a:off x="6143314" y="2736445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16" name="Left Arrow 15"/>
            <p:cNvSpPr/>
            <p:nvPr/>
          </p:nvSpPr>
          <p:spPr>
            <a:xfrm>
              <a:off x="2619682" y="2712086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17" name="Can 16"/>
            <p:cNvSpPr/>
            <p:nvPr/>
          </p:nvSpPr>
          <p:spPr>
            <a:xfrm rot="16200000">
              <a:off x="4509187" y="3624584"/>
              <a:ext cx="492644" cy="2155178"/>
            </a:xfrm>
            <a:prstGeom prst="can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Network </a:t>
              </a:r>
              <a:r>
                <a:rPr lang="en-US" dirty="0"/>
                <a:t>channel </a:t>
              </a:r>
              <a:r>
                <a:rPr lang="en-US" dirty="0">
                  <a:solidFill>
                    <a:srgbClr val="FF0000"/>
                  </a:solidFill>
                </a:rPr>
                <a:t>w</a:t>
              </a:r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2693811" y="4325042"/>
              <a:ext cx="815458" cy="35264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6219225" y="4337026"/>
              <a:ext cx="725728" cy="32868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/>
                <a:t>DATA</a:t>
              </a:r>
            </a:p>
          </p:txBody>
        </p:sp>
        <p:sp>
          <p:nvSpPr>
            <p:cNvPr id="20" name="Left Arrow 19"/>
            <p:cNvSpPr/>
            <p:nvPr/>
          </p:nvSpPr>
          <p:spPr>
            <a:xfrm>
              <a:off x="6172317" y="4665707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21" name="Left Arrow 20"/>
            <p:cNvSpPr/>
            <p:nvPr/>
          </p:nvSpPr>
          <p:spPr>
            <a:xfrm>
              <a:off x="2648685" y="4641348"/>
              <a:ext cx="733172" cy="376359"/>
            </a:xfrm>
            <a:prstGeom prst="lef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tx2"/>
                  </a:solidFill>
                </a:rPr>
                <a:t>REP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36185" y="4026823"/>
              <a:ext cx="461665" cy="25103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…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8559" y="1857151"/>
              <a:ext cx="18536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i="1" dirty="0">
                  <a:solidFill>
                    <a:srgbClr val="0070C0"/>
                  </a:solidFill>
                </a:rPr>
                <a:t>w</a:t>
              </a:r>
              <a:r>
                <a:rPr lang="en-US" dirty="0">
                  <a:solidFill>
                    <a:srgbClr val="0070C0"/>
                  </a:solidFill>
                </a:rPr>
                <a:t> worker threads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90800" y="2226483"/>
              <a:ext cx="3370408" cy="293116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 61"/>
            <p:cNvSpPr>
              <a:spLocks/>
            </p:cNvSpPr>
            <p:nvPr/>
          </p:nvSpPr>
          <p:spPr bwMode="auto">
            <a:xfrm rot="5400000">
              <a:off x="1584465" y="3354790"/>
              <a:ext cx="154693" cy="560917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39654 h 1835150"/>
                <a:gd name="T4" fmla="*/ 6353 w 232039"/>
                <a:gd name="T5" fmla="*/ 115788 h 1835150"/>
                <a:gd name="T6" fmla="*/ 222253 w 232039"/>
                <a:gd name="T7" fmla="*/ 191923 h 1835150"/>
                <a:gd name="T8" fmla="*/ 3 w 232039"/>
                <a:gd name="T9" fmla="*/ 266473 h 1835150"/>
                <a:gd name="T10" fmla="*/ 228603 w 232039"/>
                <a:gd name="T11" fmla="*/ 342607 h 1835150"/>
                <a:gd name="T12" fmla="*/ 12703 w 232039"/>
                <a:gd name="T13" fmla="*/ 420328 h 1835150"/>
                <a:gd name="T14" fmla="*/ 114303 w 232039"/>
                <a:gd name="T15" fmla="*/ 458395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defPPr>
                <a:defRPr lang="en-US"/>
              </a:defPPr>
              <a:lvl1pPr marL="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6" name="Freeform 61"/>
            <p:cNvSpPr>
              <a:spLocks/>
            </p:cNvSpPr>
            <p:nvPr/>
          </p:nvSpPr>
          <p:spPr bwMode="auto">
            <a:xfrm rot="5400000">
              <a:off x="1584465" y="4460056"/>
              <a:ext cx="154693" cy="560917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39654 h 1835150"/>
                <a:gd name="T4" fmla="*/ 6353 w 232039"/>
                <a:gd name="T5" fmla="*/ 115788 h 1835150"/>
                <a:gd name="T6" fmla="*/ 222253 w 232039"/>
                <a:gd name="T7" fmla="*/ 191923 h 1835150"/>
                <a:gd name="T8" fmla="*/ 3 w 232039"/>
                <a:gd name="T9" fmla="*/ 266473 h 1835150"/>
                <a:gd name="T10" fmla="*/ 228603 w 232039"/>
                <a:gd name="T11" fmla="*/ 342607 h 1835150"/>
                <a:gd name="T12" fmla="*/ 12703 w 232039"/>
                <a:gd name="T13" fmla="*/ 420328 h 1835150"/>
                <a:gd name="T14" fmla="*/ 114303 w 232039"/>
                <a:gd name="T15" fmla="*/ 458395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defPPr>
                <a:defRPr lang="en-US"/>
              </a:defPPr>
              <a:lvl1pPr marL="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latinLnBrk="0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38200" y="2226483"/>
              <a:ext cx="1570494" cy="293116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8" name="Rounded Rectangular Callout 27"/>
          <p:cNvSpPr/>
          <p:nvPr/>
        </p:nvSpPr>
        <p:spPr>
          <a:xfrm>
            <a:off x="4490720" y="2133600"/>
            <a:ext cx="1483360" cy="599440"/>
          </a:xfrm>
          <a:prstGeom prst="wedgeRoundRectCallout">
            <a:avLst>
              <a:gd name="adj1" fmla="val -51371"/>
              <a:gd name="adj2" fmla="val 118774"/>
              <a:gd name="adj3" fmla="val 1666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Implement network channel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7335520" y="2479040"/>
            <a:ext cx="1676400" cy="843280"/>
          </a:xfrm>
          <a:prstGeom prst="wedgeRoundRectCallout">
            <a:avLst>
              <a:gd name="adj1" fmla="val -28341"/>
              <a:gd name="adj2" fmla="val 94678"/>
              <a:gd name="adj3" fmla="val 1666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Modify data server to work with network channel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your network request channel class to replace the original request channel that uses </a:t>
            </a:r>
            <a:r>
              <a:rPr lang="en-US" dirty="0" smtClean="0"/>
              <a:t>named pipes</a:t>
            </a:r>
            <a:endParaRPr lang="en-US" dirty="0" smtClean="0"/>
          </a:p>
          <a:p>
            <a:pPr lvl="1"/>
            <a:r>
              <a:rPr lang="en-US" dirty="0" err="1" smtClean="0"/>
              <a:t>N</a:t>
            </a:r>
            <a:r>
              <a:rPr lang="en-US" dirty="0" err="1" smtClean="0"/>
              <a:t>etworkRequestChannel.h</a:t>
            </a:r>
            <a:r>
              <a:rPr lang="en-US" dirty="0" smtClean="0"/>
              <a:t>, </a:t>
            </a:r>
            <a:r>
              <a:rPr lang="en-US" dirty="0" smtClean="0"/>
              <a:t>NetworkRequestChannel.cpp</a:t>
            </a:r>
            <a:endParaRPr lang="en-US" dirty="0" smtClean="0"/>
          </a:p>
          <a:p>
            <a:r>
              <a:rPr lang="en-US" dirty="0" smtClean="0"/>
              <a:t>Modify workers to use network channels</a:t>
            </a:r>
          </a:p>
          <a:p>
            <a:pPr lvl="1"/>
            <a:r>
              <a:rPr lang="en-US" dirty="0" smtClean="0"/>
              <a:t>Worker logic stays the same, but use new channels</a:t>
            </a:r>
          </a:p>
          <a:p>
            <a:pPr lvl="1"/>
            <a:r>
              <a:rPr lang="en-US" dirty="0" smtClean="0"/>
              <a:t>Updated client.cpp</a:t>
            </a:r>
            <a:endParaRPr lang="en-US" dirty="0" smtClean="0"/>
          </a:p>
          <a:p>
            <a:r>
              <a:rPr lang="en-US" dirty="0" smtClean="0"/>
              <a:t>Modify data server to use network channels</a:t>
            </a:r>
          </a:p>
          <a:p>
            <a:pPr lvl="1"/>
            <a:r>
              <a:rPr lang="en-US" dirty="0" smtClean="0"/>
              <a:t>Updated dataserver.cpp</a:t>
            </a:r>
          </a:p>
          <a:p>
            <a:r>
              <a:rPr lang="en-US" dirty="0" smtClean="0"/>
              <a:t>Updated </a:t>
            </a:r>
            <a:r>
              <a:rPr lang="en-US" dirty="0" err="1" smtClean="0"/>
              <a:t>Makefile</a:t>
            </a:r>
            <a:r>
              <a:rPr lang="en-US" dirty="0" smtClean="0"/>
              <a:t> (as applicable)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</a:t>
            </a:r>
            <a:r>
              <a:rPr lang="en-US" dirty="0" smtClean="0"/>
              <a:t>Task -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addition, write a report with three key sections:</a:t>
            </a:r>
          </a:p>
          <a:p>
            <a:pPr lvl="1"/>
            <a:r>
              <a:rPr lang="en-US" dirty="0"/>
              <a:t>Performance Evaluation (especially relative to </a:t>
            </a:r>
            <a:r>
              <a:rPr lang="en-US" dirty="0" smtClean="0"/>
              <a:t>MP7)</a:t>
            </a:r>
            <a:endParaRPr lang="en-US" dirty="0"/>
          </a:p>
          <a:p>
            <a:pPr lvl="1"/>
            <a:r>
              <a:rPr lang="en-US" dirty="0"/>
              <a:t>Graph the </a:t>
            </a:r>
            <a:r>
              <a:rPr lang="en-US" dirty="0" smtClean="0"/>
              <a:t>response time versus the number of client requests</a:t>
            </a:r>
          </a:p>
          <a:p>
            <a:pPr lvl="2"/>
            <a:r>
              <a:rPr lang="en-US" dirty="0" smtClean="0"/>
              <a:t>Plot multiple curves by varying the server backlog</a:t>
            </a:r>
            <a:endParaRPr lang="en-US" dirty="0"/>
          </a:p>
          <a:p>
            <a:pPr lvl="1"/>
            <a:r>
              <a:rPr lang="en-US" dirty="0" smtClean="0"/>
              <a:t>Commentary </a:t>
            </a:r>
            <a:r>
              <a:rPr lang="en-US" dirty="0"/>
              <a:t>on your </a:t>
            </a:r>
            <a:r>
              <a:rPr lang="en-US" dirty="0" smtClean="0"/>
              <a:t>program </a:t>
            </a:r>
            <a:r>
              <a:rPr lang="en-US" dirty="0"/>
              <a:t>performance in context of the system you ran it 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</a:t>
            </a:r>
            <a:r>
              <a:rPr lang="en-US" dirty="0" smtClean="0"/>
              <a:t>Task -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communication between different machines</a:t>
            </a:r>
          </a:p>
          <a:p>
            <a:r>
              <a:rPr lang="en-US" dirty="0" smtClean="0"/>
              <a:t>Need hostname/IP + port to uniquely identify the communication destination</a:t>
            </a:r>
          </a:p>
          <a:p>
            <a:r>
              <a:rPr lang="en-US" dirty="0" smtClean="0"/>
              <a:t>Can be used for inter-process communication within the same machine</a:t>
            </a:r>
          </a:p>
          <a:p>
            <a:pPr lvl="1"/>
            <a:r>
              <a:rPr lang="en-US" dirty="0" smtClean="0"/>
              <a:t>Use 127.0.0.1 for local host IP</a:t>
            </a:r>
          </a:p>
          <a:p>
            <a:pPr lvl="1"/>
            <a:r>
              <a:rPr lang="en-US" dirty="0" smtClean="0"/>
              <a:t>Port number must be some predefined number between clients and data </a:t>
            </a:r>
            <a:r>
              <a:rPr lang="en-US" dirty="0" smtClean="0"/>
              <a:t>servers</a:t>
            </a:r>
          </a:p>
          <a:p>
            <a:pPr lvl="2"/>
            <a:r>
              <a:rPr lang="en-US" dirty="0" smtClean="0"/>
              <a:t>Use a large port number (e.g. 10000 or higher) to ensure you do not conflict with any well known ports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Network </a:t>
            </a:r>
            <a:r>
              <a:rPr lang="en-US" dirty="0" smtClean="0"/>
              <a:t>Socket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server side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Client side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More details, see </a:t>
            </a:r>
            <a:r>
              <a:rPr lang="en-US" dirty="0" err="1" smtClean="0"/>
              <a:t>beej’s</a:t>
            </a:r>
            <a:r>
              <a:rPr lang="en-US" dirty="0" smtClean="0"/>
              <a:t> guide</a:t>
            </a:r>
          </a:p>
          <a:p>
            <a:pPr lvl="1"/>
            <a:r>
              <a:rPr lang="en-US" dirty="0" smtClean="0"/>
              <a:t>http://beej.us/guide/bgnet/output/html/multipage/index.html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How </a:t>
            </a:r>
            <a:r>
              <a:rPr lang="en-US" dirty="0" smtClean="0"/>
              <a:t>it works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2834" y="1091508"/>
            <a:ext cx="804104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= socket()  // create socket</a:t>
            </a:r>
          </a:p>
          <a:p>
            <a:r>
              <a:rPr lang="en-US" dirty="0" smtClean="0"/>
              <a:t>bind(s, port)  // bind socket to a specific port</a:t>
            </a:r>
          </a:p>
          <a:p>
            <a:r>
              <a:rPr lang="en-US" dirty="0" smtClean="0"/>
              <a:t>listen(s) // start listening for incoming connections</a:t>
            </a:r>
          </a:p>
          <a:p>
            <a:r>
              <a:rPr lang="en-US" dirty="0" smtClean="0"/>
              <a:t>for (;;) {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new_s</a:t>
            </a:r>
            <a:r>
              <a:rPr lang="en-US" dirty="0" smtClean="0"/>
              <a:t> = accept(s) // when a new connection arrive, function returns a new socket</a:t>
            </a:r>
          </a:p>
          <a:p>
            <a:r>
              <a:rPr lang="en-US" dirty="0" smtClean="0"/>
              <a:t>                                   // to be used for the new connection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pthread_create</a:t>
            </a:r>
            <a:r>
              <a:rPr lang="en-US" dirty="0" smtClean="0"/>
              <a:t>(</a:t>
            </a:r>
            <a:r>
              <a:rPr lang="en-US" dirty="0" err="1" smtClean="0"/>
              <a:t>connection_handler</a:t>
            </a:r>
            <a:r>
              <a:rPr lang="en-US" dirty="0" smtClean="0"/>
              <a:t>)	// create a new thread to handle connection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83474" y="3834708"/>
            <a:ext cx="51739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= socket()  // create socket</a:t>
            </a:r>
          </a:p>
          <a:p>
            <a:r>
              <a:rPr lang="en-US" dirty="0" smtClean="0"/>
              <a:t>connect(s, hostname, port)  // connect to data server</a:t>
            </a:r>
          </a:p>
          <a:p>
            <a:r>
              <a:rPr lang="en-US" dirty="0" smtClean="0"/>
              <a:t>send requests via socket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s = socket(domain, type, protocol);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s</a:t>
            </a:r>
            <a:r>
              <a:rPr lang="en-US" altLang="en-US" dirty="0" smtClean="0"/>
              <a:t>: socket descriptor, an integer (like a file-descriptor)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domain</a:t>
            </a:r>
            <a:r>
              <a:rPr lang="en-US" altLang="en-US" dirty="0" smtClean="0"/>
              <a:t>: integer, communication domain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e.g., </a:t>
            </a:r>
            <a:r>
              <a:rPr lang="en-US" altLang="en-US" dirty="0" smtClean="0">
                <a:latin typeface="Arial" panose="020B0604020202020204" pitchFamily="34" charset="0"/>
              </a:rPr>
              <a:t>PF_INET</a:t>
            </a:r>
            <a:r>
              <a:rPr lang="en-US" altLang="en-US" dirty="0" smtClean="0"/>
              <a:t> (IPv4 protocol) – typically used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type</a:t>
            </a:r>
            <a:r>
              <a:rPr lang="en-US" altLang="en-US" dirty="0" smtClean="0"/>
              <a:t>: communication type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SOCK_STREAM</a:t>
            </a:r>
            <a:r>
              <a:rPr lang="en-US" altLang="en-US" dirty="0" smtClean="0"/>
              <a:t>: reliable, 2-way, connection-based service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SOCK_DGRAM</a:t>
            </a:r>
            <a:r>
              <a:rPr lang="en-US" altLang="en-US" dirty="0" smtClean="0"/>
              <a:t>: unreliable, connectionless,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/>
              <a:t>other values: need root permission, rarely used, or obsolete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protocol</a:t>
            </a:r>
            <a:r>
              <a:rPr lang="en-US" altLang="en-US" dirty="0" smtClean="0"/>
              <a:t>: specifies protocol (see file </a:t>
            </a:r>
            <a:r>
              <a:rPr lang="en-US" altLang="en-US" dirty="0" smtClean="0">
                <a:latin typeface="Arial" panose="020B0604020202020204" pitchFamily="34" charset="0"/>
              </a:rPr>
              <a:t>/etc/protocols</a:t>
            </a:r>
            <a:r>
              <a:rPr lang="en-US" altLang="en-US" dirty="0" smtClean="0"/>
              <a:t> for a list of options) - usually set to 0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Call: socket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associates and (can exclusively) reserves a port for use by the socket</a:t>
            </a:r>
          </a:p>
          <a:p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status = bind(</a:t>
            </a:r>
            <a:r>
              <a:rPr lang="en-US" altLang="en-US" dirty="0" err="1" smtClean="0">
                <a:latin typeface="Arial" panose="020B0604020202020204" pitchFamily="34" charset="0"/>
              </a:rPr>
              <a:t>sockid</a:t>
            </a:r>
            <a:r>
              <a:rPr lang="en-US" altLang="en-US" dirty="0" smtClean="0">
                <a:latin typeface="Arial" panose="020B0604020202020204" pitchFamily="34" charset="0"/>
              </a:rPr>
              <a:t>, &amp;</a:t>
            </a:r>
            <a:r>
              <a:rPr lang="en-US" altLang="en-US" dirty="0" err="1" smtClean="0">
                <a:latin typeface="Arial" panose="020B0604020202020204" pitchFamily="34" charset="0"/>
              </a:rPr>
              <a:t>addrport</a:t>
            </a:r>
            <a:r>
              <a:rPr lang="en-US" altLang="en-US" dirty="0" smtClean="0">
                <a:latin typeface="Arial" panose="020B0604020202020204" pitchFamily="34" charset="0"/>
              </a:rPr>
              <a:t>, size);</a:t>
            </a:r>
          </a:p>
          <a:p>
            <a:pPr lvl="1"/>
            <a:r>
              <a:rPr lang="en-US" altLang="en-US" sz="2400" dirty="0" smtClean="0">
                <a:latin typeface="Arial" panose="020B0604020202020204" pitchFamily="34" charset="0"/>
              </a:rPr>
              <a:t>status</a:t>
            </a:r>
            <a:r>
              <a:rPr lang="en-US" altLang="en-US" sz="2400" dirty="0" smtClean="0"/>
              <a:t>: error status, = -1 if bind failed</a:t>
            </a:r>
          </a:p>
          <a:p>
            <a:pPr lvl="1"/>
            <a:r>
              <a:rPr lang="en-US" altLang="en-US" sz="2400" dirty="0" err="1" smtClean="0">
                <a:latin typeface="Arial" panose="020B0604020202020204" pitchFamily="34" charset="0"/>
              </a:rPr>
              <a:t>sockid</a:t>
            </a:r>
            <a:r>
              <a:rPr lang="en-US" altLang="en-US" sz="2400" dirty="0" smtClean="0"/>
              <a:t>: integer, socket descriptor (i.e. the return value of socket(...))</a:t>
            </a:r>
          </a:p>
          <a:p>
            <a:pPr lvl="1"/>
            <a:r>
              <a:rPr lang="en-US" altLang="en-US" sz="2400" dirty="0" err="1" smtClean="0">
                <a:latin typeface="Arial" panose="020B0604020202020204" pitchFamily="34" charset="0"/>
              </a:rPr>
              <a:t>addrport</a:t>
            </a:r>
            <a:r>
              <a:rPr lang="en-US" altLang="en-US" sz="2400" dirty="0" smtClean="0"/>
              <a:t>: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struct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sockaddr</a:t>
            </a:r>
            <a:r>
              <a:rPr lang="en-US" altLang="en-US" sz="2400" dirty="0" smtClean="0"/>
              <a:t>, the (IP) address and port of the machine</a:t>
            </a:r>
          </a:p>
          <a:p>
            <a:pPr lvl="1"/>
            <a:r>
              <a:rPr lang="en-US" altLang="en-US" sz="2400" dirty="0" smtClean="0">
                <a:latin typeface="Arial" panose="020B0604020202020204" pitchFamily="34" charset="0"/>
              </a:rPr>
              <a:t>size</a:t>
            </a:r>
            <a:r>
              <a:rPr lang="en-US" altLang="en-US" sz="2400" dirty="0" smtClean="0"/>
              <a:t>: the size (in bytes) of the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addrport</a:t>
            </a:r>
            <a:r>
              <a:rPr lang="en-US" altLang="en-US" sz="2400" dirty="0" smtClean="0"/>
              <a:t> structure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Call: bind</a:t>
            </a:r>
            <a:r>
              <a:rPr lang="en-US" dirty="0" smtClean="0"/>
              <a:t>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status = listen(sock, </a:t>
            </a:r>
            <a:r>
              <a:rPr lang="en-US" altLang="en-US" dirty="0" err="1" smtClean="0">
                <a:latin typeface="Arial" panose="020B0604020202020204" pitchFamily="34" charset="0"/>
              </a:rPr>
              <a:t>queuelen</a:t>
            </a:r>
            <a:r>
              <a:rPr lang="en-US" altLang="en-US" dirty="0" smtClean="0">
                <a:latin typeface="Arial" panose="020B0604020202020204" pitchFamily="34" charset="0"/>
              </a:rPr>
              <a:t>);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status</a:t>
            </a:r>
            <a:r>
              <a:rPr lang="en-US" altLang="en-US" sz="2400" dirty="0" smtClean="0"/>
              <a:t>: 0 if listening, -1 if error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sock</a:t>
            </a:r>
            <a:r>
              <a:rPr lang="en-US" altLang="en-US" sz="2400" dirty="0" smtClean="0"/>
              <a:t>: integer, socket descriptor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err="1" smtClean="0">
                <a:latin typeface="Arial" panose="020B0604020202020204" pitchFamily="34" charset="0"/>
              </a:rPr>
              <a:t>queuelen</a:t>
            </a:r>
            <a:r>
              <a:rPr lang="en-US" altLang="en-US" sz="2400" dirty="0" smtClean="0"/>
              <a:t>: integer, # of active clients that can “wait” for a connection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listen</a:t>
            </a:r>
            <a:r>
              <a:rPr lang="en-US" altLang="en-US" sz="2400" dirty="0" smtClean="0"/>
              <a:t> is </a:t>
            </a:r>
            <a:r>
              <a:rPr lang="en-US" altLang="en-US" sz="2400" b="1" u="sng" dirty="0" smtClean="0"/>
              <a:t>non-blocking</a:t>
            </a:r>
            <a:r>
              <a:rPr lang="en-US" altLang="en-US" sz="2400" dirty="0" smtClean="0"/>
              <a:t>: returns immediately</a:t>
            </a:r>
          </a:p>
          <a:p>
            <a:pPr>
              <a:lnSpc>
                <a:spcPct val="90000"/>
              </a:lnSpc>
            </a:pPr>
            <a:r>
              <a:rPr lang="en-US" altLang="en-US" dirty="0" err="1" smtClean="0">
                <a:latin typeface="Arial" panose="020B0604020202020204" pitchFamily="34" charset="0"/>
              </a:rPr>
              <a:t>int</a:t>
            </a:r>
            <a:r>
              <a:rPr lang="en-US" altLang="en-US" dirty="0" smtClean="0">
                <a:latin typeface="Arial" panose="020B0604020202020204" pitchFamily="34" charset="0"/>
              </a:rPr>
              <a:t> s = accept(sock, &amp;name, &amp;</a:t>
            </a:r>
            <a:r>
              <a:rPr lang="en-US" altLang="en-US" dirty="0" err="1" smtClean="0">
                <a:latin typeface="Arial" panose="020B0604020202020204" pitchFamily="34" charset="0"/>
              </a:rPr>
              <a:t>namelen</a:t>
            </a:r>
            <a:r>
              <a:rPr lang="en-US" altLang="en-US" dirty="0" smtClean="0">
                <a:latin typeface="Arial" panose="020B0604020202020204" pitchFamily="34" charset="0"/>
              </a:rPr>
              <a:t>);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s</a:t>
            </a:r>
            <a:r>
              <a:rPr lang="en-US" altLang="en-US" sz="2400" dirty="0" smtClean="0"/>
              <a:t>: integer, the new socket (used for data-transfer)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sock</a:t>
            </a:r>
            <a:r>
              <a:rPr lang="en-US" altLang="en-US" sz="2400" dirty="0" smtClean="0"/>
              <a:t>: integer, the orig. socket (being listened on)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name</a:t>
            </a:r>
            <a:r>
              <a:rPr lang="en-US" altLang="en-US" sz="2400" dirty="0" smtClean="0"/>
              <a:t>: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struct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sockaddr</a:t>
            </a:r>
            <a:r>
              <a:rPr lang="en-US" altLang="en-US" sz="2400" dirty="0" smtClean="0"/>
              <a:t>, address of the client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err="1" smtClean="0">
                <a:latin typeface="Arial" panose="020B0604020202020204" pitchFamily="34" charset="0"/>
              </a:rPr>
              <a:t>namelen</a:t>
            </a:r>
            <a:r>
              <a:rPr lang="en-US" altLang="en-US" sz="2400" dirty="0" smtClean="0"/>
              <a:t>: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sizeof</a:t>
            </a:r>
            <a:r>
              <a:rPr lang="en-US" altLang="en-US" sz="2400" dirty="0" smtClean="0">
                <a:latin typeface="Arial" panose="020B0604020202020204" pitchFamily="34" charset="0"/>
              </a:rPr>
              <a:t>(name)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>
                <a:latin typeface="Arial" panose="020B0604020202020204" pitchFamily="34" charset="0"/>
              </a:rPr>
              <a:t>accept </a:t>
            </a:r>
            <a:r>
              <a:rPr lang="en-US" altLang="en-US" sz="2400" dirty="0" smtClean="0"/>
              <a:t>is </a:t>
            </a:r>
            <a:r>
              <a:rPr lang="en-US" altLang="en-US" sz="2400" b="1" u="sng" dirty="0" smtClean="0"/>
              <a:t>blocking</a:t>
            </a:r>
            <a:r>
              <a:rPr lang="en-US" altLang="en-US" sz="2400" dirty="0" smtClean="0"/>
              <a:t>: waits for connection before returning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Call: listen</a:t>
            </a:r>
            <a:r>
              <a:rPr lang="en-US" dirty="0" smtClean="0"/>
              <a:t>() and accept()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76A1045-6D75-4005-A32B-A44110F036A8}" vid="{479D1BC2-C132-4C3E-9BA9-E1DF2DA89A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3636</TotalTime>
  <Words>882</Words>
  <Application>Microsoft Office PowerPoint</Application>
  <PresentationFormat>On-screen Show (4:3)</PresentationFormat>
  <Paragraphs>128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宋体</vt:lpstr>
      <vt:lpstr>Arial</vt:lpstr>
      <vt:lpstr>Calibri</vt:lpstr>
      <vt:lpstr>Theme1</vt:lpstr>
      <vt:lpstr>CSCE 313 Network Socket MP8 DUE: FRI MAY 5, 2017</vt:lpstr>
      <vt:lpstr>MP8</vt:lpstr>
      <vt:lpstr>Your Task - Code</vt:lpstr>
      <vt:lpstr>Your Task - Report</vt:lpstr>
      <vt:lpstr>Background: Network Socket</vt:lpstr>
      <vt:lpstr>Background: How it works</vt:lpstr>
      <vt:lpstr>System Call: socket()</vt:lpstr>
      <vt:lpstr>System Call: bind()</vt:lpstr>
      <vt:lpstr>System Call: listen() and accept()</vt:lpstr>
      <vt:lpstr>System Call: connect()</vt:lpstr>
      <vt:lpstr>System Call: send() and recv()</vt:lpstr>
      <vt:lpstr>System Call: close()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LAB1: Machine Problem 1</dc:title>
  <dc:creator>Yi Cui</dc:creator>
  <cp:lastModifiedBy>Aakash Tyagi</cp:lastModifiedBy>
  <cp:revision>419</cp:revision>
  <dcterms:created xsi:type="dcterms:W3CDTF">2014-09-07T15:17:58Z</dcterms:created>
  <dcterms:modified xsi:type="dcterms:W3CDTF">2017-04-25T04:29:18Z</dcterms:modified>
</cp:coreProperties>
</file>