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handoutMasterIdLst>
    <p:handoutMasterId r:id="rId21"/>
  </p:handoutMasterIdLst>
  <p:sldIdLst>
    <p:sldId id="300" r:id="rId2"/>
    <p:sldId id="372" r:id="rId3"/>
    <p:sldId id="344" r:id="rId4"/>
    <p:sldId id="345" r:id="rId5"/>
    <p:sldId id="368" r:id="rId6"/>
    <p:sldId id="376" r:id="rId7"/>
    <p:sldId id="377" r:id="rId8"/>
    <p:sldId id="348" r:id="rId9"/>
    <p:sldId id="369" r:id="rId10"/>
    <p:sldId id="370" r:id="rId11"/>
    <p:sldId id="349" r:id="rId12"/>
    <p:sldId id="351" r:id="rId13"/>
    <p:sldId id="373" r:id="rId14"/>
    <p:sldId id="375" r:id="rId15"/>
    <p:sldId id="371" r:id="rId16"/>
    <p:sldId id="374" r:id="rId17"/>
    <p:sldId id="352" r:id="rId18"/>
    <p:sldId id="378" r:id="rId19"/>
  </p:sldIdLst>
  <p:sldSz cx="10080625" cy="7559675"/>
  <p:notesSz cx="7772400" cy="10058400"/>
  <p:defaultTextStyle>
    <a:defPPr>
      <a:defRPr lang="en-US"/>
    </a:defPPr>
    <a:lvl1pPr marL="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7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85324" autoAdjust="0"/>
  </p:normalViewPr>
  <p:slideViewPr>
    <p:cSldViewPr>
      <p:cViewPr varScale="1">
        <p:scale>
          <a:sx n="61" d="100"/>
          <a:sy n="61" d="100"/>
        </p:scale>
        <p:origin x="1260" y="60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9478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mo" pitchFamily="18"/>
              <a:ea typeface="DejaVu Sans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mo" pitchFamily="18"/>
              <a:ea typeface="DejaVu Sans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mo" pitchFamily="18"/>
              <a:ea typeface="DejaVu Sans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DC98ABF2-9C9E-4CDD-BEE1-A7FE95BE8256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mo" pitchFamily="18"/>
              <a:ea typeface="DejaVu Sans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869364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8"/>
            <a:ext cx="5029200" cy="37719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n-US" sz="1400" kern="1200">
                <a:latin typeface="Tino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US" sz="1400" kern="1200">
                <a:latin typeface="Tino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en-US" sz="1400" kern="1200">
                <a:latin typeface="Tino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en-US" sz="1400" kern="1200">
                <a:latin typeface="Tino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2C2CB2A4-5DBD-44D5-A18E-E033BE28BE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57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78" marR="0" indent="-215978" rtl="0" hangingPunct="0">
      <a:tabLst/>
      <a:defRPr lang="en-US" sz="2000" b="0" i="0" u="none" strike="noStrike" kern="1200">
        <a:ln>
          <a:noFill/>
        </a:ln>
        <a:latin typeface="Arimo" pitchFamily="18"/>
      </a:defRPr>
    </a:lvl1pPr>
    <a:lvl2pPr marL="457152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7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C2CB2A4-5DBD-44D5-A18E-E033BE28BE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57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0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52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47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00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1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97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91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3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00" y="1371599"/>
            <a:ext cx="9071640" cy="5386680"/>
          </a:xfrm>
          <a:prstGeom prst="rect">
            <a:avLst/>
          </a:prstGeom>
        </p:spPr>
        <p:txBody>
          <a:bodyPr vert="horz" lIns="91430" tIns="45716" rIns="91430" bIns="45716"/>
          <a:lstStyle>
            <a:lvl1pPr marL="565141" indent="-457152">
              <a:buFont typeface="Arial" pitchFamily="34" charset="0"/>
              <a:buChar char="•"/>
              <a:defRPr/>
            </a:lvl1pPr>
            <a:lvl2pPr marL="997096" indent="-457152">
              <a:buFont typeface="Arial" pitchFamily="34" charset="0"/>
              <a:buChar char="•"/>
              <a:defRPr/>
            </a:lvl2pPr>
            <a:lvl3pPr>
              <a:buFont typeface="Arial" pitchFamily="34" charset="0"/>
              <a:buChar char="•"/>
              <a:defRPr/>
            </a:lvl3pPr>
            <a:lvl4pPr>
              <a:buFont typeface="Arial" pitchFamily="34" charset="0"/>
              <a:buChar char="•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levelaa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540672" y="210197"/>
            <a:ext cx="9071640" cy="978840"/>
          </a:xfrm>
          <a:prstGeom prst="rect">
            <a:avLst/>
          </a:prstGeom>
        </p:spPr>
        <p:txBody>
          <a:bodyPr lIns="91430" tIns="45716" rIns="91430" bIns="45716"/>
          <a:lstStyle>
            <a:lvl1pPr marL="0" indent="0" algn="ctr" rtl="0" eaLnBrk="1" hangingPunct="1">
              <a:buFontTx/>
              <a:buNone/>
              <a:tabLst/>
              <a:defRPr lang="en-US" sz="4400" b="0" i="0" u="none" strike="noStrike" kern="1200">
                <a:ln>
                  <a:noFill/>
                </a:ln>
                <a:latin typeface="Arimo" pitchFamily="18"/>
              </a:defRPr>
            </a:lvl1pPr>
          </a:lstStyle>
          <a:p>
            <a:r>
              <a:rPr lang="en-US" dirty="0" smtClean="0">
                <a:solidFill>
                  <a:sysClr val="windowText" lastClr="000000"/>
                </a:solidFill>
              </a:rPr>
              <a:t>Click to edit Master title style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10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2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99" y="1371599"/>
            <a:ext cx="9071640" cy="5386680"/>
          </a:xfrm>
        </p:spPr>
        <p:txBody>
          <a:bodyPr vert="horz"/>
          <a:lstStyle>
            <a:lvl1pPr marL="565200" indent="-457200">
              <a:spcAft>
                <a:spcPts val="0"/>
              </a:spcAft>
              <a:buFont typeface="Arial" pitchFamily="34" charset="0"/>
              <a:buChar char="•"/>
              <a:defRPr/>
            </a:lvl1pPr>
            <a:lvl2pPr marL="997200" indent="-457200">
              <a:spcAft>
                <a:spcPts val="0"/>
              </a:spcAft>
              <a:buFont typeface="Arial" pitchFamily="34" charset="0"/>
              <a:buChar char="•"/>
              <a:defRPr/>
            </a:lvl2pPr>
            <a:lvl3pPr>
              <a:spcAft>
                <a:spcPts val="0"/>
              </a:spcAft>
              <a:buFont typeface="Arial" pitchFamily="34" charset="0"/>
              <a:buChar char="•"/>
              <a:defRPr/>
            </a:lvl3pPr>
            <a:lvl4pPr>
              <a:spcAft>
                <a:spcPts val="0"/>
              </a:spcAft>
              <a:buFont typeface="Arial" pitchFamily="34" charset="0"/>
              <a:buChar char="•"/>
              <a:defRPr/>
            </a:lvl4pPr>
            <a:lvl5pPr>
              <a:spcAft>
                <a:spcPts val="0"/>
              </a:spcAft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2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99" y="1371599"/>
            <a:ext cx="9071640" cy="5386680"/>
          </a:xfrm>
        </p:spPr>
        <p:txBody>
          <a:bodyPr vert="horz"/>
          <a:lstStyle>
            <a:lvl1pPr marL="565200" indent="-457200">
              <a:spcAft>
                <a:spcPts val="0"/>
              </a:spcAft>
              <a:buFont typeface="Arial" pitchFamily="34" charset="0"/>
              <a:buChar char="•"/>
              <a:defRPr/>
            </a:lvl1pPr>
            <a:lvl2pPr marL="997200" indent="-457200">
              <a:spcAft>
                <a:spcPts val="0"/>
              </a:spcAft>
              <a:buFont typeface="Arial" pitchFamily="34" charset="0"/>
              <a:buChar char="•"/>
              <a:defRPr/>
            </a:lvl2pPr>
            <a:lvl3pPr>
              <a:spcAft>
                <a:spcPts val="0"/>
              </a:spcAft>
              <a:buFont typeface="Arial" pitchFamily="34" charset="0"/>
              <a:buChar char="•"/>
              <a:defRPr/>
            </a:lvl3pPr>
            <a:lvl4pPr>
              <a:spcAft>
                <a:spcPts val="0"/>
              </a:spcAft>
              <a:buFont typeface="Arial" pitchFamily="34" charset="0"/>
              <a:buChar char="•"/>
              <a:defRPr/>
            </a:lvl4pPr>
            <a:lvl5pPr>
              <a:spcAft>
                <a:spcPts val="0"/>
              </a:spcAft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2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99" y="1371599"/>
            <a:ext cx="9071640" cy="5386680"/>
          </a:xfrm>
        </p:spPr>
        <p:txBody>
          <a:bodyPr vert="horz"/>
          <a:lstStyle>
            <a:lvl1pPr marL="565200" indent="-457200">
              <a:spcAft>
                <a:spcPts val="0"/>
              </a:spcAft>
              <a:buFont typeface="Arial" pitchFamily="34" charset="0"/>
              <a:buChar char="•"/>
              <a:defRPr/>
            </a:lvl1pPr>
            <a:lvl2pPr marL="997200" indent="-457200">
              <a:spcAft>
                <a:spcPts val="0"/>
              </a:spcAft>
              <a:buFont typeface="Arial" pitchFamily="34" charset="0"/>
              <a:buChar char="•"/>
              <a:defRPr/>
            </a:lvl2pPr>
            <a:lvl3pPr>
              <a:spcAft>
                <a:spcPts val="0"/>
              </a:spcAft>
              <a:buFont typeface="Arial" pitchFamily="34" charset="0"/>
              <a:buChar char="•"/>
              <a:defRPr/>
            </a:lvl3pPr>
            <a:lvl4pPr>
              <a:spcAft>
                <a:spcPts val="0"/>
              </a:spcAft>
              <a:buFont typeface="Arial" pitchFamily="34" charset="0"/>
              <a:buChar char="•"/>
              <a:defRPr/>
            </a:lvl4pPr>
            <a:lvl5pPr>
              <a:spcAft>
                <a:spcPts val="0"/>
              </a:spcAft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2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99" y="1371599"/>
            <a:ext cx="9071640" cy="5386680"/>
          </a:xfrm>
        </p:spPr>
        <p:txBody>
          <a:bodyPr vert="horz"/>
          <a:lstStyle>
            <a:lvl1pPr marL="565200" indent="-457200">
              <a:spcAft>
                <a:spcPts val="0"/>
              </a:spcAft>
              <a:buFont typeface="Arial" pitchFamily="34" charset="0"/>
              <a:buChar char="•"/>
              <a:defRPr/>
            </a:lvl1pPr>
            <a:lvl2pPr marL="997200" indent="-457200">
              <a:spcAft>
                <a:spcPts val="0"/>
              </a:spcAft>
              <a:buFont typeface="Arial" pitchFamily="34" charset="0"/>
              <a:buChar char="•"/>
              <a:defRPr/>
            </a:lvl2pPr>
            <a:lvl3pPr>
              <a:spcAft>
                <a:spcPts val="0"/>
              </a:spcAft>
              <a:buFont typeface="Arial" pitchFamily="34" charset="0"/>
              <a:buChar char="•"/>
              <a:defRPr/>
            </a:lvl3pPr>
            <a:lvl4pPr>
              <a:spcAft>
                <a:spcPts val="0"/>
              </a:spcAft>
              <a:buFont typeface="Arial" pitchFamily="34" charset="0"/>
              <a:buChar char="•"/>
              <a:defRPr/>
            </a:lvl4pPr>
            <a:lvl5pPr>
              <a:spcAft>
                <a:spcPts val="0"/>
              </a:spcAft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2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99" y="1371599"/>
            <a:ext cx="9071640" cy="5386680"/>
          </a:xfrm>
        </p:spPr>
        <p:txBody>
          <a:bodyPr vert="horz"/>
          <a:lstStyle>
            <a:lvl1pPr marL="565200" indent="-457200">
              <a:spcAft>
                <a:spcPts val="0"/>
              </a:spcAft>
              <a:buFont typeface="Arial" pitchFamily="34" charset="0"/>
              <a:buChar char="•"/>
              <a:defRPr/>
            </a:lvl1pPr>
            <a:lvl2pPr marL="997200" indent="-457200">
              <a:spcAft>
                <a:spcPts val="0"/>
              </a:spcAft>
              <a:buFont typeface="Arial" pitchFamily="34" charset="0"/>
              <a:buChar char="•"/>
              <a:defRPr/>
            </a:lvl2pPr>
            <a:lvl3pPr>
              <a:spcAft>
                <a:spcPts val="0"/>
              </a:spcAft>
              <a:buFont typeface="Arial" pitchFamily="34" charset="0"/>
              <a:buChar char="•"/>
              <a:defRPr/>
            </a:lvl3pPr>
            <a:lvl4pPr>
              <a:spcAft>
                <a:spcPts val="0"/>
              </a:spcAft>
              <a:buFont typeface="Arial" pitchFamily="34" charset="0"/>
              <a:buChar char="•"/>
              <a:defRPr/>
            </a:lvl4pPr>
            <a:lvl5pPr>
              <a:spcAft>
                <a:spcPts val="0"/>
              </a:spcAft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2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99" y="1371599"/>
            <a:ext cx="9071640" cy="5386680"/>
          </a:xfrm>
        </p:spPr>
        <p:txBody>
          <a:bodyPr vert="horz"/>
          <a:lstStyle>
            <a:lvl1pPr marL="565200" indent="-457200">
              <a:spcAft>
                <a:spcPts val="0"/>
              </a:spcAft>
              <a:buFont typeface="Arial" pitchFamily="34" charset="0"/>
              <a:buChar char="•"/>
              <a:defRPr/>
            </a:lvl1pPr>
            <a:lvl2pPr marL="997200" indent="-457200">
              <a:spcAft>
                <a:spcPts val="0"/>
              </a:spcAft>
              <a:buFont typeface="Arial" pitchFamily="34" charset="0"/>
              <a:buChar char="•"/>
              <a:defRPr/>
            </a:lvl2pPr>
            <a:lvl3pPr>
              <a:spcAft>
                <a:spcPts val="0"/>
              </a:spcAft>
              <a:buFont typeface="Arial" pitchFamily="34" charset="0"/>
              <a:buChar char="•"/>
              <a:defRPr/>
            </a:lvl3pPr>
            <a:lvl4pPr>
              <a:spcAft>
                <a:spcPts val="0"/>
              </a:spcAft>
              <a:buFont typeface="Arial" pitchFamily="34" charset="0"/>
              <a:buChar char="•"/>
              <a:defRPr/>
            </a:lvl4pPr>
            <a:lvl5pPr>
              <a:spcAft>
                <a:spcPts val="0"/>
              </a:spcAft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371602"/>
            <a:ext cx="4459288" cy="5386387"/>
          </a:xfrm>
        </p:spPr>
        <p:txBody>
          <a:bodyPr/>
          <a:lstStyle>
            <a:lvl1pPr>
              <a:buFont typeface="Arial" pitchFamily="34" charset="0"/>
              <a:buChar char="•"/>
              <a:defRPr sz="2800"/>
            </a:lvl1pPr>
            <a:lvl2pPr>
              <a:buFont typeface="Arial" pitchFamily="34" charset="0"/>
              <a:buChar char="•"/>
              <a:defRPr sz="24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1800"/>
            </a:lvl4pPr>
            <a:lvl5pP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371602"/>
            <a:ext cx="4460875" cy="5386387"/>
          </a:xfrm>
        </p:spPr>
        <p:txBody>
          <a:bodyPr/>
          <a:lstStyle>
            <a:lvl1pPr>
              <a:buFont typeface="Arial" pitchFamily="34" charset="0"/>
              <a:buChar char="•"/>
              <a:defRPr sz="2800"/>
            </a:lvl1pPr>
            <a:lvl2pPr>
              <a:buFont typeface="Arial" pitchFamily="34" charset="0"/>
              <a:buChar char="•"/>
              <a:defRPr sz="24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1800"/>
            </a:lvl4pPr>
            <a:lvl5pP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68832" y="7144757"/>
            <a:ext cx="234828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D6751073-B34E-4C94-862B-02C489F6D5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7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3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92C7D5F-53A9-48F3-85C8-ED3BC7E319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8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5" y="301627"/>
            <a:ext cx="5635625" cy="64515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105" indent="0">
              <a:buNone/>
              <a:defRPr sz="1200"/>
            </a:lvl2pPr>
            <a:lvl3pPr marL="914210" indent="0">
              <a:buNone/>
              <a:defRPr sz="1000"/>
            </a:lvl3pPr>
            <a:lvl4pPr marL="1371315" indent="0">
              <a:buNone/>
              <a:defRPr sz="900"/>
            </a:lvl4pPr>
            <a:lvl5pPr marL="1828420" indent="0">
              <a:buNone/>
              <a:defRPr sz="900"/>
            </a:lvl5pPr>
            <a:lvl6pPr marL="2285526" indent="0">
              <a:buNone/>
              <a:defRPr sz="900"/>
            </a:lvl6pPr>
            <a:lvl7pPr marL="2742632" indent="0">
              <a:buNone/>
              <a:defRPr sz="900"/>
            </a:lvl7pPr>
            <a:lvl8pPr marL="3199737" indent="0">
              <a:buNone/>
              <a:defRPr sz="900"/>
            </a:lvl8pPr>
            <a:lvl9pPr marL="36568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75464"/>
            <a:ext cx="10080625" cy="71437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78714" y="7068558"/>
            <a:ext cx="234828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92C7D5F-53A9-48F3-85C8-ED3BC7E319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7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40" y="5291140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40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105" indent="0">
              <a:buNone/>
              <a:defRPr sz="2800"/>
            </a:lvl2pPr>
            <a:lvl3pPr marL="914210" indent="0">
              <a:buNone/>
              <a:defRPr sz="2400"/>
            </a:lvl3pPr>
            <a:lvl4pPr marL="1371315" indent="0">
              <a:buNone/>
              <a:defRPr sz="2000"/>
            </a:lvl4pPr>
            <a:lvl5pPr marL="1828420" indent="0">
              <a:buNone/>
              <a:defRPr sz="2000"/>
            </a:lvl5pPr>
            <a:lvl6pPr marL="2285526" indent="0">
              <a:buNone/>
              <a:defRPr sz="2000"/>
            </a:lvl6pPr>
            <a:lvl7pPr marL="2742632" indent="0">
              <a:buNone/>
              <a:defRPr sz="2000"/>
            </a:lvl7pPr>
            <a:lvl8pPr marL="3199737" indent="0">
              <a:buNone/>
              <a:defRPr sz="2000"/>
            </a:lvl8pPr>
            <a:lvl9pPr marL="3656842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40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05" indent="0">
              <a:buNone/>
              <a:defRPr sz="1200"/>
            </a:lvl2pPr>
            <a:lvl3pPr marL="914210" indent="0">
              <a:buNone/>
              <a:defRPr sz="1000"/>
            </a:lvl3pPr>
            <a:lvl4pPr marL="1371315" indent="0">
              <a:buNone/>
              <a:defRPr sz="900"/>
            </a:lvl4pPr>
            <a:lvl5pPr marL="1828420" indent="0">
              <a:buNone/>
              <a:defRPr sz="900"/>
            </a:lvl5pPr>
            <a:lvl6pPr marL="2285526" indent="0">
              <a:buNone/>
              <a:defRPr sz="900"/>
            </a:lvl6pPr>
            <a:lvl7pPr marL="2742632" indent="0">
              <a:buNone/>
              <a:defRPr sz="900"/>
            </a:lvl7pPr>
            <a:lvl8pPr marL="3199737" indent="0">
              <a:buNone/>
              <a:defRPr sz="900"/>
            </a:lvl8pPr>
            <a:lvl9pPr marL="36568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9264"/>
            <a:ext cx="10080625" cy="71437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4914" y="6992357"/>
            <a:ext cx="234828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31B8F99-A46C-4D9F-AC6A-DB581B24007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9263"/>
            <a:ext cx="100806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2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75464"/>
            <a:ext cx="10080625" cy="71437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68832" y="7056436"/>
            <a:ext cx="2348280" cy="52128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 </a:t>
            </a:r>
            <a:fld id="{8844AE87-D569-4D12-9F12-E39C14486BC9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75463"/>
            <a:ext cx="1008062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419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lIns="100794" tIns="50397" rIns="100794" bIns="50397"/>
          <a:lstStyle/>
          <a:p>
            <a:fld id="{473D2A60-882E-4231-AC9C-66F263BE9CBE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4214" y="7006699"/>
            <a:ext cx="3192198" cy="402483"/>
          </a:xfrm>
          <a:prstGeom prst="rect">
            <a:avLst/>
          </a:prstGeom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169-E43F-474C-B7A2-EFC6D50B5E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40672" y="122237"/>
            <a:ext cx="9071640" cy="97884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01" y="1371599"/>
            <a:ext cx="9071640" cy="5386680"/>
          </a:xfrm>
        </p:spPr>
        <p:txBody>
          <a:bodyPr vert="horz">
            <a:normAutofit/>
          </a:bodyPr>
          <a:lstStyle>
            <a:lvl1pPr marL="623020" indent="-503972">
              <a:spcAft>
                <a:spcPts val="0"/>
              </a:spcAft>
              <a:buFont typeface="Arial" pitchFamily="34" charset="0"/>
              <a:buChar char="•"/>
              <a:defRPr/>
            </a:lvl1pPr>
            <a:lvl2pPr marL="1099214" indent="-503972">
              <a:spcAft>
                <a:spcPts val="0"/>
              </a:spcAft>
              <a:buFont typeface="Arial" pitchFamily="34" charset="0"/>
              <a:buChar char="•"/>
              <a:defRPr/>
            </a:lvl2pPr>
            <a:lvl3pPr>
              <a:spcAft>
                <a:spcPts val="0"/>
              </a:spcAft>
              <a:buFont typeface="Arial" pitchFamily="34" charset="0"/>
              <a:buChar char="•"/>
              <a:defRPr/>
            </a:lvl3pPr>
            <a:lvl4pPr>
              <a:spcAft>
                <a:spcPts val="0"/>
              </a:spcAft>
              <a:buFont typeface="Arial" pitchFamily="34" charset="0"/>
              <a:buChar char="•"/>
              <a:defRPr/>
            </a:lvl4pPr>
            <a:lvl5pPr>
              <a:spcAft>
                <a:spcPts val="0"/>
              </a:spcAft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85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8940" y="2098675"/>
            <a:ext cx="5375275" cy="11763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168275" y="7223125"/>
            <a:ext cx="2686050" cy="269875"/>
          </a:xfrm>
          <a:prstGeom prst="rect">
            <a:avLst/>
          </a:prstGeom>
        </p:spPr>
        <p:txBody>
          <a:bodyPr lIns="100794" tIns="50397" rIns="100794" bIns="50397"/>
          <a:lstStyle>
            <a:lvl1pPr>
              <a:defRPr/>
            </a:lvl1pPr>
          </a:lstStyle>
          <a:p>
            <a:fld id="{9D456B7E-C0EF-4A30-9E0E-6D9A0A896851}" type="datetime1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3288" y="7223125"/>
            <a:ext cx="3359150" cy="269875"/>
          </a:xfrm>
          <a:prstGeom prst="rect">
            <a:avLst/>
          </a:prstGeom>
        </p:spPr>
        <p:txBody>
          <a:bodyPr lIns="100794" tIns="50397" rIns="100794" bIns="50397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138988" y="7223125"/>
            <a:ext cx="2686050" cy="269875"/>
          </a:xfrm>
        </p:spPr>
        <p:txBody>
          <a:bodyPr/>
          <a:lstStyle>
            <a:lvl1pPr>
              <a:defRPr/>
            </a:lvl1pPr>
          </a:lstStyle>
          <a:p>
            <a:fld id="{C92C7D5F-53A9-48F3-85C8-ED3BC7E319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86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26313" y="7144757"/>
            <a:ext cx="2438400" cy="521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4E8E6B6-5530-47A9-B9B8-3C7DFF5C1929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00" y="1371599"/>
            <a:ext cx="9071640" cy="5386680"/>
          </a:xfrm>
          <a:prstGeom prst="rect">
            <a:avLst/>
          </a:prstGeom>
        </p:spPr>
        <p:txBody>
          <a:bodyPr vert="horz" lIns="91430" tIns="45716" rIns="91430" bIns="45716"/>
          <a:lstStyle>
            <a:lvl1pPr marL="565141" indent="-457152">
              <a:buFont typeface="Arial" pitchFamily="34" charset="0"/>
              <a:buChar char="•"/>
              <a:defRPr/>
            </a:lvl1pPr>
            <a:lvl2pPr marL="997096" indent="-457152">
              <a:buFont typeface="Arial" pitchFamily="34" charset="0"/>
              <a:buChar char="•"/>
              <a:defRPr/>
            </a:lvl2pPr>
            <a:lvl3pPr>
              <a:buFont typeface="Arial" pitchFamily="34" charset="0"/>
              <a:buChar char="•"/>
              <a:defRPr/>
            </a:lvl3pPr>
            <a:lvl4pPr>
              <a:buFont typeface="Arial" pitchFamily="34" charset="0"/>
              <a:buChar char="•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540672" y="210197"/>
            <a:ext cx="9071640" cy="978840"/>
          </a:xfrm>
          <a:prstGeom prst="rect">
            <a:avLst/>
          </a:prstGeom>
        </p:spPr>
        <p:txBody>
          <a:bodyPr lIns="91430" tIns="45716" rIns="91430" bIns="45716"/>
          <a:lstStyle>
            <a:lvl1pPr marL="0" indent="0" algn="ctr" rtl="0" eaLnBrk="1" hangingPunct="1">
              <a:buFontTx/>
              <a:buNone/>
              <a:tabLst/>
              <a:defRPr lang="en-US" sz="4400" b="0" i="0" u="none" strike="noStrike" kern="1200">
                <a:ln>
                  <a:noFill/>
                </a:ln>
                <a:latin typeface="Arimo" pitchFamily="18"/>
              </a:defRPr>
            </a:lvl1pPr>
          </a:lstStyle>
          <a:p>
            <a:r>
              <a:rPr lang="en-US" dirty="0" smtClean="0">
                <a:solidFill>
                  <a:sysClr val="windowText" lastClr="000000"/>
                </a:solidFill>
              </a:rPr>
              <a:t>Click to edit Master title style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22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97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4000" y="1371599"/>
            <a:ext cx="9071640" cy="53866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None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defPPr>
            <a:lvl1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AutoNum type="arabicParenR"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1pPr>
            <a:lvl2pPr marL="905760" marR="0" lvl="1" indent="-365760">
              <a:spcBef>
                <a:spcPts val="0"/>
              </a:spcBef>
              <a:spcAft>
                <a:spcPts val="1134"/>
              </a:spcAft>
              <a:buSzPct val="100000"/>
              <a:buAutoNum type="arabicParenR"/>
              <a:defRPr lang="en-US" sz="28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2pPr>
            <a:lvl3pPr marL="1373759" marR="0" lvl="2" indent="-365760">
              <a:spcBef>
                <a:spcPts val="0"/>
              </a:spcBef>
              <a:spcAft>
                <a:spcPts val="850"/>
              </a:spcAft>
              <a:buSzPct val="100000"/>
              <a:buAutoNum type="arabicParenR"/>
              <a:defRPr lang="en-US" sz="24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3pPr>
            <a:lvl4pPr marL="1877760" marR="0" lvl="3" indent="-365760">
              <a:spcBef>
                <a:spcPts val="0"/>
              </a:spcBef>
              <a:spcAft>
                <a:spcPts val="567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4pPr>
            <a:lvl5pPr marL="2309760" marR="0" lvl="4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5pPr>
            <a:lvl6pPr marL="2741760" marR="0" lvl="5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6pPr>
            <a:lvl7pPr marL="3173760" marR="0" lvl="6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7pPr>
            <a:lvl8pPr marL="3605760" marR="0" lvl="7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8pPr>
            <a:lvl9pPr marL="4037759" marR="0" lvl="8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9804"/>
            <a:ext cx="10080625" cy="714375"/>
          </a:xfrm>
          <a:prstGeom prst="rect">
            <a:avLst/>
          </a:prstGeom>
        </p:spPr>
      </p:pic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645032" y="7068558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n-US" sz="1400" b="1" kern="1200">
                <a:solidFill>
                  <a:schemeClr val="bg1"/>
                </a:solidFill>
                <a:latin typeface="Tinos" pitchFamily="18"/>
                <a:ea typeface="DejaVu Sans" pitchFamily="2"/>
                <a:cs typeface="DejaVu Sans" pitchFamily="2"/>
              </a:defRPr>
            </a:lvl1pPr>
          </a:lstStyle>
          <a:p>
            <a:fld id="{C92C7D5F-53A9-48F3-85C8-ED3BC7E319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4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55" r:id="rId9"/>
    <p:sldLayoutId id="2147483659" r:id="rId10"/>
    <p:sldLayoutId id="2147483670" r:id="rId11"/>
    <p:sldLayoutId id="2147483671" r:id="rId12"/>
    <p:sldLayoutId id="2147483674" r:id="rId13"/>
    <p:sldLayoutId id="2147483675" r:id="rId14"/>
    <p:sldLayoutId id="2147483677" r:id="rId15"/>
    <p:sldLayoutId id="2147483678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ctr" rtl="0" eaLnBrk="1" hangingPunct="1">
        <a:buNone/>
        <a:tabLst/>
        <a:defRPr lang="en-US" sz="4400" b="0" i="0" u="none" strike="noStrike" kern="1200">
          <a:ln>
            <a:noFill/>
          </a:ln>
          <a:latin typeface="Arimo" pitchFamily="18"/>
        </a:defRPr>
      </a:lvl1pPr>
    </p:titleStyle>
    <p:bodyStyle>
      <a:lvl1pPr marL="0" marR="0" indent="0" rtl="0" eaLnBrk="1" hangingPunct="1">
        <a:spcBef>
          <a:spcPts val="0"/>
        </a:spcBef>
        <a:spcAft>
          <a:spcPts val="1414"/>
        </a:spcAft>
        <a:tabLst/>
        <a:defRPr lang="en-US" sz="3200" b="0" i="0" u="none" strike="noStrike" kern="1200">
          <a:ln>
            <a:noFill/>
          </a:ln>
          <a:latin typeface="Arimo" pitchFamily="18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CSE 2421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C Language – Part </a:t>
            </a:r>
            <a:r>
              <a:rPr lang="en-US" dirty="0"/>
              <a:t>2 –</a:t>
            </a:r>
            <a:r>
              <a:rPr lang="en-US" dirty="0" smtClean="0"/>
              <a:t> I/O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93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printf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119048" indent="0">
              <a:buNone/>
            </a:pPr>
            <a:r>
              <a:rPr lang="es-ES" sz="2000" dirty="0" smtClean="0"/>
              <a:t>int </a:t>
            </a:r>
            <a:r>
              <a:rPr lang="es-ES" sz="2000" dirty="0"/>
              <a:t>y = 25;</a:t>
            </a:r>
          </a:p>
          <a:p>
            <a:pPr marL="119048" indent="0">
              <a:buNone/>
            </a:pPr>
            <a:r>
              <a:rPr lang="es-ES" sz="2000" dirty="0" smtClean="0"/>
              <a:t>printf</a:t>
            </a:r>
            <a:r>
              <a:rPr lang="es-ES" sz="2000" dirty="0"/>
              <a:t>("%d\n", y);</a:t>
            </a:r>
          </a:p>
          <a:p>
            <a:pPr marL="119048" indent="0">
              <a:buNone/>
            </a:pPr>
            <a:r>
              <a:rPr lang="es-ES" sz="2000" dirty="0" smtClean="0"/>
              <a:t>printf</a:t>
            </a:r>
            <a:r>
              <a:rPr lang="es-ES" sz="2000" dirty="0"/>
              <a:t>("%i\n", y);</a:t>
            </a:r>
          </a:p>
          <a:p>
            <a:pPr marL="119048" indent="0">
              <a:buNone/>
            </a:pPr>
            <a:r>
              <a:rPr lang="es-ES" sz="2000" dirty="0" smtClean="0"/>
              <a:t>printf</a:t>
            </a:r>
            <a:r>
              <a:rPr lang="es-ES" sz="2000" dirty="0"/>
              <a:t>("%4d\n", y);</a:t>
            </a:r>
          </a:p>
          <a:p>
            <a:pPr marL="119048" indent="0">
              <a:buNone/>
            </a:pPr>
            <a:r>
              <a:rPr lang="es-ES" sz="2000" dirty="0" smtClean="0"/>
              <a:t>printf</a:t>
            </a:r>
            <a:r>
              <a:rPr lang="es-ES" sz="2000" dirty="0"/>
              <a:t>("%1d\n", y</a:t>
            </a:r>
            <a:r>
              <a:rPr lang="es-ES" sz="2000" dirty="0" smtClean="0"/>
              <a:t>);</a:t>
            </a:r>
          </a:p>
          <a:p>
            <a:pPr marL="119048" indent="0">
              <a:buNone/>
            </a:pPr>
            <a:r>
              <a:rPr lang="es-ES" sz="2000" dirty="0" smtClean="0"/>
              <a:t>printf</a:t>
            </a:r>
            <a:r>
              <a:rPr lang="es-ES" sz="2000" dirty="0"/>
              <a:t>("%05d\n", y);</a:t>
            </a:r>
          </a:p>
          <a:p>
            <a:pPr marL="119048" indent="0">
              <a:buNone/>
            </a:pPr>
            <a:endParaRPr lang="en-US" sz="2000" dirty="0" smtClean="0"/>
          </a:p>
          <a:p>
            <a:pPr marL="119048" indent="0">
              <a:buNone/>
            </a:pPr>
            <a:r>
              <a:rPr lang="en-US" sz="2000" dirty="0" smtClean="0"/>
              <a:t>output:</a:t>
            </a:r>
            <a:endParaRPr lang="en-US" sz="2000" dirty="0"/>
          </a:p>
          <a:p>
            <a:pPr marL="119048" indent="0">
              <a:buNone/>
            </a:pPr>
            <a:r>
              <a:rPr lang="en-US" sz="2000" dirty="0"/>
              <a:t>25</a:t>
            </a:r>
          </a:p>
          <a:p>
            <a:pPr marL="119048" indent="0">
              <a:buNone/>
            </a:pPr>
            <a:r>
              <a:rPr lang="en-US" sz="2000" dirty="0"/>
              <a:t>25</a:t>
            </a:r>
          </a:p>
          <a:p>
            <a:pPr marL="119048" indent="0">
              <a:buNone/>
            </a:pPr>
            <a:r>
              <a:rPr lang="en-US" sz="2000" dirty="0"/>
              <a:t>  </a:t>
            </a:r>
            <a:r>
              <a:rPr lang="en-US" sz="2000" dirty="0" smtClean="0"/>
              <a:t>  25  /* two spaces before two-digit value */</a:t>
            </a:r>
            <a:endParaRPr lang="en-US" sz="2000" dirty="0"/>
          </a:p>
          <a:p>
            <a:pPr marL="576248" indent="-457200">
              <a:buAutoNum type="arabicPlain" startAt="25"/>
            </a:pPr>
            <a:r>
              <a:rPr lang="en-US" sz="2000" dirty="0" smtClean="0"/>
              <a:t>   /* the minimum field width specified is too small to print the value of the data, so </a:t>
            </a:r>
          </a:p>
          <a:p>
            <a:pPr marL="119048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* </a:t>
            </a:r>
            <a:r>
              <a:rPr lang="en-US" sz="2000" dirty="0" err="1" smtClean="0"/>
              <a:t>printf</a:t>
            </a:r>
            <a:r>
              <a:rPr lang="en-US" sz="2000" dirty="0" smtClean="0"/>
              <a:t> ignores it!</a:t>
            </a:r>
          </a:p>
          <a:p>
            <a:pPr marL="119048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*/</a:t>
            </a:r>
            <a:endParaRPr lang="en-US" sz="2000" dirty="0"/>
          </a:p>
          <a:p>
            <a:pPr marL="119048" indent="0">
              <a:buNone/>
            </a:pPr>
            <a:r>
              <a:rPr lang="en-US" sz="2000" dirty="0" smtClean="0"/>
              <a:t>00025 /* leading zeroes used to fill minimum field width */</a:t>
            </a:r>
            <a:endParaRPr lang="en-US" sz="2000" dirty="0"/>
          </a:p>
          <a:p>
            <a:pPr marL="119048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169-E43F-474C-B7A2-EFC6D50B5ED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90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F04D8A-E299-43AF-9FE4-95C195B7D057}" type="slidenum">
              <a:rPr smtClean="0"/>
              <a:t>11</a:t>
            </a:fld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dirty="0" smtClean="0"/>
              <a:t>Formatted I/O: </a:t>
            </a:r>
            <a:r>
              <a:rPr lang="en-US" dirty="0" err="1" smtClean="0"/>
              <a:t>printf</a:t>
            </a:r>
            <a:r>
              <a:rPr lang="en-US" dirty="0" smtClean="0"/>
              <a:t> </a:t>
            </a:r>
            <a:r>
              <a:rPr lang="en-US" dirty="0"/>
              <a:t>vs </a:t>
            </a:r>
            <a:r>
              <a:rPr lang="en-US" dirty="0" err="1"/>
              <a:t>scanf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/>
          <a:lstStyle>
            <a:def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None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defPPr>
            <a:lvl1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AutoNum type="arabicParenR"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1pPr>
            <a:lvl2pPr marL="905760" marR="0" lvl="1" indent="-365760">
              <a:spcBef>
                <a:spcPts val="0"/>
              </a:spcBef>
              <a:spcAft>
                <a:spcPts val="1134"/>
              </a:spcAft>
              <a:buSzPct val="100000"/>
              <a:buAutoNum type="arabicParenR"/>
              <a:defRPr lang="en-US" sz="28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2pPr>
            <a:lvl3pPr marL="1373759" marR="0" lvl="2" indent="-365760">
              <a:spcBef>
                <a:spcPts val="0"/>
              </a:spcBef>
              <a:spcAft>
                <a:spcPts val="850"/>
              </a:spcAft>
              <a:buSzPct val="100000"/>
              <a:buAutoNum type="arabicParenR"/>
              <a:defRPr lang="en-US" sz="24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3pPr>
            <a:lvl4pPr marL="1877760" marR="0" lvl="3" indent="-365760">
              <a:spcBef>
                <a:spcPts val="0"/>
              </a:spcBef>
              <a:spcAft>
                <a:spcPts val="567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4pPr>
            <a:lvl5pPr marL="2309760" marR="0" lvl="4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5pPr>
            <a:lvl6pPr marL="2741760" marR="0" lvl="5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6pPr>
            <a:lvl7pPr marL="3173760" marR="0" lvl="6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7pPr>
            <a:lvl8pPr marL="3605760" marR="0" lvl="7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8pPr>
            <a:lvl9pPr marL="4037759" marR="0" lvl="8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9pPr>
          </a:lstStyle>
          <a:p>
            <a:pPr marL="565200" lvl="0" indent="-457200"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dirty="0"/>
              <a:t>Both format I/O</a:t>
            </a:r>
          </a:p>
          <a:p>
            <a:pPr marL="565200" lvl="0" indent="-457200"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dirty="0"/>
              <a:t>Both manipulate “standard I/O” </a:t>
            </a:r>
            <a:r>
              <a:rPr lang="en-US" sz="2800" dirty="0" smtClean="0"/>
              <a:t>location – the keyboard for input, and the terminal display for output (although we can use something called redirection to change this – more below)</a:t>
            </a:r>
            <a:endParaRPr lang="en-US" sz="2800" dirty="0"/>
          </a:p>
          <a:p>
            <a:pPr marL="565200" lvl="0" indent="-457200"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dirty="0" err="1" smtClean="0"/>
              <a:t>printf</a:t>
            </a:r>
            <a:r>
              <a:rPr lang="en-US" sz="2800" dirty="0" smtClean="0"/>
              <a:t>  - output</a:t>
            </a:r>
            <a:endParaRPr lang="en-US" sz="2800" dirty="0"/>
          </a:p>
          <a:p>
            <a:pPr marL="997200" lvl="1" indent="-457200" rtl="0" hangingPunct="0">
              <a:spcAft>
                <a:spcPts val="0"/>
              </a:spcAft>
              <a:buFont typeface="Arial" pitchFamily="34" charset="0"/>
              <a:buChar char="•"/>
            </a:pPr>
            <a:r>
              <a:rPr lang="en-US" sz="2400" dirty="0"/>
              <a:t>Converts values to character form according to the format </a:t>
            </a:r>
            <a:r>
              <a:rPr lang="en-US" sz="2400" dirty="0" smtClean="0"/>
              <a:t>string, and prints them to standard out</a:t>
            </a:r>
            <a:endParaRPr lang="en-US" sz="2400" dirty="0"/>
          </a:p>
          <a:p>
            <a:pPr marL="565200" lvl="0" indent="-457200"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dirty="0" err="1" smtClean="0"/>
              <a:t>scanf</a:t>
            </a:r>
            <a:r>
              <a:rPr lang="en-US" sz="2800" dirty="0" smtClean="0"/>
              <a:t> - input</a:t>
            </a:r>
            <a:endParaRPr lang="en-US" sz="2800" dirty="0"/>
          </a:p>
          <a:p>
            <a:pPr marL="997200" lvl="1" indent="-457200" rtl="0" hangingPunct="0">
              <a:spcAft>
                <a:spcPts val="0"/>
              </a:spcAft>
              <a:buFont typeface="Arial" pitchFamily="34" charset="0"/>
              <a:buChar char="•"/>
            </a:pPr>
            <a:r>
              <a:rPr lang="en-US" sz="2400" dirty="0"/>
              <a:t>Converts </a:t>
            </a:r>
            <a:r>
              <a:rPr lang="en-US" sz="2400" dirty="0" smtClean="0"/>
              <a:t>characters from standard in </a:t>
            </a:r>
            <a:r>
              <a:rPr lang="en-US" sz="2400" dirty="0"/>
              <a:t>according to the format string, and followed by </a:t>
            </a:r>
            <a:r>
              <a:rPr lang="en-US" sz="2400" b="1" dirty="0"/>
              <a:t>pointer</a:t>
            </a:r>
            <a:r>
              <a:rPr lang="en-US" sz="2400" dirty="0"/>
              <a:t> </a:t>
            </a:r>
            <a:r>
              <a:rPr lang="en-US" sz="2400" dirty="0" smtClean="0"/>
              <a:t>arguments (i.e., addresses) usually, indicating </a:t>
            </a:r>
            <a:r>
              <a:rPr lang="en-US" sz="2400" dirty="0"/>
              <a:t>where the resulting values are stored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6886575" y="6886575"/>
            <a:ext cx="3194050" cy="5222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10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10 </a:t>
            </a:r>
            <a:endParaRPr lang="en-US" dirty="0"/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dirty="0" err="1"/>
              <a:t>scanf</a:t>
            </a:r>
            <a:r>
              <a:rPr lang="en-US" dirty="0"/>
              <a:t> examples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25512" y="1235075"/>
            <a:ext cx="8763000" cy="6324600"/>
          </a:xfrm>
        </p:spPr>
        <p:txBody>
          <a:bodyPr>
            <a:noAutofit/>
          </a:bodyPr>
          <a:lstStyle>
            <a:def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None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defPPr>
            <a:lvl1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AutoNum type="arabicParenR"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1pPr>
            <a:lvl2pPr marL="905760" marR="0" lvl="1" indent="-365760">
              <a:spcBef>
                <a:spcPts val="0"/>
              </a:spcBef>
              <a:spcAft>
                <a:spcPts val="1134"/>
              </a:spcAft>
              <a:buSzPct val="100000"/>
              <a:buAutoNum type="arabicParenR"/>
              <a:defRPr lang="en-US" sz="28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2pPr>
            <a:lvl3pPr marL="1373759" marR="0" lvl="2" indent="-365760">
              <a:spcBef>
                <a:spcPts val="0"/>
              </a:spcBef>
              <a:spcAft>
                <a:spcPts val="850"/>
              </a:spcAft>
              <a:buSzPct val="100000"/>
              <a:buAutoNum type="arabicParenR"/>
              <a:defRPr lang="en-US" sz="24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3pPr>
            <a:lvl4pPr marL="1877760" marR="0" lvl="3" indent="-365760">
              <a:spcBef>
                <a:spcPts val="0"/>
              </a:spcBef>
              <a:spcAft>
                <a:spcPts val="567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4pPr>
            <a:lvl5pPr marL="2309760" marR="0" lvl="4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5pPr>
            <a:lvl6pPr marL="2741760" marR="0" lvl="5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6pPr>
            <a:lvl7pPr marL="3173760" marR="0" lvl="6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7pPr>
            <a:lvl8pPr marL="3605760" marR="0" lvl="7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8pPr>
            <a:lvl9pPr marL="4037759" marR="0" lvl="8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sz="2400" dirty="0" err="1">
                <a:latin typeface="DejaVu Sans Mono" pitchFamily="49"/>
              </a:rPr>
              <a:t>int</a:t>
            </a:r>
            <a:r>
              <a:rPr lang="en-US" sz="2400" dirty="0">
                <a:latin typeface="DejaVu Sans Mono" pitchFamily="49"/>
              </a:rPr>
              <a:t> day, month, year;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 err="1">
                <a:latin typeface="DejaVu Sans Mono" pitchFamily="49"/>
              </a:rPr>
              <a:t>scanf</a:t>
            </a:r>
            <a:r>
              <a:rPr lang="en-US" sz="2400" dirty="0" smtClean="0">
                <a:latin typeface="DejaVu Sans Mono" pitchFamily="49"/>
              </a:rPr>
              <a:t>("%d</a:t>
            </a:r>
            <a:r>
              <a:rPr lang="en-US" sz="2400" dirty="0">
                <a:latin typeface="DejaVu Sans Mono" pitchFamily="49"/>
              </a:rPr>
              <a:t>/%d/%d", &amp;month, &amp;day, &amp;year);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>
                <a:latin typeface="DejaVu Sans Mono" pitchFamily="49"/>
              </a:rPr>
              <a:t>Input: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 smtClean="0">
                <a:latin typeface="DejaVu Sans Mono" pitchFamily="49"/>
              </a:rPr>
              <a:t>01/29/64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 smtClean="0">
                <a:latin typeface="DejaVu Sans Mono" pitchFamily="49"/>
              </a:rPr>
              <a:t>Month has the value 1</a:t>
            </a:r>
          </a:p>
          <a:p>
            <a:pPr>
              <a:spcAft>
                <a:spcPts val="0"/>
              </a:spcAft>
              <a:buNone/>
            </a:pPr>
            <a:r>
              <a:rPr lang="en-US" sz="2400" dirty="0">
                <a:latin typeface="DejaVu Sans Mono" pitchFamily="49"/>
              </a:rPr>
              <a:t>Day has the value 29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>
                <a:latin typeface="DejaVu Sans Mono" pitchFamily="49"/>
              </a:rPr>
              <a:t>Year has the value 64</a:t>
            </a:r>
          </a:p>
          <a:p>
            <a:pPr lvl="0">
              <a:spcAft>
                <a:spcPts val="0"/>
              </a:spcAft>
              <a:buNone/>
            </a:pPr>
            <a:endParaRPr lang="en-US" sz="2400" dirty="0">
              <a:latin typeface="DejaVu Sans Mono" pitchFamily="49"/>
            </a:endParaRPr>
          </a:p>
          <a:p>
            <a:pPr lvl="0">
              <a:spcAft>
                <a:spcPts val="0"/>
              </a:spcAft>
              <a:buNone/>
            </a:pPr>
            <a:r>
              <a:rPr lang="en-US" sz="2400" dirty="0" err="1">
                <a:latin typeface="DejaVu Sans Mono" pitchFamily="49"/>
              </a:rPr>
              <a:t>int</a:t>
            </a:r>
            <a:r>
              <a:rPr lang="en-US" sz="2400" dirty="0">
                <a:latin typeface="DejaVu Sans Mono" pitchFamily="49"/>
              </a:rPr>
              <a:t> </a:t>
            </a:r>
            <a:r>
              <a:rPr lang="en-US" sz="2400" dirty="0" err="1">
                <a:latin typeface="DejaVu Sans Mono" pitchFamily="49"/>
              </a:rPr>
              <a:t>anInt</a:t>
            </a:r>
            <a:r>
              <a:rPr lang="en-US" sz="2400" dirty="0">
                <a:latin typeface="DejaVu Sans Mono" pitchFamily="49"/>
              </a:rPr>
              <a:t>;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 err="1">
                <a:latin typeface="DejaVu Sans Mono" pitchFamily="49"/>
              </a:rPr>
              <a:t>scanf</a:t>
            </a:r>
            <a:r>
              <a:rPr lang="en-US" sz="2400" dirty="0">
                <a:latin typeface="DejaVu Sans Mono" pitchFamily="49"/>
              </a:rPr>
              <a:t>("%</a:t>
            </a:r>
            <a:r>
              <a:rPr lang="en-US" sz="2400" dirty="0" err="1">
                <a:latin typeface="DejaVu Sans Mono" pitchFamily="49"/>
              </a:rPr>
              <a:t>i</a:t>
            </a:r>
            <a:r>
              <a:rPr lang="en-US" sz="2400" dirty="0" smtClean="0">
                <a:latin typeface="DejaVu Sans Mono" pitchFamily="49"/>
              </a:rPr>
              <a:t>%", </a:t>
            </a:r>
            <a:r>
              <a:rPr lang="en-US" sz="2400" dirty="0">
                <a:latin typeface="DejaVu Sans Mono" pitchFamily="49"/>
              </a:rPr>
              <a:t>&amp;</a:t>
            </a:r>
            <a:r>
              <a:rPr lang="en-US" sz="2400" dirty="0" err="1">
                <a:latin typeface="DejaVu Sans Mono" pitchFamily="49"/>
              </a:rPr>
              <a:t>anInt</a:t>
            </a:r>
            <a:r>
              <a:rPr lang="en-US" sz="2400" dirty="0">
                <a:latin typeface="DejaVu Sans Mono" pitchFamily="49"/>
              </a:rPr>
              <a:t>);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>
                <a:latin typeface="DejaVu Sans Mono" pitchFamily="49"/>
              </a:rPr>
              <a:t>Input: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>
                <a:latin typeface="DejaVu Sans Mono" pitchFamily="49"/>
              </a:rPr>
              <a:t>23%</a:t>
            </a:r>
          </a:p>
          <a:p>
            <a:pPr lvl="0">
              <a:spcAft>
                <a:spcPts val="0"/>
              </a:spcAft>
              <a:buNone/>
            </a:pPr>
            <a:r>
              <a:rPr lang="en-US" sz="2400" dirty="0" err="1" smtClean="0">
                <a:latin typeface="DejaVu Sans Mono" pitchFamily="49"/>
              </a:rPr>
              <a:t>anInt</a:t>
            </a:r>
            <a:r>
              <a:rPr lang="en-US" sz="2400" dirty="0">
                <a:latin typeface="DejaVu Sans Mono" pitchFamily="49"/>
              </a:rPr>
              <a:t> has the value 23</a:t>
            </a:r>
          </a:p>
          <a:p>
            <a:pPr lvl="0">
              <a:spcAft>
                <a:spcPts val="0"/>
              </a:spcAft>
              <a:buNone/>
            </a:pPr>
            <a:endParaRPr lang="en-US" sz="1800" dirty="0">
              <a:latin typeface="DejaVu Sans Mono" pitchFamily="49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6886575" y="6886575"/>
            <a:ext cx="3194050" cy="5222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48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6B6-5530-47A9-B9B8-3C7DFF5C1929}" type="slidenum">
              <a:rPr lang="en-US" smtClean="0"/>
              <a:pPr/>
              <a:t>13</a:t>
            </a:fld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err="1" smtClean="0"/>
              <a:t>scanf</a:t>
            </a:r>
            <a:r>
              <a:rPr lang="en-US" dirty="0" smtClean="0"/>
              <a:t> </a:t>
            </a:r>
            <a:r>
              <a:rPr lang="en-US" dirty="0"/>
              <a:t>examples</a:t>
            </a:r>
          </a:p>
        </p:txBody>
      </p:sp>
      <p:sp>
        <p:nvSpPr>
          <p:cNvPr id="4" name="Vertical Text Placeholder 3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2400" dirty="0" err="1" smtClean="0">
                <a:latin typeface="DejaVu Sans Mono" pitchFamily="49"/>
              </a:rPr>
              <a:t>int</a:t>
            </a:r>
            <a:r>
              <a:rPr lang="en-US" sz="2400" dirty="0" smtClean="0">
                <a:latin typeface="DejaVu Sans Mono" pitchFamily="49"/>
              </a:rPr>
              <a:t> int1; </a:t>
            </a:r>
            <a:r>
              <a:rPr lang="en-US" sz="2400" dirty="0">
                <a:latin typeface="DejaVu Sans Mono" pitchFamily="49"/>
              </a:rPr>
              <a:t>long l;</a:t>
            </a:r>
          </a:p>
          <a:p>
            <a:pPr lvl="0">
              <a:buNone/>
            </a:pPr>
            <a:r>
              <a:rPr lang="en-US" sz="2400" dirty="0" err="1">
                <a:latin typeface="DejaVu Sans Mono" pitchFamily="49"/>
              </a:rPr>
              <a:t>scanf</a:t>
            </a:r>
            <a:r>
              <a:rPr lang="en-US" sz="2400" dirty="0">
                <a:latin typeface="DejaVu Sans Mono" pitchFamily="49"/>
              </a:rPr>
              <a:t>("%d  %</a:t>
            </a:r>
            <a:r>
              <a:rPr lang="en-US" sz="2400" dirty="0" err="1">
                <a:latin typeface="DejaVu Sans Mono" pitchFamily="49"/>
              </a:rPr>
              <a:t>ld</a:t>
            </a:r>
            <a:r>
              <a:rPr lang="en-US" sz="2400" dirty="0">
                <a:latin typeface="DejaVu Sans Mono" pitchFamily="49"/>
              </a:rPr>
              <a:t>", </a:t>
            </a:r>
            <a:r>
              <a:rPr lang="en-US" sz="2400" dirty="0" smtClean="0">
                <a:latin typeface="DejaVu Sans Mono" pitchFamily="49"/>
              </a:rPr>
              <a:t>&amp;int1, </a:t>
            </a:r>
            <a:r>
              <a:rPr lang="en-US" sz="2400" dirty="0">
                <a:latin typeface="DejaVu Sans Mono" pitchFamily="49"/>
              </a:rPr>
              <a:t>&amp;l);</a:t>
            </a: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Input:</a:t>
            </a: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-23 200</a:t>
            </a: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i</a:t>
            </a:r>
            <a:r>
              <a:rPr lang="en-US" sz="2400" dirty="0" smtClean="0">
                <a:latin typeface="DejaVu Sans Mono" pitchFamily="49"/>
              </a:rPr>
              <a:t>nt1 </a:t>
            </a:r>
            <a:r>
              <a:rPr lang="en-US" sz="2400" dirty="0">
                <a:latin typeface="DejaVu Sans Mono" pitchFamily="49"/>
              </a:rPr>
              <a:t>has the value -</a:t>
            </a:r>
            <a:r>
              <a:rPr lang="en-US" sz="2400" dirty="0" smtClean="0">
                <a:latin typeface="DejaVu Sans Mono" pitchFamily="49"/>
              </a:rPr>
              <a:t>23	/*stored as 4 bytes */</a:t>
            </a: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	</a:t>
            </a:r>
            <a:r>
              <a:rPr lang="en-US" sz="2400" dirty="0" smtClean="0">
                <a:latin typeface="DejaVu Sans Mono" pitchFamily="49"/>
              </a:rPr>
              <a:t>					/*on </a:t>
            </a:r>
            <a:r>
              <a:rPr lang="en-US" sz="2400" dirty="0" err="1" smtClean="0">
                <a:latin typeface="DejaVu Sans Mono" pitchFamily="49"/>
              </a:rPr>
              <a:t>stdlinux</a:t>
            </a:r>
            <a:r>
              <a:rPr lang="en-US" sz="2400" dirty="0" smtClean="0">
                <a:latin typeface="DejaVu Sans Mono" pitchFamily="49"/>
              </a:rPr>
              <a:t>*/</a:t>
            </a:r>
            <a:endParaRPr lang="en-US" sz="2400" dirty="0">
              <a:latin typeface="DejaVu Sans Mono" pitchFamily="49"/>
            </a:endParaRPr>
          </a:p>
          <a:p>
            <a:pPr>
              <a:buNone/>
            </a:pPr>
            <a:r>
              <a:rPr lang="en-US" sz="2400" dirty="0" smtClean="0">
                <a:latin typeface="DejaVu Sans Mono" pitchFamily="49"/>
              </a:rPr>
              <a:t>l </a:t>
            </a:r>
            <a:r>
              <a:rPr lang="en-US" sz="2400" dirty="0">
                <a:latin typeface="DejaVu Sans Mono" pitchFamily="49"/>
              </a:rPr>
              <a:t>has the value 200		/*stored as </a:t>
            </a:r>
            <a:r>
              <a:rPr lang="en-US" sz="2400" dirty="0" smtClean="0">
                <a:latin typeface="DejaVu Sans Mono" pitchFamily="49"/>
              </a:rPr>
              <a:t>8 </a:t>
            </a:r>
            <a:r>
              <a:rPr lang="en-US" sz="2400" dirty="0">
                <a:latin typeface="DejaVu Sans Mono" pitchFamily="49"/>
              </a:rPr>
              <a:t>bytes </a:t>
            </a:r>
            <a:r>
              <a:rPr lang="en-US" sz="2400" dirty="0" smtClean="0">
                <a:latin typeface="DejaVu Sans Mono" pitchFamily="49"/>
              </a:rPr>
              <a:t>*/</a:t>
            </a:r>
          </a:p>
          <a:p>
            <a:pPr>
              <a:buNone/>
            </a:pPr>
            <a:r>
              <a:rPr lang="en-US" sz="2400" dirty="0">
                <a:latin typeface="DejaVu Sans Mono" pitchFamily="49"/>
              </a:rPr>
              <a:t>	</a:t>
            </a:r>
            <a:r>
              <a:rPr lang="en-US" sz="2400" dirty="0" smtClean="0">
                <a:latin typeface="DejaVu Sans Mono" pitchFamily="49"/>
              </a:rPr>
              <a:t>					/*on </a:t>
            </a:r>
            <a:r>
              <a:rPr lang="en-US" sz="2400" dirty="0" err="1">
                <a:latin typeface="DejaVu Sans Mono" pitchFamily="49"/>
              </a:rPr>
              <a:t>stdlinux</a:t>
            </a:r>
            <a:r>
              <a:rPr lang="en-US" sz="2400" dirty="0" smtClean="0">
                <a:latin typeface="DejaVu Sans Mono" pitchFamily="49"/>
              </a:rPr>
              <a:t>*/</a:t>
            </a:r>
            <a:endParaRPr lang="en-US" sz="2400" dirty="0">
              <a:latin typeface="DejaVu Sans Mono" pitchFamily="49"/>
            </a:endParaRP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double d;</a:t>
            </a:r>
          </a:p>
          <a:p>
            <a:pPr lvl="0">
              <a:buNone/>
            </a:pPr>
            <a:r>
              <a:rPr lang="en-US" sz="2400" dirty="0" err="1">
                <a:latin typeface="DejaVu Sans Mono" pitchFamily="49"/>
              </a:rPr>
              <a:t>scanf</a:t>
            </a:r>
            <a:r>
              <a:rPr lang="en-US" sz="2400" dirty="0">
                <a:latin typeface="DejaVu Sans Mono" pitchFamily="49"/>
              </a:rPr>
              <a:t>("%lf", &amp;d);</a:t>
            </a: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Input:</a:t>
            </a: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3.14</a:t>
            </a:r>
          </a:p>
          <a:p>
            <a:pPr>
              <a:buNone/>
            </a:pPr>
            <a:r>
              <a:rPr lang="en-US" sz="2400" dirty="0" smtClean="0">
                <a:latin typeface="DejaVu Sans Mono" pitchFamily="49"/>
              </a:rPr>
              <a:t>d </a:t>
            </a:r>
            <a:r>
              <a:rPr lang="en-US" sz="2400" dirty="0">
                <a:latin typeface="DejaVu Sans Mono" pitchFamily="49"/>
              </a:rPr>
              <a:t>has the value 3.14</a:t>
            </a:r>
            <a:r>
              <a:rPr lang="en-US" sz="2400" dirty="0" smtClean="0">
                <a:latin typeface="DejaVu Sans Mono" pitchFamily="49"/>
              </a:rPr>
              <a:t>	/*</a:t>
            </a:r>
            <a:r>
              <a:rPr lang="en-US" sz="2400" dirty="0">
                <a:latin typeface="DejaVu Sans Mono" pitchFamily="49"/>
              </a:rPr>
              <a:t>stored as 8 bytes </a:t>
            </a:r>
            <a:r>
              <a:rPr lang="en-US" sz="2400" dirty="0" smtClean="0">
                <a:latin typeface="DejaVu Sans Mono" pitchFamily="49"/>
              </a:rPr>
              <a:t>*/</a:t>
            </a:r>
          </a:p>
          <a:p>
            <a:pPr>
              <a:buNone/>
            </a:pPr>
            <a:r>
              <a:rPr lang="en-US" sz="2400" dirty="0">
                <a:latin typeface="DejaVu Sans Mono" pitchFamily="49"/>
              </a:rPr>
              <a:t>	</a:t>
            </a:r>
            <a:r>
              <a:rPr lang="en-US" sz="2400" dirty="0" smtClean="0">
                <a:latin typeface="DejaVu Sans Mono" pitchFamily="49"/>
              </a:rPr>
              <a:t>					/*on </a:t>
            </a:r>
            <a:r>
              <a:rPr lang="en-US" sz="2400" dirty="0" err="1">
                <a:latin typeface="DejaVu Sans Mono" pitchFamily="49"/>
              </a:rPr>
              <a:t>stdlinux</a:t>
            </a:r>
            <a:r>
              <a:rPr lang="en-US" sz="2400" dirty="0" smtClean="0">
                <a:latin typeface="DejaVu Sans Mono" pitchFamily="49"/>
              </a:rPr>
              <a:t>*/</a:t>
            </a:r>
            <a:endParaRPr lang="en-US" sz="2400" dirty="0">
              <a:latin typeface="DejaVu Sans Mono" pitchFamily="4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40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6B6-5530-47A9-B9B8-3C7DFF5C1929}" type="slidenum">
              <a:rPr lang="en-US" smtClean="0"/>
              <a:pPr/>
              <a:t>14</a:t>
            </a:fld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scanf</a:t>
            </a:r>
            <a:r>
              <a:rPr lang="en-US" dirty="0"/>
              <a:t> examples</a:t>
            </a:r>
          </a:p>
        </p:txBody>
      </p:sp>
      <p:sp>
        <p:nvSpPr>
          <p:cNvPr id="4" name="Vertical Text Placeholder 3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sz="2800" dirty="0" smtClean="0"/>
              <a:t>IMPORTANT: </a:t>
            </a:r>
            <a:r>
              <a:rPr lang="en-US" sz="2800" dirty="0" err="1" smtClean="0"/>
              <a:t>scanf</a:t>
            </a:r>
            <a:r>
              <a:rPr lang="en-US" sz="2800" dirty="0" smtClean="0"/>
              <a:t> </a:t>
            </a:r>
            <a:r>
              <a:rPr lang="en-US" sz="2800" i="1" dirty="0" smtClean="0"/>
              <a:t>ignores</a:t>
            </a:r>
            <a:r>
              <a:rPr lang="en-US" sz="2800" dirty="0" smtClean="0"/>
              <a:t> </a:t>
            </a:r>
            <a:r>
              <a:rPr lang="en-US" sz="2800" b="1" i="1" dirty="0" smtClean="0"/>
              <a:t>leading</a:t>
            </a:r>
            <a:r>
              <a:rPr lang="en-US" sz="2800" dirty="0" smtClean="0"/>
              <a:t> (but not following) white space characters when it reads </a:t>
            </a:r>
            <a:r>
              <a:rPr lang="en-US" sz="2800" i="1" dirty="0" smtClean="0"/>
              <a:t>numeric</a:t>
            </a:r>
            <a:r>
              <a:rPr lang="en-US" sz="2800" dirty="0" smtClean="0"/>
              <a:t> values from input:</a:t>
            </a:r>
          </a:p>
          <a:p>
            <a:pPr marL="108000" indent="0">
              <a:buNone/>
            </a:pPr>
            <a:r>
              <a:rPr lang="en-US" sz="2800" dirty="0"/>
              <a:t>	</a:t>
            </a: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;</a:t>
            </a:r>
          </a:p>
          <a:p>
            <a:pPr marL="108000" indent="0">
              <a:buNone/>
            </a:pPr>
            <a:r>
              <a:rPr lang="en-US" sz="2800" dirty="0"/>
              <a:t>	</a:t>
            </a:r>
            <a:r>
              <a:rPr lang="en-US" sz="2800" dirty="0" err="1" smtClean="0"/>
              <a:t>printf</a:t>
            </a:r>
            <a:r>
              <a:rPr lang="en-US" sz="2800" dirty="0" smtClean="0"/>
              <a:t>(“Enter an integer:\n”);</a:t>
            </a:r>
          </a:p>
          <a:p>
            <a:pPr marL="108000" indent="0">
              <a:buNone/>
            </a:pPr>
            <a:r>
              <a:rPr lang="en-US" sz="2800" dirty="0"/>
              <a:t>	</a:t>
            </a:r>
            <a:r>
              <a:rPr lang="en-US" sz="2800" dirty="0" err="1" smtClean="0"/>
              <a:t>scanf</a:t>
            </a:r>
            <a:r>
              <a:rPr lang="en-US" sz="2800" dirty="0" smtClean="0"/>
              <a:t>(“%d”, &amp;</a:t>
            </a:r>
            <a:r>
              <a:rPr lang="en-US" sz="2800" dirty="0" err="1" smtClean="0"/>
              <a:t>i</a:t>
            </a:r>
            <a:r>
              <a:rPr lang="en-US" sz="2800" dirty="0" smtClean="0"/>
              <a:t>);</a:t>
            </a:r>
          </a:p>
          <a:p>
            <a:pPr marL="108000" indent="0">
              <a:buNone/>
            </a:pPr>
            <a:endParaRPr lang="en-US" sz="2800" dirty="0"/>
          </a:p>
          <a:p>
            <a:pPr marL="108000" indent="0">
              <a:buNone/>
            </a:pPr>
            <a:r>
              <a:rPr lang="en-US" sz="2800" dirty="0" smtClean="0"/>
              <a:t>/*</a:t>
            </a:r>
            <a:r>
              <a:rPr lang="en-US" sz="2800" dirty="0" err="1" smtClean="0"/>
              <a:t>scanf</a:t>
            </a:r>
            <a:r>
              <a:rPr lang="en-US" sz="2800" dirty="0" smtClean="0"/>
              <a:t> will ignore any leading white space characters */</a:t>
            </a:r>
          </a:p>
        </p:txBody>
      </p:sp>
    </p:spTree>
    <p:extLst>
      <p:ext uri="{BB962C8B-B14F-4D97-AF65-F5344CB8AC3E}">
        <p14:creationId xmlns:p14="http://schemas.microsoft.com/office/powerpoint/2010/main" val="58319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A2F1863-DD10-4E6A-A846-8B022D38BA83}" type="slidenum">
              <a:rPr smtClean="0"/>
              <a:t>15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dirty="0"/>
              <a:t>More </a:t>
            </a:r>
            <a:r>
              <a:rPr lang="en-US" dirty="0" err="1"/>
              <a:t>scanf</a:t>
            </a:r>
            <a:r>
              <a:rPr lang="en-US" dirty="0"/>
              <a:t> examples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6886575" y="6886575"/>
            <a:ext cx="3194050" cy="5222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6" name="Vertical Text Placeholder 5"/>
          <p:cNvSpPr>
            <a:spLocks noGrp="1"/>
          </p:cNvSpPr>
          <p:nvPr>
            <p:ph type="body" orient="vert" idx="1"/>
          </p:nvPr>
        </p:nvSpPr>
        <p:spPr>
          <a:xfrm>
            <a:off x="468312" y="960437"/>
            <a:ext cx="9071640" cy="6224880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en-US" sz="2400" dirty="0" smtClean="0">
                <a:latin typeface="DejaVu Sans Mono" pitchFamily="49"/>
              </a:rPr>
              <a:t>char string1[9];</a:t>
            </a:r>
            <a:endParaRPr lang="en-US" sz="2400" dirty="0">
              <a:latin typeface="DejaVu Sans Mono" pitchFamily="49"/>
            </a:endParaRPr>
          </a:p>
          <a:p>
            <a:pPr lvl="0">
              <a:buNone/>
            </a:pPr>
            <a:r>
              <a:rPr lang="en-US" sz="2400" dirty="0" err="1">
                <a:latin typeface="DejaVu Sans Mono" pitchFamily="49"/>
              </a:rPr>
              <a:t>scanf</a:t>
            </a:r>
            <a:r>
              <a:rPr lang="en-US" sz="2400" dirty="0">
                <a:latin typeface="DejaVu Sans Mono" pitchFamily="49"/>
              </a:rPr>
              <a:t>("%9s", string1</a:t>
            </a:r>
            <a:r>
              <a:rPr lang="en-US" sz="2400" dirty="0" smtClean="0">
                <a:latin typeface="DejaVu Sans Mono" pitchFamily="49"/>
              </a:rPr>
              <a:t>); /*array identifier is  */  				    /*address of 1</a:t>
            </a:r>
            <a:r>
              <a:rPr lang="en-US" sz="2400" baseline="30000" dirty="0" smtClean="0">
                <a:latin typeface="DejaVu Sans Mono" pitchFamily="49"/>
              </a:rPr>
              <a:t>st</a:t>
            </a:r>
            <a:r>
              <a:rPr lang="en-US" sz="2400" dirty="0" smtClean="0">
                <a:latin typeface="DejaVu Sans Mono" pitchFamily="49"/>
              </a:rPr>
              <a:t> element*/</a:t>
            </a:r>
            <a:endParaRPr lang="en-US" sz="2400" dirty="0">
              <a:latin typeface="DejaVu Sans Mono" pitchFamily="49"/>
            </a:endParaRPr>
          </a:p>
          <a:p>
            <a:pPr lvl="0">
              <a:buNone/>
            </a:pPr>
            <a:r>
              <a:rPr lang="en-US" sz="2400" dirty="0">
                <a:latin typeface="DejaVu Sans Mono" pitchFamily="49"/>
              </a:rPr>
              <a:t>Input:</a:t>
            </a:r>
          </a:p>
          <a:p>
            <a:pPr lvl="0">
              <a:buNone/>
            </a:pPr>
            <a:r>
              <a:rPr lang="en-US" sz="2400" dirty="0" err="1">
                <a:latin typeface="DejaVu Sans Mono" pitchFamily="49"/>
              </a:rPr>
              <a:t>VeryLongString</a:t>
            </a:r>
            <a:endParaRPr lang="en-US" sz="2400" dirty="0">
              <a:latin typeface="DejaVu Sans Mono" pitchFamily="49"/>
            </a:endParaRPr>
          </a:p>
          <a:p>
            <a:pPr lvl="0">
              <a:buNone/>
            </a:pPr>
            <a:r>
              <a:rPr lang="en-US" sz="2400" dirty="0" smtClean="0">
                <a:latin typeface="DejaVu Sans Mono" pitchFamily="49"/>
              </a:rPr>
              <a:t>string1==“</a:t>
            </a:r>
            <a:r>
              <a:rPr lang="en-US" sz="2400" dirty="0" err="1">
                <a:latin typeface="DejaVu Sans Mono" pitchFamily="49"/>
              </a:rPr>
              <a:t>VeryLongS</a:t>
            </a:r>
            <a:r>
              <a:rPr lang="en-US" sz="2400" dirty="0">
                <a:latin typeface="DejaVu Sans Mono" pitchFamily="49"/>
              </a:rPr>
              <a:t>”</a:t>
            </a:r>
          </a:p>
          <a:p>
            <a:pPr lvl="0">
              <a:buNone/>
            </a:pP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r>
              <a:rPr lang="en-US" sz="2400" dirty="0" err="1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int1;</a:t>
            </a: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r>
              <a:rPr lang="en-US" sz="2400" dirty="0" err="1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scanf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("%*s %</a:t>
            </a:r>
            <a:r>
              <a:rPr lang="en-US" sz="2400" dirty="0" err="1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", 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&amp;int1);   /*read arbitrary length*/</a:t>
            </a: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				     /*string of non-numeric*/				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/*chars before int1 */</a:t>
            </a: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Input:</a:t>
            </a: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Age: 29</a:t>
            </a: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nt1 has the value 29</a:t>
            </a: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NOTE: pressing enter 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causes characters in the input buffer to be transferred to standard in </a:t>
            </a: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endParaRPr lang="en-US" dirty="0">
              <a:latin typeface="DejaVu Sans Mono" pitchFamily="4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00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6B6-5530-47A9-B9B8-3C7DFF5C1929}" type="slidenum">
              <a:rPr lang="en-US" smtClean="0"/>
              <a:pPr/>
              <a:t>16</a:t>
            </a:fld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scanf</a:t>
            </a:r>
            <a:r>
              <a:rPr lang="en-US" dirty="0"/>
              <a:t> examples</a:t>
            </a:r>
          </a:p>
        </p:txBody>
      </p:sp>
      <p:sp>
        <p:nvSpPr>
          <p:cNvPr id="4" name="Vertical Text Placeholder 3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2400" dirty="0" err="1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int1, int2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;</a:t>
            </a:r>
          </a:p>
          <a:p>
            <a:pPr lvl="0">
              <a:buNone/>
            </a:pPr>
            <a:r>
              <a:rPr lang="en-US" sz="2400" dirty="0" err="1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scanf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("%2i", 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&amp;int1);</a:t>
            </a: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r>
              <a:rPr lang="en-US" sz="2400" dirty="0" err="1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scanf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(“%2i”, 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&amp;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nt2</a:t>
            </a: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);</a:t>
            </a: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Input:</a:t>
            </a: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2345</a:t>
            </a: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int1 has the value 23</a:t>
            </a: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i</a:t>
            </a:r>
            <a:r>
              <a:rPr lang="en-US" sz="2400" dirty="0" smtClean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nt2 has the value 45</a:t>
            </a:r>
          </a:p>
          <a:p>
            <a:pPr lvl="0">
              <a:buNone/>
            </a:pPr>
            <a:endParaRPr lang="en-US" sz="2400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DejaVu Sans Mono" pitchFamily="49"/>
                <a:cs typeface="Arial" pitchFamily="32"/>
              </a:rPr>
              <a:t>NOTE: pressing enter causes characters in the input buffer to be transferred to standard in </a:t>
            </a:r>
          </a:p>
          <a:p>
            <a:pPr lvl="0">
              <a:buNone/>
            </a:pPr>
            <a:endParaRPr lang="en-US" dirty="0">
              <a:solidFill>
                <a:srgbClr val="000000"/>
              </a:solidFill>
              <a:latin typeface="DejaVu Sans Mono" pitchFamily="49"/>
              <a:cs typeface="Arial" pitchFamily="3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32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Scanf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marL="108000" indent="0">
              <a:buNone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8995866"/>
              </p:ext>
            </p:extLst>
          </p:nvPr>
        </p:nvGraphicFramePr>
        <p:xfrm>
          <a:off x="620712" y="1036637"/>
          <a:ext cx="9144000" cy="58687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65606"/>
                <a:gridCol w="2828042"/>
                <a:gridCol w="1254551"/>
                <a:gridCol w="3119489"/>
                <a:gridCol w="1376312"/>
              </a:tblGrid>
              <a:tr h="452443">
                <a:tc>
                  <a:txBody>
                    <a:bodyPr/>
                    <a:lstStyle/>
                    <a:p>
                      <a:r>
                        <a:rPr lang="en-US" sz="1400" dirty="0"/>
                        <a:t>Letter</a:t>
                      </a:r>
                      <a:endParaRPr lang="en-US" sz="1400" b="1" dirty="0"/>
                    </a:p>
                  </a:txBody>
                  <a:tcPr marL="26781" marR="26781" marT="13390" marB="13390"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Type of Matching Argument</a:t>
                      </a:r>
                      <a:endParaRPr lang="en-US" sz="1400" b="1"/>
                    </a:p>
                  </a:txBody>
                  <a:tcPr marL="26781" marR="26781" marT="13390" marB="133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Auto-skip;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Leading</a:t>
                      </a:r>
                      <a:r>
                        <a:rPr lang="en-US" sz="1400" dirty="0"/>
                        <a:t/>
                      </a:r>
                      <a:br>
                        <a:rPr lang="en-US" sz="1400" dirty="0"/>
                      </a:br>
                      <a:r>
                        <a:rPr lang="en-US" sz="1400" dirty="0"/>
                        <a:t>White-Space</a:t>
                      </a:r>
                      <a:endParaRPr lang="en-US" sz="1400" b="1" dirty="0"/>
                    </a:p>
                  </a:txBody>
                  <a:tcPr marL="26781" marR="26781" marT="13390" marB="13390"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Example</a:t>
                      </a:r>
                      <a:endParaRPr lang="en-US" sz="1400" b="1" dirty="0"/>
                    </a:p>
                  </a:txBody>
                  <a:tcPr marL="26781" marR="26781" marT="13390" marB="13390"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Sample Matching Input</a:t>
                      </a:r>
                      <a:endParaRPr lang="en-US" sz="1400" b="1"/>
                    </a:p>
                  </a:txBody>
                  <a:tcPr marL="26781" marR="26781" marT="13390" marB="13390" anchor="ctr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%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% (a literal, matched but not converted or assigned)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no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int anInt;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scanf("%i%%", &amp;anInt);</a:t>
                      </a:r>
                      <a:endParaRPr lang="sv-SE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23%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d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 </a:t>
                      </a:r>
                      <a:r>
                        <a:rPr lang="en-US" sz="1400" dirty="0" err="1"/>
                        <a:t>anInt</a:t>
                      </a:r>
                      <a:r>
                        <a:rPr lang="en-US" sz="1400" dirty="0"/>
                        <a:t>; long l;</a:t>
                      </a:r>
                      <a:br>
                        <a:rPr lang="en-US" sz="1400" dirty="0"/>
                      </a:br>
                      <a:r>
                        <a:rPr lang="en-US" sz="1400" dirty="0" err="1"/>
                        <a:t>scanf</a:t>
                      </a:r>
                      <a:r>
                        <a:rPr lang="en-US" sz="1400" dirty="0"/>
                        <a:t>("%d %</a:t>
                      </a:r>
                      <a:r>
                        <a:rPr lang="en-US" sz="1400" dirty="0" err="1"/>
                        <a:t>ld</a:t>
                      </a:r>
                      <a:r>
                        <a:rPr lang="en-US" sz="1400" dirty="0"/>
                        <a:t>", &amp;</a:t>
                      </a:r>
                      <a:r>
                        <a:rPr lang="en-US" sz="1400" dirty="0" err="1"/>
                        <a:t>anInt</a:t>
                      </a:r>
                      <a:r>
                        <a:rPr lang="en-US" sz="1400" dirty="0"/>
                        <a:t>, &amp;l);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-23 200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 dirty="0"/>
                        <a:t>i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yes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int anInt;</a:t>
                      </a:r>
                      <a:br>
                        <a:rPr lang="sv-SE" sz="1400"/>
                      </a:br>
                      <a:r>
                        <a:rPr lang="sv-SE" sz="1400"/>
                        <a:t>scanf("%i", &amp;anInt);</a:t>
                      </a:r>
                      <a:endParaRPr lang="sv-SE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0x23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o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unsigned </a:t>
                      </a:r>
                      <a:r>
                        <a:rPr lang="en-US" sz="1400" dirty="0" smtClean="0"/>
                        <a:t>int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yes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unsigned int </a:t>
                      </a:r>
                      <a:r>
                        <a:rPr lang="en-US" sz="1400" dirty="0" err="1"/>
                        <a:t>aUInt</a:t>
                      </a:r>
                      <a:r>
                        <a:rPr lang="en-US" sz="1400" dirty="0"/>
                        <a:t>;</a:t>
                      </a:r>
                      <a:br>
                        <a:rPr lang="en-US" sz="1400" dirty="0"/>
                      </a:br>
                      <a:r>
                        <a:rPr lang="en-US" sz="1400" dirty="0" err="1"/>
                        <a:t>scanf</a:t>
                      </a:r>
                      <a:r>
                        <a:rPr lang="en-US" sz="1400" dirty="0"/>
                        <a:t>("%o", &amp;</a:t>
                      </a:r>
                      <a:r>
                        <a:rPr lang="en-US" sz="1400" dirty="0" err="1"/>
                        <a:t>aUInt</a:t>
                      </a:r>
                      <a:r>
                        <a:rPr lang="en-US" sz="1400" dirty="0"/>
                        <a:t>);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023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u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unsigned </a:t>
                      </a:r>
                      <a:r>
                        <a:rPr lang="en-US" sz="1400" dirty="0" smtClean="0"/>
                        <a:t>int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yes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unsigned int </a:t>
                      </a:r>
                      <a:r>
                        <a:rPr lang="en-US" sz="1400" dirty="0" err="1"/>
                        <a:t>aUInt</a:t>
                      </a:r>
                      <a:r>
                        <a:rPr lang="en-US" sz="1400" dirty="0"/>
                        <a:t>;</a:t>
                      </a:r>
                      <a:br>
                        <a:rPr lang="en-US" sz="1400" dirty="0"/>
                      </a:br>
                      <a:r>
                        <a:rPr lang="en-US" sz="1400" dirty="0" err="1"/>
                        <a:t>scanf</a:t>
                      </a:r>
                      <a:r>
                        <a:rPr lang="en-US" sz="1400" dirty="0"/>
                        <a:t>("%u", &amp;</a:t>
                      </a:r>
                      <a:r>
                        <a:rPr lang="en-US" sz="1400" dirty="0" err="1"/>
                        <a:t>aUInt</a:t>
                      </a:r>
                      <a:r>
                        <a:rPr lang="en-US" sz="1400" dirty="0"/>
                        <a:t>);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23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x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unsigned </a:t>
                      </a:r>
                      <a:r>
                        <a:rPr lang="en-US" sz="1400" dirty="0" smtClean="0"/>
                        <a:t>int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yes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unsigned int </a:t>
                      </a:r>
                      <a:r>
                        <a:rPr lang="en-US" sz="1400" dirty="0" err="1"/>
                        <a:t>aUInt</a:t>
                      </a:r>
                      <a:r>
                        <a:rPr lang="en-US" sz="1400" dirty="0"/>
                        <a:t>;</a:t>
                      </a:r>
                      <a:br>
                        <a:rPr lang="en-US" sz="1400" dirty="0"/>
                      </a:br>
                      <a:r>
                        <a:rPr lang="en-US" sz="1400" dirty="0" err="1"/>
                        <a:t>scanf</a:t>
                      </a:r>
                      <a:r>
                        <a:rPr lang="en-US" sz="1400" dirty="0" smtClean="0"/>
                        <a:t>("%x", </a:t>
                      </a:r>
                      <a:r>
                        <a:rPr lang="en-US" sz="1400" dirty="0"/>
                        <a:t>&amp;</a:t>
                      </a:r>
                      <a:r>
                        <a:rPr lang="en-US" sz="1400" dirty="0" err="1"/>
                        <a:t>aUInt</a:t>
                      </a:r>
                      <a:r>
                        <a:rPr lang="en-US" sz="1400" dirty="0"/>
                        <a:t>);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1A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a, e, f, g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float or </a:t>
                      </a:r>
                      <a:r>
                        <a:rPr lang="en-US" sz="1400" dirty="0" smtClean="0"/>
                        <a:t>double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yes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float f; double d;</a:t>
                      </a:r>
                      <a:br>
                        <a:rPr lang="en-US" sz="1400"/>
                      </a:br>
                      <a:r>
                        <a:rPr lang="en-US" sz="1400"/>
                        <a:t>scanf("%f %lf", &amp;f, &amp;d);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1.2 3.4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c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char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no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char ch;</a:t>
                      </a:r>
                      <a:br>
                        <a:rPr lang="en-US" sz="1400"/>
                      </a:br>
                      <a:r>
                        <a:rPr lang="en-US" sz="1400"/>
                        <a:t>scanf(" %c", &amp;ch);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Q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/>
                        <a:t>s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array of </a:t>
                      </a:r>
                      <a:r>
                        <a:rPr lang="en-US" sz="1400" dirty="0" smtClean="0"/>
                        <a:t>char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yes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char s[30];</a:t>
                      </a:r>
                      <a:br>
                        <a:rPr lang="en-US" sz="1400"/>
                      </a:br>
                      <a:r>
                        <a:rPr lang="en-US" sz="1400"/>
                        <a:t>scanf("%29s", s);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hello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452443">
                <a:tc>
                  <a:txBody>
                    <a:bodyPr/>
                    <a:lstStyle/>
                    <a:p>
                      <a:r>
                        <a:rPr lang="en-US" sz="1400" dirty="0"/>
                        <a:t>n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no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fr-FR" sz="1400"/>
                        <a:t>int x, cnt;</a:t>
                      </a:r>
                      <a:br>
                        <a:rPr lang="fr-FR" sz="1400"/>
                      </a:br>
                      <a:r>
                        <a:rPr lang="fr-FR" sz="1400"/>
                        <a:t>scanf("X: %d%n", &amp;x, &amp;cnt);</a:t>
                      </a:r>
                      <a:endParaRPr lang="fr-FR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X: 123  (cnt==6)</a:t>
                      </a:r>
                      <a:endParaRPr lang="en-US" sz="1400" b="1"/>
                    </a:p>
                  </a:txBody>
                  <a:tcPr marL="26781" marR="26781" marT="13390" marB="13390"/>
                </a:tc>
              </a:tr>
              <a:tr h="661931">
                <a:tc>
                  <a:txBody>
                    <a:bodyPr/>
                    <a:lstStyle/>
                    <a:p>
                      <a:r>
                        <a:rPr lang="en-US" sz="1400" dirty="0"/>
                        <a:t>[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array of </a:t>
                      </a:r>
                      <a:r>
                        <a:rPr lang="en-US" sz="1400" dirty="0" smtClean="0"/>
                        <a:t>char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no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char s1[64], s2[64];</a:t>
                      </a:r>
                      <a:br>
                        <a:rPr lang="en-US" sz="1400"/>
                      </a:br>
                      <a:r>
                        <a:rPr lang="en-US" sz="1400"/>
                        <a:t>scanf(" %[^\n]", s1);</a:t>
                      </a:r>
                      <a:br>
                        <a:rPr lang="en-US" sz="1400"/>
                      </a:br>
                      <a:r>
                        <a:rPr lang="en-US" sz="1400"/>
                        <a:t>scanf("%[^\t] %[^\t]", s1, s2);</a:t>
                      </a:r>
                      <a:endParaRPr lang="en-US" sz="1400" b="1"/>
                    </a:p>
                  </a:txBody>
                  <a:tcPr marL="26781" marR="26781" marT="13390" marB="133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/>
                      </a:r>
                      <a:br>
                        <a:rPr lang="en-US" sz="1400" dirty="0"/>
                      </a:br>
                      <a:r>
                        <a:rPr lang="en-US" sz="1400" dirty="0"/>
                        <a:t>Hello World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field1   field2</a:t>
                      </a:r>
                      <a:endParaRPr lang="en-US" sz="1400" b="1" dirty="0"/>
                    </a:p>
                  </a:txBody>
                  <a:tcPr marL="26781" marR="26781" marT="13390" marB="1339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6B6-5530-47A9-B9B8-3C7DFF5C1929}" type="slidenum">
              <a:rPr lang="en-US" smtClean="0"/>
              <a:pPr/>
              <a:t>17</a:t>
            </a:fld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6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6B6-5530-47A9-B9B8-3C7DFF5C1929}" type="slidenum">
              <a:rPr smtClean="0">
                <a:solidFill>
                  <a:prstClr val="white"/>
                </a:solidFill>
              </a:rPr>
              <a:pPr/>
              <a:t>18</a:t>
            </a:fld>
            <a:r>
              <a:rPr smtClean="0">
                <a:solidFill>
                  <a:prstClr val="white"/>
                </a:solidFill>
              </a:rPr>
              <a:t> </a:t>
            </a:r>
            <a:endParaRPr dirty="0">
              <a:solidFill>
                <a:prstClr val="white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Standard input and output; redirection</a:t>
            </a:r>
            <a:endParaRPr lang="en-US" sz="4000" dirty="0"/>
          </a:p>
        </p:txBody>
      </p:sp>
      <p:sp>
        <p:nvSpPr>
          <p:cNvPr id="4" name="Vertical Text Placeholder 3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sz="2000" dirty="0" smtClean="0"/>
              <a:t>IMPORTANT: By default, in Unix/Linux, C programs read input from “standard input” (the keyboard) and write output to “standard output” (the screen).</a:t>
            </a:r>
          </a:p>
          <a:p>
            <a:r>
              <a:rPr lang="en-US" sz="2000" dirty="0" smtClean="0"/>
              <a:t>We can change this using what is called redirection:</a:t>
            </a:r>
          </a:p>
          <a:p>
            <a:r>
              <a:rPr lang="en-US" sz="2000" dirty="0" smtClean="0"/>
              <a:t>% prog1 &lt; </a:t>
            </a:r>
            <a:r>
              <a:rPr lang="en-US" sz="2000" dirty="0" err="1" smtClean="0"/>
              <a:t>test_file</a:t>
            </a:r>
            <a:r>
              <a:rPr lang="en-US" sz="2000" dirty="0" smtClean="0"/>
              <a:t> &gt; </a:t>
            </a:r>
            <a:r>
              <a:rPr lang="en-US" sz="2000" dirty="0" err="1" smtClean="0"/>
              <a:t>output_file</a:t>
            </a:r>
            <a:endParaRPr lang="en-US" sz="2000" dirty="0" smtClean="0"/>
          </a:p>
          <a:p>
            <a:r>
              <a:rPr lang="en-US" sz="2000" dirty="0" smtClean="0"/>
              <a:t>This will run prog1, and it will read input from </a:t>
            </a:r>
            <a:r>
              <a:rPr lang="en-US" sz="2000" dirty="0" err="1" smtClean="0"/>
              <a:t>test_file</a:t>
            </a:r>
            <a:r>
              <a:rPr lang="en-US" sz="2000" dirty="0" smtClean="0"/>
              <a:t>, and write output to </a:t>
            </a:r>
            <a:r>
              <a:rPr lang="en-US" sz="2000" dirty="0" err="1" smtClean="0"/>
              <a:t>output_file</a:t>
            </a:r>
            <a:r>
              <a:rPr lang="en-US" sz="2000" dirty="0" smtClean="0"/>
              <a:t> (which will be created if it does not already exist).</a:t>
            </a:r>
          </a:p>
          <a:p>
            <a:r>
              <a:rPr lang="en-US" sz="2000" dirty="0" smtClean="0"/>
              <a:t>&lt; redirects the input, and &gt; redirects the output</a:t>
            </a:r>
          </a:p>
          <a:p>
            <a:r>
              <a:rPr lang="en-US" sz="2000" dirty="0" smtClean="0"/>
              <a:t>It is important to make sure that </a:t>
            </a:r>
            <a:r>
              <a:rPr lang="en-US" sz="2000" dirty="0" err="1" smtClean="0"/>
              <a:t>test_file</a:t>
            </a:r>
            <a:r>
              <a:rPr lang="en-US" sz="2000" dirty="0" smtClean="0"/>
              <a:t> has an end of file (EOF) at the end [Be sure you hit </a:t>
            </a:r>
            <a:r>
              <a:rPr lang="en-US" sz="2000" i="1" dirty="0" smtClean="0"/>
              <a:t>enter</a:t>
            </a:r>
            <a:r>
              <a:rPr lang="en-US" sz="2000" dirty="0" smtClean="0"/>
              <a:t> at the end of the last line of the file].</a:t>
            </a:r>
          </a:p>
          <a:p>
            <a:r>
              <a:rPr lang="en-US" sz="2000" dirty="0" smtClean="0"/>
              <a:t>You can redirect just the input or just the output (that is, you do not have to redirect both).</a:t>
            </a:r>
          </a:p>
          <a:p>
            <a:r>
              <a:rPr lang="en-US" sz="2000" dirty="0" smtClean="0"/>
              <a:t>For labs, it will usually be convenient to just redirect the input, and allow output to go to standard out (the screen).</a:t>
            </a:r>
          </a:p>
        </p:txBody>
      </p:sp>
    </p:spTree>
    <p:extLst>
      <p:ext uri="{BB962C8B-B14F-4D97-AF65-F5344CB8AC3E}">
        <p14:creationId xmlns:p14="http://schemas.microsoft.com/office/powerpoint/2010/main" val="408215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functions and I/O</a:t>
            </a:r>
            <a:endParaRPr lang="en-US" dirty="0"/>
          </a:p>
        </p:txBody>
      </p:sp>
      <p:sp>
        <p:nvSpPr>
          <p:cNvPr id="6" name="Vertical Text Placeholder 5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Reminder: </a:t>
            </a:r>
            <a:r>
              <a:rPr lang="en-US" sz="2800" dirty="0" smtClean="0"/>
              <a:t>Before a function in a C program is invoked, or called, it must be declared. Otherwise, the compiler will output an error message when you compile. Remember also that a definition of a function includes a declaration.</a:t>
            </a:r>
          </a:p>
          <a:p>
            <a:r>
              <a:rPr lang="en-US" sz="2800" dirty="0" smtClean="0"/>
              <a:t>When we want to use I/O functions in the C standard library, we will include </a:t>
            </a:r>
            <a:r>
              <a:rPr lang="en-US" sz="2800" dirty="0" err="1" smtClean="0"/>
              <a:t>stdio.h</a:t>
            </a:r>
            <a:r>
              <a:rPr lang="en-US" sz="2800" dirty="0" smtClean="0"/>
              <a:t> in our source file, which contains declarations of these library functions, so that the compiler can do type-checking of our calls to these functions.</a:t>
            </a:r>
          </a:p>
          <a:p>
            <a:r>
              <a:rPr lang="en-US" sz="2800" dirty="0" smtClean="0"/>
              <a:t>We will only look at several of the most commonly used of these functions here. </a:t>
            </a:r>
          </a:p>
          <a:p>
            <a:pPr lvl="1"/>
            <a:r>
              <a:rPr lang="en-US" sz="2400" dirty="0" smtClean="0"/>
              <a:t>They are all you need for the labs in this course (and all you are allowed to use).</a:t>
            </a:r>
          </a:p>
          <a:p>
            <a:pPr marL="119048" indent="0">
              <a:buNone/>
            </a:pPr>
            <a:endParaRPr lang="en-US" sz="28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169-E43F-474C-B7A2-EFC6D50B5E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1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dirty="0"/>
              <a:t>Basic I/O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503998" y="1371599"/>
            <a:ext cx="9032113" cy="5386680"/>
          </a:xfrm>
        </p:spPr>
        <p:txBody>
          <a:bodyPr/>
          <a:lstStyle>
            <a:def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None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defPPr>
            <a:lvl1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AutoNum type="arabicParenR"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1pPr>
            <a:lvl2pPr marL="905760" marR="0" lvl="1" indent="-365760">
              <a:spcBef>
                <a:spcPts val="0"/>
              </a:spcBef>
              <a:spcAft>
                <a:spcPts val="1134"/>
              </a:spcAft>
              <a:buSzPct val="100000"/>
              <a:buAutoNum type="arabicParenR"/>
              <a:defRPr lang="en-US" sz="28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2pPr>
            <a:lvl3pPr marL="1373759" marR="0" lvl="2" indent="-365760">
              <a:spcBef>
                <a:spcPts val="0"/>
              </a:spcBef>
              <a:spcAft>
                <a:spcPts val="850"/>
              </a:spcAft>
              <a:buSzPct val="100000"/>
              <a:buAutoNum type="arabicParenR"/>
              <a:defRPr lang="en-US" sz="24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3pPr>
            <a:lvl4pPr marL="1877760" marR="0" lvl="3" indent="-365760">
              <a:spcBef>
                <a:spcPts val="0"/>
              </a:spcBef>
              <a:spcAft>
                <a:spcPts val="567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4pPr>
            <a:lvl5pPr marL="2309760" marR="0" lvl="4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5pPr>
            <a:lvl6pPr marL="2741760" marR="0" lvl="5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6pPr>
            <a:lvl7pPr marL="3173760" marR="0" lvl="6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7pPr>
            <a:lvl8pPr marL="3605760" marR="0" lvl="7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8pPr>
            <a:lvl9pPr marL="4037759" marR="0" lvl="8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9pPr>
          </a:lstStyle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 smtClean="0"/>
              <a:t>There is no input or output defined in C itself; functions have been written and incorporated into the standard library for input and output. Requires library </a:t>
            </a:r>
            <a:r>
              <a:rPr lang="en-US" sz="1800" dirty="0" err="1" smtClean="0"/>
              <a:t>stdio</a:t>
            </a:r>
            <a:endParaRPr lang="en-US" sz="1800" dirty="0" smtClean="0"/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 smtClean="0"/>
              <a:t>Two basic types of I/O:</a:t>
            </a:r>
            <a:endParaRPr lang="en-US" sz="1800" dirty="0"/>
          </a:p>
          <a:p>
            <a:pPr lvl="1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/>
              <a:t>Character based (no format </a:t>
            </a:r>
            <a:r>
              <a:rPr lang="en-US" sz="1800" dirty="0" err="1"/>
              <a:t>specifiers</a:t>
            </a:r>
            <a:r>
              <a:rPr lang="en-US" sz="1800" dirty="0"/>
              <a:t>) – </a:t>
            </a:r>
            <a:r>
              <a:rPr lang="en-US" sz="1800" i="1" dirty="0"/>
              <a:t>character by character </a:t>
            </a:r>
            <a:r>
              <a:rPr lang="en-US" sz="1800" dirty="0"/>
              <a:t>I/O</a:t>
            </a:r>
          </a:p>
          <a:p>
            <a:pPr lvl="2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 err="1"/>
              <a:t>getchar</a:t>
            </a:r>
            <a:r>
              <a:rPr lang="en-US" sz="1800" dirty="0"/>
              <a:t>() - input</a:t>
            </a:r>
          </a:p>
          <a:p>
            <a:pPr lvl="2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 err="1"/>
              <a:t>putchar</a:t>
            </a:r>
            <a:r>
              <a:rPr lang="en-US" sz="1800" dirty="0"/>
              <a:t>(c) - output</a:t>
            </a:r>
          </a:p>
          <a:p>
            <a:pPr lvl="1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/>
              <a:t>Formatted  - </a:t>
            </a:r>
            <a:r>
              <a:rPr lang="en-US" sz="1800" dirty="0" smtClean="0"/>
              <a:t>zero or more characters, with a requirement to specify the format of the input or output (how the sequence of characters read or written is to be interpreted):</a:t>
            </a:r>
            <a:endParaRPr lang="en-US" sz="1800" dirty="0"/>
          </a:p>
          <a:p>
            <a:pPr lvl="2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 err="1" smtClean="0"/>
              <a:t>scanf</a:t>
            </a:r>
            <a:r>
              <a:rPr lang="en-US" sz="1800" dirty="0" smtClean="0"/>
              <a:t>(parameters go </a:t>
            </a:r>
            <a:r>
              <a:rPr lang="en-US" sz="1800" dirty="0"/>
              <a:t>in here)  - input </a:t>
            </a:r>
            <a:r>
              <a:rPr lang="en-US" sz="1800" dirty="0" smtClean="0"/>
              <a:t>- white </a:t>
            </a:r>
            <a:r>
              <a:rPr lang="en-US" sz="1800" dirty="0"/>
              <a:t>space is important!!!</a:t>
            </a:r>
          </a:p>
          <a:p>
            <a:pPr lvl="2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 err="1"/>
              <a:t>printf</a:t>
            </a:r>
            <a:r>
              <a:rPr lang="en-US" sz="1800" dirty="0"/>
              <a:t>(parameters go in here) - output</a:t>
            </a:r>
          </a:p>
          <a:p>
            <a:pPr lvl="2">
              <a:spcAft>
                <a:spcPts val="0"/>
              </a:spcAft>
              <a:buFont typeface="Arial" pitchFamily="34" charset="0"/>
              <a:buChar char="•"/>
            </a:pPr>
            <a:r>
              <a:rPr lang="en-US" sz="1800" dirty="0" smtClean="0"/>
              <a:t>These functions use </a:t>
            </a:r>
            <a:r>
              <a:rPr lang="en-US" sz="1800" i="1" dirty="0" smtClean="0"/>
              <a:t>format strings </a:t>
            </a:r>
            <a:r>
              <a:rPr lang="en-US" sz="1800" dirty="0" smtClean="0"/>
              <a:t>to specify interpretation </a:t>
            </a:r>
            <a:r>
              <a:rPr lang="en-US" sz="1800" dirty="0"/>
              <a:t>(% before </a:t>
            </a:r>
            <a:r>
              <a:rPr lang="en-US" sz="1800" dirty="0" smtClean="0"/>
              <a:t>string) </a:t>
            </a:r>
            <a:r>
              <a:rPr lang="en-US" sz="1800" dirty="0"/>
              <a:t>– see next </a:t>
            </a:r>
            <a:r>
              <a:rPr lang="en-US" sz="1800" dirty="0" smtClean="0"/>
              <a:t>slide</a:t>
            </a:r>
            <a:endParaRPr lang="en-US" sz="1800" dirty="0"/>
          </a:p>
          <a:p>
            <a:pPr marL="0" lvl="0" indent="0" hangingPunct="0">
              <a:spcAft>
                <a:spcPts val="0"/>
              </a:spcAft>
              <a:buNone/>
              <a:defRPr>
                <a:latin typeface="DejaVu Sans Mono" pitchFamily="49"/>
              </a:defRPr>
            </a:pPr>
            <a:r>
              <a:rPr lang="en-US" sz="1800" dirty="0">
                <a:latin typeface="DejaVu Sans Mono" pitchFamily="49"/>
              </a:rPr>
              <a:t>#include &lt;</a:t>
            </a:r>
            <a:r>
              <a:rPr lang="en-US" sz="1800" dirty="0" err="1">
                <a:latin typeface="DejaVu Sans Mono" pitchFamily="49"/>
              </a:rPr>
              <a:t>stdio.h</a:t>
            </a:r>
            <a:r>
              <a:rPr lang="en-US" sz="1800" dirty="0">
                <a:latin typeface="DejaVu Sans Mono" pitchFamily="49"/>
              </a:rPr>
              <a:t>&gt;</a:t>
            </a:r>
          </a:p>
          <a:p>
            <a:pPr marL="0" lvl="0" indent="0" hangingPunct="0">
              <a:spcAft>
                <a:spcPts val="0"/>
              </a:spcAft>
              <a:buNone/>
              <a:defRPr>
                <a:latin typeface="DejaVu Sans Mono" pitchFamily="49"/>
              </a:defRPr>
            </a:pPr>
            <a:r>
              <a:rPr lang="en-US" sz="1800" dirty="0" err="1">
                <a:latin typeface="DejaVu Sans Mono" pitchFamily="49"/>
              </a:rPr>
              <a:t>int</a:t>
            </a:r>
            <a:r>
              <a:rPr lang="en-US" sz="1800" dirty="0">
                <a:latin typeface="DejaVu Sans Mono" pitchFamily="49"/>
              </a:rPr>
              <a:t> main()</a:t>
            </a:r>
          </a:p>
          <a:p>
            <a:pPr marL="0" lvl="0" indent="0" hangingPunct="0">
              <a:spcAft>
                <a:spcPts val="0"/>
              </a:spcAft>
              <a:buNone/>
              <a:defRPr>
                <a:latin typeface="DejaVu Sans Mono" pitchFamily="49"/>
              </a:defRPr>
            </a:pPr>
            <a:r>
              <a:rPr lang="en-US" sz="1800" dirty="0">
                <a:latin typeface="DejaVu Sans Mono" pitchFamily="49"/>
              </a:rPr>
              <a:t>{     /* check1.c </a:t>
            </a:r>
            <a:r>
              <a:rPr lang="en-US" sz="1800" dirty="0" smtClean="0">
                <a:latin typeface="DejaVu Sans Mono" pitchFamily="49"/>
              </a:rPr>
              <a:t>– shows calls to </a:t>
            </a:r>
            <a:r>
              <a:rPr lang="en-US" sz="1800" dirty="0" err="1" smtClean="0">
                <a:latin typeface="DejaVu Sans Mono" pitchFamily="49"/>
              </a:rPr>
              <a:t>scanf</a:t>
            </a:r>
            <a:r>
              <a:rPr lang="en-US" sz="1800" dirty="0" smtClean="0">
                <a:latin typeface="DejaVu Sans Mono" pitchFamily="49"/>
              </a:rPr>
              <a:t>() and </a:t>
            </a:r>
            <a:r>
              <a:rPr lang="en-US" sz="1800" dirty="0" err="1" smtClean="0">
                <a:latin typeface="DejaVu Sans Mono" pitchFamily="49"/>
              </a:rPr>
              <a:t>printf</a:t>
            </a:r>
            <a:r>
              <a:rPr lang="en-US" sz="1800" dirty="0" smtClean="0">
                <a:latin typeface="DejaVu Sans Mono" pitchFamily="49"/>
              </a:rPr>
              <a:t>() */</a:t>
            </a:r>
            <a:endParaRPr lang="en-US" sz="1800" dirty="0">
              <a:latin typeface="DejaVu Sans Mono" pitchFamily="49"/>
            </a:endParaRPr>
          </a:p>
          <a:p>
            <a:pPr marL="0" lvl="0" indent="0" hangingPunct="0">
              <a:spcAft>
                <a:spcPts val="0"/>
              </a:spcAft>
              <a:buNone/>
              <a:defRPr>
                <a:latin typeface="DejaVu Sans Mono" pitchFamily="49"/>
              </a:defRPr>
            </a:pPr>
            <a:r>
              <a:rPr lang="en-US" sz="1800" dirty="0">
                <a:latin typeface="DejaVu Sans Mono" pitchFamily="49"/>
              </a:rPr>
              <a:t>      </a:t>
            </a:r>
            <a:r>
              <a:rPr lang="en-US" sz="1800" dirty="0" err="1">
                <a:latin typeface="DejaVu Sans Mono" pitchFamily="49"/>
              </a:rPr>
              <a:t>int</a:t>
            </a:r>
            <a:r>
              <a:rPr lang="en-US" sz="1800" dirty="0">
                <a:latin typeface="DejaVu Sans Mono" pitchFamily="49"/>
              </a:rPr>
              <a:t> x;</a:t>
            </a:r>
          </a:p>
          <a:p>
            <a:pPr marL="0" lvl="0" indent="0" hangingPunct="0">
              <a:spcAft>
                <a:spcPts val="0"/>
              </a:spcAft>
              <a:buNone/>
              <a:defRPr>
                <a:latin typeface="DejaVu Sans Mono" pitchFamily="49"/>
              </a:defRPr>
            </a:pPr>
            <a:r>
              <a:rPr lang="en-US" sz="1800" dirty="0">
                <a:latin typeface="DejaVu Sans Mono" pitchFamily="49"/>
              </a:rPr>
              <a:t>      </a:t>
            </a:r>
            <a:r>
              <a:rPr lang="en-US" sz="1800" dirty="0" err="1">
                <a:latin typeface="DejaVu Sans Mono" pitchFamily="49"/>
              </a:rPr>
              <a:t>scanf</a:t>
            </a:r>
            <a:r>
              <a:rPr lang="en-US" sz="1800" dirty="0">
                <a:latin typeface="DejaVu Sans Mono" pitchFamily="49"/>
              </a:rPr>
              <a:t>(“%d\n”, &amp;x</a:t>
            </a:r>
            <a:r>
              <a:rPr lang="en-US" sz="1800" dirty="0" smtClean="0">
                <a:latin typeface="DejaVu Sans Mono" pitchFamily="49"/>
              </a:rPr>
              <a:t>); /* Notice address operator &amp; */</a:t>
            </a:r>
            <a:endParaRPr lang="en-US" sz="1800" dirty="0">
              <a:latin typeface="DejaVu Sans Mono" pitchFamily="49"/>
            </a:endParaRPr>
          </a:p>
          <a:p>
            <a:pPr marL="0" lvl="0" indent="0" hangingPunct="0">
              <a:spcAft>
                <a:spcPts val="0"/>
              </a:spcAft>
              <a:buNone/>
              <a:defRPr>
                <a:latin typeface="DejaVu Sans Mono" pitchFamily="49"/>
              </a:defRPr>
            </a:pPr>
            <a:r>
              <a:rPr lang="en-US" sz="1800" dirty="0">
                <a:latin typeface="DejaVu Sans Mono" pitchFamily="49"/>
              </a:rPr>
              <a:t>      </a:t>
            </a:r>
            <a:r>
              <a:rPr lang="en-US" sz="1800" dirty="0" err="1">
                <a:latin typeface="DejaVu Sans Mono" pitchFamily="49"/>
              </a:rPr>
              <a:t>printf</a:t>
            </a:r>
            <a:r>
              <a:rPr lang="en-US" sz="1800" dirty="0">
                <a:latin typeface="DejaVu Sans Mono" pitchFamily="49"/>
              </a:rPr>
              <a:t>(“x=%d\n”, x);</a:t>
            </a:r>
          </a:p>
          <a:p>
            <a:pPr marL="0" lvl="0" indent="0" hangingPunct="0">
              <a:spcAft>
                <a:spcPts val="0"/>
              </a:spcAft>
              <a:buNone/>
              <a:defRPr>
                <a:latin typeface="DejaVu Sans Mono" pitchFamily="49"/>
              </a:defRPr>
            </a:pPr>
            <a:r>
              <a:rPr lang="en-US" sz="2000" dirty="0">
                <a:latin typeface="DejaVu Sans Mono" pitchFamily="49"/>
              </a:rPr>
              <a:t>}</a:t>
            </a:r>
          </a:p>
          <a:p>
            <a:pPr marL="540000" lvl="1" indent="0">
              <a:spcAft>
                <a:spcPts val="0"/>
              </a:spcAft>
              <a:buNone/>
            </a:pPr>
            <a:endParaRPr lang="en-US" sz="1800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6886575" y="6886575"/>
            <a:ext cx="3194050" cy="5222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79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7512D3-4C2D-42EA-80D1-2B57204F3209}" type="slidenum">
              <a:rPr smtClean="0"/>
              <a:t>4</a:t>
            </a:fld>
            <a:endParaRPr lang="en-US" dirty="0"/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dirty="0"/>
              <a:t>Format Strings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503999" y="5577840"/>
            <a:ext cx="9371520" cy="1180440"/>
          </a:xfrm>
        </p:spPr>
        <p:txBody>
          <a:bodyPr/>
          <a:lstStyle>
            <a:def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None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defPPr>
            <a:lvl1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AutoNum type="arabicParenR"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1pPr>
            <a:lvl2pPr marL="905760" marR="0" lvl="1" indent="-365760">
              <a:spcBef>
                <a:spcPts val="0"/>
              </a:spcBef>
              <a:spcAft>
                <a:spcPts val="1134"/>
              </a:spcAft>
              <a:buSzPct val="100000"/>
              <a:buAutoNum type="arabicParenR"/>
              <a:defRPr lang="en-US" sz="28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2pPr>
            <a:lvl3pPr marL="1373759" marR="0" lvl="2" indent="-365760">
              <a:spcBef>
                <a:spcPts val="0"/>
              </a:spcBef>
              <a:spcAft>
                <a:spcPts val="850"/>
              </a:spcAft>
              <a:buSzPct val="100000"/>
              <a:buAutoNum type="arabicParenR"/>
              <a:defRPr lang="en-US" sz="24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3pPr>
            <a:lvl4pPr marL="1877760" marR="0" lvl="3" indent="-365760">
              <a:spcBef>
                <a:spcPts val="0"/>
              </a:spcBef>
              <a:spcAft>
                <a:spcPts val="567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4pPr>
            <a:lvl5pPr marL="2309760" marR="0" lvl="4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5pPr>
            <a:lvl6pPr marL="2741760" marR="0" lvl="5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6pPr>
            <a:lvl7pPr marL="3173760" marR="0" lvl="6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7pPr>
            <a:lvl8pPr marL="3605760" marR="0" lvl="7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8pPr>
            <a:lvl9pPr marL="4037759" marR="0" lvl="8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sz="1800" dirty="0"/>
              <a:t>When programming in C, you use </a:t>
            </a:r>
            <a:r>
              <a:rPr lang="en-US" sz="1800" b="1" dirty="0"/>
              <a:t>format strings </a:t>
            </a:r>
            <a:r>
              <a:rPr lang="en-US" sz="1800" dirty="0"/>
              <a:t>— the </a:t>
            </a:r>
            <a:r>
              <a:rPr lang="en-US" sz="1800" dirty="0" smtClean="0"/>
              <a:t>percentage </a:t>
            </a:r>
            <a:r>
              <a:rPr lang="en-US" sz="1800" dirty="0"/>
              <a:t>sign and a </a:t>
            </a:r>
            <a:r>
              <a:rPr lang="en-US" sz="1800" dirty="0" smtClean="0"/>
              <a:t>conversion code, </a:t>
            </a:r>
            <a:r>
              <a:rPr lang="en-US" sz="1800" dirty="0"/>
              <a:t>for the most </a:t>
            </a:r>
            <a:r>
              <a:rPr lang="en-US" sz="1800" dirty="0" smtClean="0"/>
              <a:t>part (although some other characters between % and the conversion character are optional – see below)  </a:t>
            </a:r>
            <a:r>
              <a:rPr lang="en-US" sz="1800" dirty="0"/>
              <a:t>— as placeholders for variables you want to </a:t>
            </a:r>
            <a:r>
              <a:rPr lang="en-US" sz="1800" dirty="0" smtClean="0"/>
              <a:t>read from input or display</a:t>
            </a:r>
            <a:r>
              <a:rPr lang="en-US" sz="1800" dirty="0"/>
              <a:t>. The above table shows the format strings and what they display...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6886575" y="6886575"/>
            <a:ext cx="3194050" cy="5222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435221"/>
              </p:ext>
            </p:extLst>
          </p:nvPr>
        </p:nvGraphicFramePr>
        <p:xfrm>
          <a:off x="1916112" y="1265237"/>
          <a:ext cx="6163930" cy="4114804"/>
        </p:xfrm>
        <a:graphic>
          <a:graphicData uri="http://schemas.openxmlformats.org/drawingml/2006/table">
            <a:tbl>
              <a:tblPr/>
              <a:tblGrid>
                <a:gridCol w="2133600"/>
                <a:gridCol w="4030330"/>
              </a:tblGrid>
              <a:tr h="466498">
                <a:tc>
                  <a:txBody>
                    <a:bodyPr/>
                    <a:lstStyle/>
                    <a:p>
                      <a:r>
                        <a:rPr lang="en-US" sz="1400" b="1" dirty="0"/>
                        <a:t>Conversion Character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Displays Argument (Variable’s Contents) As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 dirty="0"/>
                        <a:t>%c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/>
                        <a:t>Single character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 dirty="0"/>
                        <a:t>%</a:t>
                      </a:r>
                      <a:r>
                        <a:rPr lang="en-US" sz="1400" b="1" dirty="0" smtClean="0"/>
                        <a:t>d, %</a:t>
                      </a:r>
                      <a:r>
                        <a:rPr lang="en-US" sz="1400" b="1" dirty="0" err="1" smtClean="0"/>
                        <a:t>i</a:t>
                      </a:r>
                      <a:endParaRPr lang="en-US" sz="1400" b="1" dirty="0"/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Signed decimal integer (int)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 dirty="0"/>
                        <a:t>%e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Signed floating-point value in E notation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/>
                        <a:t>%f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Signed floating-point value (float)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65400">
                <a:tc>
                  <a:txBody>
                    <a:bodyPr/>
                    <a:lstStyle/>
                    <a:p>
                      <a:r>
                        <a:rPr lang="en-US" sz="1400" b="1"/>
                        <a:t>%g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Signed value in %e or %f format, whichever is shorter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 dirty="0"/>
                        <a:t>%o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Unsigned octal (base 8) integer (int)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/>
                        <a:t>%s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String of text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/>
                        <a:t>%u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Unsigned decimal integer (int)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66498">
                <a:tc>
                  <a:txBody>
                    <a:bodyPr/>
                    <a:lstStyle/>
                    <a:p>
                      <a:r>
                        <a:rPr lang="en-US" sz="1400" b="1"/>
                        <a:t>%x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Unsigned hexadecimal (base 16) integer (int)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7051">
                <a:tc>
                  <a:txBody>
                    <a:bodyPr/>
                    <a:lstStyle/>
                    <a:p>
                      <a:r>
                        <a:rPr lang="en-US" sz="1400" b="1"/>
                        <a:t>%%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(percent character)</a:t>
                      </a:r>
                    </a:p>
                  </a:txBody>
                  <a:tcPr marL="79403" marR="79403" marT="39701" marB="39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78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1" t="20363" r="35859" b="24906"/>
          <a:stretch/>
        </p:blipFill>
        <p:spPr bwMode="auto">
          <a:xfrm>
            <a:off x="469393" y="763689"/>
            <a:ext cx="8534400" cy="5991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169-E43F-474C-B7A2-EFC6D50B5E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9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169-E43F-474C-B7A2-EFC6D50B5EDB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</a:t>
            </a:r>
            <a:r>
              <a:rPr lang="en-US" dirty="0" err="1" smtClean="0"/>
              <a:t>etchar</a:t>
            </a:r>
            <a:r>
              <a:rPr lang="en-US" dirty="0" smtClean="0"/>
              <a:t>() and </a:t>
            </a:r>
            <a:r>
              <a:rPr lang="en-US" dirty="0" err="1" smtClean="0"/>
              <a:t>putchar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" name="Vertical Text Placeholder 4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These functions can be used to do input and output one character at a time.</a:t>
            </a:r>
          </a:p>
          <a:p>
            <a:r>
              <a:rPr lang="en-US" sz="2400" dirty="0" smtClean="0"/>
              <a:t>Prototypes/declarations (interfaces):</a:t>
            </a:r>
          </a:p>
          <a:p>
            <a:pPr lvl="1"/>
            <a:r>
              <a:rPr lang="en-US" sz="2400" dirty="0" err="1"/>
              <a:t>i</a:t>
            </a:r>
            <a:r>
              <a:rPr lang="en-US" sz="2400" dirty="0" err="1" smtClean="0"/>
              <a:t>nt</a:t>
            </a:r>
            <a:r>
              <a:rPr lang="en-US" sz="2400" dirty="0" smtClean="0"/>
              <a:t> </a:t>
            </a:r>
            <a:r>
              <a:rPr lang="en-US" sz="2400" dirty="0" err="1" smtClean="0"/>
              <a:t>getchar</a:t>
            </a:r>
            <a:r>
              <a:rPr lang="en-US" sz="2400" dirty="0" smtClean="0"/>
              <a:t>(void);</a:t>
            </a:r>
          </a:p>
          <a:p>
            <a:pPr lvl="1"/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putchar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);	/* the </a:t>
            </a:r>
            <a:r>
              <a:rPr lang="en-US" sz="2400" dirty="0" err="1" smtClean="0"/>
              <a:t>int</a:t>
            </a:r>
            <a:r>
              <a:rPr lang="en-US" sz="2400" dirty="0" smtClean="0"/>
              <a:t> value returned can be ignored */</a:t>
            </a:r>
          </a:p>
          <a:p>
            <a:r>
              <a:rPr lang="en-US" sz="2400" dirty="0" smtClean="0"/>
              <a:t>Notice that both of these functions use the </a:t>
            </a:r>
            <a:r>
              <a:rPr lang="en-US" sz="2400" b="1" dirty="0" smtClean="0"/>
              <a:t>integer</a:t>
            </a:r>
            <a:r>
              <a:rPr lang="en-US" sz="2400" dirty="0" smtClean="0"/>
              <a:t> values which correspond to a given ASCII character. The integer must be cast before being assigned to a char variable, or </a:t>
            </a:r>
            <a:r>
              <a:rPr lang="en-US" sz="2400" dirty="0"/>
              <a:t> </a:t>
            </a:r>
            <a:r>
              <a:rPr lang="en-US" sz="2400" dirty="0" smtClean="0"/>
              <a:t>must be printed </a:t>
            </a:r>
            <a:r>
              <a:rPr lang="en-US" sz="2400" dirty="0"/>
              <a:t>with a %c format </a:t>
            </a:r>
            <a:r>
              <a:rPr lang="en-US" sz="2400" dirty="0" smtClean="0"/>
              <a:t>code to be output as a char.</a:t>
            </a:r>
          </a:p>
          <a:p>
            <a:r>
              <a:rPr lang="en-US" sz="2400" dirty="0" smtClean="0"/>
              <a:t>An </a:t>
            </a:r>
            <a:r>
              <a:rPr lang="en-US" sz="2400" dirty="0" err="1" smtClean="0"/>
              <a:t>int</a:t>
            </a:r>
            <a:r>
              <a:rPr lang="en-US" sz="2400" dirty="0" smtClean="0"/>
              <a:t> is returned, rather than a char, because certain text file control values (EOF, or end of file, for example) do not have one byte ASCII encodings.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7700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169-E43F-474C-B7A2-EFC6D50B5EDB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Example with </a:t>
            </a:r>
            <a:r>
              <a:rPr lang="en-US" sz="4000" dirty="0" err="1" smtClean="0"/>
              <a:t>getchar</a:t>
            </a:r>
            <a:r>
              <a:rPr lang="en-US" sz="4000" dirty="0" smtClean="0"/>
              <a:t>() and </a:t>
            </a:r>
            <a:r>
              <a:rPr lang="en-US" sz="4000" dirty="0" err="1" smtClean="0"/>
              <a:t>putchar</a:t>
            </a:r>
            <a:r>
              <a:rPr lang="en-US" sz="4000" dirty="0" smtClean="0"/>
              <a:t>()</a:t>
            </a:r>
            <a:endParaRPr lang="en-US" sz="4000" dirty="0"/>
          </a:p>
        </p:txBody>
      </p:sp>
      <p:sp>
        <p:nvSpPr>
          <p:cNvPr id="5" name="Vertical Text Placeholder 4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marL="119048" indent="0">
              <a:buNone/>
            </a:pPr>
            <a:r>
              <a:rPr lang="en-US" dirty="0" smtClean="0"/>
              <a:t>	</a:t>
            </a:r>
            <a:r>
              <a:rPr lang="en-US" sz="2000" dirty="0" smtClean="0"/>
              <a:t>/* assume #include &lt;</a:t>
            </a:r>
            <a:r>
              <a:rPr lang="en-US" sz="2000" dirty="0" err="1" smtClean="0"/>
              <a:t>stdio.h</a:t>
            </a:r>
            <a:r>
              <a:rPr lang="en-US" sz="2000" dirty="0" smtClean="0"/>
              <a:t>&gt; */</a:t>
            </a:r>
          </a:p>
          <a:p>
            <a:pPr marL="119048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…</a:t>
            </a:r>
          </a:p>
          <a:p>
            <a:pPr marL="119048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int</a:t>
            </a:r>
            <a:r>
              <a:rPr lang="en-US" sz="2000" dirty="0" smtClean="0"/>
              <a:t> code;</a:t>
            </a:r>
          </a:p>
          <a:p>
            <a:pPr marL="119048" indent="0">
              <a:buNone/>
            </a:pPr>
            <a:r>
              <a:rPr lang="en-US" sz="2000" dirty="0" smtClean="0"/>
              <a:t>	…</a:t>
            </a:r>
          </a:p>
          <a:p>
            <a:pPr marL="119048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(“Please enter the appropriate single letter code, followed by enter: \n”);</a:t>
            </a:r>
          </a:p>
          <a:p>
            <a:pPr marL="119048" indent="0">
              <a:buNone/>
            </a:pPr>
            <a:r>
              <a:rPr lang="en-US" sz="2000" dirty="0" smtClean="0"/>
              <a:t>	code = </a:t>
            </a:r>
            <a:r>
              <a:rPr lang="en-US" sz="2000" dirty="0" err="1" smtClean="0"/>
              <a:t>getchar</a:t>
            </a:r>
            <a:r>
              <a:rPr lang="en-US" sz="2000" dirty="0" smtClean="0"/>
              <a:t>();</a:t>
            </a:r>
          </a:p>
          <a:p>
            <a:pPr marL="119048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(“The code entered was: %c </a:t>
            </a:r>
            <a:r>
              <a:rPr lang="en-US" sz="2000" dirty="0"/>
              <a:t>\n</a:t>
            </a:r>
            <a:r>
              <a:rPr lang="en-US" sz="2000" dirty="0" smtClean="0"/>
              <a:t>”, </a:t>
            </a:r>
            <a:r>
              <a:rPr lang="en-US" sz="2000" dirty="0"/>
              <a:t>code</a:t>
            </a:r>
            <a:r>
              <a:rPr lang="en-US" sz="2000" dirty="0" smtClean="0"/>
              <a:t>); /* outputs </a:t>
            </a:r>
            <a:r>
              <a:rPr lang="en-US" sz="2000" dirty="0" err="1" smtClean="0"/>
              <a:t>int</a:t>
            </a:r>
            <a:r>
              <a:rPr lang="en-US" sz="2000" dirty="0" smtClean="0"/>
              <a:t> as a char */</a:t>
            </a:r>
          </a:p>
          <a:p>
            <a:pPr marL="119048" indent="0">
              <a:buNone/>
            </a:pPr>
            <a:endParaRPr lang="en-US" sz="2000" dirty="0"/>
          </a:p>
          <a:p>
            <a:pPr marL="119048" indent="0">
              <a:buNone/>
            </a:pPr>
            <a:r>
              <a:rPr lang="en-US" sz="2000" dirty="0" smtClean="0"/>
              <a:t>	/* another way to do it – again, </a:t>
            </a:r>
            <a:r>
              <a:rPr lang="en-US" sz="2000" dirty="0"/>
              <a:t>assume #include &lt;</a:t>
            </a:r>
            <a:r>
              <a:rPr lang="en-US" sz="2000" dirty="0" err="1"/>
              <a:t>stdio.h</a:t>
            </a:r>
            <a:r>
              <a:rPr lang="en-US" sz="2000" dirty="0"/>
              <a:t>&gt; */</a:t>
            </a:r>
          </a:p>
          <a:p>
            <a:pPr marL="119048" indent="0">
              <a:buNone/>
            </a:pPr>
            <a:r>
              <a:rPr lang="en-US" sz="2000" dirty="0"/>
              <a:t>	…</a:t>
            </a:r>
          </a:p>
          <a:p>
            <a:pPr marL="119048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char </a:t>
            </a:r>
            <a:r>
              <a:rPr lang="en-US" sz="2000" dirty="0"/>
              <a:t>code;</a:t>
            </a:r>
          </a:p>
          <a:p>
            <a:pPr marL="119048" indent="0">
              <a:buNone/>
            </a:pPr>
            <a:r>
              <a:rPr lang="en-US" sz="2000" dirty="0"/>
              <a:t>	…</a:t>
            </a:r>
          </a:p>
          <a:p>
            <a:pPr marL="119048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(“Please enter the appropriate single letter code, followed by enter: \n”);</a:t>
            </a:r>
          </a:p>
          <a:p>
            <a:pPr marL="119048" indent="0">
              <a:buNone/>
            </a:pPr>
            <a:r>
              <a:rPr lang="en-US" sz="2000" dirty="0"/>
              <a:t>	code = </a:t>
            </a:r>
            <a:r>
              <a:rPr lang="en-US" sz="2000" dirty="0" smtClean="0"/>
              <a:t>(char) </a:t>
            </a:r>
            <a:r>
              <a:rPr lang="en-US" sz="2000" dirty="0" err="1" smtClean="0"/>
              <a:t>getchar</a:t>
            </a:r>
            <a:r>
              <a:rPr lang="en-US" sz="2000" dirty="0" smtClean="0"/>
              <a:t>();    /* cast </a:t>
            </a:r>
            <a:r>
              <a:rPr lang="en-US" sz="2000" dirty="0" err="1" smtClean="0"/>
              <a:t>int</a:t>
            </a:r>
            <a:r>
              <a:rPr lang="en-US" sz="2000" dirty="0" smtClean="0"/>
              <a:t> value read from input to char */</a:t>
            </a:r>
            <a:endParaRPr lang="en-US" sz="2000" dirty="0"/>
          </a:p>
          <a:p>
            <a:pPr marL="119048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(“The code entered was: %c \n”, code);</a:t>
            </a:r>
          </a:p>
          <a:p>
            <a:pPr marL="119048" indent="0">
              <a:buNone/>
            </a:pPr>
            <a:endParaRPr lang="en-US" sz="20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2971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dirty="0" smtClean="0"/>
              <a:t>Formatted output - </a:t>
            </a:r>
            <a:r>
              <a:rPr lang="en-US" dirty="0" err="1" smtClean="0"/>
              <a:t>printf</a:t>
            </a:r>
            <a:r>
              <a:rPr lang="en-US" dirty="0" smtClean="0"/>
              <a:t> </a:t>
            </a:r>
            <a:r>
              <a:rPr lang="en-US" dirty="0"/>
              <a:t>examples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/>
          <a:lstStyle>
            <a:def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None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defPPr>
            <a:lvl1pPr marL="473760" marR="0" lvl="0" indent="-365760">
              <a:spcBef>
                <a:spcPts val="0"/>
              </a:spcBef>
              <a:spcAft>
                <a:spcPts val="1414"/>
              </a:spcAft>
              <a:buSzPct val="100000"/>
              <a:buAutoNum type="arabicParenR"/>
              <a:defRPr lang="en-US" sz="32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1pPr>
            <a:lvl2pPr marL="905760" marR="0" lvl="1" indent="-365760">
              <a:spcBef>
                <a:spcPts val="0"/>
              </a:spcBef>
              <a:spcAft>
                <a:spcPts val="1134"/>
              </a:spcAft>
              <a:buSzPct val="100000"/>
              <a:buAutoNum type="arabicParenR"/>
              <a:defRPr lang="en-US" sz="28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2pPr>
            <a:lvl3pPr marL="1373759" marR="0" lvl="2" indent="-365760">
              <a:spcBef>
                <a:spcPts val="0"/>
              </a:spcBef>
              <a:spcAft>
                <a:spcPts val="850"/>
              </a:spcAft>
              <a:buSzPct val="100000"/>
              <a:buAutoNum type="arabicParenR"/>
              <a:defRPr lang="en-US" sz="24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3pPr>
            <a:lvl4pPr marL="1877760" marR="0" lvl="3" indent="-365760">
              <a:spcBef>
                <a:spcPts val="0"/>
              </a:spcBef>
              <a:spcAft>
                <a:spcPts val="567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4pPr>
            <a:lvl5pPr marL="2309760" marR="0" lvl="4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5pPr>
            <a:lvl6pPr marL="2741760" marR="0" lvl="5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6pPr>
            <a:lvl7pPr marL="3173760" marR="0" lvl="6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7pPr>
            <a:lvl8pPr marL="3605760" marR="0" lvl="7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8pPr>
            <a:lvl9pPr marL="4037759" marR="0" lvl="8" indent="-365760">
              <a:spcBef>
                <a:spcPts val="0"/>
              </a:spcBef>
              <a:spcAft>
                <a:spcPts val="283"/>
              </a:spcAft>
              <a:buSzPct val="100000"/>
              <a:buAutoNum type="arabicParenR"/>
              <a:defRPr lang="en-US" sz="2000" b="0" i="0" u="none" strike="noStrike" kern="1200">
                <a:ln>
                  <a:noFill/>
                </a:ln>
                <a:latin typeface="Arimo" pitchFamily="18"/>
                <a:ea typeface="DejaVu Sans" pitchFamily="2"/>
                <a:cs typeface="Lohit Hindi" pitchFamily="2"/>
              </a:defRPr>
            </a:lvl9pPr>
          </a:lstStyle>
          <a:p>
            <a:pPr lvl="0">
              <a:spcAft>
                <a:spcPts val="0"/>
              </a:spcAft>
              <a:buNone/>
            </a:pPr>
            <a:r>
              <a:rPr lang="en-US" sz="2200" dirty="0" smtClean="0">
                <a:latin typeface="DejaVu Sans Mono" pitchFamily="49"/>
              </a:rPr>
              <a:t>/* NOTE: Here, the codes for formatted I/O from slide</a:t>
            </a:r>
          </a:p>
          <a:p>
            <a:pPr lvl="0">
              <a:spcAft>
                <a:spcPts val="0"/>
              </a:spcAft>
              <a:buNone/>
            </a:pPr>
            <a:r>
              <a:rPr lang="en-US" sz="2200" dirty="0">
                <a:latin typeface="DejaVu Sans Mono" pitchFamily="49"/>
              </a:rPr>
              <a:t> </a:t>
            </a:r>
            <a:r>
              <a:rPr lang="en-US" sz="2200" dirty="0" smtClean="0">
                <a:latin typeface="DejaVu Sans Mono" pitchFamily="49"/>
              </a:rPr>
              <a:t>* 5 above are used */</a:t>
            </a:r>
          </a:p>
          <a:p>
            <a:pPr lvl="0">
              <a:spcAft>
                <a:spcPts val="0"/>
              </a:spcAft>
              <a:buNone/>
            </a:pPr>
            <a:r>
              <a:rPr lang="en-US" sz="2200" dirty="0" err="1" smtClean="0">
                <a:latin typeface="DejaVu Sans Mono" pitchFamily="49"/>
              </a:rPr>
              <a:t>printf</a:t>
            </a:r>
            <a:r>
              <a:rPr lang="en-US" sz="2200" dirty="0">
                <a:latin typeface="DejaVu Sans Mono" pitchFamily="49"/>
              </a:rPr>
              <a:t>("%d\</a:t>
            </a:r>
            <a:r>
              <a:rPr lang="en-US" sz="2200" dirty="0" err="1">
                <a:latin typeface="DejaVu Sans Mono" pitchFamily="49"/>
              </a:rPr>
              <a:t>t%d</a:t>
            </a:r>
            <a:r>
              <a:rPr lang="en-US" sz="2200" dirty="0">
                <a:latin typeface="DejaVu Sans Mono" pitchFamily="49"/>
              </a:rPr>
              <a:t>\n", </a:t>
            </a:r>
            <a:r>
              <a:rPr lang="en-US" sz="2200" dirty="0" err="1">
                <a:latin typeface="DejaVu Sans Mono" pitchFamily="49"/>
              </a:rPr>
              <a:t>fahr</a:t>
            </a:r>
            <a:r>
              <a:rPr lang="en-US" sz="2200" dirty="0">
                <a:latin typeface="DejaVu Sans Mono" pitchFamily="49"/>
              </a:rPr>
              <a:t>, </a:t>
            </a:r>
            <a:r>
              <a:rPr lang="en-US" sz="2200" dirty="0" err="1">
                <a:latin typeface="DejaVu Sans Mono" pitchFamily="49"/>
              </a:rPr>
              <a:t>celsius</a:t>
            </a:r>
            <a:r>
              <a:rPr lang="en-US" sz="2200" dirty="0">
                <a:latin typeface="DejaVu Sans Mono" pitchFamily="49"/>
              </a:rPr>
              <a:t>);</a:t>
            </a:r>
          </a:p>
          <a:p>
            <a:pPr lvl="0">
              <a:spcAft>
                <a:spcPts val="0"/>
              </a:spcAft>
              <a:buNone/>
            </a:pPr>
            <a:r>
              <a:rPr lang="en-US" sz="2200" dirty="0"/>
              <a:t>C</a:t>
            </a:r>
            <a:r>
              <a:rPr lang="en-US" sz="2200" dirty="0" smtClean="0"/>
              <a:t>auses </a:t>
            </a:r>
            <a:r>
              <a:rPr lang="en-US" sz="2200" dirty="0"/>
              <a:t>the values of the two integers </a:t>
            </a:r>
            <a:r>
              <a:rPr lang="en-US" sz="2200" dirty="0" err="1"/>
              <a:t>fahr</a:t>
            </a:r>
            <a:r>
              <a:rPr lang="en-US" sz="2200" dirty="0"/>
              <a:t> and </a:t>
            </a:r>
            <a:r>
              <a:rPr lang="en-US" sz="2200" dirty="0" err="1"/>
              <a:t>celsius</a:t>
            </a:r>
            <a:r>
              <a:rPr lang="en-US" sz="2200" dirty="0"/>
              <a:t> to be printed, with a tab (\t) between </a:t>
            </a:r>
            <a:r>
              <a:rPr lang="en-US" sz="2200" dirty="0" smtClean="0"/>
              <a:t>them, and followed by a newline.</a:t>
            </a:r>
          </a:p>
          <a:p>
            <a:pPr lvl="0">
              <a:spcAft>
                <a:spcPts val="0"/>
              </a:spcAft>
              <a:buNone/>
            </a:pPr>
            <a:endParaRPr lang="en-US" sz="2200" dirty="0"/>
          </a:p>
          <a:p>
            <a:pPr lvl="0">
              <a:spcAft>
                <a:spcPts val="0"/>
              </a:spcAft>
              <a:buNone/>
            </a:pPr>
            <a:r>
              <a:rPr lang="en-US" sz="2200" dirty="0" err="1">
                <a:latin typeface="DejaVu Sans Mono" pitchFamily="49"/>
              </a:rPr>
              <a:t>printf</a:t>
            </a:r>
            <a:r>
              <a:rPr lang="en-US" sz="2200" dirty="0">
                <a:latin typeface="DejaVu Sans Mono" pitchFamily="49"/>
              </a:rPr>
              <a:t>("%3d %6d\n", </a:t>
            </a:r>
            <a:r>
              <a:rPr lang="en-US" sz="2200" dirty="0" err="1">
                <a:latin typeface="DejaVu Sans Mono" pitchFamily="49"/>
              </a:rPr>
              <a:t>fahr</a:t>
            </a:r>
            <a:r>
              <a:rPr lang="en-US" sz="2200" dirty="0">
                <a:latin typeface="DejaVu Sans Mono" pitchFamily="49"/>
              </a:rPr>
              <a:t>, </a:t>
            </a:r>
            <a:r>
              <a:rPr lang="en-US" sz="2200" dirty="0" err="1">
                <a:latin typeface="DejaVu Sans Mono" pitchFamily="49"/>
              </a:rPr>
              <a:t>celsius</a:t>
            </a:r>
            <a:r>
              <a:rPr lang="en-US" sz="2200" dirty="0">
                <a:latin typeface="DejaVu Sans Mono" pitchFamily="49"/>
              </a:rPr>
              <a:t>);</a:t>
            </a:r>
          </a:p>
          <a:p>
            <a:pPr lvl="0">
              <a:spcAft>
                <a:spcPts val="0"/>
              </a:spcAft>
              <a:buNone/>
            </a:pPr>
            <a:r>
              <a:rPr lang="en-US" sz="2200" dirty="0"/>
              <a:t>T</a:t>
            </a:r>
            <a:r>
              <a:rPr lang="en-US" sz="2200" dirty="0" smtClean="0"/>
              <a:t>o </a:t>
            </a:r>
            <a:r>
              <a:rPr lang="en-US" sz="2200" dirty="0"/>
              <a:t>print the first </a:t>
            </a:r>
            <a:r>
              <a:rPr lang="en-US" sz="2200" dirty="0" smtClean="0"/>
              <a:t>number to three </a:t>
            </a:r>
            <a:r>
              <a:rPr lang="en-US" sz="2200" dirty="0"/>
              <a:t>digits wide, and the second </a:t>
            </a:r>
            <a:r>
              <a:rPr lang="en-US" sz="2200" dirty="0" smtClean="0"/>
              <a:t>to six </a:t>
            </a:r>
            <a:r>
              <a:rPr lang="en-US" sz="2200" dirty="0"/>
              <a:t>digits </a:t>
            </a:r>
            <a:r>
              <a:rPr lang="en-US" sz="2200" dirty="0" smtClean="0"/>
              <a:t>wide</a:t>
            </a:r>
          </a:p>
          <a:p>
            <a:pPr lvl="0">
              <a:spcAft>
                <a:spcPts val="0"/>
              </a:spcAft>
              <a:buNone/>
            </a:pPr>
            <a:endParaRPr lang="en-US" sz="2200" dirty="0"/>
          </a:p>
          <a:p>
            <a:pPr lvl="0">
              <a:spcAft>
                <a:spcPts val="0"/>
              </a:spcAft>
              <a:buNone/>
            </a:pPr>
            <a:r>
              <a:rPr lang="en-US" sz="2200" dirty="0"/>
              <a:t>NOTE: Each % </a:t>
            </a:r>
            <a:r>
              <a:rPr lang="en-US" sz="2200" dirty="0" smtClean="0"/>
              <a:t>format specifier </a:t>
            </a:r>
            <a:r>
              <a:rPr lang="en-US" sz="2200" dirty="0"/>
              <a:t>in the first argument of </a:t>
            </a:r>
            <a:r>
              <a:rPr lang="en-US" sz="2200" dirty="0" err="1"/>
              <a:t>printf</a:t>
            </a:r>
            <a:r>
              <a:rPr lang="en-US" sz="2200" dirty="0"/>
              <a:t> is paired with the corresponding second argument, third argument, etc.; they must match up properly by number and type, or you will get wrong answers or </a:t>
            </a:r>
            <a:r>
              <a:rPr lang="en-US" sz="2200" dirty="0" smtClean="0"/>
              <a:t>a compile time </a:t>
            </a:r>
            <a:r>
              <a:rPr lang="en-US" sz="2200" dirty="0"/>
              <a:t>error</a:t>
            </a:r>
            <a:r>
              <a:rPr lang="en-US" sz="2200" dirty="0" smtClean="0"/>
              <a:t>.</a:t>
            </a:r>
          </a:p>
          <a:p>
            <a:pPr lvl="0">
              <a:spcAft>
                <a:spcPts val="0"/>
              </a:spcAft>
              <a:buNone/>
            </a:pPr>
            <a:endParaRPr lang="en-US" sz="2200" dirty="0"/>
          </a:p>
          <a:p>
            <a:pPr lvl="0">
              <a:spcAft>
                <a:spcPts val="0"/>
              </a:spcAft>
              <a:buNone/>
            </a:pPr>
            <a:r>
              <a:rPr lang="en-US" sz="2200" dirty="0" err="1">
                <a:latin typeface="DejaVu Sans Mono" pitchFamily="49"/>
              </a:rPr>
              <a:t>printf</a:t>
            </a:r>
            <a:r>
              <a:rPr lang="en-US" sz="2200" dirty="0">
                <a:latin typeface="DejaVu Sans Mono" pitchFamily="49"/>
              </a:rPr>
              <a:t>("\</a:t>
            </a:r>
            <a:r>
              <a:rPr lang="en-US" sz="2200" dirty="0" err="1">
                <a:latin typeface="DejaVu Sans Mono" pitchFamily="49"/>
              </a:rPr>
              <a:t>na</a:t>
            </a:r>
            <a:r>
              <a:rPr lang="en-US" sz="2200" dirty="0">
                <a:latin typeface="DejaVu Sans Mono" pitchFamily="49"/>
              </a:rPr>
              <a:t>=%f\</a:t>
            </a:r>
            <a:r>
              <a:rPr lang="en-US" sz="2200" dirty="0" err="1">
                <a:latin typeface="DejaVu Sans Mono" pitchFamily="49"/>
              </a:rPr>
              <a:t>nb</a:t>
            </a:r>
            <a:r>
              <a:rPr lang="en-US" sz="2200" dirty="0">
                <a:latin typeface="DejaVu Sans Mono" pitchFamily="49"/>
              </a:rPr>
              <a:t>=%f\</a:t>
            </a:r>
            <a:r>
              <a:rPr lang="en-US" sz="2200" dirty="0" err="1">
                <a:latin typeface="DejaVu Sans Mono" pitchFamily="49"/>
              </a:rPr>
              <a:t>nc</a:t>
            </a:r>
            <a:r>
              <a:rPr lang="en-US" sz="2200" dirty="0">
                <a:latin typeface="DejaVu Sans Mono" pitchFamily="49"/>
              </a:rPr>
              <a:t>=%</a:t>
            </a:r>
            <a:r>
              <a:rPr lang="en-US" sz="2200" dirty="0" smtClean="0">
                <a:latin typeface="DejaVu Sans Mono" pitchFamily="49"/>
              </a:rPr>
              <a:t>f\</a:t>
            </a:r>
            <a:r>
              <a:rPr lang="en-US" sz="2200" dirty="0" err="1" smtClean="0">
                <a:latin typeface="DejaVu Sans Mono" pitchFamily="49"/>
              </a:rPr>
              <a:t>nd</a:t>
            </a:r>
            <a:r>
              <a:rPr lang="en-US" sz="2200" dirty="0" smtClean="0">
                <a:latin typeface="DejaVu Sans Mono" pitchFamily="49"/>
              </a:rPr>
              <a:t>=%</a:t>
            </a:r>
            <a:r>
              <a:rPr lang="en-US" sz="2200" dirty="0">
                <a:latin typeface="DejaVu Sans Mono" pitchFamily="49"/>
              </a:rPr>
              <a:t>f",</a:t>
            </a:r>
            <a:r>
              <a:rPr lang="en-US" sz="2200" dirty="0" err="1">
                <a:latin typeface="DejaVu Sans Mono" pitchFamily="49"/>
              </a:rPr>
              <a:t>a,b,c,d</a:t>
            </a:r>
            <a:r>
              <a:rPr lang="en-US" sz="2200" dirty="0" smtClean="0">
                <a:latin typeface="DejaVu Sans Mono" pitchFamily="49"/>
              </a:rPr>
              <a:t>);</a:t>
            </a:r>
          </a:p>
          <a:p>
            <a:pPr lvl="0">
              <a:spcAft>
                <a:spcPts val="0"/>
              </a:spcAft>
              <a:buNone/>
            </a:pPr>
            <a:r>
              <a:rPr lang="en-US" sz="2200" dirty="0" smtClean="0">
                <a:latin typeface="DejaVu Sans Mono" pitchFamily="49"/>
              </a:rPr>
              <a:t>What does this statement print?</a:t>
            </a:r>
            <a:endParaRPr lang="en-US" sz="2200" dirty="0">
              <a:latin typeface="DejaVu Sans Mono" pitchFamily="49"/>
            </a:endParaRP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6886575" y="6886575"/>
            <a:ext cx="3194050" cy="522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			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		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50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printf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marL="119048" indent="0">
              <a:buNone/>
            </a:pPr>
            <a:r>
              <a:rPr lang="pt-BR" dirty="0" smtClean="0"/>
              <a:t>float </a:t>
            </a:r>
            <a:r>
              <a:rPr lang="pt-BR" dirty="0"/>
              <a:t>x = 3.14159;</a:t>
            </a:r>
          </a:p>
          <a:p>
            <a:pPr marL="119048" indent="0">
              <a:buNone/>
            </a:pPr>
            <a:r>
              <a:rPr lang="pt-BR" dirty="0" smtClean="0"/>
              <a:t>printf</a:t>
            </a:r>
            <a:r>
              <a:rPr lang="pt-BR" dirty="0"/>
              <a:t>("%4.3f\n", x);</a:t>
            </a:r>
          </a:p>
          <a:p>
            <a:pPr marL="119048" indent="0">
              <a:buNone/>
            </a:pPr>
            <a:r>
              <a:rPr lang="pt-BR" dirty="0" smtClean="0"/>
              <a:t>printf</a:t>
            </a:r>
            <a:r>
              <a:rPr lang="pt-BR" dirty="0"/>
              <a:t>("%4f\n", x);</a:t>
            </a:r>
          </a:p>
          <a:p>
            <a:pPr marL="119048" indent="0">
              <a:buNone/>
            </a:pPr>
            <a:r>
              <a:rPr lang="pt-BR" dirty="0" smtClean="0"/>
              <a:t>printf</a:t>
            </a:r>
            <a:r>
              <a:rPr lang="pt-BR" dirty="0"/>
              <a:t>("%.3f\n", x);</a:t>
            </a:r>
            <a:endParaRPr lang="en-US" dirty="0"/>
          </a:p>
          <a:p>
            <a:pPr marL="119048" indent="0">
              <a:buNone/>
            </a:pPr>
            <a:endParaRPr lang="en-US" dirty="0"/>
          </a:p>
          <a:p>
            <a:pPr marL="119048" indent="0">
              <a:buNone/>
            </a:pPr>
            <a:r>
              <a:rPr lang="en-US" dirty="0" smtClean="0"/>
              <a:t>output:</a:t>
            </a:r>
          </a:p>
          <a:p>
            <a:pPr marL="119048" indent="0">
              <a:buNone/>
            </a:pPr>
            <a:r>
              <a:rPr lang="en-US" dirty="0" smtClean="0"/>
              <a:t>3.142	/* </a:t>
            </a:r>
            <a:r>
              <a:rPr lang="en-US" i="1" dirty="0" smtClean="0"/>
              <a:t>minimum</a:t>
            </a:r>
            <a:r>
              <a:rPr lang="en-US" dirty="0" smtClean="0"/>
              <a:t> field width is 4! */</a:t>
            </a:r>
            <a:endParaRPr lang="en-US" dirty="0"/>
          </a:p>
          <a:p>
            <a:pPr marL="119048" indent="0">
              <a:buNone/>
            </a:pPr>
            <a:r>
              <a:rPr lang="en-US" dirty="0"/>
              <a:t>3.141590	 </a:t>
            </a:r>
            <a:r>
              <a:rPr lang="en-US" dirty="0" smtClean="0"/>
              <a:t>/*</a:t>
            </a:r>
            <a:r>
              <a:rPr lang="en-US" i="1" dirty="0" smtClean="0"/>
              <a:t>minimum</a:t>
            </a:r>
            <a:r>
              <a:rPr lang="en-US" dirty="0" smtClean="0"/>
              <a:t> </a:t>
            </a:r>
            <a:r>
              <a:rPr lang="en-US" dirty="0"/>
              <a:t>field width is </a:t>
            </a:r>
            <a:r>
              <a:rPr lang="en-US" dirty="0" smtClean="0"/>
              <a:t>4, but no          *		  *precision specified – 6 digits is default */</a:t>
            </a:r>
            <a:endParaRPr lang="en-US" dirty="0"/>
          </a:p>
          <a:p>
            <a:pPr marL="119048" indent="0">
              <a:buNone/>
            </a:pPr>
            <a:r>
              <a:rPr lang="en-US" dirty="0"/>
              <a:t>3.142</a:t>
            </a:r>
          </a:p>
          <a:p>
            <a:pPr marL="119048" indent="0">
              <a:buNone/>
            </a:pPr>
            <a:endParaRPr lang="en-US" dirty="0" smtClean="0"/>
          </a:p>
          <a:p>
            <a:pPr marL="119048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2B169-E43F-474C-B7A2-EFC6D50B5ED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1547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Wk5</Template>
  <TotalTime>3697</TotalTime>
  <Words>1349</Words>
  <Application>Microsoft Office PowerPoint</Application>
  <PresentationFormat>Custom</PresentationFormat>
  <Paragraphs>268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Arimo</vt:lpstr>
      <vt:lpstr>Calibri</vt:lpstr>
      <vt:lpstr>DejaVu Sans</vt:lpstr>
      <vt:lpstr>DejaVu Sans Mono</vt:lpstr>
      <vt:lpstr>Lohit Hindi</vt:lpstr>
      <vt:lpstr>StarSymbol</vt:lpstr>
      <vt:lpstr>Tinos</vt:lpstr>
      <vt:lpstr>1_template</vt:lpstr>
      <vt:lpstr>CSE 2421</vt:lpstr>
      <vt:lpstr>C functions and I/O</vt:lpstr>
      <vt:lpstr>Basic I/O</vt:lpstr>
      <vt:lpstr>Format Strings</vt:lpstr>
      <vt:lpstr>  </vt:lpstr>
      <vt:lpstr>getchar() and putchar()</vt:lpstr>
      <vt:lpstr>Example with getchar() and putchar()</vt:lpstr>
      <vt:lpstr>Formatted output - printf examples</vt:lpstr>
      <vt:lpstr>printf examples</vt:lpstr>
      <vt:lpstr>printf example</vt:lpstr>
      <vt:lpstr>Formatted I/O: printf vs scanf</vt:lpstr>
      <vt:lpstr>scanf examples</vt:lpstr>
      <vt:lpstr>More scanf examples</vt:lpstr>
      <vt:lpstr>More scanf examples</vt:lpstr>
      <vt:lpstr>More scanf examples</vt:lpstr>
      <vt:lpstr>More scanf examples</vt:lpstr>
      <vt:lpstr>Scanf examples</vt:lpstr>
      <vt:lpstr>Standard input and output; redirection</vt:lpstr>
    </vt:vector>
  </TitlesOfParts>
  <Company>Battelle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Preston, Stephanie S</dc:creator>
  <cp:lastModifiedBy>Brutus Buckeye</cp:lastModifiedBy>
  <cp:revision>126</cp:revision>
  <dcterms:created xsi:type="dcterms:W3CDTF">2013-07-15T19:45:16Z</dcterms:created>
  <dcterms:modified xsi:type="dcterms:W3CDTF">2017-01-19T14:07:27Z</dcterms:modified>
</cp:coreProperties>
</file>