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83" r:id="rId5"/>
    <p:sldId id="258" r:id="rId6"/>
    <p:sldId id="259" r:id="rId7"/>
    <p:sldId id="260" r:id="rId8"/>
    <p:sldId id="284" r:id="rId9"/>
    <p:sldId id="261" r:id="rId10"/>
    <p:sldId id="264" r:id="rId11"/>
    <p:sldId id="265" r:id="rId12"/>
    <p:sldId id="268" r:id="rId13"/>
    <p:sldId id="269" r:id="rId14"/>
    <p:sldId id="274" r:id="rId15"/>
    <p:sldId id="270" r:id="rId16"/>
    <p:sldId id="271" r:id="rId17"/>
    <p:sldId id="275" r:id="rId18"/>
    <p:sldId id="277" r:id="rId19"/>
    <p:sldId id="280" r:id="rId20"/>
    <p:sldId id="278" r:id="rId21"/>
    <p:sldId id="281" r:id="rId22"/>
    <p:sldId id="282"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Times New Roman" charset="0"/>
      </a:defRPr>
    </a:lvl1pPr>
    <a:lvl2pPr marL="457200" algn="l" rtl="0" eaLnBrk="0" fontAlgn="base" hangingPunct="0">
      <a:spcBef>
        <a:spcPct val="0"/>
      </a:spcBef>
      <a:spcAft>
        <a:spcPct val="0"/>
      </a:spcAft>
      <a:defRPr sz="2400" kern="1200">
        <a:solidFill>
          <a:schemeClr val="tx1"/>
        </a:solidFill>
        <a:latin typeface="Times New Roman" charset="0"/>
        <a:ea typeface="+mn-ea"/>
        <a:cs typeface="Times New Roman" charset="0"/>
      </a:defRPr>
    </a:lvl2pPr>
    <a:lvl3pPr marL="914400" algn="l" rtl="0" eaLnBrk="0" fontAlgn="base" hangingPunct="0">
      <a:spcBef>
        <a:spcPct val="0"/>
      </a:spcBef>
      <a:spcAft>
        <a:spcPct val="0"/>
      </a:spcAft>
      <a:defRPr sz="2400" kern="1200">
        <a:solidFill>
          <a:schemeClr val="tx1"/>
        </a:solidFill>
        <a:latin typeface="Times New Roman" charset="0"/>
        <a:ea typeface="+mn-ea"/>
        <a:cs typeface="Times New Roman" charset="0"/>
      </a:defRPr>
    </a:lvl3pPr>
    <a:lvl4pPr marL="1371600" algn="l" rtl="0" eaLnBrk="0" fontAlgn="base" hangingPunct="0">
      <a:spcBef>
        <a:spcPct val="0"/>
      </a:spcBef>
      <a:spcAft>
        <a:spcPct val="0"/>
      </a:spcAft>
      <a:defRPr sz="2400" kern="1200">
        <a:solidFill>
          <a:schemeClr val="tx1"/>
        </a:solidFill>
        <a:latin typeface="Times New Roman" charset="0"/>
        <a:ea typeface="+mn-ea"/>
        <a:cs typeface="Times New Roman" charset="0"/>
      </a:defRPr>
    </a:lvl4pPr>
    <a:lvl5pPr marL="1828800" algn="l" rtl="0" eaLnBrk="0" fontAlgn="base" hangingPunct="0">
      <a:spcBef>
        <a:spcPct val="0"/>
      </a:spcBef>
      <a:spcAft>
        <a:spcPct val="0"/>
      </a:spcAft>
      <a:defRPr sz="2400" kern="1200">
        <a:solidFill>
          <a:schemeClr val="tx1"/>
        </a:solidFill>
        <a:latin typeface="Times New Roman" charset="0"/>
        <a:ea typeface="+mn-ea"/>
        <a:cs typeface="Times New Roman" charset="0"/>
      </a:defRPr>
    </a:lvl5pPr>
    <a:lvl6pPr marL="2286000" algn="l" defTabSz="914400" rtl="0" eaLnBrk="1" latinLnBrk="0" hangingPunct="1">
      <a:defRPr sz="2400" kern="1200">
        <a:solidFill>
          <a:schemeClr val="tx1"/>
        </a:solidFill>
        <a:latin typeface="Times New Roman" charset="0"/>
        <a:ea typeface="+mn-ea"/>
        <a:cs typeface="Times New Roman" charset="0"/>
      </a:defRPr>
    </a:lvl6pPr>
    <a:lvl7pPr marL="2743200" algn="l" defTabSz="914400" rtl="0" eaLnBrk="1" latinLnBrk="0" hangingPunct="1">
      <a:defRPr sz="2400" kern="1200">
        <a:solidFill>
          <a:schemeClr val="tx1"/>
        </a:solidFill>
        <a:latin typeface="Times New Roman" charset="0"/>
        <a:ea typeface="+mn-ea"/>
        <a:cs typeface="Times New Roman" charset="0"/>
      </a:defRPr>
    </a:lvl7pPr>
    <a:lvl8pPr marL="3200400" algn="l" defTabSz="914400" rtl="0" eaLnBrk="1" latinLnBrk="0" hangingPunct="1">
      <a:defRPr sz="2400" kern="1200">
        <a:solidFill>
          <a:schemeClr val="tx1"/>
        </a:solidFill>
        <a:latin typeface="Times New Roman" charset="0"/>
        <a:ea typeface="+mn-ea"/>
        <a:cs typeface="Times New Roman" charset="0"/>
      </a:defRPr>
    </a:lvl8pPr>
    <a:lvl9pPr marL="3657600" algn="l" defTabSz="914400" rtl="0" eaLnBrk="1" latinLnBrk="0" hangingPunct="1">
      <a:defRPr sz="2400" kern="1200">
        <a:solidFill>
          <a:schemeClr val="tx1"/>
        </a:solidFill>
        <a:latin typeface="Times New Roman" charset="0"/>
        <a:ea typeface="+mn-ea"/>
        <a:cs typeface="Times New Roman"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75" d="100"/>
          <a:sy n="75" d="100"/>
        </p:scale>
        <p:origin x="60" y="4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C5FE92F-CF6D-44E2-9CDB-6D1335A3983D}" type="slidenum">
              <a:rPr lang="en-US" altLang="en-US"/>
              <a:pPr/>
              <a:t>‹#›</a:t>
            </a:fld>
            <a:endParaRPr lang="en-US" altLang="en-US"/>
          </a:p>
        </p:txBody>
      </p:sp>
    </p:spTree>
    <p:extLst>
      <p:ext uri="{BB962C8B-B14F-4D97-AF65-F5344CB8AC3E}">
        <p14:creationId xmlns:p14="http://schemas.microsoft.com/office/powerpoint/2010/main" val="241090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3DFEC1B-4324-4397-8717-B99A4E41AF8F}" type="slidenum">
              <a:rPr lang="en-US" altLang="en-US"/>
              <a:pPr/>
              <a:t>‹#›</a:t>
            </a:fld>
            <a:endParaRPr lang="en-US" altLang="en-US"/>
          </a:p>
        </p:txBody>
      </p:sp>
    </p:spTree>
    <p:extLst>
      <p:ext uri="{BB962C8B-B14F-4D97-AF65-F5344CB8AC3E}">
        <p14:creationId xmlns:p14="http://schemas.microsoft.com/office/powerpoint/2010/main" val="419426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302EAB4-B3AE-402E-8DE1-8E68426914EC}" type="slidenum">
              <a:rPr lang="en-US" altLang="en-US"/>
              <a:pPr/>
              <a:t>‹#›</a:t>
            </a:fld>
            <a:endParaRPr lang="en-US" altLang="en-US"/>
          </a:p>
        </p:txBody>
      </p:sp>
    </p:spTree>
    <p:extLst>
      <p:ext uri="{BB962C8B-B14F-4D97-AF65-F5344CB8AC3E}">
        <p14:creationId xmlns:p14="http://schemas.microsoft.com/office/powerpoint/2010/main" val="361843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8F01202-8ABC-42A0-A7C8-42766E13E590}" type="slidenum">
              <a:rPr lang="en-US" altLang="en-US"/>
              <a:pPr/>
              <a:t>‹#›</a:t>
            </a:fld>
            <a:endParaRPr lang="en-US" altLang="en-US"/>
          </a:p>
        </p:txBody>
      </p:sp>
    </p:spTree>
    <p:extLst>
      <p:ext uri="{BB962C8B-B14F-4D97-AF65-F5344CB8AC3E}">
        <p14:creationId xmlns:p14="http://schemas.microsoft.com/office/powerpoint/2010/main" val="41587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8D6A104-4151-4A8C-915B-B30AA666A80D}" type="slidenum">
              <a:rPr lang="en-US" altLang="en-US"/>
              <a:pPr/>
              <a:t>‹#›</a:t>
            </a:fld>
            <a:endParaRPr lang="en-US" altLang="en-US"/>
          </a:p>
        </p:txBody>
      </p:sp>
    </p:spTree>
    <p:extLst>
      <p:ext uri="{BB962C8B-B14F-4D97-AF65-F5344CB8AC3E}">
        <p14:creationId xmlns:p14="http://schemas.microsoft.com/office/powerpoint/2010/main" val="727796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4E54BF7-8105-4CF5-82B1-FAD09D4DB3EF}" type="slidenum">
              <a:rPr lang="en-US" altLang="en-US"/>
              <a:pPr/>
              <a:t>‹#›</a:t>
            </a:fld>
            <a:endParaRPr lang="en-US" altLang="en-US"/>
          </a:p>
        </p:txBody>
      </p:sp>
    </p:spTree>
    <p:extLst>
      <p:ext uri="{BB962C8B-B14F-4D97-AF65-F5344CB8AC3E}">
        <p14:creationId xmlns:p14="http://schemas.microsoft.com/office/powerpoint/2010/main" val="1198417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F1646A4-1F9F-4E53-A8FC-2DC72E73A2CD}" type="slidenum">
              <a:rPr lang="en-US" altLang="en-US"/>
              <a:pPr/>
              <a:t>‹#›</a:t>
            </a:fld>
            <a:endParaRPr lang="en-US" altLang="en-US"/>
          </a:p>
        </p:txBody>
      </p:sp>
    </p:spTree>
    <p:extLst>
      <p:ext uri="{BB962C8B-B14F-4D97-AF65-F5344CB8AC3E}">
        <p14:creationId xmlns:p14="http://schemas.microsoft.com/office/powerpoint/2010/main" val="3565619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74118B02-355B-4432-B893-81C5452A8A0B}" type="slidenum">
              <a:rPr lang="en-US" altLang="en-US"/>
              <a:pPr/>
              <a:t>‹#›</a:t>
            </a:fld>
            <a:endParaRPr lang="en-US" altLang="en-US"/>
          </a:p>
        </p:txBody>
      </p:sp>
    </p:spTree>
    <p:extLst>
      <p:ext uri="{BB962C8B-B14F-4D97-AF65-F5344CB8AC3E}">
        <p14:creationId xmlns:p14="http://schemas.microsoft.com/office/powerpoint/2010/main" val="368856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D413CE80-74A1-460D-8C7A-161FD0CC5B83}" type="slidenum">
              <a:rPr lang="en-US" altLang="en-US"/>
              <a:pPr/>
              <a:t>‹#›</a:t>
            </a:fld>
            <a:endParaRPr lang="en-US" altLang="en-US"/>
          </a:p>
        </p:txBody>
      </p:sp>
    </p:spTree>
    <p:extLst>
      <p:ext uri="{BB962C8B-B14F-4D97-AF65-F5344CB8AC3E}">
        <p14:creationId xmlns:p14="http://schemas.microsoft.com/office/powerpoint/2010/main" val="3313348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842E6CD-F252-49AA-8DB2-4CE2F1E639A0}" type="slidenum">
              <a:rPr lang="en-US" altLang="en-US"/>
              <a:pPr/>
              <a:t>‹#›</a:t>
            </a:fld>
            <a:endParaRPr lang="en-US" altLang="en-US"/>
          </a:p>
        </p:txBody>
      </p:sp>
    </p:spTree>
    <p:extLst>
      <p:ext uri="{BB962C8B-B14F-4D97-AF65-F5344CB8AC3E}">
        <p14:creationId xmlns:p14="http://schemas.microsoft.com/office/powerpoint/2010/main" val="215950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3484882-06DE-484A-BEF7-12E155AC0AE0}" type="slidenum">
              <a:rPr lang="en-US" altLang="en-US"/>
              <a:pPr/>
              <a:t>‹#›</a:t>
            </a:fld>
            <a:endParaRPr lang="en-US" altLang="en-US"/>
          </a:p>
        </p:txBody>
      </p:sp>
    </p:spTree>
    <p:extLst>
      <p:ext uri="{BB962C8B-B14F-4D97-AF65-F5344CB8AC3E}">
        <p14:creationId xmlns:p14="http://schemas.microsoft.com/office/powerpoint/2010/main" val="82852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atin typeface="Times New Roman" panose="02020603050405020304" pitchFamily="18" charset="0"/>
                <a:cs typeface="Times New Roman" panose="02020603050405020304"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atin typeface="Times New Roman" panose="02020603050405020304" pitchFamily="18" charset="0"/>
                <a:cs typeface="Times New Roman" panose="02020603050405020304"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4B83E289-FD35-4379-8DA0-0FD94DEE348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nchor="ctr"/>
          <a:lstStyle/>
          <a:p>
            <a:pPr eaLnBrk="1" hangingPunct="1"/>
            <a:r>
              <a:rPr lang="en-US" altLang="en-US" sz="4400" smtClean="0"/>
              <a:t>Command Line Arguments </a:t>
            </a:r>
            <a:br>
              <a:rPr lang="en-US" altLang="en-US" sz="4400" smtClean="0"/>
            </a:br>
            <a:r>
              <a:rPr lang="en-US" altLang="en-US" sz="4400" smtClean="0"/>
              <a:t>and Makefiles in C</a:t>
            </a:r>
          </a:p>
        </p:txBody>
      </p:sp>
      <p:sp>
        <p:nvSpPr>
          <p:cNvPr id="2051" name="Rectangle 3"/>
          <p:cNvSpPr>
            <a:spLocks noGrp="1" noChangeArrowheads="1"/>
          </p:cNvSpPr>
          <p:nvPr>
            <p:ph type="subTitle" idx="1"/>
          </p:nvPr>
        </p:nvSpPr>
        <p:spPr>
          <a:xfrm>
            <a:off x="1371600" y="3886200"/>
            <a:ext cx="6477000" cy="2362200"/>
          </a:xfrm>
        </p:spPr>
        <p:txBody>
          <a:bodyPr/>
          <a:lstStyle/>
          <a:p>
            <a:pPr eaLnBrk="1" hangingPunct="1"/>
            <a:r>
              <a:rPr lang="en-US" altLang="en-US" sz="3200" dirty="0" smtClean="0"/>
              <a:t>CSE 2421</a:t>
            </a:r>
          </a:p>
          <a:p>
            <a:pPr eaLnBrk="1" hangingPunct="1"/>
            <a:endParaRPr lang="en-US" altLang="en-US" sz="3200" dirty="0" smtClean="0"/>
          </a:p>
          <a:p>
            <a:pPr algn="r" eaLnBrk="1" hangingPunct="1"/>
            <a:endParaRPr lang="en-US" altLang="en-US" dirty="0" smtClean="0"/>
          </a:p>
          <a:p>
            <a:pPr algn="r" eaLnBrk="1" hangingPunct="1"/>
            <a:endParaRPr lang="en-US" altLang="en-US" dirty="0" smtClean="0"/>
          </a:p>
          <a:p>
            <a:pPr algn="r" eaLnBrk="1" hangingPunct="1"/>
            <a:endParaRPr lang="en-US" altLang="en-US" sz="20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What is printed?</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dirty="0" smtClean="0"/>
              <a:t>The program on the previous slide prints:</a:t>
            </a:r>
          </a:p>
          <a:p>
            <a:pPr eaLnBrk="1" hangingPunct="1">
              <a:lnSpc>
                <a:spcPct val="90000"/>
              </a:lnSpc>
              <a:buFontTx/>
              <a:buNone/>
            </a:pPr>
            <a:r>
              <a:rPr lang="en-US" altLang="en-US" dirty="0" smtClean="0"/>
              <a:t>	</a:t>
            </a:r>
            <a:r>
              <a:rPr lang="en-US" altLang="en-US" sz="2400" dirty="0" err="1" smtClean="0"/>
              <a:t>argc</a:t>
            </a:r>
            <a:r>
              <a:rPr lang="en-US" altLang="en-US" sz="2400" dirty="0" smtClean="0"/>
              <a:t> =	4</a:t>
            </a:r>
            <a:r>
              <a:rPr lang="en-US" altLang="en-US" sz="2400" dirty="0"/>
              <a:t> </a:t>
            </a:r>
            <a:r>
              <a:rPr lang="en-US" altLang="en-US" sz="2400" dirty="0" smtClean="0"/>
              <a:t>    /* </a:t>
            </a:r>
            <a:r>
              <a:rPr lang="en-US" altLang="en-US" sz="2400" dirty="0" err="1" smtClean="0"/>
              <a:t>argc</a:t>
            </a:r>
            <a:r>
              <a:rPr lang="en-US" altLang="en-US" sz="2400" dirty="0" smtClean="0"/>
              <a:t> is 4 – the number of parameters */</a:t>
            </a:r>
          </a:p>
          <a:p>
            <a:pPr eaLnBrk="1" hangingPunct="1">
              <a:lnSpc>
                <a:spcPct val="90000"/>
              </a:lnSpc>
              <a:buFontTx/>
              <a:buNone/>
            </a:pPr>
            <a:r>
              <a:rPr lang="en-US" altLang="en-US" sz="2400" dirty="0" smtClean="0"/>
              <a:t>	</a:t>
            </a:r>
            <a:r>
              <a:rPr lang="en-US" altLang="en-US" sz="2400" dirty="0" err="1" smtClean="0"/>
              <a:t>argv</a:t>
            </a:r>
            <a:r>
              <a:rPr lang="en-US" altLang="en-US" sz="2400" dirty="0" smtClean="0"/>
              <a:t>[0] =	</a:t>
            </a:r>
            <a:r>
              <a:rPr lang="en-US" altLang="en-US" sz="2400" dirty="0" err="1" smtClean="0"/>
              <a:t>myProg</a:t>
            </a:r>
            <a:r>
              <a:rPr lang="en-US" altLang="en-US" sz="2400" dirty="0" smtClean="0"/>
              <a:t> </a:t>
            </a:r>
          </a:p>
          <a:p>
            <a:pPr eaLnBrk="1" hangingPunct="1">
              <a:lnSpc>
                <a:spcPct val="90000"/>
              </a:lnSpc>
              <a:buFontTx/>
              <a:buNone/>
            </a:pPr>
            <a:r>
              <a:rPr lang="en-US" altLang="en-US" sz="2400" dirty="0" smtClean="0"/>
              <a:t>	</a:t>
            </a:r>
            <a:r>
              <a:rPr lang="en-US" altLang="en-US" sz="2400" dirty="0" err="1" smtClean="0"/>
              <a:t>argv</a:t>
            </a:r>
            <a:r>
              <a:rPr lang="en-US" altLang="en-US" sz="2400" dirty="0" smtClean="0"/>
              <a:t>[1] =	p1	</a:t>
            </a:r>
          </a:p>
          <a:p>
            <a:pPr eaLnBrk="1" hangingPunct="1">
              <a:lnSpc>
                <a:spcPct val="90000"/>
              </a:lnSpc>
              <a:buFontTx/>
              <a:buNone/>
            </a:pPr>
            <a:r>
              <a:rPr lang="en-US" altLang="en-US" sz="2400" dirty="0" smtClean="0"/>
              <a:t>	</a:t>
            </a:r>
            <a:r>
              <a:rPr lang="en-US" altLang="en-US" sz="2400" dirty="0" err="1" smtClean="0"/>
              <a:t>argv</a:t>
            </a:r>
            <a:r>
              <a:rPr lang="en-US" altLang="en-US" sz="2400" dirty="0" smtClean="0"/>
              <a:t>[2] =	p2	</a:t>
            </a:r>
          </a:p>
          <a:p>
            <a:pPr eaLnBrk="1" hangingPunct="1">
              <a:lnSpc>
                <a:spcPct val="90000"/>
              </a:lnSpc>
              <a:buFontTx/>
              <a:buNone/>
            </a:pPr>
            <a:r>
              <a:rPr lang="en-US" altLang="en-US" sz="2400" dirty="0" smtClean="0"/>
              <a:t>	</a:t>
            </a:r>
            <a:r>
              <a:rPr lang="en-US" altLang="en-US" sz="2400" dirty="0" err="1" smtClean="0"/>
              <a:t>argv</a:t>
            </a:r>
            <a:r>
              <a:rPr lang="en-US" altLang="en-US" sz="2400" dirty="0" smtClean="0"/>
              <a:t>[3] =	p3	</a:t>
            </a:r>
          </a:p>
          <a:p>
            <a:pPr algn="r" eaLnBrk="1" hangingPunct="1">
              <a:lnSpc>
                <a:spcPct val="90000"/>
              </a:lnSpc>
              <a:buFontTx/>
              <a:buNone/>
            </a:pPr>
            <a:endParaRPr lang="en-US" altLang="en-US" sz="2400" dirty="0" smtClean="0"/>
          </a:p>
          <a:p>
            <a:pPr algn="r" eaLnBrk="1" hangingPunct="1">
              <a:lnSpc>
                <a:spcPct val="90000"/>
              </a:lnSpc>
              <a:buFontTx/>
              <a:buNone/>
            </a:pPr>
            <a:endParaRPr lang="en-US" altLang="en-US" sz="2400" dirty="0" smtClean="0"/>
          </a:p>
          <a:p>
            <a:pPr algn="r" eaLnBrk="1" hangingPunct="1">
              <a:lnSpc>
                <a:spcPct val="90000"/>
              </a:lnSpc>
              <a:buFontTx/>
              <a:buNone/>
            </a:pPr>
            <a:endParaRPr lang="en-US" altLang="en-US"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3600" smtClean="0"/>
              <a:t>How can we use these parameters?</a:t>
            </a:r>
          </a:p>
        </p:txBody>
      </p:sp>
      <p:sp>
        <p:nvSpPr>
          <p:cNvPr id="10243" name="Rectangle 3"/>
          <p:cNvSpPr>
            <a:spLocks noGrp="1" noChangeArrowheads="1"/>
          </p:cNvSpPr>
          <p:nvPr>
            <p:ph type="body" idx="1"/>
          </p:nvPr>
        </p:nvSpPr>
        <p:spPr>
          <a:xfrm>
            <a:off x="685800" y="1981200"/>
            <a:ext cx="7848600" cy="4495800"/>
          </a:xfrm>
        </p:spPr>
        <p:txBody>
          <a:bodyPr/>
          <a:lstStyle/>
          <a:p>
            <a:pPr eaLnBrk="1" hangingPunct="1"/>
            <a:r>
              <a:rPr lang="en-US" altLang="en-US" sz="2400" dirty="0" smtClean="0"/>
              <a:t>The name of the program, </a:t>
            </a:r>
            <a:r>
              <a:rPr lang="en-US" altLang="en-US" sz="2400" dirty="0" err="1" smtClean="0"/>
              <a:t>argv</a:t>
            </a:r>
            <a:r>
              <a:rPr lang="en-US" altLang="en-US" sz="2400" dirty="0" smtClean="0"/>
              <a:t>[0], may be useful when printing diagnostic or error messages. Usually, multiple processes (or programs) are running on the system, so it is useful to be able to identify which process caused an error.</a:t>
            </a:r>
          </a:p>
          <a:p>
            <a:pPr eaLnBrk="1" hangingPunct="1"/>
            <a:r>
              <a:rPr lang="en-US" altLang="en-US" sz="2400" dirty="0" smtClean="0"/>
              <a:t>The values of the other parameters can be accessed and used just as any other function parameters.</a:t>
            </a:r>
          </a:p>
          <a:p>
            <a:pPr eaLnBrk="1" hangingPunct="1"/>
            <a:r>
              <a:rPr lang="en-US" altLang="en-US" sz="2400" dirty="0" smtClean="0"/>
              <a:t>In Lab 3, part 2, you’ll need to use the value of one parameter to determine which function to call from main(), and the values of the two following parameters passed to main() will then be passed to the function called from main().</a:t>
            </a:r>
          </a:p>
          <a:p>
            <a:pPr algn="r" eaLnBrk="1" hangingPunct="1">
              <a:buFontTx/>
              <a:buNone/>
            </a:pPr>
            <a:endParaRPr lang="en-US" altLang="en-U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More on argc and argv</a:t>
            </a:r>
          </a:p>
        </p:txBody>
      </p:sp>
      <p:sp>
        <p:nvSpPr>
          <p:cNvPr id="3" name="Content Placeholder 2"/>
          <p:cNvSpPr>
            <a:spLocks noGrp="1"/>
          </p:cNvSpPr>
          <p:nvPr>
            <p:ph idx="1"/>
          </p:nvPr>
        </p:nvSpPr>
        <p:spPr>
          <a:xfrm>
            <a:off x="685800" y="1752600"/>
            <a:ext cx="7772400" cy="3810000"/>
          </a:xfrm>
        </p:spPr>
        <p:txBody>
          <a:bodyPr/>
          <a:lstStyle/>
          <a:p>
            <a:pPr eaLnBrk="1" hangingPunct="1"/>
            <a:r>
              <a:rPr lang="en-US" altLang="en-US" sz="2000" dirty="0" smtClean="0"/>
              <a:t>It is guaranteed that </a:t>
            </a:r>
            <a:r>
              <a:rPr lang="en-US" altLang="en-US" sz="2000" dirty="0" err="1" smtClean="0"/>
              <a:t>argc</a:t>
            </a:r>
            <a:r>
              <a:rPr lang="en-US" altLang="en-US" sz="2000" dirty="0" smtClean="0"/>
              <a:t> is non-negative, and that </a:t>
            </a:r>
            <a:r>
              <a:rPr lang="en-US" altLang="en-US" sz="2000" dirty="0" err="1" smtClean="0"/>
              <a:t>argv</a:t>
            </a:r>
            <a:r>
              <a:rPr lang="en-US" altLang="en-US" sz="2000" dirty="0" smtClean="0"/>
              <a:t>[</a:t>
            </a:r>
            <a:r>
              <a:rPr lang="en-US" altLang="en-US" sz="2000" dirty="0" err="1" smtClean="0"/>
              <a:t>argc</a:t>
            </a:r>
            <a:r>
              <a:rPr lang="en-US" altLang="en-US" sz="2000" dirty="0" smtClean="0"/>
              <a:t>] is </a:t>
            </a:r>
            <a:r>
              <a:rPr lang="en-US" altLang="en-US" sz="2000" b="1" dirty="0" smtClean="0"/>
              <a:t>a null pointer</a:t>
            </a:r>
            <a:r>
              <a:rPr lang="en-US" altLang="en-US" sz="2000" dirty="0" smtClean="0"/>
              <a:t>.</a:t>
            </a:r>
          </a:p>
          <a:p>
            <a:pPr eaLnBrk="1" hangingPunct="1"/>
            <a:r>
              <a:rPr lang="en-US" altLang="en-US" sz="2000" dirty="0" smtClean="0"/>
              <a:t>By convention, the command line arguments specified by </a:t>
            </a:r>
            <a:r>
              <a:rPr lang="en-US" altLang="en-US" sz="2000" dirty="0" err="1" smtClean="0"/>
              <a:t>argc</a:t>
            </a:r>
            <a:r>
              <a:rPr lang="en-US" altLang="en-US" sz="2000" dirty="0" smtClean="0"/>
              <a:t> and </a:t>
            </a:r>
            <a:r>
              <a:rPr lang="en-US" altLang="en-US" sz="2000" dirty="0" err="1" smtClean="0"/>
              <a:t>argv</a:t>
            </a:r>
            <a:r>
              <a:rPr lang="en-US" altLang="en-US" sz="2000" dirty="0" smtClean="0"/>
              <a:t> include the program name as the string that is pointed to by </a:t>
            </a:r>
            <a:r>
              <a:rPr lang="en-US" altLang="en-US" sz="2000" dirty="0" err="1" smtClean="0"/>
              <a:t>argv</a:t>
            </a:r>
            <a:r>
              <a:rPr lang="en-US" altLang="en-US" sz="2000" dirty="0" smtClean="0"/>
              <a:t>[0].</a:t>
            </a:r>
          </a:p>
          <a:p>
            <a:pPr eaLnBrk="1" hangingPunct="1"/>
            <a:r>
              <a:rPr lang="en-US" altLang="en-US" sz="2000" dirty="0" smtClean="0"/>
              <a:t>For example, if a user types the command “</a:t>
            </a:r>
            <a:r>
              <a:rPr lang="en-US" altLang="en-US" sz="2000" dirty="0" err="1" smtClean="0"/>
              <a:t>rm</a:t>
            </a:r>
            <a:r>
              <a:rPr lang="en-US" altLang="en-US" sz="2000" dirty="0" smtClean="0"/>
              <a:t> file”, the shell will initialize the </a:t>
            </a:r>
            <a:r>
              <a:rPr lang="en-US" altLang="en-US" sz="2000" dirty="0" err="1" smtClean="0"/>
              <a:t>rm</a:t>
            </a:r>
            <a:r>
              <a:rPr lang="en-US" altLang="en-US" sz="2000" dirty="0" smtClean="0"/>
              <a:t> process with </a:t>
            </a:r>
            <a:r>
              <a:rPr lang="en-US" altLang="en-US" sz="2000" dirty="0" err="1" smtClean="0"/>
              <a:t>argc</a:t>
            </a:r>
            <a:r>
              <a:rPr lang="en-US" altLang="en-US" sz="2000" dirty="0" smtClean="0"/>
              <a:t> = 2, </a:t>
            </a:r>
            <a:r>
              <a:rPr lang="en-US" altLang="en-US" sz="2000" dirty="0" err="1" smtClean="0"/>
              <a:t>argv</a:t>
            </a:r>
            <a:r>
              <a:rPr lang="en-US" altLang="en-US" sz="2000" dirty="0" smtClean="0"/>
              <a:t>[0] as “</a:t>
            </a:r>
            <a:r>
              <a:rPr lang="en-US" altLang="en-US" sz="2000" dirty="0" err="1" smtClean="0"/>
              <a:t>rm</a:t>
            </a:r>
            <a:r>
              <a:rPr lang="en-US" altLang="en-US" sz="2000" dirty="0" smtClean="0"/>
              <a:t>”, and </a:t>
            </a:r>
            <a:r>
              <a:rPr lang="en-US" altLang="en-US" sz="2000" dirty="0" err="1" smtClean="0"/>
              <a:t>argv</a:t>
            </a:r>
            <a:r>
              <a:rPr lang="en-US" altLang="en-US" sz="2000" dirty="0" smtClean="0"/>
              <a:t>[1] as “file”, and </a:t>
            </a:r>
            <a:r>
              <a:rPr lang="en-US" altLang="en-US" sz="2000" dirty="0" err="1" smtClean="0"/>
              <a:t>argv</a:t>
            </a:r>
            <a:r>
              <a:rPr lang="en-US" altLang="en-US" sz="2000" dirty="0" smtClean="0"/>
              <a:t>[2] as “0” [the value of a null pointer].</a:t>
            </a:r>
          </a:p>
          <a:p>
            <a:pPr eaLnBrk="1" hangingPunct="1"/>
            <a:r>
              <a:rPr lang="en-US" altLang="en-US" sz="2000" dirty="0" smtClean="0"/>
              <a:t>Remember that the main() function is special. Every C program must define it exactly once.</a:t>
            </a:r>
          </a:p>
          <a:p>
            <a:pPr algn="r" eaLnBrk="1" hangingPunct="1">
              <a:buFontTx/>
              <a:buNone/>
            </a:pPr>
            <a:endParaRPr lang="en-US" altLang="en-US"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z="3600" smtClean="0"/>
              <a:t>Command Line Arguments - Example</a:t>
            </a:r>
          </a:p>
        </p:txBody>
      </p:sp>
      <p:sp>
        <p:nvSpPr>
          <p:cNvPr id="13315" name="Content Placeholder 2"/>
          <p:cNvSpPr>
            <a:spLocks noGrp="1"/>
          </p:cNvSpPr>
          <p:nvPr>
            <p:ph idx="1"/>
          </p:nvPr>
        </p:nvSpPr>
        <p:spPr/>
        <p:txBody>
          <a:bodyPr/>
          <a:lstStyle/>
          <a:p>
            <a:pPr eaLnBrk="1" hangingPunct="1">
              <a:buFontTx/>
              <a:buNone/>
            </a:pPr>
            <a:r>
              <a:rPr lang="en-US" altLang="en-US" sz="1800" dirty="0" smtClean="0"/>
              <a:t>/* </a:t>
            </a:r>
            <a:r>
              <a:rPr lang="en-US" altLang="en-US" sz="1800" dirty="0" err="1" smtClean="0"/>
              <a:t>sum.c</a:t>
            </a:r>
            <a:r>
              <a:rPr lang="en-US" altLang="en-US" sz="1800" dirty="0" smtClean="0"/>
              <a:t> - This program sums the integer values that correspond to the strings from </a:t>
            </a:r>
            <a:r>
              <a:rPr lang="en-US" altLang="en-US" sz="1800" dirty="0" err="1" smtClean="0"/>
              <a:t>argv</a:t>
            </a:r>
            <a:r>
              <a:rPr lang="en-US" altLang="en-US" sz="1800" dirty="0" smtClean="0"/>
              <a:t>[1] to </a:t>
            </a:r>
            <a:r>
              <a:rPr lang="en-US" altLang="en-US" sz="1800" dirty="0" err="1" smtClean="0"/>
              <a:t>argv</a:t>
            </a:r>
            <a:r>
              <a:rPr lang="en-US" altLang="en-US" sz="1800" dirty="0" smtClean="0"/>
              <a:t>[</a:t>
            </a:r>
            <a:r>
              <a:rPr lang="en-US" altLang="en-US" sz="1800" dirty="0" err="1" smtClean="0"/>
              <a:t>argc</a:t>
            </a:r>
            <a:r>
              <a:rPr lang="en-US" altLang="en-US" sz="1800" dirty="0" smtClean="0"/>
              <a:t> – 1] */</a:t>
            </a:r>
          </a:p>
          <a:p>
            <a:pPr eaLnBrk="1" hangingPunct="1">
              <a:buFontTx/>
              <a:buNone/>
            </a:pPr>
            <a:r>
              <a:rPr lang="en-US" altLang="en-US" sz="1800" dirty="0" smtClean="0"/>
              <a:t>#include &lt;</a:t>
            </a:r>
            <a:r>
              <a:rPr lang="en-US" altLang="en-US" sz="1800" dirty="0" err="1" smtClean="0"/>
              <a:t>stdio.h</a:t>
            </a:r>
            <a:r>
              <a:rPr lang="en-US" altLang="en-US" sz="1800" dirty="0" smtClean="0"/>
              <a:t>&gt;</a:t>
            </a:r>
          </a:p>
          <a:p>
            <a:pPr eaLnBrk="1" hangingPunct="1">
              <a:buFontTx/>
              <a:buNone/>
            </a:pPr>
            <a:r>
              <a:rPr lang="en-US" altLang="en-US" sz="1800" dirty="0" err="1" smtClean="0"/>
              <a:t>int</a:t>
            </a:r>
            <a:r>
              <a:rPr lang="en-US" altLang="en-US" sz="1800" dirty="0" smtClean="0"/>
              <a:t> main(</a:t>
            </a:r>
            <a:r>
              <a:rPr lang="en-US" altLang="en-US" sz="1800" dirty="0" err="1" smtClean="0"/>
              <a:t>int</a:t>
            </a:r>
            <a:r>
              <a:rPr lang="en-US" altLang="en-US" sz="1800" dirty="0" smtClean="0"/>
              <a:t> </a:t>
            </a:r>
            <a:r>
              <a:rPr lang="en-US" altLang="en-US" sz="1800" dirty="0" err="1" smtClean="0"/>
              <a:t>argc</a:t>
            </a:r>
            <a:r>
              <a:rPr lang="en-US" altLang="en-US" sz="1800" dirty="0" smtClean="0"/>
              <a:t>, char *</a:t>
            </a:r>
            <a:r>
              <a:rPr lang="en-US" altLang="en-US" sz="1800" dirty="0" err="1" smtClean="0"/>
              <a:t>argv</a:t>
            </a:r>
            <a:r>
              <a:rPr lang="en-US" altLang="en-US" sz="1800" dirty="0" smtClean="0"/>
              <a:t>[]){</a:t>
            </a:r>
          </a:p>
          <a:p>
            <a:pPr eaLnBrk="1" hangingPunct="1">
              <a:buFontTx/>
              <a:buNone/>
            </a:pPr>
            <a:r>
              <a:rPr lang="en-US" altLang="en-US" sz="1800" dirty="0" smtClean="0"/>
              <a:t>	</a:t>
            </a:r>
            <a:r>
              <a:rPr lang="en-US" altLang="en-US" sz="1800" dirty="0" err="1" smtClean="0"/>
              <a:t>int</a:t>
            </a:r>
            <a:r>
              <a:rPr lang="en-US" altLang="en-US" sz="1800" dirty="0" smtClean="0"/>
              <a:t> </a:t>
            </a:r>
            <a:r>
              <a:rPr lang="en-US" altLang="en-US" sz="1800" dirty="0" err="1" smtClean="0"/>
              <a:t>i</a:t>
            </a:r>
            <a:r>
              <a:rPr lang="en-US" altLang="en-US" sz="1800" dirty="0" smtClean="0"/>
              <a:t>;</a:t>
            </a:r>
          </a:p>
          <a:p>
            <a:pPr eaLnBrk="1" hangingPunct="1">
              <a:buFontTx/>
              <a:buNone/>
            </a:pPr>
            <a:r>
              <a:rPr lang="en-US" altLang="en-US" sz="1800" dirty="0" smtClean="0"/>
              <a:t>	</a:t>
            </a:r>
            <a:r>
              <a:rPr lang="en-US" altLang="en-US" sz="1800" dirty="0" err="1" smtClean="0"/>
              <a:t>int</a:t>
            </a:r>
            <a:r>
              <a:rPr lang="en-US" altLang="en-US" sz="1800" dirty="0" smtClean="0"/>
              <a:t> sum = 0;</a:t>
            </a:r>
          </a:p>
          <a:p>
            <a:pPr eaLnBrk="1" hangingPunct="1">
              <a:buFontTx/>
              <a:buNone/>
            </a:pPr>
            <a:r>
              <a:rPr lang="en-US" altLang="en-US" sz="1800" dirty="0" smtClean="0"/>
              <a:t>	for (</a:t>
            </a:r>
            <a:r>
              <a:rPr lang="en-US" altLang="en-US" sz="1800" dirty="0" err="1" smtClean="0"/>
              <a:t>i</a:t>
            </a:r>
            <a:r>
              <a:rPr lang="en-US" altLang="en-US" sz="1800" dirty="0" smtClean="0"/>
              <a:t> = 1; </a:t>
            </a:r>
            <a:r>
              <a:rPr lang="en-US" altLang="en-US" sz="1800" dirty="0" err="1" smtClean="0"/>
              <a:t>i</a:t>
            </a:r>
            <a:r>
              <a:rPr lang="en-US" altLang="en-US" sz="1800" dirty="0" smtClean="0"/>
              <a:t> &lt; </a:t>
            </a:r>
            <a:r>
              <a:rPr lang="en-US" altLang="en-US" sz="1800" dirty="0" err="1" smtClean="0"/>
              <a:t>argc</a:t>
            </a:r>
            <a:r>
              <a:rPr lang="en-US" altLang="en-US" sz="1800" dirty="0" smtClean="0"/>
              <a:t>; </a:t>
            </a:r>
            <a:r>
              <a:rPr lang="en-US" altLang="en-US" sz="1800" dirty="0" err="1" smtClean="0"/>
              <a:t>i</a:t>
            </a:r>
            <a:r>
              <a:rPr lang="en-US" altLang="en-US" sz="1800" dirty="0" smtClean="0"/>
              <a:t>++)</a:t>
            </a:r>
          </a:p>
          <a:p>
            <a:pPr eaLnBrk="1" hangingPunct="1">
              <a:buFontTx/>
              <a:buNone/>
            </a:pPr>
            <a:r>
              <a:rPr lang="en-US" altLang="en-US" sz="1800" dirty="0" smtClean="0"/>
              <a:t>		sum = sum + ( </a:t>
            </a:r>
            <a:r>
              <a:rPr lang="en-US" altLang="en-US" sz="1800" dirty="0" err="1" smtClean="0"/>
              <a:t>atoi</a:t>
            </a:r>
            <a:r>
              <a:rPr lang="en-US" altLang="en-US" sz="1800" dirty="0" smtClean="0"/>
              <a:t> (</a:t>
            </a:r>
            <a:r>
              <a:rPr lang="en-US" altLang="en-US" sz="1800" dirty="0" err="1" smtClean="0"/>
              <a:t>argv</a:t>
            </a:r>
            <a:r>
              <a:rPr lang="en-US" altLang="en-US" sz="1800" dirty="0" smtClean="0"/>
              <a:t>[</a:t>
            </a:r>
            <a:r>
              <a:rPr lang="en-US" altLang="en-US" sz="1800" dirty="0" err="1" smtClean="0"/>
              <a:t>i</a:t>
            </a:r>
            <a:r>
              <a:rPr lang="en-US" altLang="en-US" sz="1800" dirty="0" smtClean="0"/>
              <a:t>]) );     /* </a:t>
            </a:r>
            <a:r>
              <a:rPr lang="en-US" altLang="en-US" sz="1800" dirty="0" err="1" smtClean="0"/>
              <a:t>atoi</a:t>
            </a:r>
            <a:r>
              <a:rPr lang="en-US" altLang="en-US" sz="1800" dirty="0" smtClean="0"/>
              <a:t> converts a string to an </a:t>
            </a:r>
            <a:r>
              <a:rPr lang="en-US" altLang="en-US" sz="1800" dirty="0" err="1" smtClean="0"/>
              <a:t>int</a:t>
            </a:r>
            <a:r>
              <a:rPr lang="en-US" altLang="en-US" sz="1800" dirty="0" smtClean="0"/>
              <a:t> */</a:t>
            </a:r>
          </a:p>
          <a:p>
            <a:pPr eaLnBrk="1" hangingPunct="1">
              <a:buFontTx/>
              <a:buNone/>
            </a:pPr>
            <a:r>
              <a:rPr lang="en-US" altLang="en-US" sz="1800" dirty="0" smtClean="0"/>
              <a:t>	</a:t>
            </a:r>
            <a:r>
              <a:rPr lang="en-US" altLang="en-US" sz="1800" dirty="0" err="1" smtClean="0"/>
              <a:t>printf</a:t>
            </a:r>
            <a:r>
              <a:rPr lang="en-US" altLang="en-US" sz="1800" dirty="0" smtClean="0"/>
              <a:t>(“The sum of the command line arguments after the first is %</a:t>
            </a:r>
            <a:r>
              <a:rPr lang="en-US" altLang="en-US" sz="1800" dirty="0" err="1" smtClean="0"/>
              <a:t>i</a:t>
            </a:r>
            <a:r>
              <a:rPr lang="en-US" altLang="en-US" sz="1800" dirty="0" smtClean="0"/>
              <a:t>\n”, sum);</a:t>
            </a:r>
          </a:p>
          <a:p>
            <a:pPr eaLnBrk="1" hangingPunct="1">
              <a:buFontTx/>
              <a:buNone/>
            </a:pPr>
            <a:r>
              <a:rPr lang="en-US" altLang="en-US" sz="1800" dirty="0" smtClean="0"/>
              <a:t>	return 0;</a:t>
            </a:r>
          </a:p>
          <a:p>
            <a:pPr eaLnBrk="1" hangingPunct="1">
              <a:buFontTx/>
              <a:buNone/>
            </a:pPr>
            <a:r>
              <a:rPr lang="en-US" altLang="en-US" sz="1800" dirty="0" smtClean="0"/>
              <a:t>}	</a:t>
            </a:r>
          </a:p>
          <a:p>
            <a:pPr algn="r" eaLnBrk="1" hangingPunct="1">
              <a:buFontTx/>
              <a:buNone/>
            </a:pPr>
            <a:endParaRPr lang="en-US" altLang="en-US"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z="3200" smtClean="0"/>
              <a:t>Command Line Arguments – Example cont.</a:t>
            </a:r>
          </a:p>
        </p:txBody>
      </p:sp>
      <p:sp>
        <p:nvSpPr>
          <p:cNvPr id="17411" name="Rectangle 3"/>
          <p:cNvSpPr>
            <a:spLocks noGrp="1" noChangeArrowheads="1"/>
          </p:cNvSpPr>
          <p:nvPr>
            <p:ph type="body" idx="1"/>
          </p:nvPr>
        </p:nvSpPr>
        <p:spPr/>
        <p:txBody>
          <a:bodyPr/>
          <a:lstStyle/>
          <a:p>
            <a:pPr>
              <a:lnSpc>
                <a:spcPct val="90000"/>
              </a:lnSpc>
            </a:pPr>
            <a:r>
              <a:rPr lang="en-US" altLang="en-US" sz="2800" dirty="0" smtClean="0"/>
              <a:t>Now, after compiling, on the command line, suppose we enter:</a:t>
            </a:r>
          </a:p>
          <a:p>
            <a:pPr>
              <a:lnSpc>
                <a:spcPct val="90000"/>
              </a:lnSpc>
              <a:buFontTx/>
              <a:buNone/>
            </a:pPr>
            <a:r>
              <a:rPr lang="en-US" altLang="en-US" sz="2800" dirty="0" smtClean="0"/>
              <a:t>	% sum 100 50 25</a:t>
            </a:r>
          </a:p>
          <a:p>
            <a:pPr>
              <a:lnSpc>
                <a:spcPct val="90000"/>
              </a:lnSpc>
              <a:buFontTx/>
              <a:buNone/>
            </a:pPr>
            <a:endParaRPr lang="en-US" altLang="en-US" sz="2800" dirty="0" smtClean="0"/>
          </a:p>
          <a:p>
            <a:pPr>
              <a:lnSpc>
                <a:spcPct val="90000"/>
              </a:lnSpc>
            </a:pPr>
            <a:r>
              <a:rPr lang="en-US" altLang="en-US" sz="2800" dirty="0" smtClean="0"/>
              <a:t>The program prints out:</a:t>
            </a:r>
          </a:p>
          <a:p>
            <a:pPr>
              <a:lnSpc>
                <a:spcPct val="90000"/>
              </a:lnSpc>
              <a:buFontTx/>
              <a:buNone/>
            </a:pPr>
            <a:endParaRPr lang="en-US" altLang="en-US" sz="2800" dirty="0" smtClean="0"/>
          </a:p>
          <a:p>
            <a:pPr>
              <a:lnSpc>
                <a:spcPct val="90000"/>
              </a:lnSpc>
              <a:buFontTx/>
              <a:buNone/>
            </a:pPr>
            <a:r>
              <a:rPr lang="en-US" altLang="en-US" sz="1600" dirty="0" smtClean="0"/>
              <a:t>	</a:t>
            </a:r>
            <a:r>
              <a:rPr lang="en-US" altLang="en-US" sz="2000" dirty="0" smtClean="0"/>
              <a:t>The sum of the command line arguments after the first is 175</a:t>
            </a:r>
          </a:p>
          <a:p>
            <a:pPr>
              <a:lnSpc>
                <a:spcPct val="90000"/>
              </a:lnSpc>
              <a:buFontTx/>
              <a:buNone/>
            </a:pPr>
            <a:endParaRPr lang="en-US" altLang="en-US" sz="2400" dirty="0" smtClean="0"/>
          </a:p>
          <a:p>
            <a:pPr>
              <a:lnSpc>
                <a:spcPct val="90000"/>
              </a:lnSpc>
              <a:buFontTx/>
              <a:buNone/>
            </a:pPr>
            <a:endParaRPr lang="en-US" altLang="en-US" sz="1800" dirty="0" smtClean="0"/>
          </a:p>
          <a:p>
            <a:pPr>
              <a:lnSpc>
                <a:spcPct val="90000"/>
              </a:lnSpc>
              <a:buFontTx/>
              <a:buNone/>
            </a:pPr>
            <a:endParaRPr lang="en-US" altLang="en-US" sz="1800" dirty="0" smtClean="0"/>
          </a:p>
          <a:p>
            <a:pPr algn="r">
              <a:lnSpc>
                <a:spcPct val="90000"/>
              </a:lnSpc>
              <a:buFontTx/>
              <a:buNone/>
            </a:pPr>
            <a:endParaRPr lang="en-US" altLang="en-US"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609600"/>
            <a:ext cx="7772400" cy="838200"/>
          </a:xfrm>
        </p:spPr>
        <p:txBody>
          <a:bodyPr/>
          <a:lstStyle/>
          <a:p>
            <a:pPr eaLnBrk="1" hangingPunct="1"/>
            <a:r>
              <a:rPr lang="en-US" altLang="en-US" sz="3600" dirty="0" err="1" smtClean="0"/>
              <a:t>Makefile</a:t>
            </a:r>
            <a:r>
              <a:rPr lang="en-US" altLang="en-US" sz="3600" dirty="0" smtClean="0"/>
              <a:t> Overview</a:t>
            </a:r>
          </a:p>
        </p:txBody>
      </p:sp>
      <p:sp>
        <p:nvSpPr>
          <p:cNvPr id="3" name="Content Placeholder 2"/>
          <p:cNvSpPr>
            <a:spLocks noGrp="1"/>
          </p:cNvSpPr>
          <p:nvPr>
            <p:ph idx="1"/>
          </p:nvPr>
        </p:nvSpPr>
        <p:spPr>
          <a:xfrm>
            <a:off x="685800" y="1447800"/>
            <a:ext cx="7772400" cy="4419600"/>
          </a:xfrm>
        </p:spPr>
        <p:txBody>
          <a:bodyPr/>
          <a:lstStyle/>
          <a:p>
            <a:pPr eaLnBrk="1" hangingPunct="1">
              <a:buFontTx/>
              <a:buNone/>
            </a:pPr>
            <a:endParaRPr lang="en-US" altLang="en-US" sz="2000" dirty="0" smtClean="0"/>
          </a:p>
          <a:p>
            <a:pPr eaLnBrk="1" hangingPunct="1"/>
            <a:r>
              <a:rPr lang="en-US" altLang="en-US" sz="1800" dirty="0" smtClean="0"/>
              <a:t>make is a Unix/Linux utility, which is used to manage building (compilation) of programs.</a:t>
            </a:r>
          </a:p>
          <a:p>
            <a:pPr eaLnBrk="1" hangingPunct="1"/>
            <a:r>
              <a:rPr lang="en-US" altLang="en-US" sz="1800" dirty="0" smtClean="0"/>
              <a:t>It is very commonly used in industry in Unix/Linux environments.</a:t>
            </a:r>
          </a:p>
          <a:p>
            <a:pPr eaLnBrk="1" hangingPunct="1"/>
            <a:r>
              <a:rPr lang="en-US" altLang="en-US" sz="1800" dirty="0" smtClean="0"/>
              <a:t>For a large program, it is more efficient for the developer and the machine if the program is written as a number of smaller files; recompiling each of these various files that make up the program is only done when something changes which requires recompilation.</a:t>
            </a:r>
          </a:p>
          <a:p>
            <a:pPr eaLnBrk="1" hangingPunct="1"/>
            <a:r>
              <a:rPr lang="en-US" altLang="en-US" sz="1800" dirty="0" smtClean="0"/>
              <a:t>This also promotes reusability of code, because source code for functions can be kept in separate files, and the file can be called and compiled in any program for which it is useful.</a:t>
            </a:r>
          </a:p>
          <a:p>
            <a:pPr eaLnBrk="1" hangingPunct="1"/>
            <a:r>
              <a:rPr lang="en-US" altLang="en-US" sz="1800" dirty="0" err="1" smtClean="0"/>
              <a:t>Makefiles</a:t>
            </a:r>
            <a:r>
              <a:rPr lang="en-US" altLang="en-US" sz="1800" dirty="0" smtClean="0"/>
              <a:t> contain UNIX commands and will run them in a specified sequence. </a:t>
            </a:r>
          </a:p>
          <a:p>
            <a:pPr eaLnBrk="1" hangingPunct="1"/>
            <a:r>
              <a:rPr lang="en-US" altLang="en-US" sz="1800" dirty="0" smtClean="0"/>
              <a:t>Anything that can be entered at the UNIX/LINUX command prompt can be in the </a:t>
            </a:r>
            <a:r>
              <a:rPr lang="en-US" altLang="en-US" sz="1800" dirty="0" err="1" smtClean="0"/>
              <a:t>makefile</a:t>
            </a:r>
            <a:r>
              <a:rPr lang="en-US" altLang="en-US" sz="1800" dirty="0" smtClean="0"/>
              <a:t>. </a:t>
            </a:r>
          </a:p>
          <a:p>
            <a:pPr algn="r" eaLnBrk="1" hangingPunct="1">
              <a:buFontTx/>
              <a:buNone/>
            </a:pPr>
            <a:endParaRPr lang="en-US" altLang="en-US" sz="20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Writing and executing a makefile</a:t>
            </a:r>
          </a:p>
        </p:txBody>
      </p:sp>
      <p:sp>
        <p:nvSpPr>
          <p:cNvPr id="3" name="Content Placeholder 2"/>
          <p:cNvSpPr>
            <a:spLocks noGrp="1"/>
          </p:cNvSpPr>
          <p:nvPr>
            <p:ph idx="1"/>
          </p:nvPr>
        </p:nvSpPr>
        <p:spPr>
          <a:xfrm>
            <a:off x="685800" y="1981200"/>
            <a:ext cx="7772400" cy="4343400"/>
          </a:xfrm>
        </p:spPr>
        <p:txBody>
          <a:bodyPr/>
          <a:lstStyle/>
          <a:p>
            <a:pPr eaLnBrk="1" hangingPunct="1"/>
            <a:r>
              <a:rPr lang="en-US" altLang="en-US" sz="1800" dirty="0" smtClean="0"/>
              <a:t>The name of your </a:t>
            </a:r>
            <a:r>
              <a:rPr lang="en-US" altLang="en-US" sz="1800" dirty="0" err="1" smtClean="0"/>
              <a:t>makefile</a:t>
            </a:r>
            <a:r>
              <a:rPr lang="en-US" altLang="en-US" sz="1800" dirty="0" smtClean="0"/>
              <a:t> </a:t>
            </a:r>
            <a:r>
              <a:rPr lang="en-US" altLang="en-US" sz="1800" b="1" i="1" dirty="0" smtClean="0"/>
              <a:t>has to be</a:t>
            </a:r>
            <a:r>
              <a:rPr lang="en-US" altLang="en-US" sz="1800" dirty="0" smtClean="0"/>
              <a:t>: </a:t>
            </a:r>
            <a:r>
              <a:rPr lang="en-US" altLang="en-US" sz="1800" dirty="0" err="1" smtClean="0"/>
              <a:t>makefile</a:t>
            </a:r>
            <a:r>
              <a:rPr lang="en-US" altLang="en-US" sz="1800" dirty="0" smtClean="0"/>
              <a:t> or </a:t>
            </a:r>
            <a:r>
              <a:rPr lang="en-US" altLang="en-US" sz="1800" dirty="0" err="1" smtClean="0"/>
              <a:t>Makefile</a:t>
            </a:r>
            <a:r>
              <a:rPr lang="en-US" altLang="en-US" sz="1800" dirty="0" smtClean="0"/>
              <a:t> </a:t>
            </a:r>
          </a:p>
          <a:p>
            <a:pPr eaLnBrk="1" hangingPunct="1"/>
            <a:r>
              <a:rPr lang="en-US" altLang="en-US" sz="1800" dirty="0" smtClean="0"/>
              <a:t>The directory you put the </a:t>
            </a:r>
            <a:r>
              <a:rPr lang="en-US" altLang="en-US" sz="1800" dirty="0" err="1" smtClean="0"/>
              <a:t>makefile</a:t>
            </a:r>
            <a:r>
              <a:rPr lang="en-US" altLang="en-US" sz="1800" dirty="0" smtClean="0"/>
              <a:t> in matters! </a:t>
            </a:r>
          </a:p>
          <a:p>
            <a:pPr eaLnBrk="1" hangingPunct="1"/>
            <a:r>
              <a:rPr lang="en-US" altLang="en-US" sz="1800" dirty="0" smtClean="0"/>
              <a:t>You can only have one </a:t>
            </a:r>
            <a:r>
              <a:rPr lang="en-US" altLang="en-US" sz="1800" dirty="0" err="1" smtClean="0"/>
              <a:t>makefile</a:t>
            </a:r>
            <a:r>
              <a:rPr lang="en-US" altLang="en-US" sz="1800" dirty="0" smtClean="0"/>
              <a:t> per directory. </a:t>
            </a:r>
          </a:p>
          <a:p>
            <a:pPr eaLnBrk="1" hangingPunct="1"/>
            <a:r>
              <a:rPr lang="en-US" altLang="en-US" sz="1800" dirty="0" smtClean="0"/>
              <a:t>Each command must be </a:t>
            </a:r>
            <a:r>
              <a:rPr lang="en-US" altLang="en-US" sz="1800" b="1" dirty="0" smtClean="0"/>
              <a:t>preceded by a TAB </a:t>
            </a:r>
            <a:r>
              <a:rPr lang="en-US" altLang="en-US" sz="1800" dirty="0" smtClean="0"/>
              <a:t>and is </a:t>
            </a:r>
            <a:r>
              <a:rPr lang="en-US" altLang="en-US" sz="1800" b="1" dirty="0" smtClean="0"/>
              <a:t>immediately followed by hitting the enter key</a:t>
            </a:r>
            <a:r>
              <a:rPr lang="en-US" altLang="en-US" sz="1800" dirty="0" smtClean="0"/>
              <a:t>. </a:t>
            </a:r>
          </a:p>
          <a:p>
            <a:pPr eaLnBrk="1" hangingPunct="1"/>
            <a:r>
              <a:rPr lang="en-US" altLang="en-US" sz="1800" dirty="0" smtClean="0"/>
              <a:t>MAKEFILES ARE UNFORGIVING WHEN IT COMES TO WHITESPACE!</a:t>
            </a:r>
          </a:p>
          <a:p>
            <a:pPr eaLnBrk="1" hangingPunct="1"/>
            <a:r>
              <a:rPr lang="en-US" altLang="en-US" sz="1800" dirty="0" smtClean="0"/>
              <a:t>To run make… you must be in the directory where the </a:t>
            </a:r>
            <a:r>
              <a:rPr lang="en-US" altLang="en-US" sz="1800" dirty="0" err="1" smtClean="0"/>
              <a:t>makefile</a:t>
            </a:r>
            <a:r>
              <a:rPr lang="en-US" altLang="en-US" sz="1800" dirty="0" smtClean="0"/>
              <a:t> is.</a:t>
            </a:r>
          </a:p>
          <a:p>
            <a:pPr eaLnBrk="1" hangingPunct="1"/>
            <a:r>
              <a:rPr lang="en-US" altLang="en-US" sz="1800" dirty="0"/>
              <a:t>m</a:t>
            </a:r>
            <a:r>
              <a:rPr lang="en-US" altLang="en-US" sz="1800" dirty="0" smtClean="0"/>
              <a:t>ake is a Unix/Linux utility program.</a:t>
            </a:r>
          </a:p>
          <a:p>
            <a:pPr eaLnBrk="1" hangingPunct="1"/>
            <a:r>
              <a:rPr lang="en-US" altLang="en-US" sz="1800" dirty="0"/>
              <a:t>Command to run make on the </a:t>
            </a:r>
            <a:r>
              <a:rPr lang="en-US" altLang="en-US" sz="1800" dirty="0" err="1"/>
              <a:t>makefile</a:t>
            </a:r>
            <a:r>
              <a:rPr lang="en-US" altLang="en-US" sz="1800" dirty="0"/>
              <a:t> in the directory:</a:t>
            </a:r>
          </a:p>
          <a:p>
            <a:pPr lvl="1" eaLnBrk="1" hangingPunct="1">
              <a:buFontTx/>
              <a:buNone/>
            </a:pPr>
            <a:r>
              <a:rPr lang="en-US" altLang="en-US" sz="1800" i="1" dirty="0"/>
              <a:t>	</a:t>
            </a:r>
            <a:r>
              <a:rPr lang="en-US" altLang="en-US" sz="1800" dirty="0"/>
              <a:t>% make tag-name</a:t>
            </a:r>
            <a:r>
              <a:rPr lang="en-US" altLang="en-US" sz="1800" i="1" dirty="0"/>
              <a:t> </a:t>
            </a:r>
            <a:endParaRPr lang="en-US" altLang="en-US" sz="1800" dirty="0"/>
          </a:p>
          <a:p>
            <a:pPr lvl="1" eaLnBrk="1" hangingPunct="1">
              <a:buFontTx/>
              <a:buNone/>
            </a:pPr>
            <a:r>
              <a:rPr lang="en-US" altLang="en-US" sz="1800" b="1" dirty="0"/>
              <a:t>Note: </a:t>
            </a:r>
            <a:r>
              <a:rPr lang="en-US" altLang="en-US" sz="1800" dirty="0"/>
              <a:t>tag-name is also called section </a:t>
            </a:r>
            <a:r>
              <a:rPr lang="en-US" altLang="en-US" sz="1800" dirty="0" smtClean="0"/>
              <a:t>name</a:t>
            </a:r>
          </a:p>
          <a:p>
            <a:pPr eaLnBrk="1" hangingPunct="1"/>
            <a:r>
              <a:rPr lang="en-US" altLang="en-US" sz="1800" dirty="0" smtClean="0"/>
              <a:t>Let’s look at a program with multiple source files that could be built with make. Let’s suppose we want the executable to be called </a:t>
            </a:r>
            <a:r>
              <a:rPr lang="en-US" altLang="en-US" sz="1800" i="1" dirty="0" err="1" smtClean="0"/>
              <a:t>mkprog</a:t>
            </a:r>
            <a:endParaRPr lang="en-US" altLang="en-US" sz="1800" i="1" dirty="0" smtClean="0"/>
          </a:p>
          <a:p>
            <a:pPr lvl="1" eaLnBrk="1" hangingPunct="1">
              <a:buFontTx/>
              <a:buNone/>
            </a:pPr>
            <a:endParaRPr lang="en-US" altLang="en-US" sz="1800" dirty="0" smtClean="0"/>
          </a:p>
          <a:p>
            <a:pPr algn="r" eaLnBrk="1" hangingPunct="1">
              <a:buFontTx/>
              <a:buNone/>
            </a:pPr>
            <a:endParaRPr lang="en-US" altLang="en-US" sz="2000" dirty="0" smtClean="0"/>
          </a:p>
          <a:p>
            <a:pPr eaLnBrk="1" hangingPunct="1"/>
            <a:endParaRPr lang="en-US" alt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z="2400" dirty="0" smtClean="0"/>
              <a:t>Example </a:t>
            </a:r>
            <a:r>
              <a:rPr lang="en-US" altLang="en-US" sz="2400" dirty="0" err="1" smtClean="0"/>
              <a:t>makefile</a:t>
            </a:r>
            <a:r>
              <a:rPr lang="en-US" altLang="en-US" sz="2400" dirty="0" smtClean="0"/>
              <a:t>: Suppose program with the following files</a:t>
            </a:r>
          </a:p>
        </p:txBody>
      </p:sp>
      <p:sp>
        <p:nvSpPr>
          <p:cNvPr id="18435" name="Rectangle 3"/>
          <p:cNvSpPr>
            <a:spLocks noGrp="1" noChangeArrowheads="1"/>
          </p:cNvSpPr>
          <p:nvPr>
            <p:ph type="body" sz="half" idx="1"/>
          </p:nvPr>
        </p:nvSpPr>
        <p:spPr/>
        <p:txBody>
          <a:bodyPr/>
          <a:lstStyle/>
          <a:p>
            <a:pPr>
              <a:buFontTx/>
              <a:buNone/>
            </a:pPr>
            <a:r>
              <a:rPr lang="en-US" altLang="en-US" sz="2000" dirty="0" smtClean="0"/>
              <a:t>/* </a:t>
            </a:r>
            <a:r>
              <a:rPr lang="en-US" altLang="en-US" sz="2000" dirty="0" err="1" smtClean="0"/>
              <a:t>mkfunc.h</a:t>
            </a:r>
            <a:r>
              <a:rPr lang="en-US" altLang="en-US" sz="2000" dirty="0" smtClean="0"/>
              <a:t> */</a:t>
            </a:r>
          </a:p>
          <a:p>
            <a:pPr>
              <a:buFontTx/>
              <a:buNone/>
            </a:pPr>
            <a:endParaRPr lang="en-US" altLang="en-US" sz="2000" dirty="0" smtClean="0"/>
          </a:p>
          <a:p>
            <a:pPr>
              <a:buFontTx/>
              <a:buNone/>
            </a:pPr>
            <a:r>
              <a:rPr lang="en-US" altLang="en-US" sz="2000" dirty="0" smtClean="0"/>
              <a:t>/*  The header file contains function prototypes for all functions in the program, except main() and library functions</a:t>
            </a:r>
          </a:p>
          <a:p>
            <a:pPr>
              <a:buFontTx/>
              <a:buNone/>
            </a:pPr>
            <a:r>
              <a:rPr lang="en-US" altLang="en-US" sz="2000" dirty="0" smtClean="0"/>
              <a:t>*/</a:t>
            </a:r>
          </a:p>
          <a:p>
            <a:pPr>
              <a:buFontTx/>
              <a:buNone/>
            </a:pPr>
            <a:r>
              <a:rPr lang="en-US" altLang="en-US" sz="2000" dirty="0" smtClean="0"/>
              <a:t>void </a:t>
            </a:r>
            <a:r>
              <a:rPr lang="en-US" altLang="en-US" sz="2000" dirty="0" err="1" smtClean="0"/>
              <a:t>print_hello</a:t>
            </a:r>
            <a:r>
              <a:rPr lang="en-US" altLang="en-US" sz="2000" dirty="0" smtClean="0"/>
              <a:t>();</a:t>
            </a:r>
          </a:p>
          <a:p>
            <a:pPr>
              <a:buFontTx/>
              <a:buNone/>
            </a:pPr>
            <a:r>
              <a:rPr lang="en-US" altLang="en-US" sz="2000" dirty="0" err="1" smtClean="0"/>
              <a:t>int</a:t>
            </a:r>
            <a:r>
              <a:rPr lang="en-US" altLang="en-US" sz="2000" dirty="0" smtClean="0"/>
              <a:t> fact(</a:t>
            </a:r>
            <a:r>
              <a:rPr lang="en-US" altLang="en-US" sz="2000" dirty="0" err="1" smtClean="0"/>
              <a:t>int</a:t>
            </a:r>
            <a:r>
              <a:rPr lang="en-US" altLang="en-US" sz="2000" dirty="0" smtClean="0"/>
              <a:t> n);</a:t>
            </a:r>
          </a:p>
        </p:txBody>
      </p:sp>
      <p:sp>
        <p:nvSpPr>
          <p:cNvPr id="18436" name="Rectangle 4"/>
          <p:cNvSpPr>
            <a:spLocks noGrp="1" noChangeArrowheads="1"/>
          </p:cNvSpPr>
          <p:nvPr>
            <p:ph type="body" sz="half" idx="2"/>
          </p:nvPr>
        </p:nvSpPr>
        <p:spPr/>
        <p:txBody>
          <a:bodyPr/>
          <a:lstStyle/>
          <a:p>
            <a:pPr>
              <a:buFontTx/>
              <a:buNone/>
            </a:pPr>
            <a:r>
              <a:rPr lang="en-US" altLang="en-US" sz="1800" dirty="0" smtClean="0"/>
              <a:t>/* </a:t>
            </a:r>
            <a:r>
              <a:rPr lang="en-US" altLang="en-US" sz="1800" dirty="0" err="1" smtClean="0"/>
              <a:t>mkfact.c</a:t>
            </a:r>
            <a:r>
              <a:rPr lang="en-US" altLang="en-US" sz="1800" dirty="0" smtClean="0"/>
              <a:t> */</a:t>
            </a:r>
          </a:p>
          <a:p>
            <a:pPr>
              <a:buFontTx/>
              <a:buNone/>
            </a:pPr>
            <a:endParaRPr lang="en-US" altLang="en-US" sz="1800" dirty="0" smtClean="0"/>
          </a:p>
          <a:p>
            <a:pPr>
              <a:buFontTx/>
              <a:buNone/>
            </a:pPr>
            <a:r>
              <a:rPr lang="en-US" altLang="en-US" sz="1800" dirty="0" smtClean="0"/>
              <a:t>#include “</a:t>
            </a:r>
            <a:r>
              <a:rPr lang="en-US" altLang="en-US" sz="1800" dirty="0" err="1" smtClean="0"/>
              <a:t>mkfunc.h</a:t>
            </a:r>
            <a:r>
              <a:rPr lang="en-US" altLang="en-US" sz="1800" dirty="0" smtClean="0"/>
              <a:t>” /*” ”, not &lt; &gt; */</a:t>
            </a:r>
          </a:p>
          <a:p>
            <a:pPr>
              <a:buFontTx/>
              <a:buNone/>
            </a:pPr>
            <a:endParaRPr lang="en-US" altLang="en-US" sz="1800" dirty="0" smtClean="0"/>
          </a:p>
          <a:p>
            <a:pPr>
              <a:buFontTx/>
              <a:buNone/>
            </a:pPr>
            <a:r>
              <a:rPr lang="en-US" altLang="en-US" sz="1800" dirty="0" err="1" smtClean="0"/>
              <a:t>int</a:t>
            </a:r>
            <a:r>
              <a:rPr lang="en-US" altLang="en-US" sz="1800" dirty="0" smtClean="0"/>
              <a:t> fact(</a:t>
            </a:r>
            <a:r>
              <a:rPr lang="en-US" altLang="en-US" sz="1800" dirty="0" err="1" smtClean="0"/>
              <a:t>int</a:t>
            </a:r>
            <a:r>
              <a:rPr lang="en-US" altLang="en-US" sz="1800" dirty="0" smtClean="0"/>
              <a:t> n) {</a:t>
            </a:r>
          </a:p>
          <a:p>
            <a:pPr>
              <a:buFontTx/>
              <a:buNone/>
            </a:pPr>
            <a:r>
              <a:rPr lang="en-US" altLang="en-US" sz="1800" dirty="0" smtClean="0"/>
              <a:t>    if (n != 1) {</a:t>
            </a:r>
          </a:p>
          <a:p>
            <a:pPr>
              <a:buFontTx/>
              <a:buNone/>
            </a:pPr>
            <a:r>
              <a:rPr lang="en-US" altLang="en-US" sz="1800" dirty="0" smtClean="0"/>
              <a:t>       return (n * fact(n – 1));</a:t>
            </a:r>
          </a:p>
          <a:p>
            <a:pPr>
              <a:buFontTx/>
              <a:buNone/>
            </a:pPr>
            <a:r>
              <a:rPr lang="en-US" altLang="en-US" sz="1800" dirty="0" smtClean="0"/>
              <a:t>    }</a:t>
            </a:r>
          </a:p>
          <a:p>
            <a:pPr>
              <a:buFontTx/>
              <a:buNone/>
            </a:pPr>
            <a:r>
              <a:rPr lang="en-US" altLang="en-US" sz="1800" dirty="0" smtClean="0"/>
              <a:t>    else return 1;</a:t>
            </a:r>
          </a:p>
          <a:p>
            <a:pPr>
              <a:buFontTx/>
              <a:buNone/>
            </a:pPr>
            <a:r>
              <a:rPr lang="en-US" altLang="en-US" sz="1800" dirty="0" smtClean="0"/>
              <a:t>}</a:t>
            </a:r>
          </a:p>
          <a:p>
            <a:pPr algn="r">
              <a:buFontTx/>
              <a:buNone/>
            </a:pPr>
            <a:endParaRPr lang="en-US" altLang="en-US" sz="2000" dirty="0" smtClean="0"/>
          </a:p>
          <a:p>
            <a:pPr algn="r">
              <a:buFontTx/>
              <a:buNone/>
            </a:pPr>
            <a:endParaRPr lang="en-US" altLang="en-US" sz="2000" dirty="0" smtClean="0"/>
          </a:p>
        </p:txBody>
      </p:sp>
      <p:sp>
        <p:nvSpPr>
          <p:cNvPr id="18438" name="Line 6"/>
          <p:cNvSpPr>
            <a:spLocks noChangeShapeType="1"/>
          </p:cNvSpPr>
          <p:nvPr/>
        </p:nvSpPr>
        <p:spPr bwMode="auto">
          <a:xfrm>
            <a:off x="45720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9" name="Line 7"/>
          <p:cNvSpPr>
            <a:spLocks noChangeShapeType="1"/>
          </p:cNvSpPr>
          <p:nvPr/>
        </p:nvSpPr>
        <p:spPr bwMode="auto">
          <a:xfrm>
            <a:off x="4572000" y="61722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0" name="Line 8"/>
          <p:cNvSpPr>
            <a:spLocks noChangeShapeType="1"/>
          </p:cNvSpPr>
          <p:nvPr/>
        </p:nvSpPr>
        <p:spPr bwMode="auto">
          <a:xfrm>
            <a:off x="4572000" y="19050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1" name="Line 9"/>
          <p:cNvSpPr>
            <a:spLocks noChangeShapeType="1"/>
          </p:cNvSpPr>
          <p:nvPr/>
        </p:nvSpPr>
        <p:spPr bwMode="auto">
          <a:xfrm>
            <a:off x="85344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2" name="Line 10"/>
          <p:cNvSpPr>
            <a:spLocks noChangeShapeType="1"/>
          </p:cNvSpPr>
          <p:nvPr/>
        </p:nvSpPr>
        <p:spPr bwMode="auto">
          <a:xfrm flipH="1">
            <a:off x="609600" y="19050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3" name="Line 11"/>
          <p:cNvSpPr>
            <a:spLocks noChangeShapeType="1"/>
          </p:cNvSpPr>
          <p:nvPr/>
        </p:nvSpPr>
        <p:spPr bwMode="auto">
          <a:xfrm flipH="1">
            <a:off x="533400" y="6172200"/>
            <a:ext cx="403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4" name="Line 12"/>
          <p:cNvSpPr>
            <a:spLocks noChangeShapeType="1"/>
          </p:cNvSpPr>
          <p:nvPr/>
        </p:nvSpPr>
        <p:spPr bwMode="auto">
          <a:xfrm flipV="1">
            <a:off x="5334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sz="2400" smtClean="0"/>
              <a:t> </a:t>
            </a:r>
            <a:r>
              <a:rPr lang="en-US" altLang="en-US" sz="2800" smtClean="0"/>
              <a:t>. . . . and the following files</a:t>
            </a:r>
          </a:p>
        </p:txBody>
      </p:sp>
      <p:sp>
        <p:nvSpPr>
          <p:cNvPr id="20483" name="Rectangle 3"/>
          <p:cNvSpPr>
            <a:spLocks noGrp="1" noChangeArrowheads="1"/>
          </p:cNvSpPr>
          <p:nvPr>
            <p:ph type="body" sz="half" idx="1"/>
          </p:nvPr>
        </p:nvSpPr>
        <p:spPr/>
        <p:txBody>
          <a:bodyPr/>
          <a:lstStyle/>
          <a:p>
            <a:pPr>
              <a:buFontTx/>
              <a:buNone/>
            </a:pPr>
            <a:r>
              <a:rPr lang="en-US" altLang="en-US" sz="2000" dirty="0" smtClean="0"/>
              <a:t>/* </a:t>
            </a:r>
            <a:r>
              <a:rPr lang="en-US" altLang="en-US" sz="2000" dirty="0" err="1" smtClean="0"/>
              <a:t>mkhello.c</a:t>
            </a:r>
            <a:r>
              <a:rPr lang="en-US" altLang="en-US" sz="2000" dirty="0" smtClean="0"/>
              <a:t> */</a:t>
            </a:r>
          </a:p>
          <a:p>
            <a:pPr>
              <a:buFontTx/>
              <a:buNone/>
            </a:pPr>
            <a:endParaRPr lang="en-US" altLang="en-US" sz="2000" dirty="0" smtClean="0"/>
          </a:p>
          <a:p>
            <a:pPr>
              <a:buFontTx/>
              <a:buNone/>
            </a:pPr>
            <a:r>
              <a:rPr lang="en-US" altLang="en-US" sz="2000" dirty="0" smtClean="0"/>
              <a:t>#include “</a:t>
            </a:r>
            <a:r>
              <a:rPr lang="en-US" altLang="en-US" sz="2000" dirty="0" err="1" smtClean="0"/>
              <a:t>mkfunc.h</a:t>
            </a:r>
            <a:r>
              <a:rPr lang="en-US" altLang="en-US" sz="2000" dirty="0" smtClean="0"/>
              <a:t>”</a:t>
            </a:r>
          </a:p>
          <a:p>
            <a:pPr>
              <a:buNone/>
            </a:pPr>
            <a:r>
              <a:rPr lang="en-US" altLang="en-US" sz="2000" dirty="0"/>
              <a:t>#include &lt;</a:t>
            </a:r>
            <a:r>
              <a:rPr lang="en-US" altLang="en-US" sz="2000" dirty="0" err="1"/>
              <a:t>stdio.h</a:t>
            </a:r>
            <a:r>
              <a:rPr lang="en-US" altLang="en-US" sz="2000" dirty="0"/>
              <a:t>&gt;</a:t>
            </a:r>
          </a:p>
          <a:p>
            <a:pPr>
              <a:buFontTx/>
              <a:buNone/>
            </a:pPr>
            <a:endParaRPr lang="en-US" altLang="en-US" sz="2000" dirty="0" smtClean="0"/>
          </a:p>
          <a:p>
            <a:pPr>
              <a:buFontTx/>
              <a:buNone/>
            </a:pPr>
            <a:r>
              <a:rPr lang="en-US" altLang="en-US" sz="2000" dirty="0" smtClean="0"/>
              <a:t>void </a:t>
            </a:r>
            <a:r>
              <a:rPr lang="en-US" altLang="en-US" sz="2000" dirty="0" err="1" smtClean="0"/>
              <a:t>print_hello</a:t>
            </a:r>
            <a:r>
              <a:rPr lang="en-US" altLang="en-US" sz="2000" dirty="0" smtClean="0"/>
              <a:t>() {</a:t>
            </a:r>
          </a:p>
          <a:p>
            <a:pPr>
              <a:buFontTx/>
              <a:buNone/>
            </a:pPr>
            <a:r>
              <a:rPr lang="en-US" altLang="en-US" sz="2000" dirty="0" smtClean="0"/>
              <a:t>    </a:t>
            </a:r>
            <a:r>
              <a:rPr lang="en-US" altLang="en-US" sz="2000" dirty="0" err="1" smtClean="0"/>
              <a:t>printf</a:t>
            </a:r>
            <a:r>
              <a:rPr lang="en-US" altLang="en-US" sz="2000" dirty="0" smtClean="0"/>
              <a:t>(“Hello World!\n”);</a:t>
            </a:r>
          </a:p>
          <a:p>
            <a:pPr>
              <a:buFontTx/>
              <a:buNone/>
            </a:pPr>
            <a:r>
              <a:rPr lang="en-US" altLang="en-US" sz="2000" dirty="0" smtClean="0"/>
              <a:t>}</a:t>
            </a:r>
          </a:p>
        </p:txBody>
      </p:sp>
      <p:sp>
        <p:nvSpPr>
          <p:cNvPr id="20484" name="Rectangle 4"/>
          <p:cNvSpPr>
            <a:spLocks noGrp="1" noChangeArrowheads="1"/>
          </p:cNvSpPr>
          <p:nvPr>
            <p:ph type="body" sz="half" idx="2"/>
          </p:nvPr>
        </p:nvSpPr>
        <p:spPr/>
        <p:txBody>
          <a:bodyPr/>
          <a:lstStyle/>
          <a:p>
            <a:pPr>
              <a:lnSpc>
                <a:spcPct val="90000"/>
              </a:lnSpc>
              <a:buFontTx/>
              <a:buNone/>
            </a:pPr>
            <a:r>
              <a:rPr lang="en-US" altLang="en-US" sz="1800" dirty="0" smtClean="0"/>
              <a:t>/* </a:t>
            </a:r>
            <a:r>
              <a:rPr lang="en-US" altLang="en-US" sz="1800" dirty="0" err="1" smtClean="0"/>
              <a:t>mkmain.c</a:t>
            </a:r>
            <a:r>
              <a:rPr lang="en-US" altLang="en-US" sz="1800" dirty="0" smtClean="0"/>
              <a:t> */</a:t>
            </a:r>
          </a:p>
          <a:p>
            <a:pPr>
              <a:lnSpc>
                <a:spcPct val="90000"/>
              </a:lnSpc>
              <a:buFontTx/>
              <a:buNone/>
            </a:pPr>
            <a:endParaRPr lang="en-US" altLang="en-US" sz="1800" dirty="0"/>
          </a:p>
          <a:p>
            <a:pPr>
              <a:lnSpc>
                <a:spcPct val="90000"/>
              </a:lnSpc>
              <a:buFontTx/>
              <a:buNone/>
            </a:pPr>
            <a:endParaRPr lang="en-US" altLang="en-US" sz="1800" dirty="0" smtClean="0"/>
          </a:p>
          <a:p>
            <a:pPr>
              <a:lnSpc>
                <a:spcPct val="90000"/>
              </a:lnSpc>
              <a:buFontTx/>
              <a:buNone/>
            </a:pPr>
            <a:r>
              <a:rPr lang="en-US" altLang="en-US" sz="1800" dirty="0" smtClean="0"/>
              <a:t>#include “</a:t>
            </a:r>
            <a:r>
              <a:rPr lang="en-US" altLang="en-US" sz="1800" dirty="0" err="1" smtClean="0"/>
              <a:t>mkfunc.h</a:t>
            </a:r>
            <a:r>
              <a:rPr lang="en-US" altLang="en-US" sz="1800" dirty="0" smtClean="0"/>
              <a:t>”</a:t>
            </a:r>
          </a:p>
          <a:p>
            <a:pPr>
              <a:lnSpc>
                <a:spcPct val="90000"/>
              </a:lnSpc>
              <a:buNone/>
            </a:pPr>
            <a:r>
              <a:rPr lang="en-US" altLang="en-US" sz="1800" dirty="0"/>
              <a:t>#include &lt;</a:t>
            </a:r>
            <a:r>
              <a:rPr lang="en-US" altLang="en-US" sz="1800" dirty="0" err="1"/>
              <a:t>stdio.h</a:t>
            </a:r>
            <a:r>
              <a:rPr lang="en-US" altLang="en-US" sz="1800" dirty="0" smtClean="0"/>
              <a:t>&gt;</a:t>
            </a:r>
          </a:p>
          <a:p>
            <a:pPr>
              <a:lnSpc>
                <a:spcPct val="90000"/>
              </a:lnSpc>
              <a:buFontTx/>
              <a:buNone/>
            </a:pPr>
            <a:endParaRPr lang="en-US" altLang="en-US" sz="1800" dirty="0" smtClean="0"/>
          </a:p>
          <a:p>
            <a:pPr>
              <a:lnSpc>
                <a:spcPct val="90000"/>
              </a:lnSpc>
              <a:buFontTx/>
              <a:buNone/>
            </a:pPr>
            <a:r>
              <a:rPr lang="en-US" altLang="en-US" sz="1800" dirty="0" err="1" smtClean="0"/>
              <a:t>int</a:t>
            </a:r>
            <a:r>
              <a:rPr lang="en-US" altLang="en-US" sz="1800" dirty="0" smtClean="0"/>
              <a:t> main() {</a:t>
            </a:r>
          </a:p>
          <a:p>
            <a:pPr>
              <a:lnSpc>
                <a:spcPct val="90000"/>
              </a:lnSpc>
              <a:buFontTx/>
              <a:buNone/>
            </a:pPr>
            <a:r>
              <a:rPr lang="en-US" altLang="en-US" sz="1800" dirty="0" smtClean="0"/>
              <a:t>   </a:t>
            </a:r>
            <a:r>
              <a:rPr lang="en-US" altLang="en-US" sz="1800" dirty="0" err="1" smtClean="0"/>
              <a:t>print_hello</a:t>
            </a:r>
            <a:r>
              <a:rPr lang="en-US" altLang="en-US" sz="1800" dirty="0" smtClean="0"/>
              <a:t>();</a:t>
            </a:r>
          </a:p>
          <a:p>
            <a:pPr>
              <a:lnSpc>
                <a:spcPct val="90000"/>
              </a:lnSpc>
              <a:buFontTx/>
              <a:buNone/>
            </a:pPr>
            <a:r>
              <a:rPr lang="en-US" altLang="en-US" sz="1800" dirty="0" smtClean="0"/>
              <a:t>   </a:t>
            </a:r>
            <a:r>
              <a:rPr lang="en-US" altLang="en-US" sz="1800" dirty="0" err="1" smtClean="0"/>
              <a:t>printf</a:t>
            </a:r>
            <a:r>
              <a:rPr lang="en-US" altLang="en-US" sz="1800" dirty="0" smtClean="0"/>
              <a:t>(“5 factorial is %d”, fact(5));</a:t>
            </a:r>
          </a:p>
          <a:p>
            <a:pPr>
              <a:lnSpc>
                <a:spcPct val="90000"/>
              </a:lnSpc>
              <a:buFontTx/>
              <a:buNone/>
            </a:pPr>
            <a:r>
              <a:rPr lang="en-US" altLang="en-US" sz="1800" dirty="0" smtClean="0"/>
              <a:t>   return 0;</a:t>
            </a:r>
          </a:p>
          <a:p>
            <a:pPr>
              <a:lnSpc>
                <a:spcPct val="90000"/>
              </a:lnSpc>
              <a:buFontTx/>
              <a:buNone/>
            </a:pPr>
            <a:r>
              <a:rPr lang="en-US" altLang="en-US" sz="1800" dirty="0" smtClean="0"/>
              <a:t>}</a:t>
            </a:r>
          </a:p>
          <a:p>
            <a:pPr algn="r">
              <a:lnSpc>
                <a:spcPct val="90000"/>
              </a:lnSpc>
              <a:buFontTx/>
              <a:buNone/>
            </a:pPr>
            <a:endParaRPr lang="en-US" altLang="en-US" sz="1800" dirty="0" smtClean="0"/>
          </a:p>
          <a:p>
            <a:pPr algn="r">
              <a:lnSpc>
                <a:spcPct val="90000"/>
              </a:lnSpc>
              <a:buFontTx/>
              <a:buNone/>
            </a:pPr>
            <a:endParaRPr lang="en-US" altLang="en-US" sz="1800" dirty="0" smtClean="0"/>
          </a:p>
          <a:p>
            <a:pPr algn="r">
              <a:lnSpc>
                <a:spcPct val="90000"/>
              </a:lnSpc>
              <a:buFontTx/>
              <a:buNone/>
            </a:pPr>
            <a:endParaRPr lang="en-US" altLang="en-US" sz="2000" dirty="0" smtClean="0"/>
          </a:p>
        </p:txBody>
      </p:sp>
      <p:sp>
        <p:nvSpPr>
          <p:cNvPr id="20485" name="Line 5"/>
          <p:cNvSpPr>
            <a:spLocks noChangeShapeType="1"/>
          </p:cNvSpPr>
          <p:nvPr/>
        </p:nvSpPr>
        <p:spPr bwMode="auto">
          <a:xfrm>
            <a:off x="45720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6" name="Line 6"/>
          <p:cNvSpPr>
            <a:spLocks noChangeShapeType="1"/>
          </p:cNvSpPr>
          <p:nvPr/>
        </p:nvSpPr>
        <p:spPr bwMode="auto">
          <a:xfrm>
            <a:off x="4572000" y="61722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7" name="Line 7"/>
          <p:cNvSpPr>
            <a:spLocks noChangeShapeType="1"/>
          </p:cNvSpPr>
          <p:nvPr/>
        </p:nvSpPr>
        <p:spPr bwMode="auto">
          <a:xfrm>
            <a:off x="4572000" y="19050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8" name="Line 8"/>
          <p:cNvSpPr>
            <a:spLocks noChangeShapeType="1"/>
          </p:cNvSpPr>
          <p:nvPr/>
        </p:nvSpPr>
        <p:spPr bwMode="auto">
          <a:xfrm>
            <a:off x="85344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9" name="Line 9"/>
          <p:cNvSpPr>
            <a:spLocks noChangeShapeType="1"/>
          </p:cNvSpPr>
          <p:nvPr/>
        </p:nvSpPr>
        <p:spPr bwMode="auto">
          <a:xfrm flipH="1">
            <a:off x="609600" y="19050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0" name="Line 10"/>
          <p:cNvSpPr>
            <a:spLocks noChangeShapeType="1"/>
          </p:cNvSpPr>
          <p:nvPr/>
        </p:nvSpPr>
        <p:spPr bwMode="auto">
          <a:xfrm flipH="1">
            <a:off x="533400" y="6172200"/>
            <a:ext cx="403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1" name="Line 11"/>
          <p:cNvSpPr>
            <a:spLocks noChangeShapeType="1"/>
          </p:cNvSpPr>
          <p:nvPr/>
        </p:nvSpPr>
        <p:spPr bwMode="auto">
          <a:xfrm flipV="1">
            <a:off x="533400" y="19050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a:xfrm>
            <a:off x="685800" y="381000"/>
            <a:ext cx="7772400" cy="762000"/>
          </a:xfrm>
        </p:spPr>
        <p:txBody>
          <a:bodyPr/>
          <a:lstStyle/>
          <a:p>
            <a:pPr eaLnBrk="1" hangingPunct="1"/>
            <a:r>
              <a:rPr lang="en-US" altLang="en-US" sz="3600" dirty="0" err="1" smtClean="0"/>
              <a:t>Makefile</a:t>
            </a:r>
            <a:r>
              <a:rPr lang="en-US" altLang="en-US" sz="3600" dirty="0" smtClean="0"/>
              <a:t> details</a:t>
            </a:r>
          </a:p>
        </p:txBody>
      </p:sp>
      <p:sp>
        <p:nvSpPr>
          <p:cNvPr id="3" name="Content Placeholder 2"/>
          <p:cNvSpPr>
            <a:spLocks noGrp="1"/>
          </p:cNvSpPr>
          <p:nvPr>
            <p:ph idx="4294967295"/>
          </p:nvPr>
        </p:nvSpPr>
        <p:spPr>
          <a:xfrm>
            <a:off x="609600" y="1295400"/>
            <a:ext cx="7772400" cy="4419600"/>
          </a:xfrm>
        </p:spPr>
        <p:txBody>
          <a:bodyPr/>
          <a:lstStyle/>
          <a:p>
            <a:pPr eaLnBrk="1" hangingPunct="1"/>
            <a:r>
              <a:rPr lang="en-US" altLang="en-US" sz="1800" dirty="0" smtClean="0"/>
              <a:t>Compiling our example would look like: </a:t>
            </a:r>
          </a:p>
          <a:p>
            <a:pPr eaLnBrk="1" hangingPunct="1">
              <a:buFontTx/>
              <a:buNone/>
            </a:pPr>
            <a:r>
              <a:rPr lang="en-US" altLang="en-US" sz="1800" dirty="0" smtClean="0"/>
              <a:t>		</a:t>
            </a:r>
            <a:r>
              <a:rPr lang="en-US" altLang="en-US" sz="1800" dirty="0" err="1" smtClean="0"/>
              <a:t>gcc</a:t>
            </a:r>
            <a:r>
              <a:rPr lang="en-US" altLang="en-US" sz="1800" dirty="0" smtClean="0"/>
              <a:t> -</a:t>
            </a:r>
            <a:r>
              <a:rPr lang="en-US" altLang="en-US" sz="1800" dirty="0" err="1" smtClean="0"/>
              <a:t>ansi</a:t>
            </a:r>
            <a:r>
              <a:rPr lang="en-US" altLang="en-US" sz="1800" dirty="0" smtClean="0"/>
              <a:t> </a:t>
            </a:r>
            <a:r>
              <a:rPr lang="en-US" altLang="en-US" sz="1800" dirty="0"/>
              <a:t>-</a:t>
            </a:r>
            <a:r>
              <a:rPr lang="en-US" altLang="en-US" sz="1800" dirty="0" smtClean="0"/>
              <a:t>pedantic </a:t>
            </a:r>
            <a:r>
              <a:rPr lang="en-US" altLang="en-US" sz="1800" dirty="0"/>
              <a:t>-</a:t>
            </a:r>
            <a:r>
              <a:rPr lang="en-US" altLang="en-US" sz="1800" dirty="0" smtClean="0"/>
              <a:t>o </a:t>
            </a:r>
            <a:r>
              <a:rPr lang="en-US" altLang="en-US" sz="1800" dirty="0" err="1" smtClean="0"/>
              <a:t>mkprog</a:t>
            </a:r>
            <a:r>
              <a:rPr lang="en-US" altLang="en-US" sz="1800" dirty="0" smtClean="0"/>
              <a:t> </a:t>
            </a:r>
            <a:r>
              <a:rPr lang="en-US" altLang="en-US" sz="1800" dirty="0" err="1" smtClean="0"/>
              <a:t>mkmain.c</a:t>
            </a:r>
            <a:r>
              <a:rPr lang="en-US" altLang="en-US" sz="1800" dirty="0" smtClean="0"/>
              <a:t> </a:t>
            </a:r>
            <a:r>
              <a:rPr lang="en-US" altLang="en-US" sz="1800" dirty="0" err="1" smtClean="0"/>
              <a:t>mkhello.c</a:t>
            </a:r>
            <a:r>
              <a:rPr lang="en-US" altLang="en-US" sz="1800" dirty="0" smtClean="0"/>
              <a:t> </a:t>
            </a:r>
            <a:r>
              <a:rPr lang="en-US" altLang="en-US" sz="1800" dirty="0" err="1" smtClean="0"/>
              <a:t>mkfact.c</a:t>
            </a:r>
            <a:r>
              <a:rPr lang="en-US" altLang="en-US" sz="1800" dirty="0" smtClean="0"/>
              <a:t>  </a:t>
            </a:r>
          </a:p>
          <a:p>
            <a:pPr eaLnBrk="1" hangingPunct="1">
              <a:buFontTx/>
              <a:buNone/>
            </a:pPr>
            <a:r>
              <a:rPr lang="en-US" altLang="en-US" sz="1800" dirty="0" smtClean="0"/>
              <a:t>		OR </a:t>
            </a:r>
            <a:r>
              <a:rPr lang="en-US" altLang="en-US" sz="1800" dirty="0" err="1" smtClean="0"/>
              <a:t>gcc</a:t>
            </a:r>
            <a:r>
              <a:rPr lang="en-US" altLang="en-US" sz="1800" dirty="0" smtClean="0"/>
              <a:t> </a:t>
            </a:r>
            <a:r>
              <a:rPr lang="en-US" altLang="en-US" sz="1800" dirty="0"/>
              <a:t>-</a:t>
            </a:r>
            <a:r>
              <a:rPr lang="en-US" altLang="en-US" sz="1800" dirty="0" err="1" smtClean="0"/>
              <a:t>ansi</a:t>
            </a:r>
            <a:r>
              <a:rPr lang="en-US" altLang="en-US" sz="1800" dirty="0" smtClean="0"/>
              <a:t> </a:t>
            </a:r>
            <a:r>
              <a:rPr lang="en-US" altLang="en-US" sz="1800" dirty="0"/>
              <a:t>-</a:t>
            </a:r>
            <a:r>
              <a:rPr lang="en-US" altLang="en-US" sz="1800" dirty="0" smtClean="0"/>
              <a:t>pedantic </a:t>
            </a:r>
            <a:r>
              <a:rPr lang="en-US" altLang="en-US" sz="1800" dirty="0" err="1"/>
              <a:t>mkmain.c</a:t>
            </a:r>
            <a:r>
              <a:rPr lang="en-US" altLang="en-US" sz="1800" dirty="0"/>
              <a:t> </a:t>
            </a:r>
            <a:r>
              <a:rPr lang="en-US" altLang="en-US" sz="1800" dirty="0" err="1" smtClean="0"/>
              <a:t>mkhello.c</a:t>
            </a:r>
            <a:r>
              <a:rPr lang="en-US" altLang="en-US" sz="1800" dirty="0" smtClean="0"/>
              <a:t> </a:t>
            </a:r>
            <a:r>
              <a:rPr lang="en-US" altLang="en-US" sz="1800" dirty="0" err="1" smtClean="0"/>
              <a:t>mkfact.c</a:t>
            </a:r>
            <a:r>
              <a:rPr lang="en-US" altLang="en-US" sz="1800" dirty="0" smtClean="0"/>
              <a:t> -o </a:t>
            </a:r>
            <a:r>
              <a:rPr lang="en-US" altLang="en-US" sz="1800" dirty="0" err="1" smtClean="0"/>
              <a:t>mkprog</a:t>
            </a:r>
            <a:r>
              <a:rPr lang="en-US" altLang="en-US" sz="1800" dirty="0" smtClean="0"/>
              <a:t> </a:t>
            </a:r>
          </a:p>
          <a:p>
            <a:pPr eaLnBrk="1" hangingPunct="1"/>
            <a:r>
              <a:rPr lang="en-US" altLang="en-US" sz="1800" dirty="0" smtClean="0"/>
              <a:t>The basic </a:t>
            </a:r>
            <a:r>
              <a:rPr lang="en-US" altLang="en-US" sz="1800" dirty="0" err="1" smtClean="0"/>
              <a:t>makefile</a:t>
            </a:r>
            <a:r>
              <a:rPr lang="en-US" altLang="en-US" sz="1800" dirty="0" smtClean="0"/>
              <a:t> is composed of lines: </a:t>
            </a:r>
          </a:p>
          <a:p>
            <a:pPr eaLnBrk="1" hangingPunct="1">
              <a:buFontTx/>
              <a:buNone/>
            </a:pPr>
            <a:r>
              <a:rPr lang="en-US" altLang="en-US" sz="1800" i="1" dirty="0" smtClean="0"/>
              <a:t>		target: dependencies </a:t>
            </a:r>
          </a:p>
          <a:p>
            <a:pPr eaLnBrk="1" hangingPunct="1">
              <a:buFontTx/>
              <a:buNone/>
            </a:pPr>
            <a:r>
              <a:rPr lang="en-US" altLang="en-US" sz="1800" i="1" dirty="0" smtClean="0"/>
              <a:t>		[tab] system command         </a:t>
            </a:r>
            <a:r>
              <a:rPr lang="en-US" altLang="en-US" sz="1800" dirty="0" smtClean="0"/>
              <a:t>[These are known as </a:t>
            </a:r>
            <a:r>
              <a:rPr lang="en-US" altLang="en-US" sz="1800" i="1" dirty="0" smtClean="0"/>
              <a:t>rules</a:t>
            </a:r>
            <a:r>
              <a:rPr lang="en-US" altLang="en-US" sz="1800" dirty="0" smtClean="0"/>
              <a:t>]</a:t>
            </a:r>
          </a:p>
          <a:p>
            <a:pPr eaLnBrk="1" hangingPunct="1"/>
            <a:r>
              <a:rPr lang="en-US" altLang="en-US" sz="1800" i="1" dirty="0" smtClean="0"/>
              <a:t>“all” </a:t>
            </a:r>
            <a:r>
              <a:rPr lang="en-US" altLang="en-US" sz="1800" dirty="0" smtClean="0"/>
              <a:t>is the default target for </a:t>
            </a:r>
            <a:r>
              <a:rPr lang="en-US" altLang="en-US" sz="1800" dirty="0" err="1" smtClean="0"/>
              <a:t>makefiles</a:t>
            </a:r>
            <a:r>
              <a:rPr lang="en-US" altLang="en-US" sz="1800" dirty="0" smtClean="0"/>
              <a:t> </a:t>
            </a:r>
          </a:p>
          <a:p>
            <a:pPr eaLnBrk="1" hangingPunct="1">
              <a:buFontTx/>
              <a:buNone/>
            </a:pPr>
            <a:r>
              <a:rPr lang="en-US" altLang="en-US" sz="1800" dirty="0" smtClean="0"/>
              <a:t>		% make all</a:t>
            </a:r>
          </a:p>
          <a:p>
            <a:pPr eaLnBrk="1" hangingPunct="1">
              <a:buFontTx/>
              <a:buNone/>
            </a:pPr>
            <a:r>
              <a:rPr lang="en-US" altLang="en-US" sz="1800" dirty="0" smtClean="0"/>
              <a:t>	This executes: </a:t>
            </a:r>
            <a:r>
              <a:rPr lang="en-US" altLang="en-US" sz="1800" dirty="0" err="1" smtClean="0"/>
              <a:t>gcc</a:t>
            </a:r>
            <a:r>
              <a:rPr lang="en-US" altLang="en-US" sz="1800" dirty="0" smtClean="0"/>
              <a:t> </a:t>
            </a:r>
            <a:r>
              <a:rPr lang="en-US" altLang="en-US" sz="1800" dirty="0"/>
              <a:t>–</a:t>
            </a:r>
            <a:r>
              <a:rPr lang="en-US" altLang="en-US" sz="1800" dirty="0" err="1"/>
              <a:t>ansi</a:t>
            </a:r>
            <a:r>
              <a:rPr lang="en-US" altLang="en-US" sz="1800" dirty="0"/>
              <a:t> –pedantic </a:t>
            </a:r>
            <a:r>
              <a:rPr lang="en-US" altLang="en-US" sz="1800" dirty="0" err="1"/>
              <a:t>mkmain.c</a:t>
            </a:r>
            <a:r>
              <a:rPr lang="en-US" altLang="en-US" sz="1800" dirty="0"/>
              <a:t> </a:t>
            </a:r>
            <a:r>
              <a:rPr lang="en-US" altLang="en-US" sz="1800" dirty="0" err="1" smtClean="0"/>
              <a:t>mkhello.c</a:t>
            </a:r>
            <a:r>
              <a:rPr lang="en-US" altLang="en-US" sz="1800" dirty="0" smtClean="0"/>
              <a:t> </a:t>
            </a:r>
            <a:r>
              <a:rPr lang="en-US" altLang="en-US" sz="1800" dirty="0" err="1" smtClean="0"/>
              <a:t>mkfact.c</a:t>
            </a:r>
            <a:r>
              <a:rPr lang="en-US" altLang="en-US" sz="1800" dirty="0" smtClean="0"/>
              <a:t> -o </a:t>
            </a:r>
            <a:r>
              <a:rPr lang="en-US" altLang="en-US" sz="1800" dirty="0" err="1" smtClean="0"/>
              <a:t>mkprog</a:t>
            </a:r>
            <a:r>
              <a:rPr lang="en-US" altLang="en-US" sz="1800" dirty="0" smtClean="0"/>
              <a:t> </a:t>
            </a:r>
          </a:p>
          <a:p>
            <a:pPr eaLnBrk="1" hangingPunct="1"/>
            <a:r>
              <a:rPr lang="en-US" altLang="en-US" sz="1800" dirty="0" smtClean="0"/>
              <a:t>The </a:t>
            </a:r>
            <a:r>
              <a:rPr lang="en-US" altLang="en-US" sz="1800" i="1" dirty="0" smtClean="0"/>
              <a:t>make </a:t>
            </a:r>
            <a:r>
              <a:rPr lang="en-US" altLang="en-US" sz="1800" dirty="0" smtClean="0"/>
              <a:t>utility will execute this target, “all”, by default, if no other one is specified, so the following command has the same effect:</a:t>
            </a:r>
          </a:p>
          <a:p>
            <a:pPr lvl="1" eaLnBrk="1" hangingPunct="1">
              <a:buFontTx/>
              <a:buNone/>
            </a:pPr>
            <a:r>
              <a:rPr lang="en-US" altLang="en-US" sz="1800" dirty="0" smtClean="0"/>
              <a:t>		% make       /* target “all” is implied */</a:t>
            </a:r>
          </a:p>
          <a:p>
            <a:pPr algn="r" eaLnBrk="1" hangingPunct="1">
              <a:buFontTx/>
              <a:buNone/>
            </a:pPr>
            <a:endParaRPr lang="en-US" altLang="en-US"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sz="3600" smtClean="0"/>
              <a:t>How arguments are passed to main()</a:t>
            </a:r>
          </a:p>
        </p:txBody>
      </p:sp>
      <p:sp>
        <p:nvSpPr>
          <p:cNvPr id="3075" name="Rectangle 3"/>
          <p:cNvSpPr>
            <a:spLocks noGrp="1" noChangeArrowheads="1"/>
          </p:cNvSpPr>
          <p:nvPr>
            <p:ph type="body" idx="1"/>
          </p:nvPr>
        </p:nvSpPr>
        <p:spPr>
          <a:xfrm>
            <a:off x="685800" y="1981200"/>
            <a:ext cx="7772400" cy="4495800"/>
          </a:xfrm>
        </p:spPr>
        <p:txBody>
          <a:bodyPr/>
          <a:lstStyle/>
          <a:p>
            <a:pPr eaLnBrk="1" hangingPunct="1"/>
            <a:r>
              <a:rPr lang="en-US" altLang="en-US" sz="2800" dirty="0" smtClean="0"/>
              <a:t>We know that, when we call a function in a C program, arguments can be passed to the function.</a:t>
            </a:r>
          </a:p>
          <a:p>
            <a:pPr eaLnBrk="1" hangingPunct="1"/>
            <a:r>
              <a:rPr lang="en-US" altLang="en-US" sz="2800" dirty="0" smtClean="0"/>
              <a:t>When we execute a C program from the command line, we can also pass arguments to main().</a:t>
            </a:r>
          </a:p>
          <a:p>
            <a:pPr eaLnBrk="1" hangingPunct="1"/>
            <a:r>
              <a:rPr lang="en-US" altLang="en-US" sz="2800" dirty="0" smtClean="0"/>
              <a:t>Let’s see how this is done.</a:t>
            </a:r>
          </a:p>
          <a:p>
            <a:pPr algn="r" eaLnBrk="1" hangingPunct="1">
              <a:buFontTx/>
              <a:buNone/>
            </a:pPr>
            <a:endParaRPr lang="en-US" altLang="en-US" sz="20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57200"/>
            <a:ext cx="7772400" cy="838200"/>
          </a:xfrm>
        </p:spPr>
        <p:txBody>
          <a:bodyPr/>
          <a:lstStyle/>
          <a:p>
            <a:r>
              <a:rPr lang="en-US" altLang="en-US" dirty="0" err="1" smtClean="0"/>
              <a:t>Makefile</a:t>
            </a:r>
            <a:r>
              <a:rPr lang="en-US" altLang="en-US" dirty="0" smtClean="0"/>
              <a:t> for the above program</a:t>
            </a:r>
          </a:p>
        </p:txBody>
      </p:sp>
      <p:sp>
        <p:nvSpPr>
          <p:cNvPr id="21507" name="Rectangle 3"/>
          <p:cNvSpPr>
            <a:spLocks noGrp="1" noChangeArrowheads="1"/>
          </p:cNvSpPr>
          <p:nvPr>
            <p:ph type="body" idx="1"/>
          </p:nvPr>
        </p:nvSpPr>
        <p:spPr>
          <a:xfrm>
            <a:off x="685800" y="1371600"/>
            <a:ext cx="7772400" cy="4800600"/>
          </a:xfrm>
        </p:spPr>
        <p:txBody>
          <a:bodyPr/>
          <a:lstStyle/>
          <a:p>
            <a:pPr>
              <a:buFontTx/>
              <a:buNone/>
            </a:pPr>
            <a:r>
              <a:rPr lang="en-US" altLang="en-US" sz="1600" dirty="0" smtClean="0"/>
              <a:t>all: </a:t>
            </a:r>
            <a:r>
              <a:rPr lang="en-US" altLang="en-US" sz="1600" dirty="0" err="1" smtClean="0"/>
              <a:t>mkprog</a:t>
            </a:r>
            <a:endParaRPr lang="en-US" altLang="en-US" sz="1600" dirty="0" smtClean="0"/>
          </a:p>
          <a:p>
            <a:pPr>
              <a:buFontTx/>
              <a:buNone/>
            </a:pPr>
            <a:endParaRPr lang="en-US" altLang="en-US" sz="1600" dirty="0" smtClean="0"/>
          </a:p>
          <a:p>
            <a:pPr>
              <a:buFontTx/>
              <a:buNone/>
            </a:pPr>
            <a:r>
              <a:rPr lang="en-US" altLang="en-US" sz="1600" dirty="0" err="1" smtClean="0"/>
              <a:t>mkprog</a:t>
            </a:r>
            <a:r>
              <a:rPr lang="en-US" altLang="en-US" sz="1600" dirty="0" smtClean="0"/>
              <a:t>: </a:t>
            </a:r>
            <a:r>
              <a:rPr lang="en-US" altLang="en-US" sz="1600" dirty="0" err="1" smtClean="0"/>
              <a:t>mkmain.o</a:t>
            </a:r>
            <a:r>
              <a:rPr lang="en-US" altLang="en-US" sz="1600" dirty="0" smtClean="0"/>
              <a:t> </a:t>
            </a:r>
            <a:r>
              <a:rPr lang="en-US" altLang="en-US" sz="1600" dirty="0" err="1" smtClean="0"/>
              <a:t>mkfact.o</a:t>
            </a:r>
            <a:r>
              <a:rPr lang="en-US" altLang="en-US" sz="1600" dirty="0" smtClean="0"/>
              <a:t> </a:t>
            </a:r>
            <a:r>
              <a:rPr lang="en-US" altLang="en-US" sz="1600" dirty="0" err="1" smtClean="0"/>
              <a:t>mkhello.o</a:t>
            </a:r>
            <a:endParaRPr lang="en-US" altLang="en-US" sz="1600" dirty="0" smtClean="0"/>
          </a:p>
          <a:p>
            <a:pPr>
              <a:buFontTx/>
              <a:buNone/>
            </a:pPr>
            <a:r>
              <a:rPr lang="en-US" altLang="en-US" sz="1600" dirty="0" smtClean="0"/>
              <a:t>		</a:t>
            </a:r>
            <a:r>
              <a:rPr lang="en-US" altLang="en-US" sz="1600" dirty="0" err="1" smtClean="0"/>
              <a:t>gcc</a:t>
            </a:r>
            <a:r>
              <a:rPr lang="en-US" altLang="en-US" sz="1600" dirty="0" smtClean="0"/>
              <a:t> </a:t>
            </a:r>
            <a:r>
              <a:rPr lang="en-US" altLang="en-US" sz="1600" dirty="0" err="1" smtClean="0"/>
              <a:t>mkmain.o</a:t>
            </a:r>
            <a:r>
              <a:rPr lang="en-US" altLang="en-US" sz="1600" dirty="0" smtClean="0"/>
              <a:t> </a:t>
            </a:r>
            <a:r>
              <a:rPr lang="en-US" altLang="en-US" sz="1600" dirty="0" err="1" smtClean="0"/>
              <a:t>mkfact.o</a:t>
            </a:r>
            <a:r>
              <a:rPr lang="en-US" altLang="en-US" sz="1600" dirty="0" smtClean="0"/>
              <a:t> </a:t>
            </a:r>
            <a:r>
              <a:rPr lang="en-US" altLang="en-US" sz="1600" dirty="0" err="1" smtClean="0"/>
              <a:t>mkhello.o</a:t>
            </a:r>
            <a:r>
              <a:rPr lang="en-US" altLang="en-US" sz="1600" dirty="0" smtClean="0"/>
              <a:t> -o </a:t>
            </a:r>
            <a:r>
              <a:rPr lang="en-US" altLang="en-US" sz="1600" dirty="0" err="1" smtClean="0"/>
              <a:t>mkprog</a:t>
            </a:r>
            <a:endParaRPr lang="en-US" altLang="en-US" sz="1600" dirty="0" smtClean="0"/>
          </a:p>
          <a:p>
            <a:pPr>
              <a:buFontTx/>
              <a:buNone/>
            </a:pPr>
            <a:endParaRPr lang="en-US" altLang="en-US" sz="1600" dirty="0" smtClean="0"/>
          </a:p>
          <a:p>
            <a:pPr>
              <a:buFontTx/>
              <a:buNone/>
            </a:pPr>
            <a:r>
              <a:rPr lang="en-US" altLang="en-US" sz="1600" dirty="0" err="1" smtClean="0"/>
              <a:t>mkmain.o</a:t>
            </a:r>
            <a:r>
              <a:rPr lang="en-US" altLang="en-US" sz="1600" dirty="0" smtClean="0"/>
              <a:t>: </a:t>
            </a:r>
            <a:r>
              <a:rPr lang="en-US" altLang="en-US" sz="1600" dirty="0" err="1" smtClean="0"/>
              <a:t>mkmain.c</a:t>
            </a:r>
            <a:endParaRPr lang="en-US" altLang="en-US" sz="1600" dirty="0" smtClean="0"/>
          </a:p>
          <a:p>
            <a:pPr>
              <a:buFontTx/>
              <a:buNone/>
            </a:pPr>
            <a:r>
              <a:rPr lang="en-US" altLang="en-US" sz="1600" dirty="0" smtClean="0"/>
              <a:t>		</a:t>
            </a:r>
            <a:r>
              <a:rPr lang="en-US" altLang="en-US" sz="1600" dirty="0" err="1" smtClean="0"/>
              <a:t>gcc</a:t>
            </a:r>
            <a:r>
              <a:rPr lang="en-US" altLang="en-US" sz="1600" dirty="0" smtClean="0"/>
              <a:t> </a:t>
            </a:r>
            <a:r>
              <a:rPr lang="en-US" altLang="en-US" sz="1600" dirty="0"/>
              <a:t>-</a:t>
            </a:r>
            <a:r>
              <a:rPr lang="en-US" altLang="en-US" sz="1600" dirty="0" err="1" smtClean="0"/>
              <a:t>ansi</a:t>
            </a:r>
            <a:r>
              <a:rPr lang="en-US" altLang="en-US" sz="1600" dirty="0" smtClean="0"/>
              <a:t> </a:t>
            </a:r>
            <a:r>
              <a:rPr lang="en-US" altLang="en-US" sz="1600" dirty="0"/>
              <a:t>-</a:t>
            </a:r>
            <a:r>
              <a:rPr lang="en-US" altLang="en-US" sz="1600" dirty="0" smtClean="0"/>
              <a:t>pedantic </a:t>
            </a:r>
            <a:r>
              <a:rPr lang="en-US" altLang="en-US" sz="1600" dirty="0"/>
              <a:t>-</a:t>
            </a:r>
            <a:r>
              <a:rPr lang="en-US" altLang="en-US" sz="1600" dirty="0" smtClean="0"/>
              <a:t>c </a:t>
            </a:r>
            <a:r>
              <a:rPr lang="en-US" altLang="en-US" sz="1600" dirty="0" err="1" smtClean="0"/>
              <a:t>mkmain.c</a:t>
            </a:r>
            <a:endParaRPr lang="en-US" altLang="en-US" sz="1600" dirty="0" smtClean="0"/>
          </a:p>
          <a:p>
            <a:pPr>
              <a:buFontTx/>
              <a:buNone/>
            </a:pPr>
            <a:endParaRPr lang="en-US" altLang="en-US" sz="1600" dirty="0" smtClean="0"/>
          </a:p>
          <a:p>
            <a:pPr>
              <a:buFontTx/>
              <a:buNone/>
            </a:pPr>
            <a:r>
              <a:rPr lang="en-US" altLang="en-US" sz="1600" dirty="0" err="1" smtClean="0"/>
              <a:t>mkfact.o</a:t>
            </a:r>
            <a:r>
              <a:rPr lang="en-US" altLang="en-US" sz="1600" dirty="0" smtClean="0"/>
              <a:t>: </a:t>
            </a:r>
            <a:r>
              <a:rPr lang="en-US" altLang="en-US" sz="1600" dirty="0" err="1" smtClean="0"/>
              <a:t>mkfact.c</a:t>
            </a:r>
            <a:endParaRPr lang="en-US" altLang="en-US" sz="1600" dirty="0" smtClean="0"/>
          </a:p>
          <a:p>
            <a:pPr>
              <a:buFontTx/>
              <a:buNone/>
            </a:pPr>
            <a:r>
              <a:rPr lang="en-US" altLang="en-US" sz="1600" dirty="0" smtClean="0"/>
              <a:t>		</a:t>
            </a:r>
            <a:r>
              <a:rPr lang="en-US" altLang="en-US" sz="1600" dirty="0" err="1" smtClean="0"/>
              <a:t>gcc</a:t>
            </a:r>
            <a:r>
              <a:rPr lang="en-US" altLang="en-US" sz="1600" dirty="0" smtClean="0"/>
              <a:t> </a:t>
            </a:r>
            <a:r>
              <a:rPr lang="en-US" altLang="en-US" sz="1600" dirty="0"/>
              <a:t>-</a:t>
            </a:r>
            <a:r>
              <a:rPr lang="en-US" altLang="en-US" sz="1600" dirty="0" err="1" smtClean="0"/>
              <a:t>ansi</a:t>
            </a:r>
            <a:r>
              <a:rPr lang="en-US" altLang="en-US" sz="1600" dirty="0" smtClean="0"/>
              <a:t> </a:t>
            </a:r>
            <a:r>
              <a:rPr lang="en-US" altLang="en-US" sz="1600" dirty="0"/>
              <a:t>-</a:t>
            </a:r>
            <a:r>
              <a:rPr lang="en-US" altLang="en-US" sz="1600" dirty="0" smtClean="0"/>
              <a:t>pedantic </a:t>
            </a:r>
            <a:r>
              <a:rPr lang="en-US" altLang="en-US" sz="1600" dirty="0"/>
              <a:t>-</a:t>
            </a:r>
            <a:r>
              <a:rPr lang="en-US" altLang="en-US" sz="1600" dirty="0" smtClean="0"/>
              <a:t>c </a:t>
            </a:r>
            <a:r>
              <a:rPr lang="en-US" altLang="en-US" sz="1600" dirty="0" err="1" smtClean="0"/>
              <a:t>mkfact.c</a:t>
            </a:r>
            <a:endParaRPr lang="en-US" altLang="en-US" sz="1600" dirty="0" smtClean="0"/>
          </a:p>
          <a:p>
            <a:pPr>
              <a:buFontTx/>
              <a:buNone/>
            </a:pPr>
            <a:endParaRPr lang="en-US" altLang="en-US" sz="1600" dirty="0" smtClean="0"/>
          </a:p>
          <a:p>
            <a:pPr>
              <a:buFontTx/>
              <a:buNone/>
            </a:pPr>
            <a:r>
              <a:rPr lang="en-US" altLang="en-US" sz="1600" dirty="0" err="1" smtClean="0"/>
              <a:t>mkhello.o</a:t>
            </a:r>
            <a:r>
              <a:rPr lang="en-US" altLang="en-US" sz="1600" dirty="0" smtClean="0"/>
              <a:t>: </a:t>
            </a:r>
            <a:r>
              <a:rPr lang="en-US" altLang="en-US" sz="1600" dirty="0" err="1" smtClean="0"/>
              <a:t>mkhello.c</a:t>
            </a:r>
            <a:endParaRPr lang="en-US" altLang="en-US" sz="1600" dirty="0" smtClean="0"/>
          </a:p>
          <a:p>
            <a:pPr>
              <a:buFontTx/>
              <a:buNone/>
            </a:pPr>
            <a:r>
              <a:rPr lang="en-US" altLang="en-US" sz="1600" dirty="0" smtClean="0"/>
              <a:t>		</a:t>
            </a:r>
            <a:r>
              <a:rPr lang="en-US" altLang="en-US" sz="1600" dirty="0" err="1" smtClean="0"/>
              <a:t>gcc</a:t>
            </a:r>
            <a:r>
              <a:rPr lang="en-US" altLang="en-US" sz="1600" dirty="0" smtClean="0"/>
              <a:t> </a:t>
            </a:r>
            <a:r>
              <a:rPr lang="en-US" altLang="en-US" sz="1600" dirty="0"/>
              <a:t>-</a:t>
            </a:r>
            <a:r>
              <a:rPr lang="en-US" altLang="en-US" sz="1600" dirty="0" err="1" smtClean="0"/>
              <a:t>ansi</a:t>
            </a:r>
            <a:r>
              <a:rPr lang="en-US" altLang="en-US" sz="1600" dirty="0" smtClean="0"/>
              <a:t> </a:t>
            </a:r>
            <a:r>
              <a:rPr lang="en-US" altLang="en-US" sz="1600" dirty="0"/>
              <a:t>-</a:t>
            </a:r>
            <a:r>
              <a:rPr lang="en-US" altLang="en-US" sz="1600" dirty="0" smtClean="0"/>
              <a:t>pedantic </a:t>
            </a:r>
            <a:r>
              <a:rPr lang="en-US" altLang="en-US" sz="1600" dirty="0"/>
              <a:t>-</a:t>
            </a:r>
            <a:r>
              <a:rPr lang="en-US" altLang="en-US" sz="1600" dirty="0" smtClean="0"/>
              <a:t>c </a:t>
            </a:r>
            <a:r>
              <a:rPr lang="en-US" altLang="en-US" sz="1600" dirty="0" err="1" smtClean="0"/>
              <a:t>mkhello.c</a:t>
            </a:r>
            <a:endParaRPr lang="en-US" altLang="en-US" sz="1600" dirty="0" smtClean="0"/>
          </a:p>
          <a:p>
            <a:pPr>
              <a:buFontTx/>
              <a:buNone/>
            </a:pPr>
            <a:endParaRPr lang="en-US" altLang="en-US" sz="1600" dirty="0" smtClean="0"/>
          </a:p>
          <a:p>
            <a:pPr>
              <a:buFontTx/>
              <a:buNone/>
            </a:pPr>
            <a:r>
              <a:rPr lang="en-US" altLang="en-US" sz="1600" dirty="0" smtClean="0"/>
              <a:t>clean:</a:t>
            </a:r>
          </a:p>
          <a:p>
            <a:pPr>
              <a:buFontTx/>
              <a:buNone/>
            </a:pPr>
            <a:r>
              <a:rPr lang="en-US" altLang="en-US" sz="1600" dirty="0" smtClean="0"/>
              <a:t>		</a:t>
            </a:r>
            <a:r>
              <a:rPr lang="en-US" altLang="en-US" sz="1600" dirty="0" err="1" smtClean="0"/>
              <a:t>rm</a:t>
            </a:r>
            <a:r>
              <a:rPr lang="en-US" altLang="en-US" sz="1600" dirty="0" smtClean="0"/>
              <a:t> -</a:t>
            </a:r>
            <a:r>
              <a:rPr lang="en-US" altLang="en-US" sz="1600" dirty="0" err="1" smtClean="0"/>
              <a:t>rf</a:t>
            </a:r>
            <a:r>
              <a:rPr lang="en-US" altLang="en-US" sz="1600" dirty="0" smtClean="0"/>
              <a:t>  *.o  </a:t>
            </a:r>
            <a:r>
              <a:rPr lang="en-US" altLang="en-US" sz="1600" dirty="0" err="1" smtClean="0"/>
              <a:t>mkprog</a:t>
            </a:r>
            <a:endParaRPr lang="en-US" altLang="en-US" sz="1600" dirty="0" smtClean="0"/>
          </a:p>
          <a:p>
            <a:pPr algn="r">
              <a:buFontTx/>
              <a:buNone/>
            </a:pPr>
            <a:endParaRPr lang="en-US" altLang="en-US" sz="20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Dependency Table</a:t>
            </a:r>
          </a:p>
        </p:txBody>
      </p:sp>
      <p:sp>
        <p:nvSpPr>
          <p:cNvPr id="24579" name="Rectangle 3"/>
          <p:cNvSpPr>
            <a:spLocks noGrp="1" noChangeArrowheads="1"/>
          </p:cNvSpPr>
          <p:nvPr>
            <p:ph type="body" idx="1"/>
          </p:nvPr>
        </p:nvSpPr>
        <p:spPr/>
        <p:txBody>
          <a:bodyPr/>
          <a:lstStyle/>
          <a:p>
            <a:pPr>
              <a:lnSpc>
                <a:spcPct val="90000"/>
              </a:lnSpc>
            </a:pPr>
            <a:r>
              <a:rPr lang="en-US" altLang="en-US" sz="2800" dirty="0" smtClean="0"/>
              <a:t>Based on the </a:t>
            </a:r>
            <a:r>
              <a:rPr lang="en-US" altLang="en-US" sz="2800" dirty="0" err="1" smtClean="0"/>
              <a:t>makefile</a:t>
            </a:r>
            <a:r>
              <a:rPr lang="en-US" altLang="en-US" sz="2800" dirty="0" smtClean="0"/>
              <a:t> above, make will create </a:t>
            </a:r>
            <a:r>
              <a:rPr lang="en-US" altLang="en-US" sz="2800" i="1" dirty="0" smtClean="0"/>
              <a:t>a dependency table</a:t>
            </a:r>
            <a:r>
              <a:rPr lang="en-US" altLang="en-US" sz="2800" dirty="0" smtClean="0"/>
              <a:t>:</a:t>
            </a:r>
          </a:p>
          <a:p>
            <a:pPr>
              <a:lnSpc>
                <a:spcPct val="90000"/>
              </a:lnSpc>
              <a:buFontTx/>
              <a:buNone/>
            </a:pPr>
            <a:r>
              <a:rPr lang="en-US" altLang="en-US" sz="2800" dirty="0" smtClean="0"/>
              <a:t>				</a:t>
            </a:r>
            <a:r>
              <a:rPr lang="en-US" altLang="en-US" sz="1800" dirty="0" err="1" smtClean="0"/>
              <a:t>mkprog</a:t>
            </a:r>
            <a:endParaRPr lang="en-US" altLang="en-US" sz="1800" dirty="0" smtClean="0"/>
          </a:p>
          <a:p>
            <a:pPr>
              <a:lnSpc>
                <a:spcPct val="90000"/>
              </a:lnSpc>
              <a:buFontTx/>
              <a:buNone/>
            </a:pPr>
            <a:endParaRPr lang="en-US" altLang="en-US" sz="1800" dirty="0" smtClean="0"/>
          </a:p>
          <a:p>
            <a:pPr>
              <a:lnSpc>
                <a:spcPct val="90000"/>
              </a:lnSpc>
              <a:buFontTx/>
              <a:buNone/>
            </a:pPr>
            <a:r>
              <a:rPr lang="en-US" altLang="en-US" sz="1800" dirty="0" err="1" smtClean="0"/>
              <a:t>mkmain.o</a:t>
            </a:r>
            <a:r>
              <a:rPr lang="en-US" altLang="en-US" sz="1800" dirty="0" smtClean="0"/>
              <a:t>		</a:t>
            </a:r>
            <a:r>
              <a:rPr lang="en-US" altLang="en-US" sz="1800" dirty="0" err="1" smtClean="0"/>
              <a:t>mkfact.o</a:t>
            </a:r>
            <a:r>
              <a:rPr lang="en-US" altLang="en-US" sz="1800" dirty="0" smtClean="0"/>
              <a:t>			</a:t>
            </a:r>
            <a:r>
              <a:rPr lang="en-US" altLang="en-US" sz="1800" dirty="0" err="1" smtClean="0"/>
              <a:t>mkhello.o</a:t>
            </a:r>
            <a:endParaRPr lang="en-US" altLang="en-US" sz="1800" dirty="0" smtClean="0"/>
          </a:p>
          <a:p>
            <a:pPr>
              <a:lnSpc>
                <a:spcPct val="90000"/>
              </a:lnSpc>
              <a:buFontTx/>
              <a:buNone/>
            </a:pPr>
            <a:endParaRPr lang="en-US" altLang="en-US" sz="1800" dirty="0" smtClean="0"/>
          </a:p>
          <a:p>
            <a:pPr>
              <a:lnSpc>
                <a:spcPct val="90000"/>
              </a:lnSpc>
              <a:buFontTx/>
              <a:buNone/>
            </a:pPr>
            <a:r>
              <a:rPr lang="en-US" altLang="en-US" sz="1800" dirty="0" err="1" smtClean="0"/>
              <a:t>mkmain.c</a:t>
            </a:r>
            <a:r>
              <a:rPr lang="en-US" altLang="en-US" sz="1800" dirty="0" smtClean="0"/>
              <a:t>			</a:t>
            </a:r>
            <a:r>
              <a:rPr lang="en-US" altLang="en-US" sz="1800" dirty="0" err="1" smtClean="0"/>
              <a:t>mkfact.c</a:t>
            </a:r>
            <a:r>
              <a:rPr lang="en-US" altLang="en-US" sz="1800" dirty="0" smtClean="0"/>
              <a:t>			</a:t>
            </a:r>
            <a:r>
              <a:rPr lang="en-US" altLang="en-US" sz="1800" dirty="0" err="1" smtClean="0"/>
              <a:t>mkhello.c</a:t>
            </a:r>
            <a:endParaRPr lang="en-US" altLang="en-US" sz="1800" dirty="0" smtClean="0"/>
          </a:p>
          <a:p>
            <a:pPr>
              <a:lnSpc>
                <a:spcPct val="90000"/>
              </a:lnSpc>
              <a:buFontTx/>
              <a:buNone/>
            </a:pPr>
            <a:endParaRPr lang="en-US" altLang="en-US" sz="2000" dirty="0" smtClean="0"/>
          </a:p>
          <a:p>
            <a:pPr>
              <a:lnSpc>
                <a:spcPct val="90000"/>
              </a:lnSpc>
              <a:buFontTx/>
              <a:buNone/>
            </a:pPr>
            <a:r>
              <a:rPr lang="en-US" altLang="en-US" sz="1800" dirty="0" smtClean="0"/>
              <a:t>*Using this table, make can determine what to recompile based on changes in any of the files.</a:t>
            </a:r>
          </a:p>
          <a:p>
            <a:pPr algn="r">
              <a:lnSpc>
                <a:spcPct val="90000"/>
              </a:lnSpc>
              <a:buFontTx/>
              <a:buNone/>
            </a:pPr>
            <a:endParaRPr lang="en-US" altLang="en-US" sz="1800" dirty="0" smtClean="0"/>
          </a:p>
          <a:p>
            <a:pPr algn="r">
              <a:lnSpc>
                <a:spcPct val="90000"/>
              </a:lnSpc>
              <a:buFontTx/>
              <a:buNone/>
            </a:pPr>
            <a:endParaRPr lang="en-US" altLang="en-US" sz="1800" dirty="0" smtClean="0"/>
          </a:p>
          <a:p>
            <a:pPr>
              <a:lnSpc>
                <a:spcPct val="90000"/>
              </a:lnSpc>
              <a:buFontTx/>
              <a:buNone/>
            </a:pPr>
            <a:endParaRPr lang="en-US" altLang="en-US" sz="1800" dirty="0" smtClean="0"/>
          </a:p>
          <a:p>
            <a:pPr>
              <a:lnSpc>
                <a:spcPct val="90000"/>
              </a:lnSpc>
              <a:buFontTx/>
              <a:buNone/>
            </a:pPr>
            <a:endParaRPr lang="en-US" altLang="en-US" sz="2000" dirty="0" smtClean="0"/>
          </a:p>
          <a:p>
            <a:pPr>
              <a:lnSpc>
                <a:spcPct val="90000"/>
              </a:lnSpc>
              <a:buFontTx/>
              <a:buNone/>
            </a:pPr>
            <a:endParaRPr lang="en-US" altLang="en-US" sz="2800" dirty="0" smtClean="0"/>
          </a:p>
        </p:txBody>
      </p:sp>
      <p:sp>
        <p:nvSpPr>
          <p:cNvPr id="24581" name="Line 5"/>
          <p:cNvSpPr>
            <a:spLocks noChangeShapeType="1"/>
          </p:cNvSpPr>
          <p:nvPr/>
        </p:nvSpPr>
        <p:spPr bwMode="auto">
          <a:xfrm>
            <a:off x="1219200" y="3429000"/>
            <a:ext cx="563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2" name="Line 6"/>
          <p:cNvSpPr>
            <a:spLocks noChangeShapeType="1"/>
          </p:cNvSpPr>
          <p:nvPr/>
        </p:nvSpPr>
        <p:spPr bwMode="auto">
          <a:xfrm>
            <a:off x="12192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3" name="Line 7"/>
          <p:cNvSpPr>
            <a:spLocks noChangeShapeType="1"/>
          </p:cNvSpPr>
          <p:nvPr/>
        </p:nvSpPr>
        <p:spPr bwMode="auto">
          <a:xfrm>
            <a:off x="68580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8" name="Line 12"/>
          <p:cNvSpPr>
            <a:spLocks noChangeShapeType="1"/>
          </p:cNvSpPr>
          <p:nvPr/>
        </p:nvSpPr>
        <p:spPr bwMode="auto">
          <a:xfrm flipV="1">
            <a:off x="1219200" y="38862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9" name="Line 13"/>
          <p:cNvSpPr>
            <a:spLocks noChangeShapeType="1"/>
          </p:cNvSpPr>
          <p:nvPr/>
        </p:nvSpPr>
        <p:spPr bwMode="auto">
          <a:xfrm>
            <a:off x="3886200" y="38862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0" name="Line 14"/>
          <p:cNvSpPr>
            <a:spLocks noChangeShapeType="1"/>
          </p:cNvSpPr>
          <p:nvPr/>
        </p:nvSpPr>
        <p:spPr bwMode="auto">
          <a:xfrm>
            <a:off x="3886200" y="32004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1" name="Line 15"/>
          <p:cNvSpPr>
            <a:spLocks noChangeShapeType="1"/>
          </p:cNvSpPr>
          <p:nvPr/>
        </p:nvSpPr>
        <p:spPr bwMode="auto">
          <a:xfrm>
            <a:off x="6858000" y="38862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z="3200" smtClean="0"/>
              <a:t>Examples from the command line</a:t>
            </a:r>
          </a:p>
        </p:txBody>
      </p:sp>
      <p:sp>
        <p:nvSpPr>
          <p:cNvPr id="25603" name="Rectangle 3"/>
          <p:cNvSpPr>
            <a:spLocks noGrp="1" noChangeArrowheads="1"/>
          </p:cNvSpPr>
          <p:nvPr>
            <p:ph type="body" idx="1"/>
          </p:nvPr>
        </p:nvSpPr>
        <p:spPr>
          <a:xfrm>
            <a:off x="685800" y="1600200"/>
            <a:ext cx="7848600" cy="4724400"/>
          </a:xfrm>
        </p:spPr>
        <p:txBody>
          <a:bodyPr/>
          <a:lstStyle/>
          <a:p>
            <a:pPr>
              <a:buFontTx/>
              <a:buNone/>
            </a:pPr>
            <a:r>
              <a:rPr lang="en-US" altLang="en-US" sz="1400" b="1" dirty="0" smtClean="0"/>
              <a:t>/home/3/</a:t>
            </a:r>
            <a:r>
              <a:rPr lang="en-US" altLang="en-US" sz="1400" b="1" dirty="0" err="1" smtClean="0"/>
              <a:t>greeng</a:t>
            </a:r>
            <a:r>
              <a:rPr lang="en-US" altLang="en-US" sz="1400" b="1" dirty="0" smtClean="0"/>
              <a:t>/cse2421</a:t>
            </a:r>
          </a:p>
          <a:p>
            <a:pPr>
              <a:buFontTx/>
              <a:buNone/>
            </a:pPr>
            <a:r>
              <a:rPr lang="en-US" altLang="en-US" sz="1400" dirty="0" smtClean="0"/>
              <a:t>% make clean</a:t>
            </a:r>
          </a:p>
          <a:p>
            <a:pPr>
              <a:buFontTx/>
              <a:buNone/>
            </a:pPr>
            <a:r>
              <a:rPr lang="en-US" altLang="en-US" sz="1400" dirty="0" err="1" smtClean="0"/>
              <a:t>rm</a:t>
            </a:r>
            <a:r>
              <a:rPr lang="en-US" altLang="en-US" sz="1400" dirty="0" smtClean="0"/>
              <a:t> –</a:t>
            </a:r>
            <a:r>
              <a:rPr lang="en-US" altLang="en-US" sz="1400" dirty="0" err="1" smtClean="0"/>
              <a:t>rf</a:t>
            </a:r>
            <a:r>
              <a:rPr lang="en-US" altLang="en-US" sz="1400" dirty="0" smtClean="0"/>
              <a:t> *.o </a:t>
            </a:r>
            <a:r>
              <a:rPr lang="en-US" altLang="en-US" sz="1400" dirty="0" err="1" smtClean="0"/>
              <a:t>mkprog</a:t>
            </a:r>
            <a:endParaRPr lang="en-US" altLang="en-US" sz="1400" dirty="0" smtClean="0"/>
          </a:p>
          <a:p>
            <a:pPr>
              <a:buFontTx/>
              <a:buNone/>
            </a:pPr>
            <a:r>
              <a:rPr lang="en-US" altLang="en-US" sz="1400" b="1" dirty="0" smtClean="0"/>
              <a:t>/home/3/</a:t>
            </a:r>
            <a:r>
              <a:rPr lang="en-US" altLang="en-US" sz="1400" b="1" dirty="0" err="1" smtClean="0"/>
              <a:t>greeng</a:t>
            </a:r>
            <a:r>
              <a:rPr lang="en-US" altLang="en-US" sz="1400" b="1" dirty="0" smtClean="0"/>
              <a:t>/cse2421</a:t>
            </a:r>
          </a:p>
          <a:p>
            <a:pPr>
              <a:buFontTx/>
              <a:buNone/>
            </a:pPr>
            <a:r>
              <a:rPr lang="en-US" altLang="en-US" sz="1400" dirty="0" smtClean="0"/>
              <a:t>% make</a:t>
            </a:r>
          </a:p>
          <a:p>
            <a:pPr>
              <a:buNone/>
            </a:pPr>
            <a:r>
              <a:rPr lang="en-US" altLang="en-US" sz="1400" dirty="0" err="1"/>
              <a:t>gcc</a:t>
            </a:r>
            <a:r>
              <a:rPr lang="en-US" altLang="en-US" sz="1400" dirty="0"/>
              <a:t> -</a:t>
            </a:r>
            <a:r>
              <a:rPr lang="en-US" altLang="en-US" sz="1400" dirty="0" err="1"/>
              <a:t>ansi</a:t>
            </a:r>
            <a:r>
              <a:rPr lang="en-US" altLang="en-US" sz="1400" dirty="0"/>
              <a:t> -pedantic -c </a:t>
            </a:r>
            <a:r>
              <a:rPr lang="en-US" altLang="en-US" sz="1400" dirty="0" err="1" smtClean="0"/>
              <a:t>mkmain.c</a:t>
            </a:r>
            <a:endParaRPr lang="en-US" altLang="en-US" sz="1400" dirty="0" smtClean="0"/>
          </a:p>
          <a:p>
            <a:pPr>
              <a:buFontTx/>
              <a:buNone/>
            </a:pPr>
            <a:r>
              <a:rPr lang="en-US" altLang="en-US" sz="1400" dirty="0" err="1" smtClean="0"/>
              <a:t>gcc</a:t>
            </a:r>
            <a:r>
              <a:rPr lang="en-US" altLang="en-US" sz="1400" dirty="0" smtClean="0"/>
              <a:t> </a:t>
            </a:r>
            <a:r>
              <a:rPr lang="en-US" altLang="en-US" sz="1400" dirty="0"/>
              <a:t>-</a:t>
            </a:r>
            <a:r>
              <a:rPr lang="en-US" altLang="en-US" sz="1400" dirty="0" err="1" smtClean="0"/>
              <a:t>ansi</a:t>
            </a:r>
            <a:r>
              <a:rPr lang="en-US" altLang="en-US" sz="1400" dirty="0" smtClean="0"/>
              <a:t> -pedantic </a:t>
            </a:r>
            <a:r>
              <a:rPr lang="en-US" altLang="en-US" sz="1400" dirty="0"/>
              <a:t>-</a:t>
            </a:r>
            <a:r>
              <a:rPr lang="en-US" altLang="en-US" sz="1400" dirty="0" smtClean="0"/>
              <a:t>c </a:t>
            </a:r>
            <a:r>
              <a:rPr lang="en-US" altLang="en-US" sz="1400" dirty="0" err="1" smtClean="0"/>
              <a:t>mkfact.c</a:t>
            </a:r>
            <a:endParaRPr lang="en-US" altLang="en-US" sz="1400" dirty="0" smtClean="0"/>
          </a:p>
          <a:p>
            <a:pPr>
              <a:buFontTx/>
              <a:buNone/>
            </a:pPr>
            <a:r>
              <a:rPr lang="en-US" altLang="en-US" sz="1400" dirty="0" err="1" smtClean="0"/>
              <a:t>gcc</a:t>
            </a:r>
            <a:r>
              <a:rPr lang="en-US" altLang="en-US" sz="1400" dirty="0" smtClean="0"/>
              <a:t> </a:t>
            </a:r>
            <a:r>
              <a:rPr lang="en-US" altLang="en-US" sz="1400" dirty="0"/>
              <a:t>-</a:t>
            </a:r>
            <a:r>
              <a:rPr lang="en-US" altLang="en-US" sz="1400" dirty="0" err="1" smtClean="0"/>
              <a:t>ansi</a:t>
            </a:r>
            <a:r>
              <a:rPr lang="en-US" altLang="en-US" sz="1400" dirty="0" smtClean="0"/>
              <a:t> </a:t>
            </a:r>
            <a:r>
              <a:rPr lang="en-US" altLang="en-US" sz="1400" dirty="0"/>
              <a:t>-</a:t>
            </a:r>
            <a:r>
              <a:rPr lang="en-US" altLang="en-US" sz="1400" dirty="0" smtClean="0"/>
              <a:t>pedantic </a:t>
            </a:r>
            <a:r>
              <a:rPr lang="en-US" altLang="en-US" sz="1400" dirty="0"/>
              <a:t>-</a:t>
            </a:r>
            <a:r>
              <a:rPr lang="en-US" altLang="en-US" sz="1400" dirty="0" smtClean="0"/>
              <a:t>c </a:t>
            </a:r>
            <a:r>
              <a:rPr lang="en-US" altLang="en-US" sz="1400" dirty="0" err="1" smtClean="0"/>
              <a:t>mkhello.c</a:t>
            </a:r>
            <a:endParaRPr lang="en-US" altLang="en-US" sz="1400" dirty="0" smtClean="0"/>
          </a:p>
          <a:p>
            <a:pPr>
              <a:buFontTx/>
              <a:buNone/>
            </a:pPr>
            <a:r>
              <a:rPr lang="en-US" altLang="en-US" sz="1400" dirty="0" err="1" smtClean="0"/>
              <a:t>gcc</a:t>
            </a:r>
            <a:r>
              <a:rPr lang="en-US" altLang="en-US" sz="1400" dirty="0" smtClean="0"/>
              <a:t> </a:t>
            </a:r>
            <a:r>
              <a:rPr lang="en-US" altLang="en-US" sz="1400" dirty="0" err="1" smtClean="0"/>
              <a:t>mkmain.o</a:t>
            </a:r>
            <a:r>
              <a:rPr lang="en-US" altLang="en-US" sz="1400" dirty="0" smtClean="0"/>
              <a:t> </a:t>
            </a:r>
            <a:r>
              <a:rPr lang="en-US" altLang="en-US" sz="1400" dirty="0" err="1" smtClean="0"/>
              <a:t>mkfact.o</a:t>
            </a:r>
            <a:r>
              <a:rPr lang="en-US" altLang="en-US" sz="1400" dirty="0" smtClean="0"/>
              <a:t> </a:t>
            </a:r>
            <a:r>
              <a:rPr lang="en-US" altLang="en-US" sz="1400" dirty="0" err="1" smtClean="0"/>
              <a:t>mkhello.o</a:t>
            </a:r>
            <a:r>
              <a:rPr lang="en-US" altLang="en-US" sz="1400" dirty="0" smtClean="0"/>
              <a:t> -o </a:t>
            </a:r>
            <a:r>
              <a:rPr lang="en-US" altLang="en-US" sz="1400" dirty="0" err="1" smtClean="0"/>
              <a:t>mkprog</a:t>
            </a:r>
            <a:endParaRPr lang="en-US" altLang="en-US" sz="1400" dirty="0" smtClean="0"/>
          </a:p>
          <a:p>
            <a:pPr>
              <a:buFontTx/>
              <a:buNone/>
            </a:pPr>
            <a:r>
              <a:rPr lang="en-US" altLang="en-US" sz="1400" b="1" dirty="0" smtClean="0"/>
              <a:t>/home/3/</a:t>
            </a:r>
            <a:r>
              <a:rPr lang="en-US" altLang="en-US" sz="1400" b="1" dirty="0" err="1" smtClean="0"/>
              <a:t>greeng</a:t>
            </a:r>
            <a:r>
              <a:rPr lang="en-US" altLang="en-US" sz="1400" b="1" dirty="0" smtClean="0"/>
              <a:t>/cse2421</a:t>
            </a:r>
          </a:p>
          <a:p>
            <a:pPr>
              <a:buFontTx/>
              <a:buNone/>
            </a:pPr>
            <a:r>
              <a:rPr lang="en-US" altLang="en-US" sz="1400" dirty="0" smtClean="0"/>
              <a:t>% </a:t>
            </a:r>
            <a:r>
              <a:rPr lang="en-US" altLang="en-US" sz="1400" dirty="0" err="1" smtClean="0"/>
              <a:t>mkprog</a:t>
            </a:r>
            <a:endParaRPr lang="en-US" altLang="en-US" sz="1400" dirty="0" smtClean="0"/>
          </a:p>
          <a:p>
            <a:pPr>
              <a:buFontTx/>
              <a:buNone/>
            </a:pPr>
            <a:r>
              <a:rPr lang="en-US" altLang="en-US" sz="1400" dirty="0" smtClean="0"/>
              <a:t>Hello World!</a:t>
            </a:r>
          </a:p>
          <a:p>
            <a:pPr>
              <a:buFontTx/>
              <a:buNone/>
            </a:pPr>
            <a:r>
              <a:rPr lang="en-US" altLang="en-US" sz="1400" dirty="0" smtClean="0"/>
              <a:t>5 factorial is 120</a:t>
            </a:r>
          </a:p>
          <a:p>
            <a:pPr>
              <a:buFontTx/>
              <a:buNone/>
            </a:pPr>
            <a:r>
              <a:rPr lang="en-US" altLang="en-US" sz="1400" b="1" dirty="0" smtClean="0"/>
              <a:t>/home/3/</a:t>
            </a:r>
            <a:r>
              <a:rPr lang="en-US" altLang="en-US" sz="1400" b="1" dirty="0" err="1" smtClean="0"/>
              <a:t>greeng</a:t>
            </a:r>
            <a:r>
              <a:rPr lang="en-US" altLang="en-US" sz="1400" b="1" dirty="0" smtClean="0"/>
              <a:t>/cse2421</a:t>
            </a:r>
          </a:p>
          <a:p>
            <a:pPr>
              <a:buFontTx/>
              <a:buNone/>
            </a:pPr>
            <a:r>
              <a:rPr lang="en-US" altLang="en-US" sz="1400" dirty="0" smtClean="0"/>
              <a:t>% make</a:t>
            </a:r>
          </a:p>
          <a:p>
            <a:pPr>
              <a:buFontTx/>
              <a:buNone/>
            </a:pPr>
            <a:r>
              <a:rPr lang="en-US" altLang="en-US" sz="1400" dirty="0"/>
              <a:t>m</a:t>
            </a:r>
            <a:r>
              <a:rPr lang="en-US" altLang="en-US" sz="1400" dirty="0" smtClean="0"/>
              <a:t>ake: Nothing to be done for ‘all’.</a:t>
            </a:r>
          </a:p>
          <a:p>
            <a:pPr algn="r">
              <a:buFontTx/>
              <a:buNone/>
            </a:pPr>
            <a:endParaRPr lang="en-US" altLang="en-US" sz="1400" dirty="0" smtClean="0"/>
          </a:p>
          <a:p>
            <a:pPr>
              <a:buFontTx/>
              <a:buNone/>
            </a:pPr>
            <a:endParaRPr lang="en-US" altLang="en-US" sz="1600" dirty="0" smtClean="0"/>
          </a:p>
          <a:p>
            <a:pPr>
              <a:buFontTx/>
              <a:buNone/>
            </a:pPr>
            <a:endParaRPr lang="en-US" altLang="en-US" sz="1600" dirty="0" smtClean="0"/>
          </a:p>
          <a:p>
            <a:pPr>
              <a:buFontTx/>
              <a:buNone/>
            </a:pPr>
            <a:endParaRPr lang="en-US" altLang="en-US"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z="3200" dirty="0" smtClean="0"/>
              <a:t>Passing arguments from the command line</a:t>
            </a:r>
          </a:p>
        </p:txBody>
      </p:sp>
      <p:sp>
        <p:nvSpPr>
          <p:cNvPr id="4099" name="Rectangle 3"/>
          <p:cNvSpPr>
            <a:spLocks noGrp="1" noChangeArrowheads="1"/>
          </p:cNvSpPr>
          <p:nvPr>
            <p:ph type="body" idx="1"/>
          </p:nvPr>
        </p:nvSpPr>
        <p:spPr>
          <a:xfrm>
            <a:off x="685800" y="1981200"/>
            <a:ext cx="7772400" cy="4419600"/>
          </a:xfrm>
        </p:spPr>
        <p:txBody>
          <a:bodyPr/>
          <a:lstStyle/>
          <a:p>
            <a:pPr eaLnBrk="1" hangingPunct="1">
              <a:lnSpc>
                <a:spcPct val="90000"/>
              </a:lnSpc>
            </a:pPr>
            <a:r>
              <a:rPr lang="en-US" altLang="en-US" sz="2400" dirty="0" smtClean="0"/>
              <a:t>main() is invoked when we run a command on the command line to execute a C program. For example, for a program called </a:t>
            </a:r>
            <a:r>
              <a:rPr lang="en-US" altLang="en-US" sz="2400" dirty="0" err="1" smtClean="0"/>
              <a:t>myProg</a:t>
            </a:r>
            <a:r>
              <a:rPr lang="en-US" altLang="en-US" sz="2400" dirty="0" smtClean="0"/>
              <a:t>:</a:t>
            </a:r>
          </a:p>
          <a:p>
            <a:pPr eaLnBrk="1" hangingPunct="1">
              <a:lnSpc>
                <a:spcPct val="90000"/>
              </a:lnSpc>
              <a:buFontTx/>
              <a:buNone/>
            </a:pPr>
            <a:r>
              <a:rPr lang="en-US" altLang="en-US" sz="2400" dirty="0" smtClean="0"/>
              <a:t>		% </a:t>
            </a:r>
            <a:r>
              <a:rPr lang="en-US" altLang="en-US" sz="2400" dirty="0" err="1" smtClean="0"/>
              <a:t>myProg</a:t>
            </a:r>
            <a:r>
              <a:rPr lang="en-US" altLang="en-US" sz="2400" dirty="0" smtClean="0"/>
              <a:t>  </a:t>
            </a:r>
          </a:p>
          <a:p>
            <a:pPr eaLnBrk="1" hangingPunct="1">
              <a:lnSpc>
                <a:spcPct val="90000"/>
              </a:lnSpc>
            </a:pPr>
            <a:r>
              <a:rPr lang="en-US" altLang="en-US" sz="2400" dirty="0" smtClean="0"/>
              <a:t>If we want to pass arguments, or parameters, say p1, p2, and p3, to main() in </a:t>
            </a:r>
            <a:r>
              <a:rPr lang="en-US" altLang="en-US" sz="2400" dirty="0" err="1" smtClean="0"/>
              <a:t>myProg</a:t>
            </a:r>
            <a:r>
              <a:rPr lang="en-US" altLang="en-US" sz="2400" dirty="0" smtClean="0"/>
              <a:t>, we enter them on the command line after the name of the program:</a:t>
            </a:r>
          </a:p>
          <a:p>
            <a:pPr eaLnBrk="1" hangingPunct="1">
              <a:lnSpc>
                <a:spcPct val="90000"/>
              </a:lnSpc>
              <a:buFontTx/>
              <a:buNone/>
            </a:pPr>
            <a:r>
              <a:rPr lang="en-US" altLang="en-US" sz="2400" dirty="0" smtClean="0"/>
              <a:t>		% </a:t>
            </a:r>
            <a:r>
              <a:rPr lang="en-US" altLang="en-US" sz="2400" dirty="0" err="1" smtClean="0"/>
              <a:t>myProg</a:t>
            </a:r>
            <a:r>
              <a:rPr lang="en-US" altLang="en-US" sz="2400" dirty="0" smtClean="0"/>
              <a:t> p1 p2 p3</a:t>
            </a:r>
          </a:p>
          <a:p>
            <a:pPr algn="r" eaLnBrk="1" hangingPunct="1">
              <a:lnSpc>
                <a:spcPct val="90000"/>
              </a:lnSpc>
              <a:buFontTx/>
              <a:buNone/>
            </a:pPr>
            <a:endParaRPr lang="en-US" alt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Passing arguments from the command </a:t>
            </a:r>
            <a:r>
              <a:rPr lang="en-US" altLang="en-US" sz="3200" dirty="0" smtClean="0"/>
              <a:t>line cont.</a:t>
            </a:r>
            <a:endParaRPr lang="en-US" sz="3200" dirty="0"/>
          </a:p>
        </p:txBody>
      </p:sp>
      <p:sp>
        <p:nvSpPr>
          <p:cNvPr id="3" name="Content Placeholder 2"/>
          <p:cNvSpPr>
            <a:spLocks noGrp="1"/>
          </p:cNvSpPr>
          <p:nvPr>
            <p:ph idx="1"/>
          </p:nvPr>
        </p:nvSpPr>
        <p:spPr/>
        <p:txBody>
          <a:bodyPr/>
          <a:lstStyle/>
          <a:p>
            <a:r>
              <a:rPr lang="en-US" dirty="0" smtClean="0"/>
              <a:t>Any arguments passed from the command line will be placed in read-only memory.</a:t>
            </a:r>
          </a:p>
          <a:p>
            <a:r>
              <a:rPr lang="en-US" dirty="0" smtClean="0"/>
              <a:t>The arguments can be accessed by main() by declaring two parameters for main() (See the following slide).</a:t>
            </a:r>
            <a:endParaRPr lang="en-US" dirty="0"/>
          </a:p>
        </p:txBody>
      </p:sp>
    </p:spTree>
    <p:extLst>
      <p:ext uri="{BB962C8B-B14F-4D97-AF65-F5344CB8AC3E}">
        <p14:creationId xmlns:p14="http://schemas.microsoft.com/office/powerpoint/2010/main" val="1569149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z="4000" smtClean="0"/>
              <a:t>Options for main() with arguments</a:t>
            </a:r>
          </a:p>
        </p:txBody>
      </p:sp>
      <p:sp>
        <p:nvSpPr>
          <p:cNvPr id="5123" name="Rectangle 3"/>
          <p:cNvSpPr>
            <a:spLocks noGrp="1" noChangeArrowheads="1"/>
          </p:cNvSpPr>
          <p:nvPr>
            <p:ph type="body" idx="1"/>
          </p:nvPr>
        </p:nvSpPr>
        <p:spPr/>
        <p:txBody>
          <a:bodyPr/>
          <a:lstStyle/>
          <a:p>
            <a:pPr eaLnBrk="1" hangingPunct="1"/>
            <a:r>
              <a:rPr lang="en-US" altLang="en-US" sz="2000" dirty="0" smtClean="0"/>
              <a:t>If we want to pass arguments to main() from the command line, here are two appropriate declarations of the parameters for main() inside the program:</a:t>
            </a:r>
          </a:p>
          <a:p>
            <a:pPr eaLnBrk="1" hangingPunct="1">
              <a:buFontTx/>
              <a:buNone/>
            </a:pPr>
            <a:r>
              <a:rPr lang="en-US" altLang="en-US" sz="2000" dirty="0" smtClean="0"/>
              <a:t>		</a:t>
            </a:r>
            <a:r>
              <a:rPr lang="en-US" altLang="en-US" sz="2000" dirty="0" err="1" smtClean="0"/>
              <a:t>int</a:t>
            </a:r>
            <a:r>
              <a:rPr lang="en-US" altLang="en-US" sz="2000" dirty="0" smtClean="0"/>
              <a:t> main(</a:t>
            </a:r>
            <a:r>
              <a:rPr lang="en-US" altLang="en-US" sz="2000" b="1" i="1" dirty="0" err="1" smtClean="0"/>
              <a:t>int</a:t>
            </a:r>
            <a:r>
              <a:rPr lang="en-US" altLang="en-US" sz="2000" b="1" i="1" dirty="0" smtClean="0"/>
              <a:t> </a:t>
            </a:r>
            <a:r>
              <a:rPr lang="en-US" altLang="en-US" sz="2000" b="1" i="1" dirty="0" err="1" smtClean="0"/>
              <a:t>argc</a:t>
            </a:r>
            <a:r>
              <a:rPr lang="en-US" altLang="en-US" sz="2000" b="1" i="1" dirty="0" smtClean="0"/>
              <a:t>, char **</a:t>
            </a:r>
            <a:r>
              <a:rPr lang="en-US" altLang="en-US" sz="2000" b="1" i="1" dirty="0" err="1" smtClean="0"/>
              <a:t>argv</a:t>
            </a:r>
            <a:r>
              <a:rPr lang="en-US" altLang="en-US" sz="2000" dirty="0" smtClean="0"/>
              <a:t>) { … }</a:t>
            </a:r>
          </a:p>
          <a:p>
            <a:pPr eaLnBrk="1" hangingPunct="1">
              <a:buFontTx/>
              <a:buNone/>
            </a:pPr>
            <a:r>
              <a:rPr lang="en-US" altLang="en-US" sz="2000" dirty="0" smtClean="0"/>
              <a:t>		</a:t>
            </a:r>
            <a:r>
              <a:rPr lang="en-US" altLang="en-US" sz="2000" dirty="0" err="1" smtClean="0"/>
              <a:t>int</a:t>
            </a:r>
            <a:r>
              <a:rPr lang="en-US" altLang="en-US" sz="2000" dirty="0" smtClean="0"/>
              <a:t> main(</a:t>
            </a:r>
            <a:r>
              <a:rPr lang="en-US" altLang="en-US" sz="2000" b="1" i="1" dirty="0" err="1" smtClean="0"/>
              <a:t>int</a:t>
            </a:r>
            <a:r>
              <a:rPr lang="en-US" altLang="en-US" sz="2000" b="1" i="1" dirty="0" smtClean="0"/>
              <a:t> </a:t>
            </a:r>
            <a:r>
              <a:rPr lang="en-US" altLang="en-US" sz="2000" b="1" i="1" dirty="0" err="1" smtClean="0"/>
              <a:t>argc</a:t>
            </a:r>
            <a:r>
              <a:rPr lang="en-US" altLang="en-US" sz="2000" b="1" i="1" dirty="0" smtClean="0"/>
              <a:t>, char *</a:t>
            </a:r>
            <a:r>
              <a:rPr lang="en-US" altLang="en-US" sz="2000" b="1" i="1" dirty="0" err="1" smtClean="0"/>
              <a:t>argv</a:t>
            </a:r>
            <a:r>
              <a:rPr lang="en-US" altLang="en-US" sz="2000" b="1" i="1" dirty="0" smtClean="0"/>
              <a:t>[]</a:t>
            </a:r>
            <a:r>
              <a:rPr lang="en-US" altLang="en-US" sz="2000" dirty="0" smtClean="0"/>
              <a:t>) { … }</a:t>
            </a:r>
          </a:p>
          <a:p>
            <a:pPr eaLnBrk="1" hangingPunct="1"/>
            <a:r>
              <a:rPr lang="en-US" altLang="en-US" sz="2000" dirty="0" smtClean="0"/>
              <a:t>One of these approaches uses a pointer to a pointer to char, and the other uses an array of char pointers to pass the arguments.</a:t>
            </a:r>
          </a:p>
          <a:p>
            <a:pPr eaLnBrk="1" hangingPunct="1"/>
            <a:r>
              <a:rPr lang="en-US" altLang="en-US" sz="2000" dirty="0" smtClean="0"/>
              <a:t>These two declarations are actually equivalent (they are just different ways of looking at the same thing – more explanation below).</a:t>
            </a:r>
          </a:p>
          <a:p>
            <a:pPr eaLnBrk="1" hangingPunct="1">
              <a:buFontTx/>
              <a:buNone/>
            </a:pPr>
            <a:r>
              <a:rPr lang="en-US" altLang="en-US" dirty="0" smtClean="0"/>
              <a:t>		</a:t>
            </a:r>
          </a:p>
          <a:p>
            <a:pPr eaLnBrk="1" hangingPunct="1">
              <a:buFontTx/>
              <a:buNone/>
            </a:pPr>
            <a:endParaRPr lang="en-US" altLang="en-US" dirty="0" smtClean="0"/>
          </a:p>
          <a:p>
            <a:pPr eaLnBrk="1" hangingPunct="1">
              <a:buFontTx/>
              <a:buNone/>
            </a:pPr>
            <a:endParaRPr lang="en-US" altLang="en-US" dirty="0" smtClean="0"/>
          </a:p>
          <a:p>
            <a:pPr algn="r" eaLnBrk="1" hangingPunct="1">
              <a:buFontTx/>
              <a:buNone/>
            </a:pPr>
            <a:endParaRPr lang="en-US" altLang="en-US" sz="2400" dirty="0" smtClean="0"/>
          </a:p>
          <a:p>
            <a:pPr algn="r" eaLnBrk="1" hangingPunct="1">
              <a:buFontTx/>
              <a:buNone/>
            </a:pPr>
            <a:endParaRPr lang="en-US" altLang="en-US" sz="2400" dirty="0" smtClean="0"/>
          </a:p>
          <a:p>
            <a:pPr algn="r" eaLnBrk="1" hangingPunct="1">
              <a:buFontTx/>
              <a:buNone/>
            </a:pPr>
            <a:endParaRPr lang="en-US" altLang="en-US" sz="2400" dirty="0" smtClean="0"/>
          </a:p>
          <a:p>
            <a:pPr algn="r" eaLnBrk="1" hangingPunct="1">
              <a:buFontTx/>
              <a:buNone/>
            </a:pPr>
            <a:endParaRPr lang="en-US" altLang="en-US"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smtClean="0"/>
              <a:t>Parameters on the command line</a:t>
            </a:r>
          </a:p>
        </p:txBody>
      </p:sp>
      <p:sp>
        <p:nvSpPr>
          <p:cNvPr id="6147" name="Rectangle 3"/>
          <p:cNvSpPr>
            <a:spLocks noGrp="1" noChangeArrowheads="1"/>
          </p:cNvSpPr>
          <p:nvPr>
            <p:ph type="body" idx="1"/>
          </p:nvPr>
        </p:nvSpPr>
        <p:spPr/>
        <p:txBody>
          <a:bodyPr/>
          <a:lstStyle/>
          <a:p>
            <a:pPr eaLnBrk="1" hangingPunct="1">
              <a:lnSpc>
                <a:spcPct val="90000"/>
              </a:lnSpc>
            </a:pPr>
            <a:r>
              <a:rPr lang="en-US" altLang="en-US" sz="1800" dirty="0" smtClean="0"/>
              <a:t>The parameters given on the command line are passed to a C program using </a:t>
            </a:r>
            <a:r>
              <a:rPr lang="en-US" altLang="en-US" sz="1800" i="1" dirty="0" smtClean="0"/>
              <a:t>two variables, </a:t>
            </a:r>
            <a:r>
              <a:rPr lang="en-US" altLang="en-US" sz="1800" dirty="0" smtClean="0"/>
              <a:t>which have the following names, by convention:</a:t>
            </a:r>
          </a:p>
          <a:p>
            <a:pPr eaLnBrk="1" hangingPunct="1">
              <a:lnSpc>
                <a:spcPct val="90000"/>
              </a:lnSpc>
              <a:buFontTx/>
              <a:buNone/>
            </a:pPr>
            <a:r>
              <a:rPr lang="en-US" altLang="en-US" sz="1800" i="1" dirty="0" smtClean="0"/>
              <a:t>	</a:t>
            </a:r>
            <a:r>
              <a:rPr lang="en-US" altLang="en-US" sz="1800" dirty="0" smtClean="0"/>
              <a:t>1.</a:t>
            </a:r>
            <a:r>
              <a:rPr lang="en-US" altLang="en-US" sz="1800" i="1" dirty="0" smtClean="0"/>
              <a:t> </a:t>
            </a:r>
            <a:r>
              <a:rPr lang="en-US" altLang="en-US" sz="1800" i="1" dirty="0" err="1" smtClean="0"/>
              <a:t>argc</a:t>
            </a:r>
            <a:r>
              <a:rPr lang="en-US" altLang="en-US" sz="1800" dirty="0" smtClean="0"/>
              <a:t> contains the count of the command line arguments. Think “</a:t>
            </a:r>
            <a:r>
              <a:rPr lang="en-US" altLang="en-US" sz="1800" dirty="0" err="1" smtClean="0"/>
              <a:t>argcount</a:t>
            </a:r>
            <a:r>
              <a:rPr lang="en-US" altLang="en-US" sz="1800" dirty="0" smtClean="0"/>
              <a:t>”</a:t>
            </a:r>
          </a:p>
          <a:p>
            <a:pPr eaLnBrk="1" hangingPunct="1">
              <a:lnSpc>
                <a:spcPct val="90000"/>
              </a:lnSpc>
              <a:buFontTx/>
              <a:buNone/>
            </a:pPr>
            <a:r>
              <a:rPr lang="en-US" altLang="en-US" sz="1800" i="1" dirty="0" smtClean="0"/>
              <a:t>	</a:t>
            </a:r>
            <a:r>
              <a:rPr lang="en-US" altLang="en-US" sz="1800" dirty="0" smtClean="0"/>
              <a:t>2.</a:t>
            </a:r>
            <a:r>
              <a:rPr lang="en-US" altLang="en-US" sz="1800" i="1" dirty="0" smtClean="0"/>
              <a:t> </a:t>
            </a:r>
            <a:r>
              <a:rPr lang="en-US" altLang="en-US" sz="1800" i="1" dirty="0" err="1" smtClean="0"/>
              <a:t>argv</a:t>
            </a:r>
            <a:r>
              <a:rPr lang="en-US" altLang="en-US" sz="1800" dirty="0" smtClean="0"/>
              <a:t> contains pointers to the individual arguments as character strings (</a:t>
            </a:r>
            <a:r>
              <a:rPr lang="en-US" altLang="en-US" sz="1800" i="1" dirty="0" err="1" smtClean="0"/>
              <a:t>argv</a:t>
            </a:r>
            <a:r>
              <a:rPr lang="en-US" altLang="en-US" sz="1800" i="1" dirty="0" smtClean="0"/>
              <a:t>[]</a:t>
            </a:r>
            <a:r>
              <a:rPr lang="en-US" altLang="en-US" sz="1800" dirty="0" smtClean="0"/>
              <a:t> is an array of char *). Think “</a:t>
            </a:r>
            <a:r>
              <a:rPr lang="en-US" altLang="en-US" sz="1800" dirty="0" err="1" smtClean="0"/>
              <a:t>argvector</a:t>
            </a:r>
            <a:r>
              <a:rPr lang="en-US" altLang="en-US" sz="1800" dirty="0" smtClean="0"/>
              <a:t>”.</a:t>
            </a:r>
          </a:p>
          <a:p>
            <a:pPr eaLnBrk="1" hangingPunct="1">
              <a:lnSpc>
                <a:spcPct val="90000"/>
              </a:lnSpc>
              <a:buFontTx/>
              <a:buNone/>
            </a:pPr>
            <a:endParaRPr lang="en-US" altLang="en-US" sz="1800" dirty="0" smtClean="0"/>
          </a:p>
          <a:p>
            <a:pPr eaLnBrk="1" hangingPunct="1">
              <a:lnSpc>
                <a:spcPct val="90000"/>
              </a:lnSpc>
              <a:buFontTx/>
              <a:buNone/>
            </a:pPr>
            <a:r>
              <a:rPr lang="en-US" altLang="en-US" sz="1800" dirty="0"/>
              <a:t>-</a:t>
            </a:r>
            <a:r>
              <a:rPr lang="en-US" altLang="en-US" sz="1800" dirty="0" smtClean="0"/>
              <a:t>In the declaration of main(), the names of </a:t>
            </a:r>
            <a:r>
              <a:rPr lang="en-US" altLang="en-US" sz="1800" dirty="0" err="1" smtClean="0"/>
              <a:t>argc</a:t>
            </a:r>
            <a:r>
              <a:rPr lang="en-US" altLang="en-US" sz="1800" dirty="0" smtClean="0"/>
              <a:t> and </a:t>
            </a:r>
            <a:r>
              <a:rPr lang="en-US" altLang="en-US" sz="1800" dirty="0" err="1" smtClean="0"/>
              <a:t>argv</a:t>
            </a:r>
            <a:r>
              <a:rPr lang="en-US" altLang="en-US" sz="1800" dirty="0" smtClean="0"/>
              <a:t> may be </a:t>
            </a:r>
            <a:r>
              <a:rPr lang="en-US" altLang="en-US" sz="1800" b="1" i="1" dirty="0" smtClean="0"/>
              <a:t>any valid identifiers </a:t>
            </a:r>
            <a:r>
              <a:rPr lang="en-US" altLang="en-US" sz="1800" dirty="0" smtClean="0"/>
              <a:t>in C, but it is a common convention to use these names.</a:t>
            </a:r>
          </a:p>
          <a:p>
            <a:pPr eaLnBrk="1" hangingPunct="1">
              <a:lnSpc>
                <a:spcPct val="90000"/>
              </a:lnSpc>
              <a:buFontTx/>
              <a:buNone/>
            </a:pPr>
            <a:endParaRPr lang="en-US" altLang="en-US" sz="1800" dirty="0" smtClean="0"/>
          </a:p>
          <a:p>
            <a:pPr eaLnBrk="1" hangingPunct="1">
              <a:lnSpc>
                <a:spcPct val="90000"/>
              </a:lnSpc>
              <a:buFontTx/>
              <a:buNone/>
            </a:pPr>
            <a:r>
              <a:rPr lang="en-US" altLang="en-US" sz="1800" b="1" dirty="0"/>
              <a:t>-</a:t>
            </a:r>
            <a:r>
              <a:rPr lang="en-US" altLang="en-US" sz="1800" b="1" dirty="0" smtClean="0"/>
              <a:t>BUT WAIT: </a:t>
            </a:r>
            <a:r>
              <a:rPr lang="en-US" altLang="en-US" sz="1800" dirty="0" smtClean="0"/>
              <a:t>There is no guarantee that the strings pointed to by the pointers in </a:t>
            </a:r>
            <a:r>
              <a:rPr lang="en-US" altLang="en-US" sz="1800" dirty="0" err="1" smtClean="0"/>
              <a:t>argv</a:t>
            </a:r>
            <a:r>
              <a:rPr lang="en-US" altLang="en-US" sz="1800" dirty="0" smtClean="0"/>
              <a:t> are stored in </a:t>
            </a:r>
            <a:r>
              <a:rPr lang="en-US" altLang="en-US" sz="1800" i="1" dirty="0" smtClean="0"/>
              <a:t>contiguous locations in memory</a:t>
            </a:r>
            <a:r>
              <a:rPr lang="en-US" altLang="en-US" sz="1800" dirty="0" smtClean="0"/>
              <a:t>, as they would be in a normal array, because </a:t>
            </a:r>
            <a:r>
              <a:rPr lang="en-US" altLang="en-US" sz="1800" dirty="0" err="1" smtClean="0"/>
              <a:t>argv</a:t>
            </a:r>
            <a:r>
              <a:rPr lang="en-US" altLang="en-US" sz="1800" dirty="0" smtClean="0"/>
              <a:t> is </a:t>
            </a:r>
            <a:r>
              <a:rPr lang="en-US" altLang="en-US" sz="1800" i="1" dirty="0" smtClean="0"/>
              <a:t>an array of pointers</a:t>
            </a:r>
            <a:r>
              <a:rPr lang="en-US" altLang="en-US" sz="1800" dirty="0" smtClean="0"/>
              <a:t> to these strings!</a:t>
            </a:r>
          </a:p>
          <a:p>
            <a:pPr algn="r" eaLnBrk="1" hangingPunct="1">
              <a:lnSpc>
                <a:spcPct val="90000"/>
              </a:lnSpc>
              <a:buFontTx/>
              <a:buNone/>
            </a:pPr>
            <a:endParaRPr lang="en-US" alt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09600"/>
            <a:ext cx="7772400" cy="838200"/>
          </a:xfrm>
        </p:spPr>
        <p:txBody>
          <a:bodyPr/>
          <a:lstStyle/>
          <a:p>
            <a:pPr eaLnBrk="1" hangingPunct="1"/>
            <a:r>
              <a:rPr lang="en-US" altLang="en-US" dirty="0" smtClean="0"/>
              <a:t>Example</a:t>
            </a:r>
          </a:p>
        </p:txBody>
      </p:sp>
      <p:sp>
        <p:nvSpPr>
          <p:cNvPr id="7171" name="Rectangle 3"/>
          <p:cNvSpPr>
            <a:spLocks noGrp="1" noChangeArrowheads="1"/>
          </p:cNvSpPr>
          <p:nvPr>
            <p:ph type="body" idx="1"/>
          </p:nvPr>
        </p:nvSpPr>
        <p:spPr>
          <a:xfrm>
            <a:off x="685800" y="1447800"/>
            <a:ext cx="7772400" cy="4953000"/>
          </a:xfrm>
        </p:spPr>
        <p:txBody>
          <a:bodyPr/>
          <a:lstStyle/>
          <a:p>
            <a:pPr eaLnBrk="1" hangingPunct="1">
              <a:lnSpc>
                <a:spcPct val="90000"/>
              </a:lnSpc>
            </a:pPr>
            <a:r>
              <a:rPr lang="en-US" altLang="en-US" sz="1800" dirty="0" smtClean="0"/>
              <a:t>Again, suppose that, at the command line prompt, we enter: 	</a:t>
            </a:r>
          </a:p>
          <a:p>
            <a:pPr eaLnBrk="1" hangingPunct="1">
              <a:lnSpc>
                <a:spcPct val="90000"/>
              </a:lnSpc>
              <a:buFontTx/>
              <a:buNone/>
            </a:pPr>
            <a:r>
              <a:rPr lang="en-US" altLang="en-US" sz="1800" dirty="0" smtClean="0"/>
              <a:t>		% </a:t>
            </a:r>
            <a:r>
              <a:rPr lang="en-US" altLang="en-US" sz="1800" dirty="0" err="1" smtClean="0"/>
              <a:t>myProg</a:t>
            </a:r>
            <a:r>
              <a:rPr lang="en-US" altLang="en-US" sz="1800" dirty="0" smtClean="0"/>
              <a:t> p1 p2 p3</a:t>
            </a:r>
          </a:p>
          <a:p>
            <a:pPr eaLnBrk="1" hangingPunct="1">
              <a:lnSpc>
                <a:spcPct val="90000"/>
              </a:lnSpc>
            </a:pPr>
            <a:r>
              <a:rPr lang="en-US" altLang="en-US" sz="1800" dirty="0" smtClean="0"/>
              <a:t>This results in the following strings to which the elements of </a:t>
            </a:r>
            <a:r>
              <a:rPr lang="en-US" altLang="en-US" sz="1800" dirty="0" err="1" smtClean="0"/>
              <a:t>argv</a:t>
            </a:r>
            <a:r>
              <a:rPr lang="en-US" altLang="en-US" sz="1800" dirty="0" smtClean="0"/>
              <a:t> point, because </a:t>
            </a:r>
            <a:r>
              <a:rPr lang="en-US" altLang="en-US" sz="1800" dirty="0" err="1" smtClean="0"/>
              <a:t>argv</a:t>
            </a:r>
            <a:r>
              <a:rPr lang="en-US" altLang="en-US" sz="1800" dirty="0" smtClean="0"/>
              <a:t>[] is an array of char * (or a char **):</a:t>
            </a:r>
          </a:p>
          <a:p>
            <a:pPr marL="0" indent="0" eaLnBrk="1" hangingPunct="1">
              <a:lnSpc>
                <a:spcPct val="90000"/>
              </a:lnSpc>
              <a:buNone/>
            </a:pPr>
            <a:endParaRPr lang="en-US" altLang="en-US" sz="1800" dirty="0" smtClean="0"/>
          </a:p>
          <a:p>
            <a:pPr eaLnBrk="1" hangingPunct="1">
              <a:lnSpc>
                <a:spcPct val="90000"/>
              </a:lnSpc>
              <a:buFontTx/>
              <a:buNone/>
            </a:pPr>
            <a:r>
              <a:rPr lang="en-US" altLang="en-US" sz="1800" dirty="0" smtClean="0"/>
              <a:t>		</a:t>
            </a:r>
            <a:r>
              <a:rPr lang="en-US" altLang="en-US" sz="1800" dirty="0" err="1" smtClean="0"/>
              <a:t>argv</a:t>
            </a:r>
            <a:r>
              <a:rPr lang="en-US" altLang="en-US" sz="1800" dirty="0" smtClean="0"/>
              <a:t>[0</a:t>
            </a:r>
            <a:r>
              <a:rPr lang="en-US" altLang="en-US" sz="1800" dirty="0"/>
              <a:t>] points to “</a:t>
            </a:r>
            <a:r>
              <a:rPr lang="en-US" altLang="en-US" sz="1800" dirty="0" err="1"/>
              <a:t>myProg</a:t>
            </a:r>
            <a:r>
              <a:rPr lang="en-US" altLang="en-US" sz="1800" dirty="0"/>
              <a:t>\0” /*string with program name */</a:t>
            </a:r>
          </a:p>
          <a:p>
            <a:pPr eaLnBrk="1" hangingPunct="1">
              <a:lnSpc>
                <a:spcPct val="90000"/>
              </a:lnSpc>
              <a:buFontTx/>
              <a:buNone/>
            </a:pPr>
            <a:r>
              <a:rPr lang="en-US" altLang="en-US" sz="1800" dirty="0"/>
              <a:t>		</a:t>
            </a:r>
            <a:r>
              <a:rPr lang="en-US" altLang="en-US" sz="1800" dirty="0" err="1"/>
              <a:t>argv</a:t>
            </a:r>
            <a:r>
              <a:rPr lang="en-US" altLang="en-US" sz="1800" dirty="0"/>
              <a:t>[1] points to “p1\0”</a:t>
            </a:r>
          </a:p>
          <a:p>
            <a:pPr eaLnBrk="1" hangingPunct="1">
              <a:lnSpc>
                <a:spcPct val="90000"/>
              </a:lnSpc>
              <a:buFontTx/>
              <a:buNone/>
            </a:pPr>
            <a:r>
              <a:rPr lang="en-US" altLang="en-US" sz="1800" dirty="0"/>
              <a:t>		</a:t>
            </a:r>
            <a:r>
              <a:rPr lang="en-US" altLang="en-US" sz="1800" dirty="0" err="1"/>
              <a:t>argv</a:t>
            </a:r>
            <a:r>
              <a:rPr lang="en-US" altLang="en-US" sz="1800" dirty="0"/>
              <a:t>[2] points to “p2\0”</a:t>
            </a:r>
          </a:p>
          <a:p>
            <a:pPr eaLnBrk="1" hangingPunct="1">
              <a:lnSpc>
                <a:spcPct val="90000"/>
              </a:lnSpc>
              <a:buFontTx/>
              <a:buNone/>
            </a:pPr>
            <a:r>
              <a:rPr lang="en-US" altLang="en-US" sz="1800" dirty="0"/>
              <a:t>		</a:t>
            </a:r>
            <a:r>
              <a:rPr lang="en-US" altLang="en-US" sz="1800" dirty="0" err="1"/>
              <a:t>argv</a:t>
            </a:r>
            <a:r>
              <a:rPr lang="en-US" altLang="en-US" sz="1800" dirty="0"/>
              <a:t>[3] points to “p3\0”</a:t>
            </a:r>
          </a:p>
          <a:p>
            <a:pPr eaLnBrk="1" hangingPunct="1">
              <a:lnSpc>
                <a:spcPct val="90000"/>
              </a:lnSpc>
              <a:buFontTx/>
              <a:buNone/>
            </a:pPr>
            <a:r>
              <a:rPr lang="en-US" altLang="en-US" sz="1800" dirty="0"/>
              <a:t>		</a:t>
            </a:r>
            <a:r>
              <a:rPr lang="en-US" altLang="en-US" sz="1800" dirty="0" err="1"/>
              <a:t>argv</a:t>
            </a:r>
            <a:r>
              <a:rPr lang="en-US" altLang="en-US" sz="1800" dirty="0"/>
              <a:t>[4] is a NULL pointer	</a:t>
            </a:r>
          </a:p>
          <a:p>
            <a:pPr eaLnBrk="1" hangingPunct="1">
              <a:lnSpc>
                <a:spcPct val="90000"/>
              </a:lnSpc>
            </a:pPr>
            <a:endParaRPr lang="en-US" altLang="en-US" sz="1800" dirty="0" smtClean="0"/>
          </a:p>
          <a:p>
            <a:pPr eaLnBrk="1" hangingPunct="1">
              <a:lnSpc>
                <a:spcPct val="90000"/>
              </a:lnSpc>
            </a:pPr>
            <a:r>
              <a:rPr lang="en-US" altLang="en-US" sz="1800" dirty="0" smtClean="0"/>
              <a:t>Notice carefully </a:t>
            </a:r>
            <a:r>
              <a:rPr lang="en-US" altLang="en-US" sz="1800" dirty="0"/>
              <a:t>that, because these strings are of type char *, they are stored in </a:t>
            </a:r>
            <a:r>
              <a:rPr lang="en-US" altLang="en-US" sz="1800" i="1" dirty="0"/>
              <a:t>read only memory</a:t>
            </a:r>
            <a:r>
              <a:rPr lang="en-US" altLang="en-US" sz="1800" dirty="0"/>
              <a:t>, and any attempt to write to them will result in a segmentation fault</a:t>
            </a:r>
            <a:r>
              <a:rPr lang="en-US" altLang="en-US" sz="1800" dirty="0" smtClean="0"/>
              <a:t>!</a:t>
            </a:r>
          </a:p>
          <a:p>
            <a:pPr eaLnBrk="1" hangingPunct="1">
              <a:lnSpc>
                <a:spcPct val="90000"/>
              </a:lnSpc>
            </a:pPr>
            <a:r>
              <a:rPr lang="en-US" altLang="en-US" sz="1800" dirty="0" smtClean="0"/>
              <a:t>Also notice that the strings are all terminated by a null byte (‘\0’).</a:t>
            </a:r>
            <a:endParaRPr lang="en-US" altLang="en-US" sz="1800" dirty="0"/>
          </a:p>
          <a:p>
            <a:pPr eaLnBrk="1" hangingPunct="1">
              <a:lnSpc>
                <a:spcPct val="90000"/>
              </a:lnSpc>
            </a:pPr>
            <a:endParaRPr lang="en-US" altLang="en-US" sz="2000" dirty="0" smtClean="0"/>
          </a:p>
          <a:p>
            <a:pPr eaLnBrk="1" hangingPunct="1">
              <a:lnSpc>
                <a:spcPct val="90000"/>
              </a:lnSpc>
              <a:buFontTx/>
              <a:buNone/>
            </a:pPr>
            <a:r>
              <a:rPr lang="en-US" altLang="en-US" sz="2000" dirty="0" smtClean="0"/>
              <a:t>		</a:t>
            </a:r>
          </a:p>
          <a:p>
            <a:pPr algn="r" eaLnBrk="1" hangingPunct="1">
              <a:lnSpc>
                <a:spcPct val="90000"/>
              </a:lnSpc>
              <a:buFontTx/>
              <a:buNone/>
            </a:pPr>
            <a:endParaRPr lang="en-US" altLang="en-US" sz="2000" dirty="0" smtClean="0"/>
          </a:p>
          <a:p>
            <a:pPr eaLnBrk="1" hangingPunct="1">
              <a:lnSpc>
                <a:spcPct val="90000"/>
              </a:lnSpc>
            </a:pPr>
            <a:endParaRPr lang="en-US" altLang="en-US"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More on argv</a:t>
            </a:r>
          </a:p>
        </p:txBody>
      </p:sp>
      <p:sp>
        <p:nvSpPr>
          <p:cNvPr id="11267" name="Rectangle 3"/>
          <p:cNvSpPr>
            <a:spLocks noGrp="1" noChangeArrowheads="1"/>
          </p:cNvSpPr>
          <p:nvPr>
            <p:ph type="body" idx="1"/>
          </p:nvPr>
        </p:nvSpPr>
        <p:spPr/>
        <p:txBody>
          <a:bodyPr/>
          <a:lstStyle/>
          <a:p>
            <a:pPr eaLnBrk="1" hangingPunct="1">
              <a:lnSpc>
                <a:spcPct val="90000"/>
              </a:lnSpc>
            </a:pPr>
            <a:r>
              <a:rPr lang="en-US" altLang="en-US" sz="2400" dirty="0" smtClean="0"/>
              <a:t>Recall that any array may be viewed as a (constant) pointer to the first element of the array.</a:t>
            </a:r>
          </a:p>
          <a:p>
            <a:pPr eaLnBrk="1" hangingPunct="1">
              <a:lnSpc>
                <a:spcPct val="90000"/>
              </a:lnSpc>
            </a:pPr>
            <a:r>
              <a:rPr lang="en-US" altLang="en-US" sz="2400" dirty="0" smtClean="0"/>
              <a:t>For this reason, </a:t>
            </a:r>
            <a:r>
              <a:rPr lang="en-US" altLang="en-US" sz="2400" dirty="0" err="1" smtClean="0"/>
              <a:t>argv</a:t>
            </a:r>
            <a:r>
              <a:rPr lang="en-US" altLang="en-US" sz="2400" dirty="0" smtClean="0"/>
              <a:t> can be declared in one of two ways:</a:t>
            </a:r>
          </a:p>
          <a:p>
            <a:pPr eaLnBrk="1" hangingPunct="1">
              <a:lnSpc>
                <a:spcPct val="90000"/>
              </a:lnSpc>
              <a:buFontTx/>
              <a:buNone/>
            </a:pPr>
            <a:r>
              <a:rPr lang="en-US" altLang="en-US" sz="2400" dirty="0" smtClean="0"/>
              <a:t>		</a:t>
            </a:r>
            <a:r>
              <a:rPr lang="en-US" altLang="en-US" sz="2400" dirty="0" err="1" smtClean="0"/>
              <a:t>int</a:t>
            </a:r>
            <a:r>
              <a:rPr lang="en-US" altLang="en-US" sz="2400" dirty="0" smtClean="0"/>
              <a:t> main(</a:t>
            </a:r>
            <a:r>
              <a:rPr lang="en-US" altLang="en-US" sz="2400" dirty="0" err="1" smtClean="0"/>
              <a:t>int</a:t>
            </a:r>
            <a:r>
              <a:rPr lang="en-US" altLang="en-US" sz="2400" dirty="0" smtClean="0"/>
              <a:t> </a:t>
            </a:r>
            <a:r>
              <a:rPr lang="en-US" altLang="en-US" sz="2400" dirty="0" err="1" smtClean="0"/>
              <a:t>argc</a:t>
            </a:r>
            <a:r>
              <a:rPr lang="en-US" altLang="en-US" sz="2400" dirty="0" smtClean="0"/>
              <a:t>, char *</a:t>
            </a:r>
            <a:r>
              <a:rPr lang="en-US" altLang="en-US" sz="2400" dirty="0" err="1" smtClean="0"/>
              <a:t>argv</a:t>
            </a:r>
            <a:r>
              <a:rPr lang="en-US" altLang="en-US" sz="2400" dirty="0" smtClean="0"/>
              <a:t>[]);</a:t>
            </a:r>
          </a:p>
          <a:p>
            <a:pPr eaLnBrk="1" hangingPunct="1">
              <a:lnSpc>
                <a:spcPct val="90000"/>
              </a:lnSpc>
              <a:buFontTx/>
              <a:buNone/>
            </a:pPr>
            <a:r>
              <a:rPr lang="en-US" altLang="en-US" sz="2400" dirty="0" smtClean="0"/>
              <a:t>		</a:t>
            </a:r>
            <a:r>
              <a:rPr lang="en-US" altLang="en-US" sz="2400" dirty="0" err="1" smtClean="0"/>
              <a:t>int</a:t>
            </a:r>
            <a:r>
              <a:rPr lang="en-US" altLang="en-US" sz="2400" dirty="0" smtClean="0"/>
              <a:t> main(</a:t>
            </a:r>
            <a:r>
              <a:rPr lang="en-US" altLang="en-US" sz="2400" dirty="0" err="1" smtClean="0"/>
              <a:t>int</a:t>
            </a:r>
            <a:r>
              <a:rPr lang="en-US" altLang="en-US" sz="2400" dirty="0" smtClean="0"/>
              <a:t> </a:t>
            </a:r>
            <a:r>
              <a:rPr lang="en-US" altLang="en-US" sz="2400" dirty="0" err="1" smtClean="0"/>
              <a:t>argc</a:t>
            </a:r>
            <a:r>
              <a:rPr lang="en-US" altLang="en-US" sz="2400" dirty="0" smtClean="0"/>
              <a:t>, char **</a:t>
            </a:r>
            <a:r>
              <a:rPr lang="en-US" altLang="en-US" sz="2400" dirty="0" err="1" smtClean="0"/>
              <a:t>argv</a:t>
            </a:r>
            <a:r>
              <a:rPr lang="en-US" altLang="en-US" sz="2400" dirty="0" smtClean="0"/>
              <a:t>);</a:t>
            </a:r>
          </a:p>
          <a:p>
            <a:pPr eaLnBrk="1" hangingPunct="1">
              <a:lnSpc>
                <a:spcPct val="90000"/>
              </a:lnSpc>
            </a:pPr>
            <a:r>
              <a:rPr lang="en-US" altLang="en-US" sz="2400" dirty="0" smtClean="0"/>
              <a:t>Thus, </a:t>
            </a:r>
            <a:r>
              <a:rPr lang="en-US" altLang="en-US" sz="2400" dirty="0" err="1" smtClean="0"/>
              <a:t>argv</a:t>
            </a:r>
            <a:r>
              <a:rPr lang="en-US" altLang="en-US" sz="2400" dirty="0" smtClean="0"/>
              <a:t> may be viewed as an array of char *, or as char ** (a pointer to a pointer to char).</a:t>
            </a:r>
          </a:p>
          <a:p>
            <a:pPr algn="r" eaLnBrk="1" hangingPunct="1">
              <a:lnSpc>
                <a:spcPct val="90000"/>
              </a:lnSpc>
              <a:buFontTx/>
              <a:buNone/>
            </a:pPr>
            <a:endParaRPr lang="en-US" altLang="en-US" sz="2000" dirty="0" smtClean="0"/>
          </a:p>
        </p:txBody>
      </p:sp>
    </p:spTree>
    <p:extLst>
      <p:ext uri="{BB962C8B-B14F-4D97-AF65-F5344CB8AC3E}">
        <p14:creationId xmlns:p14="http://schemas.microsoft.com/office/powerpoint/2010/main" val="2478864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int main(int argc, char *argv[]) </a:t>
            </a:r>
          </a:p>
        </p:txBody>
      </p:sp>
      <p:sp>
        <p:nvSpPr>
          <p:cNvPr id="8195" name="Rectangle 3"/>
          <p:cNvSpPr>
            <a:spLocks noGrp="1" noChangeArrowheads="1"/>
          </p:cNvSpPr>
          <p:nvPr>
            <p:ph type="body" idx="1"/>
          </p:nvPr>
        </p:nvSpPr>
        <p:spPr/>
        <p:txBody>
          <a:bodyPr/>
          <a:lstStyle/>
          <a:p>
            <a:pPr eaLnBrk="1" hangingPunct="1">
              <a:lnSpc>
                <a:spcPct val="90000"/>
              </a:lnSpc>
            </a:pPr>
            <a:r>
              <a:rPr lang="en-US" altLang="en-US" sz="2400" dirty="0" smtClean="0"/>
              <a:t>After the arguments are passed to main(), we can access them, just as any other function parameters:</a:t>
            </a:r>
          </a:p>
          <a:p>
            <a:pPr eaLnBrk="1" hangingPunct="1">
              <a:lnSpc>
                <a:spcPct val="90000"/>
              </a:lnSpc>
              <a:buFontTx/>
              <a:buNone/>
            </a:pPr>
            <a:r>
              <a:rPr lang="en-US" altLang="en-US" sz="1800" dirty="0" smtClean="0"/>
              <a:t>		</a:t>
            </a:r>
            <a:r>
              <a:rPr lang="en-US" altLang="en-US" sz="2000" dirty="0" smtClean="0"/>
              <a:t>#include &lt;</a:t>
            </a:r>
            <a:r>
              <a:rPr lang="en-US" altLang="en-US" sz="2000" dirty="0" err="1" smtClean="0"/>
              <a:t>stdio.h</a:t>
            </a:r>
            <a:r>
              <a:rPr lang="en-US" altLang="en-US" sz="2000" dirty="0" smtClean="0"/>
              <a:t>&gt;</a:t>
            </a:r>
          </a:p>
          <a:p>
            <a:pPr eaLnBrk="1" hangingPunct="1">
              <a:lnSpc>
                <a:spcPct val="90000"/>
              </a:lnSpc>
              <a:buFontTx/>
              <a:buNone/>
            </a:pPr>
            <a:r>
              <a:rPr lang="en-US" altLang="en-US" sz="2000" dirty="0" smtClean="0"/>
              <a:t>		</a:t>
            </a:r>
            <a:r>
              <a:rPr lang="en-US" altLang="en-US" sz="2000" dirty="0" err="1" smtClean="0"/>
              <a:t>int</a:t>
            </a:r>
            <a:r>
              <a:rPr lang="en-US" altLang="en-US" sz="2000" dirty="0" smtClean="0"/>
              <a:t> main(</a:t>
            </a:r>
            <a:r>
              <a:rPr lang="en-US" altLang="en-US" sz="2000" dirty="0" err="1" smtClean="0"/>
              <a:t>int</a:t>
            </a:r>
            <a:r>
              <a:rPr lang="en-US" altLang="en-US" sz="2000" dirty="0" smtClean="0"/>
              <a:t> </a:t>
            </a:r>
            <a:r>
              <a:rPr lang="en-US" altLang="en-US" sz="2000" dirty="0" err="1" smtClean="0"/>
              <a:t>argc</a:t>
            </a:r>
            <a:r>
              <a:rPr lang="en-US" altLang="en-US" sz="2000" dirty="0" smtClean="0"/>
              <a:t>, char *</a:t>
            </a:r>
            <a:r>
              <a:rPr lang="en-US" altLang="en-US" sz="2000" dirty="0" err="1" smtClean="0"/>
              <a:t>argv</a:t>
            </a:r>
            <a:r>
              <a:rPr lang="en-US" altLang="en-US" sz="2000" dirty="0" smtClean="0"/>
              <a:t>[]) {</a:t>
            </a:r>
          </a:p>
          <a:p>
            <a:pPr eaLnBrk="1" hangingPunct="1">
              <a:lnSpc>
                <a:spcPct val="90000"/>
              </a:lnSpc>
              <a:buFontTx/>
              <a:buNone/>
            </a:pPr>
            <a:r>
              <a:rPr lang="en-US" altLang="en-US" sz="2000" dirty="0" smtClean="0"/>
              <a:t>			</a:t>
            </a:r>
            <a:r>
              <a:rPr lang="en-US" altLang="en-US" sz="2000" dirty="0" err="1" smtClean="0"/>
              <a:t>int</a:t>
            </a:r>
            <a:r>
              <a:rPr lang="en-US" altLang="en-US" sz="2000" dirty="0" smtClean="0"/>
              <a:t> </a:t>
            </a:r>
            <a:r>
              <a:rPr lang="en-US" altLang="en-US" sz="2000" dirty="0" err="1" smtClean="0"/>
              <a:t>i</a:t>
            </a:r>
            <a:r>
              <a:rPr lang="en-US" altLang="en-US" sz="2000" dirty="0" smtClean="0"/>
              <a:t>; </a:t>
            </a:r>
          </a:p>
          <a:p>
            <a:pPr eaLnBrk="1" hangingPunct="1">
              <a:lnSpc>
                <a:spcPct val="90000"/>
              </a:lnSpc>
              <a:buFontTx/>
              <a:buNone/>
            </a:pPr>
            <a:r>
              <a:rPr lang="en-US" altLang="en-US" sz="2000" dirty="0" smtClean="0"/>
              <a:t>			</a:t>
            </a:r>
            <a:r>
              <a:rPr lang="en-US" altLang="en-US" sz="2000" dirty="0" err="1" smtClean="0"/>
              <a:t>printf</a:t>
            </a:r>
            <a:r>
              <a:rPr lang="en-US" altLang="en-US" sz="2000" dirty="0" smtClean="0"/>
              <a:t>(“</a:t>
            </a:r>
            <a:r>
              <a:rPr lang="en-US" altLang="en-US" sz="2000" dirty="0" err="1" smtClean="0"/>
              <a:t>argc</a:t>
            </a:r>
            <a:r>
              <a:rPr lang="en-US" altLang="en-US" sz="2000" dirty="0" smtClean="0"/>
              <a:t> =\</a:t>
            </a:r>
            <a:r>
              <a:rPr lang="en-US" altLang="en-US" sz="2000" dirty="0" err="1" smtClean="0"/>
              <a:t>t%d</a:t>
            </a:r>
            <a:r>
              <a:rPr lang="en-US" altLang="en-US" sz="2000" dirty="0" smtClean="0"/>
              <a:t>\n”, </a:t>
            </a:r>
            <a:r>
              <a:rPr lang="en-US" altLang="en-US" sz="2000" dirty="0" err="1" smtClean="0"/>
              <a:t>argc</a:t>
            </a:r>
            <a:r>
              <a:rPr lang="en-US" altLang="en-US" sz="2000" dirty="0" smtClean="0"/>
              <a:t>);</a:t>
            </a:r>
          </a:p>
          <a:p>
            <a:pPr eaLnBrk="1" hangingPunct="1">
              <a:lnSpc>
                <a:spcPct val="90000"/>
              </a:lnSpc>
              <a:buFontTx/>
              <a:buNone/>
            </a:pPr>
            <a:r>
              <a:rPr lang="en-US" altLang="en-US" sz="2000" dirty="0" smtClean="0"/>
              <a:t>			for (</a:t>
            </a:r>
            <a:r>
              <a:rPr lang="en-US" altLang="en-US" sz="2000" dirty="0" err="1" smtClean="0"/>
              <a:t>i</a:t>
            </a:r>
            <a:r>
              <a:rPr lang="en-US" altLang="en-US" sz="2000" dirty="0" smtClean="0"/>
              <a:t> = 0; </a:t>
            </a:r>
            <a:r>
              <a:rPr lang="en-US" altLang="en-US" sz="2000" dirty="0" err="1" smtClean="0"/>
              <a:t>i</a:t>
            </a:r>
            <a:r>
              <a:rPr lang="en-US" altLang="en-US" sz="2000" dirty="0" smtClean="0"/>
              <a:t> &lt; </a:t>
            </a:r>
            <a:r>
              <a:rPr lang="en-US" altLang="en-US" sz="2000" dirty="0" err="1" smtClean="0"/>
              <a:t>argc</a:t>
            </a:r>
            <a:r>
              <a:rPr lang="en-US" altLang="en-US" sz="2000" dirty="0" smtClean="0"/>
              <a:t>; </a:t>
            </a:r>
            <a:r>
              <a:rPr lang="en-US" altLang="en-US" sz="2000" dirty="0" err="1" smtClean="0"/>
              <a:t>i</a:t>
            </a:r>
            <a:r>
              <a:rPr lang="en-US" altLang="en-US" sz="2000" dirty="0" smtClean="0"/>
              <a:t>++)</a:t>
            </a:r>
          </a:p>
          <a:p>
            <a:pPr eaLnBrk="1" hangingPunct="1">
              <a:lnSpc>
                <a:spcPct val="90000"/>
              </a:lnSpc>
              <a:buFontTx/>
              <a:buNone/>
            </a:pPr>
            <a:r>
              <a:rPr lang="en-US" altLang="en-US" sz="2000" dirty="0" smtClean="0"/>
              <a:t>				</a:t>
            </a:r>
            <a:r>
              <a:rPr lang="en-US" altLang="en-US" sz="2000" dirty="0" err="1" smtClean="0"/>
              <a:t>printf</a:t>
            </a:r>
            <a:r>
              <a:rPr lang="en-US" altLang="en-US" sz="2000" dirty="0" smtClean="0"/>
              <a:t>(“</a:t>
            </a:r>
            <a:r>
              <a:rPr lang="en-US" altLang="en-US" sz="2000" dirty="0" err="1" smtClean="0"/>
              <a:t>argv</a:t>
            </a:r>
            <a:r>
              <a:rPr lang="en-US" altLang="en-US" sz="2000" dirty="0" smtClean="0"/>
              <a:t>[%</a:t>
            </a:r>
            <a:r>
              <a:rPr lang="en-US" altLang="en-US" sz="2000" dirty="0" err="1" smtClean="0"/>
              <a:t>i</a:t>
            </a:r>
            <a:r>
              <a:rPr lang="en-US" altLang="en-US" sz="2000" dirty="0" smtClean="0"/>
              <a:t>]\t= %s\n”, </a:t>
            </a:r>
            <a:r>
              <a:rPr lang="en-US" altLang="en-US" sz="2000" dirty="0" err="1"/>
              <a:t>i</a:t>
            </a:r>
            <a:r>
              <a:rPr lang="en-US" altLang="en-US" sz="2000" dirty="0" smtClean="0"/>
              <a:t>, </a:t>
            </a:r>
            <a:r>
              <a:rPr lang="en-US" altLang="en-US" sz="2000" dirty="0" err="1" smtClean="0"/>
              <a:t>argv</a:t>
            </a:r>
            <a:r>
              <a:rPr lang="en-US" altLang="en-US" sz="2000" dirty="0" smtClean="0"/>
              <a:t>[</a:t>
            </a:r>
            <a:r>
              <a:rPr lang="en-US" altLang="en-US" sz="2000" dirty="0" err="1" smtClean="0"/>
              <a:t>i</a:t>
            </a:r>
            <a:r>
              <a:rPr lang="en-US" altLang="en-US" sz="2000" dirty="0" smtClean="0"/>
              <a:t>]);</a:t>
            </a:r>
          </a:p>
          <a:p>
            <a:pPr eaLnBrk="1" hangingPunct="1">
              <a:lnSpc>
                <a:spcPct val="90000"/>
              </a:lnSpc>
              <a:buFontTx/>
              <a:buNone/>
            </a:pPr>
            <a:r>
              <a:rPr lang="en-US" altLang="en-US" sz="2000" dirty="0" smtClean="0"/>
              <a:t>			return 0;</a:t>
            </a:r>
          </a:p>
          <a:p>
            <a:pPr eaLnBrk="1" hangingPunct="1">
              <a:lnSpc>
                <a:spcPct val="90000"/>
              </a:lnSpc>
              <a:buFontTx/>
              <a:buNone/>
            </a:pPr>
            <a:r>
              <a:rPr lang="en-US" altLang="en-US" sz="2000" dirty="0" smtClean="0"/>
              <a:t>		}</a:t>
            </a:r>
          </a:p>
          <a:p>
            <a:pPr eaLnBrk="1" hangingPunct="1">
              <a:lnSpc>
                <a:spcPct val="90000"/>
              </a:lnSpc>
              <a:buFontTx/>
              <a:buNone/>
            </a:pPr>
            <a:endParaRPr lang="en-US" altLang="en-US" sz="1800" dirty="0" smtClean="0"/>
          </a:p>
          <a:p>
            <a:pPr algn="r" eaLnBrk="1" hangingPunct="1">
              <a:lnSpc>
                <a:spcPct val="90000"/>
              </a:lnSpc>
              <a:buFontTx/>
              <a:buNone/>
            </a:pPr>
            <a:endParaRPr lang="en-US" altLang="en-US" sz="2000" dirty="0" smtClean="0"/>
          </a:p>
          <a:p>
            <a:pPr eaLnBrk="1" hangingPunct="1">
              <a:lnSpc>
                <a:spcPct val="90000"/>
              </a:lnSpc>
              <a:buFontTx/>
              <a:buNone/>
            </a:pPr>
            <a:endParaRPr lang="en-US" altLang="en-US" sz="1800" dirty="0" smtClean="0"/>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TotalTime>
  <Words>1104</Words>
  <Application>Microsoft Office PowerPoint</Application>
  <PresentationFormat>On-screen Show (4:3)</PresentationFormat>
  <Paragraphs>223</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Times New Roman</vt:lpstr>
      <vt:lpstr>Default Design</vt:lpstr>
      <vt:lpstr>Command Line Arguments  and Makefiles in C</vt:lpstr>
      <vt:lpstr>How arguments are passed to main()</vt:lpstr>
      <vt:lpstr>Passing arguments from the command line</vt:lpstr>
      <vt:lpstr>Passing arguments from the command line cont.</vt:lpstr>
      <vt:lpstr>Options for main() with arguments</vt:lpstr>
      <vt:lpstr>Parameters on the command line</vt:lpstr>
      <vt:lpstr>Example</vt:lpstr>
      <vt:lpstr>More on argv</vt:lpstr>
      <vt:lpstr>int main(int argc, char *argv[]) </vt:lpstr>
      <vt:lpstr>What is printed?</vt:lpstr>
      <vt:lpstr>How can we use these parameters?</vt:lpstr>
      <vt:lpstr>More on argc and argv</vt:lpstr>
      <vt:lpstr>Command Line Arguments - Example</vt:lpstr>
      <vt:lpstr>Command Line Arguments – Example cont.</vt:lpstr>
      <vt:lpstr>Makefile Overview</vt:lpstr>
      <vt:lpstr>Writing and executing a makefile</vt:lpstr>
      <vt:lpstr>Example makefile: Suppose program with the following files</vt:lpstr>
      <vt:lpstr> . . . . and the following files</vt:lpstr>
      <vt:lpstr>Makefile details</vt:lpstr>
      <vt:lpstr>Makefile for the above program</vt:lpstr>
      <vt:lpstr>Dependency Table</vt:lpstr>
      <vt:lpstr>Examples from the command line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 Line Arguments  and Makefiles in C</dc:title>
  <dc:creator>User</dc:creator>
  <cp:lastModifiedBy>green, george michael</cp:lastModifiedBy>
  <cp:revision>49</cp:revision>
  <dcterms:created xsi:type="dcterms:W3CDTF">2014-02-09T16:32:49Z</dcterms:created>
  <dcterms:modified xsi:type="dcterms:W3CDTF">2016-05-27T14:12:00Z</dcterms:modified>
</cp:coreProperties>
</file>