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311" r:id="rId4"/>
    <p:sldId id="312" r:id="rId5"/>
    <p:sldId id="258" r:id="rId6"/>
    <p:sldId id="302" r:id="rId7"/>
    <p:sldId id="259" r:id="rId8"/>
    <p:sldId id="260" r:id="rId9"/>
    <p:sldId id="261" r:id="rId10"/>
    <p:sldId id="262" r:id="rId11"/>
    <p:sldId id="303" r:id="rId12"/>
    <p:sldId id="263" r:id="rId13"/>
    <p:sldId id="304" r:id="rId14"/>
    <p:sldId id="309" r:id="rId15"/>
    <p:sldId id="310" r:id="rId16"/>
    <p:sldId id="305" r:id="rId17"/>
    <p:sldId id="264" r:id="rId18"/>
    <p:sldId id="306" r:id="rId19"/>
    <p:sldId id="265" r:id="rId20"/>
    <p:sldId id="307" r:id="rId21"/>
    <p:sldId id="266" r:id="rId22"/>
    <p:sldId id="308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2446" autoAdjust="0"/>
  </p:normalViewPr>
  <p:slideViewPr>
    <p:cSldViewPr>
      <p:cViewPr varScale="1">
        <p:scale>
          <a:sx n="103" d="100"/>
          <a:sy n="103" d="100"/>
        </p:scale>
        <p:origin x="5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93CB-97B9-4538-89C6-3199E0D30320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65AD-BC41-4945-B9C9-64AF5F92C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carry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0000 0110	a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0000 0111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0000 1101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a+b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09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8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signed… have to worry about the sign changing as well as carry-out</a:t>
            </a:r>
          </a:p>
          <a:p>
            <a:r>
              <a:rPr lang="en-US" baseline="0" dirty="0" smtClean="0"/>
              <a:t>Unsigned </a:t>
            </a:r>
            <a:r>
              <a:rPr lang="en-US" baseline="0" dirty="0" smtClean="0">
                <a:sym typeface="Wingdings" pitchFamily="2" charset="2"/>
              </a:rPr>
              <a:t></a:t>
            </a:r>
            <a:r>
              <a:rPr lang="en-US" baseline="0" dirty="0" smtClean="0"/>
              <a:t> CF = carry-out = 1 (overflow for unsigned values)</a:t>
            </a:r>
          </a:p>
          <a:p>
            <a:r>
              <a:rPr lang="en-US" baseline="0" dirty="0" smtClean="0"/>
              <a:t>Signed </a:t>
            </a:r>
            <a:r>
              <a:rPr lang="en-US" baseline="0" dirty="0" smtClean="0">
                <a:sym typeface="Wingdings" pitchFamily="2" charset="2"/>
              </a:rPr>
              <a:t> </a:t>
            </a:r>
            <a:r>
              <a:rPr lang="en-US" baseline="0" dirty="0" smtClean="0"/>
              <a:t>OF = have overflow when carry-in != carry-out</a:t>
            </a:r>
          </a:p>
          <a:p>
            <a:r>
              <a:rPr lang="en-US" baseline="0" dirty="0" smtClean="0"/>
              <a:t>     also… P+P=N or N+N=P (also a sign of overflow)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signed… have to worry about the sign changing as well as carry-out</a:t>
            </a:r>
          </a:p>
          <a:p>
            <a:r>
              <a:rPr lang="en-US" baseline="0" dirty="0" smtClean="0"/>
              <a:t>Unsigned </a:t>
            </a:r>
            <a:r>
              <a:rPr lang="en-US" baseline="0" dirty="0" smtClean="0">
                <a:sym typeface="Wingdings" pitchFamily="2" charset="2"/>
              </a:rPr>
              <a:t></a:t>
            </a:r>
            <a:r>
              <a:rPr lang="en-US" baseline="0" dirty="0" smtClean="0"/>
              <a:t> CF = carry-out = 1 (overflow for unsigned values)</a:t>
            </a:r>
          </a:p>
          <a:p>
            <a:r>
              <a:rPr lang="en-US" baseline="0" dirty="0" smtClean="0"/>
              <a:t>Signed </a:t>
            </a:r>
            <a:r>
              <a:rPr lang="en-US" baseline="0" dirty="0" smtClean="0">
                <a:sym typeface="Wingdings" pitchFamily="2" charset="2"/>
              </a:rPr>
              <a:t> </a:t>
            </a:r>
            <a:r>
              <a:rPr lang="en-US" baseline="0" dirty="0" smtClean="0"/>
              <a:t>OF = have overflow when carry-in != carry-out</a:t>
            </a:r>
          </a:p>
          <a:p>
            <a:r>
              <a:rPr lang="en-US" baseline="0" dirty="0" smtClean="0"/>
              <a:t>     also… P+P=N or N+N=P (also a sign of overflow)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unsigned?</a:t>
            </a:r>
            <a:r>
              <a:rPr lang="en-US" baseline="0" dirty="0" smtClean="0"/>
              <a:t> What happens if negate or have 0 and subtract 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2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unsigned?</a:t>
            </a:r>
            <a:r>
              <a:rPr lang="en-US" baseline="0" dirty="0" smtClean="0"/>
              <a:t> What happens if negate or have 0 and subtract 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2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signvsuns.c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38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signvsuns.c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38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talked about truncation… use graph example (just x axis)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inf</a:t>
            </a:r>
            <a:r>
              <a:rPr lang="en-US" baseline="0" dirty="0" smtClean="0"/>
              <a:t> --------- -24  ----------  -23  -----------  -1 ----------  0 ---------- 1  ---------  23 --------  24 -------- +</a:t>
            </a:r>
            <a:r>
              <a:rPr lang="en-US" baseline="0" dirty="0" err="1" smtClean="0"/>
              <a:t>inf</a:t>
            </a:r>
            <a:endParaRPr lang="en-US" baseline="0" dirty="0" smtClean="0"/>
          </a:p>
          <a:p>
            <a:r>
              <a:rPr lang="en-US" baseline="0" dirty="0" smtClean="0"/>
              <a:t>Especially difference between round down and round towards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9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about intermediate results??? Later…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encoding schemes… binary coded decimal (BCD),</a:t>
            </a:r>
            <a:r>
              <a:rPr lang="en-US" baseline="0" dirty="0" smtClean="0"/>
              <a:t> signed magnitude, one’s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7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2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limits.h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http://en.wikibooks.org/wiki/C_Programming/C_Reference/limits.h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4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strike="noStrike" dirty="0" smtClean="0">
                <a:effectLst/>
              </a:rPr>
              <a:t>-214748364</a:t>
            </a:r>
            <a:r>
              <a:rPr lang="en-US" sz="1200" b="1" u="none" strike="noStrike" dirty="0" smtClean="0">
                <a:solidFill>
                  <a:srgbClr val="FF0000"/>
                </a:solidFill>
                <a:effectLst/>
              </a:rPr>
              <a:t>8</a:t>
            </a:r>
            <a:r>
              <a:rPr lang="en-US" sz="1200" b="0" u="none" strike="noStrike" baseline="0" dirty="0" smtClean="0">
                <a:effectLst/>
              </a:rPr>
              <a:t> is the maximum negative number for signed 32 bits </a:t>
            </a:r>
            <a:r>
              <a:rPr lang="en-US" sz="1200" b="0" u="none" strike="noStrike" baseline="0" dirty="0" err="1" smtClean="0">
                <a:effectLst/>
              </a:rPr>
              <a:t>i.e</a:t>
            </a:r>
            <a:r>
              <a:rPr lang="en-US" sz="1200" b="0" u="none" strike="noStrike" baseline="0" dirty="0" smtClean="0">
                <a:effectLst/>
              </a:rPr>
              <a:t> -2^(32-1)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+0 and −0 return TRUE when tested for zero, FALSE when tested for non-zero.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9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8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0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EE77-0FCF-4A08-9E58-DAE54FCAA9E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3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9377"/>
            <a:ext cx="9144000" cy="64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1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244292"/>
            <a:ext cx="4044960" cy="4886433"/>
          </a:xfrm>
        </p:spPr>
        <p:txBody>
          <a:bodyPr/>
          <a:lstStyle>
            <a:lvl1pPr>
              <a:buFont typeface="Arial" pitchFamily="34" charset="0"/>
              <a:buChar char="•"/>
              <a:defRPr sz="2500"/>
            </a:lvl1pPr>
            <a:lvl2pPr>
              <a:buFont typeface="Arial" pitchFamily="34" charset="0"/>
              <a:buChar char="•"/>
              <a:defRPr sz="22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244292"/>
            <a:ext cx="4046400" cy="4886433"/>
          </a:xfrm>
        </p:spPr>
        <p:txBody>
          <a:bodyPr/>
          <a:lstStyle>
            <a:lvl1pPr>
              <a:buFont typeface="Arial" pitchFamily="34" charset="0"/>
              <a:buChar char="•"/>
              <a:defRPr sz="2500"/>
            </a:lvl1pPr>
            <a:lvl2pPr>
              <a:buFont typeface="Arial" pitchFamily="34" charset="0"/>
              <a:buChar char="•"/>
              <a:defRPr sz="22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600"/>
            </a:lvl4pPr>
            <a:lvl5pPr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9377"/>
            <a:ext cx="9144000" cy="64806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5586" y="6481594"/>
            <a:ext cx="2130093" cy="47289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9377"/>
            <a:ext cx="9144000" cy="64806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5600" y="6481594"/>
            <a:ext cx="2211840" cy="47289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0436" y="110891"/>
            <a:ext cx="8228763" cy="88798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8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296"/>
            <a:ext cx="9144000" cy="64806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3841" y="6412467"/>
            <a:ext cx="2130093" cy="47289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8169"/>
            <a:ext cx="9144000" cy="64806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2961" y="6343339"/>
            <a:ext cx="2130093" cy="47289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2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296"/>
            <a:ext cx="9144000" cy="6480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5586" y="6401471"/>
            <a:ext cx="2130093" cy="472896"/>
          </a:xfrm>
        </p:spPr>
        <p:txBody>
          <a:bodyPr/>
          <a:lstStyle>
            <a:lvl1pPr>
              <a:defRPr b="1"/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1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C8B40-E593-4CE9-889F-A35CDBE94D4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0436" y="110891"/>
            <a:ext cx="8228763" cy="88798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72" y="1244290"/>
            <a:ext cx="8228763" cy="4886698"/>
          </a:xfrm>
        </p:spPr>
        <p:txBody>
          <a:bodyPr vert="horz">
            <a:normAutofit/>
          </a:bodyPr>
          <a:lstStyle>
            <a:lvl1pPr marL="565200" indent="-457200">
              <a:spcAft>
                <a:spcPts val="0"/>
              </a:spcAft>
              <a:buFont typeface="Arial" pitchFamily="34" charset="0"/>
              <a:buChar char="•"/>
              <a:defRPr/>
            </a:lvl1pPr>
            <a:lvl2pPr marL="997200" indent="-457200">
              <a:spcAft>
                <a:spcPts val="0"/>
              </a:spcAft>
              <a:buFont typeface="Arial" pitchFamily="34" charset="0"/>
              <a:buChar char="•"/>
              <a:defRPr/>
            </a:lvl2pPr>
            <a:lvl3pPr>
              <a:spcAft>
                <a:spcPts val="0"/>
              </a:spcAft>
              <a:buFont typeface="Arial" pitchFamily="34" charset="0"/>
              <a:buChar char="•"/>
              <a:defRPr/>
            </a:lvl3pPr>
            <a:lvl4pPr>
              <a:spcAft>
                <a:spcPts val="0"/>
              </a:spcAft>
              <a:buFont typeface="Arial" pitchFamily="34" charset="0"/>
              <a:buChar char="•"/>
              <a:defRPr/>
            </a:lvl4pPr>
            <a:lvl5pPr>
              <a:spcAft>
                <a:spcPts val="0"/>
              </a:spcAft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85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8802" y="1903880"/>
            <a:ext cx="4875840" cy="1067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152640" y="6552688"/>
            <a:ext cx="2436480" cy="2448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FC8B40-E593-4CE9-889F-A35CDBE94D4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3360" y="6552688"/>
            <a:ext cx="3047040" cy="2448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75680" y="6552688"/>
            <a:ext cx="2436480" cy="244826"/>
          </a:xfrm>
        </p:spPr>
        <p:txBody>
          <a:bodyPr/>
          <a:lstStyle>
            <a:lvl1pPr>
              <a:defRPr/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6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887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1" y="1244290"/>
            <a:ext cx="8228763" cy="48866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73760" marR="0" lvl="0" indent="-365760">
              <a:spcBef>
                <a:spcPts val="0"/>
              </a:spcBef>
              <a:spcAft>
                <a:spcPts val="1414"/>
              </a:spcAft>
              <a:buSzPct val="100000"/>
              <a:buNone/>
              <a:defRPr lang="en-US" sz="32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defPPr>
            <a:lvl1pPr marL="473760" marR="0" lvl="0" indent="-365760">
              <a:spcBef>
                <a:spcPts val="0"/>
              </a:spcBef>
              <a:spcAft>
                <a:spcPts val="1414"/>
              </a:spcAft>
              <a:buSzPct val="100000"/>
              <a:buAutoNum type="arabicParenR"/>
              <a:defRPr lang="en-US" sz="32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1pPr>
            <a:lvl2pPr marL="905760" marR="0" lvl="1" indent="-365760">
              <a:spcBef>
                <a:spcPts val="0"/>
              </a:spcBef>
              <a:spcAft>
                <a:spcPts val="1134"/>
              </a:spcAft>
              <a:buSzPct val="100000"/>
              <a:buAutoNum type="arabicParenR"/>
              <a:defRPr lang="en-US" sz="28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2pPr>
            <a:lvl3pPr marL="1373759" marR="0" lvl="2" indent="-365760">
              <a:spcBef>
                <a:spcPts val="0"/>
              </a:spcBef>
              <a:spcAft>
                <a:spcPts val="850"/>
              </a:spcAft>
              <a:buSzPct val="100000"/>
              <a:buAutoNum type="arabicParenR"/>
              <a:defRPr lang="en-US" sz="24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3pPr>
            <a:lvl4pPr marL="1877760" marR="0" lvl="3" indent="-365760">
              <a:spcBef>
                <a:spcPts val="0"/>
              </a:spcBef>
              <a:spcAft>
                <a:spcPts val="567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4pPr>
            <a:lvl5pPr marL="2309760" marR="0" lvl="4" indent="-365760">
              <a:spcBef>
                <a:spcPts val="0"/>
              </a:spcBef>
              <a:spcAft>
                <a:spcPts val="283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5pPr>
            <a:lvl6pPr marL="2741760" marR="0" lvl="5" indent="-365760">
              <a:spcBef>
                <a:spcPts val="0"/>
              </a:spcBef>
              <a:spcAft>
                <a:spcPts val="283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6pPr>
            <a:lvl7pPr marL="3173760" marR="0" lvl="6" indent="-365760">
              <a:spcBef>
                <a:spcPts val="0"/>
              </a:spcBef>
              <a:spcAft>
                <a:spcPts val="283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7pPr>
            <a:lvl8pPr marL="3605760" marR="0" lvl="7" indent="-365760">
              <a:spcBef>
                <a:spcPts val="0"/>
              </a:spcBef>
              <a:spcAft>
                <a:spcPts val="283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8pPr>
            <a:lvl9pPr marL="4037759" marR="0" lvl="8" indent="-365760">
              <a:spcBef>
                <a:spcPts val="0"/>
              </a:spcBef>
              <a:spcAft>
                <a:spcPts val="283"/>
              </a:spcAft>
              <a:buSzPct val="100000"/>
              <a:buAutoNum type="arabicParenR"/>
              <a:defRPr lang="en-US" sz="2000" b="0" i="0" u="none" strike="noStrike" kern="1200">
                <a:ln>
                  <a:noFill/>
                </a:ln>
                <a:latin typeface="Arimo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9377"/>
            <a:ext cx="9144000" cy="648068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934706" y="6412467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300" b="1" kern="1200">
                <a:solidFill>
                  <a:schemeClr val="bg1"/>
                </a:solidFill>
                <a:latin typeface="Tinos" pitchFamily="18"/>
                <a:ea typeface="DejaVu Sans" pitchFamily="2"/>
                <a:cs typeface="DejaVu Sans" pitchFamily="2"/>
              </a:defRPr>
            </a:lvl1pPr>
          </a:lstStyle>
          <a:p>
            <a:fld id="{9D5F2F1E-AD1A-4365-B31E-1DEFEB823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4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hangingPunct="1">
        <a:buNone/>
        <a:tabLst/>
        <a:defRPr lang="en-US" sz="4000" b="0" i="0" u="none" strike="noStrike" kern="1200">
          <a:ln>
            <a:noFill/>
          </a:ln>
          <a:latin typeface="Arimo" pitchFamily="18"/>
        </a:defRPr>
      </a:lvl1pPr>
    </p:titleStyle>
    <p:bodyStyle>
      <a:lvl1pPr marL="0" marR="0" indent="0" rtl="0" eaLnBrk="1" hangingPunct="1">
        <a:spcBef>
          <a:spcPts val="0"/>
        </a:spcBef>
        <a:spcAft>
          <a:spcPts val="1283"/>
        </a:spcAft>
        <a:tabLst/>
        <a:defRPr lang="en-US" sz="2900" b="0" i="0" u="none" strike="noStrike" kern="1200">
          <a:ln>
            <a:noFill/>
          </a:ln>
          <a:latin typeface="Arimo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2421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Integer Representation and Basic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Signed vs Unsigned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>
            <a:off x="457172" y="1244290"/>
            <a:ext cx="8228763" cy="34039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an operation is performed where one operand is signed and the other is unsigned, C implicitly casts the signed </a:t>
            </a:r>
            <a:r>
              <a:rPr lang="en-US" dirty="0"/>
              <a:t>operand </a:t>
            </a:r>
            <a:r>
              <a:rPr lang="en-US" dirty="0" smtClean="0"/>
              <a:t>to unsigned (remember the type conversion hierarchy), then performs the operations </a:t>
            </a:r>
          </a:p>
          <a:p>
            <a:r>
              <a:rPr lang="en-US" dirty="0" smtClean="0"/>
              <a:t>Arithmetic operations in the machine are not affected, since bit representation doesn’t change</a:t>
            </a:r>
          </a:p>
          <a:p>
            <a:r>
              <a:rPr lang="en-US" dirty="0" smtClean="0"/>
              <a:t>Relational operators could be affected (Force unsigned immediate value with suffixed ‘u’ in C)</a:t>
            </a:r>
          </a:p>
        </p:txBody>
      </p:sp>
    </p:spTree>
    <p:extLst>
      <p:ext uri="{BB962C8B-B14F-4D97-AF65-F5344CB8AC3E}">
        <p14:creationId xmlns:p14="http://schemas.microsoft.com/office/powerpoint/2010/main" val="34691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vs. Unsigned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 == 0u   </a:t>
            </a:r>
            <a:r>
              <a:rPr lang="en-US" dirty="0" smtClean="0">
                <a:sym typeface="Wingdings" pitchFamily="2" charset="2"/>
              </a:rPr>
              <a:t> True</a:t>
            </a:r>
          </a:p>
          <a:p>
            <a:pPr marL="941759" lvl="2" rtl="0"/>
            <a:r>
              <a:rPr lang="en-US" dirty="0">
                <a:sym typeface="Wingdings" pitchFamily="2" charset="2"/>
              </a:rPr>
              <a:t>Unsigned relational </a:t>
            </a:r>
            <a:r>
              <a:rPr lang="en-US" dirty="0" smtClean="0">
                <a:sym typeface="Wingdings" pitchFamily="2" charset="2"/>
              </a:rPr>
              <a:t>operator</a:t>
            </a:r>
          </a:p>
          <a:p>
            <a:r>
              <a:rPr lang="en-US" dirty="0">
                <a:sym typeface="Wingdings" pitchFamily="2" charset="2"/>
              </a:rPr>
              <a:t>-1 &lt; 1   True</a:t>
            </a:r>
          </a:p>
          <a:p>
            <a:pPr lvl="1"/>
            <a:r>
              <a:rPr lang="en-US" dirty="0">
                <a:sym typeface="Wingdings" pitchFamily="2" charset="2"/>
              </a:rPr>
              <a:t>Signed relational operator</a:t>
            </a:r>
          </a:p>
          <a:p>
            <a:r>
              <a:rPr lang="en-US" dirty="0">
                <a:sym typeface="Wingdings" pitchFamily="2" charset="2"/>
              </a:rPr>
              <a:t>-1 &lt; 1u  False</a:t>
            </a:r>
          </a:p>
          <a:p>
            <a:pPr lvl="1"/>
            <a:r>
              <a:rPr lang="en-US" dirty="0">
                <a:sym typeface="Wingdings" pitchFamily="2" charset="2"/>
              </a:rPr>
              <a:t>Unsigned relational operator</a:t>
            </a:r>
          </a:p>
          <a:p>
            <a:pPr lvl="1"/>
            <a:r>
              <a:rPr lang="en-US" dirty="0">
                <a:sym typeface="Wingdings" pitchFamily="2" charset="2"/>
              </a:rPr>
              <a:t>-1 is stored as 0xFFFFFFFF  (4 byte </a:t>
            </a:r>
            <a:r>
              <a:rPr lang="en-US" dirty="0" err="1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Interpreted as an unsigned value, this is the largest </a:t>
            </a:r>
            <a:r>
              <a:rPr lang="en-US" dirty="0" err="1" smtClean="0">
                <a:sym typeface="Wingdings" pitchFamily="2" charset="2"/>
              </a:rPr>
              <a:t>int</a:t>
            </a:r>
            <a:r>
              <a:rPr lang="en-US" dirty="0" smtClean="0">
                <a:sym typeface="Wingdings" pitchFamily="2" charset="2"/>
              </a:rPr>
              <a:t> that fits in 32 bits!</a:t>
            </a:r>
          </a:p>
          <a:p>
            <a:r>
              <a:rPr lang="en-US" dirty="0" smtClean="0">
                <a:sym typeface="Wingdings" pitchFamily="2" charset="2"/>
              </a:rPr>
              <a:t>NOTE: For </a:t>
            </a:r>
            <a:r>
              <a:rPr lang="en-US" dirty="0" err="1" smtClean="0">
                <a:sym typeface="Wingdings" pitchFamily="2" charset="2"/>
              </a:rPr>
              <a:t>ints</a:t>
            </a:r>
            <a:r>
              <a:rPr lang="en-US" dirty="0" smtClean="0">
                <a:sym typeface="Wingdings" pitchFamily="2" charset="2"/>
              </a:rPr>
              <a:t>, w = 32 on </a:t>
            </a:r>
            <a:r>
              <a:rPr lang="en-US" dirty="0" err="1" smtClean="0">
                <a:sym typeface="Wingdings" pitchFamily="2" charset="2"/>
              </a:rPr>
              <a:t>stdlinux</a:t>
            </a:r>
            <a:endParaRPr lang="en-US" dirty="0" smtClean="0">
              <a:sym typeface="Wingdings" pitchFamily="2" charset="2"/>
            </a:endParaRPr>
          </a:p>
          <a:p>
            <a:pPr marL="10800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Extend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Sign Extension</a:t>
            </a:r>
          </a:p>
          <a:p>
            <a:pPr lvl="1"/>
            <a:r>
              <a:rPr lang="en-US" sz="2000" dirty="0" smtClean="0"/>
              <a:t>For unsigned fill </a:t>
            </a:r>
            <a:r>
              <a:rPr lang="en-US" sz="2000" dirty="0"/>
              <a:t>to left with zero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smtClean="0"/>
              <a:t>signed </a:t>
            </a:r>
            <a:r>
              <a:rPr lang="en-US" sz="2000" dirty="0"/>
              <a:t>r</a:t>
            </a:r>
            <a:r>
              <a:rPr lang="en-US" sz="2000" dirty="0" smtClean="0"/>
              <a:t>epeat </a:t>
            </a:r>
            <a:r>
              <a:rPr lang="en-US" sz="2000" dirty="0"/>
              <a:t>sign </a:t>
            </a:r>
            <a:r>
              <a:rPr lang="en-US" sz="2000" dirty="0" smtClean="0"/>
              <a:t>bit (MSB, or most significant bit)</a:t>
            </a:r>
            <a:endParaRPr lang="en-US" sz="2000" dirty="0"/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char x = -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27; /*w = 8 in 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hort y;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/*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 = 16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stdlinux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for short*/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27 = 0001 1011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-27 = 1110 0101  	/* invert +1 to get 2’s 			 * complement */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(short)x;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is sign-extended to 16 bits (on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stdlinux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and this sign-extended bit pattern is assigned to y: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-27 = 1111 1111 1110 0101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Drops the high order w-k bits when truncating a w-bit number to a k-bit number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-27; /*w = 16 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stdlinux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 27 = 0000 0000 0001 1011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-27 = 1111 1111 1110 0101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/*invert + 1 to get 2’s complement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char x = (char)y;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/*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8 for char in C*/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x = (char)y;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27 = 1110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0101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/* truncate high-order  			    w – k, or 16 – 8, bits */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smtClean="0">
                <a:solidFill>
                  <a:prstClr val="white"/>
                </a:solidFill>
              </a:rPr>
              <a:pPr/>
              <a:t>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Truncation – loss of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the high order w-k bits are dropped when truncating a w-bit number to a k-bit number, does the value change?</a:t>
            </a:r>
          </a:p>
        </p:txBody>
      </p:sp>
    </p:spTree>
    <p:extLst>
      <p:ext uri="{BB962C8B-B14F-4D97-AF65-F5344CB8AC3E}">
        <p14:creationId xmlns:p14="http://schemas.microsoft.com/office/powerpoint/2010/main" val="3490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smtClean="0">
                <a:solidFill>
                  <a:prstClr val="white"/>
                </a:solidFill>
              </a:rPr>
              <a:pPr/>
              <a:t>15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Truncation – loss of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the high order w-k bits are dropped when truncating a w-bit number to a k-bit number, does the value change?</a:t>
            </a:r>
          </a:p>
          <a:p>
            <a:r>
              <a:rPr lang="en-US" sz="2400" dirty="0" smtClean="0"/>
              <a:t>Answer:</a:t>
            </a:r>
          </a:p>
          <a:p>
            <a:pPr lvl="1"/>
            <a:r>
              <a:rPr lang="en-US" sz="2400" dirty="0" smtClean="0"/>
              <a:t>Unsigned:</a:t>
            </a:r>
          </a:p>
          <a:p>
            <a:pPr lvl="2"/>
            <a:r>
              <a:rPr lang="en-US" dirty="0" smtClean="0"/>
              <a:t>If all of the truncated bits are 0, value is preserved.</a:t>
            </a:r>
          </a:p>
          <a:p>
            <a:pPr lvl="1"/>
            <a:r>
              <a:rPr lang="en-US" sz="2400" dirty="0" smtClean="0"/>
              <a:t>Signed:</a:t>
            </a:r>
          </a:p>
          <a:p>
            <a:pPr lvl="2"/>
            <a:r>
              <a:rPr lang="en-US" dirty="0" smtClean="0"/>
              <a:t>If the most significant bit (</a:t>
            </a:r>
            <a:r>
              <a:rPr lang="en-US" dirty="0" err="1" smtClean="0"/>
              <a:t>msb</a:t>
            </a:r>
            <a:r>
              <a:rPr lang="en-US" dirty="0" smtClean="0"/>
              <a:t>) in the truncated number is the same as each of the truncated bits, value is preserved.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36" y="110891"/>
            <a:ext cx="8228763" cy="727309"/>
          </a:xfrm>
        </p:spPr>
        <p:txBody>
          <a:bodyPr/>
          <a:lstStyle/>
          <a:p>
            <a:r>
              <a:rPr lang="en-US" sz="3200" dirty="0" smtClean="0"/>
              <a:t>Truncation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16617"/>
              </p:ext>
            </p:extLst>
          </p:nvPr>
        </p:nvGraphicFramePr>
        <p:xfrm>
          <a:off x="609600" y="838200"/>
          <a:ext cx="7772398" cy="4962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128"/>
                <a:gridCol w="1202870"/>
                <a:gridCol w="1264557"/>
                <a:gridCol w="1264557"/>
                <a:gridCol w="1542143"/>
                <a:gridCol w="1542143"/>
              </a:tblGrid>
              <a:tr h="4243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HEX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UNSIGNED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– B2U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TWO'S </a:t>
                      </a:r>
                      <a:r>
                        <a:rPr lang="en-US" sz="2000" b="1" u="none" strike="noStrike" dirty="0" smtClean="0">
                          <a:effectLst/>
                        </a:rPr>
                        <a:t>COMP – B2T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orig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trunc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orig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trunc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orig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trunc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0 (0000)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(000)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2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(0010)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2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(010)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9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(1001)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(001)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B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(1011)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(011)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11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F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(1111)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Addition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Unsigned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Overflow when </a:t>
            </a:r>
            <a:r>
              <a:rPr lang="en-US" sz="2800" dirty="0" err="1" smtClean="0">
                <a:solidFill>
                  <a:schemeClr val="tx1"/>
                </a:solidFill>
              </a:rPr>
              <a:t>x+y</a:t>
            </a:r>
            <a:r>
              <a:rPr lang="en-US" sz="2800" dirty="0" smtClean="0">
                <a:solidFill>
                  <a:schemeClr val="tx1"/>
                </a:solidFill>
              </a:rPr>
              <a:t> &gt; 2</a:t>
            </a:r>
            <a:r>
              <a:rPr lang="en-US" sz="2800" baseline="30000" dirty="0" smtClean="0">
                <a:solidFill>
                  <a:schemeClr val="tx1"/>
                </a:solidFill>
              </a:rPr>
              <a:t>w </a:t>
            </a:r>
            <a:r>
              <a:rPr lang="en-US" sz="2800" dirty="0" smtClean="0">
                <a:solidFill>
                  <a:schemeClr val="tx1"/>
                </a:solidFill>
              </a:rPr>
              <a:t>- 1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Unsigned </a:t>
            </a:r>
            <a:r>
              <a:rPr lang="en-US" sz="2800" dirty="0">
                <a:solidFill>
                  <a:schemeClr val="tx1"/>
                </a:solidFill>
              </a:rPr>
              <a:t>4-bit BTU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processor only  needs </a:t>
            </a:r>
          </a:p>
          <a:p>
            <a:pPr marL="1080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to check carry-out from most</a:t>
            </a:r>
          </a:p>
          <a:p>
            <a:pPr marL="10800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significant bits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Overflow &gt; 15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1080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54606"/>
              </p:ext>
            </p:extLst>
          </p:nvPr>
        </p:nvGraphicFramePr>
        <p:xfrm>
          <a:off x="5257800" y="3200400"/>
          <a:ext cx="3352801" cy="204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1"/>
                <a:gridCol w="762000"/>
                <a:gridCol w="838200"/>
                <a:gridCol w="990600"/>
              </a:tblGrid>
              <a:tr h="372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x+y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OF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Addition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Signed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Negative overflow when </a:t>
            </a:r>
            <a:r>
              <a:rPr lang="en-US" sz="2400" dirty="0" err="1">
                <a:solidFill>
                  <a:schemeClr val="tx1"/>
                </a:solidFill>
              </a:rPr>
              <a:t>x+y</a:t>
            </a:r>
            <a:r>
              <a:rPr lang="en-US" sz="2400" dirty="0">
                <a:solidFill>
                  <a:schemeClr val="tx1"/>
                </a:solidFill>
              </a:rPr>
              <a:t> &lt; -2</a:t>
            </a:r>
            <a:r>
              <a:rPr lang="en-US" sz="2400" baseline="30000" dirty="0">
                <a:solidFill>
                  <a:schemeClr val="tx1"/>
                </a:solidFill>
              </a:rPr>
              <a:t>w-1</a:t>
            </a:r>
          </a:p>
          <a:p>
            <a:r>
              <a:rPr lang="en-US" sz="2400" dirty="0">
                <a:solidFill>
                  <a:schemeClr val="tx1"/>
                </a:solidFill>
              </a:rPr>
              <a:t>Positive overflow when </a:t>
            </a:r>
            <a:r>
              <a:rPr lang="en-US" sz="2400" dirty="0" err="1">
                <a:solidFill>
                  <a:schemeClr val="tx1"/>
                </a:solidFill>
              </a:rPr>
              <a:t>x+y</a:t>
            </a:r>
            <a:r>
              <a:rPr lang="en-US" sz="2400" dirty="0">
                <a:solidFill>
                  <a:schemeClr val="tx1"/>
                </a:solidFill>
              </a:rPr>
              <a:t> &gt; 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baseline="30000" dirty="0" smtClean="0">
                <a:solidFill>
                  <a:schemeClr val="tx1"/>
                </a:solidFill>
              </a:rPr>
              <a:t>w-1</a:t>
            </a:r>
            <a:r>
              <a:rPr lang="en-US" sz="2400" dirty="0" smtClean="0">
                <a:solidFill>
                  <a:schemeClr val="tx1"/>
                </a:solidFill>
              </a:rPr>
              <a:t>-1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Result incorrect </a:t>
            </a:r>
            <a:r>
              <a:rPr lang="en-US" sz="2400" dirty="0">
                <a:solidFill>
                  <a:schemeClr val="tx1"/>
                </a:solidFill>
              </a:rPr>
              <a:t>if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0800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carry-in </a:t>
            </a:r>
            <a:r>
              <a:rPr lang="en-US" sz="2400" dirty="0">
                <a:solidFill>
                  <a:schemeClr val="tx1"/>
                </a:solidFill>
              </a:rPr>
              <a:t>!= </a:t>
            </a:r>
            <a:r>
              <a:rPr lang="en-US" sz="2400" dirty="0" smtClean="0">
                <a:solidFill>
                  <a:schemeClr val="tx1"/>
                </a:solidFill>
              </a:rPr>
              <a:t>carry out</a:t>
            </a:r>
            <a:endParaRPr lang="en-US" sz="2400" dirty="0">
              <a:solidFill>
                <a:schemeClr val="tx1"/>
              </a:solidFill>
            </a:endParaRPr>
          </a:p>
          <a:p>
            <a:pPr marL="10800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bit (</a:t>
            </a:r>
            <a:r>
              <a:rPr lang="en-US" sz="2400" dirty="0" err="1" smtClean="0">
                <a:solidFill>
                  <a:schemeClr val="tx1"/>
                </a:solidFill>
              </a:rPr>
              <a:t>msb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10800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sz="2400" dirty="0">
                <a:solidFill>
                  <a:schemeClr val="tx1"/>
                </a:solidFill>
              </a:rPr>
              <a:t>Signed 4-bit </a:t>
            </a:r>
            <a:r>
              <a:rPr lang="en-US" sz="2400" dirty="0" smtClean="0">
                <a:solidFill>
                  <a:schemeClr val="tx1"/>
                </a:solidFill>
              </a:rPr>
              <a:t>B2T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Positive overflow &gt; 7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Negative overflow &lt; -8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70093"/>
              </p:ext>
            </p:extLst>
          </p:nvPr>
        </p:nvGraphicFramePr>
        <p:xfrm>
          <a:off x="5105400" y="2590800"/>
          <a:ext cx="3276600" cy="3163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762000"/>
                <a:gridCol w="838200"/>
                <a:gridCol w="990600"/>
              </a:tblGrid>
              <a:tr h="372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x+y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0011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OF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0000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OF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ok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ok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0 1010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-6</a:t>
                      </a:r>
                    </a:p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OF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B2T integer 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to determine a negative value in B2T?</a:t>
            </a:r>
          </a:p>
          <a:p>
            <a:pPr lvl="1"/>
            <a:r>
              <a:rPr lang="en-US" sz="2400" dirty="0" smtClean="0"/>
              <a:t>Reminder: B2U = B2T (for positive values)</a:t>
            </a:r>
          </a:p>
          <a:p>
            <a:pPr lvl="1"/>
            <a:r>
              <a:rPr lang="en-US" sz="2400" dirty="0" smtClean="0"/>
              <a:t>To get B2T representation of negative value of a B2U bit pattern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invert the B2U bit pattern and add </a:t>
            </a:r>
            <a:r>
              <a:rPr lang="en-US" sz="2400" dirty="0"/>
              <a:t>1</a:t>
            </a:r>
            <a:endParaRPr lang="en-US" sz="2400" dirty="0" smtClean="0"/>
          </a:p>
          <a:p>
            <a:r>
              <a:rPr lang="en-US" sz="2400" dirty="0" smtClean="0"/>
              <a:t>Two’s complement negation (for a w bit representation):</a:t>
            </a:r>
          </a:p>
          <a:p>
            <a:pPr lvl="1"/>
            <a:r>
              <a:rPr lang="en-US" sz="2400" dirty="0" smtClean="0"/>
              <a:t>-2</a:t>
            </a:r>
            <a:r>
              <a:rPr lang="en-US" sz="2400" baseline="30000" dirty="0" smtClean="0"/>
              <a:t>w-1</a:t>
            </a:r>
            <a:r>
              <a:rPr lang="en-US" sz="2400" dirty="0" smtClean="0"/>
              <a:t>  is </a:t>
            </a:r>
            <a:r>
              <a:rPr lang="en-US" sz="2400" i="1" dirty="0" smtClean="0"/>
              <a:t>its own additive inverse</a:t>
            </a:r>
          </a:p>
          <a:p>
            <a:pPr lvl="2"/>
            <a:r>
              <a:rPr lang="en-US" sz="2000" i="1" dirty="0" smtClean="0"/>
              <a:t>Additive inverse is the value added to a given value to get 0.</a:t>
            </a:r>
          </a:p>
          <a:p>
            <a:pPr lvl="1"/>
            <a:r>
              <a:rPr lang="en-US" sz="2400" dirty="0" smtClean="0"/>
              <a:t>To get additive inverse of other values, use integer negation (invert the bits, and add 1) [this also works </a:t>
            </a:r>
            <a:r>
              <a:rPr lang="en-US" sz="2400" dirty="0"/>
              <a:t>for </a:t>
            </a:r>
            <a:endParaRPr lang="en-US" sz="2400" dirty="0" smtClean="0"/>
          </a:p>
          <a:p>
            <a:pPr marL="5400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-</a:t>
            </a:r>
            <a:r>
              <a:rPr lang="en-US" sz="2400" dirty="0"/>
              <a:t>2</a:t>
            </a:r>
            <a:r>
              <a:rPr lang="en-US" sz="2400" baseline="30000" dirty="0"/>
              <a:t>w-1</a:t>
            </a:r>
            <a:r>
              <a:rPr lang="en-US" sz="2400" dirty="0"/>
              <a:t> </a:t>
            </a:r>
            <a:r>
              <a:rPr lang="en-US" sz="24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397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operations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1600200"/>
            <a:ext cx="4397375" cy="4525963"/>
          </a:xfrm>
        </p:spPr>
      </p:pic>
      <p:sp>
        <p:nvSpPr>
          <p:cNvPr id="6" name="TextBox 5"/>
          <p:cNvSpPr txBox="1"/>
          <p:nvPr/>
        </p:nvSpPr>
        <p:spPr>
          <a:xfrm>
            <a:off x="5169049" y="1752600"/>
            <a:ext cx="2971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 and 3 </a:t>
            </a:r>
            <a:r>
              <a:rPr lang="en-US" dirty="0" smtClean="0">
                <a:sym typeface="Wingdings" pitchFamily="2" charset="2"/>
              </a:rPr>
              <a:t> exclusive OR (^)</a:t>
            </a:r>
          </a:p>
          <a:p>
            <a:r>
              <a:rPr lang="en-US" dirty="0" smtClean="0">
                <a:sym typeface="Wingdings" pitchFamily="2" charset="2"/>
              </a:rPr>
              <a:t>2 and 4  and (&amp;)</a:t>
            </a:r>
          </a:p>
          <a:p>
            <a:r>
              <a:rPr lang="en-US" dirty="0" smtClean="0">
                <a:sym typeface="Wingdings" pitchFamily="2" charset="2"/>
              </a:rPr>
              <a:t>5  or (|)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9048" y="2895600"/>
            <a:ext cx="2507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0110</a:t>
            </a:r>
            <a:r>
              <a:rPr lang="en-US" sz="2400" b="1" dirty="0" smtClean="0"/>
              <a:t>0</a:t>
            </a:r>
            <a:r>
              <a:rPr lang="en-US" sz="2400" dirty="0" smtClean="0"/>
              <a:t>  carry*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 0110</a:t>
            </a:r>
            <a:r>
              <a:rPr lang="en-US" sz="2400" dirty="0" smtClean="0"/>
              <a:t>  a</a:t>
            </a:r>
          </a:p>
          <a:p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  0111</a:t>
            </a:r>
            <a:r>
              <a:rPr lang="en-US" sz="2400" dirty="0" smtClean="0"/>
              <a:t>  b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01101</a:t>
            </a:r>
            <a:r>
              <a:rPr lang="en-US" sz="2400" dirty="0" smtClean="0"/>
              <a:t>  </a:t>
            </a:r>
            <a:r>
              <a:rPr lang="en-US" sz="2400" dirty="0" err="1" smtClean="0"/>
              <a:t>a+b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3109577"/>
            <a:ext cx="122575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Always start with a carry-in of 0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52680" y="4572000"/>
            <a:ext cx="289330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Did it work?</a:t>
            </a:r>
          </a:p>
          <a:p>
            <a:r>
              <a:rPr lang="en-US" dirty="0" smtClean="0"/>
              <a:t>What is a? </a:t>
            </a:r>
          </a:p>
          <a:p>
            <a:r>
              <a:rPr lang="en-US" dirty="0" smtClean="0"/>
              <a:t>What is b?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a+b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8 bits instead of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436" y="110891"/>
            <a:ext cx="8228763" cy="727309"/>
          </a:xfrm>
        </p:spPr>
        <p:txBody>
          <a:bodyPr/>
          <a:lstStyle/>
          <a:p>
            <a:r>
              <a:rPr lang="en-US" sz="3200" dirty="0" smtClean="0"/>
              <a:t>B2T integer negation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91261"/>
              </p:ext>
            </p:extLst>
          </p:nvPr>
        </p:nvGraphicFramePr>
        <p:xfrm>
          <a:off x="381000" y="762000"/>
          <a:ext cx="7924800" cy="5259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"/>
                <a:gridCol w="1924594"/>
                <a:gridCol w="1092926"/>
                <a:gridCol w="1397726"/>
                <a:gridCol w="1811383"/>
                <a:gridCol w="905691"/>
              </a:tblGrid>
              <a:tr h="4580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GIVEN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HEX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binary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base 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base 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binary*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HEX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0b00000000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0b00000000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0x40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0b01000000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-64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0b11000000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0xC0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0x80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0b10000000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0b10000000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0x80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0x83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0b10000011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-125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0b01111101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0x7D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0xFD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0b11111101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0b00000011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0x03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0xFF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0b11111111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0b00000001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0x01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7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*binary = invert the bits and add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Sign/Unsign+Negation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orient="vert" idx="1"/>
          </p:nvPr>
        </p:nvSpPr>
        <p:spPr/>
        <p:txBody>
          <a:bodyPr>
            <a:noAutofit/>
          </a:bodyPr>
          <a:lstStyle/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limits.h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main()    {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= 0;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of %d is %d ",n,-n);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 = 64;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of %d is %d ",n,-n);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 = -64;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of %d is %d ",n,-n);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 = INT_MIN;  /* INT_MIN is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limits.h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of %d is %d ",n,-n);</a:t>
            </a:r>
          </a:p>
          <a:p>
            <a:pPr marL="10800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 = 0;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("\n\n0 - 1 unsigned is %u ",a-1);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("\n unsigned max is %u ", UINT_MAX);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a = 5;</a:t>
            </a:r>
          </a:p>
          <a:p>
            <a:pPr marL="10800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nnegof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unsigned %d is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u",a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-a);   }</a:t>
            </a:r>
          </a:p>
          <a:p>
            <a:pPr marL="10800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Output?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Sign/Unsign+Negation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orient="vert" idx="1"/>
          </p:nvPr>
        </p:nvSpPr>
        <p:spPr>
          <a:xfrm>
            <a:off x="457172" y="1244290"/>
            <a:ext cx="8228763" cy="5461310"/>
          </a:xfrm>
        </p:spPr>
        <p:txBody>
          <a:bodyPr>
            <a:normAutofit fontScale="92500" lnSpcReduction="10000"/>
          </a:bodyPr>
          <a:lstStyle/>
          <a:p>
            <a:pPr marL="10800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800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limits.h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void main()    {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n = 0;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neg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of %d is %d ",n,-n);    /*</a:t>
            </a:r>
            <a:r>
              <a:rPr lang="en-US" sz="1900" dirty="0" smtClean="0">
                <a:solidFill>
                  <a:srgbClr val="FF0000"/>
                </a:solidFill>
              </a:rPr>
              <a:t>negation </a:t>
            </a:r>
            <a:r>
              <a:rPr lang="en-US" sz="1900" dirty="0">
                <a:solidFill>
                  <a:srgbClr val="FF0000"/>
                </a:solidFill>
              </a:rPr>
              <a:t>of 0 is </a:t>
            </a:r>
            <a:r>
              <a:rPr lang="en-US" sz="1900" dirty="0" smtClean="0">
                <a:solidFill>
                  <a:srgbClr val="FF0000"/>
                </a:solidFill>
              </a:rPr>
              <a:t>0*/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n = 64;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of %d is %d ",n,-n);  /*</a:t>
            </a:r>
            <a:r>
              <a:rPr lang="en-US" sz="1900" dirty="0" smtClean="0">
                <a:solidFill>
                  <a:srgbClr val="FF0000"/>
                </a:solidFill>
              </a:rPr>
              <a:t>negation </a:t>
            </a:r>
            <a:r>
              <a:rPr lang="en-US" sz="1900" dirty="0">
                <a:solidFill>
                  <a:srgbClr val="FF0000"/>
                </a:solidFill>
              </a:rPr>
              <a:t>of 64 is -</a:t>
            </a:r>
            <a:r>
              <a:rPr lang="en-US" sz="1900" dirty="0" smtClean="0">
                <a:solidFill>
                  <a:srgbClr val="FF0000"/>
                </a:solidFill>
              </a:rPr>
              <a:t>64*/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n = -64;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of %d is %d ",n,-n);  /*</a:t>
            </a:r>
            <a:r>
              <a:rPr lang="en-US" sz="1900" dirty="0" smtClean="0">
                <a:solidFill>
                  <a:srgbClr val="FF0000"/>
                </a:solidFill>
              </a:rPr>
              <a:t>negation </a:t>
            </a:r>
            <a:r>
              <a:rPr lang="en-US" sz="1900" dirty="0">
                <a:solidFill>
                  <a:srgbClr val="FF0000"/>
                </a:solidFill>
              </a:rPr>
              <a:t>of -64 is </a:t>
            </a:r>
            <a:r>
              <a:rPr lang="en-US" sz="1900" dirty="0" smtClean="0">
                <a:solidFill>
                  <a:srgbClr val="FF0000"/>
                </a:solidFill>
              </a:rPr>
              <a:t>64*/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n = INT_MIN;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nneg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of %d is %d ",n,-n);  /*</a:t>
            </a:r>
            <a:r>
              <a:rPr lang="en-US" sz="1900" dirty="0" smtClean="0">
                <a:solidFill>
                  <a:srgbClr val="FF0000"/>
                </a:solidFill>
              </a:rPr>
              <a:t>negation </a:t>
            </a:r>
            <a:r>
              <a:rPr lang="en-US" sz="1900" dirty="0">
                <a:solidFill>
                  <a:srgbClr val="FF0000"/>
                </a:solidFill>
              </a:rPr>
              <a:t>of </a:t>
            </a:r>
            <a:endParaRPr lang="en-US" sz="1900" dirty="0" smtClean="0">
              <a:solidFill>
                <a:srgbClr val="FF0000"/>
              </a:solidFill>
            </a:endParaRPr>
          </a:p>
          <a:p>
            <a:pPr marL="10800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 smtClean="0">
                <a:solidFill>
                  <a:srgbClr val="FF0000"/>
                </a:solidFill>
              </a:rPr>
              <a:t>					-2147483648 is -2147483648 </a:t>
            </a:r>
            <a:r>
              <a:rPr lang="en-US" sz="1900" dirty="0" smtClean="0">
                <a:solidFill>
                  <a:schemeClr val="tx1"/>
                </a:solidFill>
              </a:rPr>
              <a:t>*/</a:t>
            </a:r>
            <a:endParaRPr lang="en-US" sz="19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a = 0;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("\n\n0 - 1 unsigned is %u ",a-1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/*</a:t>
            </a:r>
            <a:r>
              <a:rPr lang="en-US" sz="1900" dirty="0" smtClean="0">
                <a:solidFill>
                  <a:srgbClr val="FF0000"/>
                </a:solidFill>
              </a:rPr>
              <a:t>0 </a:t>
            </a:r>
            <a:r>
              <a:rPr lang="en-US" sz="1900" dirty="0">
                <a:solidFill>
                  <a:srgbClr val="FF0000"/>
                </a:solidFill>
              </a:rPr>
              <a:t>- 1 </a:t>
            </a:r>
            <a:r>
              <a:rPr lang="en-US" sz="1900" dirty="0" smtClean="0">
                <a:solidFill>
                  <a:srgbClr val="FF0000"/>
                </a:solidFill>
              </a:rPr>
              <a:t> unsigned </a:t>
            </a:r>
            <a:r>
              <a:rPr lang="en-US" sz="1900" dirty="0">
                <a:solidFill>
                  <a:srgbClr val="FF0000"/>
                </a:solidFill>
              </a:rPr>
              <a:t>is 4294967295 </a:t>
            </a:r>
            <a:r>
              <a:rPr lang="en-US" sz="1900" dirty="0" smtClean="0">
                <a:solidFill>
                  <a:srgbClr val="FF0000"/>
                </a:solidFill>
              </a:rPr>
              <a:t>*/</a:t>
            </a:r>
            <a:endParaRPr lang="en-US" sz="1900" dirty="0">
              <a:solidFill>
                <a:srgbClr val="FF0000"/>
              </a:solidFill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("\n unsigned max is %u ", UINT_MAX); 						/*</a:t>
            </a:r>
            <a:r>
              <a:rPr lang="en-US" sz="1900" dirty="0" smtClean="0">
                <a:solidFill>
                  <a:srgbClr val="FF0000"/>
                </a:solidFill>
              </a:rPr>
              <a:t>unsigned </a:t>
            </a:r>
            <a:r>
              <a:rPr lang="en-US" sz="1900" dirty="0">
                <a:solidFill>
                  <a:srgbClr val="FF0000"/>
                </a:solidFill>
              </a:rPr>
              <a:t>max is </a:t>
            </a:r>
            <a:r>
              <a:rPr lang="en-US" sz="1900" dirty="0" smtClean="0">
                <a:solidFill>
                  <a:srgbClr val="FF0000"/>
                </a:solidFill>
              </a:rPr>
              <a:t>4294967295*/</a:t>
            </a:r>
            <a:endParaRPr lang="en-US" sz="1900" dirty="0">
              <a:solidFill>
                <a:srgbClr val="FF0000"/>
              </a:solidFill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a = 5;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nnegof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unsigned %d is %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u",a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, -a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/*</a:t>
            </a:r>
            <a:r>
              <a:rPr lang="en-US" sz="1900" dirty="0" smtClean="0">
                <a:solidFill>
                  <a:srgbClr val="FF0000"/>
                </a:solidFill>
              </a:rPr>
              <a:t>negation of </a:t>
            </a:r>
            <a:r>
              <a:rPr lang="en-US" sz="1900" dirty="0">
                <a:solidFill>
                  <a:srgbClr val="FF0000"/>
                </a:solidFill>
              </a:rPr>
              <a:t>unsigned 5 is </a:t>
            </a:r>
            <a:r>
              <a:rPr lang="en-US" sz="1900" dirty="0" smtClean="0">
                <a:solidFill>
                  <a:srgbClr val="FF0000"/>
                </a:solidFill>
              </a:rPr>
              <a:t>4294967291 */</a:t>
            </a:r>
            <a:endParaRPr lang="en-US" sz="1900" dirty="0">
              <a:solidFill>
                <a:srgbClr val="FF0000"/>
              </a:solidFill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800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6781800" cy="431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4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Rounding – our system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orient="vert" idx="1"/>
          </p:nvPr>
        </p:nvSpPr>
        <p:spPr>
          <a:xfrm>
            <a:off x="457172" y="914400"/>
            <a:ext cx="8228763" cy="5385110"/>
          </a:xfrm>
        </p:spPr>
        <p:txBody>
          <a:bodyPr>
            <a:normAutofit fontScale="92500" lnSpcReduction="10000"/>
          </a:bodyPr>
          <a:lstStyle/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void main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float y[9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]={23.67, 23.50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, 23.35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23.00, 0,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			-23, -23.35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, -23.5, -23.67};</a:t>
            </a: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=0;i&lt;9;i++) {</a:t>
            </a: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("y = %.4f %.2f %.1f %.0f\n",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   y[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], y[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y[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1080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1080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08000" indent="0">
              <a:buNone/>
            </a:pPr>
            <a:r>
              <a:rPr lang="es-ES" sz="1900" dirty="0" smtClean="0">
                <a:latin typeface="Arimo"/>
              </a:rPr>
              <a:t>/*OUTPUT </a:t>
            </a:r>
            <a:r>
              <a:rPr lang="en-US" sz="1900" b="1" dirty="0" smtClean="0">
                <a:latin typeface="Arimo"/>
              </a:rPr>
              <a:t>ROUND </a:t>
            </a:r>
            <a:r>
              <a:rPr lang="en-US" sz="1900" b="1" dirty="0">
                <a:latin typeface="Arimo"/>
              </a:rPr>
              <a:t>TO </a:t>
            </a:r>
            <a:r>
              <a:rPr lang="en-US" sz="1900" b="1" dirty="0" smtClean="0">
                <a:latin typeface="Arimo"/>
              </a:rPr>
              <a:t>NEAREST*/</a:t>
            </a:r>
            <a:r>
              <a:rPr lang="es-ES" sz="1900" dirty="0" smtClean="0">
                <a:latin typeface="Arimo"/>
              </a:rPr>
              <a:t>  </a:t>
            </a:r>
            <a:endParaRPr lang="es-ES" sz="1900" dirty="0">
              <a:latin typeface="Arimo"/>
            </a:endParaRP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23.6700   23.67   23.7   24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23.5000   23.50   23.5   24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23.3500   23.35   23.4   23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23.0000   23.00   23.0   23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0.0000   0.00   0.0   0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-23.0000   -23.00   -23.0   -23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-23.3500   -23.35   -23.4   -23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-23.5000   -23.50   -23.5   -24</a:t>
            </a:r>
          </a:p>
          <a:p>
            <a:pPr marL="108000" indent="0">
              <a:buNone/>
            </a:pPr>
            <a:r>
              <a:rPr lang="es-ES" sz="1900" dirty="0">
                <a:latin typeface="Arimo"/>
              </a:rPr>
              <a:t>y = -23.6700   -23.67   -23.7   -24</a:t>
            </a:r>
          </a:p>
          <a:p>
            <a:pPr marL="10800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08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Addition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We will not worry about the intermediate outputs generated by the hardware; we will only be concerned with:</a:t>
            </a:r>
          </a:p>
          <a:p>
            <a:r>
              <a:rPr lang="en-US" dirty="0" smtClean="0"/>
              <a:t>The three input bits: 1) CARRY IN, 2) A, and 3) B.</a:t>
            </a:r>
          </a:p>
          <a:p>
            <a:r>
              <a:rPr lang="en-US" dirty="0" smtClean="0"/>
              <a:t>And the two output bits: 4) SUM OUT, and 5) CARRY OUT.</a:t>
            </a:r>
          </a:p>
          <a:p>
            <a:r>
              <a:rPr lang="en-US" dirty="0" smtClean="0"/>
              <a:t>Let’s look at the bit by bit addition of the two 4 bit operands on the preceding slide: 0110 and 0111.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0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bit addition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CARRY IN	</a:t>
            </a:r>
            <a:r>
              <a:rPr lang="en-US" sz="2800" dirty="0"/>
              <a:t> </a:t>
            </a:r>
            <a:r>
              <a:rPr lang="en-US" sz="2800" dirty="0" smtClean="0"/>
              <a:t>         110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800" dirty="0" smtClean="0"/>
              <a:t>Operand A		0110</a:t>
            </a:r>
          </a:p>
          <a:p>
            <a:r>
              <a:rPr lang="en-US" sz="2800" dirty="0" smtClean="0"/>
              <a:t>Operand B		</a:t>
            </a:r>
            <a:r>
              <a:rPr lang="en-US" sz="2800" u="sng" dirty="0" smtClean="0"/>
              <a:t>0111</a:t>
            </a:r>
          </a:p>
          <a:p>
            <a:r>
              <a:rPr lang="en-US" sz="2800" dirty="0" smtClean="0"/>
              <a:t>SUM OUT		1101</a:t>
            </a:r>
          </a:p>
          <a:p>
            <a:r>
              <a:rPr lang="en-US" sz="2800" dirty="0" smtClean="0"/>
              <a:t>CARRY OUT</a:t>
            </a:r>
            <a:r>
              <a:rPr lang="en-US" sz="2800" dirty="0"/>
              <a:t>	</a:t>
            </a:r>
            <a:r>
              <a:rPr lang="en-US" sz="2800" dirty="0" smtClean="0"/>
              <a:t>	0110</a:t>
            </a:r>
            <a:endParaRPr lang="en-US" sz="2800" dirty="0"/>
          </a:p>
          <a:p>
            <a:r>
              <a:rPr lang="en-US" sz="2800" dirty="0" smtClean="0"/>
              <a:t>Notes: </a:t>
            </a:r>
          </a:p>
          <a:p>
            <a:pPr lvl="1"/>
            <a:r>
              <a:rPr lang="en-US" sz="2400" dirty="0" smtClean="0"/>
              <a:t>For addition, carry in to the least significant pair of bits is always 0.</a:t>
            </a:r>
          </a:p>
          <a:p>
            <a:pPr lvl="1"/>
            <a:r>
              <a:rPr lang="en-US" sz="2400" dirty="0" smtClean="0"/>
              <a:t>Carry out from each pair of bits is propagated to carry in for the next most significant pair of bits.</a:t>
            </a:r>
          </a:p>
          <a:p>
            <a:pPr lvl="1"/>
            <a:r>
              <a:rPr lang="en-US" sz="2400" dirty="0" smtClean="0"/>
              <a:t>For unsigned addition, if carry out from the most significant pair of bits is 0, there is no overflow.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29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Different encoding scheme than float</a:t>
            </a:r>
          </a:p>
          <a:p>
            <a:r>
              <a:rPr lang="en-US" sz="2600" dirty="0" smtClean="0"/>
              <a:t>Total number of distinct bit patterns (values): 2</a:t>
            </a:r>
            <a:r>
              <a:rPr lang="en-US" sz="2600" baseline="30000" dirty="0" smtClean="0"/>
              <a:t>w</a:t>
            </a:r>
          </a:p>
          <a:p>
            <a:pPr lvl="1"/>
            <a:r>
              <a:rPr lang="en-US" sz="2600" dirty="0" smtClean="0"/>
              <a:t>where w is the bit width (number of bits) of the digital representation</a:t>
            </a:r>
          </a:p>
          <a:p>
            <a:r>
              <a:rPr lang="en-US" sz="2600" dirty="0" smtClean="0"/>
              <a:t>The left-most bit is the sign bit if using a signed data type</a:t>
            </a:r>
          </a:p>
          <a:p>
            <a:r>
              <a:rPr lang="en-US" sz="2600" dirty="0" smtClean="0"/>
              <a:t>Unsigned </a:t>
            </a:r>
            <a:r>
              <a:rPr lang="en-US" sz="2600" dirty="0" smtClean="0">
                <a:sym typeface="Wingdings" pitchFamily="2" charset="2"/>
              </a:rPr>
              <a:t></a:t>
            </a:r>
            <a:r>
              <a:rPr lang="en-US" sz="2600" dirty="0" smtClean="0"/>
              <a:t> non-</a:t>
            </a:r>
            <a:r>
              <a:rPr lang="en-US" sz="2600" dirty="0" err="1" smtClean="0"/>
              <a:t>neg</a:t>
            </a:r>
            <a:r>
              <a:rPr lang="en-US" sz="2600" dirty="0" smtClean="0"/>
              <a:t> numbers (&gt;=0)</a:t>
            </a:r>
          </a:p>
          <a:p>
            <a:pPr lvl="1"/>
            <a:r>
              <a:rPr lang="en-US" sz="2600" dirty="0" smtClean="0"/>
              <a:t>Minimum value: 0</a:t>
            </a:r>
          </a:p>
          <a:p>
            <a:pPr lvl="1"/>
            <a:r>
              <a:rPr lang="en-US" sz="2600" dirty="0" smtClean="0"/>
              <a:t>Maximum value: 2</a:t>
            </a:r>
            <a:r>
              <a:rPr lang="en-US" sz="2600" baseline="30000" dirty="0" smtClean="0"/>
              <a:t>w</a:t>
            </a:r>
            <a:r>
              <a:rPr lang="en-US" sz="2600" dirty="0" smtClean="0"/>
              <a:t>-1</a:t>
            </a:r>
          </a:p>
          <a:p>
            <a:r>
              <a:rPr lang="en-US" sz="2600" dirty="0" smtClean="0"/>
              <a:t>Signed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neg</a:t>
            </a:r>
            <a:r>
              <a:rPr lang="en-US" sz="2600" dirty="0" smtClean="0">
                <a:sym typeface="Wingdings" pitchFamily="2" charset="2"/>
              </a:rPr>
              <a:t>, zero, and </a:t>
            </a:r>
            <a:r>
              <a:rPr lang="en-US" sz="2600" dirty="0" err="1" smtClean="0">
                <a:sym typeface="Wingdings" pitchFamily="2" charset="2"/>
              </a:rPr>
              <a:t>pos</a:t>
            </a:r>
            <a:r>
              <a:rPr lang="en-US" sz="2600" dirty="0" smtClean="0">
                <a:sym typeface="Wingdings" pitchFamily="2" charset="2"/>
              </a:rPr>
              <a:t> numbers</a:t>
            </a:r>
          </a:p>
          <a:p>
            <a:pPr lvl="1"/>
            <a:r>
              <a:rPr lang="en-US" sz="2600" dirty="0" smtClean="0"/>
              <a:t>Minimum value: -2</a:t>
            </a:r>
            <a:r>
              <a:rPr lang="en-US" sz="2600" baseline="30000" dirty="0" smtClean="0"/>
              <a:t>w-1 </a:t>
            </a:r>
            <a:r>
              <a:rPr lang="en-US" sz="2600" dirty="0" smtClean="0"/>
              <a:t>(2’s complement – see below)</a:t>
            </a:r>
          </a:p>
          <a:p>
            <a:pPr lvl="2"/>
            <a:r>
              <a:rPr lang="en-US" sz="2200" dirty="0" smtClean="0"/>
              <a:t>(Reminder: exponent before negative sign)</a:t>
            </a:r>
          </a:p>
          <a:p>
            <a:pPr lvl="1"/>
            <a:r>
              <a:rPr lang="en-US" sz="2600" dirty="0" smtClean="0"/>
              <a:t>Maximum value: 2</a:t>
            </a:r>
            <a:r>
              <a:rPr lang="en-US" sz="2600" baseline="30000" dirty="0" smtClean="0"/>
              <a:t>w-1</a:t>
            </a:r>
            <a:r>
              <a:rPr lang="en-US" sz="2600" dirty="0" smtClean="0"/>
              <a:t>-1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50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for Decoding Schemes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dirty="0" smtClean="0"/>
              <a:t>B2U – Binary to unsigned</a:t>
            </a:r>
          </a:p>
          <a:p>
            <a:r>
              <a:rPr lang="en-US" dirty="0" smtClean="0"/>
              <a:t>B2T – Binary to two’s-complement</a:t>
            </a:r>
          </a:p>
          <a:p>
            <a:r>
              <a:rPr lang="en-US" dirty="0" smtClean="0"/>
              <a:t>B20 – Binary to ones’-complement</a:t>
            </a:r>
          </a:p>
          <a:p>
            <a:r>
              <a:rPr lang="en-US" dirty="0" smtClean="0"/>
              <a:t>B2S – Binary to sign-magnitude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>
            <a:off x="457173" y="1244290"/>
            <a:ext cx="6781828" cy="48866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Binary to Decimal</a:t>
            </a:r>
          </a:p>
          <a:p>
            <a:r>
              <a:rPr lang="en-US" sz="2000" dirty="0" smtClean="0"/>
              <a:t>Unsigned = simple binary = B2U</a:t>
            </a:r>
          </a:p>
          <a:p>
            <a:pPr lvl="1"/>
            <a:r>
              <a:rPr lang="en-US" sz="2000" dirty="0" smtClean="0"/>
              <a:t>0101 = 5, 1111 = F, 1110 = E, 1001 = 9</a:t>
            </a:r>
          </a:p>
          <a:p>
            <a:r>
              <a:rPr lang="en-US" sz="2000" dirty="0" smtClean="0"/>
              <a:t>Signed = two’s complement = B2T</a:t>
            </a:r>
          </a:p>
          <a:p>
            <a:pPr lvl="1"/>
            <a:r>
              <a:rPr lang="en-US" sz="2000" dirty="0" smtClean="0"/>
              <a:t>0 101 = positive number; same as B2U = 5</a:t>
            </a:r>
          </a:p>
          <a:p>
            <a:pPr lvl="1"/>
            <a:r>
              <a:rPr lang="en-US" sz="2000" dirty="0" smtClean="0"/>
              <a:t>1 111 = -1*2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+ 7 = -8 + 7 = -1</a:t>
            </a:r>
          </a:p>
          <a:p>
            <a:pPr lvl="1"/>
            <a:r>
              <a:rPr lang="en-US" sz="2000" dirty="0" smtClean="0"/>
              <a:t>1 110 = -1*2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+ 6 = -8 + 6 = -2</a:t>
            </a:r>
          </a:p>
          <a:p>
            <a:pPr lvl="1"/>
            <a:r>
              <a:rPr lang="en-US" sz="2000" dirty="0" smtClean="0"/>
              <a:t>1 001 = -1*2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+ 1 = -8 + 1 = -7</a:t>
            </a:r>
          </a:p>
          <a:p>
            <a:pPr lvl="1"/>
            <a:r>
              <a:rPr lang="en-US" sz="2000" dirty="0" smtClean="0"/>
              <a:t>Another way, if sign bit = 1, then it’s a negative number and to get the magnitude of that number, you:</a:t>
            </a:r>
          </a:p>
          <a:p>
            <a:pPr lvl="2"/>
            <a:r>
              <a:rPr lang="en-US" sz="2000" dirty="0" smtClean="0"/>
              <a:t>invert bits and add 1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eminder: left-most bit is sign bit</a:t>
            </a:r>
            <a:endParaRPr lang="en-US" sz="2000" dirty="0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7179563" y="1295400"/>
            <a:ext cx="74090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>
                <a:latin typeface="Times New Roman" pitchFamily="18" charset="0"/>
              </a:rPr>
              <a:t>CODE</a:t>
            </a:r>
            <a:br>
              <a:rPr lang="en-US" sz="1600" i="0" dirty="0">
                <a:latin typeface="Times New Roman" pitchFamily="18" charset="0"/>
              </a:rPr>
            </a:br>
            <a:r>
              <a:rPr lang="en-US" sz="1600" i="0" dirty="0">
                <a:latin typeface="Times New Roman" pitchFamily="18" charset="0"/>
              </a:rPr>
              <a:t>0000</a:t>
            </a:r>
          </a:p>
          <a:p>
            <a:r>
              <a:rPr lang="en-US" sz="1600" i="0" dirty="0">
                <a:latin typeface="Times New Roman" pitchFamily="18" charset="0"/>
              </a:rPr>
              <a:t>0001</a:t>
            </a:r>
          </a:p>
          <a:p>
            <a:r>
              <a:rPr lang="en-US" sz="1600" i="0" dirty="0">
                <a:latin typeface="Times New Roman" pitchFamily="18" charset="0"/>
              </a:rPr>
              <a:t>0010</a:t>
            </a:r>
          </a:p>
          <a:p>
            <a:r>
              <a:rPr lang="en-US" sz="1600" i="0" dirty="0">
                <a:latin typeface="Times New Roman" pitchFamily="18" charset="0"/>
              </a:rPr>
              <a:t>0011</a:t>
            </a:r>
          </a:p>
          <a:p>
            <a:r>
              <a:rPr lang="en-US" sz="1600" i="0" dirty="0">
                <a:latin typeface="Times New Roman" pitchFamily="18" charset="0"/>
              </a:rPr>
              <a:t>0100</a:t>
            </a:r>
          </a:p>
          <a:p>
            <a:r>
              <a:rPr lang="en-US" sz="1600" i="0" dirty="0">
                <a:latin typeface="Times New Roman" pitchFamily="18" charset="0"/>
              </a:rPr>
              <a:t>0101</a:t>
            </a:r>
          </a:p>
          <a:p>
            <a:r>
              <a:rPr lang="en-US" sz="1600" i="0" dirty="0">
                <a:latin typeface="Times New Roman" pitchFamily="18" charset="0"/>
              </a:rPr>
              <a:t>0110</a:t>
            </a:r>
          </a:p>
          <a:p>
            <a:r>
              <a:rPr lang="en-US" sz="1600" i="0" dirty="0">
                <a:latin typeface="Times New Roman" pitchFamily="18" charset="0"/>
              </a:rPr>
              <a:t>0111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1000</a:t>
            </a:r>
          </a:p>
          <a:p>
            <a:r>
              <a:rPr lang="en-US" sz="1600" i="0" dirty="0">
                <a:latin typeface="Times New Roman" pitchFamily="18" charset="0"/>
              </a:rPr>
              <a:t>1001</a:t>
            </a:r>
          </a:p>
          <a:p>
            <a:r>
              <a:rPr lang="en-US" sz="1600" i="0" dirty="0">
                <a:latin typeface="Times New Roman" pitchFamily="18" charset="0"/>
              </a:rPr>
              <a:t>1010</a:t>
            </a:r>
          </a:p>
          <a:p>
            <a:r>
              <a:rPr lang="en-US" sz="1600" i="0" dirty="0">
                <a:latin typeface="Times New Roman" pitchFamily="18" charset="0"/>
              </a:rPr>
              <a:t>1011</a:t>
            </a:r>
          </a:p>
          <a:p>
            <a:r>
              <a:rPr lang="en-US" sz="1600" i="0" dirty="0">
                <a:latin typeface="Times New Roman" pitchFamily="18" charset="0"/>
              </a:rPr>
              <a:t>1100</a:t>
            </a:r>
          </a:p>
          <a:p>
            <a:r>
              <a:rPr lang="en-US" sz="1600" i="0" dirty="0">
                <a:latin typeface="Times New Roman" pitchFamily="18" charset="0"/>
              </a:rPr>
              <a:t>1101</a:t>
            </a:r>
          </a:p>
          <a:p>
            <a:r>
              <a:rPr lang="en-US" sz="1600" i="0" dirty="0">
                <a:latin typeface="Times New Roman" pitchFamily="18" charset="0"/>
              </a:rPr>
              <a:t>1110</a:t>
            </a:r>
          </a:p>
          <a:p>
            <a:r>
              <a:rPr lang="en-US" sz="1600" i="0" dirty="0">
                <a:latin typeface="Times New Roman" pitchFamily="18" charset="0"/>
              </a:rPr>
              <a:t>1111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7948262" y="1295400"/>
            <a:ext cx="570990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B2U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  <a:p>
            <a:r>
              <a:rPr lang="en-US" sz="1600" i="0" dirty="0">
                <a:latin typeface="Times New Roman" pitchFamily="18" charset="0"/>
              </a:rPr>
              <a:t>9</a:t>
            </a:r>
          </a:p>
          <a:p>
            <a:r>
              <a:rPr lang="en-US" sz="1600" dirty="0" smtClean="0">
                <a:latin typeface="Times New Roman" pitchFamily="18" charset="0"/>
              </a:rPr>
              <a:t>10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11</a:t>
            </a:r>
          </a:p>
          <a:p>
            <a:r>
              <a:rPr lang="en-US" sz="1600" i="0" dirty="0">
                <a:latin typeface="Times New Roman" pitchFamily="18" charset="0"/>
              </a:rPr>
              <a:t>12</a:t>
            </a:r>
          </a:p>
          <a:p>
            <a:r>
              <a:rPr lang="en-US" sz="1600" i="0" dirty="0">
                <a:latin typeface="Times New Roman" pitchFamily="18" charset="0"/>
              </a:rPr>
              <a:t>13</a:t>
            </a:r>
          </a:p>
          <a:p>
            <a:r>
              <a:rPr lang="en-US" sz="1600" i="0" dirty="0">
                <a:latin typeface="Times New Roman" pitchFamily="18" charset="0"/>
              </a:rPr>
              <a:t>14</a:t>
            </a:r>
          </a:p>
          <a:p>
            <a:r>
              <a:rPr lang="en-US" sz="1600" i="0" dirty="0">
                <a:latin typeface="Times New Roman" pitchFamily="18" charset="0"/>
              </a:rPr>
              <a:t>15</a:t>
            </a: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8519252" y="1300779"/>
            <a:ext cx="54854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B2T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-8</a:t>
            </a:r>
          </a:p>
          <a:p>
            <a:r>
              <a:rPr lang="en-US" sz="1600" i="0" dirty="0">
                <a:latin typeface="Times New Roman" pitchFamily="18" charset="0"/>
              </a:rPr>
              <a:t>-7</a:t>
            </a:r>
          </a:p>
          <a:p>
            <a:r>
              <a:rPr lang="en-US" sz="1600" i="0" dirty="0">
                <a:latin typeface="Times New Roman" pitchFamily="18" charset="0"/>
              </a:rPr>
              <a:t>-6</a:t>
            </a:r>
          </a:p>
          <a:p>
            <a:r>
              <a:rPr lang="en-US" sz="1600" i="0" dirty="0">
                <a:latin typeface="Times New Roman" pitchFamily="18" charset="0"/>
              </a:rPr>
              <a:t>-5</a:t>
            </a:r>
          </a:p>
          <a:p>
            <a:r>
              <a:rPr lang="en-US" sz="1600" i="0" dirty="0">
                <a:latin typeface="Times New Roman" pitchFamily="18" charset="0"/>
              </a:rPr>
              <a:t>-4</a:t>
            </a:r>
          </a:p>
          <a:p>
            <a:r>
              <a:rPr lang="en-US" sz="1600" i="0" dirty="0">
                <a:latin typeface="Times New Roman" pitchFamily="18" charset="0"/>
              </a:rPr>
              <a:t>-3</a:t>
            </a:r>
          </a:p>
          <a:p>
            <a:r>
              <a:rPr lang="en-US" sz="1600" i="0" dirty="0">
                <a:latin typeface="Times New Roman" pitchFamily="18" charset="0"/>
              </a:rPr>
              <a:t>-2</a:t>
            </a:r>
          </a:p>
          <a:p>
            <a:r>
              <a:rPr lang="en-US" sz="1600" i="0" dirty="0">
                <a:latin typeface="Times New Roman" pitchFamily="18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8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B2O &amp; B2S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>
            <a:off x="457172" y="1244290"/>
            <a:ext cx="5616601" cy="48866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One’s complement - bit complement of B2U for negatives</a:t>
            </a:r>
          </a:p>
          <a:p>
            <a:r>
              <a:rPr lang="en-US" sz="2400" dirty="0" smtClean="0"/>
              <a:t>Signed Magnitude - left most bit for sign, B2U for the remaining bits</a:t>
            </a:r>
          </a:p>
          <a:p>
            <a:r>
              <a:rPr lang="en-US" sz="2400" dirty="0" smtClean="0"/>
              <a:t>Both include </a:t>
            </a:r>
            <a:r>
              <a:rPr lang="en-US" sz="2400" dirty="0" err="1" smtClean="0"/>
              <a:t>neg</a:t>
            </a:r>
            <a:r>
              <a:rPr lang="en-US" sz="2400" dirty="0" smtClean="0"/>
              <a:t> values</a:t>
            </a:r>
          </a:p>
          <a:p>
            <a:r>
              <a:rPr lang="en-US" sz="2400" dirty="0" smtClean="0"/>
              <a:t>Min/max = -(2</a:t>
            </a:r>
            <a:r>
              <a:rPr lang="en-US" sz="2400" baseline="30000" dirty="0" smtClean="0"/>
              <a:t>w-1</a:t>
            </a:r>
            <a:r>
              <a:rPr lang="en-US" sz="2400" dirty="0" smtClean="0"/>
              <a:t>-1)  to  2</a:t>
            </a:r>
            <a:r>
              <a:rPr lang="en-US" sz="2400" baseline="30000" dirty="0" smtClean="0"/>
              <a:t>w-1</a:t>
            </a:r>
            <a:r>
              <a:rPr lang="en-US" sz="2400" dirty="0" smtClean="0"/>
              <a:t>-1</a:t>
            </a:r>
          </a:p>
          <a:p>
            <a:r>
              <a:rPr lang="en-US" sz="2400" i="1" dirty="0" smtClean="0"/>
              <a:t>Positive and negative zero</a:t>
            </a:r>
          </a:p>
          <a:p>
            <a:r>
              <a:rPr lang="en-US" sz="2400" dirty="0" smtClean="0"/>
              <a:t>Difficulties with arithmetic operations</a:t>
            </a:r>
            <a:r>
              <a:rPr lang="en-US" sz="2400" dirty="0"/>
              <a:t> </a:t>
            </a:r>
            <a:r>
              <a:rPr lang="en-US" sz="2400" dirty="0" smtClean="0"/>
              <a:t>(that’s why these encodings are not used for integers anymore)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6073773" y="1605579"/>
            <a:ext cx="74090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>
                <a:latin typeface="Times New Roman" pitchFamily="18" charset="0"/>
              </a:rPr>
              <a:t>CODE</a:t>
            </a:r>
            <a:br>
              <a:rPr lang="en-US" sz="1600" i="0" dirty="0">
                <a:latin typeface="Times New Roman" pitchFamily="18" charset="0"/>
              </a:rPr>
            </a:br>
            <a:r>
              <a:rPr lang="en-US" sz="1600" i="0" dirty="0">
                <a:latin typeface="Times New Roman" pitchFamily="18" charset="0"/>
              </a:rPr>
              <a:t>0000</a:t>
            </a:r>
          </a:p>
          <a:p>
            <a:r>
              <a:rPr lang="en-US" sz="1600" i="0" dirty="0">
                <a:latin typeface="Times New Roman" pitchFamily="18" charset="0"/>
              </a:rPr>
              <a:t>0001</a:t>
            </a:r>
          </a:p>
          <a:p>
            <a:r>
              <a:rPr lang="en-US" sz="1600" i="0" dirty="0">
                <a:latin typeface="Times New Roman" pitchFamily="18" charset="0"/>
              </a:rPr>
              <a:t>0010</a:t>
            </a:r>
          </a:p>
          <a:p>
            <a:r>
              <a:rPr lang="en-US" sz="1600" i="0" dirty="0">
                <a:latin typeface="Times New Roman" pitchFamily="18" charset="0"/>
              </a:rPr>
              <a:t>0011</a:t>
            </a:r>
          </a:p>
          <a:p>
            <a:r>
              <a:rPr lang="en-US" sz="1600" i="0" dirty="0">
                <a:latin typeface="Times New Roman" pitchFamily="18" charset="0"/>
              </a:rPr>
              <a:t>0100</a:t>
            </a:r>
          </a:p>
          <a:p>
            <a:r>
              <a:rPr lang="en-US" sz="1600" i="0" dirty="0">
                <a:latin typeface="Times New Roman" pitchFamily="18" charset="0"/>
              </a:rPr>
              <a:t>0101</a:t>
            </a:r>
          </a:p>
          <a:p>
            <a:r>
              <a:rPr lang="en-US" sz="1600" i="0" dirty="0">
                <a:latin typeface="Times New Roman" pitchFamily="18" charset="0"/>
              </a:rPr>
              <a:t>0110</a:t>
            </a:r>
          </a:p>
          <a:p>
            <a:r>
              <a:rPr lang="en-US" sz="1600" i="0" dirty="0">
                <a:latin typeface="Times New Roman" pitchFamily="18" charset="0"/>
              </a:rPr>
              <a:t>0111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1000</a:t>
            </a:r>
          </a:p>
          <a:p>
            <a:r>
              <a:rPr lang="en-US" sz="1600" i="0" dirty="0">
                <a:latin typeface="Times New Roman" pitchFamily="18" charset="0"/>
              </a:rPr>
              <a:t>1001</a:t>
            </a:r>
          </a:p>
          <a:p>
            <a:r>
              <a:rPr lang="en-US" sz="1600" i="0" dirty="0">
                <a:latin typeface="Times New Roman" pitchFamily="18" charset="0"/>
              </a:rPr>
              <a:t>1010</a:t>
            </a:r>
          </a:p>
          <a:p>
            <a:r>
              <a:rPr lang="en-US" sz="1600" i="0" dirty="0">
                <a:latin typeface="Times New Roman" pitchFamily="18" charset="0"/>
              </a:rPr>
              <a:t>1011</a:t>
            </a:r>
          </a:p>
          <a:p>
            <a:r>
              <a:rPr lang="en-US" sz="1600" i="0" dirty="0">
                <a:latin typeface="Times New Roman" pitchFamily="18" charset="0"/>
              </a:rPr>
              <a:t>1100</a:t>
            </a:r>
          </a:p>
          <a:p>
            <a:r>
              <a:rPr lang="en-US" sz="1600" i="0" dirty="0">
                <a:latin typeface="Times New Roman" pitchFamily="18" charset="0"/>
              </a:rPr>
              <a:t>1101</a:t>
            </a:r>
          </a:p>
          <a:p>
            <a:r>
              <a:rPr lang="en-US" sz="1600" i="0" dirty="0">
                <a:latin typeface="Times New Roman" pitchFamily="18" charset="0"/>
              </a:rPr>
              <a:t>1110</a:t>
            </a:r>
          </a:p>
          <a:p>
            <a:r>
              <a:rPr lang="en-US" sz="1600" i="0" dirty="0">
                <a:latin typeface="Times New Roman" pitchFamily="18" charset="0"/>
              </a:rPr>
              <a:t>1111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6842472" y="1605579"/>
            <a:ext cx="570990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B2U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  <a:p>
            <a:r>
              <a:rPr lang="en-US" sz="1600" i="0" dirty="0">
                <a:latin typeface="Times New Roman" pitchFamily="18" charset="0"/>
              </a:rPr>
              <a:t>9</a:t>
            </a:r>
          </a:p>
          <a:p>
            <a:r>
              <a:rPr lang="en-US" sz="1600" dirty="0" smtClean="0">
                <a:latin typeface="Times New Roman" pitchFamily="18" charset="0"/>
              </a:rPr>
              <a:t>10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11</a:t>
            </a:r>
          </a:p>
          <a:p>
            <a:r>
              <a:rPr lang="en-US" sz="1600" i="0" dirty="0">
                <a:latin typeface="Times New Roman" pitchFamily="18" charset="0"/>
              </a:rPr>
              <a:t>12</a:t>
            </a:r>
          </a:p>
          <a:p>
            <a:r>
              <a:rPr lang="en-US" sz="1600" i="0" dirty="0">
                <a:latin typeface="Times New Roman" pitchFamily="18" charset="0"/>
              </a:rPr>
              <a:t>13</a:t>
            </a:r>
          </a:p>
          <a:p>
            <a:r>
              <a:rPr lang="en-US" sz="1600" i="0" dirty="0">
                <a:latin typeface="Times New Roman" pitchFamily="18" charset="0"/>
              </a:rPr>
              <a:t>14</a:t>
            </a:r>
          </a:p>
          <a:p>
            <a:r>
              <a:rPr lang="en-US" sz="1600" i="0" dirty="0">
                <a:latin typeface="Times New Roman" pitchFamily="18" charset="0"/>
              </a:rPr>
              <a:t>15</a:t>
            </a: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7413462" y="1610958"/>
            <a:ext cx="54854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B2T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-8</a:t>
            </a:r>
          </a:p>
          <a:p>
            <a:r>
              <a:rPr lang="en-US" sz="1600" i="0" dirty="0">
                <a:latin typeface="Times New Roman" pitchFamily="18" charset="0"/>
              </a:rPr>
              <a:t>-7</a:t>
            </a:r>
          </a:p>
          <a:p>
            <a:r>
              <a:rPr lang="en-US" sz="1600" i="0" dirty="0">
                <a:latin typeface="Times New Roman" pitchFamily="18" charset="0"/>
              </a:rPr>
              <a:t>-6</a:t>
            </a:r>
          </a:p>
          <a:p>
            <a:r>
              <a:rPr lang="en-US" sz="1600" i="0" dirty="0">
                <a:latin typeface="Times New Roman" pitchFamily="18" charset="0"/>
              </a:rPr>
              <a:t>-5</a:t>
            </a:r>
          </a:p>
          <a:p>
            <a:r>
              <a:rPr lang="en-US" sz="1600" i="0" dirty="0">
                <a:latin typeface="Times New Roman" pitchFamily="18" charset="0"/>
              </a:rPr>
              <a:t>-4</a:t>
            </a:r>
          </a:p>
          <a:p>
            <a:r>
              <a:rPr lang="en-US" sz="1600" i="0" dirty="0">
                <a:latin typeface="Times New Roman" pitchFamily="18" charset="0"/>
              </a:rPr>
              <a:t>-3</a:t>
            </a:r>
          </a:p>
          <a:p>
            <a:r>
              <a:rPr lang="en-US" sz="1600" i="0" dirty="0">
                <a:latin typeface="Times New Roman" pitchFamily="18" charset="0"/>
              </a:rPr>
              <a:t>-2</a:t>
            </a:r>
          </a:p>
          <a:p>
            <a:r>
              <a:rPr lang="en-US" sz="1600" i="0" dirty="0">
                <a:latin typeface="Times New Roman" pitchFamily="18" charset="0"/>
              </a:rPr>
              <a:t>-1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7944351" y="1610958"/>
            <a:ext cx="570990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B2O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 smtClean="0">
                <a:solidFill>
                  <a:srgbClr val="FF0000"/>
                </a:solidFill>
                <a:latin typeface="Times New Roman" pitchFamily="18" charset="0"/>
              </a:rPr>
              <a:t>-7</a:t>
            </a:r>
            <a:endParaRPr lang="en-US" sz="1600" b="1" i="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-6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-5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-4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-3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-2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-1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-0</a:t>
            </a:r>
            <a:endParaRPr lang="en-US" sz="1600" i="0" dirty="0">
              <a:latin typeface="Times New Roman" pitchFamily="18" charset="0"/>
            </a:endParaRPr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8530473" y="1610958"/>
            <a:ext cx="537327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B2S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b="1" i="0" dirty="0" smtClean="0">
                <a:solidFill>
                  <a:srgbClr val="FF0000"/>
                </a:solidFill>
                <a:latin typeface="Times New Roman" pitchFamily="18" charset="0"/>
              </a:rPr>
              <a:t>-0</a:t>
            </a:r>
            <a:endParaRPr lang="en-US" sz="1600" b="1" i="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-1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-2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-3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-4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-5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-6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 smtClean="0">
                <a:latin typeface="Times New Roman" pitchFamily="18" charset="0"/>
              </a:rPr>
              <a:t>-7</a:t>
            </a:r>
            <a:endParaRPr lang="en-US" sz="1600" i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B169-E43F-474C-B7A2-EFC6D50B5E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Signed vs Unsigned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>
          <a:xfrm>
            <a:off x="457172" y="1244290"/>
            <a:ext cx="6722391" cy="4886698"/>
          </a:xfrm>
        </p:spPr>
        <p:txBody>
          <a:bodyPr>
            <a:normAutofit/>
          </a:bodyPr>
          <a:lstStyle/>
          <a:p>
            <a:r>
              <a:rPr lang="en-US" dirty="0" smtClean="0"/>
              <a:t>Casting - signed to unsigned, unsigned to signed…</a:t>
            </a:r>
          </a:p>
          <a:p>
            <a:r>
              <a:rPr lang="en-US" dirty="0" smtClean="0"/>
              <a:t>Changes </a:t>
            </a:r>
            <a:r>
              <a:rPr lang="en-US" b="1" dirty="0" smtClean="0"/>
              <a:t>the meaning or interpretation </a:t>
            </a:r>
            <a:r>
              <a:rPr lang="en-US" dirty="0" smtClean="0"/>
              <a:t>of the value, but </a:t>
            </a:r>
            <a:r>
              <a:rPr lang="en-US" b="1" i="1" dirty="0" smtClean="0"/>
              <a:t>not</a:t>
            </a:r>
            <a:r>
              <a:rPr lang="en-US" dirty="0" smtClean="0"/>
              <a:t> the bit representation</a:t>
            </a:r>
          </a:p>
          <a:p>
            <a:pPr lvl="1"/>
            <a:endParaRPr lang="en-US" dirty="0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7179563" y="1371600"/>
            <a:ext cx="74090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>
                <a:latin typeface="Times New Roman" pitchFamily="18" charset="0"/>
              </a:rPr>
              <a:t>CODE</a:t>
            </a:r>
            <a:br>
              <a:rPr lang="en-US" sz="1600" i="0" dirty="0">
                <a:latin typeface="Times New Roman" pitchFamily="18" charset="0"/>
              </a:rPr>
            </a:br>
            <a:r>
              <a:rPr lang="en-US" sz="1600" i="0" dirty="0">
                <a:latin typeface="Times New Roman" pitchFamily="18" charset="0"/>
              </a:rPr>
              <a:t>0000</a:t>
            </a:r>
          </a:p>
          <a:p>
            <a:r>
              <a:rPr lang="en-US" sz="1600" i="0" dirty="0">
                <a:latin typeface="Times New Roman" pitchFamily="18" charset="0"/>
              </a:rPr>
              <a:t>0001</a:t>
            </a:r>
          </a:p>
          <a:p>
            <a:r>
              <a:rPr lang="en-US" sz="1600" i="0" dirty="0">
                <a:latin typeface="Times New Roman" pitchFamily="18" charset="0"/>
              </a:rPr>
              <a:t>0010</a:t>
            </a:r>
          </a:p>
          <a:p>
            <a:r>
              <a:rPr lang="en-US" sz="1600" i="0" dirty="0">
                <a:latin typeface="Times New Roman" pitchFamily="18" charset="0"/>
              </a:rPr>
              <a:t>0011</a:t>
            </a:r>
          </a:p>
          <a:p>
            <a:r>
              <a:rPr lang="en-US" sz="1600" i="0" dirty="0">
                <a:latin typeface="Times New Roman" pitchFamily="18" charset="0"/>
              </a:rPr>
              <a:t>0100</a:t>
            </a:r>
          </a:p>
          <a:p>
            <a:r>
              <a:rPr lang="en-US" sz="1600" i="0" dirty="0">
                <a:latin typeface="Times New Roman" pitchFamily="18" charset="0"/>
              </a:rPr>
              <a:t>0101</a:t>
            </a:r>
          </a:p>
          <a:p>
            <a:r>
              <a:rPr lang="en-US" sz="1600" i="0" dirty="0">
                <a:latin typeface="Times New Roman" pitchFamily="18" charset="0"/>
              </a:rPr>
              <a:t>0110</a:t>
            </a:r>
          </a:p>
          <a:p>
            <a:r>
              <a:rPr lang="en-US" sz="1600" i="0" dirty="0">
                <a:latin typeface="Times New Roman" pitchFamily="18" charset="0"/>
              </a:rPr>
              <a:t>0111</a:t>
            </a:r>
          </a:p>
          <a:p>
            <a:r>
              <a:rPr lang="en-US" sz="1600" i="0" dirty="0">
                <a:latin typeface="Times New Roman" pitchFamily="18" charset="0"/>
              </a:rPr>
              <a:t>1000</a:t>
            </a:r>
          </a:p>
          <a:p>
            <a:r>
              <a:rPr lang="en-US" sz="1600" i="0" dirty="0">
                <a:latin typeface="Times New Roman" pitchFamily="18" charset="0"/>
              </a:rPr>
              <a:t>1001</a:t>
            </a:r>
          </a:p>
          <a:p>
            <a:r>
              <a:rPr lang="en-US" sz="1600" i="0" dirty="0">
                <a:latin typeface="Times New Roman" pitchFamily="18" charset="0"/>
              </a:rPr>
              <a:t>1010</a:t>
            </a:r>
          </a:p>
          <a:p>
            <a:r>
              <a:rPr lang="en-US" sz="1600" i="0" dirty="0">
                <a:latin typeface="Times New Roman" pitchFamily="18" charset="0"/>
              </a:rPr>
              <a:t>1011</a:t>
            </a:r>
          </a:p>
          <a:p>
            <a:r>
              <a:rPr lang="en-US" sz="1600" i="0" dirty="0">
                <a:latin typeface="Times New Roman" pitchFamily="18" charset="0"/>
              </a:rPr>
              <a:t>1100</a:t>
            </a:r>
          </a:p>
          <a:p>
            <a:r>
              <a:rPr lang="en-US" sz="1600" i="0" dirty="0">
                <a:latin typeface="Times New Roman" pitchFamily="18" charset="0"/>
              </a:rPr>
              <a:t>1101</a:t>
            </a:r>
          </a:p>
          <a:p>
            <a:r>
              <a:rPr lang="en-US" sz="1600" i="0" dirty="0">
                <a:latin typeface="Times New Roman" pitchFamily="18" charset="0"/>
              </a:rPr>
              <a:t>1110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1111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7948262" y="1371600"/>
            <a:ext cx="570990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B2U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i="0" dirty="0">
                <a:latin typeface="Times New Roman" pitchFamily="18" charset="0"/>
              </a:rPr>
              <a:t>8</a:t>
            </a:r>
          </a:p>
          <a:p>
            <a:r>
              <a:rPr lang="en-US" sz="1600" i="0" dirty="0">
                <a:latin typeface="Times New Roman" pitchFamily="18" charset="0"/>
              </a:rPr>
              <a:t>9</a:t>
            </a:r>
          </a:p>
          <a:p>
            <a:r>
              <a:rPr lang="en-US" sz="1600" dirty="0" smtClean="0">
                <a:latin typeface="Times New Roman" pitchFamily="18" charset="0"/>
              </a:rPr>
              <a:t>10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11</a:t>
            </a:r>
          </a:p>
          <a:p>
            <a:r>
              <a:rPr lang="en-US" sz="1600" i="0" dirty="0">
                <a:latin typeface="Times New Roman" pitchFamily="18" charset="0"/>
              </a:rPr>
              <a:t>12</a:t>
            </a:r>
          </a:p>
          <a:p>
            <a:r>
              <a:rPr lang="en-US" sz="1600" i="0" dirty="0">
                <a:latin typeface="Times New Roman" pitchFamily="18" charset="0"/>
              </a:rPr>
              <a:t>13</a:t>
            </a:r>
          </a:p>
          <a:p>
            <a:r>
              <a:rPr lang="en-US" sz="1600" i="0" dirty="0">
                <a:latin typeface="Times New Roman" pitchFamily="18" charset="0"/>
              </a:rPr>
              <a:t>14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8519252" y="1376979"/>
            <a:ext cx="548548" cy="4278094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 dirty="0" smtClean="0">
                <a:latin typeface="Times New Roman" pitchFamily="18" charset="0"/>
              </a:rPr>
              <a:t>B2T</a:t>
            </a:r>
            <a:endParaRPr lang="en-US" sz="1600" i="0" dirty="0">
              <a:latin typeface="Times New Roman" pitchFamily="18" charset="0"/>
            </a:endParaRPr>
          </a:p>
          <a:p>
            <a:r>
              <a:rPr lang="en-US" sz="1600" i="0" dirty="0">
                <a:latin typeface="Times New Roman" pitchFamily="18" charset="0"/>
              </a:rPr>
              <a:t>0</a:t>
            </a:r>
          </a:p>
          <a:p>
            <a:r>
              <a:rPr lang="en-US" sz="1600" i="0" dirty="0">
                <a:latin typeface="Times New Roman" pitchFamily="18" charset="0"/>
              </a:rPr>
              <a:t>1</a:t>
            </a:r>
          </a:p>
          <a:p>
            <a:r>
              <a:rPr lang="en-US" sz="1600" i="0" dirty="0">
                <a:latin typeface="Times New Roman" pitchFamily="18" charset="0"/>
              </a:rPr>
              <a:t>2</a:t>
            </a:r>
          </a:p>
          <a:p>
            <a:r>
              <a:rPr lang="en-US" sz="1600" i="0" dirty="0">
                <a:latin typeface="Times New Roman" pitchFamily="18" charset="0"/>
              </a:rPr>
              <a:t>3</a:t>
            </a:r>
          </a:p>
          <a:p>
            <a:r>
              <a:rPr lang="en-US" sz="1600" i="0" dirty="0">
                <a:latin typeface="Times New Roman" pitchFamily="18" charset="0"/>
              </a:rPr>
              <a:t>4</a:t>
            </a:r>
          </a:p>
          <a:p>
            <a:r>
              <a:rPr lang="en-US" sz="1600" i="0" dirty="0">
                <a:latin typeface="Times New Roman" pitchFamily="18" charset="0"/>
              </a:rPr>
              <a:t>5</a:t>
            </a:r>
          </a:p>
          <a:p>
            <a:r>
              <a:rPr lang="en-US" sz="1600" i="0" dirty="0">
                <a:latin typeface="Times New Roman" pitchFamily="18" charset="0"/>
              </a:rPr>
              <a:t>6</a:t>
            </a:r>
          </a:p>
          <a:p>
            <a:r>
              <a:rPr lang="en-US" sz="1600" i="0" dirty="0">
                <a:latin typeface="Times New Roman" pitchFamily="18" charset="0"/>
              </a:rPr>
              <a:t>7</a:t>
            </a:r>
          </a:p>
          <a:p>
            <a:r>
              <a:rPr lang="en-US" sz="1600" i="0" dirty="0">
                <a:latin typeface="Times New Roman" pitchFamily="18" charset="0"/>
              </a:rPr>
              <a:t>-8</a:t>
            </a:r>
          </a:p>
          <a:p>
            <a:r>
              <a:rPr lang="en-US" sz="1600" i="0" dirty="0">
                <a:latin typeface="Times New Roman" pitchFamily="18" charset="0"/>
              </a:rPr>
              <a:t>-7</a:t>
            </a:r>
          </a:p>
          <a:p>
            <a:r>
              <a:rPr lang="en-US" sz="1600" i="0" dirty="0">
                <a:latin typeface="Times New Roman" pitchFamily="18" charset="0"/>
              </a:rPr>
              <a:t>-6</a:t>
            </a:r>
          </a:p>
          <a:p>
            <a:r>
              <a:rPr lang="en-US" sz="1600" i="0" dirty="0">
                <a:latin typeface="Times New Roman" pitchFamily="18" charset="0"/>
              </a:rPr>
              <a:t>-5</a:t>
            </a:r>
          </a:p>
          <a:p>
            <a:r>
              <a:rPr lang="en-US" sz="1600" i="0" dirty="0">
                <a:latin typeface="Times New Roman" pitchFamily="18" charset="0"/>
              </a:rPr>
              <a:t>-4</a:t>
            </a:r>
          </a:p>
          <a:p>
            <a:r>
              <a:rPr lang="en-US" sz="1600" i="0" dirty="0">
                <a:latin typeface="Times New Roman" pitchFamily="18" charset="0"/>
              </a:rPr>
              <a:t>-3</a:t>
            </a:r>
          </a:p>
          <a:p>
            <a:r>
              <a:rPr lang="en-US" sz="1600" i="0" dirty="0">
                <a:latin typeface="Times New Roman" pitchFamily="18" charset="0"/>
              </a:rPr>
              <a:t>-2</a:t>
            </a:r>
          </a:p>
          <a:p>
            <a:r>
              <a:rPr lang="en-US" sz="1600" b="1" i="0" dirty="0">
                <a:solidFill>
                  <a:srgbClr val="FF0000"/>
                </a:solidFill>
                <a:latin typeface="Times New Roman" pitchFamily="18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4612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</Template>
  <TotalTime>3861</TotalTime>
  <Words>2012</Words>
  <Application>Microsoft Office PowerPoint</Application>
  <PresentationFormat>On-screen Show (4:3)</PresentationFormat>
  <Paragraphs>616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Arimo</vt:lpstr>
      <vt:lpstr>Calibri</vt:lpstr>
      <vt:lpstr>Courier New</vt:lpstr>
      <vt:lpstr>DejaVu Sans</vt:lpstr>
      <vt:lpstr>Lohit Hindi</vt:lpstr>
      <vt:lpstr>StarSymbol</vt:lpstr>
      <vt:lpstr>Times New Roman</vt:lpstr>
      <vt:lpstr>Tinos</vt:lpstr>
      <vt:lpstr>Wingdings</vt:lpstr>
      <vt:lpstr>OSU</vt:lpstr>
      <vt:lpstr>CSE 2421</vt:lpstr>
      <vt:lpstr>Bit operations</vt:lpstr>
      <vt:lpstr>Integer Addition</vt:lpstr>
      <vt:lpstr>Example 4 bit addition</vt:lpstr>
      <vt:lpstr>Integer Representation</vt:lpstr>
      <vt:lpstr>Acronyms for Decoding Schemes</vt:lpstr>
      <vt:lpstr>Integer Decoding</vt:lpstr>
      <vt:lpstr>B2O &amp; B2S</vt:lpstr>
      <vt:lpstr>Signed vs Unsigned</vt:lpstr>
      <vt:lpstr>Signed vs Unsigned (cont)</vt:lpstr>
      <vt:lpstr>Signed vs. Unsigned</vt:lpstr>
      <vt:lpstr>Sign Extend</vt:lpstr>
      <vt:lpstr>Truncation </vt:lpstr>
      <vt:lpstr>Truncation – loss of information </vt:lpstr>
      <vt:lpstr>Truncation – loss of information </vt:lpstr>
      <vt:lpstr>Truncation </vt:lpstr>
      <vt:lpstr>Integer Addition </vt:lpstr>
      <vt:lpstr>Integer Addition </vt:lpstr>
      <vt:lpstr>B2T integer negation</vt:lpstr>
      <vt:lpstr>B2T integer negation</vt:lpstr>
      <vt:lpstr>Sign/Unsign+Negation example</vt:lpstr>
      <vt:lpstr>Sign/Unsign+Negation example</vt:lpstr>
      <vt:lpstr>Rounding</vt:lpstr>
      <vt:lpstr>Rounding – our system</vt:lpstr>
    </vt:vector>
  </TitlesOfParts>
  <Company>Battelle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CS2421 Autumn 2013</dc:title>
  <dc:creator>Preston, Stephanie S</dc:creator>
  <cp:lastModifiedBy>green, george michael</cp:lastModifiedBy>
  <cp:revision>310</cp:revision>
  <dcterms:created xsi:type="dcterms:W3CDTF">2013-10-04T02:43:15Z</dcterms:created>
  <dcterms:modified xsi:type="dcterms:W3CDTF">2016-10-03T14:45:51Z</dcterms:modified>
</cp:coreProperties>
</file>