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theme/theme26.xml" ContentType="application/vnd.openxmlformats-officedocument.theme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theme/theme27.xml" ContentType="application/vnd.openxmlformats-officedocument.theme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8.xml" ContentType="application/vnd.openxmlformats-officedocument.theme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theme/theme29.xml" ContentType="application/vnd.openxmlformats-officedocument.theme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theme/theme30.xml" ContentType="application/vnd.openxmlformats-officedocument.theme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339.xml" ContentType="application/vnd.openxmlformats-officedocument.presentationml.slideLayout+xml"/>
  <Override PartName="/ppt/slideLayouts/slideLayout340.xml" ContentType="application/vnd.openxmlformats-officedocument.presentationml.slideLayout+xml"/>
  <Override PartName="/ppt/slideLayouts/slideLayout341.xml" ContentType="application/vnd.openxmlformats-officedocument.presentationml.slideLayout+xml"/>
  <Override PartName="/ppt/theme/theme31.xml" ContentType="application/vnd.openxmlformats-officedocument.theme+xml"/>
  <Override PartName="/ppt/slideLayouts/slideLayout342.xml" ContentType="application/vnd.openxmlformats-officedocument.presentationml.slideLayout+xml"/>
  <Override PartName="/ppt/slideLayouts/slideLayout343.xml" ContentType="application/vnd.openxmlformats-officedocument.presentationml.slideLayout+xml"/>
  <Override PartName="/ppt/slideLayouts/slideLayout344.xml" ContentType="application/vnd.openxmlformats-officedocument.presentationml.slideLayout+xml"/>
  <Override PartName="/ppt/slideLayouts/slideLayout345.xml" ContentType="application/vnd.openxmlformats-officedocument.presentationml.slideLayout+xml"/>
  <Override PartName="/ppt/slideLayouts/slideLayout34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48.xml" ContentType="application/vnd.openxmlformats-officedocument.presentationml.slideLayout+xml"/>
  <Override PartName="/ppt/slideLayouts/slideLayout349.xml" ContentType="application/vnd.openxmlformats-officedocument.presentationml.slideLayout+xml"/>
  <Override PartName="/ppt/slideLayouts/slideLayout350.xml" ContentType="application/vnd.openxmlformats-officedocument.presentationml.slideLayout+xml"/>
  <Override PartName="/ppt/slideLayouts/slideLayout351.xml" ContentType="application/vnd.openxmlformats-officedocument.presentationml.slideLayout+xml"/>
  <Override PartName="/ppt/slideLayouts/slideLayout352.xml" ContentType="application/vnd.openxmlformats-officedocument.presentationml.slideLayout+xml"/>
  <Override PartName="/ppt/theme/theme32.xml" ContentType="application/vnd.openxmlformats-officedocument.theme+xml"/>
  <Override PartName="/ppt/slideLayouts/slideLayout353.xml" ContentType="application/vnd.openxmlformats-officedocument.presentationml.slideLayout+xml"/>
  <Override PartName="/ppt/slideLayouts/slideLayout354.xml" ContentType="application/vnd.openxmlformats-officedocument.presentationml.slideLayout+xml"/>
  <Override PartName="/ppt/slideLayouts/slideLayout355.xml" ContentType="application/vnd.openxmlformats-officedocument.presentationml.slideLayout+xml"/>
  <Override PartName="/ppt/slideLayouts/slideLayout356.xml" ContentType="application/vnd.openxmlformats-officedocument.presentationml.slideLayout+xml"/>
  <Override PartName="/ppt/slideLayouts/slideLayout357.xml" ContentType="application/vnd.openxmlformats-officedocument.presentationml.slideLayout+xml"/>
  <Override PartName="/ppt/slideLayouts/slideLayout358.xml" ContentType="application/vnd.openxmlformats-officedocument.presentationml.slideLayout+xml"/>
  <Override PartName="/ppt/slideLayouts/slideLayout359.xml" ContentType="application/vnd.openxmlformats-officedocument.presentationml.slideLayout+xml"/>
  <Override PartName="/ppt/slideLayouts/slideLayout360.xml" ContentType="application/vnd.openxmlformats-officedocument.presentationml.slideLayout+xml"/>
  <Override PartName="/ppt/slideLayouts/slideLayout361.xml" ContentType="application/vnd.openxmlformats-officedocument.presentationml.slideLayout+xml"/>
  <Override PartName="/ppt/slideLayouts/slideLayout362.xml" ContentType="application/vnd.openxmlformats-officedocument.presentationml.slideLayout+xml"/>
  <Override PartName="/ppt/slideLayouts/slideLayout363.xml" ContentType="application/vnd.openxmlformats-officedocument.presentationml.slideLayout+xml"/>
  <Override PartName="/ppt/theme/theme33.xml" ContentType="application/vnd.openxmlformats-officedocument.theme+xml"/>
  <Override PartName="/ppt/slideLayouts/slideLayout364.xml" ContentType="application/vnd.openxmlformats-officedocument.presentationml.slideLayout+xml"/>
  <Override PartName="/ppt/slideLayouts/slideLayout365.xml" ContentType="application/vnd.openxmlformats-officedocument.presentationml.slideLayout+xml"/>
  <Override PartName="/ppt/slideLayouts/slideLayout366.xml" ContentType="application/vnd.openxmlformats-officedocument.presentationml.slideLayout+xml"/>
  <Override PartName="/ppt/slideLayouts/slideLayout367.xml" ContentType="application/vnd.openxmlformats-officedocument.presentationml.slideLayout+xml"/>
  <Override PartName="/ppt/slideLayouts/slideLayout368.xml" ContentType="application/vnd.openxmlformats-officedocument.presentationml.slideLayout+xml"/>
  <Override PartName="/ppt/slideLayouts/slideLayout369.xml" ContentType="application/vnd.openxmlformats-officedocument.presentationml.slideLayout+xml"/>
  <Override PartName="/ppt/slideLayouts/slideLayout370.xml" ContentType="application/vnd.openxmlformats-officedocument.presentationml.slideLayout+xml"/>
  <Override PartName="/ppt/slideLayouts/slideLayout371.xml" ContentType="application/vnd.openxmlformats-officedocument.presentationml.slideLayout+xml"/>
  <Override PartName="/ppt/slideLayouts/slideLayout372.xml" ContentType="application/vnd.openxmlformats-officedocument.presentationml.slideLayout+xml"/>
  <Override PartName="/ppt/slideLayouts/slideLayout373.xml" ContentType="application/vnd.openxmlformats-officedocument.presentationml.slideLayout+xml"/>
  <Override PartName="/ppt/slideLayouts/slideLayout374.xml" ContentType="application/vnd.openxmlformats-officedocument.presentationml.slideLayout+xml"/>
  <Override PartName="/ppt/theme/theme34.xml" ContentType="application/vnd.openxmlformats-officedocument.theme+xml"/>
  <Override PartName="/ppt/theme/theme3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5" r:id="rId1"/>
    <p:sldMasterId id="2147483777" r:id="rId2"/>
    <p:sldMasterId id="2147483789" r:id="rId3"/>
    <p:sldMasterId id="2147483801" r:id="rId4"/>
    <p:sldMasterId id="2147483813" r:id="rId5"/>
    <p:sldMasterId id="2147483825" r:id="rId6"/>
    <p:sldMasterId id="2147483837" r:id="rId7"/>
    <p:sldMasterId id="2147483849" r:id="rId8"/>
    <p:sldMasterId id="2147483861" r:id="rId9"/>
    <p:sldMasterId id="2147483873" r:id="rId10"/>
    <p:sldMasterId id="2147483885" r:id="rId11"/>
    <p:sldMasterId id="2147483897" r:id="rId12"/>
    <p:sldMasterId id="2147483909" r:id="rId13"/>
    <p:sldMasterId id="2147483921" r:id="rId14"/>
    <p:sldMasterId id="2147483933" r:id="rId15"/>
    <p:sldMasterId id="2147483945" r:id="rId16"/>
    <p:sldMasterId id="2147483957" r:id="rId17"/>
    <p:sldMasterId id="2147483969" r:id="rId18"/>
    <p:sldMasterId id="2147483981" r:id="rId19"/>
    <p:sldMasterId id="2147483993" r:id="rId20"/>
    <p:sldMasterId id="2147484005" r:id="rId21"/>
    <p:sldMasterId id="2147484017" r:id="rId22"/>
    <p:sldMasterId id="2147484029" r:id="rId23"/>
    <p:sldMasterId id="2147484041" r:id="rId24"/>
    <p:sldMasterId id="2147484053" r:id="rId25"/>
    <p:sldMasterId id="2147484065" r:id="rId26"/>
    <p:sldMasterId id="2147484077" r:id="rId27"/>
    <p:sldMasterId id="2147484089" r:id="rId28"/>
    <p:sldMasterId id="2147484101" r:id="rId29"/>
    <p:sldMasterId id="2147484113" r:id="rId30"/>
    <p:sldMasterId id="2147484125" r:id="rId31"/>
    <p:sldMasterId id="2147484137" r:id="rId32"/>
    <p:sldMasterId id="2147484149" r:id="rId33"/>
    <p:sldMasterId id="2147484161" r:id="rId34"/>
  </p:sldMasterIdLst>
  <p:notesMasterIdLst>
    <p:notesMasterId r:id="rId77"/>
  </p:notesMasterIdLst>
  <p:sldIdLst>
    <p:sldId id="298" r:id="rId35"/>
    <p:sldId id="364" r:id="rId36"/>
    <p:sldId id="391" r:id="rId37"/>
    <p:sldId id="299" r:id="rId38"/>
    <p:sldId id="301" r:id="rId39"/>
    <p:sldId id="390" r:id="rId40"/>
    <p:sldId id="389" r:id="rId41"/>
    <p:sldId id="392" r:id="rId42"/>
    <p:sldId id="305" r:id="rId43"/>
    <p:sldId id="393" r:id="rId44"/>
    <p:sldId id="394" r:id="rId45"/>
    <p:sldId id="395" r:id="rId46"/>
    <p:sldId id="396" r:id="rId47"/>
    <p:sldId id="397" r:id="rId48"/>
    <p:sldId id="398" r:id="rId49"/>
    <p:sldId id="399" r:id="rId50"/>
    <p:sldId id="400" r:id="rId51"/>
    <p:sldId id="401" r:id="rId52"/>
    <p:sldId id="402" r:id="rId53"/>
    <p:sldId id="403" r:id="rId54"/>
    <p:sldId id="404" r:id="rId55"/>
    <p:sldId id="405" r:id="rId56"/>
    <p:sldId id="406" r:id="rId57"/>
    <p:sldId id="407" r:id="rId58"/>
    <p:sldId id="408" r:id="rId59"/>
    <p:sldId id="409" r:id="rId60"/>
    <p:sldId id="410" r:id="rId61"/>
    <p:sldId id="411" r:id="rId62"/>
    <p:sldId id="412" r:id="rId63"/>
    <p:sldId id="413" r:id="rId64"/>
    <p:sldId id="414" r:id="rId65"/>
    <p:sldId id="415" r:id="rId66"/>
    <p:sldId id="416" r:id="rId67"/>
    <p:sldId id="417" r:id="rId68"/>
    <p:sldId id="418" r:id="rId69"/>
    <p:sldId id="419" r:id="rId70"/>
    <p:sldId id="420" r:id="rId71"/>
    <p:sldId id="421" r:id="rId72"/>
    <p:sldId id="422" r:id="rId73"/>
    <p:sldId id="423" r:id="rId74"/>
    <p:sldId id="424" r:id="rId75"/>
    <p:sldId id="425" r:id="rId7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4" autoAdjust="0"/>
    <p:restoredTop sz="72030" autoAdjust="0"/>
  </p:normalViewPr>
  <p:slideViewPr>
    <p:cSldViewPr>
      <p:cViewPr varScale="1">
        <p:scale>
          <a:sx n="47" d="100"/>
          <a:sy n="47" d="100"/>
        </p:scale>
        <p:origin x="9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5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8.xml"/><Relationship Id="rId47" Type="http://schemas.openxmlformats.org/officeDocument/2006/relationships/slide" Target="slides/slide13.xml"/><Relationship Id="rId50" Type="http://schemas.openxmlformats.org/officeDocument/2006/relationships/slide" Target="slides/slide16.xml"/><Relationship Id="rId55" Type="http://schemas.openxmlformats.org/officeDocument/2006/relationships/slide" Target="slides/slide21.xml"/><Relationship Id="rId63" Type="http://schemas.openxmlformats.org/officeDocument/2006/relationships/slide" Target="slides/slide29.xml"/><Relationship Id="rId68" Type="http://schemas.openxmlformats.org/officeDocument/2006/relationships/slide" Target="slides/slide34.xml"/><Relationship Id="rId76" Type="http://schemas.openxmlformats.org/officeDocument/2006/relationships/slide" Target="slides/slide42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3.xml"/><Relationship Id="rId40" Type="http://schemas.openxmlformats.org/officeDocument/2006/relationships/slide" Target="slides/slide6.xml"/><Relationship Id="rId45" Type="http://schemas.openxmlformats.org/officeDocument/2006/relationships/slide" Target="slides/slide11.xml"/><Relationship Id="rId53" Type="http://schemas.openxmlformats.org/officeDocument/2006/relationships/slide" Target="slides/slide19.xml"/><Relationship Id="rId58" Type="http://schemas.openxmlformats.org/officeDocument/2006/relationships/slide" Target="slides/slide24.xml"/><Relationship Id="rId66" Type="http://schemas.openxmlformats.org/officeDocument/2006/relationships/slide" Target="slides/slide32.xml"/><Relationship Id="rId74" Type="http://schemas.openxmlformats.org/officeDocument/2006/relationships/slide" Target="slides/slide40.xml"/><Relationship Id="rId79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7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0.xml"/><Relationship Id="rId52" Type="http://schemas.openxmlformats.org/officeDocument/2006/relationships/slide" Target="slides/slide18.xml"/><Relationship Id="rId60" Type="http://schemas.openxmlformats.org/officeDocument/2006/relationships/slide" Target="slides/slide26.xml"/><Relationship Id="rId65" Type="http://schemas.openxmlformats.org/officeDocument/2006/relationships/slide" Target="slides/slide31.xml"/><Relationship Id="rId73" Type="http://schemas.openxmlformats.org/officeDocument/2006/relationships/slide" Target="slides/slide39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1.xml"/><Relationship Id="rId43" Type="http://schemas.openxmlformats.org/officeDocument/2006/relationships/slide" Target="slides/slide9.xml"/><Relationship Id="rId48" Type="http://schemas.openxmlformats.org/officeDocument/2006/relationships/slide" Target="slides/slide14.xml"/><Relationship Id="rId56" Type="http://schemas.openxmlformats.org/officeDocument/2006/relationships/slide" Target="slides/slide22.xml"/><Relationship Id="rId64" Type="http://schemas.openxmlformats.org/officeDocument/2006/relationships/slide" Target="slides/slide30.xml"/><Relationship Id="rId69" Type="http://schemas.openxmlformats.org/officeDocument/2006/relationships/slide" Target="slides/slide35.xml"/><Relationship Id="rId77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7.xml"/><Relationship Id="rId72" Type="http://schemas.openxmlformats.org/officeDocument/2006/relationships/slide" Target="slides/slide38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4.xml"/><Relationship Id="rId46" Type="http://schemas.openxmlformats.org/officeDocument/2006/relationships/slide" Target="slides/slide12.xml"/><Relationship Id="rId59" Type="http://schemas.openxmlformats.org/officeDocument/2006/relationships/slide" Target="slides/slide25.xml"/><Relationship Id="rId67" Type="http://schemas.openxmlformats.org/officeDocument/2006/relationships/slide" Target="slides/slide33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7.xml"/><Relationship Id="rId54" Type="http://schemas.openxmlformats.org/officeDocument/2006/relationships/slide" Target="slides/slide20.xml"/><Relationship Id="rId62" Type="http://schemas.openxmlformats.org/officeDocument/2006/relationships/slide" Target="slides/slide28.xml"/><Relationship Id="rId70" Type="http://schemas.openxmlformats.org/officeDocument/2006/relationships/slide" Target="slides/slide36.xml"/><Relationship Id="rId75" Type="http://schemas.openxmlformats.org/officeDocument/2006/relationships/slide" Target="slides/slide4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2.xml"/><Relationship Id="rId49" Type="http://schemas.openxmlformats.org/officeDocument/2006/relationships/slide" Target="slides/slide15.xml"/><Relationship Id="rId57" Type="http://schemas.openxmlformats.org/officeDocument/2006/relationships/slide" Target="slides/slide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829056" y="5016438"/>
            <a:ext cx="6632064" cy="4752216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597696" cy="527688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692480" y="0"/>
            <a:ext cx="3597696" cy="527688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033254"/>
            <a:ext cx="3597696" cy="527688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692480" y="10033254"/>
            <a:ext cx="3597696" cy="527688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CC2BF512-2B69-4B77-8145-F23768042B97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95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PlaceHolder 1"/>
          <p:cNvSpPr>
            <a:spLocks noGrp="1"/>
          </p:cNvSpPr>
          <p:nvPr>
            <p:ph type="body"/>
          </p:nvPr>
        </p:nvSpPr>
        <p:spPr>
          <a:xfrm>
            <a:off x="731520" y="4560570"/>
            <a:ext cx="5851776" cy="4320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No floating point registers or instructions</a:t>
            </a:r>
            <a:endParaRPr/>
          </a:p>
        </p:txBody>
      </p:sp>
      <p:sp>
        <p:nvSpPr>
          <p:cNvPr id="506" name="TextShape 2"/>
          <p:cNvSpPr txBox="1"/>
          <p:nvPr/>
        </p:nvSpPr>
        <p:spPr>
          <a:xfrm>
            <a:off x="4143744" y="9119628"/>
            <a:ext cx="3169536" cy="479682"/>
          </a:xfrm>
          <a:prstGeom prst="rect">
            <a:avLst/>
          </a:prstGeom>
        </p:spPr>
        <p:txBody>
          <a:bodyPr lIns="96661" tIns="48331" rIns="96661" bIns="48331" anchor="b"/>
          <a:lstStyle/>
          <a:p>
            <a:pPr algn="r">
              <a:lnSpc>
                <a:spcPct val="100000"/>
              </a:lnSpc>
            </a:pPr>
            <a:fld id="{A97AAE32-2C03-496B-933C-8D83BDF4695D}" type="slidenum">
              <a:rPr lang="en-US" sz="1300">
                <a:solidFill>
                  <a:srgbClr val="000000"/>
                </a:solidFill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92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body"/>
          </p:nvPr>
        </p:nvSpPr>
        <p:spPr>
          <a:xfrm>
            <a:off x="731520" y="4560570"/>
            <a:ext cx="5851776" cy="4320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a[1]=55</a:t>
            </a:r>
            <a:endParaRPr/>
          </a:p>
          <a:p>
            <a:r>
              <a:rPr lang="en-US"/>
              <a:t>c=a[0]</a:t>
            </a:r>
            <a:endParaRPr/>
          </a:p>
        </p:txBody>
      </p:sp>
      <p:sp>
        <p:nvSpPr>
          <p:cNvPr id="494" name="TextShape 2"/>
          <p:cNvSpPr txBox="1"/>
          <p:nvPr/>
        </p:nvSpPr>
        <p:spPr>
          <a:xfrm>
            <a:off x="4143744" y="9119628"/>
            <a:ext cx="3169536" cy="479682"/>
          </a:xfrm>
          <a:prstGeom prst="rect">
            <a:avLst/>
          </a:prstGeom>
        </p:spPr>
        <p:txBody>
          <a:bodyPr lIns="96653" tIns="48326" rIns="96653" bIns="48326" anchor="b"/>
          <a:lstStyle/>
          <a:p>
            <a:pPr algn="r"/>
            <a:fld id="{C1FB01FF-C195-4B6F-B70A-7191359C956D}" type="slidenum">
              <a:rPr lang="en-US" sz="1300">
                <a:solidFill>
                  <a:srgbClr val="000000"/>
                </a:solidFill>
                <a:latin typeface="Calibri"/>
              </a:rPr>
              <a:pPr algn="r"/>
              <a:t>6</a:t>
            </a:fld>
            <a:endParaRPr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438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body"/>
          </p:nvPr>
        </p:nvSpPr>
        <p:spPr>
          <a:xfrm>
            <a:off x="731520" y="4560570"/>
            <a:ext cx="5851776" cy="4320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a[1]=55</a:t>
            </a:r>
            <a:endParaRPr/>
          </a:p>
          <a:p>
            <a:r>
              <a:rPr lang="en-US"/>
              <a:t>c=a[0]</a:t>
            </a:r>
            <a:endParaRPr/>
          </a:p>
        </p:txBody>
      </p:sp>
      <p:sp>
        <p:nvSpPr>
          <p:cNvPr id="494" name="TextShape 2"/>
          <p:cNvSpPr txBox="1"/>
          <p:nvPr/>
        </p:nvSpPr>
        <p:spPr>
          <a:xfrm>
            <a:off x="4143744" y="9119628"/>
            <a:ext cx="3169536" cy="479682"/>
          </a:xfrm>
          <a:prstGeom prst="rect">
            <a:avLst/>
          </a:prstGeom>
        </p:spPr>
        <p:txBody>
          <a:bodyPr lIns="96653" tIns="48326" rIns="96653" bIns="48326" anchor="b"/>
          <a:lstStyle/>
          <a:p>
            <a:pPr algn="r"/>
            <a:fld id="{C1FB01FF-C195-4B6F-B70A-7191359C956D}" type="slidenum">
              <a:rPr lang="en-US" sz="1300">
                <a:solidFill>
                  <a:srgbClr val="000000"/>
                </a:solidFill>
                <a:latin typeface="Calibri"/>
              </a:rPr>
              <a:pPr algn="r"/>
              <a:t>7</a:t>
            </a:fld>
            <a:endParaRPr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6584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731520" y="4560570"/>
            <a:ext cx="5851776" cy="43201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Notice &amp; ^ are bit operations</a:t>
            </a:r>
            <a:endParaRPr/>
          </a:p>
          <a:p>
            <a:r>
              <a:rPr lang="en-US"/>
              <a:t>Watch out for subl command – correct order very important!</a:t>
            </a:r>
            <a:endParaRPr/>
          </a:p>
          <a:p>
            <a:r>
              <a:rPr lang="en-US"/>
              <a:t>What are the CC bits for each instruction for the example code?</a:t>
            </a:r>
            <a:endParaRPr/>
          </a:p>
        </p:txBody>
      </p:sp>
      <p:sp>
        <p:nvSpPr>
          <p:cNvPr id="510" name="TextShape 2"/>
          <p:cNvSpPr txBox="1"/>
          <p:nvPr/>
        </p:nvSpPr>
        <p:spPr>
          <a:xfrm>
            <a:off x="4143744" y="9119628"/>
            <a:ext cx="3169536" cy="479682"/>
          </a:xfrm>
          <a:prstGeom prst="rect">
            <a:avLst/>
          </a:prstGeom>
        </p:spPr>
        <p:txBody>
          <a:bodyPr lIns="96661" tIns="48331" rIns="96661" bIns="48331" anchor="b"/>
          <a:lstStyle/>
          <a:p>
            <a:pPr algn="r">
              <a:lnSpc>
                <a:spcPct val="100000"/>
              </a:lnSpc>
            </a:pPr>
            <a:fld id="{1069D298-04DF-4DB6-8A46-B17EED4E588B}" type="slidenum">
              <a:rPr lang="en-US" sz="1300">
                <a:solidFill>
                  <a:srgbClr val="000000"/>
                </a:solidFill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758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3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3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3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8362374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21323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072110"/>
      </p:ext>
    </p:extLst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00813"/>
      </p:ext>
    </p:extLst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524"/>
      </p:ext>
    </p:extLst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0413"/>
      </p:ext>
    </p:extLst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349276"/>
      </p:ext>
    </p:extLst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3027181"/>
      </p:ext>
    </p:extLst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818177"/>
      </p:ext>
    </p:extLst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59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867"/>
      </p:ext>
    </p:extLst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283913"/>
      </p:ext>
    </p:extLst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0422"/>
      </p:ext>
    </p:extLst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900365"/>
      </p:ext>
    </p:extLst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5236"/>
      </p:ext>
    </p:extLst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4327"/>
      </p:ext>
    </p:extLst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47805"/>
      </p:ext>
    </p:extLst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315478"/>
      </p:ext>
    </p:extLst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659652"/>
      </p:ext>
    </p:extLst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505375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4172462"/>
      </p:ext>
    </p:extLst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5107"/>
      </p:ext>
    </p:extLst>
  </p:cSld>
  <p:clrMapOvr>
    <a:masterClrMapping/>
  </p:clrMapOvr>
  <p:transition spd="med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3491"/>
      </p:ext>
    </p:extLst>
  </p:cSld>
  <p:clrMapOvr>
    <a:masterClrMapping/>
  </p:clrMapOvr>
  <p:transition spd="med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095277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7111"/>
      </p:ext>
    </p:extLst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4240742"/>
      </p:ext>
    </p:extLst>
  </p:cSld>
  <p:clrMapOvr>
    <a:masterClrMapping/>
  </p:clrMapOvr>
  <p:transition spd="med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93703"/>
      </p:ext>
    </p:extLst>
  </p:cSld>
  <p:clrMapOvr>
    <a:masterClrMapping/>
  </p:clrMapOvr>
  <p:transition spd="med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3942"/>
      </p:ext>
    </p:extLst>
  </p:cSld>
  <p:clrMapOvr>
    <a:masterClrMapping/>
  </p:clrMapOvr>
  <p:transition spd="med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83569"/>
      </p:ext>
    </p:extLst>
  </p:cSld>
  <p:clrMapOvr>
    <a:masterClrMapping/>
  </p:clrMapOvr>
  <p:transition spd="med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45234"/>
      </p:ext>
    </p:extLst>
  </p:cSld>
  <p:clrMapOvr>
    <a:masterClrMapping/>
  </p:clrMapOvr>
  <p:transition spd="med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71791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15596"/>
      </p:ext>
    </p:extLst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4643762"/>
      </p:ext>
    </p:extLst>
  </p:cSld>
  <p:clrMapOvr>
    <a:masterClrMapping/>
  </p:clrMapOvr>
  <p:transition spd="med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49275"/>
      </p:ext>
    </p:extLst>
  </p:cSld>
  <p:clrMapOvr>
    <a:masterClrMapping/>
  </p:clrMapOvr>
  <p:transition spd="med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78918"/>
      </p:ext>
    </p:extLst>
  </p:cSld>
  <p:clrMapOvr>
    <a:masterClrMapping/>
  </p:clrMapOvr>
  <p:transition spd="med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0523874"/>
      </p:ext>
    </p:extLst>
  </p:cSld>
  <p:clrMapOvr>
    <a:masterClrMapping/>
  </p:clrMapOvr>
  <p:transition spd="med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54595"/>
      </p:ext>
    </p:extLst>
  </p:cSld>
  <p:clrMapOvr>
    <a:masterClrMapping/>
  </p:clrMapOvr>
  <p:transition spd="med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240911"/>
      </p:ext>
    </p:extLst>
  </p:cSld>
  <p:clrMapOvr>
    <a:masterClrMapping/>
  </p:clrMapOvr>
  <p:transition spd="med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70093"/>
      </p:ext>
    </p:extLst>
  </p:cSld>
  <p:clrMapOvr>
    <a:masterClrMapping/>
  </p:clrMapOvr>
  <p:transition spd="med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7655"/>
      </p:ext>
    </p:extLst>
  </p:cSld>
  <p:clrMapOvr>
    <a:masterClrMapping/>
  </p:clrMapOvr>
  <p:transition spd="med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25527"/>
      </p:ext>
    </p:extLst>
  </p:cSld>
  <p:clrMapOvr>
    <a:masterClrMapping/>
  </p:clrMapOvr>
  <p:transition spd="med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21637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256295"/>
      </p:ext>
    </p:extLst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726391"/>
      </p:ext>
    </p:extLst>
  </p:cSld>
  <p:clrMapOvr>
    <a:masterClrMapping/>
  </p:clrMapOvr>
  <p:transition spd="med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6004849"/>
      </p:ext>
    </p:extLst>
  </p:cSld>
  <p:clrMapOvr>
    <a:masterClrMapping/>
  </p:clrMapOvr>
  <p:transition spd="med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1289"/>
      </p:ext>
    </p:extLst>
  </p:cSld>
  <p:clrMapOvr>
    <a:masterClrMapping/>
  </p:clrMapOvr>
  <p:transition spd="med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3529"/>
      </p:ext>
    </p:extLst>
  </p:cSld>
  <p:clrMapOvr>
    <a:masterClrMapping/>
  </p:clrMapOvr>
  <p:transition spd="med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3661348"/>
      </p:ext>
    </p:extLst>
  </p:cSld>
  <p:clrMapOvr>
    <a:masterClrMapping/>
  </p:clrMapOvr>
  <p:transition spd="med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29860"/>
      </p:ext>
    </p:extLst>
  </p:cSld>
  <p:clrMapOvr>
    <a:masterClrMapping/>
  </p:clrMapOvr>
  <p:transition spd="med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4452373"/>
      </p:ext>
    </p:extLst>
  </p:cSld>
  <p:clrMapOvr>
    <a:masterClrMapping/>
  </p:clrMapOvr>
  <p:transition spd="med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1609"/>
      </p:ext>
    </p:extLst>
  </p:cSld>
  <p:clrMapOvr>
    <a:masterClrMapping/>
  </p:clrMapOvr>
  <p:transition spd="med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86728"/>
      </p:ext>
    </p:extLst>
  </p:cSld>
  <p:clrMapOvr>
    <a:masterClrMapping/>
  </p:clrMapOvr>
  <p:transition spd="med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533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1789"/>
      </p:ext>
    </p:extLst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766701"/>
      </p:ext>
    </p:extLst>
  </p:cSld>
  <p:clrMapOvr>
    <a:masterClrMapping/>
  </p:clrMapOvr>
  <p:transition spd="med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281901"/>
      </p:ext>
    </p:extLst>
  </p:cSld>
  <p:clrMapOvr>
    <a:masterClrMapping/>
  </p:clrMapOvr>
  <p:transition spd="med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502083"/>
      </p:ext>
    </p:extLst>
  </p:cSld>
  <p:clrMapOvr>
    <a:masterClrMapping/>
  </p:clrMapOvr>
  <p:transition spd="med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5092"/>
      </p:ext>
    </p:extLst>
  </p:cSld>
  <p:clrMapOvr>
    <a:masterClrMapping/>
  </p:clrMapOvr>
  <p:transition spd="med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30292"/>
      </p:ext>
    </p:extLst>
  </p:cSld>
  <p:clrMapOvr>
    <a:masterClrMapping/>
  </p:clrMapOvr>
  <p:transition spd="med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503012"/>
      </p:ext>
    </p:extLst>
  </p:cSld>
  <p:clrMapOvr>
    <a:masterClrMapping/>
  </p:clrMapOvr>
  <p:transition spd="med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40184"/>
      </p:ext>
    </p:extLst>
  </p:cSld>
  <p:clrMapOvr>
    <a:masterClrMapping/>
  </p:clrMapOvr>
  <p:transition spd="med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322211"/>
      </p:ext>
    </p:extLst>
  </p:cSld>
  <p:clrMapOvr>
    <a:masterClrMapping/>
  </p:clrMapOvr>
  <p:transition spd="med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5485"/>
      </p:ext>
    </p:extLst>
  </p:cSld>
  <p:clrMapOvr>
    <a:masterClrMapping/>
  </p:clrMapOvr>
  <p:transition spd="med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1238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57364"/>
      </p:ext>
    </p:extLst>
  </p:cSld>
  <p:clrMapOvr>
    <a:masterClrMapping/>
  </p:clrMapOvr>
  <p:transition spd="med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94410"/>
      </p:ext>
    </p:extLst>
  </p:cSld>
  <p:clrMapOvr>
    <a:masterClrMapping/>
  </p:clrMapOvr>
  <p:transition spd="med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045853"/>
      </p:ext>
    </p:extLst>
  </p:cSld>
  <p:clrMapOvr>
    <a:masterClrMapping/>
  </p:clrMapOvr>
  <p:transition spd="med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485775"/>
      </p:ext>
    </p:extLst>
  </p:cSld>
  <p:clrMapOvr>
    <a:masterClrMapping/>
  </p:clrMapOvr>
  <p:transition spd="med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82855"/>
      </p:ext>
    </p:extLst>
  </p:cSld>
  <p:clrMapOvr>
    <a:masterClrMapping/>
  </p:clrMapOvr>
  <p:transition spd="med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01734"/>
      </p:ext>
    </p:extLst>
  </p:cSld>
  <p:clrMapOvr>
    <a:masterClrMapping/>
  </p:clrMapOvr>
  <p:transition spd="med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33271"/>
      </p:ext>
    </p:extLst>
  </p:cSld>
  <p:clrMapOvr>
    <a:masterClrMapping/>
  </p:clrMapOvr>
  <p:transition spd="med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4614400"/>
      </p:ext>
    </p:extLst>
  </p:cSld>
  <p:clrMapOvr>
    <a:masterClrMapping/>
  </p:clrMapOvr>
  <p:transition spd="med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5843"/>
      </p:ext>
    </p:extLst>
  </p:cSld>
  <p:clrMapOvr>
    <a:masterClrMapping/>
  </p:clrMapOvr>
  <p:transition spd="med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319437"/>
      </p:ext>
    </p:extLst>
  </p:cSld>
  <p:clrMapOvr>
    <a:masterClrMapping/>
  </p:clrMapOvr>
  <p:transition spd="med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970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07949"/>
      </p:ext>
    </p:extLst>
  </p:cSld>
  <p:clrMapOvr>
    <a:masterClrMapping/>
  </p:clrMapOvr>
  <p:transition spd="med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82506"/>
      </p:ext>
    </p:extLst>
  </p:cSld>
  <p:clrMapOvr>
    <a:masterClrMapping/>
  </p:clrMapOvr>
  <p:transition spd="med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08185"/>
      </p:ext>
    </p:extLst>
  </p:cSld>
  <p:clrMapOvr>
    <a:masterClrMapping/>
  </p:clrMapOvr>
  <p:transition spd="med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899458"/>
      </p:ext>
    </p:extLst>
  </p:cSld>
  <p:clrMapOvr>
    <a:masterClrMapping/>
  </p:clrMapOvr>
  <p:transition spd="med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031018"/>
      </p:ext>
    </p:extLst>
  </p:cSld>
  <p:clrMapOvr>
    <a:masterClrMapping/>
  </p:clrMapOvr>
  <p:transition spd="med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939476"/>
      </p:ext>
    </p:extLst>
  </p:cSld>
  <p:clrMapOvr>
    <a:masterClrMapping/>
  </p:clrMapOvr>
  <p:transition spd="med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9226"/>
      </p:ext>
    </p:extLst>
  </p:cSld>
  <p:clrMapOvr>
    <a:masterClrMapping/>
  </p:clrMapOvr>
  <p:transition spd="med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1225"/>
      </p:ext>
    </p:extLst>
  </p:cSld>
  <p:clrMapOvr>
    <a:masterClrMapping/>
  </p:clrMapOvr>
  <p:transition spd="med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2145767"/>
      </p:ext>
    </p:extLst>
  </p:cSld>
  <p:clrMapOvr>
    <a:masterClrMapping/>
  </p:clrMapOvr>
  <p:transition spd="med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730"/>
      </p:ext>
    </p:extLst>
  </p:cSld>
  <p:clrMapOvr>
    <a:masterClrMapping/>
  </p:clrMapOvr>
  <p:transition spd="med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537245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996382"/>
      </p:ext>
    </p:extLst>
  </p:cSld>
  <p:clrMapOvr>
    <a:masterClrMapping/>
  </p:clrMapOvr>
  <p:transition spd="med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9987"/>
      </p:ext>
    </p:extLst>
  </p:cSld>
  <p:clrMapOvr>
    <a:masterClrMapping/>
  </p:clrMapOvr>
  <p:transition spd="med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87019"/>
      </p:ext>
    </p:extLst>
  </p:cSld>
  <p:clrMapOvr>
    <a:masterClrMapping/>
  </p:clrMapOvr>
  <p:transition spd="med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21878"/>
      </p:ext>
    </p:extLst>
  </p:cSld>
  <p:clrMapOvr>
    <a:masterClrMapping/>
  </p:clrMapOvr>
  <p:transition spd="med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746063"/>
      </p:ext>
    </p:extLst>
  </p:cSld>
  <p:clrMapOvr>
    <a:masterClrMapping/>
  </p:clrMapOvr>
  <p:transition spd="med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411561"/>
      </p:ext>
    </p:extLst>
  </p:cSld>
  <p:clrMapOvr>
    <a:masterClrMapping/>
  </p:clrMapOvr>
  <p:transition spd="med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204334"/>
      </p:ext>
    </p:extLst>
  </p:cSld>
  <p:clrMapOvr>
    <a:masterClrMapping/>
  </p:clrMapOvr>
  <p:transition spd="med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6078"/>
      </p:ext>
    </p:extLst>
  </p:cSld>
  <p:clrMapOvr>
    <a:masterClrMapping/>
  </p:clrMapOvr>
  <p:transition spd="med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47713"/>
      </p:ext>
    </p:extLst>
  </p:cSld>
  <p:clrMapOvr>
    <a:masterClrMapping/>
  </p:clrMapOvr>
  <p:transition spd="med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1557301"/>
      </p:ext>
    </p:extLst>
  </p:cSld>
  <p:clrMapOvr>
    <a:masterClrMapping/>
  </p:clrMapOvr>
  <p:transition spd="med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335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8435390"/>
      </p:ext>
    </p:extLst>
  </p:cSld>
  <p:clrMapOvr>
    <a:masterClrMapping/>
  </p:clrMapOvr>
  <p:transition spd="med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4303456"/>
      </p:ext>
    </p:extLst>
  </p:cSld>
  <p:clrMapOvr>
    <a:masterClrMapping/>
  </p:clrMapOvr>
  <p:transition spd="med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8129"/>
      </p:ext>
    </p:extLst>
  </p:cSld>
  <p:clrMapOvr>
    <a:masterClrMapping/>
  </p:clrMapOvr>
  <p:transition spd="med"/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3627"/>
      </p:ext>
    </p:extLst>
  </p:cSld>
  <p:clrMapOvr>
    <a:masterClrMapping/>
  </p:clrMapOvr>
  <p:transition spd="med"/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05707"/>
      </p:ext>
    </p:extLst>
  </p:cSld>
  <p:clrMapOvr>
    <a:masterClrMapping/>
  </p:clrMapOvr>
  <p:transition spd="med"/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400752"/>
      </p:ext>
    </p:extLst>
  </p:cSld>
  <p:clrMapOvr>
    <a:masterClrMapping/>
  </p:clrMapOvr>
  <p:transition spd="med"/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7295630"/>
      </p:ext>
    </p:extLst>
  </p:cSld>
  <p:clrMapOvr>
    <a:masterClrMapping/>
  </p:clrMapOvr>
  <p:transition spd="med"/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026036"/>
      </p:ext>
    </p:extLst>
  </p:cSld>
  <p:clrMapOvr>
    <a:masterClrMapping/>
  </p:clrMapOvr>
  <p:transition spd="med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43996"/>
      </p:ext>
    </p:extLst>
  </p:cSld>
  <p:clrMapOvr>
    <a:masterClrMapping/>
  </p:clrMapOvr>
  <p:transition spd="med"/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26669"/>
      </p:ext>
    </p:extLst>
  </p:cSld>
  <p:clrMapOvr>
    <a:masterClrMapping/>
  </p:clrMapOvr>
  <p:transition spd="med"/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1323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6715"/>
      </p:ext>
    </p:extLst>
  </p:cSld>
  <p:clrMapOvr>
    <a:masterClrMapping/>
  </p:clrMapOvr>
  <p:transition spd="med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06059"/>
      </p:ext>
    </p:extLst>
  </p:cSld>
  <p:clrMapOvr>
    <a:masterClrMapping/>
  </p:clrMapOvr>
  <p:transition spd="med"/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567222"/>
      </p:ext>
    </p:extLst>
  </p:cSld>
  <p:clrMapOvr>
    <a:masterClrMapping/>
  </p:clrMapOvr>
  <p:transition spd="med"/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87830"/>
      </p:ext>
    </p:extLst>
  </p:cSld>
  <p:clrMapOvr>
    <a:masterClrMapping/>
  </p:clrMapOvr>
  <p:transition spd="med"/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3002"/>
      </p:ext>
    </p:extLst>
  </p:cSld>
  <p:clrMapOvr>
    <a:masterClrMapping/>
  </p:clrMapOvr>
  <p:transition spd="med"/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4497"/>
      </p:ext>
    </p:extLst>
  </p:cSld>
  <p:clrMapOvr>
    <a:masterClrMapping/>
  </p:clrMapOvr>
  <p:transition spd="med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433561"/>
      </p:ext>
    </p:extLst>
  </p:cSld>
  <p:clrMapOvr>
    <a:masterClrMapping/>
  </p:clrMapOvr>
  <p:transition spd="med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679210"/>
      </p:ext>
    </p:extLst>
  </p:cSld>
  <p:clrMapOvr>
    <a:masterClrMapping/>
  </p:clrMapOvr>
  <p:transition spd="med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693659"/>
      </p:ext>
    </p:extLst>
  </p:cSld>
  <p:clrMapOvr>
    <a:masterClrMapping/>
  </p:clrMapOvr>
  <p:transition spd="med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80695"/>
      </p:ext>
    </p:extLst>
  </p:cSld>
  <p:clrMapOvr>
    <a:masterClrMapping/>
  </p:clrMapOvr>
  <p:transition spd="med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580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4252"/>
      </p:ext>
    </p:extLst>
  </p:cSld>
  <p:clrMapOvr>
    <a:masterClrMapping/>
  </p:clrMapOvr>
  <p:transition spd="med"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3030933"/>
      </p:ext>
    </p:extLst>
  </p:cSld>
  <p:clrMapOvr>
    <a:masterClrMapping/>
  </p:clrMapOvr>
  <p:transition spd="med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10921"/>
      </p:ext>
    </p:extLst>
  </p:cSld>
  <p:clrMapOvr>
    <a:masterClrMapping/>
  </p:clrMapOvr>
  <p:transition spd="med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126172"/>
      </p:ext>
    </p:extLst>
  </p:cSld>
  <p:clrMapOvr>
    <a:masterClrMapping/>
  </p:clrMapOvr>
  <p:transition spd="med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40587"/>
      </p:ext>
    </p:extLst>
  </p:cSld>
  <p:clrMapOvr>
    <a:masterClrMapping/>
  </p:clrMapOvr>
  <p:transition spd="med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7129"/>
      </p:ext>
    </p:extLst>
  </p:cSld>
  <p:clrMapOvr>
    <a:masterClrMapping/>
  </p:clrMapOvr>
  <p:transition spd="med"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87177"/>
      </p:ext>
    </p:extLst>
  </p:cSld>
  <p:clrMapOvr>
    <a:masterClrMapping/>
  </p:clrMapOvr>
  <p:transition spd="med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492725"/>
      </p:ext>
    </p:extLst>
  </p:cSld>
  <p:clrMapOvr>
    <a:masterClrMapping/>
  </p:clrMapOvr>
  <p:transition spd="med"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9531743"/>
      </p:ext>
    </p:extLst>
  </p:cSld>
  <p:clrMapOvr>
    <a:masterClrMapping/>
  </p:clrMapOvr>
  <p:transition spd="med"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867924"/>
      </p:ext>
    </p:extLst>
  </p:cSld>
  <p:clrMapOvr>
    <a:masterClrMapping/>
  </p:clrMapOvr>
  <p:transition spd="med"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313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8316"/>
      </p:ext>
    </p:extLst>
  </p:cSld>
  <p:clrMapOvr>
    <a:masterClrMapping/>
  </p:clrMapOvr>
  <p:transition spd="med"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2789"/>
      </p:ext>
    </p:extLst>
  </p:cSld>
  <p:clrMapOvr>
    <a:masterClrMapping/>
  </p:clrMapOvr>
  <p:transition spd="med"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13676"/>
      </p:ext>
    </p:extLst>
  </p:cSld>
  <p:clrMapOvr>
    <a:masterClrMapping/>
  </p:clrMapOvr>
  <p:transition spd="med"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27491"/>
      </p:ext>
    </p:extLst>
  </p:cSld>
  <p:clrMapOvr>
    <a:masterClrMapping/>
  </p:clrMapOvr>
  <p:transition spd="med"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932684"/>
      </p:ext>
    </p:extLst>
  </p:cSld>
  <p:clrMapOvr>
    <a:masterClrMapping/>
  </p:clrMapOvr>
  <p:transition spd="med"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53754"/>
      </p:ext>
    </p:extLst>
  </p:cSld>
  <p:clrMapOvr>
    <a:masterClrMapping/>
  </p:clrMapOvr>
  <p:transition spd="med"/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76880"/>
      </p:ext>
    </p:extLst>
  </p:cSld>
  <p:clrMapOvr>
    <a:masterClrMapping/>
  </p:clrMapOvr>
  <p:transition spd="med"/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6322"/>
      </p:ext>
    </p:extLst>
  </p:cSld>
  <p:clrMapOvr>
    <a:masterClrMapping/>
  </p:clrMapOvr>
  <p:transition spd="med"/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580783"/>
      </p:ext>
    </p:extLst>
  </p:cSld>
  <p:clrMapOvr>
    <a:masterClrMapping/>
  </p:clrMapOvr>
  <p:transition spd="med"/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088145"/>
      </p:ext>
    </p:extLst>
  </p:cSld>
  <p:clrMapOvr>
    <a:masterClrMapping/>
  </p:clrMapOvr>
  <p:transition spd="med"/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334907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405220"/>
      </p:ext>
    </p:extLst>
  </p:cSld>
  <p:clrMapOvr>
    <a:masterClrMapping/>
  </p:clrMapOvr>
  <p:transition spd="med"/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31058"/>
      </p:ext>
    </p:extLst>
  </p:cSld>
  <p:clrMapOvr>
    <a:masterClrMapping/>
  </p:clrMapOvr>
  <p:transition spd="med"/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8475"/>
      </p:ext>
    </p:extLst>
  </p:cSld>
  <p:clrMapOvr>
    <a:masterClrMapping/>
  </p:clrMapOvr>
  <p:transition spd="med"/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8407176"/>
      </p:ext>
    </p:extLst>
  </p:cSld>
  <p:clrMapOvr>
    <a:masterClrMapping/>
  </p:clrMapOvr>
  <p:transition spd="med"/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3310"/>
      </p:ext>
    </p:extLst>
  </p:cSld>
  <p:clrMapOvr>
    <a:masterClrMapping/>
  </p:clrMapOvr>
  <p:transition spd="med"/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412957"/>
      </p:ext>
    </p:extLst>
  </p:cSld>
  <p:clrMapOvr>
    <a:masterClrMapping/>
  </p:clrMapOvr>
  <p:transition spd="med"/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03993"/>
      </p:ext>
    </p:extLst>
  </p:cSld>
  <p:clrMapOvr>
    <a:masterClrMapping/>
  </p:clrMapOvr>
  <p:transition spd="med"/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23184"/>
      </p:ext>
    </p:extLst>
  </p:cSld>
  <p:clrMapOvr>
    <a:masterClrMapping/>
  </p:clrMapOvr>
  <p:transition spd="med"/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5374"/>
      </p:ext>
    </p:extLst>
  </p:cSld>
  <p:clrMapOvr>
    <a:masterClrMapping/>
  </p:clrMapOvr>
  <p:transition spd="med"/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261489"/>
      </p:ext>
    </p:extLst>
  </p:cSld>
  <p:clrMapOvr>
    <a:masterClrMapping/>
  </p:clrMapOvr>
  <p:transition spd="med"/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51311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68707"/>
      </p:ext>
    </p:extLst>
  </p:cSld>
  <p:clrMapOvr>
    <a:masterClrMapping/>
  </p:clrMapOvr>
  <p:transition spd="med"/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345989"/>
      </p:ext>
    </p:extLst>
  </p:cSld>
  <p:clrMapOvr>
    <a:masterClrMapping/>
  </p:clrMapOvr>
  <p:transition spd="med"/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8362"/>
      </p:ext>
    </p:extLst>
  </p:cSld>
  <p:clrMapOvr>
    <a:masterClrMapping/>
  </p:clrMapOvr>
  <p:transition spd="med"/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23899"/>
      </p:ext>
    </p:extLst>
  </p:cSld>
  <p:clrMapOvr>
    <a:masterClrMapping/>
  </p:clrMapOvr>
  <p:transition spd="med"/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4831788"/>
      </p:ext>
    </p:extLst>
  </p:cSld>
  <p:clrMapOvr>
    <a:masterClrMapping/>
  </p:clrMapOvr>
  <p:transition spd="med"/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8610"/>
      </p:ext>
    </p:extLst>
  </p:cSld>
  <p:clrMapOvr>
    <a:masterClrMapping/>
  </p:clrMapOvr>
  <p:transition spd="med"/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6411123"/>
      </p:ext>
    </p:extLst>
  </p:cSld>
  <p:clrMapOvr>
    <a:masterClrMapping/>
  </p:clrMapOvr>
  <p:transition spd="med"/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3475"/>
      </p:ext>
    </p:extLst>
  </p:cSld>
  <p:clrMapOvr>
    <a:masterClrMapping/>
  </p:clrMapOvr>
  <p:transition spd="med"/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17394"/>
      </p:ext>
    </p:extLst>
  </p:cSld>
  <p:clrMapOvr>
    <a:masterClrMapping/>
  </p:clrMapOvr>
  <p:transition spd="med"/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2905"/>
      </p:ext>
    </p:extLst>
  </p:cSld>
  <p:clrMapOvr>
    <a:masterClrMapping/>
  </p:clrMapOvr>
  <p:transition spd="med"/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8036586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039592"/>
      </p:ext>
    </p:extLst>
  </p:cSld>
  <p:clrMapOvr>
    <a:masterClrMapping/>
  </p:clrMapOvr>
  <p:transition spd="med"/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253445"/>
      </p:ext>
    </p:extLst>
  </p:cSld>
  <p:clrMapOvr>
    <a:masterClrMapping/>
  </p:clrMapOvr>
  <p:transition spd="med"/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718710"/>
      </p:ext>
    </p:extLst>
  </p:cSld>
  <p:clrMapOvr>
    <a:masterClrMapping/>
  </p:clrMapOvr>
  <p:transition spd="med"/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3072"/>
      </p:ext>
    </p:extLst>
  </p:cSld>
  <p:clrMapOvr>
    <a:masterClrMapping/>
  </p:clrMapOvr>
  <p:transition spd="med"/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25841"/>
      </p:ext>
    </p:extLst>
  </p:cSld>
  <p:clrMapOvr>
    <a:masterClrMapping/>
  </p:clrMapOvr>
  <p:transition spd="med"/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930980"/>
      </p:ext>
    </p:extLst>
  </p:cSld>
  <p:clrMapOvr>
    <a:masterClrMapping/>
  </p:clrMapOvr>
  <p:transition spd="med"/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8618"/>
      </p:ext>
    </p:extLst>
  </p:cSld>
  <p:clrMapOvr>
    <a:masterClrMapping/>
  </p:clrMapOvr>
  <p:transition spd="med"/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1873140"/>
      </p:ext>
    </p:extLst>
  </p:cSld>
  <p:clrMapOvr>
    <a:masterClrMapping/>
  </p:clrMapOvr>
  <p:transition spd="med"/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48672"/>
      </p:ext>
    </p:extLst>
  </p:cSld>
  <p:clrMapOvr>
    <a:masterClrMapping/>
  </p:clrMapOvr>
  <p:transition spd="med"/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28976"/>
      </p:ext>
    </p:extLst>
  </p:cSld>
  <p:clrMapOvr>
    <a:masterClrMapping/>
  </p:clrMapOvr>
  <p:transition spd="med"/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6371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0838"/>
      </p:ext>
    </p:extLst>
  </p:cSld>
  <p:clrMapOvr>
    <a:masterClrMapping/>
  </p:clrMapOvr>
  <p:transition spd="med"/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715658"/>
      </p:ext>
    </p:extLst>
  </p:cSld>
  <p:clrMapOvr>
    <a:masterClrMapping/>
  </p:clrMapOvr>
  <p:transition spd="med"/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193457"/>
      </p:ext>
    </p:extLst>
  </p:cSld>
  <p:clrMapOvr>
    <a:masterClrMapping/>
  </p:clrMapOvr>
  <p:transition spd="med"/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8725833"/>
      </p:ext>
    </p:extLst>
  </p:cSld>
  <p:clrMapOvr>
    <a:masterClrMapping/>
  </p:clrMapOvr>
  <p:transition spd="med"/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364"/>
      </p:ext>
    </p:extLst>
  </p:cSld>
  <p:clrMapOvr>
    <a:masterClrMapping/>
  </p:clrMapOvr>
  <p:transition spd="med"/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19307"/>
      </p:ext>
    </p:extLst>
  </p:cSld>
  <p:clrMapOvr>
    <a:masterClrMapping/>
  </p:clrMapOvr>
  <p:transition spd="med"/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742848"/>
      </p:ext>
    </p:extLst>
  </p:cSld>
  <p:clrMapOvr>
    <a:masterClrMapping/>
  </p:clrMapOvr>
  <p:transition spd="med"/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36181"/>
      </p:ext>
    </p:extLst>
  </p:cSld>
  <p:clrMapOvr>
    <a:masterClrMapping/>
  </p:clrMapOvr>
  <p:transition spd="med"/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725332"/>
      </p:ext>
    </p:extLst>
  </p:cSld>
  <p:clrMapOvr>
    <a:masterClrMapping/>
  </p:clrMapOvr>
  <p:transition spd="med"/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16933"/>
      </p:ext>
    </p:extLst>
  </p:cSld>
  <p:clrMapOvr>
    <a:masterClrMapping/>
  </p:clrMapOvr>
  <p:transition spd="med"/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3471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72501"/>
      </p:ext>
    </p:extLst>
  </p:cSld>
  <p:clrMapOvr>
    <a:masterClrMapping/>
  </p:clrMapOvr>
  <p:transition spd="med"/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2063"/>
      </p:ext>
    </p:extLst>
  </p:cSld>
  <p:clrMapOvr>
    <a:masterClrMapping/>
  </p:clrMapOvr>
  <p:transition spd="med"/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706731"/>
      </p:ext>
    </p:extLst>
  </p:cSld>
  <p:clrMapOvr>
    <a:masterClrMapping/>
  </p:clrMapOvr>
  <p:transition spd="med"/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900526"/>
      </p:ext>
    </p:extLst>
  </p:cSld>
  <p:clrMapOvr>
    <a:masterClrMapping/>
  </p:clrMapOvr>
  <p:transition spd="med"/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2217469"/>
      </p:ext>
    </p:extLst>
  </p:cSld>
  <p:clrMapOvr>
    <a:masterClrMapping/>
  </p:clrMapOvr>
  <p:transition spd="med"/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94915"/>
      </p:ext>
    </p:extLst>
  </p:cSld>
  <p:clrMapOvr>
    <a:masterClrMapping/>
  </p:clrMapOvr>
  <p:transition spd="med"/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483"/>
      </p:ext>
    </p:extLst>
  </p:cSld>
  <p:clrMapOvr>
    <a:masterClrMapping/>
  </p:clrMapOvr>
  <p:transition spd="med"/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9301596"/>
      </p:ext>
    </p:extLst>
  </p:cSld>
  <p:clrMapOvr>
    <a:masterClrMapping/>
  </p:clrMapOvr>
  <p:transition spd="med"/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7744"/>
      </p:ext>
    </p:extLst>
  </p:cSld>
  <p:clrMapOvr>
    <a:masterClrMapping/>
  </p:clrMapOvr>
  <p:transition spd="med"/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848509"/>
      </p:ext>
    </p:extLst>
  </p:cSld>
  <p:clrMapOvr>
    <a:masterClrMapping/>
  </p:clrMapOvr>
  <p:transition spd="med"/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4094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807"/>
      </p:ext>
    </p:extLst>
  </p:cSld>
  <p:clrMapOvr>
    <a:masterClrMapping/>
  </p:clrMapOvr>
  <p:transition spd="med"/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22745"/>
      </p:ext>
    </p:extLst>
  </p:cSld>
  <p:clrMapOvr>
    <a:masterClrMapping/>
  </p:clrMapOvr>
  <p:transition spd="med"/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1618"/>
      </p:ext>
    </p:extLst>
  </p:cSld>
  <p:clrMapOvr>
    <a:masterClrMapping/>
  </p:clrMapOvr>
  <p:transition spd="med"/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151731"/>
      </p:ext>
    </p:extLst>
  </p:cSld>
  <p:clrMapOvr>
    <a:masterClrMapping/>
  </p:clrMapOvr>
  <p:transition spd="med"/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86052"/>
      </p:ext>
    </p:extLst>
  </p:cSld>
  <p:clrMapOvr>
    <a:masterClrMapping/>
  </p:clrMapOvr>
  <p:transition spd="med"/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15437"/>
      </p:ext>
    </p:extLst>
  </p:cSld>
  <p:clrMapOvr>
    <a:masterClrMapping/>
  </p:clrMapOvr>
  <p:transition spd="med"/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4301"/>
      </p:ext>
    </p:extLst>
  </p:cSld>
  <p:clrMapOvr>
    <a:masterClrMapping/>
  </p:clrMapOvr>
  <p:transition spd="med"/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46799"/>
      </p:ext>
    </p:extLst>
  </p:cSld>
  <p:clrMapOvr>
    <a:masterClrMapping/>
  </p:clrMapOvr>
  <p:transition spd="med"/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6852193"/>
      </p:ext>
    </p:extLst>
  </p:cSld>
  <p:clrMapOvr>
    <a:masterClrMapping/>
  </p:clrMapOvr>
  <p:transition spd="med"/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33536"/>
      </p:ext>
    </p:extLst>
  </p:cSld>
  <p:clrMapOvr>
    <a:masterClrMapping/>
  </p:clrMapOvr>
  <p:transition spd="med"/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0611281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302139"/>
      </p:ext>
    </p:extLst>
  </p:cSld>
  <p:clrMapOvr>
    <a:masterClrMapping/>
  </p:clrMapOvr>
  <p:transition spd="med"/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9105"/>
      </p:ext>
    </p:extLst>
  </p:cSld>
  <p:clrMapOvr>
    <a:masterClrMapping/>
  </p:clrMapOvr>
  <p:transition spd="med"/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1749"/>
      </p:ext>
    </p:extLst>
  </p:cSld>
  <p:clrMapOvr>
    <a:masterClrMapping/>
  </p:clrMapOvr>
  <p:transition spd="med"/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8270"/>
      </p:ext>
    </p:extLst>
  </p:cSld>
  <p:clrMapOvr>
    <a:masterClrMapping/>
  </p:clrMapOvr>
  <p:transition spd="med"/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562347"/>
      </p:ext>
    </p:extLst>
  </p:cSld>
  <p:clrMapOvr>
    <a:masterClrMapping/>
  </p:clrMapOvr>
  <p:transition spd="med"/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991620"/>
      </p:ext>
    </p:extLst>
  </p:cSld>
  <p:clrMapOvr>
    <a:masterClrMapping/>
  </p:clrMapOvr>
  <p:transition spd="med"/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0867412"/>
      </p:ext>
    </p:extLst>
  </p:cSld>
  <p:clrMapOvr>
    <a:masterClrMapping/>
  </p:clrMapOvr>
  <p:transition spd="med"/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03001"/>
      </p:ext>
    </p:extLst>
  </p:cSld>
  <p:clrMapOvr>
    <a:masterClrMapping/>
  </p:clrMapOvr>
  <p:transition spd="med"/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7071"/>
      </p:ext>
    </p:extLst>
  </p:cSld>
  <p:clrMapOvr>
    <a:masterClrMapping/>
  </p:clrMapOvr>
  <p:transition spd="med"/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6736682"/>
      </p:ext>
    </p:extLst>
  </p:cSld>
  <p:clrMapOvr>
    <a:masterClrMapping/>
  </p:clrMapOvr>
  <p:transition spd="med"/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7624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51973"/>
      </p:ext>
    </p:extLst>
  </p:cSld>
  <p:clrMapOvr>
    <a:masterClrMapping/>
  </p:clrMapOvr>
  <p:transition spd="med"/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540427"/>
      </p:ext>
    </p:extLst>
  </p:cSld>
  <p:clrMapOvr>
    <a:masterClrMapping/>
  </p:clrMapOvr>
  <p:transition spd="med"/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6480"/>
      </p:ext>
    </p:extLst>
  </p:cSld>
  <p:clrMapOvr>
    <a:masterClrMapping/>
  </p:clrMapOvr>
  <p:transition spd="med"/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28652"/>
      </p:ext>
    </p:extLst>
  </p:cSld>
  <p:clrMapOvr>
    <a:masterClrMapping/>
  </p:clrMapOvr>
  <p:transition spd="med"/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42458"/>
      </p:ext>
    </p:extLst>
  </p:cSld>
  <p:clrMapOvr>
    <a:masterClrMapping/>
  </p:clrMapOvr>
  <p:transition spd="med"/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85917"/>
      </p:ext>
    </p:extLst>
  </p:cSld>
  <p:clrMapOvr>
    <a:masterClrMapping/>
  </p:clrMapOvr>
  <p:transition spd="med"/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520371"/>
      </p:ext>
    </p:extLst>
  </p:cSld>
  <p:clrMapOvr>
    <a:masterClrMapping/>
  </p:clrMapOvr>
  <p:transition spd="med"/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420323"/>
      </p:ext>
    </p:extLst>
  </p:cSld>
  <p:clrMapOvr>
    <a:masterClrMapping/>
  </p:clrMapOvr>
  <p:transition spd="med"/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38426"/>
      </p:ext>
    </p:extLst>
  </p:cSld>
  <p:clrMapOvr>
    <a:masterClrMapping/>
  </p:clrMapOvr>
  <p:transition spd="med"/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82614"/>
      </p:ext>
    </p:extLst>
  </p:cSld>
  <p:clrMapOvr>
    <a:masterClrMapping/>
  </p:clrMapOvr>
  <p:transition spd="med"/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3634865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940848"/>
      </p:ext>
    </p:extLst>
  </p:cSld>
  <p:clrMapOvr>
    <a:masterClrMapping/>
  </p:clrMapOvr>
  <p:transition spd="med"/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80737"/>
      </p:ext>
    </p:extLst>
  </p:cSld>
  <p:clrMapOvr>
    <a:masterClrMapping/>
  </p:clrMapOvr>
  <p:transition spd="med"/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493028"/>
      </p:ext>
    </p:extLst>
  </p:cSld>
  <p:clrMapOvr>
    <a:masterClrMapping/>
  </p:clrMapOvr>
  <p:transition spd="med"/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3547"/>
      </p:ext>
    </p:extLst>
  </p:cSld>
  <p:clrMapOvr>
    <a:masterClrMapping/>
  </p:clrMapOvr>
  <p:transition spd="med"/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2505"/>
      </p:ext>
    </p:extLst>
  </p:cSld>
  <p:clrMapOvr>
    <a:masterClrMapping/>
  </p:clrMapOvr>
  <p:transition spd="med"/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2772"/>
      </p:ext>
    </p:extLst>
  </p:cSld>
  <p:clrMapOvr>
    <a:masterClrMapping/>
  </p:clrMapOvr>
  <p:transition spd="med"/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760996"/>
      </p:ext>
    </p:extLst>
  </p:cSld>
  <p:clrMapOvr>
    <a:masterClrMapping/>
  </p:clrMapOvr>
  <p:transition spd="med"/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945788"/>
      </p:ext>
    </p:extLst>
  </p:cSld>
  <p:clrMapOvr>
    <a:masterClrMapping/>
  </p:clrMapOvr>
  <p:transition spd="med"/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711678"/>
      </p:ext>
    </p:extLst>
  </p:cSld>
  <p:clrMapOvr>
    <a:masterClrMapping/>
  </p:clrMapOvr>
  <p:transition spd="med"/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09047"/>
      </p:ext>
    </p:extLst>
  </p:cSld>
  <p:clrMapOvr>
    <a:masterClrMapping/>
  </p:clrMapOvr>
  <p:transition spd="med"/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8557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4033"/>
      </p:ext>
    </p:extLst>
  </p:cSld>
  <p:clrMapOvr>
    <a:masterClrMapping/>
  </p:clrMapOvr>
  <p:transition spd="med"/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1790584"/>
      </p:ext>
    </p:extLst>
  </p:cSld>
  <p:clrMapOvr>
    <a:masterClrMapping/>
  </p:clrMapOvr>
  <p:transition spd="med"/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9418"/>
      </p:ext>
    </p:extLst>
  </p:cSld>
  <p:clrMapOvr>
    <a:masterClrMapping/>
  </p:clrMapOvr>
  <p:transition spd="med"/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299986"/>
      </p:ext>
    </p:extLst>
  </p:cSld>
  <p:clrMapOvr>
    <a:masterClrMapping/>
  </p:clrMapOvr>
  <p:transition spd="med"/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06943"/>
      </p:ext>
    </p:extLst>
  </p:cSld>
  <p:clrMapOvr>
    <a:masterClrMapping/>
  </p:clrMapOvr>
  <p:transition spd="med"/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63534"/>
      </p:ext>
    </p:extLst>
  </p:cSld>
  <p:clrMapOvr>
    <a:masterClrMapping/>
  </p:clrMapOvr>
  <p:transition spd="med"/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8272"/>
      </p:ext>
    </p:extLst>
  </p:cSld>
  <p:clrMapOvr>
    <a:masterClrMapping/>
  </p:clrMapOvr>
  <p:transition spd="med"/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602743"/>
      </p:ext>
    </p:extLst>
  </p:cSld>
  <p:clrMapOvr>
    <a:masterClrMapping/>
  </p:clrMapOvr>
  <p:transition spd="med"/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308781"/>
      </p:ext>
    </p:extLst>
  </p:cSld>
  <p:clrMapOvr>
    <a:masterClrMapping/>
  </p:clrMapOvr>
  <p:transition spd="med"/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410581"/>
      </p:ext>
    </p:extLst>
  </p:cSld>
  <p:clrMapOvr>
    <a:masterClrMapping/>
  </p:clrMapOvr>
  <p:transition spd="med"/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67249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33068"/>
      </p:ext>
    </p:extLst>
  </p:cSld>
  <p:clrMapOvr>
    <a:masterClrMapping/>
  </p:clrMapOvr>
  <p:transition spd="med"/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51497"/>
      </p:ext>
    </p:extLst>
  </p:cSld>
  <p:clrMapOvr>
    <a:masterClrMapping/>
  </p:clrMapOvr>
  <p:transition spd="med"/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4382186"/>
      </p:ext>
    </p:extLst>
  </p:cSld>
  <p:clrMapOvr>
    <a:masterClrMapping/>
  </p:clrMapOvr>
  <p:transition spd="med"/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22037"/>
      </p:ext>
    </p:extLst>
  </p:cSld>
  <p:clrMapOvr>
    <a:masterClrMapping/>
  </p:clrMapOvr>
  <p:transition spd="med"/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26867"/>
      </p:ext>
    </p:extLst>
  </p:cSld>
  <p:clrMapOvr>
    <a:masterClrMapping/>
  </p:clrMapOvr>
  <p:transition spd="med"/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7727"/>
      </p:ext>
    </p:extLst>
  </p:cSld>
  <p:clrMapOvr>
    <a:masterClrMapping/>
  </p:clrMapOvr>
  <p:transition spd="med"/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33431"/>
      </p:ext>
    </p:extLst>
  </p:cSld>
  <p:clrMapOvr>
    <a:masterClrMapping/>
  </p:clrMapOvr>
  <p:transition spd="med"/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4129"/>
      </p:ext>
    </p:extLst>
  </p:cSld>
  <p:clrMapOvr>
    <a:masterClrMapping/>
  </p:clrMapOvr>
  <p:transition spd="med"/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685471"/>
      </p:ext>
    </p:extLst>
  </p:cSld>
  <p:clrMapOvr>
    <a:masterClrMapping/>
  </p:clrMapOvr>
  <p:transition spd="med"/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686058"/>
      </p:ext>
    </p:extLst>
  </p:cSld>
  <p:clrMapOvr>
    <a:masterClrMapping/>
  </p:clrMapOvr>
  <p:transition spd="med"/>
</p:sldLayout>
</file>

<file path=ppt/slideLayouts/slideLayout3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740515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878039"/>
      </p:ext>
    </p:extLst>
  </p:cSld>
  <p:clrMapOvr>
    <a:masterClrMapping/>
  </p:clrMapOvr>
  <p:transition spd="med"/>
</p:sldLayout>
</file>

<file path=ppt/slideLayouts/slideLayout3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3044"/>
      </p:ext>
    </p:extLst>
  </p:cSld>
  <p:clrMapOvr>
    <a:masterClrMapping/>
  </p:clrMapOvr>
  <p:transition spd="med"/>
</p:sldLayout>
</file>

<file path=ppt/slideLayouts/slideLayout3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2236"/>
      </p:ext>
    </p:extLst>
  </p:cSld>
  <p:clrMapOvr>
    <a:masterClrMapping/>
  </p:clrMapOvr>
  <p:transition spd="med"/>
</p:sldLayout>
</file>

<file path=ppt/slideLayouts/slideLayout3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4899860"/>
      </p:ext>
    </p:extLst>
  </p:cSld>
  <p:clrMapOvr>
    <a:masterClrMapping/>
  </p:clrMapOvr>
  <p:transition spd="med"/>
</p:sldLayout>
</file>

<file path=ppt/slideLayouts/slideLayout3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29256"/>
      </p:ext>
    </p:extLst>
  </p:cSld>
  <p:clrMapOvr>
    <a:masterClrMapping/>
  </p:clrMapOvr>
  <p:transition spd="med"/>
</p:sldLayout>
</file>

<file path=ppt/slideLayouts/slideLayout3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071993"/>
      </p:ext>
    </p:extLst>
  </p:cSld>
  <p:clrMapOvr>
    <a:masterClrMapping/>
  </p:clrMapOvr>
  <p:transition spd="med"/>
</p:sldLayout>
</file>

<file path=ppt/slideLayouts/slideLayout3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936"/>
      </p:ext>
    </p:extLst>
  </p:cSld>
  <p:clrMapOvr>
    <a:masterClrMapping/>
  </p:clrMapOvr>
  <p:transition spd="med"/>
</p:sldLayout>
</file>

<file path=ppt/slideLayouts/slideLayout3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18992"/>
      </p:ext>
    </p:extLst>
  </p:cSld>
  <p:clrMapOvr>
    <a:masterClrMapping/>
  </p:clrMapOvr>
  <p:transition spd="med"/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61331"/>
      </p:ext>
    </p:extLst>
  </p:cSld>
  <p:clrMapOvr>
    <a:masterClrMapping/>
  </p:clrMapOvr>
  <p:transition spd="med"/>
</p:sldLayout>
</file>

<file path=ppt/slideLayouts/slideLayout3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579588"/>
      </p:ext>
    </p:extLst>
  </p:cSld>
  <p:clrMapOvr>
    <a:masterClrMapping/>
  </p:clrMapOvr>
  <p:transition spd="med"/>
</p:sldLayout>
</file>

<file path=ppt/slideLayouts/slideLayout3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391507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7717"/>
      </p:ext>
    </p:extLst>
  </p:cSld>
  <p:clrMapOvr>
    <a:masterClrMapping/>
  </p:clrMapOvr>
  <p:transition spd="med"/>
</p:sldLayout>
</file>

<file path=ppt/slideLayouts/slideLayout3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542216"/>
      </p:ext>
    </p:extLst>
  </p:cSld>
  <p:clrMapOvr>
    <a:masterClrMapping/>
  </p:clrMapOvr>
  <p:transition spd="med"/>
</p:sldLayout>
</file>

<file path=ppt/slideLayouts/slideLayout3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30875"/>
      </p:ext>
    </p:extLst>
  </p:cSld>
  <p:clrMapOvr>
    <a:masterClrMapping/>
  </p:clrMapOvr>
  <p:transition spd="med"/>
</p:sldLayout>
</file>

<file path=ppt/slideLayouts/slideLayout3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42564"/>
      </p:ext>
    </p:extLst>
  </p:cSld>
  <p:clrMapOvr>
    <a:masterClrMapping/>
  </p:clrMapOvr>
  <p:transition spd="med"/>
</p:sldLayout>
</file>

<file path=ppt/slideLayouts/slideLayout3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794696"/>
      </p:ext>
    </p:extLst>
  </p:cSld>
  <p:clrMapOvr>
    <a:masterClrMapping/>
  </p:clrMapOvr>
  <p:transition spd="med"/>
</p:sldLayout>
</file>

<file path=ppt/slideLayouts/slideLayout3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9667"/>
      </p:ext>
    </p:extLst>
  </p:cSld>
  <p:clrMapOvr>
    <a:masterClrMapping/>
  </p:clrMapOvr>
  <p:transition spd="med"/>
</p:sldLayout>
</file>

<file path=ppt/slideLayouts/slideLayout3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946349"/>
      </p:ext>
    </p:extLst>
  </p:cSld>
  <p:clrMapOvr>
    <a:masterClrMapping/>
  </p:clrMapOvr>
  <p:transition spd="med"/>
</p:sldLayout>
</file>

<file path=ppt/slideLayouts/slideLayout3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03345"/>
      </p:ext>
    </p:extLst>
  </p:cSld>
  <p:clrMapOvr>
    <a:masterClrMapping/>
  </p:clrMapOvr>
  <p:transition spd="med"/>
</p:sldLayout>
</file>

<file path=ppt/slideLayouts/slideLayout3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8640"/>
      </p:ext>
    </p:extLst>
  </p:cSld>
  <p:clrMapOvr>
    <a:masterClrMapping/>
  </p:clrMapOvr>
  <p:transition spd="med"/>
</p:sldLayout>
</file>

<file path=ppt/slideLayouts/slideLayout3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20783"/>
      </p:ext>
    </p:extLst>
  </p:cSld>
  <p:clrMapOvr>
    <a:masterClrMapping/>
  </p:clrMapOvr>
  <p:transition spd="med"/>
</p:sldLayout>
</file>

<file path=ppt/slideLayouts/slideLayout3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883142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840157"/>
      </p:ext>
    </p:extLst>
  </p:cSld>
  <p:clrMapOvr>
    <a:masterClrMapping/>
  </p:clrMapOvr>
  <p:transition spd="med"/>
</p:sldLayout>
</file>

<file path=ppt/slideLayouts/slideLayout3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166118"/>
      </p:ext>
    </p:extLst>
  </p:cSld>
  <p:clrMapOvr>
    <a:masterClrMapping/>
  </p:clrMapOvr>
  <p:transition spd="med"/>
</p:sldLayout>
</file>

<file path=ppt/slideLayouts/slideLayout3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143835"/>
      </p:ext>
    </p:extLst>
  </p:cSld>
  <p:clrMapOvr>
    <a:masterClrMapping/>
  </p:clrMapOvr>
  <p:transition spd="med"/>
</p:sldLayout>
</file>

<file path=ppt/slideLayouts/slideLayout3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7029"/>
      </p:ext>
    </p:extLst>
  </p:cSld>
  <p:clrMapOvr>
    <a:masterClrMapping/>
  </p:clrMapOvr>
  <p:transition spd="med"/>
</p:sldLayout>
</file>

<file path=ppt/slideLayouts/slideLayout3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63"/>
      </p:ext>
    </p:extLst>
  </p:cSld>
  <p:clrMapOvr>
    <a:masterClrMapping/>
  </p:clrMapOvr>
  <p:transition spd="med"/>
</p:sldLayout>
</file>

<file path=ppt/slideLayouts/slideLayout3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5048528"/>
      </p:ext>
    </p:extLst>
  </p:cSld>
  <p:clrMapOvr>
    <a:masterClrMapping/>
  </p:clrMapOvr>
  <p:transition spd="med"/>
</p:sldLayout>
</file>

<file path=ppt/slideLayouts/slideLayout3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2296"/>
      </p:ext>
    </p:extLst>
  </p:cSld>
  <p:clrMapOvr>
    <a:masterClrMapping/>
  </p:clrMapOvr>
  <p:transition spd="med"/>
</p:sldLayout>
</file>

<file path=ppt/slideLayouts/slideLayout3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928519"/>
      </p:ext>
    </p:extLst>
  </p:cSld>
  <p:clrMapOvr>
    <a:masterClrMapping/>
  </p:clrMapOvr>
  <p:transition spd="med"/>
</p:sldLayout>
</file>

<file path=ppt/slideLayouts/slideLayout3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3874"/>
      </p:ext>
    </p:extLst>
  </p:cSld>
  <p:clrMapOvr>
    <a:masterClrMapping/>
  </p:clrMapOvr>
  <p:transition spd="med"/>
</p:sldLayout>
</file>

<file path=ppt/slideLayouts/slideLayout3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69161"/>
      </p:ext>
    </p:extLst>
  </p:cSld>
  <p:clrMapOvr>
    <a:masterClrMapping/>
  </p:clrMapOvr>
  <p:transition spd="med"/>
</p:sldLayout>
</file>

<file path=ppt/slideLayouts/slideLayout3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79891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26213"/>
      </p:ext>
    </p:extLst>
  </p:cSld>
  <p:clrMapOvr>
    <a:masterClrMapping/>
  </p:clrMapOvr>
  <p:transition spd="med"/>
</p:sldLayout>
</file>

<file path=ppt/slideLayouts/slideLayout3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296095"/>
      </p:ext>
    </p:extLst>
  </p:cSld>
  <p:clrMapOvr>
    <a:masterClrMapping/>
  </p:clrMapOvr>
  <p:transition spd="med"/>
</p:sldLayout>
</file>

<file path=ppt/slideLayouts/slideLayout3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822110"/>
      </p:ext>
    </p:extLst>
  </p:cSld>
  <p:clrMapOvr>
    <a:masterClrMapping/>
  </p:clrMapOvr>
  <p:transition spd="med"/>
</p:sldLayout>
</file>

<file path=ppt/slideLayouts/slideLayout3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92292"/>
      </p:ext>
    </p:extLst>
  </p:cSld>
  <p:clrMapOvr>
    <a:masterClrMapping/>
  </p:clrMapOvr>
  <p:transition spd="med"/>
</p:sldLayout>
</file>

<file path=ppt/slideLayouts/slideLayout3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722"/>
      </p:ext>
    </p:extLst>
  </p:cSld>
  <p:clrMapOvr>
    <a:masterClrMapping/>
  </p:clrMapOvr>
  <p:transition spd="med"/>
</p:sldLayout>
</file>

<file path=ppt/slideLayouts/slideLayout3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4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0682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27666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9668023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239831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921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3394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6823799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4799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970842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01194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82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76232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288268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94604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9182002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06403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49955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5221522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74901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712839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062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33460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5074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247085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473855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432527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06017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91364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2359622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76853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840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7184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62386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1514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095361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459991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9257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08162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50541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9211207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93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596641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20059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56408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5365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03051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9999975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771708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27751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392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919" y="2501771"/>
            <a:ext cx="6400164" cy="1752671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165" y="365803"/>
            <a:ext cx="7773672" cy="114194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32685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3237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28" y="4407124"/>
            <a:ext cx="7773672" cy="1361421"/>
          </a:xfrm>
        </p:spPr>
        <p:txBody>
          <a:bodyPr anchor="t"/>
          <a:lstStyle>
            <a:lvl1pPr algn="l">
              <a:defRPr sz="400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28" y="2907335"/>
            <a:ext cx="7773672" cy="1499790"/>
          </a:xfrm>
        </p:spPr>
        <p:txBody>
          <a:bodyPr anchor="b"/>
          <a:lstStyle>
            <a:lvl1pPr marL="0" indent="0">
              <a:buNone/>
              <a:defRPr sz="2003"/>
            </a:lvl1pPr>
            <a:lvl2pPr marL="457840" indent="0">
              <a:buNone/>
              <a:defRPr sz="1803"/>
            </a:lvl2pPr>
            <a:lvl3pPr marL="915680" indent="0">
              <a:buNone/>
              <a:defRPr sz="1602"/>
            </a:lvl3pPr>
            <a:lvl4pPr marL="1373520" indent="0">
              <a:buNone/>
              <a:defRPr sz="1402"/>
            </a:lvl4pPr>
            <a:lvl5pPr marL="1831360" indent="0">
              <a:buNone/>
              <a:defRPr sz="1402"/>
            </a:lvl5pPr>
            <a:lvl6pPr marL="2289200" indent="0">
              <a:buNone/>
              <a:defRPr sz="1402"/>
            </a:lvl6pPr>
            <a:lvl7pPr marL="2747040" indent="0">
              <a:buNone/>
              <a:defRPr sz="1402"/>
            </a:lvl7pPr>
            <a:lvl8pPr marL="3204881" indent="0">
              <a:buNone/>
              <a:defRPr sz="1402"/>
            </a:lvl8pPr>
            <a:lvl9pPr marL="3662721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7089072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17" y="1221462"/>
            <a:ext cx="4076011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541" y="1221462"/>
            <a:ext cx="4077600" cy="5223022"/>
          </a:xfrm>
        </p:spPr>
        <p:txBody>
          <a:bodyPr/>
          <a:lstStyle>
            <a:lvl1pPr>
              <a:defRPr sz="2804"/>
            </a:lvl1pPr>
            <a:lvl2pPr>
              <a:defRPr sz="2403"/>
            </a:lvl2pPr>
            <a:lvl3pPr>
              <a:defRPr sz="2003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8489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5148"/>
            <a:ext cx="8228328" cy="11419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36" y="1534781"/>
            <a:ext cx="403944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836" y="2174140"/>
            <a:ext cx="403944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27" y="1534781"/>
            <a:ext cx="4041038" cy="639359"/>
          </a:xfrm>
        </p:spPr>
        <p:txBody>
          <a:bodyPr anchor="b"/>
          <a:lstStyle>
            <a:lvl1pPr marL="0" indent="0">
              <a:buNone/>
              <a:defRPr sz="2403" b="1"/>
            </a:lvl1pPr>
            <a:lvl2pPr marL="457840" indent="0">
              <a:buNone/>
              <a:defRPr sz="2003" b="1"/>
            </a:lvl2pPr>
            <a:lvl3pPr marL="915680" indent="0">
              <a:buNone/>
              <a:defRPr sz="1803" b="1"/>
            </a:lvl3pPr>
            <a:lvl4pPr marL="1373520" indent="0">
              <a:buNone/>
              <a:defRPr sz="1602" b="1"/>
            </a:lvl4pPr>
            <a:lvl5pPr marL="1831360" indent="0">
              <a:buNone/>
              <a:defRPr sz="1602" b="1"/>
            </a:lvl5pPr>
            <a:lvl6pPr marL="2289200" indent="0">
              <a:buNone/>
              <a:defRPr sz="1602" b="1"/>
            </a:lvl6pPr>
            <a:lvl7pPr marL="2747040" indent="0">
              <a:buNone/>
              <a:defRPr sz="1602" b="1"/>
            </a:lvl7pPr>
            <a:lvl8pPr marL="3204881" indent="0">
              <a:buNone/>
              <a:defRPr sz="1602" b="1"/>
            </a:lvl8pPr>
            <a:lvl9pPr marL="3662721" indent="0">
              <a:buNone/>
              <a:defRPr sz="160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27" y="2174140"/>
            <a:ext cx="4041038" cy="3952256"/>
          </a:xfrm>
        </p:spPr>
        <p:txBody>
          <a:bodyPr/>
          <a:lstStyle>
            <a:lvl1pPr>
              <a:defRPr sz="2403"/>
            </a:lvl1pPr>
            <a:lvl2pPr>
              <a:defRPr sz="2003"/>
            </a:lvl2pPr>
            <a:lvl3pPr>
              <a:defRPr sz="1803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3921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7364"/>
      </p:ext>
    </p:extLst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192423"/>
      </p:ext>
    </p:extLst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36" y="273557"/>
            <a:ext cx="3007727" cy="1161025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54" y="273556"/>
            <a:ext cx="5110910" cy="5852839"/>
          </a:xfrm>
        </p:spPr>
        <p:txBody>
          <a:bodyPr/>
          <a:lstStyle>
            <a:lvl1pPr>
              <a:defRPr sz="3204"/>
            </a:lvl1pPr>
            <a:lvl2pPr>
              <a:defRPr sz="2804"/>
            </a:lvl2pPr>
            <a:lvl3pPr>
              <a:defRPr sz="2403"/>
            </a:lvl3pPr>
            <a:lvl4pPr>
              <a:defRPr sz="2003"/>
            </a:lvl4pPr>
            <a:lvl5pPr>
              <a:defRPr sz="2003"/>
            </a:lvl5pPr>
            <a:lvl6pPr>
              <a:defRPr sz="2003"/>
            </a:lvl6pPr>
            <a:lvl7pPr>
              <a:defRPr sz="2003"/>
            </a:lvl7pPr>
            <a:lvl8pPr>
              <a:defRPr sz="2003"/>
            </a:lvl8pPr>
            <a:lvl9pPr>
              <a:defRPr sz="20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836" y="1434582"/>
            <a:ext cx="3007727" cy="4691814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383239"/>
      </p:ext>
    </p:extLst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01" y="4799964"/>
            <a:ext cx="5487672" cy="567789"/>
          </a:xfrm>
        </p:spPr>
        <p:txBody>
          <a:bodyPr anchor="b"/>
          <a:lstStyle>
            <a:lvl1pPr algn="l">
              <a:defRPr sz="2003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01" y="612322"/>
            <a:ext cx="5487672" cy="4114481"/>
          </a:xfrm>
        </p:spPr>
        <p:txBody>
          <a:bodyPr/>
          <a:lstStyle>
            <a:lvl1pPr marL="0" indent="0">
              <a:buNone/>
              <a:defRPr sz="3204"/>
            </a:lvl1pPr>
            <a:lvl2pPr marL="457840" indent="0">
              <a:buNone/>
              <a:defRPr sz="2804"/>
            </a:lvl2pPr>
            <a:lvl3pPr marL="915680" indent="0">
              <a:buNone/>
              <a:defRPr sz="2403"/>
            </a:lvl3pPr>
            <a:lvl4pPr marL="1373520" indent="0">
              <a:buNone/>
              <a:defRPr sz="2003"/>
            </a:lvl4pPr>
            <a:lvl5pPr marL="1831360" indent="0">
              <a:buNone/>
              <a:defRPr sz="2003"/>
            </a:lvl5pPr>
            <a:lvl6pPr marL="2289200" indent="0">
              <a:buNone/>
              <a:defRPr sz="2003"/>
            </a:lvl6pPr>
            <a:lvl7pPr marL="2747040" indent="0">
              <a:buNone/>
              <a:defRPr sz="2003"/>
            </a:lvl7pPr>
            <a:lvl8pPr marL="3204881" indent="0">
              <a:buNone/>
              <a:defRPr sz="2003"/>
            </a:lvl8pPr>
            <a:lvl9pPr marL="3662721" indent="0">
              <a:buNone/>
              <a:defRPr sz="200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01" y="5367754"/>
            <a:ext cx="5487672" cy="804765"/>
          </a:xfrm>
        </p:spPr>
        <p:txBody>
          <a:bodyPr/>
          <a:lstStyle>
            <a:lvl1pPr marL="0" indent="0">
              <a:buNone/>
              <a:defRPr sz="1402"/>
            </a:lvl1pPr>
            <a:lvl2pPr marL="457840" indent="0">
              <a:buNone/>
              <a:defRPr sz="1202"/>
            </a:lvl2pPr>
            <a:lvl3pPr marL="915680" indent="0">
              <a:buNone/>
              <a:defRPr sz="1001"/>
            </a:lvl3pPr>
            <a:lvl4pPr marL="1373520" indent="0">
              <a:buNone/>
              <a:defRPr sz="901"/>
            </a:lvl4pPr>
            <a:lvl5pPr marL="1831360" indent="0">
              <a:buNone/>
              <a:defRPr sz="901"/>
            </a:lvl5pPr>
            <a:lvl6pPr marL="2289200" indent="0">
              <a:buNone/>
              <a:defRPr sz="901"/>
            </a:lvl6pPr>
            <a:lvl7pPr marL="2747040" indent="0">
              <a:buNone/>
              <a:defRPr sz="901"/>
            </a:lvl7pPr>
            <a:lvl8pPr marL="3204881" indent="0">
              <a:buNone/>
              <a:defRPr sz="901"/>
            </a:lvl8pPr>
            <a:lvl9pPr marL="3662721" indent="0">
              <a:buNone/>
              <a:defRPr sz="9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327708"/>
      </p:ext>
    </p:extLst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5307"/>
      </p:ext>
    </p:extLst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229" y="248109"/>
            <a:ext cx="2206515" cy="619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917" y="248109"/>
            <a:ext cx="6471700" cy="619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168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4.xml"/><Relationship Id="rId3" Type="http://schemas.openxmlformats.org/officeDocument/2006/relationships/slideLayout" Target="../slideLayouts/slideLayout289.xml"/><Relationship Id="rId7" Type="http://schemas.openxmlformats.org/officeDocument/2006/relationships/slideLayout" Target="../slideLayouts/slideLayout293.xml"/><Relationship Id="rId12" Type="http://schemas.openxmlformats.org/officeDocument/2006/relationships/theme" Target="../theme/theme27.xml"/><Relationship Id="rId2" Type="http://schemas.openxmlformats.org/officeDocument/2006/relationships/slideLayout" Target="../slideLayouts/slideLayout288.xml"/><Relationship Id="rId1" Type="http://schemas.openxmlformats.org/officeDocument/2006/relationships/slideLayout" Target="../slideLayouts/slideLayout287.xml"/><Relationship Id="rId6" Type="http://schemas.openxmlformats.org/officeDocument/2006/relationships/slideLayout" Target="../slideLayouts/slideLayout292.xml"/><Relationship Id="rId11" Type="http://schemas.openxmlformats.org/officeDocument/2006/relationships/slideLayout" Target="../slideLayouts/slideLayout297.xml"/><Relationship Id="rId5" Type="http://schemas.openxmlformats.org/officeDocument/2006/relationships/slideLayout" Target="../slideLayouts/slideLayout291.xml"/><Relationship Id="rId10" Type="http://schemas.openxmlformats.org/officeDocument/2006/relationships/slideLayout" Target="../slideLayouts/slideLayout296.xml"/><Relationship Id="rId4" Type="http://schemas.openxmlformats.org/officeDocument/2006/relationships/slideLayout" Target="../slideLayouts/slideLayout290.xml"/><Relationship Id="rId9" Type="http://schemas.openxmlformats.org/officeDocument/2006/relationships/slideLayout" Target="../slideLayouts/slideLayout295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5.xml"/><Relationship Id="rId3" Type="http://schemas.openxmlformats.org/officeDocument/2006/relationships/slideLayout" Target="../slideLayouts/slideLayout300.xml"/><Relationship Id="rId7" Type="http://schemas.openxmlformats.org/officeDocument/2006/relationships/slideLayout" Target="../slideLayouts/slideLayout304.xml"/><Relationship Id="rId12" Type="http://schemas.openxmlformats.org/officeDocument/2006/relationships/theme" Target="../theme/theme28.xml"/><Relationship Id="rId2" Type="http://schemas.openxmlformats.org/officeDocument/2006/relationships/slideLayout" Target="../slideLayouts/slideLayout299.xml"/><Relationship Id="rId1" Type="http://schemas.openxmlformats.org/officeDocument/2006/relationships/slideLayout" Target="../slideLayouts/slideLayout298.xml"/><Relationship Id="rId6" Type="http://schemas.openxmlformats.org/officeDocument/2006/relationships/slideLayout" Target="../slideLayouts/slideLayout303.xml"/><Relationship Id="rId11" Type="http://schemas.openxmlformats.org/officeDocument/2006/relationships/slideLayout" Target="../slideLayouts/slideLayout308.xml"/><Relationship Id="rId5" Type="http://schemas.openxmlformats.org/officeDocument/2006/relationships/slideLayout" Target="../slideLayouts/slideLayout302.xml"/><Relationship Id="rId10" Type="http://schemas.openxmlformats.org/officeDocument/2006/relationships/slideLayout" Target="../slideLayouts/slideLayout307.xml"/><Relationship Id="rId4" Type="http://schemas.openxmlformats.org/officeDocument/2006/relationships/slideLayout" Target="../slideLayouts/slideLayout301.xml"/><Relationship Id="rId9" Type="http://schemas.openxmlformats.org/officeDocument/2006/relationships/slideLayout" Target="../slideLayouts/slideLayout306.xml"/></Relationships>
</file>

<file path=ppt/slideMasters/_rels/slideMaster2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6.xml"/><Relationship Id="rId3" Type="http://schemas.openxmlformats.org/officeDocument/2006/relationships/slideLayout" Target="../slideLayouts/slideLayout311.xml"/><Relationship Id="rId7" Type="http://schemas.openxmlformats.org/officeDocument/2006/relationships/slideLayout" Target="../slideLayouts/slideLayout315.xml"/><Relationship Id="rId12" Type="http://schemas.openxmlformats.org/officeDocument/2006/relationships/theme" Target="../theme/theme29.xml"/><Relationship Id="rId2" Type="http://schemas.openxmlformats.org/officeDocument/2006/relationships/slideLayout" Target="../slideLayouts/slideLayout310.xml"/><Relationship Id="rId1" Type="http://schemas.openxmlformats.org/officeDocument/2006/relationships/slideLayout" Target="../slideLayouts/slideLayout309.xml"/><Relationship Id="rId6" Type="http://schemas.openxmlformats.org/officeDocument/2006/relationships/slideLayout" Target="../slideLayouts/slideLayout314.xml"/><Relationship Id="rId11" Type="http://schemas.openxmlformats.org/officeDocument/2006/relationships/slideLayout" Target="../slideLayouts/slideLayout319.xml"/><Relationship Id="rId5" Type="http://schemas.openxmlformats.org/officeDocument/2006/relationships/slideLayout" Target="../slideLayouts/slideLayout313.xml"/><Relationship Id="rId10" Type="http://schemas.openxmlformats.org/officeDocument/2006/relationships/slideLayout" Target="../slideLayouts/slideLayout318.xml"/><Relationship Id="rId4" Type="http://schemas.openxmlformats.org/officeDocument/2006/relationships/slideLayout" Target="../slideLayouts/slideLayout312.xml"/><Relationship Id="rId9" Type="http://schemas.openxmlformats.org/officeDocument/2006/relationships/slideLayout" Target="../slideLayouts/slideLayout3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7.xml"/><Relationship Id="rId3" Type="http://schemas.openxmlformats.org/officeDocument/2006/relationships/slideLayout" Target="../slideLayouts/slideLayout322.xml"/><Relationship Id="rId7" Type="http://schemas.openxmlformats.org/officeDocument/2006/relationships/slideLayout" Target="../slideLayouts/slideLayout326.xml"/><Relationship Id="rId12" Type="http://schemas.openxmlformats.org/officeDocument/2006/relationships/theme" Target="../theme/theme30.xml"/><Relationship Id="rId2" Type="http://schemas.openxmlformats.org/officeDocument/2006/relationships/slideLayout" Target="../slideLayouts/slideLayout321.xml"/><Relationship Id="rId1" Type="http://schemas.openxmlformats.org/officeDocument/2006/relationships/slideLayout" Target="../slideLayouts/slideLayout320.xml"/><Relationship Id="rId6" Type="http://schemas.openxmlformats.org/officeDocument/2006/relationships/slideLayout" Target="../slideLayouts/slideLayout325.xml"/><Relationship Id="rId11" Type="http://schemas.openxmlformats.org/officeDocument/2006/relationships/slideLayout" Target="../slideLayouts/slideLayout330.xml"/><Relationship Id="rId5" Type="http://schemas.openxmlformats.org/officeDocument/2006/relationships/slideLayout" Target="../slideLayouts/slideLayout324.xml"/><Relationship Id="rId10" Type="http://schemas.openxmlformats.org/officeDocument/2006/relationships/slideLayout" Target="../slideLayouts/slideLayout329.xml"/><Relationship Id="rId4" Type="http://schemas.openxmlformats.org/officeDocument/2006/relationships/slideLayout" Target="../slideLayouts/slideLayout323.xml"/><Relationship Id="rId9" Type="http://schemas.openxmlformats.org/officeDocument/2006/relationships/slideLayout" Target="../slideLayouts/slideLayout328.xml"/></Relationships>
</file>

<file path=ppt/slideMasters/_rels/slideMaster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8.xml"/><Relationship Id="rId3" Type="http://schemas.openxmlformats.org/officeDocument/2006/relationships/slideLayout" Target="../slideLayouts/slideLayout333.xml"/><Relationship Id="rId7" Type="http://schemas.openxmlformats.org/officeDocument/2006/relationships/slideLayout" Target="../slideLayouts/slideLayout337.xml"/><Relationship Id="rId12" Type="http://schemas.openxmlformats.org/officeDocument/2006/relationships/theme" Target="../theme/theme31.xml"/><Relationship Id="rId2" Type="http://schemas.openxmlformats.org/officeDocument/2006/relationships/slideLayout" Target="../slideLayouts/slideLayout332.xml"/><Relationship Id="rId1" Type="http://schemas.openxmlformats.org/officeDocument/2006/relationships/slideLayout" Target="../slideLayouts/slideLayout331.xml"/><Relationship Id="rId6" Type="http://schemas.openxmlformats.org/officeDocument/2006/relationships/slideLayout" Target="../slideLayouts/slideLayout336.xml"/><Relationship Id="rId11" Type="http://schemas.openxmlformats.org/officeDocument/2006/relationships/slideLayout" Target="../slideLayouts/slideLayout341.xml"/><Relationship Id="rId5" Type="http://schemas.openxmlformats.org/officeDocument/2006/relationships/slideLayout" Target="../slideLayouts/slideLayout335.xml"/><Relationship Id="rId10" Type="http://schemas.openxmlformats.org/officeDocument/2006/relationships/slideLayout" Target="../slideLayouts/slideLayout340.xml"/><Relationship Id="rId4" Type="http://schemas.openxmlformats.org/officeDocument/2006/relationships/slideLayout" Target="../slideLayouts/slideLayout334.xml"/><Relationship Id="rId9" Type="http://schemas.openxmlformats.org/officeDocument/2006/relationships/slideLayout" Target="../slideLayouts/slideLayout339.xml"/></Relationships>
</file>

<file path=ppt/slideMasters/_rels/slideMaster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9.xml"/><Relationship Id="rId3" Type="http://schemas.openxmlformats.org/officeDocument/2006/relationships/slideLayout" Target="../slideLayouts/slideLayout344.xml"/><Relationship Id="rId7" Type="http://schemas.openxmlformats.org/officeDocument/2006/relationships/slideLayout" Target="../slideLayouts/slideLayout348.xml"/><Relationship Id="rId12" Type="http://schemas.openxmlformats.org/officeDocument/2006/relationships/theme" Target="../theme/theme32.xml"/><Relationship Id="rId2" Type="http://schemas.openxmlformats.org/officeDocument/2006/relationships/slideLayout" Target="../slideLayouts/slideLayout343.xml"/><Relationship Id="rId1" Type="http://schemas.openxmlformats.org/officeDocument/2006/relationships/slideLayout" Target="../slideLayouts/slideLayout342.xml"/><Relationship Id="rId6" Type="http://schemas.openxmlformats.org/officeDocument/2006/relationships/slideLayout" Target="../slideLayouts/slideLayout347.xml"/><Relationship Id="rId11" Type="http://schemas.openxmlformats.org/officeDocument/2006/relationships/slideLayout" Target="../slideLayouts/slideLayout352.xml"/><Relationship Id="rId5" Type="http://schemas.openxmlformats.org/officeDocument/2006/relationships/slideLayout" Target="../slideLayouts/slideLayout346.xml"/><Relationship Id="rId10" Type="http://schemas.openxmlformats.org/officeDocument/2006/relationships/slideLayout" Target="../slideLayouts/slideLayout351.xml"/><Relationship Id="rId4" Type="http://schemas.openxmlformats.org/officeDocument/2006/relationships/slideLayout" Target="../slideLayouts/slideLayout345.xml"/><Relationship Id="rId9" Type="http://schemas.openxmlformats.org/officeDocument/2006/relationships/slideLayout" Target="../slideLayouts/slideLayout350.xml"/></Relationships>
</file>

<file path=ppt/slideMasters/_rels/slideMaster3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0.xml"/><Relationship Id="rId3" Type="http://schemas.openxmlformats.org/officeDocument/2006/relationships/slideLayout" Target="../slideLayouts/slideLayout355.xml"/><Relationship Id="rId7" Type="http://schemas.openxmlformats.org/officeDocument/2006/relationships/slideLayout" Target="../slideLayouts/slideLayout359.xml"/><Relationship Id="rId12" Type="http://schemas.openxmlformats.org/officeDocument/2006/relationships/theme" Target="../theme/theme33.xml"/><Relationship Id="rId2" Type="http://schemas.openxmlformats.org/officeDocument/2006/relationships/slideLayout" Target="../slideLayouts/slideLayout354.xml"/><Relationship Id="rId1" Type="http://schemas.openxmlformats.org/officeDocument/2006/relationships/slideLayout" Target="../slideLayouts/slideLayout353.xml"/><Relationship Id="rId6" Type="http://schemas.openxmlformats.org/officeDocument/2006/relationships/slideLayout" Target="../slideLayouts/slideLayout358.xml"/><Relationship Id="rId11" Type="http://schemas.openxmlformats.org/officeDocument/2006/relationships/slideLayout" Target="../slideLayouts/slideLayout363.xml"/><Relationship Id="rId5" Type="http://schemas.openxmlformats.org/officeDocument/2006/relationships/slideLayout" Target="../slideLayouts/slideLayout357.xml"/><Relationship Id="rId10" Type="http://schemas.openxmlformats.org/officeDocument/2006/relationships/slideLayout" Target="../slideLayouts/slideLayout362.xml"/><Relationship Id="rId4" Type="http://schemas.openxmlformats.org/officeDocument/2006/relationships/slideLayout" Target="../slideLayouts/slideLayout356.xml"/><Relationship Id="rId9" Type="http://schemas.openxmlformats.org/officeDocument/2006/relationships/slideLayout" Target="../slideLayouts/slideLayout361.xml"/></Relationships>
</file>

<file path=ppt/slideMasters/_rels/slideMaster3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1.xml"/><Relationship Id="rId3" Type="http://schemas.openxmlformats.org/officeDocument/2006/relationships/slideLayout" Target="../slideLayouts/slideLayout366.xml"/><Relationship Id="rId7" Type="http://schemas.openxmlformats.org/officeDocument/2006/relationships/slideLayout" Target="../slideLayouts/slideLayout370.xml"/><Relationship Id="rId12" Type="http://schemas.openxmlformats.org/officeDocument/2006/relationships/theme" Target="../theme/theme34.xml"/><Relationship Id="rId2" Type="http://schemas.openxmlformats.org/officeDocument/2006/relationships/slideLayout" Target="../slideLayouts/slideLayout365.xml"/><Relationship Id="rId1" Type="http://schemas.openxmlformats.org/officeDocument/2006/relationships/slideLayout" Target="../slideLayouts/slideLayout364.xml"/><Relationship Id="rId6" Type="http://schemas.openxmlformats.org/officeDocument/2006/relationships/slideLayout" Target="../slideLayouts/slideLayout369.xml"/><Relationship Id="rId11" Type="http://schemas.openxmlformats.org/officeDocument/2006/relationships/slideLayout" Target="../slideLayouts/slideLayout374.xml"/><Relationship Id="rId5" Type="http://schemas.openxmlformats.org/officeDocument/2006/relationships/slideLayout" Target="../slideLayouts/slideLayout368.xml"/><Relationship Id="rId10" Type="http://schemas.openxmlformats.org/officeDocument/2006/relationships/slideLayout" Target="../slideLayouts/slideLayout373.xml"/><Relationship Id="rId4" Type="http://schemas.openxmlformats.org/officeDocument/2006/relationships/slideLayout" Target="../slideLayouts/slideLayout367.xml"/><Relationship Id="rId9" Type="http://schemas.openxmlformats.org/officeDocument/2006/relationships/slideLayout" Target="../slideLayouts/slideLayout37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4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4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8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2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4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3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7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4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7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3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2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1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8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8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1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8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6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918" y="1221462"/>
            <a:ext cx="8306223" cy="522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5376" y="248110"/>
            <a:ext cx="8716368" cy="78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380" y="6401543"/>
            <a:ext cx="604089" cy="28468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660033"/>
                </a:solidFill>
              </a:rPr>
              <a:t>– </a:t>
            </a:r>
            <a:fld id="{C0F0C3BE-3CB8-42CE-85AE-26932541959C}" type="slidenum">
              <a:rPr lang="en-US" sz="1402">
                <a:solidFill>
                  <a:srgbClr val="660033"/>
                </a:solidFill>
              </a:rPr>
              <a:pPr algn="ctr" defTabSz="914091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402">
                <a:solidFill>
                  <a:srgbClr val="660033"/>
                </a:solidFill>
              </a:rPr>
              <a:t> –</a:t>
            </a:r>
            <a:endParaRPr lang="en-US" sz="1402">
              <a:solidFill>
                <a:srgbClr val="000066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29650" y="6390202"/>
            <a:ext cx="951740" cy="290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0" tIns="45710" rIns="45710" bIns="45710" anchor="ctr">
            <a:spAutoFit/>
          </a:bodyPr>
          <a:lstStyle/>
          <a:p>
            <a:pPr algn="ctr" defTabSz="914091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2" dirty="0" smtClean="0">
                <a:solidFill>
                  <a:srgbClr val="660033"/>
                </a:solidFill>
              </a:rPr>
              <a:t>CS:APP3e</a:t>
            </a:r>
            <a:endParaRPr lang="en-US" sz="1402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0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 spd="med"/>
  <p:txStyles>
    <p:titleStyle>
      <a:lvl1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2pPr>
      <a:lvl3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3pPr>
      <a:lvl4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4pPr>
      <a:lvl5pPr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5pPr>
      <a:lvl6pPr marL="45784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6pPr>
      <a:lvl7pPr marL="91568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7pPr>
      <a:lvl8pPr marL="137352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8pPr>
      <a:lvl9pPr marL="1831360" algn="l" defTabSz="914091" rtl="0" fontAlgn="base">
        <a:lnSpc>
          <a:spcPct val="87000"/>
        </a:lnSpc>
        <a:spcBef>
          <a:spcPct val="0"/>
        </a:spcBef>
        <a:spcAft>
          <a:spcPct val="0"/>
        </a:spcAft>
        <a:defRPr sz="3805" b="1">
          <a:solidFill>
            <a:schemeClr val="hlink"/>
          </a:solidFill>
          <a:latin typeface="Helvetica" pitchFamily="34" charset="0"/>
        </a:defRPr>
      </a:lvl9pPr>
    </p:titleStyle>
    <p:bodyStyle>
      <a:lvl1pPr marL="386303" indent="-386303" algn="l" defTabSz="914091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3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3990" indent="-244817" algn="l" defTabSz="914091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3" b="1">
          <a:solidFill>
            <a:schemeClr val="tx1"/>
          </a:solidFill>
          <a:latin typeface="+mn-lt"/>
        </a:defRPr>
      </a:lvl2pPr>
      <a:lvl3pPr marL="1146190" indent="-238458" algn="l" defTabSz="914091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9261" indent="-227331" algn="l" defTabSz="914091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5135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5pPr>
      <a:lvl6pPr marL="290919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6pPr>
      <a:lvl7pPr marL="336703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7pPr>
      <a:lvl8pPr marL="382487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8pPr>
      <a:lvl9pPr marL="4282712" indent="-228920" algn="l" defTabSz="914091" rtl="0" fontAlgn="base">
        <a:spcBef>
          <a:spcPct val="20000"/>
        </a:spcBef>
        <a:spcAft>
          <a:spcPct val="0"/>
        </a:spcAft>
        <a:buChar char="•"/>
        <a:defRPr sz="2003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8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68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52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36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20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040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488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2721" algn="l" defTabSz="915680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6934680" y="6412320"/>
            <a:ext cx="212976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D88D2909-7765-4E48-9EC9-791757973A26}" type="slidenum">
              <a:rPr lang="en-US" sz="1300" b="1">
                <a:solidFill>
                  <a:srgbClr val="FFFFFF"/>
                </a:solidFill>
                <a:latin typeface="Tinos"/>
                <a:ea typeface="DejaVu Sans"/>
              </a:rPr>
              <a:t>1</a:t>
            </a:fld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457200" y="762000"/>
            <a:ext cx="8228520" cy="88776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dirty="0" smtClean="0">
                <a:latin typeface="arial"/>
              </a:rPr>
              <a:t>Y86-64 </a:t>
            </a:r>
            <a:r>
              <a:rPr lang="en-US" sz="4000" dirty="0">
                <a:latin typeface="arial"/>
              </a:rPr>
              <a:t>Instructions</a:t>
            </a:r>
            <a:endParaRPr dirty="0"/>
          </a:p>
        </p:txBody>
      </p:sp>
      <p:sp>
        <p:nvSpPr>
          <p:cNvPr id="261" name="TextShape 3"/>
          <p:cNvSpPr txBox="1"/>
          <p:nvPr/>
        </p:nvSpPr>
        <p:spPr>
          <a:xfrm>
            <a:off x="457200" y="1905000"/>
            <a:ext cx="8228520" cy="4225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arial"/>
                <a:ea typeface="DejaVu Sans"/>
              </a:rPr>
              <a:t>8</a:t>
            </a:r>
            <a:r>
              <a:rPr lang="en-US" sz="2000" dirty="0" smtClean="0">
                <a:latin typeface="arial"/>
                <a:ea typeface="DejaVu Sans"/>
              </a:rPr>
              <a:t>-byte integer operations (no floating point!) </a:t>
            </a:r>
            <a:r>
              <a:rPr lang="en-US" sz="2000" dirty="0">
                <a:latin typeface="Wingdings"/>
                <a:ea typeface="DejaVu Sans"/>
              </a:rPr>
              <a:t></a:t>
            </a:r>
            <a:r>
              <a:rPr lang="en-US" sz="2000" dirty="0">
                <a:latin typeface="arial"/>
                <a:ea typeface="DejaVu Sans"/>
              </a:rPr>
              <a:t> “word</a:t>
            </a:r>
            <a:r>
              <a:rPr lang="en-US" sz="2000" dirty="0" smtClean="0">
                <a:latin typeface="arial"/>
                <a:ea typeface="DejaVu Sans"/>
              </a:rPr>
              <a:t>” (it is considered a </a:t>
            </a:r>
            <a:r>
              <a:rPr lang="en-US" sz="2000" i="1" dirty="0" smtClean="0">
                <a:latin typeface="arial"/>
                <a:ea typeface="DejaVu Sans"/>
              </a:rPr>
              <a:t>quad</a:t>
            </a:r>
            <a:r>
              <a:rPr lang="en-US" sz="2000" dirty="0" smtClean="0">
                <a:latin typeface="arial"/>
                <a:ea typeface="DejaVu Sans"/>
              </a:rPr>
              <a:t> word for historical reasons, because the original architecture was 16 bit!)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arial"/>
                <a:ea typeface="DejaVu Sans"/>
              </a:rPr>
              <a:t>Format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smtClean="0">
                <a:latin typeface="arial"/>
                <a:ea typeface="DejaVu Sans"/>
              </a:rPr>
              <a:t>1–10 </a:t>
            </a:r>
            <a:r>
              <a:rPr lang="en-US" sz="2000" dirty="0">
                <a:latin typeface="arial"/>
                <a:ea typeface="DejaVu Sans"/>
              </a:rPr>
              <a:t>bytes of information read from memory</a:t>
            </a:r>
            <a:endParaRPr sz="2000" dirty="0"/>
          </a:p>
          <a:p>
            <a:pPr lvl="2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smtClean="0">
                <a:latin typeface="arial"/>
                <a:ea typeface="DejaVu Sans"/>
              </a:rPr>
              <a:t>Can </a:t>
            </a:r>
            <a:r>
              <a:rPr lang="en-US" sz="2000" dirty="0">
                <a:latin typeface="arial"/>
                <a:ea typeface="DejaVu Sans"/>
              </a:rPr>
              <a:t>determine the type of instruction from first byte</a:t>
            </a:r>
            <a:endParaRPr sz="2000" dirty="0"/>
          </a:p>
          <a:p>
            <a:pPr lvl="2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smtClean="0">
                <a:latin typeface="arial"/>
                <a:ea typeface="DejaVu Sans"/>
              </a:rPr>
              <a:t>Can </a:t>
            </a:r>
            <a:r>
              <a:rPr lang="en-US" sz="2000" dirty="0">
                <a:latin typeface="arial"/>
                <a:ea typeface="DejaVu Sans"/>
              </a:rPr>
              <a:t>determine instruction length from first byte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 smtClean="0">
                <a:latin typeface="arial"/>
                <a:ea typeface="DejaVu Sans"/>
              </a:rPr>
              <a:t>Registers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err="1" smtClean="0">
                <a:latin typeface="arial"/>
                <a:ea typeface="DejaVu Sans"/>
              </a:rPr>
              <a:t>rA</a:t>
            </a:r>
            <a:r>
              <a:rPr lang="en-US" sz="2000" dirty="0" smtClean="0">
                <a:latin typeface="arial"/>
                <a:ea typeface="DejaVu Sans"/>
              </a:rPr>
              <a:t> </a:t>
            </a:r>
            <a:r>
              <a:rPr lang="en-US" sz="2000" dirty="0">
                <a:latin typeface="arial"/>
                <a:ea typeface="DejaVu Sans"/>
              </a:rPr>
              <a:t>or 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 represent one of the registers (</a:t>
            </a:r>
            <a:r>
              <a:rPr lang="en-US" sz="2000" dirty="0" smtClean="0">
                <a:latin typeface="arial"/>
                <a:ea typeface="DejaVu Sans"/>
              </a:rPr>
              <a:t>0-14)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smtClean="0">
                <a:latin typeface="arial"/>
                <a:ea typeface="DejaVu Sans"/>
              </a:rPr>
              <a:t>0xF </a:t>
            </a:r>
            <a:r>
              <a:rPr lang="en-US" sz="2000" dirty="0">
                <a:latin typeface="arial"/>
                <a:ea typeface="DejaVu Sans"/>
              </a:rPr>
              <a:t>denotes no register (when needed)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smtClean="0">
                <a:latin typeface="arial"/>
                <a:ea typeface="DejaVu Sans"/>
              </a:rPr>
              <a:t>No </a:t>
            </a:r>
            <a:r>
              <a:rPr lang="en-US" sz="2000" dirty="0">
                <a:latin typeface="arial"/>
                <a:ea typeface="DejaVu Sans"/>
              </a:rPr>
              <a:t>partial register options (must be a byte)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#1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253" y="84095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66"/>
                </a:solidFill>
              </a:rPr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253" y="5800844"/>
            <a:ext cx="3128545" cy="305224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pushq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253" y="4427337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jXX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3903" y="4427337"/>
            <a:ext cx="610448" cy="305224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</a:rPr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4350" y="4420978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253" y="6258680"/>
            <a:ext cx="3128545" cy="305224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253" y="4885172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call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3903" y="4885172"/>
            <a:ext cx="610448" cy="305224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4350" y="4885172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</a:rPr>
              <a:t>Dest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253" y="2138157"/>
            <a:ext cx="3128545" cy="305224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cmovXX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253" y="2595993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V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3903" y="2595993"/>
            <a:ext cx="610448" cy="305224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4350" y="2595993"/>
            <a:ext cx="610448" cy="305224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4798" y="2595993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253" y="3053829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rmmovq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3903" y="3053829"/>
            <a:ext cx="610448" cy="305224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4350" y="3053829"/>
            <a:ext cx="610448" cy="305224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4798" y="3053829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253" y="351166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),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3903" y="3511665"/>
            <a:ext cx="610448" cy="305224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4350" y="3511665"/>
            <a:ext cx="610448" cy="305224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4798" y="3511665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253" y="3969501"/>
            <a:ext cx="3128545" cy="305224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253" y="5343008"/>
            <a:ext cx="2518097" cy="305224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253" y="1673962"/>
            <a:ext cx="2518097" cy="305224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894" y="1216127"/>
            <a:ext cx="2518097" cy="305224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3903" y="834597"/>
            <a:ext cx="6104478" cy="311583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6373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 smtClean="0"/>
              <a:t>1</a:t>
            </a: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10 </a:t>
            </a:r>
            <a:r>
              <a:rPr lang="en-US" dirty="0"/>
              <a:t>bytes of information read from memory</a:t>
            </a:r>
          </a:p>
          <a:p>
            <a:pPr lvl="2"/>
            <a:r>
              <a:rPr lang="en-US" dirty="0"/>
              <a:t>Can determine instruction length from first byte</a:t>
            </a:r>
          </a:p>
          <a:p>
            <a:pPr lvl="2"/>
            <a:r>
              <a:rPr lang="en-US" dirty="0"/>
              <a:t>Not as many instruction types, and simpler encoding than with </a:t>
            </a:r>
            <a:r>
              <a:rPr lang="en-US" dirty="0" smtClean="0"/>
              <a:t>x86-64</a:t>
            </a:r>
            <a:endParaRPr lang="en-US" dirty="0"/>
          </a:p>
          <a:p>
            <a:pPr lvl="1"/>
            <a:r>
              <a:rPr lang="en-US" dirty="0"/>
              <a:t>Each accesses and modifies some part(s) of the program state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68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3903" y="834597"/>
            <a:ext cx="6104478" cy="311583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4798" y="2595993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4798" y="3053829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4798" y="3511665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27038" y="2914377"/>
            <a:ext cx="2747015" cy="342493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84" tIns="45784" rIns="45784" bIns="4578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#2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253" y="84095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66"/>
                </a:solidFill>
              </a:rPr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253" y="5800844"/>
            <a:ext cx="3128545" cy="305224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pushq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253" y="4427337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jXX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3903" y="4427337"/>
            <a:ext cx="610448" cy="305224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</a:rPr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4350" y="4420978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253" y="6258680"/>
            <a:ext cx="3128545" cy="305224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253" y="4885172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call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3903" y="4885172"/>
            <a:ext cx="610448" cy="305224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4350" y="4885172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</a:rPr>
              <a:t>Dest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253" y="2138157"/>
            <a:ext cx="3128545" cy="305224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cmovXX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253" y="2595993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V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3903" y="2595993"/>
            <a:ext cx="610448" cy="305224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4350" y="2595993"/>
            <a:ext cx="610448" cy="305224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253" y="3053829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rmmovq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3903" y="3053829"/>
            <a:ext cx="610448" cy="305224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4350" y="3053829"/>
            <a:ext cx="610448" cy="305224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253" y="351166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),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3903" y="3511665"/>
            <a:ext cx="610448" cy="305224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4350" y="3511665"/>
            <a:ext cx="610448" cy="305224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253" y="3969501"/>
            <a:ext cx="3128545" cy="305224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253" y="5343008"/>
            <a:ext cx="2518097" cy="305224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253" y="1673962"/>
            <a:ext cx="2518097" cy="305224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894" y="1216127"/>
            <a:ext cx="2518097" cy="305224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51104" y="2208104"/>
            <a:ext cx="3052239" cy="7630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708567" y="605679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rrmovq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24239" y="605679"/>
            <a:ext cx="610448" cy="305224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708567" y="106351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cmovle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24239" y="1063515"/>
            <a:ext cx="610448" cy="305224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708567" y="1521350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cmovl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24239" y="1521350"/>
            <a:ext cx="610448" cy="305224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708567" y="1979186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cmove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24239" y="1979186"/>
            <a:ext cx="610448" cy="305224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708567" y="2437022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cmovne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24239" y="2437022"/>
            <a:ext cx="610448" cy="305224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708567" y="2894858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cmovge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24239" y="2894858"/>
            <a:ext cx="610448" cy="305224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708567" y="3352694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cmovg</a:t>
            </a:r>
            <a:endParaRPr lang="en-US" sz="1402" dirty="0">
              <a:solidFill>
                <a:srgbClr val="000066"/>
              </a:solidFill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24239" y="3352694"/>
            <a:ext cx="610448" cy="305224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9649" y="1970550"/>
            <a:ext cx="228918" cy="398802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83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#3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253" y="84095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66"/>
                </a:solidFill>
              </a:rPr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253" y="5800844"/>
            <a:ext cx="3128545" cy="305224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pushq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253" y="4427337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jXX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3903" y="4427337"/>
            <a:ext cx="610448" cy="305224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</a:rPr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4350" y="4420978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253" y="6258680"/>
            <a:ext cx="3128545" cy="305224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253" y="4885172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call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3903" y="4885172"/>
            <a:ext cx="610448" cy="305224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4350" y="4885172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</a:rPr>
              <a:t>Dest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253" y="2138157"/>
            <a:ext cx="3128545" cy="305224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cmovXX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253" y="2595993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V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3903" y="2595993"/>
            <a:ext cx="610448" cy="305224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4350" y="2595993"/>
            <a:ext cx="610448" cy="305224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4798" y="2595993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253" y="3053829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rmmovq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3903" y="3053829"/>
            <a:ext cx="610448" cy="305224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4350" y="3053829"/>
            <a:ext cx="610448" cy="305224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4798" y="3053829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253" y="351166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),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3903" y="3511665"/>
            <a:ext cx="610448" cy="305224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4350" y="3511665"/>
            <a:ext cx="610448" cy="305224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4798" y="3511665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253" y="3969501"/>
            <a:ext cx="3128545" cy="305224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253" y="5343008"/>
            <a:ext cx="2518097" cy="305224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253" y="1673962"/>
            <a:ext cx="2518097" cy="305224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894" y="1216127"/>
            <a:ext cx="2518097" cy="305224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3903" y="834597"/>
            <a:ext cx="6104478" cy="311583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87447" y="3276388"/>
            <a:ext cx="2152465" cy="1678732"/>
            <a:chOff x="8740775" y="3956050"/>
            <a:chExt cx="2149475" cy="1676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9815351" y="4585141"/>
              <a:ext cx="92397" cy="342017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84" tIns="45784" rIns="45784" bIns="45784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40775" y="3956050"/>
              <a:ext cx="2149475" cy="1676400"/>
              <a:chOff x="4358" y="864"/>
              <a:chExt cx="1354" cy="1056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 err="1">
                    <a:solidFill>
                      <a:srgbClr val="000066"/>
                    </a:solidFill>
                    <a:latin typeface="Courier New" pitchFamily="49" charset="0"/>
                  </a:rPr>
                  <a:t>addq</a:t>
                </a:r>
                <a:endParaRPr lang="en-US" sz="1402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 dirty="0">
                      <a:solidFill>
                        <a:srgbClr val="000066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 dirty="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 err="1">
                    <a:solidFill>
                      <a:srgbClr val="000066"/>
                    </a:solidFill>
                    <a:latin typeface="Courier New" pitchFamily="49" charset="0"/>
                  </a:rPr>
                  <a:t>subq</a:t>
                </a:r>
                <a:endParaRPr lang="en-US" sz="1402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 err="1">
                    <a:solidFill>
                      <a:srgbClr val="000066"/>
                    </a:solidFill>
                    <a:latin typeface="Courier New" pitchFamily="49" charset="0"/>
                  </a:rPr>
                  <a:t>andq</a:t>
                </a:r>
                <a:endParaRPr lang="en-US" sz="1402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 err="1">
                    <a:solidFill>
                      <a:srgbClr val="000066"/>
                    </a:solidFill>
                    <a:latin typeface="Courier New" pitchFamily="49" charset="0"/>
                  </a:rPr>
                  <a:t>xorq</a:t>
                </a:r>
                <a:endParaRPr lang="en-US" sz="1402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58" y="1243"/>
                <a:ext cx="163" cy="251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84" rIns="45784" anchor="ctr">
                <a:spAutoFit/>
              </a:bodyPr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803" b="1">
                  <a:solidFill>
                    <a:srgbClr val="000066"/>
                  </a:solidFill>
                </a:endParaRPr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4799" y="4077601"/>
            <a:ext cx="4188719" cy="44512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672160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#4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253" y="84095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66"/>
                </a:solidFill>
              </a:rPr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253" y="5800844"/>
            <a:ext cx="3128545" cy="305224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pushq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253" y="4427337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jXX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3903" y="4427337"/>
            <a:ext cx="610448" cy="305224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</a:rPr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4350" y="4420978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253" y="6258680"/>
            <a:ext cx="3128545" cy="305224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popq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253" y="4885172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  <a:latin typeface="Courier New" pitchFamily="49" charset="0"/>
              </a:rPr>
              <a:t>call </a:t>
            </a: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3903" y="4885172"/>
            <a:ext cx="610448" cy="305224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4350" y="4885172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</a:rPr>
              <a:t>Dest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253" y="2138157"/>
            <a:ext cx="3128545" cy="305224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cmovXX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253" y="2595993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V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3903" y="2595993"/>
            <a:ext cx="610448" cy="305224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4350" y="2595993"/>
            <a:ext cx="610448" cy="305224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F</a:t>
              </a: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4798" y="2595993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253" y="3053829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rmmovq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3903" y="3053829"/>
            <a:ext cx="610448" cy="305224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4350" y="3053829"/>
            <a:ext cx="610448" cy="305224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4798" y="3053829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253" y="3511665"/>
            <a:ext cx="1907650" cy="305224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2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402" dirty="0">
                <a:solidFill>
                  <a:srgbClr val="000066"/>
                </a:solidFill>
              </a:rPr>
              <a:t>D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sz="1402" dirty="0" err="1">
                <a:solidFill>
                  <a:srgbClr val="000066"/>
                </a:solidFill>
              </a:rPr>
              <a:t>rB</a:t>
            </a:r>
            <a:r>
              <a:rPr lang="en-US" sz="1402" dirty="0">
                <a:solidFill>
                  <a:srgbClr val="000066"/>
                </a:solidFill>
                <a:latin typeface="Courier New" pitchFamily="49" charset="0"/>
              </a:rPr>
              <a:t>), </a:t>
            </a:r>
            <a:r>
              <a:rPr lang="en-US" sz="1402" dirty="0" err="1">
                <a:solidFill>
                  <a:srgbClr val="000066"/>
                </a:solidFill>
              </a:rPr>
              <a:t>rA</a:t>
            </a:r>
            <a:endParaRPr lang="en-US" sz="1402" dirty="0">
              <a:solidFill>
                <a:srgbClr val="000066"/>
              </a:solidFill>
            </a:endParaRPr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3903" y="3511665"/>
            <a:ext cx="610448" cy="305224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4350" y="3511665"/>
            <a:ext cx="610448" cy="305224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2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4798" y="3511665"/>
            <a:ext cx="4883583" cy="305224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253" y="3969501"/>
            <a:ext cx="3128545" cy="305224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 err="1">
                  <a:solidFill>
                    <a:srgbClr val="000066"/>
                  </a:solidFill>
                  <a:latin typeface="Courier New" pitchFamily="49" charset="0"/>
                </a:rPr>
                <a:t>OPq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 </a:t>
              </a:r>
              <a:r>
                <a:rPr lang="en-US" sz="1402" dirty="0" err="1">
                  <a:solidFill>
                    <a:srgbClr val="000066"/>
                  </a:solidFill>
                </a:rPr>
                <a:t>rA</a:t>
              </a: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, </a:t>
              </a:r>
              <a:r>
                <a:rPr lang="en-US" sz="1402" dirty="0" err="1">
                  <a:solidFill>
                    <a:srgbClr val="000066"/>
                  </a:solidFill>
                </a:rPr>
                <a:t>rB</a:t>
              </a:r>
              <a:endParaRPr lang="en-US" sz="1402" dirty="0">
                <a:solidFill>
                  <a:srgbClr val="000066"/>
                </a:solidFill>
              </a:endParaRP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</a:rPr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253" y="5343008"/>
            <a:ext cx="2518097" cy="305224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253" y="1673962"/>
            <a:ext cx="2518097" cy="305224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894" y="1216127"/>
            <a:ext cx="2518097" cy="305224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 dirty="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2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3903" y="834597"/>
            <a:ext cx="6104478" cy="311583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2" dirty="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708568" y="834597"/>
            <a:ext cx="2136567" cy="3052239"/>
            <a:chOff x="6623050" y="3270250"/>
            <a:chExt cx="2133600" cy="30480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7338851" y="4623241"/>
              <a:ext cx="92397" cy="342017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84" tIns="45784" rIns="45784" bIns="45784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2">
                    <a:solidFill>
                      <a:srgbClr val="000066"/>
                    </a:solidFill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402">
                      <a:solidFill>
                        <a:srgbClr val="000066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402">
                    <a:solidFill>
                      <a:srgbClr val="000066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3019"/>
                <a:ext cx="144" cy="251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84" rIns="45784" anchor="ctr">
                <a:spAutoFit/>
              </a:bodyPr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803" b="1">
                  <a:solidFill>
                    <a:srgbClr val="000066"/>
                  </a:solidFill>
                </a:endParaRPr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9202" y="2437022"/>
            <a:ext cx="763060" cy="19076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86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5172" y="1063515"/>
            <a:ext cx="8306223" cy="5296907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pPr marL="499173" lvl="1" indent="0">
              <a:buNone/>
            </a:pPr>
            <a:endParaRPr lang="en-US" dirty="0"/>
          </a:p>
          <a:p>
            <a:pPr lvl="1"/>
            <a:r>
              <a:rPr lang="en-US" dirty="0" smtClean="0"/>
              <a:t>Same </a:t>
            </a:r>
            <a:r>
              <a:rPr lang="en-US" dirty="0"/>
              <a:t>encoding as in </a:t>
            </a:r>
            <a:r>
              <a:rPr lang="en-US" dirty="0" smtClean="0"/>
              <a:t>x86-64</a:t>
            </a:r>
            <a:endParaRPr lang="en-US" dirty="0"/>
          </a:p>
          <a:p>
            <a:r>
              <a:rPr lang="en-US" dirty="0"/>
              <a:t>Register ID </a:t>
            </a:r>
            <a:r>
              <a:rPr lang="en-US" dirty="0" smtClean="0"/>
              <a:t>15 (</a:t>
            </a:r>
            <a:r>
              <a:rPr lang="en-US" dirty="0" smtClean="0">
                <a:latin typeface="Courier New"/>
                <a:cs typeface="Courier New"/>
              </a:rPr>
              <a:t>0xF</a:t>
            </a:r>
            <a:r>
              <a:rPr lang="en-US" dirty="0" smtClean="0"/>
              <a:t>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901291" y="1673962"/>
            <a:ext cx="1144590" cy="1831344"/>
            <a:chOff x="4489450" y="1136650"/>
            <a:chExt cx="1143000" cy="1828800"/>
          </a:xfrm>
        </p:grpSpPr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4489450" y="1136650"/>
              <a:ext cx="838200" cy="18288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2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489450" y="1136650"/>
              <a:ext cx="838200" cy="914400"/>
              <a:chOff x="1212850" y="1670050"/>
              <a:chExt cx="838200" cy="914400"/>
            </a:xfrm>
          </p:grpSpPr>
          <p:sp>
            <p:nvSpPr>
              <p:cNvPr id="30" name="Rectangle 2"/>
              <p:cNvSpPr>
                <a:spLocks noChangeArrowheads="1"/>
              </p:cNvSpPr>
              <p:nvPr/>
            </p:nvSpPr>
            <p:spPr bwMode="auto">
              <a:xfrm>
                <a:off x="1212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rax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1" name="Rectangle 3"/>
              <p:cNvSpPr>
                <a:spLocks noChangeArrowheads="1"/>
              </p:cNvSpPr>
              <p:nvPr/>
            </p:nvSpPr>
            <p:spPr bwMode="auto">
              <a:xfrm>
                <a:off x="1212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rcx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1212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rdx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212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rbx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327650" y="1136650"/>
              <a:ext cx="304800" cy="914400"/>
              <a:chOff x="2051050" y="1670050"/>
              <a:chExt cx="304800" cy="914400"/>
            </a:xfrm>
          </p:grpSpPr>
          <p:sp>
            <p:nvSpPr>
              <p:cNvPr id="38" name="Rectangle 2"/>
              <p:cNvSpPr>
                <a:spLocks noChangeArrowheads="1"/>
              </p:cNvSpPr>
              <p:nvPr/>
            </p:nvSpPr>
            <p:spPr bwMode="auto">
              <a:xfrm>
                <a:off x="2051050" y="1670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" name="Rectangle 2"/>
              <p:cNvSpPr>
                <a:spLocks noChangeArrowheads="1"/>
              </p:cNvSpPr>
              <p:nvPr/>
            </p:nvSpPr>
            <p:spPr bwMode="auto">
              <a:xfrm>
                <a:off x="2051050" y="1898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40" name="Rectangle 2"/>
              <p:cNvSpPr>
                <a:spLocks noChangeArrowheads="1"/>
              </p:cNvSpPr>
              <p:nvPr/>
            </p:nvSpPr>
            <p:spPr bwMode="auto">
              <a:xfrm>
                <a:off x="2051050" y="2127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41" name="Rectangle 2"/>
              <p:cNvSpPr>
                <a:spLocks noChangeArrowheads="1"/>
              </p:cNvSpPr>
              <p:nvPr/>
            </p:nvSpPr>
            <p:spPr bwMode="auto">
              <a:xfrm>
                <a:off x="2051050" y="23558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489450" y="2051050"/>
              <a:ext cx="838200" cy="914400"/>
              <a:chOff x="2736850" y="1670050"/>
              <a:chExt cx="838200" cy="914400"/>
            </a:xfrm>
          </p:grpSpPr>
          <p:sp>
            <p:nvSpPr>
              <p:cNvPr id="34" name="Rectangle 6"/>
              <p:cNvSpPr>
                <a:spLocks noChangeArrowheads="1"/>
              </p:cNvSpPr>
              <p:nvPr/>
            </p:nvSpPr>
            <p:spPr bwMode="auto">
              <a:xfrm>
                <a:off x="273685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rsp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273685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rbp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273685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rsi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7" name="Rectangle 9"/>
              <p:cNvSpPr>
                <a:spLocks noChangeArrowheads="1"/>
              </p:cNvSpPr>
              <p:nvPr/>
            </p:nvSpPr>
            <p:spPr bwMode="auto">
              <a:xfrm>
                <a:off x="273685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</a:t>
                </a:r>
                <a:r>
                  <a:rPr lang="en-US" sz="1202" b="1" dirty="0" err="1">
                    <a:solidFill>
                      <a:srgbClr val="000066"/>
                    </a:solidFill>
                    <a:latin typeface="Courier New" pitchFamily="49" charset="0"/>
                  </a:rPr>
                  <a:t>rdi</a:t>
                </a:r>
                <a:endParaRPr lang="en-US" sz="1202" b="1" dirty="0">
                  <a:solidFill>
                    <a:srgbClr val="000066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5327650" y="2051050"/>
              <a:ext cx="304800" cy="914400"/>
              <a:chOff x="2203450" y="1822450"/>
              <a:chExt cx="304800" cy="914400"/>
            </a:xfrm>
          </p:grpSpPr>
          <p:sp>
            <p:nvSpPr>
              <p:cNvPr id="42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43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44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45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274798" y="1673962"/>
            <a:ext cx="1144590" cy="1831344"/>
            <a:chOff x="5861050" y="1136650"/>
            <a:chExt cx="1143000" cy="1828800"/>
          </a:xfrm>
        </p:grpSpPr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5861050" y="1136650"/>
              <a:ext cx="838200" cy="160020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202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867400" y="1136650"/>
              <a:ext cx="838200" cy="914400"/>
              <a:chOff x="4038600" y="1670050"/>
              <a:chExt cx="838200" cy="914400"/>
            </a:xfrm>
          </p:grpSpPr>
          <p:sp>
            <p:nvSpPr>
              <p:cNvPr id="22" name="Rectangle 2"/>
              <p:cNvSpPr>
                <a:spLocks noChangeArrowheads="1"/>
              </p:cNvSpPr>
              <p:nvPr/>
            </p:nvSpPr>
            <p:spPr bwMode="auto">
              <a:xfrm>
                <a:off x="4038600" y="16700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%r8</a:t>
                </a:r>
              </a:p>
            </p:txBody>
          </p:sp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4038600" y="18986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%r9</a:t>
                </a:r>
              </a:p>
            </p:txBody>
          </p:sp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4038600" y="21272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%r10</a:t>
                </a:r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4038600" y="2355850"/>
                <a:ext cx="8382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%r11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699250" y="1136650"/>
              <a:ext cx="304800" cy="914400"/>
              <a:chOff x="2203450" y="1822450"/>
              <a:chExt cx="304800" cy="914400"/>
            </a:xfrm>
          </p:grpSpPr>
          <p:sp>
            <p:nvSpPr>
              <p:cNvPr id="53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54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56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B</a:t>
                </a:r>
              </a:p>
            </p:txBody>
          </p:sp>
        </p:grp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861050" y="20510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2" b="1" dirty="0">
                  <a:solidFill>
                    <a:srgbClr val="000066"/>
                  </a:solidFill>
                  <a:latin typeface="Courier New" pitchFamily="49" charset="0"/>
                </a:rPr>
                <a:t>%r12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5861050" y="22796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2" b="1" dirty="0">
                  <a:solidFill>
                    <a:srgbClr val="000066"/>
                  </a:solidFill>
                  <a:latin typeface="Courier New" pitchFamily="49" charset="0"/>
                </a:rPr>
                <a:t>%r13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61050" y="25082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2" b="1" dirty="0">
                  <a:solidFill>
                    <a:srgbClr val="000066"/>
                  </a:solidFill>
                  <a:latin typeface="Courier New" pitchFamily="49" charset="0"/>
                </a:rPr>
                <a:t>%r14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5861050" y="2736850"/>
              <a:ext cx="8382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02" b="1" dirty="0">
                  <a:solidFill>
                    <a:srgbClr val="000066"/>
                  </a:solidFill>
                </a:rPr>
                <a:t>No Register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699250" y="2051050"/>
              <a:ext cx="304800" cy="914400"/>
              <a:chOff x="2203450" y="1822450"/>
              <a:chExt cx="304800" cy="914400"/>
            </a:xfrm>
          </p:grpSpPr>
          <p:sp>
            <p:nvSpPr>
              <p:cNvPr id="58" name="Rectangle 2"/>
              <p:cNvSpPr>
                <a:spLocks noChangeArrowheads="1"/>
              </p:cNvSpPr>
              <p:nvPr/>
            </p:nvSpPr>
            <p:spPr bwMode="auto">
              <a:xfrm>
                <a:off x="2203450" y="18224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C</a:t>
                </a:r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203450" y="20510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D</a:t>
                </a:r>
              </a:p>
            </p:txBody>
          </p:sp>
          <p:sp>
            <p:nvSpPr>
              <p:cNvPr id="60" name="Rectangle 2"/>
              <p:cNvSpPr>
                <a:spLocks noChangeArrowheads="1"/>
              </p:cNvSpPr>
              <p:nvPr/>
            </p:nvSpPr>
            <p:spPr bwMode="auto">
              <a:xfrm>
                <a:off x="2203450" y="22796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E</a:t>
                </a:r>
              </a:p>
            </p:txBody>
          </p:sp>
          <p:sp>
            <p:nvSpPr>
              <p:cNvPr id="61" name="Rectangle 2"/>
              <p:cNvSpPr>
                <a:spLocks noChangeArrowheads="1"/>
              </p:cNvSpPr>
              <p:nvPr/>
            </p:nvSpPr>
            <p:spPr bwMode="auto">
              <a:xfrm>
                <a:off x="2203450" y="2508250"/>
                <a:ext cx="304800" cy="2286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2" b="1" dirty="0">
                    <a:solidFill>
                      <a:srgbClr val="000066"/>
                    </a:solidFill>
                    <a:latin typeface="Courier New" pitchFamily="49" charset="0"/>
                  </a:rPr>
                  <a:t>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9187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2395528" y="2653664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918" y="1146179"/>
            <a:ext cx="8306224" cy="4425747"/>
          </a:xfrm>
        </p:spPr>
        <p:txBody>
          <a:bodyPr/>
          <a:lstStyle/>
          <a:p>
            <a:r>
              <a:rPr lang="en-US" dirty="0"/>
              <a:t>Addition Instruction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Add value in register </a:t>
            </a:r>
            <a:r>
              <a:rPr lang="en-US" dirty="0" err="1"/>
              <a:t>rA</a:t>
            </a:r>
            <a:r>
              <a:rPr lang="en-US" dirty="0"/>
              <a:t> to that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Store result in register </a:t>
            </a:r>
            <a:r>
              <a:rPr lang="en-US" dirty="0" err="1"/>
              <a:t>rB</a:t>
            </a:r>
            <a:endParaRPr lang="en-US" dirty="0"/>
          </a:p>
          <a:p>
            <a:pPr lvl="2"/>
            <a:r>
              <a:rPr lang="en-US" dirty="0"/>
              <a:t>Note that </a:t>
            </a:r>
            <a:r>
              <a:rPr lang="en-US" dirty="0" smtClean="0"/>
              <a:t>Y86-64 </a:t>
            </a:r>
            <a:r>
              <a:rPr lang="en-US" dirty="0"/>
              <a:t>only allows addition to be applied to register data</a:t>
            </a:r>
          </a:p>
          <a:p>
            <a:pPr lvl="1"/>
            <a:r>
              <a:rPr lang="en-US" dirty="0"/>
              <a:t>Set condition codes based on result</a:t>
            </a:r>
          </a:p>
          <a:p>
            <a:pPr lvl="1"/>
            <a:r>
              <a:rPr lang="en-US" dirty="0"/>
              <a:t>e.g.,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</a:rPr>
              <a:t>addq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</a:rPr>
              <a:t> %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</a:rPr>
              <a:t>rax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</a:rPr>
              <a:t>,%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</a:rPr>
              <a:t>rsi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dirty="0"/>
              <a:t>Encoding:</a:t>
            </a:r>
            <a:r>
              <a:rPr lang="en-US" dirty="0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 dirty="0"/>
              <a:t>Two-byte encoding</a:t>
            </a:r>
          </a:p>
          <a:p>
            <a:pPr lvl="2"/>
            <a:r>
              <a:rPr lang="en-US" dirty="0"/>
              <a:t>First indicates instruction type</a:t>
            </a:r>
          </a:p>
          <a:p>
            <a:pPr lvl="2"/>
            <a:r>
              <a:rPr lang="en-US" dirty="0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9366" y="2672299"/>
            <a:ext cx="3128545" cy="305224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addq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, </a:t>
              </a:r>
              <a:r>
                <a:rPr lang="en-US" sz="1602" b="1" dirty="0" err="1">
                  <a:solidFill>
                    <a:srgbClr val="000099"/>
                  </a:solidFill>
                </a:rPr>
                <a:t>rB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44218" y="2138157"/>
            <a:ext cx="3704019" cy="534142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7650" y="1604015"/>
            <a:ext cx="3627713" cy="1068284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2772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441" y="1222485"/>
            <a:ext cx="4247700" cy="5220601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 smtClean="0">
                <a:latin typeface="Courier New" pitchFamily="49" charset="0"/>
              </a:rPr>
              <a:t>OPq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Encodings differ only by “function code”</a:t>
            </a:r>
          </a:p>
          <a:p>
            <a:pPr lvl="2"/>
            <a:r>
              <a:rPr lang="en-US" dirty="0"/>
              <a:t>Low-order 4 bytes in first instruction word</a:t>
            </a:r>
          </a:p>
          <a:p>
            <a:pPr lvl="1"/>
            <a:r>
              <a:rPr lang="en-US" dirty="0"/>
              <a:t>Set condition codes as side effect</a:t>
            </a:r>
          </a:p>
          <a:p>
            <a:pPr lvl="2"/>
            <a:endParaRPr lang="en-US" dirty="0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2349427" y="1814299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3265" y="1832933"/>
            <a:ext cx="3128545" cy="305224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addq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, </a:t>
              </a:r>
              <a:r>
                <a:rPr lang="en-US" sz="1602" b="1" dirty="0" err="1">
                  <a:solidFill>
                    <a:srgbClr val="000099"/>
                  </a:solidFill>
                </a:rPr>
                <a:t>rB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2349427" y="2958888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3265" y="2977523"/>
            <a:ext cx="3128545" cy="305224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subq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, </a:t>
              </a:r>
              <a:r>
                <a:rPr lang="en-US" sz="1602" b="1" dirty="0" err="1">
                  <a:solidFill>
                    <a:srgbClr val="000099"/>
                  </a:solidFill>
                </a:rPr>
                <a:t>rB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2349427" y="4103478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3265" y="4122113"/>
            <a:ext cx="3128545" cy="305224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andq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, </a:t>
              </a:r>
              <a:r>
                <a:rPr lang="en-US" sz="1602" b="1" dirty="0" err="1">
                  <a:solidFill>
                    <a:srgbClr val="000099"/>
                  </a:solidFill>
                </a:rPr>
                <a:t>rB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2349427" y="5248068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3265" y="5266702"/>
            <a:ext cx="3128545" cy="305224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xorq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, </a:t>
              </a:r>
              <a:r>
                <a:rPr lang="en-US" sz="1602" b="1" dirty="0" err="1">
                  <a:solidFill>
                    <a:srgbClr val="000099"/>
                  </a:solidFill>
                </a:rPr>
                <a:t>rB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4347" y="1298792"/>
            <a:ext cx="541927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4347" y="2443382"/>
            <a:ext cx="2375024" cy="3401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4347" y="3587971"/>
            <a:ext cx="541927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4347" y="4732561"/>
            <a:ext cx="1505066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2044" y="1052387"/>
            <a:ext cx="2398870" cy="704240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7425" y="1052387"/>
            <a:ext cx="1694629" cy="704240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433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366" y="5412955"/>
            <a:ext cx="7706904" cy="1259049"/>
          </a:xfrm>
        </p:spPr>
        <p:txBody>
          <a:bodyPr/>
          <a:lstStyle/>
          <a:p>
            <a:pPr lvl="1"/>
            <a:r>
              <a:rPr lang="en-US" dirty="0"/>
              <a:t>Like the </a:t>
            </a:r>
            <a:r>
              <a:rPr lang="en-US" dirty="0" smtClean="0"/>
              <a:t>x86-64 </a:t>
            </a:r>
            <a:r>
              <a:rPr lang="en-US" dirty="0" err="1" smtClean="0">
                <a:latin typeface="Courier New" pitchFamily="49" charset="0"/>
              </a:rPr>
              <a:t>movq</a:t>
            </a:r>
            <a:r>
              <a:rPr lang="en-US" dirty="0" smtClean="0"/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Simpler format for memory addresses</a:t>
            </a:r>
          </a:p>
          <a:p>
            <a:pPr lvl="1"/>
            <a:r>
              <a:rPr lang="en-US" dirty="0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5429" y="1432769"/>
            <a:ext cx="8357094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4347" y="1451403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rrmovq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71996" y="1451403"/>
            <a:ext cx="610448" cy="305224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1326" y="2424747"/>
            <a:ext cx="8341197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403343" y="987209"/>
            <a:ext cx="2317539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</a:rPr>
              <a:t>Register </a:t>
            </a:r>
            <a:r>
              <a:rPr lang="en-US" sz="1803" b="1" dirty="0">
                <a:solidFill>
                  <a:srgbClr val="000066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3" b="1" dirty="0">
                <a:solidFill>
                  <a:srgbClr val="000066"/>
                </a:solidFill>
              </a:rPr>
              <a:t>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174426" y="1979187"/>
            <a:ext cx="2535938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</a:rPr>
              <a:t>Immediate </a:t>
            </a:r>
            <a:r>
              <a:rPr lang="en-US" sz="1803" b="1" dirty="0">
                <a:solidFill>
                  <a:srgbClr val="000066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3" b="1" dirty="0">
                <a:solidFill>
                  <a:srgbClr val="000066"/>
                </a:solidFill>
              </a:rPr>
              <a:t> Register</a:t>
            </a:r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503938" y="2443381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irmovq</a:t>
            </a:r>
            <a:r>
              <a:rPr lang="en-US" sz="1602" b="1" dirty="0">
                <a:solidFill>
                  <a:srgbClr val="000099"/>
                </a:solidFill>
              </a:rPr>
              <a:t> V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grpSp>
        <p:nvGrpSpPr>
          <p:cNvPr id="268352" name="Group 64"/>
          <p:cNvGrpSpPr>
            <a:grpSpLocks/>
          </p:cNvGrpSpPr>
          <p:nvPr/>
        </p:nvGrpSpPr>
        <p:grpSpPr bwMode="auto">
          <a:xfrm>
            <a:off x="3022035" y="2443381"/>
            <a:ext cx="610448" cy="305224"/>
            <a:chOff x="2688" y="1632"/>
            <a:chExt cx="384" cy="192"/>
          </a:xfrm>
        </p:grpSpPr>
        <p:sp>
          <p:nvSpPr>
            <p:cNvPr id="268353" name="Rectangle 65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 dirty="0">
                  <a:solidFill>
                    <a:srgbClr val="000066"/>
                  </a:solidFill>
                  <a:latin typeface="Courier New" pitchFamily="49" charset="0"/>
                </a:rPr>
                <a:t>F</a:t>
              </a:r>
            </a:p>
          </p:txBody>
        </p:sp>
        <p:sp>
          <p:nvSpPr>
            <p:cNvPr id="268354" name="Rectangle 66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 dirty="0" err="1">
                  <a:solidFill>
                    <a:srgbClr val="000066"/>
                  </a:solidFill>
                </a:rPr>
                <a:t>rB</a:t>
              </a:r>
              <a:endParaRPr lang="en-US" sz="1803" b="1" dirty="0">
                <a:solidFill>
                  <a:srgbClr val="000066"/>
                </a:solidFill>
              </a:endParaRPr>
            </a:p>
          </p:txBody>
        </p:sp>
        <p:sp>
          <p:nvSpPr>
            <p:cNvPr id="268355" name="Rectangle 67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348" name="Group 60"/>
          <p:cNvGrpSpPr>
            <a:grpSpLocks/>
          </p:cNvGrpSpPr>
          <p:nvPr/>
        </p:nvGrpSpPr>
        <p:grpSpPr bwMode="auto">
          <a:xfrm>
            <a:off x="2411587" y="2443381"/>
            <a:ext cx="610448" cy="305224"/>
            <a:chOff x="1296" y="2544"/>
            <a:chExt cx="384" cy="192"/>
          </a:xfrm>
        </p:grpSpPr>
        <p:sp>
          <p:nvSpPr>
            <p:cNvPr id="268349" name="Rectangle 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8350" name="Rectangle 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51" name="Rectangle 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268356" name="Rectangle 68"/>
          <p:cNvSpPr>
            <a:spLocks noChangeArrowheads="1"/>
          </p:cNvSpPr>
          <p:nvPr/>
        </p:nvSpPr>
        <p:spPr bwMode="auto">
          <a:xfrm>
            <a:off x="3632483" y="2443381"/>
            <a:ext cx="4907428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V</a:t>
            </a:r>
          </a:p>
        </p:txBody>
      </p: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1326" y="3416724"/>
            <a:ext cx="8341197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403344" y="2971164"/>
            <a:ext cx="2278938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</a:rPr>
              <a:t>Register </a:t>
            </a:r>
            <a:r>
              <a:rPr lang="en-US" sz="1803" b="1" dirty="0">
                <a:solidFill>
                  <a:srgbClr val="000066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3" b="1" dirty="0">
                <a:solidFill>
                  <a:srgbClr val="000066"/>
                </a:solidFill>
              </a:rPr>
              <a:t> Memory</a:t>
            </a:r>
          </a:p>
        </p:txBody>
      </p:sp>
      <p:sp>
        <p:nvSpPr>
          <p:cNvPr id="268363" name="Rectangle 75"/>
          <p:cNvSpPr>
            <a:spLocks noChangeArrowheads="1"/>
          </p:cNvSpPr>
          <p:nvPr/>
        </p:nvSpPr>
        <p:spPr bwMode="auto">
          <a:xfrm>
            <a:off x="503938" y="3435359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rmmovq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,</a:t>
            </a:r>
            <a:r>
              <a:rPr lang="en-US" sz="1602" b="1" dirty="0">
                <a:solidFill>
                  <a:srgbClr val="000099"/>
                </a:solidFill>
              </a:rPr>
              <a:t> D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(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r>
              <a:rPr lang="en-US" sz="1602" b="1" dirty="0">
                <a:solidFill>
                  <a:srgbClr val="000099"/>
                </a:solidFill>
              </a:rPr>
              <a:t>)</a:t>
            </a:r>
          </a:p>
        </p:txBody>
      </p:sp>
      <p:grpSp>
        <p:nvGrpSpPr>
          <p:cNvPr id="268365" name="Group 77"/>
          <p:cNvGrpSpPr>
            <a:grpSpLocks/>
          </p:cNvGrpSpPr>
          <p:nvPr/>
        </p:nvGrpSpPr>
        <p:grpSpPr bwMode="auto">
          <a:xfrm>
            <a:off x="2411587" y="3435359"/>
            <a:ext cx="610448" cy="305224"/>
            <a:chOff x="1296" y="2544"/>
            <a:chExt cx="384" cy="192"/>
          </a:xfrm>
        </p:grpSpPr>
        <p:sp>
          <p:nvSpPr>
            <p:cNvPr id="268366" name="Rectangle 7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8367" name="Rectangle 7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68" name="Rectangle 8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369" name="Group 81"/>
          <p:cNvGrpSpPr>
            <a:grpSpLocks/>
          </p:cNvGrpSpPr>
          <p:nvPr/>
        </p:nvGrpSpPr>
        <p:grpSpPr bwMode="auto">
          <a:xfrm>
            <a:off x="3022035" y="3435359"/>
            <a:ext cx="610448" cy="305224"/>
            <a:chOff x="2688" y="1632"/>
            <a:chExt cx="384" cy="192"/>
          </a:xfrm>
        </p:grpSpPr>
        <p:sp>
          <p:nvSpPr>
            <p:cNvPr id="268370" name="Rectangle 82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268371" name="Rectangle 83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268372" name="Rectangle 84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268373" name="Rectangle 85"/>
          <p:cNvSpPr>
            <a:spLocks noChangeArrowheads="1"/>
          </p:cNvSpPr>
          <p:nvPr/>
        </p:nvSpPr>
        <p:spPr bwMode="auto">
          <a:xfrm>
            <a:off x="3632483" y="3435359"/>
            <a:ext cx="4907428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D</a:t>
            </a:r>
          </a:p>
        </p:txBody>
      </p: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1326" y="4485008"/>
            <a:ext cx="8341197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403344" y="4039448"/>
            <a:ext cx="2278938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</a:rPr>
              <a:t>Memory </a:t>
            </a:r>
            <a:r>
              <a:rPr lang="en-US" sz="1803" b="1" dirty="0">
                <a:solidFill>
                  <a:srgbClr val="000066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3" b="1" dirty="0">
                <a:solidFill>
                  <a:srgbClr val="000066"/>
                </a:solidFill>
              </a:rPr>
              <a:t> Register</a:t>
            </a:r>
          </a:p>
        </p:txBody>
      </p:sp>
      <p:sp>
        <p:nvSpPr>
          <p:cNvPr id="268377" name="Rectangle 89"/>
          <p:cNvSpPr>
            <a:spLocks noChangeArrowheads="1"/>
          </p:cNvSpPr>
          <p:nvPr/>
        </p:nvSpPr>
        <p:spPr bwMode="auto">
          <a:xfrm>
            <a:off x="503938" y="4503643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mrmovq</a:t>
            </a:r>
            <a:r>
              <a:rPr lang="en-US" sz="1602" b="1" dirty="0">
                <a:solidFill>
                  <a:srgbClr val="000099"/>
                </a:solidFill>
              </a:rPr>
              <a:t> D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(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r>
              <a:rPr lang="en-US" sz="1602" b="1" dirty="0">
                <a:solidFill>
                  <a:srgbClr val="000099"/>
                </a:solidFill>
              </a:rPr>
              <a:t>),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endParaRPr lang="en-US" sz="1602" b="1" dirty="0">
              <a:solidFill>
                <a:srgbClr val="000099"/>
              </a:solidFill>
              <a:latin typeface="Courier New" pitchFamily="49" charset="0"/>
            </a:endParaRPr>
          </a:p>
        </p:txBody>
      </p:sp>
      <p:grpSp>
        <p:nvGrpSpPr>
          <p:cNvPr id="268379" name="Group 91"/>
          <p:cNvGrpSpPr>
            <a:grpSpLocks/>
          </p:cNvGrpSpPr>
          <p:nvPr/>
        </p:nvGrpSpPr>
        <p:grpSpPr bwMode="auto">
          <a:xfrm>
            <a:off x="2411587" y="4503643"/>
            <a:ext cx="610448" cy="305224"/>
            <a:chOff x="1296" y="2544"/>
            <a:chExt cx="384" cy="192"/>
          </a:xfrm>
        </p:grpSpPr>
        <p:sp>
          <p:nvSpPr>
            <p:cNvPr id="268380" name="Rectangle 9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68381" name="Rectangle 9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382" name="Rectangle 9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383" name="Group 95"/>
          <p:cNvGrpSpPr>
            <a:grpSpLocks/>
          </p:cNvGrpSpPr>
          <p:nvPr/>
        </p:nvGrpSpPr>
        <p:grpSpPr bwMode="auto">
          <a:xfrm>
            <a:off x="3022035" y="4503643"/>
            <a:ext cx="610448" cy="305224"/>
            <a:chOff x="2688" y="1632"/>
            <a:chExt cx="384" cy="192"/>
          </a:xfrm>
        </p:grpSpPr>
        <p:sp>
          <p:nvSpPr>
            <p:cNvPr id="268384" name="Rectangle 96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268385" name="Rectangle 97"/>
            <p:cNvSpPr>
              <a:spLocks noChangeArrowheads="1"/>
            </p:cNvSpPr>
            <p:nvPr/>
          </p:nvSpPr>
          <p:spPr bwMode="auto">
            <a:xfrm>
              <a:off x="2880" y="1632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</a:rPr>
                <a:t>rB</a:t>
              </a:r>
            </a:p>
          </p:txBody>
        </p:sp>
        <p:sp>
          <p:nvSpPr>
            <p:cNvPr id="268386" name="Rectangle 98"/>
            <p:cNvSpPr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  <a:latin typeface="Courier New" pitchFamily="49" charset="0"/>
              </a:endParaRPr>
            </a:p>
          </p:txBody>
        </p:sp>
      </p:grpSp>
      <p:sp>
        <p:nvSpPr>
          <p:cNvPr id="268387" name="Rectangle 99"/>
          <p:cNvSpPr>
            <a:spLocks noChangeArrowheads="1"/>
          </p:cNvSpPr>
          <p:nvPr/>
        </p:nvSpPr>
        <p:spPr bwMode="auto">
          <a:xfrm>
            <a:off x="3632483" y="4503643"/>
            <a:ext cx="4907428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36605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298865" y="2526488"/>
            <a:ext cx="2975933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auto">
          <a:xfrm>
            <a:off x="298865" y="3518466"/>
            <a:ext cx="2975933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298865" y="4510443"/>
            <a:ext cx="2975933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38" name="Rectangle 53"/>
          <p:cNvSpPr>
            <a:spLocks noChangeArrowheads="1"/>
          </p:cNvSpPr>
          <p:nvPr/>
        </p:nvSpPr>
        <p:spPr bwMode="auto">
          <a:xfrm>
            <a:off x="298865" y="1464563"/>
            <a:ext cx="2975933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3656328" y="2532847"/>
            <a:ext cx="2975933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3656328" y="3524824"/>
            <a:ext cx="2975933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3656328" y="4516802"/>
            <a:ext cx="2975933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3656328" y="1470922"/>
            <a:ext cx="2975933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738993" y="1451403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irmovq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$0xabcd,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rdx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530" y="1451403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$0xabcd,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rdx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3580022" y="1902880"/>
            <a:ext cx="373899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30 82 cd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ab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00 00 00 00 00 00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836" y="1069874"/>
            <a:ext cx="837841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X86-64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818479" y="1069874"/>
            <a:ext cx="837841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Y86-64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2359127" y="1902881"/>
            <a:ext cx="1286754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Encoding: 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738993" y="2513328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rrmovq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rsp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,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rbx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530" y="2513328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rsp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, 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rbx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3580022" y="2971164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20 43</a:t>
            </a:r>
            <a:endParaRPr lang="en-US" sz="1602" b="1">
              <a:solidFill>
                <a:srgbClr val="000099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738993" y="3505306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mrmovq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-12(%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rbp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),%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rcx</a:t>
            </a:r>
            <a:endParaRPr lang="en-US" sz="1602" b="1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530" y="3505306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-12(%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rbp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),%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rcx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3885246" y="3963142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50 15 f4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ff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738993" y="4497284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rmmovq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%rsi,0x41c(%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rsp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530" y="4497284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movq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 %rsi,0x41c(%</a:t>
            </a: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rsp</a:t>
            </a: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)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3885246" y="5031426"/>
            <a:ext cx="2212873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99"/>
                </a:solidFill>
                <a:latin typeface="Courier New" pitchFamily="49" charset="0"/>
              </a:rPr>
              <a:t>40 64 1c 04 00 00 00 00 00 00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419300" y="-673595"/>
            <a:ext cx="9252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359127" y="2971164"/>
            <a:ext cx="1286754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Encoding: 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359127" y="3963142"/>
            <a:ext cx="1286754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Encoding: 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359127" y="5031426"/>
            <a:ext cx="1286754" cy="34249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3300"/>
                </a:solidFill>
              </a:rPr>
              <a:t>Encoding: </a:t>
            </a:r>
          </a:p>
        </p:txBody>
      </p:sp>
    </p:spTree>
    <p:extLst>
      <p:ext uri="{BB962C8B-B14F-4D97-AF65-F5344CB8AC3E}">
        <p14:creationId xmlns:p14="http://schemas.microsoft.com/office/powerpoint/2010/main" val="2020004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Move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0792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Split into four different instructions</a:t>
            </a:r>
            <a:endParaRPr lang="en-US" sz="2000" dirty="0"/>
          </a:p>
          <a:p>
            <a:r>
              <a:rPr lang="en-US" sz="2000" dirty="0"/>
              <a:t>Explicitly indicates form of source  (1</a:t>
            </a:r>
            <a:r>
              <a:rPr lang="en-US" sz="2000" baseline="30000" dirty="0"/>
              <a:t>st</a:t>
            </a:r>
            <a:r>
              <a:rPr lang="en-US" sz="2000" dirty="0"/>
              <a:t> char of instruction name) and destination (2</a:t>
            </a:r>
            <a:r>
              <a:rPr lang="en-US" sz="2000" baseline="30000" dirty="0"/>
              <a:t>nd</a:t>
            </a:r>
            <a:r>
              <a:rPr lang="en-US" sz="2000" dirty="0"/>
              <a:t> char of instruction name)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Immediate (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Register (r)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Memory (m) – base + displacement </a:t>
            </a:r>
            <a:r>
              <a:rPr lang="en-US" sz="2000" dirty="0" smtClean="0"/>
              <a:t>format</a:t>
            </a:r>
          </a:p>
          <a:p>
            <a:r>
              <a:rPr lang="en-US" sz="2000" dirty="0" smtClean="0"/>
              <a:t>Either Source, Destination or both must be a register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4" name="Group 204"/>
          <p:cNvGrpSpPr>
            <a:grpSpLocks/>
          </p:cNvGrpSpPr>
          <p:nvPr/>
        </p:nvGrpSpPr>
        <p:grpSpPr bwMode="auto">
          <a:xfrm>
            <a:off x="516835" y="4465984"/>
            <a:ext cx="3124200" cy="304800"/>
            <a:chOff x="336" y="1344"/>
            <a:chExt cx="1968" cy="192"/>
          </a:xfrm>
        </p:grpSpPr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dirty="0" err="1">
                  <a:latin typeface="Courier New" pitchFamily="49" charset="0"/>
                </a:rPr>
                <a:t>r</a:t>
              </a:r>
              <a:r>
                <a:rPr lang="en-US" sz="1400" dirty="0" err="1" smtClean="0">
                  <a:latin typeface="Courier New" pitchFamily="49" charset="0"/>
                </a:rPr>
                <a:t>rm</a:t>
              </a:r>
              <a:r>
                <a:rPr lang="en-US" sz="1400" b="0" dirty="0" err="1" smtClean="0">
                  <a:latin typeface="Courier New" pitchFamily="49" charset="0"/>
                </a:rPr>
                <a:t>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46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51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52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40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47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48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49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50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516835" y="4923184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55" name="Group 200"/>
          <p:cNvGrpSpPr>
            <a:grpSpLocks/>
          </p:cNvGrpSpPr>
          <p:nvPr/>
        </p:nvGrpSpPr>
        <p:grpSpPr bwMode="auto">
          <a:xfrm>
            <a:off x="2421835" y="4923184"/>
            <a:ext cx="609600" cy="304800"/>
            <a:chOff x="1536" y="1632"/>
            <a:chExt cx="384" cy="192"/>
          </a:xfrm>
        </p:grpSpPr>
        <p:sp>
          <p:nvSpPr>
            <p:cNvPr id="56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57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8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59" name="Group 199"/>
          <p:cNvGrpSpPr>
            <a:grpSpLocks/>
          </p:cNvGrpSpPr>
          <p:nvPr/>
        </p:nvGrpSpPr>
        <p:grpSpPr bwMode="auto">
          <a:xfrm>
            <a:off x="3031435" y="4923184"/>
            <a:ext cx="609600" cy="304800"/>
            <a:chOff x="1920" y="1632"/>
            <a:chExt cx="384" cy="192"/>
          </a:xfrm>
        </p:grpSpPr>
        <p:sp>
          <p:nvSpPr>
            <p:cNvPr id="60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61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62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3641035" y="4923184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/>
              <a:t>V</a:t>
            </a:r>
          </a:p>
        </p:txBody>
      </p:sp>
      <p:sp>
        <p:nvSpPr>
          <p:cNvPr id="64" name="Rectangle 69"/>
          <p:cNvSpPr>
            <a:spLocks noChangeArrowheads="1"/>
          </p:cNvSpPr>
          <p:nvPr/>
        </p:nvSpPr>
        <p:spPr bwMode="auto">
          <a:xfrm>
            <a:off x="516835" y="5380384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65" name="Group 197"/>
          <p:cNvGrpSpPr>
            <a:grpSpLocks/>
          </p:cNvGrpSpPr>
          <p:nvPr/>
        </p:nvGrpSpPr>
        <p:grpSpPr bwMode="auto">
          <a:xfrm>
            <a:off x="2421835" y="5380384"/>
            <a:ext cx="609600" cy="304800"/>
            <a:chOff x="1536" y="1920"/>
            <a:chExt cx="384" cy="192"/>
          </a:xfrm>
        </p:grpSpPr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69" name="Group 196"/>
          <p:cNvGrpSpPr>
            <a:grpSpLocks/>
          </p:cNvGrpSpPr>
          <p:nvPr/>
        </p:nvGrpSpPr>
        <p:grpSpPr bwMode="auto">
          <a:xfrm>
            <a:off x="3031435" y="5380384"/>
            <a:ext cx="609600" cy="304800"/>
            <a:chOff x="1920" y="1920"/>
            <a:chExt cx="384" cy="192"/>
          </a:xfrm>
        </p:grpSpPr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71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73" name="Rectangle 78"/>
          <p:cNvSpPr>
            <a:spLocks noChangeArrowheads="1"/>
          </p:cNvSpPr>
          <p:nvPr/>
        </p:nvSpPr>
        <p:spPr bwMode="auto">
          <a:xfrm>
            <a:off x="3641035" y="5380384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74" name="Rectangle 80"/>
          <p:cNvSpPr>
            <a:spLocks noChangeArrowheads="1"/>
          </p:cNvSpPr>
          <p:nvPr/>
        </p:nvSpPr>
        <p:spPr bwMode="auto">
          <a:xfrm>
            <a:off x="516835" y="5837584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75" name="Group 194"/>
          <p:cNvGrpSpPr>
            <a:grpSpLocks/>
          </p:cNvGrpSpPr>
          <p:nvPr/>
        </p:nvGrpSpPr>
        <p:grpSpPr bwMode="auto">
          <a:xfrm>
            <a:off x="2421835" y="5837584"/>
            <a:ext cx="609600" cy="304800"/>
            <a:chOff x="1536" y="2208"/>
            <a:chExt cx="384" cy="192"/>
          </a:xfrm>
        </p:grpSpPr>
        <p:sp>
          <p:nvSpPr>
            <p:cNvPr id="76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77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78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79" name="Group 193"/>
          <p:cNvGrpSpPr>
            <a:grpSpLocks/>
          </p:cNvGrpSpPr>
          <p:nvPr/>
        </p:nvGrpSpPr>
        <p:grpSpPr bwMode="auto">
          <a:xfrm>
            <a:off x="3031435" y="5837584"/>
            <a:ext cx="609600" cy="304800"/>
            <a:chOff x="1920" y="2208"/>
            <a:chExt cx="384" cy="192"/>
          </a:xfrm>
        </p:grpSpPr>
        <p:sp>
          <p:nvSpPr>
            <p:cNvPr id="80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81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82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3641035" y="5837584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72132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277" y="1222485"/>
            <a:ext cx="4336723" cy="5220601"/>
          </a:xfrm>
        </p:spPr>
        <p:txBody>
          <a:bodyPr/>
          <a:lstStyle/>
          <a:p>
            <a:pPr lvl="1"/>
            <a:r>
              <a:rPr lang="en-US" dirty="0"/>
              <a:t>Refer to generically as </a:t>
            </a:r>
            <a:r>
              <a:rPr lang="en-US" dirty="0" smtClean="0"/>
              <a:t>“</a:t>
            </a:r>
            <a:r>
              <a:rPr lang="en-US" dirty="0" err="1" smtClean="0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/>
              <a:t>Variants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rrmovq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(Conditionally) copy value from source to destination register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8041" y="1280157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 dirty="0">
              <a:solidFill>
                <a:srgbClr val="000066"/>
              </a:solidFill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6959" y="129879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rrmovq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836" y="917261"/>
            <a:ext cx="2216184" cy="314369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8041" y="2043217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6959" y="206185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cmovle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836" y="1680321"/>
            <a:ext cx="2635736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8041" y="2806276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6959" y="282491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cmovl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836" y="2443381"/>
            <a:ext cx="1764576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8041" y="3569336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6959" y="358797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cmove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836" y="3206441"/>
            <a:ext cx="1855190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8041" y="4332396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6959" y="435103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cmovne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836" y="3969501"/>
            <a:ext cx="2251026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8041" y="5095456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6959" y="5114090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cmovge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836" y="4732560"/>
            <a:ext cx="2898038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8041" y="5858516"/>
            <a:ext cx="462446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6959" y="5877150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cmovg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rA</a:t>
            </a:r>
            <a:r>
              <a:rPr lang="en-US" sz="1602" b="1" dirty="0">
                <a:solidFill>
                  <a:srgbClr val="000099"/>
                </a:solidFill>
              </a:rPr>
              <a:t>, </a:t>
            </a:r>
            <a:r>
              <a:rPr lang="en-US" sz="1602" b="1" dirty="0" err="1">
                <a:solidFill>
                  <a:srgbClr val="000099"/>
                </a:solidFill>
              </a:rPr>
              <a:t>rB</a:t>
            </a:r>
            <a:endParaRPr lang="en-US" sz="1602" b="1" dirty="0">
              <a:solidFill>
                <a:srgbClr val="000099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836" y="5495620"/>
            <a:ext cx="2026878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Move 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4798" y="1292433"/>
            <a:ext cx="610448" cy="305224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85246" y="1292433"/>
            <a:ext cx="610448" cy="305224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4798" y="2055492"/>
            <a:ext cx="610448" cy="305224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85246" y="2055492"/>
            <a:ext cx="610448" cy="305224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4798" y="2818552"/>
            <a:ext cx="610448" cy="305224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85246" y="2818552"/>
            <a:ext cx="610448" cy="305224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4798" y="3581612"/>
            <a:ext cx="610448" cy="305224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85246" y="3581612"/>
            <a:ext cx="610448" cy="305224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4798" y="4344672"/>
            <a:ext cx="610448" cy="305224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85246" y="4344672"/>
            <a:ext cx="610448" cy="305224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4798" y="5107732"/>
            <a:ext cx="610448" cy="305224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85246" y="5107732"/>
            <a:ext cx="610448" cy="305224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4798" y="5870791"/>
            <a:ext cx="610448" cy="305224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85246" y="5870791"/>
            <a:ext cx="610448" cy="305224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80342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1925" y="2284410"/>
            <a:ext cx="6486008" cy="3433769"/>
          </a:xfrm>
        </p:spPr>
        <p:txBody>
          <a:bodyPr/>
          <a:lstStyle/>
          <a:p>
            <a:pPr lvl="1"/>
            <a:r>
              <a:rPr lang="en-US" dirty="0"/>
              <a:t>Refer to generically as “</a:t>
            </a:r>
            <a:r>
              <a:rPr lang="en-US" dirty="0" err="1">
                <a:latin typeface="Courier New" pitchFamily="49" charset="0"/>
              </a:rPr>
              <a:t>jXX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</a:t>
            </a:r>
            <a:r>
              <a:rPr lang="en-US" dirty="0" smtClean="0"/>
              <a:t>” </a:t>
            </a:r>
            <a:r>
              <a:rPr lang="en-US" dirty="0" err="1" smtClean="0"/>
              <a:t>fn</a:t>
            </a:r>
            <a:endParaRPr lang="en-US" dirty="0"/>
          </a:p>
          <a:p>
            <a:pPr lvl="1"/>
            <a:r>
              <a:rPr lang="en-US" dirty="0"/>
              <a:t>Based on values of condition codes</a:t>
            </a:r>
          </a:p>
          <a:p>
            <a:pPr lvl="1"/>
            <a:r>
              <a:rPr lang="en-US" dirty="0"/>
              <a:t>Same as </a:t>
            </a:r>
            <a:r>
              <a:rPr lang="en-US" dirty="0" smtClean="0"/>
              <a:t>x86-64 counterparts</a:t>
            </a:r>
            <a:endParaRPr lang="en-US" dirty="0"/>
          </a:p>
          <a:p>
            <a:pPr lvl="1"/>
            <a:r>
              <a:rPr lang="en-US" dirty="0"/>
              <a:t>Encode full destination address</a:t>
            </a:r>
          </a:p>
          <a:p>
            <a:pPr lvl="2"/>
            <a:r>
              <a:rPr lang="en-US" dirty="0"/>
              <a:t>Unlike PC-relative addressing seen in </a:t>
            </a:r>
            <a:r>
              <a:rPr lang="en-US" dirty="0" smtClean="0"/>
              <a:t>x86-64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8041" y="1280157"/>
            <a:ext cx="6907280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6959" y="129879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 dirty="0" err="1">
                <a:solidFill>
                  <a:srgbClr val="000099"/>
                </a:solidFill>
                <a:latin typeface="Courier New" pitchFamily="49" charset="0"/>
              </a:rPr>
              <a:t>jXX</a:t>
            </a:r>
            <a:r>
              <a:rPr lang="en-US" sz="1602" b="1" dirty="0">
                <a:solidFill>
                  <a:srgbClr val="000099"/>
                </a:solidFill>
              </a:rPr>
              <a:t> </a:t>
            </a:r>
            <a:r>
              <a:rPr lang="en-US" sz="1602" b="1" dirty="0" err="1">
                <a:solidFill>
                  <a:srgbClr val="000099"/>
                </a:solidFill>
              </a:rPr>
              <a:t>Dest</a:t>
            </a:r>
            <a:endParaRPr lang="en-US" sz="1602" b="1" dirty="0">
              <a:solidFill>
                <a:srgbClr val="000099"/>
              </a:solidFill>
            </a:endParaRP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31343" y="1298791"/>
            <a:ext cx="610448" cy="305224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</a:rPr>
                <a:t>fn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836" y="917262"/>
            <a:ext cx="2135621" cy="31847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(Conditionally)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41791" y="129879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</p:spTree>
    <p:extLst>
      <p:ext uri="{BB962C8B-B14F-4D97-AF65-F5344CB8AC3E}">
        <p14:creationId xmlns:p14="http://schemas.microsoft.com/office/powerpoint/2010/main" val="12653085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8041" y="1280157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6959" y="129879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jmp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367" name="Group 7"/>
          <p:cNvGrpSpPr>
            <a:grpSpLocks/>
          </p:cNvGrpSpPr>
          <p:nvPr/>
        </p:nvGrpSpPr>
        <p:grpSpPr bwMode="auto">
          <a:xfrm>
            <a:off x="1831343" y="1298791"/>
            <a:ext cx="610448" cy="305224"/>
            <a:chOff x="1296" y="2544"/>
            <a:chExt cx="384" cy="192"/>
          </a:xfrm>
        </p:grpSpPr>
        <p:sp>
          <p:nvSpPr>
            <p:cNvPr id="2713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3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13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836" y="917262"/>
            <a:ext cx="2238309" cy="3147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Unconditionally</a:t>
            </a:r>
          </a:p>
        </p:txBody>
      </p:sp>
      <p:sp>
        <p:nvSpPr>
          <p:cNvPr id="271424" name="Rectangle 64"/>
          <p:cNvSpPr>
            <a:spLocks noChangeArrowheads="1"/>
          </p:cNvSpPr>
          <p:nvPr/>
        </p:nvSpPr>
        <p:spPr bwMode="auto">
          <a:xfrm>
            <a:off x="2441791" y="129879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8041" y="2043217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6959" y="206185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jle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484" name="Group 124"/>
          <p:cNvGrpSpPr>
            <a:grpSpLocks/>
          </p:cNvGrpSpPr>
          <p:nvPr/>
        </p:nvGrpSpPr>
        <p:grpSpPr bwMode="auto">
          <a:xfrm>
            <a:off x="1831343" y="2061851"/>
            <a:ext cx="610448" cy="305224"/>
            <a:chOff x="1296" y="2544"/>
            <a:chExt cx="384" cy="192"/>
          </a:xfrm>
        </p:grpSpPr>
        <p:sp>
          <p:nvSpPr>
            <p:cNvPr id="271485" name="Rectangle 125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86" name="Rectangle 126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71487" name="Rectangle 127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836" y="1680321"/>
            <a:ext cx="2635736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Less or Equal</a:t>
            </a:r>
          </a:p>
        </p:txBody>
      </p:sp>
      <p:sp>
        <p:nvSpPr>
          <p:cNvPr id="271489" name="Rectangle 129"/>
          <p:cNvSpPr>
            <a:spLocks noChangeArrowheads="1"/>
          </p:cNvSpPr>
          <p:nvPr/>
        </p:nvSpPr>
        <p:spPr bwMode="auto">
          <a:xfrm>
            <a:off x="2441791" y="206185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8041" y="2806276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6959" y="282491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jl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493" name="Group 133"/>
          <p:cNvGrpSpPr>
            <a:grpSpLocks/>
          </p:cNvGrpSpPr>
          <p:nvPr/>
        </p:nvGrpSpPr>
        <p:grpSpPr bwMode="auto">
          <a:xfrm>
            <a:off x="1831343" y="2824911"/>
            <a:ext cx="610448" cy="305224"/>
            <a:chOff x="1296" y="2544"/>
            <a:chExt cx="384" cy="192"/>
          </a:xfrm>
        </p:grpSpPr>
        <p:sp>
          <p:nvSpPr>
            <p:cNvPr id="271494" name="Rectangle 1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495" name="Rectangle 1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71496" name="Rectangle 1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836" y="2443381"/>
            <a:ext cx="1764576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Less</a:t>
            </a:r>
          </a:p>
        </p:txBody>
      </p:sp>
      <p:sp>
        <p:nvSpPr>
          <p:cNvPr id="271498" name="Rectangle 138"/>
          <p:cNvSpPr>
            <a:spLocks noChangeArrowheads="1"/>
          </p:cNvSpPr>
          <p:nvPr/>
        </p:nvSpPr>
        <p:spPr bwMode="auto">
          <a:xfrm>
            <a:off x="2441791" y="282491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8041" y="3569336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6959" y="358797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je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502" name="Group 142"/>
          <p:cNvGrpSpPr>
            <a:grpSpLocks/>
          </p:cNvGrpSpPr>
          <p:nvPr/>
        </p:nvGrpSpPr>
        <p:grpSpPr bwMode="auto">
          <a:xfrm>
            <a:off x="1831343" y="3587971"/>
            <a:ext cx="610448" cy="305224"/>
            <a:chOff x="1296" y="2544"/>
            <a:chExt cx="384" cy="192"/>
          </a:xfrm>
        </p:grpSpPr>
        <p:sp>
          <p:nvSpPr>
            <p:cNvPr id="271503" name="Rectangle 143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04" name="Rectangle 144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71505" name="Rectangle 145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836" y="3206441"/>
            <a:ext cx="1855190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Equal</a:t>
            </a:r>
          </a:p>
        </p:txBody>
      </p:sp>
      <p:sp>
        <p:nvSpPr>
          <p:cNvPr id="271507" name="Rectangle 147"/>
          <p:cNvSpPr>
            <a:spLocks noChangeArrowheads="1"/>
          </p:cNvSpPr>
          <p:nvPr/>
        </p:nvSpPr>
        <p:spPr bwMode="auto">
          <a:xfrm>
            <a:off x="2441791" y="358797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8041" y="4332396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6959" y="4351031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jne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511" name="Group 151"/>
          <p:cNvGrpSpPr>
            <a:grpSpLocks/>
          </p:cNvGrpSpPr>
          <p:nvPr/>
        </p:nvGrpSpPr>
        <p:grpSpPr bwMode="auto">
          <a:xfrm>
            <a:off x="1831343" y="4351031"/>
            <a:ext cx="610448" cy="305224"/>
            <a:chOff x="1296" y="2544"/>
            <a:chExt cx="384" cy="192"/>
          </a:xfrm>
        </p:grpSpPr>
        <p:sp>
          <p:nvSpPr>
            <p:cNvPr id="271512" name="Rectangle 152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13" name="Rectangle 153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71514" name="Rectangle 154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836" y="3969501"/>
            <a:ext cx="2273972" cy="31469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Not Equal</a:t>
            </a:r>
          </a:p>
        </p:txBody>
      </p:sp>
      <p:sp>
        <p:nvSpPr>
          <p:cNvPr id="271516" name="Rectangle 156"/>
          <p:cNvSpPr>
            <a:spLocks noChangeArrowheads="1"/>
          </p:cNvSpPr>
          <p:nvPr/>
        </p:nvSpPr>
        <p:spPr bwMode="auto">
          <a:xfrm>
            <a:off x="2441791" y="4351031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8041" y="5095456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6959" y="5114090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jge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520" name="Group 160"/>
          <p:cNvGrpSpPr>
            <a:grpSpLocks/>
          </p:cNvGrpSpPr>
          <p:nvPr/>
        </p:nvGrpSpPr>
        <p:grpSpPr bwMode="auto">
          <a:xfrm>
            <a:off x="1831343" y="5114090"/>
            <a:ext cx="610448" cy="305224"/>
            <a:chOff x="1296" y="2544"/>
            <a:chExt cx="384" cy="192"/>
          </a:xfrm>
        </p:grpSpPr>
        <p:sp>
          <p:nvSpPr>
            <p:cNvPr id="271521" name="Rectangle 16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22" name="Rectangle 16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71523" name="Rectangle 16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836" y="4732560"/>
            <a:ext cx="2898038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Greater or Equal</a:t>
            </a:r>
          </a:p>
        </p:txBody>
      </p:sp>
      <p:sp>
        <p:nvSpPr>
          <p:cNvPr id="271525" name="Rectangle 165"/>
          <p:cNvSpPr>
            <a:spLocks noChangeArrowheads="1"/>
          </p:cNvSpPr>
          <p:nvPr/>
        </p:nvSpPr>
        <p:spPr bwMode="auto">
          <a:xfrm>
            <a:off x="2441791" y="5114090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8041" y="5858516"/>
            <a:ext cx="6983586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6959" y="5877150"/>
            <a:ext cx="1114386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jg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1529" name="Group 169"/>
          <p:cNvGrpSpPr>
            <a:grpSpLocks/>
          </p:cNvGrpSpPr>
          <p:nvPr/>
        </p:nvGrpSpPr>
        <p:grpSpPr bwMode="auto">
          <a:xfrm>
            <a:off x="1831343" y="5877150"/>
            <a:ext cx="610448" cy="305224"/>
            <a:chOff x="1296" y="2544"/>
            <a:chExt cx="384" cy="192"/>
          </a:xfrm>
        </p:grpSpPr>
        <p:sp>
          <p:nvSpPr>
            <p:cNvPr id="271530" name="Rectangle 1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71531" name="Rectangle 1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71532" name="Rectangle 1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836" y="5495620"/>
            <a:ext cx="2026878" cy="31317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2" b="1" dirty="0">
                <a:solidFill>
                  <a:srgbClr val="000066"/>
                </a:solidFill>
              </a:rPr>
              <a:t>Jump When Greater</a:t>
            </a:r>
          </a:p>
        </p:txBody>
      </p:sp>
      <p:sp>
        <p:nvSpPr>
          <p:cNvPr id="271534" name="Rectangle 174"/>
          <p:cNvSpPr>
            <a:spLocks noChangeArrowheads="1"/>
          </p:cNvSpPr>
          <p:nvPr/>
        </p:nvSpPr>
        <p:spPr bwMode="auto">
          <a:xfrm>
            <a:off x="2441791" y="5877150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</p:spTree>
    <p:extLst>
      <p:ext uri="{BB962C8B-B14F-4D97-AF65-F5344CB8AC3E}">
        <p14:creationId xmlns:p14="http://schemas.microsoft.com/office/powerpoint/2010/main" val="3854155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2687" y="1222485"/>
            <a:ext cx="4934453" cy="5220601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</a:t>
            </a:r>
            <a:r>
              <a:rPr lang="en-US" dirty="0" smtClean="0"/>
              <a:t>Y86-64 </a:t>
            </a:r>
            <a:r>
              <a:rPr lang="en-US" dirty="0"/>
              <a:t>(and </a:t>
            </a:r>
            <a:r>
              <a:rPr lang="en-US" dirty="0" smtClean="0"/>
              <a:t>x86-64) </a:t>
            </a:r>
            <a:r>
              <a:rPr lang="en-US" dirty="0"/>
              <a:t>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214302" y="1661688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2214302" y="1966912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2214302" y="2272136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2214302" y="4408703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2214302" y="4713927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2214302" y="5019151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2214302" y="5324375"/>
            <a:ext cx="92526" cy="34249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71012" y="5460647"/>
            <a:ext cx="38153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52543" y="5308035"/>
            <a:ext cx="647320" cy="3467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50117" y="2595993"/>
            <a:ext cx="1220896" cy="183134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•</a:t>
            </a:r>
            <a:endParaRPr lang="en-US" sz="1803" b="1">
              <a:solidFill>
                <a:srgbClr val="000066"/>
              </a:solidFill>
              <a:latin typeface="Courier New" pitchFamily="49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•</a:t>
            </a:r>
            <a:endParaRPr lang="en-US" sz="1803" b="1">
              <a:solidFill>
                <a:srgbClr val="000066"/>
              </a:solidFill>
              <a:latin typeface="Courier New" pitchFamily="49" charset="0"/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9366" y="1832933"/>
            <a:ext cx="0" cy="366268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918" y="3206441"/>
            <a:ext cx="1373508" cy="64224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Increasing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9813" y="5648233"/>
            <a:ext cx="1755038" cy="3401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3507" y="1069874"/>
            <a:ext cx="1755038" cy="58819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Stack “Bottom”</a:t>
            </a:r>
          </a:p>
        </p:txBody>
      </p:sp>
    </p:spTree>
    <p:extLst>
      <p:ext uri="{BB962C8B-B14F-4D97-AF65-F5344CB8AC3E}">
        <p14:creationId xmlns:p14="http://schemas.microsoft.com/office/powerpoint/2010/main" val="2073788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448" y="1985545"/>
            <a:ext cx="7706904" cy="1557914"/>
          </a:xfrm>
        </p:spPr>
        <p:txBody>
          <a:bodyPr/>
          <a:lstStyle/>
          <a:p>
            <a:pPr lvl="1"/>
            <a:r>
              <a:rPr lang="en-US" dirty="0"/>
              <a:t>Decrement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lvl="1"/>
            <a:r>
              <a:rPr lang="en-US" dirty="0"/>
              <a:t>Store word from </a:t>
            </a:r>
            <a:r>
              <a:rPr lang="en-US" dirty="0" err="1"/>
              <a:t>rA</a:t>
            </a:r>
            <a:r>
              <a:rPr lang="en-US" dirty="0"/>
              <a:t> to memory at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Like </a:t>
            </a:r>
            <a:r>
              <a:rPr lang="en-US" dirty="0" smtClean="0"/>
              <a:t>x86-64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Read word from memory at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Save in </a:t>
            </a:r>
            <a:r>
              <a:rPr lang="en-US" dirty="0" err="1"/>
              <a:t>rA</a:t>
            </a:r>
            <a:endParaRPr lang="en-US" dirty="0"/>
          </a:p>
          <a:p>
            <a:pPr lvl="1"/>
            <a:r>
              <a:rPr lang="en-US" dirty="0"/>
              <a:t>Increment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8</a:t>
            </a:r>
            <a:endParaRPr lang="en-US" dirty="0"/>
          </a:p>
          <a:p>
            <a:pPr lvl="1"/>
            <a:r>
              <a:rPr lang="en-US" dirty="0"/>
              <a:t>Like </a:t>
            </a:r>
            <a:r>
              <a:rPr lang="en-US" dirty="0" smtClean="0"/>
              <a:t>x86-64</a:t>
            </a:r>
            <a:endParaRPr lang="en-US" dirty="0"/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40653" y="1432329"/>
            <a:ext cx="3327258" cy="341788"/>
            <a:chOff x="403" y="900"/>
            <a:chExt cx="2093" cy="215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900"/>
              <a:ext cx="2093" cy="21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pushq</a:t>
              </a:r>
              <a:r>
                <a:rPr lang="en-US" sz="1602" b="1" dirty="0">
                  <a:solidFill>
                    <a:srgbClr val="000099"/>
                  </a:solidFill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40653" y="3492591"/>
            <a:ext cx="3327258" cy="341788"/>
            <a:chOff x="403" y="900"/>
            <a:chExt cx="2093" cy="215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900"/>
              <a:ext cx="2093" cy="21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popq</a:t>
              </a:r>
              <a:r>
                <a:rPr lang="en-US" sz="1602" b="1" dirty="0">
                  <a:solidFill>
                    <a:srgbClr val="000099"/>
                  </a:solidFill>
                </a:rPr>
                <a:t> </a:t>
              </a:r>
              <a:r>
                <a:rPr lang="en-US" sz="1602" b="1" dirty="0" err="1">
                  <a:solidFill>
                    <a:srgbClr val="000099"/>
                  </a:solidFill>
                </a:rPr>
                <a:t>rA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F</a:t>
                </a: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4307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448" y="1985545"/>
            <a:ext cx="7706904" cy="1557914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</a:t>
            </a:r>
            <a:r>
              <a:rPr lang="en-US" dirty="0" smtClean="0"/>
              <a:t>x86-64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</a:t>
            </a:r>
            <a:r>
              <a:rPr lang="en-US" dirty="0" smtClean="0"/>
              <a:t>x86-64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640653" y="1432769"/>
            <a:ext cx="7776850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869570" y="1451403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call</a:t>
            </a:r>
            <a:r>
              <a:rPr lang="en-US" sz="1602" b="1">
                <a:solidFill>
                  <a:srgbClr val="000099"/>
                </a:solidFill>
              </a:rPr>
              <a:t> Dest</a:t>
            </a:r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>
            <a:off x="2777220" y="1451403"/>
            <a:ext cx="610448" cy="305224"/>
            <a:chOff x="1296" y="2544"/>
            <a:chExt cx="384" cy="192"/>
          </a:xfrm>
        </p:grpSpPr>
        <p:sp>
          <p:nvSpPr>
            <p:cNvPr id="2723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2723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>
                  <a:solidFill>
                    <a:srgbClr val="000099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3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  <p:sp>
        <p:nvSpPr>
          <p:cNvPr id="272450" name="Rectangle 66"/>
          <p:cNvSpPr>
            <a:spLocks noChangeArrowheads="1"/>
          </p:cNvSpPr>
          <p:nvPr/>
        </p:nvSpPr>
        <p:spPr bwMode="auto">
          <a:xfrm>
            <a:off x="3357463" y="1451403"/>
            <a:ext cx="4877224" cy="305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2">
                <a:solidFill>
                  <a:srgbClr val="000066"/>
                </a:solidFill>
              </a:rPr>
              <a:t>Dest</a:t>
            </a:r>
          </a:p>
        </p:txBody>
      </p:sp>
      <p:sp>
        <p:nvSpPr>
          <p:cNvPr id="272451" name="Rectangle 67"/>
          <p:cNvSpPr>
            <a:spLocks noChangeArrowheads="1"/>
          </p:cNvSpPr>
          <p:nvPr/>
        </p:nvSpPr>
        <p:spPr bwMode="auto">
          <a:xfrm>
            <a:off x="610448" y="3721948"/>
            <a:ext cx="7776851" cy="342493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84" rIns="45784" anchor="ctr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3" b="1">
              <a:solidFill>
                <a:srgbClr val="000066"/>
              </a:solidFill>
            </a:endParaRPr>
          </a:p>
        </p:txBody>
      </p:sp>
      <p:sp>
        <p:nvSpPr>
          <p:cNvPr id="272452" name="Rectangle 68"/>
          <p:cNvSpPr>
            <a:spLocks noChangeArrowheads="1"/>
          </p:cNvSpPr>
          <p:nvPr/>
        </p:nvSpPr>
        <p:spPr bwMode="auto">
          <a:xfrm>
            <a:off x="839366" y="3740583"/>
            <a:ext cx="1907650" cy="3052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2" b="1">
                <a:solidFill>
                  <a:srgbClr val="000099"/>
                </a:solidFill>
                <a:latin typeface="Courier New" pitchFamily="49" charset="0"/>
              </a:rPr>
              <a:t>ret</a:t>
            </a:r>
            <a:endParaRPr lang="en-US" sz="1602" b="1">
              <a:solidFill>
                <a:srgbClr val="000099"/>
              </a:solidFill>
            </a:endParaRPr>
          </a:p>
        </p:txBody>
      </p:sp>
      <p:grpSp>
        <p:nvGrpSpPr>
          <p:cNvPr id="272453" name="Group 69"/>
          <p:cNvGrpSpPr>
            <a:grpSpLocks/>
          </p:cNvGrpSpPr>
          <p:nvPr/>
        </p:nvGrpSpPr>
        <p:grpSpPr bwMode="auto">
          <a:xfrm>
            <a:off x="2747015" y="3740583"/>
            <a:ext cx="610448" cy="305224"/>
            <a:chOff x="1296" y="2544"/>
            <a:chExt cx="384" cy="192"/>
          </a:xfrm>
        </p:grpSpPr>
        <p:sp>
          <p:nvSpPr>
            <p:cNvPr id="272454" name="Rectangle 70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272455" name="Rectangle 71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2456" name="Rectangle 72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2" b="1">
                <a:solidFill>
                  <a:srgbClr val="000099"/>
                </a:solidFill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4685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448" y="1985545"/>
            <a:ext cx="7706904" cy="1557914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 smtClean="0"/>
              <a:t>x86-64 </a:t>
            </a:r>
            <a:r>
              <a:rPr lang="en-US" dirty="0"/>
              <a:t>has comparable instruction, but can’t execute it in user mode</a:t>
            </a:r>
          </a:p>
          <a:p>
            <a:pPr lvl="1"/>
            <a:r>
              <a:rPr lang="en-US" dirty="0"/>
              <a:t>We will use it to stop the </a:t>
            </a:r>
            <a:r>
              <a:rPr lang="en-US" dirty="0" smtClean="0"/>
              <a:t>simulator</a:t>
            </a:r>
          </a:p>
          <a:p>
            <a:pPr lvl="1"/>
            <a:r>
              <a:rPr lang="en-US" dirty="0" smtClean="0"/>
              <a:t>Encoding ensures that program hitting memory initialized to zero will halt</a:t>
            </a:r>
            <a:endParaRPr lang="en-US" dirty="0"/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40653" y="1432329"/>
            <a:ext cx="2640504" cy="341788"/>
            <a:chOff x="403" y="900"/>
            <a:chExt cx="1661" cy="215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900"/>
              <a:ext cx="1661" cy="21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 dirty="0" err="1">
                  <a:solidFill>
                    <a:srgbClr val="000099"/>
                  </a:solidFill>
                  <a:latin typeface="Courier New" pitchFamily="49" charset="0"/>
                </a:rPr>
                <a:t>nop</a:t>
              </a:r>
              <a:endParaRPr lang="en-US" sz="1602" b="1" dirty="0">
                <a:solidFill>
                  <a:srgbClr val="000099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40653" y="2882146"/>
            <a:ext cx="2640504" cy="341788"/>
            <a:chOff x="403" y="2196"/>
            <a:chExt cx="1661" cy="215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96"/>
              <a:ext cx="1661" cy="215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2" b="1">
                  <a:solidFill>
                    <a:srgbClr val="000099"/>
                  </a:solidFill>
                  <a:latin typeface="Courier New" pitchFamily="49" charset="0"/>
                </a:rPr>
                <a:t>halt</a:t>
              </a:r>
              <a:endParaRPr lang="en-US" sz="1602" b="1">
                <a:solidFill>
                  <a:srgbClr val="000099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 dirty="0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2" b="1">
                    <a:solidFill>
                      <a:srgbClr val="000099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2" b="1">
                  <a:solidFill>
                    <a:srgbClr val="000099"/>
                  </a:solidFill>
                  <a:latin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54325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Conditions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304" y="3088802"/>
          <a:ext cx="2678658" cy="74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29"/>
                <a:gridCol w="1339329"/>
              </a:tblGrid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Mnemonic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Code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ADR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304" y="4023551"/>
          <a:ext cx="2678658" cy="74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29"/>
                <a:gridCol w="1339329"/>
              </a:tblGrid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Mnemonic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Code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304" y="2152146"/>
          <a:ext cx="2678658" cy="74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29"/>
                <a:gridCol w="1339329"/>
              </a:tblGrid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Mnemonic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Code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HLT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304" y="1216126"/>
          <a:ext cx="2678658" cy="74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29"/>
                <a:gridCol w="1339329"/>
              </a:tblGrid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Mnemonic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Code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  <a:tr h="3713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AOK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567" marR="91567" marT="45784" marB="45784"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9127" y="1222485"/>
            <a:ext cx="6238014" cy="5220601"/>
          </a:xfrm>
        </p:spPr>
        <p:txBody>
          <a:bodyPr/>
          <a:lstStyle/>
          <a:p>
            <a:pPr lvl="1"/>
            <a:r>
              <a:rPr lang="en-US" dirty="0" smtClean="0"/>
              <a:t>Normal operation</a:t>
            </a:r>
          </a:p>
          <a:p>
            <a:pPr lvl="1"/>
            <a:endParaRPr lang="en-US" sz="2403" dirty="0"/>
          </a:p>
          <a:p>
            <a:pPr lvl="1"/>
            <a:r>
              <a:rPr lang="en-US" dirty="0" smtClean="0"/>
              <a:t>Halt instruction encountered</a:t>
            </a:r>
          </a:p>
          <a:p>
            <a:pPr lvl="1"/>
            <a:endParaRPr lang="en-US" sz="2403" dirty="0"/>
          </a:p>
          <a:p>
            <a:pPr lvl="1"/>
            <a:r>
              <a:rPr lang="en-US" dirty="0" smtClean="0"/>
              <a:t>Bad address (either instruction or data) encountered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instruction encountered</a:t>
            </a:r>
          </a:p>
          <a:p>
            <a:endParaRPr lang="en-US" dirty="0" smtClean="0"/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If AOK, keep going</a:t>
            </a:r>
          </a:p>
          <a:p>
            <a:pPr lvl="1"/>
            <a:r>
              <a:rPr lang="en-US" dirty="0" smtClean="0"/>
              <a:t>Otherwise, stop program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4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</a:t>
            </a:r>
            <a:r>
              <a:rPr lang="en-US" dirty="0" smtClean="0"/>
              <a:t>Y86-64 </a:t>
            </a:r>
            <a:r>
              <a:rPr lang="en-US" dirty="0"/>
              <a:t>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7" y="1222486"/>
            <a:ext cx="8255353" cy="2823321"/>
          </a:xfrm>
        </p:spPr>
        <p:txBody>
          <a:bodyPr/>
          <a:lstStyle/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</a:t>
            </a:r>
            <a:r>
              <a:rPr lang="en-US" dirty="0" smtClean="0"/>
              <a:t>x86-64 </a:t>
            </a:r>
            <a:r>
              <a:rPr lang="en-US" dirty="0"/>
              <a:t>with </a:t>
            </a:r>
            <a:r>
              <a:rPr lang="en-US" dirty="0" err="1" smtClean="0">
                <a:latin typeface="Courier New" pitchFamily="49" charset="0"/>
              </a:rPr>
              <a:t>gcc</a:t>
            </a:r>
            <a:r>
              <a:rPr lang="en-US" dirty="0" smtClean="0">
                <a:latin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</a:rPr>
              <a:t>Og</a:t>
            </a:r>
            <a:r>
              <a:rPr lang="en-US" dirty="0" smtClean="0">
                <a:latin typeface="Courier New" pitchFamily="49" charset="0"/>
              </a:rPr>
              <a:t> –S</a:t>
            </a:r>
          </a:p>
          <a:p>
            <a:pPr lvl="1"/>
            <a:r>
              <a:rPr lang="en-US" dirty="0" smtClean="0"/>
              <a:t>Transliterate </a:t>
            </a:r>
            <a:r>
              <a:rPr lang="en-US" dirty="0"/>
              <a:t>into </a:t>
            </a:r>
            <a:r>
              <a:rPr lang="en-US" dirty="0" smtClean="0"/>
              <a:t>Y86-64</a:t>
            </a:r>
          </a:p>
          <a:p>
            <a:pPr lvl="1"/>
            <a:r>
              <a:rPr lang="en-US" i="1" dirty="0" smtClean="0"/>
              <a:t>Modern compilers make this more difficult</a:t>
            </a:r>
          </a:p>
          <a:p>
            <a:endParaRPr lang="en-US" dirty="0" smtClean="0"/>
          </a:p>
          <a:p>
            <a:r>
              <a:rPr lang="en-US" dirty="0" smtClean="0"/>
              <a:t>Coding </a:t>
            </a:r>
            <a:r>
              <a:rPr lang="en-US" dirty="0"/>
              <a:t>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31344" y="4856558"/>
            <a:ext cx="2689787" cy="1472070"/>
            <a:chOff x="480" y="2592"/>
            <a:chExt cx="1692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/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803" b="1">
                <a:solidFill>
                  <a:srgbClr val="000066"/>
                </a:solidFill>
              </a:endParaRPr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6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7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04573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3" dirty="0"/>
              <a:t>First Try</a:t>
            </a:r>
          </a:p>
          <a:p>
            <a:pPr lvl="1"/>
            <a:r>
              <a:rPr lang="en-US" sz="1803" dirty="0"/>
              <a:t>Write typical array code</a:t>
            </a:r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endParaRPr lang="en-US" sz="1803" dirty="0"/>
          </a:p>
          <a:p>
            <a:pPr lvl="1"/>
            <a:r>
              <a:rPr lang="en-US" sz="1803" dirty="0"/>
              <a:t>Compile with </a:t>
            </a:r>
            <a:r>
              <a:rPr lang="en-US" sz="1803" dirty="0" err="1">
                <a:latin typeface="Courier New" pitchFamily="49" charset="0"/>
              </a:rPr>
              <a:t>gcc</a:t>
            </a:r>
            <a:r>
              <a:rPr lang="en-US" sz="1803" dirty="0">
                <a:latin typeface="Courier New" pitchFamily="49" charset="0"/>
              </a:rPr>
              <a:t> -</a:t>
            </a:r>
            <a:r>
              <a:rPr lang="en-US" sz="1803" dirty="0" err="1">
                <a:latin typeface="Courier New" pitchFamily="49" charset="0"/>
              </a:rPr>
              <a:t>Og</a:t>
            </a:r>
            <a:r>
              <a:rPr lang="en-US" sz="1803" dirty="0">
                <a:latin typeface="Courier New" pitchFamily="49" charset="0"/>
              </a:rPr>
              <a:t> </a:t>
            </a:r>
            <a:r>
              <a:rPr lang="en-US" sz="1803" dirty="0">
                <a:latin typeface="Courier New" pitchFamily="49" charset="0"/>
              </a:rPr>
              <a:t>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3" dirty="0"/>
              <a:t>Problem</a:t>
            </a:r>
          </a:p>
          <a:p>
            <a:pPr lvl="1"/>
            <a:r>
              <a:rPr lang="en-US" sz="1803" dirty="0"/>
              <a:t>Hard to do array indexing on </a:t>
            </a:r>
            <a:r>
              <a:rPr lang="en-US" sz="1803" dirty="0"/>
              <a:t>Y86-64</a:t>
            </a:r>
            <a:endParaRPr lang="en-US" sz="1803" dirty="0"/>
          </a:p>
          <a:p>
            <a:pPr lvl="2"/>
            <a:r>
              <a:rPr lang="en-US" sz="1602" dirty="0"/>
              <a:t>Since don’t have scaled addressing modes</a:t>
            </a:r>
          </a:p>
          <a:p>
            <a:pPr lvl="2"/>
            <a:endParaRPr lang="en-US" sz="1602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5224" y="2443382"/>
            <a:ext cx="4349441" cy="258645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/* Find number of elements 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null-terminated list */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long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(long a[])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long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for (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= 0; a[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];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return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800918" y="2901218"/>
            <a:ext cx="4196829" cy="120199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L3: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$1,%rax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3" b="1" i="1" dirty="0" err="1">
                <a:solidFill>
                  <a:srgbClr val="000066"/>
                </a:solidFill>
                <a:latin typeface="Courier New" pitchFamily="49" charset="0"/>
              </a:rPr>
              <a:t>cmpq</a:t>
            </a:r>
            <a:r>
              <a:rPr lang="en-US" sz="1803" b="1" i="1" dirty="0">
                <a:solidFill>
                  <a:srgbClr val="000066"/>
                </a:solidFill>
                <a:latin typeface="Courier New" pitchFamily="49" charset="0"/>
              </a:rPr>
              <a:t>  $0, (%rdi,%rax,8)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jne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L3</a:t>
            </a:r>
          </a:p>
        </p:txBody>
      </p:sp>
    </p:spTree>
    <p:extLst>
      <p:ext uri="{BB962C8B-B14F-4D97-AF65-F5344CB8AC3E}">
        <p14:creationId xmlns:p14="http://schemas.microsoft.com/office/powerpoint/2010/main" val="2783022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i</a:t>
            </a:r>
            <a:r>
              <a:rPr lang="en-US" sz="2800" dirty="0" err="1" smtClean="0"/>
              <a:t>rmovq</a:t>
            </a:r>
            <a:r>
              <a:rPr lang="en-US" sz="2800" dirty="0" smtClean="0"/>
              <a:t> is used to place known numeric values (labels or numeric literals) into a register</a:t>
            </a:r>
          </a:p>
          <a:p>
            <a:r>
              <a:rPr lang="en-US" sz="2800" dirty="0" err="1"/>
              <a:t>r</a:t>
            </a:r>
            <a:r>
              <a:rPr lang="en-US" sz="2800" dirty="0" err="1" smtClean="0"/>
              <a:t>rmovq</a:t>
            </a:r>
            <a:r>
              <a:rPr lang="en-US" sz="2800" dirty="0" smtClean="0"/>
              <a:t> copies a value between registers</a:t>
            </a:r>
          </a:p>
          <a:p>
            <a:r>
              <a:rPr lang="en-US" sz="2800" dirty="0" err="1"/>
              <a:t>r</a:t>
            </a:r>
            <a:r>
              <a:rPr lang="en-US" sz="2800" dirty="0" err="1" smtClean="0"/>
              <a:t>mmovq</a:t>
            </a:r>
            <a:r>
              <a:rPr lang="en-US" sz="2800" dirty="0" smtClean="0"/>
              <a:t> stores a word in memory</a:t>
            </a:r>
          </a:p>
          <a:p>
            <a:r>
              <a:rPr lang="en-US" sz="2800" dirty="0" err="1"/>
              <a:t>m</a:t>
            </a:r>
            <a:r>
              <a:rPr lang="en-US" sz="2800" dirty="0" err="1" smtClean="0"/>
              <a:t>rmovq</a:t>
            </a:r>
            <a:r>
              <a:rPr lang="en-US" sz="2800" dirty="0" smtClean="0"/>
              <a:t> loads a word from memory</a:t>
            </a:r>
          </a:p>
          <a:p>
            <a:r>
              <a:rPr lang="en-US" sz="2800" dirty="0" err="1"/>
              <a:t>r</a:t>
            </a:r>
            <a:r>
              <a:rPr lang="en-US" sz="2800" dirty="0" err="1" smtClean="0"/>
              <a:t>mmovq</a:t>
            </a:r>
            <a:r>
              <a:rPr lang="en-US" sz="2800" dirty="0" smtClean="0"/>
              <a:t> and </a:t>
            </a:r>
            <a:r>
              <a:rPr lang="en-US" sz="2800" dirty="0" err="1" smtClean="0"/>
              <a:t>mrmovq</a:t>
            </a:r>
            <a:r>
              <a:rPr lang="en-US" sz="2800" dirty="0" smtClean="0"/>
              <a:t> are the only instructions that access memory – Y86 is a load/store architecture</a:t>
            </a:r>
          </a:p>
          <a:p>
            <a:r>
              <a:rPr lang="en-US" sz="2800" dirty="0" smtClean="0"/>
              <a:t>Direct transfers from one memory location to another are not allowed</a:t>
            </a:r>
          </a:p>
          <a:p>
            <a:r>
              <a:rPr lang="en-US" sz="2800" dirty="0" smtClean="0"/>
              <a:t>Transfer of immediate data to memory is not allowed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0530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3" dirty="0"/>
              <a:t>Second Try</a:t>
            </a:r>
          </a:p>
          <a:p>
            <a:pPr lvl="1"/>
            <a:r>
              <a:rPr lang="en-US" sz="1803" dirty="0"/>
              <a:t>Write C code that mimics expected Y86-64 code</a:t>
            </a:r>
            <a:endParaRPr lang="en-US" sz="1803" dirty="0">
              <a:latin typeface="Courier New" pitchFamily="49" charset="0"/>
            </a:endParaRP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3" dirty="0"/>
              <a:t>Result</a:t>
            </a:r>
          </a:p>
          <a:p>
            <a:pPr lvl="1"/>
            <a:r>
              <a:rPr lang="en-US" sz="1803" dirty="0"/>
              <a:t>Compiler generates exact same code as before!</a:t>
            </a:r>
          </a:p>
          <a:p>
            <a:pPr lvl="1"/>
            <a:r>
              <a:rPr lang="en-US" sz="1803" dirty="0"/>
              <a:t>Compiler converts both versions into same intermediate form</a:t>
            </a:r>
            <a:endParaRPr lang="en-US" sz="1602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75171" y="2360717"/>
            <a:ext cx="4349441" cy="3421071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long len2(long *a)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long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ip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= (long) a;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long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= *(long *)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ip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long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= 0;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while (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)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ip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+=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sizeof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(long);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++;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   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val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= *(long *)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ip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return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032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Code Generation Example #3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146253" y="1216127"/>
            <a:ext cx="6791232" cy="4253224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len: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$1, %r8          # 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Constant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$8, %r9          # 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Constant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$0,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    # len =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# val = *a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    # Test val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je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Done                 # If 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zero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goto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Done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Loop: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%r8,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     # len++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%r9,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     # a++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# val = *a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     # Test val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jne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Loop                # If !0, </a:t>
            </a:r>
            <a:r>
              <a:rPr lang="da-DK" sz="1803" b="1" dirty="0" err="1">
                <a:solidFill>
                  <a:srgbClr val="000066"/>
                </a:solidFill>
                <a:latin typeface="Courier New" pitchFamily="49" charset="0"/>
              </a:rPr>
              <a:t>goto</a:t>
            </a: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Loop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Done: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69121" algn="l"/>
              </a:tabLst>
            </a:pPr>
            <a:r>
              <a:rPr lang="da-DK" sz="1803" b="1" dirty="0">
                <a:solidFill>
                  <a:srgbClr val="000066"/>
                </a:solidFill>
                <a:latin typeface="Courier New" pitchFamily="49" charset="0"/>
              </a:rPr>
              <a:t>  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090098" y="2360716"/>
          <a:ext cx="1983956" cy="228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978"/>
                <a:gridCol w="991978"/>
              </a:tblGrid>
              <a:tr h="3815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Use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91567" marR="91567" marT="45784" marB="45784"/>
                </a:tc>
              </a:tr>
              <a:tr h="381530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800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</a:tr>
              <a:tr h="381530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800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b="1" i="0" dirty="0" err="1" smtClean="0">
                          <a:latin typeface="Courier New"/>
                          <a:cs typeface="Courier New"/>
                        </a:rPr>
                        <a:t>len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</a:tr>
              <a:tr h="381530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sz="1800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</a:tr>
              <a:tr h="381530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%r8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</a:tr>
              <a:tr h="381530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%r9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ourier New"/>
                          <a:cs typeface="Courier New"/>
                        </a:rPr>
                        <a:t>8</a:t>
                      </a:r>
                      <a:endParaRPr lang="en-US" sz="1800" b="1" i="0" dirty="0">
                        <a:latin typeface="Courier New"/>
                        <a:cs typeface="Courier New"/>
                      </a:endParaRPr>
                    </a:p>
                  </a:txBody>
                  <a:tcPr marL="91567" marR="91567" marT="45784" marB="4578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63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Sample Program Structure #1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6642" y="1298791"/>
            <a:ext cx="3332028" cy="5220601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Where located</a:t>
            </a:r>
          </a:p>
          <a:p>
            <a:pPr lvl="2"/>
            <a:r>
              <a:rPr lang="en-US" dirty="0" smtClean="0"/>
              <a:t>Pointer values</a:t>
            </a:r>
            <a:endParaRPr lang="en-US" dirty="0"/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918" y="993567"/>
            <a:ext cx="5945508" cy="508537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init:	# Initialization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call Main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halt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.align 8 	# Program data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array: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Main:	# Main function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call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:	# Length function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 . 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.pos 0x100	# Placement of stack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Stack:	</a:t>
            </a:r>
          </a:p>
        </p:txBody>
      </p:sp>
    </p:spTree>
    <p:extLst>
      <p:ext uri="{BB962C8B-B14F-4D97-AF65-F5344CB8AC3E}">
        <p14:creationId xmlns:p14="http://schemas.microsoft.com/office/powerpoint/2010/main" val="27504787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Program </a:t>
            </a:r>
            <a:r>
              <a:rPr lang="en-US" dirty="0" smtClean="0"/>
              <a:t>Structure #2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46642" y="1298791"/>
            <a:ext cx="3332028" cy="5220601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  <a:endParaRPr lang="en-US" dirty="0"/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918" y="993567"/>
            <a:ext cx="5722949" cy="453060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init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# Set up stack pointer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Stack, %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rsp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# Execute main program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call Main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# Terminate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halt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# Array of 4 elements + terminating 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.align 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Array: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.quad 0x000d000d000d000d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.quad 0x00c000c000c000c0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	.quad 0x0b000b000b000b00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.quad 0xa000a000a000a000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	.quad 0</a:t>
            </a:r>
          </a:p>
        </p:txBody>
      </p:sp>
    </p:spTree>
    <p:extLst>
      <p:ext uri="{BB962C8B-B14F-4D97-AF65-F5344CB8AC3E}">
        <p14:creationId xmlns:p14="http://schemas.microsoft.com/office/powerpoint/2010/main" val="961951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Program </a:t>
            </a:r>
            <a:r>
              <a:rPr lang="en-US" dirty="0" smtClean="0"/>
              <a:t>Structure #3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783" y="3810530"/>
            <a:ext cx="8450887" cy="2708862"/>
          </a:xfrm>
        </p:spPr>
        <p:txBody>
          <a:bodyPr/>
          <a:lstStyle/>
          <a:p>
            <a:r>
              <a:rPr lang="en-US" dirty="0" smtClean="0"/>
              <a:t>Set up call to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1"/>
            <a:r>
              <a:rPr lang="en-US" dirty="0" smtClean="0"/>
              <a:t>Follow x86-64 procedure conventions</a:t>
            </a:r>
          </a:p>
          <a:p>
            <a:pPr lvl="1"/>
            <a:r>
              <a:rPr lang="en-US" dirty="0" smtClean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1672373" y="1750268"/>
            <a:ext cx="3656328" cy="147938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Main: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	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array,%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	# call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(array)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 	call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742401" algn="l"/>
                <a:tab pos="3033191" algn="l"/>
              </a:tabLst>
            </a:pP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  	ret</a:t>
            </a:r>
          </a:p>
        </p:txBody>
      </p:sp>
    </p:spTree>
    <p:extLst>
      <p:ext uri="{BB962C8B-B14F-4D97-AF65-F5344CB8AC3E}">
        <p14:creationId xmlns:p14="http://schemas.microsoft.com/office/powerpoint/2010/main" val="184457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</a:t>
            </a:r>
            <a:r>
              <a:rPr lang="en-US" dirty="0" smtClean="0"/>
              <a:t>Y86-64 </a:t>
            </a:r>
            <a:r>
              <a:rPr lang="en-US" dirty="0"/>
              <a:t>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918" y="1832933"/>
            <a:ext cx="8306223" cy="4610153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3" dirty="0" err="1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918" y="1298791"/>
            <a:ext cx="2975933" cy="369846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unix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&gt;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yas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len.ys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559" y="2977523"/>
            <a:ext cx="8698882" cy="332861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84" rIns="45784">
            <a:spAutoFit/>
          </a:bodyPr>
          <a:lstStyle/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0x054:                      | len: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0x054: 30f80100000000000000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$1, %r8          #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Constant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1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0x05e: 30f90800000000000000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$8, %r9          #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Constant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8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0x068: 30f00000000000000000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irmovq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$0,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    # len = 0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0x072: 50270000000000000000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# val = *a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0x07c: 6222              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    # Test val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0x07e: 73a000000000000000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je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Done                 # If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zero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,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goto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Done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0x087:                      | Loop: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0x087: 6080              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%r8,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     # len++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0x089: 6097              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addq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%r9,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     # a++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0x08b: 50270000000000000000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mrmovq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(%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),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# val = *a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0x095: 6222              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andq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, %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rdx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        # Test val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0x097: 748700000000000000   |  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jne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Loop                # If !0, </a:t>
            </a:r>
            <a:r>
              <a:rPr lang="da-DK" sz="1402" b="1" dirty="0" err="1">
                <a:solidFill>
                  <a:srgbClr val="000066"/>
                </a:solidFill>
                <a:latin typeface="Courier New" pitchFamily="49" charset="0"/>
              </a:rPr>
              <a:t>goto</a:t>
            </a: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 Loop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0x0a0:                      | Done: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033191" algn="l"/>
              </a:tabLst>
            </a:pPr>
            <a:r>
              <a:rPr lang="da-DK" sz="1402" b="1" dirty="0">
                <a:solidFill>
                  <a:srgbClr val="000066"/>
                </a:solidFill>
                <a:latin typeface="Courier New" pitchFamily="49" charset="0"/>
              </a:rPr>
              <a:t>0x0a0: 90                   |   ret</a:t>
            </a:r>
            <a:endParaRPr lang="en-US" sz="4006" b="1" dirty="0">
              <a:solidFill>
                <a:srgbClr val="00006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35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</a:t>
            </a:r>
            <a:r>
              <a:rPr lang="en-US" dirty="0" smtClean="0"/>
              <a:t>Y86-64 </a:t>
            </a:r>
            <a:r>
              <a:rPr lang="en-US" dirty="0"/>
              <a:t>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18" y="1832933"/>
            <a:ext cx="8306223" cy="4610153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918" y="1298791"/>
            <a:ext cx="2975933" cy="369846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00610" algn="l"/>
                <a:tab pos="3033191" algn="l"/>
              </a:tabLst>
            </a:pP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unix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&gt;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yis</a:t>
            </a:r>
            <a:r>
              <a:rPr lang="en-US" sz="1803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sz="1803" b="1" dirty="0" err="1">
                <a:solidFill>
                  <a:srgbClr val="000066"/>
                </a:solidFill>
                <a:latin typeface="Courier New" pitchFamily="49" charset="0"/>
              </a:rPr>
              <a:t>len.yo</a:t>
            </a:r>
            <a:endParaRPr lang="en-US" sz="1803" b="1" dirty="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6754" y="2977524"/>
            <a:ext cx="7706904" cy="2465637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Stopped in 33 steps at PC = 0x13.  Status 'HLT', CC Z=1 S=0 O=0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Changes to registers: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402" b="1" dirty="0" err="1">
                <a:solidFill>
                  <a:srgbClr val="000066"/>
                </a:solidFill>
                <a:latin typeface="Courier New" pitchFamily="49" charset="0"/>
              </a:rPr>
              <a:t>rax</a:t>
            </a: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:   0x0000000000000000      0x0000000000000004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402" b="1" dirty="0" err="1">
                <a:solidFill>
                  <a:srgbClr val="000066"/>
                </a:solidFill>
                <a:latin typeface="Courier New" pitchFamily="49" charset="0"/>
              </a:rPr>
              <a:t>rsp</a:t>
            </a: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:   0x0000000000000000      0x0000000000000100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%</a:t>
            </a:r>
            <a:r>
              <a:rPr lang="en-US" sz="1402" b="1" dirty="0" err="1">
                <a:solidFill>
                  <a:srgbClr val="000066"/>
                </a:solidFill>
                <a:latin typeface="Courier New" pitchFamily="49" charset="0"/>
              </a:rPr>
              <a:t>rdi</a:t>
            </a: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:   0x0000000000000000      0x0000000000000038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%r8:    0x0000000000000000      0x0000000000000001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%r9:    0x0000000000000000      0x0000000000000008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endParaRPr lang="en-US" sz="1402" b="1" dirty="0">
              <a:solidFill>
                <a:srgbClr val="000066"/>
              </a:solidFill>
              <a:latin typeface="Courier New" pitchFamily="49" charset="0"/>
            </a:endParaRP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Changes to memory: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0x00f0: 0x0000000000000000      0x0000000000000053</a:t>
            </a:r>
          </a:p>
          <a:p>
            <a:pPr lvl="1" indent="-45784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033191" algn="l"/>
              </a:tabLst>
            </a:pPr>
            <a:r>
              <a:rPr lang="en-US" sz="1402" b="1" dirty="0">
                <a:solidFill>
                  <a:srgbClr val="000066"/>
                </a:solidFill>
                <a:latin typeface="Courier New" pitchFamily="49" charset="0"/>
              </a:rPr>
              <a:t>0x00f8: 0x0000000000000000      0x0000000000000013</a:t>
            </a:r>
            <a:endParaRPr lang="en-US" sz="2403" b="1" dirty="0">
              <a:solidFill>
                <a:srgbClr val="00006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00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224" y="993567"/>
            <a:ext cx="8306224" cy="5220601"/>
          </a:xfrm>
        </p:spPr>
        <p:txBody>
          <a:bodyPr/>
          <a:lstStyle/>
          <a:p>
            <a:pPr lvl="1"/>
            <a:r>
              <a:rPr lang="en-US" dirty="0"/>
              <a:t>Complex Instruction Set Computer</a:t>
            </a:r>
          </a:p>
          <a:p>
            <a:pPr lvl="1"/>
            <a:r>
              <a:rPr lang="en-US" dirty="0" smtClean="0"/>
              <a:t>IA32 is example</a:t>
            </a:r>
            <a:endParaRPr lang="en-US" dirty="0"/>
          </a:p>
          <a:p>
            <a:r>
              <a:rPr lang="en-US" dirty="0"/>
              <a:t>Stack-oriented instruction set</a:t>
            </a:r>
          </a:p>
          <a:p>
            <a:pPr lvl="1"/>
            <a:r>
              <a:rPr lang="en-US" dirty="0"/>
              <a:t>Use stack to pass arguments, save program counter</a:t>
            </a:r>
          </a:p>
          <a:p>
            <a:pPr lvl="1"/>
            <a:r>
              <a:rPr lang="en-US" dirty="0"/>
              <a:t>Explicit push and pop instructions</a:t>
            </a:r>
          </a:p>
          <a:p>
            <a:r>
              <a:rPr lang="en-US" dirty="0"/>
              <a:t>Arithmetic instructions can access memory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12</a:t>
            </a:r>
            <a:r>
              <a:rPr lang="en-US" dirty="0" smtClean="0">
                <a:latin typeface="Courier New" pitchFamily="49" charset="0"/>
              </a:rPr>
              <a:t>(%rbx,%rcx,8)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requires memory read and write</a:t>
            </a:r>
          </a:p>
          <a:p>
            <a:pPr lvl="2"/>
            <a:r>
              <a:rPr lang="en-US" dirty="0"/>
              <a:t>Complex address calculation</a:t>
            </a:r>
          </a:p>
          <a:p>
            <a:r>
              <a:rPr lang="en-US" dirty="0"/>
              <a:t>Condition codes</a:t>
            </a:r>
          </a:p>
          <a:p>
            <a:pPr lvl="1"/>
            <a:r>
              <a:rPr lang="en-US" dirty="0"/>
              <a:t>Set as side effect of arithmetic and logical instructions</a:t>
            </a:r>
          </a:p>
          <a:p>
            <a:r>
              <a:rPr lang="en-US" dirty="0"/>
              <a:t>Philosophy</a:t>
            </a:r>
          </a:p>
          <a:p>
            <a:pPr lvl="1"/>
            <a:r>
              <a:rPr lang="en-US" dirty="0"/>
              <a:t>Add instructions to perform “typical” programming tasks</a:t>
            </a:r>
          </a:p>
        </p:txBody>
      </p:sp>
    </p:spTree>
    <p:extLst>
      <p:ext uri="{BB962C8B-B14F-4D97-AF65-F5344CB8AC3E}">
        <p14:creationId xmlns:p14="http://schemas.microsoft.com/office/powerpoint/2010/main" val="1715088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224" y="993567"/>
            <a:ext cx="8306224" cy="5220601"/>
          </a:xfrm>
        </p:spPr>
        <p:txBody>
          <a:bodyPr/>
          <a:lstStyle/>
          <a:p>
            <a:pPr lvl="1"/>
            <a:r>
              <a:rPr lang="en-US" dirty="0"/>
              <a:t>Reduced Instruction Set Computer</a:t>
            </a:r>
          </a:p>
          <a:p>
            <a:pPr lvl="1"/>
            <a:r>
              <a:rPr lang="en-US" dirty="0"/>
              <a:t>Internal project at IBM, later popularized by Hennessy (Stanford) and Patterson (Berkeley)</a:t>
            </a:r>
          </a:p>
          <a:p>
            <a:r>
              <a:rPr lang="en-US" dirty="0"/>
              <a:t>Fewer, simpler instructions</a:t>
            </a:r>
          </a:p>
          <a:p>
            <a:pPr lvl="1"/>
            <a:r>
              <a:rPr lang="en-US" dirty="0"/>
              <a:t>Might take more to get given task done</a:t>
            </a:r>
          </a:p>
          <a:p>
            <a:pPr lvl="1"/>
            <a:r>
              <a:rPr lang="en-US" dirty="0"/>
              <a:t>Can execute them with small and fast hardware</a:t>
            </a:r>
          </a:p>
          <a:p>
            <a:r>
              <a:rPr lang="en-US" dirty="0"/>
              <a:t>Register-oriented instruction set</a:t>
            </a:r>
          </a:p>
          <a:p>
            <a:pPr lvl="1"/>
            <a:r>
              <a:rPr lang="en-US" dirty="0"/>
              <a:t>Many more (typically 32) registers</a:t>
            </a:r>
          </a:p>
          <a:p>
            <a:pPr lvl="1"/>
            <a:r>
              <a:rPr lang="en-US" dirty="0"/>
              <a:t>Use for arguments, return pointer, temporaries</a:t>
            </a:r>
          </a:p>
          <a:p>
            <a:r>
              <a:rPr lang="en-US" dirty="0"/>
              <a:t>Only load and store instructions can access memory</a:t>
            </a:r>
          </a:p>
          <a:p>
            <a:pPr lvl="1"/>
            <a:r>
              <a:rPr lang="en-US" dirty="0"/>
              <a:t>Similar to </a:t>
            </a:r>
            <a:r>
              <a:rPr lang="en-US" dirty="0" smtClean="0"/>
              <a:t>Y86-64 </a:t>
            </a:r>
            <a:r>
              <a:rPr lang="en-US" dirty="0" err="1" smtClean="0">
                <a:latin typeface="Courier New" pitchFamily="49" charset="0"/>
              </a:rPr>
              <a:t>mrmovq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dirty="0" err="1" smtClean="0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  <a:p>
            <a:r>
              <a:rPr lang="en-US" dirty="0"/>
              <a:t>No Condition codes</a:t>
            </a:r>
          </a:p>
          <a:p>
            <a:pPr lvl="1"/>
            <a:r>
              <a:rPr lang="en-US" dirty="0"/>
              <a:t>Test instructions return 0/1 in register</a:t>
            </a:r>
          </a:p>
        </p:txBody>
      </p:sp>
    </p:spTree>
    <p:extLst>
      <p:ext uri="{BB962C8B-B14F-4D97-AF65-F5344CB8AC3E}">
        <p14:creationId xmlns:p14="http://schemas.microsoft.com/office/powerpoint/2010/main" val="10737646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672" y="1451403"/>
            <a:ext cx="3573663" cy="40823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607" y="1451403"/>
            <a:ext cx="3573663" cy="40823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49755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67129" y="998640"/>
            <a:ext cx="8228520" cy="88776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arial"/>
              </a:rPr>
              <a:t>Assembly Syntax</a:t>
            </a:r>
            <a:endParaRPr dirty="0"/>
          </a:p>
        </p:txBody>
      </p:sp>
      <p:sp>
        <p:nvSpPr>
          <p:cNvPr id="263" name="TextShape 2"/>
          <p:cNvSpPr txBox="1"/>
          <p:nvPr/>
        </p:nvSpPr>
        <p:spPr>
          <a:xfrm>
            <a:off x="457200" y="2133600"/>
            <a:ext cx="8228520" cy="399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arial"/>
                <a:ea typeface="DejaVu Sans"/>
              </a:rPr>
              <a:t>AT&amp;T </a:t>
            </a:r>
            <a:r>
              <a:rPr lang="en-US" sz="2400" dirty="0">
                <a:latin typeface="Wingdings"/>
                <a:ea typeface="DejaVu Sans"/>
              </a:rPr>
              <a:t></a:t>
            </a:r>
            <a:r>
              <a:rPr lang="en-US" sz="2400" dirty="0">
                <a:latin typeface="arial"/>
                <a:ea typeface="DejaVu Sans"/>
              </a:rPr>
              <a:t> What Y86 assembler uses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Immediate </a:t>
            </a:r>
            <a:r>
              <a:rPr lang="en-US" sz="2400" dirty="0">
                <a:latin typeface="arial"/>
                <a:ea typeface="DejaVu Sans"/>
              </a:rPr>
              <a:t>values preceded by $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Registers </a:t>
            </a:r>
            <a:r>
              <a:rPr lang="en-US" sz="2400" dirty="0">
                <a:latin typeface="arial"/>
                <a:ea typeface="DejaVu Sans"/>
              </a:rPr>
              <a:t>are prefixed with %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Moves and ALU operations are </a:t>
            </a:r>
            <a:r>
              <a:rPr lang="en-US" sz="2400" dirty="0">
                <a:latin typeface="arial"/>
                <a:ea typeface="DejaVu Sans"/>
              </a:rPr>
              <a:t>source, </a:t>
            </a:r>
            <a:r>
              <a:rPr lang="en-US" sz="2400" dirty="0" smtClean="0">
                <a:latin typeface="arial"/>
                <a:ea typeface="DejaVu Sans"/>
              </a:rPr>
              <a:t>destination:</a:t>
            </a:r>
            <a:endParaRPr sz="2400" dirty="0"/>
          </a:p>
          <a:p>
            <a:pPr lvl="2">
              <a:lnSpc>
                <a:spcPct val="100000"/>
              </a:lnSpc>
              <a:buSzPct val="25000"/>
            </a:pPr>
            <a:r>
              <a:rPr lang="en-US" sz="2400" i="1" dirty="0" err="1" smtClean="0">
                <a:latin typeface="arial"/>
                <a:ea typeface="DejaVu Sans"/>
              </a:rPr>
              <a:t>movq</a:t>
            </a:r>
            <a:r>
              <a:rPr lang="en-US" sz="2400" i="1" dirty="0" smtClean="0">
                <a:latin typeface="arial"/>
                <a:ea typeface="DejaVu Sans"/>
              </a:rPr>
              <a:t> </a:t>
            </a:r>
            <a:r>
              <a:rPr lang="en-US" sz="2400" i="1" dirty="0">
                <a:latin typeface="arial"/>
                <a:ea typeface="DejaVu Sans"/>
              </a:rPr>
              <a:t>$5, </a:t>
            </a:r>
            <a:r>
              <a:rPr lang="en-US" sz="2400" i="1" dirty="0" smtClean="0">
                <a:latin typeface="arial"/>
                <a:ea typeface="DejaVu Sans"/>
              </a:rPr>
              <a:t>%</a:t>
            </a:r>
            <a:r>
              <a:rPr lang="en-US" sz="2400" i="1" dirty="0" err="1">
                <a:latin typeface="arial"/>
                <a:ea typeface="DejaVu Sans"/>
              </a:rPr>
              <a:t>r</a:t>
            </a:r>
            <a:r>
              <a:rPr lang="en-US" sz="2400" i="1" dirty="0" err="1" smtClean="0">
                <a:latin typeface="arial"/>
                <a:ea typeface="DejaVu Sans"/>
              </a:rPr>
              <a:t>ax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Effective </a:t>
            </a:r>
            <a:r>
              <a:rPr lang="en-US" sz="2400" dirty="0">
                <a:latin typeface="arial"/>
                <a:ea typeface="DejaVu Sans"/>
              </a:rPr>
              <a:t>address </a:t>
            </a:r>
            <a:r>
              <a:rPr lang="en-US" sz="2400" i="1" dirty="0" smtClean="0">
                <a:latin typeface="arial"/>
                <a:ea typeface="DejaVu Sans"/>
              </a:rPr>
              <a:t>DISP(BASE)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9366" y="5349368"/>
            <a:ext cx="7334912" cy="359274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3300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3300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9828" y="1146180"/>
            <a:ext cx="7334912" cy="666088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0066"/>
                    </a:solidFill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3300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3300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3300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0066"/>
                    </a:solidFill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0066"/>
                    </a:solidFill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</a:rPr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9366" y="2367076"/>
            <a:ext cx="7334912" cy="666088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0066"/>
                    </a:solidFill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3300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3300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78" tIns="47178" rIns="47178" bIns="47178" anchor="ctr"/>
              <a:lstStyle/>
              <a:p>
                <a:pPr algn="ctr" defTabSz="91727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803" b="1">
                    <a:solidFill>
                      <a:srgbClr val="000066"/>
                    </a:solidFill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</a:rPr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9366" y="5037785"/>
            <a:ext cx="1448224" cy="3417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78" tIns="47178" rIns="47178" bIns="47178" anchor="ctr"/>
          <a:lstStyle/>
          <a:p>
            <a:pPr defTabSz="91727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4590" y="2061852"/>
            <a:ext cx="7172762" cy="3401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4590" y="3206441"/>
            <a:ext cx="7096456" cy="7264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addu $3,$2, 3145	# Immediate add: $3 = $2+3145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20896" y="5800844"/>
            <a:ext cx="7096456" cy="7264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lw $3,16($2)		# Load Word: $3 = M[$2+16]</a:t>
            </a:r>
          </a:p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9366" y="4220675"/>
            <a:ext cx="7334912" cy="359274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3300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3300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78" tIns="47178" rIns="47178" bIns="47178" anchor="ctr"/>
            <a:lstStyle/>
            <a:p>
              <a:pPr algn="ctr" defTabSz="91727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803" b="1">
                  <a:solidFill>
                    <a:srgbClr val="000066"/>
                  </a:solidFill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9366" y="3909092"/>
            <a:ext cx="1448224" cy="3417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78" tIns="47178" rIns="47178" bIns="47178" anchor="ctr"/>
          <a:lstStyle/>
          <a:p>
            <a:pPr defTabSz="91727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</a:rPr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20896" y="4656255"/>
            <a:ext cx="7096456" cy="3401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84" rIns="45784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3" b="1">
                <a:solidFill>
                  <a:srgbClr val="000066"/>
                </a:solidFill>
                <a:latin typeface="Courier New" pitchFamily="49" charset="0"/>
              </a:rPr>
              <a:t>beq $3,$2,dest	# Branch when $3 = $2</a:t>
            </a:r>
          </a:p>
        </p:txBody>
      </p:sp>
    </p:spTree>
    <p:extLst>
      <p:ext uri="{BB962C8B-B14F-4D97-AF65-F5344CB8AC3E}">
        <p14:creationId xmlns:p14="http://schemas.microsoft.com/office/powerpoint/2010/main" val="3207584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86-64 adopted many RISC features</a:t>
            </a:r>
          </a:p>
          <a:p>
            <a:pPr lvl="2"/>
            <a:r>
              <a:rPr lang="en-US" dirty="0" smtClean="0"/>
              <a:t>More registers; use them for argument passing</a:t>
            </a:r>
            <a:endParaRPr lang="en-US" dirty="0"/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Most cell phones use ARM processor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860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Set Architecture</a:t>
            </a:r>
          </a:p>
          <a:p>
            <a:pPr lvl="1"/>
            <a:r>
              <a:rPr lang="en-US" dirty="0"/>
              <a:t>Similar state and instructions as </a:t>
            </a:r>
            <a:r>
              <a:rPr lang="en-US" dirty="0" smtClean="0"/>
              <a:t>x86-64</a:t>
            </a:r>
            <a:endParaRPr lang="en-US" dirty="0"/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</a:t>
            </a:r>
            <a:r>
              <a:rPr lang="en-US" dirty="0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285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90320" y="1219200"/>
            <a:ext cx="8228520" cy="88776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arial"/>
              </a:rPr>
              <a:t>Simple Addressing Modes</a:t>
            </a:r>
            <a:endParaRPr dirty="0"/>
          </a:p>
        </p:txBody>
      </p:sp>
      <p:sp>
        <p:nvSpPr>
          <p:cNvPr id="267" name="TextShape 2"/>
          <p:cNvSpPr txBox="1"/>
          <p:nvPr/>
        </p:nvSpPr>
        <p:spPr>
          <a:xfrm>
            <a:off x="6934680" y="6412320"/>
            <a:ext cx="212976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4510B7B0-558E-4B7C-BC94-15A08CD5D49F}" type="slidenum">
              <a:rPr lang="en-US" sz="1300" b="1">
                <a:solidFill>
                  <a:srgbClr val="FFFFFF"/>
                </a:solidFill>
                <a:latin typeface="Tinos"/>
                <a:ea typeface="DejaVu Sans"/>
              </a:rPr>
              <a:t>5</a:t>
            </a:fld>
            <a:endParaRPr/>
          </a:p>
        </p:txBody>
      </p:sp>
      <p:sp>
        <p:nvSpPr>
          <p:cNvPr id="268" name="TextShape 3"/>
          <p:cNvSpPr txBox="1"/>
          <p:nvPr/>
        </p:nvSpPr>
        <p:spPr>
          <a:xfrm>
            <a:off x="685800" y="2286000"/>
            <a:ext cx="7695720" cy="33528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arial"/>
                <a:ea typeface="DejaVu Sans"/>
              </a:rPr>
              <a:t>Normal = (R) = </a:t>
            </a:r>
            <a:r>
              <a:rPr lang="en-US" sz="2400" dirty="0" err="1">
                <a:latin typeface="arial"/>
                <a:ea typeface="DejaVu Sans"/>
              </a:rPr>
              <a:t>Mem</a:t>
            </a:r>
            <a:r>
              <a:rPr lang="en-US" sz="2400" dirty="0">
                <a:latin typeface="arial"/>
                <a:ea typeface="DejaVu Sans"/>
              </a:rPr>
              <a:t>[</a:t>
            </a:r>
            <a:r>
              <a:rPr lang="en-US" sz="2400" dirty="0" err="1">
                <a:latin typeface="arial"/>
                <a:ea typeface="DejaVu Sans"/>
              </a:rPr>
              <a:t>Reg</a:t>
            </a:r>
            <a:r>
              <a:rPr lang="en-US" sz="2400" dirty="0">
                <a:latin typeface="arial"/>
                <a:ea typeface="DejaVu Sans"/>
              </a:rPr>
              <a:t>[R]]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Register </a:t>
            </a:r>
            <a:r>
              <a:rPr lang="en-US" sz="2400" dirty="0" err="1">
                <a:latin typeface="arial"/>
                <a:ea typeface="DejaVu Sans"/>
              </a:rPr>
              <a:t>Reg</a:t>
            </a:r>
            <a:r>
              <a:rPr lang="en-US" sz="2400" dirty="0">
                <a:latin typeface="arial"/>
                <a:ea typeface="DejaVu Sans"/>
              </a:rPr>
              <a:t> </a:t>
            </a:r>
            <a:r>
              <a:rPr lang="en-US" sz="2400" dirty="0" smtClean="0">
                <a:latin typeface="arial"/>
                <a:ea typeface="DejaVu Sans"/>
              </a:rPr>
              <a:t>contents specify </a:t>
            </a:r>
            <a:r>
              <a:rPr lang="en-US" sz="2400" dirty="0">
                <a:latin typeface="arial"/>
                <a:ea typeface="DejaVu Sans"/>
              </a:rPr>
              <a:t>memory address 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Example</a:t>
            </a:r>
            <a:r>
              <a:rPr lang="en-US" sz="2400" dirty="0">
                <a:latin typeface="arial"/>
                <a:ea typeface="DejaVu Sans"/>
              </a:rPr>
              <a:t>: </a:t>
            </a:r>
            <a:r>
              <a:rPr lang="en-US" sz="2400" dirty="0" err="1" smtClean="0">
                <a:latin typeface="arial"/>
                <a:ea typeface="DejaVu Sans"/>
              </a:rPr>
              <a:t>mrmovq</a:t>
            </a:r>
            <a:r>
              <a:rPr lang="en-US" sz="2400" dirty="0" smtClean="0">
                <a:latin typeface="arial"/>
                <a:ea typeface="DejaVu Sans"/>
              </a:rPr>
              <a:t> (%</a:t>
            </a:r>
            <a:r>
              <a:rPr lang="en-US" sz="2400" dirty="0" err="1">
                <a:latin typeface="arial"/>
                <a:ea typeface="DejaVu Sans"/>
              </a:rPr>
              <a:t>r</a:t>
            </a:r>
            <a:r>
              <a:rPr lang="en-US" sz="2400" dirty="0" err="1" smtClean="0">
                <a:latin typeface="arial"/>
                <a:ea typeface="DejaVu Sans"/>
              </a:rPr>
              <a:t>cx</a:t>
            </a:r>
            <a:r>
              <a:rPr lang="en-US" sz="2400" dirty="0" smtClean="0">
                <a:latin typeface="arial"/>
                <a:ea typeface="DejaVu Sans"/>
              </a:rPr>
              <a:t>),%</a:t>
            </a:r>
            <a:r>
              <a:rPr lang="en-US" sz="2400" dirty="0" err="1">
                <a:latin typeface="arial"/>
                <a:ea typeface="DejaVu Sans"/>
              </a:rPr>
              <a:t>r</a:t>
            </a:r>
            <a:r>
              <a:rPr lang="en-US" sz="2400" dirty="0" err="1" smtClean="0">
                <a:latin typeface="arial"/>
                <a:ea typeface="DejaVu Sans"/>
              </a:rPr>
              <a:t>ax</a:t>
            </a:r>
            <a:endParaRPr sz="2400" dirty="0"/>
          </a:p>
          <a:p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arial"/>
                <a:ea typeface="DejaVu Sans"/>
              </a:rPr>
              <a:t>Displacement = D(R) = </a:t>
            </a:r>
            <a:r>
              <a:rPr lang="en-US" sz="2400" dirty="0" err="1">
                <a:latin typeface="arial"/>
                <a:ea typeface="DejaVu Sans"/>
              </a:rPr>
              <a:t>Mem</a:t>
            </a:r>
            <a:r>
              <a:rPr lang="en-US" sz="2400" dirty="0">
                <a:latin typeface="arial"/>
                <a:ea typeface="DejaVu Sans"/>
              </a:rPr>
              <a:t>[</a:t>
            </a:r>
            <a:r>
              <a:rPr lang="en-US" sz="2400" dirty="0" err="1">
                <a:latin typeface="arial"/>
                <a:ea typeface="DejaVu Sans"/>
              </a:rPr>
              <a:t>Reg</a:t>
            </a:r>
            <a:r>
              <a:rPr lang="en-US" sz="2400" dirty="0">
                <a:latin typeface="arial"/>
                <a:ea typeface="DejaVu Sans"/>
              </a:rPr>
              <a:t>[R]+D]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Register </a:t>
            </a:r>
            <a:r>
              <a:rPr lang="en-US" sz="2400" dirty="0">
                <a:latin typeface="arial"/>
                <a:ea typeface="DejaVu Sans"/>
              </a:rPr>
              <a:t>R </a:t>
            </a:r>
            <a:r>
              <a:rPr lang="en-US" sz="2400" dirty="0" smtClean="0">
                <a:latin typeface="arial"/>
                <a:ea typeface="DejaVu Sans"/>
              </a:rPr>
              <a:t>contents specify </a:t>
            </a:r>
            <a:r>
              <a:rPr lang="en-US" sz="2400" dirty="0">
                <a:latin typeface="arial"/>
                <a:ea typeface="DejaVu Sans"/>
              </a:rPr>
              <a:t>start of memory region</a:t>
            </a:r>
            <a:endParaRPr sz="24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Constant </a:t>
            </a:r>
            <a:r>
              <a:rPr lang="en-US" sz="2400" dirty="0">
                <a:latin typeface="arial"/>
                <a:ea typeface="DejaVu Sans"/>
              </a:rPr>
              <a:t>displacement D specifies offset</a:t>
            </a:r>
            <a:endParaRPr sz="2400" dirty="0"/>
          </a:p>
          <a:p>
            <a:pPr lvl="2">
              <a:lnSpc>
                <a:spcPct val="100000"/>
              </a:lnSpc>
              <a:buSzPct val="25000"/>
            </a:pPr>
            <a:r>
              <a:rPr lang="en-US" sz="2400" dirty="0" smtClean="0">
                <a:latin typeface="arial"/>
                <a:ea typeface="DejaVu Sans"/>
              </a:rPr>
              <a:t>-In </a:t>
            </a:r>
            <a:r>
              <a:rPr lang="en-US" sz="2400" b="1" dirty="0">
                <a:latin typeface="arial"/>
                <a:ea typeface="DejaVu Sans"/>
              </a:rPr>
              <a:t>bytes</a:t>
            </a:r>
            <a:endParaRPr sz="2400" b="1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smtClean="0">
                <a:latin typeface="arial"/>
                <a:ea typeface="DejaVu Sans"/>
              </a:rPr>
              <a:t>Example</a:t>
            </a:r>
            <a:r>
              <a:rPr lang="en-US" sz="2400" dirty="0">
                <a:latin typeface="arial"/>
                <a:ea typeface="DejaVu Sans"/>
              </a:rPr>
              <a:t>: </a:t>
            </a:r>
            <a:r>
              <a:rPr lang="en-US" sz="2400" dirty="0" err="1" smtClean="0">
                <a:latin typeface="arial"/>
                <a:ea typeface="DejaVu Sans"/>
              </a:rPr>
              <a:t>mrmovq</a:t>
            </a:r>
            <a:r>
              <a:rPr lang="en-US" sz="2400" dirty="0" smtClean="0">
                <a:latin typeface="arial"/>
                <a:ea typeface="DejaVu Sans"/>
              </a:rPr>
              <a:t> </a:t>
            </a:r>
            <a:r>
              <a:rPr lang="en-US" sz="2400" dirty="0">
                <a:latin typeface="arial"/>
                <a:ea typeface="DejaVu Sans"/>
              </a:rPr>
              <a:t>8</a:t>
            </a:r>
            <a:r>
              <a:rPr lang="en-US" sz="2400" dirty="0" smtClean="0">
                <a:latin typeface="arial"/>
                <a:ea typeface="DejaVu Sans"/>
              </a:rPr>
              <a:t>(%</a:t>
            </a:r>
            <a:r>
              <a:rPr lang="en-US" sz="2400" dirty="0" err="1" smtClean="0">
                <a:latin typeface="arial"/>
                <a:ea typeface="DejaVu Sans"/>
              </a:rPr>
              <a:t>rbx</a:t>
            </a:r>
            <a:r>
              <a:rPr lang="en-US" sz="2400" dirty="0" smtClean="0">
                <a:latin typeface="arial"/>
                <a:ea typeface="DejaVu Sans"/>
              </a:rPr>
              <a:t>),%</a:t>
            </a:r>
            <a:r>
              <a:rPr lang="en-US" sz="2400" dirty="0" err="1">
                <a:latin typeface="arial"/>
                <a:ea typeface="DejaVu Sans"/>
              </a:rPr>
              <a:t>r</a:t>
            </a:r>
            <a:r>
              <a:rPr lang="en-US" sz="2400" dirty="0" err="1" smtClean="0">
                <a:latin typeface="arial"/>
                <a:ea typeface="DejaVu Sans"/>
              </a:rPr>
              <a:t>dx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6934680" y="6412320"/>
            <a:ext cx="212976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12C3F23-5811-4B52-9499-F530179470D7}" type="slidenum">
              <a:rPr lang="en-US" sz="1300" b="1">
                <a:solidFill>
                  <a:srgbClr val="FFFFFF"/>
                </a:solidFill>
                <a:latin typeface="Tinos"/>
              </a:rPr>
              <a:pPr algn="r"/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450574" y="914400"/>
            <a:ext cx="8228520" cy="8877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000" dirty="0">
                <a:solidFill>
                  <a:prstClr val="black"/>
                </a:solidFill>
              </a:rPr>
              <a:t>Run Y86 program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457200" y="1981200"/>
            <a:ext cx="2667000" cy="44311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irmovq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$55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,%rdx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dx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bx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irmovq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Array,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rmmovq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%rbx,8(%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)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mrmovq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(%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),%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cx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urier New"/>
              </a:rPr>
              <a:t>halt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.align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8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Array: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.long 0x6f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.long 0x84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3124200" y="1981200"/>
            <a:ext cx="5751454" cy="46674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yas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y86prog1.ys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yis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y86prog1.yo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Stopped in 6 steps at PC =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0x2a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.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Status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'HLT‘,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CC Z=1 S=0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O=0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Changes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to registers: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ax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0x0000000000000030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cx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0x000000840000006f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dx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bx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  <a:endParaRPr sz="1600" dirty="0">
              <a:solidFill>
                <a:prstClr val="black"/>
              </a:solidFill>
            </a:endParaRPr>
          </a:p>
          <a:p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Changes to memory: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0x0038: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  <a:endParaRPr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0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6934680" y="6412320"/>
            <a:ext cx="212976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12C3F23-5811-4B52-9499-F530179470D7}" type="slidenum">
              <a:rPr lang="en-US" sz="1300" b="1">
                <a:solidFill>
                  <a:srgbClr val="FFFFFF"/>
                </a:solidFill>
                <a:latin typeface="Tinos"/>
              </a:rPr>
              <a:pPr algn="r"/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450574" y="914400"/>
            <a:ext cx="8228520" cy="8877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000" dirty="0">
                <a:solidFill>
                  <a:prstClr val="black"/>
                </a:solidFill>
              </a:rPr>
              <a:t>Run Y86 program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457200" y="1981200"/>
            <a:ext cx="2667000" cy="44311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irmovq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$55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,%rdx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dx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%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rbx</a:t>
            </a:r>
            <a:endParaRPr lang="en-US" dirty="0" smtClean="0">
              <a:solidFill>
                <a:prstClr val="black"/>
              </a:solidFill>
              <a:latin typeface="Courier New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Irmovq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$0x33, %r8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irmovq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Array,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rmmovq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%rbx,8(%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)</a:t>
            </a: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rmmovq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%rax,0(%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rax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)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mrmovq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 </a:t>
            </a:r>
            <a:r>
              <a:rPr lang="en-US" dirty="0">
                <a:solidFill>
                  <a:prstClr val="black"/>
                </a:solidFill>
                <a:latin typeface="Courier New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(%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ax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),%</a:t>
            </a:r>
            <a:r>
              <a:rPr lang="en-US" dirty="0" err="1">
                <a:solidFill>
                  <a:prstClr val="black"/>
                </a:solidFill>
                <a:latin typeface="Courier New"/>
              </a:rPr>
              <a:t>r</a:t>
            </a:r>
            <a:r>
              <a:rPr lang="en-US" dirty="0" err="1" smtClean="0">
                <a:solidFill>
                  <a:prstClr val="black"/>
                </a:solidFill>
                <a:latin typeface="Courier New"/>
              </a:rPr>
              <a:t>cx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  <a:latin typeface="Courier New"/>
              </a:rPr>
              <a:t>halt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.align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8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Array: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.long 0x6f</a:t>
            </a:r>
            <a:endParaRPr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latin typeface="Courier New"/>
              </a:rPr>
              <a:t>.long </a:t>
            </a:r>
            <a:r>
              <a:rPr lang="en-US" dirty="0" smtClean="0">
                <a:solidFill>
                  <a:prstClr val="black"/>
                </a:solidFill>
                <a:latin typeface="Courier New"/>
              </a:rPr>
              <a:t>0x84</a:t>
            </a:r>
          </a:p>
          <a:p>
            <a:r>
              <a:rPr lang="en-US" dirty="0" smtClean="0">
                <a:solidFill>
                  <a:prstClr val="black"/>
                </a:solidFill>
                <a:latin typeface="Courier New"/>
              </a:rPr>
              <a:t>.long 0x55</a:t>
            </a:r>
          </a:p>
          <a:p>
            <a:r>
              <a:rPr lang="en-US" dirty="0" smtClean="0">
                <a:solidFill>
                  <a:prstClr val="black"/>
                </a:solidFill>
                <a:latin typeface="Courier New"/>
              </a:rPr>
              <a:t>.long 0x44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205" name="CustomShape 4"/>
          <p:cNvSpPr/>
          <p:nvPr/>
        </p:nvSpPr>
        <p:spPr>
          <a:xfrm>
            <a:off x="3124200" y="1981200"/>
            <a:ext cx="5751454" cy="46674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yas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y86prog1.ys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yis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y86prog1.yo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Stopped in 8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steps at PC =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0x3e.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Status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'HLT‘,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CC Z=1 S=0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O=0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Changes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to registers: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ax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0x0000000000000040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cx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0x0000000000000040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dx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bx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r8: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0x0000000000000000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0x0000000000000033</a:t>
            </a:r>
            <a:endParaRPr lang="en-US" sz="1600" dirty="0">
              <a:solidFill>
                <a:prstClr val="black"/>
              </a:solidFill>
            </a:endParaRPr>
          </a:p>
          <a:p>
            <a:endParaRPr sz="1600" dirty="0">
              <a:solidFill>
                <a:prstClr val="black"/>
              </a:solidFill>
            </a:endParaRPr>
          </a:p>
          <a:p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Changes to memory: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0x0040: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alibri"/>
              </a:rPr>
              <a:t>0x0000840000006f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0x0000000000000040</a:t>
            </a: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0x0048: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alibri"/>
              </a:rPr>
              <a:t>0x00004400000055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0x0000000000000037</a:t>
            </a:r>
            <a:endParaRPr lang="en-US" sz="1600" dirty="0">
              <a:solidFill>
                <a:prstClr val="black"/>
              </a:solidFill>
            </a:endParaRPr>
          </a:p>
          <a:p>
            <a:endParaRPr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9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Based on values of condition codes</a:t>
            </a:r>
          </a:p>
          <a:p>
            <a:r>
              <a:rPr lang="en-US" sz="2800" dirty="0" smtClean="0"/>
              <a:t>All are based on the form:  </a:t>
            </a:r>
            <a:r>
              <a:rPr lang="en-US" sz="2800" dirty="0" err="1" smtClean="0"/>
              <a:t>cmovXX</a:t>
            </a:r>
            <a:r>
              <a:rPr lang="en-US" sz="2800" dirty="0" smtClean="0"/>
              <a:t>, where XX can be “le”, “l” “e”, “ne”, “</a:t>
            </a:r>
            <a:r>
              <a:rPr lang="en-US" sz="2800" dirty="0" err="1" smtClean="0"/>
              <a:t>ge</a:t>
            </a:r>
            <a:r>
              <a:rPr lang="en-US" sz="2800" dirty="0" smtClean="0"/>
              <a:t>” or “g”.</a:t>
            </a:r>
          </a:p>
          <a:p>
            <a:r>
              <a:rPr lang="en-US" sz="2800" dirty="0" smtClean="0"/>
              <a:t>All conditional moves are between 2 register locations</a:t>
            </a:r>
          </a:p>
          <a:p>
            <a:r>
              <a:rPr lang="en-US" sz="2800" dirty="0" err="1" smtClean="0"/>
              <a:t>cmovle</a:t>
            </a:r>
            <a:r>
              <a:rPr lang="en-US" sz="2800" dirty="0" smtClean="0"/>
              <a:t> copies a value from the source register to a destination register when the condition codes satisfies less than or equal (SF=1 OR ZF=1)</a:t>
            </a:r>
          </a:p>
          <a:p>
            <a:r>
              <a:rPr lang="en-US" sz="2800" dirty="0" err="1" smtClean="0"/>
              <a:t>cmovl</a:t>
            </a:r>
            <a:r>
              <a:rPr lang="en-US" sz="2800" dirty="0" smtClean="0"/>
              <a:t> </a:t>
            </a:r>
            <a:r>
              <a:rPr lang="en-US" sz="2800" dirty="0"/>
              <a:t>copies a value from the source register to a destination register </a:t>
            </a:r>
            <a:r>
              <a:rPr lang="en-US" sz="2800" dirty="0" smtClean="0"/>
              <a:t>when </a:t>
            </a:r>
            <a:r>
              <a:rPr lang="en-US" sz="2800" dirty="0"/>
              <a:t>the </a:t>
            </a:r>
            <a:r>
              <a:rPr lang="en-US" sz="2800" dirty="0" smtClean="0"/>
              <a:t>condition code satisfies </a:t>
            </a:r>
            <a:r>
              <a:rPr lang="en-US" sz="2800" dirty="0"/>
              <a:t>less </a:t>
            </a:r>
            <a:r>
              <a:rPr lang="en-US" sz="2800" dirty="0" smtClean="0"/>
              <a:t>than (SF = 1 AND ZF = 0)</a:t>
            </a:r>
            <a:endParaRPr lang="en-US" sz="2800" dirty="0"/>
          </a:p>
          <a:p>
            <a:r>
              <a:rPr lang="en-US" sz="2800" dirty="0" err="1" smtClean="0"/>
              <a:t>cmove</a:t>
            </a:r>
            <a:r>
              <a:rPr lang="en-US" sz="2800" dirty="0" smtClean="0"/>
              <a:t> </a:t>
            </a:r>
            <a:r>
              <a:rPr lang="en-US" sz="2800" dirty="0"/>
              <a:t>copies a value from the source register to a destination register when the </a:t>
            </a:r>
            <a:r>
              <a:rPr lang="en-US" sz="2800" dirty="0" smtClean="0"/>
              <a:t>condition code satisfies equal(ZF = 1)</a:t>
            </a:r>
            <a:endParaRPr lang="en-US" sz="2800" dirty="0"/>
          </a:p>
          <a:p>
            <a:r>
              <a:rPr lang="en-US" sz="2800" dirty="0" err="1"/>
              <a:t>cmovne</a:t>
            </a:r>
            <a:r>
              <a:rPr lang="en-US" sz="2800" dirty="0"/>
              <a:t> copies a value from the source register to a destination register when the </a:t>
            </a:r>
            <a:r>
              <a:rPr lang="en-US" sz="2800" dirty="0" smtClean="0"/>
              <a:t>condition code satisfies not equal (ZF = 0)</a:t>
            </a:r>
            <a:endParaRPr lang="en-US" sz="2800" dirty="0"/>
          </a:p>
          <a:p>
            <a:r>
              <a:rPr lang="en-US" sz="2800" dirty="0" err="1" smtClean="0"/>
              <a:t>cmovge</a:t>
            </a:r>
            <a:r>
              <a:rPr lang="en-US" sz="2800" dirty="0" smtClean="0"/>
              <a:t> </a:t>
            </a:r>
            <a:r>
              <a:rPr lang="en-US" sz="2800" dirty="0"/>
              <a:t>copies a value from the source register to a destination register when the </a:t>
            </a:r>
            <a:r>
              <a:rPr lang="en-US" sz="2800" dirty="0" smtClean="0"/>
              <a:t>condition code satisfies greater </a:t>
            </a:r>
            <a:r>
              <a:rPr lang="en-US" sz="2800" dirty="0"/>
              <a:t>than or </a:t>
            </a:r>
            <a:r>
              <a:rPr lang="en-US" sz="2800" dirty="0" smtClean="0"/>
              <a:t>equal (SF = 0 OR ZF = 1)</a:t>
            </a:r>
            <a:endParaRPr lang="en-US" sz="2800" dirty="0"/>
          </a:p>
          <a:p>
            <a:r>
              <a:rPr lang="en-US" sz="2800" dirty="0" err="1" smtClean="0"/>
              <a:t>cmovg</a:t>
            </a:r>
            <a:r>
              <a:rPr lang="en-US" sz="2800" dirty="0" smtClean="0"/>
              <a:t> </a:t>
            </a:r>
            <a:r>
              <a:rPr lang="en-US" sz="2800" dirty="0"/>
              <a:t>copies a value from the source register to a destination register when the </a:t>
            </a:r>
            <a:r>
              <a:rPr lang="en-US" sz="2800" dirty="0" smtClean="0"/>
              <a:t>condition code satisfies greater than (SF = 0 AND ZF = 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28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6934680" y="6412320"/>
            <a:ext cx="2129760" cy="47268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C9F4DEFE-ABA2-45BA-A4FC-011AEF47187B}" type="slidenum">
              <a:rPr lang="en-US" sz="1300" b="1">
                <a:solidFill>
                  <a:srgbClr val="FFFFFF"/>
                </a:solidFill>
                <a:latin typeface="Tinos"/>
                <a:ea typeface="DejaVu Sans"/>
              </a:rPr>
              <a:t>9</a:t>
            </a:fld>
            <a:endParaRPr/>
          </a:p>
        </p:txBody>
      </p:sp>
      <p:sp>
        <p:nvSpPr>
          <p:cNvPr id="285" name="TextShape 2"/>
          <p:cNvSpPr txBox="1"/>
          <p:nvPr/>
        </p:nvSpPr>
        <p:spPr>
          <a:xfrm>
            <a:off x="467139" y="609600"/>
            <a:ext cx="8228520" cy="72732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arial"/>
              </a:rPr>
              <a:t>Supported </a:t>
            </a:r>
            <a:r>
              <a:rPr lang="en-US" sz="3200" dirty="0" smtClean="0">
                <a:latin typeface="arial"/>
              </a:rPr>
              <a:t>ALU Operations</a:t>
            </a:r>
            <a:endParaRPr sz="3200" dirty="0"/>
          </a:p>
        </p:txBody>
      </p:sp>
      <p:sp>
        <p:nvSpPr>
          <p:cNvPr id="286" name="TextShape 3"/>
          <p:cNvSpPr txBox="1"/>
          <p:nvPr/>
        </p:nvSpPr>
        <p:spPr>
          <a:xfrm>
            <a:off x="457200" y="1524000"/>
            <a:ext cx="8228520" cy="16039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arial"/>
                <a:ea typeface="DejaVu Sans"/>
              </a:rPr>
              <a:t>Arithmetic instructions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err="1" smtClean="0">
                <a:latin typeface="arial"/>
                <a:ea typeface="DejaVu Sans"/>
              </a:rPr>
              <a:t>addq</a:t>
            </a:r>
            <a:r>
              <a:rPr lang="en-US" sz="2000" dirty="0" smtClean="0">
                <a:latin typeface="arial"/>
                <a:ea typeface="DejaVu Sans"/>
              </a:rPr>
              <a:t> 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, 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		</a:t>
            </a:r>
            <a:r>
              <a:rPr lang="en-US" sz="2000" dirty="0" smtClean="0">
                <a:latin typeface="arial"/>
                <a:ea typeface="DejaVu Sans"/>
              </a:rPr>
              <a:t>R[</a:t>
            </a:r>
            <a:r>
              <a:rPr lang="en-US" sz="2000" dirty="0" err="1" smtClean="0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← R[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+ R[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]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err="1" smtClean="0">
                <a:latin typeface="arial"/>
                <a:ea typeface="DejaVu Sans"/>
              </a:rPr>
              <a:t>subq</a:t>
            </a:r>
            <a:r>
              <a:rPr lang="en-US" sz="2000" dirty="0" smtClean="0">
                <a:latin typeface="arial"/>
                <a:ea typeface="DejaVu Sans"/>
              </a:rPr>
              <a:t> 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, 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 		</a:t>
            </a:r>
            <a:r>
              <a:rPr lang="en-US" sz="2000" dirty="0" smtClean="0">
                <a:latin typeface="arial"/>
                <a:ea typeface="DejaVu Sans"/>
              </a:rPr>
              <a:t>R[</a:t>
            </a:r>
            <a:r>
              <a:rPr lang="en-US" sz="2000" dirty="0" err="1" smtClean="0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← R[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− R[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]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err="1" smtClean="0">
                <a:latin typeface="arial"/>
                <a:ea typeface="DejaVu Sans"/>
              </a:rPr>
              <a:t>andq</a:t>
            </a:r>
            <a:r>
              <a:rPr lang="en-US" sz="2000" dirty="0" smtClean="0">
                <a:latin typeface="arial"/>
                <a:ea typeface="DejaVu Sans"/>
              </a:rPr>
              <a:t> 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, 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 	</a:t>
            </a:r>
            <a:r>
              <a:rPr lang="en-US" sz="2000" dirty="0" smtClean="0">
                <a:latin typeface="arial"/>
                <a:ea typeface="DejaVu Sans"/>
              </a:rPr>
              <a:t>	R[</a:t>
            </a:r>
            <a:r>
              <a:rPr lang="en-US" sz="2000" dirty="0" err="1" smtClean="0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← R[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&amp; R[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]</a:t>
            </a:r>
            <a:endParaRPr sz="2000" dirty="0"/>
          </a:p>
          <a:p>
            <a:pPr lvl="1">
              <a:lnSpc>
                <a:spcPct val="100000"/>
              </a:lnSpc>
              <a:buSzPct val="25000"/>
            </a:pPr>
            <a:r>
              <a:rPr lang="en-US" sz="2000" dirty="0">
                <a:solidFill>
                  <a:prstClr val="black"/>
                </a:solidFill>
              </a:rPr>
              <a:t>- </a:t>
            </a:r>
            <a:r>
              <a:rPr lang="en-US" sz="2000" dirty="0" err="1" smtClean="0">
                <a:latin typeface="arial"/>
                <a:ea typeface="DejaVu Sans"/>
              </a:rPr>
              <a:t>xorq</a:t>
            </a:r>
            <a:r>
              <a:rPr lang="en-US" sz="2000" dirty="0" smtClean="0">
                <a:latin typeface="arial"/>
                <a:ea typeface="DejaVu Sans"/>
              </a:rPr>
              <a:t> 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, 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 		</a:t>
            </a:r>
            <a:r>
              <a:rPr lang="en-US" sz="2000" dirty="0" smtClean="0">
                <a:latin typeface="arial"/>
                <a:ea typeface="DejaVu Sans"/>
              </a:rPr>
              <a:t>R[</a:t>
            </a:r>
            <a:r>
              <a:rPr lang="en-US" sz="2000" dirty="0" err="1" smtClean="0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← R[</a:t>
            </a:r>
            <a:r>
              <a:rPr lang="en-US" sz="2000" dirty="0" err="1">
                <a:latin typeface="arial"/>
                <a:ea typeface="DejaVu Sans"/>
              </a:rPr>
              <a:t>rB</a:t>
            </a:r>
            <a:r>
              <a:rPr lang="en-US" sz="2000" dirty="0">
                <a:latin typeface="arial"/>
                <a:ea typeface="DejaVu Sans"/>
              </a:rPr>
              <a:t>] ^ R[</a:t>
            </a:r>
            <a:r>
              <a:rPr lang="en-US" sz="2000" dirty="0" err="1">
                <a:latin typeface="arial"/>
                <a:ea typeface="DejaVu Sans"/>
              </a:rPr>
              <a:t>rA</a:t>
            </a:r>
            <a:r>
              <a:rPr lang="en-US" sz="2000" dirty="0">
                <a:latin typeface="arial"/>
                <a:ea typeface="DejaVu Sans"/>
              </a:rPr>
              <a:t>]</a:t>
            </a:r>
            <a:endParaRPr sz="2000" dirty="0"/>
          </a:p>
        </p:txBody>
      </p:sp>
      <p:sp>
        <p:nvSpPr>
          <p:cNvPr id="287" name="CustomShape 4"/>
          <p:cNvSpPr/>
          <p:nvPr/>
        </p:nvSpPr>
        <p:spPr>
          <a:xfrm>
            <a:off x="484517" y="3364320"/>
            <a:ext cx="3173083" cy="3048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000000"/>
                </a:solidFill>
                <a:latin typeface="Calibri"/>
              </a:rPr>
              <a:t>#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y86prog2.ys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.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pos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0x0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irmovq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$1, 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ax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irmovq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    $0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bx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irmovq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$1, 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cx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addq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ax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andq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bx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bx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subq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ax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cx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irmovq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$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0x7fffffffffffffff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</a:rPr>
              <a:t>dx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addq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 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dx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%</a:t>
            </a:r>
            <a:r>
              <a:rPr lang="en-US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</a:rPr>
              <a:t>dx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halt</a:t>
            </a:r>
            <a:endParaRPr dirty="0"/>
          </a:p>
        </p:txBody>
      </p:sp>
      <p:sp>
        <p:nvSpPr>
          <p:cNvPr id="6" name="CustomShape 4"/>
          <p:cNvSpPr/>
          <p:nvPr/>
        </p:nvSpPr>
        <p:spPr>
          <a:xfrm>
            <a:off x="3810000" y="3364320"/>
            <a:ext cx="5065654" cy="32843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yas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y86prog2.ys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% 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yis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y86prog2.yo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Stopped in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9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steps at PC =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0x2a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.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Status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'HLT‘,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CC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Z=0 S=1 O=1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Changes 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to registers: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ax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0x0000000000000002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cx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0xffffffffffffffff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%</a:t>
            </a:r>
            <a:r>
              <a:rPr lang="en-US" sz="1600" b="1" dirty="0" err="1">
                <a:solidFill>
                  <a:srgbClr val="000000"/>
                </a:solidFill>
                <a:latin typeface="Calibri"/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  <a:latin typeface="Calibri"/>
              </a:rPr>
              <a:t>dx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:	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0x0000000000000000</a:t>
            </a:r>
            <a:r>
              <a:rPr lang="en-US"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0xfffffffffffffffe</a:t>
            </a:r>
            <a:endParaRPr sz="1600" dirty="0">
              <a:solidFill>
                <a:prstClr val="black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/>
              </a:rPr>
              <a:t>Changes to memory</a:t>
            </a:r>
            <a:r>
              <a:rPr lang="en-US" sz="1600" b="1" dirty="0" smtClean="0">
                <a:solidFill>
                  <a:srgbClr val="000000"/>
                </a:solidFill>
                <a:latin typeface="Calibri"/>
              </a:rPr>
              <a:t>:</a:t>
            </a:r>
            <a:endParaRPr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7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8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0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1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2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3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4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5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6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7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28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29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0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1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2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</TotalTime>
  <Words>3098</Words>
  <Application>Microsoft Office PowerPoint</Application>
  <PresentationFormat>On-screen Show (4:3)</PresentationFormat>
  <Paragraphs>1096</Paragraphs>
  <Slides>42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34</vt:i4>
      </vt:variant>
      <vt:variant>
        <vt:lpstr>Slide Titles</vt:lpstr>
      </vt:variant>
      <vt:variant>
        <vt:i4>42</vt:i4>
      </vt:variant>
    </vt:vector>
  </HeadingPairs>
  <TitlesOfParts>
    <vt:vector size="89" baseType="lpstr">
      <vt:lpstr>Arial</vt:lpstr>
      <vt:lpstr>Arial</vt:lpstr>
      <vt:lpstr>Arial Black</vt:lpstr>
      <vt:lpstr>Calibri</vt:lpstr>
      <vt:lpstr>Constantia</vt:lpstr>
      <vt:lpstr>Courier New</vt:lpstr>
      <vt:lpstr>DejaVu Sans</vt:lpstr>
      <vt:lpstr>Helvetica</vt:lpstr>
      <vt:lpstr>Symbol</vt:lpstr>
      <vt:lpstr>Times New Roman</vt:lpstr>
      <vt:lpstr>Tinos</vt:lpstr>
      <vt:lpstr>Wingdings</vt:lpstr>
      <vt:lpstr>Wingdings 2</vt:lpstr>
      <vt:lpstr>Flow</vt:lpstr>
      <vt:lpstr>fujitsu-99-02</vt:lpstr>
      <vt:lpstr>1_fujitsu-99-02</vt:lpstr>
      <vt:lpstr>2_fujitsu-99-02</vt:lpstr>
      <vt:lpstr>3_fujitsu-99-02</vt:lpstr>
      <vt:lpstr>4_fujitsu-99-02</vt:lpstr>
      <vt:lpstr>5_fujitsu-99-02</vt:lpstr>
      <vt:lpstr>6_fujitsu-99-02</vt:lpstr>
      <vt:lpstr>7_fujitsu-99-02</vt:lpstr>
      <vt:lpstr>8_fujitsu-99-02</vt:lpstr>
      <vt:lpstr>9_fujitsu-99-02</vt:lpstr>
      <vt:lpstr>10_fujitsu-99-02</vt:lpstr>
      <vt:lpstr>11_fujitsu-99-02</vt:lpstr>
      <vt:lpstr>12_fujitsu-99-02</vt:lpstr>
      <vt:lpstr>13_fujitsu-99-02</vt:lpstr>
      <vt:lpstr>14_fujitsu-99-02</vt:lpstr>
      <vt:lpstr>15_fujitsu-99-02</vt:lpstr>
      <vt:lpstr>16_fujitsu-99-02</vt:lpstr>
      <vt:lpstr>17_fujitsu-99-02</vt:lpstr>
      <vt:lpstr>18_fujitsu-99-02</vt:lpstr>
      <vt:lpstr>19_fujitsu-99-02</vt:lpstr>
      <vt:lpstr>20_fujitsu-99-02</vt:lpstr>
      <vt:lpstr>21_fujitsu-99-02</vt:lpstr>
      <vt:lpstr>22_fujitsu-99-02</vt:lpstr>
      <vt:lpstr>23_fujitsu-99-02</vt:lpstr>
      <vt:lpstr>24_fujitsu-99-02</vt:lpstr>
      <vt:lpstr>25_fujitsu-99-02</vt:lpstr>
      <vt:lpstr>26_fujitsu-99-02</vt:lpstr>
      <vt:lpstr>27_fujitsu-99-02</vt:lpstr>
      <vt:lpstr>28_fujitsu-99-02</vt:lpstr>
      <vt:lpstr>29_fujitsu-99-02</vt:lpstr>
      <vt:lpstr>30_fujitsu-99-02</vt:lpstr>
      <vt:lpstr>31_fujitsu-99-02</vt:lpstr>
      <vt:lpstr>32_fujitsu-99-02</vt:lpstr>
      <vt:lpstr>PowerPoint Presentation</vt:lpstr>
      <vt:lpstr>Y86-64 Move Instruction</vt:lpstr>
      <vt:lpstr>Move Operations</vt:lpstr>
      <vt:lpstr>PowerPoint Presentation</vt:lpstr>
      <vt:lpstr>PowerPoint Presentation</vt:lpstr>
      <vt:lpstr>PowerPoint Presentation</vt:lpstr>
      <vt:lpstr>PowerPoint Presentation</vt:lpstr>
      <vt:lpstr>Conditional Move Operation</vt:lpstr>
      <vt:lpstr>PowerPoint Presentation</vt:lpstr>
      <vt:lpstr>Y86-64 Instruction Set #1</vt:lpstr>
      <vt:lpstr>Y86-64 Instructions</vt:lpstr>
      <vt:lpstr>Y86-64 Instruction Set #2</vt:lpstr>
      <vt:lpstr>Y86-64 Instruction Set #3</vt:lpstr>
      <vt:lpstr>Y86-64 Instruction Set #4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Jump Instructions</vt:lpstr>
      <vt:lpstr>Y86-64 Program Stack</vt:lpstr>
      <vt:lpstr>Stack Operations</vt:lpstr>
      <vt:lpstr>Subroutine Call and Return</vt:lpstr>
      <vt:lpstr>Miscellaneous Instructions</vt:lpstr>
      <vt:lpstr>Status Conditions</vt:lpstr>
      <vt:lpstr>Writing Y86-64 Code</vt:lpstr>
      <vt:lpstr>Y86-64 Code Generation Example</vt:lpstr>
      <vt:lpstr>Y86-64 Code Generation Example #2</vt:lpstr>
      <vt:lpstr>Y86-64 Code Generation Example #3</vt:lpstr>
      <vt:lpstr>Y86-64 Sample Program Structure #1</vt:lpstr>
      <vt:lpstr>Y86-64 Program Structure #2</vt:lpstr>
      <vt:lpstr>Y86-64 Program Structure #3</vt:lpstr>
      <vt:lpstr>Assembling Y86-64 Program</vt:lpstr>
      <vt:lpstr>Simulating Y86-64 Program</vt:lpstr>
      <vt:lpstr>CISC Instruction Sets</vt:lpstr>
      <vt:lpstr>RISC Instruction Sets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george michael</dc:creator>
  <cp:lastModifiedBy>George Green</cp:lastModifiedBy>
  <cp:revision>107</cp:revision>
  <cp:lastPrinted>2017-03-10T17:28:54Z</cp:lastPrinted>
  <dcterms:modified xsi:type="dcterms:W3CDTF">2017-03-19T18:59:21Z</dcterms:modified>
</cp:coreProperties>
</file>