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73" r:id="rId2"/>
    <p:sldId id="359" r:id="rId3"/>
    <p:sldId id="350" r:id="rId4"/>
    <p:sldId id="390" r:id="rId5"/>
    <p:sldId id="375" r:id="rId6"/>
    <p:sldId id="404" r:id="rId7"/>
    <p:sldId id="403" r:id="rId8"/>
    <p:sldId id="377" r:id="rId9"/>
    <p:sldId id="378" r:id="rId10"/>
    <p:sldId id="380" r:id="rId11"/>
    <p:sldId id="381" r:id="rId12"/>
    <p:sldId id="385" r:id="rId13"/>
    <p:sldId id="387" r:id="rId14"/>
    <p:sldId id="384" r:id="rId15"/>
    <p:sldId id="389" r:id="rId16"/>
    <p:sldId id="394" r:id="rId17"/>
    <p:sldId id="395" r:id="rId18"/>
    <p:sldId id="396" r:id="rId19"/>
    <p:sldId id="388" r:id="rId20"/>
    <p:sldId id="397" r:id="rId21"/>
    <p:sldId id="398" r:id="rId22"/>
    <p:sldId id="402" r:id="rId23"/>
    <p:sldId id="393" r:id="rId24"/>
    <p:sldId id="3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84717" autoAdjust="0"/>
  </p:normalViewPr>
  <p:slideViewPr>
    <p:cSldViewPr snapToGrid="0" snapToObjects="1">
      <p:cViewPr varScale="1">
        <p:scale>
          <a:sx n="78" d="100"/>
          <a:sy n="78" d="100"/>
        </p:scale>
        <p:origin x="568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1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round structure provides a tunable security parameter.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hope is that AES with a randomly-chosen key </a:t>
            </a:r>
            <a:r>
              <a:rPr lang="en-US" smtClean="0"/>
              <a:t>is pseudorandom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0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Keygenassist</a:t>
            </a:r>
            <a:r>
              <a:rPr lang="en-US" dirty="0" smtClean="0"/>
              <a:t> = perform key</a:t>
            </a:r>
            <a:r>
              <a:rPr lang="en-US" baseline="0" dirty="0" smtClean="0"/>
              <a:t> expansion</a:t>
            </a:r>
          </a:p>
          <a:p>
            <a:r>
              <a:rPr lang="en-US" baseline="0" dirty="0" err="1" smtClean="0"/>
              <a:t>Imc</a:t>
            </a:r>
            <a:r>
              <a:rPr lang="en-US" baseline="0" dirty="0" smtClean="0"/>
              <a:t> = inverse mix columns trick (the green text) requires making the keys MC^-1(k)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2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Medium"/>
                <a:cs typeface="Lato Medium"/>
              </a:rPr>
              <a:t>Each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dirty="0" smtClean="0">
                <a:latin typeface="Lato Medium"/>
                <a:cs typeface="Lato Medium"/>
              </a:rPr>
              <a:t> defines a new permutation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i="1" baseline="-25000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Had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different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back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 NIST only sought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that the federal government could use to encrypt unclassified but sensitive information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Their rules only apply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US gov't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eventually published as Federal Information Processing Standard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(FIPS) 46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 </a:t>
            </a:r>
            <a:r>
              <a:rPr lang="en-US" dirty="0" smtClean="0"/>
              <a:t>80s = before the rise of</a:t>
            </a:r>
            <a:r>
              <a:rPr lang="en-US" baseline="0" dirty="0" smtClean="0"/>
              <a:t> open-source crypto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I’m only showing the (non-strong)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pseudorandomness</a:t>
            </a:r>
            <a:r>
              <a:rPr lang="en-US" baseline="0" dirty="0" smtClean="0"/>
              <a:t> picture here. I omit the full picture of strong </a:t>
            </a:r>
            <a:r>
              <a:rPr lang="en-US" baseline="0" dirty="0" err="1" smtClean="0"/>
              <a:t>pseudorandomness</a:t>
            </a:r>
            <a:r>
              <a:rPr lang="en-US" baseline="0" dirty="0" smtClean="0"/>
              <a:t> because it is rather busy. See the hidden slide at the end of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Issue: K_{mask} = Y </a:t>
            </a:r>
            <a:r>
              <a:rPr lang="en-US" dirty="0" smtClean="0"/>
              <a:t>⊕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4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Minor detail: the different rounds need to have different round keys in order to thwart a “slide attack”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5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2: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random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permutations to 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Problem </a:t>
            </a:r>
            <a:r>
              <a:rPr lang="en-US" sz="2800" dirty="0" smtClean="0"/>
              <a:t>Set 1 posted, due Thurs, Feb 2 at 9pm</a:t>
            </a:r>
          </a:p>
          <a:p>
            <a:r>
              <a:rPr lang="en-US" sz="2800" dirty="0" smtClean="0"/>
              <a:t>Office hours this week: Thurs </a:t>
            </a:r>
            <a:r>
              <a:rPr lang="en-US" sz="2800" dirty="0" smtClean="0"/>
              <a:t>3-5pm</a:t>
            </a:r>
          </a:p>
          <a:p>
            <a:r>
              <a:rPr lang="en-US" sz="2800" dirty="0" smtClean="0"/>
              <a:t>Slides will be posted to Piazza after lecture</a:t>
            </a:r>
            <a:endParaRPr lang="en-US" sz="2800" dirty="0" smtClean="0"/>
          </a:p>
          <a:p>
            <a:r>
              <a:rPr lang="en-US" sz="2800" dirty="0" smtClean="0"/>
              <a:t>Read Rogaway’s </a:t>
            </a:r>
            <a:r>
              <a:rPr lang="en-US" sz="2800" i="1" dirty="0" smtClean="0"/>
              <a:t>The Moral Character of Cryptographic Work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post your thoughts (~2 sentences) to Piazza before Monday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47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(strong)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Thm.</a:t>
            </a:r>
            <a:r>
              <a:rPr lang="en-US" dirty="0" smtClean="0"/>
              <a:t> Construction is </a:t>
            </a:r>
            <a:r>
              <a:rPr lang="en-US" i="1" dirty="0" smtClean="0"/>
              <a:t>pseudorandom</a:t>
            </a:r>
            <a:r>
              <a:rPr lang="en-US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Proof.</a:t>
            </a:r>
          </a:p>
          <a:p>
            <a:r>
              <a:rPr lang="en-US" dirty="0"/>
              <a:t>Before making any queries, all choices of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r>
              <a:rPr lang="en-US" dirty="0" smtClean="0"/>
              <a:t> are </a:t>
            </a:r>
            <a:r>
              <a:rPr lang="en-US" dirty="0"/>
              <a:t>equally </a:t>
            </a:r>
            <a:r>
              <a:rPr lang="en-US" dirty="0" smtClean="0"/>
              <a:t>likely</a:t>
            </a:r>
          </a:p>
          <a:p>
            <a:r>
              <a:rPr lang="en-US" dirty="0"/>
              <a:t>To </a:t>
            </a:r>
            <a:r>
              <a:rPr lang="en-US" dirty="0" smtClean="0"/>
              <a:t>reduce the </a:t>
            </a:r>
            <a:r>
              <a:rPr lang="en-US" dirty="0"/>
              <a:t>set of possible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r>
              <a:rPr lang="en-US" dirty="0" smtClean="0"/>
              <a:t>, adversary        must </a:t>
            </a:r>
            <a:r>
              <a:rPr lang="en-US" dirty="0"/>
              <a:t>find collisions between </a:t>
            </a:r>
            <a:r>
              <a:rPr lang="en-US" i="1" dirty="0">
                <a:latin typeface="Lato Black"/>
                <a:cs typeface="Lato Black"/>
              </a:rPr>
              <a:t>P</a:t>
            </a:r>
            <a:r>
              <a:rPr lang="en-US" dirty="0"/>
              <a:t> and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/>
              <a:t>, </a:t>
            </a:r>
            <a:r>
              <a:rPr lang="en-US" dirty="0" smtClean="0"/>
              <a:t>which are unlikely</a:t>
            </a:r>
          </a:p>
          <a:p>
            <a:r>
              <a:rPr lang="en-US" dirty="0" smtClean="0"/>
              <a:t>For each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r>
              <a:rPr lang="en-US" dirty="0" smtClean="0"/>
              <a:t>) and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dirty="0" smtClean="0"/>
              <a:t>) pair, label the keys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 </a:t>
            </a:r>
            <a:r>
              <a:rPr lang="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⊕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dirty="0" smtClean="0"/>
              <a:t>) and (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r>
              <a:rPr lang="en-US" dirty="0" smtClean="0"/>
              <a:t> </a:t>
            </a:r>
            <a:r>
              <a:rPr lang="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⊕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dirty="0" smtClean="0"/>
              <a:t>) as </a:t>
            </a:r>
            <a:r>
              <a:rPr lang="en-US" i="1" dirty="0" smtClean="0"/>
              <a:t>bad</a:t>
            </a:r>
            <a:r>
              <a:rPr lang="en-US" dirty="0" smtClean="0"/>
              <a:t>;</a:t>
            </a:r>
            <a:r>
              <a:rPr lang="en-US" i="1" dirty="0" smtClean="0"/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 smtClean="0"/>
              <a:t> queries yield only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2q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dirty="0" smtClean="0"/>
              <a:t> bad keys</a:t>
            </a:r>
          </a:p>
          <a:p>
            <a:r>
              <a:rPr lang="en-US" dirty="0" smtClean="0"/>
              <a:t>All good keys are equally likely: they all fail to cause collisions anywhere</a:t>
            </a:r>
          </a:p>
        </p:txBody>
      </p:sp>
      <p:cxnSp>
        <p:nvCxnSpPr>
          <p:cNvPr id="47" name="Straight Arrow Connector 46"/>
          <p:cNvCxnSpPr>
            <a:stCxn id="50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60" name="Elbow Connector 59"/>
          <p:cNvCxnSpPr>
            <a:stCxn id="58" idx="1"/>
            <a:endCxn id="54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8" idx="1"/>
            <a:endCxn id="57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0418061" y="1102111"/>
            <a:ext cx="0" cy="25146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0764786" y="1102109"/>
            <a:ext cx="1292631" cy="2428206"/>
            <a:chOff x="10764786" y="1102109"/>
            <a:chExt cx="1292631" cy="2428206"/>
          </a:xfrm>
        </p:grpSpPr>
        <p:sp>
          <p:nvSpPr>
            <p:cNvPr id="66" name="Rectangle 65"/>
            <p:cNvSpPr/>
            <p:nvPr/>
          </p:nvSpPr>
          <p:spPr>
            <a:xfrm>
              <a:off x="10997560" y="2105763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67" name="Straight Arrow Connector 66"/>
            <p:cNvCxnSpPr>
              <a:stCxn id="69" idx="2"/>
            </p:cNvCxnSpPr>
            <p:nvPr/>
          </p:nvCxnSpPr>
          <p:spPr>
            <a:xfrm flipH="1">
              <a:off x="11421659" y="1471441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1421659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0809884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764786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584406" y="4094828"/>
            <a:ext cx="1292631" cy="2036316"/>
            <a:chOff x="8984392" y="3449641"/>
            <a:chExt cx="1292631" cy="2036316"/>
          </a:xfrm>
        </p:grpSpPr>
        <p:cxnSp>
          <p:nvCxnSpPr>
            <p:cNvPr id="72" name="Straight Arrow Connector 71"/>
            <p:cNvCxnSpPr>
              <a:stCxn id="74" idx="2"/>
              <a:endCxn id="76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6" idx="2"/>
              <a:endCxn id="75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760744" y="4094828"/>
            <a:ext cx="1292631" cy="2036316"/>
            <a:chOff x="8984392" y="3449641"/>
            <a:chExt cx="1292631" cy="2036316"/>
          </a:xfrm>
        </p:grpSpPr>
        <p:cxnSp>
          <p:nvCxnSpPr>
            <p:cNvPr id="78" name="Straight Arrow Connector 77"/>
            <p:cNvCxnSpPr>
              <a:stCxn id="80" idx="2"/>
              <a:endCxn id="82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82" idx="2"/>
              <a:endCxn id="81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V="1">
            <a:off x="10418061" y="3692024"/>
            <a:ext cx="0" cy="2735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46" y="3367655"/>
            <a:ext cx="494393" cy="4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let’s build a block cipher!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Problems?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Hmm, how do we go about building a single random permutation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Isn’t the truth table for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huge?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 to 1: multiple rounds</a:t>
            </a:r>
          </a:p>
          <a:p>
            <a:pPr marL="365760" indent="-365760"/>
            <a:r>
              <a:rPr lang="en-US" dirty="0" smtClean="0"/>
              <a:t>Let’s make life easier: what if we make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r>
              <a:rPr lang="en-US" dirty="0" smtClean="0"/>
              <a:t> that is </a:t>
            </a:r>
            <a:r>
              <a:rPr lang="en-US" i="1" dirty="0" smtClean="0"/>
              <a:t>somewhat </a:t>
            </a:r>
            <a:r>
              <a:rPr lang="en-US" dirty="0" smtClean="0"/>
              <a:t>random?</a:t>
            </a:r>
          </a:p>
          <a:p>
            <a:pPr marL="365760" indent="-365760"/>
            <a:r>
              <a:rPr lang="en-US" dirty="0" smtClean="0"/>
              <a:t>Then we can use the 3DES trick</a:t>
            </a:r>
          </a:p>
          <a:p>
            <a:pPr marL="365760" indent="-365760"/>
            <a:r>
              <a:rPr lang="en-US" dirty="0" smtClean="0"/>
              <a:t>Nitpicky detail: each round needs a different key to thwart </a:t>
            </a:r>
            <a:r>
              <a:rPr lang="en-US" i="1" dirty="0" smtClean="0"/>
              <a:t>slide attacks</a:t>
            </a:r>
            <a:endParaRPr lang="en-US" dirty="0"/>
          </a:p>
        </p:txBody>
      </p:sp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1"/>
            <a:endCxn id="10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99092" y="2370131"/>
            <a:ext cx="1607471" cy="3421887"/>
            <a:chOff x="7599092" y="2370131"/>
            <a:chExt cx="1607471" cy="3421887"/>
          </a:xfrm>
        </p:grpSpPr>
        <p:sp>
          <p:nvSpPr>
            <p:cNvPr id="15" name="TextBox 14"/>
            <p:cNvSpPr txBox="1"/>
            <p:nvPr/>
          </p:nvSpPr>
          <p:spPr>
            <a:xfrm>
              <a:off x="7609649" y="3255618"/>
              <a:ext cx="1292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⋮ 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8255965" y="3636928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41665" y="3810529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41665" y="4945687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11" idx="1"/>
              <a:endCxn id="18" idx="2"/>
            </p:cNvCxnSpPr>
            <p:nvPr/>
          </p:nvCxnSpPr>
          <p:spPr>
            <a:xfrm rot="10800000" flipV="1">
              <a:off x="8141665" y="2370131"/>
              <a:ext cx="1064898" cy="1554698"/>
            </a:xfrm>
            <a:prstGeom prst="bentConnector3">
              <a:avLst>
                <a:gd name="adj1" fmla="val 2458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" idx="1"/>
              <a:endCxn id="19" idx="2"/>
            </p:cNvCxnSpPr>
            <p:nvPr/>
          </p:nvCxnSpPr>
          <p:spPr>
            <a:xfrm rot="10800000" flipV="1">
              <a:off x="8141665" y="2370131"/>
              <a:ext cx="1064898" cy="2689856"/>
            </a:xfrm>
            <a:prstGeom prst="bentConnector3">
              <a:avLst>
                <a:gd name="adj1" fmla="val 2424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831866" y="4271250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9092" y="5422686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8259233" y="4769207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06562" y="2169397"/>
            <a:ext cx="886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round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let’s build a block cipher!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Problems?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Hmm, how do we go about building a single random permutation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Isn’t the truth table for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huge?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 to 2: simple round function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dirty="0" smtClean="0"/>
          </a:p>
          <a:p>
            <a:pPr marL="365760" indent="-365760"/>
            <a:r>
              <a:rPr lang="en-US" dirty="0" smtClean="0"/>
              <a:t>Linear functions are very simple!</a:t>
            </a:r>
          </a:p>
          <a:p>
            <a:pPr marL="365760" indent="-365760"/>
            <a:r>
              <a:rPr lang="en-US" dirty="0" smtClean="0"/>
              <a:t>Err, perhaps too simple; we could then solve for the key</a:t>
            </a:r>
          </a:p>
          <a:p>
            <a:pPr marL="365760" indent="-365760"/>
            <a:r>
              <a:rPr lang="en-US" dirty="0" smtClean="0"/>
              <a:t>We need non-linearity somewhere</a:t>
            </a:r>
          </a:p>
          <a:p>
            <a:pPr marL="365760" indent="-365760"/>
            <a:r>
              <a:rPr lang="en-US" dirty="0" smtClean="0"/>
              <a:t>But let’s keep its truth table small</a:t>
            </a:r>
          </a:p>
        </p:txBody>
      </p:sp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1"/>
            <a:endCxn id="10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99092" y="2370131"/>
            <a:ext cx="1607471" cy="3421887"/>
            <a:chOff x="7599092" y="2370131"/>
            <a:chExt cx="1607471" cy="3421887"/>
          </a:xfrm>
        </p:grpSpPr>
        <p:sp>
          <p:nvSpPr>
            <p:cNvPr id="15" name="TextBox 14"/>
            <p:cNvSpPr txBox="1"/>
            <p:nvPr/>
          </p:nvSpPr>
          <p:spPr>
            <a:xfrm>
              <a:off x="7609649" y="3255618"/>
              <a:ext cx="1292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⋮ 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8255965" y="3636928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41665" y="3810529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41665" y="4945687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11" idx="1"/>
              <a:endCxn id="18" idx="2"/>
            </p:cNvCxnSpPr>
            <p:nvPr/>
          </p:nvCxnSpPr>
          <p:spPr>
            <a:xfrm rot="10800000" flipV="1">
              <a:off x="8141665" y="2370131"/>
              <a:ext cx="1064898" cy="1554698"/>
            </a:xfrm>
            <a:prstGeom prst="bentConnector3">
              <a:avLst>
                <a:gd name="adj1" fmla="val 2458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" idx="1"/>
              <a:endCxn id="19" idx="2"/>
            </p:cNvCxnSpPr>
            <p:nvPr/>
          </p:nvCxnSpPr>
          <p:spPr>
            <a:xfrm rot="10800000" flipV="1">
              <a:off x="8141665" y="2370131"/>
              <a:ext cx="1064898" cy="2689856"/>
            </a:xfrm>
            <a:prstGeom prst="bentConnector3">
              <a:avLst>
                <a:gd name="adj1" fmla="val 2424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831866" y="4271250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9092" y="5422686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8259233" y="4769207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06562" y="2169397"/>
            <a:ext cx="886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round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r="2355"/>
          <a:stretch/>
        </p:blipFill>
        <p:spPr>
          <a:xfrm>
            <a:off x="5491340" y="3086100"/>
            <a:ext cx="5222668" cy="3123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</a:t>
            </a:r>
            <a:r>
              <a:rPr lang="el-GR" dirty="0" smtClean="0"/>
              <a:t>ρ</a:t>
            </a:r>
            <a:r>
              <a:rPr lang="en-US" dirty="0" smtClean="0"/>
              <a:t>:</a:t>
            </a:r>
            <a:r>
              <a:rPr lang="en-US" dirty="0" smtClean="0"/>
              <a:t> The substitution-permutation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Permutation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State at beginning of round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Middle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Middle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4727275" y="1102109"/>
            <a:ext cx="6112673" cy="1908215"/>
            <a:chOff x="4727275" y="1102109"/>
            <a:chExt cx="6112673" cy="1908215"/>
          </a:xfrm>
        </p:grpSpPr>
        <p:sp>
          <p:nvSpPr>
            <p:cNvPr id="49" name="TextBox 48"/>
            <p:cNvSpPr txBox="1"/>
            <p:nvPr/>
          </p:nvSpPr>
          <p:spPr>
            <a:xfrm>
              <a:off x="5397432" y="1102109"/>
              <a:ext cx="5442516" cy="190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Lato Heavy"/>
                  <a:cs typeface="Lato Heavy"/>
                </a:rPr>
                <a:t>❶ 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Lato Heavy"/>
                  <a:cs typeface="Lato Heavy"/>
                </a:rPr>
                <a:t>Substitution box (S-box)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800" dirty="0">
                  <a:latin typeface="Lato Medium"/>
                  <a:cs typeface="Lato Medium"/>
                </a:rPr>
                <a:t>Provides </a:t>
              </a:r>
              <a:r>
                <a:rPr lang="en-US" sz="2800" i="1" dirty="0">
                  <a:latin typeface="Lato Medium"/>
                  <a:cs typeface="Lato Medium"/>
                </a:rPr>
                <a:t>confusion</a:t>
              </a:r>
              <a:r>
                <a:rPr lang="en-US" sz="2800" dirty="0">
                  <a:latin typeface="Lato Medium"/>
                  <a:cs typeface="Lato Medium"/>
                </a:rPr>
                <a:t>, but at a cost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Lato Medium"/>
                  <a:cs typeface="Lato Medium"/>
                </a:rPr>
                <a:t>Huge S-box: very confusing but slow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Lato Medium"/>
                  <a:cs typeface="Lato Medium"/>
                </a:rPr>
                <a:t>Tiny S-box: fast but not as </a:t>
              </a:r>
              <a:r>
                <a:rPr lang="en-US" sz="2400" dirty="0" smtClean="0">
                  <a:latin typeface="Lato Medium"/>
                  <a:cs typeface="Lato Medium"/>
                </a:rPr>
                <a:t>confusing</a:t>
              </a:r>
              <a:endParaRPr lang="en-US" sz="3200" dirty="0">
                <a:latin typeface="Lato Medium"/>
                <a:cs typeface="Lato Medium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727275" y="2572535"/>
              <a:ext cx="670157" cy="0"/>
            </a:xfrm>
            <a:prstGeom prst="straightConnector1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727275" y="3333421"/>
            <a:ext cx="4961716" cy="1015663"/>
            <a:chOff x="4727275" y="3333421"/>
            <a:chExt cx="4961716" cy="1015663"/>
          </a:xfrm>
          <a:solidFill>
            <a:schemeClr val="bg1"/>
          </a:solidFill>
        </p:grpSpPr>
        <p:sp>
          <p:nvSpPr>
            <p:cNvPr id="50" name="TextBox 49"/>
            <p:cNvSpPr txBox="1"/>
            <p:nvPr/>
          </p:nvSpPr>
          <p:spPr>
            <a:xfrm>
              <a:off x="5397432" y="3333421"/>
              <a:ext cx="4291559" cy="10156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spcBef>
                  <a:spcPts val="2200"/>
                </a:spcBef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Lato Heavy"/>
                  <a:cs typeface="Lato Heavy"/>
                </a:rPr>
                <a:t>❷ </a:t>
              </a: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  <a:latin typeface="Lato Heavy"/>
                  <a:cs typeface="Lato Heavy"/>
                </a:rPr>
                <a:t>Linear permutation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800" dirty="0">
                  <a:latin typeface="Lato Medium"/>
                  <a:cs typeface="Lato Medium"/>
                </a:rPr>
                <a:t>Provides global </a:t>
              </a:r>
              <a:r>
                <a:rPr lang="en-US" sz="2800" i="1" dirty="0" smtClean="0">
                  <a:latin typeface="Lato Medium"/>
                  <a:cs typeface="Lato Medium"/>
                </a:rPr>
                <a:t>diffusion</a:t>
              </a:r>
              <a:endParaRPr lang="en-US" sz="2800" i="1" dirty="0">
                <a:latin typeface="Lato Medium"/>
                <a:cs typeface="Lato Medium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727275" y="3748138"/>
              <a:ext cx="670157" cy="0"/>
            </a:xfrm>
            <a:prstGeom prst="straightConnector1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727275" y="4631432"/>
            <a:ext cx="6934442" cy="1877437"/>
            <a:chOff x="4727275" y="4631432"/>
            <a:chExt cx="6934442" cy="1877437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5397432" y="4631432"/>
              <a:ext cx="6264285" cy="18774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1400"/>
                </a:spcBef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Lato Heavy"/>
                  <a:cs typeface="Lato Heavy"/>
                </a:rPr>
                <a:t>❸ </a:t>
              </a:r>
              <a:r>
                <a:rPr lang="en-US" sz="3200" dirty="0" smtClean="0">
                  <a:solidFill>
                    <a:schemeClr val="accent6">
                      <a:lumMod val="50000"/>
                    </a:schemeClr>
                  </a:solidFill>
                  <a:latin typeface="Lato Heavy"/>
                  <a:cs typeface="Lato Heavy"/>
                </a:rPr>
                <a:t>AES-specific middle step</a:t>
              </a:r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800" dirty="0">
                  <a:latin typeface="Lato Medium"/>
                  <a:cs typeface="Lato Medium"/>
                </a:rPr>
                <a:t>The </a:t>
              </a:r>
              <a:r>
                <a:rPr lang="en-US" sz="2800" i="1" dirty="0">
                  <a:latin typeface="Lato Medium"/>
                  <a:cs typeface="Lato Medium"/>
                </a:rPr>
                <a:t>wide trail strategy</a:t>
              </a:r>
              <a:r>
                <a:rPr lang="en-US" sz="2800" dirty="0">
                  <a:latin typeface="Lato Medium"/>
                  <a:cs typeface="Lato Medium"/>
                </a:rPr>
                <a:t> ensures that the bad linearity effect of small S-boxes is negatively correlated between </a:t>
              </a:r>
              <a:r>
                <a:rPr lang="en-US" sz="2800" dirty="0" smtClean="0">
                  <a:latin typeface="Lato Medium"/>
                  <a:cs typeface="Lato Medium"/>
                </a:rPr>
                <a:t>rounds</a:t>
              </a:r>
              <a:endParaRPr lang="en-US" sz="2800" dirty="0">
                <a:latin typeface="Lato Medium"/>
                <a:cs typeface="Lato Medium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727275" y="4925590"/>
              <a:ext cx="670157" cy="0"/>
            </a:xfrm>
            <a:prstGeom prst="straightConnector1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 bwMode="auto">
          <a:xfrm>
            <a:off x="726726" y="4631432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State at end of round</a:t>
            </a:r>
          </a:p>
        </p:txBody>
      </p:sp>
    </p:spTree>
    <p:extLst>
      <p:ext uri="{BB962C8B-B14F-4D97-AF65-F5344CB8AC3E}">
        <p14:creationId xmlns:p14="http://schemas.microsoft.com/office/powerpoint/2010/main" val="3958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026 0.172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Competition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NIST competition </a:t>
            </a:r>
            <a:r>
              <a:rPr lang="en-US" dirty="0" smtClean="0"/>
              <a:t>held 1997–2000</a:t>
            </a:r>
            <a:endParaRPr lang="en-US" dirty="0"/>
          </a:p>
          <a:p>
            <a:r>
              <a:rPr lang="en-US" dirty="0"/>
              <a:t>Required good performance for</a:t>
            </a:r>
          </a:p>
          <a:p>
            <a:pPr lvl="1"/>
            <a:r>
              <a:rPr lang="en-US" dirty="0" smtClean="0"/>
              <a:t>8-bit smartcard</a:t>
            </a:r>
          </a:p>
          <a:p>
            <a:pPr lvl="1"/>
            <a:r>
              <a:rPr lang="en-US" dirty="0" smtClean="0"/>
              <a:t>32-bit </a:t>
            </a:r>
            <a:r>
              <a:rPr lang="en-US" dirty="0"/>
              <a:t>software</a:t>
            </a:r>
          </a:p>
          <a:p>
            <a:pPr lvl="1"/>
            <a:r>
              <a:rPr lang="en-US" dirty="0" smtClean="0"/>
              <a:t>Dedicated </a:t>
            </a:r>
            <a:r>
              <a:rPr lang="en-US" dirty="0"/>
              <a:t>hardware</a:t>
            </a:r>
          </a:p>
          <a:p>
            <a:r>
              <a:rPr lang="en-US" dirty="0"/>
              <a:t>Well-run </a:t>
            </a:r>
            <a:r>
              <a:rPr lang="en-US" dirty="0" smtClean="0"/>
              <a:t>competition</a:t>
            </a:r>
            <a:endParaRPr lang="en-US" dirty="0"/>
          </a:p>
          <a:p>
            <a:pPr lvl="1"/>
            <a:r>
              <a:rPr lang="en-US" dirty="0"/>
              <a:t>Included 3 conferences</a:t>
            </a:r>
          </a:p>
          <a:p>
            <a:r>
              <a:rPr lang="en-US" dirty="0"/>
              <a:t>Many candidates</a:t>
            </a:r>
          </a:p>
          <a:p>
            <a:pPr lvl="1"/>
            <a:r>
              <a:rPr lang="en-US" dirty="0"/>
              <a:t>15 initial submissions</a:t>
            </a:r>
          </a:p>
          <a:p>
            <a:pPr lvl="1"/>
            <a:r>
              <a:rPr lang="en-US" dirty="0"/>
              <a:t>5 finalists</a:t>
            </a:r>
          </a:p>
          <a:p>
            <a:r>
              <a:rPr lang="en-US" dirty="0" smtClean="0"/>
              <a:t>Winner: </a:t>
            </a:r>
            <a:r>
              <a:rPr lang="en-US" dirty="0" err="1" smtClean="0"/>
              <a:t>Rijndael</a:t>
            </a:r>
            <a:endParaRPr lang="en-US" dirty="0"/>
          </a:p>
          <a:p>
            <a:pPr lvl="1"/>
            <a:r>
              <a:rPr lang="en-US" dirty="0"/>
              <a:t>Authors: Joan </a:t>
            </a:r>
            <a:r>
              <a:rPr lang="en-US" dirty="0" err="1" smtClean="0"/>
              <a:t>Daemen</a:t>
            </a:r>
            <a:r>
              <a:rPr lang="en-US" dirty="0" smtClean="0"/>
              <a:t>, Vincent </a:t>
            </a:r>
            <a:r>
              <a:rPr lang="en-US" dirty="0" err="1" smtClean="0"/>
              <a:t>Rijmen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84363"/>
              </p:ext>
            </p:extLst>
          </p:nvPr>
        </p:nvGraphicFramePr>
        <p:xfrm>
          <a:off x="6197600" y="1102109"/>
          <a:ext cx="5379049" cy="3901440"/>
        </p:xfrm>
        <a:graphic>
          <a:graphicData uri="http://schemas.openxmlformats.org/drawingml/2006/table">
            <a:tbl>
              <a:tblPr firstRow="1" lastRow="1" bandRow="1">
                <a:tableStyleId>{8EC20E35-A176-4012-BC5E-935CFFF8708E}</a:tableStyleId>
              </a:tblPr>
              <a:tblGrid>
                <a:gridCol w="1523042"/>
                <a:gridCol w="914400"/>
                <a:gridCol w="802256"/>
                <a:gridCol w="810883"/>
                <a:gridCol w="715993"/>
                <a:gridCol w="612475"/>
              </a:tblGrid>
              <a:tr h="287767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Rijndael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Serpent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err="1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Twofish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MARS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RC6</a:t>
                      </a:r>
                      <a:endParaRPr lang="en-US" sz="1700" b="1" i="0" u="none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L="0" marR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General security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Simplicity to implement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Software performance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Smart card performance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Hardware</a:t>
                      </a:r>
                      <a:r>
                        <a:rPr lang="en-US" sz="1700" b="0" i="0" baseline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 </a:t>
                      </a:r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performance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marB="0" anchor="ctr"/>
                </a:tc>
              </a:tr>
              <a:tr h="468009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Design features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2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marT="0" anchor="ctr"/>
                </a:tc>
              </a:tr>
              <a:tr h="295584">
                <a:tc>
                  <a:txBody>
                    <a:bodyPr/>
                    <a:lstStyle/>
                    <a:p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Total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16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14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13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10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dirty="0" smtClean="0">
                          <a:latin typeface="Lato Regular" panose="020F0502020204030203" pitchFamily="34" charset="0"/>
                          <a:ea typeface="Lato Regular" panose="020F0502020204030203" pitchFamily="34" charset="0"/>
                          <a:cs typeface="Lato Regular" panose="020F0502020204030203" pitchFamily="34" charset="0"/>
                        </a:rPr>
                        <a:t>9</a:t>
                      </a:r>
                      <a:endParaRPr lang="en-US" sz="1700" b="0" i="0" dirty="0">
                        <a:latin typeface="Lato Regular" panose="020F0502020204030203" pitchFamily="34" charset="0"/>
                        <a:ea typeface="Lato Regular" panose="020F0502020204030203" pitchFamily="34" charset="0"/>
                        <a:cs typeface="Lato Regular" panose="020F050202020403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3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representations of bytes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Length 8 vector over GF(2)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Byte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dirty="0" smtClean="0"/>
              <a:t> ↦ [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  <a:r>
              <a:rPr lang="en-US" dirty="0" smtClean="0"/>
              <a:t>,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  <a:r>
              <a:rPr lang="en-US" dirty="0" smtClean="0"/>
              <a:t>,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  <a:r>
              <a:rPr lang="en-US" dirty="0" smtClean="0"/>
              <a:t>,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  <a:r>
              <a:rPr lang="en-US" dirty="0" smtClean="0"/>
              <a:t>,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r>
              <a:rPr lang="en-US" dirty="0" smtClean="0"/>
              <a:t>,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r>
              <a:rPr lang="en-US" dirty="0" smtClean="0"/>
              <a:t>,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</a:t>
            </a:r>
            <a:r>
              <a:rPr lang="en-US" dirty="0" smtClean="0"/>
              <a:t>]</a:t>
            </a:r>
          </a:p>
          <a:p>
            <a:r>
              <a:rPr lang="en-US" dirty="0" smtClean="0"/>
              <a:t>Addition = </a:t>
            </a:r>
            <a:r>
              <a:rPr lang="en-US" dirty="0" err="1" smtClean="0"/>
              <a:t>xor</a:t>
            </a:r>
            <a:r>
              <a:rPr lang="en-US" dirty="0" smtClean="0"/>
              <a:t> of bytes</a:t>
            </a:r>
          </a:p>
          <a:p>
            <a:r>
              <a:rPr lang="en-US" dirty="0" smtClean="0"/>
              <a:t>Can also do matrix multiplication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Element of GF(256)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Byte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dirty="0"/>
              <a:t> ↦ </a:t>
            </a:r>
            <a:r>
              <a:rPr lang="en-US" dirty="0" smtClean="0"/>
              <a:t>polynomial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r>
              <a:rPr lang="en-US" dirty="0"/>
              <a:t> ·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i="1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endParaRPr lang="en-US" dirty="0" smtClean="0"/>
          </a:p>
          <a:p>
            <a:r>
              <a:rPr lang="en-US" dirty="0" smtClean="0"/>
              <a:t>Addition = </a:t>
            </a:r>
            <a:r>
              <a:rPr lang="en-US" dirty="0" err="1" smtClean="0"/>
              <a:t>xor</a:t>
            </a:r>
            <a:r>
              <a:rPr lang="en-US" dirty="0" smtClean="0"/>
              <a:t> of bytes again</a:t>
            </a:r>
          </a:p>
          <a:p>
            <a:r>
              <a:rPr lang="en-US" dirty="0" smtClean="0"/>
              <a:t>Can also multiply, calculate modulo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</a:t>
            </a:r>
            <a:r>
              <a:rPr lang="en-US" dirty="0" smtClean="0"/>
              <a:t> +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  <a:r>
              <a:rPr lang="en-US" dirty="0" smtClean="0"/>
              <a:t> +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  <a:r>
              <a:rPr lang="en-US" dirty="0" smtClean="0"/>
              <a:t> +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/>
              <a:t> +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r>
              <a:rPr lang="en-US" dirty="0" smtClean="0"/>
              <a:t> to </a:t>
            </a:r>
            <a:r>
              <a:rPr lang="en-US" dirty="0"/>
              <a:t>save space</a:t>
            </a:r>
          </a:p>
        </p:txBody>
      </p:sp>
    </p:spTree>
    <p:extLst>
      <p:ext uri="{BB962C8B-B14F-4D97-AF65-F5344CB8AC3E}">
        <p14:creationId xmlns:p14="http://schemas.microsoft.com/office/powerpoint/2010/main" val="20376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components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1102109"/>
            <a:ext cx="5824030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rPr>
              <a:t>❶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rPr>
              <a:t>SubBytes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Table lookup, one byte at a time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2572535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03"/>
          <a:stretch/>
        </p:blipFill>
        <p:spPr>
          <a:xfrm>
            <a:off x="5397430" y="2117772"/>
            <a:ext cx="5583996" cy="46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components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3602508"/>
            <a:ext cx="4401205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22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rPr>
              <a:t>❷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rPr>
              <a:t>ShiftRows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Byte-wise transposition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3932173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1284"/>
          <a:stretch/>
        </p:blipFill>
        <p:spPr>
          <a:xfrm>
            <a:off x="5397431" y="1102110"/>
            <a:ext cx="6067075" cy="2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components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4603163"/>
            <a:ext cx="5693225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1400"/>
              </a:spcBef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rPr>
              <a:t>❸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rPr>
              <a:t>MixColumns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Matrix multiplication in GF(256)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4932828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349" b="2005"/>
          <a:stretch/>
        </p:blipFill>
        <p:spPr>
          <a:xfrm>
            <a:off x="5397432" y="1102109"/>
            <a:ext cx="2436875" cy="172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7783"/>
          <a:stretch/>
        </p:blipFill>
        <p:spPr>
          <a:xfrm>
            <a:off x="8423384" y="2305490"/>
            <a:ext cx="2228093" cy="2189309"/>
          </a:xfrm>
          <a:prstGeom prst="rect">
            <a:avLst/>
          </a:prstGeom>
        </p:spPr>
      </p:pic>
      <p:cxnSp>
        <p:nvCxnSpPr>
          <p:cNvPr id="25" name="Curved Connector 24"/>
          <p:cNvCxnSpPr>
            <a:endCxn id="3" idx="3"/>
          </p:cNvCxnSpPr>
          <p:nvPr/>
        </p:nvCxnSpPr>
        <p:spPr>
          <a:xfrm rot="10800000">
            <a:off x="7834307" y="1966158"/>
            <a:ext cx="1421836" cy="312393"/>
          </a:xfrm>
          <a:prstGeom prst="curvedConnector3">
            <a:avLst>
              <a:gd name="adj1" fmla="val 250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Rijndael</a:t>
            </a:r>
            <a:r>
              <a:rPr lang="en-US" dirty="0" smtClean="0"/>
              <a:t>, aka AES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952696"/>
            <a:ext cx="3308195" cy="3408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ato Heavy"/>
                <a:cs typeface="Lato Heavy"/>
              </a:rPr>
              <a:t>Key schedule</a:t>
            </a:r>
          </a:p>
          <a:p>
            <a:r>
              <a:rPr lang="en-US" sz="2000" dirty="0">
                <a:latin typeface="Lato Medium"/>
                <a:cs typeface="Lato Medium"/>
              </a:rPr>
              <a:t>Key alternating structure</a:t>
            </a:r>
          </a:p>
          <a:p>
            <a:r>
              <a:rPr lang="en-US" sz="2000" dirty="0">
                <a:latin typeface="Lato Medium"/>
                <a:cs typeface="Lato Medium"/>
              </a:rPr>
              <a:t>128, 192, or 256 bit key</a:t>
            </a:r>
          </a:p>
          <a:p>
            <a:r>
              <a:rPr lang="en-US" sz="2000" dirty="0">
                <a:latin typeface="Lato Medium"/>
                <a:cs typeface="Lato Medium"/>
              </a:rPr>
              <a:t>Invertible key </a:t>
            </a:r>
            <a:r>
              <a:rPr lang="en-US" sz="2000" dirty="0" smtClean="0">
                <a:latin typeface="Lato Medium"/>
                <a:cs typeface="Lato Medium"/>
              </a:rPr>
              <a:t>schedule</a:t>
            </a:r>
            <a:endParaRPr lang="en-US" sz="2000" dirty="0">
              <a:latin typeface="Lato Medium"/>
              <a:cs typeface="Lato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52340" y="2952696"/>
            <a:ext cx="4291980" cy="3408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ato Heavy"/>
                <a:cs typeface="Lato Heavy"/>
              </a:rPr>
              <a:t>Round structure</a:t>
            </a:r>
          </a:p>
          <a:p>
            <a:r>
              <a:rPr lang="en-US" sz="2000" dirty="0">
                <a:latin typeface="Lato Medium"/>
                <a:cs typeface="Lato Medium"/>
              </a:rPr>
              <a:t>Iterates over 10 to 14 </a:t>
            </a:r>
            <a:r>
              <a:rPr lang="en-US" sz="2000" dirty="0" smtClean="0">
                <a:latin typeface="Lato Medium"/>
                <a:cs typeface="Lato Medium"/>
              </a:rPr>
              <a:t>rounds</a:t>
            </a:r>
          </a:p>
          <a:p>
            <a:pPr lvl="1"/>
            <a:r>
              <a:rPr lang="en-US" sz="1800" dirty="0" smtClean="0"/>
              <a:t>Tunable security</a:t>
            </a:r>
            <a:endParaRPr lang="en-US" sz="1800" dirty="0"/>
          </a:p>
          <a:p>
            <a:r>
              <a:rPr lang="en-US" sz="2000" dirty="0">
                <a:latin typeface="Lato Medium"/>
                <a:cs typeface="Lato Medium"/>
              </a:rPr>
              <a:t>3 invertible operations per round</a:t>
            </a:r>
          </a:p>
          <a:p>
            <a:pPr lvl="1"/>
            <a:r>
              <a:rPr lang="en-US" dirty="0"/>
              <a:t>Final round is slightly different</a:t>
            </a:r>
          </a:p>
          <a:p>
            <a:r>
              <a:rPr lang="en-US" sz="2000" dirty="0">
                <a:latin typeface="Lato Medium"/>
                <a:cs typeface="Lato Medium"/>
              </a:rPr>
              <a:t>Only </a:t>
            </a:r>
            <a:r>
              <a:rPr lang="en-US" sz="2000" dirty="0" smtClean="0">
                <a:latin typeface="Lato Medium"/>
                <a:cs typeface="Lato Medium"/>
              </a:rPr>
              <a:t>S-box </a:t>
            </a:r>
            <a:r>
              <a:rPr lang="en-US" sz="2000" dirty="0">
                <a:latin typeface="Lato Medium"/>
                <a:cs typeface="Lato Medium"/>
              </a:rPr>
              <a:t>is </a:t>
            </a:r>
            <a:r>
              <a:rPr lang="en-US" sz="2000" dirty="0" smtClean="0">
                <a:latin typeface="Lato Medium"/>
                <a:cs typeface="Lato Medium"/>
              </a:rPr>
              <a:t>nonlinear</a:t>
            </a:r>
            <a:endParaRPr lang="en-US" sz="2000" dirty="0">
              <a:latin typeface="Lato Medium"/>
              <a:cs typeface="Lato Medium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85308" y="1369468"/>
            <a:ext cx="1130300" cy="1143762"/>
            <a:chOff x="3276600" y="5029200"/>
            <a:chExt cx="1130300" cy="1143762"/>
          </a:xfrm>
        </p:grpSpPr>
        <p:sp>
          <p:nvSpPr>
            <p:cNvPr id="9" name="Rectangle 8"/>
            <p:cNvSpPr/>
            <p:nvPr/>
          </p:nvSpPr>
          <p:spPr bwMode="auto">
            <a:xfrm>
              <a:off x="3276600" y="5791962"/>
              <a:ext cx="11303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MixColumns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219202" y="1836990"/>
            <a:ext cx="1047257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Input</a:t>
            </a:r>
            <a:endParaRPr lang="en-US" sz="1400" dirty="0">
              <a:latin typeface="Lato Semibold"/>
              <a:cs typeface="Lato Semibold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185037" y="1836990"/>
            <a:ext cx="1178164" cy="20871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output</a:t>
            </a:r>
            <a:endParaRPr lang="en-US" sz="1400" dirty="0">
              <a:latin typeface="Lato Semibold"/>
              <a:cs typeface="Lato Semibold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5863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4315012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0205" y="1776321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Lato Black"/>
                <a:cs typeface="Lato Black"/>
              </a:rPr>
              <a:t>…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930158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794162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8658166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cxnSp>
        <p:nvCxnSpPr>
          <p:cNvPr id="20" name="Straight Arrow Connector 19"/>
          <p:cNvCxnSpPr>
            <a:stCxn id="12" idx="3"/>
            <a:endCxn id="14" idx="2"/>
          </p:cNvCxnSpPr>
          <p:nvPr/>
        </p:nvCxnSpPr>
        <p:spPr bwMode="auto">
          <a:xfrm flipV="1">
            <a:off x="2266459" y="1941349"/>
            <a:ext cx="199405" cy="3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4" idx="6"/>
            <a:endCxn id="11" idx="1"/>
          </p:cNvCxnSpPr>
          <p:nvPr/>
        </p:nvCxnSpPr>
        <p:spPr bwMode="auto">
          <a:xfrm>
            <a:off x="2785904" y="1941349"/>
            <a:ext cx="1994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1" idx="3"/>
            <a:endCxn id="15" idx="2"/>
          </p:cNvCxnSpPr>
          <p:nvPr/>
        </p:nvCxnSpPr>
        <p:spPr bwMode="auto">
          <a:xfrm>
            <a:off x="4115608" y="1941349"/>
            <a:ext cx="1994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7" idx="6"/>
          </p:cNvCxnSpPr>
          <p:nvPr/>
        </p:nvCxnSpPr>
        <p:spPr bwMode="auto">
          <a:xfrm>
            <a:off x="5250198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6587330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8" idx="6"/>
          </p:cNvCxnSpPr>
          <p:nvPr/>
        </p:nvCxnSpPr>
        <p:spPr bwMode="auto">
          <a:xfrm>
            <a:off x="7114202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endCxn id="19" idx="2"/>
          </p:cNvCxnSpPr>
          <p:nvPr/>
        </p:nvCxnSpPr>
        <p:spPr bwMode="auto">
          <a:xfrm>
            <a:off x="8451334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9" idx="6"/>
            <a:endCxn id="13" idx="1"/>
          </p:cNvCxnSpPr>
          <p:nvPr/>
        </p:nvCxnSpPr>
        <p:spPr bwMode="auto">
          <a:xfrm>
            <a:off x="8978207" y="1941349"/>
            <a:ext cx="20683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2253788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0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25510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8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587330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>
                <a:latin typeface="Lato Semibold"/>
                <a:cs typeface="Lato Semibold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451333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10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115607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1</a:t>
            </a:r>
            <a:endParaRPr lang="en-US" baseline="-25000" dirty="0">
              <a:latin typeface="Lato Semibold"/>
              <a:cs typeface="Lato Semibold"/>
            </a:endParaRPr>
          </a:p>
        </p:txBody>
      </p:sp>
      <p:cxnSp>
        <p:nvCxnSpPr>
          <p:cNvPr id="33" name="Straight Arrow Connector 32"/>
          <p:cNvCxnSpPr>
            <a:endCxn id="14" idx="4"/>
          </p:cNvCxnSpPr>
          <p:nvPr/>
        </p:nvCxnSpPr>
        <p:spPr bwMode="auto">
          <a:xfrm flipH="1" flipV="1">
            <a:off x="2625883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stCxn id="32" idx="0"/>
            <a:endCxn id="15" idx="4"/>
          </p:cNvCxnSpPr>
          <p:nvPr/>
        </p:nvCxnSpPr>
        <p:spPr bwMode="auto">
          <a:xfrm flipH="1" flipV="1">
            <a:off x="4475031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29" idx="0"/>
            <a:endCxn id="17" idx="4"/>
          </p:cNvCxnSpPr>
          <p:nvPr/>
        </p:nvCxnSpPr>
        <p:spPr bwMode="auto">
          <a:xfrm flipH="1" flipV="1">
            <a:off x="5090178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endCxn id="18" idx="4"/>
          </p:cNvCxnSpPr>
          <p:nvPr/>
        </p:nvCxnSpPr>
        <p:spPr bwMode="auto">
          <a:xfrm flipH="1" flipV="1">
            <a:off x="6954182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endCxn id="19" idx="4"/>
          </p:cNvCxnSpPr>
          <p:nvPr/>
        </p:nvCxnSpPr>
        <p:spPr bwMode="auto">
          <a:xfrm flipH="1" flipV="1">
            <a:off x="8818186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5457030" y="1369468"/>
            <a:ext cx="1130300" cy="1143762"/>
            <a:chOff x="3276600" y="5029200"/>
            <a:chExt cx="1130300" cy="1143762"/>
          </a:xfrm>
        </p:grpSpPr>
        <p:sp>
          <p:nvSpPr>
            <p:cNvPr id="39" name="Rectangle 38"/>
            <p:cNvSpPr/>
            <p:nvPr/>
          </p:nvSpPr>
          <p:spPr bwMode="auto">
            <a:xfrm>
              <a:off x="3276600" y="5791962"/>
              <a:ext cx="11303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MixColumns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21034" y="1369469"/>
            <a:ext cx="1130300" cy="762381"/>
            <a:chOff x="3276600" y="5029200"/>
            <a:chExt cx="1130300" cy="762381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457030" y="1369468"/>
            <a:ext cx="1130300" cy="114376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9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18851" y="1369469"/>
            <a:ext cx="1130299" cy="114027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10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85310" y="1369468"/>
            <a:ext cx="1130299" cy="114376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1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635520" y="4698225"/>
            <a:ext cx="4277197" cy="1723459"/>
            <a:chOff x="6751401" y="4908878"/>
            <a:chExt cx="4277197" cy="1723459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8890000" y="4908878"/>
              <a:ext cx="0" cy="172345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1" y="5029168"/>
              <a:ext cx="1473198" cy="1473198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6751401" y="5516788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smtClean="0">
                  <a:latin typeface="Lato Black"/>
                  <a:cs typeface="Lato Black"/>
                </a:rPr>
                <a:t>AES</a:t>
              </a:r>
              <a:r>
                <a:rPr lang="en-US" sz="2300" i="1" baseline="-25000" dirty="0" smtClean="0">
                  <a:latin typeface="Lato Black"/>
                  <a:cs typeface="Lato Black"/>
                </a:rPr>
                <a:t>$</a:t>
              </a:r>
              <a:endParaRPr lang="en-US" sz="23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17532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180400" y="548958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i="1" dirty="0" smtClean="0">
                  <a:latin typeface="Lato Black"/>
                  <a:cs typeface="Lato Black"/>
                </a:rPr>
                <a:t>P</a:t>
              </a:r>
              <a:endParaRPr lang="en-US" sz="23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67" name="Curved Connector 66"/>
            <p:cNvCxnSpPr>
              <a:endCxn id="64" idx="0"/>
            </p:cNvCxnSpPr>
            <p:nvPr/>
          </p:nvCxnSpPr>
          <p:spPr>
            <a:xfrm rot="10800000" flipV="1">
              <a:off x="7175501" y="5304920"/>
              <a:ext cx="1160699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4" idx="2"/>
            </p:cNvCxnSpPr>
            <p:nvPr/>
          </p:nvCxnSpPr>
          <p:spPr>
            <a:xfrm rot="16200000" flipH="1">
              <a:off x="7633720" y="5556525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>
              <a:endCxn id="66" idx="0"/>
            </p:cNvCxnSpPr>
            <p:nvPr/>
          </p:nvCxnSpPr>
          <p:spPr>
            <a:xfrm>
              <a:off x="9443801" y="5304918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>
              <a:stCxn id="66" idx="2"/>
            </p:cNvCxnSpPr>
            <p:nvPr/>
          </p:nvCxnSpPr>
          <p:spPr>
            <a:xfrm rot="5400000">
              <a:off x="9927224" y="5562768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9626599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13043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626599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76" name="Content Placeholder 5"/>
          <p:cNvSpPr txBox="1">
            <a:spLocks/>
          </p:cNvSpPr>
          <p:nvPr/>
        </p:nvSpPr>
        <p:spPr>
          <a:xfrm>
            <a:off x="8878864" y="2952696"/>
            <a:ext cx="2707179" cy="3408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Lato Heavy"/>
                <a:cs typeface="Lato Heavy"/>
              </a:rPr>
              <a:t>Our hope</a:t>
            </a:r>
          </a:p>
          <a:p>
            <a:pPr marL="0" indent="0">
              <a:buNone/>
            </a:pPr>
            <a:r>
              <a:rPr lang="en-US" sz="2000" dirty="0" smtClean="0">
                <a:latin typeface="Lato Medium"/>
                <a:cs typeface="Lato Medium"/>
              </a:rPr>
              <a:t>AES is </a:t>
            </a:r>
            <a:r>
              <a:rPr lang="en-US" sz="2000" i="1" dirty="0" smtClean="0">
                <a:latin typeface="Lato Medium"/>
                <a:cs typeface="Lato Medium"/>
              </a:rPr>
              <a:t>pseudorandom </a:t>
            </a:r>
            <a:r>
              <a:rPr lang="en-US" sz="2000" dirty="0" smtClean="0">
                <a:latin typeface="Lato Medium"/>
                <a:cs typeface="Lato Medium"/>
              </a:rPr>
              <a:t>if the key is chosen uniformly at random</a:t>
            </a:r>
            <a:endParaRPr lang="en-US" sz="2000" dirty="0">
              <a:latin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296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cryptography?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102109"/>
            <a:ext cx="5384800" cy="186972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Cryptography </a:t>
            </a:r>
            <a:r>
              <a:rPr lang="en-US" dirty="0" smtClean="0"/>
              <a:t>rearranges power</a:t>
            </a:r>
            <a:r>
              <a:rPr lang="en-US" dirty="0"/>
              <a:t>: </a:t>
            </a:r>
            <a:r>
              <a:rPr lang="en-US" dirty="0" smtClean="0"/>
              <a:t>it configures who can do what</a:t>
            </a:r>
            <a:r>
              <a:rPr lang="en-US" dirty="0"/>
              <a:t>, from what. This makes cryptography an </a:t>
            </a:r>
            <a:r>
              <a:rPr lang="en-US" dirty="0" smtClean="0"/>
              <a:t>inherently </a:t>
            </a:r>
            <a:r>
              <a:rPr lang="en-US" i="1" dirty="0" smtClean="0"/>
              <a:t>political </a:t>
            </a:r>
            <a:r>
              <a:rPr lang="en-US" dirty="0" smtClean="0"/>
              <a:t>tool, and </a:t>
            </a:r>
            <a:r>
              <a:rPr lang="en-US" dirty="0"/>
              <a:t>it confers on the </a:t>
            </a:r>
            <a:r>
              <a:rPr lang="en-US" dirty="0" smtClean="0"/>
              <a:t>field </a:t>
            </a:r>
            <a:r>
              <a:rPr lang="en-US" dirty="0"/>
              <a:t>an </a:t>
            </a:r>
            <a:r>
              <a:rPr lang="en-US" dirty="0" smtClean="0"/>
              <a:t>intrinsically </a:t>
            </a:r>
            <a:r>
              <a:rPr lang="en-US" i="1" dirty="0" smtClean="0"/>
              <a:t>moral</a:t>
            </a:r>
            <a:r>
              <a:rPr lang="en-US" dirty="0" smtClean="0"/>
              <a:t> dimension.</a:t>
            </a:r>
          </a:p>
          <a:p>
            <a:pPr marL="0" indent="0" algn="r">
              <a:buNone/>
            </a:pP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– Prof.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Phillip Rogaway, UC Davis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/>
              <a:t>Source: http://web.cs.ucdavis.edu/~rogaway/papers/moral.html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2000"/>
          <a:stretch/>
        </p:blipFill>
        <p:spPr>
          <a:xfrm>
            <a:off x="609601" y="3381186"/>
            <a:ext cx="5384800" cy="1521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9836"/>
          <a:stretch/>
        </p:blipFill>
        <p:spPr>
          <a:xfrm>
            <a:off x="609601" y="1102109"/>
            <a:ext cx="5384799" cy="3960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deciphering?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4809613" cy="5258631"/>
          </a:xfrm>
        </p:spPr>
        <p:txBody>
          <a:bodyPr/>
          <a:lstStyle/>
          <a:p>
            <a:r>
              <a:rPr lang="en-US" dirty="0" smtClean="0"/>
              <a:t>Each step individually invertible</a:t>
            </a:r>
          </a:p>
          <a:p>
            <a:pPr lvl="1"/>
            <a:r>
              <a:rPr lang="en-US" dirty="0" err="1" smtClean="0"/>
              <a:t>SubBytes</a:t>
            </a:r>
            <a:r>
              <a:rPr lang="en-US" dirty="0" smtClean="0"/>
              <a:t>: store inverse table</a:t>
            </a:r>
          </a:p>
          <a:p>
            <a:pPr lvl="1"/>
            <a:r>
              <a:rPr lang="en-US" dirty="0" err="1" smtClean="0"/>
              <a:t>ShiftRows</a:t>
            </a:r>
            <a:r>
              <a:rPr lang="en-US" dirty="0" smtClean="0"/>
              <a:t>: now shift to the right</a:t>
            </a:r>
          </a:p>
          <a:p>
            <a:pPr lvl="1"/>
            <a:r>
              <a:rPr lang="en-US" dirty="0" err="1" smtClean="0"/>
              <a:t>MixColumns</a:t>
            </a:r>
            <a:r>
              <a:rPr lang="en-US" dirty="0" smtClean="0"/>
              <a:t>: multiply by </a:t>
            </a:r>
            <a:r>
              <a:rPr lang="en-US" dirty="0" smtClean="0">
                <a:latin typeface="Lato Black"/>
                <a:cs typeface="Lato Black"/>
              </a:rPr>
              <a:t>M</a:t>
            </a:r>
            <a:r>
              <a:rPr lang="en-US" i="1" baseline="34000" dirty="0" smtClean="0">
                <a:latin typeface="Lato Black"/>
                <a:cs typeface="Lato Black"/>
              </a:rPr>
              <a:t>-1</a:t>
            </a:r>
            <a:endParaRPr lang="en-US" i="1" baseline="34000" dirty="0">
              <a:latin typeface="Lato Black"/>
              <a:cs typeface="Lato Black"/>
            </a:endParaRPr>
          </a:p>
          <a:p>
            <a:r>
              <a:rPr lang="en-US" dirty="0" smtClean="0"/>
              <a:t>Really, should </a:t>
            </a:r>
            <a:r>
              <a:rPr lang="en-US" dirty="0" smtClean="0"/>
              <a:t>perform </a:t>
            </a:r>
            <a:r>
              <a:rPr lang="en-US" dirty="0" smtClean="0"/>
              <a:t>ops</a:t>
            </a:r>
            <a:br>
              <a:rPr lang="en-US" dirty="0" smtClean="0"/>
            </a:br>
            <a:r>
              <a:rPr lang="en-US" dirty="0" smtClean="0"/>
              <a:t>in backward </a:t>
            </a:r>
            <a:r>
              <a:rPr lang="en-US" dirty="0" smtClean="0"/>
              <a:t>order as well</a:t>
            </a:r>
          </a:p>
          <a:p>
            <a:r>
              <a:rPr lang="en-US" dirty="0" smtClean="0"/>
              <a:t>Fix: exploit commutativity</a:t>
            </a:r>
          </a:p>
          <a:p>
            <a:pPr lvl="1"/>
            <a:r>
              <a:rPr lang="en-US" dirty="0" err="1" smtClean="0"/>
              <a:t>SubBytes</a:t>
            </a:r>
            <a:r>
              <a:rPr lang="en-US" dirty="0" smtClean="0"/>
              <a:t> &amp; </a:t>
            </a:r>
            <a:r>
              <a:rPr lang="en-US" dirty="0" err="1" smtClean="0"/>
              <a:t>ShiftRows</a:t>
            </a:r>
            <a:endParaRPr lang="en-US" dirty="0" smtClean="0"/>
          </a:p>
          <a:p>
            <a:pPr lvl="1"/>
            <a:r>
              <a:rPr lang="en-US" dirty="0" err="1" smtClean="0"/>
              <a:t>MixColumns</a:t>
            </a:r>
            <a:r>
              <a:rPr lang="en-US" dirty="0" smtClean="0"/>
              <a:t> &amp; </a:t>
            </a:r>
            <a:r>
              <a:rPr lang="en-US" dirty="0" err="1" smtClean="0"/>
              <a:t>AddRoundKey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49"/>
          <a:stretch/>
        </p:blipFill>
        <p:spPr>
          <a:xfrm>
            <a:off x="5419213" y="1074355"/>
            <a:ext cx="6163187" cy="32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New Instructions (NI)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102109"/>
            <a:ext cx="4410974" cy="525863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i="1" dirty="0" smtClean="0"/>
              <a:t>Intel CPUs include 6 instructions to perform AES quickly</a:t>
            </a:r>
          </a:p>
          <a:p>
            <a:r>
              <a:rPr lang="en-US" dirty="0" smtClean="0"/>
              <a:t>4 for round functions</a:t>
            </a:r>
          </a:p>
          <a:p>
            <a:pPr lvl="1"/>
            <a:r>
              <a:rPr lang="en-US" dirty="0" smtClean="0"/>
              <a:t>AESENC</a:t>
            </a:r>
          </a:p>
          <a:p>
            <a:pPr lvl="1"/>
            <a:r>
              <a:rPr lang="en-US" dirty="0" smtClean="0"/>
              <a:t>AESDEC</a:t>
            </a:r>
          </a:p>
          <a:p>
            <a:pPr lvl="1"/>
            <a:r>
              <a:rPr lang="en-US" dirty="0" smtClean="0"/>
              <a:t>AESENCLAST</a:t>
            </a:r>
          </a:p>
          <a:p>
            <a:pPr lvl="1"/>
            <a:r>
              <a:rPr lang="en-US" dirty="0" smtClean="0"/>
              <a:t>AESDECLAST</a:t>
            </a:r>
          </a:p>
          <a:p>
            <a:r>
              <a:rPr lang="en-US" dirty="0" smtClean="0"/>
              <a:t>2 for key expansion</a:t>
            </a:r>
          </a:p>
          <a:p>
            <a:pPr lvl="1"/>
            <a:r>
              <a:rPr lang="en-US" dirty="0" smtClean="0"/>
              <a:t>AESKEYGENASSIST</a:t>
            </a:r>
          </a:p>
          <a:p>
            <a:pPr lvl="1"/>
            <a:r>
              <a:rPr lang="en-US" dirty="0" smtClean="0"/>
              <a:t>AESIMC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49"/>
          <a:stretch/>
        </p:blipFill>
        <p:spPr>
          <a:xfrm>
            <a:off x="5419213" y="1074355"/>
            <a:ext cx="6163187" cy="32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next: Encryption via enciphering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09600" y="3940218"/>
            <a:ext cx="8237738" cy="2745726"/>
            <a:chOff x="609600" y="3940218"/>
            <a:chExt cx="8237738" cy="2745726"/>
          </a:xfrm>
        </p:grpSpPr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36"/>
          <p:cNvSpPr/>
          <p:nvPr/>
        </p:nvSpPr>
        <p:spPr>
          <a:xfrm>
            <a:off x="0" y="854015"/>
            <a:ext cx="12192000" cy="6003985"/>
          </a:xfrm>
          <a:custGeom>
            <a:avLst/>
            <a:gdLst>
              <a:gd name="connsiteX0" fmla="*/ 7572038 w 12192000"/>
              <a:gd name="connsiteY0" fmla="*/ 3549852 h 6003985"/>
              <a:gd name="connsiteX1" fmla="*/ 5870592 w 12192000"/>
              <a:gd name="connsiteY1" fmla="*/ 3698739 h 6003985"/>
              <a:gd name="connsiteX2" fmla="*/ 3028080 w 12192000"/>
              <a:gd name="connsiteY2" fmla="*/ 5096816 h 6003985"/>
              <a:gd name="connsiteX3" fmla="*/ 6177953 w 12192000"/>
              <a:gd name="connsiteY3" fmla="*/ 5432666 h 6003985"/>
              <a:gd name="connsiteX4" fmla="*/ 9020465 w 12192000"/>
              <a:gd name="connsiteY4" fmla="*/ 4034588 h 6003985"/>
              <a:gd name="connsiteX5" fmla="*/ 7572038 w 12192000"/>
              <a:gd name="connsiteY5" fmla="*/ 3549852 h 6003985"/>
              <a:gd name="connsiteX6" fmla="*/ 0 w 12192000"/>
              <a:gd name="connsiteY6" fmla="*/ 0 h 6003985"/>
              <a:gd name="connsiteX7" fmla="*/ 12192000 w 12192000"/>
              <a:gd name="connsiteY7" fmla="*/ 0 h 6003985"/>
              <a:gd name="connsiteX8" fmla="*/ 12192000 w 12192000"/>
              <a:gd name="connsiteY8" fmla="*/ 6003985 h 6003985"/>
              <a:gd name="connsiteX9" fmla="*/ 0 w 12192000"/>
              <a:gd name="connsiteY9" fmla="*/ 6003985 h 600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03985">
                <a:moveTo>
                  <a:pt x="7572038" y="3549852"/>
                </a:moveTo>
                <a:cubicBezTo>
                  <a:pt x="7077272" y="3541138"/>
                  <a:pt x="6491124" y="3588742"/>
                  <a:pt x="5870592" y="3698739"/>
                </a:cubicBezTo>
                <a:cubicBezTo>
                  <a:pt x="4215841" y="3992065"/>
                  <a:pt x="2943204" y="4618005"/>
                  <a:pt x="3028080" y="5096816"/>
                </a:cubicBezTo>
                <a:cubicBezTo>
                  <a:pt x="3112955" y="5575627"/>
                  <a:pt x="4523202" y="5725992"/>
                  <a:pt x="6177953" y="5432666"/>
                </a:cubicBezTo>
                <a:cubicBezTo>
                  <a:pt x="7832704" y="5139340"/>
                  <a:pt x="9105340" y="4513399"/>
                  <a:pt x="9020465" y="4034588"/>
                </a:cubicBezTo>
                <a:cubicBezTo>
                  <a:pt x="8967418" y="3735332"/>
                  <a:pt x="8396647" y="3564374"/>
                  <a:pt x="7572038" y="35498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03985"/>
                </a:lnTo>
                <a:lnTo>
                  <a:pt x="0" y="6003985"/>
                </a:lnTo>
                <a:close/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Later: Side </a:t>
            </a:r>
            <a:r>
              <a:rPr lang="en-US" dirty="0"/>
              <a:t>channels ⇒ </a:t>
            </a:r>
            <a:r>
              <a:rPr lang="en-US" dirty="0" smtClean="0"/>
              <a:t>tough to </a:t>
            </a:r>
            <a:r>
              <a:rPr lang="en-US" dirty="0"/>
              <a:t>implement crypto securely</a:t>
            </a:r>
          </a:p>
        </p:txBody>
      </p:sp>
      <p:pic>
        <p:nvPicPr>
          <p:cNvPr id="6" name="Content Placeholder 3" descr="aes_act_3_scene_02_agreement_11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" r="-322" b="54736"/>
          <a:stretch/>
        </p:blipFill>
        <p:spPr>
          <a:xfrm>
            <a:off x="609599" y="1102109"/>
            <a:ext cx="5390345" cy="3090329"/>
          </a:xfrm>
          <a:prstGeom prst="rect">
            <a:avLst/>
          </a:prstGeom>
        </p:spPr>
      </p:pic>
      <p:pic>
        <p:nvPicPr>
          <p:cNvPr id="7" name="Content Placeholder 3" descr="aes_act_3_scene_02_agreement_11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" t="47564" r="-322"/>
          <a:stretch/>
        </p:blipFill>
        <p:spPr>
          <a:xfrm>
            <a:off x="6197600" y="1102109"/>
            <a:ext cx="5380494" cy="3573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7600" y="5118212"/>
            <a:ext cx="5380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Lato Light"/>
                <a:cs typeface="Lato Light"/>
              </a:rPr>
              <a:t>Source</a:t>
            </a:r>
            <a:r>
              <a:rPr lang="en-US" sz="1500" dirty="0" smtClean="0">
                <a:latin typeface="Lato Light"/>
                <a:cs typeface="Lato Light"/>
              </a:rPr>
              <a:t>:</a:t>
            </a:r>
            <a:br>
              <a:rPr lang="en-US" sz="1500" dirty="0" smtClean="0">
                <a:latin typeface="Lato Light"/>
                <a:cs typeface="Lato Light"/>
              </a:rPr>
            </a:br>
            <a:r>
              <a:rPr lang="en-US" sz="1500" dirty="0" smtClean="0">
                <a:latin typeface="Lato Light"/>
                <a:cs typeface="Lato Light"/>
              </a:rPr>
              <a:t>moserware.com/2009/09/stick-figure-guide-to-advanced.html</a:t>
            </a:r>
            <a:endParaRPr lang="en-US" sz="1500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25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Even-Mansour with strong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Even-Mansour </a:t>
            </a:r>
            <a:r>
              <a:rPr lang="en-US" dirty="0" smtClean="0"/>
              <a:t>91:</a:t>
            </a:r>
            <a:br>
              <a:rPr lang="en-US" dirty="0" smtClean="0"/>
            </a:br>
            <a:r>
              <a:rPr lang="en-US" dirty="0" err="1" smtClean="0"/>
              <a:t>Rivest’s</a:t>
            </a:r>
            <a:r>
              <a:rPr lang="en-US" dirty="0" smtClean="0"/>
              <a:t> idea generalizes!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Theorems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Resulting block cipher is strongly pseudorandom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dirty="0" smtClean="0"/>
              <a:t>…even if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/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-1</a:t>
            </a:r>
            <a:r>
              <a:rPr lang="en-US" dirty="0" smtClean="0"/>
              <a:t> are publicly known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 startAt="2"/>
            </a:pPr>
            <a:r>
              <a:rPr lang="en-US" dirty="0" smtClean="0"/>
              <a:t>Construction is </a:t>
            </a:r>
            <a:r>
              <a:rPr lang="en-US" i="1" dirty="0" smtClean="0"/>
              <a:t>minimal</a:t>
            </a:r>
            <a:r>
              <a:rPr lang="en-US" dirty="0" smtClean="0"/>
              <a:t> in the</a:t>
            </a:r>
            <a:br>
              <a:rPr lang="en-US" dirty="0" smtClean="0"/>
            </a:br>
            <a:r>
              <a:rPr lang="en-US" dirty="0" smtClean="0"/>
              <a:t>sense that nothing can be removed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/>
                <a:cs typeface="Lato Black"/>
              </a:rPr>
              <a:t>DES</a:t>
            </a:r>
            <a:endParaRPr lang="en-US" sz="2400" dirty="0">
              <a:latin typeface="Lato Black"/>
              <a:cs typeface="Lato Black"/>
            </a:endParaRPr>
          </a:p>
        </p:txBody>
      </p:sp>
      <p:cxnSp>
        <p:nvCxnSpPr>
          <p:cNvPr id="6" name="Straight Arrow Connector 5"/>
          <p:cNvCxnSpPr>
            <a:stCxn id="9" idx="2"/>
            <a:endCxn id="5" idx="0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7375430" y="2354741"/>
            <a:ext cx="456436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9674" y="2170075"/>
            <a:ext cx="64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41665" y="1645042"/>
            <a:ext cx="1951765" cy="1363758"/>
            <a:chOff x="8141665" y="1645042"/>
            <a:chExt cx="1951765" cy="1363758"/>
          </a:xfrm>
        </p:grpSpPr>
        <p:sp>
          <p:nvSpPr>
            <p:cNvPr id="13" name="Oval 12"/>
            <p:cNvSpPr/>
            <p:nvPr/>
          </p:nvSpPr>
          <p:spPr>
            <a:xfrm>
              <a:off x="8141665" y="1645042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141665" y="2780200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06563" y="2170076"/>
              <a:ext cx="886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MASK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3" idx="2"/>
            </p:cNvCxnSpPr>
            <p:nvPr/>
          </p:nvCxnSpPr>
          <p:spPr>
            <a:xfrm rot="10800000">
              <a:off x="8141665" y="1759343"/>
              <a:ext cx="1064898" cy="61078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5" idx="1"/>
              <a:endCxn id="14" idx="2"/>
            </p:cNvCxnSpPr>
            <p:nvPr/>
          </p:nvCxnSpPr>
          <p:spPr>
            <a:xfrm rot="10800000" flipV="1">
              <a:off x="8141665" y="2370130"/>
              <a:ext cx="1064898" cy="52436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44190" y="1102108"/>
            <a:ext cx="4047497" cy="4507499"/>
            <a:chOff x="7644190" y="1102108"/>
            <a:chExt cx="4047497" cy="4507499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7644190" y="4016729"/>
              <a:ext cx="404749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7835134" y="5111650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30" name="Straight Arrow Connector 29"/>
            <p:cNvCxnSpPr>
              <a:stCxn id="33" idx="2"/>
            </p:cNvCxnSpPr>
            <p:nvPr/>
          </p:nvCxnSpPr>
          <p:spPr>
            <a:xfrm flipH="1">
              <a:off x="11055929" y="1471440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1055929" y="2603719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0444154" y="1102108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399056" y="3160982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941629" y="1645041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0941629" y="2780199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Elbow Connector 39"/>
            <p:cNvCxnSpPr>
              <a:stCxn id="15" idx="3"/>
              <a:endCxn id="37" idx="6"/>
            </p:cNvCxnSpPr>
            <p:nvPr/>
          </p:nvCxnSpPr>
          <p:spPr>
            <a:xfrm flipV="1">
              <a:off x="10093430" y="1759341"/>
              <a:ext cx="1076799" cy="610790"/>
            </a:xfrm>
            <a:prstGeom prst="bentConnector3">
              <a:avLst>
                <a:gd name="adj1" fmla="val 2647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5" idx="3"/>
              <a:endCxn id="38" idx="6"/>
            </p:cNvCxnSpPr>
            <p:nvPr/>
          </p:nvCxnSpPr>
          <p:spPr>
            <a:xfrm>
              <a:off x="10093430" y="2370131"/>
              <a:ext cx="1076799" cy="524368"/>
            </a:xfrm>
            <a:prstGeom prst="bentConnector3">
              <a:avLst>
                <a:gd name="adj1" fmla="val 26474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0631830" y="2105762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r>
                <a:rPr lang="en-US" sz="2400" i="1" baseline="34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-1</a:t>
              </a:r>
              <a:endParaRPr lang="en-US" sz="2400" i="1" baseline="34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631830" y="5111649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r>
                <a:rPr lang="en-US" sz="2400" i="1" baseline="34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-1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880" y="3505286"/>
              <a:ext cx="965402" cy="965402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9003485" y="3264412"/>
            <a:ext cx="1338777" cy="1463815"/>
            <a:chOff x="9003485" y="3264412"/>
            <a:chExt cx="1338777" cy="1463815"/>
          </a:xfrm>
        </p:grpSpPr>
        <p:cxnSp>
          <p:nvCxnSpPr>
            <p:cNvPr id="69" name="Straight Arrow Connector 68"/>
            <p:cNvCxnSpPr/>
            <p:nvPr/>
          </p:nvCxnSpPr>
          <p:spPr>
            <a:xfrm flipH="1" flipV="1">
              <a:off x="9007471" y="3264412"/>
              <a:ext cx="365760" cy="36576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9976502" y="3264412"/>
              <a:ext cx="365760" cy="36576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9935682" y="4362467"/>
              <a:ext cx="365760" cy="36576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9003485" y="4362467"/>
              <a:ext cx="365760" cy="36576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736442" y="3350696"/>
            <a:ext cx="5418179" cy="1482328"/>
            <a:chOff x="6736442" y="3350696"/>
            <a:chExt cx="5418179" cy="1482328"/>
          </a:xfrm>
        </p:grpSpPr>
        <p:sp>
          <p:nvSpPr>
            <p:cNvPr id="63" name="Rectangle 62"/>
            <p:cNvSpPr/>
            <p:nvPr/>
          </p:nvSpPr>
          <p:spPr>
            <a:xfrm>
              <a:off x="6736442" y="3350696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50894" y="4335067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306423" y="3350696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r>
                <a:rPr lang="en-US" sz="2400" i="1" baseline="34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-1</a:t>
              </a:r>
              <a:endParaRPr lang="en-US" sz="2400" i="1" baseline="34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306423" y="4335067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r>
                <a:rPr lang="en-US" sz="2400" i="1" baseline="34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-1</a:t>
              </a:r>
              <a:endParaRPr lang="en-US" sz="2400" i="1" baseline="34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 flipV="1">
              <a:off x="8596993" y="3739243"/>
              <a:ext cx="604458" cy="11687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 flipV="1">
              <a:off x="10096827" y="4170052"/>
              <a:ext cx="604458" cy="11687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8596993" y="4166105"/>
              <a:ext cx="604458" cy="11687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0096827" y="3739243"/>
              <a:ext cx="604458" cy="11687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2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method: define </a:t>
            </a:r>
            <a:r>
              <a:rPr lang="en-US" i="1" dirty="0"/>
              <a:t>→</a:t>
            </a:r>
            <a:r>
              <a:rPr lang="en-US" dirty="0" smtClean="0"/>
              <a:t> construct </a:t>
            </a:r>
            <a:r>
              <a:rPr lang="en-US" i="1" dirty="0"/>
              <a:t>→</a:t>
            </a:r>
            <a:r>
              <a:rPr lang="en-US" dirty="0" smtClean="0"/>
              <a:t> reduce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09600" y="3940218"/>
            <a:ext cx="8237738" cy="2745726"/>
            <a:chOff x="609600" y="3940218"/>
            <a:chExt cx="8237738" cy="2745726"/>
          </a:xfrm>
        </p:grpSpPr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/>
          <p:cNvSpPr/>
          <p:nvPr/>
        </p:nvSpPr>
        <p:spPr>
          <a:xfrm>
            <a:off x="-15498" y="855677"/>
            <a:ext cx="12207498" cy="6017821"/>
          </a:xfrm>
          <a:custGeom>
            <a:avLst/>
            <a:gdLst>
              <a:gd name="connsiteX0" fmla="*/ 1743919 w 12207498"/>
              <a:gd name="connsiteY0" fmla="*/ 3531329 h 6017821"/>
              <a:gd name="connsiteX1" fmla="*/ 296408 w 12207498"/>
              <a:gd name="connsiteY1" fmla="*/ 4066933 h 6017821"/>
              <a:gd name="connsiteX2" fmla="*/ 2528510 w 12207498"/>
              <a:gd name="connsiteY2" fmla="*/ 5514033 h 6017821"/>
              <a:gd name="connsiteX3" fmla="*/ 5158946 w 12207498"/>
              <a:gd name="connsiteY3" fmla="*/ 5117573 h 6017821"/>
              <a:gd name="connsiteX4" fmla="*/ 2926844 w 12207498"/>
              <a:gd name="connsiteY4" fmla="*/ 3670474 h 6017821"/>
              <a:gd name="connsiteX5" fmla="*/ 1743919 w 12207498"/>
              <a:gd name="connsiteY5" fmla="*/ 3531329 h 6017821"/>
              <a:gd name="connsiteX6" fmla="*/ 0 w 12207498"/>
              <a:gd name="connsiteY6" fmla="*/ 0 h 6017821"/>
              <a:gd name="connsiteX7" fmla="*/ 12207498 w 12207498"/>
              <a:gd name="connsiteY7" fmla="*/ 0 h 6017821"/>
              <a:gd name="connsiteX8" fmla="*/ 12207498 w 12207498"/>
              <a:gd name="connsiteY8" fmla="*/ 6017821 h 6017821"/>
              <a:gd name="connsiteX9" fmla="*/ 0 w 12207498"/>
              <a:gd name="connsiteY9" fmla="*/ 6017821 h 601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7498" h="6017821">
                <a:moveTo>
                  <a:pt x="1743919" y="3531329"/>
                </a:moveTo>
                <a:cubicBezTo>
                  <a:pt x="952304" y="3523667"/>
                  <a:pt x="372031" y="3716937"/>
                  <a:pt x="296408" y="4066933"/>
                </a:cubicBezTo>
                <a:cubicBezTo>
                  <a:pt x="186411" y="4576019"/>
                  <a:pt x="1185757" y="5223907"/>
                  <a:pt x="2528510" y="5514033"/>
                </a:cubicBezTo>
                <a:cubicBezTo>
                  <a:pt x="3871263" y="5804159"/>
                  <a:pt x="5048949" y="5626658"/>
                  <a:pt x="5158946" y="5117573"/>
                </a:cubicBezTo>
                <a:cubicBezTo>
                  <a:pt x="5268943" y="4608488"/>
                  <a:pt x="4269597" y="3960600"/>
                  <a:pt x="2926844" y="3670474"/>
                </a:cubicBezTo>
                <a:cubicBezTo>
                  <a:pt x="2507234" y="3579809"/>
                  <a:pt x="2103744" y="3534812"/>
                  <a:pt x="1743919" y="3531329"/>
                </a:cubicBezTo>
                <a:close/>
                <a:moveTo>
                  <a:pt x="0" y="0"/>
                </a:moveTo>
                <a:lnTo>
                  <a:pt x="12207498" y="0"/>
                </a:lnTo>
                <a:lnTo>
                  <a:pt x="12207498" y="6017821"/>
                </a:lnTo>
                <a:lnTo>
                  <a:pt x="0" y="6017821"/>
                </a:lnTo>
                <a:close/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Block cipher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16800"/>
              </a:spcAft>
              <a:buNone/>
            </a:pPr>
            <a:r>
              <a:rPr lang="en-US" sz="25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Block </a:t>
            </a:r>
            <a:r>
              <a:rPr lang="en-US" sz="25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cipher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= family of permutations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r>
              <a:rPr lang="en-US" dirty="0" smtClean="0"/>
              <a:t>Design </a:t>
            </a:r>
            <a:r>
              <a:rPr lang="en-US" dirty="0"/>
              <a:t>goals</a:t>
            </a:r>
          </a:p>
          <a:p>
            <a:r>
              <a:rPr lang="en-US" sz="2200" dirty="0"/>
              <a:t>Simple</a:t>
            </a:r>
          </a:p>
          <a:p>
            <a:r>
              <a:rPr lang="en-US" sz="22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Makes no sense</a:t>
            </a:r>
          </a:p>
          <a:p>
            <a:r>
              <a:rPr lang="en-US" sz="2200" dirty="0"/>
              <a:t>Simple to see that it makes no </a:t>
            </a:r>
            <a:r>
              <a:rPr lang="en-US" sz="2200" dirty="0" smtClean="0"/>
              <a:t>sense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Simple</a:t>
            </a:r>
            <a:r>
              <a:rPr lang="en-US" dirty="0" smtClean="0"/>
              <a:t>: build from ops that CPUs like</a:t>
            </a:r>
          </a:p>
          <a:p>
            <a:r>
              <a:rPr lang="en-US" sz="2200" dirty="0" smtClean="0"/>
              <a:t>Logical operators: XOR &amp; cyclic shifts</a:t>
            </a:r>
          </a:p>
          <a:p>
            <a:r>
              <a:rPr lang="en-US" sz="2200" dirty="0" smtClean="0"/>
              <a:t>Table lookups</a:t>
            </a:r>
            <a:endParaRPr lang="en-US" sz="2200" dirty="0"/>
          </a:p>
          <a:p>
            <a:pPr marL="0" indent="0">
              <a:spcBef>
                <a:spcPts val="5400"/>
              </a:spcBef>
              <a:buNone/>
            </a:pPr>
            <a:r>
              <a:rPr lang="en-US" i="1" dirty="0" smtClean="0"/>
              <a:t>Makes no sense</a:t>
            </a:r>
            <a:r>
              <a:rPr lang="en-US" dirty="0" smtClean="0"/>
              <a:t>: unpredictable</a:t>
            </a:r>
            <a:endParaRPr lang="en-US" dirty="0"/>
          </a:p>
          <a:p>
            <a:r>
              <a:rPr lang="en-US" sz="2200" dirty="0" smtClean="0"/>
              <a:t>How unpredictable can a cipher be?</a:t>
            </a:r>
            <a:endParaRPr lang="en-US" sz="2200" dirty="0"/>
          </a:p>
          <a:p>
            <a:r>
              <a:rPr lang="en-US" sz="2200" dirty="0"/>
              <a:t>Say each 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sz="22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dirty="0"/>
              <a:t> were a truly random permutation chosen independently</a:t>
            </a:r>
          </a:p>
          <a:p>
            <a:r>
              <a:rPr lang="en-US" sz="2200" dirty="0"/>
              <a:t>Then we could each use our own without impacting anybody </a:t>
            </a:r>
            <a:r>
              <a:rPr lang="en-US" sz="2200" dirty="0" smtClean="0"/>
              <a:t>else</a:t>
            </a:r>
            <a:endParaRPr lang="en-US" sz="2200" dirty="0"/>
          </a:p>
        </p:txBody>
      </p:sp>
      <p:sp>
        <p:nvSpPr>
          <p:cNvPr id="56" name="Rectangle 55"/>
          <p:cNvSpPr/>
          <p:nvPr/>
        </p:nvSpPr>
        <p:spPr>
          <a:xfrm>
            <a:off x="1780201" y="2387056"/>
            <a:ext cx="848198" cy="4979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/>
                <a:cs typeface="Lato Black"/>
              </a:rPr>
              <a:t>B</a:t>
            </a:r>
            <a:r>
              <a:rPr lang="en-US" sz="2400" i="1" baseline="-25000" dirty="0" smtClean="0">
                <a:latin typeface="Lato Black"/>
                <a:cs typeface="Lato Black"/>
              </a:rPr>
              <a:t>K</a:t>
            </a:r>
            <a:endParaRPr lang="en-US" sz="2400" i="1" baseline="-25000" dirty="0">
              <a:latin typeface="Lato Black"/>
              <a:cs typeface="Lato Black"/>
            </a:endParaRPr>
          </a:p>
        </p:txBody>
      </p:sp>
      <p:cxnSp>
        <p:nvCxnSpPr>
          <p:cNvPr id="57" name="Straight Arrow Connector 56"/>
          <p:cNvCxnSpPr>
            <a:stCxn id="60" idx="2"/>
            <a:endCxn id="56" idx="0"/>
          </p:cNvCxnSpPr>
          <p:nvPr/>
        </p:nvCxnSpPr>
        <p:spPr>
          <a:xfrm flipH="1">
            <a:off x="2204300" y="1978982"/>
            <a:ext cx="3268" cy="40807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2"/>
          </p:cNvCxnSpPr>
          <p:nvPr/>
        </p:nvCxnSpPr>
        <p:spPr>
          <a:xfrm>
            <a:off x="2204300" y="2885013"/>
            <a:ext cx="0" cy="4114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92525" y="1609650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47427" y="3272590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08038" y="2387056"/>
            <a:ext cx="848198" cy="4979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/>
                <a:cs typeface="Lato Black"/>
              </a:rPr>
              <a:t>B</a:t>
            </a:r>
            <a:r>
              <a:rPr lang="en-US" sz="2400" i="1" baseline="-25000" dirty="0" smtClean="0">
                <a:latin typeface="Lato Black"/>
                <a:cs typeface="Lato Black"/>
              </a:rPr>
              <a:t>K</a:t>
            </a:r>
            <a:endParaRPr lang="en-US" sz="2400" i="1" baseline="40000" dirty="0">
              <a:latin typeface="Lato Black"/>
              <a:cs typeface="Lato Black"/>
            </a:endParaRPr>
          </a:p>
        </p:txBody>
      </p:sp>
      <p:cxnSp>
        <p:nvCxnSpPr>
          <p:cNvPr id="59" name="Straight Arrow Connector 58"/>
          <p:cNvCxnSpPr>
            <a:stCxn id="63" idx="2"/>
            <a:endCxn id="54" idx="0"/>
          </p:cNvCxnSpPr>
          <p:nvPr/>
        </p:nvCxnSpPr>
        <p:spPr>
          <a:xfrm flipH="1">
            <a:off x="3832137" y="1978982"/>
            <a:ext cx="3268" cy="40807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4" idx="2"/>
          </p:cNvCxnSpPr>
          <p:nvPr/>
        </p:nvCxnSpPr>
        <p:spPr>
          <a:xfrm>
            <a:off x="3832137" y="2885013"/>
            <a:ext cx="3268" cy="4114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20362" y="1609650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94118" y="3272590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799000" y="2459005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40000" dirty="0" smtClean="0">
                <a:solidFill>
                  <a:schemeClr val="bg1"/>
                </a:solidFill>
                <a:latin typeface="Lato Black"/>
                <a:cs typeface="Lato Black"/>
              </a:rPr>
              <a:t>-1</a:t>
            </a:r>
            <a:endParaRPr lang="en-US" i="1" baseline="400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5862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a formal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US" sz="2600" dirty="0" err="1" smtClean="0"/>
              <a:t>Pseudorandomness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i="1" baseline="-25000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looks </a:t>
            </a:r>
            <a:r>
              <a:rPr lang="en-US" i="1" dirty="0" smtClean="0"/>
              <a:t>like </a:t>
            </a:r>
            <a:r>
              <a:rPr lang="en-US" dirty="0" smtClean="0"/>
              <a:t>a truly random function, meaning nobody can tell them apart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sz="2600" dirty="0" smtClean="0"/>
              <a:t>Strong </a:t>
            </a:r>
            <a:r>
              <a:rPr lang="en-US" sz="2600" dirty="0" err="1" smtClean="0"/>
              <a:t>pseudorandomness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Same thing, but now adversary has access to inverse functions too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69980" y="2897332"/>
            <a:ext cx="4277197" cy="2307946"/>
            <a:chOff x="6751401" y="4550054"/>
            <a:chExt cx="4277197" cy="23079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890000" y="4550054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1" y="5029168"/>
              <a:ext cx="1473198" cy="147319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751401" y="5516788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17532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80400" y="548958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15" name="Curved Connector 14"/>
            <p:cNvCxnSpPr>
              <a:endCxn id="12" idx="0"/>
            </p:cNvCxnSpPr>
            <p:nvPr/>
          </p:nvCxnSpPr>
          <p:spPr>
            <a:xfrm rot="10800000" flipV="1">
              <a:off x="7175501" y="5304920"/>
              <a:ext cx="1160699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12" idx="2"/>
            </p:cNvCxnSpPr>
            <p:nvPr/>
          </p:nvCxnSpPr>
          <p:spPr>
            <a:xfrm rot="16200000" flipH="1">
              <a:off x="7633720" y="5556525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endCxn id="14" idx="0"/>
            </p:cNvCxnSpPr>
            <p:nvPr/>
          </p:nvCxnSpPr>
          <p:spPr>
            <a:xfrm>
              <a:off x="9443801" y="5304918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4" idx="2"/>
            </p:cNvCxnSpPr>
            <p:nvPr/>
          </p:nvCxnSpPr>
          <p:spPr>
            <a:xfrm rot="5400000">
              <a:off x="9927224" y="5562768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626599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3043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26599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416900" y="2897332"/>
            <a:ext cx="4276586" cy="2307946"/>
            <a:chOff x="6416900" y="2897332"/>
            <a:chExt cx="4276586" cy="230794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559214" y="2897332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15" y="3376446"/>
              <a:ext cx="1473198" cy="1473198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420615" y="348705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845288" y="348705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16900" y="4380164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41573" y="4380164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10750" y="4461071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315104" y="4471783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cxnSp>
          <p:nvCxnSpPr>
            <p:cNvPr id="43" name="Straight Arrow Connector 42"/>
            <p:cNvCxnSpPr>
              <a:stCxn id="27" idx="1"/>
            </p:cNvCxnSpPr>
            <p:nvPr/>
          </p:nvCxnSpPr>
          <p:spPr>
            <a:xfrm flipH="1">
              <a:off x="9209837" y="3736035"/>
              <a:ext cx="635451" cy="12803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9209837" y="4501110"/>
              <a:ext cx="640080" cy="12803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25" idx="3"/>
            </p:cNvCxnSpPr>
            <p:nvPr/>
          </p:nvCxnSpPr>
          <p:spPr>
            <a:xfrm flipH="1" flipV="1">
              <a:off x="7268812" y="3736035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7265098" y="4501127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43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Flashback: The Data Encryption Standard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History</a:t>
            </a:r>
            <a:endParaRPr lang="en-US" dirty="0"/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1972: NIST* seeks standard mechanism to protect the fed </a:t>
            </a:r>
            <a:r>
              <a:rPr lang="en-US" sz="2200" dirty="0" err="1" smtClean="0"/>
              <a:t>govt’s</a:t>
            </a:r>
            <a:r>
              <a:rPr lang="en-US" sz="2200" dirty="0" smtClean="0"/>
              <a:t> “sensitive but unclassified” info</a:t>
            </a:r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request: Rejected all submissions</a:t>
            </a:r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request: accepted the </a:t>
            </a:r>
            <a:r>
              <a:rPr lang="en-US" sz="2200" i="1" dirty="0" smtClean="0"/>
              <a:t>Lucifer </a:t>
            </a:r>
            <a:r>
              <a:rPr lang="en-US" sz="2200" dirty="0" smtClean="0"/>
              <a:t>cipher by Horst </a:t>
            </a:r>
            <a:r>
              <a:rPr lang="en-US" sz="2200" dirty="0" err="1" smtClean="0"/>
              <a:t>Feistel</a:t>
            </a:r>
            <a:r>
              <a:rPr lang="en-US" sz="2200" dirty="0" smtClean="0"/>
              <a:t> &amp; others at IBM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Lengths </a:t>
            </a:r>
            <a:r>
              <a:rPr lang="en-US" dirty="0" smtClean="0"/>
              <a:t>of DES components</a:t>
            </a:r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Block length:	8 bytes</a:t>
            </a:r>
          </a:p>
          <a:p>
            <a:pPr marL="365760" indent="-365760">
              <a:tabLst>
                <a:tab pos="2103120" algn="l"/>
              </a:tabLst>
            </a:pPr>
            <a:r>
              <a:rPr lang="en-US" sz="2200" dirty="0" smtClean="0"/>
              <a:t>Key length:	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7 bytes</a:t>
            </a:r>
          </a:p>
          <a:p>
            <a:pPr marL="0" indent="0">
              <a:buNone/>
            </a:pPr>
            <a:r>
              <a:rPr lang="en-US" sz="2200" dirty="0" smtClean="0"/>
              <a:t>NSA changes: </a:t>
            </a:r>
            <a:r>
              <a:rPr lang="en-US" sz="2200" dirty="0"/>
              <a:t>▲</a:t>
            </a:r>
            <a:r>
              <a:rPr lang="en-US" sz="2200" dirty="0" smtClean="0"/>
              <a:t> cryptanalytic strength</a:t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bg1"/>
                </a:solidFill>
              </a:rPr>
              <a:t>NSA </a:t>
            </a:r>
            <a:r>
              <a:rPr lang="en-US" sz="2200" dirty="0">
                <a:solidFill>
                  <a:schemeClr val="bg1"/>
                </a:solidFill>
              </a:rPr>
              <a:t>changes: </a:t>
            </a:r>
            <a:r>
              <a:rPr lang="en-US" sz="2200" dirty="0" smtClean="0"/>
              <a:t>▼ key </a:t>
            </a:r>
            <a:r>
              <a:rPr lang="en-US" sz="2200" dirty="0"/>
              <a:t>length </a:t>
            </a:r>
            <a:r>
              <a:rPr lang="en-US" sz="2200" dirty="0" smtClean="0"/>
              <a:t>64 </a:t>
            </a:r>
            <a:r>
              <a:rPr lang="" sz="2200" dirty="0"/>
              <a:t>→</a:t>
            </a:r>
            <a:r>
              <a:rPr lang="en-US" sz="2200" dirty="0"/>
              <a:t> 56 </a:t>
            </a:r>
            <a:r>
              <a:rPr lang="en-US" sz="2200" dirty="0" smtClean="0"/>
              <a:t>bits</a:t>
            </a:r>
            <a:endParaRPr lang="en-US" sz="22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739674" y="1102109"/>
            <a:ext cx="2152049" cy="2428206"/>
            <a:chOff x="6739674" y="1102109"/>
            <a:chExt cx="2152049" cy="2428206"/>
          </a:xfrm>
        </p:grpSpPr>
        <p:sp>
          <p:nvSpPr>
            <p:cNvPr id="22" name="Rectangle 21"/>
            <p:cNvSpPr/>
            <p:nvPr/>
          </p:nvSpPr>
          <p:spPr>
            <a:xfrm>
              <a:off x="7831866" y="2105763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DES</a:t>
              </a:r>
              <a:endParaRPr lang="en-US" sz="2400" dirty="0">
                <a:latin typeface="Lato Black"/>
                <a:cs typeface="Lato Black"/>
              </a:endParaRPr>
            </a:p>
          </p:txBody>
        </p:sp>
        <p:cxnSp>
          <p:nvCxnSpPr>
            <p:cNvPr id="23" name="Straight Arrow Connector 22"/>
            <p:cNvCxnSpPr>
              <a:stCxn id="26" idx="2"/>
              <a:endCxn id="22" idx="0"/>
            </p:cNvCxnSpPr>
            <p:nvPr/>
          </p:nvCxnSpPr>
          <p:spPr>
            <a:xfrm flipH="1">
              <a:off x="8255965" y="1471441"/>
              <a:ext cx="0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2"/>
            </p:cNvCxnSpPr>
            <p:nvPr/>
          </p:nvCxnSpPr>
          <p:spPr>
            <a:xfrm>
              <a:off x="8255965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1"/>
            </p:cNvCxnSpPr>
            <p:nvPr/>
          </p:nvCxnSpPr>
          <p:spPr>
            <a:xfrm>
              <a:off x="7375430" y="2354741"/>
              <a:ext cx="456436" cy="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44190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99092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39674" y="2170075"/>
              <a:ext cx="647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5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war 1: key length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</a:t>
            </a:r>
            <a:r>
              <a:rPr lang="en-US" dirty="0" smtClean="0"/>
              <a:t>: how to increase key length without making a new standard</a:t>
            </a:r>
            <a:r>
              <a:rPr lang="en-US" dirty="0" smtClean="0"/>
              <a:t>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Solutions</a:t>
            </a:r>
            <a:endParaRPr lang="en-US" dirty="0" smtClean="0"/>
          </a:p>
          <a:p>
            <a:r>
              <a:rPr lang="en-US" sz="2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2DES</a:t>
            </a:r>
            <a:r>
              <a:rPr lang="en-US" sz="2200" dirty="0" smtClean="0"/>
              <a:t>: Run </a:t>
            </a:r>
            <a:r>
              <a:rPr lang="en-US" sz="2200" dirty="0" smtClean="0"/>
              <a:t>DES twice</a:t>
            </a:r>
          </a:p>
          <a:p>
            <a:r>
              <a:rPr lang="en-US" sz="2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3DES</a:t>
            </a:r>
            <a:r>
              <a:rPr lang="en-US" sz="2200" dirty="0" smtClean="0"/>
              <a:t>: Run </a:t>
            </a:r>
            <a:r>
              <a:rPr lang="en-US" sz="2200" dirty="0" smtClean="0"/>
              <a:t>DES three times</a:t>
            </a:r>
          </a:p>
          <a:p>
            <a:r>
              <a:rPr lang="en-US" sz="2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DESX</a:t>
            </a:r>
            <a:r>
              <a:rPr lang="en-US" sz="2200" dirty="0" smtClean="0"/>
              <a:t> (Rivest 84): </a:t>
            </a:r>
            <a:r>
              <a:rPr lang="en-US" sz="2200" dirty="0" smtClean="0"/>
              <a:t>mask input + output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Resulting key = 15 </a:t>
            </a:r>
            <a:r>
              <a:rPr lang="en-US" sz="2200" dirty="0" smtClean="0"/>
              <a:t>bytes</a:t>
            </a:r>
            <a:endParaRPr lang="en-US" sz="2200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Benefits of DESX</a:t>
            </a:r>
          </a:p>
          <a:p>
            <a:r>
              <a:rPr lang="en-US" sz="2200" dirty="0"/>
              <a:t>Fast: 1 block cipher call, quick re-keying</a:t>
            </a:r>
          </a:p>
          <a:p>
            <a:r>
              <a:rPr lang="en-US" sz="2200" dirty="0"/>
              <a:t>Available: RSA Security had in their BSAFE software since the late </a:t>
            </a:r>
            <a:r>
              <a:rPr lang="en-US" sz="2200" dirty="0" smtClean="0"/>
              <a:t>1980s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/>
                <a:cs typeface="Lato Black"/>
              </a:rPr>
              <a:t>DES</a:t>
            </a:r>
            <a:endParaRPr lang="en-US" sz="2400" dirty="0">
              <a:latin typeface="Lato Black"/>
              <a:cs typeface="Lato Black"/>
            </a:endParaRPr>
          </a:p>
        </p:txBody>
      </p:sp>
      <p:cxnSp>
        <p:nvCxnSpPr>
          <p:cNvPr id="23" name="Straight Arrow Connector 22"/>
          <p:cNvCxnSpPr>
            <a:stCxn id="26" idx="2"/>
            <a:endCxn id="22" idx="0"/>
          </p:cNvCxnSpPr>
          <p:nvPr/>
        </p:nvCxnSpPr>
        <p:spPr>
          <a:xfrm flipH="1">
            <a:off x="8255965" y="1471441"/>
            <a:ext cx="0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1"/>
          </p:cNvCxnSpPr>
          <p:nvPr/>
        </p:nvCxnSpPr>
        <p:spPr>
          <a:xfrm>
            <a:off x="7375430" y="2354741"/>
            <a:ext cx="456436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9674" y="2170075"/>
            <a:ext cx="64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8141665" y="1645042"/>
            <a:ext cx="1951765" cy="1363758"/>
            <a:chOff x="8141665" y="1645042"/>
            <a:chExt cx="1951765" cy="1363758"/>
          </a:xfrm>
        </p:grpSpPr>
        <p:sp>
          <p:nvSpPr>
            <p:cNvPr id="40" name="Oval 39"/>
            <p:cNvSpPr/>
            <p:nvPr/>
          </p:nvSpPr>
          <p:spPr>
            <a:xfrm>
              <a:off x="8141665" y="1645042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141665" y="2780200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06563" y="2170076"/>
              <a:ext cx="886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MASK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4" name="Elbow Connector 43"/>
            <p:cNvCxnSpPr>
              <a:stCxn id="42" idx="1"/>
              <a:endCxn id="40" idx="2"/>
            </p:cNvCxnSpPr>
            <p:nvPr/>
          </p:nvCxnSpPr>
          <p:spPr>
            <a:xfrm rot="10800000">
              <a:off x="8141665" y="1759343"/>
              <a:ext cx="1064898" cy="61078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42" idx="1"/>
              <a:endCxn id="41" idx="2"/>
            </p:cNvCxnSpPr>
            <p:nvPr/>
          </p:nvCxnSpPr>
          <p:spPr>
            <a:xfrm rot="10800000" flipV="1">
              <a:off x="8141665" y="2370130"/>
              <a:ext cx="1064898" cy="52436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651273" y="3243800"/>
            <a:ext cx="2240450" cy="1462088"/>
            <a:chOff x="6651273" y="3243800"/>
            <a:chExt cx="2240450" cy="1462088"/>
          </a:xfrm>
        </p:grpSpPr>
        <p:grpSp>
          <p:nvGrpSpPr>
            <p:cNvPr id="38" name="Group 37"/>
            <p:cNvGrpSpPr/>
            <p:nvPr/>
          </p:nvGrpSpPr>
          <p:grpSpPr>
            <a:xfrm>
              <a:off x="7599092" y="3243800"/>
              <a:ext cx="1292631" cy="1462088"/>
              <a:chOff x="7599092" y="3243800"/>
              <a:chExt cx="1292631" cy="146208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821308" y="3243800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/>
                    <a:cs typeface="Lato Black"/>
                  </a:rPr>
                  <a:t>DES</a:t>
                </a:r>
                <a:endParaRPr lang="en-US" sz="24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8255965" y="3779293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7599092" y="4336556"/>
                <a:ext cx="1292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>
              <a:off x="7375430" y="3497321"/>
              <a:ext cx="456436" cy="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51273" y="3312655"/>
              <a:ext cx="736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DES</a:t>
              </a:r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’</a:t>
              </a:r>
              <a:endParaRPr lang="en-US" sz="2000" i="1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22941" y="4419373"/>
            <a:ext cx="2151334" cy="1462088"/>
            <a:chOff x="6722941" y="4419373"/>
            <a:chExt cx="2151334" cy="1462088"/>
          </a:xfrm>
        </p:grpSpPr>
        <p:sp>
          <p:nvSpPr>
            <p:cNvPr id="35" name="Rectangle 34"/>
            <p:cNvSpPr/>
            <p:nvPr/>
          </p:nvSpPr>
          <p:spPr>
            <a:xfrm>
              <a:off x="7803860" y="4419373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DES</a:t>
              </a:r>
              <a:endParaRPr lang="en-US" sz="2400" dirty="0">
                <a:latin typeface="Lato Black"/>
                <a:cs typeface="Lato Black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8238517" y="4954866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581644" y="5512129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358697" y="4705888"/>
              <a:ext cx="456436" cy="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722941" y="4521222"/>
              <a:ext cx="647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3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permutation </a:t>
            </a:r>
            <a:r>
              <a:rPr lang="en-US" i="1" dirty="0"/>
              <a:t>→</a:t>
            </a:r>
            <a:r>
              <a:rPr lang="en-US" dirty="0" smtClean="0"/>
              <a:t> block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685642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</a:t>
            </a:r>
            <a:r>
              <a:rPr lang="en-US" dirty="0"/>
              <a:t>: </a:t>
            </a:r>
            <a:r>
              <a:rPr lang="en-US" i="1" dirty="0"/>
              <a:t>What is the simplest possible construction of a block cipher </a:t>
            </a:r>
            <a:r>
              <a:rPr lang="en-US" i="1" dirty="0" smtClean="0"/>
              <a:t>that has </a:t>
            </a:r>
            <a:r>
              <a:rPr lang="en-US" i="1" dirty="0"/>
              <a:t>a formal proof of security</a:t>
            </a:r>
            <a:r>
              <a:rPr lang="en-US" i="1" dirty="0" smtClean="0"/>
              <a:t>?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Even-Mansour 91: </a:t>
            </a:r>
            <a:r>
              <a:rPr lang="en-US" i="1" dirty="0" err="1" smtClean="0"/>
              <a:t>Rivest’s</a:t>
            </a:r>
            <a:r>
              <a:rPr lang="en-US" i="1" dirty="0" smtClean="0"/>
              <a:t> </a:t>
            </a:r>
            <a:r>
              <a:rPr lang="en-US" i="1" dirty="0" smtClean="0"/>
              <a:t>idea </a:t>
            </a:r>
            <a:r>
              <a:rPr lang="en-US" i="1" dirty="0" smtClean="0"/>
              <a:t>applies to any “public, random-looking permutation”</a:t>
            </a:r>
            <a:endParaRPr lang="en-US" i="1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Theorems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Resulting block cipher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i="1" dirty="0" smtClean="0"/>
              <a:t>strongly </a:t>
            </a:r>
            <a:r>
              <a:rPr lang="en-US" i="1" dirty="0" smtClean="0"/>
              <a:t>pseudorandom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dirty="0" smtClean="0"/>
              <a:t>…even if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is publicly known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 startAt="2"/>
            </a:pPr>
            <a:r>
              <a:rPr lang="en-US" dirty="0" smtClean="0"/>
              <a:t>Construction is </a:t>
            </a:r>
            <a:r>
              <a:rPr lang="en-US" i="1" dirty="0" smtClean="0"/>
              <a:t>minimal</a:t>
            </a:r>
            <a:r>
              <a:rPr lang="en-US" dirty="0" smtClean="0"/>
              <a:t> in the</a:t>
            </a:r>
            <a:br>
              <a:rPr lang="en-US" dirty="0" smtClean="0"/>
            </a:br>
            <a:r>
              <a:rPr lang="en-US" dirty="0" smtClean="0"/>
              <a:t>sense that nothing can be removed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/>
                <a:cs typeface="Lato Black"/>
              </a:rPr>
              <a:t>DES</a:t>
            </a:r>
            <a:endParaRPr lang="en-US" sz="2400" dirty="0">
              <a:latin typeface="Lato Black"/>
              <a:cs typeface="Lato Black"/>
            </a:endParaRPr>
          </a:p>
        </p:txBody>
      </p:sp>
      <p:cxnSp>
        <p:nvCxnSpPr>
          <p:cNvPr id="6" name="Straight Arrow Connector 5"/>
          <p:cNvCxnSpPr>
            <a:stCxn id="9" idx="2"/>
            <a:endCxn id="5" idx="0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7375430" y="2354741"/>
            <a:ext cx="456436" cy="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9674" y="2170075"/>
            <a:ext cx="64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41665" y="1645042"/>
            <a:ext cx="1951765" cy="1363758"/>
            <a:chOff x="8141665" y="1645042"/>
            <a:chExt cx="1951765" cy="1363758"/>
          </a:xfrm>
        </p:grpSpPr>
        <p:sp>
          <p:nvSpPr>
            <p:cNvPr id="13" name="Oval 12"/>
            <p:cNvSpPr/>
            <p:nvPr/>
          </p:nvSpPr>
          <p:spPr>
            <a:xfrm>
              <a:off x="8141665" y="1645042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141665" y="2780200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06563" y="2170076"/>
              <a:ext cx="886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MASK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3" idx="2"/>
            </p:cNvCxnSpPr>
            <p:nvPr/>
          </p:nvCxnSpPr>
          <p:spPr>
            <a:xfrm rot="10800000">
              <a:off x="8141665" y="1759343"/>
              <a:ext cx="1064898" cy="61078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5" idx="1"/>
              <a:endCxn id="14" idx="2"/>
            </p:cNvCxnSpPr>
            <p:nvPr/>
          </p:nvCxnSpPr>
          <p:spPr>
            <a:xfrm rot="10800000" flipV="1">
              <a:off x="8141665" y="2370130"/>
              <a:ext cx="1064898" cy="52436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0418061" y="1102111"/>
            <a:ext cx="0" cy="25146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0764786" y="1102109"/>
            <a:ext cx="1292631" cy="2428206"/>
            <a:chOff x="10764786" y="1102109"/>
            <a:chExt cx="1292631" cy="2428206"/>
          </a:xfrm>
        </p:grpSpPr>
        <p:sp>
          <p:nvSpPr>
            <p:cNvPr id="22" name="Rectangle 21"/>
            <p:cNvSpPr/>
            <p:nvPr/>
          </p:nvSpPr>
          <p:spPr>
            <a:xfrm>
              <a:off x="10997560" y="2105763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86" name="Straight Arrow Connector 85"/>
            <p:cNvCxnSpPr>
              <a:stCxn id="88" idx="2"/>
            </p:cNvCxnSpPr>
            <p:nvPr/>
          </p:nvCxnSpPr>
          <p:spPr>
            <a:xfrm flipH="1">
              <a:off x="11421659" y="1471441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1421659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0809884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764786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584406" y="4094828"/>
            <a:ext cx="1292631" cy="2036316"/>
            <a:chOff x="8984392" y="3449641"/>
            <a:chExt cx="1292631" cy="2036316"/>
          </a:xfrm>
        </p:grpSpPr>
        <p:cxnSp>
          <p:nvCxnSpPr>
            <p:cNvPr id="97" name="Straight Arrow Connector 96"/>
            <p:cNvCxnSpPr>
              <a:stCxn id="99" idx="2"/>
              <a:endCxn id="101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01" idx="2"/>
              <a:endCxn id="100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0760744" y="4094828"/>
            <a:ext cx="1292631" cy="2036316"/>
            <a:chOff x="8984392" y="3449641"/>
            <a:chExt cx="1292631" cy="2036316"/>
          </a:xfrm>
        </p:grpSpPr>
        <p:cxnSp>
          <p:nvCxnSpPr>
            <p:cNvPr id="107" name="Straight Arrow Connector 106"/>
            <p:cNvCxnSpPr>
              <a:stCxn id="109" idx="2"/>
              <a:endCxn id="111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1" idx="2"/>
              <a:endCxn id="110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116" name="Straight Connector 115"/>
          <p:cNvCxnSpPr/>
          <p:nvPr/>
        </p:nvCxnSpPr>
        <p:spPr>
          <a:xfrm flipV="1">
            <a:off x="10418061" y="3692024"/>
            <a:ext cx="0" cy="2735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</a:t>
            </a:r>
            <a:r>
              <a:rPr lang="en-US" dirty="0" err="1" smtClean="0"/>
              <a:t>minimality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Thm.</a:t>
            </a:r>
            <a:r>
              <a:rPr lang="en-US" dirty="0" smtClean="0"/>
              <a:t> Construction is </a:t>
            </a:r>
            <a:r>
              <a:rPr lang="en-US" i="1" dirty="0" smtClean="0"/>
              <a:t>minimal</a:t>
            </a:r>
            <a:r>
              <a:rPr lang="en-US" dirty="0" smtClean="0"/>
              <a:t> in the sense that nothing can be removed.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Proof.</a:t>
            </a:r>
          </a:p>
          <a:p>
            <a:r>
              <a:rPr lang="en-US" dirty="0"/>
              <a:t>Removing either ⊕ allows </a:t>
            </a:r>
            <a:r>
              <a:rPr lang="en-US" dirty="0" smtClean="0"/>
              <a:t>adversary to </a:t>
            </a:r>
            <a:r>
              <a:rPr lang="en-US" dirty="0"/>
              <a:t>learn the key with </a:t>
            </a:r>
            <a:r>
              <a:rPr lang="en-US" dirty="0" smtClean="0"/>
              <a:t>one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r>
              <a:rPr lang="en-US" dirty="0" smtClean="0"/>
              <a:t>/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r>
              <a:rPr lang="en-US" dirty="0" smtClean="0"/>
              <a:t> </a:t>
            </a:r>
            <a:r>
              <a:rPr lang="en-US" dirty="0"/>
              <a:t>pair and one query to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Π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Removing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Π</a:t>
            </a:r>
            <a:r>
              <a:rPr lang="en-US" dirty="0" smtClean="0"/>
              <a:t> </a:t>
            </a:r>
            <a:r>
              <a:rPr lang="en-US" dirty="0"/>
              <a:t>leaves the identity </a:t>
            </a:r>
            <a:r>
              <a:rPr lang="en-US" dirty="0" smtClean="0"/>
              <a:t>function.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50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60" name="Elbow Connector 59"/>
          <p:cNvCxnSpPr>
            <a:stCxn id="58" idx="1"/>
            <a:endCxn id="54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8" idx="1"/>
            <a:endCxn id="57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0418061" y="1102111"/>
            <a:ext cx="0" cy="25146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0764786" y="1102109"/>
            <a:ext cx="1292631" cy="2428206"/>
            <a:chOff x="10764786" y="1102109"/>
            <a:chExt cx="1292631" cy="2428206"/>
          </a:xfrm>
        </p:grpSpPr>
        <p:sp>
          <p:nvSpPr>
            <p:cNvPr id="66" name="Rectangle 65"/>
            <p:cNvSpPr/>
            <p:nvPr/>
          </p:nvSpPr>
          <p:spPr>
            <a:xfrm>
              <a:off x="10997560" y="2105763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67" name="Straight Arrow Connector 66"/>
            <p:cNvCxnSpPr>
              <a:stCxn id="69" idx="2"/>
            </p:cNvCxnSpPr>
            <p:nvPr/>
          </p:nvCxnSpPr>
          <p:spPr>
            <a:xfrm flipH="1">
              <a:off x="11421659" y="1471441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1421659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0809884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764786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584406" y="4094828"/>
            <a:ext cx="1292631" cy="2036316"/>
            <a:chOff x="8984392" y="3449641"/>
            <a:chExt cx="1292631" cy="2036316"/>
          </a:xfrm>
        </p:grpSpPr>
        <p:cxnSp>
          <p:nvCxnSpPr>
            <p:cNvPr id="72" name="Straight Arrow Connector 71"/>
            <p:cNvCxnSpPr>
              <a:stCxn id="74" idx="2"/>
              <a:endCxn id="76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6" idx="2"/>
              <a:endCxn id="75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760744" y="4094828"/>
            <a:ext cx="1292631" cy="2036316"/>
            <a:chOff x="8984392" y="3449641"/>
            <a:chExt cx="1292631" cy="2036316"/>
          </a:xfrm>
        </p:grpSpPr>
        <p:cxnSp>
          <p:nvCxnSpPr>
            <p:cNvPr id="78" name="Straight Arrow Connector 77"/>
            <p:cNvCxnSpPr>
              <a:stCxn id="80" idx="2"/>
              <a:endCxn id="82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82" idx="2"/>
              <a:endCxn id="81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V="1">
            <a:off x="10418061" y="3692024"/>
            <a:ext cx="0" cy="2735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0" idx="2"/>
          </p:cNvCxnSpPr>
          <p:nvPr/>
        </p:nvCxnSpPr>
        <p:spPr>
          <a:xfrm flipH="1">
            <a:off x="8255965" y="1471441"/>
            <a:ext cx="3268" cy="113227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6273" y="4092065"/>
            <a:ext cx="52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=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85" grpId="0" animBg="1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9876</TotalTime>
  <Words>1506</Words>
  <Application>Microsoft Office PowerPoint</Application>
  <PresentationFormat>Widescreen</PresentationFormat>
  <Paragraphs>464</Paragraphs>
  <Slides>24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Lato Black</vt:lpstr>
      <vt:lpstr>Lato Heavy</vt:lpstr>
      <vt:lpstr>Lato Light</vt:lpstr>
      <vt:lpstr>Lato Medium</vt:lpstr>
      <vt:lpstr>Lato Regular</vt:lpstr>
      <vt:lpstr>Lato Semibold</vt:lpstr>
      <vt:lpstr>Office Theme</vt:lpstr>
      <vt:lpstr>Lecture 2: From random permutations to block ciphers</vt:lpstr>
      <vt:lpstr>What is cryptography?</vt:lpstr>
      <vt:lpstr>Cryptographic method: define → construct → reduce</vt:lpstr>
      <vt:lpstr>Today: Block cipher design</vt:lpstr>
      <vt:lpstr>Toward a formal definition</vt:lpstr>
      <vt:lpstr>Flashback: The Data Encryption Standard</vt:lpstr>
      <vt:lpstr>Crypto war 1: key length</vt:lpstr>
      <vt:lpstr>Random permutation → block cipher</vt:lpstr>
      <vt:lpstr>Proof of minimality</vt:lpstr>
      <vt:lpstr>Proof of (strong) pseudorandomness</vt:lpstr>
      <vt:lpstr>Great, let’s build a block cipher!</vt:lpstr>
      <vt:lpstr>Great, let’s build a block cipher!</vt:lpstr>
      <vt:lpstr>Designing ρ: The substitution-permutation model</vt:lpstr>
      <vt:lpstr>AES Competition</vt:lpstr>
      <vt:lpstr>Two representations of bytes</vt:lpstr>
      <vt:lpstr>AES components</vt:lpstr>
      <vt:lpstr>AES components</vt:lpstr>
      <vt:lpstr>AES components</vt:lpstr>
      <vt:lpstr>Summary of Rijndael, aka AES</vt:lpstr>
      <vt:lpstr>What about deciphering?</vt:lpstr>
      <vt:lpstr>AES New Instructions (NI)</vt:lpstr>
      <vt:lpstr>Up next: Encryption via enciphering</vt:lpstr>
      <vt:lpstr>Later: Side channels ⇒ tough to implement crypto securely</vt:lpstr>
      <vt:lpstr>Even-Mansour with strong pseudorandomness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505</cp:revision>
  <dcterms:created xsi:type="dcterms:W3CDTF">2015-04-11T12:26:38Z</dcterms:created>
  <dcterms:modified xsi:type="dcterms:W3CDTF">2017-01-25T18:42:51Z</dcterms:modified>
</cp:coreProperties>
</file>