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54" r:id="rId3"/>
    <p:sldId id="346" r:id="rId4"/>
    <p:sldId id="351" r:id="rId5"/>
    <p:sldId id="371" r:id="rId6"/>
    <p:sldId id="350" r:id="rId7"/>
    <p:sldId id="352" r:id="rId8"/>
    <p:sldId id="348" r:id="rId9"/>
    <p:sldId id="360" r:id="rId10"/>
    <p:sldId id="363" r:id="rId11"/>
    <p:sldId id="369" r:id="rId12"/>
    <p:sldId id="370" r:id="rId13"/>
    <p:sldId id="367" r:id="rId14"/>
    <p:sldId id="349" r:id="rId15"/>
    <p:sldId id="368" r:id="rId16"/>
    <p:sldId id="337" r:id="rId17"/>
    <p:sldId id="356" r:id="rId18"/>
    <p:sldId id="357" r:id="rId19"/>
    <p:sldId id="372" r:id="rId20"/>
    <p:sldId id="359" r:id="rId21"/>
    <p:sldId id="36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DADADA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82431" autoAdjust="0"/>
  </p:normalViewPr>
  <p:slideViewPr>
    <p:cSldViewPr snapToGrid="0" snapToObjects="1">
      <p:cViewPr varScale="1">
        <p:scale>
          <a:sx n="62" d="100"/>
          <a:sy n="62" d="100"/>
        </p:scale>
        <p:origin x="816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7" d="100"/>
        <a:sy n="227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272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43F56-CCEC-8C40-89E6-775CE190EC87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79C69-7037-BE4C-9719-0C264A56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kryptos</a:t>
            </a:r>
            <a:r>
              <a:rPr lang="en-US" dirty="0" smtClean="0"/>
              <a:t> is the Greek word for secret or hidden</a:t>
            </a:r>
          </a:p>
          <a:p>
            <a:r>
              <a:rPr lang="en-US" dirty="0" smtClean="0"/>
              <a:t>cryptography = art of making codes</a:t>
            </a:r>
          </a:p>
          <a:p>
            <a:r>
              <a:rPr lang="en-US" dirty="0" smtClean="0"/>
              <a:t>cryptanalysis = art of breaking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20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Modes of operation provide “encryption by enciphering”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73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Why?:</a:t>
            </a:r>
          </a:p>
          <a:p>
            <a:r>
              <a:rPr lang="en-US" dirty="0" smtClean="0"/>
              <a:t>For the correct key X, we know that B_K ( X ) = Y</a:t>
            </a:r>
          </a:p>
          <a:p>
            <a:r>
              <a:rPr lang="en-US" dirty="0" smtClean="0"/>
              <a:t>If we pretend that each B_K is a truly random permutation, then</a:t>
            </a:r>
            <a:br>
              <a:rPr lang="en-US" dirty="0" smtClean="0"/>
            </a:br>
            <a:r>
              <a:rPr lang="en-US" dirty="0" err="1" smtClean="0"/>
              <a:t>Pr</a:t>
            </a:r>
            <a:r>
              <a:rPr lang="en-US" dirty="0" smtClean="0"/>
              <a:t>[B_K’ ( X ) = Y ] = 2^-|Y|</a:t>
            </a:r>
          </a:p>
          <a:p>
            <a:endParaRPr lang="en-US" dirty="0" smtClean="0"/>
          </a:p>
          <a:p>
            <a:r>
              <a:rPr lang="en-US" dirty="0" smtClean="0"/>
              <a:t>More than 80 block ciphers described in https://eprint.iacr.org/2016/1171.pdf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41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10^171</a:t>
            </a:r>
            <a:r>
              <a:rPr lang="en-US" baseline="0" dirty="0" smtClean="0"/>
              <a:t> = 2^568 (in general, moving from powers of 10 to powers of 2 requires multiplication by ~3.3)</a:t>
            </a: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https://fivethirtyeight.com/features/computers-are-learning-how-to-treat-cancer-and-diabetes-by-playing-poker-and-atari/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55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management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key escrow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Perfect forward secrecy = you cannot reveal something you no longer have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Maybe have an overview lecture to explain all of these issues superficially before delving into each one. Start with crypto for a single, short message (4 bits?) before moving onto modes/expanders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influence on society part: see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Schneier's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testimony to Congress in Oct/Nov 2016 about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regulation of the tech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81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management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key escrow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Perfect forward secrecy = you cannot reveal something you no longer have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Maybe have an overview lecture to explain all of these issues superficially before delving into each one. Start with crypto for a single, short message (4 bits?) before moving onto modes/expanders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influence on society part: see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Schneier's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testimony to Congress in Oct/Nov 2016 about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regulation of the tech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61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81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</a:p>
          <a:p>
            <a:r>
              <a:rPr lang="en-US" dirty="0" smtClean="0"/>
              <a:t>https://www.schneier.com/essays/archives/2016/11/testimony_at_the_us_.html</a:t>
            </a:r>
          </a:p>
          <a:p>
            <a:r>
              <a:rPr lang="en-US" dirty="0" smtClean="0"/>
              <a:t>https://www.grc.com/sn/sn-587.htm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3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Remember: Bob could simply be a future version of Alice (think:</a:t>
            </a:r>
            <a:r>
              <a:rPr lang="en-US" baseline="0" dirty="0" smtClean="0"/>
              <a:t> full disk encryption)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Icons from https://www.iconfinder.com/iconsets/user-pictures</a:t>
            </a:r>
          </a:p>
          <a:p>
            <a:endParaRPr lang="en-US" dirty="0" smtClean="0"/>
          </a:p>
          <a:p>
            <a:r>
              <a:rPr lang="en-US" dirty="0" smtClean="0"/>
              <a:t>Analogy: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Envelopes sent through the US Postal</a:t>
            </a:r>
            <a:r>
              <a:rPr lang="en-US" baseline="0" dirty="0" smtClean="0"/>
              <a:t> System have pretty good privacy rules but long latency.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Telephones enable real-time communication but range widely in privacy, from “none” to Secure Terminal Equipment</a:t>
            </a:r>
            <a:r>
              <a:rPr lang="en-US" baseline="0" dirty="0" smtClean="0"/>
              <a:t> (https://en.wikipedia.org/wiki/Secure_Terminal_Equipment).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96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Citation for terminology: Russell </a:t>
            </a:r>
            <a:r>
              <a:rPr lang="en-US" sz="1200" dirty="0" err="1" smtClean="0"/>
              <a:t>Impagliazzo</a:t>
            </a:r>
            <a:r>
              <a:rPr lang="en-US" sz="1200" dirty="0" smtClean="0"/>
              <a:t>. </a:t>
            </a:r>
            <a:r>
              <a:rPr lang="en-US" sz="1200" i="1" dirty="0" smtClean="0"/>
              <a:t>A Personal View of Average-Case Complexity</a:t>
            </a:r>
            <a:r>
              <a:rPr lang="en-US" sz="12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25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Comments: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There is a lot more to crypto overall than just this picture/course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Modular arithmetic -&gt; more generally, any finite group in which the discrete</a:t>
            </a:r>
            <a:r>
              <a:rPr lang="en-US" baseline="0" dirty="0" smtClean="0"/>
              <a:t> logarithm</a:t>
            </a:r>
            <a:r>
              <a:rPr lang="en-US" dirty="0" smtClean="0"/>
              <a:t> problem is hard (+ details…)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“AE” here is overloaded, we will later go into ~10 different definitions of security here &amp; construct them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77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92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Handbook of Applied Cryptography,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Table 1.1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56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Robert Newman, sexton of the Old North Church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80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 from 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38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image taken</a:t>
            </a:r>
            <a:r>
              <a:rPr lang="en-US" baseline="0" dirty="0" smtClean="0"/>
              <a:t> from Wikipedia</a:t>
            </a:r>
          </a:p>
          <a:p>
            <a:r>
              <a:rPr lang="en-US" baseline="0" dirty="0" smtClean="0"/>
              <a:t>Right image is the Serpent S-box, taken from https://eprint.iacr.org/2016/1171.pdf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1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0250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61976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2586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708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33077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32890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83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626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2108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86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280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4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700163" y="212338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sz="1800" b="0" i="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8536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74320" indent="-274320" algn="l" defTabSz="457200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667512" indent="-274320" algn="l" defTabSz="457200" rtl="0" eaLnBrk="1" latinLnBrk="0" hangingPunct="1"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7344" y="945398"/>
            <a:ext cx="8197312" cy="180487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Applied Cryptology: Design &amp; Practice</a:t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Lecture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1: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Introduction, Block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Ciphers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161976"/>
            <a:ext cx="6400800" cy="115430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Heavy"/>
                <a:cs typeface="Lato Heavy"/>
              </a:rPr>
              <a:t>Instructor: Mayank Varia</a:t>
            </a:r>
            <a:endParaRPr lang="en-US" dirty="0">
              <a:latin typeface="Lato Medium"/>
              <a:cs typeface="La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086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https://upload.wikimedia.org/wikipedia/commons/a/a3/Old_North_Church_Boston_18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6" y="1349461"/>
            <a:ext cx="1199279" cy="150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kidsandhistory.net/paulvm/h2im_rever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82" y="1264829"/>
            <a:ext cx="1371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 Revere’s ride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Two potential messages</a:t>
            </a:r>
          </a:p>
          <a:p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sz="2800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r>
              <a:rPr lang="en-US" sz="2800" dirty="0" smtClean="0"/>
              <a:t> = </a:t>
            </a:r>
            <a:r>
              <a:rPr lang="en-US" sz="2800" dirty="0" smtClean="0">
                <a:latin typeface="Courier Prime" panose="02000409000000000000" pitchFamily="49" charset="0"/>
              </a:rPr>
              <a:t>one</a:t>
            </a:r>
            <a:endParaRPr lang="en-US" sz="2800" dirty="0" smtClean="0"/>
          </a:p>
          <a:p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sz="2800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  <a:r>
              <a:rPr lang="en-US" sz="2800" dirty="0" smtClean="0"/>
              <a:t> = </a:t>
            </a:r>
            <a:r>
              <a:rPr lang="en-US" sz="2800" dirty="0" smtClean="0">
                <a:latin typeface="Courier Prime" panose="02000409000000000000" pitchFamily="49" charset="0"/>
              </a:rPr>
              <a:t>two</a:t>
            </a:r>
            <a:endParaRPr lang="en-US" sz="2800" dirty="0">
              <a:latin typeface="Courier Prime" panose="02000409000000000000" pitchFamily="49" charset="0"/>
            </a:endParaRPr>
          </a:p>
          <a:p>
            <a:pPr marL="0" indent="0">
              <a:buNone/>
            </a:pPr>
            <a:r>
              <a:rPr lang="en-US" sz="2800" dirty="0" smtClean="0"/>
              <a:t>Suppose eavesdropper knows the valid messages &amp; observes 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We must construct a </a:t>
            </a:r>
            <a:r>
              <a:rPr lang="en-US" sz="2800" i="1" dirty="0" smtClean="0">
                <a:solidFill>
                  <a:schemeClr val="accent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cipher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that use the key to thwart the British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1606585" y="1910163"/>
            <a:ext cx="2832297" cy="38037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http://www.iconsdb.com/icons/preview/green/key-x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87" y="929927"/>
            <a:ext cx="726469" cy="7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iconsdb.com/icons/preview/green/key-x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448" y="929927"/>
            <a:ext cx="726469" cy="7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994114" y="2193234"/>
            <a:ext cx="1943933" cy="1925349"/>
            <a:chOff x="1933303" y="2193234"/>
            <a:chExt cx="1943933" cy="1925349"/>
          </a:xfrm>
        </p:grpSpPr>
        <p:sp>
          <p:nvSpPr>
            <p:cNvPr id="12" name="Right Arrow 11"/>
            <p:cNvSpPr/>
            <p:nvPr/>
          </p:nvSpPr>
          <p:spPr>
            <a:xfrm rot="16200000">
              <a:off x="2591889" y="2338151"/>
              <a:ext cx="626760" cy="336925"/>
            </a:xfrm>
            <a:prstGeom prst="rightArrow">
              <a:avLst>
                <a:gd name="adj1" fmla="val 50000"/>
                <a:gd name="adj2" fmla="val 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2" name="Picture 4" descr="https://upload.wikimedia.org/wikipedia/commons/thumb/2/27/Flag_of_the_British_Army.svg/2000px-Flag_of_the_British_Army.svg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303" y="2823149"/>
              <a:ext cx="1943933" cy="1295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1660275" y="1504444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= Encipher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(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)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9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ciphers, and their modern counterparts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Caesar cipher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One-time pad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93368" y="4199138"/>
            <a:ext cx="5389033" cy="2161602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Encode: </a:t>
            </a:r>
            <a:r>
              <a:rPr lang="en-US" sz="28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 </a:t>
            </a:r>
            <a:r>
              <a:rPr lang="en-US" sz="2800" dirty="0"/>
              <a:t>↦</a:t>
            </a:r>
            <a:r>
              <a:rPr lang="en-US" sz="28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X </a:t>
            </a:r>
            <a:r>
              <a:rPr lang="en-US" sz="2800" dirty="0"/>
              <a:t>⊕ </a:t>
            </a:r>
            <a:r>
              <a:rPr lang="en-US" sz="28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</a:p>
          <a:p>
            <a:r>
              <a:rPr lang="en-US" sz="2800" dirty="0" smtClean="0"/>
              <a:t>Why secure? Apply </a:t>
            </a:r>
            <a:r>
              <a:rPr lang="en-US" sz="2800" dirty="0"/>
              <a:t>Caesar cipher </a:t>
            </a:r>
            <a:r>
              <a:rPr lang="en-US" sz="2800" dirty="0" smtClean="0"/>
              <a:t>to each </a:t>
            </a:r>
            <a:r>
              <a:rPr lang="en-US" sz="2800" dirty="0"/>
              <a:t>bit of </a:t>
            </a:r>
            <a:r>
              <a:rPr lang="en-US" sz="28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sz="2800" dirty="0"/>
              <a:t> independently</a:t>
            </a:r>
          </a:p>
          <a:p>
            <a:r>
              <a:rPr lang="en-US" sz="2800" dirty="0"/>
              <a:t>Drawback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199138"/>
            <a:ext cx="5386917" cy="2161602"/>
          </a:xfrm>
        </p:spPr>
        <p:txBody>
          <a:bodyPr>
            <a:noAutofit/>
          </a:bodyPr>
          <a:lstStyle/>
          <a:p>
            <a:r>
              <a:rPr lang="en-US" sz="2600" dirty="0" smtClean="0"/>
              <a:t>Transform if key </a:t>
            </a:r>
            <a:r>
              <a:rPr lang="en-US" sz="26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600" dirty="0" smtClean="0"/>
              <a:t> = 3</a:t>
            </a:r>
            <a:r>
              <a:rPr lang="en-US" sz="2600" dirty="0" smtClean="0">
                <a:solidFill>
                  <a:schemeClr val="bg1"/>
                </a:solidFill>
                <a:latin typeface="Courier Prime" panose="02000409000000000000" pitchFamily="49" charset="0"/>
              </a:rPr>
              <a:t>key</a:t>
            </a:r>
            <a:endParaRPr lang="en-US" sz="2600" dirty="0" smtClean="0">
              <a:solidFill>
                <a:schemeClr val="bg1"/>
              </a:solidFill>
            </a:endParaRPr>
          </a:p>
          <a:p>
            <a:pPr lvl="1"/>
            <a:r>
              <a:rPr lang="en-US" sz="2600" dirty="0" smtClean="0">
                <a:latin typeface="Courier Prime" panose="02000409000000000000" pitchFamily="49" charset="0"/>
              </a:rPr>
              <a:t>one</a:t>
            </a:r>
            <a:r>
              <a:rPr lang="en-US" sz="2600" dirty="0" smtClean="0"/>
              <a:t> ↦ </a:t>
            </a:r>
            <a:r>
              <a:rPr lang="en-US" sz="2600" dirty="0" err="1" smtClean="0">
                <a:latin typeface="Courier Prime" panose="02000409000000000000" pitchFamily="49" charset="0"/>
              </a:rPr>
              <a:t>lkb</a:t>
            </a:r>
            <a:endParaRPr lang="en-US" sz="2600" dirty="0" smtClean="0">
              <a:latin typeface="Courier Prime" panose="02000409000000000000" pitchFamily="49" charset="0"/>
            </a:endParaRPr>
          </a:p>
          <a:p>
            <a:pPr lvl="1"/>
            <a:r>
              <a:rPr lang="en-US" sz="2600" dirty="0" smtClean="0">
                <a:latin typeface="Courier Prime" panose="02000409000000000000" pitchFamily="49" charset="0"/>
              </a:rPr>
              <a:t>two</a:t>
            </a:r>
            <a:r>
              <a:rPr lang="en-US" sz="2600" dirty="0" smtClean="0"/>
              <a:t> ↦ </a:t>
            </a:r>
            <a:r>
              <a:rPr lang="en-US" sz="2600" dirty="0" err="1" smtClean="0">
                <a:latin typeface="Courier Prime" panose="02000409000000000000" pitchFamily="49" charset="0"/>
              </a:rPr>
              <a:t>qtl</a:t>
            </a:r>
            <a:endParaRPr lang="en-US" sz="2600" dirty="0" smtClean="0">
              <a:latin typeface="Courier Prime" panose="02000409000000000000" pitchFamily="49" charset="0"/>
            </a:endParaRPr>
          </a:p>
          <a:p>
            <a:r>
              <a:rPr lang="en-US" sz="2600" dirty="0" smtClean="0"/>
              <a:t>Problem?</a:t>
            </a:r>
            <a:endParaRPr lang="en-US" sz="2600" dirty="0"/>
          </a:p>
        </p:txBody>
      </p:sp>
      <p:pic>
        <p:nvPicPr>
          <p:cNvPr id="10" name="Picture 4" descr="https://upload.wikimedia.org/wikipedia/commons/thumb/4/4a/Caesar_cipher_left_shift_of_3.svg/856px-Caesar_cipher_left_shift_of_3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41871"/>
            <a:ext cx="5386388" cy="227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upload.wikimedia.org/wikipedia/commons/thumb/1/19/NSA_DIANA_one_time_pad.tiff/lossless-page1-910px-NSA_DIANA_one_time_pad.tif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7" r="50290" b="16786"/>
          <a:stretch/>
        </p:blipFill>
        <p:spPr bwMode="auto">
          <a:xfrm>
            <a:off x="6193368" y="1741870"/>
            <a:ext cx="5389032" cy="215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13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ciphers, and their modern counterparts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sz="2800" b="1" dirty="0" err="1"/>
              <a:t>Vigenère</a:t>
            </a:r>
            <a:r>
              <a:rPr lang="en-US" sz="2800" b="1" dirty="0"/>
              <a:t> </a:t>
            </a:r>
            <a:r>
              <a:rPr lang="en-US" sz="2800" b="1" dirty="0" smtClean="0"/>
              <a:t>cipher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Block cipher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814221"/>
            <a:ext cx="5389033" cy="3546519"/>
          </a:xfrm>
        </p:spPr>
        <p:txBody>
          <a:bodyPr>
            <a:noAutofit/>
          </a:bodyPr>
          <a:lstStyle/>
          <a:p>
            <a:r>
              <a:rPr lang="en-US" sz="2600" dirty="0"/>
              <a:t>Encode: </a:t>
            </a:r>
            <a:r>
              <a:rPr lang="en-US" sz="26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 </a:t>
            </a:r>
            <a:r>
              <a:rPr lang="en-US" sz="2600" dirty="0"/>
              <a:t>↦ </a:t>
            </a:r>
            <a:r>
              <a:rPr lang="en-US" sz="2600" dirty="0" err="1"/>
              <a:t>permutation</a:t>
            </a:r>
            <a:r>
              <a:rPr lang="en-US" sz="2600" i="1" baseline="-25000" dirty="0" err="1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600" dirty="0"/>
              <a:t>(</a:t>
            </a:r>
            <a:r>
              <a:rPr lang="en-US" sz="26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X)</a:t>
            </a:r>
            <a:endParaRPr lang="en-US" sz="2600" dirty="0"/>
          </a:p>
          <a:p>
            <a:r>
              <a:rPr lang="en-US" sz="2600" dirty="0" smtClean="0"/>
              <a:t>Why secure? Entire </a:t>
            </a:r>
            <a:r>
              <a:rPr lang="en-US" sz="26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600" dirty="0"/>
              <a:t> determines the permutation on the entire </a:t>
            </a:r>
            <a:r>
              <a:rPr lang="en-US" sz="26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sz="2600" dirty="0"/>
          </a:p>
          <a:p>
            <a:r>
              <a:rPr lang="en-US" sz="2600" dirty="0"/>
              <a:t>Drawback</a:t>
            </a:r>
            <a:r>
              <a:rPr lang="en-US" sz="2600" dirty="0" smtClean="0"/>
              <a:t>?</a:t>
            </a:r>
            <a:endParaRPr lang="en-US" sz="2600" dirty="0"/>
          </a:p>
        </p:txBody>
      </p:sp>
      <p:pic>
        <p:nvPicPr>
          <p:cNvPr id="10" name="Picture 2" descr="https://upload.wikimedia.org/wikipedia/commons/thumb/9/9a/Vigen%C3%A8re_square_shading.svg/864px-Vigen%C3%A8re_square_shading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44"/>
          <a:stretch/>
        </p:blipFill>
        <p:spPr bwMode="auto">
          <a:xfrm>
            <a:off x="609600" y="1821810"/>
            <a:ext cx="5187804" cy="230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609600" y="4199138"/>
            <a:ext cx="5389033" cy="2161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Transform if key </a:t>
            </a:r>
            <a:r>
              <a:rPr lang="en-US" sz="26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600" dirty="0" smtClean="0"/>
              <a:t> = </a:t>
            </a:r>
            <a:r>
              <a:rPr lang="en-US" sz="2600" dirty="0" smtClean="0">
                <a:latin typeface="Courier Prime" panose="02000409000000000000" pitchFamily="49" charset="0"/>
              </a:rPr>
              <a:t>key</a:t>
            </a:r>
            <a:endParaRPr lang="en-US" sz="2600" dirty="0" smtClean="0"/>
          </a:p>
          <a:p>
            <a:pPr lvl="1"/>
            <a:r>
              <a:rPr lang="en-US" sz="2600" dirty="0" smtClean="0">
                <a:latin typeface="Courier Prime" panose="02000409000000000000" pitchFamily="49" charset="0"/>
              </a:rPr>
              <a:t>one</a:t>
            </a:r>
            <a:r>
              <a:rPr lang="en-US" sz="2600" dirty="0" smtClean="0"/>
              <a:t> ↦ </a:t>
            </a:r>
            <a:r>
              <a:rPr lang="en-US" sz="2600" dirty="0" err="1" smtClean="0">
                <a:latin typeface="Courier Prime" panose="02000409000000000000" pitchFamily="49" charset="0"/>
              </a:rPr>
              <a:t>ejg</a:t>
            </a:r>
            <a:endParaRPr lang="en-US" sz="2600" dirty="0" smtClean="0">
              <a:latin typeface="Courier Prime" panose="02000409000000000000" pitchFamily="49" charset="0"/>
            </a:endParaRPr>
          </a:p>
          <a:p>
            <a:pPr lvl="1"/>
            <a:r>
              <a:rPr lang="en-US" sz="2600" dirty="0" smtClean="0">
                <a:latin typeface="Courier Prime" panose="02000409000000000000" pitchFamily="49" charset="0"/>
              </a:rPr>
              <a:t>two</a:t>
            </a:r>
            <a:r>
              <a:rPr lang="en-US" sz="2600" dirty="0" smtClean="0"/>
              <a:t> ↦ </a:t>
            </a:r>
            <a:r>
              <a:rPr lang="en-US" sz="2600" dirty="0" err="1" smtClean="0">
                <a:latin typeface="Courier Prime" panose="02000409000000000000" pitchFamily="49" charset="0"/>
              </a:rPr>
              <a:t>jsq</a:t>
            </a:r>
            <a:endParaRPr lang="en-US" sz="2600" dirty="0" smtClean="0">
              <a:latin typeface="Courier Prime" panose="02000409000000000000" pitchFamily="49" charset="0"/>
            </a:endParaRPr>
          </a:p>
          <a:p>
            <a:r>
              <a:rPr lang="en-US" sz="2600" dirty="0" smtClean="0"/>
              <a:t>Problem?</a:t>
            </a:r>
            <a:endParaRPr lang="en-US" sz="2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440"/>
          <a:stretch/>
        </p:blipFill>
        <p:spPr>
          <a:xfrm>
            <a:off x="6193368" y="1821810"/>
            <a:ext cx="5365358" cy="73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6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ciphers &amp; their use in symmetric encryption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500" i="1" dirty="0" smtClean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Block </a:t>
            </a:r>
            <a:r>
              <a:rPr lang="en-US" sz="2500" i="1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cipher </a:t>
            </a:r>
            <a:r>
              <a:rPr lang="en-US" dirty="0" smtClean="0"/>
              <a:t>= family of permutations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>
                <a:latin typeface="Lato Medium"/>
                <a:cs typeface="Lato Medium"/>
              </a:rPr>
              <a:t>Each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dirty="0" smtClean="0">
                <a:latin typeface="Lato Medium"/>
                <a:cs typeface="Lato Medium"/>
              </a:rPr>
              <a:t> defines a new perm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</a:t>
            </a:r>
            <a:r>
              <a:rPr lang="en-US" i="1" baseline="-25000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endParaRPr lang="en-US" baseline="-25000" dirty="0" smtClean="0">
              <a:latin typeface="Lato Medium"/>
              <a:cs typeface="Lato Medium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latin typeface="Lato Medium"/>
                <a:cs typeface="Lato Medium"/>
              </a:rPr>
              <a:t>Popular </a:t>
            </a:r>
            <a:r>
              <a:rPr lang="en-US" dirty="0">
                <a:latin typeface="Lato Medium"/>
                <a:cs typeface="Lato Medium"/>
              </a:rPr>
              <a:t>examples: DES, AES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Lato Medium"/>
                <a:cs typeface="Lato Medium"/>
              </a:rPr>
              <a:t>Fast: </a:t>
            </a:r>
            <a:r>
              <a:rPr lang="en-US" dirty="0">
                <a:latin typeface="Lato Medium"/>
                <a:cs typeface="Lato Medium"/>
              </a:rPr>
              <a:t>MB/s to GB/s </a:t>
            </a:r>
            <a:r>
              <a:rPr lang="en-US" dirty="0" smtClean="0">
                <a:latin typeface="Lato Medium"/>
                <a:cs typeface="Lato Medium"/>
              </a:rPr>
              <a:t>throughput</a:t>
            </a:r>
            <a:endParaRPr lang="en-US" dirty="0">
              <a:latin typeface="Lato Medium"/>
              <a:cs typeface="Lato Medium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sz="2500" i="1" dirty="0" smtClean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mode </a:t>
            </a:r>
            <a:r>
              <a:rPr lang="en-US" sz="2500" i="1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of operation </a:t>
            </a:r>
            <a:r>
              <a:rPr lang="en-US" dirty="0"/>
              <a:t>adds support for</a:t>
            </a:r>
          </a:p>
          <a:p>
            <a:r>
              <a:rPr lang="en-US" dirty="0" smtClean="0"/>
              <a:t>Randomization</a:t>
            </a:r>
          </a:p>
          <a:p>
            <a:r>
              <a:rPr lang="en-US" dirty="0" smtClean="0"/>
              <a:t>Variable-length messages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62967" y="3052395"/>
            <a:ext cx="2103521" cy="2428206"/>
            <a:chOff x="1906898" y="3770380"/>
            <a:chExt cx="2103521" cy="2428206"/>
          </a:xfrm>
        </p:grpSpPr>
        <p:sp>
          <p:nvSpPr>
            <p:cNvPr id="8" name="Rectangle 7"/>
            <p:cNvSpPr/>
            <p:nvPr/>
          </p:nvSpPr>
          <p:spPr>
            <a:xfrm>
              <a:off x="2950562" y="4774034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endParaRPr lang="en-US" sz="2400" dirty="0">
                <a:latin typeface="Lato Black"/>
                <a:cs typeface="Lato Black"/>
              </a:endParaRPr>
            </a:p>
          </p:txBody>
        </p:sp>
        <p:cxnSp>
          <p:nvCxnSpPr>
            <p:cNvPr id="9" name="Straight Arrow Connector 8"/>
            <p:cNvCxnSpPr>
              <a:stCxn id="12" idx="2"/>
              <a:endCxn id="8" idx="0"/>
            </p:cNvCxnSpPr>
            <p:nvPr/>
          </p:nvCxnSpPr>
          <p:spPr>
            <a:xfrm flipH="1">
              <a:off x="3374661" y="4139712"/>
              <a:ext cx="0" cy="63432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2"/>
            </p:cNvCxnSpPr>
            <p:nvPr/>
          </p:nvCxnSpPr>
          <p:spPr>
            <a:xfrm>
              <a:off x="3374661" y="5271991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8" idx="1"/>
            </p:cNvCxnSpPr>
            <p:nvPr/>
          </p:nvCxnSpPr>
          <p:spPr>
            <a:xfrm>
              <a:off x="2494126" y="5023012"/>
              <a:ext cx="456436" cy="1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762886" y="3770380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17788" y="5829254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06898" y="4838346"/>
              <a:ext cx="599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endParaRPr lang="en-US" i="1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197600" y="3039852"/>
            <a:ext cx="4847956" cy="2440749"/>
            <a:chOff x="5619650" y="2850519"/>
            <a:chExt cx="4847956" cy="2440749"/>
          </a:xfrm>
        </p:grpSpPr>
        <p:grpSp>
          <p:nvGrpSpPr>
            <p:cNvPr id="64" name="Group 63"/>
            <p:cNvGrpSpPr/>
            <p:nvPr/>
          </p:nvGrpSpPr>
          <p:grpSpPr>
            <a:xfrm>
              <a:off x="5619650" y="2863062"/>
              <a:ext cx="1607355" cy="2428206"/>
              <a:chOff x="5619650" y="2863062"/>
              <a:chExt cx="1607355" cy="242820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934374" y="2863062"/>
                <a:ext cx="1292631" cy="2428206"/>
                <a:chOff x="2717788" y="3770380"/>
                <a:chExt cx="1292631" cy="2428206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2950562" y="4774034"/>
                  <a:ext cx="848198" cy="497957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latin typeface="Lato Black"/>
                      <a:cs typeface="Lato Black"/>
                    </a:rPr>
                    <a:t>B</a:t>
                  </a:r>
                  <a:r>
                    <a:rPr lang="en-US" sz="2400" i="1" baseline="-25000" dirty="0" smtClean="0">
                      <a:latin typeface="Lato Black"/>
                      <a:cs typeface="Lato Black"/>
                    </a:rPr>
                    <a:t>K</a:t>
                  </a:r>
                  <a:endParaRPr lang="en-US" sz="2400" i="1" baseline="-25000" dirty="0">
                    <a:latin typeface="Lato Black"/>
                    <a:cs typeface="Lato Black"/>
                  </a:endParaRPr>
                </a:p>
              </p:txBody>
            </p:sp>
            <p:cxnSp>
              <p:nvCxnSpPr>
                <p:cNvPr id="17" name="Straight Arrow Connector 16"/>
                <p:cNvCxnSpPr>
                  <a:stCxn id="20" idx="2"/>
                  <a:endCxn id="16" idx="0"/>
                </p:cNvCxnSpPr>
                <p:nvPr/>
              </p:nvCxnSpPr>
              <p:spPr>
                <a:xfrm flipH="1">
                  <a:off x="3374661" y="4139712"/>
                  <a:ext cx="0" cy="634322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>
                  <a:stCxn id="16" idx="2"/>
                </p:cNvCxnSpPr>
                <p:nvPr/>
              </p:nvCxnSpPr>
              <p:spPr>
                <a:xfrm>
                  <a:off x="3374661" y="5271991"/>
                  <a:ext cx="0" cy="64008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2762886" y="3770380"/>
                  <a:ext cx="12300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i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Lato Heavy" panose="020F0502020204030203" pitchFamily="34" charset="0"/>
                      <a:ea typeface="Lato Heavy" panose="020F0502020204030203" pitchFamily="34" charset="0"/>
                      <a:cs typeface="Lato Heavy" panose="020F0502020204030203" pitchFamily="34" charset="0"/>
                    </a:rPr>
                    <a:t>M</a:t>
                  </a:r>
                  <a:r>
                    <a:rPr lang="en-US" i="1" baseline="-25000" dirty="0" smtClean="0">
                      <a:solidFill>
                        <a:schemeClr val="bg2">
                          <a:lumMod val="25000"/>
                        </a:schemeClr>
                      </a:solidFill>
                      <a:latin typeface="Lato Heavy" panose="020F0502020204030203" pitchFamily="34" charset="0"/>
                      <a:ea typeface="Lato Heavy" panose="020F0502020204030203" pitchFamily="34" charset="0"/>
                      <a:cs typeface="Lato Heavy" panose="020F0502020204030203" pitchFamily="34" charset="0"/>
                    </a:rPr>
                    <a:t>1</a:t>
                  </a:r>
                  <a:endParaRPr lang="en-US" i="1" baseline="-25000" dirty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717788" y="5829254"/>
                  <a:ext cx="129263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i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Lato Heavy" panose="020F0502020204030203" pitchFamily="34" charset="0"/>
                      <a:ea typeface="Lato Heavy" panose="020F0502020204030203" pitchFamily="34" charset="0"/>
                      <a:cs typeface="Lato Heavy" panose="020F0502020204030203" pitchFamily="34" charset="0"/>
                    </a:rPr>
                    <a:t>C</a:t>
                  </a:r>
                  <a:r>
                    <a:rPr lang="en-US" i="1" baseline="-25000" dirty="0" smtClean="0">
                      <a:solidFill>
                        <a:schemeClr val="bg2">
                          <a:lumMod val="25000"/>
                        </a:schemeClr>
                      </a:solidFill>
                      <a:latin typeface="Lato Heavy" panose="020F0502020204030203" pitchFamily="34" charset="0"/>
                      <a:ea typeface="Lato Heavy" panose="020F0502020204030203" pitchFamily="34" charset="0"/>
                      <a:cs typeface="Lato Heavy" panose="020F0502020204030203" pitchFamily="34" charset="0"/>
                    </a:rPr>
                    <a:t>1</a:t>
                  </a:r>
                  <a:endParaRPr lang="en-US" i="1" baseline="-25000" dirty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endParaRP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5619650" y="3323494"/>
                <a:ext cx="500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R</a:t>
                </a:r>
                <a:endParaRPr lang="en-US" i="1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6476946" y="3393860"/>
                <a:ext cx="228600" cy="228600"/>
                <a:chOff x="2482176" y="4399866"/>
                <a:chExt cx="228600" cy="22860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2482176" y="4399866"/>
                  <a:ext cx="228600" cy="228600"/>
                </a:xfrm>
                <a:prstGeom prst="ellipse">
                  <a:avLst/>
                </a:prstGeom>
                <a:noFill/>
                <a:ln w="254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2482176" y="4514166"/>
                  <a:ext cx="228600" cy="1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Straight Arrow Connector 26"/>
              <p:cNvCxnSpPr>
                <a:stCxn id="23" idx="3"/>
                <a:endCxn id="25" idx="2"/>
              </p:cNvCxnSpPr>
              <p:nvPr/>
            </p:nvCxnSpPr>
            <p:spPr>
              <a:xfrm>
                <a:off x="6119758" y="3508160"/>
                <a:ext cx="357188" cy="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7916302" y="2863062"/>
              <a:ext cx="848198" cy="2428206"/>
              <a:chOff x="5257783" y="3770380"/>
              <a:chExt cx="848198" cy="242820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257783" y="4774034"/>
                <a:ext cx="848198" cy="49795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Lato Black"/>
                    <a:cs typeface="Lato Black"/>
                  </a:rPr>
                  <a:t>B</a:t>
                </a:r>
                <a:r>
                  <a:rPr lang="en-US" sz="2400" i="1" baseline="-25000" dirty="0" smtClean="0">
                    <a:latin typeface="Lato Black"/>
                    <a:cs typeface="Lato Black"/>
                  </a:rPr>
                  <a:t>K</a:t>
                </a:r>
                <a:endParaRPr lang="en-US" sz="2400" i="1" baseline="-25000" dirty="0">
                  <a:latin typeface="Lato Black"/>
                  <a:cs typeface="Lato Black"/>
                </a:endParaRPr>
              </a:p>
            </p:txBody>
          </p:sp>
          <p:cxnSp>
            <p:nvCxnSpPr>
              <p:cNvPr id="30" name="Straight Arrow Connector 29"/>
              <p:cNvCxnSpPr>
                <a:stCxn id="33" idx="2"/>
                <a:endCxn id="29" idx="0"/>
              </p:cNvCxnSpPr>
              <p:nvPr/>
            </p:nvCxnSpPr>
            <p:spPr>
              <a:xfrm>
                <a:off x="5681882" y="4139712"/>
                <a:ext cx="0" cy="634322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29" idx="2"/>
              </p:cNvCxnSpPr>
              <p:nvPr/>
            </p:nvCxnSpPr>
            <p:spPr>
              <a:xfrm>
                <a:off x="5681882" y="5271991"/>
                <a:ext cx="0" cy="64008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5423394" y="3770380"/>
                <a:ext cx="516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M</a:t>
                </a:r>
                <a:r>
                  <a:rPr lang="en-US" i="1" baseline="-25000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2</a:t>
                </a:r>
                <a:endParaRPr lang="en-US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423394" y="5829254"/>
                <a:ext cx="516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C</a:t>
                </a:r>
                <a:r>
                  <a:rPr lang="en-US" i="1" baseline="-25000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2</a:t>
                </a:r>
                <a:endParaRPr lang="en-US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226101" y="3393860"/>
              <a:ext cx="228600" cy="228600"/>
              <a:chOff x="2482176" y="4399866"/>
              <a:chExt cx="228600" cy="2286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2482176" y="4399866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2482176" y="4514166"/>
                <a:ext cx="228600" cy="1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9619408" y="2850519"/>
              <a:ext cx="848198" cy="2428206"/>
              <a:chOff x="7565004" y="3770380"/>
              <a:chExt cx="848198" cy="242820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7565004" y="4774034"/>
                <a:ext cx="848198" cy="49795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Lato Black"/>
                    <a:cs typeface="Lato Black"/>
                  </a:rPr>
                  <a:t>B</a:t>
                </a:r>
                <a:r>
                  <a:rPr lang="en-US" sz="2400" i="1" baseline="-25000" dirty="0" smtClean="0">
                    <a:latin typeface="Lato Black"/>
                    <a:cs typeface="Lato Black"/>
                  </a:rPr>
                  <a:t>K</a:t>
                </a:r>
                <a:endParaRPr lang="en-US" sz="2400" i="1" baseline="-25000" dirty="0">
                  <a:latin typeface="Lato Black"/>
                  <a:cs typeface="Lato Black"/>
                </a:endParaRPr>
              </a:p>
            </p:txBody>
          </p:sp>
          <p:cxnSp>
            <p:nvCxnSpPr>
              <p:cNvPr id="41" name="Straight Arrow Connector 40"/>
              <p:cNvCxnSpPr>
                <a:stCxn id="44" idx="2"/>
                <a:endCxn id="40" idx="0"/>
              </p:cNvCxnSpPr>
              <p:nvPr/>
            </p:nvCxnSpPr>
            <p:spPr>
              <a:xfrm>
                <a:off x="7989103" y="4139712"/>
                <a:ext cx="0" cy="634322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40" idx="2"/>
              </p:cNvCxnSpPr>
              <p:nvPr/>
            </p:nvCxnSpPr>
            <p:spPr>
              <a:xfrm>
                <a:off x="7989103" y="5271991"/>
                <a:ext cx="0" cy="64008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7730615" y="3770380"/>
                <a:ext cx="516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M</a:t>
                </a:r>
                <a:r>
                  <a:rPr lang="en-US" i="1" baseline="-25000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3</a:t>
                </a:r>
                <a:endParaRPr lang="en-US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730615" y="5829254"/>
                <a:ext cx="516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C</a:t>
                </a:r>
                <a:r>
                  <a:rPr lang="en-US" i="1" baseline="-25000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3</a:t>
                </a:r>
                <a:endParaRPr lang="en-US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929207" y="3381317"/>
              <a:ext cx="228600" cy="228600"/>
              <a:chOff x="2482176" y="4399866"/>
              <a:chExt cx="228600" cy="2286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482176" y="4399866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>
                <a:off x="2482176" y="4514166"/>
                <a:ext cx="228600" cy="1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Elbow Connector 49"/>
            <p:cNvCxnSpPr>
              <a:endCxn id="37" idx="2"/>
            </p:cNvCxnSpPr>
            <p:nvPr/>
          </p:nvCxnSpPr>
          <p:spPr>
            <a:xfrm flipV="1">
              <a:off x="6580689" y="3508160"/>
              <a:ext cx="1645412" cy="116401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4A452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>
              <a:endCxn id="48" idx="2"/>
            </p:cNvCxnSpPr>
            <p:nvPr/>
          </p:nvCxnSpPr>
          <p:spPr>
            <a:xfrm flipV="1">
              <a:off x="8340401" y="3495617"/>
              <a:ext cx="1588806" cy="117655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4A452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619855" y="3052395"/>
            <a:ext cx="1292631" cy="2428206"/>
            <a:chOff x="2717788" y="3770380"/>
            <a:chExt cx="1292631" cy="2428206"/>
          </a:xfrm>
        </p:grpSpPr>
        <p:sp>
          <p:nvSpPr>
            <p:cNvPr id="56" name="Rectangle 55"/>
            <p:cNvSpPr/>
            <p:nvPr/>
          </p:nvSpPr>
          <p:spPr>
            <a:xfrm>
              <a:off x="2950562" y="4774034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latin typeface="Lato Black"/>
                  <a:cs typeface="Lato Black"/>
                </a:rPr>
                <a:t>K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57" name="Straight Arrow Connector 56"/>
            <p:cNvCxnSpPr>
              <a:stCxn id="60" idx="2"/>
              <a:endCxn id="56" idx="0"/>
            </p:cNvCxnSpPr>
            <p:nvPr/>
          </p:nvCxnSpPr>
          <p:spPr>
            <a:xfrm flipH="1">
              <a:off x="3374661" y="4139712"/>
              <a:ext cx="0" cy="63432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6" idx="2"/>
            </p:cNvCxnSpPr>
            <p:nvPr/>
          </p:nvCxnSpPr>
          <p:spPr>
            <a:xfrm>
              <a:off x="3374661" y="5271991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762886" y="3770380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717788" y="5829254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905481" y="4017519"/>
            <a:ext cx="51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or</a:t>
            </a:r>
            <a:endParaRPr lang="en-US" sz="28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7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Cryptanalysis: brute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way to break a code is by </a:t>
            </a:r>
            <a:r>
              <a:rPr lang="en-US" sz="2500" i="1" dirty="0" smtClean="0">
                <a:solidFill>
                  <a:schemeClr val="accent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brute force</a:t>
            </a:r>
            <a:r>
              <a:rPr lang="en-US" dirty="0" smtClean="0"/>
              <a:t>: simply try all possible keys</a:t>
            </a:r>
          </a:p>
          <a:p>
            <a:pPr>
              <a:spcAft>
                <a:spcPts val="15000"/>
              </a:spcAft>
            </a:pPr>
            <a:r>
              <a:rPr lang="en-US" dirty="0" smtClean="0"/>
              <a:t>By eavesdropping </a:t>
            </a:r>
            <a:r>
              <a:rPr lang="en-US" i="1" dirty="0" smtClean="0">
                <a:solidFill>
                  <a:schemeClr val="accent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one</a:t>
            </a:r>
            <a:r>
              <a:rPr lang="en-US" dirty="0" smtClean="0"/>
              <a:t> (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r>
              <a:rPr lang="en-US" dirty="0" smtClean="0"/>
              <a:t>) pair, we can break a block cipher by brute force</a:t>
            </a:r>
          </a:p>
          <a:p>
            <a:r>
              <a:rPr lang="en-US" dirty="0" smtClean="0"/>
              <a:t>So, design a block cipher to be a </a:t>
            </a:r>
            <a:r>
              <a:rPr lang="en-US" i="1" dirty="0" smtClean="0">
                <a:solidFill>
                  <a:schemeClr val="accent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large </a:t>
            </a:r>
            <a:r>
              <a:rPr lang="en-US" dirty="0" smtClean="0"/>
              <a:t>family of random-looking permutations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145219" y="4364830"/>
            <a:ext cx="9531346" cy="1831597"/>
            <a:chOff x="1145219" y="4205026"/>
            <a:chExt cx="9531346" cy="183159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885766" y="4877534"/>
              <a:ext cx="84426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10317332" y="4654852"/>
              <a:ext cx="0" cy="4335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107098" y="4654852"/>
              <a:ext cx="0" cy="4335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8212216" y="4654852"/>
              <a:ext cx="0" cy="4335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735650" y="4634138"/>
              <a:ext cx="0" cy="4335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145219" y="4634138"/>
              <a:ext cx="6142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|K|</a:t>
              </a:r>
              <a:endParaRPr lang="en-US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65383" y="4211191"/>
              <a:ext cx="5405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56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36767" y="4205026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128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52983" y="4205026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192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58099" y="4206013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256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25274" y="5267182"/>
              <a:ext cx="22278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chemeClr val="accent3">
                      <a:lumMod val="75000"/>
                    </a:schemeClr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Data Encryption Standard (DES)</a:t>
              </a:r>
              <a:endParaRPr lang="en-US" sz="2200" dirty="0">
                <a:solidFill>
                  <a:schemeClr val="accent3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34328" y="5537217"/>
              <a:ext cx="4755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chemeClr val="accent3">
                      <a:lumMod val="75000"/>
                    </a:schemeClr>
                  </a:solidFill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Advanced Encryption Standard (AES)</a:t>
              </a:r>
              <a:endParaRPr lang="en-US" sz="2200" dirty="0">
                <a:solidFill>
                  <a:schemeClr val="accent3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0" name="Left Brace 19"/>
            <p:cNvSpPr/>
            <p:nvPr/>
          </p:nvSpPr>
          <p:spPr>
            <a:xfrm rot="16200000">
              <a:off x="8048729" y="3266391"/>
              <a:ext cx="338076" cy="4221332"/>
            </a:xfrm>
            <a:prstGeom prst="leftBrac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819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Cryptanalysis: shortcuts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125375" cy="5258631"/>
          </a:xfrm>
        </p:spPr>
        <p:txBody>
          <a:bodyPr>
            <a:normAutofit/>
          </a:bodyPr>
          <a:lstStyle/>
          <a:p>
            <a:r>
              <a:rPr lang="en-US" dirty="0" smtClean="0"/>
              <a:t>Cryptanalysis seeks to find attacks on ciphers that beat brute force</a:t>
            </a:r>
          </a:p>
          <a:p>
            <a:r>
              <a:rPr lang="en-US" dirty="0" smtClean="0"/>
              <a:t>If we can program a computer to solve a cipher substantially faster than brute force, we declare it to be </a:t>
            </a:r>
            <a:r>
              <a:rPr lang="en-US" i="1" dirty="0" smtClean="0">
                <a:solidFill>
                  <a:schemeClr val="accent2"/>
                </a:solidFill>
              </a:rPr>
              <a:t>broken</a:t>
            </a:r>
          </a:p>
          <a:p>
            <a:r>
              <a:rPr lang="en-US" dirty="0" smtClean="0"/>
              <a:t>For instance, consider all of the games in which a computer can beat humans via effective pruning of the search space</a:t>
            </a:r>
            <a:endParaRPr lang="en-US" i="1" dirty="0">
              <a:solidFill>
                <a:schemeClr val="accent2"/>
              </a:solidFill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307121"/>
              </p:ext>
            </p:extLst>
          </p:nvPr>
        </p:nvGraphicFramePr>
        <p:xfrm>
          <a:off x="6197600" y="1102109"/>
          <a:ext cx="5396637" cy="32004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475883"/>
                <a:gridCol w="1669002"/>
                <a:gridCol w="12517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Game</a:t>
                      </a:r>
                      <a:endParaRPr lang="en-US" sz="2400" i="1" dirty="0"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Search size</a:t>
                      </a:r>
                      <a:endParaRPr lang="en-US" sz="2400" i="1" dirty="0"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Solved?</a:t>
                      </a:r>
                      <a:endParaRPr lang="en-US" sz="2400" i="1" dirty="0"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Connect 4</a:t>
                      </a:r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10^13</a:t>
                      </a:r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✓</a:t>
                      </a:r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Limit hold</a:t>
                      </a:r>
                      <a:r>
                        <a:rPr lang="en-US" sz="2400" baseline="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’</a:t>
                      </a:r>
                      <a:r>
                        <a:rPr lang="en-US" sz="2400" dirty="0" err="1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em</a:t>
                      </a:r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10^14</a:t>
                      </a:r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✓</a:t>
                      </a:r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Checkers</a:t>
                      </a:r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10^20</a:t>
                      </a:r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✓</a:t>
                      </a:r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Chess</a:t>
                      </a:r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10^50</a:t>
                      </a:r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No limit hold</a:t>
                      </a:r>
                      <a:r>
                        <a:rPr lang="en-US" sz="2400" baseline="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’</a:t>
                      </a:r>
                      <a:r>
                        <a:rPr lang="en-US" sz="2400" dirty="0" err="1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em</a:t>
                      </a:r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10^140</a:t>
                      </a:r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Go (19 × 19)</a:t>
                      </a:r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10^171</a:t>
                      </a:r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1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up: Crypto is multi-disciplinary &amp; impactful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450243" y="1019245"/>
            <a:ext cx="3449954" cy="1519655"/>
          </a:xfrm>
          <a:prstGeom prst="rect">
            <a:avLst/>
          </a:prstGeom>
        </p:spPr>
        <p:txBody>
          <a:bodyPr tIns="0" rIns="0">
            <a:no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Lato Black"/>
                <a:cs typeface="Lato Black"/>
              </a:rPr>
              <a:t>Complexity theory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>
                <a:latin typeface="Lato Medium"/>
                <a:cs typeface="Lato Medium"/>
              </a:rPr>
              <a:t>Known for </a:t>
            </a:r>
            <a:r>
              <a:rPr lang="en-US" sz="2000" dirty="0" smtClean="0">
                <a:latin typeface="Lato Medium"/>
                <a:cs typeface="Lato Medium"/>
              </a:rPr>
              <a:t>reductions.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>
                <a:latin typeface="Lato Medium"/>
                <a:cs typeface="Lato Medium"/>
              </a:rPr>
              <a:t>P</a:t>
            </a:r>
            <a:r>
              <a:rPr lang="en-US" sz="2000" dirty="0" smtClean="0">
                <a:latin typeface="Lato Medium"/>
                <a:cs typeface="Lato Medium"/>
              </a:rPr>
              <a:t>rimarily </a:t>
            </a:r>
            <a:r>
              <a:rPr lang="en-US" sz="2000" dirty="0">
                <a:latin typeface="Lato Medium"/>
                <a:cs typeface="Lato Medium"/>
              </a:rPr>
              <a:t>found </a:t>
            </a:r>
            <a:r>
              <a:rPr lang="en-US" sz="2000" dirty="0" smtClean="0">
                <a:latin typeface="Lato Medium"/>
                <a:cs typeface="Lato Medium"/>
              </a:rPr>
              <a:t>in</a:t>
            </a:r>
            <a:br>
              <a:rPr lang="en-US" sz="2000" dirty="0" smtClean="0">
                <a:latin typeface="Lato Medium"/>
                <a:cs typeface="Lato Medium"/>
              </a:rPr>
            </a:br>
            <a:r>
              <a:rPr lang="en-US" sz="2000" dirty="0" smtClean="0">
                <a:latin typeface="Lato Medium"/>
                <a:cs typeface="Lato Medium"/>
              </a:rPr>
              <a:t>American academia.</a:t>
            </a:r>
            <a:endParaRPr lang="en-US" sz="2000" dirty="0">
              <a:latin typeface="Lato Medium"/>
              <a:cs typeface="Lato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09859" y="3708072"/>
            <a:ext cx="3293908" cy="14698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Lato Black"/>
                <a:cs typeface="Lato Black"/>
              </a:rPr>
              <a:t>Engineering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>
                <a:latin typeface="Lato Medium"/>
                <a:cs typeface="Lato Medium"/>
              </a:rPr>
              <a:t>Known for software dev</a:t>
            </a:r>
            <a:br>
              <a:rPr lang="en-US" sz="2000" dirty="0">
                <a:latin typeface="Lato Medium"/>
                <a:cs typeface="Lato Medium"/>
              </a:rPr>
            </a:br>
            <a:r>
              <a:rPr lang="en-US" sz="2000" dirty="0">
                <a:latin typeface="Lato Medium"/>
                <a:cs typeface="Lato Medium"/>
              </a:rPr>
              <a:t>and side channel </a:t>
            </a:r>
            <a:r>
              <a:rPr lang="en-US" sz="2000" dirty="0" smtClean="0">
                <a:latin typeface="Lato Medium"/>
                <a:cs typeface="Lato Medium"/>
              </a:rPr>
              <a:t>attacks.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>
                <a:latin typeface="Lato Medium"/>
                <a:cs typeface="Lato Medium"/>
              </a:rPr>
              <a:t>P</a:t>
            </a:r>
            <a:r>
              <a:rPr lang="en-US" sz="2000" dirty="0" smtClean="0">
                <a:latin typeface="Lato Medium"/>
                <a:cs typeface="Lato Medium"/>
              </a:rPr>
              <a:t>rimarily </a:t>
            </a:r>
            <a:r>
              <a:rPr lang="en-US" sz="2000" dirty="0">
                <a:latin typeface="Lato Medium"/>
                <a:cs typeface="Lato Medium"/>
              </a:rPr>
              <a:t>found in </a:t>
            </a:r>
            <a:r>
              <a:rPr lang="en-US" sz="2000" dirty="0" smtClean="0">
                <a:latin typeface="Lato Medium"/>
                <a:cs typeface="Lato Medium"/>
              </a:rPr>
              <a:t>industry.</a:t>
            </a:r>
            <a:endParaRPr lang="en-US" sz="2000" dirty="0">
              <a:latin typeface="Lato Medium"/>
              <a:cs typeface="Lato Medium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50243" y="3708072"/>
            <a:ext cx="3748051" cy="15010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Lato Black"/>
                <a:cs typeface="Lato Black"/>
              </a:rPr>
              <a:t>Mathematics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>
                <a:latin typeface="Lato Medium"/>
                <a:cs typeface="Lato Medium"/>
              </a:rPr>
              <a:t>Known for </a:t>
            </a:r>
            <a:r>
              <a:rPr lang="en-US" sz="2000" dirty="0" smtClean="0">
                <a:latin typeface="Lato Medium"/>
                <a:cs typeface="Lato Medium"/>
              </a:rPr>
              <a:t>cryptanalysis.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>
                <a:latin typeface="Lato Medium"/>
                <a:cs typeface="Lato Medium"/>
              </a:rPr>
              <a:t>P</a:t>
            </a:r>
            <a:r>
              <a:rPr lang="en-US" sz="2000" dirty="0" smtClean="0">
                <a:latin typeface="Lato Medium"/>
                <a:cs typeface="Lato Medium"/>
              </a:rPr>
              <a:t>rimarily </a:t>
            </a:r>
            <a:r>
              <a:rPr lang="en-US" sz="2000" dirty="0">
                <a:latin typeface="Lato Medium"/>
                <a:cs typeface="Lato Medium"/>
              </a:rPr>
              <a:t>found </a:t>
            </a:r>
            <a:r>
              <a:rPr lang="en-US" sz="2000" dirty="0" smtClean="0">
                <a:latin typeface="Lato Medium"/>
                <a:cs typeface="Lato Medium"/>
              </a:rPr>
              <a:t>in</a:t>
            </a:r>
            <a:br>
              <a:rPr lang="en-US" sz="2000" dirty="0" smtClean="0">
                <a:latin typeface="Lato Medium"/>
                <a:cs typeface="Lato Medium"/>
              </a:rPr>
            </a:br>
            <a:r>
              <a:rPr lang="en-US" sz="2000" dirty="0" smtClean="0">
                <a:latin typeface="Lato Medium"/>
                <a:cs typeface="Lato Medium"/>
              </a:rPr>
              <a:t>government.</a:t>
            </a:r>
            <a:endParaRPr lang="en-US" sz="2000" dirty="0">
              <a:latin typeface="Lato Medium"/>
              <a:cs typeface="Lato Medium"/>
            </a:endParaRPr>
          </a:p>
        </p:txBody>
      </p:sp>
      <p:sp>
        <p:nvSpPr>
          <p:cNvPr id="9" name="Oval 8"/>
          <p:cNvSpPr/>
          <p:nvPr/>
        </p:nvSpPr>
        <p:spPr>
          <a:xfrm>
            <a:off x="5629995" y="2805938"/>
            <a:ext cx="1725628" cy="1725628"/>
          </a:xfrm>
          <a:prstGeom prst="ellipse">
            <a:avLst/>
          </a:prstGeom>
          <a:solidFill>
            <a:schemeClr val="accent3">
              <a:alpha val="51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>
                <a:latin typeface="FontAwesome Regular"/>
                <a:cs typeface="FontAwesome Regular"/>
              </a:rPr>
              <a:t></a:t>
            </a:r>
            <a:endParaRPr lang="en-US" sz="4000" dirty="0">
              <a:latin typeface="FontAwesome Regular"/>
              <a:cs typeface="FontAwesome Regular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37119" y="1693608"/>
            <a:ext cx="1728216" cy="1728216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4400" dirty="0">
                <a:latin typeface="FontAwesome Regular"/>
                <a:cs typeface="FontAwesome Regular"/>
              </a:rPr>
              <a:t></a:t>
            </a:r>
            <a:endParaRPr lang="en-US" sz="4400" dirty="0">
              <a:latin typeface="FontAwesome"/>
              <a:cs typeface="FontAwesome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909859" y="1019246"/>
            <a:ext cx="3073944" cy="1519655"/>
          </a:xfrm>
          <a:prstGeom prst="rect">
            <a:avLst/>
          </a:prstGeom>
        </p:spPr>
        <p:txBody>
          <a:bodyPr tIns="0" rIns="0">
            <a:no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Lato Black"/>
                <a:cs typeface="Lato Black"/>
              </a:rPr>
              <a:t>Algorithms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Lato Black"/>
              <a:cs typeface="Lato Black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 smtClean="0">
                <a:latin typeface="Lato Medium"/>
                <a:cs typeface="Lato Medium"/>
              </a:rPr>
              <a:t>Known for cipher design.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>
                <a:latin typeface="Lato Medium"/>
                <a:cs typeface="Lato Medium"/>
              </a:rPr>
              <a:t>P</a:t>
            </a:r>
            <a:r>
              <a:rPr lang="en-US" sz="2000" dirty="0" smtClean="0">
                <a:latin typeface="Lato Medium"/>
                <a:cs typeface="Lato Medium"/>
              </a:rPr>
              <a:t>rimarily found in</a:t>
            </a:r>
            <a:br>
              <a:rPr lang="en-US" sz="2000" dirty="0" smtClean="0">
                <a:latin typeface="Lato Medium"/>
                <a:cs typeface="Lato Medium"/>
              </a:rPr>
            </a:br>
            <a:r>
              <a:rPr lang="en-US" sz="2000" dirty="0" smtClean="0">
                <a:latin typeface="Lato Medium"/>
                <a:cs typeface="Lato Medium"/>
              </a:rPr>
              <a:t>European academia.</a:t>
            </a:r>
            <a:endParaRPr lang="en-US" sz="2000" dirty="0">
              <a:latin typeface="Lato Medium"/>
              <a:cs typeface="Lato Medium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27407" y="1693608"/>
            <a:ext cx="1728216" cy="172821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sz="3600" dirty="0">
                <a:latin typeface="Lato Heavy"/>
                <a:cs typeface="Lato Heavy"/>
              </a:rPr>
              <a:t>A</a:t>
            </a:r>
            <a:r>
              <a:rPr lang="en-US" sz="4000" dirty="0">
                <a:latin typeface="Lato Black"/>
                <a:cs typeface="Lato Black"/>
              </a:rPr>
              <a:t>⇒</a:t>
            </a:r>
            <a:r>
              <a:rPr lang="en-US" sz="3600" dirty="0">
                <a:latin typeface="Lato Heavy"/>
                <a:cs typeface="Lato Heavy"/>
              </a:rPr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4537119" y="2805938"/>
            <a:ext cx="1725628" cy="1725628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🗲</a:t>
            </a:r>
            <a:endParaRPr lang="en-US" sz="48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6" name="Freeform 25"/>
          <p:cNvSpPr>
            <a:spLocks noChangeAspect="1"/>
          </p:cNvSpPr>
          <p:nvPr/>
        </p:nvSpPr>
        <p:spPr>
          <a:xfrm>
            <a:off x="5600149" y="3132551"/>
            <a:ext cx="498519" cy="2394946"/>
          </a:xfrm>
          <a:custGeom>
            <a:avLst/>
            <a:gdLst>
              <a:gd name="connsiteX0" fmla="*/ 0 w 421884"/>
              <a:gd name="connsiteY0" fmla="*/ 1379537 h 1379537"/>
              <a:gd name="connsiteX1" fmla="*/ 306533 w 421884"/>
              <a:gd name="connsiteY1" fmla="*/ 1171512 h 1379537"/>
              <a:gd name="connsiteX2" fmla="*/ 416009 w 421884"/>
              <a:gd name="connsiteY2" fmla="*/ 853999 h 1379537"/>
              <a:gd name="connsiteX3" fmla="*/ 394114 w 421884"/>
              <a:gd name="connsiteY3" fmla="*/ 492692 h 1379537"/>
              <a:gd name="connsiteX4" fmla="*/ 284638 w 421884"/>
              <a:gd name="connsiteY4" fmla="*/ 0 h 137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884" h="1379537">
                <a:moveTo>
                  <a:pt x="0" y="1379537"/>
                </a:moveTo>
                <a:cubicBezTo>
                  <a:pt x="118599" y="1319319"/>
                  <a:pt x="237198" y="1259102"/>
                  <a:pt x="306533" y="1171512"/>
                </a:cubicBezTo>
                <a:cubicBezTo>
                  <a:pt x="375868" y="1083922"/>
                  <a:pt x="401412" y="967136"/>
                  <a:pt x="416009" y="853999"/>
                </a:cubicBezTo>
                <a:cubicBezTo>
                  <a:pt x="430606" y="740862"/>
                  <a:pt x="416009" y="635025"/>
                  <a:pt x="394114" y="492692"/>
                </a:cubicBezTo>
                <a:cubicBezTo>
                  <a:pt x="372219" y="350359"/>
                  <a:pt x="328428" y="175179"/>
                  <a:pt x="284638" y="0"/>
                </a:cubicBezTo>
              </a:path>
            </a:pathLst>
          </a:custGeom>
          <a:ln w="38100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35314" y="5439127"/>
            <a:ext cx="5828187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>
                    <a:lumMod val="95000"/>
                  </a:schemeClr>
                </a:solidFill>
                <a:latin typeface="Lato Heavy"/>
                <a:cs typeface="Lato Heavy"/>
              </a:rPr>
              <a:t>This class </a:t>
            </a:r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latin typeface="Lato Heavy"/>
                <a:cs typeface="Lato Heavy"/>
              </a:rPr>
              <a:t>explores all 4 </a:t>
            </a:r>
            <a:r>
              <a:rPr lang="en-US" sz="2800" i="1" dirty="0">
                <a:solidFill>
                  <a:schemeClr val="bg1">
                    <a:lumMod val="95000"/>
                  </a:schemeClr>
                </a:solidFill>
                <a:latin typeface="Lato Heavy"/>
                <a:cs typeface="Lato Heavy"/>
              </a:rPr>
              <a:t>approaches</a:t>
            </a:r>
          </a:p>
        </p:txBody>
      </p:sp>
    </p:spTree>
    <p:extLst>
      <p:ext uri="{BB962C8B-B14F-4D97-AF65-F5344CB8AC3E}">
        <p14:creationId xmlns:p14="http://schemas.microsoft.com/office/powerpoint/2010/main" val="208177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  <p:bldP spid="10" grpId="0" animBg="1"/>
      <p:bldP spid="8" grpId="0" animBg="1"/>
      <p:bldP spid="26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 Wars: early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dirty="0" smtClean="0"/>
              <a:t>World War I: Zimmerman telegram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en-US" dirty="0" smtClean="0"/>
              <a:t>World War II: Enigma machine</a:t>
            </a:r>
            <a:endParaRPr lang="en-US" dirty="0"/>
          </a:p>
        </p:txBody>
      </p:sp>
      <p:pic>
        <p:nvPicPr>
          <p:cNvPr id="2050" name="Picture 2" descr="The Zimmerman Telegraph alongside the decoding not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41871"/>
            <a:ext cx="5386388" cy="302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5384931"/>
            <a:ext cx="4733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http</a:t>
            </a:r>
            <a:r>
              <a:rPr lang="en-US" sz="16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://www.bbc.com/news/uk-38581861</a:t>
            </a:r>
          </a:p>
        </p:txBody>
      </p:sp>
      <p:pic>
        <p:nvPicPr>
          <p:cNvPr id="2052" name="Picture 4" descr="https://upload.wikimedia.org/wikipedia/commons/thumb/b/bd/Enigma_%28crittografia%29_-_Museo_scienza_e_tecnologia_Milano.jpg/1024px-Enigma_%28crittografia%29_-_Museo_scienza_e_tecnologia_Milano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59" y="1741871"/>
            <a:ext cx="5201920" cy="346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86659" y="5384931"/>
            <a:ext cx="5170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</a:t>
            </a:r>
            <a:r>
              <a:rPr lang="en-US" sz="16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: https://en.wikipedia.org/wiki/Enigma_machine</a:t>
            </a:r>
          </a:p>
        </p:txBody>
      </p:sp>
    </p:spTree>
    <p:extLst>
      <p:ext uri="{BB962C8B-B14F-4D97-AF65-F5344CB8AC3E}">
        <p14:creationId xmlns:p14="http://schemas.microsoft.com/office/powerpoint/2010/main" val="35328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 Wars: cold war edition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32014" y="1102108"/>
            <a:ext cx="5386917" cy="639762"/>
          </a:xfrm>
        </p:spPr>
        <p:txBody>
          <a:bodyPr anchor="t"/>
          <a:lstStyle/>
          <a:p>
            <a:r>
              <a:rPr lang="en-US" dirty="0" smtClean="0"/>
              <a:t>Modern Crypto Wars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474913" y="1102108"/>
            <a:ext cx="2762852" cy="639762"/>
          </a:xfrm>
        </p:spPr>
        <p:txBody>
          <a:bodyPr anchor="t"/>
          <a:lstStyle/>
          <a:p>
            <a:r>
              <a:rPr lang="en-US" dirty="0" smtClean="0"/>
              <a:t>Crypto Mistakes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4114801" y="1578793"/>
            <a:ext cx="1624693" cy="479243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07000" y="1719112"/>
            <a:ext cx="840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70s</a:t>
            </a:r>
            <a:endParaRPr lang="en-US" sz="32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7000" y="2481003"/>
            <a:ext cx="840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80s</a:t>
            </a:r>
            <a:endParaRPr lang="en-US" sz="32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7000" y="3222418"/>
            <a:ext cx="840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90s</a:t>
            </a:r>
            <a:endParaRPr lang="en-US" sz="32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7000" y="3925764"/>
            <a:ext cx="840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00s</a:t>
            </a:r>
            <a:endParaRPr lang="en-US" sz="32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7000" y="4694625"/>
            <a:ext cx="840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10s</a:t>
            </a:r>
            <a:endParaRPr lang="en-US" sz="32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014" y="1780666"/>
            <a:ext cx="3653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Crypto War 1</a:t>
            </a:r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: Key length</a:t>
            </a:r>
            <a:endParaRPr lang="en-US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1812" y="2173225"/>
            <a:ext cx="28857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Crypto Mistake 1</a:t>
            </a:r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:</a:t>
            </a:r>
          </a:p>
          <a:p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Linear &amp; differential</a:t>
            </a:r>
            <a:b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cryptanalysis</a:t>
            </a:r>
            <a:endParaRPr lang="en-US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2015" y="3283972"/>
            <a:ext cx="3677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Crypto War 2</a:t>
            </a:r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: Key escrow</a:t>
            </a:r>
            <a:endParaRPr lang="en-US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2014" y="4571514"/>
            <a:ext cx="3782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Crypto War 3</a:t>
            </a:r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: Key deletion</a:t>
            </a:r>
            <a:endParaRPr lang="en-US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(perfect forward secrecy)</a:t>
            </a:r>
            <a:endParaRPr lang="en-US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1812" y="3617985"/>
            <a:ext cx="24881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Crypto Mistake 2</a:t>
            </a:r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:</a:t>
            </a:r>
          </a:p>
          <a:p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Oracles and</a:t>
            </a:r>
            <a:b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side channels</a:t>
            </a:r>
            <a:endParaRPr lang="en-US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2" name="Text Placeholder 8"/>
          <p:cNvSpPr txBox="1">
            <a:spLocks/>
          </p:cNvSpPr>
          <p:nvPr/>
        </p:nvSpPr>
        <p:spPr>
          <a:xfrm>
            <a:off x="9493489" y="1102108"/>
            <a:ext cx="2473777" cy="639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Lato Black"/>
                <a:ea typeface="+mn-ea"/>
                <a:cs typeface="Lato Black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0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Attacker motive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493489" y="3283973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Fun</a:t>
            </a:r>
            <a:endParaRPr lang="en-US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93489" y="3987319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Profit</a:t>
            </a:r>
            <a:endParaRPr lang="en-US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93489" y="4756180"/>
            <a:ext cx="248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Influence society</a:t>
            </a:r>
            <a:endParaRPr lang="en-US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923921" y="3191913"/>
            <a:ext cx="1624693" cy="3179315"/>
            <a:chOff x="7923921" y="3458249"/>
            <a:chExt cx="1624693" cy="3179315"/>
          </a:xfrm>
        </p:grpSpPr>
        <p:sp>
          <p:nvSpPr>
            <p:cNvPr id="26" name="Down Arrow 25"/>
            <p:cNvSpPr/>
            <p:nvPr/>
          </p:nvSpPr>
          <p:spPr>
            <a:xfrm>
              <a:off x="7923921" y="3458249"/>
              <a:ext cx="1624693" cy="3179315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16120" y="3488754"/>
              <a:ext cx="8402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90s</a:t>
              </a:r>
              <a:endParaRPr lang="en-US" sz="32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16120" y="4192100"/>
              <a:ext cx="8402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00s</a:t>
              </a:r>
              <a:endParaRPr lang="en-US" sz="32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16120" y="4960961"/>
              <a:ext cx="8402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10s</a:t>
              </a:r>
              <a:endParaRPr lang="en-US" sz="32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cxnSp>
        <p:nvCxnSpPr>
          <p:cNvPr id="37" name="Straight Connector 36"/>
          <p:cNvCxnSpPr>
            <a:stCxn id="12" idx="1"/>
            <a:endCxn id="17" idx="3"/>
          </p:cNvCxnSpPr>
          <p:nvPr/>
        </p:nvCxnSpPr>
        <p:spPr>
          <a:xfrm flipH="1" flipV="1">
            <a:off x="3985578" y="2011499"/>
            <a:ext cx="521422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4" idx="1"/>
            <a:endCxn id="19" idx="3"/>
          </p:cNvCxnSpPr>
          <p:nvPr/>
        </p:nvCxnSpPr>
        <p:spPr>
          <a:xfrm flipH="1" flipV="1">
            <a:off x="4009691" y="3514805"/>
            <a:ext cx="497309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6" idx="1"/>
            <a:endCxn id="20" idx="3"/>
          </p:cNvCxnSpPr>
          <p:nvPr/>
        </p:nvCxnSpPr>
        <p:spPr>
          <a:xfrm flipH="1">
            <a:off x="4114801" y="4987013"/>
            <a:ext cx="3921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8" idx="1"/>
            <a:endCxn id="13" idx="3"/>
          </p:cNvCxnSpPr>
          <p:nvPr/>
        </p:nvCxnSpPr>
        <p:spPr>
          <a:xfrm flipH="1">
            <a:off x="5347295" y="2773390"/>
            <a:ext cx="374517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1" idx="1"/>
            <a:endCxn id="15" idx="3"/>
          </p:cNvCxnSpPr>
          <p:nvPr/>
        </p:nvCxnSpPr>
        <p:spPr>
          <a:xfrm flipH="1">
            <a:off x="5347295" y="4218150"/>
            <a:ext cx="374517" cy="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3" idx="1"/>
            <a:endCxn id="29" idx="3"/>
          </p:cNvCxnSpPr>
          <p:nvPr/>
        </p:nvCxnSpPr>
        <p:spPr>
          <a:xfrm flipH="1">
            <a:off x="9156415" y="3514806"/>
            <a:ext cx="33707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4" idx="1"/>
            <a:endCxn id="30" idx="3"/>
          </p:cNvCxnSpPr>
          <p:nvPr/>
        </p:nvCxnSpPr>
        <p:spPr>
          <a:xfrm flipH="1">
            <a:off x="9156415" y="4218152"/>
            <a:ext cx="33707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5" idx="1"/>
            <a:endCxn id="31" idx="3"/>
          </p:cNvCxnSpPr>
          <p:nvPr/>
        </p:nvCxnSpPr>
        <p:spPr>
          <a:xfrm flipH="1">
            <a:off x="9156415" y="4987013"/>
            <a:ext cx="33707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5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Crypto, meet the Bill of Rights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2014" y="1780666"/>
            <a:ext cx="3653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Crypto War 1</a:t>
            </a:r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:</a:t>
            </a:r>
            <a:b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Key length</a:t>
            </a:r>
            <a:endParaRPr lang="en-US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2015" y="3283972"/>
            <a:ext cx="3677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Crypto War 2</a:t>
            </a:r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:</a:t>
            </a:r>
            <a:b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Key escrow</a:t>
            </a:r>
            <a:endParaRPr lang="en-US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2014" y="4571514"/>
            <a:ext cx="3782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Crypto War 3</a:t>
            </a:r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:</a:t>
            </a:r>
            <a:b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Key deletion</a:t>
            </a:r>
            <a:endParaRPr lang="en-US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cxnSp>
        <p:nvCxnSpPr>
          <p:cNvPr id="37" name="Straight Connector 36"/>
          <p:cNvCxnSpPr>
            <a:endCxn id="17" idx="3"/>
          </p:cNvCxnSpPr>
          <p:nvPr/>
        </p:nvCxnSpPr>
        <p:spPr>
          <a:xfrm flipH="1">
            <a:off x="3985578" y="2011501"/>
            <a:ext cx="521422" cy="1846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9" idx="3"/>
          </p:cNvCxnSpPr>
          <p:nvPr/>
        </p:nvCxnSpPr>
        <p:spPr>
          <a:xfrm flipH="1">
            <a:off x="4009691" y="3514807"/>
            <a:ext cx="497310" cy="18466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20" idx="3"/>
          </p:cNvCxnSpPr>
          <p:nvPr/>
        </p:nvCxnSpPr>
        <p:spPr>
          <a:xfrm flipH="1">
            <a:off x="4114801" y="4987013"/>
            <a:ext cx="392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04" y="1218112"/>
            <a:ext cx="4755170" cy="53321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4933964"/>
            <a:ext cx="4344837" cy="16162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65"/>
          <a:stretch/>
        </p:blipFill>
        <p:spPr>
          <a:xfrm>
            <a:off x="2524126" y="1218112"/>
            <a:ext cx="4344836" cy="31585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208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Syllabus/course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102109"/>
            <a:ext cx="11089821" cy="5258631"/>
          </a:xfrm>
        </p:spPr>
        <p:txBody>
          <a:bodyPr/>
          <a:lstStyle/>
          <a:p>
            <a:r>
              <a:rPr lang="en-US" dirty="0" smtClean="0"/>
              <a:t>One instructor: Mayank Varia (office hours: </a:t>
            </a:r>
            <a:r>
              <a:rPr lang="en-US" dirty="0" err="1" smtClean="0"/>
              <a:t>Tu</a:t>
            </a:r>
            <a:r>
              <a:rPr lang="en-US" dirty="0" smtClean="0"/>
              <a:t> 12-2, Fri 3-5 in MCS 164)</a:t>
            </a:r>
          </a:p>
          <a:p>
            <a:r>
              <a:rPr lang="en-US" dirty="0" smtClean="0"/>
              <a:t>Two sites where course materials are posted, sign up ASAP!</a:t>
            </a:r>
          </a:p>
          <a:p>
            <a:pPr lvl="1"/>
            <a:r>
              <a:rPr lang="en-US" dirty="0" smtClean="0"/>
              <a:t>Piazza: www.piazza.com</a:t>
            </a:r>
          </a:p>
          <a:p>
            <a:pPr lvl="1"/>
            <a:r>
              <a:rPr lang="en-US" dirty="0" err="1" smtClean="0"/>
              <a:t>SageMathCloud</a:t>
            </a:r>
            <a:r>
              <a:rPr lang="en-US" dirty="0" smtClean="0"/>
              <a:t>: cloud.sagemath.com</a:t>
            </a:r>
          </a:p>
          <a:p>
            <a:r>
              <a:rPr lang="en-US" dirty="0" smtClean="0"/>
              <a:t>Four types of assignments</a:t>
            </a:r>
          </a:p>
          <a:p>
            <a:pPr lvl="1"/>
            <a:r>
              <a:rPr lang="en-US" dirty="0" smtClean="0"/>
              <a:t>Bi-weekly problem sets					50% of final grade</a:t>
            </a:r>
          </a:p>
          <a:p>
            <a:pPr lvl="1"/>
            <a:r>
              <a:rPr lang="en-US" dirty="0" smtClean="0"/>
              <a:t>Weekly paper reading or video viewing	10% of final grade, together with participation</a:t>
            </a:r>
          </a:p>
          <a:p>
            <a:pPr lvl="1"/>
            <a:r>
              <a:rPr lang="en-US" dirty="0" smtClean="0"/>
              <a:t>One in-class test on April 3 (no final)		20% of final grade</a:t>
            </a:r>
          </a:p>
          <a:p>
            <a:pPr lvl="1"/>
            <a:r>
              <a:rPr lang="en-US" dirty="0" smtClean="0"/>
              <a:t>Final project (can work in small groups)		20% of final grade</a:t>
            </a:r>
          </a:p>
          <a:p>
            <a:r>
              <a:rPr lang="en-US" dirty="0" smtClean="0"/>
              <a:t>No need to buy any textbooks; everything available online through BU library</a:t>
            </a:r>
          </a:p>
          <a:p>
            <a:r>
              <a:rPr lang="en-US" dirty="0" smtClean="0"/>
              <a:t>Liberal collaboration policy, but zero tolerance for violations; read the syllabus!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cryptography?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102109"/>
            <a:ext cx="5384800" cy="186972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Cryptography </a:t>
            </a:r>
            <a:r>
              <a:rPr lang="en-US" dirty="0" smtClean="0"/>
              <a:t>rearranges power</a:t>
            </a:r>
            <a:r>
              <a:rPr lang="en-US" dirty="0"/>
              <a:t>: </a:t>
            </a:r>
            <a:r>
              <a:rPr lang="en-US" dirty="0" smtClean="0"/>
              <a:t>it configures who can do what</a:t>
            </a:r>
            <a:r>
              <a:rPr lang="en-US" dirty="0"/>
              <a:t>, from what. This makes cryptography an </a:t>
            </a:r>
            <a:r>
              <a:rPr lang="en-US" dirty="0" smtClean="0"/>
              <a:t>inherently </a:t>
            </a:r>
            <a:r>
              <a:rPr lang="en-US" i="1" dirty="0" smtClean="0"/>
              <a:t>political </a:t>
            </a:r>
            <a:r>
              <a:rPr lang="en-US" dirty="0" smtClean="0"/>
              <a:t>tool, and </a:t>
            </a:r>
            <a:r>
              <a:rPr lang="en-US" dirty="0"/>
              <a:t>it confers on the </a:t>
            </a:r>
            <a:r>
              <a:rPr lang="en-US" dirty="0" smtClean="0"/>
              <a:t>field </a:t>
            </a:r>
            <a:r>
              <a:rPr lang="en-US" dirty="0"/>
              <a:t>an </a:t>
            </a:r>
            <a:r>
              <a:rPr lang="en-US" dirty="0" smtClean="0"/>
              <a:t>intrinsically </a:t>
            </a:r>
            <a:r>
              <a:rPr lang="en-US" i="1" dirty="0" smtClean="0"/>
              <a:t>moral</a:t>
            </a:r>
            <a:r>
              <a:rPr lang="en-US" dirty="0" smtClean="0"/>
              <a:t> dimension.</a:t>
            </a:r>
          </a:p>
          <a:p>
            <a:pPr marL="0" indent="0" algn="r">
              <a:buNone/>
            </a:pPr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– Prof. 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Phillip Rogaway, UC Davis</a:t>
            </a:r>
            <a:endParaRPr lang="en-US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dirty="0"/>
              <a:t>Source: http://web.cs.ucdavis.edu/~rogaway/papers/moral.html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2000"/>
          <a:stretch/>
        </p:blipFill>
        <p:spPr>
          <a:xfrm>
            <a:off x="609601" y="3381186"/>
            <a:ext cx="5384800" cy="152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Bruce </a:t>
            </a:r>
            <a:r>
              <a:rPr lang="en-US" dirty="0" err="1"/>
              <a:t>Schneier’s</a:t>
            </a:r>
            <a:r>
              <a:rPr lang="en-US" dirty="0"/>
              <a:t> 4 truths of </a:t>
            </a:r>
            <a:r>
              <a:rPr lang="en-US" strike="sngStrike" dirty="0"/>
              <a:t>computer</a:t>
            </a:r>
            <a:r>
              <a:rPr lang="en-US" dirty="0"/>
              <a:t> </a:t>
            </a:r>
            <a:r>
              <a:rPr lang="en-US" dirty="0" smtClean="0"/>
              <a:t>everything security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817391"/>
              </p:ext>
            </p:extLst>
          </p:nvPr>
        </p:nvGraphicFramePr>
        <p:xfrm>
          <a:off x="609600" y="1101725"/>
          <a:ext cx="10972800" cy="5120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805779"/>
                <a:gridCol w="6167021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i="1" dirty="0" smtClean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1. Attackers have the advantage</a:t>
                      </a:r>
                    </a:p>
                    <a:p>
                      <a:endParaRPr lang="en-US" sz="2800" i="1" dirty="0">
                        <a:latin typeface="Lato Semibold" panose="020F0502020204030203" pitchFamily="34" charset="0"/>
                        <a:ea typeface="Lato Semibold" panose="020F0502020204030203" pitchFamily="34" charset="0"/>
                        <a:cs typeface="Lato Semi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“Complexity is the worst enemy of security, [and] the Internet is the most complex machine man has ever built by a lot.”</a:t>
                      </a:r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smtClean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2. Interconnections </a:t>
                      </a:r>
                      <a:r>
                        <a:rPr lang="en-US" sz="2800" i="1" dirty="0" smtClean="0"/>
                        <a:t>→</a:t>
                      </a:r>
                      <a:r>
                        <a:rPr lang="en-US" sz="2800" i="1" dirty="0" smtClean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/>
                      </a:r>
                      <a:br>
                        <a:rPr lang="en-US" sz="2800" i="1" dirty="0" smtClean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</a:br>
                      <a:r>
                        <a:rPr lang="en-US" sz="2800" i="1" dirty="0" smtClean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new vulnerabilities</a:t>
                      </a:r>
                    </a:p>
                    <a:p>
                      <a:endParaRPr lang="en-US" sz="2800" i="1" dirty="0">
                        <a:latin typeface="Lato Semibold" panose="020F0502020204030203" pitchFamily="34" charset="0"/>
                        <a:ea typeface="Lato Semibold" panose="020F0502020204030203" pitchFamily="34" charset="0"/>
                        <a:cs typeface="Lato Semi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“The more we connect things to each other, the more vulnerabilities in one thing affect other things.”</a:t>
                      </a:r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3. Attacks scale</a:t>
                      </a:r>
                      <a:endParaRPr lang="en-US" sz="2800" i="1" dirty="0">
                        <a:latin typeface="Lato Semibold" panose="020F0502020204030203" pitchFamily="34" charset="0"/>
                        <a:ea typeface="Lato Semibold" panose="020F0502020204030203" pitchFamily="34" charset="0"/>
                        <a:cs typeface="Lato Semi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“The Internet is a massive tool for making things more efficient. That's also true for attacking.”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4.</a:t>
                      </a:r>
                      <a:r>
                        <a:rPr lang="en-US" sz="2800" i="1" baseline="0" dirty="0" smtClean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 </a:t>
                      </a:r>
                      <a:r>
                        <a:rPr lang="en-US" sz="2800" i="1" dirty="0" smtClean="0"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Defense requires smart people who know what to do</a:t>
                      </a:r>
                      <a:endParaRPr lang="en-US" sz="2800" i="1" dirty="0">
                        <a:latin typeface="Lato Semibold" panose="020F0502020204030203" pitchFamily="34" charset="0"/>
                        <a:ea typeface="Lato Semibold" panose="020F0502020204030203" pitchFamily="34" charset="0"/>
                        <a:cs typeface="Lato Semibold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“Our computers are secure [only because] the engineers at Google, Apple, Microsoft spent a lot of time on this.”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4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What is cryptography?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146948"/>
            <a:ext cx="10972800" cy="5458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Lato Heavy"/>
                <a:ea typeface="+mj-ea"/>
                <a:cs typeface="Lato Heavy"/>
              </a:defRPr>
            </a:lvl1pPr>
          </a:lstStyle>
          <a:p>
            <a:r>
              <a:rPr lang="en-US" dirty="0" smtClean="0"/>
              <a:t>What is </a:t>
            </a:r>
            <a:r>
              <a:rPr lang="en-US" strike="sngStrike" dirty="0" smtClean="0"/>
              <a:t>cryptography</a:t>
            </a:r>
            <a:r>
              <a:rPr lang="en-US" dirty="0" smtClean="0"/>
              <a:t> cryptology?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22680" y="2131017"/>
            <a:ext cx="3021981" cy="769441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Cryptology</a:t>
            </a:r>
            <a:endParaRPr lang="en-US" sz="44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10623" y="2900458"/>
            <a:ext cx="8370755" cy="1822983"/>
            <a:chOff x="1910623" y="2900458"/>
            <a:chExt cx="8370755" cy="1822983"/>
          </a:xfrm>
        </p:grpSpPr>
        <p:sp>
          <p:nvSpPr>
            <p:cNvPr id="5" name="TextBox 4"/>
            <p:cNvSpPr txBox="1"/>
            <p:nvPr/>
          </p:nvSpPr>
          <p:spPr>
            <a:xfrm>
              <a:off x="1910623" y="3954000"/>
              <a:ext cx="3698448" cy="769441"/>
            </a:xfrm>
            <a:prstGeom prst="rect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Cryptography</a:t>
              </a:r>
              <a:endParaRPr lang="en-US" sz="4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58270" y="3954000"/>
              <a:ext cx="3623108" cy="769441"/>
            </a:xfrm>
            <a:prstGeom prst="rect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Cryptanalysis</a:t>
              </a:r>
              <a:endParaRPr lang="en-US" sz="4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8" name="Straight Arrow Connector 7"/>
            <p:cNvCxnSpPr>
              <a:endCxn id="5" idx="0"/>
            </p:cNvCxnSpPr>
            <p:nvPr/>
          </p:nvCxnSpPr>
          <p:spPr>
            <a:xfrm flipH="1">
              <a:off x="3759847" y="2900458"/>
              <a:ext cx="1609998" cy="1053542"/>
            </a:xfrm>
            <a:prstGeom prst="straightConnector1">
              <a:avLst/>
            </a:prstGeom>
            <a:ln w="50800">
              <a:solidFill>
                <a:schemeClr val="bg1">
                  <a:lumMod val="65000"/>
                </a:schemeClr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6" idx="0"/>
            </p:cNvCxnSpPr>
            <p:nvPr/>
          </p:nvCxnSpPr>
          <p:spPr>
            <a:xfrm>
              <a:off x="6893845" y="2900458"/>
              <a:ext cx="1575979" cy="1053542"/>
            </a:xfrm>
            <a:prstGeom prst="straightConnector1">
              <a:avLst/>
            </a:prstGeom>
            <a:ln w="50800">
              <a:solidFill>
                <a:schemeClr val="bg1">
                  <a:lumMod val="65000"/>
                </a:schemeClr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980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982492"/>
            <a:ext cx="2743200" cy="27432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352799" y="2944679"/>
            <a:ext cx="5486401" cy="72842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352799" y="2944678"/>
            <a:ext cx="5486401" cy="3688874"/>
            <a:chOff x="3352799" y="2944678"/>
            <a:chExt cx="5486401" cy="3688874"/>
          </a:xfrm>
        </p:grpSpPr>
        <p:sp>
          <p:nvSpPr>
            <p:cNvPr id="10" name="Right Arrow 9"/>
            <p:cNvSpPr/>
            <p:nvPr/>
          </p:nvSpPr>
          <p:spPr>
            <a:xfrm>
              <a:off x="3352799" y="2944678"/>
              <a:ext cx="5486401" cy="73487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6200000">
              <a:off x="5490559" y="3771539"/>
              <a:ext cx="1210882" cy="650929"/>
            </a:xfrm>
            <a:prstGeom prst="rightArrow">
              <a:avLst>
                <a:gd name="adj1" fmla="val 50000"/>
                <a:gd name="adj2" fmla="val 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399" y="3890352"/>
              <a:ext cx="2743200" cy="2743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communication in the presence of an adversary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982492"/>
            <a:ext cx="27432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982491"/>
            <a:ext cx="27432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7596" y="4642313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message 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</a:t>
            </a:r>
            <a:endParaRPr lang="en-US" sz="2800" i="1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3937" y="3048448"/>
            <a:ext cx="2728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encode 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 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=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E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(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)</a:t>
            </a:r>
            <a:endParaRPr lang="en-US" sz="28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03165" y="4756579"/>
            <a:ext cx="281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decode 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 </a:t>
            </a:r>
            <a:r>
              <a:rPr lang="en-US" sz="28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=</a:t>
            </a:r>
            <a:r>
              <a:rPr lang="en-US" sz="28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(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)</a:t>
            </a:r>
            <a:endParaRPr lang="en-US" sz="28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6344" y="5711666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???</a:t>
            </a:r>
            <a:endParaRPr lang="en-US" sz="2800" dirty="0">
              <a:solidFill>
                <a:srgbClr val="C00000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5634" y="1459271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key 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endParaRPr lang="en-US" sz="2800" i="1" dirty="0">
              <a:solidFill>
                <a:schemeClr val="accent3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75235" y="1458797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key 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endParaRPr lang="en-US" sz="2800" i="1" dirty="0">
              <a:solidFill>
                <a:schemeClr val="accent3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80873" y="1052765"/>
            <a:ext cx="3417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✉  </a:t>
            </a:r>
            <a:r>
              <a:rPr lang="en-US" sz="2800" i="1" dirty="0" smtClean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key encapsulation</a:t>
            </a:r>
            <a:endParaRPr lang="en-US" sz="2800" i="1" dirty="0">
              <a:solidFill>
                <a:schemeClr val="accent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52130" y="2206484"/>
            <a:ext cx="30251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☏ 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i="1" dirty="0" smtClean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protected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☏</a:t>
            </a:r>
            <a:r>
              <a:rPr lang="en-US" sz="2800" dirty="0" smtClean="0"/>
              <a:t>  </a:t>
            </a:r>
            <a:r>
              <a:rPr lang="en-US" sz="2800" i="1" dirty="0" smtClean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communication</a:t>
            </a:r>
            <a:endParaRPr lang="en-US" sz="2800" i="1" dirty="0">
              <a:solidFill>
                <a:schemeClr val="accent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37993" y="1377453"/>
            <a:ext cx="7137242" cy="731520"/>
            <a:chOff x="2537993" y="1377453"/>
            <a:chExt cx="7137242" cy="731520"/>
          </a:xfrm>
        </p:grpSpPr>
        <p:sp>
          <p:nvSpPr>
            <p:cNvPr id="18" name="Right Arrow 17"/>
            <p:cNvSpPr/>
            <p:nvPr/>
          </p:nvSpPr>
          <p:spPr>
            <a:xfrm>
              <a:off x="2537993" y="1377453"/>
              <a:ext cx="7137242" cy="73152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03937" y="1477893"/>
              <a:ext cx="10711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key </a:t>
              </a:r>
              <a:r>
                <a:rPr lang="en-US" sz="2800" i="1" dirty="0" smtClean="0">
                  <a:solidFill>
                    <a:schemeClr val="accent3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endParaRPr lang="en-US" sz="2800" i="1" dirty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303937" y="3048448"/>
            <a:ext cx="3148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encode 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 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=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E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(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)</a:t>
            </a:r>
            <a:endParaRPr lang="en-US" sz="28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03165" y="4756579"/>
            <a:ext cx="3190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decode 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 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=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D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(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 C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)</a:t>
            </a:r>
            <a:endParaRPr lang="en-US" sz="28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7332" y="2206484"/>
            <a:ext cx="1102097" cy="9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1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6" grpId="0"/>
      <p:bldP spid="17" grpId="0"/>
      <p:bldP spid="20" grpId="0"/>
      <p:bldP spid="21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Venezia_acqua_alta_notte_2005_modificata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8" r="7860"/>
          <a:stretch/>
        </p:blipFill>
        <p:spPr>
          <a:xfrm>
            <a:off x="6059299" y="846138"/>
            <a:ext cx="6132701" cy="6011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</p:spPr>
        <p:txBody>
          <a:bodyPr/>
          <a:lstStyle/>
          <a:p>
            <a:r>
              <a:rPr lang="en-US" dirty="0" smtClean="0"/>
              <a:t>Complexity theoretic view of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89315"/>
            <a:ext cx="5289401" cy="1979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Lato Black"/>
                <a:cs typeface="Lato Black"/>
              </a:rPr>
              <a:t>Cryptomania</a:t>
            </a:r>
            <a:r>
              <a:rPr lang="en-US" sz="3200" dirty="0" smtClean="0">
                <a:latin typeface="Lato Black"/>
                <a:cs typeface="Lato Black"/>
              </a:rPr>
              <a:t> </a:t>
            </a:r>
            <a:r>
              <a:rPr lang="en-US" sz="32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</a:t>
            </a:r>
            <a:r>
              <a:rPr lang="en-US" sz="3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✉</a:t>
            </a:r>
            <a:r>
              <a:rPr lang="en-US" sz="32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) </a:t>
            </a:r>
            <a:r>
              <a:rPr lang="en-US" sz="3200" dirty="0" smtClean="0">
                <a:latin typeface="Lato Black"/>
                <a:cs typeface="Lato Black"/>
              </a:rPr>
              <a:t>= elegant</a:t>
            </a:r>
          </a:p>
          <a:p>
            <a:r>
              <a:rPr lang="en-US" sz="28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Millisecond</a:t>
            </a:r>
            <a:r>
              <a:rPr lang="en-US" sz="28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speed</a:t>
            </a:r>
          </a:p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Built from </a:t>
            </a:r>
            <a:r>
              <a:rPr lang="en-US" sz="28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modular arithmetic</a:t>
            </a:r>
          </a:p>
        </p:txBody>
      </p:sp>
      <p:cxnSp>
        <p:nvCxnSpPr>
          <p:cNvPr id="6" name="Straight Connector 5"/>
          <p:cNvCxnSpPr>
            <a:endCxn id="5" idx="1"/>
          </p:cNvCxnSpPr>
          <p:nvPr/>
        </p:nvCxnSpPr>
        <p:spPr bwMode="auto">
          <a:xfrm>
            <a:off x="0" y="3852069"/>
            <a:ext cx="605929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609600" y="4115564"/>
            <a:ext cx="5178330" cy="2387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err="1" smtClean="0">
                <a:latin typeface="Lato Black"/>
                <a:cs typeface="Lato Black"/>
              </a:rPr>
              <a:t>Minicrypt</a:t>
            </a:r>
            <a:r>
              <a:rPr lang="en-US" sz="3200" dirty="0" smtClean="0">
                <a:latin typeface="Lato Black"/>
                <a:cs typeface="Lato Black"/>
              </a:rPr>
              <a:t> </a:t>
            </a:r>
            <a:r>
              <a:rPr lang="en-US" sz="32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</a:t>
            </a:r>
            <a:r>
              <a:rPr lang="en-US" sz="3200" dirty="0"/>
              <a:t>☏</a:t>
            </a:r>
            <a:r>
              <a:rPr lang="en-US" sz="32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) </a:t>
            </a:r>
            <a:r>
              <a:rPr lang="en-US" sz="3200" dirty="0" smtClean="0">
                <a:latin typeface="Lato Black"/>
                <a:cs typeface="Lato Black"/>
              </a:rPr>
              <a:t>= </a:t>
            </a:r>
            <a:r>
              <a:rPr lang="en-US" sz="3200" dirty="0">
                <a:latin typeface="Lato Black"/>
                <a:cs typeface="Lato Black"/>
              </a:rPr>
              <a:t>utilitarian</a:t>
            </a:r>
          </a:p>
          <a:p>
            <a:r>
              <a:rPr lang="en-US" sz="28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Nanosecond</a:t>
            </a:r>
            <a:r>
              <a:rPr lang="en-US" sz="28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speed</a:t>
            </a:r>
          </a:p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Built from </a:t>
            </a:r>
            <a:r>
              <a:rPr lang="en-US" sz="28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random-looking permutations</a:t>
            </a:r>
            <a:endParaRPr lang="en-US" sz="2800" dirty="0" smtClean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method: define </a:t>
            </a:r>
            <a:r>
              <a:rPr lang="en-US" i="1" dirty="0"/>
              <a:t>→</a:t>
            </a:r>
            <a:r>
              <a:rPr lang="en-US" dirty="0" smtClean="0"/>
              <a:t> construct </a:t>
            </a:r>
            <a:r>
              <a:rPr lang="en-US" i="1" dirty="0"/>
              <a:t>→</a:t>
            </a:r>
            <a:r>
              <a:rPr lang="en-US" dirty="0" smtClean="0"/>
              <a:t> reduce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577337"/>
            <a:ext cx="1937390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Math Tools</a:t>
            </a:r>
            <a:endParaRPr lang="en-US" sz="2800" u="sng" dirty="0">
              <a:solidFill>
                <a:schemeClr val="accent2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9473" y="1577337"/>
            <a:ext cx="1737014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3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Primitives</a:t>
            </a:r>
            <a:endParaRPr lang="en-US" sz="2800" u="sng" dirty="0">
              <a:solidFill>
                <a:schemeClr val="accent3">
                  <a:lumMod val="7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6796" y="1577337"/>
            <a:ext cx="1882888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Algorithms</a:t>
            </a:r>
            <a:endParaRPr lang="en-US" sz="2800" u="sng" dirty="0">
              <a:solidFill>
                <a:schemeClr val="accent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6401" y="1577337"/>
            <a:ext cx="1647246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Protocols</a:t>
            </a:r>
            <a:endParaRPr lang="en-US" sz="2800" u="sng" dirty="0">
              <a:solidFill>
                <a:schemeClr val="accent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15498" y="3797085"/>
            <a:ext cx="9074257" cy="3076413"/>
            <a:chOff x="-15498" y="3797085"/>
            <a:chExt cx="9074257" cy="3076413"/>
          </a:xfrm>
        </p:grpSpPr>
        <p:sp>
          <p:nvSpPr>
            <p:cNvPr id="53" name="Freeform 52"/>
            <p:cNvSpPr/>
            <p:nvPr/>
          </p:nvSpPr>
          <p:spPr>
            <a:xfrm>
              <a:off x="-15498" y="3797085"/>
              <a:ext cx="9074257" cy="3076413"/>
            </a:xfrm>
            <a:custGeom>
              <a:avLst/>
              <a:gdLst>
                <a:gd name="connsiteX0" fmla="*/ 0 w 9074257"/>
                <a:gd name="connsiteY0" fmla="*/ 3076413 h 3076413"/>
                <a:gd name="connsiteX1" fmla="*/ 7749 w 9074257"/>
                <a:gd name="connsiteY1" fmla="*/ 0 h 3076413"/>
                <a:gd name="connsiteX2" fmla="*/ 5563891 w 9074257"/>
                <a:gd name="connsiteY2" fmla="*/ 15498 h 3076413"/>
                <a:gd name="connsiteX3" fmla="*/ 9074257 w 9074257"/>
                <a:gd name="connsiteY3" fmla="*/ 922149 h 3076413"/>
                <a:gd name="connsiteX4" fmla="*/ 9074257 w 9074257"/>
                <a:gd name="connsiteY4" fmla="*/ 3045417 h 3076413"/>
                <a:gd name="connsiteX5" fmla="*/ 0 w 9074257"/>
                <a:gd name="connsiteY5" fmla="*/ 3076413 h 307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74257" h="3076413">
                  <a:moveTo>
                    <a:pt x="0" y="3076413"/>
                  </a:moveTo>
                  <a:lnTo>
                    <a:pt x="7749" y="0"/>
                  </a:lnTo>
                  <a:lnTo>
                    <a:pt x="5563891" y="15498"/>
                  </a:lnTo>
                  <a:lnTo>
                    <a:pt x="9074257" y="922149"/>
                  </a:lnTo>
                  <a:lnTo>
                    <a:pt x="9074257" y="3045417"/>
                  </a:lnTo>
                  <a:lnTo>
                    <a:pt x="0" y="307641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64955" y="6162724"/>
              <a:ext cx="23823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☏  </a:t>
              </a:r>
              <a:r>
                <a:rPr lang="en-US" sz="28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Minicrypt</a:t>
              </a:r>
              <a:endParaRPr lang="en-US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4635973"/>
              <a:ext cx="2002471" cy="830997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Random(</a:t>
              </a:r>
              <a:r>
                <a:rPr lang="en-US" sz="2400" dirty="0" err="1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ish</a:t>
              </a: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)</a:t>
              </a:r>
              <a:b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permutations</a:t>
              </a:r>
              <a:endParaRPr lang="en-US" sz="2400" dirty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9473" y="5331727"/>
              <a:ext cx="1167307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Block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ciphers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9473" y="3940218"/>
              <a:ext cx="1460656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Hash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functions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66796" y="4635973"/>
              <a:ext cx="2281394" cy="830997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Protected</a:t>
              </a:r>
              <a:b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communication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9" idx="3"/>
              <a:endCxn id="11" idx="1"/>
            </p:cNvCxnSpPr>
            <p:nvPr/>
          </p:nvCxnSpPr>
          <p:spPr>
            <a:xfrm flipV="1">
              <a:off x="2612071" y="4355717"/>
              <a:ext cx="967402" cy="695755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3"/>
              <a:endCxn id="10" idx="1"/>
            </p:cNvCxnSpPr>
            <p:nvPr/>
          </p:nvCxnSpPr>
          <p:spPr>
            <a:xfrm>
              <a:off x="2612071" y="5051472"/>
              <a:ext cx="967402" cy="695754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1" idx="3"/>
              <a:endCxn id="15" idx="1"/>
            </p:cNvCxnSpPr>
            <p:nvPr/>
          </p:nvCxnSpPr>
          <p:spPr>
            <a:xfrm>
              <a:off x="5040129" y="4355717"/>
              <a:ext cx="1126667" cy="695755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0" idx="3"/>
              <a:endCxn id="15" idx="1"/>
            </p:cNvCxnSpPr>
            <p:nvPr/>
          </p:nvCxnSpPr>
          <p:spPr>
            <a:xfrm flipV="1">
              <a:off x="4746780" y="5051472"/>
              <a:ext cx="1420016" cy="695754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09600" y="2548709"/>
            <a:ext cx="11409021" cy="4137235"/>
            <a:chOff x="609600" y="2548709"/>
            <a:chExt cx="11409021" cy="4137235"/>
          </a:xfrm>
        </p:grpSpPr>
        <p:sp>
          <p:nvSpPr>
            <p:cNvPr id="41" name="TextBox 40"/>
            <p:cNvSpPr txBox="1"/>
            <p:nvPr/>
          </p:nvSpPr>
          <p:spPr>
            <a:xfrm>
              <a:off x="9296401" y="6162724"/>
              <a:ext cx="27222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Cryptomania</a:t>
              </a:r>
              <a:r>
                <a:rPr lang="en-US" sz="28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US" sz="28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✉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548709"/>
              <a:ext cx="1569660" cy="830997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Modular</a:t>
              </a:r>
              <a:b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arithmetic</a:t>
              </a:r>
              <a:endParaRPr lang="en-US" sz="2400" dirty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96401" y="3663219"/>
              <a:ext cx="1938351" cy="1200329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TLS: internet</a:t>
              </a:r>
              <a:b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PGP: email</a:t>
              </a:r>
            </a:p>
            <a:p>
              <a:r>
                <a:rPr lang="en-US" sz="2400" i="1" dirty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(see CS 558</a:t>
              </a:r>
              <a:r>
                <a:rPr lang="en-US" sz="2400" i="1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)</a:t>
              </a:r>
              <a:endParaRPr lang="en-US" sz="2400" i="1" dirty="0">
                <a:solidFill>
                  <a:schemeClr val="accent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96401" y="2733375"/>
              <a:ext cx="2565126" cy="461665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Signal: messaging</a:t>
              </a:r>
              <a:endParaRPr lang="en-US" sz="2400" dirty="0">
                <a:solidFill>
                  <a:schemeClr val="accent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66796" y="3429129"/>
              <a:ext cx="2680542" cy="461665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Key encapsulation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66796" y="2733375"/>
              <a:ext cx="2081019" cy="461665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Key evolution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79473" y="2548709"/>
              <a:ext cx="1503938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Auth</a:t>
              </a: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 key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exchange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cxnSp>
          <p:nvCxnSpPr>
            <p:cNvPr id="25" name="Straight Arrow Connector 24"/>
            <p:cNvCxnSpPr>
              <a:stCxn id="8" idx="3"/>
              <a:endCxn id="18" idx="1"/>
            </p:cNvCxnSpPr>
            <p:nvPr/>
          </p:nvCxnSpPr>
          <p:spPr>
            <a:xfrm>
              <a:off x="2179260" y="2964208"/>
              <a:ext cx="1400213" cy="0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8" idx="3"/>
              <a:endCxn id="17" idx="1"/>
            </p:cNvCxnSpPr>
            <p:nvPr/>
          </p:nvCxnSpPr>
          <p:spPr>
            <a:xfrm>
              <a:off x="5083411" y="2964208"/>
              <a:ext cx="1083385" cy="0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8" idx="3"/>
              <a:endCxn id="16" idx="1"/>
            </p:cNvCxnSpPr>
            <p:nvPr/>
          </p:nvCxnSpPr>
          <p:spPr>
            <a:xfrm>
              <a:off x="5083411" y="2964208"/>
              <a:ext cx="1083385" cy="695754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1" idx="3"/>
              <a:endCxn id="16" idx="1"/>
            </p:cNvCxnSpPr>
            <p:nvPr/>
          </p:nvCxnSpPr>
          <p:spPr>
            <a:xfrm flipV="1">
              <a:off x="5040129" y="3659962"/>
              <a:ext cx="1126667" cy="695755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7" idx="3"/>
              <a:endCxn id="14" idx="1"/>
            </p:cNvCxnSpPr>
            <p:nvPr/>
          </p:nvCxnSpPr>
          <p:spPr>
            <a:xfrm>
              <a:off x="8247815" y="2964208"/>
              <a:ext cx="1048586" cy="0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6" idx="3"/>
              <a:endCxn id="13" idx="1"/>
            </p:cNvCxnSpPr>
            <p:nvPr/>
          </p:nvCxnSpPr>
          <p:spPr>
            <a:xfrm>
              <a:off x="8847338" y="3659962"/>
              <a:ext cx="449063" cy="603422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5" idx="3"/>
              <a:endCxn id="13" idx="1"/>
            </p:cNvCxnSpPr>
            <p:nvPr/>
          </p:nvCxnSpPr>
          <p:spPr>
            <a:xfrm flipV="1">
              <a:off x="8448190" y="4263384"/>
              <a:ext cx="848211" cy="788088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14" idx="2"/>
            </p:cNvCxnSpPr>
            <p:nvPr/>
          </p:nvCxnSpPr>
          <p:spPr>
            <a:xfrm flipV="1">
              <a:off x="10578964" y="3195040"/>
              <a:ext cx="0" cy="468179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151017" y="4639010"/>
            <a:ext cx="471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en-US" sz="4800" dirty="0">
              <a:solidFill>
                <a:schemeClr val="accent2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7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exactly should we </a:t>
            </a:r>
            <a:r>
              <a:rPr lang="en-US" i="1" dirty="0" smtClean="0"/>
              <a:t>protect</a:t>
            </a:r>
            <a:r>
              <a:rPr lang="en-US" dirty="0" smtClean="0"/>
              <a:t> communication?</a:t>
            </a:r>
            <a:endParaRPr lang="en-US" dirty="0"/>
          </a:p>
        </p:txBody>
      </p:sp>
      <p:pic>
        <p:nvPicPr>
          <p:cNvPr id="1026" name="Picture 2" descr="Machine generated alternative text:&#10;privacy &#10;or confidentiality &#10;data integrity &#10;entity authentication &#10;or identification &#10;message &#10;authentication &#10;signature &#10;authorization &#10;validation &#10;access control &#10;certification &#10;timestamping &#10;witnessing &#10;receipt &#10;confirmation &#10;ownership &#10;anonymity &#10;non-repudiation &#10;revocation &#10;keeping information secret from all but those who are autho- &#10;rized to see it. &#10;ensuring information has not been altered by unauthorized or &#10;unknown means. &#10;corroboration of the identity of an entity (e.g., a person, a &#10;computer terminal, a credit card, etc.). &#10;corroborating the source of information; also known as data &#10;origin authentication. &#10;a means to bind information to an entity. &#10;conveyance, to another entity, of official sanction to do or be &#10;something. &#10;a means to provide timeliness of authorization to use or ma- &#10;nipulate information or resources. &#10;restricting access to resources to privileged entities. &#10;endorsement of information by a trusted entity. &#10;recording the time of creation or existence of information. &#10;verifying the creation or existence of information by an entity &#10;other than the creator. &#10;acknowledgement that information has been received. &#10;acknowledgement that services have been provided. &#10;a means to provide an entity with the legal right to use or &#10;transfer a resource to others. &#10;concealing the identity of an entity involved in some process. &#10;preventing the denial of previous commitments or actions. &#10;retraction of certification or authorization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43" y="903070"/>
            <a:ext cx="6905450" cy="595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99432" y="816176"/>
            <a:ext cx="4668839" cy="2717438"/>
            <a:chOff x="7313154" y="774338"/>
            <a:chExt cx="4668839" cy="2717438"/>
          </a:xfrm>
        </p:grpSpPr>
        <p:sp>
          <p:nvSpPr>
            <p:cNvPr id="6" name="Right Arrow 5"/>
            <p:cNvSpPr/>
            <p:nvPr/>
          </p:nvSpPr>
          <p:spPr>
            <a:xfrm>
              <a:off x="8733052" y="1582392"/>
              <a:ext cx="1829043" cy="38037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937624" y="1865463"/>
              <a:ext cx="1419898" cy="1626313"/>
              <a:chOff x="8272879" y="2023538"/>
              <a:chExt cx="1419898" cy="1626313"/>
            </a:xfrm>
          </p:grpSpPr>
          <p:sp>
            <p:nvSpPr>
              <p:cNvPr id="7" name="Right Arrow 6"/>
              <p:cNvSpPr/>
              <p:nvPr/>
            </p:nvSpPr>
            <p:spPr>
              <a:xfrm rot="16200000">
                <a:off x="8669448" y="2168455"/>
                <a:ext cx="626760" cy="336925"/>
              </a:xfrm>
              <a:prstGeom prst="rightArrow">
                <a:avLst>
                  <a:gd name="adj1" fmla="val 50000"/>
                  <a:gd name="adj2" fmla="val 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2879" y="2229954"/>
                <a:ext cx="1419898" cy="1419897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095" y="1084359"/>
              <a:ext cx="1419898" cy="141989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154" y="1084358"/>
              <a:ext cx="1419898" cy="1419897"/>
            </a:xfrm>
            <a:prstGeom prst="rect">
              <a:avLst/>
            </a:prstGeom>
          </p:spPr>
        </p:pic>
        <p:pic>
          <p:nvPicPr>
            <p:cNvPr id="1028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868" y="77433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09" y="77433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464055" y="5727469"/>
            <a:ext cx="2608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</a:t>
            </a:r>
            <a:r>
              <a:rPr lang="en-US" sz="2000" i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Handbook of Applied Cryptography,</a:t>
            </a:r>
            <a:r>
              <a:rPr lang="en-US" sz="20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Table </a:t>
            </a:r>
            <a:r>
              <a:rPr lang="en-US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1.1</a:t>
            </a:r>
            <a:endParaRPr lang="en-US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of this course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99432" y="816176"/>
            <a:ext cx="4668839" cy="2717438"/>
            <a:chOff x="7313154" y="774338"/>
            <a:chExt cx="4668839" cy="2717438"/>
          </a:xfrm>
        </p:grpSpPr>
        <p:sp>
          <p:nvSpPr>
            <p:cNvPr id="6" name="Right Arrow 5"/>
            <p:cNvSpPr/>
            <p:nvPr/>
          </p:nvSpPr>
          <p:spPr>
            <a:xfrm>
              <a:off x="8733052" y="1582392"/>
              <a:ext cx="1829043" cy="38037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937624" y="1865463"/>
              <a:ext cx="1419898" cy="1626313"/>
              <a:chOff x="8272879" y="2023538"/>
              <a:chExt cx="1419898" cy="1626313"/>
            </a:xfrm>
          </p:grpSpPr>
          <p:sp>
            <p:nvSpPr>
              <p:cNvPr id="7" name="Right Arrow 6"/>
              <p:cNvSpPr/>
              <p:nvPr/>
            </p:nvSpPr>
            <p:spPr>
              <a:xfrm rot="16200000">
                <a:off x="8669448" y="2168455"/>
                <a:ext cx="626760" cy="336925"/>
              </a:xfrm>
              <a:prstGeom prst="rightArrow">
                <a:avLst>
                  <a:gd name="adj1" fmla="val 50000"/>
                  <a:gd name="adj2" fmla="val 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2879" y="2229954"/>
                <a:ext cx="1419898" cy="1419897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095" y="1084359"/>
              <a:ext cx="1419898" cy="141989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154" y="1084358"/>
              <a:ext cx="1419898" cy="1419897"/>
            </a:xfrm>
            <a:prstGeom prst="rect">
              <a:avLst/>
            </a:prstGeom>
          </p:spPr>
        </p:pic>
        <p:pic>
          <p:nvPicPr>
            <p:cNvPr id="1028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868" y="77433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09" y="77433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751319"/>
              </p:ext>
            </p:extLst>
          </p:nvPr>
        </p:nvGraphicFramePr>
        <p:xfrm>
          <a:off x="769188" y="3555626"/>
          <a:ext cx="10653624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525"/>
                <a:gridCol w="4405746"/>
                <a:gridCol w="3757353"/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…at endpoints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…in transit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Authenticity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Privacy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 </a:t>
                      </a:r>
                      <a:endParaRPr lang="en-US" sz="3200" i="1" dirty="0" smtClean="0"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endParaRPr>
                    </a:p>
                    <a:p>
                      <a:r>
                        <a:rPr lang="en-US" sz="2400" i="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 </a:t>
                      </a:r>
                      <a:endParaRPr lang="en-US" sz="2400" i="1" dirty="0"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332884"/>
              </p:ext>
            </p:extLst>
          </p:nvPr>
        </p:nvGraphicFramePr>
        <p:xfrm>
          <a:off x="769188" y="3555626"/>
          <a:ext cx="10653624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525"/>
                <a:gridCol w="4405746"/>
                <a:gridCol w="3757353"/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…at endpoints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…in transit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Authenticity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Identity verification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Bob knows Alice sent </a:t>
                      </a:r>
                      <a:r>
                        <a:rPr lang="en-US" sz="24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C</a:t>
                      </a:r>
                      <a:endParaRPr lang="en-US" sz="24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Privacy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 </a:t>
                      </a:r>
                      <a:endParaRPr lang="en-US" sz="3200" i="1" dirty="0" smtClean="0"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endParaRPr>
                    </a:p>
                    <a:p>
                      <a:r>
                        <a:rPr lang="en-US" sz="2400" i="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 </a:t>
                      </a:r>
                      <a:endParaRPr lang="en-US" sz="2400" i="1" dirty="0"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473252"/>
              </p:ext>
            </p:extLst>
          </p:nvPr>
        </p:nvGraphicFramePr>
        <p:xfrm>
          <a:off x="769188" y="3555626"/>
          <a:ext cx="10653624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525"/>
                <a:gridCol w="4405746"/>
                <a:gridCol w="3757353"/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…at endpoints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…in transit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Authenticity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Identity verification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Bob knows Alice sent </a:t>
                      </a:r>
                      <a:r>
                        <a:rPr lang="en-US" sz="24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C</a:t>
                      </a:r>
                      <a:endParaRPr lang="en-US" sz="2400" dirty="0" smtClean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Privacy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Deniability </a:t>
                      </a:r>
                      <a:r>
                        <a:rPr lang="en-US" sz="32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(optional)</a:t>
                      </a:r>
                    </a:p>
                    <a:p>
                      <a:r>
                        <a:rPr lang="en-US" sz="2400" i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Bob can’t prove Alice said </a:t>
                      </a:r>
                      <a:r>
                        <a:rPr lang="en-US" sz="24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2400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113681"/>
              </p:ext>
            </p:extLst>
          </p:nvPr>
        </p:nvGraphicFramePr>
        <p:xfrm>
          <a:off x="769188" y="3555626"/>
          <a:ext cx="10653624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525"/>
                <a:gridCol w="4405746"/>
                <a:gridCol w="3757353"/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…at endpoints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…in transit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Authenticity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Identity verification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Bob knows Alice sent </a:t>
                      </a:r>
                      <a:r>
                        <a:rPr lang="en-US" sz="24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C</a:t>
                      </a:r>
                      <a:endParaRPr lang="en-US" sz="2400" dirty="0" smtClean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Binding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Eve cannot alter </a:t>
                      </a:r>
                      <a:r>
                        <a:rPr lang="en-US" sz="24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2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Privacy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Deniability </a:t>
                      </a:r>
                      <a:r>
                        <a:rPr lang="en-US" sz="32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(optional)</a:t>
                      </a:r>
                    </a:p>
                    <a:p>
                      <a:r>
                        <a:rPr lang="en-US" sz="2400" i="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Bob can’t prove Alice said </a:t>
                      </a:r>
                      <a:r>
                        <a:rPr lang="en-US" sz="24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2400" i="1" dirty="0"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995279"/>
              </p:ext>
            </p:extLst>
          </p:nvPr>
        </p:nvGraphicFramePr>
        <p:xfrm>
          <a:off x="769188" y="3555626"/>
          <a:ext cx="10653624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525"/>
                <a:gridCol w="4405746"/>
                <a:gridCol w="3757353"/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…at endpoints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…in transit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Authenticity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Identity verification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Bob knows Alice sent </a:t>
                      </a:r>
                      <a:r>
                        <a:rPr lang="en-US" sz="24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C</a:t>
                      </a:r>
                      <a:endParaRPr lang="en-US" sz="2400" dirty="0" smtClean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Binding</a:t>
                      </a:r>
                    </a:p>
                    <a:p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Eve cannot alter </a:t>
                      </a:r>
                      <a:r>
                        <a:rPr lang="en-US" sz="24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Privacy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Deniability </a:t>
                      </a:r>
                      <a:r>
                        <a:rPr lang="en-US" sz="32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(optional)</a:t>
                      </a:r>
                    </a:p>
                    <a:p>
                      <a:r>
                        <a:rPr lang="en-US" sz="2400" i="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Bob can’t prove Alice said </a:t>
                      </a:r>
                      <a:r>
                        <a:rPr lang="en-US" sz="24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2400" i="1" dirty="0"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Confidentiality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Eve cannot learn </a:t>
                      </a:r>
                      <a:r>
                        <a:rPr lang="en-US" sz="24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3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047960" y="953192"/>
            <a:ext cx="71440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Confidentiality </a:t>
            </a:r>
            <a:r>
              <a:rPr lang="en-US" sz="2800" i="1" dirty="0" err="1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xor</a:t>
            </a:r>
            <a:r>
              <a:rPr lang="en-US" sz="2800" i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authenticity is not possible</a:t>
            </a:r>
            <a:r>
              <a:rPr lang="en-US" sz="28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8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If </a:t>
            </a:r>
            <a:r>
              <a:rPr lang="en-US" sz="2800" i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you don't have both, often you don't have either</a:t>
            </a:r>
            <a:r>
              <a:rPr lang="en-US" sz="28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.</a:t>
            </a:r>
          </a:p>
          <a:p>
            <a:pPr algn="r"/>
            <a:r>
              <a:rPr lang="en-US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– Prof. Matthew Green, JHU</a:t>
            </a:r>
            <a:endParaRPr lang="en-US" sz="24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650894" y="903070"/>
            <a:ext cx="438364" cy="2405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Machine generated alternative text:&#10;privacy &#10;or confidentiality &#10;data integrity &#10;entity authentication &#10;or identification &#10;message &#10;authentication &#10;signature &#10;authorization &#10;validation &#10;access control &#10;certification &#10;timestamping &#10;witnessing &#10;receipt &#10;confirmation &#10;ownership &#10;anonymity &#10;non-repudiation &#10;revocation &#10;keeping information secret from all but those who are autho- &#10;rized to see it. &#10;ensuring information has not been altered by unauthorized or &#10;unknown means. &#10;corroboration of the identity of an entity (e.g., a person, a &#10;computer terminal, a credit card, etc.). &#10;corroborating the source of information; also known as data &#10;origin authentication. &#10;a means to bind information to an entity. &#10;conveyance, to another entity, of official sanction to do or be &#10;something. &#10;a means to provide timeliness of authorization to use or ma- &#10;nipulate information or resources. &#10;restricting access to resources to privileged entities. &#10;endorsement of information by a trusted entity. &#10;recording the time of creation or existence of information. &#10;verifying the creation or existence of information by an entity &#10;other than the creator. &#10;acknowledgement that information has been received. &#10;acknowledgement that services have been provided. &#10;a means to provide an entity with the legal right to use or &#10;transfer a resource to others. &#10;concealing the identity of an entity involved in some process. &#10;preventing the denial of previous commitments or actions. &#10;retraction of certification or authorization. 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15"/>
          <a:stretch/>
        </p:blipFill>
        <p:spPr bwMode="auto">
          <a:xfrm>
            <a:off x="5072843" y="903070"/>
            <a:ext cx="6905450" cy="217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08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begin by studying confidentiality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625153" y="1102109"/>
            <a:ext cx="5957247" cy="52586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Simplifying assumptions, for now</a:t>
            </a:r>
          </a:p>
          <a:p>
            <a:pPr fontAlgn="ctr"/>
            <a:r>
              <a:rPr lang="en-US" dirty="0" smtClean="0"/>
              <a:t>Pre-shared keys</a:t>
            </a:r>
          </a:p>
          <a:p>
            <a:pPr fontAlgn="ctr"/>
            <a:r>
              <a:rPr lang="en-US" dirty="0" smtClean="0"/>
              <a:t>Passive Eve</a:t>
            </a:r>
          </a:p>
          <a:p>
            <a:pPr fontAlgn="ctr"/>
            <a:r>
              <a:rPr lang="en-US" dirty="0" smtClean="0"/>
              <a:t>Alice + Bob online simultaneously</a:t>
            </a:r>
          </a:p>
          <a:p>
            <a:pPr fontAlgn="ctr"/>
            <a:r>
              <a:rPr lang="en-US" dirty="0" smtClean="0"/>
              <a:t>No need for deniability</a:t>
            </a:r>
          </a:p>
          <a:p>
            <a:pPr fontAlgn="ctr"/>
            <a:r>
              <a:rPr lang="en-US" dirty="0" smtClean="0"/>
              <a:t>Only one message </a:t>
            </a:r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dirty="0" smtClean="0"/>
              <a:t> to transmit</a:t>
            </a:r>
          </a:p>
          <a:p>
            <a:pPr fontAlgn="ctr"/>
            <a:r>
              <a:rPr lang="en-US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dirty="0" smtClean="0"/>
              <a:t> has a short, fixed length</a:t>
            </a:r>
            <a:endParaRPr lang="en-US" i="1" dirty="0" smtClean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9432" y="816176"/>
            <a:ext cx="4668839" cy="2717438"/>
            <a:chOff x="7313154" y="774338"/>
            <a:chExt cx="4668839" cy="2717438"/>
          </a:xfrm>
        </p:grpSpPr>
        <p:sp>
          <p:nvSpPr>
            <p:cNvPr id="20" name="Right Arrow 19"/>
            <p:cNvSpPr/>
            <p:nvPr/>
          </p:nvSpPr>
          <p:spPr>
            <a:xfrm>
              <a:off x="8733052" y="1582392"/>
              <a:ext cx="1829043" cy="38037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8937624" y="1865463"/>
              <a:ext cx="1419898" cy="1626313"/>
              <a:chOff x="8272879" y="2023538"/>
              <a:chExt cx="1419898" cy="1626313"/>
            </a:xfrm>
          </p:grpSpPr>
          <p:sp>
            <p:nvSpPr>
              <p:cNvPr id="26" name="Right Arrow 25"/>
              <p:cNvSpPr/>
              <p:nvPr/>
            </p:nvSpPr>
            <p:spPr>
              <a:xfrm rot="16200000">
                <a:off x="8669448" y="2168455"/>
                <a:ext cx="626760" cy="336925"/>
              </a:xfrm>
              <a:prstGeom prst="rightArrow">
                <a:avLst>
                  <a:gd name="adj1" fmla="val 50000"/>
                  <a:gd name="adj2" fmla="val 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2879" y="2229954"/>
                <a:ext cx="1419898" cy="1419897"/>
              </a:xfrm>
              <a:prstGeom prst="rect">
                <a:avLst/>
              </a:prstGeom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095" y="1084359"/>
              <a:ext cx="1419898" cy="141989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154" y="1084358"/>
              <a:ext cx="1419898" cy="1419897"/>
            </a:xfrm>
            <a:prstGeom prst="rect">
              <a:avLst/>
            </a:prstGeom>
          </p:spPr>
        </p:pic>
        <p:pic>
          <p:nvPicPr>
            <p:cNvPr id="24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868" y="77433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09" y="77433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102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8991</TotalTime>
  <Words>1506</Words>
  <Application>Microsoft Office PowerPoint</Application>
  <PresentationFormat>Widescreen</PresentationFormat>
  <Paragraphs>328</Paragraphs>
  <Slides>21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Courier Prime</vt:lpstr>
      <vt:lpstr>FontAwesome</vt:lpstr>
      <vt:lpstr>FontAwesome Regular</vt:lpstr>
      <vt:lpstr>Lato Black</vt:lpstr>
      <vt:lpstr>Lato Heavy</vt:lpstr>
      <vt:lpstr>Lato Light</vt:lpstr>
      <vt:lpstr>Lato Medium</vt:lpstr>
      <vt:lpstr>Lato Semibold</vt:lpstr>
      <vt:lpstr>Office Theme</vt:lpstr>
      <vt:lpstr>Applied Cryptology: Design &amp; Practice  Lecture 1: Introduction, Block Ciphers</vt:lpstr>
      <vt:lpstr>Syllabus/course overview</vt:lpstr>
      <vt:lpstr>What is cryptography?</vt:lpstr>
      <vt:lpstr>Secure communication in the presence of an adversary</vt:lpstr>
      <vt:lpstr>Complexity theoretic view of cryptography</vt:lpstr>
      <vt:lpstr>Cryptographic method: define → construct → reduce</vt:lpstr>
      <vt:lpstr>How exactly should we protect communication?</vt:lpstr>
      <vt:lpstr>Focus of this course</vt:lpstr>
      <vt:lpstr>Let’s begin by studying confidentiality</vt:lpstr>
      <vt:lpstr>Paul Revere’s ride</vt:lpstr>
      <vt:lpstr>Ancient ciphers, and their modern counterparts</vt:lpstr>
      <vt:lpstr>Ancient ciphers, and their modern counterparts</vt:lpstr>
      <vt:lpstr>Block ciphers &amp; their use in symmetric encryption</vt:lpstr>
      <vt:lpstr>Cryptanalysis: brute force</vt:lpstr>
      <vt:lpstr>Cryptanalysis: shortcuts</vt:lpstr>
      <vt:lpstr>Wrapping up: Crypto is multi-disciplinary &amp; impactful</vt:lpstr>
      <vt:lpstr>Crypto Wars: early 20th century</vt:lpstr>
      <vt:lpstr>Crypto Wars: cold war edition</vt:lpstr>
      <vt:lpstr>Crypto, meet the Bill of Rights</vt:lpstr>
      <vt:lpstr>What is cryptography?</vt:lpstr>
      <vt:lpstr>Bruce Schneier’s 4 truths of computer everything security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Mayank Varia</dc:creator>
  <cp:lastModifiedBy>Mayank Varia</cp:lastModifiedBy>
  <cp:revision>421</cp:revision>
  <dcterms:created xsi:type="dcterms:W3CDTF">2015-04-11T12:26:38Z</dcterms:created>
  <dcterms:modified xsi:type="dcterms:W3CDTF">2017-01-23T22:05:06Z</dcterms:modified>
</cp:coreProperties>
</file>