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73" r:id="rId2"/>
    <p:sldId id="429" r:id="rId3"/>
    <p:sldId id="410" r:id="rId4"/>
    <p:sldId id="428" r:id="rId5"/>
    <p:sldId id="409" r:id="rId6"/>
    <p:sldId id="411" r:id="rId7"/>
    <p:sldId id="388" r:id="rId8"/>
    <p:sldId id="412" r:id="rId9"/>
    <p:sldId id="408" r:id="rId10"/>
    <p:sldId id="431" r:id="rId11"/>
    <p:sldId id="432" r:id="rId12"/>
    <p:sldId id="433" r:id="rId13"/>
    <p:sldId id="413" r:id="rId14"/>
    <p:sldId id="414" r:id="rId15"/>
    <p:sldId id="418" r:id="rId16"/>
    <p:sldId id="416" r:id="rId17"/>
    <p:sldId id="420" r:id="rId18"/>
    <p:sldId id="422" r:id="rId19"/>
    <p:sldId id="421" r:id="rId20"/>
    <p:sldId id="423" r:id="rId21"/>
    <p:sldId id="424" r:id="rId22"/>
    <p:sldId id="426" r:id="rId23"/>
    <p:sldId id="430" r:id="rId24"/>
    <p:sldId id="406" r:id="rId25"/>
    <p:sldId id="415" r:id="rId26"/>
    <p:sldId id="42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84717" autoAdjust="0"/>
  </p:normalViewPr>
  <p:slideViewPr>
    <p:cSldViewPr snapToGrid="0" snapToObjects="1">
      <p:cViewPr varScale="1">
        <p:scale>
          <a:sx n="78" d="100"/>
          <a:sy n="78" d="100"/>
        </p:scale>
        <p:origin x="52" y="100"/>
      </p:cViewPr>
      <p:guideLst>
        <p:guide orient="horz" pos="2160"/>
        <p:guide pos="3840"/>
      </p:guideLst>
    </p:cSldViewPr>
  </p:slideViewPr>
  <p:notesTextViewPr>
    <p:cViewPr>
      <p:scale>
        <a:sx n="100" d="100"/>
        <a:sy n="100" d="100"/>
      </p:scale>
      <p:origin x="0" y="0"/>
    </p:cViewPr>
  </p:notesTextViewPr>
  <p:sorterViewPr>
    <p:cViewPr>
      <p:scale>
        <a:sx n="227" d="100"/>
        <a:sy n="227" d="100"/>
      </p:scale>
      <p:origin x="0" y="0"/>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1/29/2017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85931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 value is often called an “initialization vector” or “counter”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127057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Wikipedia article for more information</a:t>
            </a:r>
          </a:p>
          <a:p>
            <a:endParaRPr lang="en-US" dirty="0" smtClean="0"/>
          </a:p>
          <a:p>
            <a:r>
              <a:rPr lang="en-US" dirty="0" smtClean="0"/>
              <a:t>Modern reinterpretation is due to Katz-Lindell. Compare with perfect (information-theoretic) secrecy.</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127149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Wikipedia article for more information</a:t>
            </a:r>
          </a:p>
          <a:p>
            <a:endParaRPr lang="en-US" dirty="0" smtClean="0"/>
          </a:p>
          <a:p>
            <a:r>
              <a:rPr lang="en-US" dirty="0" smtClean="0"/>
              <a:t>Compare with "security by obscurity": the idea isn't so much to have no secrets, or for your algorithm not to be obscure in some way. But, you should understand which pieces may be understood by your adversary, and ensure that everything else is easy to change if necessary.</a:t>
            </a:r>
          </a:p>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25</a:t>
            </a:fld>
            <a:endParaRPr lang="en-US"/>
          </a:p>
        </p:txBody>
      </p:sp>
    </p:spTree>
    <p:extLst>
      <p:ext uri="{BB962C8B-B14F-4D97-AF65-F5344CB8AC3E}">
        <p14:creationId xmlns:p14="http://schemas.microsoft.com/office/powerpoint/2010/main" val="404948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round structure provides a tunable security parameter.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Our hope is that AES with a randomly-chosen key </a:t>
            </a:r>
            <a:r>
              <a:rPr lang="en-US" smtClean="0"/>
              <a:t>is pseudorandom</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371869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Shannon’s many excellent papers for more details</a:t>
            </a:r>
          </a:p>
          <a:p>
            <a:pPr marL="171450" indent="-171450">
              <a:buFontTx/>
              <a:buChar char="-"/>
            </a:pPr>
            <a:r>
              <a:rPr lang="en-US" dirty="0" smtClean="0"/>
              <a:t>Communication Theory of Secrecy Systems</a:t>
            </a:r>
          </a:p>
          <a:p>
            <a:pPr marL="171450" indent="-171450">
              <a:buFontTx/>
              <a:buChar char="-"/>
            </a:pPr>
            <a:r>
              <a:rPr lang="en-US" dirty="0" smtClean="0"/>
              <a:t>A Mathematical Theory of Communication</a:t>
            </a:r>
          </a:p>
          <a:p>
            <a:pPr marL="171450" indent="-171450">
              <a:buFontTx/>
              <a:buChar char="-"/>
            </a:pPr>
            <a:r>
              <a:rPr lang="en-US" dirty="0" smtClean="0"/>
              <a:t>A Mathematical</a:t>
            </a:r>
            <a:r>
              <a:rPr lang="en-US" baseline="0" dirty="0" smtClean="0"/>
              <a:t> Theory of Cryptography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167331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have the key </a:t>
            </a:r>
            <a:r>
              <a:rPr lang="en-US" dirty="0" err="1" smtClean="0"/>
              <a:t>xor</a:t>
            </a:r>
            <a:r>
              <a:rPr lang="en-US" dirty="0" smtClean="0"/>
              <a:t> steps at the beginning/end of the cipher?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30136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dirty="0" smtClean="0"/>
              <a:t>this argument is entirely key-independent. Hence, it doesn’t rely upon confusion at all.</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344246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346302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Icons from https://www.iconfinder.com/iconsets/user-pictures</a:t>
            </a:r>
          </a:p>
          <a:p>
            <a:endParaRPr lang="en-US" dirty="0" smtClean="0"/>
          </a:p>
          <a:p>
            <a:r>
              <a:rPr lang="en-US" dirty="0" smtClean="0"/>
              <a:t>How to make this guarantee? Need a unique string!</a:t>
            </a:r>
          </a:p>
        </p:txBody>
      </p:sp>
      <p:sp>
        <p:nvSpPr>
          <p:cNvPr id="4" name="Slide Number Placeholder 3"/>
          <p:cNvSpPr>
            <a:spLocks noGrp="1"/>
          </p:cNvSpPr>
          <p:nvPr>
            <p:ph type="sldNum" sz="quarter" idx="10"/>
          </p:nvPr>
        </p:nvSpPr>
        <p:spPr/>
        <p:txBody>
          <a:bodyPr/>
          <a:lstStyle/>
          <a:p>
            <a:fld id="{97A79C69-7037-BE4C-9719-0C264A566437}" type="slidenum">
              <a:rPr lang="en-US" smtClean="0"/>
              <a:t>17</a:t>
            </a:fld>
            <a:endParaRPr lang="en-US"/>
          </a:p>
        </p:txBody>
      </p:sp>
    </p:spTree>
    <p:extLst>
      <p:ext uri="{BB962C8B-B14F-4D97-AF65-F5344CB8AC3E}">
        <p14:creationId xmlns:p14="http://schemas.microsoft.com/office/powerpoint/2010/main" val="217027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deem any single string (e.g., 0110100110) to be pseudorandom or not. Instead, we study the </a:t>
            </a:r>
            <a:r>
              <a:rPr lang="en-US" i="1" dirty="0" smtClean="0"/>
              <a:t>process</a:t>
            </a:r>
            <a:r>
              <a:rPr lang="en-US" dirty="0" smtClean="0"/>
              <a:t> by which a distribution over strings is produced.</a:t>
            </a:r>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32651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 value is often called an “initialization vector”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177415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3: Encrypting by enciphering</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Announcements</a:t>
            </a:r>
          </a:p>
          <a:p>
            <a:r>
              <a:rPr lang="en-US" sz="2800" dirty="0" smtClean="0"/>
              <a:t>Problem Set 1 </a:t>
            </a:r>
            <a:r>
              <a:rPr lang="en-US" sz="2800" dirty="0" smtClean="0"/>
              <a:t>due on Thursday at 9pm</a:t>
            </a:r>
          </a:p>
          <a:p>
            <a:pPr lvl="1"/>
            <a:r>
              <a:rPr lang="en-US" sz="2400" dirty="0" smtClean="0"/>
              <a:t>Start early!</a:t>
            </a:r>
            <a:endParaRPr lang="en-US" sz="2400" dirty="0" smtClean="0"/>
          </a:p>
          <a:p>
            <a:r>
              <a:rPr lang="en-US" sz="2800" dirty="0" smtClean="0"/>
              <a:t>Abbreviated office hours Tuesday: 12pm to 1:30pm</a:t>
            </a:r>
          </a:p>
          <a:p>
            <a:r>
              <a:rPr lang="en-US" sz="2800" dirty="0" smtClean="0"/>
              <a:t>Note </a:t>
            </a:r>
            <a:r>
              <a:rPr lang="en-US" sz="2800" dirty="0" smtClean="0"/>
              <a:t>the late assignment policy, as per the syllabus</a:t>
            </a:r>
          </a:p>
          <a:p>
            <a:pPr lvl="1"/>
            <a:r>
              <a:rPr lang="en-US" sz="2400" dirty="0" smtClean="0"/>
              <a:t>Late problem sets are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not</a:t>
            </a:r>
            <a:r>
              <a:rPr lang="en-US" sz="2400" dirty="0" smtClean="0">
                <a:latin typeface="Lato Heavy" panose="020F0502020204030203" pitchFamily="34" charset="0"/>
                <a:ea typeface="Lato Heavy" panose="020F0502020204030203" pitchFamily="34" charset="0"/>
                <a:cs typeface="Lato Heavy" panose="020F0502020204030203" pitchFamily="34" charset="0"/>
              </a:rPr>
              <a:t> </a:t>
            </a:r>
            <a:r>
              <a:rPr lang="en-US" sz="2400" dirty="0" smtClean="0"/>
              <a:t>accepted </a:t>
            </a:r>
            <a:r>
              <a:rPr lang="en-US" sz="2400" dirty="0" smtClean="0"/>
              <a:t>(I want </a:t>
            </a:r>
            <a:r>
              <a:rPr lang="en-US" sz="2400" dirty="0" smtClean="0"/>
              <a:t>to return solution sets asap)</a:t>
            </a:r>
          </a:p>
          <a:p>
            <a:pPr lvl="1"/>
            <a:r>
              <a:rPr lang="en-US" sz="2400" dirty="0" smtClean="0"/>
              <a:t>I will drop your lowest 2 problem sets from your final grade</a:t>
            </a:r>
          </a:p>
          <a:p>
            <a:r>
              <a:rPr lang="en-US" sz="2800" dirty="0" smtClean="0"/>
              <a:t>Strongly recommend that you begin the assignment early!</a:t>
            </a:r>
          </a:p>
          <a:p>
            <a:r>
              <a:rPr lang="en-US" sz="2800" dirty="0" smtClean="0"/>
              <a:t>Piazza course schedule updated with two papers to read in week </a:t>
            </a:r>
            <a:r>
              <a:rPr lang="en-US" sz="2800" dirty="0" smtClean="0"/>
              <a:t>2</a:t>
            </a:r>
          </a:p>
        </p:txBody>
      </p:sp>
    </p:spTree>
    <p:extLst>
      <p:ext uri="{BB962C8B-B14F-4D97-AF65-F5344CB8AC3E}">
        <p14:creationId xmlns:p14="http://schemas.microsoft.com/office/powerpoint/2010/main" val="168474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components</a:t>
            </a:r>
            <a:endParaRPr lang="en-US" dirty="0"/>
          </a:p>
        </p:txBody>
      </p:sp>
      <p:sp>
        <p:nvSpPr>
          <p:cNvPr id="5" name="Rectangle 4"/>
          <p:cNvSpPr/>
          <p:nvPr/>
        </p:nvSpPr>
        <p:spPr bwMode="auto">
          <a:xfrm>
            <a:off x="726723" y="3454992"/>
            <a:ext cx="4000549" cy="588316"/>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smtClean="0">
                <a:latin typeface="Lato Medium" panose="020F0502020204030203" pitchFamily="34" charset="0"/>
                <a:ea typeface="Lato Medium" panose="020F0502020204030203" pitchFamily="34" charset="0"/>
                <a:cs typeface="Lato Medium" panose="020F0502020204030203" pitchFamily="34" charset="0"/>
              </a:rPr>
              <a:t>ShiftRows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Rectangle 5"/>
          <p:cNvSpPr/>
          <p:nvPr/>
        </p:nvSpPr>
        <p:spPr bwMode="auto">
          <a:xfrm>
            <a:off x="726721" y="1102109"/>
            <a:ext cx="4000549" cy="588316"/>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smtClean="0">
                <a:latin typeface="Lato Medium" panose="020F0502020204030203" pitchFamily="34" charset="0"/>
                <a:ea typeface="Lato Medium" panose="020F0502020204030203" pitchFamily="34" charset="0"/>
                <a:cs typeface="Lato Medium" panose="020F0502020204030203" pitchFamily="34" charset="0"/>
              </a:rPr>
              <a:t>16 byte state</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8" name="Group 7"/>
          <p:cNvGrpSpPr/>
          <p:nvPr/>
        </p:nvGrpSpPr>
        <p:grpSpPr>
          <a:xfrm>
            <a:off x="726723" y="4631432"/>
            <a:ext cx="4000545" cy="589268"/>
            <a:chOff x="4223006" y="4208172"/>
            <a:chExt cx="3108958" cy="457940"/>
          </a:xfrm>
        </p:grpSpPr>
        <p:sp>
          <p:nvSpPr>
            <p:cNvPr id="9" name="Rectangle 8"/>
            <p:cNvSpPr/>
            <p:nvPr/>
          </p:nvSpPr>
          <p:spPr bwMode="auto">
            <a:xfrm>
              <a:off x="4223006" y="420891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Rectangle 9"/>
            <p:cNvSpPr/>
            <p:nvPr/>
          </p:nvSpPr>
          <p:spPr bwMode="auto">
            <a:xfrm>
              <a:off x="5960364" y="420817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TextBox 10"/>
            <p:cNvSpPr txBox="1"/>
            <p:nvPr/>
          </p:nvSpPr>
          <p:spPr>
            <a:xfrm>
              <a:off x="5625085" y="425028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12" name="Group 11"/>
          <p:cNvGrpSpPr/>
          <p:nvPr/>
        </p:nvGrpSpPr>
        <p:grpSpPr>
          <a:xfrm>
            <a:off x="726726" y="2278550"/>
            <a:ext cx="4000545" cy="588316"/>
            <a:chOff x="4223006" y="4728544"/>
            <a:chExt cx="3108958" cy="457200"/>
          </a:xfrm>
        </p:grpSpPr>
        <p:sp>
          <p:nvSpPr>
            <p:cNvPr id="13" name="Rectangle 12"/>
            <p:cNvSpPr>
              <a:spLocks noChangeAspect="1"/>
            </p:cNvSpPr>
            <p:nvPr/>
          </p:nvSpPr>
          <p:spPr bwMode="auto">
            <a:xfrm>
              <a:off x="42230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4" name="Rectangle 13"/>
            <p:cNvSpPr>
              <a:spLocks noChangeAspect="1"/>
            </p:cNvSpPr>
            <p:nvPr/>
          </p:nvSpPr>
          <p:spPr bwMode="auto">
            <a:xfrm>
              <a:off x="51374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5" name="Rectangle 14"/>
            <p:cNvSpPr>
              <a:spLocks noChangeAspect="1"/>
            </p:cNvSpPr>
            <p:nvPr/>
          </p:nvSpPr>
          <p:spPr bwMode="auto">
            <a:xfrm>
              <a:off x="59603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6" name="Rectangle 15"/>
            <p:cNvSpPr>
              <a:spLocks noChangeAspect="1"/>
            </p:cNvSpPr>
            <p:nvPr/>
          </p:nvSpPr>
          <p:spPr bwMode="auto">
            <a:xfrm>
              <a:off x="68747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7" name="TextBox 16"/>
            <p:cNvSpPr txBox="1"/>
            <p:nvPr/>
          </p:nvSpPr>
          <p:spPr>
            <a:xfrm>
              <a:off x="4756406"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8" name="TextBox 17"/>
            <p:cNvSpPr txBox="1"/>
            <p:nvPr/>
          </p:nvSpPr>
          <p:spPr>
            <a:xfrm>
              <a:off x="6493764"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20" name="Group 19"/>
          <p:cNvGrpSpPr/>
          <p:nvPr/>
        </p:nvGrpSpPr>
        <p:grpSpPr>
          <a:xfrm>
            <a:off x="1014950" y="1694277"/>
            <a:ext cx="3414777" cy="588316"/>
            <a:chOff x="924613" y="2597564"/>
            <a:chExt cx="2653738" cy="457200"/>
          </a:xfrm>
        </p:grpSpPr>
        <p:cxnSp>
          <p:nvCxnSpPr>
            <p:cNvPr id="21" name="Straight Arrow Connector 2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2" name="Straight Arrow Connector 2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3" name="Straight Arrow Connector 2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4" name="Straight Arrow Connector 2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0" name="Group 29"/>
          <p:cNvGrpSpPr/>
          <p:nvPr/>
        </p:nvGrpSpPr>
        <p:grpSpPr>
          <a:xfrm>
            <a:off x="1014950" y="2870911"/>
            <a:ext cx="3414777" cy="588316"/>
            <a:chOff x="924613" y="2597564"/>
            <a:chExt cx="2653738" cy="457200"/>
          </a:xfrm>
        </p:grpSpPr>
        <p:cxnSp>
          <p:nvCxnSpPr>
            <p:cNvPr id="31" name="Straight Arrow Connector 3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2" name="Straight Arrow Connector 3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3" name="Straight Arrow Connector 3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4" name="Straight Arrow Connector 3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5" name="Group 34"/>
          <p:cNvGrpSpPr/>
          <p:nvPr/>
        </p:nvGrpSpPr>
        <p:grpSpPr>
          <a:xfrm>
            <a:off x="1014950" y="4047542"/>
            <a:ext cx="3414777" cy="588316"/>
            <a:chOff x="924613" y="2597564"/>
            <a:chExt cx="2653738" cy="457200"/>
          </a:xfrm>
        </p:grpSpPr>
        <p:cxnSp>
          <p:nvCxnSpPr>
            <p:cNvPr id="36" name="Straight Arrow Connector 35"/>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7" name="Straight Arrow Connector 36"/>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8" name="Straight Arrow Connector 37"/>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9" name="Straight Arrow Connector 38"/>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40" name="Group 39"/>
          <p:cNvGrpSpPr/>
          <p:nvPr/>
        </p:nvGrpSpPr>
        <p:grpSpPr>
          <a:xfrm>
            <a:off x="1014950" y="5224175"/>
            <a:ext cx="3414777" cy="588316"/>
            <a:chOff x="924613" y="2597564"/>
            <a:chExt cx="2653738" cy="457200"/>
          </a:xfrm>
        </p:grpSpPr>
        <p:cxnSp>
          <p:nvCxnSpPr>
            <p:cNvPr id="41" name="Straight Arrow Connector 4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2" name="Straight Arrow Connector 4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3" name="Straight Arrow Connector 4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4" name="Straight Arrow Connector 4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sp>
        <p:nvSpPr>
          <p:cNvPr id="49" name="TextBox 48"/>
          <p:cNvSpPr txBox="1"/>
          <p:nvPr/>
        </p:nvSpPr>
        <p:spPr>
          <a:xfrm>
            <a:off x="5397432" y="1102109"/>
            <a:ext cx="5824030" cy="1077218"/>
          </a:xfrm>
          <a:prstGeom prst="rect">
            <a:avLst/>
          </a:prstGeom>
          <a:noFill/>
        </p:spPr>
        <p:txBody>
          <a:bodyPr wrap="none" lIns="0" rtlCol="0">
            <a:spAutoFit/>
          </a:bodyPr>
          <a:lstStyle/>
          <a:p>
            <a:r>
              <a:rPr lang="en-US" sz="3200" dirty="0">
                <a:solidFill>
                  <a:schemeClr val="accent3">
                    <a:lumMod val="50000"/>
                  </a:schemeClr>
                </a:solidFill>
                <a:latin typeface="Lato Heavy"/>
                <a:cs typeface="Lato Heavy"/>
              </a:rPr>
              <a:t>❶ </a:t>
            </a:r>
            <a:r>
              <a:rPr lang="en-US" sz="3200" dirty="0" err="1" smtClean="0">
                <a:solidFill>
                  <a:schemeClr val="accent3">
                    <a:lumMod val="50000"/>
                  </a:schemeClr>
                </a:solidFill>
                <a:latin typeface="Lato Heavy"/>
                <a:cs typeface="Lato Heavy"/>
              </a:rPr>
              <a:t>SubBytes</a:t>
            </a:r>
            <a:endParaRPr lang="en-US" sz="3200" dirty="0">
              <a:solidFill>
                <a:schemeClr val="accent3">
                  <a:lumMod val="50000"/>
                </a:schemeClr>
              </a:solidFill>
              <a:latin typeface="Lato Heavy"/>
              <a:cs typeface="Lato Heavy"/>
            </a:endParaRPr>
          </a:p>
          <a:p>
            <a:r>
              <a:rPr lang="en-US" sz="3200" dirty="0">
                <a:solidFill>
                  <a:schemeClr val="bg1"/>
                </a:solidFill>
                <a:latin typeface="Lato Heavy"/>
                <a:cs typeface="Lato Heavy"/>
              </a:rPr>
              <a:t>❶ </a:t>
            </a:r>
            <a:r>
              <a:rPr lang="en-US" sz="2800" dirty="0" smtClean="0">
                <a:latin typeface="Lato Medium"/>
                <a:cs typeface="Lato Medium"/>
              </a:rPr>
              <a:t>Table lookup, one byte at a time</a:t>
            </a:r>
            <a:endParaRPr lang="en-US" sz="2800" dirty="0">
              <a:latin typeface="Lato Medium"/>
              <a:cs typeface="Lato Medium"/>
            </a:endParaRPr>
          </a:p>
        </p:txBody>
      </p:sp>
      <p:cxnSp>
        <p:nvCxnSpPr>
          <p:cNvPr id="52" name="Straight Arrow Connector 51"/>
          <p:cNvCxnSpPr/>
          <p:nvPr/>
        </p:nvCxnSpPr>
        <p:spPr>
          <a:xfrm>
            <a:off x="4727275" y="2572535"/>
            <a:ext cx="670157" cy="0"/>
          </a:xfrm>
          <a:prstGeom prst="straightConnector1">
            <a:avLst/>
          </a:prstGeom>
          <a:ln w="19050" cmpd="sng">
            <a:solidFill>
              <a:schemeClr val="tx1">
                <a:lumMod val="50000"/>
                <a:lumOff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bwMode="auto">
          <a:xfrm>
            <a:off x="726726" y="5812491"/>
            <a:ext cx="4000549" cy="588316"/>
          </a:xfrm>
          <a:prstGeom prst="rect">
            <a:avLst/>
          </a:prstGeom>
          <a:solidFill>
            <a:schemeClr val="bg1">
              <a:lumMod val="6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a:latin typeface="Lato Medium" panose="020F0502020204030203" pitchFamily="34" charset="0"/>
                <a:ea typeface="Lato Medium" panose="020F0502020204030203" pitchFamily="34" charset="0"/>
                <a:cs typeface="Lato Medium" panose="020F0502020204030203" pitchFamily="34" charset="0"/>
              </a:rPr>
              <a:t>16 byte state</a:t>
            </a:r>
          </a:p>
        </p:txBody>
      </p:sp>
      <p:pic>
        <p:nvPicPr>
          <p:cNvPr id="3" name="Picture 2"/>
          <p:cNvPicPr>
            <a:picLocks noChangeAspect="1"/>
          </p:cNvPicPr>
          <p:nvPr/>
        </p:nvPicPr>
        <p:blipFill rotWithShape="1">
          <a:blip r:embed="rId2"/>
          <a:srcRect r="603"/>
          <a:stretch/>
        </p:blipFill>
        <p:spPr>
          <a:xfrm>
            <a:off x="5397430" y="2117772"/>
            <a:ext cx="5583996" cy="4659786"/>
          </a:xfrm>
          <a:prstGeom prst="rect">
            <a:avLst/>
          </a:prstGeom>
        </p:spPr>
      </p:pic>
    </p:spTree>
    <p:extLst>
      <p:ext uri="{BB962C8B-B14F-4D97-AF65-F5344CB8AC3E}">
        <p14:creationId xmlns:p14="http://schemas.microsoft.com/office/powerpoint/2010/main" val="2694353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components</a:t>
            </a:r>
            <a:endParaRPr lang="en-US" dirty="0"/>
          </a:p>
        </p:txBody>
      </p:sp>
      <p:sp>
        <p:nvSpPr>
          <p:cNvPr id="5" name="Rectangle 4"/>
          <p:cNvSpPr/>
          <p:nvPr/>
        </p:nvSpPr>
        <p:spPr bwMode="auto">
          <a:xfrm>
            <a:off x="726723" y="3454992"/>
            <a:ext cx="4000549" cy="588316"/>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smtClean="0">
                <a:latin typeface="Lato Medium" panose="020F0502020204030203" pitchFamily="34" charset="0"/>
                <a:ea typeface="Lato Medium" panose="020F0502020204030203" pitchFamily="34" charset="0"/>
                <a:cs typeface="Lato Medium" panose="020F0502020204030203" pitchFamily="34" charset="0"/>
              </a:rPr>
              <a:t>ShiftRows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Rectangle 5"/>
          <p:cNvSpPr/>
          <p:nvPr/>
        </p:nvSpPr>
        <p:spPr bwMode="auto">
          <a:xfrm>
            <a:off x="726721" y="1102109"/>
            <a:ext cx="4000549" cy="588316"/>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a:latin typeface="Lato Medium" panose="020F0502020204030203" pitchFamily="34" charset="0"/>
                <a:ea typeface="Lato Medium" panose="020F0502020204030203" pitchFamily="34" charset="0"/>
                <a:cs typeface="Lato Medium" panose="020F0502020204030203" pitchFamily="34" charset="0"/>
              </a:rPr>
              <a:t>16 byte state</a:t>
            </a:r>
          </a:p>
        </p:txBody>
      </p:sp>
      <p:grpSp>
        <p:nvGrpSpPr>
          <p:cNvPr id="8" name="Group 7"/>
          <p:cNvGrpSpPr/>
          <p:nvPr/>
        </p:nvGrpSpPr>
        <p:grpSpPr>
          <a:xfrm>
            <a:off x="726723" y="4631432"/>
            <a:ext cx="4000545" cy="589268"/>
            <a:chOff x="4223006" y="4208172"/>
            <a:chExt cx="3108958" cy="457940"/>
          </a:xfrm>
        </p:grpSpPr>
        <p:sp>
          <p:nvSpPr>
            <p:cNvPr id="9" name="Rectangle 8"/>
            <p:cNvSpPr/>
            <p:nvPr/>
          </p:nvSpPr>
          <p:spPr bwMode="auto">
            <a:xfrm>
              <a:off x="4223006" y="420891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smtClean="0">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Rectangle 9"/>
            <p:cNvSpPr/>
            <p:nvPr/>
          </p:nvSpPr>
          <p:spPr bwMode="auto">
            <a:xfrm>
              <a:off x="5960364" y="420817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TextBox 10"/>
            <p:cNvSpPr txBox="1"/>
            <p:nvPr/>
          </p:nvSpPr>
          <p:spPr>
            <a:xfrm>
              <a:off x="5625085" y="425028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12" name="Group 11"/>
          <p:cNvGrpSpPr/>
          <p:nvPr/>
        </p:nvGrpSpPr>
        <p:grpSpPr>
          <a:xfrm>
            <a:off x="726726" y="2278550"/>
            <a:ext cx="4000545" cy="588316"/>
            <a:chOff x="4223006" y="4728544"/>
            <a:chExt cx="3108958" cy="457200"/>
          </a:xfrm>
        </p:grpSpPr>
        <p:sp>
          <p:nvSpPr>
            <p:cNvPr id="13" name="Rectangle 12"/>
            <p:cNvSpPr>
              <a:spLocks noChangeAspect="1"/>
            </p:cNvSpPr>
            <p:nvPr/>
          </p:nvSpPr>
          <p:spPr bwMode="auto">
            <a:xfrm>
              <a:off x="42230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4" name="Rectangle 13"/>
            <p:cNvSpPr>
              <a:spLocks noChangeAspect="1"/>
            </p:cNvSpPr>
            <p:nvPr/>
          </p:nvSpPr>
          <p:spPr bwMode="auto">
            <a:xfrm>
              <a:off x="51374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5" name="Rectangle 14"/>
            <p:cNvSpPr>
              <a:spLocks noChangeAspect="1"/>
            </p:cNvSpPr>
            <p:nvPr/>
          </p:nvSpPr>
          <p:spPr bwMode="auto">
            <a:xfrm>
              <a:off x="59603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6" name="Rectangle 15"/>
            <p:cNvSpPr>
              <a:spLocks noChangeAspect="1"/>
            </p:cNvSpPr>
            <p:nvPr/>
          </p:nvSpPr>
          <p:spPr bwMode="auto">
            <a:xfrm>
              <a:off x="68747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7" name="TextBox 16"/>
            <p:cNvSpPr txBox="1"/>
            <p:nvPr/>
          </p:nvSpPr>
          <p:spPr>
            <a:xfrm>
              <a:off x="4756406"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8" name="TextBox 17"/>
            <p:cNvSpPr txBox="1"/>
            <p:nvPr/>
          </p:nvSpPr>
          <p:spPr>
            <a:xfrm>
              <a:off x="6493764"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20" name="Group 19"/>
          <p:cNvGrpSpPr/>
          <p:nvPr/>
        </p:nvGrpSpPr>
        <p:grpSpPr>
          <a:xfrm>
            <a:off x="1014950" y="1694277"/>
            <a:ext cx="3414777" cy="588316"/>
            <a:chOff x="924613" y="2597564"/>
            <a:chExt cx="2653738" cy="457200"/>
          </a:xfrm>
        </p:grpSpPr>
        <p:cxnSp>
          <p:nvCxnSpPr>
            <p:cNvPr id="21" name="Straight Arrow Connector 2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2" name="Straight Arrow Connector 2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3" name="Straight Arrow Connector 2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4" name="Straight Arrow Connector 2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0" name="Group 29"/>
          <p:cNvGrpSpPr/>
          <p:nvPr/>
        </p:nvGrpSpPr>
        <p:grpSpPr>
          <a:xfrm>
            <a:off x="1014950" y="2870911"/>
            <a:ext cx="3414777" cy="588316"/>
            <a:chOff x="924613" y="2597564"/>
            <a:chExt cx="2653738" cy="457200"/>
          </a:xfrm>
        </p:grpSpPr>
        <p:cxnSp>
          <p:nvCxnSpPr>
            <p:cNvPr id="31" name="Straight Arrow Connector 3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2" name="Straight Arrow Connector 3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3" name="Straight Arrow Connector 3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4" name="Straight Arrow Connector 3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5" name="Group 34"/>
          <p:cNvGrpSpPr/>
          <p:nvPr/>
        </p:nvGrpSpPr>
        <p:grpSpPr>
          <a:xfrm>
            <a:off x="1014950" y="4047542"/>
            <a:ext cx="3414777" cy="588316"/>
            <a:chOff x="924613" y="2597564"/>
            <a:chExt cx="2653738" cy="457200"/>
          </a:xfrm>
        </p:grpSpPr>
        <p:cxnSp>
          <p:nvCxnSpPr>
            <p:cNvPr id="36" name="Straight Arrow Connector 35"/>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7" name="Straight Arrow Connector 36"/>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8" name="Straight Arrow Connector 37"/>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9" name="Straight Arrow Connector 38"/>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40" name="Group 39"/>
          <p:cNvGrpSpPr/>
          <p:nvPr/>
        </p:nvGrpSpPr>
        <p:grpSpPr>
          <a:xfrm>
            <a:off x="1014950" y="5224175"/>
            <a:ext cx="3414777" cy="588316"/>
            <a:chOff x="924613" y="2597564"/>
            <a:chExt cx="2653738" cy="457200"/>
          </a:xfrm>
        </p:grpSpPr>
        <p:cxnSp>
          <p:nvCxnSpPr>
            <p:cNvPr id="41" name="Straight Arrow Connector 4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2" name="Straight Arrow Connector 4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3" name="Straight Arrow Connector 4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4" name="Straight Arrow Connector 4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sp>
        <p:nvSpPr>
          <p:cNvPr id="49" name="TextBox 48"/>
          <p:cNvSpPr txBox="1"/>
          <p:nvPr/>
        </p:nvSpPr>
        <p:spPr>
          <a:xfrm>
            <a:off x="5397432" y="3602508"/>
            <a:ext cx="4401205" cy="1077218"/>
          </a:xfrm>
          <a:prstGeom prst="rect">
            <a:avLst/>
          </a:prstGeom>
          <a:noFill/>
        </p:spPr>
        <p:txBody>
          <a:bodyPr wrap="none" lIns="0" rtlCol="0">
            <a:spAutoFit/>
          </a:bodyPr>
          <a:lstStyle/>
          <a:p>
            <a:pPr>
              <a:spcBef>
                <a:spcPts val="2200"/>
              </a:spcBef>
            </a:pPr>
            <a:r>
              <a:rPr lang="en-US" sz="3200" dirty="0">
                <a:solidFill>
                  <a:schemeClr val="accent1">
                    <a:lumMod val="50000"/>
                  </a:schemeClr>
                </a:solidFill>
                <a:latin typeface="Lato Heavy"/>
                <a:cs typeface="Lato Heavy"/>
              </a:rPr>
              <a:t>❷ </a:t>
            </a:r>
            <a:r>
              <a:rPr lang="en-US" sz="3200" dirty="0" err="1" smtClean="0">
                <a:solidFill>
                  <a:schemeClr val="accent1">
                    <a:lumMod val="50000"/>
                  </a:schemeClr>
                </a:solidFill>
                <a:latin typeface="Lato Heavy"/>
                <a:cs typeface="Lato Heavy"/>
              </a:rPr>
              <a:t>ShiftRows</a:t>
            </a:r>
            <a:endParaRPr lang="en-US" sz="3200" dirty="0">
              <a:solidFill>
                <a:schemeClr val="accent1">
                  <a:lumMod val="50000"/>
                </a:schemeClr>
              </a:solidFill>
              <a:latin typeface="Lato Heavy"/>
              <a:cs typeface="Lato Heavy"/>
            </a:endParaRPr>
          </a:p>
          <a:p>
            <a:r>
              <a:rPr lang="en-US" sz="3200" dirty="0" smtClean="0">
                <a:solidFill>
                  <a:schemeClr val="bg1"/>
                </a:solidFill>
                <a:latin typeface="Lato Heavy"/>
                <a:cs typeface="Lato Heavy"/>
              </a:rPr>
              <a:t>❶ </a:t>
            </a:r>
            <a:r>
              <a:rPr lang="en-US" sz="2800" dirty="0" smtClean="0">
                <a:latin typeface="Lato Medium"/>
                <a:cs typeface="Lato Medium"/>
              </a:rPr>
              <a:t>Byte-wise transposition</a:t>
            </a:r>
            <a:endParaRPr lang="en-US" sz="2800" dirty="0">
              <a:latin typeface="Lato Medium"/>
              <a:cs typeface="Lato Medium"/>
            </a:endParaRPr>
          </a:p>
        </p:txBody>
      </p:sp>
      <p:cxnSp>
        <p:nvCxnSpPr>
          <p:cNvPr id="52" name="Straight Arrow Connector 51"/>
          <p:cNvCxnSpPr/>
          <p:nvPr/>
        </p:nvCxnSpPr>
        <p:spPr>
          <a:xfrm>
            <a:off x="4727275" y="3932173"/>
            <a:ext cx="670157" cy="0"/>
          </a:xfrm>
          <a:prstGeom prst="straightConnector1">
            <a:avLst/>
          </a:prstGeom>
          <a:ln w="19050" cmpd="sng">
            <a:solidFill>
              <a:schemeClr val="tx1">
                <a:lumMod val="50000"/>
                <a:lumOff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bwMode="auto">
          <a:xfrm>
            <a:off x="726726" y="5812491"/>
            <a:ext cx="4000549" cy="588316"/>
          </a:xfrm>
          <a:prstGeom prst="rect">
            <a:avLst/>
          </a:prstGeom>
          <a:solidFill>
            <a:schemeClr val="bg1">
              <a:lumMod val="6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a:latin typeface="Lato Medium" panose="020F0502020204030203" pitchFamily="34" charset="0"/>
                <a:ea typeface="Lato Medium" panose="020F0502020204030203" pitchFamily="34" charset="0"/>
                <a:cs typeface="Lato Medium" panose="020F0502020204030203" pitchFamily="34" charset="0"/>
              </a:rPr>
              <a:t>16 byte state</a:t>
            </a:r>
          </a:p>
        </p:txBody>
      </p:sp>
      <p:pic>
        <p:nvPicPr>
          <p:cNvPr id="4" name="Picture 3"/>
          <p:cNvPicPr>
            <a:picLocks noChangeAspect="1"/>
          </p:cNvPicPr>
          <p:nvPr/>
        </p:nvPicPr>
        <p:blipFill rotWithShape="1">
          <a:blip r:embed="rId2"/>
          <a:srcRect t="1" b="1284"/>
          <a:stretch/>
        </p:blipFill>
        <p:spPr>
          <a:xfrm>
            <a:off x="5397431" y="1102110"/>
            <a:ext cx="6067075" cy="2232610"/>
          </a:xfrm>
          <a:prstGeom prst="rect">
            <a:avLst/>
          </a:prstGeom>
        </p:spPr>
      </p:pic>
    </p:spTree>
    <p:extLst>
      <p:ext uri="{BB962C8B-B14F-4D97-AF65-F5344CB8AC3E}">
        <p14:creationId xmlns:p14="http://schemas.microsoft.com/office/powerpoint/2010/main" val="3062000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components</a:t>
            </a:r>
            <a:endParaRPr lang="en-US" dirty="0"/>
          </a:p>
        </p:txBody>
      </p:sp>
      <p:sp>
        <p:nvSpPr>
          <p:cNvPr id="5" name="Rectangle 4"/>
          <p:cNvSpPr/>
          <p:nvPr/>
        </p:nvSpPr>
        <p:spPr bwMode="auto">
          <a:xfrm>
            <a:off x="726723" y="3454992"/>
            <a:ext cx="4000549" cy="588316"/>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smtClean="0">
                <a:latin typeface="Lato Medium" panose="020F0502020204030203" pitchFamily="34" charset="0"/>
                <a:ea typeface="Lato Medium" panose="020F0502020204030203" pitchFamily="34" charset="0"/>
                <a:cs typeface="Lato Medium" panose="020F0502020204030203" pitchFamily="34" charset="0"/>
              </a:rPr>
              <a:t>ShiftRows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 name="Rectangle 5"/>
          <p:cNvSpPr/>
          <p:nvPr/>
        </p:nvSpPr>
        <p:spPr bwMode="auto">
          <a:xfrm>
            <a:off x="726721" y="1102109"/>
            <a:ext cx="4000549" cy="588316"/>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a:latin typeface="Lato Medium" panose="020F0502020204030203" pitchFamily="34" charset="0"/>
                <a:ea typeface="Lato Medium" panose="020F0502020204030203" pitchFamily="34" charset="0"/>
                <a:cs typeface="Lato Medium" panose="020F0502020204030203" pitchFamily="34" charset="0"/>
              </a:rPr>
              <a:t>16 byte state</a:t>
            </a:r>
          </a:p>
        </p:txBody>
      </p:sp>
      <p:grpSp>
        <p:nvGrpSpPr>
          <p:cNvPr id="8" name="Group 7"/>
          <p:cNvGrpSpPr/>
          <p:nvPr/>
        </p:nvGrpSpPr>
        <p:grpSpPr>
          <a:xfrm>
            <a:off x="726723" y="4631432"/>
            <a:ext cx="4000545" cy="589268"/>
            <a:chOff x="4223006" y="4208172"/>
            <a:chExt cx="3108958" cy="457940"/>
          </a:xfrm>
        </p:grpSpPr>
        <p:sp>
          <p:nvSpPr>
            <p:cNvPr id="9" name="Rectangle 8"/>
            <p:cNvSpPr/>
            <p:nvPr/>
          </p:nvSpPr>
          <p:spPr bwMode="auto">
            <a:xfrm>
              <a:off x="4223006" y="420891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smtClean="0">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0" name="Rectangle 9"/>
            <p:cNvSpPr/>
            <p:nvPr/>
          </p:nvSpPr>
          <p:spPr bwMode="auto">
            <a:xfrm>
              <a:off x="5960364" y="420817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err="1">
                  <a:latin typeface="Lato Medium" panose="020F0502020204030203" pitchFamily="34" charset="0"/>
                  <a:ea typeface="Lato Medium" panose="020F0502020204030203" pitchFamily="34" charset="0"/>
                  <a:cs typeface="Lato Medium" panose="020F0502020204030203" pitchFamily="34" charset="0"/>
                </a:rPr>
                <a:t>MixColumns</a:t>
              </a:r>
              <a:endParaRPr lang="en-US" sz="24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TextBox 10"/>
            <p:cNvSpPr txBox="1"/>
            <p:nvPr/>
          </p:nvSpPr>
          <p:spPr>
            <a:xfrm>
              <a:off x="5625085" y="425028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12" name="Group 11"/>
          <p:cNvGrpSpPr/>
          <p:nvPr/>
        </p:nvGrpSpPr>
        <p:grpSpPr>
          <a:xfrm>
            <a:off x="726726" y="2278550"/>
            <a:ext cx="4000545" cy="588316"/>
            <a:chOff x="4223006" y="4728544"/>
            <a:chExt cx="3108958" cy="457200"/>
          </a:xfrm>
        </p:grpSpPr>
        <p:sp>
          <p:nvSpPr>
            <p:cNvPr id="13" name="Rectangle 12"/>
            <p:cNvSpPr>
              <a:spLocks noChangeAspect="1"/>
            </p:cNvSpPr>
            <p:nvPr/>
          </p:nvSpPr>
          <p:spPr bwMode="auto">
            <a:xfrm>
              <a:off x="42230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4" name="Rectangle 13"/>
            <p:cNvSpPr>
              <a:spLocks noChangeAspect="1"/>
            </p:cNvSpPr>
            <p:nvPr/>
          </p:nvSpPr>
          <p:spPr bwMode="auto">
            <a:xfrm>
              <a:off x="51374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5" name="Rectangle 14"/>
            <p:cNvSpPr>
              <a:spLocks noChangeAspect="1"/>
            </p:cNvSpPr>
            <p:nvPr/>
          </p:nvSpPr>
          <p:spPr bwMode="auto">
            <a:xfrm>
              <a:off x="59603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6" name="Rectangle 15"/>
            <p:cNvSpPr>
              <a:spLocks noChangeAspect="1"/>
            </p:cNvSpPr>
            <p:nvPr/>
          </p:nvSpPr>
          <p:spPr bwMode="auto">
            <a:xfrm>
              <a:off x="68747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7" name="TextBox 16"/>
            <p:cNvSpPr txBox="1"/>
            <p:nvPr/>
          </p:nvSpPr>
          <p:spPr>
            <a:xfrm>
              <a:off x="4756406"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8" name="TextBox 17"/>
            <p:cNvSpPr txBox="1"/>
            <p:nvPr/>
          </p:nvSpPr>
          <p:spPr>
            <a:xfrm>
              <a:off x="6493764" y="4764169"/>
              <a:ext cx="304800" cy="287020"/>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20" name="Group 19"/>
          <p:cNvGrpSpPr/>
          <p:nvPr/>
        </p:nvGrpSpPr>
        <p:grpSpPr>
          <a:xfrm>
            <a:off x="1014950" y="1694277"/>
            <a:ext cx="3414777" cy="588316"/>
            <a:chOff x="924613" y="2597564"/>
            <a:chExt cx="2653738" cy="457200"/>
          </a:xfrm>
        </p:grpSpPr>
        <p:cxnSp>
          <p:nvCxnSpPr>
            <p:cNvPr id="21" name="Straight Arrow Connector 2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2" name="Straight Arrow Connector 2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3" name="Straight Arrow Connector 2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4" name="Straight Arrow Connector 2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0" name="Group 29"/>
          <p:cNvGrpSpPr/>
          <p:nvPr/>
        </p:nvGrpSpPr>
        <p:grpSpPr>
          <a:xfrm>
            <a:off x="1014950" y="2870911"/>
            <a:ext cx="3414777" cy="588316"/>
            <a:chOff x="924613" y="2597564"/>
            <a:chExt cx="2653738" cy="457200"/>
          </a:xfrm>
        </p:grpSpPr>
        <p:cxnSp>
          <p:nvCxnSpPr>
            <p:cNvPr id="31" name="Straight Arrow Connector 3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2" name="Straight Arrow Connector 3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3" name="Straight Arrow Connector 3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4" name="Straight Arrow Connector 3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35" name="Group 34"/>
          <p:cNvGrpSpPr/>
          <p:nvPr/>
        </p:nvGrpSpPr>
        <p:grpSpPr>
          <a:xfrm>
            <a:off x="1014950" y="4047542"/>
            <a:ext cx="3414777" cy="588316"/>
            <a:chOff x="924613" y="2597564"/>
            <a:chExt cx="2653738" cy="457200"/>
          </a:xfrm>
        </p:grpSpPr>
        <p:cxnSp>
          <p:nvCxnSpPr>
            <p:cNvPr id="36" name="Straight Arrow Connector 35"/>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7" name="Straight Arrow Connector 36"/>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8" name="Straight Arrow Connector 37"/>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9" name="Straight Arrow Connector 38"/>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40" name="Group 39"/>
          <p:cNvGrpSpPr/>
          <p:nvPr/>
        </p:nvGrpSpPr>
        <p:grpSpPr>
          <a:xfrm>
            <a:off x="1014950" y="5224175"/>
            <a:ext cx="3414777" cy="588316"/>
            <a:chOff x="924613" y="2597564"/>
            <a:chExt cx="2653738" cy="457200"/>
          </a:xfrm>
        </p:grpSpPr>
        <p:cxnSp>
          <p:nvCxnSpPr>
            <p:cNvPr id="41" name="Straight Arrow Connector 40"/>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2" name="Straight Arrow Connector 41"/>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3" name="Straight Arrow Connector 42"/>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4" name="Straight Arrow Connector 43"/>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sp>
        <p:nvSpPr>
          <p:cNvPr id="49" name="TextBox 48"/>
          <p:cNvSpPr txBox="1"/>
          <p:nvPr/>
        </p:nvSpPr>
        <p:spPr>
          <a:xfrm>
            <a:off x="5397432" y="4603163"/>
            <a:ext cx="5693225" cy="1077218"/>
          </a:xfrm>
          <a:prstGeom prst="rect">
            <a:avLst/>
          </a:prstGeom>
          <a:noFill/>
        </p:spPr>
        <p:txBody>
          <a:bodyPr wrap="none" lIns="0" rtlCol="0">
            <a:spAutoFit/>
          </a:bodyPr>
          <a:lstStyle/>
          <a:p>
            <a:pPr>
              <a:spcBef>
                <a:spcPts val="1400"/>
              </a:spcBef>
            </a:pPr>
            <a:r>
              <a:rPr lang="en-US" sz="3200" dirty="0">
                <a:solidFill>
                  <a:schemeClr val="accent6">
                    <a:lumMod val="50000"/>
                  </a:schemeClr>
                </a:solidFill>
                <a:latin typeface="Lato Heavy"/>
                <a:cs typeface="Lato Heavy"/>
              </a:rPr>
              <a:t>❸ </a:t>
            </a:r>
            <a:r>
              <a:rPr lang="en-US" sz="3200" dirty="0" err="1" smtClean="0">
                <a:solidFill>
                  <a:schemeClr val="accent6">
                    <a:lumMod val="50000"/>
                  </a:schemeClr>
                </a:solidFill>
                <a:latin typeface="Lato Heavy"/>
                <a:cs typeface="Lato Heavy"/>
              </a:rPr>
              <a:t>MixColumns</a:t>
            </a:r>
            <a:endParaRPr lang="en-US" sz="3200" dirty="0">
              <a:solidFill>
                <a:schemeClr val="accent6">
                  <a:lumMod val="50000"/>
                </a:schemeClr>
              </a:solidFill>
              <a:latin typeface="Lato Heavy"/>
              <a:cs typeface="Lato Heavy"/>
            </a:endParaRPr>
          </a:p>
          <a:p>
            <a:r>
              <a:rPr lang="en-US" sz="3200" dirty="0" smtClean="0">
                <a:solidFill>
                  <a:schemeClr val="bg1"/>
                </a:solidFill>
                <a:latin typeface="Lato Heavy"/>
                <a:cs typeface="Lato Heavy"/>
              </a:rPr>
              <a:t>❶ </a:t>
            </a:r>
            <a:r>
              <a:rPr lang="en-US" sz="2800" dirty="0" smtClean="0">
                <a:latin typeface="Lato Medium"/>
                <a:cs typeface="Lato Medium"/>
              </a:rPr>
              <a:t>Matrix multiplication in GF(256)</a:t>
            </a:r>
            <a:endParaRPr lang="en-US" sz="2800" dirty="0">
              <a:latin typeface="Lato Medium"/>
              <a:cs typeface="Lato Medium"/>
            </a:endParaRPr>
          </a:p>
        </p:txBody>
      </p:sp>
      <p:cxnSp>
        <p:nvCxnSpPr>
          <p:cNvPr id="52" name="Straight Arrow Connector 51"/>
          <p:cNvCxnSpPr/>
          <p:nvPr/>
        </p:nvCxnSpPr>
        <p:spPr>
          <a:xfrm>
            <a:off x="4727275" y="4932828"/>
            <a:ext cx="670157" cy="0"/>
          </a:xfrm>
          <a:prstGeom prst="straightConnector1">
            <a:avLst/>
          </a:prstGeom>
          <a:ln w="19050" cmpd="sng">
            <a:solidFill>
              <a:schemeClr val="tx1">
                <a:lumMod val="50000"/>
                <a:lumOff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bwMode="auto">
          <a:xfrm>
            <a:off x="726726" y="5812491"/>
            <a:ext cx="4000549" cy="588316"/>
          </a:xfrm>
          <a:prstGeom prst="rect">
            <a:avLst/>
          </a:prstGeom>
          <a:solidFill>
            <a:schemeClr val="bg1">
              <a:lumMod val="6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400" b="1" dirty="0">
                <a:latin typeface="Lato Medium" panose="020F0502020204030203" pitchFamily="34" charset="0"/>
                <a:ea typeface="Lato Medium" panose="020F0502020204030203" pitchFamily="34" charset="0"/>
                <a:cs typeface="Lato Medium" panose="020F0502020204030203" pitchFamily="34" charset="0"/>
              </a:rPr>
              <a:t>16 byte state</a:t>
            </a:r>
          </a:p>
        </p:txBody>
      </p:sp>
      <p:pic>
        <p:nvPicPr>
          <p:cNvPr id="3" name="Picture 2"/>
          <p:cNvPicPr>
            <a:picLocks noChangeAspect="1"/>
          </p:cNvPicPr>
          <p:nvPr/>
        </p:nvPicPr>
        <p:blipFill rotWithShape="1">
          <a:blip r:embed="rId2"/>
          <a:srcRect t="3349" b="2005"/>
          <a:stretch/>
        </p:blipFill>
        <p:spPr>
          <a:xfrm>
            <a:off x="5397432" y="1102109"/>
            <a:ext cx="2436875" cy="1728096"/>
          </a:xfrm>
          <a:prstGeom prst="rect">
            <a:avLst/>
          </a:prstGeom>
        </p:spPr>
      </p:pic>
      <p:pic>
        <p:nvPicPr>
          <p:cNvPr id="7" name="Picture 6"/>
          <p:cNvPicPr>
            <a:picLocks noChangeAspect="1"/>
          </p:cNvPicPr>
          <p:nvPr/>
        </p:nvPicPr>
        <p:blipFill rotWithShape="1">
          <a:blip r:embed="rId3"/>
          <a:srcRect t="17783"/>
          <a:stretch/>
        </p:blipFill>
        <p:spPr>
          <a:xfrm>
            <a:off x="8423384" y="2305490"/>
            <a:ext cx="2228093" cy="2189309"/>
          </a:xfrm>
          <a:prstGeom prst="rect">
            <a:avLst/>
          </a:prstGeom>
        </p:spPr>
      </p:pic>
      <p:cxnSp>
        <p:nvCxnSpPr>
          <p:cNvPr id="25" name="Curved Connector 24"/>
          <p:cNvCxnSpPr>
            <a:endCxn id="3" idx="3"/>
          </p:cNvCxnSpPr>
          <p:nvPr/>
        </p:nvCxnSpPr>
        <p:spPr>
          <a:xfrm rot="10800000">
            <a:off x="7834307" y="1966158"/>
            <a:ext cx="1421836" cy="312393"/>
          </a:xfrm>
          <a:prstGeom prst="curvedConnector3">
            <a:avLst>
              <a:gd name="adj1" fmla="val 250"/>
            </a:avLst>
          </a:prstGeom>
          <a:ln w="31750">
            <a:solidFill>
              <a:schemeClr val="bg1">
                <a:lumMod val="50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90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Avalanching in AES</a:t>
            </a:r>
            <a:endParaRPr lang="en-US" dirty="0"/>
          </a:p>
        </p:txBody>
      </p:sp>
      <p:pic>
        <p:nvPicPr>
          <p:cNvPr id="10" name="Picture 9"/>
          <p:cNvPicPr>
            <a:picLocks noChangeAspect="1"/>
          </p:cNvPicPr>
          <p:nvPr/>
        </p:nvPicPr>
        <p:blipFill>
          <a:blip r:embed="rId3"/>
          <a:stretch>
            <a:fillRect/>
          </a:stretch>
        </p:blipFill>
        <p:spPr>
          <a:xfrm>
            <a:off x="1576264" y="1124043"/>
            <a:ext cx="9039473" cy="4867961"/>
          </a:xfrm>
          <a:prstGeom prst="rect">
            <a:avLst/>
          </a:prstGeom>
        </p:spPr>
      </p:pic>
      <p:sp>
        <p:nvSpPr>
          <p:cNvPr id="11" name="TextBox 10"/>
          <p:cNvSpPr txBox="1"/>
          <p:nvPr/>
        </p:nvSpPr>
        <p:spPr>
          <a:xfrm>
            <a:off x="1111195" y="6289479"/>
            <a:ext cx="9969611" cy="369332"/>
          </a:xfrm>
          <a:prstGeom prst="rect">
            <a:avLst/>
          </a:prstGeom>
          <a:noFill/>
        </p:spPr>
        <p:txBody>
          <a:bodyPr wrap="square" rtlCol="0">
            <a:spAutoFit/>
          </a:bodyPr>
          <a:lstStyle/>
          <a:p>
            <a:pPr algn="ctr"/>
            <a:r>
              <a:rPr lang="en-US" dirty="0">
                <a:latin typeface="Lato Light" panose="020F0502020204030203" pitchFamily="34" charset="0"/>
                <a:ea typeface="Lato Light" panose="020F0502020204030203" pitchFamily="34" charset="0"/>
                <a:cs typeface="Lato Light" panose="020F0502020204030203" pitchFamily="34" charset="0"/>
              </a:rPr>
              <a:t>Source</a:t>
            </a:r>
            <a:r>
              <a:rPr lang="en-US" dirty="0" smtClean="0">
                <a:latin typeface="Lato Light" panose="020F0502020204030203" pitchFamily="34" charset="0"/>
                <a:ea typeface="Lato Light" panose="020F0502020204030203" pitchFamily="34" charset="0"/>
                <a:cs typeface="Lato Light" panose="020F0502020204030203" pitchFamily="34" charset="0"/>
              </a:rPr>
              <a:t>: slide 17 of summerschool-croatia.cs.ru.nl/2014/slides/Advanced </a:t>
            </a:r>
            <a:r>
              <a:rPr lang="en-US" dirty="0">
                <a:latin typeface="Lato Light" panose="020F0502020204030203" pitchFamily="34" charset="0"/>
                <a:ea typeface="Lato Light" panose="020F0502020204030203" pitchFamily="34" charset="0"/>
                <a:cs typeface="Lato Light" panose="020F0502020204030203" pitchFamily="34" charset="0"/>
              </a:rPr>
              <a:t>Encryption Standard.pdf</a:t>
            </a:r>
          </a:p>
        </p:txBody>
      </p:sp>
    </p:spTree>
    <p:extLst>
      <p:ext uri="{BB962C8B-B14F-4D97-AF65-F5344CB8AC3E}">
        <p14:creationId xmlns:p14="http://schemas.microsoft.com/office/powerpoint/2010/main" val="3081438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1928650113"/>
              </p:ext>
            </p:extLst>
          </p:nvPr>
        </p:nvGraphicFramePr>
        <p:xfrm>
          <a:off x="4945135" y="1260560"/>
          <a:ext cx="7116996" cy="1920240"/>
        </p:xfrm>
        <a:graphic>
          <a:graphicData uri="http://schemas.openxmlformats.org/drawingml/2006/table">
            <a:tbl>
              <a:tblPr firstRow="1" bandRow="1">
                <a:tableStyleId>{2D5ABB26-0587-4C30-8999-92F81FD0307C}</a:tableStyleId>
              </a:tblPr>
              <a:tblGrid>
                <a:gridCol w="1822938"/>
                <a:gridCol w="3067693"/>
                <a:gridCol w="2226365"/>
              </a:tblGrid>
              <a:tr h="370840">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24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Bob knows Alice sent </a:t>
                      </a:r>
                      <a:r>
                        <a:rPr lang="en-US" sz="1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18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24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Binding</a:t>
                      </a:r>
                    </a:p>
                    <a:p>
                      <a:r>
                        <a:rPr lang="en-US" sz="18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Eve cannot alter </a:t>
                      </a:r>
                      <a:r>
                        <a:rPr lang="en-US" sz="1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1800"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24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Deniability</a:t>
                      </a:r>
                      <a:endParaRPr lang="en-US" sz="24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endParaRPr>
                    </a:p>
                    <a:p>
                      <a:r>
                        <a:rPr lang="en-US" sz="1800" i="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1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1800" i="1"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24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18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1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4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Today: return to message confidentiality</a:t>
            </a:r>
            <a:endParaRPr lang="en-US" dirty="0"/>
          </a:p>
        </p:txBody>
      </p:sp>
      <p:grpSp>
        <p:nvGrpSpPr>
          <p:cNvPr id="12" name="Group 11"/>
          <p:cNvGrpSpPr/>
          <p:nvPr/>
        </p:nvGrpSpPr>
        <p:grpSpPr>
          <a:xfrm>
            <a:off x="199432" y="816176"/>
            <a:ext cx="4668839" cy="2717438"/>
            <a:chOff x="7313154" y="774338"/>
            <a:chExt cx="4668839" cy="2717438"/>
          </a:xfrm>
        </p:grpSpPr>
        <p:sp>
          <p:nvSpPr>
            <p:cNvPr id="6" name="Right Arrow 5"/>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p:cNvGrpSpPr/>
            <p:nvPr/>
          </p:nvGrpSpPr>
          <p:grpSpPr>
            <a:xfrm>
              <a:off x="8937624" y="1865463"/>
              <a:ext cx="1419898" cy="1626313"/>
              <a:chOff x="8272879" y="2023538"/>
              <a:chExt cx="1419898" cy="1626313"/>
            </a:xfrm>
          </p:grpSpPr>
          <p:sp>
            <p:nvSpPr>
              <p:cNvPr id="7" name="Right Arrow 6"/>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879" y="2229954"/>
                <a:ext cx="1419898" cy="1419897"/>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2095" y="1084359"/>
              <a:ext cx="1419898" cy="14198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154" y="1084358"/>
              <a:ext cx="1419898" cy="1419897"/>
            </a:xfrm>
            <a:prstGeom prst="rect">
              <a:avLst/>
            </a:prstGeom>
          </p:spPr>
        </p:pic>
        <p:pic>
          <p:nvPicPr>
            <p:cNvPr id="1028" name="Picture 4" descr="http://www.iconsdb.com/icons/preview/green/key-x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iconsdb.com/icons/preview/green/key-x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Content Placeholder 7"/>
          <p:cNvSpPr txBox="1">
            <a:spLocks/>
          </p:cNvSpPr>
          <p:nvPr/>
        </p:nvSpPr>
        <p:spPr>
          <a:xfrm>
            <a:off x="609600" y="3919992"/>
            <a:ext cx="5384800" cy="2440747"/>
          </a:xfrm>
          <a:prstGeom prst="rect">
            <a:avLst/>
          </a:prstGeom>
        </p:spPr>
        <p:txBody>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ctr">
              <a:buFont typeface="Arial"/>
              <a:buNone/>
            </a:pPr>
            <a:r>
              <a:rPr lang="en-US" dirty="0" smtClean="0"/>
              <a:t>We informally claimed </a:t>
            </a:r>
            <a:r>
              <a:rPr lang="en-US" dirty="0" smtClean="0">
                <a:latin typeface="Lato Heavy" panose="020F0502020204030203" pitchFamily="34" charset="0"/>
                <a:ea typeface="Lato Heavy" panose="020F0502020204030203" pitchFamily="34" charset="0"/>
                <a:cs typeface="Lato Heavy" panose="020F0502020204030203" pitchFamily="34" charset="0"/>
              </a:rPr>
              <a:t>B</a:t>
            </a:r>
            <a:r>
              <a:rPr lang="en-US" i="1" baseline="-25000" dirty="0" smtClean="0">
                <a:latin typeface="Lato Heavy" panose="020F0502020204030203" pitchFamily="34" charset="0"/>
                <a:ea typeface="Lato Heavy" panose="020F0502020204030203" pitchFamily="34" charset="0"/>
                <a:cs typeface="Lato Heavy" panose="020F0502020204030203" pitchFamily="34" charset="0"/>
              </a:rPr>
              <a:t>K</a:t>
            </a:r>
            <a:r>
              <a:rPr lang="en-US" dirty="0" smtClean="0"/>
              <a:t> suffices if</a:t>
            </a:r>
          </a:p>
          <a:p>
            <a:pPr fontAlgn="ctr"/>
            <a:r>
              <a:rPr lang="en-US" i="1" dirty="0" smtClean="0">
                <a:latin typeface="Lato Heavy" panose="020F0502020204030203" pitchFamily="34" charset="0"/>
                <a:ea typeface="Lato Heavy" panose="020F0502020204030203" pitchFamily="34" charset="0"/>
                <a:cs typeface="Lato Heavy" panose="020F0502020204030203" pitchFamily="34" charset="0"/>
              </a:rPr>
              <a:t>P</a:t>
            </a:r>
            <a:r>
              <a:rPr lang="en-US" dirty="0" smtClean="0"/>
              <a:t> has short, fixed length</a:t>
            </a:r>
            <a:br>
              <a:rPr lang="en-US" dirty="0" smtClean="0"/>
            </a:br>
            <a:r>
              <a:rPr lang="en-US" dirty="0" smtClean="0"/>
              <a:t>(namely, the block cipher’s length)</a:t>
            </a:r>
            <a:endParaRPr lang="en-US" i="1" dirty="0" smtClean="0">
              <a:latin typeface="Lato Heavy" panose="020F0502020204030203" pitchFamily="34" charset="0"/>
              <a:ea typeface="Lato Heavy" panose="020F0502020204030203" pitchFamily="34" charset="0"/>
              <a:cs typeface="Lato Heavy" panose="020F0502020204030203" pitchFamily="34" charset="0"/>
            </a:endParaRPr>
          </a:p>
          <a:p>
            <a:pPr fontAlgn="ctr"/>
            <a:r>
              <a:rPr lang="en-US" dirty="0" smtClean="0"/>
              <a:t>Only one message </a:t>
            </a:r>
            <a:r>
              <a:rPr lang="en-US" i="1" dirty="0" smtClean="0">
                <a:latin typeface="Lato Heavy" panose="020F0502020204030203" pitchFamily="34" charset="0"/>
                <a:ea typeface="Lato Heavy" panose="020F0502020204030203" pitchFamily="34" charset="0"/>
                <a:cs typeface="Lato Heavy" panose="020F0502020204030203" pitchFamily="34" charset="0"/>
              </a:rPr>
              <a:t>P</a:t>
            </a:r>
            <a:r>
              <a:rPr lang="en-US" dirty="0" smtClean="0"/>
              <a:t> to transmit</a:t>
            </a:r>
          </a:p>
          <a:p>
            <a:endParaRPr lang="en-US" dirty="0"/>
          </a:p>
        </p:txBody>
      </p:sp>
      <p:sp>
        <p:nvSpPr>
          <p:cNvPr id="21" name="Content Placeholder 8"/>
          <p:cNvSpPr txBox="1">
            <a:spLocks/>
          </p:cNvSpPr>
          <p:nvPr/>
        </p:nvSpPr>
        <p:spPr>
          <a:xfrm>
            <a:off x="6197600" y="3919992"/>
            <a:ext cx="5384800" cy="2440747"/>
          </a:xfrm>
          <a:prstGeom prst="rect">
            <a:avLst/>
          </a:prstGeom>
        </p:spPr>
        <p:txBody>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Questions</a:t>
            </a:r>
          </a:p>
          <a:p>
            <a:r>
              <a:rPr lang="en-US" dirty="0" smtClean="0"/>
              <a:t>What happens with multiple </a:t>
            </a:r>
            <a:r>
              <a:rPr lang="en-US" i="1" dirty="0" smtClean="0">
                <a:latin typeface="Lato Heavy" panose="020F0502020204030203" pitchFamily="34" charset="0"/>
                <a:ea typeface="Lato Heavy" panose="020F0502020204030203" pitchFamily="34" charset="0"/>
                <a:cs typeface="Lato Heavy" panose="020F0502020204030203" pitchFamily="34" charset="0"/>
              </a:rPr>
              <a:t>P</a:t>
            </a:r>
            <a:r>
              <a:rPr lang="en-US" dirty="0" smtClean="0"/>
              <a:t>s?</a:t>
            </a:r>
          </a:p>
          <a:p>
            <a:r>
              <a:rPr lang="en-US" dirty="0" smtClean="0"/>
              <a:t>How about a long </a:t>
            </a:r>
            <a:r>
              <a:rPr lang="en-US" i="1" dirty="0">
                <a:latin typeface="Lato Heavy" panose="020F0502020204030203" pitchFamily="34" charset="0"/>
                <a:ea typeface="Lato Heavy" panose="020F0502020204030203" pitchFamily="34" charset="0"/>
                <a:cs typeface="Lato Heavy" panose="020F0502020204030203" pitchFamily="34" charset="0"/>
              </a:rPr>
              <a:t>P</a:t>
            </a:r>
            <a:r>
              <a:rPr lang="en-US" dirty="0" smtClean="0"/>
              <a:t>?</a:t>
            </a:r>
          </a:p>
          <a:p>
            <a:r>
              <a:rPr lang="en-US" dirty="0" smtClean="0"/>
              <a:t>What exactly is our goal here?</a:t>
            </a:r>
            <a:br>
              <a:rPr lang="en-US" dirty="0" smtClean="0"/>
            </a:br>
            <a:r>
              <a:rPr lang="en-US" dirty="0" smtClean="0"/>
              <a:t>How can we prove confidentiality?</a:t>
            </a:r>
          </a:p>
        </p:txBody>
      </p:sp>
      <p:sp>
        <p:nvSpPr>
          <p:cNvPr id="3" name="TextBox 2"/>
          <p:cNvSpPr txBox="1"/>
          <p:nvPr/>
        </p:nvSpPr>
        <p:spPr>
          <a:xfrm>
            <a:off x="302461" y="2462863"/>
            <a:ext cx="1213839" cy="830997"/>
          </a:xfrm>
          <a:prstGeom prst="rect">
            <a:avLst/>
          </a:prstGeom>
          <a:noFill/>
        </p:spPr>
        <p:txBody>
          <a:bodyPr wrap="square" rtlCol="0">
            <a:spAutoFit/>
          </a:bodyPr>
          <a:lstStyle/>
          <a:p>
            <a:pPr algn="ctr"/>
            <a:r>
              <a:rPr lang="en-US" sz="2400" dirty="0" smtClean="0">
                <a:ea typeface="Lato Heavy" panose="020F0502020204030203" pitchFamily="34" charset="0"/>
                <a:cs typeface="Lato Heavy" panose="020F0502020204030203" pitchFamily="34" charset="0"/>
              </a:rPr>
              <a:t>private data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P</a:t>
            </a:r>
            <a:endParaRPr lang="en-US" sz="2400" dirty="0"/>
          </a:p>
        </p:txBody>
      </p:sp>
    </p:spTree>
    <p:extLst>
      <p:ext uri="{BB962C8B-B14F-4D97-AF65-F5344CB8AC3E}">
        <p14:creationId xmlns:p14="http://schemas.microsoft.com/office/powerpoint/2010/main" val="13371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longer messages</a:t>
            </a:r>
            <a:endParaRPr lang="en-US" dirty="0"/>
          </a:p>
        </p:txBody>
      </p:sp>
      <p:sp>
        <p:nvSpPr>
          <p:cNvPr id="3" name="Content Placeholder 2"/>
          <p:cNvSpPr>
            <a:spLocks noGrp="1"/>
          </p:cNvSpPr>
          <p:nvPr>
            <p:ph idx="1"/>
          </p:nvPr>
        </p:nvSpPr>
        <p:spPr/>
        <p:txBody>
          <a:bodyPr>
            <a:noAutofit/>
          </a:bodyPr>
          <a:lstStyle/>
          <a:p>
            <a:pPr marL="0" indent="0">
              <a:buNone/>
            </a:pPr>
            <a:r>
              <a:rPr lang="en-US" dirty="0">
                <a:latin typeface="Lato Black" panose="020F0502020204030203" pitchFamily="34" charset="0"/>
                <a:ea typeface="Lato Black" panose="020F0502020204030203" pitchFamily="34" charset="0"/>
                <a:cs typeface="Lato Black" panose="020F0502020204030203" pitchFamily="34" charset="0"/>
              </a:rPr>
              <a:t>Def.</a:t>
            </a:r>
            <a:r>
              <a:rPr lang="en-US" dirty="0"/>
              <a:t> A </a:t>
            </a:r>
            <a:r>
              <a:rPr lang="en-US"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mode of operation </a:t>
            </a:r>
            <a:r>
              <a:rPr lang="en-US" dirty="0"/>
              <a:t>connects multiple calls to a block cipher (with one </a:t>
            </a:r>
            <a:r>
              <a:rPr lang="en-US" i="1" dirty="0">
                <a:latin typeface="Lato Black" panose="020F0502020204030203" pitchFamily="34" charset="0"/>
                <a:ea typeface="Lato Black" panose="020F0502020204030203" pitchFamily="34" charset="0"/>
                <a:cs typeface="Lato Black" panose="020F0502020204030203" pitchFamily="34" charset="0"/>
              </a:rPr>
              <a:t>K</a:t>
            </a:r>
            <a:r>
              <a:rPr lang="en-US" dirty="0"/>
              <a:t>)</a:t>
            </a:r>
          </a:p>
          <a:p>
            <a:pPr marL="0" indent="0">
              <a:spcBef>
                <a:spcPts val="1800"/>
              </a:spcBef>
              <a:buNone/>
            </a:pPr>
            <a:r>
              <a:rPr lang="en-US" dirty="0"/>
              <a:t>One simple mode: process each block of the message independently</a:t>
            </a:r>
          </a:p>
          <a:p>
            <a:pPr marL="0" indent="0">
              <a:buNone/>
            </a:pPr>
            <a:r>
              <a:rPr lang="en-US" dirty="0"/>
              <a:t>This is called </a:t>
            </a:r>
            <a:r>
              <a:rPr lang="en-US"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Electronic Codebook (ECB)</a:t>
            </a:r>
            <a:r>
              <a:rPr lang="en-US" dirty="0"/>
              <a:t> mode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Why might this mechanism be insufficient?</a:t>
            </a:r>
            <a:endParaRPr lang="en-US" dirty="0"/>
          </a:p>
        </p:txBody>
      </p:sp>
      <p:grpSp>
        <p:nvGrpSpPr>
          <p:cNvPr id="4" name="Group 3"/>
          <p:cNvGrpSpPr/>
          <p:nvPr/>
        </p:nvGrpSpPr>
        <p:grpSpPr>
          <a:xfrm>
            <a:off x="2088162" y="2868281"/>
            <a:ext cx="8015676" cy="2652412"/>
            <a:chOff x="2088162" y="3000045"/>
            <a:chExt cx="8015676" cy="2652412"/>
          </a:xfrm>
        </p:grpSpPr>
        <p:cxnSp>
          <p:nvCxnSpPr>
            <p:cNvPr id="5" name="Straight Arrow Connector 4"/>
            <p:cNvCxnSpPr>
              <a:stCxn id="14" idx="2"/>
              <a:endCxn id="16" idx="0"/>
            </p:cNvCxnSpPr>
            <p:nvPr/>
          </p:nvCxnSpPr>
          <p:spPr>
            <a:xfrm>
              <a:off x="9279786" y="3523265"/>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6" idx="2"/>
              <a:endCxn id="15" idx="0"/>
            </p:cNvCxnSpPr>
            <p:nvPr/>
          </p:nvCxnSpPr>
          <p:spPr>
            <a:xfrm>
              <a:off x="9279786" y="4684884"/>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088162" y="3000045"/>
              <a:ext cx="801338" cy="2652412"/>
              <a:chOff x="2077376" y="2102356"/>
              <a:chExt cx="801338" cy="2652412"/>
            </a:xfrm>
          </p:grpSpPr>
          <p:sp>
            <p:nvSpPr>
              <p:cNvPr id="28" name="Rectangle 27"/>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9" name="Straight Arrow Connector 28"/>
              <p:cNvCxnSpPr>
                <a:stCxn id="31" idx="2"/>
                <a:endCxn id="28"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32"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2" name="TextBox 31"/>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8" name="Group 7"/>
            <p:cNvGrpSpPr/>
            <p:nvPr/>
          </p:nvGrpSpPr>
          <p:grpSpPr>
            <a:xfrm>
              <a:off x="3362102" y="3000045"/>
              <a:ext cx="801338" cy="2652412"/>
              <a:chOff x="2077376" y="2102356"/>
              <a:chExt cx="801338" cy="2652412"/>
            </a:xfrm>
          </p:grpSpPr>
          <p:sp>
            <p:nvSpPr>
              <p:cNvPr id="23" name="Rectangle 22"/>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4" name="Straight Arrow Connector 23"/>
              <p:cNvCxnSpPr>
                <a:stCxn id="26" idx="2"/>
                <a:endCxn id="23"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3" idx="2"/>
                <a:endCxn id="27"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 name="Group 8"/>
            <p:cNvGrpSpPr/>
            <p:nvPr/>
          </p:nvGrpSpPr>
          <p:grpSpPr>
            <a:xfrm>
              <a:off x="5769574" y="3000045"/>
              <a:ext cx="801338" cy="2652412"/>
              <a:chOff x="2077376" y="2102356"/>
              <a:chExt cx="801338" cy="2652412"/>
            </a:xfrm>
          </p:grpSpPr>
          <p:sp>
            <p:nvSpPr>
              <p:cNvPr id="18" name="Rectangle 17"/>
              <p:cNvSpPr/>
              <p:nvPr/>
            </p:nvSpPr>
            <p:spPr>
              <a:xfrm>
                <a:off x="2148295" y="3179584"/>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a:off x="2478045" y="2625576"/>
                <a:ext cx="0" cy="554008"/>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2"/>
                <a:endCxn id="22" idx="0"/>
              </p:cNvCxnSpPr>
              <p:nvPr/>
            </p:nvCxnSpPr>
            <p:spPr>
              <a:xfrm>
                <a:off x="2478045" y="3677541"/>
                <a:ext cx="0" cy="554007"/>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77908" y="2102356"/>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2" name="TextBox 21"/>
              <p:cNvSpPr txBox="1"/>
              <p:nvPr/>
            </p:nvSpPr>
            <p:spPr>
              <a:xfrm>
                <a:off x="2077376" y="4231548"/>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sp>
          <p:nvSpPr>
            <p:cNvPr id="10" name="TextBox 9"/>
            <p:cNvSpPr txBox="1"/>
            <p:nvPr/>
          </p:nvSpPr>
          <p:spPr>
            <a:xfrm>
              <a:off x="4566370" y="400273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TextBox 10"/>
            <p:cNvSpPr txBox="1"/>
            <p:nvPr/>
          </p:nvSpPr>
          <p:spPr>
            <a:xfrm>
              <a:off x="7182858" y="406464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12" name="Group 11"/>
            <p:cNvGrpSpPr/>
            <p:nvPr/>
          </p:nvGrpSpPr>
          <p:grpSpPr>
            <a:xfrm>
              <a:off x="8455734" y="3000045"/>
              <a:ext cx="1648104" cy="2652412"/>
              <a:chOff x="7375501" y="3000045"/>
              <a:chExt cx="1648104" cy="2652412"/>
            </a:xfrm>
          </p:grpSpPr>
          <p:grpSp>
            <p:nvGrpSpPr>
              <p:cNvPr id="13" name="Group 12"/>
              <p:cNvGrpSpPr/>
              <p:nvPr/>
            </p:nvGrpSpPr>
            <p:grpSpPr>
              <a:xfrm>
                <a:off x="7375501" y="3968584"/>
                <a:ext cx="1648104" cy="716300"/>
                <a:chOff x="7375501" y="3968584"/>
                <a:chExt cx="1648104" cy="716300"/>
              </a:xfrm>
            </p:grpSpPr>
            <p:sp>
              <p:nvSpPr>
                <p:cNvPr id="16" name="Rectangle 15"/>
                <p:cNvSpPr/>
                <p:nvPr/>
              </p:nvSpPr>
              <p:spPr>
                <a:xfrm>
                  <a:off x="7375501" y="3968584"/>
                  <a:ext cx="1648104"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ECB</a:t>
                  </a:r>
                  <a:endParaRPr lang="en-US" sz="2800" i="1" baseline="-25000" dirty="0">
                    <a:latin typeface="Lato Black"/>
                    <a:cs typeface="Lato Black"/>
                  </a:endParaRPr>
                </a:p>
              </p:txBody>
            </p:sp>
            <p:sp>
              <p:nvSpPr>
                <p:cNvPr id="17" name="Rectangle 16"/>
                <p:cNvSpPr/>
                <p:nvPr/>
              </p:nvSpPr>
              <p:spPr>
                <a:xfrm>
                  <a:off x="8236674"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4" name="TextBox 13"/>
              <p:cNvSpPr txBox="1"/>
              <p:nvPr/>
            </p:nvSpPr>
            <p:spPr>
              <a:xfrm>
                <a:off x="7799416" y="3000045"/>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5" name="TextBox 14"/>
              <p:cNvSpPr txBox="1"/>
              <p:nvPr/>
            </p:nvSpPr>
            <p:spPr>
              <a:xfrm>
                <a:off x="7798884" y="5129237"/>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grpSp>
    </p:spTree>
    <p:extLst>
      <p:ext uri="{BB962C8B-B14F-4D97-AF65-F5344CB8AC3E}">
        <p14:creationId xmlns:p14="http://schemas.microsoft.com/office/powerpoint/2010/main" val="38858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mode </a:t>
            </a:r>
            <a:r>
              <a:rPr lang="en-US" dirty="0"/>
              <a:t>⇒</a:t>
            </a:r>
            <a:r>
              <a:rPr lang="en-US" dirty="0" smtClean="0"/>
              <a:t> sad Linux penguins</a:t>
            </a:r>
            <a:endParaRPr lang="en-US" dirty="0"/>
          </a:p>
        </p:txBody>
      </p:sp>
      <p:grpSp>
        <p:nvGrpSpPr>
          <p:cNvPr id="16" name="Group 15"/>
          <p:cNvGrpSpPr/>
          <p:nvPr/>
        </p:nvGrpSpPr>
        <p:grpSpPr>
          <a:xfrm>
            <a:off x="1086660" y="1651206"/>
            <a:ext cx="2489358" cy="3857738"/>
            <a:chOff x="1765190" y="2208300"/>
            <a:chExt cx="2489358" cy="3857738"/>
          </a:xfrm>
        </p:grpSpPr>
        <p:pic>
          <p:nvPicPr>
            <p:cNvPr id="6" name="Picture 5"/>
            <p:cNvPicPr>
              <a:picLocks noChangeAspect="1"/>
            </p:cNvPicPr>
            <p:nvPr/>
          </p:nvPicPr>
          <p:blipFill>
            <a:blip r:embed="rId2"/>
            <a:stretch>
              <a:fillRect/>
            </a:stretch>
          </p:blipFill>
          <p:spPr>
            <a:xfrm>
              <a:off x="1765190" y="2208300"/>
              <a:ext cx="2489358" cy="2743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1779547" y="5111931"/>
              <a:ext cx="2460645" cy="954107"/>
            </a:xfrm>
            <a:prstGeom prst="rect">
              <a:avLst/>
            </a:prstGeom>
            <a:noFill/>
          </p:spPr>
          <p:txBody>
            <a:bodyPr wrap="square" rtlCol="0">
              <a:spAutoFit/>
            </a:bodyPr>
            <a:lstStyle/>
            <a:p>
              <a:pPr algn="ctr"/>
              <a:r>
                <a:rPr lang="en-US" sz="2800" dirty="0" smtClean="0"/>
                <a:t>Raw image of Linux penguin</a:t>
              </a:r>
              <a:endParaRPr lang="en-US" sz="2800" dirty="0"/>
            </a:p>
          </p:txBody>
        </p:sp>
      </p:grpSp>
      <p:grpSp>
        <p:nvGrpSpPr>
          <p:cNvPr id="15" name="Group 14"/>
          <p:cNvGrpSpPr/>
          <p:nvPr/>
        </p:nvGrpSpPr>
        <p:grpSpPr>
          <a:xfrm>
            <a:off x="4851479" y="1651206"/>
            <a:ext cx="2489200" cy="3857563"/>
            <a:chOff x="4798415" y="2208475"/>
            <a:chExt cx="2489200" cy="385756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415" y="2208475"/>
              <a:ext cx="24892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4812693" y="5111931"/>
              <a:ext cx="2460645" cy="954107"/>
            </a:xfrm>
            <a:prstGeom prst="rect">
              <a:avLst/>
            </a:prstGeom>
            <a:noFill/>
          </p:spPr>
          <p:txBody>
            <a:bodyPr wrap="square" rtlCol="0">
              <a:spAutoFit/>
            </a:bodyPr>
            <a:lstStyle/>
            <a:p>
              <a:pPr algn="ctr"/>
              <a:r>
                <a:rPr lang="en-US" sz="2800" dirty="0" smtClean="0"/>
                <a:t>Image after ECB mode</a:t>
              </a:r>
              <a:endParaRPr lang="en-US" sz="2800" dirty="0"/>
            </a:p>
          </p:txBody>
        </p:sp>
      </p:grpSp>
      <p:grpSp>
        <p:nvGrpSpPr>
          <p:cNvPr id="14" name="Group 13"/>
          <p:cNvGrpSpPr/>
          <p:nvPr/>
        </p:nvGrpSpPr>
        <p:grpSpPr>
          <a:xfrm>
            <a:off x="8616140" y="1651206"/>
            <a:ext cx="2489200" cy="3857563"/>
            <a:chOff x="7754067" y="2208475"/>
            <a:chExt cx="2489200" cy="385756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067" y="2208475"/>
              <a:ext cx="24892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7768345" y="5111931"/>
              <a:ext cx="2460645" cy="954107"/>
            </a:xfrm>
            <a:prstGeom prst="rect">
              <a:avLst/>
            </a:prstGeom>
            <a:noFill/>
          </p:spPr>
          <p:txBody>
            <a:bodyPr wrap="square" rtlCol="0">
              <a:spAutoFit/>
            </a:bodyPr>
            <a:lstStyle/>
            <a:p>
              <a:pPr algn="ctr"/>
              <a:r>
                <a:rPr lang="en-US" sz="2800" dirty="0" smtClean="0"/>
                <a:t>What we really want</a:t>
              </a:r>
              <a:endParaRPr lang="en-US" sz="2800" dirty="0"/>
            </a:p>
          </p:txBody>
        </p:sp>
      </p:grpSp>
    </p:spTree>
    <p:extLst>
      <p:ext uri="{BB962C8B-B14F-4D97-AF65-F5344CB8AC3E}">
        <p14:creationId xmlns:p14="http://schemas.microsoft.com/office/powerpoint/2010/main" val="4158630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message blocks </a:t>
            </a:r>
            <a:r>
              <a:rPr lang="en-US" i="1" dirty="0" smtClean="0"/>
              <a:t>don’t </a:t>
            </a:r>
            <a:r>
              <a:rPr lang="en-US" dirty="0" smtClean="0"/>
              <a:t>repeat?</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285" y="1584927"/>
            <a:ext cx="2743200" cy="2743200"/>
          </a:xfrm>
          <a:prstGeom prst="rect">
            <a:avLst/>
          </a:prstGeom>
        </p:spPr>
      </p:pic>
      <p:grpSp>
        <p:nvGrpSpPr>
          <p:cNvPr id="12" name="Group 11"/>
          <p:cNvGrpSpPr/>
          <p:nvPr/>
        </p:nvGrpSpPr>
        <p:grpSpPr>
          <a:xfrm>
            <a:off x="3261884" y="2294828"/>
            <a:ext cx="5486401" cy="3941159"/>
            <a:chOff x="3352799" y="2692393"/>
            <a:chExt cx="5486401" cy="3941159"/>
          </a:xfrm>
        </p:grpSpPr>
        <p:sp>
          <p:nvSpPr>
            <p:cNvPr id="10" name="Right Arrow 9"/>
            <p:cNvSpPr/>
            <p:nvPr/>
          </p:nvSpPr>
          <p:spPr>
            <a:xfrm>
              <a:off x="3352799" y="2692393"/>
              <a:ext cx="5486401" cy="105872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9" y="3890352"/>
              <a:ext cx="2743200" cy="2743200"/>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285" y="1584927"/>
            <a:ext cx="27432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4" y="1584926"/>
            <a:ext cx="2743200" cy="2743200"/>
          </a:xfrm>
          <a:prstGeom prst="rect">
            <a:avLst/>
          </a:prstGeom>
        </p:spPr>
      </p:pic>
      <p:sp>
        <p:nvSpPr>
          <p:cNvPr id="9" name="TextBox 8"/>
          <p:cNvSpPr txBox="1"/>
          <p:nvPr/>
        </p:nvSpPr>
        <p:spPr>
          <a:xfrm>
            <a:off x="906683" y="4244748"/>
            <a:ext cx="2074607" cy="954107"/>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private data</a:t>
            </a:r>
            <a:r>
              <a:rPr lang="en-US" sz="2800" dirty="0" smtClean="0">
                <a:latin typeface="Lato Medium" panose="020F0502020204030203" pitchFamily="34" charset="0"/>
                <a:ea typeface="Lato Medium" panose="020F0502020204030203" pitchFamily="34" charset="0"/>
                <a:cs typeface="Lato Medium" panose="020F0502020204030203" pitchFamily="34" charset="0"/>
              </a:rPr>
              <a:t/>
            </a:r>
            <a:br>
              <a:rPr lang="en-US" sz="2800" dirty="0" smtClean="0">
                <a:latin typeface="Lato Medium" panose="020F0502020204030203" pitchFamily="34" charset="0"/>
                <a:ea typeface="Lato Medium" panose="020F0502020204030203" pitchFamily="34" charset="0"/>
                <a:cs typeface="Lato Medium" panose="020F0502020204030203" pitchFamily="34" charset="0"/>
              </a:rPr>
            </a:b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r>
              <a:rPr lang="en-US" sz="2800" dirty="0" smtClean="0">
                <a:latin typeface="Lato Medium" panose="020F0502020204030203" pitchFamily="34" charset="0"/>
                <a:ea typeface="Lato Medium" panose="020F0502020204030203" pitchFamily="34" charset="0"/>
                <a:cs typeface="Lato Medium" panose="020F0502020204030203" pitchFamily="34" charset="0"/>
              </a:rPr>
              <a:t>,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2</a:t>
            </a:r>
            <a:r>
              <a:rPr lang="en-US" sz="2800" dirty="0" smtClean="0">
                <a:latin typeface="Lato Medium" panose="020F0502020204030203" pitchFamily="34" charset="0"/>
                <a:ea typeface="Lato Medium" panose="020F0502020204030203" pitchFamily="34" charset="0"/>
                <a:cs typeface="Lato Medium" panose="020F0502020204030203" pitchFamily="34" charset="0"/>
              </a:rPr>
              <a:t>, …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ℓ</a:t>
            </a:r>
          </a:p>
        </p:txBody>
      </p:sp>
      <p:sp>
        <p:nvSpPr>
          <p:cNvPr id="15" name="TextBox 14"/>
          <p:cNvSpPr txBox="1"/>
          <p:nvPr/>
        </p:nvSpPr>
        <p:spPr>
          <a:xfrm>
            <a:off x="7225429" y="5314101"/>
            <a:ext cx="684803" cy="523220"/>
          </a:xfrm>
          <a:prstGeom prst="rect">
            <a:avLst/>
          </a:prstGeom>
          <a:noFill/>
        </p:spPr>
        <p:txBody>
          <a:bodyPr wrap="none" rtlCol="0">
            <a:spAutoFit/>
          </a:bodyPr>
          <a:lstStyle/>
          <a:p>
            <a:pPr algn="ctr"/>
            <a:r>
              <a:rPr lang="en-US" sz="28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a:t>
            </a:r>
            <a:endParaRPr lang="en-US" sz="2800" dirty="0">
              <a:solidFill>
                <a:srgbClr val="C0000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1354719" y="1061706"/>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584320" y="1061232"/>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3302157" y="2570777"/>
            <a:ext cx="302839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B</a:t>
            </a:r>
            <a:r>
              <a:rPr lang="en-US" sz="2800" i="1"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5" name="Group 4"/>
          <p:cNvGrpSpPr/>
          <p:nvPr/>
        </p:nvGrpSpPr>
        <p:grpSpPr>
          <a:xfrm>
            <a:off x="8712250" y="4359014"/>
            <a:ext cx="2961067" cy="523220"/>
            <a:chOff x="8712250" y="4359014"/>
            <a:chExt cx="2961067" cy="523220"/>
          </a:xfrm>
        </p:grpSpPr>
        <p:sp>
          <p:nvSpPr>
            <p:cNvPr id="29" name="TextBox 28"/>
            <p:cNvSpPr txBox="1"/>
            <p:nvPr/>
          </p:nvSpPr>
          <p:spPr>
            <a:xfrm>
              <a:off x="8712250" y="4359014"/>
              <a:ext cx="2961067"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a:latin typeface="Lato Heavy" panose="020F0502020204030203" pitchFamily="34" charset="0"/>
                  <a:ea typeface="Lato Heavy" panose="020F0502020204030203" pitchFamily="34" charset="0"/>
                  <a:cs typeface="Lato Heavy" panose="020F0502020204030203" pitchFamily="34" charset="0"/>
                </a:rPr>
                <a:t>=</a:t>
              </a:r>
              <a:r>
                <a:rPr lang="en-US" sz="2800" i="1" dirty="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B</a:t>
              </a:r>
              <a:r>
                <a:rPr lang="en-US" sz="2800" i="1"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0" name="TextBox 29"/>
            <p:cNvSpPr txBox="1"/>
            <p:nvPr/>
          </p:nvSpPr>
          <p:spPr>
            <a:xfrm>
              <a:off x="10771638" y="4374916"/>
              <a:ext cx="413896" cy="379591"/>
            </a:xfrm>
            <a:prstGeom prst="rect">
              <a:avLst/>
            </a:prstGeom>
            <a:noFill/>
          </p:spPr>
          <p:txBody>
            <a:bodyPr wrap="none" rtlCol="0">
              <a:spAutoFit/>
            </a:bodyPr>
            <a:lstStyle/>
            <a:p>
              <a:r>
                <a:rPr lang="en-US" sz="2800" baseline="30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30000" dirty="0">
                <a:latin typeface="Lato Heavy" panose="020F0502020204030203" pitchFamily="34" charset="0"/>
                <a:ea typeface="Lato Heavy" panose="020F0502020204030203" pitchFamily="34" charset="0"/>
                <a:cs typeface="Lato Heavy" panose="020F0502020204030203" pitchFamily="34" charset="0"/>
              </a:endParaRPr>
            </a:p>
          </p:txBody>
        </p:sp>
      </p:grpSp>
      <p:sp>
        <p:nvSpPr>
          <p:cNvPr id="31" name="TextBox 30"/>
          <p:cNvSpPr txBox="1"/>
          <p:nvPr/>
        </p:nvSpPr>
        <p:spPr>
          <a:xfrm>
            <a:off x="3302157" y="2570777"/>
            <a:ext cx="282000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l-GR" sz="2800"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Π</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2" name="TextBox 31"/>
          <p:cNvSpPr txBox="1"/>
          <p:nvPr/>
        </p:nvSpPr>
        <p:spPr>
          <a:xfrm>
            <a:off x="8712250" y="4359014"/>
            <a:ext cx="3153427" cy="523220"/>
          </a:xfrm>
          <a:prstGeom prst="rect">
            <a:avLst/>
          </a:prstGeom>
          <a:solidFill>
            <a:schemeClr val="bg1"/>
          </a:solid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a:latin typeface="Lato Heavy" panose="020F0502020204030203" pitchFamily="34" charset="0"/>
                <a:ea typeface="Lato Heavy" panose="020F0502020204030203" pitchFamily="34" charset="0"/>
                <a:cs typeface="Lato Heavy" panose="020F0502020204030203" pitchFamily="34" charset="0"/>
              </a:rPr>
              <a:t>=</a:t>
            </a:r>
            <a:r>
              <a:rPr lang="en-US" sz="2800" i="1" dirty="0">
                <a:latin typeface="Lato Heavy" panose="020F0502020204030203" pitchFamily="34" charset="0"/>
                <a:ea typeface="Lato Heavy" panose="020F0502020204030203" pitchFamily="34" charset="0"/>
                <a:cs typeface="Lato Heavy" panose="020F0502020204030203" pitchFamily="34" charset="0"/>
              </a:rPr>
              <a:t> </a:t>
            </a:r>
            <a:r>
              <a:rPr lang="el-GR" sz="2800"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Π</a:t>
            </a:r>
            <a:r>
              <a:rPr lang="en-US" sz="2800" baseline="30000"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-1</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r>
              <a:rPr lang="en-US" sz="2800" baseline="-250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i</a:t>
            </a:r>
            <a:r>
              <a:rPr lang="en-US" sz="2800" dirty="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36883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28" grpId="1"/>
      <p:bldP spid="31"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idx="1"/>
          </p:nvPr>
        </p:nvSpPr>
        <p:spPr>
          <a:xfrm>
            <a:off x="609600" y="1102109"/>
            <a:ext cx="7013051" cy="5258631"/>
          </a:xfrm>
        </p:spPr>
        <p:txBody>
          <a:bodyPr/>
          <a:lstStyle/>
          <a:p>
            <a:pPr marL="457200" indent="-457200">
              <a:buFont typeface="+mj-lt"/>
              <a:buAutoNum type="arabicPeriod"/>
            </a:pPr>
            <a:r>
              <a:rPr lang="en-US" dirty="0" err="1" smtClean="0">
                <a:latin typeface="+mj-lt"/>
              </a:rPr>
              <a:t>Nonces</a:t>
            </a:r>
            <a:r>
              <a:rPr lang="en-US" dirty="0" smtClean="0">
                <a:latin typeface="+mj-lt"/>
              </a:rPr>
              <a:t> matter:</a:t>
            </a:r>
            <a:r>
              <a:rPr lang="en-US" dirty="0" smtClean="0"/>
              <a:t> </a:t>
            </a:r>
            <a:r>
              <a:rPr lang="en-US" dirty="0" smtClean="0">
                <a:latin typeface="+mn-lt"/>
              </a:rPr>
              <a:t>We can confuse Eve! Just have to design a mode of operation that </a:t>
            </a:r>
            <a:r>
              <a:rPr lang="en-US" dirty="0">
                <a:latin typeface="+mn-lt"/>
              </a:rPr>
              <a:t>guarantees </a:t>
            </a:r>
            <a:r>
              <a:rPr lang="en-US" dirty="0" smtClean="0">
                <a:latin typeface="+mn-lt"/>
              </a:rPr>
              <a:t>that each enciphered block is unique.</a:t>
            </a:r>
          </a:p>
          <a:p>
            <a:pPr marL="457200" indent="-457200">
              <a:spcBef>
                <a:spcPts val="1200"/>
              </a:spcBef>
              <a:buFont typeface="+mj-lt"/>
              <a:buAutoNum type="arabicPeriod"/>
            </a:pPr>
            <a:r>
              <a:rPr lang="en-US" dirty="0" smtClean="0">
                <a:latin typeface="+mj-lt"/>
              </a:rPr>
              <a:t>Definitions matter:</a:t>
            </a:r>
            <a:r>
              <a:rPr lang="en-US" dirty="0" smtClean="0"/>
              <a:t> </a:t>
            </a:r>
            <a:r>
              <a:rPr lang="en-US" dirty="0" smtClean="0">
                <a:latin typeface="+mn-lt"/>
              </a:rPr>
              <a:t>Our argument leveraged the concept that a block cipher “looks like” a random permutation from Eve’s point of view.</a:t>
            </a:r>
          </a:p>
          <a:p>
            <a:pPr marL="0" indent="0">
              <a:buNone/>
            </a:pPr>
            <a:endParaRPr lang="en-US" dirty="0" smtClean="0"/>
          </a:p>
          <a:p>
            <a:pPr marL="0" indent="0">
              <a:buNone/>
            </a:pPr>
            <a:endParaRPr lang="en-US" dirty="0"/>
          </a:p>
        </p:txBody>
      </p:sp>
      <p:grpSp>
        <p:nvGrpSpPr>
          <p:cNvPr id="41" name="Group 40"/>
          <p:cNvGrpSpPr/>
          <p:nvPr/>
        </p:nvGrpSpPr>
        <p:grpSpPr>
          <a:xfrm>
            <a:off x="7622651" y="1102109"/>
            <a:ext cx="3959749" cy="2652412"/>
            <a:chOff x="6345141" y="2868281"/>
            <a:chExt cx="3959749" cy="2652412"/>
          </a:xfrm>
        </p:grpSpPr>
        <p:cxnSp>
          <p:nvCxnSpPr>
            <p:cNvPr id="6" name="Straight Arrow Connector 5"/>
            <p:cNvCxnSpPr>
              <a:stCxn id="15" idx="2"/>
              <a:endCxn id="17"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17" idx="2"/>
              <a:endCxn id="1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455734" y="3836820"/>
              <a:ext cx="1849156" cy="716300"/>
              <a:chOff x="7375501" y="3968584"/>
              <a:chExt cx="1849156" cy="716300"/>
            </a:xfrm>
          </p:grpSpPr>
          <p:sp>
            <p:nvSpPr>
              <p:cNvPr id="17" name="Rectangle 16"/>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Mode</a:t>
                </a:r>
                <a:endParaRPr lang="en-US" sz="2800" i="1" baseline="-25000" dirty="0">
                  <a:latin typeface="Lato Black"/>
                  <a:cs typeface="Lato Black"/>
                </a:endParaRPr>
              </a:p>
            </p:txBody>
          </p:sp>
          <p:sp>
            <p:nvSpPr>
              <p:cNvPr id="18" name="Rectangle 17"/>
              <p:cNvSpPr/>
              <p:nvPr/>
            </p:nvSpPr>
            <p:spPr>
              <a:xfrm>
                <a:off x="8483157"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15" name="TextBox 14"/>
            <p:cNvSpPr txBox="1"/>
            <p:nvPr/>
          </p:nvSpPr>
          <p:spPr>
            <a:xfrm>
              <a:off x="8980175" y="2868281"/>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5"/>
            <p:cNvSpPr txBox="1"/>
            <p:nvPr/>
          </p:nvSpPr>
          <p:spPr>
            <a:xfrm>
              <a:off x="8979643" y="4997473"/>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6" name="TextBox 35"/>
            <p:cNvSpPr txBox="1"/>
            <p:nvPr/>
          </p:nvSpPr>
          <p:spPr>
            <a:xfrm>
              <a:off x="6345141" y="3932877"/>
              <a:ext cx="1633357" cy="523220"/>
            </a:xfrm>
            <a:prstGeom prst="rect">
              <a:avLst/>
            </a:prstGeom>
            <a:noFill/>
          </p:spPr>
          <p:txBody>
            <a:bodyPr wrap="square" rtlCol="0">
              <a:spAutoFit/>
            </a:bodyPr>
            <a:lstStyle/>
            <a:p>
              <a:pPr algn="r"/>
              <a:r>
                <a:rPr lang="en-US" sz="2800" i="1" dirty="0" smtClean="0">
                  <a:solidFill>
                    <a:schemeClr val="bg2">
                      <a:lumMod val="25000"/>
                    </a:schemeClr>
                  </a:solidFill>
                  <a:ea typeface="Lato Semibold" panose="020F0502020204030203" pitchFamily="34" charset="0"/>
                  <a:cs typeface="Lato Semibold" panose="020F0502020204030203" pitchFamily="34" charset="0"/>
                </a:rPr>
                <a:t>nonce</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37" name="Straight Arrow Connector 36"/>
            <p:cNvCxnSpPr>
              <a:stCxn id="36" idx="3"/>
              <a:endCxn id="17"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74717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a:t>
            </a:r>
            <a:r>
              <a:rPr lang="en-US" dirty="0" err="1" smtClean="0"/>
              <a:t>pseudorandomness</a:t>
            </a:r>
            <a:endParaRPr lang="en-US" dirty="0"/>
          </a:p>
        </p:txBody>
      </p:sp>
      <p:sp>
        <p:nvSpPr>
          <p:cNvPr id="5" name="Text Placeholder 4"/>
          <p:cNvSpPr>
            <a:spLocks noGrp="1"/>
          </p:cNvSpPr>
          <p:nvPr>
            <p:ph type="body" idx="1"/>
          </p:nvPr>
        </p:nvSpPr>
        <p:spPr/>
        <p:txBody>
          <a:bodyPr anchor="t">
            <a:normAutofit/>
          </a:bodyPr>
          <a:lstStyle/>
          <a:p>
            <a:r>
              <a:rPr lang="en-US" sz="2600" dirty="0" smtClean="0"/>
              <a:t>Block cipher</a:t>
            </a:r>
            <a:endParaRPr lang="en-US" sz="2600" dirty="0"/>
          </a:p>
        </p:txBody>
      </p:sp>
      <p:sp>
        <p:nvSpPr>
          <p:cNvPr id="6" name="Content Placeholder 5"/>
          <p:cNvSpPr>
            <a:spLocks noGrp="1"/>
          </p:cNvSpPr>
          <p:nvPr>
            <p:ph sz="half" idx="2"/>
          </p:nvPr>
        </p:nvSpPr>
        <p:spPr/>
        <p:txBody>
          <a:bodyPr/>
          <a:lstStyle/>
          <a:p>
            <a:pPr marL="0" indent="0">
              <a:buNone/>
            </a:pP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B</a:t>
            </a:r>
            <a:r>
              <a:rPr lang="en-US" i="1"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dirty="0" smtClean="0"/>
              <a:t> </a:t>
            </a:r>
            <a:r>
              <a:rPr lang="en-US" dirty="0"/>
              <a:t>looks </a:t>
            </a:r>
            <a:r>
              <a:rPr lang="en-US" i="1" dirty="0" smtClean="0"/>
              <a:t>like </a:t>
            </a:r>
            <a:r>
              <a:rPr lang="en-US" dirty="0" smtClean="0"/>
              <a:t>a truly random function, meaning nobody can tell them apart</a:t>
            </a:r>
            <a:endParaRPr lang="en-US"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 Placeholder 6"/>
          <p:cNvSpPr>
            <a:spLocks noGrp="1"/>
          </p:cNvSpPr>
          <p:nvPr>
            <p:ph type="body" sz="quarter" idx="3"/>
          </p:nvPr>
        </p:nvSpPr>
        <p:spPr/>
        <p:txBody>
          <a:bodyPr anchor="t">
            <a:normAutofit/>
          </a:bodyPr>
          <a:lstStyle/>
          <a:p>
            <a:r>
              <a:rPr lang="en-US" sz="2600" dirty="0" smtClean="0"/>
              <a:t>Encryption scheme</a:t>
            </a:r>
            <a:endParaRPr lang="en-US" sz="2600" dirty="0"/>
          </a:p>
        </p:txBody>
      </p:sp>
      <p:sp>
        <p:nvSpPr>
          <p:cNvPr id="8" name="Content Placeholder 7"/>
          <p:cNvSpPr>
            <a:spLocks noGrp="1"/>
          </p:cNvSpPr>
          <p:nvPr>
            <p:ph sz="quarter" idx="4"/>
          </p:nvPr>
        </p:nvSpPr>
        <p:spPr/>
        <p:txBody>
          <a:bodyPr>
            <a:normAutofit/>
          </a:bodyPr>
          <a:lstStyle/>
          <a:p>
            <a:pPr marL="0" indent="0">
              <a:buNone/>
            </a:pPr>
            <a:r>
              <a:rPr lang="en-US" dirty="0" smtClean="0"/>
              <a:t>Similar, except even making the same request twice yields different answers</a:t>
            </a:r>
          </a:p>
        </p:txBody>
      </p:sp>
      <p:grpSp>
        <p:nvGrpSpPr>
          <p:cNvPr id="9" name="Group 8"/>
          <p:cNvGrpSpPr/>
          <p:nvPr/>
        </p:nvGrpSpPr>
        <p:grpSpPr>
          <a:xfrm>
            <a:off x="869980" y="2897332"/>
            <a:ext cx="4277197" cy="2307946"/>
            <a:chOff x="6751401" y="4550054"/>
            <a:chExt cx="4277197" cy="2307946"/>
          </a:xfrm>
        </p:grpSpPr>
        <p:cxnSp>
          <p:nvCxnSpPr>
            <p:cNvPr id="10" name="Straight Connector 9"/>
            <p:cNvCxnSpPr/>
            <p:nvPr/>
          </p:nvCxnSpPr>
          <p:spPr>
            <a:xfrm>
              <a:off x="8890000" y="4550054"/>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1" y="5029168"/>
              <a:ext cx="1473198" cy="1473198"/>
            </a:xfrm>
            <a:prstGeom prst="rect">
              <a:avLst/>
            </a:prstGeom>
          </p:spPr>
        </p:pic>
        <p:sp>
          <p:nvSpPr>
            <p:cNvPr id="12" name="Rectangle 11"/>
            <p:cNvSpPr/>
            <p:nvPr/>
          </p:nvSpPr>
          <p:spPr>
            <a:xfrm>
              <a:off x="6751401" y="5516788"/>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sp>
          <p:nvSpPr>
            <p:cNvPr id="13" name="TextBox 12"/>
            <p:cNvSpPr txBox="1"/>
            <p:nvPr/>
          </p:nvSpPr>
          <p:spPr>
            <a:xfrm>
              <a:off x="7817532"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 name="Rectangle 13"/>
            <p:cNvSpPr/>
            <p:nvPr/>
          </p:nvSpPr>
          <p:spPr>
            <a:xfrm>
              <a:off x="10180400" y="5489586"/>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P</a:t>
              </a:r>
              <a:endParaRPr lang="en-US" sz="2400" i="1" baseline="-25000" dirty="0">
                <a:latin typeface="Lato Black"/>
                <a:cs typeface="Lato Black"/>
              </a:endParaRPr>
            </a:p>
          </p:txBody>
        </p:sp>
        <p:cxnSp>
          <p:nvCxnSpPr>
            <p:cNvPr id="15" name="Curved Connector 14"/>
            <p:cNvCxnSpPr>
              <a:endCxn id="12" idx="0"/>
            </p:cNvCxnSpPr>
            <p:nvPr/>
          </p:nvCxnSpPr>
          <p:spPr>
            <a:xfrm rot="10800000" flipV="1">
              <a:off x="7175501" y="5304920"/>
              <a:ext cx="1160699"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12" idx="2"/>
            </p:cNvCxnSpPr>
            <p:nvPr/>
          </p:nvCxnSpPr>
          <p:spPr>
            <a:xfrm rot="16200000" flipH="1">
              <a:off x="7633720" y="5556525"/>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7" name="Curved Connector 16"/>
            <p:cNvCxnSpPr>
              <a:endCxn id="14" idx="0"/>
            </p:cNvCxnSpPr>
            <p:nvPr/>
          </p:nvCxnSpPr>
          <p:spPr>
            <a:xfrm>
              <a:off x="9443801" y="5304918"/>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14" idx="2"/>
            </p:cNvCxnSpPr>
            <p:nvPr/>
          </p:nvCxnSpPr>
          <p:spPr>
            <a:xfrm rot="5400000">
              <a:off x="9927224" y="5562768"/>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626599"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0" name="TextBox 19"/>
            <p:cNvSpPr txBox="1"/>
            <p:nvPr/>
          </p:nvSpPr>
          <p:spPr>
            <a:xfrm>
              <a:off x="7813043"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9626599"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60" name="Group 59"/>
          <p:cNvGrpSpPr/>
          <p:nvPr/>
        </p:nvGrpSpPr>
        <p:grpSpPr>
          <a:xfrm>
            <a:off x="6641228" y="2897332"/>
            <a:ext cx="4501098" cy="2307946"/>
            <a:chOff x="6192388" y="2897332"/>
            <a:chExt cx="4501098" cy="2307946"/>
          </a:xfrm>
        </p:grpSpPr>
        <p:cxnSp>
          <p:nvCxnSpPr>
            <p:cNvPr id="61" name="Straight Connector 60"/>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63" name="TextBox 62"/>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4" name="Rectangle 63"/>
            <p:cNvSpPr/>
            <p:nvPr/>
          </p:nvSpPr>
          <p:spPr>
            <a:xfrm>
              <a:off x="9845288" y="3836864"/>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cxnSp>
          <p:nvCxnSpPr>
            <p:cNvPr id="65" name="Curved Connector 64"/>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Curved Connector 65"/>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7" name="Curved Connector 66"/>
            <p:cNvCxnSpPr>
              <a:endCxn id="64"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64"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0" name="TextBox 69"/>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1" name="TextBox 70"/>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72" name="Group 71"/>
            <p:cNvGrpSpPr/>
            <p:nvPr/>
          </p:nvGrpSpPr>
          <p:grpSpPr>
            <a:xfrm>
              <a:off x="6192388" y="3844234"/>
              <a:ext cx="1072099" cy="537620"/>
              <a:chOff x="5859270" y="3844234"/>
              <a:chExt cx="1072099" cy="537620"/>
            </a:xfrm>
          </p:grpSpPr>
          <p:sp>
            <p:nvSpPr>
              <p:cNvPr id="73" name="Rectangle 72"/>
              <p:cNvSpPr/>
              <p:nvPr/>
            </p:nvSpPr>
            <p:spPr>
              <a:xfrm>
                <a:off x="5859270"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t>
                </a:r>
                <a:endParaRPr lang="en-US" sz="2400" i="1" baseline="-25000" dirty="0">
                  <a:latin typeface="Lato Black"/>
                  <a:cs typeface="Lato Black"/>
                </a:endParaRPr>
              </a:p>
            </p:txBody>
          </p:sp>
          <p:sp>
            <p:nvSpPr>
              <p:cNvPr id="74" name="Rectangle 73"/>
              <p:cNvSpPr/>
              <p:nvPr/>
            </p:nvSpPr>
            <p:spPr>
              <a:xfrm>
                <a:off x="6320444" y="386599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grpSp>
    </p:spTree>
    <p:extLst>
      <p:ext uri="{BB962C8B-B14F-4D97-AF65-F5344CB8AC3E}">
        <p14:creationId xmlns:p14="http://schemas.microsoft.com/office/powerpoint/2010/main" val="3806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Rogaway’s</a:t>
            </a:r>
            <a:r>
              <a:rPr lang="en-US" dirty="0" smtClean="0"/>
              <a:t> </a:t>
            </a:r>
            <a:r>
              <a:rPr lang="en-US" i="1" dirty="0" smtClean="0"/>
              <a:t>The Moral Character of Cryptographic Work</a:t>
            </a:r>
            <a:endParaRPr lang="en-US" dirty="0"/>
          </a:p>
        </p:txBody>
      </p:sp>
      <p:sp>
        <p:nvSpPr>
          <p:cNvPr id="4" name="Text Placeholder 3"/>
          <p:cNvSpPr>
            <a:spLocks noGrp="1"/>
          </p:cNvSpPr>
          <p:nvPr>
            <p:ph type="body" idx="1"/>
          </p:nvPr>
        </p:nvSpPr>
        <p:spPr/>
        <p:txBody>
          <a:bodyPr anchor="t"/>
          <a:lstStyle/>
          <a:p>
            <a:r>
              <a:rPr lang="en-US" sz="2600" dirty="0" smtClean="0"/>
              <a:t>Ethics &amp; responsibility in science</a:t>
            </a:r>
            <a:endParaRPr lang="en-US" sz="2600" dirty="0"/>
          </a:p>
        </p:txBody>
      </p:sp>
      <p:sp>
        <p:nvSpPr>
          <p:cNvPr id="6" name="Text Placeholder 5"/>
          <p:cNvSpPr>
            <a:spLocks noGrp="1"/>
          </p:cNvSpPr>
          <p:nvPr>
            <p:ph type="body" sz="quarter" idx="3"/>
          </p:nvPr>
        </p:nvSpPr>
        <p:spPr/>
        <p:txBody>
          <a:bodyPr anchor="t">
            <a:normAutofit/>
          </a:bodyPr>
          <a:lstStyle/>
          <a:p>
            <a:r>
              <a:rPr lang="en-US" sz="2600" dirty="0" smtClean="0"/>
              <a:t>Making an impact on society</a:t>
            </a:r>
            <a:endParaRPr lang="en-US" sz="2600" dirty="0"/>
          </a:p>
        </p:txBody>
      </p:sp>
      <p:sp>
        <p:nvSpPr>
          <p:cNvPr id="9" name="Text Placeholder 3"/>
          <p:cNvSpPr txBox="1">
            <a:spLocks/>
          </p:cNvSpPr>
          <p:nvPr/>
        </p:nvSpPr>
        <p:spPr>
          <a:xfrm>
            <a:off x="609600" y="1922783"/>
            <a:ext cx="5386917" cy="639762"/>
          </a:xfrm>
          <a:prstGeom prst="rect">
            <a:avLst/>
          </a:prstGeom>
        </p:spPr>
        <p:txBody>
          <a:bodyPr vert="horz" lIns="91440" tIns="45720" rIns="91440" bIns="45720" rtlCol="0" anchor="t">
            <a:no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600" dirty="0" smtClean="0"/>
              <a:t>Personal freedom vs. public safety</a:t>
            </a:r>
            <a:endParaRPr lang="en-US" sz="2600" dirty="0"/>
          </a:p>
        </p:txBody>
      </p:sp>
      <p:sp>
        <p:nvSpPr>
          <p:cNvPr id="10" name="Text Placeholder 5"/>
          <p:cNvSpPr txBox="1">
            <a:spLocks/>
          </p:cNvSpPr>
          <p:nvPr/>
        </p:nvSpPr>
        <p:spPr>
          <a:xfrm>
            <a:off x="6193368" y="1922783"/>
            <a:ext cx="5389033" cy="639762"/>
          </a:xfrm>
          <a:prstGeom prst="rect">
            <a:avLst/>
          </a:prstGeom>
        </p:spPr>
        <p:txBody>
          <a:bodyPr vert="horz" lIns="91440" tIns="45720" rIns="91440" bIns="45720" rtlCol="0" anchor="t">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600" smtClean="0"/>
              <a:t>Experts vs. the rest of us</a:t>
            </a:r>
            <a:endParaRPr lang="en-US" sz="2600" dirty="0"/>
          </a:p>
        </p:txBody>
      </p:sp>
    </p:spTree>
    <p:extLst>
      <p:ext uri="{BB962C8B-B14F-4D97-AF65-F5344CB8AC3E}">
        <p14:creationId xmlns:p14="http://schemas.microsoft.com/office/powerpoint/2010/main" val="2269751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a:t>
            </a:r>
            <a:r>
              <a:rPr lang="en-US" dirty="0" err="1" smtClean="0"/>
              <a:t>pseudorandomness</a:t>
            </a:r>
            <a:endParaRPr lang="en-US" dirty="0"/>
          </a:p>
        </p:txBody>
      </p:sp>
      <p:sp>
        <p:nvSpPr>
          <p:cNvPr id="6" name="Content Placeholder 5"/>
          <p:cNvSpPr>
            <a:spLocks noGrp="1"/>
          </p:cNvSpPr>
          <p:nvPr>
            <p:ph sz="half" idx="2"/>
          </p:nvPr>
        </p:nvSpPr>
        <p:spPr/>
        <p:txBody>
          <a:bodyPr/>
          <a:lstStyle/>
          <a:p>
            <a:pPr marL="0" indent="0">
              <a:buNone/>
            </a:pPr>
            <a:r>
              <a:rPr lang="en-US" dirty="0" smtClean="0">
                <a:latin typeface="+mj-lt"/>
              </a:rPr>
              <a:t>Technical </a:t>
            </a:r>
            <a:r>
              <a:rPr lang="en-US" dirty="0">
                <a:latin typeface="+mj-lt"/>
              </a:rPr>
              <a:t>term:</a:t>
            </a:r>
            <a:r>
              <a:rPr lang="en-US" i="1" dirty="0"/>
              <a:t> </a:t>
            </a:r>
            <a:r>
              <a:rPr lang="en-US" dirty="0"/>
              <a:t>pseudorandom under chosen plaintext attack (</a:t>
            </a:r>
            <a:r>
              <a:rPr lang="en-US" i="1" dirty="0"/>
              <a:t>IND$-CPA</a:t>
            </a:r>
            <a:r>
              <a:rPr lang="en-US" dirty="0" smtClean="0"/>
              <a:t>)</a:t>
            </a:r>
          </a:p>
          <a:p>
            <a:pPr marL="0" indent="0">
              <a:buNone/>
            </a:pPr>
            <a:endParaRPr lang="en-US" dirty="0" smtClean="0"/>
          </a:p>
          <a:p>
            <a:pPr marL="0" indent="0">
              <a:buNone/>
            </a:pPr>
            <a:r>
              <a:rPr lang="en-US" dirty="0" smtClean="0">
                <a:latin typeface="+mj-lt"/>
              </a:rPr>
              <a:t>Two variants</a:t>
            </a:r>
          </a:p>
          <a:p>
            <a:r>
              <a:rPr lang="en-US" i="1" dirty="0" smtClean="0"/>
              <a:t>Standard</a:t>
            </a:r>
            <a:r>
              <a:rPr lang="en-US" dirty="0" smtClean="0"/>
              <a:t>: </a:t>
            </a:r>
            <a:r>
              <a:rPr lang="en-US" dirty="0" smtClean="0">
                <a:latin typeface="+mn-lt"/>
              </a:rPr>
              <a:t>Eve doesn’t choose </a:t>
            </a:r>
            <a:r>
              <a:rPr lang="en-US" i="1" dirty="0" smtClean="0">
                <a:latin typeface="Lato Black" panose="020F0502020204030203" pitchFamily="34" charset="0"/>
                <a:ea typeface="Lato Black" panose="020F0502020204030203" pitchFamily="34" charset="0"/>
                <a:cs typeface="Lato Black" panose="020F0502020204030203" pitchFamily="34" charset="0"/>
              </a:rPr>
              <a:t>N</a:t>
            </a:r>
            <a:r>
              <a:rPr lang="en-US" dirty="0" smtClean="0">
                <a:latin typeface="+mn-lt"/>
              </a:rPr>
              <a:t>, instead it is chosen uniformly</a:t>
            </a:r>
          </a:p>
          <a:p>
            <a:r>
              <a:rPr lang="en-US" i="1" dirty="0" smtClean="0"/>
              <a:t>Nonce-respecting</a:t>
            </a:r>
            <a:r>
              <a:rPr lang="en-US" dirty="0" smtClean="0"/>
              <a:t>: </a:t>
            </a:r>
            <a:r>
              <a:rPr lang="en-US" dirty="0" smtClean="0">
                <a:latin typeface="+mn-lt"/>
              </a:rPr>
              <a:t>Eve chooses </a:t>
            </a:r>
            <a:r>
              <a:rPr lang="en-US" i="1" dirty="0">
                <a:latin typeface="Lato Black" panose="020F0502020204030203" pitchFamily="34" charset="0"/>
                <a:ea typeface="Lato Black" panose="020F0502020204030203" pitchFamily="34" charset="0"/>
                <a:cs typeface="Lato Black" panose="020F0502020204030203" pitchFamily="34" charset="0"/>
              </a:rPr>
              <a:t>N</a:t>
            </a:r>
            <a:r>
              <a:rPr lang="en-US" dirty="0" smtClean="0">
                <a:latin typeface="+mn-lt"/>
              </a:rPr>
              <a:t>, but each choice must be distinct</a:t>
            </a:r>
            <a:endParaRPr lang="en-US" dirty="0">
              <a:latin typeface="+mn-lt"/>
            </a:endParaRPr>
          </a:p>
        </p:txBody>
      </p:sp>
      <p:sp>
        <p:nvSpPr>
          <p:cNvPr id="7" name="Text Placeholder 6"/>
          <p:cNvSpPr>
            <a:spLocks noGrp="1"/>
          </p:cNvSpPr>
          <p:nvPr>
            <p:ph type="body" sz="quarter" idx="3"/>
          </p:nvPr>
        </p:nvSpPr>
        <p:spPr/>
        <p:txBody>
          <a:bodyPr anchor="t">
            <a:normAutofit/>
          </a:bodyPr>
          <a:lstStyle/>
          <a:p>
            <a:r>
              <a:rPr lang="en-US" sz="2600" dirty="0" smtClean="0"/>
              <a:t>Encryption scheme</a:t>
            </a:r>
            <a:endParaRPr lang="en-US" sz="2600" dirty="0"/>
          </a:p>
        </p:txBody>
      </p:sp>
      <p:sp>
        <p:nvSpPr>
          <p:cNvPr id="8" name="Content Placeholder 7"/>
          <p:cNvSpPr>
            <a:spLocks noGrp="1"/>
          </p:cNvSpPr>
          <p:nvPr>
            <p:ph sz="quarter" idx="4"/>
          </p:nvPr>
        </p:nvSpPr>
        <p:spPr/>
        <p:txBody>
          <a:bodyPr>
            <a:normAutofit/>
          </a:bodyPr>
          <a:lstStyle/>
          <a:p>
            <a:pPr marL="0" indent="0">
              <a:buNone/>
            </a:pPr>
            <a:r>
              <a:rPr lang="en-US" dirty="0" smtClean="0"/>
              <a:t>Similar, except even making the same request twice yields different answers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grpSp>
        <p:nvGrpSpPr>
          <p:cNvPr id="38" name="Group 37"/>
          <p:cNvGrpSpPr/>
          <p:nvPr/>
        </p:nvGrpSpPr>
        <p:grpSpPr>
          <a:xfrm>
            <a:off x="6641228" y="2897332"/>
            <a:ext cx="4501098" cy="2307946"/>
            <a:chOff x="6192388" y="2897332"/>
            <a:chExt cx="4501098" cy="2307946"/>
          </a:xfrm>
        </p:grpSpPr>
        <p:cxnSp>
          <p:nvCxnSpPr>
            <p:cNvPr id="40" name="Straight Connector 39"/>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44" name="TextBox 43"/>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8" name="Rectangle 47"/>
            <p:cNvSpPr/>
            <p:nvPr/>
          </p:nvSpPr>
          <p:spPr>
            <a:xfrm>
              <a:off x="9845288" y="3836864"/>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cxnSp>
          <p:nvCxnSpPr>
            <p:cNvPr id="51" name="Curved Connector 50"/>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5" name="Curved Connector 54"/>
            <p:cNvCxnSpPr>
              <a:endCxn id="48"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8"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1" name="TextBox 60"/>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2" name="TextBox 61"/>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63" name="Group 62"/>
            <p:cNvGrpSpPr/>
            <p:nvPr/>
          </p:nvGrpSpPr>
          <p:grpSpPr>
            <a:xfrm>
              <a:off x="6192388" y="3844234"/>
              <a:ext cx="1072099" cy="537620"/>
              <a:chOff x="5859270" y="3844234"/>
              <a:chExt cx="1072099" cy="537620"/>
            </a:xfrm>
          </p:grpSpPr>
          <p:sp>
            <p:nvSpPr>
              <p:cNvPr id="64" name="Rectangle 63"/>
              <p:cNvSpPr/>
              <p:nvPr/>
            </p:nvSpPr>
            <p:spPr>
              <a:xfrm>
                <a:off x="5859270"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t>
                </a:r>
                <a:endParaRPr lang="en-US" sz="2400" i="1" baseline="-25000" dirty="0">
                  <a:latin typeface="Lato Black"/>
                  <a:cs typeface="Lato Black"/>
                </a:endParaRPr>
              </a:p>
            </p:txBody>
          </p:sp>
          <p:sp>
            <p:nvSpPr>
              <p:cNvPr id="65" name="Rectangle 64"/>
              <p:cNvSpPr/>
              <p:nvPr/>
            </p:nvSpPr>
            <p:spPr>
              <a:xfrm>
                <a:off x="6320444" y="386599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grpSp>
    </p:spTree>
    <p:extLst>
      <p:ext uri="{BB962C8B-B14F-4D97-AF65-F5344CB8AC3E}">
        <p14:creationId xmlns:p14="http://schemas.microsoft.com/office/powerpoint/2010/main" val="3408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Cipher block chaining (CBC) mode</a:t>
            </a:r>
            <a:endParaRPr lang="en-US" dirty="0"/>
          </a:p>
        </p:txBody>
      </p:sp>
      <p:grpSp>
        <p:nvGrpSpPr>
          <p:cNvPr id="92" name="Group 91"/>
          <p:cNvGrpSpPr/>
          <p:nvPr/>
        </p:nvGrpSpPr>
        <p:grpSpPr>
          <a:xfrm>
            <a:off x="5957964" y="1116721"/>
            <a:ext cx="1483114" cy="2921703"/>
            <a:chOff x="2717788" y="3770380"/>
            <a:chExt cx="1292631" cy="2508010"/>
          </a:xfrm>
        </p:grpSpPr>
        <p:sp>
          <p:nvSpPr>
            <p:cNvPr id="98" name="Rectangle 97"/>
            <p:cNvSpPr/>
            <p:nvPr/>
          </p:nvSpPr>
          <p:spPr>
            <a:xfrm>
              <a:off x="2950562" y="4774034"/>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9" name="Straight Arrow Connector 98"/>
            <p:cNvCxnSpPr>
              <a:stCxn id="101" idx="2"/>
              <a:endCxn id="98" idx="0"/>
            </p:cNvCxnSpPr>
            <p:nvPr/>
          </p:nvCxnSpPr>
          <p:spPr>
            <a:xfrm flipH="1">
              <a:off x="3374661" y="4219516"/>
              <a:ext cx="3268" cy="55451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p:cNvCxnSpPr>
            <p:nvPr/>
          </p:nvCxnSpPr>
          <p:spPr>
            <a:xfrm>
              <a:off x="3374661" y="5271991"/>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2762886" y="3770380"/>
              <a:ext cx="1230085"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2" name="TextBox 101"/>
            <p:cNvSpPr txBox="1"/>
            <p:nvPr/>
          </p:nvSpPr>
          <p:spPr>
            <a:xfrm>
              <a:off x="2717788" y="5829254"/>
              <a:ext cx="1292631"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04" name="Group 103"/>
          <p:cNvGrpSpPr/>
          <p:nvPr/>
        </p:nvGrpSpPr>
        <p:grpSpPr>
          <a:xfrm>
            <a:off x="5609572" y="1606616"/>
            <a:ext cx="1233205" cy="523220"/>
            <a:chOff x="5609572" y="1606616"/>
            <a:chExt cx="1233205" cy="523220"/>
          </a:xfrm>
        </p:grpSpPr>
        <p:sp>
          <p:nvSpPr>
            <p:cNvPr id="93" name="TextBox 92"/>
            <p:cNvSpPr txBox="1"/>
            <p:nvPr/>
          </p:nvSpPr>
          <p:spPr>
            <a:xfrm>
              <a:off x="5609572" y="1606616"/>
              <a:ext cx="421603"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800" i="1"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94" name="Group 93"/>
            <p:cNvGrpSpPr/>
            <p:nvPr/>
          </p:nvGrpSpPr>
          <p:grpSpPr>
            <a:xfrm>
              <a:off x="6580490" y="1735073"/>
              <a:ext cx="262287" cy="266307"/>
              <a:chOff x="2482176" y="4399866"/>
              <a:chExt cx="228600" cy="228600"/>
            </a:xfrm>
          </p:grpSpPr>
          <p:sp>
            <p:nvSpPr>
              <p:cNvPr id="96" name="Oval 9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97" name="Straight Arrow Connector 9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95" name="Straight Arrow Connector 94"/>
            <p:cNvCxnSpPr>
              <a:stCxn id="93" idx="3"/>
              <a:endCxn id="96" idx="2"/>
            </p:cNvCxnSpPr>
            <p:nvPr/>
          </p:nvCxnSpPr>
          <p:spPr>
            <a:xfrm>
              <a:off x="6031175" y="1868226"/>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8231948" y="1116721"/>
            <a:ext cx="973188" cy="2921703"/>
            <a:chOff x="5257783" y="3770380"/>
            <a:chExt cx="848198" cy="2508010"/>
          </a:xfrm>
        </p:grpSpPr>
        <p:sp>
          <p:nvSpPr>
            <p:cNvPr id="87" name="Rectangle 86"/>
            <p:cNvSpPr/>
            <p:nvPr/>
          </p:nvSpPr>
          <p:spPr>
            <a:xfrm>
              <a:off x="5257783" y="4774034"/>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8" name="Straight Arrow Connector 87"/>
            <p:cNvCxnSpPr>
              <a:stCxn id="90" idx="2"/>
              <a:endCxn id="87" idx="0"/>
            </p:cNvCxnSpPr>
            <p:nvPr/>
          </p:nvCxnSpPr>
          <p:spPr>
            <a:xfrm>
              <a:off x="5681882" y="4219516"/>
              <a:ext cx="0" cy="55451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2"/>
            </p:cNvCxnSpPr>
            <p:nvPr/>
          </p:nvCxnSpPr>
          <p:spPr>
            <a:xfrm>
              <a:off x="5681882" y="5271991"/>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5423394" y="3770380"/>
              <a:ext cx="516976"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1" name="TextBox 90"/>
            <p:cNvSpPr txBox="1"/>
            <p:nvPr/>
          </p:nvSpPr>
          <p:spPr>
            <a:xfrm>
              <a:off x="5423394" y="5829254"/>
              <a:ext cx="516976"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74" name="Group 73"/>
          <p:cNvGrpSpPr/>
          <p:nvPr/>
        </p:nvGrpSpPr>
        <p:grpSpPr>
          <a:xfrm>
            <a:off x="10186024" y="1102109"/>
            <a:ext cx="973188" cy="2921703"/>
            <a:chOff x="7565004" y="3770380"/>
            <a:chExt cx="848198" cy="2508010"/>
          </a:xfrm>
        </p:grpSpPr>
        <p:sp>
          <p:nvSpPr>
            <p:cNvPr id="80" name="Rectangle 79"/>
            <p:cNvSpPr/>
            <p:nvPr/>
          </p:nvSpPr>
          <p:spPr>
            <a:xfrm>
              <a:off x="7565004" y="4774034"/>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1" name="Straight Arrow Connector 80"/>
            <p:cNvCxnSpPr>
              <a:stCxn id="83" idx="2"/>
              <a:endCxn id="80" idx="0"/>
            </p:cNvCxnSpPr>
            <p:nvPr/>
          </p:nvCxnSpPr>
          <p:spPr>
            <a:xfrm>
              <a:off x="7989103" y="4219516"/>
              <a:ext cx="0" cy="55451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2"/>
            </p:cNvCxnSpPr>
            <p:nvPr/>
          </p:nvCxnSpPr>
          <p:spPr>
            <a:xfrm>
              <a:off x="7989103" y="5271991"/>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7730615" y="3770380"/>
              <a:ext cx="516976"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4" name="TextBox 83"/>
            <p:cNvSpPr txBox="1"/>
            <p:nvPr/>
          </p:nvSpPr>
          <p:spPr>
            <a:xfrm>
              <a:off x="7730615" y="5829254"/>
              <a:ext cx="516976" cy="449136"/>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03" name="Group 102"/>
          <p:cNvGrpSpPr/>
          <p:nvPr/>
        </p:nvGrpSpPr>
        <p:grpSpPr>
          <a:xfrm>
            <a:off x="6699519" y="1720461"/>
            <a:ext cx="4104243" cy="1503778"/>
            <a:chOff x="6699519" y="1720461"/>
            <a:chExt cx="4104243" cy="1503778"/>
          </a:xfrm>
        </p:grpSpPr>
        <p:grpSp>
          <p:nvGrpSpPr>
            <p:cNvPr id="73" name="Group 72"/>
            <p:cNvGrpSpPr/>
            <p:nvPr/>
          </p:nvGrpSpPr>
          <p:grpSpPr>
            <a:xfrm>
              <a:off x="8587399" y="1735073"/>
              <a:ext cx="262287" cy="266307"/>
              <a:chOff x="2482176" y="4399866"/>
              <a:chExt cx="228600" cy="228600"/>
            </a:xfrm>
          </p:grpSpPr>
          <p:sp>
            <p:nvSpPr>
              <p:cNvPr id="85" name="Oval 8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86" name="Straight Arrow Connector 8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10541475" y="1720461"/>
              <a:ext cx="262287" cy="266307"/>
              <a:chOff x="2482176" y="4399866"/>
              <a:chExt cx="228600" cy="228600"/>
            </a:xfrm>
          </p:grpSpPr>
          <p:sp>
            <p:nvSpPr>
              <p:cNvPr id="78" name="Oval 7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9" name="Straight Arrow Connector 7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76" name="Elbow Connector 75"/>
            <p:cNvCxnSpPr>
              <a:endCxn id="85" idx="2"/>
            </p:cNvCxnSpPr>
            <p:nvPr/>
          </p:nvCxnSpPr>
          <p:spPr>
            <a:xfrm flipV="1">
              <a:off x="6699519" y="1868227"/>
              <a:ext cx="1887880"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endCxn id="78" idx="2"/>
            </p:cNvCxnSpPr>
            <p:nvPr/>
          </p:nvCxnSpPr>
          <p:spPr>
            <a:xfrm flipV="1">
              <a:off x="8718542" y="1853615"/>
              <a:ext cx="1822933" cy="1370624"/>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1032789" y="1249767"/>
            <a:ext cx="2704064" cy="2652412"/>
            <a:chOff x="7600826" y="2868281"/>
            <a:chExt cx="2704064" cy="2652412"/>
          </a:xfrm>
        </p:grpSpPr>
        <p:cxnSp>
          <p:nvCxnSpPr>
            <p:cNvPr id="62" name="Straight Arrow Connector 61"/>
            <p:cNvCxnSpPr>
              <a:stCxn id="65" idx="2"/>
              <a:endCxn id="69"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9" idx="2"/>
              <a:endCxn id="6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8455734" y="3836820"/>
              <a:ext cx="1849156" cy="716300"/>
              <a:chOff x="7375501" y="3968584"/>
              <a:chExt cx="1849156" cy="716300"/>
            </a:xfrm>
          </p:grpSpPr>
          <p:sp>
            <p:nvSpPr>
              <p:cNvPr id="69" name="Rectangle 68"/>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CBC</a:t>
                </a:r>
                <a:endParaRPr lang="en-US" sz="2800" i="1" baseline="-25000" dirty="0">
                  <a:latin typeface="Lato Black"/>
                  <a:cs typeface="Lato Black"/>
                </a:endParaRPr>
              </a:p>
            </p:txBody>
          </p:sp>
          <p:sp>
            <p:nvSpPr>
              <p:cNvPr id="70" name="Rectangle 69"/>
              <p:cNvSpPr/>
              <p:nvPr/>
            </p:nvSpPr>
            <p:spPr>
              <a:xfrm>
                <a:off x="8379794"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65" name="TextBox 64"/>
            <p:cNvSpPr txBox="1"/>
            <p:nvPr/>
          </p:nvSpPr>
          <p:spPr>
            <a:xfrm>
              <a:off x="8980175" y="2868281"/>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6" name="TextBox 65"/>
            <p:cNvSpPr txBox="1"/>
            <p:nvPr/>
          </p:nvSpPr>
          <p:spPr>
            <a:xfrm>
              <a:off x="8979643" y="4997473"/>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7" name="TextBox 66"/>
            <p:cNvSpPr txBox="1"/>
            <p:nvPr/>
          </p:nvSpPr>
          <p:spPr>
            <a:xfrm>
              <a:off x="7600826" y="3932877"/>
              <a:ext cx="377672"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68" name="Straight Arrow Connector 67"/>
            <p:cNvCxnSpPr>
              <a:stCxn id="67" idx="3"/>
              <a:endCxn id="69"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4273076" y="229975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1726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left)">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Counter (CTR) mode</a:t>
            </a:r>
            <a:endParaRPr lang="en-US" dirty="0"/>
          </a:p>
        </p:txBody>
      </p:sp>
      <p:sp>
        <p:nvSpPr>
          <p:cNvPr id="98" name="Rectangle 97"/>
          <p:cNvSpPr/>
          <p:nvPr/>
        </p:nvSpPr>
        <p:spPr>
          <a:xfrm>
            <a:off x="6212927" y="2285926"/>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9" name="Straight Arrow Connector 98"/>
          <p:cNvCxnSpPr>
            <a:stCxn id="101" idx="2"/>
            <a:endCxn id="98" idx="0"/>
          </p:cNvCxnSpPr>
          <p:nvPr/>
        </p:nvCxnSpPr>
        <p:spPr>
          <a:xfrm>
            <a:off x="6699522" y="1639941"/>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2"/>
            <a:endCxn id="102" idx="0"/>
          </p:cNvCxnSpPr>
          <p:nvPr/>
        </p:nvCxnSpPr>
        <p:spPr>
          <a:xfrm flipH="1">
            <a:off x="6699521" y="2866020"/>
            <a:ext cx="1" cy="94338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993846" y="1116721"/>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2" name="TextBox 101"/>
          <p:cNvSpPr txBox="1"/>
          <p:nvPr/>
        </p:nvSpPr>
        <p:spPr>
          <a:xfrm>
            <a:off x="5957964" y="3809402"/>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7" name="Rectangle 86"/>
          <p:cNvSpPr/>
          <p:nvPr/>
        </p:nvSpPr>
        <p:spPr>
          <a:xfrm>
            <a:off x="8231948" y="2285926"/>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8" name="Straight Arrow Connector 87"/>
          <p:cNvCxnSpPr>
            <a:stCxn id="90" idx="2"/>
            <a:endCxn id="87" idx="0"/>
          </p:cNvCxnSpPr>
          <p:nvPr/>
        </p:nvCxnSpPr>
        <p:spPr>
          <a:xfrm>
            <a:off x="8718542" y="1639941"/>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2"/>
            <a:endCxn id="91" idx="0"/>
          </p:cNvCxnSpPr>
          <p:nvPr/>
        </p:nvCxnSpPr>
        <p:spPr>
          <a:xfrm>
            <a:off x="8718542" y="2866020"/>
            <a:ext cx="0" cy="94338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191339" y="1116721"/>
            <a:ext cx="1054406"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1" name="TextBox 90"/>
          <p:cNvSpPr txBox="1"/>
          <p:nvPr/>
        </p:nvSpPr>
        <p:spPr>
          <a:xfrm>
            <a:off x="8421963" y="3809402"/>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0" name="Rectangle 79"/>
          <p:cNvSpPr/>
          <p:nvPr/>
        </p:nvSpPr>
        <p:spPr>
          <a:xfrm>
            <a:off x="10186023" y="2271314"/>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1" name="Straight Arrow Connector 80"/>
          <p:cNvCxnSpPr>
            <a:stCxn id="83" idx="2"/>
            <a:endCxn id="80" idx="0"/>
          </p:cNvCxnSpPr>
          <p:nvPr/>
        </p:nvCxnSpPr>
        <p:spPr>
          <a:xfrm flipH="1">
            <a:off x="10672617" y="1639941"/>
            <a:ext cx="1" cy="63137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2"/>
            <a:endCxn id="84" idx="0"/>
          </p:cNvCxnSpPr>
          <p:nvPr/>
        </p:nvCxnSpPr>
        <p:spPr>
          <a:xfrm>
            <a:off x="10672617" y="2851408"/>
            <a:ext cx="1" cy="94338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0126610" y="1116721"/>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N</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4" name="TextBox 83"/>
          <p:cNvSpPr txBox="1"/>
          <p:nvPr/>
        </p:nvSpPr>
        <p:spPr>
          <a:xfrm>
            <a:off x="10376039" y="3794790"/>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60" name="Group 59"/>
          <p:cNvGrpSpPr/>
          <p:nvPr/>
        </p:nvGrpSpPr>
        <p:grpSpPr>
          <a:xfrm>
            <a:off x="1032789" y="1249767"/>
            <a:ext cx="2704064" cy="2652412"/>
            <a:chOff x="7600826" y="2868281"/>
            <a:chExt cx="2704064" cy="2652412"/>
          </a:xfrm>
        </p:grpSpPr>
        <p:cxnSp>
          <p:nvCxnSpPr>
            <p:cNvPr id="62" name="Straight Arrow Connector 61"/>
            <p:cNvCxnSpPr>
              <a:stCxn id="65" idx="2"/>
              <a:endCxn id="69" idx="0"/>
            </p:cNvCxnSpPr>
            <p:nvPr/>
          </p:nvCxnSpPr>
          <p:spPr>
            <a:xfrm>
              <a:off x="9380312" y="3391501"/>
              <a:ext cx="0" cy="445319"/>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9" idx="2"/>
              <a:endCxn id="66" idx="0"/>
            </p:cNvCxnSpPr>
            <p:nvPr/>
          </p:nvCxnSpPr>
          <p:spPr>
            <a:xfrm>
              <a:off x="9380312" y="4553120"/>
              <a:ext cx="0" cy="44435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8455734" y="3836820"/>
              <a:ext cx="1849156" cy="716300"/>
              <a:chOff x="7375501" y="3968584"/>
              <a:chExt cx="1849156" cy="716300"/>
            </a:xfrm>
          </p:grpSpPr>
          <p:sp>
            <p:nvSpPr>
              <p:cNvPr id="69" name="Rectangle 68"/>
              <p:cNvSpPr/>
              <p:nvPr/>
            </p:nvSpPr>
            <p:spPr>
              <a:xfrm>
                <a:off x="7375501" y="3968584"/>
                <a:ext cx="1849156" cy="7163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Lato Black"/>
                    <a:cs typeface="Lato Black"/>
                  </a:rPr>
                  <a:t>CTR</a:t>
                </a:r>
                <a:endParaRPr lang="en-US" sz="2800" i="1" baseline="-25000" dirty="0">
                  <a:latin typeface="Lato Black"/>
                  <a:cs typeface="Lato Black"/>
                </a:endParaRPr>
              </a:p>
            </p:txBody>
          </p:sp>
          <p:sp>
            <p:nvSpPr>
              <p:cNvPr id="70" name="Rectangle 69"/>
              <p:cNvSpPr/>
              <p:nvPr/>
            </p:nvSpPr>
            <p:spPr>
              <a:xfrm>
                <a:off x="8379794" y="4077273"/>
                <a:ext cx="659500"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65" name="TextBox 64"/>
            <p:cNvSpPr txBox="1"/>
            <p:nvPr/>
          </p:nvSpPr>
          <p:spPr>
            <a:xfrm>
              <a:off x="8980175" y="2868281"/>
              <a:ext cx="800274"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P</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6" name="TextBox 65"/>
            <p:cNvSpPr txBox="1"/>
            <p:nvPr/>
          </p:nvSpPr>
          <p:spPr>
            <a:xfrm>
              <a:off x="8979643" y="4997473"/>
              <a:ext cx="801338" cy="523220"/>
            </a:xfrm>
            <a:prstGeom prst="rect">
              <a:avLst/>
            </a:prstGeom>
            <a:noFill/>
          </p:spPr>
          <p:txBody>
            <a:bodyPr wrap="square" rtlCol="0">
              <a:spAutoFit/>
            </a:bodyPr>
            <a:lstStyle/>
            <a:p>
              <a:pPr algn="ct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C</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7" name="TextBox 66"/>
            <p:cNvSpPr txBox="1"/>
            <p:nvPr/>
          </p:nvSpPr>
          <p:spPr>
            <a:xfrm>
              <a:off x="7600826" y="3932877"/>
              <a:ext cx="377672" cy="523220"/>
            </a:xfrm>
            <a:prstGeom prst="rect">
              <a:avLst/>
            </a:prstGeom>
            <a:noFill/>
          </p:spPr>
          <p:txBody>
            <a:bodyPr wrap="square" rtlCol="0">
              <a:spAutoFit/>
            </a:bodyPr>
            <a:lstStyle/>
            <a:p>
              <a:pPr algn="r"/>
              <a:r>
                <a:rPr lang="en-US" sz="2800" i="1"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N</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68" name="Straight Arrow Connector 67"/>
            <p:cNvCxnSpPr>
              <a:stCxn id="67" idx="3"/>
              <a:endCxn id="69" idx="1"/>
            </p:cNvCxnSpPr>
            <p:nvPr/>
          </p:nvCxnSpPr>
          <p:spPr>
            <a:xfrm>
              <a:off x="7978498" y="4194487"/>
              <a:ext cx="477236" cy="483"/>
            </a:xfrm>
            <a:prstGeom prst="straightConnector1">
              <a:avLst/>
            </a:prstGeom>
            <a:ln w="31750">
              <a:solidFill>
                <a:schemeClr val="bg2">
                  <a:lumMod val="25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4273076" y="2299751"/>
            <a:ext cx="800274" cy="523220"/>
          </a:xfrm>
          <a:prstGeom prst="rect">
            <a:avLst/>
          </a:prstGeom>
          <a:noFill/>
        </p:spPr>
        <p:txBody>
          <a:bodyPr wrap="square" rtlCol="0">
            <a:spAutoFit/>
          </a:bodyPr>
          <a:lstStyle/>
          <a:p>
            <a:pPr algn="ctr"/>
            <a:r>
              <a:rPr lang="en-US" sz="2800" dirty="0" smtClean="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a:t>
            </a:r>
            <a:endParaRPr lang="en-US" sz="2800" baseline="-25000"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21" name="Group 20"/>
          <p:cNvGrpSpPr/>
          <p:nvPr/>
        </p:nvGrpSpPr>
        <p:grpSpPr>
          <a:xfrm>
            <a:off x="5516924" y="3031413"/>
            <a:ext cx="5286836" cy="523220"/>
            <a:chOff x="5516924" y="3031413"/>
            <a:chExt cx="5286836" cy="523220"/>
          </a:xfrm>
        </p:grpSpPr>
        <p:grpSp>
          <p:nvGrpSpPr>
            <p:cNvPr id="73" name="Group 72"/>
            <p:cNvGrpSpPr/>
            <p:nvPr/>
          </p:nvGrpSpPr>
          <p:grpSpPr>
            <a:xfrm>
              <a:off x="8587399" y="3159870"/>
              <a:ext cx="262287" cy="266307"/>
              <a:chOff x="2482176" y="4399866"/>
              <a:chExt cx="228600" cy="228600"/>
            </a:xfrm>
          </p:grpSpPr>
          <p:sp>
            <p:nvSpPr>
              <p:cNvPr id="85" name="Oval 8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86" name="Straight Arrow Connector 8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6568377" y="3159870"/>
              <a:ext cx="262287" cy="266307"/>
              <a:chOff x="2482176" y="4399866"/>
              <a:chExt cx="228600" cy="228600"/>
            </a:xfrm>
          </p:grpSpPr>
          <p:sp>
            <p:nvSpPr>
              <p:cNvPr id="78" name="Oval 7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9" name="Straight Arrow Connector 7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10541473" y="3159870"/>
              <a:ext cx="262287" cy="266307"/>
              <a:chOff x="2482176" y="4399866"/>
              <a:chExt cx="228600" cy="228600"/>
            </a:xfrm>
          </p:grpSpPr>
          <p:sp>
            <p:nvSpPr>
              <p:cNvPr id="54" name="Oval 5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5" name="Straight Arrow Connector 5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57" name="TextBox 56"/>
            <p:cNvSpPr txBox="1"/>
            <p:nvPr/>
          </p:nvSpPr>
          <p:spPr>
            <a:xfrm>
              <a:off x="5516924"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9" name="Straight Arrow Connector 58"/>
            <p:cNvCxnSpPr>
              <a:stCxn id="57" idx="3"/>
              <a:endCxn id="78" idx="2"/>
            </p:cNvCxnSpPr>
            <p:nvPr/>
          </p:nvCxnSpPr>
          <p:spPr>
            <a:xfrm>
              <a:off x="6225040" y="3293023"/>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523832"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07" name="Straight Arrow Connector 106"/>
            <p:cNvCxnSpPr>
              <a:stCxn id="106" idx="3"/>
              <a:endCxn id="85" idx="2"/>
            </p:cNvCxnSpPr>
            <p:nvPr/>
          </p:nvCxnSpPr>
          <p:spPr>
            <a:xfrm>
              <a:off x="8231948" y="3293023"/>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9477907"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09" name="Straight Arrow Connector 108"/>
            <p:cNvCxnSpPr>
              <a:stCxn id="108" idx="3"/>
              <a:endCxn id="54" idx="2"/>
            </p:cNvCxnSpPr>
            <p:nvPr/>
          </p:nvCxnSpPr>
          <p:spPr>
            <a:xfrm>
              <a:off x="10186023" y="3293023"/>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1032789" y="4341025"/>
            <a:ext cx="7185300" cy="2295500"/>
          </a:xfrm>
          <a:prstGeom prst="rect">
            <a:avLst/>
          </a:prstGeom>
          <a:noFill/>
        </p:spPr>
        <p:txBody>
          <a:bodyPr wrap="none" rtlCol="0">
            <a:spAutoFit/>
          </a:bodyPr>
          <a:lstStyle/>
          <a:p>
            <a:pPr>
              <a:spcAft>
                <a:spcPts val="800"/>
              </a:spcAft>
            </a:pPr>
            <a:r>
              <a:rPr lang="en-US" sz="2800" dirty="0" smtClean="0">
                <a:latin typeface="+mj-lt"/>
              </a:rPr>
              <a:t>Issues to consider</a:t>
            </a:r>
          </a:p>
          <a:p>
            <a:pPr marL="411480" indent="-411480">
              <a:spcAft>
                <a:spcPts val="500"/>
              </a:spcAft>
              <a:buFont typeface="+mj-lt"/>
              <a:buAutoNum type="arabicPeriod"/>
            </a:pPr>
            <a:r>
              <a:rPr lang="en-US" sz="2400" dirty="0" smtClean="0"/>
              <a:t>Tradeoff between the lengths of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and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P</a:t>
            </a:r>
            <a:endParaRPr lang="en-US" sz="2400" dirty="0" smtClean="0"/>
          </a:p>
          <a:p>
            <a:pPr marL="411480" indent="-411480">
              <a:spcAft>
                <a:spcPts val="500"/>
              </a:spcAft>
              <a:buFont typeface="+mj-lt"/>
              <a:buAutoNum type="arabicPeriod"/>
            </a:pPr>
            <a:r>
              <a:rPr lang="en-US" sz="2400" dirty="0" smtClean="0"/>
              <a:t>How do we choose </a:t>
            </a:r>
            <a:r>
              <a:rPr lang="en-US" sz="2400" i="1" dirty="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if the parties are stateless?</a:t>
            </a:r>
          </a:p>
          <a:p>
            <a:pPr marL="411480" indent="-411480">
              <a:spcAft>
                <a:spcPts val="500"/>
              </a:spcAft>
              <a:buFont typeface="+mj-lt"/>
              <a:buAutoNum type="arabicPeriod"/>
            </a:pPr>
            <a:r>
              <a:rPr lang="en-US" sz="2400" dirty="0" smtClean="0"/>
              <a:t>How to prove that CTR satisfies IND$-CPA?</a:t>
            </a:r>
          </a:p>
          <a:p>
            <a:pPr marL="411480" indent="-411480">
              <a:spcAft>
                <a:spcPts val="500"/>
              </a:spcAft>
              <a:buFont typeface="+mj-lt"/>
              <a:buAutoNum type="arabicPeriod"/>
            </a:pPr>
            <a:r>
              <a:rPr lang="en-US" sz="2400" dirty="0" smtClean="0"/>
              <a:t>What to do if </a:t>
            </a:r>
            <a:r>
              <a:rPr lang="en-US" sz="2400" i="1" dirty="0">
                <a:latin typeface="Lato Black" panose="020F0502020204030203" pitchFamily="34" charset="0"/>
                <a:ea typeface="Lato Black" panose="020F0502020204030203" pitchFamily="34" charset="0"/>
                <a:cs typeface="Lato Black" panose="020F0502020204030203" pitchFamily="34" charset="0"/>
              </a:rPr>
              <a:t>N</a:t>
            </a:r>
            <a:r>
              <a:rPr lang="en-US" sz="2400" dirty="0" smtClean="0"/>
              <a:t> is accidentally repeated?</a:t>
            </a:r>
          </a:p>
        </p:txBody>
      </p:sp>
    </p:spTree>
    <p:extLst>
      <p:ext uri="{BB962C8B-B14F-4D97-AF65-F5344CB8AC3E}">
        <p14:creationId xmlns:p14="http://schemas.microsoft.com/office/powerpoint/2010/main" val="27632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reductions</a:t>
            </a:r>
            <a:endParaRPr lang="en-US" dirty="0"/>
          </a:p>
        </p:txBody>
      </p:sp>
      <p:sp>
        <p:nvSpPr>
          <p:cNvPr id="3" name="Content Placeholder 2"/>
          <p:cNvSpPr>
            <a:spLocks noGrp="1"/>
          </p:cNvSpPr>
          <p:nvPr>
            <p:ph idx="1"/>
          </p:nvPr>
        </p:nvSpPr>
        <p:spPr/>
        <p:txBody>
          <a:bodyPr/>
          <a:lstStyle/>
          <a:p>
            <a:pPr marL="0" indent="0">
              <a:buNone/>
            </a:pPr>
            <a:r>
              <a:rPr lang="en-US" i="1" dirty="0" smtClean="0">
                <a:latin typeface="+mj-lt"/>
              </a:rPr>
              <a:t>Definition</a:t>
            </a:r>
            <a:r>
              <a:rPr lang="en-US" dirty="0" smtClean="0">
                <a:latin typeface="+mj-lt"/>
              </a:rPr>
              <a:t>:</a:t>
            </a:r>
            <a:r>
              <a:rPr lang="en-US" dirty="0" smtClean="0"/>
              <a:t> A mechanism is (</a:t>
            </a:r>
            <a:r>
              <a:rPr lang="en-US" i="1" dirty="0" smtClean="0">
                <a:latin typeface="Lato Black" panose="020F0502020204030203" pitchFamily="34" charset="0"/>
                <a:ea typeface="Lato Black" panose="020F0502020204030203" pitchFamily="34" charset="0"/>
                <a:cs typeface="Lato Black" panose="020F0502020204030203" pitchFamily="34" charset="0"/>
              </a:rPr>
              <a:t>t</a:t>
            </a:r>
            <a:r>
              <a:rPr lang="en-US" dirty="0" smtClean="0"/>
              <a:t>, </a:t>
            </a:r>
            <a:r>
              <a:rPr lang="el-GR" i="1" dirty="0">
                <a:latin typeface="Lato Black" panose="020F0502020204030203" pitchFamily="34" charset="0"/>
                <a:ea typeface="Lato Black" panose="020F0502020204030203" pitchFamily="34" charset="0"/>
                <a:cs typeface="Lato Black" panose="020F0502020204030203" pitchFamily="34" charset="0"/>
              </a:rPr>
              <a:t>ε</a:t>
            </a:r>
            <a:r>
              <a:rPr lang="en-US" dirty="0" smtClean="0"/>
              <a:t>)-secure if every resource-bounded adversary (say, who runs in time at most </a:t>
            </a:r>
            <a:r>
              <a:rPr lang="en-US" i="1" dirty="0" smtClean="0">
                <a:latin typeface="Lato Black" panose="020F0502020204030203" pitchFamily="34" charset="0"/>
                <a:ea typeface="Lato Black" panose="020F0502020204030203" pitchFamily="34" charset="0"/>
                <a:cs typeface="Lato Black" panose="020F0502020204030203" pitchFamily="34" charset="0"/>
              </a:rPr>
              <a:t>t</a:t>
            </a:r>
            <a:r>
              <a:rPr lang="en-US" dirty="0" smtClean="0"/>
              <a:t>) breaks the scheme with probability at most </a:t>
            </a:r>
            <a:r>
              <a:rPr lang="el-GR" i="1" dirty="0">
                <a:latin typeface="Lato Black" panose="020F0502020204030203" pitchFamily="34" charset="0"/>
                <a:ea typeface="Lato Black" panose="020F0502020204030203" pitchFamily="34" charset="0"/>
                <a:cs typeface="Lato Black" panose="020F0502020204030203" pitchFamily="34" charset="0"/>
              </a:rPr>
              <a:t>ε</a:t>
            </a:r>
            <a:r>
              <a:rPr lang="en-US" dirty="0" smtClean="0"/>
              <a:t>.</a:t>
            </a:r>
            <a:endParaRPr lang="en-US" i="1" dirty="0">
              <a:latin typeface="+mj-lt"/>
            </a:endParaRPr>
          </a:p>
          <a:p>
            <a:pPr marL="0" indent="0">
              <a:buNone/>
            </a:pPr>
            <a:endParaRPr lang="en-US" i="1" dirty="0" smtClean="0">
              <a:latin typeface="+mj-lt"/>
            </a:endParaRPr>
          </a:p>
          <a:p>
            <a:pPr marL="0" indent="0">
              <a:buNone/>
            </a:pPr>
            <a:r>
              <a:rPr lang="en-US" i="1" dirty="0" smtClean="0">
                <a:latin typeface="+mj-lt"/>
              </a:rPr>
              <a:t>Reduction</a:t>
            </a:r>
            <a:r>
              <a:rPr lang="en-US" dirty="0" smtClean="0">
                <a:latin typeface="+mj-lt"/>
              </a:rPr>
              <a:t>:</a:t>
            </a:r>
            <a:r>
              <a:rPr lang="en-US" dirty="0" smtClean="0"/>
              <a:t> If an adversary A can break                     ,</a:t>
            </a:r>
            <a:r>
              <a:rPr lang="en-US" dirty="0"/>
              <a:t> </a:t>
            </a:r>
            <a:r>
              <a:rPr lang="en-US" dirty="0" smtClean="0"/>
              <a:t>then we can construct</a:t>
            </a:r>
            <a:r>
              <a:rPr lang="en-US" dirty="0"/>
              <a:t> </a:t>
            </a:r>
            <a:r>
              <a:rPr lang="en-US" dirty="0" smtClean="0"/>
              <a:t>an adversary B that breaks          almost as effectively.</a:t>
            </a:r>
          </a:p>
        </p:txBody>
      </p:sp>
      <p:grpSp>
        <p:nvGrpSpPr>
          <p:cNvPr id="7" name="Group 6"/>
          <p:cNvGrpSpPr/>
          <p:nvPr/>
        </p:nvGrpSpPr>
        <p:grpSpPr>
          <a:xfrm>
            <a:off x="5945530" y="2257500"/>
            <a:ext cx="1353167" cy="537620"/>
            <a:chOff x="5945530" y="2257500"/>
            <a:chExt cx="1353167" cy="537620"/>
          </a:xfrm>
        </p:grpSpPr>
        <p:sp>
          <p:nvSpPr>
            <p:cNvPr id="4" name="Rectangle 3"/>
            <p:cNvSpPr/>
            <p:nvPr/>
          </p:nvSpPr>
          <p:spPr>
            <a:xfrm>
              <a:off x="5945530" y="2257500"/>
              <a:ext cx="1353167"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CTR</a:t>
              </a:r>
              <a:endParaRPr lang="en-US" sz="2400" i="1" baseline="-25000" dirty="0">
                <a:latin typeface="Lato Black"/>
                <a:cs typeface="Lato Black"/>
              </a:endParaRPr>
            </a:p>
          </p:txBody>
        </p:sp>
        <p:sp>
          <p:nvSpPr>
            <p:cNvPr id="5" name="Rectangle 4"/>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6" name="Rectangle 5"/>
          <p:cNvSpPr/>
          <p:nvPr/>
        </p:nvSpPr>
        <p:spPr>
          <a:xfrm>
            <a:off x="3973122" y="280869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spTree>
    <p:extLst>
      <p:ext uri="{BB962C8B-B14F-4D97-AF65-F5344CB8AC3E}">
        <p14:creationId xmlns:p14="http://schemas.microsoft.com/office/powerpoint/2010/main" val="31547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Auguste</a:t>
            </a:r>
            <a:r>
              <a:rPr lang="en-US" dirty="0" smtClean="0"/>
              <a:t> </a:t>
            </a:r>
            <a:r>
              <a:rPr lang="en-US" dirty="0" err="1" smtClean="0"/>
              <a:t>Kerckhoffs</a:t>
            </a:r>
            <a:r>
              <a:rPr lang="en-US" dirty="0" smtClean="0"/>
              <a:t>’ </a:t>
            </a:r>
            <a:r>
              <a:rPr lang="en-US" dirty="0"/>
              <a:t>principles</a:t>
            </a:r>
          </a:p>
        </p:txBody>
      </p:sp>
      <p:sp>
        <p:nvSpPr>
          <p:cNvPr id="3" name="Content Placeholder 2"/>
          <p:cNvSpPr>
            <a:spLocks noGrp="1"/>
          </p:cNvSpPr>
          <p:nvPr>
            <p:ph idx="1"/>
          </p:nvPr>
        </p:nvSpPr>
        <p:spPr/>
        <p:txBody>
          <a:bodyPr>
            <a:normAutofit/>
          </a:bodyPr>
          <a:lstStyle/>
          <a:p>
            <a:pPr marL="0" indent="0">
              <a:buNone/>
            </a:pPr>
            <a:r>
              <a:rPr lang="en-US" dirty="0" smtClean="0"/>
              <a:t>Six design principles for military ciphers (</a:t>
            </a:r>
            <a:r>
              <a:rPr lang="en-US" i="1" dirty="0" smtClean="0"/>
              <a:t>La </a:t>
            </a:r>
            <a:r>
              <a:rPr lang="en-US" i="1" dirty="0" err="1" smtClean="0"/>
              <a:t>Cryptographie</a:t>
            </a:r>
            <a:r>
              <a:rPr lang="en-US" i="1" dirty="0" smtClean="0"/>
              <a:t> </a:t>
            </a:r>
            <a:r>
              <a:rPr lang="en-US" i="1" dirty="0" err="1" smtClean="0"/>
              <a:t>Militaire</a:t>
            </a:r>
            <a:r>
              <a:rPr lang="en-US" dirty="0" smtClean="0"/>
              <a:t>, 1883)</a:t>
            </a:r>
            <a:endParaRPr lang="en-US" dirty="0"/>
          </a:p>
          <a:p>
            <a:pPr marL="457200" indent="-457200" fontAlgn="ctr">
              <a:buFont typeface="+mj-lt"/>
              <a:buAutoNum type="arabicPeriod"/>
            </a:pPr>
            <a:r>
              <a:rPr lang="en-US" sz="2100" dirty="0"/>
              <a:t>The </a:t>
            </a:r>
            <a:r>
              <a:rPr lang="en-US" sz="2100" dirty="0" smtClean="0"/>
              <a:t>system </a:t>
            </a:r>
            <a:r>
              <a:rPr lang="en-US" sz="2100" dirty="0"/>
              <a:t>must be practically, if not mathematically, </a:t>
            </a:r>
            <a:r>
              <a:rPr lang="en-US" sz="2100" i="1"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indecipherable</a:t>
            </a:r>
          </a:p>
          <a:p>
            <a:pPr marL="0" indent="0" fontAlgn="ctr">
              <a:buNone/>
            </a:pPr>
            <a:endParaRPr lang="en-US" dirty="0"/>
          </a:p>
          <a:p>
            <a:pPr marL="457200" indent="0" fontAlgn="ctr">
              <a:buNone/>
            </a:pPr>
            <a:r>
              <a:rPr lang="en-US" sz="2100" dirty="0" smtClean="0"/>
              <a:t>Modern </a:t>
            </a:r>
            <a:r>
              <a:rPr lang="en-US" sz="2100" dirty="0"/>
              <a:t>reinterpretation of #1: </a:t>
            </a:r>
            <a:r>
              <a:rPr lang="en-US" sz="2100" dirty="0" smtClean="0"/>
              <a:t>adversary </a:t>
            </a:r>
            <a:r>
              <a:rPr lang="en-US" sz="2100" dirty="0"/>
              <a:t>may be </a:t>
            </a:r>
            <a:r>
              <a:rPr lang="en-US" sz="21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computationally </a:t>
            </a:r>
            <a:r>
              <a:rPr lang="en-US" sz="21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limited</a:t>
            </a:r>
          </a:p>
          <a:p>
            <a:pPr marL="731520" fontAlgn="ctr"/>
            <a:r>
              <a:rPr lang="en-US" sz="1900" dirty="0" smtClean="0">
                <a:latin typeface="+mn-lt"/>
              </a:rPr>
              <a:t>Need </a:t>
            </a:r>
            <a:r>
              <a:rPr lang="en-US" sz="1900" dirty="0">
                <a:latin typeface="+mn-lt"/>
              </a:rPr>
              <a:t>some computational resource to restrict, such as time or space</a:t>
            </a:r>
          </a:p>
          <a:p>
            <a:pPr marL="731520" fontAlgn="ctr"/>
            <a:r>
              <a:rPr lang="en-US" sz="1900" dirty="0" smtClean="0">
                <a:latin typeface="+mn-lt"/>
              </a:rPr>
              <a:t>Remember </a:t>
            </a:r>
            <a:r>
              <a:rPr lang="en-US" sz="1900" dirty="0">
                <a:latin typeface="+mn-lt"/>
              </a:rPr>
              <a:t>that any adversary can get lucky (e.g., brute force succeeds on first try), so we can only hope that such bad outcomes are unlikely, not impossible</a:t>
            </a:r>
          </a:p>
          <a:p>
            <a:pPr marL="731520" fontAlgn="ctr"/>
            <a:r>
              <a:rPr lang="en-US" sz="1900" dirty="0" smtClean="0">
                <a:latin typeface="+mn-lt"/>
              </a:rPr>
              <a:t>We study </a:t>
            </a:r>
            <a:r>
              <a:rPr lang="en-US" sz="1900" dirty="0">
                <a:latin typeface="+mn-lt"/>
              </a:rPr>
              <a:t>probabilities over random </a:t>
            </a:r>
            <a:r>
              <a:rPr lang="en-US" sz="1900" dirty="0" smtClean="0">
                <a:latin typeface="+mn-lt"/>
              </a:rPr>
              <a:t>choices made </a:t>
            </a:r>
            <a:r>
              <a:rPr lang="en-US" sz="1900" dirty="0">
                <a:latin typeface="+mn-lt"/>
              </a:rPr>
              <a:t>by an algorithm (</a:t>
            </a:r>
            <a:r>
              <a:rPr lang="en-US" sz="1900" dirty="0" err="1">
                <a:latin typeface="+mn-lt"/>
              </a:rPr>
              <a:t>Enc</a:t>
            </a:r>
            <a:r>
              <a:rPr lang="en-US" sz="1900" dirty="0">
                <a:latin typeface="+mn-lt"/>
              </a:rPr>
              <a:t>) or an adversary (Eve</a:t>
            </a:r>
            <a:r>
              <a:rPr lang="en-US" sz="1900" dirty="0" smtClean="0">
                <a:latin typeface="+mn-lt"/>
              </a:rPr>
              <a:t>)</a:t>
            </a:r>
            <a:endParaRPr lang="en-US" sz="1900" dirty="0">
              <a:latin typeface="+mn-lt"/>
            </a:endParaRPr>
          </a:p>
        </p:txBody>
      </p:sp>
      <p:grpSp>
        <p:nvGrpSpPr>
          <p:cNvPr id="20" name="Group 19"/>
          <p:cNvGrpSpPr/>
          <p:nvPr/>
        </p:nvGrpSpPr>
        <p:grpSpPr>
          <a:xfrm>
            <a:off x="3845451" y="4462149"/>
            <a:ext cx="4501098" cy="2307946"/>
            <a:chOff x="6192388" y="2897332"/>
            <a:chExt cx="4501098" cy="2307946"/>
          </a:xfrm>
        </p:grpSpPr>
        <p:cxnSp>
          <p:nvCxnSpPr>
            <p:cNvPr id="21" name="Straight Connector 20"/>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23" name="TextBox 22"/>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4" name="Rectangle 23"/>
            <p:cNvSpPr/>
            <p:nvPr/>
          </p:nvSpPr>
          <p:spPr>
            <a:xfrm>
              <a:off x="9845288" y="3836864"/>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cxnSp>
          <p:nvCxnSpPr>
            <p:cNvPr id="25" name="Curved Connector 24"/>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24"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24"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0" name="TextBox 29"/>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32" name="Group 31"/>
            <p:cNvGrpSpPr/>
            <p:nvPr/>
          </p:nvGrpSpPr>
          <p:grpSpPr>
            <a:xfrm>
              <a:off x="6192388" y="3844234"/>
              <a:ext cx="1072099" cy="537620"/>
              <a:chOff x="5859270" y="3844234"/>
              <a:chExt cx="1072099" cy="537620"/>
            </a:xfrm>
          </p:grpSpPr>
          <p:sp>
            <p:nvSpPr>
              <p:cNvPr id="33" name="Rectangle 32"/>
              <p:cNvSpPr/>
              <p:nvPr/>
            </p:nvSpPr>
            <p:spPr>
              <a:xfrm>
                <a:off x="5859270"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t>
                </a:r>
                <a:endParaRPr lang="en-US" sz="2400" i="1" baseline="-25000" dirty="0">
                  <a:latin typeface="Lato Black"/>
                  <a:cs typeface="Lato Black"/>
                </a:endParaRPr>
              </a:p>
            </p:txBody>
          </p:sp>
          <p:sp>
            <p:nvSpPr>
              <p:cNvPr id="34" name="Rectangle 33"/>
              <p:cNvSpPr/>
              <p:nvPr/>
            </p:nvSpPr>
            <p:spPr>
              <a:xfrm>
                <a:off x="6320444" y="386599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grpSp>
    </p:spTree>
    <p:extLst>
      <p:ext uri="{BB962C8B-B14F-4D97-AF65-F5344CB8AC3E}">
        <p14:creationId xmlns:p14="http://schemas.microsoft.com/office/powerpoint/2010/main" val="86813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Auguste</a:t>
            </a:r>
            <a:r>
              <a:rPr lang="en-US" dirty="0" smtClean="0"/>
              <a:t> </a:t>
            </a:r>
            <a:r>
              <a:rPr lang="en-US" dirty="0" err="1" smtClean="0"/>
              <a:t>Kerckhoffs</a:t>
            </a:r>
            <a:r>
              <a:rPr lang="en-US" dirty="0" smtClean="0"/>
              <a:t>’ </a:t>
            </a:r>
            <a:r>
              <a:rPr lang="en-US" dirty="0"/>
              <a:t>principles</a:t>
            </a:r>
          </a:p>
        </p:txBody>
      </p:sp>
      <p:sp>
        <p:nvSpPr>
          <p:cNvPr id="3" name="Content Placeholder 2"/>
          <p:cNvSpPr>
            <a:spLocks noGrp="1"/>
          </p:cNvSpPr>
          <p:nvPr>
            <p:ph idx="1"/>
          </p:nvPr>
        </p:nvSpPr>
        <p:spPr/>
        <p:txBody>
          <a:bodyPr>
            <a:normAutofit/>
          </a:bodyPr>
          <a:lstStyle/>
          <a:p>
            <a:pPr marL="0" indent="0">
              <a:buNone/>
            </a:pPr>
            <a:r>
              <a:rPr lang="en-US" dirty="0" smtClean="0"/>
              <a:t>Six design principles for military ciphers (</a:t>
            </a:r>
            <a:r>
              <a:rPr lang="en-US" i="1" dirty="0" smtClean="0"/>
              <a:t>La </a:t>
            </a:r>
            <a:r>
              <a:rPr lang="en-US" i="1" dirty="0" err="1" smtClean="0"/>
              <a:t>Cryptographie</a:t>
            </a:r>
            <a:r>
              <a:rPr lang="en-US" i="1" dirty="0" smtClean="0"/>
              <a:t> </a:t>
            </a:r>
            <a:r>
              <a:rPr lang="en-US" i="1" dirty="0" err="1" smtClean="0"/>
              <a:t>Militaire</a:t>
            </a:r>
            <a:r>
              <a:rPr lang="en-US" dirty="0" smtClean="0"/>
              <a:t>, 1883)</a:t>
            </a:r>
            <a:endParaRPr lang="en-US" dirty="0"/>
          </a:p>
          <a:p>
            <a:pPr marL="457200" indent="-457200" fontAlgn="ctr">
              <a:buFont typeface="+mj-lt"/>
              <a:buAutoNum type="arabicPeriod"/>
            </a:pPr>
            <a:r>
              <a:rPr lang="en-US" sz="2100" dirty="0"/>
              <a:t>The system must be practically, if not mathematically, </a:t>
            </a:r>
            <a:r>
              <a:rPr lang="en-US" sz="21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indecipherable</a:t>
            </a:r>
          </a:p>
          <a:p>
            <a:pPr marL="457200" indent="-457200" fontAlgn="ctr">
              <a:buFont typeface="+mj-lt"/>
              <a:buAutoNum type="arabicPeriod"/>
            </a:pPr>
            <a:r>
              <a:rPr lang="en-US" sz="2100" dirty="0"/>
              <a:t>It should </a:t>
            </a:r>
            <a:r>
              <a:rPr lang="en-US" sz="21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not require secrecy</a:t>
            </a:r>
            <a:r>
              <a:rPr lang="en-US" sz="2100" dirty="0"/>
              <a:t>, and it should not be a problem if it falls into enemy hands</a:t>
            </a:r>
          </a:p>
          <a:p>
            <a:pPr marL="457200" indent="-457200" fontAlgn="ctr">
              <a:buFont typeface="+mj-lt"/>
              <a:buAutoNum type="arabicPeriod"/>
            </a:pPr>
            <a:r>
              <a:rPr lang="en-US" sz="2100" dirty="0"/>
              <a:t>It must be possible to communicate and remember the key </a:t>
            </a:r>
            <a:r>
              <a:rPr lang="en-US" sz="2100" dirty="0">
                <a:solidFill>
                  <a:schemeClr val="bg1">
                    <a:lumMod val="50000"/>
                  </a:schemeClr>
                </a:solidFill>
              </a:rPr>
              <a:t>without using written notes</a:t>
            </a:r>
            <a:r>
              <a:rPr lang="en-US" sz="2100" dirty="0"/>
              <a:t>, and correspondents must be able to </a:t>
            </a:r>
            <a:r>
              <a:rPr lang="en-US" sz="21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change or modify it at will</a:t>
            </a:r>
          </a:p>
          <a:p>
            <a:pPr marL="457200" indent="-457200" fontAlgn="ctr">
              <a:buFont typeface="+mj-lt"/>
              <a:buAutoNum type="arabicPeriod"/>
            </a:pPr>
            <a:r>
              <a:rPr lang="en-US" sz="2100" dirty="0">
                <a:solidFill>
                  <a:schemeClr val="bg1">
                    <a:lumMod val="50000"/>
                  </a:schemeClr>
                </a:solidFill>
              </a:rPr>
              <a:t>It must be applicable to telegraph communications</a:t>
            </a:r>
          </a:p>
          <a:p>
            <a:pPr marL="457200" indent="-457200" fontAlgn="ctr">
              <a:buFont typeface="+mj-lt"/>
              <a:buAutoNum type="arabicPeriod"/>
            </a:pPr>
            <a:r>
              <a:rPr lang="en-US" sz="2100" dirty="0">
                <a:solidFill>
                  <a:schemeClr val="bg1">
                    <a:lumMod val="50000"/>
                  </a:schemeClr>
                </a:solidFill>
              </a:rPr>
              <a:t>It must be portable, and should not require several persons to handle or operate</a:t>
            </a:r>
          </a:p>
          <a:p>
            <a:pPr marL="457200" indent="-457200" fontAlgn="ctr">
              <a:buFont typeface="+mj-lt"/>
              <a:buAutoNum type="arabicPeriod"/>
            </a:pPr>
            <a:r>
              <a:rPr lang="en-US" sz="2100" dirty="0"/>
              <a:t>Lastly, given the circumstances in which it is to be used, the system must be easy to use and should </a:t>
            </a:r>
            <a:r>
              <a:rPr lang="en-US" sz="21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not be stressful to use or require its users to know and comply with a long list of </a:t>
            </a:r>
            <a:r>
              <a:rPr lang="en-US" sz="21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rules</a:t>
            </a:r>
            <a:endParaRPr lang="en-US" sz="21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9654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This week’s reading assignments</a:t>
            </a:r>
            <a:endParaRPr lang="en-US" dirty="0"/>
          </a:p>
        </p:txBody>
      </p:sp>
      <p:pic>
        <p:nvPicPr>
          <p:cNvPr id="14" name="Content Placeholder 13"/>
          <p:cNvPicPr>
            <a:picLocks noGrp="1" noChangeAspect="1"/>
          </p:cNvPicPr>
          <p:nvPr>
            <p:ph sz="half" idx="2"/>
          </p:nvPr>
        </p:nvPicPr>
        <p:blipFill>
          <a:blip r:embed="rId2"/>
          <a:stretch>
            <a:fillRect/>
          </a:stretch>
        </p:blipFill>
        <p:spPr>
          <a:xfrm>
            <a:off x="6197600" y="1114406"/>
            <a:ext cx="5384800" cy="5234025"/>
          </a:xfrm>
          <a:prstGeom prst="rect">
            <a:avLst/>
          </a:prstGeom>
        </p:spPr>
      </p:pic>
      <p:pic>
        <p:nvPicPr>
          <p:cNvPr id="15" name="Content Placeholder 11"/>
          <p:cNvPicPr>
            <a:picLocks noChangeAspect="1"/>
          </p:cNvPicPr>
          <p:nvPr/>
        </p:nvPicPr>
        <p:blipFill rotWithShape="1">
          <a:blip r:embed="rId3"/>
          <a:srcRect t="2157" r="575" b="642"/>
          <a:stretch/>
        </p:blipFill>
        <p:spPr>
          <a:xfrm>
            <a:off x="1082700" y="1114406"/>
            <a:ext cx="4407679" cy="4173109"/>
          </a:xfrm>
          <a:prstGeom prst="rect">
            <a:avLst/>
          </a:prstGeom>
        </p:spPr>
      </p:pic>
    </p:spTree>
    <p:extLst>
      <p:ext uri="{BB962C8B-B14F-4D97-AF65-F5344CB8AC3E}">
        <p14:creationId xmlns:p14="http://schemas.microsoft.com/office/powerpoint/2010/main" val="4064469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Rogaway’s</a:t>
            </a:r>
            <a:r>
              <a:rPr lang="en-US" dirty="0" smtClean="0"/>
              <a:t> </a:t>
            </a:r>
            <a:r>
              <a:rPr lang="en-US" i="1" dirty="0" smtClean="0"/>
              <a:t>The Moral Character of Cryptographic Work</a:t>
            </a:r>
            <a:endParaRPr lang="en-US" dirty="0"/>
          </a:p>
        </p:txBody>
      </p:sp>
      <p:sp>
        <p:nvSpPr>
          <p:cNvPr id="4" name="Text Placeholder 3"/>
          <p:cNvSpPr>
            <a:spLocks noGrp="1"/>
          </p:cNvSpPr>
          <p:nvPr>
            <p:ph type="body" idx="1"/>
          </p:nvPr>
        </p:nvSpPr>
        <p:spPr/>
        <p:txBody>
          <a:bodyPr anchor="t"/>
          <a:lstStyle/>
          <a:p>
            <a:r>
              <a:rPr lang="en-US" sz="2600" dirty="0" smtClean="0"/>
              <a:t>Ethics &amp; responsibility in science</a:t>
            </a:r>
            <a:endParaRPr lang="en-US" sz="2600" dirty="0"/>
          </a:p>
        </p:txBody>
      </p:sp>
      <p:sp>
        <p:nvSpPr>
          <p:cNvPr id="5" name="Content Placeholder 4"/>
          <p:cNvSpPr>
            <a:spLocks noGrp="1"/>
          </p:cNvSpPr>
          <p:nvPr>
            <p:ph sz="half" idx="2"/>
          </p:nvPr>
        </p:nvSpPr>
        <p:spPr/>
        <p:txBody>
          <a:bodyPr>
            <a:noAutofit/>
          </a:bodyPr>
          <a:lstStyle/>
          <a:p>
            <a:r>
              <a:rPr lang="en-US" sz="1600" dirty="0"/>
              <a:t>With power comes moral responsibility. Academics in cryptography can no longer bury their noses during this time of social and political instability</a:t>
            </a:r>
            <a:r>
              <a:rPr lang="en-US" sz="1600" dirty="0" smtClean="0"/>
              <a:t>.</a:t>
            </a:r>
          </a:p>
          <a:p>
            <a:pPr lvl="1"/>
            <a:r>
              <a:rPr lang="en-US" sz="1600" dirty="0" smtClean="0"/>
              <a:t>But then what *are* the ethical actions to take?</a:t>
            </a:r>
          </a:p>
          <a:p>
            <a:pPr lvl="1"/>
            <a:r>
              <a:rPr lang="en-US" sz="1600" dirty="0" smtClean="0"/>
              <a:t>Those in scientific endeavors that is clearly socially negative/irresponsible such as creating the atomic bomb, or participating in government mass-surveillance are responsible for their actions.</a:t>
            </a:r>
          </a:p>
          <a:p>
            <a:r>
              <a:rPr lang="en-US" sz="1600" dirty="0" smtClean="0"/>
              <a:t>It </a:t>
            </a:r>
            <a:r>
              <a:rPr lang="en-US" sz="1600" dirty="0"/>
              <a:t>does seem Rogaway is pretty convinced of his view and not overly open to considering other </a:t>
            </a:r>
            <a:r>
              <a:rPr lang="en-US" sz="1600" dirty="0" smtClean="0"/>
              <a:t>possibilities.</a:t>
            </a:r>
          </a:p>
          <a:p>
            <a:r>
              <a:rPr lang="en-US" sz="1600" dirty="0"/>
              <a:t>I do agree with his viewpoint that in the end </a:t>
            </a:r>
            <a:r>
              <a:rPr lang="en-US" sz="1600" dirty="0" smtClean="0"/>
              <a:t>scientists </a:t>
            </a:r>
            <a:r>
              <a:rPr lang="en-US" sz="1600" dirty="0"/>
              <a:t>and engineers should have accountability for the things they produce, but more than that I agree that it is important for us to have open dialogue about our ethical viewpoints. Mainly because what cryptologists can do goes beyond what will personally effect you.</a:t>
            </a:r>
            <a:endParaRPr lang="en-US" sz="1600" dirty="0" smtClean="0"/>
          </a:p>
        </p:txBody>
      </p:sp>
      <p:sp>
        <p:nvSpPr>
          <p:cNvPr id="6" name="Text Placeholder 5"/>
          <p:cNvSpPr>
            <a:spLocks noGrp="1"/>
          </p:cNvSpPr>
          <p:nvPr>
            <p:ph type="body" sz="quarter" idx="3"/>
          </p:nvPr>
        </p:nvSpPr>
        <p:spPr/>
        <p:txBody>
          <a:bodyPr anchor="t">
            <a:normAutofit/>
          </a:bodyPr>
          <a:lstStyle/>
          <a:p>
            <a:r>
              <a:rPr lang="en-US" sz="2600" dirty="0" smtClean="0"/>
              <a:t>Making an impact on society</a:t>
            </a:r>
            <a:endParaRPr lang="en-US" sz="2600" dirty="0"/>
          </a:p>
        </p:txBody>
      </p:sp>
      <p:sp>
        <p:nvSpPr>
          <p:cNvPr id="7" name="Content Placeholder 6"/>
          <p:cNvSpPr>
            <a:spLocks noGrp="1"/>
          </p:cNvSpPr>
          <p:nvPr>
            <p:ph sz="quarter" idx="4"/>
          </p:nvPr>
        </p:nvSpPr>
        <p:spPr/>
        <p:txBody>
          <a:bodyPr>
            <a:noAutofit/>
          </a:bodyPr>
          <a:lstStyle/>
          <a:p>
            <a:r>
              <a:rPr lang="en-US" sz="1600" dirty="0" smtClean="0"/>
              <a:t>When </a:t>
            </a:r>
            <a:r>
              <a:rPr lang="en-US" sz="1600" dirty="0"/>
              <a:t>should people actually set aside time to question or think about their work and issues it is </a:t>
            </a:r>
            <a:r>
              <a:rPr lang="en-US" sz="1600" dirty="0" smtClean="0"/>
              <a:t>related </a:t>
            </a:r>
            <a:r>
              <a:rPr lang="en-US" sz="1600" dirty="0"/>
              <a:t>to in the real world</a:t>
            </a:r>
            <a:r>
              <a:rPr lang="en-US" sz="1600" dirty="0" smtClean="0"/>
              <a:t>?</a:t>
            </a:r>
          </a:p>
          <a:p>
            <a:pPr lvl="1"/>
            <a:r>
              <a:rPr lang="en-US" sz="1600" dirty="0"/>
              <a:t>Rogaway seems to advocate for a constant evaluation of the social value of your work (whether it is convenient or not</a:t>
            </a:r>
            <a:r>
              <a:rPr lang="en-US" sz="1600" dirty="0" smtClean="0"/>
              <a:t>).</a:t>
            </a:r>
          </a:p>
          <a:p>
            <a:r>
              <a:rPr lang="en-US" sz="1600" dirty="0"/>
              <a:t>When you ask millennials what they are looking for in a job, making an impact on society is a common theme. Yet it's not as simple as that. … The reason why so many more people are working on behalf on the defense industry, versus on behalf of society (assuming for a second they are mutually exclusive), is because one area receives a lot more funding than the other.</a:t>
            </a:r>
          </a:p>
          <a:p>
            <a:pPr lvl="1"/>
            <a:r>
              <a:rPr lang="en-US" sz="1600" dirty="0"/>
              <a:t>It is difficult to try to work for the good of society, when today's society has a lot of funding in weapons development and other jobs that are “bad for society</a:t>
            </a:r>
            <a:r>
              <a:rPr lang="en-US" sz="1600" dirty="0" smtClean="0"/>
              <a:t>.”</a:t>
            </a:r>
            <a:endParaRPr lang="en-US" sz="1600" dirty="0"/>
          </a:p>
        </p:txBody>
      </p:sp>
    </p:spTree>
    <p:extLst>
      <p:ext uri="{BB962C8B-B14F-4D97-AF65-F5344CB8AC3E}">
        <p14:creationId xmlns:p14="http://schemas.microsoft.com/office/powerpoint/2010/main" val="9964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Rogaway’s</a:t>
            </a:r>
            <a:r>
              <a:rPr lang="en-US" dirty="0" smtClean="0"/>
              <a:t> </a:t>
            </a:r>
            <a:r>
              <a:rPr lang="en-US" i="1" dirty="0" smtClean="0"/>
              <a:t>The Moral Character of Cryptographic Work</a:t>
            </a:r>
            <a:endParaRPr lang="en-US" dirty="0"/>
          </a:p>
        </p:txBody>
      </p:sp>
      <p:sp>
        <p:nvSpPr>
          <p:cNvPr id="4" name="Text Placeholder 3"/>
          <p:cNvSpPr>
            <a:spLocks noGrp="1"/>
          </p:cNvSpPr>
          <p:nvPr>
            <p:ph type="body" idx="1"/>
          </p:nvPr>
        </p:nvSpPr>
        <p:spPr/>
        <p:txBody>
          <a:bodyPr anchor="t">
            <a:noAutofit/>
          </a:bodyPr>
          <a:lstStyle/>
          <a:p>
            <a:r>
              <a:rPr lang="en-US" sz="2600" dirty="0"/>
              <a:t>Personal freedom vs. public </a:t>
            </a:r>
            <a:r>
              <a:rPr lang="en-US" sz="2600" dirty="0" smtClean="0"/>
              <a:t>safety</a:t>
            </a:r>
            <a:endParaRPr lang="en-US" sz="2600" dirty="0"/>
          </a:p>
        </p:txBody>
      </p:sp>
      <p:sp>
        <p:nvSpPr>
          <p:cNvPr id="5" name="Content Placeholder 4"/>
          <p:cNvSpPr>
            <a:spLocks noGrp="1"/>
          </p:cNvSpPr>
          <p:nvPr>
            <p:ph sz="half" idx="2"/>
          </p:nvPr>
        </p:nvSpPr>
        <p:spPr/>
        <p:txBody>
          <a:bodyPr>
            <a:noAutofit/>
          </a:bodyPr>
          <a:lstStyle/>
          <a:p>
            <a:r>
              <a:rPr lang="en-US" sz="1400" dirty="0" smtClean="0"/>
              <a:t>Privacy is for the individual whereas security is for the whole</a:t>
            </a:r>
          </a:p>
          <a:p>
            <a:r>
              <a:rPr lang="en-US" sz="1400" dirty="0" smtClean="0"/>
              <a:t>Studies in cryptography will be a large determinant of the level of privacy and individual rights that will be preserved in the upcoming years.</a:t>
            </a:r>
          </a:p>
          <a:p>
            <a:r>
              <a:rPr lang="en-US" sz="1400" dirty="0" smtClean="0"/>
              <a:t>I </a:t>
            </a:r>
            <a:r>
              <a:rPr lang="en-US" sz="1400" dirty="0"/>
              <a:t>question the assumption that there is never a need for cryptography that favors the powerful; I do think there is </a:t>
            </a:r>
            <a:r>
              <a:rPr lang="en-US" sz="1400" i="1" dirty="0" smtClean="0"/>
              <a:t>sometimes </a:t>
            </a:r>
            <a:r>
              <a:rPr lang="en-US" sz="1400" dirty="0"/>
              <a:t>a need for </a:t>
            </a:r>
            <a:r>
              <a:rPr lang="en-US" sz="1400" dirty="0" smtClean="0"/>
              <a:t>surveillance</a:t>
            </a:r>
          </a:p>
          <a:p>
            <a:r>
              <a:rPr lang="en-US" sz="1400" dirty="0" smtClean="0"/>
              <a:t>Couldn't </a:t>
            </a:r>
            <a:r>
              <a:rPr lang="en-US" sz="1400" dirty="0"/>
              <a:t>the implementation of this total surveillance benefit us more despite the lack of privacy? I'm not saying I agree with this, but maybe there are some countries where the relation between government and citizens are strong enough to uphold such surveillance</a:t>
            </a:r>
            <a:r>
              <a:rPr lang="en-US" sz="1400" dirty="0" smtClean="0"/>
              <a:t>.</a:t>
            </a:r>
          </a:p>
          <a:p>
            <a:pPr lvl="1"/>
            <a:r>
              <a:rPr lang="en-US" sz="1400" dirty="0"/>
              <a:t>Sure, total surveillance and no privacy may lead to a better world in a particularly reality or even most realities, but the unknown of our presence in such realities keeps us from them. To me, that seems reasonable</a:t>
            </a:r>
            <a:r>
              <a:rPr lang="en-US" sz="1400" dirty="0" smtClean="0"/>
              <a:t>.</a:t>
            </a:r>
          </a:p>
          <a:p>
            <a:r>
              <a:rPr lang="en-US" sz="1400" dirty="0"/>
              <a:t>A society where mass surveillance is </a:t>
            </a:r>
            <a:r>
              <a:rPr lang="en-US" sz="1400" dirty="0" smtClean="0"/>
              <a:t>implemented … would </a:t>
            </a:r>
            <a:r>
              <a:rPr lang="en-US" sz="1400" dirty="0"/>
              <a:t>suppress freedom of speech and social progress. </a:t>
            </a:r>
            <a:r>
              <a:rPr lang="en-US" sz="1400" dirty="0" smtClean="0"/>
              <a:t>The society </a:t>
            </a:r>
            <a:r>
              <a:rPr lang="en-US" sz="1400" dirty="0"/>
              <a:t>is pressured to behave in accordance with values imposed by the authority rather than how they really are.</a:t>
            </a:r>
            <a:endParaRPr lang="en-US" sz="1400" dirty="0" smtClean="0"/>
          </a:p>
        </p:txBody>
      </p:sp>
      <p:sp>
        <p:nvSpPr>
          <p:cNvPr id="6" name="Text Placeholder 5"/>
          <p:cNvSpPr>
            <a:spLocks noGrp="1"/>
          </p:cNvSpPr>
          <p:nvPr>
            <p:ph type="body" sz="quarter" idx="3"/>
          </p:nvPr>
        </p:nvSpPr>
        <p:spPr/>
        <p:txBody>
          <a:bodyPr anchor="t">
            <a:normAutofit/>
          </a:bodyPr>
          <a:lstStyle/>
          <a:p>
            <a:r>
              <a:rPr lang="en-US" sz="2600" dirty="0" smtClean="0"/>
              <a:t>Experts vs. the rest of us</a:t>
            </a:r>
            <a:endParaRPr lang="en-US" sz="2600" dirty="0"/>
          </a:p>
        </p:txBody>
      </p:sp>
      <p:sp>
        <p:nvSpPr>
          <p:cNvPr id="7" name="Content Placeholder 6"/>
          <p:cNvSpPr>
            <a:spLocks noGrp="1"/>
          </p:cNvSpPr>
          <p:nvPr>
            <p:ph sz="quarter" idx="4"/>
          </p:nvPr>
        </p:nvSpPr>
        <p:spPr/>
        <p:txBody>
          <a:bodyPr>
            <a:normAutofit/>
          </a:bodyPr>
          <a:lstStyle/>
          <a:p>
            <a:r>
              <a:rPr lang="en-US" sz="1400" dirty="0" smtClean="0"/>
              <a:t>I </a:t>
            </a:r>
            <a:r>
              <a:rPr lang="en-US" sz="1400" dirty="0"/>
              <a:t>enjoyed his discussion of those scientists that openly discussed the moral implications of their work in a very public manner, such as Carl Sagan, Richard Feynman, etc. However, I feel he somewhat missed a point here. I think that those scientists were instrumental in bringing an understanding of some level to the lay person. </a:t>
            </a:r>
            <a:r>
              <a:rPr lang="en-US" sz="1400" dirty="0" smtClean="0"/>
              <a:t>… </a:t>
            </a:r>
            <a:r>
              <a:rPr lang="en-US" sz="1400" dirty="0"/>
              <a:t>I feel that those doing crypto-for-crypto should be allowed to work with pen and paper on esoteric problems as they please; however, there is an ever greater need for a popularization of cryptographic understanding in society. A sort of Carl Sagan for cryptography and security in general</a:t>
            </a:r>
            <a:r>
              <a:rPr lang="en-US" sz="1400" dirty="0" smtClean="0"/>
              <a:t>.</a:t>
            </a:r>
          </a:p>
          <a:p>
            <a:r>
              <a:rPr lang="en-US" sz="1400" dirty="0" err="1"/>
              <a:t>Rogaway's</a:t>
            </a:r>
            <a:r>
              <a:rPr lang="en-US" sz="1400" dirty="0"/>
              <a:t> call to action seems to be mostly targeted at cryptographers and computer scientists which makes me wonder if there are ways a "normal" person might resist observation, especially since I think it is less common for people to be aware of how much their </a:t>
            </a:r>
            <a:r>
              <a:rPr lang="en-US" sz="1400" dirty="0" smtClean="0"/>
              <a:t>actions </a:t>
            </a:r>
            <a:r>
              <a:rPr lang="en-US" sz="1400" dirty="0"/>
              <a:t>are catalogued</a:t>
            </a:r>
            <a:r>
              <a:rPr lang="en-US" sz="1400" dirty="0" smtClean="0"/>
              <a:t>.</a:t>
            </a:r>
          </a:p>
          <a:p>
            <a:pPr lvl="1"/>
            <a:r>
              <a:rPr lang="en-US" sz="1400" dirty="0"/>
              <a:t>That lead me to think about the mindset of if you have nothing to hide, then you have nothing to worry about, although then I suppose that leads to many other moral issues. </a:t>
            </a:r>
          </a:p>
        </p:txBody>
      </p:sp>
    </p:spTree>
    <p:extLst>
      <p:ext uri="{BB962C8B-B14F-4D97-AF65-F5344CB8AC3E}">
        <p14:creationId xmlns:p14="http://schemas.microsoft.com/office/powerpoint/2010/main" val="208909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t>
            </a:r>
            <a:r>
              <a:rPr lang="en-US" dirty="0"/>
              <a:t>define </a:t>
            </a:r>
            <a:r>
              <a:rPr lang="en-US" i="1" dirty="0"/>
              <a:t>→</a:t>
            </a:r>
            <a:r>
              <a:rPr lang="en-US" dirty="0"/>
              <a:t> construct </a:t>
            </a:r>
            <a:r>
              <a:rPr lang="en-US" i="1" dirty="0"/>
              <a:t>→</a:t>
            </a:r>
            <a:r>
              <a:rPr lang="en-US" dirty="0"/>
              <a:t> </a:t>
            </a:r>
            <a:r>
              <a:rPr lang="en-US" dirty="0" smtClean="0"/>
              <a:t>reduce to enciphering</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7" name="Freeform 36"/>
          <p:cNvSpPr/>
          <p:nvPr/>
        </p:nvSpPr>
        <p:spPr>
          <a:xfrm>
            <a:off x="0" y="826937"/>
            <a:ext cx="12192000" cy="6031064"/>
          </a:xfrm>
          <a:custGeom>
            <a:avLst/>
            <a:gdLst>
              <a:gd name="connsiteX0" fmla="*/ 7572038 w 12192000"/>
              <a:gd name="connsiteY0" fmla="*/ 3549852 h 6003985"/>
              <a:gd name="connsiteX1" fmla="*/ 5870592 w 12192000"/>
              <a:gd name="connsiteY1" fmla="*/ 3698739 h 6003985"/>
              <a:gd name="connsiteX2" fmla="*/ 3028080 w 12192000"/>
              <a:gd name="connsiteY2" fmla="*/ 5096816 h 6003985"/>
              <a:gd name="connsiteX3" fmla="*/ 6177953 w 12192000"/>
              <a:gd name="connsiteY3" fmla="*/ 5432666 h 6003985"/>
              <a:gd name="connsiteX4" fmla="*/ 9020465 w 12192000"/>
              <a:gd name="connsiteY4" fmla="*/ 4034588 h 6003985"/>
              <a:gd name="connsiteX5" fmla="*/ 7572038 w 12192000"/>
              <a:gd name="connsiteY5" fmla="*/ 3549852 h 6003985"/>
              <a:gd name="connsiteX6" fmla="*/ 0 w 12192000"/>
              <a:gd name="connsiteY6" fmla="*/ 0 h 6003985"/>
              <a:gd name="connsiteX7" fmla="*/ 12192000 w 12192000"/>
              <a:gd name="connsiteY7" fmla="*/ 0 h 6003985"/>
              <a:gd name="connsiteX8" fmla="*/ 12192000 w 12192000"/>
              <a:gd name="connsiteY8" fmla="*/ 6003985 h 6003985"/>
              <a:gd name="connsiteX9" fmla="*/ 0 w 12192000"/>
              <a:gd name="connsiteY9" fmla="*/ 6003985 h 60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03985">
                <a:moveTo>
                  <a:pt x="7572038" y="3549852"/>
                </a:moveTo>
                <a:cubicBezTo>
                  <a:pt x="7077272" y="3541138"/>
                  <a:pt x="6491124" y="3588742"/>
                  <a:pt x="5870592" y="3698739"/>
                </a:cubicBezTo>
                <a:cubicBezTo>
                  <a:pt x="4215841" y="3992065"/>
                  <a:pt x="2943204" y="4618005"/>
                  <a:pt x="3028080" y="5096816"/>
                </a:cubicBezTo>
                <a:cubicBezTo>
                  <a:pt x="3112955" y="5575627"/>
                  <a:pt x="4523202" y="5725992"/>
                  <a:pt x="6177953" y="5432666"/>
                </a:cubicBezTo>
                <a:cubicBezTo>
                  <a:pt x="7832704" y="5139340"/>
                  <a:pt x="9105340" y="4513399"/>
                  <a:pt x="9020465" y="4034588"/>
                </a:cubicBezTo>
                <a:cubicBezTo>
                  <a:pt x="8967418" y="3735332"/>
                  <a:pt x="8396647" y="3564374"/>
                  <a:pt x="7572038" y="3549852"/>
                </a:cubicBezTo>
                <a:close/>
                <a:moveTo>
                  <a:pt x="0" y="0"/>
                </a:moveTo>
                <a:lnTo>
                  <a:pt x="12192000" y="0"/>
                </a:lnTo>
                <a:lnTo>
                  <a:pt x="12192000" y="6003985"/>
                </a:lnTo>
                <a:lnTo>
                  <a:pt x="0" y="6003985"/>
                </a:lnTo>
                <a:close/>
              </a:path>
            </a:pathLst>
          </a:custGeom>
          <a:solidFill>
            <a:schemeClr val="bg1">
              <a:lumMod val="5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071959" y="4378837"/>
            <a:ext cx="1668727" cy="369332"/>
          </a:xfrm>
          <a:prstGeom prst="rect">
            <a:avLst/>
          </a:prstGeom>
          <a:solidFill>
            <a:schemeClr val="bg1"/>
          </a:solidFill>
        </p:spPr>
        <p:txBody>
          <a:bodyPr wrap="none" lIns="0" tIns="0" rIns="0" bIns="0" rtlCol="0">
            <a:spAutoFit/>
          </a:bodyPr>
          <a:lstStyle/>
          <a:p>
            <a:r>
              <a:rPr lang="en-US" sz="2400" dirty="0" smtClean="0">
                <a:solidFill>
                  <a:srgbClr val="C00000"/>
                </a:solidFill>
                <a:latin typeface="Lato Semibold" panose="020F0502020204030203" pitchFamily="34" charset="0"/>
                <a:ea typeface="Lato Semibold" panose="020F0502020204030203" pitchFamily="34" charset="0"/>
                <a:cs typeface="Lato Semibold" panose="020F0502020204030203" pitchFamily="34" charset="0"/>
              </a:rPr>
              <a:t>Confidential</a:t>
            </a:r>
            <a:endParaRPr lang="en-US" dirty="0">
              <a:solidFill>
                <a:srgbClr val="C00000"/>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29" name="Group 28"/>
          <p:cNvGrpSpPr/>
          <p:nvPr/>
        </p:nvGrpSpPr>
        <p:grpSpPr>
          <a:xfrm>
            <a:off x="6124575" y="4869890"/>
            <a:ext cx="1499702" cy="149881"/>
            <a:chOff x="6124575" y="4869890"/>
            <a:chExt cx="1499702" cy="149881"/>
          </a:xfrm>
        </p:grpSpPr>
        <p:cxnSp>
          <p:nvCxnSpPr>
            <p:cNvPr id="19" name="Straight Connector 18"/>
            <p:cNvCxnSpPr/>
            <p:nvPr/>
          </p:nvCxnSpPr>
          <p:spPr>
            <a:xfrm>
              <a:off x="6188369" y="4879415"/>
              <a:ext cx="14359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6124575" y="4869890"/>
              <a:ext cx="73152" cy="146304"/>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6197894" y="4876240"/>
              <a:ext cx="70796" cy="143531"/>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8112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Recap: block cipher design</a:t>
            </a:r>
            <a:endParaRPr lang="en-US" dirty="0"/>
          </a:p>
        </p:txBody>
      </p:sp>
      <p:sp>
        <p:nvSpPr>
          <p:cNvPr id="8" name="Text Placeholder 7"/>
          <p:cNvSpPr>
            <a:spLocks noGrp="1"/>
          </p:cNvSpPr>
          <p:nvPr>
            <p:ph type="body" idx="1"/>
          </p:nvPr>
        </p:nvSpPr>
        <p:spPr>
          <a:xfrm>
            <a:off x="609601" y="1102108"/>
            <a:ext cx="2006378" cy="639762"/>
          </a:xfrm>
        </p:spPr>
        <p:txBody>
          <a:bodyPr/>
          <a:lstStyle/>
          <a:p>
            <a:r>
              <a:rPr lang="en-US" dirty="0" smtClean="0"/>
              <a:t>Block cipher</a:t>
            </a:r>
            <a:endParaRPr lang="en-US" dirty="0"/>
          </a:p>
        </p:txBody>
      </p:sp>
      <p:sp>
        <p:nvSpPr>
          <p:cNvPr id="10" name="Text Placeholder 9"/>
          <p:cNvSpPr>
            <a:spLocks noGrp="1"/>
          </p:cNvSpPr>
          <p:nvPr>
            <p:ph type="body" sz="quarter" idx="3"/>
          </p:nvPr>
        </p:nvSpPr>
        <p:spPr>
          <a:xfrm>
            <a:off x="8038770" y="1102108"/>
            <a:ext cx="3543632" cy="639762"/>
          </a:xfrm>
        </p:spPr>
        <p:txBody>
          <a:bodyPr>
            <a:normAutofit fontScale="92500"/>
          </a:bodyPr>
          <a:lstStyle/>
          <a:p>
            <a:r>
              <a:rPr lang="en-US" dirty="0" smtClean="0"/>
              <a:t>Substitution-Permutation</a:t>
            </a:r>
            <a:endParaRPr lang="en-US" dirty="0"/>
          </a:p>
        </p:txBody>
      </p:sp>
      <p:grpSp>
        <p:nvGrpSpPr>
          <p:cNvPr id="24" name="Group 23"/>
          <p:cNvGrpSpPr/>
          <p:nvPr/>
        </p:nvGrpSpPr>
        <p:grpSpPr>
          <a:xfrm>
            <a:off x="379258" y="1754014"/>
            <a:ext cx="2152049" cy="2428206"/>
            <a:chOff x="6739674" y="1102109"/>
            <a:chExt cx="2152049" cy="2428206"/>
          </a:xfrm>
        </p:grpSpPr>
        <p:sp>
          <p:nvSpPr>
            <p:cNvPr id="25" name="Rectangle 24"/>
            <p:cNvSpPr/>
            <p:nvPr/>
          </p:nvSpPr>
          <p:spPr>
            <a:xfrm>
              <a:off x="7831866" y="2105763"/>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endParaRPr lang="en-US" sz="2400" dirty="0">
                <a:latin typeface="Lato Black"/>
                <a:cs typeface="Lato Black"/>
              </a:endParaRPr>
            </a:p>
          </p:txBody>
        </p:sp>
        <p:cxnSp>
          <p:nvCxnSpPr>
            <p:cNvPr id="26" name="Straight Arrow Connector 25"/>
            <p:cNvCxnSpPr>
              <a:stCxn id="29" idx="2"/>
              <a:endCxn id="25" idx="0"/>
            </p:cNvCxnSpPr>
            <p:nvPr/>
          </p:nvCxnSpPr>
          <p:spPr>
            <a:xfrm flipH="1">
              <a:off x="8255965" y="1471441"/>
              <a:ext cx="0" cy="63432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5" idx="2"/>
            </p:cNvCxnSpPr>
            <p:nvPr/>
          </p:nvCxnSpPr>
          <p:spPr>
            <a:xfrm>
              <a:off x="8255965" y="2603720"/>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5" idx="1"/>
            </p:cNvCxnSpPr>
            <p:nvPr/>
          </p:nvCxnSpPr>
          <p:spPr>
            <a:xfrm>
              <a:off x="7375430" y="2354741"/>
              <a:ext cx="456436"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644190" y="1102109"/>
              <a:ext cx="1230085"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0" name="TextBox 29"/>
            <p:cNvSpPr txBox="1"/>
            <p:nvPr/>
          </p:nvSpPr>
          <p:spPr>
            <a:xfrm>
              <a:off x="7599092" y="3160983"/>
              <a:ext cx="1292631"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6739674" y="2170075"/>
              <a:ext cx="647760" cy="400110"/>
            </a:xfrm>
            <a:prstGeom prst="rect">
              <a:avLst/>
            </a:prstGeom>
            <a:no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000" i="1" baseline="-25000" dirty="0">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31" name="Group 130"/>
          <p:cNvGrpSpPr/>
          <p:nvPr/>
        </p:nvGrpSpPr>
        <p:grpSpPr>
          <a:xfrm>
            <a:off x="2839718" y="1102109"/>
            <a:ext cx="2357422" cy="3227872"/>
            <a:chOff x="2662499" y="1102109"/>
            <a:chExt cx="2357422" cy="3227872"/>
          </a:xfrm>
        </p:grpSpPr>
        <p:grpSp>
          <p:nvGrpSpPr>
            <p:cNvPr id="12" name="Group 11"/>
            <p:cNvGrpSpPr/>
            <p:nvPr/>
          </p:nvGrpSpPr>
          <p:grpSpPr>
            <a:xfrm>
              <a:off x="2733941" y="1750387"/>
              <a:ext cx="2032109" cy="2579594"/>
              <a:chOff x="6874740" y="1102109"/>
              <a:chExt cx="2032109" cy="2579594"/>
            </a:xfrm>
          </p:grpSpPr>
          <p:cxnSp>
            <p:nvCxnSpPr>
              <p:cNvPr id="13" name="Straight Arrow Connector 12"/>
              <p:cNvCxnSpPr>
                <a:stCxn id="15" idx="2"/>
                <a:endCxn id="19" idx="0"/>
              </p:cNvCxnSpPr>
              <p:nvPr/>
            </p:nvCxnSpPr>
            <p:spPr>
              <a:xfrm flipH="1">
                <a:off x="8255965" y="1471441"/>
                <a:ext cx="3268" cy="63432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9" idx="2"/>
                <a:endCxn id="16" idx="0"/>
              </p:cNvCxnSpPr>
              <p:nvPr/>
            </p:nvCxnSpPr>
            <p:spPr>
              <a:xfrm>
                <a:off x="8255965" y="2603720"/>
                <a:ext cx="4569" cy="70865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44190" y="1102109"/>
                <a:ext cx="1230085"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7614218" y="3312371"/>
                <a:ext cx="1292631"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6874740" y="2170075"/>
                <a:ext cx="512694" cy="400110"/>
              </a:xfrm>
              <a:prstGeom prst="rect">
                <a:avLst/>
              </a:prstGeom>
              <a:no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000" i="1"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8" name="Group 17"/>
              <p:cNvGrpSpPr/>
              <p:nvPr/>
            </p:nvGrpSpPr>
            <p:grpSpPr>
              <a:xfrm>
                <a:off x="7387434" y="1645042"/>
                <a:ext cx="982831" cy="1363758"/>
                <a:chOff x="7387434" y="1645042"/>
                <a:chExt cx="982831" cy="1363758"/>
              </a:xfrm>
            </p:grpSpPr>
            <p:sp>
              <p:nvSpPr>
                <p:cNvPr id="20" name="Oval 19"/>
                <p:cNvSpPr/>
                <p:nvPr/>
              </p:nvSpPr>
              <p:spPr>
                <a:xfrm>
                  <a:off x="8141665" y="1645042"/>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141665" y="2780200"/>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Elbow Connector 21"/>
                <p:cNvCxnSpPr>
                  <a:stCxn id="17" idx="3"/>
                  <a:endCxn id="20" idx="6"/>
                </p:cNvCxnSpPr>
                <p:nvPr/>
              </p:nvCxnSpPr>
              <p:spPr>
                <a:xfrm flipV="1">
                  <a:off x="7387434" y="1759342"/>
                  <a:ext cx="982831" cy="610788"/>
                </a:xfrm>
                <a:prstGeom prst="bentConnector3">
                  <a:avLst>
                    <a:gd name="adj1" fmla="val 25368"/>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21" idx="6"/>
                </p:cNvCxnSpPr>
                <p:nvPr/>
              </p:nvCxnSpPr>
              <p:spPr>
                <a:xfrm>
                  <a:off x="7387434" y="2370130"/>
                  <a:ext cx="982831" cy="524370"/>
                </a:xfrm>
                <a:prstGeom prst="bentConnector3">
                  <a:avLst>
                    <a:gd name="adj1" fmla="val 2536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7831866" y="2105763"/>
                <a:ext cx="848198"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smtClean="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sp>
          <p:nvSpPr>
            <p:cNvPr id="32" name="Text Placeholder 7"/>
            <p:cNvSpPr txBox="1">
              <a:spLocks/>
            </p:cNvSpPr>
            <p:nvPr/>
          </p:nvSpPr>
          <p:spPr>
            <a:xfrm>
              <a:off x="2662499" y="1102109"/>
              <a:ext cx="2357422" cy="648278"/>
            </a:xfrm>
            <a:prstGeom prst="rect">
              <a:avLst/>
            </a:prstGeom>
          </p:spPr>
          <p:txBody>
            <a:bodyPr vert="horz" lIns="91440" tIns="45720" rIns="91440" bIns="45720" rtlCol="0" anchor="b">
              <a:no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Key alternation</a:t>
              </a:r>
              <a:endParaRPr lang="en-US" dirty="0"/>
            </a:p>
          </p:txBody>
        </p:sp>
      </p:grpSp>
      <p:grpSp>
        <p:nvGrpSpPr>
          <p:cNvPr id="130" name="Group 129"/>
          <p:cNvGrpSpPr/>
          <p:nvPr/>
        </p:nvGrpSpPr>
        <p:grpSpPr>
          <a:xfrm>
            <a:off x="5420879" y="1117605"/>
            <a:ext cx="2394152" cy="5317634"/>
            <a:chOff x="5045732" y="1117605"/>
            <a:chExt cx="2394152" cy="5317634"/>
          </a:xfrm>
        </p:grpSpPr>
        <p:sp>
          <p:nvSpPr>
            <p:cNvPr id="33" name="Text Placeholder 7"/>
            <p:cNvSpPr txBox="1">
              <a:spLocks/>
            </p:cNvSpPr>
            <p:nvPr/>
          </p:nvSpPr>
          <p:spPr>
            <a:xfrm>
              <a:off x="5045732" y="1117605"/>
              <a:ext cx="2394152"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Iterated rounds</a:t>
              </a:r>
              <a:endParaRPr lang="en-US" dirty="0"/>
            </a:p>
          </p:txBody>
        </p:sp>
        <p:grpSp>
          <p:nvGrpSpPr>
            <p:cNvPr id="129" name="Group 128"/>
            <p:cNvGrpSpPr/>
            <p:nvPr/>
          </p:nvGrpSpPr>
          <p:grpSpPr>
            <a:xfrm>
              <a:off x="5260157" y="1745330"/>
              <a:ext cx="1965303" cy="4689909"/>
              <a:chOff x="5045733" y="1745330"/>
              <a:chExt cx="1965303" cy="4689909"/>
            </a:xfrm>
          </p:grpSpPr>
          <p:cxnSp>
            <p:nvCxnSpPr>
              <p:cNvPr id="34" name="Straight Arrow Connector 33"/>
              <p:cNvCxnSpPr>
                <a:stCxn id="35" idx="2"/>
              </p:cNvCxnSpPr>
              <p:nvPr/>
            </p:nvCxnSpPr>
            <p:spPr>
              <a:xfrm flipH="1">
                <a:off x="6364721" y="2114662"/>
                <a:ext cx="3268" cy="63432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752946" y="1745330"/>
                <a:ext cx="1230085"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TextBox 35"/>
              <p:cNvSpPr txBox="1"/>
              <p:nvPr/>
            </p:nvSpPr>
            <p:spPr>
              <a:xfrm>
                <a:off x="5707848" y="3804204"/>
                <a:ext cx="1292631"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7" name="Oval 36"/>
              <p:cNvSpPr/>
              <p:nvPr/>
            </p:nvSpPr>
            <p:spPr>
              <a:xfrm>
                <a:off x="6250421" y="2288263"/>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250421" y="3423421"/>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6364721" y="3246941"/>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718405" y="3898839"/>
                <a:ext cx="1292631" cy="369332"/>
              </a:xfrm>
              <a:prstGeom prst="rect">
                <a:avLst/>
              </a:prstGeom>
              <a:solidFill>
                <a:schemeClr val="bg1"/>
              </a:solidFill>
            </p:spPr>
            <p:txBody>
              <a:bodyPr wrap="square" rtlCol="0">
                <a:spAutoFit/>
              </a:bodyPr>
              <a:lstStyle/>
              <a:p>
                <a:pPr algn="ctr"/>
                <a:r>
                  <a:rPr lang="en-US" dirty="0"/>
                  <a:t>⋮ </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6" name="Straight Arrow Connector 45"/>
              <p:cNvCxnSpPr/>
              <p:nvPr/>
            </p:nvCxnSpPr>
            <p:spPr>
              <a:xfrm flipH="1">
                <a:off x="6364721" y="4280149"/>
                <a:ext cx="3268" cy="63432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6250421" y="4453750"/>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250421" y="5588908"/>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940622" y="4914471"/>
                <a:ext cx="848198" cy="49795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ρ</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52" name="TextBox 51"/>
              <p:cNvSpPr txBox="1"/>
              <p:nvPr/>
            </p:nvSpPr>
            <p:spPr>
              <a:xfrm>
                <a:off x="5707848" y="6065907"/>
                <a:ext cx="1292631"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3" name="Straight Arrow Connector 52"/>
              <p:cNvCxnSpPr/>
              <p:nvPr/>
            </p:nvCxnSpPr>
            <p:spPr>
              <a:xfrm>
                <a:off x="6367989" y="5412428"/>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149147" y="2202508"/>
                <a:ext cx="575029" cy="400110"/>
              </a:xfrm>
              <a:prstGeom prst="rect">
                <a:avLst/>
              </a:prstGeom>
              <a:solidFill>
                <a:schemeClr val="bg1"/>
              </a:solid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r>
                  <a:rPr lang="en-US" sz="2000" baseline="-25000" dirty="0" smtClean="0">
                    <a:latin typeface="Lato Heavy" panose="020F0502020204030203" pitchFamily="34" charset="0"/>
                    <a:ea typeface="Lato Heavy" panose="020F0502020204030203" pitchFamily="34" charset="0"/>
                    <a:cs typeface="Lato Heavy" panose="020F0502020204030203" pitchFamily="34" charset="0"/>
                  </a:rPr>
                  <a:t>0</a:t>
                </a:r>
                <a:endParaRPr lang="en-US" sz="20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57" name="Straight Arrow Connector 56"/>
              <p:cNvCxnSpPr>
                <a:stCxn id="55" idx="3"/>
                <a:endCxn id="37" idx="2"/>
              </p:cNvCxnSpPr>
              <p:nvPr/>
            </p:nvCxnSpPr>
            <p:spPr>
              <a:xfrm>
                <a:off x="5724176" y="2402563"/>
                <a:ext cx="5262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Connector 59"/>
              <p:cNvCxnSpPr>
                <a:stCxn id="37" idx="2"/>
                <a:endCxn id="37" idx="6"/>
              </p:cNvCxnSpPr>
              <p:nvPr/>
            </p:nvCxnSpPr>
            <p:spPr>
              <a:xfrm>
                <a:off x="6250421" y="2402563"/>
                <a:ext cx="228600" cy="0"/>
              </a:xfrm>
              <a:prstGeom prst="line">
                <a:avLst/>
              </a:prstGeom>
            </p:spPr>
            <p:style>
              <a:lnRef idx="2">
                <a:schemeClr val="dk1"/>
              </a:lnRef>
              <a:fillRef idx="0">
                <a:schemeClr val="dk1"/>
              </a:fillRef>
              <a:effectRef idx="1">
                <a:schemeClr val="dk1"/>
              </a:effectRef>
              <a:fontRef idx="minor">
                <a:schemeClr val="tx1"/>
              </a:fontRef>
            </p:style>
          </p:cxnSp>
          <p:sp>
            <p:nvSpPr>
              <p:cNvPr id="61" name="Rectangle 60"/>
              <p:cNvSpPr/>
              <p:nvPr/>
            </p:nvSpPr>
            <p:spPr>
              <a:xfrm>
                <a:off x="5940622" y="2748984"/>
                <a:ext cx="848198" cy="49795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ρ</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62" name="TextBox 61"/>
              <p:cNvSpPr txBox="1"/>
              <p:nvPr/>
            </p:nvSpPr>
            <p:spPr>
              <a:xfrm>
                <a:off x="5149147" y="3337666"/>
                <a:ext cx="575029" cy="400110"/>
              </a:xfrm>
              <a:prstGeom prst="rect">
                <a:avLst/>
              </a:prstGeom>
              <a:solidFill>
                <a:schemeClr val="bg1"/>
              </a:solid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r>
                  <a:rPr lang="en-US" sz="20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0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63" name="Straight Arrow Connector 62"/>
              <p:cNvCxnSpPr>
                <a:stCxn id="62" idx="3"/>
                <a:endCxn id="38" idx="2"/>
              </p:cNvCxnSpPr>
              <p:nvPr/>
            </p:nvCxnSpPr>
            <p:spPr>
              <a:xfrm>
                <a:off x="5724176" y="3537721"/>
                <a:ext cx="5262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Straight Connector 63"/>
              <p:cNvCxnSpPr>
                <a:stCxn id="38" idx="2"/>
                <a:endCxn id="38" idx="6"/>
              </p:cNvCxnSpPr>
              <p:nvPr/>
            </p:nvCxnSpPr>
            <p:spPr>
              <a:xfrm>
                <a:off x="6250421" y="3537721"/>
                <a:ext cx="228600" cy="0"/>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a:stCxn id="47" idx="2"/>
                <a:endCxn id="47" idx="6"/>
              </p:cNvCxnSpPr>
              <p:nvPr/>
            </p:nvCxnSpPr>
            <p:spPr>
              <a:xfrm>
                <a:off x="6250421" y="4568050"/>
                <a:ext cx="228600"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a:stCxn id="48" idx="2"/>
                <a:endCxn id="48" idx="6"/>
              </p:cNvCxnSpPr>
              <p:nvPr/>
            </p:nvCxnSpPr>
            <p:spPr>
              <a:xfrm>
                <a:off x="6250421" y="5703208"/>
                <a:ext cx="228600" cy="0"/>
              </a:xfrm>
              <a:prstGeom prst="line">
                <a:avLst/>
              </a:prstGeom>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5045733" y="4370351"/>
                <a:ext cx="678444" cy="400110"/>
              </a:xfrm>
              <a:prstGeom prst="rect">
                <a:avLst/>
              </a:prstGeom>
              <a:solidFill>
                <a:schemeClr val="bg1"/>
              </a:solid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r>
                  <a:rPr lang="en-US" sz="2000" baseline="-25000" dirty="0" smtClean="0">
                    <a:latin typeface="Lato Heavy" panose="020F0502020204030203" pitchFamily="34" charset="0"/>
                    <a:ea typeface="Lato Heavy" panose="020F0502020204030203" pitchFamily="34" charset="0"/>
                    <a:cs typeface="Lato Heavy" panose="020F0502020204030203" pitchFamily="34" charset="0"/>
                  </a:rPr>
                  <a:t>r-1</a:t>
                </a:r>
                <a:endParaRPr lang="en-US" sz="20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74" name="Straight Arrow Connector 73"/>
              <p:cNvCxnSpPr>
                <a:stCxn id="73" idx="3"/>
                <a:endCxn id="47" idx="2"/>
              </p:cNvCxnSpPr>
              <p:nvPr/>
            </p:nvCxnSpPr>
            <p:spPr>
              <a:xfrm flipV="1">
                <a:off x="5724177" y="4568050"/>
                <a:ext cx="526244" cy="2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149147" y="5505509"/>
                <a:ext cx="575029" cy="400110"/>
              </a:xfrm>
              <a:prstGeom prst="rect">
                <a:avLst/>
              </a:prstGeom>
              <a:solidFill>
                <a:schemeClr val="bg1"/>
              </a:solidFill>
            </p:spPr>
            <p:txBody>
              <a:bodyPr wrap="square" rtlCol="0">
                <a:spAutoFit/>
              </a:bodyPr>
              <a:lstStyle/>
              <a:p>
                <a:pPr algn="r"/>
                <a:r>
                  <a:rPr lang="en-US" sz="2000" i="1" dirty="0" smtClean="0">
                    <a:latin typeface="Lato Heavy" panose="020F0502020204030203" pitchFamily="34" charset="0"/>
                    <a:ea typeface="Lato Heavy" panose="020F0502020204030203" pitchFamily="34" charset="0"/>
                    <a:cs typeface="Lato Heavy" panose="020F0502020204030203" pitchFamily="34" charset="0"/>
                  </a:rPr>
                  <a:t>K</a:t>
                </a:r>
                <a:r>
                  <a:rPr lang="en-US" sz="2000" baseline="-25000" dirty="0" smtClean="0">
                    <a:latin typeface="Lato Heavy" panose="020F0502020204030203" pitchFamily="34" charset="0"/>
                    <a:ea typeface="Lato Heavy" panose="020F0502020204030203" pitchFamily="34" charset="0"/>
                    <a:cs typeface="Lato Heavy" panose="020F0502020204030203" pitchFamily="34" charset="0"/>
                  </a:rPr>
                  <a:t>r</a:t>
                </a:r>
                <a:endParaRPr lang="en-US" sz="20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76" name="Straight Arrow Connector 75"/>
              <p:cNvCxnSpPr>
                <a:stCxn id="75" idx="3"/>
                <a:endCxn id="48" idx="2"/>
              </p:cNvCxnSpPr>
              <p:nvPr/>
            </p:nvCxnSpPr>
            <p:spPr>
              <a:xfrm flipV="1">
                <a:off x="5724176" y="5703208"/>
                <a:ext cx="526245" cy="2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grpSp>
        <p:nvGrpSpPr>
          <p:cNvPr id="128" name="Group 127"/>
          <p:cNvGrpSpPr/>
          <p:nvPr/>
        </p:nvGrpSpPr>
        <p:grpSpPr>
          <a:xfrm>
            <a:off x="8199821" y="1841293"/>
            <a:ext cx="3161993" cy="4188030"/>
            <a:chOff x="726720" y="1102109"/>
            <a:chExt cx="4000555" cy="5298698"/>
          </a:xfrm>
        </p:grpSpPr>
        <p:sp>
          <p:nvSpPr>
            <p:cNvPr id="94" name="Rectangle 93"/>
            <p:cNvSpPr/>
            <p:nvPr/>
          </p:nvSpPr>
          <p:spPr bwMode="auto">
            <a:xfrm>
              <a:off x="726723" y="3454992"/>
              <a:ext cx="4000549" cy="588316"/>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000" b="1" dirty="0" smtClean="0">
                  <a:latin typeface="Lato Medium" panose="020F0502020204030203" pitchFamily="34" charset="0"/>
                  <a:ea typeface="Lato Medium" panose="020F0502020204030203" pitchFamily="34" charset="0"/>
                  <a:cs typeface="Lato Medium" panose="020F0502020204030203" pitchFamily="34" charset="0"/>
                </a:rPr>
                <a:t>Permutation</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5" name="Rectangle 94"/>
            <p:cNvSpPr/>
            <p:nvPr/>
          </p:nvSpPr>
          <p:spPr bwMode="auto">
            <a:xfrm>
              <a:off x="726720" y="1102109"/>
              <a:ext cx="4000549" cy="588316"/>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000" b="1" dirty="0" smtClean="0">
                  <a:latin typeface="Lato Medium" panose="020F0502020204030203" pitchFamily="34" charset="0"/>
                  <a:ea typeface="Lato Medium" panose="020F0502020204030203" pitchFamily="34" charset="0"/>
                  <a:cs typeface="Lato Medium" panose="020F0502020204030203" pitchFamily="34" charset="0"/>
                </a:rPr>
                <a:t>Input state</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96" name="Group 95"/>
            <p:cNvGrpSpPr/>
            <p:nvPr/>
          </p:nvGrpSpPr>
          <p:grpSpPr>
            <a:xfrm>
              <a:off x="726723" y="4631432"/>
              <a:ext cx="4000545" cy="589268"/>
              <a:chOff x="4223006" y="4208172"/>
              <a:chExt cx="3108958" cy="457940"/>
            </a:xfrm>
          </p:grpSpPr>
          <p:sp>
            <p:nvSpPr>
              <p:cNvPr id="97" name="Rectangle 96"/>
              <p:cNvSpPr/>
              <p:nvPr/>
            </p:nvSpPr>
            <p:spPr bwMode="auto">
              <a:xfrm>
                <a:off x="4223006" y="420891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000" b="1" dirty="0" smtClean="0">
                    <a:latin typeface="Lato Medium" panose="020F0502020204030203" pitchFamily="34" charset="0"/>
                    <a:ea typeface="Lato Medium" panose="020F0502020204030203" pitchFamily="34" charset="0"/>
                    <a:cs typeface="Lato Medium" panose="020F0502020204030203" pitchFamily="34" charset="0"/>
                  </a:rPr>
                  <a:t>Middle</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8" name="Rectangle 97"/>
              <p:cNvSpPr/>
              <p:nvPr/>
            </p:nvSpPr>
            <p:spPr bwMode="auto">
              <a:xfrm>
                <a:off x="5960364" y="4208172"/>
                <a:ext cx="1371600" cy="4572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000" b="1" dirty="0" smtClean="0">
                    <a:latin typeface="Lato Medium" panose="020F0502020204030203" pitchFamily="34" charset="0"/>
                    <a:ea typeface="Lato Medium" panose="020F0502020204030203" pitchFamily="34" charset="0"/>
                    <a:cs typeface="Lato Medium" panose="020F0502020204030203" pitchFamily="34" charset="0"/>
                  </a:rPr>
                  <a:t>Middle</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9" name="TextBox 98"/>
              <p:cNvSpPr txBox="1"/>
              <p:nvPr/>
            </p:nvSpPr>
            <p:spPr>
              <a:xfrm>
                <a:off x="5625085" y="4250289"/>
                <a:ext cx="304800" cy="302615"/>
              </a:xfrm>
              <a:prstGeom prst="rect">
                <a:avLst/>
              </a:prstGeom>
              <a:noFill/>
            </p:spPr>
            <p:txBody>
              <a:bodyPr wrap="square" lIns="0" tIns="0" rIns="0" bIns="0" rtlCol="0">
                <a:spAutoFit/>
              </a:bodyPr>
              <a:lstStyle/>
              <a:p>
                <a:pPr algn="ctr"/>
                <a:r>
                  <a:rPr lang="en-US" sz="20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100" name="Group 99"/>
            <p:cNvGrpSpPr/>
            <p:nvPr/>
          </p:nvGrpSpPr>
          <p:grpSpPr>
            <a:xfrm>
              <a:off x="726726" y="2243911"/>
              <a:ext cx="4000545" cy="622952"/>
              <a:chOff x="4223006" y="4701627"/>
              <a:chExt cx="3108958" cy="484117"/>
            </a:xfrm>
          </p:grpSpPr>
          <p:sp>
            <p:nvSpPr>
              <p:cNvPr id="101" name="Rectangle 100"/>
              <p:cNvSpPr>
                <a:spLocks noChangeAspect="1"/>
              </p:cNvSpPr>
              <p:nvPr/>
            </p:nvSpPr>
            <p:spPr bwMode="auto">
              <a:xfrm>
                <a:off x="42230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02" name="Rectangle 101"/>
              <p:cNvSpPr>
                <a:spLocks noChangeAspect="1"/>
              </p:cNvSpPr>
              <p:nvPr/>
            </p:nvSpPr>
            <p:spPr bwMode="auto">
              <a:xfrm>
                <a:off x="5137406"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03" name="Rectangle 102"/>
              <p:cNvSpPr>
                <a:spLocks noChangeAspect="1"/>
              </p:cNvSpPr>
              <p:nvPr/>
            </p:nvSpPr>
            <p:spPr bwMode="auto">
              <a:xfrm>
                <a:off x="59603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04" name="Rectangle 103"/>
              <p:cNvSpPr>
                <a:spLocks noChangeAspect="1"/>
              </p:cNvSpPr>
              <p:nvPr/>
            </p:nvSpPr>
            <p:spPr bwMode="auto">
              <a:xfrm>
                <a:off x="6874764" y="4728544"/>
                <a:ext cx="457200" cy="4572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latin typeface="Lato Medium" panose="020F0502020204030203" pitchFamily="34" charset="0"/>
                    <a:ea typeface="Lato Medium" panose="020F0502020204030203" pitchFamily="34" charset="0"/>
                    <a:cs typeface="Lato Medium" panose="020F0502020204030203" pitchFamily="34" charset="0"/>
                  </a:rPr>
                  <a:t>S</a:t>
                </a:r>
              </a:p>
            </p:txBody>
          </p:sp>
          <p:sp>
            <p:nvSpPr>
              <p:cNvPr id="105" name="TextBox 104"/>
              <p:cNvSpPr txBox="1"/>
              <p:nvPr/>
            </p:nvSpPr>
            <p:spPr>
              <a:xfrm>
                <a:off x="4756406" y="4701627"/>
                <a:ext cx="304800" cy="363138"/>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sp>
            <p:nvSpPr>
              <p:cNvPr id="106" name="TextBox 105"/>
              <p:cNvSpPr txBox="1"/>
              <p:nvPr/>
            </p:nvSpPr>
            <p:spPr>
              <a:xfrm>
                <a:off x="6493764" y="4701627"/>
                <a:ext cx="304800" cy="363138"/>
              </a:xfrm>
              <a:prstGeom prst="rect">
                <a:avLst/>
              </a:prstGeom>
              <a:noFill/>
            </p:spPr>
            <p:txBody>
              <a:bodyPr wrap="square" lIns="0" tIns="0" rIns="0" bIns="0" rtlCol="0">
                <a:spAutoFit/>
              </a:bodyPr>
              <a:lstStyle/>
              <a:p>
                <a:pPr algn="ctr"/>
                <a:r>
                  <a:rPr lang="en-US" sz="2400" dirty="0">
                    <a:latin typeface="Lato Medium" panose="020F0502020204030203" pitchFamily="34" charset="0"/>
                    <a:ea typeface="Lato Medium" panose="020F0502020204030203" pitchFamily="34" charset="0"/>
                    <a:cs typeface="Lato Medium" panose="020F0502020204030203" pitchFamily="34" charset="0"/>
                  </a:rPr>
                  <a:t>…</a:t>
                </a:r>
              </a:p>
            </p:txBody>
          </p:sp>
        </p:grpSp>
        <p:grpSp>
          <p:nvGrpSpPr>
            <p:cNvPr id="107" name="Group 106"/>
            <p:cNvGrpSpPr/>
            <p:nvPr/>
          </p:nvGrpSpPr>
          <p:grpSpPr>
            <a:xfrm>
              <a:off x="1014950" y="1694277"/>
              <a:ext cx="3414777" cy="588316"/>
              <a:chOff x="924613" y="2597564"/>
              <a:chExt cx="2653738" cy="457200"/>
            </a:xfrm>
          </p:grpSpPr>
          <p:cxnSp>
            <p:nvCxnSpPr>
              <p:cNvPr id="108" name="Straight Arrow Connector 107"/>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09" name="Straight Arrow Connector 108"/>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0" name="Straight Arrow Connector 109"/>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1" name="Straight Arrow Connector 110"/>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112" name="Group 111"/>
            <p:cNvGrpSpPr/>
            <p:nvPr/>
          </p:nvGrpSpPr>
          <p:grpSpPr>
            <a:xfrm>
              <a:off x="1014950" y="2870911"/>
              <a:ext cx="3414777" cy="588316"/>
              <a:chOff x="924613" y="2597564"/>
              <a:chExt cx="2653738" cy="457200"/>
            </a:xfrm>
          </p:grpSpPr>
          <p:cxnSp>
            <p:nvCxnSpPr>
              <p:cNvPr id="113" name="Straight Arrow Connector 112"/>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4" name="Straight Arrow Connector 113"/>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5" name="Straight Arrow Connector 114"/>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6" name="Straight Arrow Connector 115"/>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117" name="Group 116"/>
            <p:cNvGrpSpPr/>
            <p:nvPr/>
          </p:nvGrpSpPr>
          <p:grpSpPr>
            <a:xfrm>
              <a:off x="1014950" y="4047542"/>
              <a:ext cx="3414777" cy="588316"/>
              <a:chOff x="924613" y="2597564"/>
              <a:chExt cx="2653738" cy="457200"/>
            </a:xfrm>
          </p:grpSpPr>
          <p:cxnSp>
            <p:nvCxnSpPr>
              <p:cNvPr id="118" name="Straight Arrow Connector 117"/>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19" name="Straight Arrow Connector 118"/>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20" name="Straight Arrow Connector 119"/>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21" name="Straight Arrow Connector 120"/>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grpSp>
          <p:nvGrpSpPr>
            <p:cNvPr id="122" name="Group 121"/>
            <p:cNvGrpSpPr/>
            <p:nvPr/>
          </p:nvGrpSpPr>
          <p:grpSpPr>
            <a:xfrm>
              <a:off x="1014950" y="5224175"/>
              <a:ext cx="3414777" cy="588316"/>
              <a:chOff x="924613" y="2597564"/>
              <a:chExt cx="2653738" cy="457200"/>
            </a:xfrm>
          </p:grpSpPr>
          <p:cxnSp>
            <p:nvCxnSpPr>
              <p:cNvPr id="123" name="Straight Arrow Connector 122"/>
              <p:cNvCxnSpPr/>
              <p:nvPr/>
            </p:nvCxnSpPr>
            <p:spPr bwMode="auto">
              <a:xfrm>
                <a:off x="92461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24" name="Straight Arrow Connector 123"/>
              <p:cNvCxnSpPr/>
              <p:nvPr/>
            </p:nvCxnSpPr>
            <p:spPr bwMode="auto">
              <a:xfrm>
                <a:off x="1847363"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25" name="Straight Arrow Connector 124"/>
              <p:cNvCxnSpPr/>
              <p:nvPr/>
            </p:nvCxnSpPr>
            <p:spPr bwMode="auto">
              <a:xfrm>
                <a:off x="266601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126" name="Straight Arrow Connector 125"/>
              <p:cNvCxnSpPr/>
              <p:nvPr/>
            </p:nvCxnSpPr>
            <p:spPr bwMode="auto">
              <a:xfrm>
                <a:off x="3578351" y="2597564"/>
                <a:ext cx="0" cy="45720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sp>
          <p:nvSpPr>
            <p:cNvPr id="127" name="Rectangle 126"/>
            <p:cNvSpPr/>
            <p:nvPr/>
          </p:nvSpPr>
          <p:spPr bwMode="auto">
            <a:xfrm>
              <a:off x="726726" y="5812491"/>
              <a:ext cx="4000549" cy="588316"/>
            </a:xfrm>
            <a:prstGeom prst="rect">
              <a:avLst/>
            </a:prstGeom>
            <a:solidFill>
              <a:schemeClr val="bg1">
                <a:lumMod val="65000"/>
              </a:schemeClr>
            </a:solidFill>
            <a:ln w="12700" cap="flat" cmpd="sng" algn="ctr">
              <a:solidFill>
                <a:schemeClr val="tx1">
                  <a:lumMod val="85000"/>
                  <a:lumOff val="15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2000" b="1" dirty="0" smtClean="0">
                  <a:latin typeface="Lato Medium" panose="020F0502020204030203" pitchFamily="34" charset="0"/>
                  <a:ea typeface="Lato Medium" panose="020F0502020204030203" pitchFamily="34" charset="0"/>
                  <a:cs typeface="Lato Medium" panose="020F0502020204030203" pitchFamily="34" charset="0"/>
                </a:rPr>
                <a:t>Output state</a:t>
              </a:r>
              <a:endParaRPr lang="en-US" sz="2000" b="1" dirty="0">
                <a:latin typeface="Lato Medium" panose="020F0502020204030203" pitchFamily="34" charset="0"/>
                <a:ea typeface="Lato Medium" panose="020F0502020204030203" pitchFamily="34" charset="0"/>
                <a:cs typeface="Lato Medium" panose="020F0502020204030203" pitchFamily="34" charset="0"/>
              </a:endParaRPr>
            </a:p>
          </p:txBody>
        </p:sp>
      </p:grpSp>
      <p:grpSp>
        <p:nvGrpSpPr>
          <p:cNvPr id="150" name="Group 149"/>
          <p:cNvGrpSpPr/>
          <p:nvPr/>
        </p:nvGrpSpPr>
        <p:grpSpPr>
          <a:xfrm>
            <a:off x="0" y="4401828"/>
            <a:ext cx="4971505" cy="2456172"/>
            <a:chOff x="0" y="4401828"/>
            <a:chExt cx="4971505" cy="2456172"/>
          </a:xfrm>
        </p:grpSpPr>
        <p:grpSp>
          <p:nvGrpSpPr>
            <p:cNvPr id="132" name="Group 131"/>
            <p:cNvGrpSpPr/>
            <p:nvPr/>
          </p:nvGrpSpPr>
          <p:grpSpPr>
            <a:xfrm>
              <a:off x="352596" y="4522777"/>
              <a:ext cx="4277197" cy="2307946"/>
              <a:chOff x="6751401" y="4550054"/>
              <a:chExt cx="4277197" cy="2307946"/>
            </a:xfrm>
          </p:grpSpPr>
          <p:cxnSp>
            <p:nvCxnSpPr>
              <p:cNvPr id="133" name="Straight Connector 132"/>
              <p:cNvCxnSpPr/>
              <p:nvPr/>
            </p:nvCxnSpPr>
            <p:spPr>
              <a:xfrm>
                <a:off x="8890000" y="4550054"/>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34" name="Picture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5029168"/>
                <a:ext cx="1473198" cy="1473198"/>
              </a:xfrm>
              <a:prstGeom prst="rect">
                <a:avLst/>
              </a:prstGeom>
            </p:spPr>
          </p:pic>
          <p:sp>
            <p:nvSpPr>
              <p:cNvPr id="135" name="Rectangle 134"/>
              <p:cNvSpPr/>
              <p:nvPr/>
            </p:nvSpPr>
            <p:spPr>
              <a:xfrm>
                <a:off x="6751401" y="5516788"/>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sp>
            <p:nvSpPr>
              <p:cNvPr id="136" name="TextBox 135"/>
              <p:cNvSpPr txBox="1"/>
              <p:nvPr/>
            </p:nvSpPr>
            <p:spPr>
              <a:xfrm>
                <a:off x="7817532"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7" name="Rectangle 136"/>
              <p:cNvSpPr/>
              <p:nvPr/>
            </p:nvSpPr>
            <p:spPr>
              <a:xfrm>
                <a:off x="10180400" y="5489586"/>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138" name="Curved Connector 137"/>
              <p:cNvCxnSpPr>
                <a:endCxn id="135" idx="0"/>
              </p:cNvCxnSpPr>
              <p:nvPr/>
            </p:nvCxnSpPr>
            <p:spPr>
              <a:xfrm rot="10800000" flipV="1">
                <a:off x="7175501" y="5304920"/>
                <a:ext cx="1160699"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9" name="Curved Connector 138"/>
              <p:cNvCxnSpPr>
                <a:stCxn id="135" idx="2"/>
              </p:cNvCxnSpPr>
              <p:nvPr/>
            </p:nvCxnSpPr>
            <p:spPr>
              <a:xfrm rot="16200000" flipH="1">
                <a:off x="7633720" y="5556525"/>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40" name="Curved Connector 139"/>
              <p:cNvCxnSpPr>
                <a:endCxn id="137" idx="0"/>
              </p:cNvCxnSpPr>
              <p:nvPr/>
            </p:nvCxnSpPr>
            <p:spPr>
              <a:xfrm>
                <a:off x="9443801" y="5304918"/>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41" name="Curved Connector 140"/>
              <p:cNvCxnSpPr>
                <a:stCxn id="137" idx="2"/>
              </p:cNvCxnSpPr>
              <p:nvPr/>
            </p:nvCxnSpPr>
            <p:spPr>
              <a:xfrm rot="5400000">
                <a:off x="9927224" y="5562768"/>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9626599"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3" name="TextBox 142"/>
              <p:cNvSpPr txBox="1"/>
              <p:nvPr/>
            </p:nvSpPr>
            <p:spPr>
              <a:xfrm>
                <a:off x="7813043"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4" name="TextBox 143"/>
              <p:cNvSpPr txBox="1"/>
              <p:nvPr/>
            </p:nvSpPr>
            <p:spPr>
              <a:xfrm>
                <a:off x="9626599"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cxnSp>
          <p:nvCxnSpPr>
            <p:cNvPr id="146" name="Straight Connector 145"/>
            <p:cNvCxnSpPr/>
            <p:nvPr/>
          </p:nvCxnSpPr>
          <p:spPr>
            <a:xfrm>
              <a:off x="0" y="4401828"/>
              <a:ext cx="497150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8" name="Straight Connector 147"/>
            <p:cNvCxnSpPr/>
            <p:nvPr/>
          </p:nvCxnSpPr>
          <p:spPr>
            <a:xfrm>
              <a:off x="4971505" y="4401828"/>
              <a:ext cx="0" cy="2456172"/>
            </a:xfrm>
            <a:prstGeom prst="line">
              <a:avLst/>
            </a:prstGeom>
          </p:spPr>
          <p:style>
            <a:lnRef idx="2">
              <a:schemeClr val="accent6"/>
            </a:lnRef>
            <a:fillRef idx="0">
              <a:schemeClr val="accent6"/>
            </a:fillRef>
            <a:effectRef idx="1">
              <a:schemeClr val="accent6"/>
            </a:effectRef>
            <a:fontRef idx="minor">
              <a:schemeClr val="tx1"/>
            </a:fontRef>
          </p:style>
        </p:cxnSp>
      </p:grpSp>
      <p:sp>
        <p:nvSpPr>
          <p:cNvPr id="153" name="TextBox 152"/>
          <p:cNvSpPr txBox="1"/>
          <p:nvPr/>
        </p:nvSpPr>
        <p:spPr>
          <a:xfrm>
            <a:off x="2484268" y="1341530"/>
            <a:ext cx="385042" cy="369332"/>
          </a:xfrm>
          <a:prstGeom prst="rect">
            <a:avLst/>
          </a:prstGeom>
          <a:noFill/>
        </p:spPr>
        <p:txBody>
          <a:bodyPr wrap="none" rtlCol="0">
            <a:spAutoFit/>
          </a:bodyPr>
          <a:lstStyle/>
          <a:p>
            <a:r>
              <a:rPr lang="en-US" dirty="0"/>
              <a:t>⇒</a:t>
            </a:r>
          </a:p>
        </p:txBody>
      </p:sp>
      <p:sp>
        <p:nvSpPr>
          <p:cNvPr id="154" name="TextBox 153"/>
          <p:cNvSpPr txBox="1"/>
          <p:nvPr/>
        </p:nvSpPr>
        <p:spPr>
          <a:xfrm>
            <a:off x="5106329" y="1341530"/>
            <a:ext cx="385042" cy="369332"/>
          </a:xfrm>
          <a:prstGeom prst="rect">
            <a:avLst/>
          </a:prstGeom>
          <a:noFill/>
        </p:spPr>
        <p:txBody>
          <a:bodyPr wrap="none" rtlCol="0">
            <a:spAutoFit/>
          </a:bodyPr>
          <a:lstStyle/>
          <a:p>
            <a:r>
              <a:rPr lang="en-US" dirty="0"/>
              <a:t>⇒</a:t>
            </a:r>
          </a:p>
        </p:txBody>
      </p:sp>
      <p:sp>
        <p:nvSpPr>
          <p:cNvPr id="155" name="TextBox 154"/>
          <p:cNvSpPr txBox="1"/>
          <p:nvPr/>
        </p:nvSpPr>
        <p:spPr>
          <a:xfrm>
            <a:off x="7709592" y="1341530"/>
            <a:ext cx="38504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723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Rijndael</a:t>
            </a:r>
            <a:r>
              <a:rPr lang="en-US" dirty="0" smtClean="0"/>
              <a:t>, aka AES</a:t>
            </a:r>
            <a:endParaRPr lang="en-US" dirty="0"/>
          </a:p>
        </p:txBody>
      </p:sp>
      <p:sp>
        <p:nvSpPr>
          <p:cNvPr id="5" name="Content Placeholder 4"/>
          <p:cNvSpPr>
            <a:spLocks noGrp="1"/>
          </p:cNvSpPr>
          <p:nvPr>
            <p:ph sz="half" idx="1"/>
          </p:nvPr>
        </p:nvSpPr>
        <p:spPr>
          <a:xfrm>
            <a:off x="609600" y="2952696"/>
            <a:ext cx="4115910" cy="3408044"/>
          </a:xfrm>
        </p:spPr>
        <p:txBody>
          <a:bodyPr>
            <a:normAutofit/>
          </a:bodyPr>
          <a:lstStyle/>
          <a:p>
            <a:pPr marL="0" indent="0">
              <a:buNone/>
            </a:pPr>
            <a:r>
              <a:rPr lang="en-US" sz="2800" dirty="0">
                <a:latin typeface="Lato Heavy"/>
                <a:cs typeface="Lato Heavy"/>
              </a:rPr>
              <a:t>Key schedule</a:t>
            </a:r>
          </a:p>
          <a:p>
            <a:r>
              <a:rPr lang="en-US" dirty="0">
                <a:latin typeface="Lato Medium"/>
                <a:cs typeface="Lato Medium"/>
              </a:rPr>
              <a:t>Key alternating structure</a:t>
            </a:r>
          </a:p>
          <a:p>
            <a:r>
              <a:rPr lang="en-US" dirty="0">
                <a:latin typeface="Lato Medium"/>
                <a:cs typeface="Lato Medium"/>
              </a:rPr>
              <a:t>128, 192, or 256 bit key</a:t>
            </a:r>
          </a:p>
          <a:p>
            <a:r>
              <a:rPr lang="en-US" dirty="0">
                <a:latin typeface="Lato Medium"/>
                <a:cs typeface="Lato Medium"/>
              </a:rPr>
              <a:t>Invertible key </a:t>
            </a:r>
            <a:r>
              <a:rPr lang="en-US" dirty="0" smtClean="0">
                <a:latin typeface="Lato Medium"/>
                <a:cs typeface="Lato Medium"/>
              </a:rPr>
              <a:t>schedule</a:t>
            </a:r>
            <a:endParaRPr lang="en-US" dirty="0">
              <a:latin typeface="Lato Medium"/>
              <a:cs typeface="Lato Medium"/>
            </a:endParaRPr>
          </a:p>
        </p:txBody>
      </p:sp>
      <p:sp>
        <p:nvSpPr>
          <p:cNvPr id="6" name="Content Placeholder 5"/>
          <p:cNvSpPr>
            <a:spLocks noGrp="1"/>
          </p:cNvSpPr>
          <p:nvPr>
            <p:ph sz="half" idx="2"/>
          </p:nvPr>
        </p:nvSpPr>
        <p:spPr>
          <a:xfrm>
            <a:off x="6197600" y="2952696"/>
            <a:ext cx="5140960" cy="3408044"/>
          </a:xfrm>
        </p:spPr>
        <p:txBody>
          <a:bodyPr>
            <a:noAutofit/>
          </a:bodyPr>
          <a:lstStyle/>
          <a:p>
            <a:pPr marL="0" indent="0">
              <a:buNone/>
            </a:pPr>
            <a:r>
              <a:rPr lang="en-US" sz="2800" dirty="0">
                <a:latin typeface="Lato Heavy"/>
                <a:cs typeface="Lato Heavy"/>
              </a:rPr>
              <a:t>Round structure</a:t>
            </a:r>
          </a:p>
          <a:p>
            <a:r>
              <a:rPr lang="en-US" dirty="0">
                <a:latin typeface="Lato Medium"/>
                <a:cs typeface="Lato Medium"/>
              </a:rPr>
              <a:t>Iterates over 10 to 14 </a:t>
            </a:r>
            <a:r>
              <a:rPr lang="en-US" dirty="0" smtClean="0">
                <a:latin typeface="Lato Medium"/>
                <a:cs typeface="Lato Medium"/>
              </a:rPr>
              <a:t>rounds</a:t>
            </a:r>
          </a:p>
          <a:p>
            <a:pPr lvl="1"/>
            <a:r>
              <a:rPr lang="en-US" sz="2200" dirty="0" smtClean="0">
                <a:latin typeface="+mn-lt"/>
              </a:rPr>
              <a:t>Tunable security</a:t>
            </a:r>
            <a:endParaRPr lang="en-US" sz="2200" dirty="0">
              <a:latin typeface="+mn-lt"/>
            </a:endParaRPr>
          </a:p>
          <a:p>
            <a:r>
              <a:rPr lang="en-US" dirty="0">
                <a:latin typeface="Lato Medium"/>
                <a:cs typeface="Lato Medium"/>
              </a:rPr>
              <a:t>3 invertible operations per round</a:t>
            </a:r>
          </a:p>
          <a:p>
            <a:pPr lvl="1"/>
            <a:r>
              <a:rPr lang="en-US" sz="2200" dirty="0">
                <a:latin typeface="+mn-lt"/>
              </a:rPr>
              <a:t>Final round is slightly different</a:t>
            </a:r>
          </a:p>
          <a:p>
            <a:r>
              <a:rPr lang="en-US" dirty="0">
                <a:latin typeface="Lato Medium"/>
                <a:cs typeface="Lato Medium"/>
              </a:rPr>
              <a:t>Only </a:t>
            </a:r>
            <a:r>
              <a:rPr lang="en-US" dirty="0" smtClean="0">
                <a:latin typeface="Lato Medium"/>
                <a:cs typeface="Lato Medium"/>
              </a:rPr>
              <a:t>S-box </a:t>
            </a:r>
            <a:r>
              <a:rPr lang="en-US" dirty="0">
                <a:latin typeface="Lato Medium"/>
                <a:cs typeface="Lato Medium"/>
              </a:rPr>
              <a:t>is </a:t>
            </a:r>
            <a:r>
              <a:rPr lang="en-US" dirty="0" smtClean="0">
                <a:latin typeface="Lato Medium"/>
                <a:cs typeface="Lato Medium"/>
              </a:rPr>
              <a:t>nonlinear</a:t>
            </a:r>
            <a:endParaRPr lang="en-US" dirty="0">
              <a:latin typeface="Lato Medium"/>
              <a:cs typeface="Lato Medium"/>
            </a:endParaRPr>
          </a:p>
        </p:txBody>
      </p:sp>
      <p:grpSp>
        <p:nvGrpSpPr>
          <p:cNvPr id="8" name="Group 7"/>
          <p:cNvGrpSpPr/>
          <p:nvPr/>
        </p:nvGrpSpPr>
        <p:grpSpPr>
          <a:xfrm>
            <a:off x="2985308" y="1369468"/>
            <a:ext cx="1130300" cy="1143762"/>
            <a:chOff x="3276600" y="5029200"/>
            <a:chExt cx="1130300" cy="1143762"/>
          </a:xfrm>
        </p:grpSpPr>
        <p:sp>
          <p:nvSpPr>
            <p:cNvPr id="9" name="Rectangle 8"/>
            <p:cNvSpPr/>
            <p:nvPr/>
          </p:nvSpPr>
          <p:spPr bwMode="auto">
            <a:xfrm>
              <a:off x="3276600" y="5791962"/>
              <a:ext cx="1130300" cy="3810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MixColumns</a:t>
              </a:r>
              <a:endParaRPr lang="en-US" sz="1500" dirty="0">
                <a:latin typeface="Lato Semibold"/>
                <a:cs typeface="Lato Semibold"/>
              </a:endParaRPr>
            </a:p>
          </p:txBody>
        </p:sp>
        <p:sp>
          <p:nvSpPr>
            <p:cNvPr id="10" name="Rectangle 9"/>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11" name="Rectangle 10"/>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sp>
        <p:nvSpPr>
          <p:cNvPr id="12" name="Rectangle 11"/>
          <p:cNvSpPr/>
          <p:nvPr/>
        </p:nvSpPr>
        <p:spPr bwMode="auto">
          <a:xfrm>
            <a:off x="1219202" y="1836990"/>
            <a:ext cx="1047257" cy="215694"/>
          </a:xfrm>
          <a:prstGeom prst="rect">
            <a:avLst/>
          </a:prstGeom>
          <a:noFill/>
          <a:ln w="1270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r" defTabSz="914400" eaLnBrk="0" fontAlgn="base" hangingPunct="0">
              <a:spcBef>
                <a:spcPct val="0"/>
              </a:spcBef>
              <a:spcAft>
                <a:spcPct val="0"/>
              </a:spcAft>
            </a:pPr>
            <a:r>
              <a:rPr lang="en-US" dirty="0" smtClean="0">
                <a:latin typeface="Lato Semibold"/>
                <a:cs typeface="Lato Semibold"/>
              </a:rPr>
              <a:t>Input</a:t>
            </a:r>
            <a:endParaRPr lang="en-US" sz="1400" dirty="0">
              <a:latin typeface="Lato Semibold"/>
              <a:cs typeface="Lato Semibold"/>
            </a:endParaRPr>
          </a:p>
        </p:txBody>
      </p:sp>
      <p:sp>
        <p:nvSpPr>
          <p:cNvPr id="13" name="Rectangle 12"/>
          <p:cNvSpPr/>
          <p:nvPr/>
        </p:nvSpPr>
        <p:spPr bwMode="auto">
          <a:xfrm>
            <a:off x="9185037" y="1836990"/>
            <a:ext cx="1178164" cy="208718"/>
          </a:xfrm>
          <a:prstGeom prst="rect">
            <a:avLst/>
          </a:prstGeom>
          <a:noFill/>
          <a:ln w="1270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defTabSz="914400" eaLnBrk="0" fontAlgn="base" hangingPunct="0">
              <a:spcBef>
                <a:spcPct val="0"/>
              </a:spcBef>
              <a:spcAft>
                <a:spcPct val="0"/>
              </a:spcAft>
            </a:pPr>
            <a:r>
              <a:rPr lang="en-US" dirty="0" smtClean="0">
                <a:latin typeface="Lato Semibold"/>
                <a:cs typeface="Lato Semibold"/>
              </a:rPr>
              <a:t>output</a:t>
            </a:r>
            <a:endParaRPr lang="en-US" sz="1400" dirty="0">
              <a:latin typeface="Lato Semibold"/>
              <a:cs typeface="Lato Semibold"/>
            </a:endParaRPr>
          </a:p>
        </p:txBody>
      </p:sp>
      <p:sp>
        <p:nvSpPr>
          <p:cNvPr id="14" name="Oval 13"/>
          <p:cNvSpPr>
            <a:spLocks noChangeAspect="1"/>
          </p:cNvSpPr>
          <p:nvPr/>
        </p:nvSpPr>
        <p:spPr bwMode="auto">
          <a:xfrm>
            <a:off x="2465863"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15" name="Oval 14"/>
          <p:cNvSpPr>
            <a:spLocks noChangeAspect="1"/>
          </p:cNvSpPr>
          <p:nvPr/>
        </p:nvSpPr>
        <p:spPr bwMode="auto">
          <a:xfrm>
            <a:off x="4315012"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16" name="TextBox 15"/>
          <p:cNvSpPr txBox="1"/>
          <p:nvPr/>
        </p:nvSpPr>
        <p:spPr>
          <a:xfrm>
            <a:off x="4630205" y="1776321"/>
            <a:ext cx="304800" cy="215444"/>
          </a:xfrm>
          <a:prstGeom prst="rect">
            <a:avLst/>
          </a:prstGeom>
          <a:noFill/>
        </p:spPr>
        <p:txBody>
          <a:bodyPr wrap="square" lIns="0" tIns="0" rIns="0" bIns="0" rtlCol="0">
            <a:spAutoFit/>
          </a:bodyPr>
          <a:lstStyle/>
          <a:p>
            <a:pPr algn="ctr"/>
            <a:r>
              <a:rPr lang="en-US" sz="1400" dirty="0">
                <a:latin typeface="Lato Black"/>
                <a:cs typeface="Lato Black"/>
              </a:rPr>
              <a:t>…</a:t>
            </a:r>
          </a:p>
        </p:txBody>
      </p:sp>
      <p:sp>
        <p:nvSpPr>
          <p:cNvPr id="17" name="Oval 16"/>
          <p:cNvSpPr>
            <a:spLocks noChangeAspect="1"/>
          </p:cNvSpPr>
          <p:nvPr/>
        </p:nvSpPr>
        <p:spPr bwMode="auto">
          <a:xfrm>
            <a:off x="4930158"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18" name="Oval 17"/>
          <p:cNvSpPr>
            <a:spLocks noChangeAspect="1"/>
          </p:cNvSpPr>
          <p:nvPr/>
        </p:nvSpPr>
        <p:spPr bwMode="auto">
          <a:xfrm>
            <a:off x="6794162"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19" name="Oval 18"/>
          <p:cNvSpPr>
            <a:spLocks noChangeAspect="1"/>
          </p:cNvSpPr>
          <p:nvPr/>
        </p:nvSpPr>
        <p:spPr bwMode="auto">
          <a:xfrm>
            <a:off x="8658166"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cxnSp>
        <p:nvCxnSpPr>
          <p:cNvPr id="20" name="Straight Arrow Connector 19"/>
          <p:cNvCxnSpPr>
            <a:stCxn id="12" idx="3"/>
            <a:endCxn id="14" idx="2"/>
          </p:cNvCxnSpPr>
          <p:nvPr/>
        </p:nvCxnSpPr>
        <p:spPr bwMode="auto">
          <a:xfrm flipV="1">
            <a:off x="2266459" y="1941349"/>
            <a:ext cx="199405" cy="3488"/>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1" name="Straight Arrow Connector 20"/>
          <p:cNvCxnSpPr>
            <a:stCxn id="14" idx="6"/>
            <a:endCxn id="11" idx="1"/>
          </p:cNvCxnSpPr>
          <p:nvPr/>
        </p:nvCxnSpPr>
        <p:spPr bwMode="auto">
          <a:xfrm>
            <a:off x="2785904" y="1941349"/>
            <a:ext cx="199405"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2" name="Straight Arrow Connector 21"/>
          <p:cNvCxnSpPr>
            <a:stCxn id="11" idx="3"/>
            <a:endCxn id="15" idx="2"/>
          </p:cNvCxnSpPr>
          <p:nvPr/>
        </p:nvCxnSpPr>
        <p:spPr bwMode="auto">
          <a:xfrm>
            <a:off x="4115608" y="1941349"/>
            <a:ext cx="199404"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3" name="Straight Arrow Connector 22"/>
          <p:cNvCxnSpPr>
            <a:stCxn id="17" idx="6"/>
          </p:cNvCxnSpPr>
          <p:nvPr/>
        </p:nvCxnSpPr>
        <p:spPr bwMode="auto">
          <a:xfrm>
            <a:off x="5250198"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4" name="Straight Arrow Connector 23"/>
          <p:cNvCxnSpPr>
            <a:endCxn id="18" idx="2"/>
          </p:cNvCxnSpPr>
          <p:nvPr/>
        </p:nvCxnSpPr>
        <p:spPr bwMode="auto">
          <a:xfrm>
            <a:off x="6587330"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5" name="Straight Arrow Connector 24"/>
          <p:cNvCxnSpPr>
            <a:stCxn id="18" idx="6"/>
          </p:cNvCxnSpPr>
          <p:nvPr/>
        </p:nvCxnSpPr>
        <p:spPr bwMode="auto">
          <a:xfrm>
            <a:off x="7114202"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6" name="Straight Arrow Connector 25"/>
          <p:cNvCxnSpPr>
            <a:endCxn id="19" idx="2"/>
          </p:cNvCxnSpPr>
          <p:nvPr/>
        </p:nvCxnSpPr>
        <p:spPr bwMode="auto">
          <a:xfrm>
            <a:off x="8451334"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27" name="Straight Arrow Connector 26"/>
          <p:cNvCxnSpPr>
            <a:stCxn id="19" idx="6"/>
            <a:endCxn id="13" idx="1"/>
          </p:cNvCxnSpPr>
          <p:nvPr/>
        </p:nvCxnSpPr>
        <p:spPr bwMode="auto">
          <a:xfrm>
            <a:off x="8978207" y="1941349"/>
            <a:ext cx="206831"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sp>
        <p:nvSpPr>
          <p:cNvPr id="28" name="Rectangle 27"/>
          <p:cNvSpPr/>
          <p:nvPr/>
        </p:nvSpPr>
        <p:spPr bwMode="auto">
          <a:xfrm>
            <a:off x="2253788"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0</a:t>
            </a:r>
            <a:endParaRPr lang="en-US" baseline="-25000" dirty="0">
              <a:latin typeface="Lato Semibold"/>
              <a:cs typeface="Lato Semibold"/>
            </a:endParaRPr>
          </a:p>
        </p:txBody>
      </p:sp>
      <p:sp>
        <p:nvSpPr>
          <p:cNvPr id="29" name="Rectangle 28"/>
          <p:cNvSpPr/>
          <p:nvPr/>
        </p:nvSpPr>
        <p:spPr bwMode="auto">
          <a:xfrm>
            <a:off x="4725510"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8</a:t>
            </a:r>
            <a:endParaRPr lang="en-US" baseline="-25000" dirty="0">
              <a:latin typeface="Lato Semibold"/>
              <a:cs typeface="Lato Semibold"/>
            </a:endParaRPr>
          </a:p>
        </p:txBody>
      </p:sp>
      <p:sp>
        <p:nvSpPr>
          <p:cNvPr id="30" name="Rectangle 29"/>
          <p:cNvSpPr/>
          <p:nvPr/>
        </p:nvSpPr>
        <p:spPr bwMode="auto">
          <a:xfrm>
            <a:off x="6587330"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a:latin typeface="Lato Semibold"/>
                <a:cs typeface="Lato Semibold"/>
              </a:rPr>
              <a:t>9</a:t>
            </a:r>
          </a:p>
        </p:txBody>
      </p:sp>
      <p:sp>
        <p:nvSpPr>
          <p:cNvPr id="31" name="Rectangle 30"/>
          <p:cNvSpPr/>
          <p:nvPr/>
        </p:nvSpPr>
        <p:spPr bwMode="auto">
          <a:xfrm>
            <a:off x="8451333"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10</a:t>
            </a:r>
            <a:endParaRPr lang="en-US" baseline="-25000" dirty="0">
              <a:latin typeface="Lato Semibold"/>
              <a:cs typeface="Lato Semibold"/>
            </a:endParaRPr>
          </a:p>
        </p:txBody>
      </p:sp>
      <p:sp>
        <p:nvSpPr>
          <p:cNvPr id="32" name="Rectangle 31"/>
          <p:cNvSpPr/>
          <p:nvPr/>
        </p:nvSpPr>
        <p:spPr bwMode="auto">
          <a:xfrm>
            <a:off x="4115607"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1</a:t>
            </a:r>
            <a:endParaRPr lang="en-US" baseline="-25000" dirty="0">
              <a:latin typeface="Lato Semibold"/>
              <a:cs typeface="Lato Semibold"/>
            </a:endParaRPr>
          </a:p>
        </p:txBody>
      </p:sp>
      <p:cxnSp>
        <p:nvCxnSpPr>
          <p:cNvPr id="33" name="Straight Arrow Connector 32"/>
          <p:cNvCxnSpPr>
            <a:endCxn id="14" idx="4"/>
          </p:cNvCxnSpPr>
          <p:nvPr/>
        </p:nvCxnSpPr>
        <p:spPr bwMode="auto">
          <a:xfrm flipH="1" flipV="1">
            <a:off x="2625883"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4" name="Straight Arrow Connector 33"/>
          <p:cNvCxnSpPr>
            <a:stCxn id="32" idx="0"/>
            <a:endCxn id="15" idx="4"/>
          </p:cNvCxnSpPr>
          <p:nvPr/>
        </p:nvCxnSpPr>
        <p:spPr bwMode="auto">
          <a:xfrm flipH="1" flipV="1">
            <a:off x="4475031"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5" name="Straight Arrow Connector 34"/>
          <p:cNvCxnSpPr>
            <a:stCxn id="29" idx="0"/>
            <a:endCxn id="17" idx="4"/>
          </p:cNvCxnSpPr>
          <p:nvPr/>
        </p:nvCxnSpPr>
        <p:spPr bwMode="auto">
          <a:xfrm flipH="1" flipV="1">
            <a:off x="5090178"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6" name="Straight Arrow Connector 35"/>
          <p:cNvCxnSpPr>
            <a:endCxn id="18" idx="4"/>
          </p:cNvCxnSpPr>
          <p:nvPr/>
        </p:nvCxnSpPr>
        <p:spPr bwMode="auto">
          <a:xfrm flipH="1" flipV="1">
            <a:off x="6954182"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7" name="Straight Arrow Connector 36"/>
          <p:cNvCxnSpPr>
            <a:endCxn id="19" idx="4"/>
          </p:cNvCxnSpPr>
          <p:nvPr/>
        </p:nvCxnSpPr>
        <p:spPr bwMode="auto">
          <a:xfrm flipH="1" flipV="1">
            <a:off x="8818186"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nvGrpSpPr>
          <p:cNvPr id="38" name="Group 37"/>
          <p:cNvGrpSpPr/>
          <p:nvPr/>
        </p:nvGrpSpPr>
        <p:grpSpPr>
          <a:xfrm>
            <a:off x="5457030" y="1369468"/>
            <a:ext cx="1130300" cy="1143762"/>
            <a:chOff x="3276600" y="5029200"/>
            <a:chExt cx="1130300" cy="1143762"/>
          </a:xfrm>
        </p:grpSpPr>
        <p:sp>
          <p:nvSpPr>
            <p:cNvPr id="39" name="Rectangle 38"/>
            <p:cNvSpPr/>
            <p:nvPr/>
          </p:nvSpPr>
          <p:spPr bwMode="auto">
            <a:xfrm>
              <a:off x="3276600" y="5791962"/>
              <a:ext cx="1130300" cy="3810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MixColumns</a:t>
              </a:r>
              <a:endParaRPr lang="en-US" sz="1500" dirty="0">
                <a:latin typeface="Lato Semibold"/>
                <a:cs typeface="Lato Semibold"/>
              </a:endParaRPr>
            </a:p>
          </p:txBody>
        </p:sp>
        <p:sp>
          <p:nvSpPr>
            <p:cNvPr id="40" name="Rectangle 39"/>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41" name="Rectangle 40"/>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grpSp>
        <p:nvGrpSpPr>
          <p:cNvPr id="42" name="Group 41"/>
          <p:cNvGrpSpPr/>
          <p:nvPr/>
        </p:nvGrpSpPr>
        <p:grpSpPr>
          <a:xfrm>
            <a:off x="7321034" y="1369469"/>
            <a:ext cx="1130300" cy="762381"/>
            <a:chOff x="3276600" y="5029200"/>
            <a:chExt cx="1130300" cy="762381"/>
          </a:xfrm>
        </p:grpSpPr>
        <p:sp>
          <p:nvSpPr>
            <p:cNvPr id="43" name="Rectangle 42"/>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44" name="Rectangle 43"/>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sp>
        <p:nvSpPr>
          <p:cNvPr id="45" name="Rectangle 44"/>
          <p:cNvSpPr/>
          <p:nvPr/>
        </p:nvSpPr>
        <p:spPr>
          <a:xfrm>
            <a:off x="5457030" y="1369468"/>
            <a:ext cx="1130300" cy="1143762"/>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9</a:t>
            </a:r>
          </a:p>
        </p:txBody>
      </p:sp>
      <p:sp>
        <p:nvSpPr>
          <p:cNvPr id="46" name="Rectangle 45"/>
          <p:cNvSpPr/>
          <p:nvPr/>
        </p:nvSpPr>
        <p:spPr>
          <a:xfrm>
            <a:off x="7318851" y="1369469"/>
            <a:ext cx="1130299" cy="1140273"/>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10</a:t>
            </a:r>
          </a:p>
        </p:txBody>
      </p:sp>
      <p:sp>
        <p:nvSpPr>
          <p:cNvPr id="47" name="Rectangle 46"/>
          <p:cNvSpPr/>
          <p:nvPr/>
        </p:nvSpPr>
        <p:spPr>
          <a:xfrm>
            <a:off x="2985310" y="1369468"/>
            <a:ext cx="1130299" cy="1143762"/>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1</a:t>
            </a:r>
          </a:p>
        </p:txBody>
      </p:sp>
    </p:spTree>
    <p:extLst>
      <p:ext uri="{BB962C8B-B14F-4D97-AF65-F5344CB8AC3E}">
        <p14:creationId xmlns:p14="http://schemas.microsoft.com/office/powerpoint/2010/main" val="14296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7"/>
                                        </p:tgtEl>
                                      </p:cBhvr>
                                    </p:animEffect>
                                    <p:set>
                                      <p:cBhvr>
                                        <p:cTn id="7" dur="1" fill="hold">
                                          <p:stCondLst>
                                            <p:cond delay="999"/>
                                          </p:stCondLst>
                                        </p:cTn>
                                        <p:tgtEl>
                                          <p:spTgt spid="4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45"/>
                                        </p:tgtEl>
                                      </p:cBhvr>
                                    </p:animEffect>
                                    <p:set>
                                      <p:cBhvr>
                                        <p:cTn id="10" dur="1" fill="hold">
                                          <p:stCondLst>
                                            <p:cond delay="999"/>
                                          </p:stCondLst>
                                        </p:cTn>
                                        <p:tgtEl>
                                          <p:spTgt spid="4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000"/>
                                        <p:tgtEl>
                                          <p:spTgt spid="46"/>
                                        </p:tgtEl>
                                      </p:cBhvr>
                                    </p:animEffect>
                                    <p:set>
                                      <p:cBhvr>
                                        <p:cTn id="13" dur="1" fill="hold">
                                          <p:stCondLst>
                                            <p:cond delay="999"/>
                                          </p:stCondLst>
                                        </p:cTn>
                                        <p:tgtEl>
                                          <p:spTgt spid="4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Shannon’s two security goals for block ciphers</a:t>
            </a:r>
          </a:p>
        </p:txBody>
      </p:sp>
      <p:sp>
        <p:nvSpPr>
          <p:cNvPr id="3" name="Text Placeholder 2"/>
          <p:cNvSpPr>
            <a:spLocks noGrp="1"/>
          </p:cNvSpPr>
          <p:nvPr>
            <p:ph type="body" idx="1"/>
          </p:nvPr>
        </p:nvSpPr>
        <p:spPr/>
        <p:txBody>
          <a:bodyPr>
            <a:normAutofit/>
          </a:bodyPr>
          <a:lstStyle/>
          <a:p>
            <a:r>
              <a:rPr lang="en-US" sz="2800" dirty="0" smtClean="0"/>
              <a:t>Confusion</a:t>
            </a:r>
            <a:endParaRPr lang="en-US" sz="2800" dirty="0"/>
          </a:p>
        </p:txBody>
      </p:sp>
      <p:sp>
        <p:nvSpPr>
          <p:cNvPr id="4" name="Content Placeholder 3"/>
          <p:cNvSpPr>
            <a:spLocks noGrp="1"/>
          </p:cNvSpPr>
          <p:nvPr>
            <p:ph sz="half" idx="2"/>
          </p:nvPr>
        </p:nvSpPr>
        <p:spPr/>
        <p:txBody>
          <a:bodyPr/>
          <a:lstStyle/>
          <a:p>
            <a:r>
              <a:rPr lang="en-US" dirty="0" smtClean="0">
                <a:latin typeface="Lato Medium"/>
                <a:cs typeface="Lato Medium"/>
              </a:rPr>
              <a:t>Uncertainty of </a:t>
            </a:r>
            <a:r>
              <a:rPr lang="en-US" i="1" dirty="0" smtClean="0">
                <a:latin typeface="Lato Black" panose="020F0502020204030203" pitchFamily="34" charset="0"/>
                <a:ea typeface="Lato Black" panose="020F0502020204030203" pitchFamily="34" charset="0"/>
                <a:cs typeface="Lato Black" panose="020F0502020204030203" pitchFamily="34" charset="0"/>
              </a:rPr>
              <a:t>K</a:t>
            </a:r>
            <a:r>
              <a:rPr lang="en-US" dirty="0" smtClean="0"/>
              <a:t> → cannot predict</a:t>
            </a:r>
            <a:r>
              <a:rPr lang="en-US" i="1" dirty="0" smtClean="0">
                <a:latin typeface="Lato Black" panose="020F0502020204030203" pitchFamily="34" charset="0"/>
                <a:ea typeface="Lato Black" panose="020F0502020204030203" pitchFamily="34" charset="0"/>
                <a:cs typeface="Lato Black" panose="020F0502020204030203" pitchFamily="34" charset="0"/>
              </a:rPr>
              <a:t> Y</a:t>
            </a:r>
            <a:r>
              <a:rPr lang="en-US" dirty="0" smtClean="0">
                <a:latin typeface="Lato Medium"/>
                <a:cs typeface="Lato Medium"/>
              </a:rPr>
              <a:t> given </a:t>
            </a:r>
            <a:r>
              <a:rPr lang="en-US" i="1" dirty="0" smtClean="0">
                <a:latin typeface="Lato Black" panose="020F0502020204030203" pitchFamily="34" charset="0"/>
                <a:ea typeface="Lato Black" panose="020F0502020204030203" pitchFamily="34" charset="0"/>
                <a:cs typeface="Lato Black" panose="020F0502020204030203" pitchFamily="34" charset="0"/>
              </a:rPr>
              <a:t>X</a:t>
            </a:r>
            <a:r>
              <a:rPr lang="en-US" dirty="0" smtClean="0">
                <a:latin typeface="Lato Medium"/>
                <a:cs typeface="Lato Medium"/>
              </a:rPr>
              <a:t> or vice-versa</a:t>
            </a:r>
          </a:p>
          <a:p>
            <a:r>
              <a:rPr lang="en-US" dirty="0" smtClean="0">
                <a:latin typeface="Lato Medium"/>
                <a:cs typeface="Lato Medium"/>
              </a:rPr>
              <a:t>Tough even to </a:t>
            </a:r>
            <a:r>
              <a:rPr lang="en-US"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correlate </a:t>
            </a:r>
            <a:r>
              <a:rPr lang="en-US" i="1" dirty="0" smtClean="0">
                <a:latin typeface="Lato Black" panose="020F0502020204030203" pitchFamily="34" charset="0"/>
                <a:ea typeface="Lato Black" panose="020F0502020204030203" pitchFamily="34" charset="0"/>
                <a:cs typeface="Lato Black" panose="020F0502020204030203" pitchFamily="34" charset="0"/>
              </a:rPr>
              <a:t>X</a:t>
            </a:r>
            <a:r>
              <a:rPr lang="en-US" dirty="0" smtClean="0">
                <a:latin typeface="Lato Medium"/>
                <a:cs typeface="Lato Medium"/>
              </a:rPr>
              <a:t> </a:t>
            </a:r>
            <a:r>
              <a:rPr lang="en-US" dirty="0" smtClean="0">
                <a:latin typeface="Lato Medium"/>
                <a:cs typeface="Lato Medium"/>
              </a:rPr>
              <a:t>and </a:t>
            </a:r>
            <a:r>
              <a:rPr lang="en-US" i="1" dirty="0" smtClean="0">
                <a:latin typeface="Lato Black" panose="020F0502020204030203" pitchFamily="34" charset="0"/>
                <a:ea typeface="Lato Black" panose="020F0502020204030203" pitchFamily="34" charset="0"/>
                <a:cs typeface="Lato Black" panose="020F0502020204030203" pitchFamily="34" charset="0"/>
              </a:rPr>
              <a:t>Y</a:t>
            </a:r>
            <a:r>
              <a:rPr lang="en-US" dirty="0" smtClean="0">
                <a:latin typeface="Lato Medium"/>
                <a:cs typeface="Lato Medium"/>
              </a:rPr>
              <a:t> </a:t>
            </a:r>
          </a:p>
        </p:txBody>
      </p:sp>
      <p:sp>
        <p:nvSpPr>
          <p:cNvPr id="5" name="Text Placeholder 4"/>
          <p:cNvSpPr>
            <a:spLocks noGrp="1"/>
          </p:cNvSpPr>
          <p:nvPr>
            <p:ph type="body" sz="quarter" idx="3"/>
          </p:nvPr>
        </p:nvSpPr>
        <p:spPr/>
        <p:txBody>
          <a:bodyPr>
            <a:normAutofit/>
          </a:bodyPr>
          <a:lstStyle/>
          <a:p>
            <a:r>
              <a:rPr lang="en-US" sz="2800" dirty="0" smtClean="0"/>
              <a:t>Diffusion</a:t>
            </a:r>
            <a:endParaRPr lang="en-US" sz="2800" dirty="0"/>
          </a:p>
        </p:txBody>
      </p:sp>
      <p:sp>
        <p:nvSpPr>
          <p:cNvPr id="6" name="Content Placeholder 5"/>
          <p:cNvSpPr>
            <a:spLocks noGrp="1"/>
          </p:cNvSpPr>
          <p:nvPr>
            <p:ph sz="quarter" idx="4"/>
          </p:nvPr>
        </p:nvSpPr>
        <p:spPr/>
        <p:txBody>
          <a:bodyPr/>
          <a:lstStyle/>
          <a:p>
            <a:r>
              <a:rPr lang="en-US" dirty="0"/>
              <a:t>1 bit </a:t>
            </a:r>
            <a:r>
              <a:rPr lang="el-GR" dirty="0" smtClean="0"/>
              <a:t>Δ</a:t>
            </a:r>
            <a:r>
              <a:rPr lang="en-US" sz="1200" dirty="0" smtClean="0"/>
              <a:t> </a:t>
            </a:r>
            <a:r>
              <a:rPr lang="en-US" i="1" dirty="0" smtClean="0">
                <a:latin typeface="Lato Black" panose="020F0502020204030203" pitchFamily="34" charset="0"/>
                <a:ea typeface="Lato Black" panose="020F0502020204030203" pitchFamily="34" charset="0"/>
                <a:cs typeface="Lato Black" panose="020F0502020204030203" pitchFamily="34" charset="0"/>
              </a:rPr>
              <a:t>X </a:t>
            </a:r>
            <a:r>
              <a:rPr lang="en-US" dirty="0" smtClean="0"/>
              <a:t>→ </a:t>
            </a:r>
            <a:r>
              <a:rPr lang="en-US" dirty="0"/>
              <a:t>huge </a:t>
            </a:r>
            <a:r>
              <a:rPr lang="el-GR" dirty="0" smtClean="0"/>
              <a:t>Δ</a:t>
            </a:r>
            <a:r>
              <a:rPr lang="en-US" i="1" dirty="0" smtClean="0">
                <a:latin typeface="Lato Black" panose="020F0502020204030203" pitchFamily="34" charset="0"/>
                <a:ea typeface="Lato Black" panose="020F0502020204030203" pitchFamily="34" charset="0"/>
                <a:cs typeface="Lato Black" panose="020F0502020204030203" pitchFamily="34" charset="0"/>
              </a:rPr>
              <a:t>Y</a:t>
            </a:r>
          </a:p>
          <a:p>
            <a:r>
              <a:rPr lang="en-US" dirty="0" smtClean="0"/>
              <a:t>Hence</a:t>
            </a:r>
            <a:r>
              <a:rPr lang="en-US" dirty="0"/>
              <a:t>, partial knowledge of </a:t>
            </a:r>
            <a:r>
              <a:rPr lang="en-US" dirty="0" smtClean="0"/>
              <a:t>input doesn’t </a:t>
            </a:r>
            <a:r>
              <a:rPr lang="en-US" dirty="0"/>
              <a:t>help to learn </a:t>
            </a:r>
            <a:r>
              <a:rPr lang="en-US" dirty="0" smtClean="0"/>
              <a:t>output</a:t>
            </a:r>
            <a:endParaRPr lang="en-US" dirty="0"/>
          </a:p>
        </p:txBody>
      </p:sp>
      <p:pic>
        <p:nvPicPr>
          <p:cNvPr id="22" name="Picture 21"/>
          <p:cNvPicPr>
            <a:picLocks noChangeAspect="1"/>
          </p:cNvPicPr>
          <p:nvPr/>
        </p:nvPicPr>
        <p:blipFill rotWithShape="1">
          <a:blip r:embed="rId3"/>
          <a:srcRect r="2355"/>
          <a:stretch/>
        </p:blipFill>
        <p:spPr>
          <a:xfrm>
            <a:off x="609600" y="3324239"/>
            <a:ext cx="5222668" cy="3123966"/>
          </a:xfrm>
          <a:prstGeom prst="rect">
            <a:avLst/>
          </a:prstGeom>
        </p:spPr>
      </p:pic>
      <p:grpSp>
        <p:nvGrpSpPr>
          <p:cNvPr id="39" name="Group 38"/>
          <p:cNvGrpSpPr/>
          <p:nvPr/>
        </p:nvGrpSpPr>
        <p:grpSpPr>
          <a:xfrm>
            <a:off x="6193368" y="3324239"/>
            <a:ext cx="5750982" cy="3423220"/>
            <a:chOff x="6193368" y="3324239"/>
            <a:chExt cx="5750982" cy="3423220"/>
          </a:xfrm>
        </p:grpSpPr>
        <p:sp>
          <p:nvSpPr>
            <p:cNvPr id="25" name="Content Placeholder 59"/>
            <p:cNvSpPr txBox="1">
              <a:spLocks/>
            </p:cNvSpPr>
            <p:nvPr/>
          </p:nvSpPr>
          <p:spPr>
            <a:xfrm>
              <a:off x="6193368" y="3324239"/>
              <a:ext cx="5750982" cy="1873508"/>
            </a:xfrm>
            <a:prstGeom prst="rect">
              <a:avLst/>
            </a:prstGeom>
            <a:noFill/>
          </p:spPr>
          <p:txBody>
            <a:bodyPr numCol="1">
              <a:normAutofit lnSpcReduction="10000"/>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Lato Heavy"/>
                  <a:cs typeface="Lato Heavy"/>
                </a:rPr>
                <a:t>Note:</a:t>
              </a:r>
              <a:r>
                <a:rPr lang="en-US" dirty="0"/>
                <a:t> confusion ⇒ diffusion</a:t>
              </a:r>
            </a:p>
            <a:p>
              <a:r>
                <a:rPr lang="en-US" dirty="0">
                  <a:latin typeface="Lato Semibold" panose="020F0502020204030203" pitchFamily="34" charset="0"/>
                  <a:ea typeface="Lato Semibold" panose="020F0502020204030203" pitchFamily="34" charset="0"/>
                  <a:cs typeface="Lato Semibold" panose="020F0502020204030203" pitchFamily="34" charset="0"/>
                </a:rPr>
                <a:t>Counterexample: </a:t>
              </a:r>
              <a:r>
                <a:rPr lang="en-US" dirty="0" smtClean="0">
                  <a:latin typeface="Lato Semibold" panose="020F0502020204030203" pitchFamily="34" charset="0"/>
                  <a:ea typeface="Lato Semibold" panose="020F0502020204030203" pitchFamily="34" charset="0"/>
                  <a:cs typeface="Lato Semibold" panose="020F0502020204030203" pitchFamily="34" charset="0"/>
                </a:rPr>
                <a:t>combine 2 functions</a:t>
              </a:r>
            </a:p>
            <a:p>
              <a:r>
                <a:rPr lang="en-US" dirty="0" smtClean="0">
                  <a:latin typeface="Lato Semibold" panose="020F0502020204030203" pitchFamily="34" charset="0"/>
                  <a:ea typeface="Lato Semibold" panose="020F0502020204030203" pitchFamily="34" charset="0"/>
                  <a:cs typeface="Lato Semibold" panose="020F0502020204030203" pitchFamily="34" charset="0"/>
                </a:rPr>
                <a:t>If individually confusing, joint is too</a:t>
              </a:r>
              <a:endParaRPr lang="en-US" dirty="0">
                <a:latin typeface="Lato Semibold" panose="020F0502020204030203" pitchFamily="34" charset="0"/>
                <a:ea typeface="Lato Semibold" panose="020F0502020204030203" pitchFamily="34" charset="0"/>
                <a:cs typeface="Lato Semibold" panose="020F0502020204030203" pitchFamily="34" charset="0"/>
              </a:endParaRPr>
            </a:p>
            <a:p>
              <a:r>
                <a:rPr lang="en-US" dirty="0" smtClean="0">
                  <a:latin typeface="Lato Semibold" panose="020F0502020204030203" pitchFamily="34" charset="0"/>
                  <a:ea typeface="Lato Semibold" panose="020F0502020204030203" pitchFamily="34" charset="0"/>
                  <a:cs typeface="Lato Semibold" panose="020F0502020204030203" pitchFamily="34" charset="0"/>
                </a:rPr>
                <a:t>But it doesn’t </a:t>
              </a:r>
              <a:r>
                <a:rPr lang="en-US" dirty="0">
                  <a:latin typeface="Lato Semibold" panose="020F0502020204030203" pitchFamily="34" charset="0"/>
                  <a:ea typeface="Lato Semibold" panose="020F0502020204030203" pitchFamily="34" charset="0"/>
                  <a:cs typeface="Lato Semibold" panose="020F0502020204030203" pitchFamily="34" charset="0"/>
                </a:rPr>
                <a:t>avalanche</a:t>
              </a:r>
            </a:p>
          </p:txBody>
        </p:sp>
        <p:grpSp>
          <p:nvGrpSpPr>
            <p:cNvPr id="26" name="Group 25"/>
            <p:cNvGrpSpPr/>
            <p:nvPr/>
          </p:nvGrpSpPr>
          <p:grpSpPr>
            <a:xfrm>
              <a:off x="11312652" y="4787427"/>
              <a:ext cx="539496" cy="1960032"/>
              <a:chOff x="8447442" y="4300439"/>
              <a:chExt cx="539496" cy="1960032"/>
            </a:xfrm>
          </p:grpSpPr>
          <p:sp>
            <p:nvSpPr>
              <p:cNvPr id="34" name="TextBox 33"/>
              <p:cNvSpPr txBox="1"/>
              <p:nvPr/>
            </p:nvSpPr>
            <p:spPr>
              <a:xfrm>
                <a:off x="8447442" y="4300439"/>
                <a:ext cx="539496" cy="369332"/>
              </a:xfrm>
              <a:prstGeom prst="rect">
                <a:avLst/>
              </a:prstGeom>
              <a:noFill/>
            </p:spPr>
            <p:txBody>
              <a:bodyPr wrap="square" rtlCol="0">
                <a:spAutoFit/>
              </a:bodyPr>
              <a:lstStyle/>
              <a:p>
                <a:pPr algn="ctr"/>
                <a:r>
                  <a:rPr lang="en-US" dirty="0" smtClean="0">
                    <a:latin typeface="Lato Heavy"/>
                    <a:cs typeface="Lato Heavy"/>
                  </a:rPr>
                  <a:t>X</a:t>
                </a:r>
                <a:r>
                  <a:rPr lang="en-US" baseline="-25000" dirty="0" smtClean="0">
                    <a:latin typeface="Lato Heavy"/>
                    <a:cs typeface="Lato Heavy"/>
                  </a:rPr>
                  <a:t>2</a:t>
                </a:r>
                <a:endParaRPr lang="en-US" baseline="-25000" dirty="0">
                  <a:latin typeface="Lato Heavy"/>
                  <a:cs typeface="Lato Heavy"/>
                </a:endParaRPr>
              </a:p>
            </p:txBody>
          </p:sp>
          <p:sp>
            <p:nvSpPr>
              <p:cNvPr id="35" name="Rounded Rectangle 34"/>
              <p:cNvSpPr/>
              <p:nvPr/>
            </p:nvSpPr>
            <p:spPr>
              <a:xfrm>
                <a:off x="8447442" y="5010707"/>
                <a:ext cx="539496" cy="5394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lumMod val="85000"/>
                        <a:lumOff val="15000"/>
                      </a:schemeClr>
                    </a:solidFill>
                    <a:latin typeface="Lato Heavy"/>
                    <a:cs typeface="Lato Heavy"/>
                  </a:rPr>
                  <a:t>B</a:t>
                </a:r>
                <a:r>
                  <a:rPr lang="en-US" sz="2000" baseline="-25000" dirty="0" smtClean="0">
                    <a:solidFill>
                      <a:schemeClr val="tx1">
                        <a:lumMod val="85000"/>
                        <a:lumOff val="15000"/>
                      </a:schemeClr>
                    </a:solidFill>
                    <a:latin typeface="Lato Heavy"/>
                    <a:cs typeface="Lato Heavy"/>
                  </a:rPr>
                  <a:t>2</a:t>
                </a:r>
                <a:endParaRPr lang="en-US" sz="2000" baseline="-25000" dirty="0">
                  <a:solidFill>
                    <a:schemeClr val="tx1">
                      <a:lumMod val="85000"/>
                      <a:lumOff val="15000"/>
                    </a:schemeClr>
                  </a:solidFill>
                  <a:latin typeface="Lato Heavy"/>
                  <a:cs typeface="Lato Heavy"/>
                </a:endParaRPr>
              </a:p>
            </p:txBody>
          </p:sp>
          <p:cxnSp>
            <p:nvCxnSpPr>
              <p:cNvPr id="36" name="Straight Arrow Connector 35"/>
              <p:cNvCxnSpPr>
                <a:stCxn id="34" idx="2"/>
                <a:endCxn id="35" idx="0"/>
              </p:cNvCxnSpPr>
              <p:nvPr/>
            </p:nvCxnSpPr>
            <p:spPr bwMode="auto">
              <a:xfrm>
                <a:off x="8717190" y="4669771"/>
                <a:ext cx="0" cy="34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7" name="TextBox 36"/>
              <p:cNvSpPr txBox="1"/>
              <p:nvPr/>
            </p:nvSpPr>
            <p:spPr>
              <a:xfrm>
                <a:off x="8447442" y="5891139"/>
                <a:ext cx="539496" cy="369332"/>
              </a:xfrm>
              <a:prstGeom prst="rect">
                <a:avLst/>
              </a:prstGeom>
              <a:noFill/>
            </p:spPr>
            <p:txBody>
              <a:bodyPr wrap="square" rtlCol="0">
                <a:spAutoFit/>
              </a:bodyPr>
              <a:lstStyle/>
              <a:p>
                <a:pPr algn="ctr"/>
                <a:r>
                  <a:rPr lang="en-US" dirty="0" smtClean="0">
                    <a:latin typeface="Lato Heavy"/>
                    <a:cs typeface="Lato Heavy"/>
                  </a:rPr>
                  <a:t>Y</a:t>
                </a:r>
                <a:r>
                  <a:rPr lang="en-US" baseline="-25000" dirty="0" smtClean="0">
                    <a:latin typeface="Lato Heavy"/>
                    <a:cs typeface="Lato Heavy"/>
                  </a:rPr>
                  <a:t>2</a:t>
                </a:r>
                <a:endParaRPr lang="en-US" baseline="-25000" dirty="0">
                  <a:latin typeface="Lato Heavy"/>
                  <a:cs typeface="Lato Heavy"/>
                </a:endParaRPr>
              </a:p>
            </p:txBody>
          </p:sp>
          <p:cxnSp>
            <p:nvCxnSpPr>
              <p:cNvPr id="38" name="Straight Arrow Connector 37"/>
              <p:cNvCxnSpPr>
                <a:stCxn id="35" idx="2"/>
                <a:endCxn id="37" idx="0"/>
              </p:cNvCxnSpPr>
              <p:nvPr/>
            </p:nvCxnSpPr>
            <p:spPr bwMode="auto">
              <a:xfrm>
                <a:off x="8717190" y="5550203"/>
                <a:ext cx="0" cy="34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grpSp>
          <p:nvGrpSpPr>
            <p:cNvPr id="27" name="Group 26"/>
            <p:cNvGrpSpPr/>
            <p:nvPr/>
          </p:nvGrpSpPr>
          <p:grpSpPr>
            <a:xfrm>
              <a:off x="10455270" y="4787427"/>
              <a:ext cx="539496" cy="1960032"/>
              <a:chOff x="8447442" y="4300439"/>
              <a:chExt cx="539496" cy="1960032"/>
            </a:xfrm>
          </p:grpSpPr>
          <p:sp>
            <p:nvSpPr>
              <p:cNvPr id="29" name="TextBox 28"/>
              <p:cNvSpPr txBox="1"/>
              <p:nvPr/>
            </p:nvSpPr>
            <p:spPr>
              <a:xfrm>
                <a:off x="8447442" y="4300439"/>
                <a:ext cx="539496" cy="369332"/>
              </a:xfrm>
              <a:prstGeom prst="rect">
                <a:avLst/>
              </a:prstGeom>
              <a:noFill/>
            </p:spPr>
            <p:txBody>
              <a:bodyPr wrap="square" rtlCol="0">
                <a:spAutoFit/>
              </a:bodyPr>
              <a:lstStyle/>
              <a:p>
                <a:pPr algn="ctr"/>
                <a:r>
                  <a:rPr lang="en-US" dirty="0" smtClean="0">
                    <a:latin typeface="Lato Heavy"/>
                    <a:cs typeface="Lato Heavy"/>
                  </a:rPr>
                  <a:t>X</a:t>
                </a:r>
                <a:r>
                  <a:rPr lang="en-US" baseline="-25000" dirty="0" smtClean="0">
                    <a:latin typeface="Lato Heavy"/>
                    <a:cs typeface="Lato Heavy"/>
                  </a:rPr>
                  <a:t>1</a:t>
                </a:r>
                <a:endParaRPr lang="en-US" baseline="-25000" dirty="0">
                  <a:latin typeface="Lato Heavy"/>
                  <a:cs typeface="Lato Heavy"/>
                </a:endParaRPr>
              </a:p>
            </p:txBody>
          </p:sp>
          <p:sp>
            <p:nvSpPr>
              <p:cNvPr id="30" name="Rounded Rectangle 29"/>
              <p:cNvSpPr/>
              <p:nvPr/>
            </p:nvSpPr>
            <p:spPr>
              <a:xfrm>
                <a:off x="8447442" y="5010707"/>
                <a:ext cx="539496" cy="5394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lumMod val="85000"/>
                        <a:lumOff val="15000"/>
                      </a:schemeClr>
                    </a:solidFill>
                    <a:latin typeface="Lato Heavy"/>
                    <a:cs typeface="Lato Heavy"/>
                  </a:rPr>
                  <a:t>B</a:t>
                </a:r>
                <a:r>
                  <a:rPr lang="en-US" sz="2000" baseline="-25000" dirty="0" smtClean="0">
                    <a:solidFill>
                      <a:schemeClr val="tx1">
                        <a:lumMod val="85000"/>
                        <a:lumOff val="15000"/>
                      </a:schemeClr>
                    </a:solidFill>
                    <a:latin typeface="Lato Heavy"/>
                    <a:cs typeface="Lato Heavy"/>
                  </a:rPr>
                  <a:t>1</a:t>
                </a:r>
                <a:endParaRPr lang="en-US" sz="2000" baseline="-25000" dirty="0">
                  <a:solidFill>
                    <a:schemeClr val="tx1">
                      <a:lumMod val="85000"/>
                      <a:lumOff val="15000"/>
                    </a:schemeClr>
                  </a:solidFill>
                  <a:latin typeface="Lato Heavy"/>
                  <a:cs typeface="Lato Heavy"/>
                </a:endParaRPr>
              </a:p>
            </p:txBody>
          </p:sp>
          <p:cxnSp>
            <p:nvCxnSpPr>
              <p:cNvPr id="31" name="Straight Arrow Connector 30"/>
              <p:cNvCxnSpPr>
                <a:stCxn id="29" idx="2"/>
                <a:endCxn id="30" idx="0"/>
              </p:cNvCxnSpPr>
              <p:nvPr/>
            </p:nvCxnSpPr>
            <p:spPr bwMode="auto">
              <a:xfrm>
                <a:off x="8717190" y="4669771"/>
                <a:ext cx="0" cy="34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p:cNvSpPr txBox="1"/>
              <p:nvPr/>
            </p:nvSpPr>
            <p:spPr>
              <a:xfrm>
                <a:off x="8447442" y="5891139"/>
                <a:ext cx="539496" cy="369332"/>
              </a:xfrm>
              <a:prstGeom prst="rect">
                <a:avLst/>
              </a:prstGeom>
              <a:noFill/>
            </p:spPr>
            <p:txBody>
              <a:bodyPr wrap="square" rtlCol="0">
                <a:spAutoFit/>
              </a:bodyPr>
              <a:lstStyle/>
              <a:p>
                <a:pPr algn="ctr"/>
                <a:r>
                  <a:rPr lang="en-US" dirty="0" smtClean="0">
                    <a:latin typeface="Lato Heavy"/>
                    <a:cs typeface="Lato Heavy"/>
                  </a:rPr>
                  <a:t>Y</a:t>
                </a:r>
                <a:r>
                  <a:rPr lang="en-US" baseline="-25000" dirty="0" smtClean="0">
                    <a:latin typeface="Lato Heavy"/>
                    <a:cs typeface="Lato Heavy"/>
                  </a:rPr>
                  <a:t>1</a:t>
                </a:r>
                <a:endParaRPr lang="en-US" baseline="-25000" dirty="0">
                  <a:latin typeface="Lato Heavy"/>
                  <a:cs typeface="Lato Heavy"/>
                </a:endParaRPr>
              </a:p>
            </p:txBody>
          </p:sp>
          <p:cxnSp>
            <p:nvCxnSpPr>
              <p:cNvPr id="33" name="Straight Arrow Connector 32"/>
              <p:cNvCxnSpPr>
                <a:stCxn id="30" idx="2"/>
                <a:endCxn id="32" idx="0"/>
              </p:cNvCxnSpPr>
              <p:nvPr/>
            </p:nvCxnSpPr>
            <p:spPr bwMode="auto">
              <a:xfrm>
                <a:off x="8717190" y="5550203"/>
                <a:ext cx="0" cy="34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cxnSp>
          <p:nvCxnSpPr>
            <p:cNvPr id="28" name="Straight Connector 27"/>
            <p:cNvCxnSpPr/>
            <p:nvPr/>
          </p:nvCxnSpPr>
          <p:spPr>
            <a:xfrm flipH="1">
              <a:off x="8715275" y="3460892"/>
              <a:ext cx="110742" cy="2651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185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Shannon’s two security goals for block ciphers</a:t>
            </a:r>
          </a:p>
        </p:txBody>
      </p:sp>
      <p:sp>
        <p:nvSpPr>
          <p:cNvPr id="3" name="Text Placeholder 2"/>
          <p:cNvSpPr>
            <a:spLocks noGrp="1"/>
          </p:cNvSpPr>
          <p:nvPr>
            <p:ph type="body" idx="1"/>
          </p:nvPr>
        </p:nvSpPr>
        <p:spPr/>
        <p:txBody>
          <a:bodyPr>
            <a:normAutofit/>
          </a:bodyPr>
          <a:lstStyle/>
          <a:p>
            <a:r>
              <a:rPr lang="en-US" sz="2800" dirty="0" smtClean="0"/>
              <a:t>Confusion</a:t>
            </a:r>
            <a:endParaRPr lang="en-US" sz="2800" dirty="0"/>
          </a:p>
        </p:txBody>
      </p:sp>
      <p:sp>
        <p:nvSpPr>
          <p:cNvPr id="4" name="Content Placeholder 3"/>
          <p:cNvSpPr>
            <a:spLocks noGrp="1"/>
          </p:cNvSpPr>
          <p:nvPr>
            <p:ph sz="half" idx="2"/>
          </p:nvPr>
        </p:nvSpPr>
        <p:spPr/>
        <p:txBody>
          <a:bodyPr/>
          <a:lstStyle/>
          <a:p>
            <a:r>
              <a:rPr lang="en-US" dirty="0" smtClean="0">
                <a:latin typeface="Lato Medium"/>
                <a:cs typeface="Lato Medium"/>
              </a:rPr>
              <a:t>Ideal</a:t>
            </a:r>
            <a:r>
              <a:rPr lang="en-US" dirty="0">
                <a:latin typeface="Lato Medium"/>
                <a:cs typeface="Lato Medium"/>
              </a:rPr>
              <a:t>: </a:t>
            </a:r>
            <a:r>
              <a:rPr lang="en-US" dirty="0" err="1" smtClean="0">
                <a:latin typeface="Lato Medium"/>
                <a:cs typeface="Lato Medium"/>
              </a:rPr>
              <a:t>Prob</a:t>
            </a:r>
            <a:r>
              <a:rPr lang="en-US" dirty="0" smtClean="0">
                <a:latin typeface="Lato Medium"/>
                <a:cs typeface="Lato Medium"/>
              </a:rPr>
              <a:t>[correlation] so </a:t>
            </a:r>
            <a:r>
              <a:rPr lang="en-US" dirty="0">
                <a:latin typeface="Lato Medium"/>
                <a:cs typeface="Lato Medium"/>
              </a:rPr>
              <a:t>small that </a:t>
            </a:r>
            <a:r>
              <a:rPr lang="en-US" dirty="0" smtClean="0">
                <a:latin typeface="Lato Medium"/>
                <a:cs typeface="Lato Medium"/>
              </a:rPr>
              <a:t>attacker is better off with a brute </a:t>
            </a:r>
            <a:r>
              <a:rPr lang="en-US" dirty="0">
                <a:latin typeface="Lato Medium"/>
                <a:cs typeface="Lato Medium"/>
              </a:rPr>
              <a:t>force attack </a:t>
            </a:r>
            <a:r>
              <a:rPr lang="en-US" dirty="0" smtClean="0">
                <a:latin typeface="Lato Medium"/>
                <a:cs typeface="Lato Medium"/>
              </a:rPr>
              <a:t>(takes </a:t>
            </a:r>
            <a:r>
              <a:rPr lang="en-US"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8 </a:t>
            </a:r>
            <a:r>
              <a:rPr lang="en-US"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rounds </a:t>
            </a:r>
            <a:r>
              <a:rPr lang="en-US" dirty="0" smtClean="0">
                <a:latin typeface="Lato Medium"/>
                <a:cs typeface="Lato Medium"/>
              </a:rPr>
              <a:t>in AES)</a:t>
            </a:r>
            <a:endParaRPr lang="en-US" dirty="0">
              <a:latin typeface="Lato Medium"/>
              <a:cs typeface="Lato Medium"/>
            </a:endParaRPr>
          </a:p>
          <a:p>
            <a:endParaRPr lang="en-US" dirty="0"/>
          </a:p>
        </p:txBody>
      </p:sp>
      <p:sp>
        <p:nvSpPr>
          <p:cNvPr id="5" name="Text Placeholder 4"/>
          <p:cNvSpPr>
            <a:spLocks noGrp="1"/>
          </p:cNvSpPr>
          <p:nvPr>
            <p:ph type="body" sz="quarter" idx="3"/>
          </p:nvPr>
        </p:nvSpPr>
        <p:spPr/>
        <p:txBody>
          <a:bodyPr>
            <a:normAutofit/>
          </a:bodyPr>
          <a:lstStyle/>
          <a:p>
            <a:r>
              <a:rPr lang="en-US" sz="2800" dirty="0" smtClean="0"/>
              <a:t>Diffusion</a:t>
            </a:r>
            <a:endParaRPr lang="en-US" sz="2800" dirty="0"/>
          </a:p>
        </p:txBody>
      </p:sp>
      <p:sp>
        <p:nvSpPr>
          <p:cNvPr id="6" name="Content Placeholder 5"/>
          <p:cNvSpPr>
            <a:spLocks noGrp="1"/>
          </p:cNvSpPr>
          <p:nvPr>
            <p:ph sz="quarter" idx="4"/>
          </p:nvPr>
        </p:nvSpPr>
        <p:spPr/>
        <p:txBody>
          <a:bodyPr/>
          <a:lstStyle/>
          <a:p>
            <a:r>
              <a:rPr lang="en-US" dirty="0" smtClean="0"/>
              <a:t>Ideal </a:t>
            </a:r>
            <a:r>
              <a:rPr lang="en-US" dirty="0"/>
              <a:t>goal is </a:t>
            </a:r>
            <a:r>
              <a:rPr lang="en-US"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avalanching</a:t>
            </a:r>
            <a:r>
              <a:rPr lang="en-US" dirty="0"/>
              <a:t>: each bit of </a:t>
            </a:r>
            <a:r>
              <a:rPr lang="en-US" dirty="0" smtClean="0"/>
              <a:t>output depends </a:t>
            </a:r>
            <a:r>
              <a:rPr lang="en-US" dirty="0"/>
              <a:t>on all </a:t>
            </a:r>
            <a:r>
              <a:rPr lang="en-US" dirty="0" smtClean="0"/>
              <a:t>input bits </a:t>
            </a:r>
            <a:r>
              <a:rPr lang="en-US" dirty="0"/>
              <a:t>(takes </a:t>
            </a:r>
            <a:r>
              <a:rPr lang="en-US"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2 rounds </a:t>
            </a:r>
            <a:r>
              <a:rPr lang="en-US" dirty="0"/>
              <a:t>in AES)</a:t>
            </a:r>
          </a:p>
          <a:p>
            <a:endParaRPr lang="en-US" dirty="0"/>
          </a:p>
        </p:txBody>
      </p:sp>
      <p:grpSp>
        <p:nvGrpSpPr>
          <p:cNvPr id="68" name="Group 67"/>
          <p:cNvGrpSpPr/>
          <p:nvPr/>
        </p:nvGrpSpPr>
        <p:grpSpPr>
          <a:xfrm>
            <a:off x="609600" y="3286423"/>
            <a:ext cx="10972802" cy="2958053"/>
            <a:chOff x="609600" y="3286423"/>
            <a:chExt cx="10972802" cy="2958053"/>
          </a:xfrm>
        </p:grpSpPr>
        <p:grpSp>
          <p:nvGrpSpPr>
            <p:cNvPr id="64" name="Group 63"/>
            <p:cNvGrpSpPr/>
            <p:nvPr/>
          </p:nvGrpSpPr>
          <p:grpSpPr>
            <a:xfrm>
              <a:off x="1230803" y="5003214"/>
              <a:ext cx="9143999" cy="1241262"/>
              <a:chOff x="1219202" y="1369468"/>
              <a:chExt cx="9143999" cy="1241262"/>
            </a:xfrm>
          </p:grpSpPr>
          <p:grpSp>
            <p:nvGrpSpPr>
              <p:cNvPr id="24" name="Group 23"/>
              <p:cNvGrpSpPr/>
              <p:nvPr/>
            </p:nvGrpSpPr>
            <p:grpSpPr>
              <a:xfrm>
                <a:off x="2985308" y="1369468"/>
                <a:ext cx="1130300" cy="1143762"/>
                <a:chOff x="3276600" y="5029200"/>
                <a:chExt cx="1130300" cy="1143762"/>
              </a:xfrm>
            </p:grpSpPr>
            <p:sp>
              <p:nvSpPr>
                <p:cNvPr id="25" name="Rectangle 24"/>
                <p:cNvSpPr/>
                <p:nvPr/>
              </p:nvSpPr>
              <p:spPr bwMode="auto">
                <a:xfrm>
                  <a:off x="3276600" y="5791962"/>
                  <a:ext cx="1130300" cy="3810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MixColumns</a:t>
                  </a:r>
                  <a:endParaRPr lang="en-US" sz="1500" dirty="0">
                    <a:latin typeface="Lato Semibold"/>
                    <a:cs typeface="Lato Semibold"/>
                  </a:endParaRPr>
                </a:p>
              </p:txBody>
            </p:sp>
            <p:sp>
              <p:nvSpPr>
                <p:cNvPr id="26" name="Rectangle 25"/>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27" name="Rectangle 26"/>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sp>
            <p:nvSpPr>
              <p:cNvPr id="28" name="Rectangle 27"/>
              <p:cNvSpPr/>
              <p:nvPr/>
            </p:nvSpPr>
            <p:spPr bwMode="auto">
              <a:xfrm>
                <a:off x="1219202" y="1836990"/>
                <a:ext cx="1047257" cy="215694"/>
              </a:xfrm>
              <a:prstGeom prst="rect">
                <a:avLst/>
              </a:prstGeom>
              <a:noFill/>
              <a:ln w="1270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r" defTabSz="914400" eaLnBrk="0" fontAlgn="base" hangingPunct="0">
                  <a:spcBef>
                    <a:spcPct val="0"/>
                  </a:spcBef>
                  <a:spcAft>
                    <a:spcPct val="0"/>
                  </a:spcAft>
                </a:pPr>
                <a:r>
                  <a:rPr lang="en-US" dirty="0" smtClean="0">
                    <a:latin typeface="Lato Semibold"/>
                    <a:cs typeface="Lato Semibold"/>
                  </a:rPr>
                  <a:t>Input</a:t>
                </a:r>
                <a:endParaRPr lang="en-US" sz="1400" dirty="0">
                  <a:latin typeface="Lato Semibold"/>
                  <a:cs typeface="Lato Semibold"/>
                </a:endParaRPr>
              </a:p>
            </p:txBody>
          </p:sp>
          <p:sp>
            <p:nvSpPr>
              <p:cNvPr id="29" name="Rectangle 28"/>
              <p:cNvSpPr/>
              <p:nvPr/>
            </p:nvSpPr>
            <p:spPr bwMode="auto">
              <a:xfrm>
                <a:off x="9185037" y="1836990"/>
                <a:ext cx="1178164" cy="208718"/>
              </a:xfrm>
              <a:prstGeom prst="rect">
                <a:avLst/>
              </a:prstGeom>
              <a:noFill/>
              <a:ln w="12700"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defTabSz="914400" eaLnBrk="0" fontAlgn="base" hangingPunct="0">
                  <a:spcBef>
                    <a:spcPct val="0"/>
                  </a:spcBef>
                  <a:spcAft>
                    <a:spcPct val="0"/>
                  </a:spcAft>
                </a:pPr>
                <a:r>
                  <a:rPr lang="en-US" dirty="0" smtClean="0">
                    <a:latin typeface="Lato Semibold"/>
                    <a:cs typeface="Lato Semibold"/>
                  </a:rPr>
                  <a:t>output</a:t>
                </a:r>
                <a:endParaRPr lang="en-US" sz="1400" dirty="0">
                  <a:latin typeface="Lato Semibold"/>
                  <a:cs typeface="Lato Semibold"/>
                </a:endParaRPr>
              </a:p>
            </p:txBody>
          </p:sp>
          <p:sp>
            <p:nvSpPr>
              <p:cNvPr id="30" name="Oval 29"/>
              <p:cNvSpPr>
                <a:spLocks noChangeAspect="1"/>
              </p:cNvSpPr>
              <p:nvPr/>
            </p:nvSpPr>
            <p:spPr bwMode="auto">
              <a:xfrm>
                <a:off x="2465863"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31" name="Oval 30"/>
              <p:cNvSpPr>
                <a:spLocks noChangeAspect="1"/>
              </p:cNvSpPr>
              <p:nvPr/>
            </p:nvSpPr>
            <p:spPr bwMode="auto">
              <a:xfrm>
                <a:off x="4315012"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32" name="TextBox 31"/>
              <p:cNvSpPr txBox="1"/>
              <p:nvPr/>
            </p:nvSpPr>
            <p:spPr>
              <a:xfrm>
                <a:off x="4630205" y="1776321"/>
                <a:ext cx="304800" cy="215444"/>
              </a:xfrm>
              <a:prstGeom prst="rect">
                <a:avLst/>
              </a:prstGeom>
              <a:noFill/>
            </p:spPr>
            <p:txBody>
              <a:bodyPr wrap="square" lIns="0" tIns="0" rIns="0" bIns="0" rtlCol="0">
                <a:spAutoFit/>
              </a:bodyPr>
              <a:lstStyle/>
              <a:p>
                <a:pPr algn="ctr"/>
                <a:r>
                  <a:rPr lang="en-US" sz="1400" dirty="0">
                    <a:latin typeface="Lato Black"/>
                    <a:cs typeface="Lato Black"/>
                  </a:rPr>
                  <a:t>…</a:t>
                </a:r>
              </a:p>
            </p:txBody>
          </p:sp>
          <p:sp>
            <p:nvSpPr>
              <p:cNvPr id="33" name="Oval 32"/>
              <p:cNvSpPr>
                <a:spLocks noChangeAspect="1"/>
              </p:cNvSpPr>
              <p:nvPr/>
            </p:nvSpPr>
            <p:spPr bwMode="auto">
              <a:xfrm>
                <a:off x="4930158"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34" name="Oval 33"/>
              <p:cNvSpPr>
                <a:spLocks noChangeAspect="1"/>
              </p:cNvSpPr>
              <p:nvPr/>
            </p:nvSpPr>
            <p:spPr bwMode="auto">
              <a:xfrm>
                <a:off x="6794162"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sp>
            <p:nvSpPr>
              <p:cNvPr id="35" name="Oval 34"/>
              <p:cNvSpPr>
                <a:spLocks noChangeAspect="1"/>
              </p:cNvSpPr>
              <p:nvPr/>
            </p:nvSpPr>
            <p:spPr bwMode="auto">
              <a:xfrm>
                <a:off x="8658166" y="1781329"/>
                <a:ext cx="320040" cy="320040"/>
              </a:xfrm>
              <a:prstGeom prst="ellipse">
                <a:avLst/>
              </a:prstGeom>
              <a:solidFill>
                <a:schemeClr val="accent4">
                  <a:lumMod val="60000"/>
                  <a:lumOff val="40000"/>
                </a:schemeClr>
              </a:solidFill>
              <a:ln w="12700" cap="flat" cmpd="sng" algn="ctr">
                <a:solidFill>
                  <a:schemeClr val="accent4">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400" dirty="0">
                    <a:latin typeface="Lato Heavy"/>
                    <a:cs typeface="Lato Heavy"/>
                  </a:rPr>
                  <a:t>+</a:t>
                </a:r>
              </a:p>
            </p:txBody>
          </p:sp>
          <p:cxnSp>
            <p:nvCxnSpPr>
              <p:cNvPr id="36" name="Straight Arrow Connector 35"/>
              <p:cNvCxnSpPr>
                <a:stCxn id="28" idx="3"/>
                <a:endCxn id="30" idx="2"/>
              </p:cNvCxnSpPr>
              <p:nvPr/>
            </p:nvCxnSpPr>
            <p:spPr bwMode="auto">
              <a:xfrm flipV="1">
                <a:off x="2266459" y="1941349"/>
                <a:ext cx="199405" cy="3488"/>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7" name="Straight Arrow Connector 36"/>
              <p:cNvCxnSpPr>
                <a:stCxn id="30" idx="6"/>
                <a:endCxn id="27" idx="1"/>
              </p:cNvCxnSpPr>
              <p:nvPr/>
            </p:nvCxnSpPr>
            <p:spPr bwMode="auto">
              <a:xfrm>
                <a:off x="2785904" y="1941349"/>
                <a:ext cx="199405"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8" name="Straight Arrow Connector 37"/>
              <p:cNvCxnSpPr>
                <a:stCxn id="27" idx="3"/>
                <a:endCxn id="31" idx="2"/>
              </p:cNvCxnSpPr>
              <p:nvPr/>
            </p:nvCxnSpPr>
            <p:spPr bwMode="auto">
              <a:xfrm>
                <a:off x="4115608" y="1941349"/>
                <a:ext cx="199404"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39" name="Straight Arrow Connector 38"/>
              <p:cNvCxnSpPr>
                <a:stCxn id="33" idx="6"/>
              </p:cNvCxnSpPr>
              <p:nvPr/>
            </p:nvCxnSpPr>
            <p:spPr bwMode="auto">
              <a:xfrm>
                <a:off x="5250198"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0" name="Straight Arrow Connector 39"/>
              <p:cNvCxnSpPr>
                <a:endCxn id="34" idx="2"/>
              </p:cNvCxnSpPr>
              <p:nvPr/>
            </p:nvCxnSpPr>
            <p:spPr bwMode="auto">
              <a:xfrm>
                <a:off x="6587330"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1" name="Straight Arrow Connector 40"/>
              <p:cNvCxnSpPr>
                <a:stCxn id="34" idx="6"/>
              </p:cNvCxnSpPr>
              <p:nvPr/>
            </p:nvCxnSpPr>
            <p:spPr bwMode="auto">
              <a:xfrm>
                <a:off x="7114202"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2" name="Straight Arrow Connector 41"/>
              <p:cNvCxnSpPr>
                <a:endCxn id="35" idx="2"/>
              </p:cNvCxnSpPr>
              <p:nvPr/>
            </p:nvCxnSpPr>
            <p:spPr bwMode="auto">
              <a:xfrm>
                <a:off x="8451334" y="1941349"/>
                <a:ext cx="206832"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43" name="Straight Arrow Connector 42"/>
              <p:cNvCxnSpPr>
                <a:stCxn id="35" idx="6"/>
                <a:endCxn id="29" idx="1"/>
              </p:cNvCxnSpPr>
              <p:nvPr/>
            </p:nvCxnSpPr>
            <p:spPr bwMode="auto">
              <a:xfrm>
                <a:off x="8978207" y="1941349"/>
                <a:ext cx="206831" cy="0"/>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sp>
            <p:nvSpPr>
              <p:cNvPr id="44" name="Rectangle 43"/>
              <p:cNvSpPr/>
              <p:nvPr/>
            </p:nvSpPr>
            <p:spPr bwMode="auto">
              <a:xfrm>
                <a:off x="2253788"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0</a:t>
                </a:r>
                <a:endParaRPr lang="en-US" baseline="-25000" dirty="0">
                  <a:latin typeface="Lato Semibold"/>
                  <a:cs typeface="Lato Semibold"/>
                </a:endParaRPr>
              </a:p>
            </p:txBody>
          </p:sp>
          <p:sp>
            <p:nvSpPr>
              <p:cNvPr id="45" name="Rectangle 44"/>
              <p:cNvSpPr/>
              <p:nvPr/>
            </p:nvSpPr>
            <p:spPr bwMode="auto">
              <a:xfrm>
                <a:off x="4725510"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8</a:t>
                </a:r>
                <a:endParaRPr lang="en-US" baseline="-25000" dirty="0">
                  <a:latin typeface="Lato Semibold"/>
                  <a:cs typeface="Lato Semibold"/>
                </a:endParaRPr>
              </a:p>
            </p:txBody>
          </p:sp>
          <p:sp>
            <p:nvSpPr>
              <p:cNvPr id="46" name="Rectangle 45"/>
              <p:cNvSpPr/>
              <p:nvPr/>
            </p:nvSpPr>
            <p:spPr bwMode="auto">
              <a:xfrm>
                <a:off x="6587330"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a:latin typeface="Lato Semibold"/>
                    <a:cs typeface="Lato Semibold"/>
                  </a:rPr>
                  <a:t>9</a:t>
                </a:r>
              </a:p>
            </p:txBody>
          </p:sp>
          <p:sp>
            <p:nvSpPr>
              <p:cNvPr id="47" name="Rectangle 46"/>
              <p:cNvSpPr/>
              <p:nvPr/>
            </p:nvSpPr>
            <p:spPr bwMode="auto">
              <a:xfrm>
                <a:off x="8451333"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10</a:t>
                </a:r>
                <a:endParaRPr lang="en-US" baseline="-25000" dirty="0">
                  <a:latin typeface="Lato Semibold"/>
                  <a:cs typeface="Lato Semibold"/>
                </a:endParaRPr>
              </a:p>
            </p:txBody>
          </p:sp>
          <p:sp>
            <p:nvSpPr>
              <p:cNvPr id="48" name="Rectangle 47"/>
              <p:cNvSpPr/>
              <p:nvPr/>
            </p:nvSpPr>
            <p:spPr bwMode="auto">
              <a:xfrm>
                <a:off x="4115607" y="2333731"/>
                <a:ext cx="731520" cy="276999"/>
              </a:xfrm>
              <a:prstGeom prst="rect">
                <a:avLst/>
              </a:prstGeom>
              <a:noFill/>
              <a:ln w="12700" cap="flat" cmpd="sng" algn="ctr">
                <a:noFill/>
                <a:prstDash val="solid"/>
                <a:round/>
                <a:headEnd type="none" w="sm" len="sm"/>
                <a:tailEnd type="none" w="sm" len="sm"/>
              </a:ln>
              <a:effectLst/>
            </p:spPr>
            <p:txBody>
              <a:bodyPr vert="horz" wrap="square" lIns="91440" tIns="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US" dirty="0" smtClean="0">
                    <a:latin typeface="Lato Semibold"/>
                    <a:cs typeface="Lato Semibold"/>
                  </a:rPr>
                  <a:t>key</a:t>
                </a:r>
                <a:r>
                  <a:rPr lang="en-US" baseline="-25000" dirty="0" smtClean="0">
                    <a:latin typeface="Lato Semibold"/>
                    <a:cs typeface="Lato Semibold"/>
                  </a:rPr>
                  <a:t>1</a:t>
                </a:r>
                <a:endParaRPr lang="en-US" baseline="-25000" dirty="0">
                  <a:latin typeface="Lato Semibold"/>
                  <a:cs typeface="Lato Semibold"/>
                </a:endParaRPr>
              </a:p>
            </p:txBody>
          </p:sp>
          <p:cxnSp>
            <p:nvCxnSpPr>
              <p:cNvPr id="49" name="Straight Arrow Connector 48"/>
              <p:cNvCxnSpPr>
                <a:endCxn id="30" idx="4"/>
              </p:cNvCxnSpPr>
              <p:nvPr/>
            </p:nvCxnSpPr>
            <p:spPr bwMode="auto">
              <a:xfrm flipH="1" flipV="1">
                <a:off x="2625883"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50" name="Straight Arrow Connector 49"/>
              <p:cNvCxnSpPr>
                <a:stCxn id="48" idx="0"/>
                <a:endCxn id="31" idx="4"/>
              </p:cNvCxnSpPr>
              <p:nvPr/>
            </p:nvCxnSpPr>
            <p:spPr bwMode="auto">
              <a:xfrm flipH="1" flipV="1">
                <a:off x="4475031"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51" name="Straight Arrow Connector 50"/>
              <p:cNvCxnSpPr>
                <a:stCxn id="45" idx="0"/>
                <a:endCxn id="33" idx="4"/>
              </p:cNvCxnSpPr>
              <p:nvPr/>
            </p:nvCxnSpPr>
            <p:spPr bwMode="auto">
              <a:xfrm flipH="1" flipV="1">
                <a:off x="5090178"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52" name="Straight Arrow Connector 51"/>
              <p:cNvCxnSpPr>
                <a:endCxn id="34" idx="4"/>
              </p:cNvCxnSpPr>
              <p:nvPr/>
            </p:nvCxnSpPr>
            <p:spPr bwMode="auto">
              <a:xfrm flipH="1" flipV="1">
                <a:off x="6954182"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cxnSp>
            <p:nvCxnSpPr>
              <p:cNvPr id="53" name="Straight Arrow Connector 52"/>
              <p:cNvCxnSpPr>
                <a:endCxn id="35" idx="4"/>
              </p:cNvCxnSpPr>
              <p:nvPr/>
            </p:nvCxnSpPr>
            <p:spPr bwMode="auto">
              <a:xfrm flipH="1" flipV="1">
                <a:off x="8818186" y="2101370"/>
                <a:ext cx="0" cy="232361"/>
              </a:xfrm>
              <a:prstGeom prst="straightConnector1">
                <a:avLst/>
              </a:prstGeom>
              <a:solidFill>
                <a:schemeClr val="accent1"/>
              </a:solidFill>
              <a:ln w="12700" cap="flat" cmpd="sng" algn="ctr">
                <a:solidFill>
                  <a:schemeClr val="tx1"/>
                </a:solidFill>
                <a:prstDash val="solid"/>
                <a:round/>
                <a:headEnd type="none" w="sm" len="sm"/>
                <a:tailEnd type="triangle" w="med" len="med"/>
              </a:ln>
              <a:effectLst/>
            </p:spPr>
          </p:cxnSp>
          <p:grpSp>
            <p:nvGrpSpPr>
              <p:cNvPr id="54" name="Group 53"/>
              <p:cNvGrpSpPr/>
              <p:nvPr/>
            </p:nvGrpSpPr>
            <p:grpSpPr>
              <a:xfrm>
                <a:off x="5457030" y="1369468"/>
                <a:ext cx="1130300" cy="1143762"/>
                <a:chOff x="3276600" y="5029200"/>
                <a:chExt cx="1130300" cy="1143762"/>
              </a:xfrm>
            </p:grpSpPr>
            <p:sp>
              <p:nvSpPr>
                <p:cNvPr id="55" name="Rectangle 54"/>
                <p:cNvSpPr/>
                <p:nvPr/>
              </p:nvSpPr>
              <p:spPr bwMode="auto">
                <a:xfrm>
                  <a:off x="3276600" y="5791962"/>
                  <a:ext cx="1130300" cy="381000"/>
                </a:xfrm>
                <a:prstGeom prst="rect">
                  <a:avLst/>
                </a:prstGeom>
                <a:solidFill>
                  <a:schemeClr val="accent6">
                    <a:lumMod val="60000"/>
                    <a:lumOff val="40000"/>
                  </a:schemeClr>
                </a:solidFill>
                <a:ln w="12700" cap="flat" cmpd="sng" algn="ctr">
                  <a:solidFill>
                    <a:schemeClr val="accent6">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MixColumns</a:t>
                  </a:r>
                  <a:endParaRPr lang="en-US" sz="1500" dirty="0">
                    <a:latin typeface="Lato Semibold"/>
                    <a:cs typeface="Lato Semibold"/>
                  </a:endParaRPr>
                </a:p>
              </p:txBody>
            </p:sp>
            <p:sp>
              <p:nvSpPr>
                <p:cNvPr id="56" name="Rectangle 55"/>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57" name="Rectangle 56"/>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grpSp>
            <p:nvGrpSpPr>
              <p:cNvPr id="58" name="Group 57"/>
              <p:cNvGrpSpPr/>
              <p:nvPr/>
            </p:nvGrpSpPr>
            <p:grpSpPr>
              <a:xfrm>
                <a:off x="7321034" y="1369469"/>
                <a:ext cx="1130300" cy="762381"/>
                <a:chOff x="3276600" y="5029200"/>
                <a:chExt cx="1130300" cy="762381"/>
              </a:xfrm>
            </p:grpSpPr>
            <p:sp>
              <p:nvSpPr>
                <p:cNvPr id="59" name="Rectangle 58"/>
                <p:cNvSpPr/>
                <p:nvPr/>
              </p:nvSpPr>
              <p:spPr bwMode="auto">
                <a:xfrm>
                  <a:off x="3276600" y="5029200"/>
                  <a:ext cx="1130300" cy="381000"/>
                </a:xfrm>
                <a:prstGeom prst="rect">
                  <a:avLst/>
                </a:prstGeom>
                <a:solidFill>
                  <a:schemeClr val="accent3">
                    <a:lumMod val="60000"/>
                    <a:lumOff val="40000"/>
                  </a:schemeClr>
                </a:solidFill>
                <a:ln w="12700" cap="flat" cmpd="sng" algn="ctr">
                  <a:solidFill>
                    <a:schemeClr val="accent3">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500" dirty="0">
                      <a:latin typeface="Lato Semibold"/>
                      <a:cs typeface="Lato Semibold"/>
                    </a:rPr>
                    <a:t>S-box</a:t>
                  </a:r>
                </a:p>
              </p:txBody>
            </p:sp>
            <p:sp>
              <p:nvSpPr>
                <p:cNvPr id="60" name="Rectangle 59"/>
                <p:cNvSpPr/>
                <p:nvPr/>
              </p:nvSpPr>
              <p:spPr bwMode="auto">
                <a:xfrm>
                  <a:off x="3276600" y="5410581"/>
                  <a:ext cx="1130300" cy="381000"/>
                </a:xfrm>
                <a:prstGeom prst="rect">
                  <a:avLst/>
                </a:prstGeom>
                <a:solidFill>
                  <a:schemeClr val="accent1">
                    <a:lumMod val="60000"/>
                    <a:lumOff val="40000"/>
                  </a:schemeClr>
                </a:solidFill>
                <a:ln w="12700" cap="flat" cmpd="sng" algn="ctr">
                  <a:solidFill>
                    <a:schemeClr val="accent1">
                      <a:lumMod val="50000"/>
                    </a:schemeClr>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algn="ctr"/>
                  <a:r>
                    <a:rPr lang="en-US" sz="1500" dirty="0" err="1">
                      <a:latin typeface="Lato Semibold"/>
                      <a:cs typeface="Lato Semibold"/>
                    </a:rPr>
                    <a:t>ShiftRows</a:t>
                  </a:r>
                  <a:endParaRPr lang="en-US" sz="1500" dirty="0">
                    <a:latin typeface="Lato Semibold"/>
                    <a:cs typeface="Lato Semibold"/>
                  </a:endParaRPr>
                </a:p>
              </p:txBody>
            </p:sp>
          </p:grpSp>
          <p:sp>
            <p:nvSpPr>
              <p:cNvPr id="61" name="Rectangle 60"/>
              <p:cNvSpPr/>
              <p:nvPr/>
            </p:nvSpPr>
            <p:spPr>
              <a:xfrm>
                <a:off x="5457030" y="1369468"/>
                <a:ext cx="1130300" cy="1143762"/>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9</a:t>
                </a:r>
              </a:p>
            </p:txBody>
          </p:sp>
          <p:sp>
            <p:nvSpPr>
              <p:cNvPr id="62" name="Rectangle 61"/>
              <p:cNvSpPr/>
              <p:nvPr/>
            </p:nvSpPr>
            <p:spPr>
              <a:xfrm>
                <a:off x="7318851" y="1369469"/>
                <a:ext cx="1130299" cy="1140273"/>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10</a:t>
                </a:r>
              </a:p>
            </p:txBody>
          </p:sp>
          <p:sp>
            <p:nvSpPr>
              <p:cNvPr id="63" name="Rectangle 62"/>
              <p:cNvSpPr/>
              <p:nvPr/>
            </p:nvSpPr>
            <p:spPr>
              <a:xfrm>
                <a:off x="2985310" y="1369468"/>
                <a:ext cx="1130299" cy="1143762"/>
              </a:xfrm>
              <a:prstGeom prst="rect">
                <a:avLst/>
              </a:prstGeom>
              <a:solidFill>
                <a:schemeClr val="bg2">
                  <a:lumMod val="75000"/>
                </a:schemeClr>
              </a:solidFill>
              <a:ln w="1905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Lato Semibold"/>
                    <a:cs typeface="Lato Semibold"/>
                  </a:rPr>
                  <a:t>Round</a:t>
                </a:r>
                <a:r>
                  <a:rPr lang="en-US" sz="2000" baseline="-25000" dirty="0">
                    <a:solidFill>
                      <a:schemeClr val="tx1"/>
                    </a:solidFill>
                    <a:latin typeface="Lato Semibold"/>
                    <a:cs typeface="Lato Semibold"/>
                  </a:rPr>
                  <a:t>1</a:t>
                </a:r>
              </a:p>
            </p:txBody>
          </p:sp>
        </p:grpSp>
        <p:sp>
          <p:nvSpPr>
            <p:cNvPr id="65" name="Text Placeholder 2"/>
            <p:cNvSpPr txBox="1">
              <a:spLocks/>
            </p:cNvSpPr>
            <p:nvPr/>
          </p:nvSpPr>
          <p:spPr>
            <a:xfrm>
              <a:off x="609600" y="3286423"/>
              <a:ext cx="10972802"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800" dirty="0" smtClean="0"/>
                <a:t>Security margin = </a:t>
              </a:r>
              <a:r>
                <a:rPr lang="en-US" sz="2800" dirty="0" smtClean="0">
                  <a:latin typeface="Lato Semibold" panose="020F0502020204030203" pitchFamily="34" charset="0"/>
                  <a:ea typeface="Lato Semibold" panose="020F0502020204030203" pitchFamily="34" charset="0"/>
                  <a:cs typeface="Lato Semibold" panose="020F0502020204030203" pitchFamily="34" charset="0"/>
                </a:rPr>
                <a:t>(# rounds in a cipher) – (# rounds we can break)</a:t>
              </a:r>
              <a:endParaRPr lang="en-US" sz="2800"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66" name="Rectangle 65"/>
            <p:cNvSpPr/>
            <p:nvPr/>
          </p:nvSpPr>
          <p:spPr bwMode="auto">
            <a:xfrm>
              <a:off x="2202508" y="4143588"/>
              <a:ext cx="2895600" cy="7620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rPr>
                <a:t>2 rounds to avalanche (total diffusion)</a:t>
              </a:r>
            </a:p>
          </p:txBody>
        </p:sp>
        <p:sp>
          <p:nvSpPr>
            <p:cNvPr id="67" name="Rectangle 66"/>
            <p:cNvSpPr/>
            <p:nvPr/>
          </p:nvSpPr>
          <p:spPr bwMode="auto">
            <a:xfrm>
              <a:off x="5098108" y="4143588"/>
              <a:ext cx="4038600" cy="7620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rPr>
                <a:t>8 rounds for</a:t>
              </a:r>
              <a:r>
                <a:rPr kumimoji="0" lang="en-US" sz="2100" b="1" i="0" u="none" strike="noStrike" cap="none" normalizeH="0" dirty="0" smtClean="0">
                  <a:ln>
                    <a:noFill/>
                  </a:ln>
                  <a:solidFill>
                    <a:schemeClr val="tx1"/>
                  </a:solidFill>
                  <a:effectLst/>
                </a:rPr>
                <a:t> wide trail strategy (total confusion)</a:t>
              </a:r>
              <a:endParaRPr kumimoji="0" lang="en-US" sz="2100" b="1"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291062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11072</TotalTime>
  <Words>2196</Words>
  <Application>Microsoft Office PowerPoint</Application>
  <PresentationFormat>Widescreen</PresentationFormat>
  <Paragraphs>444</Paragraphs>
  <Slides>26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Lato</vt:lpstr>
      <vt:lpstr>Lato Black</vt:lpstr>
      <vt:lpstr>Lato Heavy</vt:lpstr>
      <vt:lpstr>Lato Light</vt:lpstr>
      <vt:lpstr>Lato Medium</vt:lpstr>
      <vt:lpstr>Lato Regular</vt:lpstr>
      <vt:lpstr>Lato Semibold</vt:lpstr>
      <vt:lpstr>Office Theme</vt:lpstr>
      <vt:lpstr>Lecture 3: Encrypting by enciphering</vt:lpstr>
      <vt:lpstr>Rogaway’s The Moral Character of Cryptographic Work</vt:lpstr>
      <vt:lpstr>Rogaway’s The Moral Character of Cryptographic Work</vt:lpstr>
      <vt:lpstr>Rogaway’s The Moral Character of Cryptographic Work</vt:lpstr>
      <vt:lpstr>Encryption: define → construct → reduce to enciphering</vt:lpstr>
      <vt:lpstr>Recap: block cipher design</vt:lpstr>
      <vt:lpstr>Rijndael, aka AES</vt:lpstr>
      <vt:lpstr>Shannon’s two security goals for block ciphers</vt:lpstr>
      <vt:lpstr>Shannon’s two security goals for block ciphers</vt:lpstr>
      <vt:lpstr>AES components</vt:lpstr>
      <vt:lpstr>AES components</vt:lpstr>
      <vt:lpstr>AES components</vt:lpstr>
      <vt:lpstr>Avalanching in AES</vt:lpstr>
      <vt:lpstr>Today: return to message confidentiality</vt:lpstr>
      <vt:lpstr>Supporting longer messages</vt:lpstr>
      <vt:lpstr>ECB mode ⇒ sad Linux penguins</vt:lpstr>
      <vt:lpstr>What if message blocks don’t repeat?</vt:lpstr>
      <vt:lpstr>Lessons learned</vt:lpstr>
      <vt:lpstr>A new type of pseudorandomness</vt:lpstr>
      <vt:lpstr>A new type of pseudorandomness</vt:lpstr>
      <vt:lpstr>Cipher block chaining (CBC) mode</vt:lpstr>
      <vt:lpstr>Counter (CTR) mode</vt:lpstr>
      <vt:lpstr>Security reductions</vt:lpstr>
      <vt:lpstr>Auguste Kerckhoffs’ principles</vt:lpstr>
      <vt:lpstr>Auguste Kerckhoffs’ principles</vt:lpstr>
      <vt:lpstr>This week’s reading assignments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579</cp:revision>
  <dcterms:created xsi:type="dcterms:W3CDTF">2015-04-11T12:26:38Z</dcterms:created>
  <dcterms:modified xsi:type="dcterms:W3CDTF">2017-01-30T18:44:55Z</dcterms:modified>
</cp:coreProperties>
</file>