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ink/ink1.xml" ContentType="application/inkml+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373" r:id="rId2"/>
    <p:sldId id="414" r:id="rId3"/>
    <p:sldId id="411" r:id="rId4"/>
    <p:sldId id="413" r:id="rId5"/>
    <p:sldId id="412" r:id="rId6"/>
    <p:sldId id="418" r:id="rId7"/>
    <p:sldId id="422" r:id="rId8"/>
    <p:sldId id="419" r:id="rId9"/>
    <p:sldId id="421" r:id="rId10"/>
    <p:sldId id="425" r:id="rId11"/>
    <p:sldId id="424" r:id="rId12"/>
    <p:sldId id="426" r:id="rId13"/>
    <p:sldId id="428" r:id="rId14"/>
    <p:sldId id="429" r:id="rId15"/>
    <p:sldId id="431" r:id="rId16"/>
    <p:sldId id="443" r:id="rId17"/>
    <p:sldId id="442" r:id="rId18"/>
    <p:sldId id="440" r:id="rId19"/>
    <p:sldId id="441" r:id="rId20"/>
    <p:sldId id="439" r:id="rId21"/>
    <p:sldId id="433" r:id="rId22"/>
    <p:sldId id="434" r:id="rId23"/>
    <p:sldId id="432" r:id="rId24"/>
    <p:sldId id="444" r:id="rId25"/>
    <p:sldId id="436" r:id="rId26"/>
    <p:sldId id="437" r:id="rId27"/>
    <p:sldId id="445" r:id="rId28"/>
    <p:sldId id="438"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E0E0"/>
    <a:srgbClr val="DADADA"/>
    <a:srgbClr val="D8D8D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1" autoAdjust="0"/>
    <p:restoredTop sz="79829" autoAdjust="0"/>
  </p:normalViewPr>
  <p:slideViewPr>
    <p:cSldViewPr snapToGrid="0" snapToObjects="1">
      <p:cViewPr varScale="1">
        <p:scale>
          <a:sx n="60" d="100"/>
          <a:sy n="60" d="100"/>
        </p:scale>
        <p:origin x="896" y="36"/>
      </p:cViewPr>
      <p:guideLst>
        <p:guide orient="horz" pos="2160"/>
        <p:guide pos="3840"/>
      </p:guideLst>
    </p:cSldViewPr>
  </p:slideViewPr>
  <p:notesTextViewPr>
    <p:cViewPr>
      <p:scale>
        <a:sx n="100" d="100"/>
        <a:sy n="100" d="100"/>
      </p:scale>
      <p:origin x="0" y="0"/>
    </p:cViewPr>
  </p:notesTextViewPr>
  <p:sorterViewPr>
    <p:cViewPr>
      <p:scale>
        <a:sx n="227" d="100"/>
        <a:sy n="227" d="100"/>
      </p:scale>
      <p:origin x="0" y="0"/>
    </p:cViewPr>
  </p:sorterViewPr>
  <p:notesViewPr>
    <p:cSldViewPr snapToGrid="0" snapToObjects="1">
      <p:cViewPr varScale="1">
        <p:scale>
          <a:sx n="72" d="100"/>
          <a:sy n="72" d="100"/>
        </p:scale>
        <p:origin x="2724" y="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17-02-01T06:06:34.363"/>
    </inkml:context>
    <inkml:brush xml:id="br0">
      <inkml:brushProperty name="width" value="0.1" units="cm"/>
      <inkml:brushProperty name="height" value="0.1" units="cm"/>
      <inkml:brushProperty name="fitToCurve" value="1"/>
    </inkml:brush>
  </inkml:definitions>
  <inkml:traceGroup>
    <inkml:annotationXML>
      <emma:emma xmlns:emma="http://www.w3.org/2003/04/emma" version="1.0">
        <emma:interpretation id="{16C9F3AE-44BD-4069-B75E-E95A520B40AA}" emma:medium="tactile" emma:mode="ink">
          <msink:context xmlns:msink="http://schemas.microsoft.com/ink/2010/main" type="writingRegion" rotatedBoundingBox="13635,14777 19834,14777 19834,15983 13635,15983"/>
        </emma:interpretation>
      </emma:emma>
    </inkml:annotationXML>
    <inkml:traceGroup>
      <inkml:annotationXML>
        <emma:emma xmlns:emma="http://www.w3.org/2003/04/emma" version="1.0">
          <emma:interpretation id="{4AEE839A-6E93-4F31-9564-533059ACFBFE}" emma:medium="tactile" emma:mode="ink">
            <msink:context xmlns:msink="http://schemas.microsoft.com/ink/2010/main" type="paragraph" rotatedBoundingBox="13635,14777 19834,14777 19834,15983 13635,15983" alignmentLevel="1"/>
          </emma:interpretation>
        </emma:emma>
      </inkml:annotationXML>
      <inkml:traceGroup>
        <inkml:annotationXML>
          <emma:emma xmlns:emma="http://www.w3.org/2003/04/emma" version="1.0">
            <emma:interpretation id="{4BB23089-7525-470E-A6CD-B493DD316C22}" emma:medium="tactile" emma:mode="ink">
              <msink:context xmlns:msink="http://schemas.microsoft.com/ink/2010/main" type="line" rotatedBoundingBox="13635,14777 19834,14777 19834,15983 13635,15983"/>
            </emma:interpretation>
          </emma:emma>
        </inkml:annotationXML>
        <inkml:traceGroup>
          <inkml:annotationXML>
            <emma:emma xmlns:emma="http://www.w3.org/2003/04/emma" version="1.0">
              <emma:interpretation id="{7C6A5AE8-5475-4D3E-8BD6-E87C7EF49994}" emma:medium="tactile" emma:mode="ink">
                <msink:context xmlns:msink="http://schemas.microsoft.com/ink/2010/main" type="inkWord" rotatedBoundingBox="13635,14777 16586,14777 16586,15983 13635,15983"/>
              </emma:interpretation>
              <emma:one-of disjunction-type="recognition" id="oneOf0">
                <emma:interpretation id="interp0" emma:lang="en-US" emma:confidence="0">
                  <emma:literal>r</emma:literal>
                </emma:interpretation>
                <emma:interpretation id="interp1" emma:lang="en-US" emma:confidence="0">
                  <emma:literal>~</emma:literal>
                </emma:interpretation>
                <emma:interpretation id="interp2" emma:lang="en-US" emma:confidence="0">
                  <emma:literal>n</emma:literal>
                </emma:interpretation>
                <emma:interpretation id="interp3" emma:lang="en-US" emma:confidence="0">
                  <emma:literal>7</emma:literal>
                </emma:interpretation>
                <emma:interpretation id="interp4" emma:lang="en-US" emma:confidence="0">
                  <emma:literal>v</emma:literal>
                </emma:interpretation>
              </emma:one-of>
            </emma:emma>
          </inkml:annotationXML>
          <inkml:trace contextRef="#ctx0" brushRef="#br0">-2 922 12 0,'-5'0'6'0,"5"0"4"0,0 0 7 15,0 0-16-15,0 0 0 16,0 0 2-16,0 0 1 15,2-1-3-15,1 2 0 0,0 1 3 16,0 2 0-16,2 3-1 16,0 2 1-16,1 5-1 15,0-2 1-15,2 6-2 16,1-1 0-16,0 0-1 16,2 3 1-16,-2 0-1 15,0 1 0-15,-1 0-1 16,-2-8 1-16,1 2-1 15,-1-1 1-15,0 0-1 16,-1-2 1-16,-1-1-1 16,1-3 1-16,-2-1 1 15,0-1 1-15,0-4-1 16,-1-3 1-16,1-4 0 16,0-2 0-16,0 1-1 15,0-5 0-15,2 0-2 16,-1-2 1-16,1-4-1 15,0-4 0-15,-1 2 0 0,1-4 0 16,-1-3 0-16,1-2 0 16,0 6 0-16,-1-4 1 15,1-3-2-15,0-1 1 16,1 3 0-16,-2-3 1 16,1-3-1-16,0 1 0 15,-1 10 0-15,-1-3 0 16,1 2 0-16,-1-4 0 15,0-2 0-15,0 3 0 0,0-2 0 16,0-1 1-16,-2-1-1 16,1 10 0-16,-2-2 0 15,0-2 0-15,0-2 0 16,2 0 0-16,-1-3 0 16,1 5 0-16,-2-3 0 15,0 0 0-15,1 1 0 16,-1 0 0-16,2 0 0 15,-4 1 0-15,4 3 0 16,-4 0 0-16,2-1 0 16,0 6 0-16,0 2 0 15,0 0 0-15,0 3 0 16,2 4 0-16,-1-1 0 16,1 1 0-16,2-2 0 15,0 2 0-15,2 1 0 16,-2-1 0-16,1 3-1 0,0 0 1 15,1 3 0 1,0-1 0-16,0 0 0 0,2 3 0 16,-2 0 0-16,0 0 0 15,0 0 0-15,1 0 0 16,0 0 0-16,4 0 0 16,2 0 0-16,0 0 0 15,3 0 0-15,1 2 0 16,0-2-1-16,1 0 1 15,4 0 0-15,3 0 0 0,-5 0 0 16,0 0 0-16,2-2 0 16,2 1 0-16,4-1 0 15,0 0 0-15,4-1 0 16,1 2 0-16,-2-1 0 16,-2 2 0-16,3 0 0 15,2 2 0-15,2-1 0 16,-1 0 0-16,4 1 0 15,-7-1 0-15,2 0 0 16,2 2 0-16,1 0 0 16,2 1 0-16,1 0 0 15,-6 0 0-15,-2 2 0 16,2-2 0-16,2-4 0 16,-1 0 0-16,5 1 0 15,-1 2 1-15,-5 0-1 16,2-3 0-16,1 4 0 15,1-1 0-15,7-3 0 0,-2 0 1 16,-4-2-1 0,3 1 0-16,4-2 0 0,3 3 1 31,21 3-1-31,-2-2 0 16,-3-1-1-16,-7 0 1 15,-2 0 0-15,0-1 0 16,1 0-1-16,0-1 1 15,-8-1 0-15,1 1 0 16,-1-1 0-16,4-1 0 0,-5 1 0 16,-2-1 0-16,-6 0 0 15,-1 0 1-15,1 0-1 16,-5-1 0-16,-2 1 0 16,-5 2 1-1,1-3-1 1,-6 3 1-16,-6 0-1 15,-3 1 1-15,-2 0-3 16,-4 1 0-16,-2 0-4 16,-1 1 1-16,-2 0-10 15,2 1 0-15</inkml:trace>
        </inkml:traceGroup>
        <inkml:traceGroup>
          <inkml:annotationXML>
            <emma:emma xmlns:emma="http://www.w3.org/2003/04/emma" version="1.0">
              <emma:interpretation id="{B7C84C8C-6943-4AC8-B3A7-0E639F0692B7}" emma:medium="tactile" emma:mode="ink">
                <msink:context xmlns:msink="http://schemas.microsoft.com/ink/2010/main" type="inkWord" rotatedBoundingBox="19022,14786 19834,14786 19834,15869 19022,15869"/>
              </emma:interpretation>
              <emma:one-of disjunction-type="recognition" id="oneOf1">
                <emma:interpretation id="interp5" emma:lang="en-US" emma:confidence="1">
                  <emma:literal>r</emma:literal>
                </emma:interpretation>
                <emma:interpretation id="interp6" emma:lang="en-US" emma:confidence="0">
                  <emma:literal>•</emma:literal>
                </emma:interpretation>
                <emma:interpretation id="interp7" emma:lang="en-US" emma:confidence="0">
                  <emma:literal>^</emma:literal>
                </emma:interpretation>
                <emma:interpretation id="interp8" emma:lang="en-US" emma:confidence="0">
                  <emma:literal>N</emma:literal>
                </emma:interpretation>
                <emma:interpretation id="interp9" emma:lang="en-US" emma:confidence="0">
                  <emma:literal>j</emma:literal>
                </emma:interpretation>
              </emma:one-of>
            </emma:emma>
          </inkml:annotationXML>
          <inkml:trace contextRef="#ctx0" brushRef="#br0" timeOffset="-21391.8449">5385 887 25 0,'-5'-2'12'0,"8"2"-11"15,-3 0 13-15,2-1-13 16,1 2 1-16,0-1 3 16,-1 0 1-16,3 3-7 15,-1-1 1-15,2 4 3 16,0 3 1-16,1-2-1 15,-1 2 0-15,0 4-2 16,-2 0 0-16,2 1 0 16,0 1 1-16,0-2-1 15,1 1 1-15,0-1-1 16,0 1 0-16,1-2 0 0,-1-2 0 16,0 0 0-16,-1-1 0 15,-2-2 0-15,1-2 0 16,-2-1 1-16,0-2 0 15,-2 1 0-15,-1-3 1 16,0 0-1-16,0-4 0 16,0 0 0-16,-1-3 0 15,-1-3-2-15,2 1 1 16,-1-5-1-16,1-1 1 16,0-2-1-16,0 4 0 15,1-3 0-15,1-2 0 0,-1-1 0 16,0-4 0-16,1-2 0 15,-1 2 0-15,1-3 0 16,-1-1 1-16,1 0-1 16,1 1 0-16,0 0 0 15,-2 0 0-15,0 0 0 16,1-1 1-16,-1 4-1 16,1-2 0-16,1 1 0 15,0 2 0-15,0-4 0 16,-2 1 0-16,2 2 0 15,-2 0 0-15,2-4 0 16,0 2 0-16,0 3 0 16,0 0 0-16,0-1 0 15,0 2 0-15,0-2 0 16,0 2 0-16,0 1 0 16,-1 0 0-16,1 2 0 0,0 0 0 15,-1-3 0-15,-1 5 0 16,2 3 0-16,-1 0 1 15,0 1-1-15,-2 0 0 16,2 1 0-16,-2 0 0 16,0 2 0-16,0 0 0 15,1 2 0-15,-1-2 0 16,0 2 0-16,0 2 0 16,2 0 0-16,-2 1 0 15,1 1-1-15,-1 1 1 0,2-1 0 16,-2 3 0-16,3-1-1 15,-3 1 1-15,3 0-1 16,-1 0 1-16,3 0 0 16,-1-1 0-16,1 1 0 15,0 0 0-15,3-2 0 16,-1 0 0-16,-1 2 0 16,-2 0 0-16,2 0 0 15,0 0 0-15,1-2 0 16,0 1 0-16,3 1 0 15,2-1 0-15,0 2 0 16,1-1 0-16,1 1 0 16,1 1 0-16,-1-1 0 15,4 0 0-15,-1 2 0 16,1-1 0-16,-2 0 0 16,0-2 0-16,0 0 0 15,1-2 1-15,2 1-1 0,0 0 0 16,1 0 0-16,-1-1 0 15,2 2 0-15,-1 0 1 16,0 0-1-16,1-1 0 16,-4-3 0-16,-1 0 0 15,-1 0 0-15,1 0 1 16,-3 2-1-16,-3-1 0 16,2 1 0-16,-4-1 1 15,0 2-1-15,-3 1 1 0,0 0-1 16,-1 1 0-16,-1 0 0 15,0 1 0-15,-2 2 0 16,1-2 1-16,-2-1-1 16,0 2 1-16,0 0-1 15,-2-2 0 1,1 0 0 0,-2 1 1-16,3-2-1 15,-1 0 0-15,-1 1 0 16,2-1 0-16,0 0-4 15,0 0 1-15,0 1-12 16,0-1 1-16,3 0-1 16,0-4 0-16</inkml:trace>
        </inkml:traceGroup>
      </inkml:traceGroup>
    </inkml:traceGroup>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443F56-CCEC-8C40-89E6-775CE190EC87}" type="datetimeFigureOut">
              <a:rPr lang="en-US" smtClean="0"/>
              <a:t>2/1/2017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A79C69-7037-BE4C-9719-0C264A566437}" type="slidenum">
              <a:rPr lang="en-US" smtClean="0"/>
              <a:t>‹#›</a:t>
            </a:fld>
            <a:endParaRPr lang="en-US"/>
          </a:p>
        </p:txBody>
      </p:sp>
    </p:spTree>
    <p:extLst>
      <p:ext uri="{BB962C8B-B14F-4D97-AF65-F5344CB8AC3E}">
        <p14:creationId xmlns:p14="http://schemas.microsoft.com/office/powerpoint/2010/main" val="3599680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97A79C69-7037-BE4C-9719-0C264A566437}" type="slidenum">
              <a:rPr lang="en-US" smtClean="0"/>
              <a:t>2</a:t>
            </a:fld>
            <a:endParaRPr lang="en-US"/>
          </a:p>
        </p:txBody>
      </p:sp>
    </p:spTree>
    <p:extLst>
      <p:ext uri="{BB962C8B-B14F-4D97-AF65-F5344CB8AC3E}">
        <p14:creationId xmlns:p14="http://schemas.microsoft.com/office/powerpoint/2010/main" val="10197058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 value is often called an “initialization vector” or “counter”</a:t>
            </a:r>
            <a:endParaRPr lang="en-US" dirty="0"/>
          </a:p>
        </p:txBody>
      </p:sp>
      <p:sp>
        <p:nvSpPr>
          <p:cNvPr id="4" name="Slide Number Placeholder 3"/>
          <p:cNvSpPr>
            <a:spLocks noGrp="1"/>
          </p:cNvSpPr>
          <p:nvPr>
            <p:ph type="sldNum" sz="quarter" idx="10"/>
          </p:nvPr>
        </p:nvSpPr>
        <p:spPr/>
        <p:txBody>
          <a:bodyPr/>
          <a:lstStyle/>
          <a:p>
            <a:fld id="{97A79C69-7037-BE4C-9719-0C264A566437}" type="slidenum">
              <a:rPr lang="en-US" smtClean="0"/>
              <a:t>16</a:t>
            </a:fld>
            <a:endParaRPr lang="en-US"/>
          </a:p>
        </p:txBody>
      </p:sp>
    </p:spTree>
    <p:extLst>
      <p:ext uri="{BB962C8B-B14F-4D97-AF65-F5344CB8AC3E}">
        <p14:creationId xmlns:p14="http://schemas.microsoft.com/office/powerpoint/2010/main" val="1550253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97A79C69-7037-BE4C-9719-0C264A566437}" type="slidenum">
              <a:rPr lang="en-US" smtClean="0"/>
              <a:t>18</a:t>
            </a:fld>
            <a:endParaRPr lang="en-US"/>
          </a:p>
        </p:txBody>
      </p:sp>
    </p:spTree>
    <p:extLst>
      <p:ext uri="{BB962C8B-B14F-4D97-AF65-F5344CB8AC3E}">
        <p14:creationId xmlns:p14="http://schemas.microsoft.com/office/powerpoint/2010/main" val="38517139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97A79C69-7037-BE4C-9719-0C264A566437}" type="slidenum">
              <a:rPr lang="en-US" smtClean="0"/>
              <a:t>19</a:t>
            </a:fld>
            <a:endParaRPr lang="en-US"/>
          </a:p>
        </p:txBody>
      </p:sp>
    </p:spTree>
    <p:extLst>
      <p:ext uri="{BB962C8B-B14F-4D97-AF65-F5344CB8AC3E}">
        <p14:creationId xmlns:p14="http://schemas.microsoft.com/office/powerpoint/2010/main" val="6393439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Accessed via Google Chrome on 1/31/2017</a:t>
            </a:r>
            <a:endParaRPr lang="en-US" dirty="0"/>
          </a:p>
        </p:txBody>
      </p:sp>
      <p:sp>
        <p:nvSpPr>
          <p:cNvPr id="4" name="Slide Number Placeholder 3"/>
          <p:cNvSpPr>
            <a:spLocks noGrp="1"/>
          </p:cNvSpPr>
          <p:nvPr>
            <p:ph type="sldNum" sz="quarter" idx="10"/>
          </p:nvPr>
        </p:nvSpPr>
        <p:spPr/>
        <p:txBody>
          <a:bodyPr/>
          <a:lstStyle/>
          <a:p>
            <a:fld id="{97A79C69-7037-BE4C-9719-0C264A566437}" type="slidenum">
              <a:rPr lang="en-US" smtClean="0"/>
              <a:t>20</a:t>
            </a:fld>
            <a:endParaRPr lang="en-US"/>
          </a:p>
        </p:txBody>
      </p:sp>
    </p:spTree>
    <p:extLst>
      <p:ext uri="{BB962C8B-B14F-4D97-AF65-F5344CB8AC3E}">
        <p14:creationId xmlns:p14="http://schemas.microsoft.com/office/powerpoint/2010/main" val="2761583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 value is often called an “initialization vector” or “counter”</a:t>
            </a:r>
            <a:endParaRPr lang="en-US" dirty="0"/>
          </a:p>
        </p:txBody>
      </p:sp>
      <p:sp>
        <p:nvSpPr>
          <p:cNvPr id="4" name="Slide Number Placeholder 3"/>
          <p:cNvSpPr>
            <a:spLocks noGrp="1"/>
          </p:cNvSpPr>
          <p:nvPr>
            <p:ph type="sldNum" sz="quarter" idx="10"/>
          </p:nvPr>
        </p:nvSpPr>
        <p:spPr/>
        <p:txBody>
          <a:bodyPr/>
          <a:lstStyle/>
          <a:p>
            <a:fld id="{97A79C69-7037-BE4C-9719-0C264A566437}" type="slidenum">
              <a:rPr lang="en-US" smtClean="0"/>
              <a:t>21</a:t>
            </a:fld>
            <a:endParaRPr lang="en-US"/>
          </a:p>
        </p:txBody>
      </p:sp>
    </p:spTree>
    <p:extLst>
      <p:ext uri="{BB962C8B-B14F-4D97-AF65-F5344CB8AC3E}">
        <p14:creationId xmlns:p14="http://schemas.microsoft.com/office/powerpoint/2010/main" val="12558360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Alternate representation, from https://www.cs.umd.edu/~waa/414-F11/IntroToCrypto.pdf (sec 4.2):</a:t>
            </a:r>
          </a:p>
          <a:p>
            <a:r>
              <a:rPr lang="en-US" dirty="0" smtClean="0"/>
              <a:t>Suppose a bag has</a:t>
            </a:r>
            <a:r>
              <a:rPr lang="en-US" baseline="0" dirty="0" smtClean="0"/>
              <a:t> L </a:t>
            </a:r>
            <a:r>
              <a:rPr lang="en-US" dirty="0" smtClean="0"/>
              <a:t>balls in it, all of different colors. We draw</a:t>
            </a:r>
            <a:r>
              <a:rPr lang="en-US" baseline="0" dirty="0" smtClean="0"/>
              <a:t> </a:t>
            </a:r>
            <a:r>
              <a:rPr lang="en-US" dirty="0" smtClean="0"/>
              <a:t>one ball at a time from the bag and write down its color, we then replace the ball in the bag and</a:t>
            </a:r>
          </a:p>
          <a:p>
            <a:r>
              <a:rPr lang="en-US" dirty="0" smtClean="0"/>
              <a:t>draw again.</a:t>
            </a:r>
            <a:r>
              <a:rPr lang="en-US" baseline="0" dirty="0" smtClean="0"/>
              <a:t> What’s </a:t>
            </a:r>
            <a:r>
              <a:rPr lang="en-US" dirty="0" smtClean="0"/>
              <a:t>then the probability, after</a:t>
            </a:r>
            <a:r>
              <a:rPr lang="en-US" baseline="0" dirty="0" smtClean="0"/>
              <a:t> </a:t>
            </a:r>
            <a:r>
              <a:rPr lang="en-US" dirty="0" smtClean="0"/>
              <a:t>M</a:t>
            </a:r>
            <a:r>
              <a:rPr lang="en-US" baseline="0" dirty="0" smtClean="0"/>
              <a:t> </a:t>
            </a:r>
            <a:r>
              <a:rPr lang="en-US" dirty="0" smtClean="0"/>
              <a:t>balls have been taken out of the bag, that we have obtained at least</a:t>
            </a:r>
            <a:r>
              <a:rPr lang="en-US" baseline="0" dirty="0" smtClean="0"/>
              <a:t> </a:t>
            </a:r>
            <a:r>
              <a:rPr lang="en-US" dirty="0" smtClean="0"/>
              <a:t>one repeated color?</a:t>
            </a:r>
          </a:p>
          <a:p>
            <a:endParaRPr lang="en-US" dirty="0" smtClean="0"/>
          </a:p>
          <a:p>
            <a:r>
              <a:rPr lang="en-US" dirty="0" smtClean="0"/>
              <a:t>Connection to the previous slide:</a:t>
            </a:r>
          </a:p>
          <a:p>
            <a:pPr marL="171450" indent="-171450">
              <a:buFontTx/>
              <a:buChar char="-"/>
            </a:pPr>
            <a:r>
              <a:rPr lang="en-US" dirty="0" smtClean="0"/>
              <a:t>L = number of possible </a:t>
            </a:r>
            <a:r>
              <a:rPr lang="en-US" dirty="0" err="1" smtClean="0"/>
              <a:t>nonces</a:t>
            </a:r>
            <a:endParaRPr lang="en-US" dirty="0" smtClean="0"/>
          </a:p>
          <a:p>
            <a:pPr marL="171450" indent="-171450">
              <a:buFontTx/>
              <a:buChar char="-"/>
            </a:pPr>
            <a:r>
              <a:rPr lang="en-US" dirty="0" smtClean="0"/>
              <a:t>M = number of messages you try to protect using CTR</a:t>
            </a:r>
            <a:endParaRPr lang="en-US" dirty="0"/>
          </a:p>
        </p:txBody>
      </p:sp>
      <p:sp>
        <p:nvSpPr>
          <p:cNvPr id="4" name="Slide Number Placeholder 3"/>
          <p:cNvSpPr>
            <a:spLocks noGrp="1"/>
          </p:cNvSpPr>
          <p:nvPr>
            <p:ph type="sldNum" sz="quarter" idx="10"/>
          </p:nvPr>
        </p:nvSpPr>
        <p:spPr/>
        <p:txBody>
          <a:bodyPr/>
          <a:lstStyle/>
          <a:p>
            <a:fld id="{97A79C69-7037-BE4C-9719-0C264A566437}" type="slidenum">
              <a:rPr lang="en-US" smtClean="0"/>
              <a:t>22</a:t>
            </a:fld>
            <a:endParaRPr lang="en-US"/>
          </a:p>
        </p:txBody>
      </p:sp>
    </p:spTree>
    <p:extLst>
      <p:ext uri="{BB962C8B-B14F-4D97-AF65-F5344CB8AC3E}">
        <p14:creationId xmlns:p14="http://schemas.microsoft.com/office/powerpoint/2010/main" val="977436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A79C69-7037-BE4C-9719-0C264A566437}" type="slidenum">
              <a:rPr lang="en-US" smtClean="0"/>
              <a:t>25</a:t>
            </a:fld>
            <a:endParaRPr lang="en-US"/>
          </a:p>
        </p:txBody>
      </p:sp>
    </p:spTree>
    <p:extLst>
      <p:ext uri="{BB962C8B-B14F-4D97-AF65-F5344CB8AC3E}">
        <p14:creationId xmlns:p14="http://schemas.microsoft.com/office/powerpoint/2010/main" val="12654919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A79C69-7037-BE4C-9719-0C264A566437}" type="slidenum">
              <a:rPr lang="en-US" smtClean="0"/>
              <a:t>26</a:t>
            </a:fld>
            <a:endParaRPr lang="en-US"/>
          </a:p>
        </p:txBody>
      </p:sp>
    </p:spTree>
    <p:extLst>
      <p:ext uri="{BB962C8B-B14F-4D97-AF65-F5344CB8AC3E}">
        <p14:creationId xmlns:p14="http://schemas.microsoft.com/office/powerpoint/2010/main" val="15552646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97A79C69-7037-BE4C-9719-0C264A566437}" type="slidenum">
              <a:rPr lang="en-US" smtClean="0"/>
              <a:t>28</a:t>
            </a:fld>
            <a:endParaRPr lang="en-US"/>
          </a:p>
        </p:txBody>
      </p:sp>
    </p:spTree>
    <p:extLst>
      <p:ext uri="{BB962C8B-B14F-4D97-AF65-F5344CB8AC3E}">
        <p14:creationId xmlns:p14="http://schemas.microsoft.com/office/powerpoint/2010/main" val="519481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Wikipedia article for more information</a:t>
            </a:r>
          </a:p>
          <a:p>
            <a:endParaRPr lang="en-US" dirty="0" smtClean="0"/>
          </a:p>
          <a:p>
            <a:r>
              <a:rPr lang="en-US" dirty="0" smtClean="0"/>
              <a:t>Item 1 -&gt; against an</a:t>
            </a:r>
            <a:r>
              <a:rPr lang="en-US" baseline="0" dirty="0" smtClean="0"/>
              <a:t> adversary with bounded resources</a:t>
            </a:r>
          </a:p>
          <a:p>
            <a:r>
              <a:rPr lang="en-US" baseline="0" dirty="0" smtClean="0"/>
              <a:t>Item 2 -&gt; think carefully about how this interacts with data/code symmetry</a:t>
            </a:r>
          </a:p>
          <a:p>
            <a:r>
              <a:rPr lang="en-US" baseline="0" dirty="0" smtClean="0"/>
              <a:t>Item 3 -&gt; ability to recover from compromise is critical!</a:t>
            </a:r>
          </a:p>
          <a:p>
            <a:r>
              <a:rPr lang="en-US" baseline="0" dirty="0" smtClean="0"/>
              <a:t>Item 6 -&gt; a secure but unusable system isn’t really secure because users will flee </a:t>
            </a:r>
            <a:r>
              <a:rPr lang="en-US" baseline="0" smtClean="0"/>
              <a:t>to something else</a:t>
            </a:r>
            <a:endParaRPr lang="en-US" dirty="0" smtClean="0"/>
          </a:p>
          <a:p>
            <a:endParaRPr lang="en-US" dirty="0" smtClean="0"/>
          </a:p>
          <a:p>
            <a:r>
              <a:rPr lang="en-US" dirty="0" smtClean="0"/>
              <a:t>Compare with "security by obscurity": the idea isn't so much to have no secrets, or for your algorithm not to be obscure in some way. But, you should understand which pieces may be understood by your adversary, and ensure that everything else is easy to change if necessary.</a:t>
            </a:r>
          </a:p>
          <a:p>
            <a:endParaRPr lang="en-US" dirty="0"/>
          </a:p>
        </p:txBody>
      </p:sp>
      <p:sp>
        <p:nvSpPr>
          <p:cNvPr id="4" name="Slide Number Placeholder 3"/>
          <p:cNvSpPr>
            <a:spLocks noGrp="1"/>
          </p:cNvSpPr>
          <p:nvPr>
            <p:ph type="sldNum" sz="quarter" idx="10"/>
          </p:nvPr>
        </p:nvSpPr>
        <p:spPr/>
        <p:txBody>
          <a:bodyPr/>
          <a:lstStyle/>
          <a:p>
            <a:fld id="{97A79C69-7037-BE4C-9719-0C264A566437}" type="slidenum">
              <a:rPr lang="en-US" smtClean="0"/>
              <a:t>3</a:t>
            </a:fld>
            <a:endParaRPr lang="en-US"/>
          </a:p>
        </p:txBody>
      </p:sp>
    </p:spTree>
    <p:extLst>
      <p:ext uri="{BB962C8B-B14F-4D97-AF65-F5344CB8AC3E}">
        <p14:creationId xmlns:p14="http://schemas.microsoft.com/office/powerpoint/2010/main" val="282933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do not deem any single string (e.g., 0110100110) to be pseudorandom or not. Instead, we study the </a:t>
            </a:r>
            <a:r>
              <a:rPr lang="en-US" i="1" dirty="0" smtClean="0"/>
              <a:t>process</a:t>
            </a:r>
            <a:r>
              <a:rPr lang="en-US" dirty="0" smtClean="0"/>
              <a:t> by which a distribution over strings is produced.</a:t>
            </a:r>
          </a:p>
        </p:txBody>
      </p:sp>
      <p:sp>
        <p:nvSpPr>
          <p:cNvPr id="4" name="Slide Number Placeholder 3"/>
          <p:cNvSpPr>
            <a:spLocks noGrp="1"/>
          </p:cNvSpPr>
          <p:nvPr>
            <p:ph type="sldNum" sz="quarter" idx="10"/>
          </p:nvPr>
        </p:nvSpPr>
        <p:spPr/>
        <p:txBody>
          <a:bodyPr/>
          <a:lstStyle/>
          <a:p>
            <a:fld id="{97A79C69-7037-BE4C-9719-0C264A566437}" type="slidenum">
              <a:rPr lang="en-US" smtClean="0"/>
              <a:t>4</a:t>
            </a:fld>
            <a:endParaRPr lang="en-US"/>
          </a:p>
        </p:txBody>
      </p:sp>
    </p:spTree>
    <p:extLst>
      <p:ext uri="{BB962C8B-B14F-4D97-AF65-F5344CB8AC3E}">
        <p14:creationId xmlns:p14="http://schemas.microsoft.com/office/powerpoint/2010/main" val="1053581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KeyGen</a:t>
            </a:r>
            <a:r>
              <a:rPr lang="en-US" dirty="0" smtClean="0"/>
              <a:t> is not always generated uniformly over the </a:t>
            </a:r>
            <a:r>
              <a:rPr lang="en-US" dirty="0" err="1" smtClean="0"/>
              <a:t>bitstring</a:t>
            </a:r>
            <a:r>
              <a:rPr lang="en-US" dirty="0" smtClean="0"/>
              <a:t> space; for instance DES has a few pockets of “bad keys” that must be avoided.</a:t>
            </a:r>
            <a:endParaRPr lang="en-US" dirty="0"/>
          </a:p>
        </p:txBody>
      </p:sp>
      <p:sp>
        <p:nvSpPr>
          <p:cNvPr id="4" name="Slide Number Placeholder 3"/>
          <p:cNvSpPr>
            <a:spLocks noGrp="1"/>
          </p:cNvSpPr>
          <p:nvPr>
            <p:ph type="sldNum" sz="quarter" idx="10"/>
          </p:nvPr>
        </p:nvSpPr>
        <p:spPr/>
        <p:txBody>
          <a:bodyPr/>
          <a:lstStyle/>
          <a:p>
            <a:fld id="{97A79C69-7037-BE4C-9719-0C264A566437}" type="slidenum">
              <a:rPr lang="en-US" smtClean="0"/>
              <a:t>6</a:t>
            </a:fld>
            <a:endParaRPr lang="en-US"/>
          </a:p>
        </p:txBody>
      </p:sp>
    </p:spTree>
    <p:extLst>
      <p:ext uri="{BB962C8B-B14F-4D97-AF65-F5344CB8AC3E}">
        <p14:creationId xmlns:p14="http://schemas.microsoft.com/office/powerpoint/2010/main" val="818406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KeyGen</a:t>
            </a:r>
            <a:r>
              <a:rPr lang="en-US" dirty="0" smtClean="0"/>
              <a:t> is not always generated uniformly over the </a:t>
            </a:r>
            <a:r>
              <a:rPr lang="en-US" dirty="0" err="1" smtClean="0"/>
              <a:t>bitstring</a:t>
            </a:r>
            <a:r>
              <a:rPr lang="en-US" dirty="0" smtClean="0"/>
              <a:t> space; for instance DES has a few pockets of “bad keys” that must be avoided.</a:t>
            </a:r>
            <a:endParaRPr lang="en-US" dirty="0"/>
          </a:p>
        </p:txBody>
      </p:sp>
      <p:sp>
        <p:nvSpPr>
          <p:cNvPr id="4" name="Slide Number Placeholder 3"/>
          <p:cNvSpPr>
            <a:spLocks noGrp="1"/>
          </p:cNvSpPr>
          <p:nvPr>
            <p:ph type="sldNum" sz="quarter" idx="10"/>
          </p:nvPr>
        </p:nvSpPr>
        <p:spPr/>
        <p:txBody>
          <a:bodyPr/>
          <a:lstStyle/>
          <a:p>
            <a:fld id="{97A79C69-7037-BE4C-9719-0C264A566437}" type="slidenum">
              <a:rPr lang="en-US" smtClean="0"/>
              <a:t>7</a:t>
            </a:fld>
            <a:endParaRPr lang="en-US"/>
          </a:p>
        </p:txBody>
      </p:sp>
    </p:spTree>
    <p:extLst>
      <p:ext uri="{BB962C8B-B14F-4D97-AF65-F5344CB8AC3E}">
        <p14:creationId xmlns:p14="http://schemas.microsoft.com/office/powerpoint/2010/main" val="3534304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KeyGen</a:t>
            </a:r>
            <a:r>
              <a:rPr lang="en-US" dirty="0" smtClean="0"/>
              <a:t> is not always generated uniformly over the </a:t>
            </a:r>
            <a:r>
              <a:rPr lang="en-US" dirty="0" err="1" smtClean="0"/>
              <a:t>bitstring</a:t>
            </a:r>
            <a:r>
              <a:rPr lang="en-US" dirty="0" smtClean="0"/>
              <a:t> space; for instance DES has a few pockets of “bad keys” that must be avoided.</a:t>
            </a:r>
            <a:endParaRPr lang="en-US" dirty="0"/>
          </a:p>
        </p:txBody>
      </p:sp>
      <p:sp>
        <p:nvSpPr>
          <p:cNvPr id="4" name="Slide Number Placeholder 3"/>
          <p:cNvSpPr>
            <a:spLocks noGrp="1"/>
          </p:cNvSpPr>
          <p:nvPr>
            <p:ph type="sldNum" sz="quarter" idx="10"/>
          </p:nvPr>
        </p:nvSpPr>
        <p:spPr/>
        <p:txBody>
          <a:bodyPr/>
          <a:lstStyle/>
          <a:p>
            <a:fld id="{97A79C69-7037-BE4C-9719-0C264A566437}" type="slidenum">
              <a:rPr lang="en-US" smtClean="0"/>
              <a:t>8</a:t>
            </a:fld>
            <a:endParaRPr lang="en-US"/>
          </a:p>
        </p:txBody>
      </p:sp>
    </p:spTree>
    <p:extLst>
      <p:ext uri="{BB962C8B-B14F-4D97-AF65-F5344CB8AC3E}">
        <p14:creationId xmlns:p14="http://schemas.microsoft.com/office/powerpoint/2010/main" val="2022774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a:t>
            </a:r>
          </a:p>
          <a:p>
            <a:r>
              <a:rPr lang="en-US" dirty="0" smtClean="0"/>
              <a:t>- Typically |</a:t>
            </a:r>
            <a:r>
              <a:rPr lang="en-US" i="1" dirty="0" smtClean="0"/>
              <a:t>C</a:t>
            </a:r>
            <a:r>
              <a:rPr lang="en-US" dirty="0" smtClean="0"/>
              <a:t>| = |</a:t>
            </a:r>
            <a:r>
              <a:rPr lang="en-US" i="1" dirty="0" smtClean="0"/>
              <a:t>P</a:t>
            </a:r>
            <a:r>
              <a:rPr lang="en-US" dirty="0" smtClean="0"/>
              <a:t>|, though this need not always be the case</a:t>
            </a:r>
          </a:p>
          <a:p>
            <a:r>
              <a:rPr lang="en-US" dirty="0" smtClean="0"/>
              <a:t>- $ </a:t>
            </a:r>
            <a:r>
              <a:rPr lang="en-US" baseline="0" dirty="0" smtClean="0"/>
              <a:t>ignores every property of its input other than length</a:t>
            </a:r>
            <a:endParaRPr lang="en-US" dirty="0"/>
          </a:p>
        </p:txBody>
      </p:sp>
      <p:sp>
        <p:nvSpPr>
          <p:cNvPr id="4" name="Slide Number Placeholder 3"/>
          <p:cNvSpPr>
            <a:spLocks noGrp="1"/>
          </p:cNvSpPr>
          <p:nvPr>
            <p:ph type="sldNum" sz="quarter" idx="10"/>
          </p:nvPr>
        </p:nvSpPr>
        <p:spPr/>
        <p:txBody>
          <a:bodyPr/>
          <a:lstStyle/>
          <a:p>
            <a:fld id="{97A79C69-7037-BE4C-9719-0C264A566437}" type="slidenum">
              <a:rPr lang="en-US" smtClean="0"/>
              <a:t>9</a:t>
            </a:fld>
            <a:endParaRPr lang="en-US"/>
          </a:p>
        </p:txBody>
      </p:sp>
    </p:spTree>
    <p:extLst>
      <p:ext uri="{BB962C8B-B14F-4D97-AF65-F5344CB8AC3E}">
        <p14:creationId xmlns:p14="http://schemas.microsoft.com/office/powerpoint/2010/main" val="1249626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 value is often called an “initialization vector” or “counter”</a:t>
            </a:r>
            <a:endParaRPr lang="en-US" dirty="0"/>
          </a:p>
        </p:txBody>
      </p:sp>
      <p:sp>
        <p:nvSpPr>
          <p:cNvPr id="4" name="Slide Number Placeholder 3"/>
          <p:cNvSpPr>
            <a:spLocks noGrp="1"/>
          </p:cNvSpPr>
          <p:nvPr>
            <p:ph type="sldNum" sz="quarter" idx="10"/>
          </p:nvPr>
        </p:nvSpPr>
        <p:spPr/>
        <p:txBody>
          <a:bodyPr/>
          <a:lstStyle/>
          <a:p>
            <a:fld id="{97A79C69-7037-BE4C-9719-0C264A566437}" type="slidenum">
              <a:rPr lang="en-US" smtClean="0"/>
              <a:t>10</a:t>
            </a:fld>
            <a:endParaRPr lang="en-US"/>
          </a:p>
        </p:txBody>
      </p:sp>
    </p:spTree>
    <p:extLst>
      <p:ext uri="{BB962C8B-B14F-4D97-AF65-F5344CB8AC3E}">
        <p14:creationId xmlns:p14="http://schemas.microsoft.com/office/powerpoint/2010/main" val="2456139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 use |</a:t>
            </a:r>
            <a:r>
              <a:rPr lang="en-US" i="1" dirty="0" smtClean="0"/>
              <a:t>P</a:t>
            </a:r>
            <a:r>
              <a:rPr lang="en-US" i="0" dirty="0" smtClean="0"/>
              <a:t>| to denote the length of </a:t>
            </a:r>
            <a:r>
              <a:rPr lang="en-US" i="1" dirty="0" smtClean="0"/>
              <a:t>P</a:t>
            </a:r>
            <a:r>
              <a:rPr lang="en-US" i="0" dirty="0" smtClean="0"/>
              <a:t> in blocks</a:t>
            </a:r>
            <a:endParaRPr lang="en-US" dirty="0"/>
          </a:p>
        </p:txBody>
      </p:sp>
      <p:sp>
        <p:nvSpPr>
          <p:cNvPr id="4" name="Slide Number Placeholder 3"/>
          <p:cNvSpPr>
            <a:spLocks noGrp="1"/>
          </p:cNvSpPr>
          <p:nvPr>
            <p:ph type="sldNum" sz="quarter" idx="10"/>
          </p:nvPr>
        </p:nvSpPr>
        <p:spPr/>
        <p:txBody>
          <a:bodyPr/>
          <a:lstStyle/>
          <a:p>
            <a:fld id="{97A79C69-7037-BE4C-9719-0C264A566437}" type="slidenum">
              <a:rPr lang="en-US" smtClean="0"/>
              <a:t>14</a:t>
            </a:fld>
            <a:endParaRPr lang="en-US"/>
          </a:p>
        </p:txBody>
      </p:sp>
    </p:spTree>
    <p:extLst>
      <p:ext uri="{BB962C8B-B14F-4D97-AF65-F5344CB8AC3E}">
        <p14:creationId xmlns:p14="http://schemas.microsoft.com/office/powerpoint/2010/main" val="2462858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280250"/>
            <a:ext cx="10363200" cy="1470025"/>
          </a:xfrm>
        </p:spPr>
        <p:txBody>
          <a:bodyPr>
            <a:normAutofit/>
          </a:bodyPr>
          <a:lstStyle>
            <a:lvl1pPr algn="ctr">
              <a:defRPr sz="3600"/>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161976"/>
            <a:ext cx="8534400" cy="1752600"/>
          </a:xfrm>
        </p:spPr>
        <p:txBody>
          <a:bodyPr>
            <a:normAutofit/>
          </a:bodyPr>
          <a:lstStyle>
            <a:lvl1pPr marL="0" indent="0" algn="ctr">
              <a:buNone/>
              <a:defRPr sz="28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756867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09600" y="1102109"/>
            <a:ext cx="10972800" cy="5258631"/>
          </a:xfrm>
        </p:spPr>
        <p:txBody>
          <a:bodyPr/>
          <a:lstStyle>
            <a:lvl1pPr>
              <a:defRPr>
                <a:latin typeface="Lato Semibold" panose="020F0502020204030203" pitchFamily="34" charset="0"/>
                <a:ea typeface="Lato Semibold" panose="020F0502020204030203" pitchFamily="34" charset="0"/>
                <a:cs typeface="Lato Semibold" panose="020F0502020204030203" pitchFamily="34" charset="0"/>
              </a:defRPr>
            </a:lvl1pPr>
            <a:lvl2pPr>
              <a:defRPr>
                <a:latin typeface="+mn-lt"/>
                <a:ea typeface="Lato Regular" panose="020F0502020204030203" pitchFamily="34" charset="0"/>
                <a:cs typeface="Lato Regular" panose="020F0502020204030203" pitchFamily="34" charset="0"/>
              </a:defRPr>
            </a:lvl2pPr>
            <a:lvl3pPr>
              <a:defRPr>
                <a:latin typeface="+mn-lt"/>
                <a:ea typeface="Lato Regular" panose="020F0502020204030203" pitchFamily="34" charset="0"/>
                <a:cs typeface="Lato Regular" panose="020F0502020204030203" pitchFamily="34" charset="0"/>
              </a:defRPr>
            </a:lvl3pPr>
            <a:lvl4pPr>
              <a:defRPr>
                <a:latin typeface="+mn-lt"/>
                <a:ea typeface="Lato Regular" panose="020F0502020204030203" pitchFamily="34" charset="0"/>
                <a:cs typeface="Lato Regular" panose="020F0502020204030203" pitchFamily="34" charset="0"/>
              </a:defRPr>
            </a:lvl4pPr>
            <a:lvl5pPr>
              <a:defRPr>
                <a:latin typeface="+mn-lt"/>
                <a:ea typeface="Lato Regular" panose="020F0502020204030203" pitchFamily="34" charset="0"/>
                <a:cs typeface="Lato Regular" panose="020F050202020403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829202"/>
            <a:ext cx="12192000" cy="27432"/>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Tree>
    <p:extLst>
      <p:ext uri="{BB962C8B-B14F-4D97-AF65-F5344CB8AC3E}">
        <p14:creationId xmlns:p14="http://schemas.microsoft.com/office/powerpoint/2010/main" val="4267086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2633077"/>
            <a:ext cx="10363200" cy="1362075"/>
          </a:xfrm>
        </p:spPr>
        <p:txBody>
          <a:bodyPr anchor="t"/>
          <a:lstStyle>
            <a:lvl1pPr algn="l">
              <a:defRPr sz="4000" b="1"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963084" y="1132890"/>
            <a:ext cx="10363200" cy="1500187"/>
          </a:xfrm>
        </p:spPr>
        <p:txBody>
          <a:bodyPr anchor="b">
            <a:normAutofit/>
          </a:bodyPr>
          <a:lstStyle>
            <a:lvl1pPr marL="0" indent="0">
              <a:buNone/>
              <a:defRPr sz="2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16968368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02109"/>
            <a:ext cx="5384800" cy="5258631"/>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7600" y="1102109"/>
            <a:ext cx="5384800" cy="5258631"/>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829202"/>
            <a:ext cx="12192000" cy="27432"/>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Tree>
    <p:extLst>
      <p:ext uri="{BB962C8B-B14F-4D97-AF65-F5344CB8AC3E}">
        <p14:creationId xmlns:p14="http://schemas.microsoft.com/office/powerpoint/2010/main" val="2526262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102108"/>
            <a:ext cx="5386917" cy="639762"/>
          </a:xfrm>
        </p:spPr>
        <p:txBody>
          <a:bodyPr anchor="b"/>
          <a:lstStyle>
            <a:lvl1pPr marL="0" indent="0">
              <a:buNone/>
              <a:defRPr sz="2400" b="0" i="0">
                <a:latin typeface="Lato Black"/>
                <a:cs typeface="Lato Black"/>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9600" y="1741871"/>
            <a:ext cx="5386917" cy="46188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93368" y="1102108"/>
            <a:ext cx="5389033" cy="639762"/>
          </a:xfrm>
        </p:spPr>
        <p:txBody>
          <a:bodyPr anchor="b"/>
          <a:lstStyle>
            <a:lvl1pPr marL="0" indent="0">
              <a:buNone/>
              <a:defRPr sz="2400" b="0" i="0">
                <a:latin typeface="Lato Black"/>
                <a:cs typeface="Lato Black"/>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93368" y="1741871"/>
            <a:ext cx="5389033" cy="46188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9"/>
          <p:cNvSpPr/>
          <p:nvPr userDrawn="1"/>
        </p:nvSpPr>
        <p:spPr>
          <a:xfrm>
            <a:off x="0" y="829202"/>
            <a:ext cx="12192000" cy="27432"/>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Tree>
    <p:extLst>
      <p:ext uri="{BB962C8B-B14F-4D97-AF65-F5344CB8AC3E}">
        <p14:creationId xmlns:p14="http://schemas.microsoft.com/office/powerpoint/2010/main" val="1248617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Rectangle 5"/>
          <p:cNvSpPr/>
          <p:nvPr userDrawn="1"/>
        </p:nvSpPr>
        <p:spPr>
          <a:xfrm>
            <a:off x="0" y="829202"/>
            <a:ext cx="12192000" cy="27432"/>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Tree>
    <p:extLst>
      <p:ext uri="{BB962C8B-B14F-4D97-AF65-F5344CB8AC3E}">
        <p14:creationId xmlns:p14="http://schemas.microsoft.com/office/powerpoint/2010/main" val="3022800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7493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46948"/>
            <a:ext cx="10972800" cy="545806"/>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102109"/>
            <a:ext cx="10972800" cy="525863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Oval 4"/>
          <p:cNvSpPr/>
          <p:nvPr userDrawn="1"/>
        </p:nvSpPr>
        <p:spPr>
          <a:xfrm>
            <a:off x="11700163" y="212338"/>
            <a:ext cx="365760" cy="365760"/>
          </a:xfrm>
          <a:prstGeom prst="ellipse">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fld id="{24CA3347-EB72-964C-BA9A-E32263F0C6F3}" type="slidenum">
              <a:rPr lang="en-US" sz="1600" b="0" i="0" smtClean="0">
                <a:solidFill>
                  <a:schemeClr val="tx1">
                    <a:lumMod val="75000"/>
                    <a:lumOff val="25000"/>
                  </a:schemeClr>
                </a:solidFill>
                <a:latin typeface="Lato Light"/>
                <a:cs typeface="Lato Light"/>
              </a:rPr>
              <a:pPr/>
              <a:t>‹#›</a:t>
            </a:fld>
            <a:endParaRPr lang="en-US" sz="1800" b="0" i="0" dirty="0">
              <a:solidFill>
                <a:schemeClr val="tx1">
                  <a:lumMod val="75000"/>
                  <a:lumOff val="25000"/>
                </a:schemeClr>
              </a:solidFill>
              <a:latin typeface="Lato Light"/>
              <a:cs typeface="Lato Light"/>
            </a:endParaRPr>
          </a:p>
        </p:txBody>
      </p:sp>
    </p:spTree>
    <p:extLst>
      <p:ext uri="{BB962C8B-B14F-4D97-AF65-F5344CB8AC3E}">
        <p14:creationId xmlns:p14="http://schemas.microsoft.com/office/powerpoint/2010/main" val="785362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iming>
    <p:tnLst>
      <p:par>
        <p:cTn id="1" dur="indefinite" restart="never" nodeType="tmRoot"/>
      </p:par>
    </p:tnLst>
  </p:timing>
  <p:txStyles>
    <p:titleStyle>
      <a:lvl1pPr algn="l" defTabSz="457200" rtl="0" eaLnBrk="1" latinLnBrk="0" hangingPunct="1">
        <a:spcBef>
          <a:spcPct val="0"/>
        </a:spcBef>
        <a:buNone/>
        <a:defRPr sz="3200" b="0" i="0" kern="1200">
          <a:solidFill>
            <a:schemeClr val="tx1"/>
          </a:solidFill>
          <a:latin typeface="Lato Heavy"/>
          <a:ea typeface="+mj-ea"/>
          <a:cs typeface="Lato Heavy"/>
        </a:defRPr>
      </a:lvl1pPr>
    </p:titleStyle>
    <p:bodyStyle>
      <a:lvl1pPr marL="274320" indent="-274320" algn="l" defTabSz="457200" rtl="0" eaLnBrk="1" latinLnBrk="0" hangingPunct="1">
        <a:spcBef>
          <a:spcPts val="800"/>
        </a:spcBef>
        <a:buFont typeface="Arial"/>
        <a:buChar char="•"/>
        <a:defRPr sz="2400" b="0" i="0" kern="1200">
          <a:solidFill>
            <a:schemeClr val="tx1"/>
          </a:solidFill>
          <a:latin typeface="Lato Semibold"/>
          <a:ea typeface="+mn-ea"/>
          <a:cs typeface="Lato Semibold"/>
        </a:defRPr>
      </a:lvl1pPr>
      <a:lvl2pPr marL="667512" indent="-274320" algn="l" defTabSz="457200" rtl="0" eaLnBrk="1" latinLnBrk="0" hangingPunct="1">
        <a:spcBef>
          <a:spcPts val="600"/>
        </a:spcBef>
        <a:buFont typeface="Arial"/>
        <a:buChar char="–"/>
        <a:defRPr sz="2000" b="0" i="0" kern="1200">
          <a:solidFill>
            <a:schemeClr val="tx1"/>
          </a:solidFill>
          <a:latin typeface="Lato Medium"/>
          <a:ea typeface="+mn-ea"/>
          <a:cs typeface="Lato Medium"/>
        </a:defRPr>
      </a:lvl2pPr>
      <a:lvl3pPr marL="1143000" indent="-228600" algn="l" defTabSz="457200" rtl="0" eaLnBrk="1" latinLnBrk="0" hangingPunct="1">
        <a:spcBef>
          <a:spcPct val="20000"/>
        </a:spcBef>
        <a:buFont typeface="Arial"/>
        <a:buChar char="•"/>
        <a:defRPr sz="1800" b="0" i="0" kern="1200">
          <a:solidFill>
            <a:schemeClr val="tx1"/>
          </a:solidFill>
          <a:latin typeface="Lato Medium"/>
          <a:ea typeface="+mn-ea"/>
          <a:cs typeface="Lato Medium"/>
        </a:defRPr>
      </a:lvl3pPr>
      <a:lvl4pPr marL="1600200" indent="-228600" algn="l" defTabSz="457200" rtl="0" eaLnBrk="1" latinLnBrk="0" hangingPunct="1">
        <a:spcBef>
          <a:spcPct val="20000"/>
        </a:spcBef>
        <a:buFont typeface="Arial"/>
        <a:buChar char="–"/>
        <a:defRPr sz="1600" b="0" i="0" kern="1200">
          <a:solidFill>
            <a:schemeClr val="tx1"/>
          </a:solidFill>
          <a:latin typeface="Lato Medium"/>
          <a:ea typeface="+mn-ea"/>
          <a:cs typeface="Lato Medium"/>
        </a:defRPr>
      </a:lvl4pPr>
      <a:lvl5pPr marL="2057400" indent="-228600" algn="l" defTabSz="457200" rtl="0" eaLnBrk="1" latinLnBrk="0" hangingPunct="1">
        <a:spcBef>
          <a:spcPct val="20000"/>
        </a:spcBef>
        <a:buFont typeface="Arial"/>
        <a:buChar char="»"/>
        <a:defRPr sz="1600" b="0" i="0" kern="1200">
          <a:solidFill>
            <a:schemeClr val="tx1"/>
          </a:solidFill>
          <a:latin typeface="Lato Medium"/>
          <a:ea typeface="+mn-ea"/>
          <a:cs typeface="Lato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85000"/>
                    <a:lumOff val="15000"/>
                  </a:schemeClr>
                </a:solidFill>
              </a:rPr>
              <a:t>Lecture </a:t>
            </a:r>
            <a:r>
              <a:rPr lang="en-US" dirty="0" smtClean="0">
                <a:solidFill>
                  <a:schemeClr val="tx1">
                    <a:lumMod val="85000"/>
                    <a:lumOff val="15000"/>
                  </a:schemeClr>
                </a:solidFill>
              </a:rPr>
              <a:t>4: Practice-oriented provable cryptography</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Announcements</a:t>
            </a:r>
          </a:p>
          <a:p>
            <a:r>
              <a:rPr lang="en-US" sz="2800" dirty="0" smtClean="0"/>
              <a:t>Problem Set 1 due </a:t>
            </a:r>
            <a:r>
              <a:rPr lang="en-US" sz="2800" dirty="0" smtClean="0">
                <a:solidFill>
                  <a:schemeClr val="accent2"/>
                </a:solidFill>
                <a:latin typeface="+mj-lt"/>
              </a:rPr>
              <a:t>Friday, Feb 3</a:t>
            </a:r>
            <a:r>
              <a:rPr lang="en-US" sz="2800" dirty="0" smtClean="0"/>
              <a:t> at 9pm</a:t>
            </a:r>
          </a:p>
          <a:p>
            <a:r>
              <a:rPr lang="en-US" sz="2800" dirty="0" smtClean="0"/>
              <a:t>Two papers to read before Monday’s lecture</a:t>
            </a:r>
          </a:p>
          <a:p>
            <a:pPr lvl="1"/>
            <a:r>
              <a:rPr lang="en-US" sz="2400" dirty="0" smtClean="0"/>
              <a:t>Why Johnny Can’t Encrypt</a:t>
            </a:r>
          </a:p>
          <a:p>
            <a:pPr lvl="1"/>
            <a:r>
              <a:rPr lang="en-US" sz="2400" dirty="0" smtClean="0"/>
              <a:t>Why Jane Doesn’t Protect Her Privacy</a:t>
            </a:r>
          </a:p>
        </p:txBody>
      </p:sp>
    </p:spTree>
    <p:extLst>
      <p:ext uri="{BB962C8B-B14F-4D97-AF65-F5344CB8AC3E}">
        <p14:creationId xmlns:p14="http://schemas.microsoft.com/office/powerpoint/2010/main" val="1684743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Recall: Counter (CTR) mode</a:t>
            </a:r>
            <a:endParaRPr lang="en-US" dirty="0"/>
          </a:p>
        </p:txBody>
      </p:sp>
      <p:sp>
        <p:nvSpPr>
          <p:cNvPr id="98" name="Rectangle 97"/>
          <p:cNvSpPr/>
          <p:nvPr/>
        </p:nvSpPr>
        <p:spPr>
          <a:xfrm>
            <a:off x="6212927" y="2285926"/>
            <a:ext cx="973189" cy="580094"/>
          </a:xfrm>
          <a:prstGeom prst="rect">
            <a:avLst/>
          </a:prstGeom>
          <a:solidFill>
            <a:schemeClr val="bg2">
              <a:lumMod val="5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latin typeface="Lato Black"/>
                <a:cs typeface="Lato Black"/>
              </a:rPr>
              <a:t>B</a:t>
            </a:r>
            <a:r>
              <a:rPr lang="en-US" sz="2800" i="1" baseline="-25000" dirty="0" smtClean="0">
                <a:latin typeface="Lato Black"/>
                <a:cs typeface="Lato Black"/>
              </a:rPr>
              <a:t>K</a:t>
            </a:r>
            <a:endParaRPr lang="en-US" sz="2800" i="1" baseline="-25000" dirty="0">
              <a:latin typeface="Lato Black"/>
              <a:cs typeface="Lato Black"/>
            </a:endParaRPr>
          </a:p>
        </p:txBody>
      </p:sp>
      <p:cxnSp>
        <p:nvCxnSpPr>
          <p:cNvPr id="99" name="Straight Arrow Connector 98"/>
          <p:cNvCxnSpPr>
            <a:stCxn id="101" idx="2"/>
            <a:endCxn id="98" idx="0"/>
          </p:cNvCxnSpPr>
          <p:nvPr/>
        </p:nvCxnSpPr>
        <p:spPr>
          <a:xfrm>
            <a:off x="6699522" y="1639941"/>
            <a:ext cx="0" cy="645985"/>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00" name="Straight Arrow Connector 99"/>
          <p:cNvCxnSpPr>
            <a:stCxn id="98" idx="2"/>
            <a:endCxn id="102" idx="0"/>
          </p:cNvCxnSpPr>
          <p:nvPr/>
        </p:nvCxnSpPr>
        <p:spPr>
          <a:xfrm flipH="1">
            <a:off x="6699521" y="2866020"/>
            <a:ext cx="1" cy="943382"/>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101" name="TextBox 100"/>
          <p:cNvSpPr txBox="1"/>
          <p:nvPr/>
        </p:nvSpPr>
        <p:spPr>
          <a:xfrm>
            <a:off x="5993846" y="1116721"/>
            <a:ext cx="1411351" cy="523220"/>
          </a:xfrm>
          <a:prstGeom prst="rect">
            <a:avLst/>
          </a:prstGeom>
          <a:noFill/>
        </p:spPr>
        <p:txBody>
          <a:bodyPr wrap="square" rtlCol="0">
            <a:spAutoFit/>
          </a:bodyPr>
          <a:lstStyle/>
          <a:p>
            <a:pPr algn="ctr"/>
            <a:r>
              <a:rPr lang="en-US" sz="2800"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a:t>
            </a:r>
            <a:r>
              <a:rPr lang="en-US" sz="2800"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N</a:t>
            </a:r>
            <a:r>
              <a:rPr lang="en-US" sz="2800"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 0)</a:t>
            </a:r>
            <a:endParaRPr lang="en-US" sz="2800"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102" name="TextBox 101"/>
          <p:cNvSpPr txBox="1"/>
          <p:nvPr/>
        </p:nvSpPr>
        <p:spPr>
          <a:xfrm>
            <a:off x="5957964" y="3809402"/>
            <a:ext cx="1483114" cy="523220"/>
          </a:xfrm>
          <a:prstGeom prst="rect">
            <a:avLst/>
          </a:prstGeom>
          <a:noFill/>
        </p:spPr>
        <p:txBody>
          <a:bodyPr wrap="square" rtlCol="0">
            <a:spAutoFit/>
          </a:bodyPr>
          <a:lstStyle/>
          <a:p>
            <a:pPr algn="ctr"/>
            <a:r>
              <a:rPr lang="en-US" sz="2800"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C</a:t>
            </a:r>
            <a:r>
              <a:rPr lang="en-US" sz="2800" baseline="-25000"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1</a:t>
            </a:r>
            <a:endParaRPr lang="en-US" sz="2800"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87" name="Rectangle 86"/>
          <p:cNvSpPr/>
          <p:nvPr/>
        </p:nvSpPr>
        <p:spPr>
          <a:xfrm>
            <a:off x="8231948" y="2285926"/>
            <a:ext cx="973188" cy="580094"/>
          </a:xfrm>
          <a:prstGeom prst="rect">
            <a:avLst/>
          </a:prstGeom>
          <a:solidFill>
            <a:schemeClr val="bg2">
              <a:lumMod val="5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latin typeface="Lato Black"/>
                <a:cs typeface="Lato Black"/>
              </a:rPr>
              <a:t>B</a:t>
            </a:r>
            <a:r>
              <a:rPr lang="en-US" sz="2800" i="1" baseline="-25000" dirty="0" smtClean="0">
                <a:latin typeface="Lato Black"/>
                <a:cs typeface="Lato Black"/>
              </a:rPr>
              <a:t>K</a:t>
            </a:r>
            <a:endParaRPr lang="en-US" sz="2800" i="1" baseline="-25000" dirty="0">
              <a:latin typeface="Lato Black"/>
              <a:cs typeface="Lato Black"/>
            </a:endParaRPr>
          </a:p>
        </p:txBody>
      </p:sp>
      <p:cxnSp>
        <p:nvCxnSpPr>
          <p:cNvPr id="88" name="Straight Arrow Connector 87"/>
          <p:cNvCxnSpPr>
            <a:stCxn id="90" idx="2"/>
            <a:endCxn id="87" idx="0"/>
          </p:cNvCxnSpPr>
          <p:nvPr/>
        </p:nvCxnSpPr>
        <p:spPr>
          <a:xfrm>
            <a:off x="8718542" y="1639941"/>
            <a:ext cx="0" cy="645985"/>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89" name="Straight Arrow Connector 88"/>
          <p:cNvCxnSpPr>
            <a:stCxn id="87" idx="2"/>
            <a:endCxn id="91" idx="0"/>
          </p:cNvCxnSpPr>
          <p:nvPr/>
        </p:nvCxnSpPr>
        <p:spPr>
          <a:xfrm>
            <a:off x="8718542" y="2866020"/>
            <a:ext cx="0" cy="943382"/>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90" name="TextBox 89"/>
          <p:cNvSpPr txBox="1"/>
          <p:nvPr/>
        </p:nvSpPr>
        <p:spPr>
          <a:xfrm>
            <a:off x="8191339" y="1116721"/>
            <a:ext cx="1054406" cy="523220"/>
          </a:xfrm>
          <a:prstGeom prst="rect">
            <a:avLst/>
          </a:prstGeom>
          <a:noFill/>
        </p:spPr>
        <p:txBody>
          <a:bodyPr wrap="square" rtlCol="0">
            <a:spAutoFit/>
          </a:bodyPr>
          <a:lstStyle/>
          <a:p>
            <a:pPr algn="ctr"/>
            <a:r>
              <a:rPr lang="en-US" sz="28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a:t>
            </a:r>
            <a:r>
              <a:rPr lang="en-US" sz="2800"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N</a:t>
            </a:r>
            <a:r>
              <a:rPr lang="en-US" sz="2800"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 1)</a:t>
            </a:r>
            <a:endParaRPr lang="en-US" sz="2800"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91" name="TextBox 90"/>
          <p:cNvSpPr txBox="1"/>
          <p:nvPr/>
        </p:nvSpPr>
        <p:spPr>
          <a:xfrm>
            <a:off x="8421963" y="3809402"/>
            <a:ext cx="593157" cy="523220"/>
          </a:xfrm>
          <a:prstGeom prst="rect">
            <a:avLst/>
          </a:prstGeom>
          <a:noFill/>
        </p:spPr>
        <p:txBody>
          <a:bodyPr wrap="square" rtlCol="0">
            <a:spAutoFit/>
          </a:bodyPr>
          <a:lstStyle/>
          <a:p>
            <a:pPr algn="ctr"/>
            <a:r>
              <a:rPr lang="en-US" sz="2800"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C</a:t>
            </a:r>
            <a:r>
              <a:rPr lang="en-US" sz="2800" baseline="-25000"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2</a:t>
            </a:r>
            <a:endParaRPr lang="en-US" sz="2800"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80" name="Rectangle 79"/>
          <p:cNvSpPr/>
          <p:nvPr/>
        </p:nvSpPr>
        <p:spPr>
          <a:xfrm>
            <a:off x="10186023" y="2271314"/>
            <a:ext cx="973188" cy="580094"/>
          </a:xfrm>
          <a:prstGeom prst="rect">
            <a:avLst/>
          </a:prstGeom>
          <a:solidFill>
            <a:schemeClr val="bg2">
              <a:lumMod val="5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latin typeface="Lato Black"/>
                <a:cs typeface="Lato Black"/>
              </a:rPr>
              <a:t>B</a:t>
            </a:r>
            <a:r>
              <a:rPr lang="en-US" sz="2800" i="1" baseline="-25000" dirty="0" smtClean="0">
                <a:latin typeface="Lato Black"/>
                <a:cs typeface="Lato Black"/>
              </a:rPr>
              <a:t>K</a:t>
            </a:r>
            <a:endParaRPr lang="en-US" sz="2800" i="1" baseline="-25000" dirty="0">
              <a:latin typeface="Lato Black"/>
              <a:cs typeface="Lato Black"/>
            </a:endParaRPr>
          </a:p>
        </p:txBody>
      </p:sp>
      <p:cxnSp>
        <p:nvCxnSpPr>
          <p:cNvPr id="81" name="Straight Arrow Connector 80"/>
          <p:cNvCxnSpPr>
            <a:stCxn id="83" idx="2"/>
            <a:endCxn id="80" idx="0"/>
          </p:cNvCxnSpPr>
          <p:nvPr/>
        </p:nvCxnSpPr>
        <p:spPr>
          <a:xfrm flipH="1">
            <a:off x="10672617" y="1639941"/>
            <a:ext cx="1" cy="631373"/>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Arrow Connector 81"/>
          <p:cNvCxnSpPr>
            <a:stCxn id="80" idx="2"/>
            <a:endCxn id="84" idx="0"/>
          </p:cNvCxnSpPr>
          <p:nvPr/>
        </p:nvCxnSpPr>
        <p:spPr>
          <a:xfrm>
            <a:off x="10672617" y="2851408"/>
            <a:ext cx="1" cy="943382"/>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83" name="TextBox 82"/>
          <p:cNvSpPr txBox="1"/>
          <p:nvPr/>
        </p:nvSpPr>
        <p:spPr>
          <a:xfrm>
            <a:off x="10126610" y="1116721"/>
            <a:ext cx="1092015" cy="523220"/>
          </a:xfrm>
          <a:prstGeom prst="rect">
            <a:avLst/>
          </a:prstGeom>
          <a:noFill/>
        </p:spPr>
        <p:txBody>
          <a:bodyPr wrap="square" rtlCol="0">
            <a:spAutoFit/>
          </a:bodyPr>
          <a:lstStyle/>
          <a:p>
            <a:pPr algn="ctr"/>
            <a:r>
              <a:rPr lang="en-US" sz="2800"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a:t>
            </a:r>
            <a:r>
              <a:rPr lang="en-US" sz="2800"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N</a:t>
            </a:r>
            <a:r>
              <a:rPr lang="en-US" sz="2800"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 2)</a:t>
            </a:r>
            <a:endParaRPr lang="en-US" sz="2800"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84" name="TextBox 83"/>
          <p:cNvSpPr txBox="1"/>
          <p:nvPr/>
        </p:nvSpPr>
        <p:spPr>
          <a:xfrm>
            <a:off x="10376039" y="3794790"/>
            <a:ext cx="593157" cy="523220"/>
          </a:xfrm>
          <a:prstGeom prst="rect">
            <a:avLst/>
          </a:prstGeom>
          <a:noFill/>
        </p:spPr>
        <p:txBody>
          <a:bodyPr wrap="square" rtlCol="0">
            <a:spAutoFit/>
          </a:bodyPr>
          <a:lstStyle/>
          <a:p>
            <a:pPr algn="ctr"/>
            <a:r>
              <a:rPr lang="en-US" sz="2800"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C</a:t>
            </a:r>
            <a:r>
              <a:rPr lang="en-US" sz="2800" baseline="-25000"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3</a:t>
            </a:r>
            <a:endParaRPr lang="en-US" sz="2800"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grpSp>
        <p:nvGrpSpPr>
          <p:cNvPr id="60" name="Group 59"/>
          <p:cNvGrpSpPr/>
          <p:nvPr/>
        </p:nvGrpSpPr>
        <p:grpSpPr>
          <a:xfrm>
            <a:off x="1032789" y="1249767"/>
            <a:ext cx="2704064" cy="2652412"/>
            <a:chOff x="7600826" y="2868281"/>
            <a:chExt cx="2704064" cy="2652412"/>
          </a:xfrm>
        </p:grpSpPr>
        <p:cxnSp>
          <p:nvCxnSpPr>
            <p:cNvPr id="62" name="Straight Arrow Connector 61"/>
            <p:cNvCxnSpPr>
              <a:stCxn id="65" idx="2"/>
              <a:endCxn id="69" idx="0"/>
            </p:cNvCxnSpPr>
            <p:nvPr/>
          </p:nvCxnSpPr>
          <p:spPr>
            <a:xfrm>
              <a:off x="9380312" y="3391501"/>
              <a:ext cx="0" cy="445319"/>
            </a:xfrm>
            <a:prstGeom prst="straightConnector1">
              <a:avLst/>
            </a:prstGeom>
            <a:ln w="31750">
              <a:solidFill>
                <a:schemeClr val="bg2">
                  <a:lumMod val="25000"/>
                </a:schemeClr>
              </a:solidFill>
              <a:tailEnd type="triangle" w="med" len="lg"/>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a:stCxn id="69" idx="2"/>
              <a:endCxn id="66" idx="0"/>
            </p:cNvCxnSpPr>
            <p:nvPr/>
          </p:nvCxnSpPr>
          <p:spPr>
            <a:xfrm>
              <a:off x="9380312" y="4553120"/>
              <a:ext cx="0" cy="444353"/>
            </a:xfrm>
            <a:prstGeom prst="straightConnector1">
              <a:avLst/>
            </a:prstGeom>
            <a:ln w="31750">
              <a:solidFill>
                <a:schemeClr val="bg2">
                  <a:lumMod val="25000"/>
                </a:schemeClr>
              </a:solidFill>
              <a:tailEnd type="triangle" w="med" len="lg"/>
            </a:ln>
          </p:spPr>
          <p:style>
            <a:lnRef idx="2">
              <a:schemeClr val="accent1"/>
            </a:lnRef>
            <a:fillRef idx="0">
              <a:schemeClr val="accent1"/>
            </a:fillRef>
            <a:effectRef idx="1">
              <a:schemeClr val="accent1"/>
            </a:effectRef>
            <a:fontRef idx="minor">
              <a:schemeClr val="tx1"/>
            </a:fontRef>
          </p:style>
        </p:cxnSp>
        <p:grpSp>
          <p:nvGrpSpPr>
            <p:cNvPr id="64" name="Group 63"/>
            <p:cNvGrpSpPr/>
            <p:nvPr/>
          </p:nvGrpSpPr>
          <p:grpSpPr>
            <a:xfrm>
              <a:off x="8455734" y="3836820"/>
              <a:ext cx="1849156" cy="716300"/>
              <a:chOff x="7375501" y="3968584"/>
              <a:chExt cx="1849156" cy="716300"/>
            </a:xfrm>
          </p:grpSpPr>
          <p:sp>
            <p:nvSpPr>
              <p:cNvPr id="69" name="Rectangle 68"/>
              <p:cNvSpPr/>
              <p:nvPr/>
            </p:nvSpPr>
            <p:spPr>
              <a:xfrm>
                <a:off x="7375501" y="3968584"/>
                <a:ext cx="1849156" cy="716300"/>
              </a:xfrm>
              <a:prstGeom prst="rect">
                <a:avLst/>
              </a:prstGeom>
              <a:solidFill>
                <a:schemeClr val="accent4">
                  <a:lumMod val="60000"/>
                  <a:lumOff val="40000"/>
                </a:schemeClr>
              </a:solidFill>
              <a:ln>
                <a:solidFill>
                  <a:schemeClr val="accent4">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800" dirty="0" smtClean="0">
                    <a:latin typeface="Lato Black"/>
                    <a:cs typeface="Lato Black"/>
                  </a:rPr>
                  <a:t>CTR</a:t>
                </a:r>
                <a:endParaRPr lang="en-US" sz="2800" i="1" baseline="-25000" dirty="0">
                  <a:latin typeface="Lato Black"/>
                  <a:cs typeface="Lato Black"/>
                </a:endParaRPr>
              </a:p>
            </p:txBody>
          </p:sp>
          <p:sp>
            <p:nvSpPr>
              <p:cNvPr id="70" name="Rectangle 69"/>
              <p:cNvSpPr/>
              <p:nvPr/>
            </p:nvSpPr>
            <p:spPr>
              <a:xfrm>
                <a:off x="8379794" y="4077273"/>
                <a:ext cx="659500" cy="497957"/>
              </a:xfrm>
              <a:prstGeom prst="rect">
                <a:avLst/>
              </a:prstGeom>
              <a:solidFill>
                <a:schemeClr val="bg2">
                  <a:lumMod val="5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latin typeface="Lato Black"/>
                    <a:cs typeface="Lato Black"/>
                  </a:rPr>
                  <a:t>B</a:t>
                </a:r>
                <a:r>
                  <a:rPr lang="en-US" sz="2800" i="1" baseline="-25000" dirty="0" smtClean="0">
                    <a:latin typeface="Lato Black"/>
                    <a:cs typeface="Lato Black"/>
                  </a:rPr>
                  <a:t>K</a:t>
                </a:r>
                <a:endParaRPr lang="en-US" sz="2800" i="1" baseline="-25000" dirty="0">
                  <a:latin typeface="Lato Black"/>
                  <a:cs typeface="Lato Black"/>
                </a:endParaRPr>
              </a:p>
            </p:txBody>
          </p:sp>
        </p:grpSp>
        <p:sp>
          <p:nvSpPr>
            <p:cNvPr id="65" name="TextBox 64"/>
            <p:cNvSpPr txBox="1"/>
            <p:nvPr/>
          </p:nvSpPr>
          <p:spPr>
            <a:xfrm>
              <a:off x="8980175" y="2868281"/>
              <a:ext cx="800274" cy="523220"/>
            </a:xfrm>
            <a:prstGeom prst="rect">
              <a:avLst/>
            </a:prstGeom>
            <a:noFill/>
          </p:spPr>
          <p:txBody>
            <a:bodyPr wrap="square" rtlCol="0">
              <a:spAutoFit/>
            </a:bodyPr>
            <a:lstStyle/>
            <a:p>
              <a:pPr algn="ctr"/>
              <a:r>
                <a:rPr lang="en-US" sz="2800" i="1" dirty="0" smtClean="0">
                  <a:solidFill>
                    <a:schemeClr val="bg2">
                      <a:lumMod val="25000"/>
                    </a:schemeClr>
                  </a:solidFill>
                  <a:latin typeface="Lato Black" panose="020F0502020204030203" pitchFamily="34" charset="0"/>
                  <a:ea typeface="Lato Black" panose="020F0502020204030203" pitchFamily="34" charset="0"/>
                  <a:cs typeface="Lato Black" panose="020F0502020204030203" pitchFamily="34" charset="0"/>
                </a:rPr>
                <a:t>P</a:t>
              </a:r>
              <a:endParaRPr lang="en-US" sz="2800" baseline="-25000" dirty="0">
                <a:solidFill>
                  <a:schemeClr val="bg2">
                    <a:lumMod val="25000"/>
                  </a:schemeClr>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66" name="TextBox 65"/>
            <p:cNvSpPr txBox="1"/>
            <p:nvPr/>
          </p:nvSpPr>
          <p:spPr>
            <a:xfrm>
              <a:off x="8979643" y="4997473"/>
              <a:ext cx="801338" cy="523220"/>
            </a:xfrm>
            <a:prstGeom prst="rect">
              <a:avLst/>
            </a:prstGeom>
            <a:noFill/>
          </p:spPr>
          <p:txBody>
            <a:bodyPr wrap="square" rtlCol="0">
              <a:spAutoFit/>
            </a:bodyPr>
            <a:lstStyle/>
            <a:p>
              <a:pPr algn="ctr"/>
              <a:r>
                <a:rPr lang="en-US" sz="2800" i="1" dirty="0" smtClean="0">
                  <a:solidFill>
                    <a:schemeClr val="bg2">
                      <a:lumMod val="25000"/>
                    </a:schemeClr>
                  </a:solidFill>
                  <a:latin typeface="Lato Black" panose="020F0502020204030203" pitchFamily="34" charset="0"/>
                  <a:ea typeface="Lato Black" panose="020F0502020204030203" pitchFamily="34" charset="0"/>
                  <a:cs typeface="Lato Black" panose="020F0502020204030203" pitchFamily="34" charset="0"/>
                </a:rPr>
                <a:t>C</a:t>
              </a:r>
              <a:endParaRPr lang="en-US" sz="2800" baseline="-25000" dirty="0">
                <a:solidFill>
                  <a:schemeClr val="bg2">
                    <a:lumMod val="25000"/>
                  </a:schemeClr>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67" name="TextBox 66"/>
            <p:cNvSpPr txBox="1"/>
            <p:nvPr/>
          </p:nvSpPr>
          <p:spPr>
            <a:xfrm>
              <a:off x="7600826" y="3932877"/>
              <a:ext cx="377672" cy="523220"/>
            </a:xfrm>
            <a:prstGeom prst="rect">
              <a:avLst/>
            </a:prstGeom>
            <a:noFill/>
          </p:spPr>
          <p:txBody>
            <a:bodyPr wrap="square" rtlCol="0">
              <a:spAutoFit/>
            </a:bodyPr>
            <a:lstStyle/>
            <a:p>
              <a:pPr algn="r"/>
              <a:r>
                <a:rPr lang="en-US" sz="2800" i="1" dirty="0" smtClean="0">
                  <a:solidFill>
                    <a:schemeClr val="bg2">
                      <a:lumMod val="25000"/>
                    </a:schemeClr>
                  </a:solidFill>
                  <a:latin typeface="Lato Black" panose="020F0502020204030203" pitchFamily="34" charset="0"/>
                  <a:ea typeface="Lato Black" panose="020F0502020204030203" pitchFamily="34" charset="0"/>
                  <a:cs typeface="Lato Black" panose="020F0502020204030203" pitchFamily="34" charset="0"/>
                </a:rPr>
                <a:t>N</a:t>
              </a:r>
              <a:endParaRPr lang="en-US" sz="2800" baseline="-25000" dirty="0">
                <a:solidFill>
                  <a:schemeClr val="bg2">
                    <a:lumMod val="25000"/>
                  </a:schemeClr>
                </a:solidFill>
                <a:latin typeface="Lato Black" panose="020F0502020204030203" pitchFamily="34" charset="0"/>
                <a:ea typeface="Lato Black" panose="020F0502020204030203" pitchFamily="34" charset="0"/>
                <a:cs typeface="Lato Black" panose="020F0502020204030203" pitchFamily="34" charset="0"/>
              </a:endParaRPr>
            </a:p>
          </p:txBody>
        </p:sp>
        <p:cxnSp>
          <p:nvCxnSpPr>
            <p:cNvPr id="68" name="Straight Arrow Connector 67"/>
            <p:cNvCxnSpPr>
              <a:stCxn id="67" idx="3"/>
              <a:endCxn id="69" idx="1"/>
            </p:cNvCxnSpPr>
            <p:nvPr/>
          </p:nvCxnSpPr>
          <p:spPr>
            <a:xfrm>
              <a:off x="7978498" y="4194487"/>
              <a:ext cx="477236" cy="483"/>
            </a:xfrm>
            <a:prstGeom prst="straightConnector1">
              <a:avLst/>
            </a:prstGeom>
            <a:ln w="31750">
              <a:solidFill>
                <a:schemeClr val="bg2">
                  <a:lumMod val="25000"/>
                </a:schemeClr>
              </a:solidFill>
              <a:tailEnd type="triangle" w="med" len="lg"/>
            </a:ln>
          </p:spPr>
          <p:style>
            <a:lnRef idx="2">
              <a:schemeClr val="accent1"/>
            </a:lnRef>
            <a:fillRef idx="0">
              <a:schemeClr val="accent1"/>
            </a:fillRef>
            <a:effectRef idx="1">
              <a:schemeClr val="accent1"/>
            </a:effectRef>
            <a:fontRef idx="minor">
              <a:schemeClr val="tx1"/>
            </a:fontRef>
          </p:style>
        </p:cxnSp>
      </p:grpSp>
      <p:sp>
        <p:nvSpPr>
          <p:cNvPr id="61" name="TextBox 60"/>
          <p:cNvSpPr txBox="1"/>
          <p:nvPr/>
        </p:nvSpPr>
        <p:spPr>
          <a:xfrm>
            <a:off x="4273076" y="2299751"/>
            <a:ext cx="800274" cy="523220"/>
          </a:xfrm>
          <a:prstGeom prst="rect">
            <a:avLst/>
          </a:prstGeom>
          <a:noFill/>
        </p:spPr>
        <p:txBody>
          <a:bodyPr wrap="square" rtlCol="0">
            <a:spAutoFit/>
          </a:bodyPr>
          <a:lstStyle/>
          <a:p>
            <a:pPr algn="ctr"/>
            <a:r>
              <a:rPr lang="en-US" sz="2800" dirty="0" smtClean="0">
                <a:solidFill>
                  <a:schemeClr val="bg2">
                    <a:lumMod val="25000"/>
                  </a:schemeClr>
                </a:solidFill>
                <a:latin typeface="Lato Black" panose="020F0502020204030203" pitchFamily="34" charset="0"/>
                <a:ea typeface="Lato Black" panose="020F0502020204030203" pitchFamily="34" charset="0"/>
                <a:cs typeface="Lato Black" panose="020F0502020204030203" pitchFamily="34" charset="0"/>
              </a:rPr>
              <a:t>=</a:t>
            </a:r>
            <a:endParaRPr lang="en-US" sz="2800" baseline="-25000" dirty="0">
              <a:solidFill>
                <a:schemeClr val="bg2">
                  <a:lumMod val="25000"/>
                </a:schemeClr>
              </a:solidFill>
              <a:latin typeface="Lato Black" panose="020F0502020204030203" pitchFamily="34" charset="0"/>
              <a:ea typeface="Lato Black" panose="020F0502020204030203" pitchFamily="34" charset="0"/>
              <a:cs typeface="Lato Black" panose="020F0502020204030203" pitchFamily="34" charset="0"/>
            </a:endParaRPr>
          </a:p>
        </p:txBody>
      </p:sp>
      <p:grpSp>
        <p:nvGrpSpPr>
          <p:cNvPr id="73" name="Group 72"/>
          <p:cNvGrpSpPr/>
          <p:nvPr/>
        </p:nvGrpSpPr>
        <p:grpSpPr>
          <a:xfrm>
            <a:off x="8587399" y="3159870"/>
            <a:ext cx="262287" cy="266307"/>
            <a:chOff x="2482176" y="4399866"/>
            <a:chExt cx="228600" cy="228600"/>
          </a:xfrm>
        </p:grpSpPr>
        <p:sp>
          <p:nvSpPr>
            <p:cNvPr id="85" name="Oval 84"/>
            <p:cNvSpPr/>
            <p:nvPr/>
          </p:nvSpPr>
          <p:spPr>
            <a:xfrm>
              <a:off x="2482176" y="4399866"/>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86" name="Straight Arrow Connector 85"/>
            <p:cNvCxnSpPr/>
            <p:nvPr/>
          </p:nvCxnSpPr>
          <p:spPr>
            <a:xfrm>
              <a:off x="2482176" y="4514166"/>
              <a:ext cx="228600" cy="1"/>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grpSp>
        <p:nvGrpSpPr>
          <p:cNvPr id="75" name="Group 74"/>
          <p:cNvGrpSpPr/>
          <p:nvPr/>
        </p:nvGrpSpPr>
        <p:grpSpPr>
          <a:xfrm>
            <a:off x="6568377" y="3159870"/>
            <a:ext cx="262287" cy="266307"/>
            <a:chOff x="2482176" y="4399866"/>
            <a:chExt cx="228600" cy="228600"/>
          </a:xfrm>
        </p:grpSpPr>
        <p:sp>
          <p:nvSpPr>
            <p:cNvPr id="78" name="Oval 77"/>
            <p:cNvSpPr/>
            <p:nvPr/>
          </p:nvSpPr>
          <p:spPr>
            <a:xfrm>
              <a:off x="2482176" y="4399866"/>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79" name="Straight Arrow Connector 78"/>
            <p:cNvCxnSpPr/>
            <p:nvPr/>
          </p:nvCxnSpPr>
          <p:spPr>
            <a:xfrm>
              <a:off x="2482176" y="4514166"/>
              <a:ext cx="228600" cy="1"/>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grpSp>
        <p:nvGrpSpPr>
          <p:cNvPr id="53" name="Group 52"/>
          <p:cNvGrpSpPr/>
          <p:nvPr/>
        </p:nvGrpSpPr>
        <p:grpSpPr>
          <a:xfrm>
            <a:off x="10541473" y="3159870"/>
            <a:ext cx="262287" cy="266307"/>
            <a:chOff x="2482176" y="4399866"/>
            <a:chExt cx="228600" cy="228600"/>
          </a:xfrm>
        </p:grpSpPr>
        <p:sp>
          <p:nvSpPr>
            <p:cNvPr id="54" name="Oval 53"/>
            <p:cNvSpPr/>
            <p:nvPr/>
          </p:nvSpPr>
          <p:spPr>
            <a:xfrm>
              <a:off x="2482176" y="4399866"/>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55" name="Straight Arrow Connector 54"/>
            <p:cNvCxnSpPr/>
            <p:nvPr/>
          </p:nvCxnSpPr>
          <p:spPr>
            <a:xfrm>
              <a:off x="2482176" y="4514166"/>
              <a:ext cx="228600" cy="1"/>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sp>
        <p:nvSpPr>
          <p:cNvPr id="57" name="TextBox 56"/>
          <p:cNvSpPr txBox="1"/>
          <p:nvPr/>
        </p:nvSpPr>
        <p:spPr>
          <a:xfrm>
            <a:off x="5516924" y="3031413"/>
            <a:ext cx="708116" cy="523220"/>
          </a:xfrm>
          <a:prstGeom prst="rect">
            <a:avLst/>
          </a:prstGeom>
          <a:noFill/>
        </p:spPr>
        <p:txBody>
          <a:bodyPr wrap="square" rtlCol="0">
            <a:spAutoFit/>
          </a:bodyPr>
          <a:lstStyle/>
          <a:p>
            <a:pPr algn="r"/>
            <a:r>
              <a:rPr lang="en-US" sz="2800"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P</a:t>
            </a:r>
            <a:r>
              <a:rPr lang="en-US" sz="2800" baseline="-25000"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1</a:t>
            </a:r>
            <a:endParaRPr lang="en-US" sz="2800"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cxnSp>
        <p:nvCxnSpPr>
          <p:cNvPr id="59" name="Straight Arrow Connector 58"/>
          <p:cNvCxnSpPr>
            <a:stCxn id="57" idx="3"/>
            <a:endCxn id="78" idx="2"/>
          </p:cNvCxnSpPr>
          <p:nvPr/>
        </p:nvCxnSpPr>
        <p:spPr>
          <a:xfrm>
            <a:off x="6225040" y="3293023"/>
            <a:ext cx="343337" cy="1"/>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106" name="TextBox 105"/>
          <p:cNvSpPr txBox="1"/>
          <p:nvPr/>
        </p:nvSpPr>
        <p:spPr>
          <a:xfrm>
            <a:off x="7523832" y="3031413"/>
            <a:ext cx="708116" cy="523220"/>
          </a:xfrm>
          <a:prstGeom prst="rect">
            <a:avLst/>
          </a:prstGeom>
          <a:noFill/>
        </p:spPr>
        <p:txBody>
          <a:bodyPr wrap="square" rtlCol="0">
            <a:spAutoFit/>
          </a:bodyPr>
          <a:lstStyle/>
          <a:p>
            <a:pPr algn="r"/>
            <a:r>
              <a:rPr lang="en-US" sz="2800"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P</a:t>
            </a:r>
            <a:r>
              <a:rPr lang="en-US" sz="2800" baseline="-25000"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2</a:t>
            </a:r>
            <a:endParaRPr lang="en-US" sz="2800"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cxnSp>
        <p:nvCxnSpPr>
          <p:cNvPr id="107" name="Straight Arrow Connector 106"/>
          <p:cNvCxnSpPr>
            <a:stCxn id="106" idx="3"/>
            <a:endCxn id="85" idx="2"/>
          </p:cNvCxnSpPr>
          <p:nvPr/>
        </p:nvCxnSpPr>
        <p:spPr>
          <a:xfrm>
            <a:off x="8231948" y="3293023"/>
            <a:ext cx="355451" cy="1"/>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108" name="TextBox 107"/>
          <p:cNvSpPr txBox="1"/>
          <p:nvPr/>
        </p:nvSpPr>
        <p:spPr>
          <a:xfrm>
            <a:off x="9477907" y="3031413"/>
            <a:ext cx="708116" cy="523220"/>
          </a:xfrm>
          <a:prstGeom prst="rect">
            <a:avLst/>
          </a:prstGeom>
          <a:noFill/>
        </p:spPr>
        <p:txBody>
          <a:bodyPr wrap="square" rtlCol="0">
            <a:spAutoFit/>
          </a:bodyPr>
          <a:lstStyle/>
          <a:p>
            <a:pPr algn="r"/>
            <a:r>
              <a:rPr lang="en-US" sz="2800"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P</a:t>
            </a:r>
            <a:r>
              <a:rPr lang="en-US" sz="2800" baseline="-25000"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3</a:t>
            </a:r>
            <a:endParaRPr lang="en-US" sz="2800"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cxnSp>
        <p:nvCxnSpPr>
          <p:cNvPr id="109" name="Straight Arrow Connector 108"/>
          <p:cNvCxnSpPr>
            <a:stCxn id="108" idx="3"/>
            <a:endCxn id="54" idx="2"/>
          </p:cNvCxnSpPr>
          <p:nvPr/>
        </p:nvCxnSpPr>
        <p:spPr>
          <a:xfrm>
            <a:off x="10186023" y="3293023"/>
            <a:ext cx="355450" cy="1"/>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75844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Formalizing the reduction</a:t>
            </a:r>
            <a:endParaRPr lang="en-US" dirty="0"/>
          </a:p>
        </p:txBody>
      </p:sp>
      <p:sp>
        <p:nvSpPr>
          <p:cNvPr id="5" name="Text Placeholder 4"/>
          <p:cNvSpPr>
            <a:spLocks noGrp="1"/>
          </p:cNvSpPr>
          <p:nvPr>
            <p:ph type="body" idx="1"/>
          </p:nvPr>
        </p:nvSpPr>
        <p:spPr/>
        <p:txBody>
          <a:bodyPr/>
          <a:lstStyle/>
          <a:p>
            <a:r>
              <a:rPr lang="en-US" dirty="0" smtClean="0"/>
              <a:t>If we begin with:</a:t>
            </a:r>
            <a:endParaRPr lang="en-US" dirty="0"/>
          </a:p>
        </p:txBody>
      </p:sp>
      <p:sp>
        <p:nvSpPr>
          <p:cNvPr id="6" name="Content Placeholder 5"/>
          <p:cNvSpPr>
            <a:spLocks noGrp="1"/>
          </p:cNvSpPr>
          <p:nvPr>
            <p:ph sz="half" idx="2"/>
          </p:nvPr>
        </p:nvSpPr>
        <p:spPr/>
        <p:txBody>
          <a:bodyPr/>
          <a:lstStyle/>
          <a:p>
            <a:pPr marL="0" indent="0">
              <a:buNone/>
            </a:pPr>
            <a:r>
              <a:rPr lang="en-US" dirty="0" smtClean="0">
                <a:latin typeface="+mn-lt"/>
              </a:rPr>
              <a:t>a block cipher</a:t>
            </a:r>
            <a:endParaRPr lang="en-US" dirty="0">
              <a:latin typeface="+mn-lt"/>
            </a:endParaRPr>
          </a:p>
          <a:p>
            <a:pPr marL="0" indent="0">
              <a:buNone/>
            </a:pPr>
            <a:r>
              <a:rPr lang="en-US" dirty="0" smtClean="0">
                <a:latin typeface="+mn-lt"/>
              </a:rPr>
              <a:t>that is (</a:t>
            </a:r>
            <a:r>
              <a:rPr lang="en-US" i="1" dirty="0" smtClean="0">
                <a:latin typeface="+mn-lt"/>
              </a:rPr>
              <a:t>q</a:t>
            </a:r>
            <a:r>
              <a:rPr lang="en-US" baseline="-25000" dirty="0" smtClean="0">
                <a:latin typeface="+mn-lt"/>
              </a:rPr>
              <a:t>B</a:t>
            </a:r>
            <a:r>
              <a:rPr lang="en-US" dirty="0" smtClean="0">
                <a:latin typeface="+mn-lt"/>
              </a:rPr>
              <a:t>, </a:t>
            </a:r>
            <a:r>
              <a:rPr lang="en-US" i="1" dirty="0" err="1" smtClean="0">
                <a:latin typeface="+mn-lt"/>
              </a:rPr>
              <a:t>t</a:t>
            </a:r>
            <a:r>
              <a:rPr lang="en-US" baseline="-25000" dirty="0" err="1"/>
              <a:t>B</a:t>
            </a:r>
            <a:r>
              <a:rPr lang="en-US" dirty="0" smtClean="0">
                <a:latin typeface="+mn-lt"/>
              </a:rPr>
              <a:t>, </a:t>
            </a:r>
            <a:r>
              <a:rPr lang="el-GR" i="1" dirty="0" smtClean="0">
                <a:latin typeface="+mn-lt"/>
                <a:ea typeface="Lato Black" panose="020F0502020204030203" pitchFamily="34" charset="0"/>
                <a:cs typeface="Lato Black" panose="020F0502020204030203" pitchFamily="34" charset="0"/>
              </a:rPr>
              <a:t>ε</a:t>
            </a:r>
            <a:r>
              <a:rPr lang="en-US" baseline="-25000" dirty="0"/>
              <a:t>B</a:t>
            </a:r>
            <a:r>
              <a:rPr lang="en-US" dirty="0" smtClean="0">
                <a:latin typeface="+mn-lt"/>
              </a:rPr>
              <a:t>) pseudorandom</a:t>
            </a:r>
            <a:endParaRPr lang="en-US" dirty="0">
              <a:latin typeface="+mn-lt"/>
            </a:endParaRPr>
          </a:p>
        </p:txBody>
      </p:sp>
      <p:sp>
        <p:nvSpPr>
          <p:cNvPr id="7" name="Text Placeholder 6"/>
          <p:cNvSpPr>
            <a:spLocks noGrp="1"/>
          </p:cNvSpPr>
          <p:nvPr>
            <p:ph type="body" sz="quarter" idx="3"/>
          </p:nvPr>
        </p:nvSpPr>
        <p:spPr/>
        <p:txBody>
          <a:bodyPr/>
          <a:lstStyle/>
          <a:p>
            <a:r>
              <a:rPr lang="en-US" dirty="0" smtClean="0"/>
              <a:t>Then we can construct:</a:t>
            </a:r>
            <a:endParaRPr lang="en-US" dirty="0"/>
          </a:p>
        </p:txBody>
      </p:sp>
      <p:sp>
        <p:nvSpPr>
          <p:cNvPr id="8" name="Content Placeholder 7"/>
          <p:cNvSpPr>
            <a:spLocks noGrp="1"/>
          </p:cNvSpPr>
          <p:nvPr>
            <p:ph sz="quarter" idx="4"/>
          </p:nvPr>
        </p:nvSpPr>
        <p:spPr/>
        <p:txBody>
          <a:bodyPr/>
          <a:lstStyle/>
          <a:p>
            <a:pPr marL="0" lvl="0" indent="0">
              <a:buNone/>
            </a:pPr>
            <a:r>
              <a:rPr lang="en-US" dirty="0" smtClean="0">
                <a:latin typeface="+mn-lt"/>
              </a:rPr>
              <a:t>a symmetric key </a:t>
            </a:r>
            <a:r>
              <a:rPr lang="en-US" dirty="0" err="1" smtClean="0">
                <a:latin typeface="+mn-lt"/>
              </a:rPr>
              <a:t>enc</a:t>
            </a:r>
            <a:r>
              <a:rPr lang="en-US" dirty="0" smtClean="0">
                <a:latin typeface="+mn-lt"/>
              </a:rPr>
              <a:t> scheme</a:t>
            </a:r>
          </a:p>
          <a:p>
            <a:pPr marL="0" lvl="0" indent="0">
              <a:buNone/>
            </a:pPr>
            <a:r>
              <a:rPr lang="en-US" dirty="0" smtClean="0">
                <a:latin typeface="+mn-lt"/>
              </a:rPr>
              <a:t>that is </a:t>
            </a:r>
            <a:r>
              <a:rPr lang="en-US" dirty="0">
                <a:solidFill>
                  <a:prstClr val="black"/>
                </a:solidFill>
                <a:latin typeface="Lato"/>
              </a:rPr>
              <a:t>(</a:t>
            </a:r>
            <a:r>
              <a:rPr lang="en-US" i="1" dirty="0" err="1" smtClean="0">
                <a:solidFill>
                  <a:prstClr val="black"/>
                </a:solidFill>
                <a:latin typeface="Lato"/>
              </a:rPr>
              <a:t>q</a:t>
            </a:r>
            <a:r>
              <a:rPr lang="en-US" baseline="-25000" dirty="0" err="1" smtClean="0"/>
              <a:t>C</a:t>
            </a:r>
            <a:r>
              <a:rPr lang="en-US" dirty="0" smtClean="0">
                <a:solidFill>
                  <a:prstClr val="black"/>
                </a:solidFill>
                <a:latin typeface="Lato"/>
              </a:rPr>
              <a:t>, </a:t>
            </a:r>
            <a:r>
              <a:rPr lang="en-US" i="1" dirty="0" err="1" smtClean="0">
                <a:solidFill>
                  <a:prstClr val="black"/>
                </a:solidFill>
                <a:latin typeface="Lato"/>
              </a:rPr>
              <a:t>t</a:t>
            </a:r>
            <a:r>
              <a:rPr lang="en-US" baseline="-25000" dirty="0" err="1"/>
              <a:t>C</a:t>
            </a:r>
            <a:r>
              <a:rPr lang="en-US" dirty="0" smtClean="0">
                <a:solidFill>
                  <a:prstClr val="black"/>
                </a:solidFill>
                <a:latin typeface="Lato"/>
              </a:rPr>
              <a:t>, </a:t>
            </a:r>
            <a:r>
              <a:rPr lang="el-GR" i="1" dirty="0" smtClean="0">
                <a:solidFill>
                  <a:prstClr val="black"/>
                </a:solidFill>
                <a:latin typeface="Lato"/>
                <a:ea typeface="Lato Black" panose="020F0502020204030203" pitchFamily="34" charset="0"/>
                <a:cs typeface="Lato Black" panose="020F0502020204030203" pitchFamily="34" charset="0"/>
              </a:rPr>
              <a:t>ε</a:t>
            </a:r>
            <a:r>
              <a:rPr lang="en-US" baseline="-25000" dirty="0"/>
              <a:t>C</a:t>
            </a:r>
            <a:r>
              <a:rPr lang="en-US" dirty="0" smtClean="0">
                <a:solidFill>
                  <a:prstClr val="black"/>
                </a:solidFill>
                <a:latin typeface="Lato"/>
              </a:rPr>
              <a:t>) indistinguishable from</a:t>
            </a:r>
          </a:p>
          <a:p>
            <a:pPr marL="0" lvl="0" indent="0">
              <a:buNone/>
            </a:pPr>
            <a:r>
              <a:rPr lang="en-US" dirty="0" smtClean="0">
                <a:solidFill>
                  <a:prstClr val="black"/>
                </a:solidFill>
                <a:latin typeface="Lato"/>
              </a:rPr>
              <a:t>pseudorandom under chosen plaintext</a:t>
            </a:r>
          </a:p>
          <a:p>
            <a:pPr marL="0" lvl="0" indent="0">
              <a:buNone/>
            </a:pPr>
            <a:r>
              <a:rPr lang="en-US" dirty="0" smtClean="0">
                <a:solidFill>
                  <a:prstClr val="black"/>
                </a:solidFill>
                <a:latin typeface="Lato"/>
              </a:rPr>
              <a:t>attack</a:t>
            </a:r>
            <a:endParaRPr lang="en-US" dirty="0">
              <a:solidFill>
                <a:prstClr val="black"/>
              </a:solidFill>
              <a:latin typeface="Lato"/>
            </a:endParaRPr>
          </a:p>
        </p:txBody>
      </p:sp>
      <p:sp>
        <p:nvSpPr>
          <p:cNvPr id="9" name="Rectangle 8"/>
          <p:cNvSpPr/>
          <p:nvPr/>
        </p:nvSpPr>
        <p:spPr>
          <a:xfrm>
            <a:off x="2679580" y="1732872"/>
            <a:ext cx="560730" cy="476108"/>
          </a:xfrm>
          <a:prstGeom prst="rect">
            <a:avLst/>
          </a:prstGeom>
          <a:solidFill>
            <a:schemeClr val="bg2">
              <a:lumMod val="5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Lato Black"/>
                <a:cs typeface="Lato Black"/>
              </a:rPr>
              <a:t>B</a:t>
            </a:r>
            <a:r>
              <a:rPr lang="en-US" sz="2400" i="1" baseline="-25000" dirty="0" smtClean="0">
                <a:latin typeface="Lato Black"/>
                <a:cs typeface="Lato Black"/>
              </a:rPr>
              <a:t>K</a:t>
            </a:r>
            <a:endParaRPr lang="en-US" sz="2400" i="1" baseline="-25000" dirty="0">
              <a:latin typeface="Lato Black"/>
              <a:cs typeface="Lato Black"/>
            </a:endParaRPr>
          </a:p>
        </p:txBody>
      </p:sp>
      <p:grpSp>
        <p:nvGrpSpPr>
          <p:cNvPr id="10" name="Group 9"/>
          <p:cNvGrpSpPr/>
          <p:nvPr/>
        </p:nvGrpSpPr>
        <p:grpSpPr>
          <a:xfrm>
            <a:off x="10229234" y="1711115"/>
            <a:ext cx="1353167" cy="537620"/>
            <a:chOff x="5945530" y="2257500"/>
            <a:chExt cx="1353167" cy="537620"/>
          </a:xfrm>
        </p:grpSpPr>
        <p:sp>
          <p:nvSpPr>
            <p:cNvPr id="11" name="Rectangle 10"/>
            <p:cNvSpPr/>
            <p:nvPr/>
          </p:nvSpPr>
          <p:spPr>
            <a:xfrm>
              <a:off x="5945530" y="2257500"/>
              <a:ext cx="1353167" cy="537620"/>
            </a:xfrm>
            <a:prstGeom prst="rect">
              <a:avLst/>
            </a:prstGeom>
            <a:solidFill>
              <a:schemeClr val="accent4">
                <a:lumMod val="60000"/>
                <a:lumOff val="40000"/>
              </a:schemeClr>
            </a:solidFill>
            <a:ln>
              <a:solidFill>
                <a:schemeClr val="accent4">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400" dirty="0" smtClean="0">
                  <a:latin typeface="Lato Black"/>
                  <a:cs typeface="Lato Black"/>
                </a:rPr>
                <a:t>CTR</a:t>
              </a:r>
              <a:endParaRPr lang="en-US" sz="2400" i="1" baseline="-25000" dirty="0">
                <a:latin typeface="Lato Black"/>
                <a:cs typeface="Lato Black"/>
              </a:endParaRPr>
            </a:p>
          </p:txBody>
        </p:sp>
        <p:sp>
          <p:nvSpPr>
            <p:cNvPr id="12" name="Rectangle 11"/>
            <p:cNvSpPr/>
            <p:nvPr/>
          </p:nvSpPr>
          <p:spPr>
            <a:xfrm>
              <a:off x="6687772" y="2279257"/>
              <a:ext cx="560730" cy="476108"/>
            </a:xfrm>
            <a:prstGeom prst="rect">
              <a:avLst/>
            </a:prstGeom>
            <a:solidFill>
              <a:schemeClr val="bg2">
                <a:lumMod val="5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Lato Black"/>
                  <a:cs typeface="Lato Black"/>
                </a:rPr>
                <a:t>B</a:t>
              </a:r>
              <a:r>
                <a:rPr lang="en-US" sz="2400" i="1" baseline="-25000" dirty="0" smtClean="0">
                  <a:latin typeface="Lato Black"/>
                  <a:cs typeface="Lato Black"/>
                </a:rPr>
                <a:t>K</a:t>
              </a:r>
              <a:endParaRPr lang="en-US" sz="2400" i="1" baseline="-25000" dirty="0">
                <a:latin typeface="Lato Black"/>
                <a:cs typeface="Lato Black"/>
              </a:endParaRPr>
            </a:p>
          </p:txBody>
        </p:sp>
      </p:grpSp>
      <p:sp>
        <p:nvSpPr>
          <p:cNvPr id="16" name="Freeform 15"/>
          <p:cNvSpPr/>
          <p:nvPr/>
        </p:nvSpPr>
        <p:spPr>
          <a:xfrm>
            <a:off x="4554457" y="3687017"/>
            <a:ext cx="2022088" cy="728575"/>
          </a:xfrm>
          <a:custGeom>
            <a:avLst/>
            <a:gdLst>
              <a:gd name="connsiteX0" fmla="*/ 0 w 2022088"/>
              <a:gd name="connsiteY0" fmla="*/ 0 h 728575"/>
              <a:gd name="connsiteX1" fmla="*/ 1011044 w 2022088"/>
              <a:gd name="connsiteY1" fmla="*/ 728547 h 728575"/>
              <a:gd name="connsiteX2" fmla="*/ 2022088 w 2022088"/>
              <a:gd name="connsiteY2" fmla="*/ 22303 h 728575"/>
            </a:gdLst>
            <a:ahLst/>
            <a:cxnLst>
              <a:cxn ang="0">
                <a:pos x="connsiteX0" y="connsiteY0"/>
              </a:cxn>
              <a:cxn ang="0">
                <a:pos x="connsiteX1" y="connsiteY1"/>
              </a:cxn>
              <a:cxn ang="0">
                <a:pos x="connsiteX2" y="connsiteY2"/>
              </a:cxn>
            </a:cxnLst>
            <a:rect l="l" t="t" r="r" b="b"/>
            <a:pathLst>
              <a:path w="2022088" h="728575">
                <a:moveTo>
                  <a:pt x="0" y="0"/>
                </a:moveTo>
                <a:cubicBezTo>
                  <a:pt x="337014" y="362415"/>
                  <a:pt x="674029" y="724830"/>
                  <a:pt x="1011044" y="728547"/>
                </a:cubicBezTo>
                <a:cubicBezTo>
                  <a:pt x="1348059" y="732264"/>
                  <a:pt x="1685073" y="377283"/>
                  <a:pt x="2022088" y="22303"/>
                </a:cubicBezTo>
              </a:path>
            </a:pathLst>
          </a:custGeom>
          <a:noFill/>
          <a:ln w="31750">
            <a:solidFill>
              <a:schemeClr val="accent2"/>
            </a:solidFill>
            <a:headEnd type="triangle" w="med" len="lg"/>
            <a:tailEnd type="triangle" w="med" len="lg"/>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5699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Formalizing the </a:t>
            </a:r>
            <a:r>
              <a:rPr lang="en-US" dirty="0" smtClean="0"/>
              <a:t>reduction: the contrapositive</a:t>
            </a:r>
            <a:endParaRPr lang="en-US" dirty="0"/>
          </a:p>
        </p:txBody>
      </p:sp>
      <p:sp>
        <p:nvSpPr>
          <p:cNvPr id="3" name="Text Placeholder 2"/>
          <p:cNvSpPr>
            <a:spLocks noGrp="1"/>
          </p:cNvSpPr>
          <p:nvPr>
            <p:ph type="body" idx="1"/>
          </p:nvPr>
        </p:nvSpPr>
        <p:spPr/>
        <p:txBody>
          <a:bodyPr/>
          <a:lstStyle/>
          <a:p>
            <a:r>
              <a:rPr lang="en-US" dirty="0"/>
              <a:t>If we begin with</a:t>
            </a:r>
            <a:r>
              <a:rPr lang="en-US" dirty="0" smtClean="0"/>
              <a:t>:</a:t>
            </a:r>
            <a:endParaRPr lang="en-US" dirty="0"/>
          </a:p>
        </p:txBody>
      </p:sp>
      <p:sp>
        <p:nvSpPr>
          <p:cNvPr id="4" name="Content Placeholder 3"/>
          <p:cNvSpPr>
            <a:spLocks noGrp="1"/>
          </p:cNvSpPr>
          <p:nvPr>
            <p:ph sz="half" idx="2"/>
          </p:nvPr>
        </p:nvSpPr>
        <p:spPr/>
        <p:txBody>
          <a:bodyPr/>
          <a:lstStyle/>
          <a:p>
            <a:pPr marL="0" lvl="0" indent="0">
              <a:spcBef>
                <a:spcPts val="1200"/>
              </a:spcBef>
              <a:buNone/>
            </a:pPr>
            <a:r>
              <a:rPr lang="en-US" dirty="0" smtClean="0">
                <a:latin typeface="+mn-lt"/>
              </a:rPr>
              <a:t>An adversary </a:t>
            </a:r>
            <a:r>
              <a:rPr lang="en-US" i="1" dirty="0" smtClean="0">
                <a:latin typeface="+mj-lt"/>
              </a:rPr>
              <a:t>A</a:t>
            </a:r>
            <a:r>
              <a:rPr lang="en-US" baseline="-25000" dirty="0" smtClean="0">
                <a:latin typeface="+mj-lt"/>
              </a:rPr>
              <a:t>CTR</a:t>
            </a:r>
            <a:r>
              <a:rPr lang="en-US" dirty="0" smtClean="0">
                <a:latin typeface="+mn-lt"/>
              </a:rPr>
              <a:t> who can distinguish</a:t>
            </a:r>
          </a:p>
          <a:p>
            <a:pPr marL="0" lvl="0" indent="0" algn="ctr">
              <a:spcBef>
                <a:spcPts val="1200"/>
              </a:spcBef>
              <a:buNone/>
            </a:pPr>
            <a:r>
              <a:rPr lang="en-US" dirty="0" smtClean="0">
                <a:latin typeface="+mn-lt"/>
              </a:rPr>
              <a:t>from</a:t>
            </a:r>
          </a:p>
          <a:p>
            <a:pPr marL="0" lvl="0" indent="0">
              <a:spcBef>
                <a:spcPts val="1200"/>
              </a:spcBef>
              <a:buNone/>
            </a:pPr>
            <a:r>
              <a:rPr lang="en-US" dirty="0" smtClean="0">
                <a:latin typeface="+mn-lt"/>
              </a:rPr>
              <a:t>with probability </a:t>
            </a:r>
            <a:r>
              <a:rPr lang="en-US" dirty="0">
                <a:latin typeface="+mn-lt"/>
              </a:rPr>
              <a:t>&gt;</a:t>
            </a:r>
            <a:r>
              <a:rPr lang="en-US" dirty="0" smtClean="0">
                <a:latin typeface="+mn-lt"/>
              </a:rPr>
              <a:t> </a:t>
            </a:r>
            <a:r>
              <a:rPr lang="el-GR" i="1" dirty="0" smtClean="0">
                <a:solidFill>
                  <a:prstClr val="black"/>
                </a:solidFill>
                <a:latin typeface="+mn-lt"/>
                <a:ea typeface="Lato Black" panose="020F0502020204030203" pitchFamily="34" charset="0"/>
                <a:cs typeface="Lato Black" panose="020F0502020204030203" pitchFamily="34" charset="0"/>
              </a:rPr>
              <a:t>ε</a:t>
            </a:r>
            <a:r>
              <a:rPr lang="en-US" baseline="-25000" dirty="0">
                <a:latin typeface="+mn-lt"/>
              </a:rPr>
              <a:t>C</a:t>
            </a:r>
            <a:r>
              <a:rPr lang="en-US" dirty="0" smtClean="0">
                <a:latin typeface="+mn-lt"/>
              </a:rPr>
              <a:t> given time </a:t>
            </a:r>
            <a:r>
              <a:rPr lang="en-US" i="1" dirty="0" err="1" smtClean="0">
                <a:solidFill>
                  <a:prstClr val="black"/>
                </a:solidFill>
                <a:latin typeface="+mn-lt"/>
              </a:rPr>
              <a:t>t</a:t>
            </a:r>
            <a:r>
              <a:rPr lang="en-US" baseline="-25000" dirty="0" err="1">
                <a:latin typeface="+mn-lt"/>
              </a:rPr>
              <a:t>C</a:t>
            </a:r>
            <a:r>
              <a:rPr lang="en-US" dirty="0" smtClean="0">
                <a:solidFill>
                  <a:prstClr val="black"/>
                </a:solidFill>
                <a:latin typeface="+mn-lt"/>
              </a:rPr>
              <a:t> and queries that total </a:t>
            </a:r>
            <a:r>
              <a:rPr lang="en-US" i="1" dirty="0" err="1" smtClean="0">
                <a:solidFill>
                  <a:prstClr val="black"/>
                </a:solidFill>
                <a:latin typeface="+mn-lt"/>
              </a:rPr>
              <a:t>q</a:t>
            </a:r>
            <a:r>
              <a:rPr lang="en-US" baseline="-25000" dirty="0" err="1">
                <a:latin typeface="+mn-lt"/>
              </a:rPr>
              <a:t>C</a:t>
            </a:r>
            <a:r>
              <a:rPr lang="en-US" dirty="0" smtClean="0">
                <a:solidFill>
                  <a:prstClr val="black"/>
                </a:solidFill>
                <a:latin typeface="+mn-lt"/>
              </a:rPr>
              <a:t> blocks of data</a:t>
            </a:r>
          </a:p>
        </p:txBody>
      </p:sp>
      <p:sp>
        <p:nvSpPr>
          <p:cNvPr id="5" name="Text Placeholder 4"/>
          <p:cNvSpPr>
            <a:spLocks noGrp="1"/>
          </p:cNvSpPr>
          <p:nvPr>
            <p:ph type="body" sz="quarter" idx="3"/>
          </p:nvPr>
        </p:nvSpPr>
        <p:spPr/>
        <p:txBody>
          <a:bodyPr/>
          <a:lstStyle/>
          <a:p>
            <a:r>
              <a:rPr lang="en-US" dirty="0"/>
              <a:t>Then we can construct</a:t>
            </a:r>
            <a:r>
              <a:rPr lang="en-US" dirty="0" smtClean="0"/>
              <a:t>:</a:t>
            </a:r>
            <a:endParaRPr lang="en-US" dirty="0"/>
          </a:p>
        </p:txBody>
      </p:sp>
      <p:sp>
        <p:nvSpPr>
          <p:cNvPr id="6" name="Content Placeholder 5"/>
          <p:cNvSpPr>
            <a:spLocks noGrp="1"/>
          </p:cNvSpPr>
          <p:nvPr>
            <p:ph sz="quarter" idx="4"/>
          </p:nvPr>
        </p:nvSpPr>
        <p:spPr/>
        <p:txBody>
          <a:bodyPr/>
          <a:lstStyle/>
          <a:p>
            <a:pPr marL="0" lvl="0" indent="0">
              <a:spcBef>
                <a:spcPts val="1200"/>
              </a:spcBef>
              <a:buNone/>
            </a:pPr>
            <a:r>
              <a:rPr lang="en-US" dirty="0">
                <a:solidFill>
                  <a:prstClr val="black"/>
                </a:solidFill>
                <a:latin typeface="Lato"/>
              </a:rPr>
              <a:t>An adversary </a:t>
            </a:r>
            <a:r>
              <a:rPr lang="en-US" i="1" dirty="0" smtClean="0">
                <a:solidFill>
                  <a:prstClr val="black"/>
                </a:solidFill>
                <a:latin typeface="Lato Heavy"/>
              </a:rPr>
              <a:t>A</a:t>
            </a:r>
            <a:r>
              <a:rPr lang="en-US" baseline="-25000" dirty="0" smtClean="0">
                <a:solidFill>
                  <a:prstClr val="black"/>
                </a:solidFill>
                <a:latin typeface="Lato Heavy"/>
              </a:rPr>
              <a:t>BC</a:t>
            </a:r>
            <a:r>
              <a:rPr lang="en-US" dirty="0" smtClean="0">
                <a:solidFill>
                  <a:prstClr val="black"/>
                </a:solidFill>
                <a:latin typeface="Lato"/>
              </a:rPr>
              <a:t> </a:t>
            </a:r>
            <a:r>
              <a:rPr lang="en-US" dirty="0">
                <a:solidFill>
                  <a:prstClr val="black"/>
                </a:solidFill>
                <a:latin typeface="Lato"/>
              </a:rPr>
              <a:t>who can distinguish</a:t>
            </a:r>
          </a:p>
          <a:p>
            <a:pPr marL="0" lvl="0" indent="0" algn="ctr">
              <a:spcBef>
                <a:spcPts val="1200"/>
              </a:spcBef>
              <a:buNone/>
            </a:pPr>
            <a:r>
              <a:rPr lang="en-US" dirty="0">
                <a:solidFill>
                  <a:prstClr val="black"/>
                </a:solidFill>
                <a:latin typeface="Lato"/>
              </a:rPr>
              <a:t>from</a:t>
            </a:r>
          </a:p>
          <a:p>
            <a:pPr marL="0" lvl="0" indent="0">
              <a:spcBef>
                <a:spcPts val="1200"/>
              </a:spcBef>
              <a:buNone/>
            </a:pPr>
            <a:r>
              <a:rPr lang="en-US" dirty="0">
                <a:solidFill>
                  <a:prstClr val="black"/>
                </a:solidFill>
                <a:latin typeface="+mn-lt"/>
              </a:rPr>
              <a:t>with probability </a:t>
            </a:r>
            <a:r>
              <a:rPr lang="en-US" dirty="0" smtClean="0">
                <a:solidFill>
                  <a:prstClr val="black"/>
                </a:solidFill>
                <a:latin typeface="+mn-lt"/>
              </a:rPr>
              <a:t>&gt; </a:t>
            </a:r>
            <a:r>
              <a:rPr lang="el-GR" i="1" dirty="0" smtClean="0">
                <a:solidFill>
                  <a:prstClr val="black"/>
                </a:solidFill>
                <a:latin typeface="+mn-lt"/>
                <a:ea typeface="Lato Black" panose="020F0502020204030203" pitchFamily="34" charset="0"/>
                <a:cs typeface="Lato Black" panose="020F0502020204030203" pitchFamily="34" charset="0"/>
              </a:rPr>
              <a:t>ε</a:t>
            </a:r>
            <a:r>
              <a:rPr lang="en-US" baseline="-25000" dirty="0" smtClean="0">
                <a:latin typeface="+mn-lt"/>
              </a:rPr>
              <a:t>B</a:t>
            </a:r>
            <a:r>
              <a:rPr lang="en-US" dirty="0" smtClean="0">
                <a:solidFill>
                  <a:prstClr val="black"/>
                </a:solidFill>
                <a:latin typeface="+mn-lt"/>
              </a:rPr>
              <a:t> </a:t>
            </a:r>
            <a:r>
              <a:rPr lang="en-US" dirty="0">
                <a:solidFill>
                  <a:prstClr val="black"/>
                </a:solidFill>
                <a:latin typeface="+mn-lt"/>
              </a:rPr>
              <a:t>given </a:t>
            </a:r>
            <a:r>
              <a:rPr lang="en-US" dirty="0" smtClean="0">
                <a:solidFill>
                  <a:prstClr val="black"/>
                </a:solidFill>
                <a:latin typeface="+mn-lt"/>
              </a:rPr>
              <a:t>time </a:t>
            </a:r>
            <a:r>
              <a:rPr lang="en-US" i="1" dirty="0" err="1">
                <a:solidFill>
                  <a:prstClr val="black"/>
                </a:solidFill>
                <a:latin typeface="Lato"/>
              </a:rPr>
              <a:t>t</a:t>
            </a:r>
            <a:r>
              <a:rPr lang="en-US" baseline="-25000" dirty="0" err="1">
                <a:solidFill>
                  <a:prstClr val="black"/>
                </a:solidFill>
                <a:latin typeface="Lato"/>
              </a:rPr>
              <a:t>B</a:t>
            </a:r>
            <a:r>
              <a:rPr lang="en-US" i="1" dirty="0">
                <a:solidFill>
                  <a:prstClr val="black"/>
                </a:solidFill>
                <a:latin typeface="Lato"/>
              </a:rPr>
              <a:t> </a:t>
            </a:r>
            <a:r>
              <a:rPr lang="en-US" dirty="0" smtClean="0">
                <a:solidFill>
                  <a:prstClr val="black"/>
                </a:solidFill>
                <a:latin typeface="Lato"/>
              </a:rPr>
              <a:t>and </a:t>
            </a:r>
            <a:r>
              <a:rPr lang="en-US" dirty="0" smtClean="0">
                <a:solidFill>
                  <a:prstClr val="black"/>
                </a:solidFill>
                <a:latin typeface="+mn-lt"/>
              </a:rPr>
              <a:t>a total of </a:t>
            </a:r>
            <a:r>
              <a:rPr lang="en-US" i="1" dirty="0" err="1" smtClean="0">
                <a:solidFill>
                  <a:prstClr val="black"/>
                </a:solidFill>
                <a:latin typeface="+mn-lt"/>
              </a:rPr>
              <a:t>q</a:t>
            </a:r>
            <a:r>
              <a:rPr lang="en-US" baseline="-25000" dirty="0" err="1" smtClean="0">
                <a:latin typeface="+mn-lt"/>
              </a:rPr>
              <a:t>B</a:t>
            </a:r>
            <a:r>
              <a:rPr lang="en-US" dirty="0" smtClean="0">
                <a:solidFill>
                  <a:prstClr val="black"/>
                </a:solidFill>
                <a:latin typeface="+mn-lt"/>
              </a:rPr>
              <a:t> queries</a:t>
            </a:r>
            <a:endParaRPr lang="en-US" dirty="0">
              <a:solidFill>
                <a:prstClr val="black"/>
              </a:solidFill>
              <a:latin typeface="+mn-lt"/>
            </a:endParaRPr>
          </a:p>
        </p:txBody>
      </p:sp>
      <p:grpSp>
        <p:nvGrpSpPr>
          <p:cNvPr id="7" name="Group 6"/>
          <p:cNvGrpSpPr/>
          <p:nvPr/>
        </p:nvGrpSpPr>
        <p:grpSpPr>
          <a:xfrm>
            <a:off x="1509777" y="2236488"/>
            <a:ext cx="1353167" cy="537620"/>
            <a:chOff x="5945530" y="2257500"/>
            <a:chExt cx="1353167" cy="537620"/>
          </a:xfrm>
        </p:grpSpPr>
        <p:sp>
          <p:nvSpPr>
            <p:cNvPr id="8" name="Rectangle 7"/>
            <p:cNvSpPr/>
            <p:nvPr/>
          </p:nvSpPr>
          <p:spPr>
            <a:xfrm>
              <a:off x="5945530" y="2257500"/>
              <a:ext cx="1353167" cy="537620"/>
            </a:xfrm>
            <a:prstGeom prst="rect">
              <a:avLst/>
            </a:prstGeom>
            <a:solidFill>
              <a:schemeClr val="accent4">
                <a:lumMod val="60000"/>
                <a:lumOff val="40000"/>
              </a:schemeClr>
            </a:solidFill>
            <a:ln>
              <a:solidFill>
                <a:schemeClr val="accent4">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400" dirty="0" smtClean="0">
                  <a:latin typeface="Lato Black"/>
                  <a:cs typeface="Lato Black"/>
                </a:rPr>
                <a:t>CTR</a:t>
              </a:r>
              <a:endParaRPr lang="en-US" sz="2400" i="1" baseline="-25000" dirty="0">
                <a:latin typeface="Lato Black"/>
                <a:cs typeface="Lato Black"/>
              </a:endParaRPr>
            </a:p>
          </p:txBody>
        </p:sp>
        <p:sp>
          <p:nvSpPr>
            <p:cNvPr id="9" name="Rectangle 8"/>
            <p:cNvSpPr/>
            <p:nvPr/>
          </p:nvSpPr>
          <p:spPr>
            <a:xfrm>
              <a:off x="6687772" y="2279257"/>
              <a:ext cx="560730" cy="476108"/>
            </a:xfrm>
            <a:prstGeom prst="rect">
              <a:avLst/>
            </a:prstGeom>
            <a:solidFill>
              <a:schemeClr val="bg2">
                <a:lumMod val="5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Lato Black"/>
                  <a:cs typeface="Lato Black"/>
                </a:rPr>
                <a:t>B</a:t>
              </a:r>
              <a:r>
                <a:rPr lang="en-US" sz="2400" i="1" baseline="-25000" dirty="0" smtClean="0">
                  <a:latin typeface="Lato Black"/>
                  <a:cs typeface="Lato Black"/>
                </a:rPr>
                <a:t>K</a:t>
              </a:r>
              <a:endParaRPr lang="en-US" sz="2400" i="1" baseline="-25000" dirty="0">
                <a:latin typeface="Lato Black"/>
                <a:cs typeface="Lato Black"/>
              </a:endParaRPr>
            </a:p>
          </p:txBody>
        </p:sp>
      </p:grpSp>
      <p:sp>
        <p:nvSpPr>
          <p:cNvPr id="10" name="Rectangle 9"/>
          <p:cNvSpPr/>
          <p:nvPr/>
        </p:nvSpPr>
        <p:spPr>
          <a:xfrm>
            <a:off x="3697386" y="2256320"/>
            <a:ext cx="848198" cy="497957"/>
          </a:xfrm>
          <a:prstGeom prst="rect">
            <a:avLst/>
          </a:prstGeom>
          <a:solidFill>
            <a:schemeClr val="accent6">
              <a:lumMod val="60000"/>
              <a:lumOff val="40000"/>
            </a:schemeClr>
          </a:solidFill>
          <a:ln>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i="1" dirty="0" smtClean="0">
                <a:latin typeface="Lato Black"/>
                <a:cs typeface="Lato Black"/>
              </a:rPr>
              <a:t>$</a:t>
            </a:r>
            <a:endParaRPr lang="en-US" sz="2400" i="1" baseline="-25000" dirty="0">
              <a:latin typeface="Lato Black"/>
              <a:cs typeface="Lato Black"/>
            </a:endParaRPr>
          </a:p>
        </p:txBody>
      </p:sp>
      <p:sp>
        <p:nvSpPr>
          <p:cNvPr id="13" name="Rectangle 12"/>
          <p:cNvSpPr/>
          <p:nvPr/>
        </p:nvSpPr>
        <p:spPr>
          <a:xfrm>
            <a:off x="7906519" y="2267244"/>
            <a:ext cx="560730" cy="476108"/>
          </a:xfrm>
          <a:prstGeom prst="rect">
            <a:avLst/>
          </a:prstGeom>
          <a:solidFill>
            <a:schemeClr val="bg2">
              <a:lumMod val="5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Lato Black"/>
                <a:cs typeface="Lato Black"/>
              </a:rPr>
              <a:t>B</a:t>
            </a:r>
            <a:r>
              <a:rPr lang="en-US" sz="2400" i="1" baseline="-25000" dirty="0" smtClean="0">
                <a:latin typeface="Lato Black"/>
                <a:cs typeface="Lato Black"/>
              </a:rPr>
              <a:t>K</a:t>
            </a:r>
            <a:endParaRPr lang="en-US" sz="2400" i="1" baseline="-25000" dirty="0">
              <a:latin typeface="Lato Black"/>
              <a:cs typeface="Lato Black"/>
            </a:endParaRPr>
          </a:p>
        </p:txBody>
      </p:sp>
      <p:sp>
        <p:nvSpPr>
          <p:cNvPr id="14" name="Rectangle 13"/>
          <p:cNvSpPr/>
          <p:nvPr/>
        </p:nvSpPr>
        <p:spPr>
          <a:xfrm>
            <a:off x="9291378" y="2267244"/>
            <a:ext cx="560730" cy="476108"/>
          </a:xfrm>
          <a:prstGeom prst="rect">
            <a:avLst/>
          </a:prstGeom>
          <a:solidFill>
            <a:schemeClr val="tx2">
              <a:lumMod val="60000"/>
              <a:lumOff val="40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400" i="1" dirty="0">
                <a:latin typeface="Lato Black" panose="020F0502020204030203" pitchFamily="34" charset="0"/>
                <a:ea typeface="Lato Black" panose="020F0502020204030203" pitchFamily="34" charset="0"/>
                <a:cs typeface="Lato Black" panose="020F0502020204030203" pitchFamily="34" charset="0"/>
              </a:rPr>
              <a:t>Π</a:t>
            </a:r>
            <a:endParaRPr lang="en-US" sz="2400" i="1" baseline="-25000" dirty="0">
              <a:latin typeface="Lato Black" panose="020F0502020204030203" pitchFamily="34" charset="0"/>
              <a:ea typeface="Lato Black" panose="020F0502020204030203" pitchFamily="34" charset="0"/>
              <a:cs typeface="Lato Black" panose="020F0502020204030203" pitchFamily="34" charset="0"/>
            </a:endParaRPr>
          </a:p>
        </p:txBody>
      </p:sp>
    </p:spTree>
    <p:extLst>
      <p:ext uri="{BB962C8B-B14F-4D97-AF65-F5344CB8AC3E}">
        <p14:creationId xmlns:p14="http://schemas.microsoft.com/office/powerpoint/2010/main" val="8971042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Visualizing the reduction</a:t>
            </a:r>
            <a:endParaRPr lang="en-US" dirty="0"/>
          </a:p>
        </p:txBody>
      </p:sp>
      <p:sp>
        <p:nvSpPr>
          <p:cNvPr id="3" name="Text Placeholder 2"/>
          <p:cNvSpPr>
            <a:spLocks noGrp="1"/>
          </p:cNvSpPr>
          <p:nvPr>
            <p:ph type="body" idx="1"/>
          </p:nvPr>
        </p:nvSpPr>
        <p:spPr/>
        <p:txBody>
          <a:bodyPr/>
          <a:lstStyle/>
          <a:p>
            <a:r>
              <a:rPr lang="en-US" dirty="0"/>
              <a:t>If we begin with</a:t>
            </a:r>
            <a:r>
              <a:rPr lang="en-US" dirty="0" smtClean="0"/>
              <a:t>:</a:t>
            </a:r>
            <a:endParaRPr lang="en-US" dirty="0"/>
          </a:p>
        </p:txBody>
      </p:sp>
      <p:sp>
        <p:nvSpPr>
          <p:cNvPr id="4" name="Content Placeholder 3"/>
          <p:cNvSpPr>
            <a:spLocks noGrp="1"/>
          </p:cNvSpPr>
          <p:nvPr>
            <p:ph sz="half" idx="2"/>
          </p:nvPr>
        </p:nvSpPr>
        <p:spPr/>
        <p:txBody>
          <a:bodyPr/>
          <a:lstStyle/>
          <a:p>
            <a:pPr marL="0" lvl="0" indent="0">
              <a:spcBef>
                <a:spcPts val="1200"/>
              </a:spcBef>
              <a:buNone/>
            </a:pPr>
            <a:r>
              <a:rPr lang="en-US" dirty="0" smtClean="0">
                <a:latin typeface="+mn-lt"/>
              </a:rPr>
              <a:t>An adversary </a:t>
            </a:r>
            <a:r>
              <a:rPr lang="en-US" i="1" dirty="0" smtClean="0">
                <a:latin typeface="+mj-lt"/>
              </a:rPr>
              <a:t>A</a:t>
            </a:r>
            <a:r>
              <a:rPr lang="en-US" baseline="-25000" dirty="0" smtClean="0">
                <a:latin typeface="+mj-lt"/>
              </a:rPr>
              <a:t>CTR</a:t>
            </a:r>
            <a:r>
              <a:rPr lang="en-US" dirty="0" smtClean="0">
                <a:latin typeface="+mn-lt"/>
              </a:rPr>
              <a:t> who can distinguish</a:t>
            </a:r>
          </a:p>
          <a:p>
            <a:pPr marL="0" lvl="0" indent="0" algn="ctr">
              <a:spcBef>
                <a:spcPts val="1200"/>
              </a:spcBef>
              <a:buNone/>
            </a:pPr>
            <a:r>
              <a:rPr lang="en-US" dirty="0" smtClean="0">
                <a:latin typeface="+mn-lt"/>
              </a:rPr>
              <a:t>from</a:t>
            </a:r>
          </a:p>
        </p:txBody>
      </p:sp>
      <p:sp>
        <p:nvSpPr>
          <p:cNvPr id="5" name="Text Placeholder 4"/>
          <p:cNvSpPr>
            <a:spLocks noGrp="1"/>
          </p:cNvSpPr>
          <p:nvPr>
            <p:ph type="body" sz="quarter" idx="3"/>
          </p:nvPr>
        </p:nvSpPr>
        <p:spPr/>
        <p:txBody>
          <a:bodyPr/>
          <a:lstStyle/>
          <a:p>
            <a:r>
              <a:rPr lang="en-US" dirty="0"/>
              <a:t>Then we can construct</a:t>
            </a:r>
            <a:r>
              <a:rPr lang="en-US" dirty="0" smtClean="0"/>
              <a:t>:</a:t>
            </a:r>
            <a:endParaRPr lang="en-US" dirty="0"/>
          </a:p>
        </p:txBody>
      </p:sp>
      <p:sp>
        <p:nvSpPr>
          <p:cNvPr id="6" name="Content Placeholder 5"/>
          <p:cNvSpPr>
            <a:spLocks noGrp="1"/>
          </p:cNvSpPr>
          <p:nvPr>
            <p:ph sz="quarter" idx="4"/>
          </p:nvPr>
        </p:nvSpPr>
        <p:spPr/>
        <p:txBody>
          <a:bodyPr/>
          <a:lstStyle/>
          <a:p>
            <a:pPr marL="0" lvl="0" indent="0">
              <a:spcBef>
                <a:spcPts val="1200"/>
              </a:spcBef>
              <a:buNone/>
            </a:pPr>
            <a:r>
              <a:rPr lang="en-US" dirty="0">
                <a:solidFill>
                  <a:prstClr val="black"/>
                </a:solidFill>
                <a:latin typeface="Lato"/>
              </a:rPr>
              <a:t>An adversary </a:t>
            </a:r>
            <a:r>
              <a:rPr lang="en-US" i="1" dirty="0" smtClean="0">
                <a:solidFill>
                  <a:prstClr val="black"/>
                </a:solidFill>
                <a:latin typeface="Lato Heavy"/>
              </a:rPr>
              <a:t>A</a:t>
            </a:r>
            <a:r>
              <a:rPr lang="en-US" baseline="-25000" dirty="0" smtClean="0">
                <a:solidFill>
                  <a:prstClr val="black"/>
                </a:solidFill>
                <a:latin typeface="Lato Heavy"/>
              </a:rPr>
              <a:t>BC</a:t>
            </a:r>
            <a:r>
              <a:rPr lang="en-US" dirty="0" smtClean="0">
                <a:solidFill>
                  <a:prstClr val="black"/>
                </a:solidFill>
                <a:latin typeface="Lato"/>
              </a:rPr>
              <a:t> </a:t>
            </a:r>
            <a:r>
              <a:rPr lang="en-US" dirty="0">
                <a:solidFill>
                  <a:prstClr val="black"/>
                </a:solidFill>
                <a:latin typeface="Lato"/>
              </a:rPr>
              <a:t>who can distinguish</a:t>
            </a:r>
          </a:p>
          <a:p>
            <a:pPr marL="0" lvl="0" indent="0" algn="ctr">
              <a:spcBef>
                <a:spcPts val="1200"/>
              </a:spcBef>
              <a:buNone/>
            </a:pPr>
            <a:r>
              <a:rPr lang="en-US" dirty="0" smtClean="0">
                <a:solidFill>
                  <a:prstClr val="black"/>
                </a:solidFill>
                <a:latin typeface="Lato"/>
              </a:rPr>
              <a:t>from</a:t>
            </a:r>
            <a:endParaRPr lang="en-US" dirty="0">
              <a:solidFill>
                <a:prstClr val="black"/>
              </a:solidFill>
              <a:latin typeface="Lato"/>
            </a:endParaRPr>
          </a:p>
        </p:txBody>
      </p:sp>
      <p:grpSp>
        <p:nvGrpSpPr>
          <p:cNvPr id="7" name="Group 6"/>
          <p:cNvGrpSpPr/>
          <p:nvPr/>
        </p:nvGrpSpPr>
        <p:grpSpPr>
          <a:xfrm>
            <a:off x="1509777" y="2236488"/>
            <a:ext cx="1353167" cy="537620"/>
            <a:chOff x="5945530" y="2257500"/>
            <a:chExt cx="1353167" cy="537620"/>
          </a:xfrm>
        </p:grpSpPr>
        <p:sp>
          <p:nvSpPr>
            <p:cNvPr id="8" name="Rectangle 7"/>
            <p:cNvSpPr/>
            <p:nvPr/>
          </p:nvSpPr>
          <p:spPr>
            <a:xfrm>
              <a:off x="5945530" y="2257500"/>
              <a:ext cx="1353167" cy="537620"/>
            </a:xfrm>
            <a:prstGeom prst="rect">
              <a:avLst/>
            </a:prstGeom>
            <a:solidFill>
              <a:schemeClr val="accent4">
                <a:lumMod val="60000"/>
                <a:lumOff val="40000"/>
              </a:schemeClr>
            </a:solidFill>
            <a:ln>
              <a:solidFill>
                <a:schemeClr val="accent4">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400" dirty="0" smtClean="0">
                  <a:latin typeface="Lato Black"/>
                  <a:cs typeface="Lato Black"/>
                </a:rPr>
                <a:t>CTR</a:t>
              </a:r>
              <a:endParaRPr lang="en-US" sz="2400" i="1" baseline="-25000" dirty="0">
                <a:latin typeface="Lato Black"/>
                <a:cs typeface="Lato Black"/>
              </a:endParaRPr>
            </a:p>
          </p:txBody>
        </p:sp>
        <p:sp>
          <p:nvSpPr>
            <p:cNvPr id="9" name="Rectangle 8"/>
            <p:cNvSpPr/>
            <p:nvPr/>
          </p:nvSpPr>
          <p:spPr>
            <a:xfrm>
              <a:off x="6687772" y="2279257"/>
              <a:ext cx="560730" cy="476108"/>
            </a:xfrm>
            <a:prstGeom prst="rect">
              <a:avLst/>
            </a:prstGeom>
            <a:solidFill>
              <a:schemeClr val="bg2">
                <a:lumMod val="5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Lato Black"/>
                  <a:cs typeface="Lato Black"/>
                </a:rPr>
                <a:t>B</a:t>
              </a:r>
              <a:r>
                <a:rPr lang="en-US" sz="2400" i="1" baseline="-25000" dirty="0" smtClean="0">
                  <a:latin typeface="Lato Black"/>
                  <a:cs typeface="Lato Black"/>
                </a:rPr>
                <a:t>K</a:t>
              </a:r>
              <a:endParaRPr lang="en-US" sz="2400" i="1" baseline="-25000" dirty="0">
                <a:latin typeface="Lato Black"/>
                <a:cs typeface="Lato Black"/>
              </a:endParaRPr>
            </a:p>
          </p:txBody>
        </p:sp>
      </p:grpSp>
      <p:sp>
        <p:nvSpPr>
          <p:cNvPr id="10" name="Rectangle 9"/>
          <p:cNvSpPr/>
          <p:nvPr/>
        </p:nvSpPr>
        <p:spPr>
          <a:xfrm>
            <a:off x="3697386" y="2256320"/>
            <a:ext cx="848198" cy="497957"/>
          </a:xfrm>
          <a:prstGeom prst="rect">
            <a:avLst/>
          </a:prstGeom>
          <a:solidFill>
            <a:schemeClr val="accent6">
              <a:lumMod val="60000"/>
              <a:lumOff val="40000"/>
            </a:schemeClr>
          </a:solidFill>
          <a:ln>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i="1" dirty="0" smtClean="0">
                <a:latin typeface="Lato Black"/>
                <a:cs typeface="Lato Black"/>
              </a:rPr>
              <a:t>$</a:t>
            </a:r>
            <a:endParaRPr lang="en-US" sz="2400" i="1" baseline="-25000" dirty="0">
              <a:latin typeface="Lato Black"/>
              <a:cs typeface="Lato Black"/>
            </a:endParaRPr>
          </a:p>
        </p:txBody>
      </p:sp>
      <p:sp>
        <p:nvSpPr>
          <p:cNvPr id="13" name="Rectangle 12"/>
          <p:cNvSpPr/>
          <p:nvPr/>
        </p:nvSpPr>
        <p:spPr>
          <a:xfrm>
            <a:off x="7906519" y="2267244"/>
            <a:ext cx="560730" cy="476108"/>
          </a:xfrm>
          <a:prstGeom prst="rect">
            <a:avLst/>
          </a:prstGeom>
          <a:solidFill>
            <a:schemeClr val="bg2">
              <a:lumMod val="5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Lato Black"/>
                <a:cs typeface="Lato Black"/>
              </a:rPr>
              <a:t>B</a:t>
            </a:r>
            <a:r>
              <a:rPr lang="en-US" sz="2400" i="1" baseline="-25000" dirty="0" smtClean="0">
                <a:latin typeface="Lato Black"/>
                <a:cs typeface="Lato Black"/>
              </a:rPr>
              <a:t>K</a:t>
            </a:r>
            <a:endParaRPr lang="en-US" sz="2400" i="1" baseline="-25000" dirty="0">
              <a:latin typeface="Lato Black"/>
              <a:cs typeface="Lato Black"/>
            </a:endParaRPr>
          </a:p>
        </p:txBody>
      </p:sp>
      <p:sp>
        <p:nvSpPr>
          <p:cNvPr id="14" name="Rectangle 13"/>
          <p:cNvSpPr/>
          <p:nvPr/>
        </p:nvSpPr>
        <p:spPr>
          <a:xfrm>
            <a:off x="9291378" y="2267244"/>
            <a:ext cx="560730" cy="476108"/>
          </a:xfrm>
          <a:prstGeom prst="rect">
            <a:avLst/>
          </a:prstGeom>
          <a:solidFill>
            <a:schemeClr val="tx2">
              <a:lumMod val="60000"/>
              <a:lumOff val="40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400" i="1" dirty="0" smtClean="0">
                <a:latin typeface="Lato Black" panose="020F0502020204030203" pitchFamily="34" charset="0"/>
                <a:ea typeface="Lato Black" panose="020F0502020204030203" pitchFamily="34" charset="0"/>
                <a:cs typeface="Lato Black" panose="020F0502020204030203" pitchFamily="34" charset="0"/>
              </a:rPr>
              <a:t>Π</a:t>
            </a:r>
            <a:endParaRPr lang="en-US" sz="2400" i="1" baseline="-25000" dirty="0">
              <a:latin typeface="Lato Black" panose="020F0502020204030203" pitchFamily="34" charset="0"/>
              <a:ea typeface="Lato Black" panose="020F0502020204030203" pitchFamily="34" charset="0"/>
              <a:cs typeface="Lato Black" panose="020F0502020204030203" pitchFamily="34" charset="0"/>
            </a:endParaRPr>
          </a:p>
        </p:txBody>
      </p:sp>
      <p:sp>
        <p:nvSpPr>
          <p:cNvPr id="11" name="Rectangle 10"/>
          <p:cNvSpPr/>
          <p:nvPr/>
        </p:nvSpPr>
        <p:spPr>
          <a:xfrm>
            <a:off x="465365" y="1298121"/>
            <a:ext cx="11117036" cy="1643113"/>
          </a:xfrm>
          <a:prstGeom prst="rect">
            <a:avLst/>
          </a:prstGeom>
          <a:solidFill>
            <a:schemeClr val="bg1">
              <a:alpha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ounded Rectangle 11"/>
          <p:cNvSpPr/>
          <p:nvPr/>
        </p:nvSpPr>
        <p:spPr>
          <a:xfrm>
            <a:off x="1058030" y="3223587"/>
            <a:ext cx="2257339" cy="333234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dirty="0"/>
              <a:t>adversary </a:t>
            </a:r>
            <a:r>
              <a:rPr lang="en-US" sz="3600" i="1" dirty="0">
                <a:latin typeface="+mj-lt"/>
              </a:rPr>
              <a:t>A</a:t>
            </a:r>
            <a:r>
              <a:rPr lang="en-US" sz="3600" baseline="-25000" dirty="0">
                <a:latin typeface="+mj-lt"/>
              </a:rPr>
              <a:t>CTR</a:t>
            </a:r>
            <a:endParaRPr lang="en-US" sz="3600" dirty="0">
              <a:latin typeface="+mj-lt"/>
            </a:endParaRPr>
          </a:p>
        </p:txBody>
      </p:sp>
      <p:grpSp>
        <p:nvGrpSpPr>
          <p:cNvPr id="39" name="Group 38"/>
          <p:cNvGrpSpPr/>
          <p:nvPr/>
        </p:nvGrpSpPr>
        <p:grpSpPr>
          <a:xfrm>
            <a:off x="4385568" y="3643743"/>
            <a:ext cx="1353167" cy="1659281"/>
            <a:chOff x="6023882" y="4135540"/>
            <a:chExt cx="1353167" cy="1659281"/>
          </a:xfrm>
        </p:grpSpPr>
        <p:grpSp>
          <p:nvGrpSpPr>
            <p:cNvPr id="15" name="Group 14"/>
            <p:cNvGrpSpPr/>
            <p:nvPr/>
          </p:nvGrpSpPr>
          <p:grpSpPr>
            <a:xfrm>
              <a:off x="6023882" y="4135540"/>
              <a:ext cx="1353167" cy="537620"/>
              <a:chOff x="5945530" y="2257500"/>
              <a:chExt cx="1353167" cy="537620"/>
            </a:xfrm>
          </p:grpSpPr>
          <p:sp>
            <p:nvSpPr>
              <p:cNvPr id="16" name="Rectangle 15"/>
              <p:cNvSpPr/>
              <p:nvPr/>
            </p:nvSpPr>
            <p:spPr>
              <a:xfrm>
                <a:off x="5945530" y="2257500"/>
                <a:ext cx="1353167" cy="537620"/>
              </a:xfrm>
              <a:prstGeom prst="rect">
                <a:avLst/>
              </a:prstGeom>
              <a:solidFill>
                <a:schemeClr val="accent4">
                  <a:lumMod val="60000"/>
                  <a:lumOff val="40000"/>
                </a:schemeClr>
              </a:solidFill>
              <a:ln>
                <a:solidFill>
                  <a:schemeClr val="accent4">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400" dirty="0" smtClean="0">
                    <a:latin typeface="Lato Black"/>
                    <a:cs typeface="Lato Black"/>
                  </a:rPr>
                  <a:t>CTR</a:t>
                </a:r>
                <a:endParaRPr lang="en-US" sz="2400" i="1" baseline="-25000" dirty="0">
                  <a:latin typeface="Lato Black"/>
                  <a:cs typeface="Lato Black"/>
                </a:endParaRPr>
              </a:p>
            </p:txBody>
          </p:sp>
          <p:sp>
            <p:nvSpPr>
              <p:cNvPr id="17" name="Rectangle 16"/>
              <p:cNvSpPr/>
              <p:nvPr/>
            </p:nvSpPr>
            <p:spPr>
              <a:xfrm>
                <a:off x="6687772" y="2279257"/>
                <a:ext cx="560730" cy="476108"/>
              </a:xfrm>
              <a:prstGeom prst="rect">
                <a:avLst/>
              </a:prstGeom>
              <a:solidFill>
                <a:schemeClr val="bg2">
                  <a:lumMod val="5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Lato Black"/>
                    <a:cs typeface="Lato Black"/>
                  </a:rPr>
                  <a:t>B</a:t>
                </a:r>
                <a:r>
                  <a:rPr lang="en-US" sz="2400" i="1" baseline="-25000" dirty="0" smtClean="0">
                    <a:latin typeface="Lato Black"/>
                    <a:cs typeface="Lato Black"/>
                  </a:rPr>
                  <a:t>K</a:t>
                </a:r>
                <a:endParaRPr lang="en-US" sz="2400" i="1" baseline="-25000" dirty="0">
                  <a:latin typeface="Lato Black"/>
                  <a:cs typeface="Lato Black"/>
                </a:endParaRPr>
              </a:p>
            </p:txBody>
          </p:sp>
        </p:grpSp>
        <p:sp>
          <p:nvSpPr>
            <p:cNvPr id="18" name="Rectangle 17"/>
            <p:cNvSpPr/>
            <p:nvPr/>
          </p:nvSpPr>
          <p:spPr>
            <a:xfrm>
              <a:off x="6276366" y="5296864"/>
              <a:ext cx="848198" cy="497957"/>
            </a:xfrm>
            <a:prstGeom prst="rect">
              <a:avLst/>
            </a:prstGeom>
            <a:solidFill>
              <a:schemeClr val="accent6">
                <a:lumMod val="60000"/>
                <a:lumOff val="40000"/>
              </a:schemeClr>
            </a:solidFill>
            <a:ln>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i="1" dirty="0" smtClean="0">
                  <a:latin typeface="Lato Black"/>
                  <a:cs typeface="Lato Black"/>
                </a:rPr>
                <a:t>$</a:t>
              </a:r>
              <a:endParaRPr lang="en-US" sz="2400" i="1" baseline="-25000" dirty="0">
                <a:latin typeface="Lato Black"/>
                <a:cs typeface="Lato Black"/>
              </a:endParaRPr>
            </a:p>
          </p:txBody>
        </p:sp>
        <p:sp>
          <p:nvSpPr>
            <p:cNvPr id="19" name="TextBox 18"/>
            <p:cNvSpPr txBox="1"/>
            <p:nvPr/>
          </p:nvSpPr>
          <p:spPr>
            <a:xfrm>
              <a:off x="6440618" y="4723402"/>
              <a:ext cx="519694" cy="523220"/>
            </a:xfrm>
            <a:prstGeom prst="rect">
              <a:avLst/>
            </a:prstGeom>
            <a:noFill/>
          </p:spPr>
          <p:txBody>
            <a:bodyPr wrap="none" rtlCol="0">
              <a:spAutoFit/>
            </a:bodyPr>
            <a:lstStyle/>
            <a:p>
              <a:r>
                <a:rPr lang="en-US" sz="2800" dirty="0" smtClean="0"/>
                <a:t>or</a:t>
              </a:r>
              <a:endParaRPr lang="en-US" sz="2800" dirty="0"/>
            </a:p>
          </p:txBody>
        </p:sp>
      </p:grpSp>
      <p:grpSp>
        <p:nvGrpSpPr>
          <p:cNvPr id="27" name="Group 26"/>
          <p:cNvGrpSpPr/>
          <p:nvPr/>
        </p:nvGrpSpPr>
        <p:grpSpPr>
          <a:xfrm>
            <a:off x="3375064" y="3329055"/>
            <a:ext cx="962123" cy="463590"/>
            <a:chOff x="4077186" y="4339893"/>
            <a:chExt cx="962123" cy="463590"/>
          </a:xfrm>
        </p:grpSpPr>
        <p:cxnSp>
          <p:nvCxnSpPr>
            <p:cNvPr id="22" name="Straight Arrow Connector 21"/>
            <p:cNvCxnSpPr/>
            <p:nvPr/>
          </p:nvCxnSpPr>
          <p:spPr>
            <a:xfrm>
              <a:off x="4121485" y="4803483"/>
              <a:ext cx="829656" cy="0"/>
            </a:xfrm>
            <a:prstGeom prst="straightConnector1">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4077186" y="4339893"/>
              <a:ext cx="962123" cy="461665"/>
            </a:xfrm>
            <a:prstGeom prst="rect">
              <a:avLst/>
            </a:prstGeom>
            <a:noFill/>
          </p:spPr>
          <p:txBody>
            <a:bodyPr wrap="none" rtlCol="0">
              <a:spAutoFit/>
            </a:bodyPr>
            <a:lstStyle/>
            <a:p>
              <a:r>
                <a:rPr lang="en-US" sz="2400" i="1" dirty="0" smtClean="0"/>
                <a:t>P</a:t>
              </a:r>
              <a:r>
                <a:rPr lang="en-US" sz="2400" baseline="30000" dirty="0" smtClean="0"/>
                <a:t>1</a:t>
              </a:r>
              <a:r>
                <a:rPr lang="en-US" sz="2400" dirty="0" smtClean="0"/>
                <a:t>,</a:t>
              </a:r>
              <a:r>
                <a:rPr lang="en-US" sz="2400" baseline="30000" dirty="0" smtClean="0"/>
                <a:t> </a:t>
              </a:r>
              <a:r>
                <a:rPr lang="en-US" sz="2400" i="1" dirty="0" smtClean="0"/>
                <a:t>N</a:t>
              </a:r>
              <a:r>
                <a:rPr lang="en-US" sz="2400" baseline="30000" dirty="0" smtClean="0"/>
                <a:t>1</a:t>
              </a:r>
              <a:endParaRPr lang="en-US" sz="2400" baseline="30000" dirty="0"/>
            </a:p>
          </p:txBody>
        </p:sp>
      </p:grpSp>
      <p:grpSp>
        <p:nvGrpSpPr>
          <p:cNvPr id="28" name="Group 27"/>
          <p:cNvGrpSpPr/>
          <p:nvPr/>
        </p:nvGrpSpPr>
        <p:grpSpPr>
          <a:xfrm>
            <a:off x="3419363" y="4029960"/>
            <a:ext cx="829656" cy="461665"/>
            <a:chOff x="4121485" y="5040798"/>
            <a:chExt cx="829656" cy="461665"/>
          </a:xfrm>
        </p:grpSpPr>
        <p:cxnSp>
          <p:nvCxnSpPr>
            <p:cNvPr id="24" name="Straight Arrow Connector 23"/>
            <p:cNvCxnSpPr/>
            <p:nvPr/>
          </p:nvCxnSpPr>
          <p:spPr>
            <a:xfrm flipH="1">
              <a:off x="4121485" y="5050536"/>
              <a:ext cx="829656" cy="0"/>
            </a:xfrm>
            <a:prstGeom prst="straightConnector1">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4266704" y="5040798"/>
              <a:ext cx="495649" cy="461665"/>
            </a:xfrm>
            <a:prstGeom prst="rect">
              <a:avLst/>
            </a:prstGeom>
            <a:noFill/>
          </p:spPr>
          <p:txBody>
            <a:bodyPr wrap="none" rtlCol="0">
              <a:spAutoFit/>
            </a:bodyPr>
            <a:lstStyle/>
            <a:p>
              <a:r>
                <a:rPr lang="en-US" sz="2400" i="1" dirty="0" smtClean="0"/>
                <a:t>C</a:t>
              </a:r>
              <a:r>
                <a:rPr lang="en-US" sz="2400" baseline="30000" dirty="0" smtClean="0"/>
                <a:t>1</a:t>
              </a:r>
              <a:endParaRPr lang="en-US" sz="2400" baseline="30000" dirty="0"/>
            </a:p>
          </p:txBody>
        </p:sp>
      </p:grpSp>
      <p:grpSp>
        <p:nvGrpSpPr>
          <p:cNvPr id="29" name="Group 28"/>
          <p:cNvGrpSpPr/>
          <p:nvPr/>
        </p:nvGrpSpPr>
        <p:grpSpPr>
          <a:xfrm>
            <a:off x="3387254" y="4426051"/>
            <a:ext cx="936475" cy="472396"/>
            <a:chOff x="4067441" y="4331087"/>
            <a:chExt cx="936475" cy="472396"/>
          </a:xfrm>
        </p:grpSpPr>
        <p:cxnSp>
          <p:nvCxnSpPr>
            <p:cNvPr id="30" name="Straight Arrow Connector 29"/>
            <p:cNvCxnSpPr/>
            <p:nvPr/>
          </p:nvCxnSpPr>
          <p:spPr>
            <a:xfrm>
              <a:off x="4121485" y="4803483"/>
              <a:ext cx="829656" cy="0"/>
            </a:xfrm>
            <a:prstGeom prst="straightConnector1">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4067441" y="4331087"/>
              <a:ext cx="936475" cy="461665"/>
            </a:xfrm>
            <a:prstGeom prst="rect">
              <a:avLst/>
            </a:prstGeom>
            <a:noFill/>
          </p:spPr>
          <p:txBody>
            <a:bodyPr wrap="none" rtlCol="0">
              <a:spAutoFit/>
            </a:bodyPr>
            <a:lstStyle/>
            <a:p>
              <a:r>
                <a:rPr lang="en-US" sz="2400" i="1" dirty="0" smtClean="0"/>
                <a:t>P</a:t>
              </a:r>
              <a:r>
                <a:rPr lang="en-US" sz="2400" baseline="30000" dirty="0" smtClean="0"/>
                <a:t>2</a:t>
              </a:r>
              <a:r>
                <a:rPr lang="en-US" sz="2400" dirty="0" smtClean="0"/>
                <a:t>,</a:t>
              </a:r>
              <a:r>
                <a:rPr lang="en-US" sz="2400" baseline="30000" dirty="0" smtClean="0"/>
                <a:t> </a:t>
              </a:r>
              <a:r>
                <a:rPr lang="en-US" sz="2400" i="1" dirty="0" smtClean="0"/>
                <a:t>N</a:t>
              </a:r>
              <a:r>
                <a:rPr lang="en-US" sz="2400" baseline="30000" dirty="0" smtClean="0"/>
                <a:t>2</a:t>
              </a:r>
              <a:endParaRPr lang="en-US" sz="2400" baseline="30000" dirty="0"/>
            </a:p>
          </p:txBody>
        </p:sp>
      </p:grpSp>
      <p:grpSp>
        <p:nvGrpSpPr>
          <p:cNvPr id="32" name="Group 31"/>
          <p:cNvGrpSpPr/>
          <p:nvPr/>
        </p:nvGrpSpPr>
        <p:grpSpPr>
          <a:xfrm>
            <a:off x="3441298" y="5135762"/>
            <a:ext cx="829656" cy="461665"/>
            <a:chOff x="4121485" y="5040798"/>
            <a:chExt cx="829656" cy="461665"/>
          </a:xfrm>
        </p:grpSpPr>
        <p:cxnSp>
          <p:nvCxnSpPr>
            <p:cNvPr id="33" name="Straight Arrow Connector 32"/>
            <p:cNvCxnSpPr/>
            <p:nvPr/>
          </p:nvCxnSpPr>
          <p:spPr>
            <a:xfrm flipH="1">
              <a:off x="4121485" y="5050536"/>
              <a:ext cx="829656" cy="0"/>
            </a:xfrm>
            <a:prstGeom prst="straightConnector1">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4266704" y="5040798"/>
              <a:ext cx="495649" cy="461665"/>
            </a:xfrm>
            <a:prstGeom prst="rect">
              <a:avLst/>
            </a:prstGeom>
            <a:noFill/>
          </p:spPr>
          <p:txBody>
            <a:bodyPr wrap="none" rtlCol="0">
              <a:spAutoFit/>
            </a:bodyPr>
            <a:lstStyle/>
            <a:p>
              <a:r>
                <a:rPr lang="en-US" sz="2400" i="1" dirty="0" smtClean="0"/>
                <a:t>C</a:t>
              </a:r>
              <a:r>
                <a:rPr lang="en-US" sz="2400" baseline="30000" dirty="0" smtClean="0"/>
                <a:t>2</a:t>
              </a:r>
              <a:endParaRPr lang="en-US" sz="2400" baseline="30000" dirty="0"/>
            </a:p>
          </p:txBody>
        </p:sp>
      </p:grpSp>
      <p:grpSp>
        <p:nvGrpSpPr>
          <p:cNvPr id="35" name="Group 34"/>
          <p:cNvGrpSpPr/>
          <p:nvPr/>
        </p:nvGrpSpPr>
        <p:grpSpPr>
          <a:xfrm>
            <a:off x="3316776" y="5987765"/>
            <a:ext cx="1583977" cy="463590"/>
            <a:chOff x="4121485" y="4339893"/>
            <a:chExt cx="829656" cy="463590"/>
          </a:xfrm>
        </p:grpSpPr>
        <p:cxnSp>
          <p:nvCxnSpPr>
            <p:cNvPr id="36" name="Straight Arrow Connector 35"/>
            <p:cNvCxnSpPr/>
            <p:nvPr/>
          </p:nvCxnSpPr>
          <p:spPr>
            <a:xfrm>
              <a:off x="4121485" y="4803483"/>
              <a:ext cx="829656" cy="0"/>
            </a:xfrm>
            <a:prstGeom prst="straightConnector1">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4264489" y="4339893"/>
              <a:ext cx="423338" cy="461665"/>
            </a:xfrm>
            <a:prstGeom prst="rect">
              <a:avLst/>
            </a:prstGeom>
            <a:noFill/>
          </p:spPr>
          <p:txBody>
            <a:bodyPr wrap="none" rtlCol="0">
              <a:spAutoFit/>
            </a:bodyPr>
            <a:lstStyle/>
            <a:p>
              <a:r>
                <a:rPr lang="en-US" sz="2400" dirty="0" smtClean="0"/>
                <a:t>bit </a:t>
              </a:r>
              <a:r>
                <a:rPr lang="en-US" sz="2400" i="1" dirty="0" smtClean="0">
                  <a:latin typeface="+mj-lt"/>
                </a:rPr>
                <a:t>b</a:t>
              </a:r>
              <a:endParaRPr lang="en-US" sz="2400" baseline="30000" dirty="0">
                <a:latin typeface="+mj-lt"/>
              </a:endParaRPr>
            </a:p>
          </p:txBody>
        </p:sp>
      </p:grpSp>
      <p:sp>
        <p:nvSpPr>
          <p:cNvPr id="38" name="TextBox 37"/>
          <p:cNvSpPr txBox="1"/>
          <p:nvPr/>
        </p:nvSpPr>
        <p:spPr>
          <a:xfrm rot="5400000">
            <a:off x="3691816" y="5538452"/>
            <a:ext cx="415498" cy="461665"/>
          </a:xfrm>
          <a:prstGeom prst="rect">
            <a:avLst/>
          </a:prstGeom>
          <a:noFill/>
        </p:spPr>
        <p:txBody>
          <a:bodyPr wrap="none" rtlCol="0">
            <a:spAutoFit/>
          </a:bodyPr>
          <a:lstStyle/>
          <a:p>
            <a:r>
              <a:rPr lang="en-US" sz="2400" i="1" dirty="0" smtClean="0"/>
              <a:t>…</a:t>
            </a:r>
            <a:endParaRPr lang="en-US" sz="2400" baseline="30000" dirty="0"/>
          </a:p>
        </p:txBody>
      </p:sp>
      <p:grpSp>
        <p:nvGrpSpPr>
          <p:cNvPr id="67" name="Group 66"/>
          <p:cNvGrpSpPr/>
          <p:nvPr/>
        </p:nvGrpSpPr>
        <p:grpSpPr>
          <a:xfrm>
            <a:off x="758668" y="3110596"/>
            <a:ext cx="8199218" cy="3535140"/>
            <a:chOff x="1509777" y="3322860"/>
            <a:chExt cx="8199218" cy="3535140"/>
          </a:xfrm>
        </p:grpSpPr>
        <p:sp>
          <p:nvSpPr>
            <p:cNvPr id="40" name="Rectangle 39"/>
            <p:cNvSpPr/>
            <p:nvPr/>
          </p:nvSpPr>
          <p:spPr>
            <a:xfrm>
              <a:off x="1509777" y="3322860"/>
              <a:ext cx="8199218" cy="353514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41" name="TextBox 40"/>
            <p:cNvSpPr txBox="1"/>
            <p:nvPr/>
          </p:nvSpPr>
          <p:spPr>
            <a:xfrm>
              <a:off x="7327514" y="4571091"/>
              <a:ext cx="1718740" cy="1077218"/>
            </a:xfrm>
            <a:prstGeom prst="rect">
              <a:avLst/>
            </a:prstGeom>
            <a:noFill/>
          </p:spPr>
          <p:txBody>
            <a:bodyPr wrap="none" rtlCol="0">
              <a:spAutoFit/>
            </a:bodyPr>
            <a:lstStyle/>
            <a:p>
              <a:pPr lvl="0" algn="ctr"/>
              <a:r>
                <a:rPr lang="en-US" sz="2800" dirty="0" smtClean="0"/>
                <a:t>adversary</a:t>
              </a:r>
            </a:p>
            <a:p>
              <a:pPr lvl="0" algn="ctr"/>
              <a:r>
                <a:rPr lang="en-US" sz="3600" i="1" dirty="0" smtClean="0">
                  <a:latin typeface="Lato Heavy"/>
                </a:rPr>
                <a:t>A</a:t>
              </a:r>
              <a:r>
                <a:rPr lang="en-US" sz="3600" baseline="-25000" dirty="0" smtClean="0">
                  <a:latin typeface="Lato Heavy"/>
                </a:rPr>
                <a:t>BC</a:t>
              </a:r>
              <a:endParaRPr lang="en-US" sz="3600" dirty="0">
                <a:latin typeface="Lato Heavy"/>
              </a:endParaRPr>
            </a:p>
          </p:txBody>
        </p:sp>
      </p:grpSp>
      <p:grpSp>
        <p:nvGrpSpPr>
          <p:cNvPr id="50" name="Group 49"/>
          <p:cNvGrpSpPr/>
          <p:nvPr/>
        </p:nvGrpSpPr>
        <p:grpSpPr>
          <a:xfrm>
            <a:off x="10092032" y="3697378"/>
            <a:ext cx="560730" cy="1588494"/>
            <a:chOff x="10674720" y="3967761"/>
            <a:chExt cx="560730" cy="1588494"/>
          </a:xfrm>
        </p:grpSpPr>
        <p:sp>
          <p:nvSpPr>
            <p:cNvPr id="47" name="TextBox 46"/>
            <p:cNvSpPr txBox="1"/>
            <p:nvPr/>
          </p:nvSpPr>
          <p:spPr>
            <a:xfrm>
              <a:off x="10695238" y="4500398"/>
              <a:ext cx="519694" cy="523220"/>
            </a:xfrm>
            <a:prstGeom prst="rect">
              <a:avLst/>
            </a:prstGeom>
            <a:noFill/>
          </p:spPr>
          <p:txBody>
            <a:bodyPr wrap="none" rtlCol="0">
              <a:spAutoFit/>
            </a:bodyPr>
            <a:lstStyle/>
            <a:p>
              <a:r>
                <a:rPr lang="en-US" sz="2800" dirty="0" smtClean="0"/>
                <a:t>or</a:t>
              </a:r>
              <a:endParaRPr lang="en-US" sz="2800" dirty="0"/>
            </a:p>
          </p:txBody>
        </p:sp>
        <p:sp>
          <p:nvSpPr>
            <p:cNvPr id="42" name="Rectangle 41"/>
            <p:cNvSpPr/>
            <p:nvPr/>
          </p:nvSpPr>
          <p:spPr>
            <a:xfrm>
              <a:off x="10674720" y="3967761"/>
              <a:ext cx="560730" cy="476108"/>
            </a:xfrm>
            <a:prstGeom prst="rect">
              <a:avLst/>
            </a:prstGeom>
            <a:solidFill>
              <a:schemeClr val="bg2">
                <a:lumMod val="5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Lato Black"/>
                  <a:cs typeface="Lato Black"/>
                </a:rPr>
                <a:t>B</a:t>
              </a:r>
              <a:r>
                <a:rPr lang="en-US" sz="2400" i="1" baseline="-25000" dirty="0" smtClean="0">
                  <a:latin typeface="Lato Black"/>
                  <a:cs typeface="Lato Black"/>
                </a:rPr>
                <a:t>K</a:t>
              </a:r>
              <a:endParaRPr lang="en-US" sz="2400" i="1" baseline="-25000" dirty="0">
                <a:latin typeface="Lato Black"/>
                <a:cs typeface="Lato Black"/>
              </a:endParaRPr>
            </a:p>
          </p:txBody>
        </p:sp>
        <p:sp>
          <p:nvSpPr>
            <p:cNvPr id="43" name="Rectangle 42"/>
            <p:cNvSpPr/>
            <p:nvPr/>
          </p:nvSpPr>
          <p:spPr>
            <a:xfrm>
              <a:off x="10674720" y="5080147"/>
              <a:ext cx="560730" cy="476108"/>
            </a:xfrm>
            <a:prstGeom prst="rect">
              <a:avLst/>
            </a:prstGeom>
            <a:solidFill>
              <a:schemeClr val="tx2">
                <a:lumMod val="60000"/>
                <a:lumOff val="40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400" i="1" dirty="0" smtClean="0">
                  <a:latin typeface="Lato Black" panose="020F0502020204030203" pitchFamily="34" charset="0"/>
                  <a:ea typeface="Lato Black" panose="020F0502020204030203" pitchFamily="34" charset="0"/>
                  <a:cs typeface="Lato Black" panose="020F0502020204030203" pitchFamily="34" charset="0"/>
                </a:rPr>
                <a:t>Π</a:t>
              </a:r>
              <a:endParaRPr lang="en-US" sz="2400" i="1" baseline="-25000" dirty="0">
                <a:latin typeface="Lato Black" panose="020F0502020204030203" pitchFamily="34" charset="0"/>
                <a:ea typeface="Lato Black" panose="020F0502020204030203" pitchFamily="34" charset="0"/>
                <a:cs typeface="Lato Black" panose="020F0502020204030203" pitchFamily="34" charset="0"/>
              </a:endParaRPr>
            </a:p>
          </p:txBody>
        </p:sp>
      </p:grpSp>
      <p:grpSp>
        <p:nvGrpSpPr>
          <p:cNvPr id="51" name="Group 50"/>
          <p:cNvGrpSpPr/>
          <p:nvPr/>
        </p:nvGrpSpPr>
        <p:grpSpPr>
          <a:xfrm>
            <a:off x="8957886" y="3327130"/>
            <a:ext cx="829656" cy="463590"/>
            <a:chOff x="4121485" y="4339893"/>
            <a:chExt cx="829656" cy="463590"/>
          </a:xfrm>
        </p:grpSpPr>
        <p:cxnSp>
          <p:nvCxnSpPr>
            <p:cNvPr id="52" name="Straight Arrow Connector 51"/>
            <p:cNvCxnSpPr/>
            <p:nvPr/>
          </p:nvCxnSpPr>
          <p:spPr>
            <a:xfrm>
              <a:off x="4121485" y="4803483"/>
              <a:ext cx="829656" cy="0"/>
            </a:xfrm>
            <a:prstGeom prst="straightConnector1">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53" name="TextBox 52"/>
            <p:cNvSpPr txBox="1"/>
            <p:nvPr/>
          </p:nvSpPr>
          <p:spPr>
            <a:xfrm>
              <a:off x="4264489" y="4339893"/>
              <a:ext cx="490840" cy="461665"/>
            </a:xfrm>
            <a:prstGeom prst="rect">
              <a:avLst/>
            </a:prstGeom>
            <a:noFill/>
          </p:spPr>
          <p:txBody>
            <a:bodyPr wrap="none" rtlCol="0">
              <a:spAutoFit/>
            </a:bodyPr>
            <a:lstStyle/>
            <a:p>
              <a:r>
                <a:rPr lang="en-US" sz="2400" i="1" dirty="0" smtClean="0"/>
                <a:t>X</a:t>
              </a:r>
              <a:r>
                <a:rPr lang="en-US" sz="2400" baseline="30000" dirty="0" smtClean="0"/>
                <a:t>1</a:t>
              </a:r>
              <a:endParaRPr lang="en-US" sz="2400" baseline="30000" dirty="0"/>
            </a:p>
          </p:txBody>
        </p:sp>
      </p:grpSp>
      <p:grpSp>
        <p:nvGrpSpPr>
          <p:cNvPr id="54" name="Group 53"/>
          <p:cNvGrpSpPr/>
          <p:nvPr/>
        </p:nvGrpSpPr>
        <p:grpSpPr>
          <a:xfrm>
            <a:off x="8957886" y="4028035"/>
            <a:ext cx="829656" cy="461665"/>
            <a:chOff x="4121485" y="5040798"/>
            <a:chExt cx="829656" cy="461665"/>
          </a:xfrm>
        </p:grpSpPr>
        <p:cxnSp>
          <p:nvCxnSpPr>
            <p:cNvPr id="55" name="Straight Arrow Connector 54"/>
            <p:cNvCxnSpPr/>
            <p:nvPr/>
          </p:nvCxnSpPr>
          <p:spPr>
            <a:xfrm flipH="1">
              <a:off x="4121485" y="5050536"/>
              <a:ext cx="829656" cy="0"/>
            </a:xfrm>
            <a:prstGeom prst="straightConnector1">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4266704" y="5040798"/>
              <a:ext cx="495649" cy="461665"/>
            </a:xfrm>
            <a:prstGeom prst="rect">
              <a:avLst/>
            </a:prstGeom>
            <a:noFill/>
          </p:spPr>
          <p:txBody>
            <a:bodyPr wrap="none" rtlCol="0">
              <a:spAutoFit/>
            </a:bodyPr>
            <a:lstStyle/>
            <a:p>
              <a:r>
                <a:rPr lang="en-US" sz="2400" i="1" dirty="0" smtClean="0"/>
                <a:t>Y</a:t>
              </a:r>
              <a:r>
                <a:rPr lang="en-US" sz="2400" baseline="30000" dirty="0" smtClean="0"/>
                <a:t>1</a:t>
              </a:r>
              <a:endParaRPr lang="en-US" sz="2400" baseline="30000" dirty="0"/>
            </a:p>
          </p:txBody>
        </p:sp>
      </p:grpSp>
      <p:grpSp>
        <p:nvGrpSpPr>
          <p:cNvPr id="57" name="Group 56"/>
          <p:cNvGrpSpPr/>
          <p:nvPr/>
        </p:nvGrpSpPr>
        <p:grpSpPr>
          <a:xfrm>
            <a:off x="8979821" y="4432932"/>
            <a:ext cx="829656" cy="463590"/>
            <a:chOff x="4121485" y="4339893"/>
            <a:chExt cx="829656" cy="463590"/>
          </a:xfrm>
        </p:grpSpPr>
        <p:cxnSp>
          <p:nvCxnSpPr>
            <p:cNvPr id="58" name="Straight Arrow Connector 57"/>
            <p:cNvCxnSpPr/>
            <p:nvPr/>
          </p:nvCxnSpPr>
          <p:spPr>
            <a:xfrm>
              <a:off x="4121485" y="4803483"/>
              <a:ext cx="829656" cy="0"/>
            </a:xfrm>
            <a:prstGeom prst="straightConnector1">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59" name="TextBox 58"/>
            <p:cNvSpPr txBox="1"/>
            <p:nvPr/>
          </p:nvSpPr>
          <p:spPr>
            <a:xfrm>
              <a:off x="4264489" y="4339893"/>
              <a:ext cx="490840" cy="461665"/>
            </a:xfrm>
            <a:prstGeom prst="rect">
              <a:avLst/>
            </a:prstGeom>
            <a:noFill/>
          </p:spPr>
          <p:txBody>
            <a:bodyPr wrap="none" rtlCol="0">
              <a:spAutoFit/>
            </a:bodyPr>
            <a:lstStyle/>
            <a:p>
              <a:r>
                <a:rPr lang="en-US" sz="2400" i="1" dirty="0" smtClean="0"/>
                <a:t>X</a:t>
              </a:r>
              <a:r>
                <a:rPr lang="en-US" sz="2400" baseline="30000" dirty="0" smtClean="0"/>
                <a:t>2</a:t>
              </a:r>
              <a:endParaRPr lang="en-US" sz="2400" baseline="30000" dirty="0"/>
            </a:p>
          </p:txBody>
        </p:sp>
      </p:grpSp>
      <p:grpSp>
        <p:nvGrpSpPr>
          <p:cNvPr id="60" name="Group 59"/>
          <p:cNvGrpSpPr/>
          <p:nvPr/>
        </p:nvGrpSpPr>
        <p:grpSpPr>
          <a:xfrm>
            <a:off x="8979821" y="5133837"/>
            <a:ext cx="829656" cy="461665"/>
            <a:chOff x="4121485" y="5040798"/>
            <a:chExt cx="829656" cy="461665"/>
          </a:xfrm>
        </p:grpSpPr>
        <p:cxnSp>
          <p:nvCxnSpPr>
            <p:cNvPr id="61" name="Straight Arrow Connector 60"/>
            <p:cNvCxnSpPr/>
            <p:nvPr/>
          </p:nvCxnSpPr>
          <p:spPr>
            <a:xfrm flipH="1">
              <a:off x="4121485" y="5050536"/>
              <a:ext cx="829656" cy="0"/>
            </a:xfrm>
            <a:prstGeom prst="straightConnector1">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62" name="TextBox 61"/>
            <p:cNvSpPr txBox="1"/>
            <p:nvPr/>
          </p:nvSpPr>
          <p:spPr>
            <a:xfrm>
              <a:off x="4266704" y="5040798"/>
              <a:ext cx="495649" cy="461665"/>
            </a:xfrm>
            <a:prstGeom prst="rect">
              <a:avLst/>
            </a:prstGeom>
            <a:noFill/>
          </p:spPr>
          <p:txBody>
            <a:bodyPr wrap="none" rtlCol="0">
              <a:spAutoFit/>
            </a:bodyPr>
            <a:lstStyle/>
            <a:p>
              <a:r>
                <a:rPr lang="en-US" sz="2400" i="1" dirty="0" smtClean="0"/>
                <a:t>Y</a:t>
              </a:r>
              <a:r>
                <a:rPr lang="en-US" sz="2400" baseline="30000" dirty="0" smtClean="0"/>
                <a:t>2</a:t>
              </a:r>
              <a:endParaRPr lang="en-US" sz="2400" baseline="30000" dirty="0"/>
            </a:p>
          </p:txBody>
        </p:sp>
      </p:grpSp>
      <p:grpSp>
        <p:nvGrpSpPr>
          <p:cNvPr id="63" name="Group 62"/>
          <p:cNvGrpSpPr/>
          <p:nvPr/>
        </p:nvGrpSpPr>
        <p:grpSpPr>
          <a:xfrm>
            <a:off x="8944507" y="5985840"/>
            <a:ext cx="1583977" cy="463590"/>
            <a:chOff x="4121485" y="4339893"/>
            <a:chExt cx="829656" cy="463590"/>
          </a:xfrm>
        </p:grpSpPr>
        <p:cxnSp>
          <p:nvCxnSpPr>
            <p:cNvPr id="64" name="Straight Arrow Connector 63"/>
            <p:cNvCxnSpPr/>
            <p:nvPr/>
          </p:nvCxnSpPr>
          <p:spPr>
            <a:xfrm>
              <a:off x="4121485" y="4803483"/>
              <a:ext cx="829656" cy="0"/>
            </a:xfrm>
            <a:prstGeom prst="straightConnector1">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4264489" y="4339893"/>
              <a:ext cx="445168" cy="461665"/>
            </a:xfrm>
            <a:prstGeom prst="rect">
              <a:avLst/>
            </a:prstGeom>
            <a:noFill/>
          </p:spPr>
          <p:txBody>
            <a:bodyPr wrap="none" rtlCol="0">
              <a:spAutoFit/>
            </a:bodyPr>
            <a:lstStyle/>
            <a:p>
              <a:r>
                <a:rPr lang="en-US" sz="2400" dirty="0" smtClean="0"/>
                <a:t>bit </a:t>
              </a:r>
              <a:r>
                <a:rPr lang="en-US" sz="2400" i="1" dirty="0" smtClean="0">
                  <a:latin typeface="+mj-lt"/>
                </a:rPr>
                <a:t>b</a:t>
              </a:r>
              <a:r>
                <a:rPr lang="en-US" sz="2400" dirty="0" smtClean="0">
                  <a:latin typeface="+mj-lt"/>
                </a:rPr>
                <a:t>’</a:t>
              </a:r>
              <a:endParaRPr lang="en-US" sz="2400" baseline="30000" dirty="0">
                <a:latin typeface="+mj-lt"/>
              </a:endParaRPr>
            </a:p>
          </p:txBody>
        </p:sp>
      </p:grpSp>
      <p:sp>
        <p:nvSpPr>
          <p:cNvPr id="66" name="TextBox 65"/>
          <p:cNvSpPr txBox="1"/>
          <p:nvPr/>
        </p:nvSpPr>
        <p:spPr>
          <a:xfrm rot="5400000">
            <a:off x="9230339" y="5536527"/>
            <a:ext cx="415498" cy="461665"/>
          </a:xfrm>
          <a:prstGeom prst="rect">
            <a:avLst/>
          </a:prstGeom>
          <a:noFill/>
        </p:spPr>
        <p:txBody>
          <a:bodyPr wrap="none" rtlCol="0">
            <a:spAutoFit/>
          </a:bodyPr>
          <a:lstStyle/>
          <a:p>
            <a:r>
              <a:rPr lang="en-US" sz="2400" i="1" dirty="0" smtClean="0"/>
              <a:t>…</a:t>
            </a:r>
            <a:endParaRPr lang="en-US" sz="2400" baseline="30000" dirty="0"/>
          </a:p>
        </p:txBody>
      </p:sp>
    </p:spTree>
    <p:extLst>
      <p:ext uri="{BB962C8B-B14F-4D97-AF65-F5344CB8AC3E}">
        <p14:creationId xmlns:p14="http://schemas.microsoft.com/office/powerpoint/2010/main" val="147620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right)">
                                      <p:cBhvr>
                                        <p:cTn id="11" dur="500"/>
                                        <p:tgtEl>
                                          <p:spTgt spid="28"/>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ipe(left)">
                                      <p:cBhvr>
                                        <p:cTn id="15" dur="500"/>
                                        <p:tgtEl>
                                          <p:spTgt spid="29"/>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wipe(right)">
                                      <p:cBhvr>
                                        <p:cTn id="19" dur="500"/>
                                        <p:tgtEl>
                                          <p:spTgt spid="32"/>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wipe(up)">
                                      <p:cBhvr>
                                        <p:cTn id="23" dur="500"/>
                                        <p:tgtEl>
                                          <p:spTgt spid="38"/>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left)">
                                      <p:cBhvr>
                                        <p:cTn id="27" dur="500"/>
                                        <p:tgtEl>
                                          <p:spTgt spid="35"/>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6">
                                            <p:txEl>
                                              <p:pRg st="1" end="1"/>
                                            </p:txEl>
                                          </p:spTgt>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67"/>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50"/>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51"/>
                                        </p:tgtEl>
                                        <p:attrNameLst>
                                          <p:attrName>style.visibility</p:attrName>
                                        </p:attrNameLst>
                                      </p:cBhvr>
                                      <p:to>
                                        <p:strVal val="visible"/>
                                      </p:to>
                                    </p:set>
                                    <p:animEffect transition="in" filter="wipe(left)">
                                      <p:cBhvr>
                                        <p:cTn id="48" dur="500"/>
                                        <p:tgtEl>
                                          <p:spTgt spid="51"/>
                                        </p:tgtEl>
                                      </p:cBhvr>
                                    </p:animEffect>
                                  </p:childTnLst>
                                </p:cTn>
                              </p:par>
                            </p:childTnLst>
                          </p:cTn>
                        </p:par>
                        <p:par>
                          <p:cTn id="49" fill="hold">
                            <p:stCondLst>
                              <p:cond delay="500"/>
                            </p:stCondLst>
                            <p:childTnLst>
                              <p:par>
                                <p:cTn id="50" presetID="22" presetClass="entr" presetSubtype="2" fill="hold" nodeType="afterEffect">
                                  <p:stCondLst>
                                    <p:cond delay="0"/>
                                  </p:stCondLst>
                                  <p:childTnLst>
                                    <p:set>
                                      <p:cBhvr>
                                        <p:cTn id="51" dur="1" fill="hold">
                                          <p:stCondLst>
                                            <p:cond delay="0"/>
                                          </p:stCondLst>
                                        </p:cTn>
                                        <p:tgtEl>
                                          <p:spTgt spid="54"/>
                                        </p:tgtEl>
                                        <p:attrNameLst>
                                          <p:attrName>style.visibility</p:attrName>
                                        </p:attrNameLst>
                                      </p:cBhvr>
                                      <p:to>
                                        <p:strVal val="visible"/>
                                      </p:to>
                                    </p:set>
                                    <p:animEffect transition="in" filter="wipe(right)">
                                      <p:cBhvr>
                                        <p:cTn id="52" dur="500"/>
                                        <p:tgtEl>
                                          <p:spTgt spid="54"/>
                                        </p:tgtEl>
                                      </p:cBhvr>
                                    </p:animEffect>
                                  </p:childTnLst>
                                </p:cTn>
                              </p:par>
                            </p:childTnLst>
                          </p:cTn>
                        </p:par>
                        <p:par>
                          <p:cTn id="53" fill="hold">
                            <p:stCondLst>
                              <p:cond delay="1000"/>
                            </p:stCondLst>
                            <p:childTnLst>
                              <p:par>
                                <p:cTn id="54" presetID="22" presetClass="entr" presetSubtype="8" fill="hold" nodeType="afterEffect">
                                  <p:stCondLst>
                                    <p:cond delay="0"/>
                                  </p:stCondLst>
                                  <p:childTnLst>
                                    <p:set>
                                      <p:cBhvr>
                                        <p:cTn id="55" dur="1" fill="hold">
                                          <p:stCondLst>
                                            <p:cond delay="0"/>
                                          </p:stCondLst>
                                        </p:cTn>
                                        <p:tgtEl>
                                          <p:spTgt spid="57"/>
                                        </p:tgtEl>
                                        <p:attrNameLst>
                                          <p:attrName>style.visibility</p:attrName>
                                        </p:attrNameLst>
                                      </p:cBhvr>
                                      <p:to>
                                        <p:strVal val="visible"/>
                                      </p:to>
                                    </p:set>
                                    <p:animEffect transition="in" filter="wipe(left)">
                                      <p:cBhvr>
                                        <p:cTn id="56" dur="500"/>
                                        <p:tgtEl>
                                          <p:spTgt spid="57"/>
                                        </p:tgtEl>
                                      </p:cBhvr>
                                    </p:animEffect>
                                  </p:childTnLst>
                                </p:cTn>
                              </p:par>
                            </p:childTnLst>
                          </p:cTn>
                        </p:par>
                        <p:par>
                          <p:cTn id="57" fill="hold">
                            <p:stCondLst>
                              <p:cond delay="1500"/>
                            </p:stCondLst>
                            <p:childTnLst>
                              <p:par>
                                <p:cTn id="58" presetID="22" presetClass="entr" presetSubtype="2" fill="hold" nodeType="afterEffect">
                                  <p:stCondLst>
                                    <p:cond delay="0"/>
                                  </p:stCondLst>
                                  <p:childTnLst>
                                    <p:set>
                                      <p:cBhvr>
                                        <p:cTn id="59" dur="1" fill="hold">
                                          <p:stCondLst>
                                            <p:cond delay="0"/>
                                          </p:stCondLst>
                                        </p:cTn>
                                        <p:tgtEl>
                                          <p:spTgt spid="60"/>
                                        </p:tgtEl>
                                        <p:attrNameLst>
                                          <p:attrName>style.visibility</p:attrName>
                                        </p:attrNameLst>
                                      </p:cBhvr>
                                      <p:to>
                                        <p:strVal val="visible"/>
                                      </p:to>
                                    </p:set>
                                    <p:animEffect transition="in" filter="wipe(right)">
                                      <p:cBhvr>
                                        <p:cTn id="60" dur="500"/>
                                        <p:tgtEl>
                                          <p:spTgt spid="60"/>
                                        </p:tgtEl>
                                      </p:cBhvr>
                                    </p:animEffect>
                                  </p:childTnLst>
                                </p:cTn>
                              </p:par>
                            </p:childTnLst>
                          </p:cTn>
                        </p:par>
                        <p:par>
                          <p:cTn id="61" fill="hold">
                            <p:stCondLst>
                              <p:cond delay="2000"/>
                            </p:stCondLst>
                            <p:childTnLst>
                              <p:par>
                                <p:cTn id="62" presetID="22" presetClass="entr" presetSubtype="1" fill="hold" grpId="0" nodeType="afterEffect">
                                  <p:stCondLst>
                                    <p:cond delay="0"/>
                                  </p:stCondLst>
                                  <p:childTnLst>
                                    <p:set>
                                      <p:cBhvr>
                                        <p:cTn id="63" dur="1" fill="hold">
                                          <p:stCondLst>
                                            <p:cond delay="0"/>
                                          </p:stCondLst>
                                        </p:cTn>
                                        <p:tgtEl>
                                          <p:spTgt spid="66"/>
                                        </p:tgtEl>
                                        <p:attrNameLst>
                                          <p:attrName>style.visibility</p:attrName>
                                        </p:attrNameLst>
                                      </p:cBhvr>
                                      <p:to>
                                        <p:strVal val="visible"/>
                                      </p:to>
                                    </p:set>
                                    <p:animEffect transition="in" filter="wipe(up)">
                                      <p:cBhvr>
                                        <p:cTn id="64" dur="500"/>
                                        <p:tgtEl>
                                          <p:spTgt spid="66"/>
                                        </p:tgtEl>
                                      </p:cBhvr>
                                    </p:animEffect>
                                  </p:childTnLst>
                                </p:cTn>
                              </p:par>
                            </p:childTnLst>
                          </p:cTn>
                        </p:par>
                        <p:par>
                          <p:cTn id="65" fill="hold">
                            <p:stCondLst>
                              <p:cond delay="2500"/>
                            </p:stCondLst>
                            <p:childTnLst>
                              <p:par>
                                <p:cTn id="66" presetID="22" presetClass="entr" presetSubtype="8" fill="hold" nodeType="afterEffect">
                                  <p:stCondLst>
                                    <p:cond delay="0"/>
                                  </p:stCondLst>
                                  <p:childTnLst>
                                    <p:set>
                                      <p:cBhvr>
                                        <p:cTn id="67" dur="1" fill="hold">
                                          <p:stCondLst>
                                            <p:cond delay="0"/>
                                          </p:stCondLst>
                                        </p:cTn>
                                        <p:tgtEl>
                                          <p:spTgt spid="63"/>
                                        </p:tgtEl>
                                        <p:attrNameLst>
                                          <p:attrName>style.visibility</p:attrName>
                                        </p:attrNameLst>
                                      </p:cBhvr>
                                      <p:to>
                                        <p:strVal val="visible"/>
                                      </p:to>
                                    </p:set>
                                    <p:animEffect transition="in" filter="wipe(left)">
                                      <p:cBhvr>
                                        <p:cTn id="68"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38" grpId="0"/>
      <p:bldP spid="6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t>
            </a:r>
            <a:r>
              <a:rPr lang="en-US" i="1" dirty="0" smtClean="0"/>
              <a:t>A</a:t>
            </a:r>
            <a:r>
              <a:rPr lang="en-US" baseline="-25000" dirty="0" smtClean="0"/>
              <a:t>BC</a:t>
            </a:r>
            <a:r>
              <a:rPr lang="en-US" dirty="0" smtClean="0"/>
              <a:t> operates</a:t>
            </a:r>
            <a:endParaRPr lang="en-US" dirty="0"/>
          </a:p>
        </p:txBody>
      </p:sp>
      <p:sp>
        <p:nvSpPr>
          <p:cNvPr id="3" name="Text Placeholder 2"/>
          <p:cNvSpPr>
            <a:spLocks noGrp="1"/>
          </p:cNvSpPr>
          <p:nvPr>
            <p:ph type="body" idx="1"/>
          </p:nvPr>
        </p:nvSpPr>
        <p:spPr>
          <a:xfrm>
            <a:off x="609600" y="1102108"/>
            <a:ext cx="1888671" cy="639762"/>
          </a:xfrm>
        </p:spPr>
        <p:txBody>
          <a:bodyPr/>
          <a:lstStyle/>
          <a:p>
            <a:r>
              <a:rPr lang="en-US" dirty="0" smtClean="0"/>
              <a:t>Step 1:</a:t>
            </a:r>
            <a:endParaRPr lang="en-US" dirty="0"/>
          </a:p>
        </p:txBody>
      </p:sp>
      <p:sp>
        <p:nvSpPr>
          <p:cNvPr id="4" name="Content Placeholder 3"/>
          <p:cNvSpPr>
            <a:spLocks noGrp="1"/>
          </p:cNvSpPr>
          <p:nvPr>
            <p:ph sz="half" idx="2"/>
          </p:nvPr>
        </p:nvSpPr>
        <p:spPr>
          <a:xfrm>
            <a:off x="609600" y="1741871"/>
            <a:ext cx="1888671" cy="1121673"/>
          </a:xfrm>
        </p:spPr>
        <p:txBody>
          <a:bodyPr>
            <a:normAutofit/>
          </a:bodyPr>
          <a:lstStyle/>
          <a:p>
            <a:pPr marL="0" lvl="0" indent="0">
              <a:spcBef>
                <a:spcPts val="1200"/>
              </a:spcBef>
              <a:buNone/>
            </a:pPr>
            <a:r>
              <a:rPr lang="en-US" sz="2200" dirty="0" smtClean="0">
                <a:latin typeface="+mn-lt"/>
              </a:rPr>
              <a:t>Wait for </a:t>
            </a:r>
            <a:r>
              <a:rPr lang="en-US" sz="2200" i="1" dirty="0" smtClean="0">
                <a:latin typeface="+mj-lt"/>
              </a:rPr>
              <a:t>A</a:t>
            </a:r>
            <a:r>
              <a:rPr lang="en-US" sz="2200" baseline="-25000" dirty="0" smtClean="0">
                <a:latin typeface="+mj-lt"/>
              </a:rPr>
              <a:t>CTR</a:t>
            </a:r>
            <a:r>
              <a:rPr lang="en-US" sz="2200" dirty="0" smtClean="0">
                <a:latin typeface="+mn-lt"/>
              </a:rPr>
              <a:t> to output a (</a:t>
            </a:r>
            <a:r>
              <a:rPr lang="en-US" sz="2200" i="1" dirty="0" smtClean="0">
                <a:latin typeface="+mn-lt"/>
              </a:rPr>
              <a:t>P</a:t>
            </a:r>
            <a:r>
              <a:rPr lang="en-US" sz="2200" dirty="0" smtClean="0">
                <a:latin typeface="+mn-lt"/>
              </a:rPr>
              <a:t>, </a:t>
            </a:r>
            <a:r>
              <a:rPr lang="en-US" sz="2200" i="1" dirty="0" smtClean="0">
                <a:latin typeface="+mn-lt"/>
              </a:rPr>
              <a:t>N</a:t>
            </a:r>
            <a:r>
              <a:rPr lang="en-US" sz="2200" dirty="0" smtClean="0">
                <a:latin typeface="+mn-lt"/>
              </a:rPr>
              <a:t>) pair</a:t>
            </a:r>
          </a:p>
        </p:txBody>
      </p:sp>
      <p:sp>
        <p:nvSpPr>
          <p:cNvPr id="5" name="Text Placeholder 4"/>
          <p:cNvSpPr>
            <a:spLocks noGrp="1"/>
          </p:cNvSpPr>
          <p:nvPr>
            <p:ph type="body" sz="quarter" idx="3"/>
          </p:nvPr>
        </p:nvSpPr>
        <p:spPr>
          <a:xfrm>
            <a:off x="9207255" y="1102108"/>
            <a:ext cx="2375146" cy="639762"/>
          </a:xfrm>
        </p:spPr>
        <p:txBody>
          <a:bodyPr>
            <a:normAutofit/>
          </a:bodyPr>
          <a:lstStyle/>
          <a:p>
            <a:r>
              <a:rPr lang="en-US" dirty="0" smtClean="0"/>
              <a:t>Step 4:</a:t>
            </a:r>
            <a:endParaRPr lang="en-US" dirty="0"/>
          </a:p>
        </p:txBody>
      </p:sp>
      <p:sp>
        <p:nvSpPr>
          <p:cNvPr id="6" name="Content Placeholder 5"/>
          <p:cNvSpPr>
            <a:spLocks noGrp="1"/>
          </p:cNvSpPr>
          <p:nvPr>
            <p:ph sz="quarter" idx="4"/>
          </p:nvPr>
        </p:nvSpPr>
        <p:spPr>
          <a:xfrm>
            <a:off x="6393991" y="1741871"/>
            <a:ext cx="2298518" cy="1121673"/>
          </a:xfrm>
        </p:spPr>
        <p:txBody>
          <a:bodyPr>
            <a:normAutofit/>
          </a:bodyPr>
          <a:lstStyle/>
          <a:p>
            <a:pPr marL="0" lvl="0" indent="0">
              <a:spcBef>
                <a:spcPts val="1200"/>
              </a:spcBef>
              <a:buNone/>
            </a:pPr>
            <a:r>
              <a:rPr lang="en-US" sz="2200" dirty="0" smtClean="0">
                <a:solidFill>
                  <a:prstClr val="black"/>
                </a:solidFill>
                <a:latin typeface="Lato"/>
              </a:rPr>
              <a:t>Concatenate response blocks, then </a:t>
            </a:r>
            <a:r>
              <a:rPr lang="en-US" sz="2200" dirty="0" err="1" smtClean="0">
                <a:solidFill>
                  <a:prstClr val="black"/>
                </a:solidFill>
                <a:latin typeface="Lato"/>
              </a:rPr>
              <a:t>xor</a:t>
            </a:r>
            <a:r>
              <a:rPr lang="en-US" sz="2200" dirty="0" smtClean="0">
                <a:solidFill>
                  <a:prstClr val="black"/>
                </a:solidFill>
                <a:latin typeface="Lato"/>
              </a:rPr>
              <a:t> with </a:t>
            </a:r>
            <a:r>
              <a:rPr lang="en-US" sz="2200" i="1" dirty="0" smtClean="0">
                <a:solidFill>
                  <a:prstClr val="black"/>
                </a:solidFill>
                <a:latin typeface="Lato"/>
              </a:rPr>
              <a:t>P</a:t>
            </a:r>
            <a:endParaRPr lang="en-US" sz="2200" dirty="0">
              <a:solidFill>
                <a:prstClr val="black"/>
              </a:solidFill>
              <a:latin typeface="Lato"/>
            </a:endParaRPr>
          </a:p>
        </p:txBody>
      </p:sp>
      <p:sp>
        <p:nvSpPr>
          <p:cNvPr id="12" name="Rounded Rectangle 11"/>
          <p:cNvSpPr/>
          <p:nvPr/>
        </p:nvSpPr>
        <p:spPr>
          <a:xfrm>
            <a:off x="1058030" y="3223587"/>
            <a:ext cx="2257339" cy="333234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dirty="0"/>
              <a:t>adversary </a:t>
            </a:r>
            <a:r>
              <a:rPr lang="en-US" sz="3600" i="1" dirty="0">
                <a:latin typeface="+mj-lt"/>
              </a:rPr>
              <a:t>A</a:t>
            </a:r>
            <a:r>
              <a:rPr lang="en-US" sz="3600" baseline="-25000" dirty="0">
                <a:latin typeface="+mj-lt"/>
              </a:rPr>
              <a:t>CTR</a:t>
            </a:r>
            <a:endParaRPr lang="en-US" sz="3600" dirty="0">
              <a:latin typeface="+mj-lt"/>
            </a:endParaRPr>
          </a:p>
        </p:txBody>
      </p:sp>
      <p:grpSp>
        <p:nvGrpSpPr>
          <p:cNvPr id="39" name="Group 38"/>
          <p:cNvGrpSpPr/>
          <p:nvPr/>
        </p:nvGrpSpPr>
        <p:grpSpPr>
          <a:xfrm>
            <a:off x="4385568" y="3643743"/>
            <a:ext cx="1353167" cy="1659281"/>
            <a:chOff x="6023882" y="4135540"/>
            <a:chExt cx="1353167" cy="1659281"/>
          </a:xfrm>
        </p:grpSpPr>
        <p:grpSp>
          <p:nvGrpSpPr>
            <p:cNvPr id="15" name="Group 14"/>
            <p:cNvGrpSpPr/>
            <p:nvPr/>
          </p:nvGrpSpPr>
          <p:grpSpPr>
            <a:xfrm>
              <a:off x="6023882" y="4135540"/>
              <a:ext cx="1353167" cy="537620"/>
              <a:chOff x="5945530" y="2257500"/>
              <a:chExt cx="1353167" cy="537620"/>
            </a:xfrm>
          </p:grpSpPr>
          <p:sp>
            <p:nvSpPr>
              <p:cNvPr id="16" name="Rectangle 15"/>
              <p:cNvSpPr/>
              <p:nvPr/>
            </p:nvSpPr>
            <p:spPr>
              <a:xfrm>
                <a:off x="5945530" y="2257500"/>
                <a:ext cx="1353167" cy="537620"/>
              </a:xfrm>
              <a:prstGeom prst="rect">
                <a:avLst/>
              </a:prstGeom>
              <a:solidFill>
                <a:schemeClr val="accent4">
                  <a:lumMod val="60000"/>
                  <a:lumOff val="40000"/>
                </a:schemeClr>
              </a:solidFill>
              <a:ln>
                <a:solidFill>
                  <a:schemeClr val="accent4">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400" dirty="0" smtClean="0">
                    <a:latin typeface="Lato Black"/>
                    <a:cs typeface="Lato Black"/>
                  </a:rPr>
                  <a:t>CTR</a:t>
                </a:r>
                <a:endParaRPr lang="en-US" sz="2400" i="1" baseline="-25000" dirty="0">
                  <a:latin typeface="Lato Black"/>
                  <a:cs typeface="Lato Black"/>
                </a:endParaRPr>
              </a:p>
            </p:txBody>
          </p:sp>
          <p:sp>
            <p:nvSpPr>
              <p:cNvPr id="17" name="Rectangle 16"/>
              <p:cNvSpPr/>
              <p:nvPr/>
            </p:nvSpPr>
            <p:spPr>
              <a:xfrm>
                <a:off x="6687772" y="2279257"/>
                <a:ext cx="560730" cy="476108"/>
              </a:xfrm>
              <a:prstGeom prst="rect">
                <a:avLst/>
              </a:prstGeom>
              <a:solidFill>
                <a:schemeClr val="bg2">
                  <a:lumMod val="5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Lato Black"/>
                    <a:cs typeface="Lato Black"/>
                  </a:rPr>
                  <a:t>B</a:t>
                </a:r>
                <a:r>
                  <a:rPr lang="en-US" sz="2400" i="1" baseline="-25000" dirty="0" smtClean="0">
                    <a:latin typeface="Lato Black"/>
                    <a:cs typeface="Lato Black"/>
                  </a:rPr>
                  <a:t>K</a:t>
                </a:r>
                <a:endParaRPr lang="en-US" sz="2400" i="1" baseline="-25000" dirty="0">
                  <a:latin typeface="Lato Black"/>
                  <a:cs typeface="Lato Black"/>
                </a:endParaRPr>
              </a:p>
            </p:txBody>
          </p:sp>
        </p:grpSp>
        <p:sp>
          <p:nvSpPr>
            <p:cNvPr id="18" name="Rectangle 17"/>
            <p:cNvSpPr/>
            <p:nvPr/>
          </p:nvSpPr>
          <p:spPr>
            <a:xfrm>
              <a:off x="6276366" y="5296864"/>
              <a:ext cx="848198" cy="497957"/>
            </a:xfrm>
            <a:prstGeom prst="rect">
              <a:avLst/>
            </a:prstGeom>
            <a:solidFill>
              <a:schemeClr val="accent6">
                <a:lumMod val="60000"/>
                <a:lumOff val="40000"/>
              </a:schemeClr>
            </a:solidFill>
            <a:ln>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i="1" dirty="0" smtClean="0">
                  <a:latin typeface="Lato Black"/>
                  <a:cs typeface="Lato Black"/>
                </a:rPr>
                <a:t>$</a:t>
              </a:r>
              <a:endParaRPr lang="en-US" sz="2400" i="1" baseline="-25000" dirty="0">
                <a:latin typeface="Lato Black"/>
                <a:cs typeface="Lato Black"/>
              </a:endParaRPr>
            </a:p>
          </p:txBody>
        </p:sp>
        <p:sp>
          <p:nvSpPr>
            <p:cNvPr id="19" name="TextBox 18"/>
            <p:cNvSpPr txBox="1"/>
            <p:nvPr/>
          </p:nvSpPr>
          <p:spPr>
            <a:xfrm>
              <a:off x="6440618" y="4723402"/>
              <a:ext cx="519694" cy="523220"/>
            </a:xfrm>
            <a:prstGeom prst="rect">
              <a:avLst/>
            </a:prstGeom>
            <a:noFill/>
          </p:spPr>
          <p:txBody>
            <a:bodyPr wrap="none" rtlCol="0">
              <a:spAutoFit/>
            </a:bodyPr>
            <a:lstStyle/>
            <a:p>
              <a:r>
                <a:rPr lang="en-US" sz="2800" dirty="0" smtClean="0"/>
                <a:t>or</a:t>
              </a:r>
              <a:endParaRPr lang="en-US" sz="2800" dirty="0"/>
            </a:p>
          </p:txBody>
        </p:sp>
      </p:grpSp>
      <p:grpSp>
        <p:nvGrpSpPr>
          <p:cNvPr id="27" name="Group 26"/>
          <p:cNvGrpSpPr/>
          <p:nvPr/>
        </p:nvGrpSpPr>
        <p:grpSpPr>
          <a:xfrm>
            <a:off x="3375064" y="3329055"/>
            <a:ext cx="962123" cy="463590"/>
            <a:chOff x="4077186" y="4339893"/>
            <a:chExt cx="962123" cy="463590"/>
          </a:xfrm>
        </p:grpSpPr>
        <p:cxnSp>
          <p:nvCxnSpPr>
            <p:cNvPr id="22" name="Straight Arrow Connector 21"/>
            <p:cNvCxnSpPr/>
            <p:nvPr/>
          </p:nvCxnSpPr>
          <p:spPr>
            <a:xfrm>
              <a:off x="4121485" y="4803483"/>
              <a:ext cx="829656" cy="0"/>
            </a:xfrm>
            <a:prstGeom prst="straightConnector1">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4077186" y="4339893"/>
              <a:ext cx="962123" cy="461665"/>
            </a:xfrm>
            <a:prstGeom prst="rect">
              <a:avLst/>
            </a:prstGeom>
            <a:noFill/>
          </p:spPr>
          <p:txBody>
            <a:bodyPr wrap="none" rtlCol="0">
              <a:spAutoFit/>
            </a:bodyPr>
            <a:lstStyle/>
            <a:p>
              <a:r>
                <a:rPr lang="en-US" sz="2400" i="1" dirty="0" smtClean="0"/>
                <a:t>P</a:t>
              </a:r>
              <a:r>
                <a:rPr lang="en-US" sz="2400" baseline="30000" dirty="0" smtClean="0"/>
                <a:t>1</a:t>
              </a:r>
              <a:r>
                <a:rPr lang="en-US" sz="2400" dirty="0" smtClean="0"/>
                <a:t>,</a:t>
              </a:r>
              <a:r>
                <a:rPr lang="en-US" sz="2400" baseline="30000" dirty="0" smtClean="0"/>
                <a:t> </a:t>
              </a:r>
              <a:r>
                <a:rPr lang="en-US" sz="2400" i="1" dirty="0" smtClean="0"/>
                <a:t>N</a:t>
              </a:r>
              <a:r>
                <a:rPr lang="en-US" sz="2400" baseline="30000" dirty="0" smtClean="0"/>
                <a:t>1</a:t>
              </a:r>
              <a:endParaRPr lang="en-US" sz="2400" baseline="30000" dirty="0"/>
            </a:p>
          </p:txBody>
        </p:sp>
      </p:grpSp>
      <p:grpSp>
        <p:nvGrpSpPr>
          <p:cNvPr id="28" name="Group 27"/>
          <p:cNvGrpSpPr/>
          <p:nvPr/>
        </p:nvGrpSpPr>
        <p:grpSpPr>
          <a:xfrm>
            <a:off x="3419363" y="4029960"/>
            <a:ext cx="829656" cy="461665"/>
            <a:chOff x="4121485" y="5040798"/>
            <a:chExt cx="829656" cy="461665"/>
          </a:xfrm>
        </p:grpSpPr>
        <p:cxnSp>
          <p:nvCxnSpPr>
            <p:cNvPr id="24" name="Straight Arrow Connector 23"/>
            <p:cNvCxnSpPr/>
            <p:nvPr/>
          </p:nvCxnSpPr>
          <p:spPr>
            <a:xfrm flipH="1">
              <a:off x="4121485" y="5050536"/>
              <a:ext cx="829656" cy="0"/>
            </a:xfrm>
            <a:prstGeom prst="straightConnector1">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4266704" y="5040798"/>
              <a:ext cx="495649" cy="461665"/>
            </a:xfrm>
            <a:prstGeom prst="rect">
              <a:avLst/>
            </a:prstGeom>
            <a:noFill/>
          </p:spPr>
          <p:txBody>
            <a:bodyPr wrap="none" rtlCol="0">
              <a:spAutoFit/>
            </a:bodyPr>
            <a:lstStyle/>
            <a:p>
              <a:r>
                <a:rPr lang="en-US" sz="2400" i="1" dirty="0" smtClean="0"/>
                <a:t>C</a:t>
              </a:r>
              <a:r>
                <a:rPr lang="en-US" sz="2400" baseline="30000" dirty="0" smtClean="0"/>
                <a:t>1</a:t>
              </a:r>
              <a:endParaRPr lang="en-US" sz="2400" baseline="30000" dirty="0"/>
            </a:p>
          </p:txBody>
        </p:sp>
      </p:grpSp>
      <p:grpSp>
        <p:nvGrpSpPr>
          <p:cNvPr id="29" name="Group 28"/>
          <p:cNvGrpSpPr/>
          <p:nvPr/>
        </p:nvGrpSpPr>
        <p:grpSpPr>
          <a:xfrm>
            <a:off x="3387254" y="4426051"/>
            <a:ext cx="936475" cy="472396"/>
            <a:chOff x="4067441" y="4331087"/>
            <a:chExt cx="936475" cy="472396"/>
          </a:xfrm>
        </p:grpSpPr>
        <p:cxnSp>
          <p:nvCxnSpPr>
            <p:cNvPr id="30" name="Straight Arrow Connector 29"/>
            <p:cNvCxnSpPr/>
            <p:nvPr/>
          </p:nvCxnSpPr>
          <p:spPr>
            <a:xfrm>
              <a:off x="4121485" y="4803483"/>
              <a:ext cx="829656" cy="0"/>
            </a:xfrm>
            <a:prstGeom prst="straightConnector1">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4067441" y="4331087"/>
              <a:ext cx="936475" cy="461665"/>
            </a:xfrm>
            <a:prstGeom prst="rect">
              <a:avLst/>
            </a:prstGeom>
            <a:noFill/>
          </p:spPr>
          <p:txBody>
            <a:bodyPr wrap="none" rtlCol="0">
              <a:spAutoFit/>
            </a:bodyPr>
            <a:lstStyle/>
            <a:p>
              <a:r>
                <a:rPr lang="en-US" sz="2400" i="1" dirty="0" smtClean="0"/>
                <a:t>P</a:t>
              </a:r>
              <a:r>
                <a:rPr lang="en-US" sz="2400" baseline="30000" dirty="0" smtClean="0"/>
                <a:t>2</a:t>
              </a:r>
              <a:r>
                <a:rPr lang="en-US" sz="2400" dirty="0" smtClean="0"/>
                <a:t>,</a:t>
              </a:r>
              <a:r>
                <a:rPr lang="en-US" sz="2400" baseline="30000" dirty="0" smtClean="0"/>
                <a:t> </a:t>
              </a:r>
              <a:r>
                <a:rPr lang="en-US" sz="2400" i="1" dirty="0" smtClean="0"/>
                <a:t>N</a:t>
              </a:r>
              <a:r>
                <a:rPr lang="en-US" sz="2400" baseline="30000" dirty="0" smtClean="0"/>
                <a:t>2</a:t>
              </a:r>
              <a:endParaRPr lang="en-US" sz="2400" baseline="30000" dirty="0"/>
            </a:p>
          </p:txBody>
        </p:sp>
      </p:grpSp>
      <p:grpSp>
        <p:nvGrpSpPr>
          <p:cNvPr id="32" name="Group 31"/>
          <p:cNvGrpSpPr/>
          <p:nvPr/>
        </p:nvGrpSpPr>
        <p:grpSpPr>
          <a:xfrm>
            <a:off x="3441298" y="5135762"/>
            <a:ext cx="829656" cy="461665"/>
            <a:chOff x="4121485" y="5040798"/>
            <a:chExt cx="829656" cy="461665"/>
          </a:xfrm>
        </p:grpSpPr>
        <p:cxnSp>
          <p:nvCxnSpPr>
            <p:cNvPr id="33" name="Straight Arrow Connector 32"/>
            <p:cNvCxnSpPr/>
            <p:nvPr/>
          </p:nvCxnSpPr>
          <p:spPr>
            <a:xfrm flipH="1">
              <a:off x="4121485" y="5050536"/>
              <a:ext cx="829656" cy="0"/>
            </a:xfrm>
            <a:prstGeom prst="straightConnector1">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4266704" y="5040798"/>
              <a:ext cx="495649" cy="461665"/>
            </a:xfrm>
            <a:prstGeom prst="rect">
              <a:avLst/>
            </a:prstGeom>
            <a:noFill/>
          </p:spPr>
          <p:txBody>
            <a:bodyPr wrap="none" rtlCol="0">
              <a:spAutoFit/>
            </a:bodyPr>
            <a:lstStyle/>
            <a:p>
              <a:r>
                <a:rPr lang="en-US" sz="2400" i="1" dirty="0" smtClean="0"/>
                <a:t>C</a:t>
              </a:r>
              <a:r>
                <a:rPr lang="en-US" sz="2400" baseline="30000" dirty="0" smtClean="0"/>
                <a:t>2</a:t>
              </a:r>
              <a:endParaRPr lang="en-US" sz="2400" baseline="30000" dirty="0"/>
            </a:p>
          </p:txBody>
        </p:sp>
      </p:grpSp>
      <p:grpSp>
        <p:nvGrpSpPr>
          <p:cNvPr id="35" name="Group 34"/>
          <p:cNvGrpSpPr/>
          <p:nvPr/>
        </p:nvGrpSpPr>
        <p:grpSpPr>
          <a:xfrm>
            <a:off x="3316776" y="5987765"/>
            <a:ext cx="1583977" cy="463590"/>
            <a:chOff x="4121485" y="4339893"/>
            <a:chExt cx="829656" cy="463590"/>
          </a:xfrm>
        </p:grpSpPr>
        <p:cxnSp>
          <p:nvCxnSpPr>
            <p:cNvPr id="36" name="Straight Arrow Connector 35"/>
            <p:cNvCxnSpPr/>
            <p:nvPr/>
          </p:nvCxnSpPr>
          <p:spPr>
            <a:xfrm>
              <a:off x="4121485" y="4803483"/>
              <a:ext cx="829656" cy="0"/>
            </a:xfrm>
            <a:prstGeom prst="straightConnector1">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4264489" y="4339893"/>
              <a:ext cx="423338" cy="461665"/>
            </a:xfrm>
            <a:prstGeom prst="rect">
              <a:avLst/>
            </a:prstGeom>
            <a:noFill/>
          </p:spPr>
          <p:txBody>
            <a:bodyPr wrap="none" rtlCol="0">
              <a:spAutoFit/>
            </a:bodyPr>
            <a:lstStyle/>
            <a:p>
              <a:r>
                <a:rPr lang="en-US" sz="2400" dirty="0" smtClean="0"/>
                <a:t>bit </a:t>
              </a:r>
              <a:r>
                <a:rPr lang="en-US" sz="2400" i="1" dirty="0" smtClean="0">
                  <a:latin typeface="+mj-lt"/>
                </a:rPr>
                <a:t>b</a:t>
              </a:r>
              <a:endParaRPr lang="en-US" sz="2400" baseline="30000" dirty="0">
                <a:latin typeface="+mj-lt"/>
              </a:endParaRPr>
            </a:p>
          </p:txBody>
        </p:sp>
      </p:grpSp>
      <p:sp>
        <p:nvSpPr>
          <p:cNvPr id="38" name="TextBox 37"/>
          <p:cNvSpPr txBox="1"/>
          <p:nvPr/>
        </p:nvSpPr>
        <p:spPr>
          <a:xfrm rot="5400000">
            <a:off x="3691816" y="5538452"/>
            <a:ext cx="415498" cy="461665"/>
          </a:xfrm>
          <a:prstGeom prst="rect">
            <a:avLst/>
          </a:prstGeom>
          <a:noFill/>
        </p:spPr>
        <p:txBody>
          <a:bodyPr wrap="none" rtlCol="0">
            <a:spAutoFit/>
          </a:bodyPr>
          <a:lstStyle/>
          <a:p>
            <a:r>
              <a:rPr lang="en-US" sz="2400" i="1" dirty="0" smtClean="0"/>
              <a:t>…</a:t>
            </a:r>
            <a:endParaRPr lang="en-US" sz="2400" baseline="30000" dirty="0"/>
          </a:p>
        </p:txBody>
      </p:sp>
      <p:grpSp>
        <p:nvGrpSpPr>
          <p:cNvPr id="67" name="Group 66"/>
          <p:cNvGrpSpPr/>
          <p:nvPr/>
        </p:nvGrpSpPr>
        <p:grpSpPr>
          <a:xfrm>
            <a:off x="758668" y="3110596"/>
            <a:ext cx="8199218" cy="3535140"/>
            <a:chOff x="1509777" y="3322860"/>
            <a:chExt cx="8199218" cy="3535140"/>
          </a:xfrm>
        </p:grpSpPr>
        <p:sp>
          <p:nvSpPr>
            <p:cNvPr id="40" name="Rectangle 39"/>
            <p:cNvSpPr/>
            <p:nvPr/>
          </p:nvSpPr>
          <p:spPr>
            <a:xfrm>
              <a:off x="1509777" y="3322860"/>
              <a:ext cx="8199218" cy="353514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41" name="TextBox 40"/>
            <p:cNvSpPr txBox="1"/>
            <p:nvPr/>
          </p:nvSpPr>
          <p:spPr>
            <a:xfrm>
              <a:off x="7327514" y="4571091"/>
              <a:ext cx="1718740" cy="1077218"/>
            </a:xfrm>
            <a:prstGeom prst="rect">
              <a:avLst/>
            </a:prstGeom>
            <a:noFill/>
          </p:spPr>
          <p:txBody>
            <a:bodyPr wrap="none" rtlCol="0">
              <a:spAutoFit/>
            </a:bodyPr>
            <a:lstStyle/>
            <a:p>
              <a:pPr lvl="0" algn="ctr"/>
              <a:r>
                <a:rPr lang="en-US" sz="2800" dirty="0" smtClean="0"/>
                <a:t>adversary</a:t>
              </a:r>
            </a:p>
            <a:p>
              <a:pPr lvl="0" algn="ctr"/>
              <a:r>
                <a:rPr lang="en-US" sz="3600" i="1" dirty="0" smtClean="0">
                  <a:latin typeface="Lato Heavy"/>
                </a:rPr>
                <a:t>A</a:t>
              </a:r>
              <a:r>
                <a:rPr lang="en-US" sz="3600" baseline="-25000" dirty="0" smtClean="0">
                  <a:latin typeface="Lato Heavy"/>
                </a:rPr>
                <a:t>BC</a:t>
              </a:r>
              <a:endParaRPr lang="en-US" sz="3600" dirty="0">
                <a:latin typeface="Lato Heavy"/>
              </a:endParaRPr>
            </a:p>
          </p:txBody>
        </p:sp>
      </p:grpSp>
      <p:grpSp>
        <p:nvGrpSpPr>
          <p:cNvPr id="50" name="Group 49"/>
          <p:cNvGrpSpPr/>
          <p:nvPr/>
        </p:nvGrpSpPr>
        <p:grpSpPr>
          <a:xfrm>
            <a:off x="10092032" y="3697378"/>
            <a:ext cx="560730" cy="1588494"/>
            <a:chOff x="10674720" y="3967761"/>
            <a:chExt cx="560730" cy="1588494"/>
          </a:xfrm>
        </p:grpSpPr>
        <p:sp>
          <p:nvSpPr>
            <p:cNvPr id="47" name="TextBox 46"/>
            <p:cNvSpPr txBox="1"/>
            <p:nvPr/>
          </p:nvSpPr>
          <p:spPr>
            <a:xfrm>
              <a:off x="10695238" y="4500398"/>
              <a:ext cx="519694" cy="523220"/>
            </a:xfrm>
            <a:prstGeom prst="rect">
              <a:avLst/>
            </a:prstGeom>
            <a:noFill/>
          </p:spPr>
          <p:txBody>
            <a:bodyPr wrap="none" rtlCol="0">
              <a:spAutoFit/>
            </a:bodyPr>
            <a:lstStyle/>
            <a:p>
              <a:r>
                <a:rPr lang="en-US" sz="2800" dirty="0" smtClean="0"/>
                <a:t>or</a:t>
              </a:r>
              <a:endParaRPr lang="en-US" sz="2800" dirty="0"/>
            </a:p>
          </p:txBody>
        </p:sp>
        <p:sp>
          <p:nvSpPr>
            <p:cNvPr id="42" name="Rectangle 41"/>
            <p:cNvSpPr/>
            <p:nvPr/>
          </p:nvSpPr>
          <p:spPr>
            <a:xfrm>
              <a:off x="10674720" y="3967761"/>
              <a:ext cx="560730" cy="476108"/>
            </a:xfrm>
            <a:prstGeom prst="rect">
              <a:avLst/>
            </a:prstGeom>
            <a:solidFill>
              <a:schemeClr val="bg2">
                <a:lumMod val="5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Lato Black"/>
                  <a:cs typeface="Lato Black"/>
                </a:rPr>
                <a:t>B</a:t>
              </a:r>
              <a:r>
                <a:rPr lang="en-US" sz="2400" i="1" baseline="-25000" dirty="0" smtClean="0">
                  <a:latin typeface="Lato Black"/>
                  <a:cs typeface="Lato Black"/>
                </a:rPr>
                <a:t>K</a:t>
              </a:r>
              <a:endParaRPr lang="en-US" sz="2400" i="1" baseline="-25000" dirty="0">
                <a:latin typeface="Lato Black"/>
                <a:cs typeface="Lato Black"/>
              </a:endParaRPr>
            </a:p>
          </p:txBody>
        </p:sp>
        <p:sp>
          <p:nvSpPr>
            <p:cNvPr id="43" name="Rectangle 42"/>
            <p:cNvSpPr/>
            <p:nvPr/>
          </p:nvSpPr>
          <p:spPr>
            <a:xfrm>
              <a:off x="10674720" y="5080147"/>
              <a:ext cx="560730" cy="476108"/>
            </a:xfrm>
            <a:prstGeom prst="rect">
              <a:avLst/>
            </a:prstGeom>
            <a:solidFill>
              <a:schemeClr val="tx2">
                <a:lumMod val="60000"/>
                <a:lumOff val="40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400" i="1" dirty="0">
                  <a:latin typeface="Lato Black" panose="020F0502020204030203" pitchFamily="34" charset="0"/>
                  <a:ea typeface="Lato Black" panose="020F0502020204030203" pitchFamily="34" charset="0"/>
                  <a:cs typeface="Lato Black" panose="020F0502020204030203" pitchFamily="34" charset="0"/>
                </a:rPr>
                <a:t>Π</a:t>
              </a:r>
              <a:endParaRPr lang="en-US" sz="2400" i="1" baseline="-25000" dirty="0">
                <a:latin typeface="Lato Black" panose="020F0502020204030203" pitchFamily="34" charset="0"/>
                <a:ea typeface="Lato Black" panose="020F0502020204030203" pitchFamily="34" charset="0"/>
                <a:cs typeface="Lato Black" panose="020F0502020204030203" pitchFamily="34" charset="0"/>
              </a:endParaRPr>
            </a:p>
          </p:txBody>
        </p:sp>
      </p:grpSp>
      <p:grpSp>
        <p:nvGrpSpPr>
          <p:cNvPr id="51" name="Group 50"/>
          <p:cNvGrpSpPr/>
          <p:nvPr/>
        </p:nvGrpSpPr>
        <p:grpSpPr>
          <a:xfrm>
            <a:off x="8957886" y="3327130"/>
            <a:ext cx="829656" cy="463590"/>
            <a:chOff x="4121485" y="4339893"/>
            <a:chExt cx="829656" cy="463590"/>
          </a:xfrm>
        </p:grpSpPr>
        <p:cxnSp>
          <p:nvCxnSpPr>
            <p:cNvPr id="52" name="Straight Arrow Connector 51"/>
            <p:cNvCxnSpPr/>
            <p:nvPr/>
          </p:nvCxnSpPr>
          <p:spPr>
            <a:xfrm>
              <a:off x="4121485" y="4803483"/>
              <a:ext cx="829656" cy="0"/>
            </a:xfrm>
            <a:prstGeom prst="straightConnector1">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53" name="TextBox 52"/>
            <p:cNvSpPr txBox="1"/>
            <p:nvPr/>
          </p:nvSpPr>
          <p:spPr>
            <a:xfrm>
              <a:off x="4264489" y="4339893"/>
              <a:ext cx="490840" cy="461665"/>
            </a:xfrm>
            <a:prstGeom prst="rect">
              <a:avLst/>
            </a:prstGeom>
            <a:noFill/>
          </p:spPr>
          <p:txBody>
            <a:bodyPr wrap="none" rtlCol="0">
              <a:spAutoFit/>
            </a:bodyPr>
            <a:lstStyle/>
            <a:p>
              <a:r>
                <a:rPr lang="en-US" sz="2400" i="1" dirty="0" smtClean="0"/>
                <a:t>X</a:t>
              </a:r>
              <a:r>
                <a:rPr lang="en-US" sz="2400" baseline="30000" dirty="0" smtClean="0"/>
                <a:t>1</a:t>
              </a:r>
              <a:endParaRPr lang="en-US" sz="2400" baseline="30000" dirty="0"/>
            </a:p>
          </p:txBody>
        </p:sp>
      </p:grpSp>
      <p:grpSp>
        <p:nvGrpSpPr>
          <p:cNvPr id="54" name="Group 53"/>
          <p:cNvGrpSpPr/>
          <p:nvPr/>
        </p:nvGrpSpPr>
        <p:grpSpPr>
          <a:xfrm>
            <a:off x="8957886" y="4028035"/>
            <a:ext cx="829656" cy="461665"/>
            <a:chOff x="4121485" y="5040798"/>
            <a:chExt cx="829656" cy="461665"/>
          </a:xfrm>
        </p:grpSpPr>
        <p:cxnSp>
          <p:nvCxnSpPr>
            <p:cNvPr id="55" name="Straight Arrow Connector 54"/>
            <p:cNvCxnSpPr/>
            <p:nvPr/>
          </p:nvCxnSpPr>
          <p:spPr>
            <a:xfrm flipH="1">
              <a:off x="4121485" y="5050536"/>
              <a:ext cx="829656" cy="0"/>
            </a:xfrm>
            <a:prstGeom prst="straightConnector1">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4266704" y="5040798"/>
              <a:ext cx="495649" cy="461665"/>
            </a:xfrm>
            <a:prstGeom prst="rect">
              <a:avLst/>
            </a:prstGeom>
            <a:noFill/>
          </p:spPr>
          <p:txBody>
            <a:bodyPr wrap="none" rtlCol="0">
              <a:spAutoFit/>
            </a:bodyPr>
            <a:lstStyle/>
            <a:p>
              <a:r>
                <a:rPr lang="en-US" sz="2400" i="1" dirty="0" smtClean="0"/>
                <a:t>Y</a:t>
              </a:r>
              <a:r>
                <a:rPr lang="en-US" sz="2400" baseline="30000" dirty="0" smtClean="0"/>
                <a:t>1</a:t>
              </a:r>
              <a:endParaRPr lang="en-US" sz="2400" baseline="30000" dirty="0"/>
            </a:p>
          </p:txBody>
        </p:sp>
      </p:grpSp>
      <p:grpSp>
        <p:nvGrpSpPr>
          <p:cNvPr id="57" name="Group 56"/>
          <p:cNvGrpSpPr/>
          <p:nvPr/>
        </p:nvGrpSpPr>
        <p:grpSpPr>
          <a:xfrm>
            <a:off x="8979821" y="4432932"/>
            <a:ext cx="829656" cy="463590"/>
            <a:chOff x="4121485" y="4339893"/>
            <a:chExt cx="829656" cy="463590"/>
          </a:xfrm>
        </p:grpSpPr>
        <p:cxnSp>
          <p:nvCxnSpPr>
            <p:cNvPr id="58" name="Straight Arrow Connector 57"/>
            <p:cNvCxnSpPr/>
            <p:nvPr/>
          </p:nvCxnSpPr>
          <p:spPr>
            <a:xfrm>
              <a:off x="4121485" y="4803483"/>
              <a:ext cx="829656" cy="0"/>
            </a:xfrm>
            <a:prstGeom prst="straightConnector1">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59" name="TextBox 58"/>
            <p:cNvSpPr txBox="1"/>
            <p:nvPr/>
          </p:nvSpPr>
          <p:spPr>
            <a:xfrm>
              <a:off x="4264489" y="4339893"/>
              <a:ext cx="490840" cy="461665"/>
            </a:xfrm>
            <a:prstGeom prst="rect">
              <a:avLst/>
            </a:prstGeom>
            <a:noFill/>
          </p:spPr>
          <p:txBody>
            <a:bodyPr wrap="none" rtlCol="0">
              <a:spAutoFit/>
            </a:bodyPr>
            <a:lstStyle/>
            <a:p>
              <a:r>
                <a:rPr lang="en-US" sz="2400" i="1" dirty="0" smtClean="0"/>
                <a:t>X</a:t>
              </a:r>
              <a:r>
                <a:rPr lang="en-US" sz="2400" baseline="30000" dirty="0" smtClean="0"/>
                <a:t>2</a:t>
              </a:r>
              <a:endParaRPr lang="en-US" sz="2400" baseline="30000" dirty="0"/>
            </a:p>
          </p:txBody>
        </p:sp>
      </p:grpSp>
      <p:grpSp>
        <p:nvGrpSpPr>
          <p:cNvPr id="60" name="Group 59"/>
          <p:cNvGrpSpPr/>
          <p:nvPr/>
        </p:nvGrpSpPr>
        <p:grpSpPr>
          <a:xfrm>
            <a:off x="8979821" y="5133837"/>
            <a:ext cx="829656" cy="461665"/>
            <a:chOff x="4121485" y="5040798"/>
            <a:chExt cx="829656" cy="461665"/>
          </a:xfrm>
        </p:grpSpPr>
        <p:cxnSp>
          <p:nvCxnSpPr>
            <p:cNvPr id="61" name="Straight Arrow Connector 60"/>
            <p:cNvCxnSpPr/>
            <p:nvPr/>
          </p:nvCxnSpPr>
          <p:spPr>
            <a:xfrm flipH="1">
              <a:off x="4121485" y="5050536"/>
              <a:ext cx="829656" cy="0"/>
            </a:xfrm>
            <a:prstGeom prst="straightConnector1">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62" name="TextBox 61"/>
            <p:cNvSpPr txBox="1"/>
            <p:nvPr/>
          </p:nvSpPr>
          <p:spPr>
            <a:xfrm>
              <a:off x="4266704" y="5040798"/>
              <a:ext cx="495649" cy="461665"/>
            </a:xfrm>
            <a:prstGeom prst="rect">
              <a:avLst/>
            </a:prstGeom>
            <a:noFill/>
          </p:spPr>
          <p:txBody>
            <a:bodyPr wrap="none" rtlCol="0">
              <a:spAutoFit/>
            </a:bodyPr>
            <a:lstStyle/>
            <a:p>
              <a:r>
                <a:rPr lang="en-US" sz="2400" i="1" dirty="0" smtClean="0"/>
                <a:t>Y</a:t>
              </a:r>
              <a:r>
                <a:rPr lang="en-US" sz="2400" baseline="30000" dirty="0" smtClean="0"/>
                <a:t>2</a:t>
              </a:r>
              <a:endParaRPr lang="en-US" sz="2400" baseline="30000" dirty="0"/>
            </a:p>
          </p:txBody>
        </p:sp>
      </p:grpSp>
      <p:grpSp>
        <p:nvGrpSpPr>
          <p:cNvPr id="63" name="Group 62"/>
          <p:cNvGrpSpPr/>
          <p:nvPr/>
        </p:nvGrpSpPr>
        <p:grpSpPr>
          <a:xfrm>
            <a:off x="8944507" y="5985840"/>
            <a:ext cx="1583977" cy="463590"/>
            <a:chOff x="4121485" y="4339893"/>
            <a:chExt cx="829656" cy="463590"/>
          </a:xfrm>
        </p:grpSpPr>
        <p:cxnSp>
          <p:nvCxnSpPr>
            <p:cNvPr id="64" name="Straight Arrow Connector 63"/>
            <p:cNvCxnSpPr/>
            <p:nvPr/>
          </p:nvCxnSpPr>
          <p:spPr>
            <a:xfrm>
              <a:off x="4121485" y="4803483"/>
              <a:ext cx="829656" cy="0"/>
            </a:xfrm>
            <a:prstGeom prst="straightConnector1">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4264489" y="4339893"/>
              <a:ext cx="445168" cy="461665"/>
            </a:xfrm>
            <a:prstGeom prst="rect">
              <a:avLst/>
            </a:prstGeom>
            <a:noFill/>
          </p:spPr>
          <p:txBody>
            <a:bodyPr wrap="none" rtlCol="0">
              <a:spAutoFit/>
            </a:bodyPr>
            <a:lstStyle/>
            <a:p>
              <a:r>
                <a:rPr lang="en-US" sz="2400" dirty="0" smtClean="0"/>
                <a:t>bit </a:t>
              </a:r>
              <a:r>
                <a:rPr lang="en-US" sz="2400" i="1" dirty="0" smtClean="0">
                  <a:latin typeface="+mj-lt"/>
                </a:rPr>
                <a:t>b</a:t>
              </a:r>
              <a:r>
                <a:rPr lang="en-US" sz="2400" dirty="0" smtClean="0">
                  <a:latin typeface="+mj-lt"/>
                </a:rPr>
                <a:t>’</a:t>
              </a:r>
              <a:endParaRPr lang="en-US" sz="2400" baseline="30000" dirty="0">
                <a:latin typeface="+mj-lt"/>
              </a:endParaRPr>
            </a:p>
          </p:txBody>
        </p:sp>
      </p:grpSp>
      <p:sp>
        <p:nvSpPr>
          <p:cNvPr id="66" name="TextBox 65"/>
          <p:cNvSpPr txBox="1"/>
          <p:nvPr/>
        </p:nvSpPr>
        <p:spPr>
          <a:xfrm rot="5400000">
            <a:off x="9230339" y="5536527"/>
            <a:ext cx="415498" cy="461665"/>
          </a:xfrm>
          <a:prstGeom prst="rect">
            <a:avLst/>
          </a:prstGeom>
          <a:noFill/>
        </p:spPr>
        <p:txBody>
          <a:bodyPr wrap="none" rtlCol="0">
            <a:spAutoFit/>
          </a:bodyPr>
          <a:lstStyle/>
          <a:p>
            <a:r>
              <a:rPr lang="en-US" sz="2400" i="1" dirty="0" smtClean="0"/>
              <a:t>…</a:t>
            </a:r>
            <a:endParaRPr lang="en-US" sz="2400" baseline="30000" dirty="0"/>
          </a:p>
        </p:txBody>
      </p:sp>
      <p:sp>
        <p:nvSpPr>
          <p:cNvPr id="68" name="Content Placeholder 3"/>
          <p:cNvSpPr txBox="1">
            <a:spLocks/>
          </p:cNvSpPr>
          <p:nvPr/>
        </p:nvSpPr>
        <p:spPr>
          <a:xfrm>
            <a:off x="3013016" y="1741871"/>
            <a:ext cx="2866230" cy="1121673"/>
          </a:xfrm>
          <a:prstGeom prst="rect">
            <a:avLst/>
          </a:prstGeom>
        </p:spPr>
        <p:txBody>
          <a:bodyPr vert="horz" lIns="91440" tIns="45720" rIns="91440" bIns="45720" rtlCol="0">
            <a:noAutofit/>
          </a:bodyPr>
          <a:lstStyle>
            <a:lvl1pPr marL="274320" indent="-274320" algn="l" defTabSz="457200" rtl="0" eaLnBrk="1" latinLnBrk="0" hangingPunct="1">
              <a:spcBef>
                <a:spcPts val="800"/>
              </a:spcBef>
              <a:buFont typeface="Arial"/>
              <a:buChar char="•"/>
              <a:defRPr sz="2400" b="0" i="0" kern="1200">
                <a:solidFill>
                  <a:schemeClr val="tx1"/>
                </a:solidFill>
                <a:latin typeface="Lato Semibold"/>
                <a:ea typeface="+mn-ea"/>
                <a:cs typeface="Lato Semibold"/>
              </a:defRPr>
            </a:lvl1pPr>
            <a:lvl2pPr marL="667512" indent="-274320" algn="l" defTabSz="457200" rtl="0" eaLnBrk="1" latinLnBrk="0" hangingPunct="1">
              <a:spcBef>
                <a:spcPts val="600"/>
              </a:spcBef>
              <a:buFont typeface="Arial"/>
              <a:buChar char="–"/>
              <a:defRPr sz="2000" b="0" i="0" kern="1200">
                <a:solidFill>
                  <a:schemeClr val="tx1"/>
                </a:solidFill>
                <a:latin typeface="Lato Medium"/>
                <a:ea typeface="+mn-ea"/>
                <a:cs typeface="Lato Medium"/>
              </a:defRPr>
            </a:lvl2pPr>
            <a:lvl3pPr marL="1143000" indent="-228600" algn="l" defTabSz="457200" rtl="0" eaLnBrk="1" latinLnBrk="0" hangingPunct="1">
              <a:spcBef>
                <a:spcPct val="20000"/>
              </a:spcBef>
              <a:buFont typeface="Arial"/>
              <a:buChar char="•"/>
              <a:defRPr sz="1800" b="0" i="0" kern="1200">
                <a:solidFill>
                  <a:schemeClr val="tx1"/>
                </a:solidFill>
                <a:latin typeface="Lato Medium"/>
                <a:ea typeface="+mn-ea"/>
                <a:cs typeface="Lato Medium"/>
              </a:defRPr>
            </a:lvl3pPr>
            <a:lvl4pPr marL="1600200" indent="-228600" algn="l" defTabSz="457200" rtl="0" eaLnBrk="1" latinLnBrk="0" hangingPunct="1">
              <a:spcBef>
                <a:spcPct val="20000"/>
              </a:spcBef>
              <a:buFont typeface="Arial"/>
              <a:buChar char="–"/>
              <a:defRPr sz="1600" b="0" i="0" kern="1200">
                <a:solidFill>
                  <a:schemeClr val="tx1"/>
                </a:solidFill>
                <a:latin typeface="Lato Medium"/>
                <a:ea typeface="+mn-ea"/>
                <a:cs typeface="Lato Medium"/>
              </a:defRPr>
            </a:lvl4pPr>
            <a:lvl5pPr marL="2057400" indent="-228600" algn="l" defTabSz="457200" rtl="0" eaLnBrk="1" latinLnBrk="0" hangingPunct="1">
              <a:spcBef>
                <a:spcPct val="20000"/>
              </a:spcBef>
              <a:buFont typeface="Arial"/>
              <a:buChar char="»"/>
              <a:defRPr sz="1600" b="0" i="0" kern="1200">
                <a:solidFill>
                  <a:schemeClr val="tx1"/>
                </a:solidFill>
                <a:latin typeface="Lato Medium"/>
                <a:ea typeface="+mn-ea"/>
                <a:cs typeface="Lato Medium"/>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indent="0">
              <a:spcBef>
                <a:spcPts val="1200"/>
              </a:spcBef>
              <a:buNone/>
            </a:pPr>
            <a:r>
              <a:rPr lang="en-US" sz="2200" dirty="0" smtClean="0">
                <a:latin typeface="+mn-lt"/>
              </a:rPr>
              <a:t>Query </a:t>
            </a:r>
            <a:r>
              <a:rPr lang="en-US" sz="2200" i="1" dirty="0" smtClean="0">
                <a:latin typeface="+mj-lt"/>
              </a:rPr>
              <a:t>A</a:t>
            </a:r>
            <a:r>
              <a:rPr lang="en-US" sz="2200" baseline="-25000" dirty="0" smtClean="0">
                <a:latin typeface="+mj-lt"/>
              </a:rPr>
              <a:t>BC</a:t>
            </a:r>
            <a:r>
              <a:rPr lang="en-US" sz="2200" dirty="0" smtClean="0">
                <a:latin typeface="+mn-lt"/>
              </a:rPr>
              <a:t>’s own oracle on (N,0), (N,1), …, (N, |</a:t>
            </a:r>
            <a:r>
              <a:rPr lang="en-US" sz="2200" i="1" dirty="0" smtClean="0">
                <a:latin typeface="+mn-lt"/>
              </a:rPr>
              <a:t>P</a:t>
            </a:r>
            <a:r>
              <a:rPr lang="en-US" sz="2200" dirty="0" smtClean="0">
                <a:latin typeface="+mn-lt"/>
              </a:rPr>
              <a:t>|-1)</a:t>
            </a:r>
          </a:p>
        </p:txBody>
      </p:sp>
      <p:sp>
        <p:nvSpPr>
          <p:cNvPr id="69" name="Content Placeholder 5"/>
          <p:cNvSpPr txBox="1">
            <a:spLocks/>
          </p:cNvSpPr>
          <p:nvPr/>
        </p:nvSpPr>
        <p:spPr>
          <a:xfrm>
            <a:off x="9207255" y="1741871"/>
            <a:ext cx="2375146" cy="1121673"/>
          </a:xfrm>
          <a:prstGeom prst="rect">
            <a:avLst/>
          </a:prstGeom>
        </p:spPr>
        <p:txBody>
          <a:bodyPr vert="horz" lIns="91440" tIns="45720" rIns="91440" bIns="45720" rtlCol="0">
            <a:noAutofit/>
          </a:bodyPr>
          <a:lstStyle>
            <a:lvl1pPr marL="274320" indent="-274320" algn="l" defTabSz="457200" rtl="0" eaLnBrk="1" latinLnBrk="0" hangingPunct="1">
              <a:spcBef>
                <a:spcPts val="800"/>
              </a:spcBef>
              <a:buFont typeface="Arial"/>
              <a:buChar char="•"/>
              <a:defRPr sz="2400" b="0" i="0" kern="1200">
                <a:solidFill>
                  <a:schemeClr val="tx1"/>
                </a:solidFill>
                <a:latin typeface="Lato Semibold"/>
                <a:ea typeface="+mn-ea"/>
                <a:cs typeface="Lato Semibold"/>
              </a:defRPr>
            </a:lvl1pPr>
            <a:lvl2pPr marL="667512" indent="-274320" algn="l" defTabSz="457200" rtl="0" eaLnBrk="1" latinLnBrk="0" hangingPunct="1">
              <a:spcBef>
                <a:spcPts val="600"/>
              </a:spcBef>
              <a:buFont typeface="Arial"/>
              <a:buChar char="–"/>
              <a:defRPr sz="2000" b="0" i="0" kern="1200">
                <a:solidFill>
                  <a:schemeClr val="tx1"/>
                </a:solidFill>
                <a:latin typeface="Lato Medium"/>
                <a:ea typeface="+mn-ea"/>
                <a:cs typeface="Lato Medium"/>
              </a:defRPr>
            </a:lvl2pPr>
            <a:lvl3pPr marL="1143000" indent="-228600" algn="l" defTabSz="457200" rtl="0" eaLnBrk="1" latinLnBrk="0" hangingPunct="1">
              <a:spcBef>
                <a:spcPct val="20000"/>
              </a:spcBef>
              <a:buFont typeface="Arial"/>
              <a:buChar char="•"/>
              <a:defRPr sz="1800" b="0" i="0" kern="1200">
                <a:solidFill>
                  <a:schemeClr val="tx1"/>
                </a:solidFill>
                <a:latin typeface="Lato Medium"/>
                <a:ea typeface="+mn-ea"/>
                <a:cs typeface="Lato Medium"/>
              </a:defRPr>
            </a:lvl3pPr>
            <a:lvl4pPr marL="1600200" indent="-228600" algn="l" defTabSz="457200" rtl="0" eaLnBrk="1" latinLnBrk="0" hangingPunct="1">
              <a:spcBef>
                <a:spcPct val="20000"/>
              </a:spcBef>
              <a:buFont typeface="Arial"/>
              <a:buChar char="–"/>
              <a:defRPr sz="1600" b="0" i="0" kern="1200">
                <a:solidFill>
                  <a:schemeClr val="tx1"/>
                </a:solidFill>
                <a:latin typeface="Lato Medium"/>
                <a:ea typeface="+mn-ea"/>
                <a:cs typeface="Lato Medium"/>
              </a:defRPr>
            </a:lvl4pPr>
            <a:lvl5pPr marL="2057400" indent="-228600" algn="l" defTabSz="457200" rtl="0" eaLnBrk="1" latinLnBrk="0" hangingPunct="1">
              <a:spcBef>
                <a:spcPct val="20000"/>
              </a:spcBef>
              <a:buFont typeface="Arial"/>
              <a:buChar char="»"/>
              <a:defRPr sz="1600" b="0" i="0" kern="1200">
                <a:solidFill>
                  <a:schemeClr val="tx1"/>
                </a:solidFill>
                <a:latin typeface="Lato Medium"/>
                <a:ea typeface="+mn-ea"/>
                <a:cs typeface="Lato Medium"/>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indent="0">
              <a:spcBef>
                <a:spcPts val="1200"/>
              </a:spcBef>
              <a:buNone/>
            </a:pPr>
            <a:r>
              <a:rPr lang="en-US" sz="2200" dirty="0" smtClean="0">
                <a:solidFill>
                  <a:prstClr val="black"/>
                </a:solidFill>
                <a:latin typeface="Lato"/>
              </a:rPr>
              <a:t>When </a:t>
            </a:r>
            <a:r>
              <a:rPr lang="en-US" sz="2200" i="1" dirty="0">
                <a:solidFill>
                  <a:prstClr val="black"/>
                </a:solidFill>
                <a:latin typeface="Lato Heavy"/>
              </a:rPr>
              <a:t>A</a:t>
            </a:r>
            <a:r>
              <a:rPr lang="en-US" sz="2200" baseline="-25000" dirty="0">
                <a:solidFill>
                  <a:prstClr val="black"/>
                </a:solidFill>
                <a:latin typeface="Lato Heavy"/>
              </a:rPr>
              <a:t>CTR</a:t>
            </a:r>
            <a:r>
              <a:rPr lang="en-US" sz="2200" dirty="0" smtClean="0">
                <a:solidFill>
                  <a:prstClr val="black"/>
                </a:solidFill>
                <a:latin typeface="Lato"/>
              </a:rPr>
              <a:t> outputs a bit </a:t>
            </a:r>
            <a:r>
              <a:rPr lang="en-US" sz="2200" i="1" dirty="0" smtClean="0">
                <a:solidFill>
                  <a:prstClr val="black"/>
                </a:solidFill>
                <a:latin typeface="Lato"/>
              </a:rPr>
              <a:t>b</a:t>
            </a:r>
            <a:r>
              <a:rPr lang="en-US" sz="2200" dirty="0" smtClean="0">
                <a:solidFill>
                  <a:prstClr val="black"/>
                </a:solidFill>
                <a:latin typeface="Lato"/>
              </a:rPr>
              <a:t>, output </a:t>
            </a:r>
            <a:r>
              <a:rPr lang="en-US" sz="2200" i="1" dirty="0" smtClean="0">
                <a:solidFill>
                  <a:prstClr val="black"/>
                </a:solidFill>
                <a:latin typeface="Lato"/>
              </a:rPr>
              <a:t>b</a:t>
            </a:r>
            <a:r>
              <a:rPr lang="en-US" sz="2200" dirty="0" smtClean="0">
                <a:solidFill>
                  <a:prstClr val="black"/>
                </a:solidFill>
                <a:latin typeface="Lato"/>
              </a:rPr>
              <a:t>’ = </a:t>
            </a:r>
            <a:r>
              <a:rPr lang="en-US" sz="2200" i="1" dirty="0" smtClean="0">
                <a:solidFill>
                  <a:prstClr val="black"/>
                </a:solidFill>
                <a:latin typeface="Lato"/>
              </a:rPr>
              <a:t>b</a:t>
            </a:r>
            <a:endParaRPr lang="en-US" sz="2200" i="1" dirty="0">
              <a:solidFill>
                <a:prstClr val="black"/>
              </a:solidFill>
              <a:latin typeface="Lato"/>
            </a:endParaRPr>
          </a:p>
        </p:txBody>
      </p:sp>
      <p:sp>
        <p:nvSpPr>
          <p:cNvPr id="70" name="Text Placeholder 4"/>
          <p:cNvSpPr txBox="1">
            <a:spLocks/>
          </p:cNvSpPr>
          <p:nvPr/>
        </p:nvSpPr>
        <p:spPr>
          <a:xfrm>
            <a:off x="3013016" y="1102108"/>
            <a:ext cx="2866230" cy="639762"/>
          </a:xfrm>
          <a:prstGeom prst="rect">
            <a:avLst/>
          </a:prstGeom>
        </p:spPr>
        <p:txBody>
          <a:bodyPr vert="horz" lIns="91440" tIns="45720" rIns="91440" bIns="45720" rtlCol="0" anchor="b">
            <a:normAutofit/>
          </a:bodyPr>
          <a:lstStyle>
            <a:lvl1pPr marL="0" indent="0" algn="l" defTabSz="457200" rtl="0" eaLnBrk="1" latinLnBrk="0" hangingPunct="1">
              <a:spcBef>
                <a:spcPts val="800"/>
              </a:spcBef>
              <a:buFont typeface="Arial"/>
              <a:buNone/>
              <a:defRPr sz="2400" b="0" i="0" kern="1200">
                <a:solidFill>
                  <a:schemeClr val="tx1"/>
                </a:solidFill>
                <a:latin typeface="Lato Black"/>
                <a:ea typeface="+mn-ea"/>
                <a:cs typeface="Lato Black"/>
              </a:defRPr>
            </a:lvl1pPr>
            <a:lvl2pPr marL="457200" indent="0" algn="l" defTabSz="457200" rtl="0" eaLnBrk="1" latinLnBrk="0" hangingPunct="1">
              <a:spcBef>
                <a:spcPts val="600"/>
              </a:spcBef>
              <a:buFont typeface="Arial"/>
              <a:buNone/>
              <a:defRPr sz="2000" b="1" i="0" kern="1200">
                <a:solidFill>
                  <a:schemeClr val="tx1"/>
                </a:solidFill>
                <a:latin typeface="Lato Medium"/>
                <a:ea typeface="+mn-ea"/>
                <a:cs typeface="Lato Medium"/>
              </a:defRPr>
            </a:lvl2pPr>
            <a:lvl3pPr marL="914400" indent="0" algn="l" defTabSz="457200" rtl="0" eaLnBrk="1" latinLnBrk="0" hangingPunct="1">
              <a:spcBef>
                <a:spcPct val="20000"/>
              </a:spcBef>
              <a:buFont typeface="Arial"/>
              <a:buNone/>
              <a:defRPr sz="1800" b="1" i="0" kern="1200">
                <a:solidFill>
                  <a:schemeClr val="tx1"/>
                </a:solidFill>
                <a:latin typeface="Lato Medium"/>
                <a:ea typeface="+mn-ea"/>
                <a:cs typeface="Lato Medium"/>
              </a:defRPr>
            </a:lvl3pPr>
            <a:lvl4pPr marL="1371600" indent="0" algn="l" defTabSz="457200" rtl="0" eaLnBrk="1" latinLnBrk="0" hangingPunct="1">
              <a:spcBef>
                <a:spcPct val="20000"/>
              </a:spcBef>
              <a:buFont typeface="Arial"/>
              <a:buNone/>
              <a:defRPr sz="1600" b="1" i="0" kern="1200">
                <a:solidFill>
                  <a:schemeClr val="tx1"/>
                </a:solidFill>
                <a:latin typeface="Lato Medium"/>
                <a:ea typeface="+mn-ea"/>
                <a:cs typeface="Lato Medium"/>
              </a:defRPr>
            </a:lvl4pPr>
            <a:lvl5pPr marL="1828800" indent="0" algn="l" defTabSz="457200" rtl="0" eaLnBrk="1" latinLnBrk="0" hangingPunct="1">
              <a:spcBef>
                <a:spcPct val="20000"/>
              </a:spcBef>
              <a:buFont typeface="Arial"/>
              <a:buNone/>
              <a:defRPr sz="1600" b="1" i="0" kern="1200">
                <a:solidFill>
                  <a:schemeClr val="tx1"/>
                </a:solidFill>
                <a:latin typeface="Lato Medium"/>
                <a:ea typeface="+mn-ea"/>
                <a:cs typeface="Lato Medium"/>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r>
              <a:rPr lang="en-US" dirty="0" smtClean="0"/>
              <a:t>Step 2:</a:t>
            </a:r>
            <a:endParaRPr lang="en-US" dirty="0"/>
          </a:p>
        </p:txBody>
      </p:sp>
      <p:sp>
        <p:nvSpPr>
          <p:cNvPr id="71" name="Text Placeholder 4"/>
          <p:cNvSpPr txBox="1">
            <a:spLocks/>
          </p:cNvSpPr>
          <p:nvPr/>
        </p:nvSpPr>
        <p:spPr>
          <a:xfrm>
            <a:off x="6393991" y="1102108"/>
            <a:ext cx="2298518" cy="639762"/>
          </a:xfrm>
          <a:prstGeom prst="rect">
            <a:avLst/>
          </a:prstGeom>
        </p:spPr>
        <p:txBody>
          <a:bodyPr vert="horz" lIns="91440" tIns="45720" rIns="91440" bIns="45720" rtlCol="0" anchor="b">
            <a:normAutofit/>
          </a:bodyPr>
          <a:lstStyle>
            <a:lvl1pPr marL="0" indent="0" algn="l" defTabSz="457200" rtl="0" eaLnBrk="1" latinLnBrk="0" hangingPunct="1">
              <a:spcBef>
                <a:spcPts val="800"/>
              </a:spcBef>
              <a:buFont typeface="Arial"/>
              <a:buNone/>
              <a:defRPr sz="2400" b="0" i="0" kern="1200">
                <a:solidFill>
                  <a:schemeClr val="tx1"/>
                </a:solidFill>
                <a:latin typeface="Lato Black"/>
                <a:ea typeface="+mn-ea"/>
                <a:cs typeface="Lato Black"/>
              </a:defRPr>
            </a:lvl1pPr>
            <a:lvl2pPr marL="457200" indent="0" algn="l" defTabSz="457200" rtl="0" eaLnBrk="1" latinLnBrk="0" hangingPunct="1">
              <a:spcBef>
                <a:spcPts val="600"/>
              </a:spcBef>
              <a:buFont typeface="Arial"/>
              <a:buNone/>
              <a:defRPr sz="2000" b="1" i="0" kern="1200">
                <a:solidFill>
                  <a:schemeClr val="tx1"/>
                </a:solidFill>
                <a:latin typeface="Lato Medium"/>
                <a:ea typeface="+mn-ea"/>
                <a:cs typeface="Lato Medium"/>
              </a:defRPr>
            </a:lvl2pPr>
            <a:lvl3pPr marL="914400" indent="0" algn="l" defTabSz="457200" rtl="0" eaLnBrk="1" latinLnBrk="0" hangingPunct="1">
              <a:spcBef>
                <a:spcPct val="20000"/>
              </a:spcBef>
              <a:buFont typeface="Arial"/>
              <a:buNone/>
              <a:defRPr sz="1800" b="1" i="0" kern="1200">
                <a:solidFill>
                  <a:schemeClr val="tx1"/>
                </a:solidFill>
                <a:latin typeface="Lato Medium"/>
                <a:ea typeface="+mn-ea"/>
                <a:cs typeface="Lato Medium"/>
              </a:defRPr>
            </a:lvl3pPr>
            <a:lvl4pPr marL="1371600" indent="0" algn="l" defTabSz="457200" rtl="0" eaLnBrk="1" latinLnBrk="0" hangingPunct="1">
              <a:spcBef>
                <a:spcPct val="20000"/>
              </a:spcBef>
              <a:buFont typeface="Arial"/>
              <a:buNone/>
              <a:defRPr sz="1600" b="1" i="0" kern="1200">
                <a:solidFill>
                  <a:schemeClr val="tx1"/>
                </a:solidFill>
                <a:latin typeface="Lato Medium"/>
                <a:ea typeface="+mn-ea"/>
                <a:cs typeface="Lato Medium"/>
              </a:defRPr>
            </a:lvl4pPr>
            <a:lvl5pPr marL="1828800" indent="0" algn="l" defTabSz="457200" rtl="0" eaLnBrk="1" latinLnBrk="0" hangingPunct="1">
              <a:spcBef>
                <a:spcPct val="20000"/>
              </a:spcBef>
              <a:buFont typeface="Arial"/>
              <a:buNone/>
              <a:defRPr sz="1600" b="1" i="0" kern="1200">
                <a:solidFill>
                  <a:schemeClr val="tx1"/>
                </a:solidFill>
                <a:latin typeface="Lato Medium"/>
                <a:ea typeface="+mn-ea"/>
                <a:cs typeface="Lato Medium"/>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r>
              <a:rPr lang="en-US" dirty="0" smtClean="0"/>
              <a:t>Step 3:</a:t>
            </a:r>
            <a:endParaRPr lang="en-US" dirty="0"/>
          </a:p>
        </p:txBody>
      </p:sp>
      <p:cxnSp>
        <p:nvCxnSpPr>
          <p:cNvPr id="44" name="Straight Arrow Connector 43"/>
          <p:cNvCxnSpPr>
            <a:endCxn id="53" idx="1"/>
          </p:cNvCxnSpPr>
          <p:nvPr/>
        </p:nvCxnSpPr>
        <p:spPr>
          <a:xfrm flipV="1">
            <a:off x="5787116" y="3557963"/>
            <a:ext cx="3313774" cy="227090"/>
          </a:xfrm>
          <a:prstGeom prst="straightConnector1">
            <a:avLst/>
          </a:prstGeom>
          <a:ln w="31750">
            <a:solidFill>
              <a:schemeClr val="accent2"/>
            </a:solidFill>
            <a:prstDash val="sysDot"/>
            <a:tailEnd type="triangle" w="med" len="lg"/>
          </a:ln>
        </p:spPr>
        <p:style>
          <a:lnRef idx="2">
            <a:schemeClr val="accent1"/>
          </a:lnRef>
          <a:fillRef idx="0">
            <a:schemeClr val="accent1"/>
          </a:fillRef>
          <a:effectRef idx="1">
            <a:schemeClr val="accent1"/>
          </a:effectRef>
          <a:fontRef idx="minor">
            <a:schemeClr val="tx1"/>
          </a:fontRef>
        </p:style>
      </p:cxnSp>
      <p:cxnSp>
        <p:nvCxnSpPr>
          <p:cNvPr id="72" name="Straight Arrow Connector 71"/>
          <p:cNvCxnSpPr>
            <a:endCxn id="59" idx="1"/>
          </p:cNvCxnSpPr>
          <p:nvPr/>
        </p:nvCxnSpPr>
        <p:spPr>
          <a:xfrm>
            <a:off x="5800573" y="4082176"/>
            <a:ext cx="3322252" cy="581589"/>
          </a:xfrm>
          <a:prstGeom prst="straightConnector1">
            <a:avLst/>
          </a:prstGeom>
          <a:ln w="31750">
            <a:solidFill>
              <a:schemeClr val="accent2"/>
            </a:solidFill>
            <a:prstDash val="sysDot"/>
            <a:tailEnd type="triangle" w="med" len="lg"/>
          </a:ln>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a:stCxn id="56" idx="1"/>
          </p:cNvCxnSpPr>
          <p:nvPr/>
        </p:nvCxnSpPr>
        <p:spPr>
          <a:xfrm flipH="1" flipV="1">
            <a:off x="5758455" y="3795174"/>
            <a:ext cx="3344650" cy="463694"/>
          </a:xfrm>
          <a:prstGeom prst="straightConnector1">
            <a:avLst/>
          </a:prstGeom>
          <a:ln w="31750">
            <a:solidFill>
              <a:schemeClr val="accent2"/>
            </a:solidFill>
            <a:prstDash val="sysDot"/>
            <a:tailEnd type="triangle" w="med" len="lg"/>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a:stCxn id="62" idx="1"/>
          </p:cNvCxnSpPr>
          <p:nvPr/>
        </p:nvCxnSpPr>
        <p:spPr>
          <a:xfrm flipH="1" flipV="1">
            <a:off x="5787116" y="4082176"/>
            <a:ext cx="3337924" cy="1282494"/>
          </a:xfrm>
          <a:prstGeom prst="straightConnector1">
            <a:avLst/>
          </a:prstGeom>
          <a:ln w="31750">
            <a:solidFill>
              <a:schemeClr val="accent2"/>
            </a:solidFill>
            <a:prstDash val="sysDot"/>
            <a:tailEnd type="triangle" w="med" len="lg"/>
          </a:ln>
        </p:spPr>
        <p:style>
          <a:lnRef idx="2">
            <a:schemeClr val="accent1"/>
          </a:lnRef>
          <a:fillRef idx="0">
            <a:schemeClr val="accent1"/>
          </a:fillRef>
          <a:effectRef idx="1">
            <a:schemeClr val="accent1"/>
          </a:effectRef>
          <a:fontRef idx="minor">
            <a:schemeClr val="tx1"/>
          </a:fontRef>
        </p:style>
      </p:cxnSp>
      <p:cxnSp>
        <p:nvCxnSpPr>
          <p:cNvPr id="79" name="Straight Arrow Connector 78"/>
          <p:cNvCxnSpPr/>
          <p:nvPr/>
        </p:nvCxnSpPr>
        <p:spPr>
          <a:xfrm>
            <a:off x="4939022" y="6449431"/>
            <a:ext cx="4018864" cy="1924"/>
          </a:xfrm>
          <a:prstGeom prst="straightConnector1">
            <a:avLst/>
          </a:prstGeom>
          <a:ln w="31750">
            <a:solidFill>
              <a:schemeClr val="accent2"/>
            </a:solidFill>
            <a:prstDash val="sysDot"/>
            <a:tailEnd type="triangle" w="med" len="lg"/>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02695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8"/>
                                        </p:tgtEl>
                                        <p:attrNameLst>
                                          <p:attrName>style.visibility</p:attrName>
                                        </p:attrNameLst>
                                      </p:cBhvr>
                                      <p:to>
                                        <p:strVal val="visible"/>
                                      </p:to>
                                    </p:set>
                                  </p:childTnLst>
                                </p:cTn>
                              </p:par>
                              <p:par>
                                <p:cTn id="9" presetID="22" presetClass="entr" presetSubtype="8" fill="hold" nodeType="with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wipe(left)">
                                      <p:cBhvr>
                                        <p:cTn id="11" dur="500"/>
                                        <p:tgtEl>
                                          <p:spTgt spid="44"/>
                                        </p:tgtEl>
                                      </p:cBhvr>
                                    </p:animEffect>
                                  </p:childTnLst>
                                </p:cTn>
                              </p:par>
                              <p:par>
                                <p:cTn id="12" presetID="22" presetClass="entr" presetSubtype="8" fill="hold" nodeType="withEffect">
                                  <p:stCondLst>
                                    <p:cond delay="0"/>
                                  </p:stCondLst>
                                  <p:childTnLst>
                                    <p:set>
                                      <p:cBhvr>
                                        <p:cTn id="13" dur="1" fill="hold">
                                          <p:stCondLst>
                                            <p:cond delay="0"/>
                                          </p:stCondLst>
                                        </p:cTn>
                                        <p:tgtEl>
                                          <p:spTgt spid="72"/>
                                        </p:tgtEl>
                                        <p:attrNameLst>
                                          <p:attrName>style.visibility</p:attrName>
                                        </p:attrNameLst>
                                      </p:cBhvr>
                                      <p:to>
                                        <p:strVal val="visible"/>
                                      </p:to>
                                    </p:set>
                                    <p:animEffect transition="in" filter="wipe(left)">
                                      <p:cBhvr>
                                        <p:cTn id="14" dur="500"/>
                                        <p:tgtEl>
                                          <p:spTgt spid="72"/>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par>
                                <p:cTn id="21" presetID="1" presetClass="exit" presetSubtype="0" fill="hold" nodeType="withEffect">
                                  <p:stCondLst>
                                    <p:cond delay="0"/>
                                  </p:stCondLst>
                                  <p:childTnLst>
                                    <p:set>
                                      <p:cBhvr>
                                        <p:cTn id="22" dur="1" fill="hold">
                                          <p:stCondLst>
                                            <p:cond delay="0"/>
                                          </p:stCondLst>
                                        </p:cTn>
                                        <p:tgtEl>
                                          <p:spTgt spid="44"/>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72"/>
                                        </p:tgtEl>
                                        <p:attrNameLst>
                                          <p:attrName>style.visibility</p:attrName>
                                        </p:attrNameLst>
                                      </p:cBhvr>
                                      <p:to>
                                        <p:strVal val="hidden"/>
                                      </p:to>
                                    </p:set>
                                  </p:childTnLst>
                                </p:cTn>
                              </p:par>
                              <p:par>
                                <p:cTn id="25" presetID="22" presetClass="entr" presetSubtype="2" fill="hold" nodeType="withEffect">
                                  <p:stCondLst>
                                    <p:cond delay="0"/>
                                  </p:stCondLst>
                                  <p:childTnLst>
                                    <p:set>
                                      <p:cBhvr>
                                        <p:cTn id="26" dur="1" fill="hold">
                                          <p:stCondLst>
                                            <p:cond delay="0"/>
                                          </p:stCondLst>
                                        </p:cTn>
                                        <p:tgtEl>
                                          <p:spTgt spid="73"/>
                                        </p:tgtEl>
                                        <p:attrNameLst>
                                          <p:attrName>style.visibility</p:attrName>
                                        </p:attrNameLst>
                                      </p:cBhvr>
                                      <p:to>
                                        <p:strVal val="visible"/>
                                      </p:to>
                                    </p:set>
                                    <p:animEffect transition="in" filter="wipe(right)">
                                      <p:cBhvr>
                                        <p:cTn id="27" dur="500"/>
                                        <p:tgtEl>
                                          <p:spTgt spid="73"/>
                                        </p:tgtEl>
                                      </p:cBhvr>
                                    </p:animEffect>
                                  </p:childTnLst>
                                </p:cTn>
                              </p:par>
                              <p:par>
                                <p:cTn id="28" presetID="22" presetClass="entr" presetSubtype="2" fill="hold" nodeType="withEffect">
                                  <p:stCondLst>
                                    <p:cond delay="0"/>
                                  </p:stCondLst>
                                  <p:childTnLst>
                                    <p:set>
                                      <p:cBhvr>
                                        <p:cTn id="29" dur="1" fill="hold">
                                          <p:stCondLst>
                                            <p:cond delay="0"/>
                                          </p:stCondLst>
                                        </p:cTn>
                                        <p:tgtEl>
                                          <p:spTgt spid="76"/>
                                        </p:tgtEl>
                                        <p:attrNameLst>
                                          <p:attrName>style.visibility</p:attrName>
                                        </p:attrNameLst>
                                      </p:cBhvr>
                                      <p:to>
                                        <p:strVal val="visible"/>
                                      </p:to>
                                    </p:set>
                                    <p:animEffect transition="in" filter="wipe(right)">
                                      <p:cBhvr>
                                        <p:cTn id="30" dur="500"/>
                                        <p:tgtEl>
                                          <p:spTgt spid="76"/>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9"/>
                                        </p:tgtEl>
                                        <p:attrNameLst>
                                          <p:attrName>style.visibility</p:attrName>
                                        </p:attrNameLst>
                                      </p:cBhvr>
                                      <p:to>
                                        <p:strVal val="visible"/>
                                      </p:to>
                                    </p:set>
                                  </p:childTnLst>
                                </p:cTn>
                              </p:par>
                              <p:par>
                                <p:cTn id="37" presetID="1" presetClass="exit" presetSubtype="0" fill="hold" nodeType="withEffect">
                                  <p:stCondLst>
                                    <p:cond delay="0"/>
                                  </p:stCondLst>
                                  <p:childTnLst>
                                    <p:set>
                                      <p:cBhvr>
                                        <p:cTn id="38" dur="1" fill="hold">
                                          <p:stCondLst>
                                            <p:cond delay="0"/>
                                          </p:stCondLst>
                                        </p:cTn>
                                        <p:tgtEl>
                                          <p:spTgt spid="73"/>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76"/>
                                        </p:tgtEl>
                                        <p:attrNameLst>
                                          <p:attrName>style.visibility</p:attrName>
                                        </p:attrNameLst>
                                      </p:cBhvr>
                                      <p:to>
                                        <p:strVal val="hidden"/>
                                      </p:to>
                                    </p:set>
                                  </p:childTnLst>
                                </p:cTn>
                              </p:par>
                              <p:par>
                                <p:cTn id="41" presetID="22" presetClass="entr" presetSubtype="8" fill="hold" nodeType="withEffect">
                                  <p:stCondLst>
                                    <p:cond delay="0"/>
                                  </p:stCondLst>
                                  <p:childTnLst>
                                    <p:set>
                                      <p:cBhvr>
                                        <p:cTn id="42" dur="1" fill="hold">
                                          <p:stCondLst>
                                            <p:cond delay="0"/>
                                          </p:stCondLst>
                                        </p:cTn>
                                        <p:tgtEl>
                                          <p:spTgt spid="79"/>
                                        </p:tgtEl>
                                        <p:attrNameLst>
                                          <p:attrName>style.visibility</p:attrName>
                                        </p:attrNameLst>
                                      </p:cBhvr>
                                      <p:to>
                                        <p:strVal val="visible"/>
                                      </p:to>
                                    </p:set>
                                    <p:animEffect transition="in" filter="wipe(left)">
                                      <p:cBhvr>
                                        <p:cTn id="43"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68" grpId="0"/>
      <p:bldP spid="69" grpId="0"/>
      <p:bldP spid="70" grpId="0"/>
      <p:bldP spid="7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this reduction works</a:t>
            </a:r>
            <a:endParaRPr lang="en-US" dirty="0"/>
          </a:p>
        </p:txBody>
      </p:sp>
      <p:sp>
        <p:nvSpPr>
          <p:cNvPr id="3" name="Text Placeholder 2"/>
          <p:cNvSpPr>
            <a:spLocks noGrp="1"/>
          </p:cNvSpPr>
          <p:nvPr>
            <p:ph type="body" idx="1"/>
          </p:nvPr>
        </p:nvSpPr>
        <p:spPr/>
        <p:txBody>
          <a:bodyPr/>
          <a:lstStyle/>
          <a:p>
            <a:r>
              <a:rPr lang="en-US" dirty="0" smtClean="0"/>
              <a:t>Left side</a:t>
            </a:r>
            <a:endParaRPr lang="en-US" dirty="0"/>
          </a:p>
        </p:txBody>
      </p:sp>
      <p:sp>
        <p:nvSpPr>
          <p:cNvPr id="4" name="Content Placeholder 3"/>
          <p:cNvSpPr>
            <a:spLocks noGrp="1"/>
          </p:cNvSpPr>
          <p:nvPr>
            <p:ph sz="half" idx="2"/>
          </p:nvPr>
        </p:nvSpPr>
        <p:spPr/>
        <p:txBody>
          <a:bodyPr/>
          <a:lstStyle/>
          <a:p>
            <a:pPr marL="0" indent="0">
              <a:buNone/>
            </a:pPr>
            <a:r>
              <a:rPr lang="en-US" dirty="0" smtClean="0"/>
              <a:t>If </a:t>
            </a:r>
            <a:r>
              <a:rPr lang="en-US" i="1" dirty="0" smtClean="0">
                <a:latin typeface="Lato Heavy"/>
              </a:rPr>
              <a:t>A</a:t>
            </a:r>
            <a:r>
              <a:rPr lang="en-US" baseline="-25000" dirty="0" smtClean="0">
                <a:latin typeface="Lato Heavy"/>
              </a:rPr>
              <a:t>BC</a:t>
            </a:r>
            <a:r>
              <a:rPr lang="en-US" dirty="0" smtClean="0"/>
              <a:t> is talking to         , then this procedure faithfully yields</a:t>
            </a:r>
            <a:endParaRPr lang="en-US" dirty="0"/>
          </a:p>
        </p:txBody>
      </p:sp>
      <p:sp>
        <p:nvSpPr>
          <p:cNvPr id="5" name="Text Placeholder 4"/>
          <p:cNvSpPr>
            <a:spLocks noGrp="1"/>
          </p:cNvSpPr>
          <p:nvPr>
            <p:ph type="body" sz="quarter" idx="3"/>
          </p:nvPr>
        </p:nvSpPr>
        <p:spPr/>
        <p:txBody>
          <a:bodyPr/>
          <a:lstStyle/>
          <a:p>
            <a:r>
              <a:rPr lang="en-US" dirty="0" smtClean="0"/>
              <a:t>Right side</a:t>
            </a:r>
            <a:endParaRPr lang="en-US" dirty="0"/>
          </a:p>
        </p:txBody>
      </p:sp>
      <p:sp>
        <p:nvSpPr>
          <p:cNvPr id="6" name="Content Placeholder 5"/>
          <p:cNvSpPr>
            <a:spLocks noGrp="1"/>
          </p:cNvSpPr>
          <p:nvPr>
            <p:ph sz="quarter" idx="4"/>
          </p:nvPr>
        </p:nvSpPr>
        <p:spPr/>
        <p:txBody>
          <a:bodyPr/>
          <a:lstStyle/>
          <a:p>
            <a:pPr marL="0" indent="0">
              <a:buNone/>
            </a:pPr>
            <a:r>
              <a:rPr lang="en-US" dirty="0"/>
              <a:t>If </a:t>
            </a:r>
            <a:r>
              <a:rPr lang="en-US" i="1" dirty="0">
                <a:latin typeface="Lato Heavy"/>
              </a:rPr>
              <a:t>A</a:t>
            </a:r>
            <a:r>
              <a:rPr lang="en-US" baseline="-25000" dirty="0">
                <a:latin typeface="Lato Heavy"/>
              </a:rPr>
              <a:t>BC</a:t>
            </a:r>
            <a:r>
              <a:rPr lang="en-US" dirty="0"/>
              <a:t> is talking to         , then this procedure faithfully </a:t>
            </a:r>
            <a:r>
              <a:rPr lang="en-US" dirty="0" smtClean="0"/>
              <a:t>yields              ,</a:t>
            </a:r>
          </a:p>
          <a:p>
            <a:pPr marL="0" indent="0">
              <a:buNone/>
            </a:pPr>
            <a:r>
              <a:rPr lang="en-US" dirty="0" smtClean="0"/>
              <a:t>looks like             due to non-repetition</a:t>
            </a:r>
            <a:endParaRPr lang="en-US" dirty="0"/>
          </a:p>
        </p:txBody>
      </p:sp>
      <p:sp>
        <p:nvSpPr>
          <p:cNvPr id="7" name="Rounded Rectangle 6"/>
          <p:cNvSpPr/>
          <p:nvPr/>
        </p:nvSpPr>
        <p:spPr>
          <a:xfrm>
            <a:off x="1058030" y="3223587"/>
            <a:ext cx="2257339" cy="333234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dirty="0"/>
              <a:t>adversary </a:t>
            </a:r>
            <a:r>
              <a:rPr lang="en-US" sz="3600" i="1" dirty="0">
                <a:latin typeface="+mj-lt"/>
              </a:rPr>
              <a:t>A</a:t>
            </a:r>
            <a:r>
              <a:rPr lang="en-US" sz="3600" baseline="-25000" dirty="0">
                <a:latin typeface="+mj-lt"/>
              </a:rPr>
              <a:t>CTR</a:t>
            </a:r>
            <a:endParaRPr lang="en-US" sz="3600" dirty="0">
              <a:latin typeface="+mj-lt"/>
            </a:endParaRPr>
          </a:p>
        </p:txBody>
      </p:sp>
      <p:grpSp>
        <p:nvGrpSpPr>
          <p:cNvPr id="8" name="Group 7"/>
          <p:cNvGrpSpPr/>
          <p:nvPr/>
        </p:nvGrpSpPr>
        <p:grpSpPr>
          <a:xfrm>
            <a:off x="4385568" y="3643743"/>
            <a:ext cx="1353167" cy="1659281"/>
            <a:chOff x="6023882" y="4135540"/>
            <a:chExt cx="1353167" cy="1659281"/>
          </a:xfrm>
        </p:grpSpPr>
        <p:grpSp>
          <p:nvGrpSpPr>
            <p:cNvPr id="9" name="Group 8"/>
            <p:cNvGrpSpPr/>
            <p:nvPr/>
          </p:nvGrpSpPr>
          <p:grpSpPr>
            <a:xfrm>
              <a:off x="6023882" y="4135540"/>
              <a:ext cx="1353167" cy="537620"/>
              <a:chOff x="5945530" y="2257500"/>
              <a:chExt cx="1353167" cy="537620"/>
            </a:xfrm>
          </p:grpSpPr>
          <p:sp>
            <p:nvSpPr>
              <p:cNvPr id="12" name="Rectangle 11"/>
              <p:cNvSpPr/>
              <p:nvPr/>
            </p:nvSpPr>
            <p:spPr>
              <a:xfrm>
                <a:off x="5945530" y="2257500"/>
                <a:ext cx="1353167" cy="537620"/>
              </a:xfrm>
              <a:prstGeom prst="rect">
                <a:avLst/>
              </a:prstGeom>
              <a:solidFill>
                <a:schemeClr val="accent4">
                  <a:lumMod val="60000"/>
                  <a:lumOff val="40000"/>
                </a:schemeClr>
              </a:solidFill>
              <a:ln>
                <a:solidFill>
                  <a:schemeClr val="accent4">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400" dirty="0" smtClean="0">
                    <a:latin typeface="Lato Black"/>
                    <a:cs typeface="Lato Black"/>
                  </a:rPr>
                  <a:t>CTR</a:t>
                </a:r>
                <a:endParaRPr lang="en-US" sz="2400" i="1" baseline="-25000" dirty="0">
                  <a:latin typeface="Lato Black"/>
                  <a:cs typeface="Lato Black"/>
                </a:endParaRPr>
              </a:p>
            </p:txBody>
          </p:sp>
          <p:sp>
            <p:nvSpPr>
              <p:cNvPr id="13" name="Rectangle 12"/>
              <p:cNvSpPr/>
              <p:nvPr/>
            </p:nvSpPr>
            <p:spPr>
              <a:xfrm>
                <a:off x="6687772" y="2279257"/>
                <a:ext cx="560730" cy="476108"/>
              </a:xfrm>
              <a:prstGeom prst="rect">
                <a:avLst/>
              </a:prstGeom>
              <a:solidFill>
                <a:schemeClr val="bg2">
                  <a:lumMod val="5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Lato Black"/>
                    <a:cs typeface="Lato Black"/>
                  </a:rPr>
                  <a:t>B</a:t>
                </a:r>
                <a:r>
                  <a:rPr lang="en-US" sz="2400" i="1" baseline="-25000" dirty="0" smtClean="0">
                    <a:latin typeface="Lato Black"/>
                    <a:cs typeface="Lato Black"/>
                  </a:rPr>
                  <a:t>K</a:t>
                </a:r>
                <a:endParaRPr lang="en-US" sz="2400" i="1" baseline="-25000" dirty="0">
                  <a:latin typeface="Lato Black"/>
                  <a:cs typeface="Lato Black"/>
                </a:endParaRPr>
              </a:p>
            </p:txBody>
          </p:sp>
        </p:grpSp>
        <p:sp>
          <p:nvSpPr>
            <p:cNvPr id="10" name="Rectangle 9"/>
            <p:cNvSpPr/>
            <p:nvPr/>
          </p:nvSpPr>
          <p:spPr>
            <a:xfrm>
              <a:off x="6276366" y="5296864"/>
              <a:ext cx="848198" cy="497957"/>
            </a:xfrm>
            <a:prstGeom prst="rect">
              <a:avLst/>
            </a:prstGeom>
            <a:solidFill>
              <a:schemeClr val="accent6">
                <a:lumMod val="60000"/>
                <a:lumOff val="40000"/>
              </a:schemeClr>
            </a:solidFill>
            <a:ln>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i="1" dirty="0" smtClean="0">
                  <a:latin typeface="Lato Black"/>
                  <a:cs typeface="Lato Black"/>
                </a:rPr>
                <a:t>$</a:t>
              </a:r>
              <a:endParaRPr lang="en-US" sz="2400" i="1" baseline="-25000" dirty="0">
                <a:latin typeface="Lato Black"/>
                <a:cs typeface="Lato Black"/>
              </a:endParaRPr>
            </a:p>
          </p:txBody>
        </p:sp>
        <p:sp>
          <p:nvSpPr>
            <p:cNvPr id="11" name="TextBox 10"/>
            <p:cNvSpPr txBox="1"/>
            <p:nvPr/>
          </p:nvSpPr>
          <p:spPr>
            <a:xfrm>
              <a:off x="6440618" y="4723402"/>
              <a:ext cx="519694" cy="523220"/>
            </a:xfrm>
            <a:prstGeom prst="rect">
              <a:avLst/>
            </a:prstGeom>
            <a:noFill/>
          </p:spPr>
          <p:txBody>
            <a:bodyPr wrap="none" rtlCol="0">
              <a:spAutoFit/>
            </a:bodyPr>
            <a:lstStyle/>
            <a:p>
              <a:r>
                <a:rPr lang="en-US" sz="2800" dirty="0" smtClean="0"/>
                <a:t>or</a:t>
              </a:r>
              <a:endParaRPr lang="en-US" sz="2800" dirty="0"/>
            </a:p>
          </p:txBody>
        </p:sp>
      </p:grpSp>
      <p:grpSp>
        <p:nvGrpSpPr>
          <p:cNvPr id="14" name="Group 13"/>
          <p:cNvGrpSpPr/>
          <p:nvPr/>
        </p:nvGrpSpPr>
        <p:grpSpPr>
          <a:xfrm>
            <a:off x="3375064" y="3329055"/>
            <a:ext cx="962123" cy="463590"/>
            <a:chOff x="4077186" y="4339893"/>
            <a:chExt cx="962123" cy="463590"/>
          </a:xfrm>
        </p:grpSpPr>
        <p:cxnSp>
          <p:nvCxnSpPr>
            <p:cNvPr id="15" name="Straight Arrow Connector 14"/>
            <p:cNvCxnSpPr/>
            <p:nvPr/>
          </p:nvCxnSpPr>
          <p:spPr>
            <a:xfrm>
              <a:off x="4121485" y="4803483"/>
              <a:ext cx="829656" cy="0"/>
            </a:xfrm>
            <a:prstGeom prst="straightConnector1">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4077186" y="4339893"/>
              <a:ext cx="962123" cy="461665"/>
            </a:xfrm>
            <a:prstGeom prst="rect">
              <a:avLst/>
            </a:prstGeom>
            <a:noFill/>
          </p:spPr>
          <p:txBody>
            <a:bodyPr wrap="none" rtlCol="0">
              <a:spAutoFit/>
            </a:bodyPr>
            <a:lstStyle/>
            <a:p>
              <a:r>
                <a:rPr lang="en-US" sz="2400" i="1" dirty="0" smtClean="0"/>
                <a:t>P</a:t>
              </a:r>
              <a:r>
                <a:rPr lang="en-US" sz="2400" baseline="30000" dirty="0" smtClean="0"/>
                <a:t>1</a:t>
              </a:r>
              <a:r>
                <a:rPr lang="en-US" sz="2400" dirty="0" smtClean="0"/>
                <a:t>,</a:t>
              </a:r>
              <a:r>
                <a:rPr lang="en-US" sz="2400" baseline="30000" dirty="0" smtClean="0"/>
                <a:t> </a:t>
              </a:r>
              <a:r>
                <a:rPr lang="en-US" sz="2400" i="1" dirty="0" smtClean="0"/>
                <a:t>N</a:t>
              </a:r>
              <a:r>
                <a:rPr lang="en-US" sz="2400" baseline="30000" dirty="0" smtClean="0"/>
                <a:t>1</a:t>
              </a:r>
              <a:endParaRPr lang="en-US" sz="2400" baseline="30000" dirty="0"/>
            </a:p>
          </p:txBody>
        </p:sp>
      </p:grpSp>
      <p:grpSp>
        <p:nvGrpSpPr>
          <p:cNvPr id="17" name="Group 16"/>
          <p:cNvGrpSpPr/>
          <p:nvPr/>
        </p:nvGrpSpPr>
        <p:grpSpPr>
          <a:xfrm>
            <a:off x="3419363" y="4029960"/>
            <a:ext cx="829656" cy="461665"/>
            <a:chOff x="4121485" y="5040798"/>
            <a:chExt cx="829656" cy="461665"/>
          </a:xfrm>
        </p:grpSpPr>
        <p:cxnSp>
          <p:nvCxnSpPr>
            <p:cNvPr id="18" name="Straight Arrow Connector 17"/>
            <p:cNvCxnSpPr/>
            <p:nvPr/>
          </p:nvCxnSpPr>
          <p:spPr>
            <a:xfrm flipH="1">
              <a:off x="4121485" y="5050536"/>
              <a:ext cx="829656" cy="0"/>
            </a:xfrm>
            <a:prstGeom prst="straightConnector1">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4266704" y="5040798"/>
              <a:ext cx="495649" cy="461665"/>
            </a:xfrm>
            <a:prstGeom prst="rect">
              <a:avLst/>
            </a:prstGeom>
            <a:noFill/>
          </p:spPr>
          <p:txBody>
            <a:bodyPr wrap="none" rtlCol="0">
              <a:spAutoFit/>
            </a:bodyPr>
            <a:lstStyle/>
            <a:p>
              <a:r>
                <a:rPr lang="en-US" sz="2400" i="1" dirty="0" smtClean="0"/>
                <a:t>C</a:t>
              </a:r>
              <a:r>
                <a:rPr lang="en-US" sz="2400" baseline="30000" dirty="0" smtClean="0"/>
                <a:t>1</a:t>
              </a:r>
              <a:endParaRPr lang="en-US" sz="2400" baseline="30000" dirty="0"/>
            </a:p>
          </p:txBody>
        </p:sp>
      </p:grpSp>
      <p:grpSp>
        <p:nvGrpSpPr>
          <p:cNvPr id="20" name="Group 19"/>
          <p:cNvGrpSpPr/>
          <p:nvPr/>
        </p:nvGrpSpPr>
        <p:grpSpPr>
          <a:xfrm>
            <a:off x="3387254" y="4426051"/>
            <a:ext cx="936475" cy="472396"/>
            <a:chOff x="4067441" y="4331087"/>
            <a:chExt cx="936475" cy="472396"/>
          </a:xfrm>
        </p:grpSpPr>
        <p:cxnSp>
          <p:nvCxnSpPr>
            <p:cNvPr id="21" name="Straight Arrow Connector 20"/>
            <p:cNvCxnSpPr/>
            <p:nvPr/>
          </p:nvCxnSpPr>
          <p:spPr>
            <a:xfrm>
              <a:off x="4121485" y="4803483"/>
              <a:ext cx="829656" cy="0"/>
            </a:xfrm>
            <a:prstGeom prst="straightConnector1">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4067441" y="4331087"/>
              <a:ext cx="936475" cy="461665"/>
            </a:xfrm>
            <a:prstGeom prst="rect">
              <a:avLst/>
            </a:prstGeom>
            <a:noFill/>
          </p:spPr>
          <p:txBody>
            <a:bodyPr wrap="none" rtlCol="0">
              <a:spAutoFit/>
            </a:bodyPr>
            <a:lstStyle/>
            <a:p>
              <a:r>
                <a:rPr lang="en-US" sz="2400" i="1" dirty="0" smtClean="0"/>
                <a:t>P</a:t>
              </a:r>
              <a:r>
                <a:rPr lang="en-US" sz="2400" baseline="30000" dirty="0" smtClean="0"/>
                <a:t>2</a:t>
              </a:r>
              <a:r>
                <a:rPr lang="en-US" sz="2400" dirty="0" smtClean="0"/>
                <a:t>,</a:t>
              </a:r>
              <a:r>
                <a:rPr lang="en-US" sz="2400" baseline="30000" dirty="0" smtClean="0"/>
                <a:t> </a:t>
              </a:r>
              <a:r>
                <a:rPr lang="en-US" sz="2400" i="1" dirty="0" smtClean="0"/>
                <a:t>N</a:t>
              </a:r>
              <a:r>
                <a:rPr lang="en-US" sz="2400" baseline="30000" dirty="0" smtClean="0"/>
                <a:t>2</a:t>
              </a:r>
              <a:endParaRPr lang="en-US" sz="2400" baseline="30000" dirty="0"/>
            </a:p>
          </p:txBody>
        </p:sp>
      </p:grpSp>
      <p:grpSp>
        <p:nvGrpSpPr>
          <p:cNvPr id="23" name="Group 22"/>
          <p:cNvGrpSpPr/>
          <p:nvPr/>
        </p:nvGrpSpPr>
        <p:grpSpPr>
          <a:xfrm>
            <a:off x="3441298" y="5135762"/>
            <a:ext cx="829656" cy="461665"/>
            <a:chOff x="4121485" y="5040798"/>
            <a:chExt cx="829656" cy="461665"/>
          </a:xfrm>
        </p:grpSpPr>
        <p:cxnSp>
          <p:nvCxnSpPr>
            <p:cNvPr id="24" name="Straight Arrow Connector 23"/>
            <p:cNvCxnSpPr/>
            <p:nvPr/>
          </p:nvCxnSpPr>
          <p:spPr>
            <a:xfrm flipH="1">
              <a:off x="4121485" y="5050536"/>
              <a:ext cx="829656" cy="0"/>
            </a:xfrm>
            <a:prstGeom prst="straightConnector1">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4266704" y="5040798"/>
              <a:ext cx="495649" cy="461665"/>
            </a:xfrm>
            <a:prstGeom prst="rect">
              <a:avLst/>
            </a:prstGeom>
            <a:noFill/>
          </p:spPr>
          <p:txBody>
            <a:bodyPr wrap="none" rtlCol="0">
              <a:spAutoFit/>
            </a:bodyPr>
            <a:lstStyle/>
            <a:p>
              <a:r>
                <a:rPr lang="en-US" sz="2400" i="1" dirty="0" smtClean="0"/>
                <a:t>C</a:t>
              </a:r>
              <a:r>
                <a:rPr lang="en-US" sz="2400" baseline="30000" dirty="0" smtClean="0"/>
                <a:t>2</a:t>
              </a:r>
              <a:endParaRPr lang="en-US" sz="2400" baseline="30000" dirty="0"/>
            </a:p>
          </p:txBody>
        </p:sp>
      </p:grpSp>
      <p:grpSp>
        <p:nvGrpSpPr>
          <p:cNvPr id="26" name="Group 25"/>
          <p:cNvGrpSpPr/>
          <p:nvPr/>
        </p:nvGrpSpPr>
        <p:grpSpPr>
          <a:xfrm>
            <a:off x="3316776" y="5987765"/>
            <a:ext cx="1583977" cy="463590"/>
            <a:chOff x="4121485" y="4339893"/>
            <a:chExt cx="829656" cy="463590"/>
          </a:xfrm>
        </p:grpSpPr>
        <p:cxnSp>
          <p:nvCxnSpPr>
            <p:cNvPr id="27" name="Straight Arrow Connector 26"/>
            <p:cNvCxnSpPr/>
            <p:nvPr/>
          </p:nvCxnSpPr>
          <p:spPr>
            <a:xfrm>
              <a:off x="4121485" y="4803483"/>
              <a:ext cx="829656" cy="0"/>
            </a:xfrm>
            <a:prstGeom prst="straightConnector1">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4264489" y="4339893"/>
              <a:ext cx="423338" cy="461665"/>
            </a:xfrm>
            <a:prstGeom prst="rect">
              <a:avLst/>
            </a:prstGeom>
            <a:noFill/>
          </p:spPr>
          <p:txBody>
            <a:bodyPr wrap="none" rtlCol="0">
              <a:spAutoFit/>
            </a:bodyPr>
            <a:lstStyle/>
            <a:p>
              <a:r>
                <a:rPr lang="en-US" sz="2400" dirty="0" smtClean="0"/>
                <a:t>bit </a:t>
              </a:r>
              <a:r>
                <a:rPr lang="en-US" sz="2400" i="1" dirty="0" smtClean="0">
                  <a:latin typeface="+mj-lt"/>
                </a:rPr>
                <a:t>b</a:t>
              </a:r>
              <a:endParaRPr lang="en-US" sz="2400" baseline="30000" dirty="0">
                <a:latin typeface="+mj-lt"/>
              </a:endParaRPr>
            </a:p>
          </p:txBody>
        </p:sp>
      </p:grpSp>
      <p:sp>
        <p:nvSpPr>
          <p:cNvPr id="29" name="TextBox 28"/>
          <p:cNvSpPr txBox="1"/>
          <p:nvPr/>
        </p:nvSpPr>
        <p:spPr>
          <a:xfrm rot="5400000">
            <a:off x="3691816" y="5538452"/>
            <a:ext cx="415498" cy="461665"/>
          </a:xfrm>
          <a:prstGeom prst="rect">
            <a:avLst/>
          </a:prstGeom>
          <a:noFill/>
        </p:spPr>
        <p:txBody>
          <a:bodyPr wrap="none" rtlCol="0">
            <a:spAutoFit/>
          </a:bodyPr>
          <a:lstStyle/>
          <a:p>
            <a:r>
              <a:rPr lang="en-US" sz="2400" i="1" dirty="0" smtClean="0"/>
              <a:t>…</a:t>
            </a:r>
            <a:endParaRPr lang="en-US" sz="2400" baseline="30000" dirty="0"/>
          </a:p>
        </p:txBody>
      </p:sp>
      <p:grpSp>
        <p:nvGrpSpPr>
          <p:cNvPr id="30" name="Group 29"/>
          <p:cNvGrpSpPr/>
          <p:nvPr/>
        </p:nvGrpSpPr>
        <p:grpSpPr>
          <a:xfrm>
            <a:off x="758668" y="3110596"/>
            <a:ext cx="8199218" cy="3535140"/>
            <a:chOff x="1509777" y="3322860"/>
            <a:chExt cx="8199218" cy="3535140"/>
          </a:xfrm>
        </p:grpSpPr>
        <p:sp>
          <p:nvSpPr>
            <p:cNvPr id="31" name="Rectangle 30"/>
            <p:cNvSpPr/>
            <p:nvPr/>
          </p:nvSpPr>
          <p:spPr>
            <a:xfrm>
              <a:off x="1509777" y="3322860"/>
              <a:ext cx="8199218" cy="353514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32" name="TextBox 31"/>
            <p:cNvSpPr txBox="1"/>
            <p:nvPr/>
          </p:nvSpPr>
          <p:spPr>
            <a:xfrm>
              <a:off x="7327514" y="4571091"/>
              <a:ext cx="1718740" cy="1077218"/>
            </a:xfrm>
            <a:prstGeom prst="rect">
              <a:avLst/>
            </a:prstGeom>
            <a:noFill/>
          </p:spPr>
          <p:txBody>
            <a:bodyPr wrap="none" rtlCol="0">
              <a:spAutoFit/>
            </a:bodyPr>
            <a:lstStyle/>
            <a:p>
              <a:pPr lvl="0" algn="ctr"/>
              <a:r>
                <a:rPr lang="en-US" sz="2800" dirty="0" smtClean="0"/>
                <a:t>adversary</a:t>
              </a:r>
            </a:p>
            <a:p>
              <a:pPr lvl="0" algn="ctr"/>
              <a:r>
                <a:rPr lang="en-US" sz="3600" i="1" dirty="0" smtClean="0">
                  <a:latin typeface="Lato Heavy"/>
                </a:rPr>
                <a:t>A</a:t>
              </a:r>
              <a:r>
                <a:rPr lang="en-US" sz="3600" baseline="-25000" dirty="0" smtClean="0">
                  <a:latin typeface="Lato Heavy"/>
                </a:rPr>
                <a:t>BC</a:t>
              </a:r>
              <a:endParaRPr lang="en-US" sz="3600" dirty="0">
                <a:latin typeface="Lato Heavy"/>
              </a:endParaRPr>
            </a:p>
          </p:txBody>
        </p:sp>
      </p:grpSp>
      <p:grpSp>
        <p:nvGrpSpPr>
          <p:cNvPr id="33" name="Group 32"/>
          <p:cNvGrpSpPr/>
          <p:nvPr/>
        </p:nvGrpSpPr>
        <p:grpSpPr>
          <a:xfrm>
            <a:off x="10092032" y="3697378"/>
            <a:ext cx="560730" cy="1588494"/>
            <a:chOff x="10674720" y="3967761"/>
            <a:chExt cx="560730" cy="1588494"/>
          </a:xfrm>
        </p:grpSpPr>
        <p:sp>
          <p:nvSpPr>
            <p:cNvPr id="34" name="TextBox 33"/>
            <p:cNvSpPr txBox="1"/>
            <p:nvPr/>
          </p:nvSpPr>
          <p:spPr>
            <a:xfrm>
              <a:off x="10695238" y="4500398"/>
              <a:ext cx="519694" cy="523220"/>
            </a:xfrm>
            <a:prstGeom prst="rect">
              <a:avLst/>
            </a:prstGeom>
            <a:noFill/>
          </p:spPr>
          <p:txBody>
            <a:bodyPr wrap="none" rtlCol="0">
              <a:spAutoFit/>
            </a:bodyPr>
            <a:lstStyle/>
            <a:p>
              <a:r>
                <a:rPr lang="en-US" sz="2800" dirty="0" smtClean="0"/>
                <a:t>or</a:t>
              </a:r>
              <a:endParaRPr lang="en-US" sz="2800" dirty="0"/>
            </a:p>
          </p:txBody>
        </p:sp>
        <p:sp>
          <p:nvSpPr>
            <p:cNvPr id="35" name="Rectangle 34"/>
            <p:cNvSpPr/>
            <p:nvPr/>
          </p:nvSpPr>
          <p:spPr>
            <a:xfrm>
              <a:off x="10674720" y="3967761"/>
              <a:ext cx="560730" cy="476108"/>
            </a:xfrm>
            <a:prstGeom prst="rect">
              <a:avLst/>
            </a:prstGeom>
            <a:solidFill>
              <a:schemeClr val="bg2">
                <a:lumMod val="5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Lato Black"/>
                  <a:cs typeface="Lato Black"/>
                </a:rPr>
                <a:t>B</a:t>
              </a:r>
              <a:r>
                <a:rPr lang="en-US" sz="2400" i="1" baseline="-25000" dirty="0" smtClean="0">
                  <a:latin typeface="Lato Black"/>
                  <a:cs typeface="Lato Black"/>
                </a:rPr>
                <a:t>K</a:t>
              </a:r>
              <a:endParaRPr lang="en-US" sz="2400" i="1" baseline="-25000" dirty="0">
                <a:latin typeface="Lato Black"/>
                <a:cs typeface="Lato Black"/>
              </a:endParaRPr>
            </a:p>
          </p:txBody>
        </p:sp>
        <p:sp>
          <p:nvSpPr>
            <p:cNvPr id="36" name="Rectangle 35"/>
            <p:cNvSpPr/>
            <p:nvPr/>
          </p:nvSpPr>
          <p:spPr>
            <a:xfrm>
              <a:off x="10674720" y="5080147"/>
              <a:ext cx="560730" cy="476108"/>
            </a:xfrm>
            <a:prstGeom prst="rect">
              <a:avLst/>
            </a:prstGeom>
            <a:solidFill>
              <a:schemeClr val="tx2">
                <a:lumMod val="60000"/>
                <a:lumOff val="40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400" i="1" dirty="0">
                  <a:latin typeface="Lato Black" panose="020F0502020204030203" pitchFamily="34" charset="0"/>
                  <a:ea typeface="Lato Black" panose="020F0502020204030203" pitchFamily="34" charset="0"/>
                  <a:cs typeface="Lato Black" panose="020F0502020204030203" pitchFamily="34" charset="0"/>
                </a:rPr>
                <a:t>Π</a:t>
              </a:r>
              <a:endParaRPr lang="en-US" sz="2400" i="1" baseline="-25000" dirty="0">
                <a:latin typeface="Lato Black" panose="020F0502020204030203" pitchFamily="34" charset="0"/>
                <a:ea typeface="Lato Black" panose="020F0502020204030203" pitchFamily="34" charset="0"/>
                <a:cs typeface="Lato Black" panose="020F0502020204030203" pitchFamily="34" charset="0"/>
              </a:endParaRPr>
            </a:p>
          </p:txBody>
        </p:sp>
      </p:grpSp>
      <p:grpSp>
        <p:nvGrpSpPr>
          <p:cNvPr id="37" name="Group 36"/>
          <p:cNvGrpSpPr/>
          <p:nvPr/>
        </p:nvGrpSpPr>
        <p:grpSpPr>
          <a:xfrm>
            <a:off x="8957886" y="3327130"/>
            <a:ext cx="829656" cy="463590"/>
            <a:chOff x="4121485" y="4339893"/>
            <a:chExt cx="829656" cy="463590"/>
          </a:xfrm>
        </p:grpSpPr>
        <p:cxnSp>
          <p:nvCxnSpPr>
            <p:cNvPr id="38" name="Straight Arrow Connector 37"/>
            <p:cNvCxnSpPr/>
            <p:nvPr/>
          </p:nvCxnSpPr>
          <p:spPr>
            <a:xfrm>
              <a:off x="4121485" y="4803483"/>
              <a:ext cx="829656" cy="0"/>
            </a:xfrm>
            <a:prstGeom prst="straightConnector1">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4264489" y="4339893"/>
              <a:ext cx="490840" cy="461665"/>
            </a:xfrm>
            <a:prstGeom prst="rect">
              <a:avLst/>
            </a:prstGeom>
            <a:noFill/>
          </p:spPr>
          <p:txBody>
            <a:bodyPr wrap="none" rtlCol="0">
              <a:spAutoFit/>
            </a:bodyPr>
            <a:lstStyle/>
            <a:p>
              <a:r>
                <a:rPr lang="en-US" sz="2400" i="1" dirty="0" smtClean="0"/>
                <a:t>X</a:t>
              </a:r>
              <a:r>
                <a:rPr lang="en-US" sz="2400" baseline="30000" dirty="0" smtClean="0"/>
                <a:t>1</a:t>
              </a:r>
              <a:endParaRPr lang="en-US" sz="2400" baseline="30000" dirty="0"/>
            </a:p>
          </p:txBody>
        </p:sp>
      </p:grpSp>
      <p:grpSp>
        <p:nvGrpSpPr>
          <p:cNvPr id="40" name="Group 39"/>
          <p:cNvGrpSpPr/>
          <p:nvPr/>
        </p:nvGrpSpPr>
        <p:grpSpPr>
          <a:xfrm>
            <a:off x="8957886" y="4028035"/>
            <a:ext cx="829656" cy="461665"/>
            <a:chOff x="4121485" y="5040798"/>
            <a:chExt cx="829656" cy="461665"/>
          </a:xfrm>
        </p:grpSpPr>
        <p:cxnSp>
          <p:nvCxnSpPr>
            <p:cNvPr id="41" name="Straight Arrow Connector 40"/>
            <p:cNvCxnSpPr/>
            <p:nvPr/>
          </p:nvCxnSpPr>
          <p:spPr>
            <a:xfrm flipH="1">
              <a:off x="4121485" y="5050536"/>
              <a:ext cx="829656" cy="0"/>
            </a:xfrm>
            <a:prstGeom prst="straightConnector1">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4266704" y="5040798"/>
              <a:ext cx="495649" cy="461665"/>
            </a:xfrm>
            <a:prstGeom prst="rect">
              <a:avLst/>
            </a:prstGeom>
            <a:noFill/>
          </p:spPr>
          <p:txBody>
            <a:bodyPr wrap="none" rtlCol="0">
              <a:spAutoFit/>
            </a:bodyPr>
            <a:lstStyle/>
            <a:p>
              <a:r>
                <a:rPr lang="en-US" sz="2400" i="1" dirty="0" smtClean="0"/>
                <a:t>Y</a:t>
              </a:r>
              <a:r>
                <a:rPr lang="en-US" sz="2400" baseline="30000" dirty="0" smtClean="0"/>
                <a:t>1</a:t>
              </a:r>
              <a:endParaRPr lang="en-US" sz="2400" baseline="30000" dirty="0"/>
            </a:p>
          </p:txBody>
        </p:sp>
      </p:grpSp>
      <p:grpSp>
        <p:nvGrpSpPr>
          <p:cNvPr id="43" name="Group 42"/>
          <p:cNvGrpSpPr/>
          <p:nvPr/>
        </p:nvGrpSpPr>
        <p:grpSpPr>
          <a:xfrm>
            <a:off x="8979821" y="4432932"/>
            <a:ext cx="829656" cy="463590"/>
            <a:chOff x="4121485" y="4339893"/>
            <a:chExt cx="829656" cy="463590"/>
          </a:xfrm>
        </p:grpSpPr>
        <p:cxnSp>
          <p:nvCxnSpPr>
            <p:cNvPr id="44" name="Straight Arrow Connector 43"/>
            <p:cNvCxnSpPr/>
            <p:nvPr/>
          </p:nvCxnSpPr>
          <p:spPr>
            <a:xfrm>
              <a:off x="4121485" y="4803483"/>
              <a:ext cx="829656" cy="0"/>
            </a:xfrm>
            <a:prstGeom prst="straightConnector1">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4264489" y="4339893"/>
              <a:ext cx="490840" cy="461665"/>
            </a:xfrm>
            <a:prstGeom prst="rect">
              <a:avLst/>
            </a:prstGeom>
            <a:noFill/>
          </p:spPr>
          <p:txBody>
            <a:bodyPr wrap="none" rtlCol="0">
              <a:spAutoFit/>
            </a:bodyPr>
            <a:lstStyle/>
            <a:p>
              <a:r>
                <a:rPr lang="en-US" sz="2400" i="1" dirty="0" smtClean="0"/>
                <a:t>X</a:t>
              </a:r>
              <a:r>
                <a:rPr lang="en-US" sz="2400" baseline="30000" dirty="0" smtClean="0"/>
                <a:t>2</a:t>
              </a:r>
              <a:endParaRPr lang="en-US" sz="2400" baseline="30000" dirty="0"/>
            </a:p>
          </p:txBody>
        </p:sp>
      </p:grpSp>
      <p:grpSp>
        <p:nvGrpSpPr>
          <p:cNvPr id="46" name="Group 45"/>
          <p:cNvGrpSpPr/>
          <p:nvPr/>
        </p:nvGrpSpPr>
        <p:grpSpPr>
          <a:xfrm>
            <a:off x="8979821" y="5133837"/>
            <a:ext cx="829656" cy="461665"/>
            <a:chOff x="4121485" y="5040798"/>
            <a:chExt cx="829656" cy="461665"/>
          </a:xfrm>
        </p:grpSpPr>
        <p:cxnSp>
          <p:nvCxnSpPr>
            <p:cNvPr id="47" name="Straight Arrow Connector 46"/>
            <p:cNvCxnSpPr/>
            <p:nvPr/>
          </p:nvCxnSpPr>
          <p:spPr>
            <a:xfrm flipH="1">
              <a:off x="4121485" y="5050536"/>
              <a:ext cx="829656" cy="0"/>
            </a:xfrm>
            <a:prstGeom prst="straightConnector1">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4266704" y="5040798"/>
              <a:ext cx="495649" cy="461665"/>
            </a:xfrm>
            <a:prstGeom prst="rect">
              <a:avLst/>
            </a:prstGeom>
            <a:noFill/>
          </p:spPr>
          <p:txBody>
            <a:bodyPr wrap="none" rtlCol="0">
              <a:spAutoFit/>
            </a:bodyPr>
            <a:lstStyle/>
            <a:p>
              <a:r>
                <a:rPr lang="en-US" sz="2400" i="1" dirty="0" smtClean="0"/>
                <a:t>Y</a:t>
              </a:r>
              <a:r>
                <a:rPr lang="en-US" sz="2400" baseline="30000" dirty="0" smtClean="0"/>
                <a:t>2</a:t>
              </a:r>
              <a:endParaRPr lang="en-US" sz="2400" baseline="30000" dirty="0"/>
            </a:p>
          </p:txBody>
        </p:sp>
      </p:grpSp>
      <p:grpSp>
        <p:nvGrpSpPr>
          <p:cNvPr id="49" name="Group 48"/>
          <p:cNvGrpSpPr/>
          <p:nvPr/>
        </p:nvGrpSpPr>
        <p:grpSpPr>
          <a:xfrm>
            <a:off x="8944507" y="5985840"/>
            <a:ext cx="1583977" cy="463590"/>
            <a:chOff x="4121485" y="4339893"/>
            <a:chExt cx="829656" cy="463590"/>
          </a:xfrm>
        </p:grpSpPr>
        <p:cxnSp>
          <p:nvCxnSpPr>
            <p:cNvPr id="50" name="Straight Arrow Connector 49"/>
            <p:cNvCxnSpPr/>
            <p:nvPr/>
          </p:nvCxnSpPr>
          <p:spPr>
            <a:xfrm>
              <a:off x="4121485" y="4803483"/>
              <a:ext cx="829656" cy="0"/>
            </a:xfrm>
            <a:prstGeom prst="straightConnector1">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4264489" y="4339893"/>
              <a:ext cx="445168" cy="461665"/>
            </a:xfrm>
            <a:prstGeom prst="rect">
              <a:avLst/>
            </a:prstGeom>
            <a:noFill/>
          </p:spPr>
          <p:txBody>
            <a:bodyPr wrap="none" rtlCol="0">
              <a:spAutoFit/>
            </a:bodyPr>
            <a:lstStyle/>
            <a:p>
              <a:r>
                <a:rPr lang="en-US" sz="2400" dirty="0" smtClean="0"/>
                <a:t>bit </a:t>
              </a:r>
              <a:r>
                <a:rPr lang="en-US" sz="2400" i="1" dirty="0" smtClean="0">
                  <a:latin typeface="+mj-lt"/>
                </a:rPr>
                <a:t>b</a:t>
              </a:r>
              <a:r>
                <a:rPr lang="en-US" sz="2400" dirty="0" smtClean="0">
                  <a:latin typeface="+mj-lt"/>
                </a:rPr>
                <a:t>’</a:t>
              </a:r>
              <a:endParaRPr lang="en-US" sz="2400" baseline="30000" dirty="0">
                <a:latin typeface="+mj-lt"/>
              </a:endParaRPr>
            </a:p>
          </p:txBody>
        </p:sp>
      </p:grpSp>
      <p:sp>
        <p:nvSpPr>
          <p:cNvPr id="52" name="TextBox 51"/>
          <p:cNvSpPr txBox="1"/>
          <p:nvPr/>
        </p:nvSpPr>
        <p:spPr>
          <a:xfrm rot="5400000">
            <a:off x="9230339" y="5536527"/>
            <a:ext cx="415498" cy="461665"/>
          </a:xfrm>
          <a:prstGeom prst="rect">
            <a:avLst/>
          </a:prstGeom>
          <a:noFill/>
        </p:spPr>
        <p:txBody>
          <a:bodyPr wrap="none" rtlCol="0">
            <a:spAutoFit/>
          </a:bodyPr>
          <a:lstStyle/>
          <a:p>
            <a:r>
              <a:rPr lang="en-US" sz="2400" i="1" dirty="0" smtClean="0"/>
              <a:t>…</a:t>
            </a:r>
            <a:endParaRPr lang="en-US" sz="2400" baseline="30000" dirty="0"/>
          </a:p>
        </p:txBody>
      </p:sp>
      <p:sp>
        <p:nvSpPr>
          <p:cNvPr id="53" name="Rectangle 52"/>
          <p:cNvSpPr/>
          <p:nvPr/>
        </p:nvSpPr>
        <p:spPr>
          <a:xfrm>
            <a:off x="3144571" y="1693620"/>
            <a:ext cx="560730" cy="476108"/>
          </a:xfrm>
          <a:prstGeom prst="rect">
            <a:avLst/>
          </a:prstGeom>
          <a:solidFill>
            <a:schemeClr val="bg2">
              <a:lumMod val="5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Lato Black"/>
                <a:cs typeface="Lato Black"/>
              </a:rPr>
              <a:t>B</a:t>
            </a:r>
            <a:r>
              <a:rPr lang="en-US" sz="2400" i="1" baseline="-25000" dirty="0" smtClean="0">
                <a:latin typeface="Lato Black"/>
                <a:cs typeface="Lato Black"/>
              </a:rPr>
              <a:t>K</a:t>
            </a:r>
            <a:endParaRPr lang="en-US" sz="2400" i="1" baseline="-25000" dirty="0">
              <a:latin typeface="Lato Black"/>
              <a:cs typeface="Lato Black"/>
            </a:endParaRPr>
          </a:p>
        </p:txBody>
      </p:sp>
      <p:grpSp>
        <p:nvGrpSpPr>
          <p:cNvPr id="57" name="Group 56"/>
          <p:cNvGrpSpPr/>
          <p:nvPr/>
        </p:nvGrpSpPr>
        <p:grpSpPr>
          <a:xfrm>
            <a:off x="4270954" y="2160906"/>
            <a:ext cx="1353167" cy="537620"/>
            <a:chOff x="4537968" y="3796143"/>
            <a:chExt cx="1353167" cy="537620"/>
          </a:xfrm>
        </p:grpSpPr>
        <p:sp>
          <p:nvSpPr>
            <p:cNvPr id="55" name="Rectangle 54"/>
            <p:cNvSpPr/>
            <p:nvPr/>
          </p:nvSpPr>
          <p:spPr>
            <a:xfrm>
              <a:off x="4537968" y="3796143"/>
              <a:ext cx="1353167" cy="537620"/>
            </a:xfrm>
            <a:prstGeom prst="rect">
              <a:avLst/>
            </a:prstGeom>
            <a:solidFill>
              <a:schemeClr val="accent4">
                <a:lumMod val="60000"/>
                <a:lumOff val="40000"/>
              </a:schemeClr>
            </a:solidFill>
            <a:ln>
              <a:solidFill>
                <a:schemeClr val="accent4">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400" dirty="0" smtClean="0">
                  <a:latin typeface="Lato Black"/>
                  <a:cs typeface="Lato Black"/>
                </a:rPr>
                <a:t>CTR</a:t>
              </a:r>
              <a:endParaRPr lang="en-US" sz="2400" i="1" baseline="-25000" dirty="0">
                <a:latin typeface="Lato Black"/>
                <a:cs typeface="Lato Black"/>
              </a:endParaRPr>
            </a:p>
          </p:txBody>
        </p:sp>
        <p:sp>
          <p:nvSpPr>
            <p:cNvPr id="56" name="Rectangle 55"/>
            <p:cNvSpPr/>
            <p:nvPr/>
          </p:nvSpPr>
          <p:spPr>
            <a:xfrm>
              <a:off x="5280210" y="3817900"/>
              <a:ext cx="560730" cy="476108"/>
            </a:xfrm>
            <a:prstGeom prst="rect">
              <a:avLst/>
            </a:prstGeom>
            <a:solidFill>
              <a:schemeClr val="bg2">
                <a:lumMod val="5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Lato Black"/>
                  <a:cs typeface="Lato Black"/>
                </a:rPr>
                <a:t>B</a:t>
              </a:r>
              <a:r>
                <a:rPr lang="en-US" sz="2400" i="1" baseline="-25000" dirty="0" smtClean="0">
                  <a:latin typeface="Lato Black"/>
                  <a:cs typeface="Lato Black"/>
                </a:rPr>
                <a:t>K</a:t>
              </a:r>
              <a:endParaRPr lang="en-US" sz="2400" i="1" baseline="-25000" dirty="0">
                <a:latin typeface="Lato Black"/>
                <a:cs typeface="Lato Black"/>
              </a:endParaRPr>
            </a:p>
          </p:txBody>
        </p:sp>
      </p:grpSp>
      <p:sp>
        <p:nvSpPr>
          <p:cNvPr id="58" name="Rectangle 57"/>
          <p:cNvSpPr/>
          <p:nvPr/>
        </p:nvSpPr>
        <p:spPr>
          <a:xfrm>
            <a:off x="8740276" y="1698023"/>
            <a:ext cx="560730" cy="476108"/>
          </a:xfrm>
          <a:prstGeom prst="rect">
            <a:avLst/>
          </a:prstGeom>
          <a:solidFill>
            <a:schemeClr val="tx2">
              <a:lumMod val="60000"/>
              <a:lumOff val="40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400" i="1" dirty="0">
                <a:latin typeface="Lato Black" panose="020F0502020204030203" pitchFamily="34" charset="0"/>
                <a:ea typeface="Lato Black" panose="020F0502020204030203" pitchFamily="34" charset="0"/>
                <a:cs typeface="Lato Black" panose="020F0502020204030203" pitchFamily="34" charset="0"/>
              </a:rPr>
              <a:t>Π</a:t>
            </a:r>
            <a:endParaRPr lang="en-US" sz="2400" i="1" baseline="-25000" dirty="0">
              <a:latin typeface="Lato Black" panose="020F0502020204030203" pitchFamily="34" charset="0"/>
              <a:ea typeface="Lato Black" panose="020F0502020204030203" pitchFamily="34" charset="0"/>
              <a:cs typeface="Lato Black" panose="020F0502020204030203" pitchFamily="34" charset="0"/>
            </a:endParaRPr>
          </a:p>
        </p:txBody>
      </p:sp>
      <p:sp>
        <p:nvSpPr>
          <p:cNvPr id="59" name="Rectangle 58"/>
          <p:cNvSpPr/>
          <p:nvPr/>
        </p:nvSpPr>
        <p:spPr>
          <a:xfrm>
            <a:off x="9884967" y="2137504"/>
            <a:ext cx="848198" cy="497957"/>
          </a:xfrm>
          <a:prstGeom prst="rect">
            <a:avLst/>
          </a:prstGeom>
          <a:solidFill>
            <a:schemeClr val="accent1">
              <a:lumMod val="60000"/>
              <a:lumOff val="40000"/>
            </a:schemeClr>
          </a:solidFill>
          <a:ln>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400" i="1" dirty="0">
                <a:latin typeface="Lato Black" panose="020F0502020204030203" pitchFamily="34" charset="0"/>
                <a:ea typeface="Lato Black" panose="020F0502020204030203" pitchFamily="34" charset="0"/>
                <a:cs typeface="Lato Black" panose="020F0502020204030203" pitchFamily="34" charset="0"/>
              </a:rPr>
              <a:t>Π</a:t>
            </a:r>
            <a:endParaRPr lang="en-US" sz="2400" i="1" baseline="-25000" dirty="0">
              <a:latin typeface="Lato Black" panose="020F0502020204030203" pitchFamily="34" charset="0"/>
              <a:ea typeface="Lato Black" panose="020F0502020204030203" pitchFamily="34" charset="0"/>
              <a:cs typeface="Lato Black" panose="020F0502020204030203" pitchFamily="34" charset="0"/>
            </a:endParaRPr>
          </a:p>
        </p:txBody>
      </p:sp>
      <p:sp>
        <p:nvSpPr>
          <p:cNvPr id="60" name="Rectangle 59"/>
          <p:cNvSpPr/>
          <p:nvPr/>
        </p:nvSpPr>
        <p:spPr>
          <a:xfrm>
            <a:off x="7615069" y="2518295"/>
            <a:ext cx="848198" cy="497957"/>
          </a:xfrm>
          <a:prstGeom prst="rect">
            <a:avLst/>
          </a:prstGeom>
          <a:solidFill>
            <a:schemeClr val="accent6">
              <a:lumMod val="60000"/>
              <a:lumOff val="40000"/>
            </a:schemeClr>
          </a:solidFill>
          <a:ln>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i="1" dirty="0" smtClean="0">
                <a:latin typeface="Lato Black"/>
                <a:cs typeface="Lato Black"/>
              </a:rPr>
              <a:t>$</a:t>
            </a:r>
            <a:endParaRPr lang="en-US" sz="2400" i="1" baseline="-25000" dirty="0">
              <a:latin typeface="Lato Black"/>
              <a:cs typeface="Lato Black"/>
            </a:endParaRPr>
          </a:p>
        </p:txBody>
      </p:sp>
    </p:spTree>
    <p:extLst>
      <p:ext uri="{BB962C8B-B14F-4D97-AF65-F5344CB8AC3E}">
        <p14:creationId xmlns:p14="http://schemas.microsoft.com/office/powerpoint/2010/main" val="24566039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latin typeface="+mj-lt"/>
              </a:rPr>
              <a:t>CTR mode with </a:t>
            </a:r>
            <a:r>
              <a:rPr lang="el-GR" i="1" dirty="0" smtClean="0">
                <a:latin typeface="+mj-lt"/>
                <a:ea typeface="Lato Black" panose="020F0502020204030203" pitchFamily="34" charset="0"/>
                <a:cs typeface="Lato Black" panose="020F0502020204030203" pitchFamily="34" charset="0"/>
              </a:rPr>
              <a:t>Π</a:t>
            </a:r>
            <a:r>
              <a:rPr lang="en-US" dirty="0" smtClean="0">
                <a:latin typeface="+mj-lt"/>
                <a:ea typeface="Lato Black" panose="020F0502020204030203" pitchFamily="34" charset="0"/>
                <a:cs typeface="Lato Black" panose="020F0502020204030203" pitchFamily="34" charset="0"/>
              </a:rPr>
              <a:t> </a:t>
            </a:r>
            <a:r>
              <a:rPr lang="" dirty="0">
                <a:latin typeface="+mj-lt"/>
              </a:rPr>
              <a:t>⇒</a:t>
            </a:r>
            <a:r>
              <a:rPr lang="en-US" dirty="0" smtClean="0">
                <a:latin typeface="+mj-lt"/>
                <a:ea typeface="Lato Black" panose="020F0502020204030203" pitchFamily="34" charset="0"/>
                <a:cs typeface="Lato Black" panose="020F0502020204030203" pitchFamily="34" charset="0"/>
              </a:rPr>
              <a:t> one time pad</a:t>
            </a:r>
            <a:endParaRPr lang="en-US" dirty="0">
              <a:latin typeface="+mj-lt"/>
            </a:endParaRPr>
          </a:p>
        </p:txBody>
      </p:sp>
      <p:sp>
        <p:nvSpPr>
          <p:cNvPr id="98" name="Rectangle 97"/>
          <p:cNvSpPr/>
          <p:nvPr/>
        </p:nvSpPr>
        <p:spPr>
          <a:xfrm>
            <a:off x="6400800" y="2285926"/>
            <a:ext cx="584200" cy="580094"/>
          </a:xfrm>
          <a:prstGeom prst="rect">
            <a:avLst/>
          </a:prstGeom>
          <a:solidFill>
            <a:schemeClr val="tx2">
              <a:lumMod val="60000"/>
              <a:lumOff val="40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800" i="1" dirty="0">
                <a:latin typeface="Lato Black" panose="020F0502020204030203" pitchFamily="34" charset="0"/>
                <a:ea typeface="Lato Black" panose="020F0502020204030203" pitchFamily="34" charset="0"/>
                <a:cs typeface="Lato Black" panose="020F0502020204030203" pitchFamily="34" charset="0"/>
              </a:rPr>
              <a:t>Π</a:t>
            </a:r>
            <a:endParaRPr lang="en-US" sz="2800" i="1" baseline="-25000" dirty="0">
              <a:latin typeface="Lato Black"/>
              <a:cs typeface="Lato Black"/>
            </a:endParaRPr>
          </a:p>
        </p:txBody>
      </p:sp>
      <p:cxnSp>
        <p:nvCxnSpPr>
          <p:cNvPr id="99" name="Straight Arrow Connector 98"/>
          <p:cNvCxnSpPr>
            <a:stCxn id="101" idx="2"/>
            <a:endCxn id="98" idx="0"/>
          </p:cNvCxnSpPr>
          <p:nvPr/>
        </p:nvCxnSpPr>
        <p:spPr>
          <a:xfrm flipH="1">
            <a:off x="6692900" y="1639941"/>
            <a:ext cx="6622" cy="645985"/>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00" name="Straight Arrow Connector 99"/>
          <p:cNvCxnSpPr>
            <a:stCxn id="98" idx="2"/>
            <a:endCxn id="102" idx="0"/>
          </p:cNvCxnSpPr>
          <p:nvPr/>
        </p:nvCxnSpPr>
        <p:spPr>
          <a:xfrm>
            <a:off x="6692900" y="2866020"/>
            <a:ext cx="6621" cy="943382"/>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101" name="TextBox 100"/>
          <p:cNvSpPr txBox="1"/>
          <p:nvPr/>
        </p:nvSpPr>
        <p:spPr>
          <a:xfrm>
            <a:off x="5993846" y="1116721"/>
            <a:ext cx="1411351" cy="523220"/>
          </a:xfrm>
          <a:prstGeom prst="rect">
            <a:avLst/>
          </a:prstGeom>
          <a:noFill/>
        </p:spPr>
        <p:txBody>
          <a:bodyPr wrap="square" rtlCol="0">
            <a:spAutoFit/>
          </a:bodyPr>
          <a:lstStyle/>
          <a:p>
            <a:pPr algn="ctr"/>
            <a:r>
              <a:rPr lang="en-US" sz="2800"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a:t>
            </a:r>
            <a:r>
              <a:rPr lang="en-US" sz="2800"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N</a:t>
            </a:r>
            <a:r>
              <a:rPr lang="en-US" sz="2800"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 0)</a:t>
            </a:r>
            <a:endParaRPr lang="en-US" sz="2800"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102" name="TextBox 101"/>
          <p:cNvSpPr txBox="1"/>
          <p:nvPr/>
        </p:nvSpPr>
        <p:spPr>
          <a:xfrm>
            <a:off x="5957964" y="3809402"/>
            <a:ext cx="1483114" cy="523220"/>
          </a:xfrm>
          <a:prstGeom prst="rect">
            <a:avLst/>
          </a:prstGeom>
          <a:noFill/>
        </p:spPr>
        <p:txBody>
          <a:bodyPr wrap="square" rtlCol="0">
            <a:spAutoFit/>
          </a:bodyPr>
          <a:lstStyle/>
          <a:p>
            <a:pPr algn="ctr"/>
            <a:r>
              <a:rPr lang="en-US" sz="2800"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C</a:t>
            </a:r>
            <a:r>
              <a:rPr lang="en-US" sz="2800" baseline="-25000"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1</a:t>
            </a:r>
            <a:endParaRPr lang="en-US" sz="2800"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87" name="Rectangle 86"/>
          <p:cNvSpPr/>
          <p:nvPr/>
        </p:nvSpPr>
        <p:spPr>
          <a:xfrm>
            <a:off x="8419820" y="2285926"/>
            <a:ext cx="584199" cy="580094"/>
          </a:xfrm>
          <a:prstGeom prst="rect">
            <a:avLst/>
          </a:prstGeom>
          <a:solidFill>
            <a:schemeClr val="tx2">
              <a:lumMod val="60000"/>
              <a:lumOff val="40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800" i="1" dirty="0">
                <a:latin typeface="Lato Black" panose="020F0502020204030203" pitchFamily="34" charset="0"/>
                <a:ea typeface="Lato Black" panose="020F0502020204030203" pitchFamily="34" charset="0"/>
                <a:cs typeface="Lato Black" panose="020F0502020204030203" pitchFamily="34" charset="0"/>
              </a:rPr>
              <a:t>Π</a:t>
            </a:r>
            <a:endParaRPr lang="en-US" sz="2800" i="1" baseline="-25000" dirty="0">
              <a:latin typeface="Lato Black"/>
              <a:cs typeface="Lato Black"/>
            </a:endParaRPr>
          </a:p>
        </p:txBody>
      </p:sp>
      <p:cxnSp>
        <p:nvCxnSpPr>
          <p:cNvPr id="88" name="Straight Arrow Connector 87"/>
          <p:cNvCxnSpPr>
            <a:stCxn id="90" idx="2"/>
            <a:endCxn id="87" idx="0"/>
          </p:cNvCxnSpPr>
          <p:nvPr/>
        </p:nvCxnSpPr>
        <p:spPr>
          <a:xfrm flipH="1">
            <a:off x="8711920" y="1639941"/>
            <a:ext cx="6622" cy="645985"/>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89" name="Straight Arrow Connector 88"/>
          <p:cNvCxnSpPr>
            <a:stCxn id="87" idx="2"/>
            <a:endCxn id="91" idx="0"/>
          </p:cNvCxnSpPr>
          <p:nvPr/>
        </p:nvCxnSpPr>
        <p:spPr>
          <a:xfrm>
            <a:off x="8711920" y="2866020"/>
            <a:ext cx="6622" cy="943382"/>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90" name="TextBox 89"/>
          <p:cNvSpPr txBox="1"/>
          <p:nvPr/>
        </p:nvSpPr>
        <p:spPr>
          <a:xfrm>
            <a:off x="8191339" y="1116721"/>
            <a:ext cx="1054406" cy="523220"/>
          </a:xfrm>
          <a:prstGeom prst="rect">
            <a:avLst/>
          </a:prstGeom>
          <a:noFill/>
        </p:spPr>
        <p:txBody>
          <a:bodyPr wrap="square" rtlCol="0">
            <a:spAutoFit/>
          </a:bodyPr>
          <a:lstStyle/>
          <a:p>
            <a:pPr algn="ctr"/>
            <a:r>
              <a:rPr lang="en-US" sz="28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a:t>
            </a:r>
            <a:r>
              <a:rPr lang="en-US" sz="2800"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N</a:t>
            </a:r>
            <a:r>
              <a:rPr lang="en-US" sz="2800"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 1)</a:t>
            </a:r>
            <a:endParaRPr lang="en-US" sz="2800"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91" name="TextBox 90"/>
          <p:cNvSpPr txBox="1"/>
          <p:nvPr/>
        </p:nvSpPr>
        <p:spPr>
          <a:xfrm>
            <a:off x="8421963" y="3809402"/>
            <a:ext cx="593157" cy="523220"/>
          </a:xfrm>
          <a:prstGeom prst="rect">
            <a:avLst/>
          </a:prstGeom>
          <a:noFill/>
        </p:spPr>
        <p:txBody>
          <a:bodyPr wrap="square" rtlCol="0">
            <a:spAutoFit/>
          </a:bodyPr>
          <a:lstStyle/>
          <a:p>
            <a:pPr algn="ctr"/>
            <a:r>
              <a:rPr lang="en-US" sz="2800"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C</a:t>
            </a:r>
            <a:r>
              <a:rPr lang="en-US" sz="2800" baseline="-25000"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2</a:t>
            </a:r>
            <a:endParaRPr lang="en-US" sz="2800"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80" name="Rectangle 79"/>
          <p:cNvSpPr/>
          <p:nvPr/>
        </p:nvSpPr>
        <p:spPr>
          <a:xfrm>
            <a:off x="10373895" y="2271314"/>
            <a:ext cx="584199" cy="580094"/>
          </a:xfrm>
          <a:prstGeom prst="rect">
            <a:avLst/>
          </a:prstGeom>
          <a:solidFill>
            <a:schemeClr val="tx2">
              <a:lumMod val="60000"/>
              <a:lumOff val="40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800" i="1" dirty="0">
                <a:latin typeface="Lato Black" panose="020F0502020204030203" pitchFamily="34" charset="0"/>
                <a:ea typeface="Lato Black" panose="020F0502020204030203" pitchFamily="34" charset="0"/>
                <a:cs typeface="Lato Black" panose="020F0502020204030203" pitchFamily="34" charset="0"/>
              </a:rPr>
              <a:t>Π</a:t>
            </a:r>
            <a:endParaRPr lang="en-US" sz="2800" i="1" baseline="-25000" dirty="0">
              <a:latin typeface="Lato Black"/>
              <a:cs typeface="Lato Black"/>
            </a:endParaRPr>
          </a:p>
        </p:txBody>
      </p:sp>
      <p:cxnSp>
        <p:nvCxnSpPr>
          <p:cNvPr id="81" name="Straight Arrow Connector 80"/>
          <p:cNvCxnSpPr>
            <a:stCxn id="83" idx="2"/>
            <a:endCxn id="80" idx="0"/>
          </p:cNvCxnSpPr>
          <p:nvPr/>
        </p:nvCxnSpPr>
        <p:spPr>
          <a:xfrm flipH="1">
            <a:off x="10665995" y="1639941"/>
            <a:ext cx="6623" cy="631373"/>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82" name="Straight Arrow Connector 81"/>
          <p:cNvCxnSpPr>
            <a:stCxn id="80" idx="2"/>
            <a:endCxn id="84" idx="0"/>
          </p:cNvCxnSpPr>
          <p:nvPr/>
        </p:nvCxnSpPr>
        <p:spPr>
          <a:xfrm>
            <a:off x="10665995" y="2851408"/>
            <a:ext cx="6623" cy="943382"/>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83" name="TextBox 82"/>
          <p:cNvSpPr txBox="1"/>
          <p:nvPr/>
        </p:nvSpPr>
        <p:spPr>
          <a:xfrm>
            <a:off x="10126610" y="1116721"/>
            <a:ext cx="1092015" cy="523220"/>
          </a:xfrm>
          <a:prstGeom prst="rect">
            <a:avLst/>
          </a:prstGeom>
          <a:noFill/>
        </p:spPr>
        <p:txBody>
          <a:bodyPr wrap="square" rtlCol="0">
            <a:spAutoFit/>
          </a:bodyPr>
          <a:lstStyle/>
          <a:p>
            <a:pPr algn="ctr"/>
            <a:r>
              <a:rPr lang="en-US" sz="2800"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a:t>
            </a:r>
            <a:r>
              <a:rPr lang="en-US" sz="2800"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N</a:t>
            </a:r>
            <a:r>
              <a:rPr lang="en-US" sz="2800"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 2)</a:t>
            </a:r>
            <a:endParaRPr lang="en-US" sz="2800"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84" name="TextBox 83"/>
          <p:cNvSpPr txBox="1"/>
          <p:nvPr/>
        </p:nvSpPr>
        <p:spPr>
          <a:xfrm>
            <a:off x="10376039" y="3794790"/>
            <a:ext cx="593157" cy="523220"/>
          </a:xfrm>
          <a:prstGeom prst="rect">
            <a:avLst/>
          </a:prstGeom>
          <a:noFill/>
        </p:spPr>
        <p:txBody>
          <a:bodyPr wrap="square" rtlCol="0">
            <a:spAutoFit/>
          </a:bodyPr>
          <a:lstStyle/>
          <a:p>
            <a:pPr algn="ctr"/>
            <a:r>
              <a:rPr lang="en-US" sz="2800"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C</a:t>
            </a:r>
            <a:r>
              <a:rPr lang="en-US" sz="2800" baseline="-25000"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3</a:t>
            </a:r>
            <a:endParaRPr lang="en-US" sz="2800"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grpSp>
        <p:nvGrpSpPr>
          <p:cNvPr id="60" name="Group 59"/>
          <p:cNvGrpSpPr/>
          <p:nvPr/>
        </p:nvGrpSpPr>
        <p:grpSpPr>
          <a:xfrm>
            <a:off x="1032789" y="1249767"/>
            <a:ext cx="2704064" cy="2652412"/>
            <a:chOff x="7600826" y="2868281"/>
            <a:chExt cx="2704064" cy="2652412"/>
          </a:xfrm>
        </p:grpSpPr>
        <p:cxnSp>
          <p:nvCxnSpPr>
            <p:cNvPr id="62" name="Straight Arrow Connector 61"/>
            <p:cNvCxnSpPr>
              <a:stCxn id="65" idx="2"/>
              <a:endCxn id="69" idx="0"/>
            </p:cNvCxnSpPr>
            <p:nvPr/>
          </p:nvCxnSpPr>
          <p:spPr>
            <a:xfrm>
              <a:off x="9380312" y="3391501"/>
              <a:ext cx="0" cy="445319"/>
            </a:xfrm>
            <a:prstGeom prst="straightConnector1">
              <a:avLst/>
            </a:prstGeom>
            <a:ln w="31750">
              <a:solidFill>
                <a:schemeClr val="bg2">
                  <a:lumMod val="25000"/>
                </a:schemeClr>
              </a:solidFill>
              <a:tailEnd type="triangle" w="med" len="lg"/>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a:stCxn id="69" idx="2"/>
              <a:endCxn id="66" idx="0"/>
            </p:cNvCxnSpPr>
            <p:nvPr/>
          </p:nvCxnSpPr>
          <p:spPr>
            <a:xfrm>
              <a:off x="9380312" y="4553120"/>
              <a:ext cx="0" cy="444353"/>
            </a:xfrm>
            <a:prstGeom prst="straightConnector1">
              <a:avLst/>
            </a:prstGeom>
            <a:ln w="31750">
              <a:solidFill>
                <a:schemeClr val="bg2">
                  <a:lumMod val="25000"/>
                </a:schemeClr>
              </a:solidFill>
              <a:tailEnd type="triangle" w="med" len="lg"/>
            </a:ln>
          </p:spPr>
          <p:style>
            <a:lnRef idx="2">
              <a:schemeClr val="accent1"/>
            </a:lnRef>
            <a:fillRef idx="0">
              <a:schemeClr val="accent1"/>
            </a:fillRef>
            <a:effectRef idx="1">
              <a:schemeClr val="accent1"/>
            </a:effectRef>
            <a:fontRef idx="minor">
              <a:schemeClr val="tx1"/>
            </a:fontRef>
          </p:style>
        </p:cxnSp>
        <p:grpSp>
          <p:nvGrpSpPr>
            <p:cNvPr id="64" name="Group 63"/>
            <p:cNvGrpSpPr/>
            <p:nvPr/>
          </p:nvGrpSpPr>
          <p:grpSpPr>
            <a:xfrm>
              <a:off x="8455734" y="3836820"/>
              <a:ext cx="1849156" cy="716300"/>
              <a:chOff x="7375501" y="3968584"/>
              <a:chExt cx="1849156" cy="716300"/>
            </a:xfrm>
          </p:grpSpPr>
          <p:sp>
            <p:nvSpPr>
              <p:cNvPr id="69" name="Rectangle 68"/>
              <p:cNvSpPr/>
              <p:nvPr/>
            </p:nvSpPr>
            <p:spPr>
              <a:xfrm>
                <a:off x="7375501" y="3968584"/>
                <a:ext cx="1849156" cy="716300"/>
              </a:xfrm>
              <a:prstGeom prst="rect">
                <a:avLst/>
              </a:prstGeom>
              <a:solidFill>
                <a:schemeClr val="accent4">
                  <a:lumMod val="60000"/>
                  <a:lumOff val="40000"/>
                </a:schemeClr>
              </a:solidFill>
              <a:ln>
                <a:solidFill>
                  <a:schemeClr val="accent4">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800" dirty="0" smtClean="0">
                    <a:latin typeface="Lato Black"/>
                    <a:cs typeface="Lato Black"/>
                  </a:rPr>
                  <a:t>CTR</a:t>
                </a:r>
                <a:endParaRPr lang="en-US" sz="2800" i="1" baseline="-25000" dirty="0">
                  <a:latin typeface="Lato Black"/>
                  <a:cs typeface="Lato Black"/>
                </a:endParaRPr>
              </a:p>
            </p:txBody>
          </p:sp>
          <p:sp>
            <p:nvSpPr>
              <p:cNvPr id="70" name="Rectangle 69"/>
              <p:cNvSpPr/>
              <p:nvPr/>
            </p:nvSpPr>
            <p:spPr>
              <a:xfrm>
                <a:off x="8433430" y="4077273"/>
                <a:ext cx="585216" cy="497957"/>
              </a:xfrm>
              <a:prstGeom prst="rect">
                <a:avLst/>
              </a:prstGeom>
              <a:solidFill>
                <a:schemeClr val="tx2">
                  <a:lumMod val="60000"/>
                  <a:lumOff val="40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800" i="1" dirty="0">
                    <a:latin typeface="Lato Black" panose="020F0502020204030203" pitchFamily="34" charset="0"/>
                    <a:ea typeface="Lato Black" panose="020F0502020204030203" pitchFamily="34" charset="0"/>
                    <a:cs typeface="Lato Black" panose="020F0502020204030203" pitchFamily="34" charset="0"/>
                  </a:rPr>
                  <a:t>Π</a:t>
                </a:r>
                <a:endParaRPr lang="en-US" sz="2800" i="1" baseline="-25000" dirty="0">
                  <a:latin typeface="Lato Black"/>
                  <a:cs typeface="Lato Black"/>
                </a:endParaRPr>
              </a:p>
            </p:txBody>
          </p:sp>
        </p:grpSp>
        <p:sp>
          <p:nvSpPr>
            <p:cNvPr id="65" name="TextBox 64"/>
            <p:cNvSpPr txBox="1"/>
            <p:nvPr/>
          </p:nvSpPr>
          <p:spPr>
            <a:xfrm>
              <a:off x="8980175" y="2868281"/>
              <a:ext cx="800274" cy="523220"/>
            </a:xfrm>
            <a:prstGeom prst="rect">
              <a:avLst/>
            </a:prstGeom>
            <a:noFill/>
          </p:spPr>
          <p:txBody>
            <a:bodyPr wrap="square" rtlCol="0">
              <a:spAutoFit/>
            </a:bodyPr>
            <a:lstStyle/>
            <a:p>
              <a:pPr algn="ctr"/>
              <a:r>
                <a:rPr lang="en-US" sz="2800" i="1" dirty="0" smtClean="0">
                  <a:solidFill>
                    <a:schemeClr val="bg2">
                      <a:lumMod val="25000"/>
                    </a:schemeClr>
                  </a:solidFill>
                  <a:latin typeface="Lato Black" panose="020F0502020204030203" pitchFamily="34" charset="0"/>
                  <a:ea typeface="Lato Black" panose="020F0502020204030203" pitchFamily="34" charset="0"/>
                  <a:cs typeface="Lato Black" panose="020F0502020204030203" pitchFamily="34" charset="0"/>
                </a:rPr>
                <a:t>P</a:t>
              </a:r>
              <a:endParaRPr lang="en-US" sz="2800" baseline="-25000" dirty="0">
                <a:solidFill>
                  <a:schemeClr val="bg2">
                    <a:lumMod val="25000"/>
                  </a:schemeClr>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66" name="TextBox 65"/>
            <p:cNvSpPr txBox="1"/>
            <p:nvPr/>
          </p:nvSpPr>
          <p:spPr>
            <a:xfrm>
              <a:off x="8979643" y="4997473"/>
              <a:ext cx="801338" cy="523220"/>
            </a:xfrm>
            <a:prstGeom prst="rect">
              <a:avLst/>
            </a:prstGeom>
            <a:noFill/>
          </p:spPr>
          <p:txBody>
            <a:bodyPr wrap="square" rtlCol="0">
              <a:spAutoFit/>
            </a:bodyPr>
            <a:lstStyle/>
            <a:p>
              <a:pPr algn="ctr"/>
              <a:r>
                <a:rPr lang="en-US" sz="2800" i="1" dirty="0" smtClean="0">
                  <a:solidFill>
                    <a:schemeClr val="bg2">
                      <a:lumMod val="25000"/>
                    </a:schemeClr>
                  </a:solidFill>
                  <a:latin typeface="Lato Black" panose="020F0502020204030203" pitchFamily="34" charset="0"/>
                  <a:ea typeface="Lato Black" panose="020F0502020204030203" pitchFamily="34" charset="0"/>
                  <a:cs typeface="Lato Black" panose="020F0502020204030203" pitchFamily="34" charset="0"/>
                </a:rPr>
                <a:t>C</a:t>
              </a:r>
              <a:endParaRPr lang="en-US" sz="2800" baseline="-25000" dirty="0">
                <a:solidFill>
                  <a:schemeClr val="bg2">
                    <a:lumMod val="25000"/>
                  </a:schemeClr>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67" name="TextBox 66"/>
            <p:cNvSpPr txBox="1"/>
            <p:nvPr/>
          </p:nvSpPr>
          <p:spPr>
            <a:xfrm>
              <a:off x="7600826" y="3932877"/>
              <a:ext cx="377672" cy="523220"/>
            </a:xfrm>
            <a:prstGeom prst="rect">
              <a:avLst/>
            </a:prstGeom>
            <a:noFill/>
          </p:spPr>
          <p:txBody>
            <a:bodyPr wrap="square" rtlCol="0">
              <a:spAutoFit/>
            </a:bodyPr>
            <a:lstStyle/>
            <a:p>
              <a:pPr algn="r"/>
              <a:r>
                <a:rPr lang="en-US" sz="2800" i="1" dirty="0" smtClean="0">
                  <a:solidFill>
                    <a:schemeClr val="bg2">
                      <a:lumMod val="25000"/>
                    </a:schemeClr>
                  </a:solidFill>
                  <a:latin typeface="Lato Black" panose="020F0502020204030203" pitchFamily="34" charset="0"/>
                  <a:ea typeface="Lato Black" panose="020F0502020204030203" pitchFamily="34" charset="0"/>
                  <a:cs typeface="Lato Black" panose="020F0502020204030203" pitchFamily="34" charset="0"/>
                </a:rPr>
                <a:t>N</a:t>
              </a:r>
              <a:endParaRPr lang="en-US" sz="2800" baseline="-25000" dirty="0">
                <a:solidFill>
                  <a:schemeClr val="bg2">
                    <a:lumMod val="25000"/>
                  </a:schemeClr>
                </a:solidFill>
                <a:latin typeface="Lato Black" panose="020F0502020204030203" pitchFamily="34" charset="0"/>
                <a:ea typeface="Lato Black" panose="020F0502020204030203" pitchFamily="34" charset="0"/>
                <a:cs typeface="Lato Black" panose="020F0502020204030203" pitchFamily="34" charset="0"/>
              </a:endParaRPr>
            </a:p>
          </p:txBody>
        </p:sp>
        <p:cxnSp>
          <p:nvCxnSpPr>
            <p:cNvPr id="68" name="Straight Arrow Connector 67"/>
            <p:cNvCxnSpPr>
              <a:stCxn id="67" idx="3"/>
              <a:endCxn id="69" idx="1"/>
            </p:cNvCxnSpPr>
            <p:nvPr/>
          </p:nvCxnSpPr>
          <p:spPr>
            <a:xfrm>
              <a:off x="7978498" y="4194487"/>
              <a:ext cx="477236" cy="483"/>
            </a:xfrm>
            <a:prstGeom prst="straightConnector1">
              <a:avLst/>
            </a:prstGeom>
            <a:ln w="31750">
              <a:solidFill>
                <a:schemeClr val="bg2">
                  <a:lumMod val="25000"/>
                </a:schemeClr>
              </a:solidFill>
              <a:tailEnd type="triangle" w="med" len="lg"/>
            </a:ln>
          </p:spPr>
          <p:style>
            <a:lnRef idx="2">
              <a:schemeClr val="accent1"/>
            </a:lnRef>
            <a:fillRef idx="0">
              <a:schemeClr val="accent1"/>
            </a:fillRef>
            <a:effectRef idx="1">
              <a:schemeClr val="accent1"/>
            </a:effectRef>
            <a:fontRef idx="minor">
              <a:schemeClr val="tx1"/>
            </a:fontRef>
          </p:style>
        </p:cxnSp>
      </p:grpSp>
      <p:sp>
        <p:nvSpPr>
          <p:cNvPr id="61" name="TextBox 60"/>
          <p:cNvSpPr txBox="1"/>
          <p:nvPr/>
        </p:nvSpPr>
        <p:spPr>
          <a:xfrm>
            <a:off x="4273076" y="2299751"/>
            <a:ext cx="800274" cy="523220"/>
          </a:xfrm>
          <a:prstGeom prst="rect">
            <a:avLst/>
          </a:prstGeom>
          <a:noFill/>
        </p:spPr>
        <p:txBody>
          <a:bodyPr wrap="square" rtlCol="0">
            <a:spAutoFit/>
          </a:bodyPr>
          <a:lstStyle/>
          <a:p>
            <a:pPr algn="ctr"/>
            <a:r>
              <a:rPr lang="en-US" sz="2800" dirty="0" smtClean="0">
                <a:solidFill>
                  <a:schemeClr val="bg2">
                    <a:lumMod val="25000"/>
                  </a:schemeClr>
                </a:solidFill>
                <a:latin typeface="Lato Black" panose="020F0502020204030203" pitchFamily="34" charset="0"/>
                <a:ea typeface="Lato Black" panose="020F0502020204030203" pitchFamily="34" charset="0"/>
                <a:cs typeface="Lato Black" panose="020F0502020204030203" pitchFamily="34" charset="0"/>
              </a:rPr>
              <a:t>=</a:t>
            </a:r>
            <a:endParaRPr lang="en-US" sz="2800" baseline="-25000" dirty="0">
              <a:solidFill>
                <a:schemeClr val="bg2">
                  <a:lumMod val="25000"/>
                </a:schemeClr>
              </a:solidFill>
              <a:latin typeface="Lato Black" panose="020F0502020204030203" pitchFamily="34" charset="0"/>
              <a:ea typeface="Lato Black" panose="020F0502020204030203" pitchFamily="34" charset="0"/>
              <a:cs typeface="Lato Black" panose="020F0502020204030203" pitchFamily="34" charset="0"/>
            </a:endParaRPr>
          </a:p>
        </p:txBody>
      </p:sp>
      <p:grpSp>
        <p:nvGrpSpPr>
          <p:cNvPr id="73" name="Group 72"/>
          <p:cNvGrpSpPr/>
          <p:nvPr/>
        </p:nvGrpSpPr>
        <p:grpSpPr>
          <a:xfrm>
            <a:off x="8587399" y="3159870"/>
            <a:ext cx="262287" cy="266307"/>
            <a:chOff x="2482176" y="4399866"/>
            <a:chExt cx="228600" cy="228600"/>
          </a:xfrm>
        </p:grpSpPr>
        <p:sp>
          <p:nvSpPr>
            <p:cNvPr id="85" name="Oval 84"/>
            <p:cNvSpPr/>
            <p:nvPr/>
          </p:nvSpPr>
          <p:spPr>
            <a:xfrm>
              <a:off x="2482176" y="4399866"/>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86" name="Straight Arrow Connector 85"/>
            <p:cNvCxnSpPr/>
            <p:nvPr/>
          </p:nvCxnSpPr>
          <p:spPr>
            <a:xfrm>
              <a:off x="2482176" y="4514166"/>
              <a:ext cx="228600" cy="1"/>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grpSp>
        <p:nvGrpSpPr>
          <p:cNvPr id="75" name="Group 74"/>
          <p:cNvGrpSpPr/>
          <p:nvPr/>
        </p:nvGrpSpPr>
        <p:grpSpPr>
          <a:xfrm>
            <a:off x="6568377" y="3159870"/>
            <a:ext cx="262287" cy="266307"/>
            <a:chOff x="2482176" y="4399866"/>
            <a:chExt cx="228600" cy="228600"/>
          </a:xfrm>
        </p:grpSpPr>
        <p:sp>
          <p:nvSpPr>
            <p:cNvPr id="78" name="Oval 77"/>
            <p:cNvSpPr/>
            <p:nvPr/>
          </p:nvSpPr>
          <p:spPr>
            <a:xfrm>
              <a:off x="2482176" y="4399866"/>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79" name="Straight Arrow Connector 78"/>
            <p:cNvCxnSpPr/>
            <p:nvPr/>
          </p:nvCxnSpPr>
          <p:spPr>
            <a:xfrm>
              <a:off x="2482176" y="4514166"/>
              <a:ext cx="228600" cy="1"/>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grpSp>
        <p:nvGrpSpPr>
          <p:cNvPr id="53" name="Group 52"/>
          <p:cNvGrpSpPr/>
          <p:nvPr/>
        </p:nvGrpSpPr>
        <p:grpSpPr>
          <a:xfrm>
            <a:off x="10541473" y="3159870"/>
            <a:ext cx="262287" cy="266307"/>
            <a:chOff x="2482176" y="4399866"/>
            <a:chExt cx="228600" cy="228600"/>
          </a:xfrm>
        </p:grpSpPr>
        <p:sp>
          <p:nvSpPr>
            <p:cNvPr id="54" name="Oval 53"/>
            <p:cNvSpPr/>
            <p:nvPr/>
          </p:nvSpPr>
          <p:spPr>
            <a:xfrm>
              <a:off x="2482176" y="4399866"/>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55" name="Straight Arrow Connector 54"/>
            <p:cNvCxnSpPr/>
            <p:nvPr/>
          </p:nvCxnSpPr>
          <p:spPr>
            <a:xfrm>
              <a:off x="2482176" y="4514166"/>
              <a:ext cx="228600" cy="1"/>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sp>
        <p:nvSpPr>
          <p:cNvPr id="57" name="TextBox 56"/>
          <p:cNvSpPr txBox="1"/>
          <p:nvPr/>
        </p:nvSpPr>
        <p:spPr>
          <a:xfrm>
            <a:off x="5516924" y="3031413"/>
            <a:ext cx="708116" cy="523220"/>
          </a:xfrm>
          <a:prstGeom prst="rect">
            <a:avLst/>
          </a:prstGeom>
          <a:noFill/>
        </p:spPr>
        <p:txBody>
          <a:bodyPr wrap="square" rtlCol="0">
            <a:spAutoFit/>
          </a:bodyPr>
          <a:lstStyle/>
          <a:p>
            <a:pPr algn="r"/>
            <a:r>
              <a:rPr lang="en-US" sz="2800"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P</a:t>
            </a:r>
            <a:r>
              <a:rPr lang="en-US" sz="2800" baseline="-25000"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1</a:t>
            </a:r>
            <a:endParaRPr lang="en-US" sz="2800"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cxnSp>
        <p:nvCxnSpPr>
          <p:cNvPr id="59" name="Straight Arrow Connector 58"/>
          <p:cNvCxnSpPr>
            <a:stCxn id="57" idx="3"/>
            <a:endCxn id="78" idx="2"/>
          </p:cNvCxnSpPr>
          <p:nvPr/>
        </p:nvCxnSpPr>
        <p:spPr>
          <a:xfrm>
            <a:off x="6225040" y="3293023"/>
            <a:ext cx="343337" cy="1"/>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106" name="TextBox 105"/>
          <p:cNvSpPr txBox="1"/>
          <p:nvPr/>
        </p:nvSpPr>
        <p:spPr>
          <a:xfrm>
            <a:off x="7523832" y="3031413"/>
            <a:ext cx="708116" cy="523220"/>
          </a:xfrm>
          <a:prstGeom prst="rect">
            <a:avLst/>
          </a:prstGeom>
          <a:noFill/>
        </p:spPr>
        <p:txBody>
          <a:bodyPr wrap="square" rtlCol="0">
            <a:spAutoFit/>
          </a:bodyPr>
          <a:lstStyle/>
          <a:p>
            <a:pPr algn="r"/>
            <a:r>
              <a:rPr lang="en-US" sz="2800"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P</a:t>
            </a:r>
            <a:r>
              <a:rPr lang="en-US" sz="2800" baseline="-25000"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2</a:t>
            </a:r>
            <a:endParaRPr lang="en-US" sz="2800"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cxnSp>
        <p:nvCxnSpPr>
          <p:cNvPr id="107" name="Straight Arrow Connector 106"/>
          <p:cNvCxnSpPr>
            <a:stCxn id="106" idx="3"/>
            <a:endCxn id="85" idx="2"/>
          </p:cNvCxnSpPr>
          <p:nvPr/>
        </p:nvCxnSpPr>
        <p:spPr>
          <a:xfrm>
            <a:off x="8231948" y="3293023"/>
            <a:ext cx="355451" cy="1"/>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108" name="TextBox 107"/>
          <p:cNvSpPr txBox="1"/>
          <p:nvPr/>
        </p:nvSpPr>
        <p:spPr>
          <a:xfrm>
            <a:off x="9477907" y="3031413"/>
            <a:ext cx="708116" cy="523220"/>
          </a:xfrm>
          <a:prstGeom prst="rect">
            <a:avLst/>
          </a:prstGeom>
          <a:noFill/>
        </p:spPr>
        <p:txBody>
          <a:bodyPr wrap="square" rtlCol="0">
            <a:spAutoFit/>
          </a:bodyPr>
          <a:lstStyle/>
          <a:p>
            <a:pPr algn="r"/>
            <a:r>
              <a:rPr lang="en-US" sz="2800"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P</a:t>
            </a:r>
            <a:r>
              <a:rPr lang="en-US" sz="2800" baseline="-25000"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3</a:t>
            </a:r>
            <a:endParaRPr lang="en-US" sz="2800"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cxnSp>
        <p:nvCxnSpPr>
          <p:cNvPr id="109" name="Straight Arrow Connector 108"/>
          <p:cNvCxnSpPr>
            <a:stCxn id="108" idx="3"/>
            <a:endCxn id="54" idx="2"/>
          </p:cNvCxnSpPr>
          <p:nvPr/>
        </p:nvCxnSpPr>
        <p:spPr>
          <a:xfrm>
            <a:off x="10186023" y="3293023"/>
            <a:ext cx="355450" cy="1"/>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995537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final result</a:t>
            </a:r>
            <a:endParaRPr lang="en-US" dirty="0"/>
          </a:p>
        </p:txBody>
      </p:sp>
      <p:sp>
        <p:nvSpPr>
          <p:cNvPr id="3" name="Text Placeholder 2"/>
          <p:cNvSpPr>
            <a:spLocks noGrp="1"/>
          </p:cNvSpPr>
          <p:nvPr>
            <p:ph type="body" idx="1"/>
          </p:nvPr>
        </p:nvSpPr>
        <p:spPr/>
        <p:txBody>
          <a:bodyPr/>
          <a:lstStyle/>
          <a:p>
            <a:r>
              <a:rPr lang="en-US" dirty="0"/>
              <a:t>If we begin with</a:t>
            </a:r>
            <a:r>
              <a:rPr lang="en-US" dirty="0" smtClean="0"/>
              <a:t>:</a:t>
            </a:r>
            <a:endParaRPr lang="en-US" dirty="0"/>
          </a:p>
        </p:txBody>
      </p:sp>
      <p:sp>
        <p:nvSpPr>
          <p:cNvPr id="4" name="Content Placeholder 3"/>
          <p:cNvSpPr>
            <a:spLocks noGrp="1"/>
          </p:cNvSpPr>
          <p:nvPr>
            <p:ph sz="half" idx="2"/>
          </p:nvPr>
        </p:nvSpPr>
        <p:spPr/>
        <p:txBody>
          <a:bodyPr/>
          <a:lstStyle/>
          <a:p>
            <a:pPr marL="0" lvl="0" indent="0">
              <a:spcBef>
                <a:spcPts val="1200"/>
              </a:spcBef>
              <a:buNone/>
            </a:pPr>
            <a:r>
              <a:rPr lang="en-US" dirty="0" smtClean="0">
                <a:latin typeface="+mn-lt"/>
              </a:rPr>
              <a:t>An adversary </a:t>
            </a:r>
            <a:r>
              <a:rPr lang="en-US" i="1" dirty="0" smtClean="0">
                <a:latin typeface="+mj-lt"/>
              </a:rPr>
              <a:t>A</a:t>
            </a:r>
            <a:r>
              <a:rPr lang="en-US" baseline="-25000" dirty="0" smtClean="0">
                <a:latin typeface="+mj-lt"/>
              </a:rPr>
              <a:t>CTR</a:t>
            </a:r>
            <a:r>
              <a:rPr lang="en-US" dirty="0" smtClean="0">
                <a:latin typeface="+mn-lt"/>
              </a:rPr>
              <a:t> who can distinguish</a:t>
            </a:r>
          </a:p>
          <a:p>
            <a:pPr marL="0" lvl="0" indent="0" algn="ctr">
              <a:spcBef>
                <a:spcPts val="1200"/>
              </a:spcBef>
              <a:buNone/>
            </a:pPr>
            <a:r>
              <a:rPr lang="en-US" dirty="0" smtClean="0">
                <a:latin typeface="+mn-lt"/>
              </a:rPr>
              <a:t>from</a:t>
            </a:r>
          </a:p>
          <a:p>
            <a:pPr marL="0" lvl="0" indent="0">
              <a:spcBef>
                <a:spcPts val="1200"/>
              </a:spcBef>
              <a:buNone/>
            </a:pPr>
            <a:r>
              <a:rPr lang="en-US" dirty="0" smtClean="0">
                <a:latin typeface="+mn-lt"/>
              </a:rPr>
              <a:t>with probability </a:t>
            </a:r>
            <a:r>
              <a:rPr lang="en-US" dirty="0">
                <a:latin typeface="+mn-lt"/>
              </a:rPr>
              <a:t>&gt;</a:t>
            </a:r>
            <a:r>
              <a:rPr lang="en-US" dirty="0" smtClean="0">
                <a:latin typeface="+mn-lt"/>
              </a:rPr>
              <a:t> </a:t>
            </a:r>
            <a:r>
              <a:rPr lang="el-GR" i="1" dirty="0" smtClean="0">
                <a:solidFill>
                  <a:prstClr val="black"/>
                </a:solidFill>
                <a:latin typeface="+mn-lt"/>
                <a:ea typeface="Lato Black" panose="020F0502020204030203" pitchFamily="34" charset="0"/>
                <a:cs typeface="Lato Black" panose="020F0502020204030203" pitchFamily="34" charset="0"/>
              </a:rPr>
              <a:t>ε</a:t>
            </a:r>
            <a:r>
              <a:rPr lang="en-US" baseline="-25000" dirty="0">
                <a:latin typeface="+mn-lt"/>
              </a:rPr>
              <a:t>C</a:t>
            </a:r>
            <a:r>
              <a:rPr lang="en-US" dirty="0" smtClean="0">
                <a:latin typeface="+mn-lt"/>
              </a:rPr>
              <a:t> given time </a:t>
            </a:r>
            <a:r>
              <a:rPr lang="en-US" i="1" dirty="0" err="1" smtClean="0">
                <a:solidFill>
                  <a:prstClr val="black"/>
                </a:solidFill>
                <a:latin typeface="+mn-lt"/>
              </a:rPr>
              <a:t>t</a:t>
            </a:r>
            <a:r>
              <a:rPr lang="en-US" baseline="-25000" dirty="0" err="1">
                <a:latin typeface="+mn-lt"/>
              </a:rPr>
              <a:t>C</a:t>
            </a:r>
            <a:r>
              <a:rPr lang="en-US" dirty="0" smtClean="0">
                <a:solidFill>
                  <a:prstClr val="black"/>
                </a:solidFill>
                <a:latin typeface="+mn-lt"/>
              </a:rPr>
              <a:t> and queries that total </a:t>
            </a:r>
            <a:r>
              <a:rPr lang="en-US" i="1" dirty="0" err="1" smtClean="0">
                <a:solidFill>
                  <a:prstClr val="black"/>
                </a:solidFill>
                <a:latin typeface="+mn-lt"/>
              </a:rPr>
              <a:t>q</a:t>
            </a:r>
            <a:r>
              <a:rPr lang="en-US" baseline="-25000" dirty="0" err="1">
                <a:latin typeface="+mn-lt"/>
              </a:rPr>
              <a:t>C</a:t>
            </a:r>
            <a:r>
              <a:rPr lang="en-US" dirty="0" smtClean="0">
                <a:solidFill>
                  <a:prstClr val="black"/>
                </a:solidFill>
                <a:latin typeface="+mn-lt"/>
              </a:rPr>
              <a:t> blocks of data</a:t>
            </a:r>
          </a:p>
        </p:txBody>
      </p:sp>
      <p:sp>
        <p:nvSpPr>
          <p:cNvPr id="5" name="Text Placeholder 4"/>
          <p:cNvSpPr>
            <a:spLocks noGrp="1"/>
          </p:cNvSpPr>
          <p:nvPr>
            <p:ph type="body" sz="quarter" idx="3"/>
          </p:nvPr>
        </p:nvSpPr>
        <p:spPr/>
        <p:txBody>
          <a:bodyPr/>
          <a:lstStyle/>
          <a:p>
            <a:r>
              <a:rPr lang="en-US" dirty="0"/>
              <a:t>Then we can construct</a:t>
            </a:r>
            <a:r>
              <a:rPr lang="en-US" dirty="0" smtClean="0"/>
              <a:t>:</a:t>
            </a:r>
            <a:endParaRPr lang="en-US" dirty="0"/>
          </a:p>
        </p:txBody>
      </p:sp>
      <p:sp>
        <p:nvSpPr>
          <p:cNvPr id="6" name="Content Placeholder 5"/>
          <p:cNvSpPr>
            <a:spLocks noGrp="1"/>
          </p:cNvSpPr>
          <p:nvPr>
            <p:ph sz="quarter" idx="4"/>
          </p:nvPr>
        </p:nvSpPr>
        <p:spPr/>
        <p:txBody>
          <a:bodyPr/>
          <a:lstStyle/>
          <a:p>
            <a:pPr marL="0" lvl="0" indent="0">
              <a:spcBef>
                <a:spcPts val="1200"/>
              </a:spcBef>
              <a:buNone/>
            </a:pPr>
            <a:r>
              <a:rPr lang="en-US" dirty="0">
                <a:solidFill>
                  <a:prstClr val="black"/>
                </a:solidFill>
                <a:latin typeface="Lato"/>
              </a:rPr>
              <a:t>An adversary </a:t>
            </a:r>
            <a:r>
              <a:rPr lang="en-US" i="1" dirty="0" smtClean="0">
                <a:solidFill>
                  <a:prstClr val="black"/>
                </a:solidFill>
                <a:latin typeface="Lato Heavy"/>
              </a:rPr>
              <a:t>A</a:t>
            </a:r>
            <a:r>
              <a:rPr lang="en-US" baseline="-25000" dirty="0" smtClean="0">
                <a:solidFill>
                  <a:prstClr val="black"/>
                </a:solidFill>
                <a:latin typeface="Lato Heavy"/>
              </a:rPr>
              <a:t>BC</a:t>
            </a:r>
            <a:r>
              <a:rPr lang="en-US" dirty="0" smtClean="0">
                <a:solidFill>
                  <a:prstClr val="black"/>
                </a:solidFill>
                <a:latin typeface="Lato"/>
              </a:rPr>
              <a:t> </a:t>
            </a:r>
            <a:r>
              <a:rPr lang="en-US" dirty="0">
                <a:solidFill>
                  <a:prstClr val="black"/>
                </a:solidFill>
                <a:latin typeface="Lato"/>
              </a:rPr>
              <a:t>who can distinguish</a:t>
            </a:r>
          </a:p>
          <a:p>
            <a:pPr marL="0" lvl="0" indent="0" algn="ctr">
              <a:spcBef>
                <a:spcPts val="1200"/>
              </a:spcBef>
              <a:buNone/>
            </a:pPr>
            <a:r>
              <a:rPr lang="en-US" dirty="0">
                <a:solidFill>
                  <a:prstClr val="black"/>
                </a:solidFill>
                <a:latin typeface="Lato"/>
              </a:rPr>
              <a:t>from</a:t>
            </a:r>
          </a:p>
          <a:p>
            <a:pPr marL="0" lvl="0" indent="0">
              <a:spcBef>
                <a:spcPts val="1200"/>
              </a:spcBef>
              <a:buNone/>
            </a:pPr>
            <a:r>
              <a:rPr lang="en-US" dirty="0">
                <a:solidFill>
                  <a:prstClr val="black"/>
                </a:solidFill>
                <a:latin typeface="+mn-lt"/>
              </a:rPr>
              <a:t>with probability </a:t>
            </a:r>
            <a:r>
              <a:rPr lang="en-US" dirty="0" smtClean="0">
                <a:solidFill>
                  <a:prstClr val="black"/>
                </a:solidFill>
                <a:latin typeface="+mn-lt"/>
              </a:rPr>
              <a:t>&gt; </a:t>
            </a:r>
            <a:r>
              <a:rPr lang="el-GR" i="1" dirty="0" smtClean="0">
                <a:solidFill>
                  <a:prstClr val="black"/>
                </a:solidFill>
                <a:latin typeface="+mn-lt"/>
                <a:ea typeface="Lato Black" panose="020F0502020204030203" pitchFamily="34" charset="0"/>
                <a:cs typeface="Lato Black" panose="020F0502020204030203" pitchFamily="34" charset="0"/>
              </a:rPr>
              <a:t>ε</a:t>
            </a:r>
            <a:r>
              <a:rPr lang="en-US" baseline="-25000" dirty="0" smtClean="0">
                <a:latin typeface="+mn-lt"/>
              </a:rPr>
              <a:t>C</a:t>
            </a:r>
            <a:r>
              <a:rPr lang="en-US" dirty="0" smtClean="0">
                <a:solidFill>
                  <a:prstClr val="black"/>
                </a:solidFill>
                <a:latin typeface="+mn-lt"/>
              </a:rPr>
              <a:t> </a:t>
            </a:r>
            <a:r>
              <a:rPr lang="en-US" dirty="0">
                <a:solidFill>
                  <a:prstClr val="black"/>
                </a:solidFill>
                <a:latin typeface="+mn-lt"/>
              </a:rPr>
              <a:t>given </a:t>
            </a:r>
            <a:r>
              <a:rPr lang="en-US" dirty="0" smtClean="0">
                <a:solidFill>
                  <a:prstClr val="black"/>
                </a:solidFill>
                <a:latin typeface="+mn-lt"/>
              </a:rPr>
              <a:t>a total of </a:t>
            </a:r>
            <a:r>
              <a:rPr lang="en-US" i="1" dirty="0" err="1" smtClean="0">
                <a:solidFill>
                  <a:prstClr val="black"/>
                </a:solidFill>
                <a:latin typeface="+mn-lt"/>
              </a:rPr>
              <a:t>q</a:t>
            </a:r>
            <a:r>
              <a:rPr lang="en-US" baseline="-25000" dirty="0" err="1" smtClean="0">
                <a:latin typeface="+mn-lt"/>
              </a:rPr>
              <a:t>C</a:t>
            </a:r>
            <a:r>
              <a:rPr lang="en-US" dirty="0" smtClean="0">
                <a:solidFill>
                  <a:prstClr val="black"/>
                </a:solidFill>
                <a:latin typeface="+mn-lt"/>
              </a:rPr>
              <a:t> queries and </a:t>
            </a:r>
            <a:r>
              <a:rPr lang="en-US" i="1" dirty="0" err="1" smtClean="0">
                <a:solidFill>
                  <a:prstClr val="black"/>
                </a:solidFill>
                <a:latin typeface="+mn-lt"/>
              </a:rPr>
              <a:t>t</a:t>
            </a:r>
            <a:r>
              <a:rPr lang="en-US" baseline="-25000" dirty="0" err="1">
                <a:latin typeface="+mn-lt"/>
              </a:rPr>
              <a:t>C</a:t>
            </a:r>
            <a:r>
              <a:rPr lang="en-US" i="1" dirty="0" smtClean="0">
                <a:solidFill>
                  <a:prstClr val="black"/>
                </a:solidFill>
                <a:latin typeface="+mn-lt"/>
              </a:rPr>
              <a:t> </a:t>
            </a:r>
            <a:r>
              <a:rPr lang="en-US" dirty="0" smtClean="0">
                <a:solidFill>
                  <a:prstClr val="black"/>
                </a:solidFill>
                <a:latin typeface="+mn-lt"/>
              </a:rPr>
              <a:t>+</a:t>
            </a:r>
            <a:r>
              <a:rPr lang="en-US" i="1" dirty="0" smtClean="0">
                <a:solidFill>
                  <a:prstClr val="black"/>
                </a:solidFill>
                <a:latin typeface="+mn-lt"/>
              </a:rPr>
              <a:t> </a:t>
            </a:r>
            <a:r>
              <a:rPr lang="en-US" i="1" dirty="0" err="1" smtClean="0">
                <a:solidFill>
                  <a:prstClr val="black"/>
                </a:solidFill>
                <a:latin typeface="+mn-lt"/>
              </a:rPr>
              <a:t>q</a:t>
            </a:r>
            <a:r>
              <a:rPr lang="en-US" baseline="-25000" dirty="0" err="1" smtClean="0">
                <a:latin typeface="+mn-lt"/>
              </a:rPr>
              <a:t>C</a:t>
            </a:r>
            <a:r>
              <a:rPr lang="en-US" dirty="0" smtClean="0">
                <a:solidFill>
                  <a:prstClr val="black"/>
                </a:solidFill>
                <a:latin typeface="+mn-lt"/>
              </a:rPr>
              <a:t> </a:t>
            </a:r>
            <a:r>
              <a:rPr lang="en-US" dirty="0">
                <a:solidFill>
                  <a:prstClr val="black"/>
                </a:solidFill>
                <a:latin typeface="+mn-lt"/>
              </a:rPr>
              <a:t>running </a:t>
            </a:r>
            <a:r>
              <a:rPr lang="en-US" dirty="0" smtClean="0">
                <a:solidFill>
                  <a:prstClr val="black"/>
                </a:solidFill>
                <a:latin typeface="+mn-lt"/>
              </a:rPr>
              <a:t>time</a:t>
            </a:r>
            <a:endParaRPr lang="en-US" dirty="0">
              <a:solidFill>
                <a:prstClr val="black"/>
              </a:solidFill>
              <a:latin typeface="+mn-lt"/>
            </a:endParaRPr>
          </a:p>
        </p:txBody>
      </p:sp>
      <p:grpSp>
        <p:nvGrpSpPr>
          <p:cNvPr id="7" name="Group 6"/>
          <p:cNvGrpSpPr/>
          <p:nvPr/>
        </p:nvGrpSpPr>
        <p:grpSpPr>
          <a:xfrm>
            <a:off x="1509777" y="2236488"/>
            <a:ext cx="1353167" cy="537620"/>
            <a:chOff x="5945530" y="2257500"/>
            <a:chExt cx="1353167" cy="537620"/>
          </a:xfrm>
        </p:grpSpPr>
        <p:sp>
          <p:nvSpPr>
            <p:cNvPr id="8" name="Rectangle 7"/>
            <p:cNvSpPr/>
            <p:nvPr/>
          </p:nvSpPr>
          <p:spPr>
            <a:xfrm>
              <a:off x="5945530" y="2257500"/>
              <a:ext cx="1353167" cy="537620"/>
            </a:xfrm>
            <a:prstGeom prst="rect">
              <a:avLst/>
            </a:prstGeom>
            <a:solidFill>
              <a:schemeClr val="accent4">
                <a:lumMod val="60000"/>
                <a:lumOff val="40000"/>
              </a:schemeClr>
            </a:solidFill>
            <a:ln>
              <a:solidFill>
                <a:schemeClr val="accent4">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400" dirty="0" smtClean="0">
                  <a:latin typeface="Lato Black"/>
                  <a:cs typeface="Lato Black"/>
                </a:rPr>
                <a:t>CTR</a:t>
              </a:r>
              <a:endParaRPr lang="en-US" sz="2400" i="1" baseline="-25000" dirty="0">
                <a:latin typeface="Lato Black"/>
                <a:cs typeface="Lato Black"/>
              </a:endParaRPr>
            </a:p>
          </p:txBody>
        </p:sp>
        <p:sp>
          <p:nvSpPr>
            <p:cNvPr id="9" name="Rectangle 8"/>
            <p:cNvSpPr/>
            <p:nvPr/>
          </p:nvSpPr>
          <p:spPr>
            <a:xfrm>
              <a:off x="6687772" y="2279257"/>
              <a:ext cx="560730" cy="476108"/>
            </a:xfrm>
            <a:prstGeom prst="rect">
              <a:avLst/>
            </a:prstGeom>
            <a:solidFill>
              <a:schemeClr val="bg2">
                <a:lumMod val="5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Lato Black"/>
                  <a:cs typeface="Lato Black"/>
                </a:rPr>
                <a:t>B</a:t>
              </a:r>
              <a:r>
                <a:rPr lang="en-US" sz="2400" i="1" baseline="-25000" dirty="0" smtClean="0">
                  <a:latin typeface="Lato Black"/>
                  <a:cs typeface="Lato Black"/>
                </a:rPr>
                <a:t>K</a:t>
              </a:r>
              <a:endParaRPr lang="en-US" sz="2400" i="1" baseline="-25000" dirty="0">
                <a:latin typeface="Lato Black"/>
                <a:cs typeface="Lato Black"/>
              </a:endParaRPr>
            </a:p>
          </p:txBody>
        </p:sp>
      </p:grpSp>
      <p:sp>
        <p:nvSpPr>
          <p:cNvPr id="10" name="Rectangle 9"/>
          <p:cNvSpPr/>
          <p:nvPr/>
        </p:nvSpPr>
        <p:spPr>
          <a:xfrm>
            <a:off x="3697386" y="2256320"/>
            <a:ext cx="848198" cy="497957"/>
          </a:xfrm>
          <a:prstGeom prst="rect">
            <a:avLst/>
          </a:prstGeom>
          <a:solidFill>
            <a:schemeClr val="accent6">
              <a:lumMod val="60000"/>
              <a:lumOff val="40000"/>
            </a:schemeClr>
          </a:solidFill>
          <a:ln>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i="1" dirty="0" smtClean="0">
                <a:latin typeface="Lato Black"/>
                <a:cs typeface="Lato Black"/>
              </a:rPr>
              <a:t>$</a:t>
            </a:r>
            <a:endParaRPr lang="en-US" sz="2400" i="1" baseline="-25000" dirty="0">
              <a:latin typeface="Lato Black"/>
              <a:cs typeface="Lato Black"/>
            </a:endParaRPr>
          </a:p>
        </p:txBody>
      </p:sp>
      <p:sp>
        <p:nvSpPr>
          <p:cNvPr id="13" name="Rectangle 12"/>
          <p:cNvSpPr/>
          <p:nvPr/>
        </p:nvSpPr>
        <p:spPr>
          <a:xfrm>
            <a:off x="7906519" y="2267244"/>
            <a:ext cx="560730" cy="476108"/>
          </a:xfrm>
          <a:prstGeom prst="rect">
            <a:avLst/>
          </a:prstGeom>
          <a:solidFill>
            <a:schemeClr val="bg2">
              <a:lumMod val="5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Lato Black"/>
                <a:cs typeface="Lato Black"/>
              </a:rPr>
              <a:t>B</a:t>
            </a:r>
            <a:r>
              <a:rPr lang="en-US" sz="2400" i="1" baseline="-25000" dirty="0" smtClean="0">
                <a:latin typeface="Lato Black"/>
                <a:cs typeface="Lato Black"/>
              </a:rPr>
              <a:t>K</a:t>
            </a:r>
            <a:endParaRPr lang="en-US" sz="2400" i="1" baseline="-25000" dirty="0">
              <a:latin typeface="Lato Black"/>
              <a:cs typeface="Lato Black"/>
            </a:endParaRPr>
          </a:p>
        </p:txBody>
      </p:sp>
      <p:sp>
        <p:nvSpPr>
          <p:cNvPr id="14" name="Rectangle 13"/>
          <p:cNvSpPr/>
          <p:nvPr/>
        </p:nvSpPr>
        <p:spPr>
          <a:xfrm>
            <a:off x="9291378" y="2267244"/>
            <a:ext cx="560730" cy="476108"/>
          </a:xfrm>
          <a:prstGeom prst="rect">
            <a:avLst/>
          </a:prstGeom>
          <a:solidFill>
            <a:schemeClr val="tx2">
              <a:lumMod val="60000"/>
              <a:lumOff val="40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400" i="1" dirty="0">
                <a:latin typeface="Lato Black" panose="020F0502020204030203" pitchFamily="34" charset="0"/>
                <a:ea typeface="Lato Black" panose="020F0502020204030203" pitchFamily="34" charset="0"/>
                <a:cs typeface="Lato Black" panose="020F0502020204030203" pitchFamily="34" charset="0"/>
              </a:rPr>
              <a:t>Π</a:t>
            </a:r>
            <a:endParaRPr lang="en-US" sz="2400" i="1" baseline="-25000" dirty="0">
              <a:latin typeface="Lato Black" panose="020F0502020204030203" pitchFamily="34" charset="0"/>
              <a:ea typeface="Lato Black" panose="020F0502020204030203" pitchFamily="34" charset="0"/>
              <a:cs typeface="Lato Black" panose="020F0502020204030203" pitchFamily="34" charset="0"/>
            </a:endParaRPr>
          </a:p>
        </p:txBody>
      </p:sp>
    </p:spTree>
    <p:extLst>
      <p:ext uri="{BB962C8B-B14F-4D97-AF65-F5344CB8AC3E}">
        <p14:creationId xmlns:p14="http://schemas.microsoft.com/office/powerpoint/2010/main" val="20425939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CTR mode </a:t>
            </a:r>
            <a:r>
              <a:rPr lang="" dirty="0"/>
              <a:t>⇒</a:t>
            </a:r>
            <a:r>
              <a:rPr lang="en-US" dirty="0" smtClean="0">
                <a:latin typeface="+mj-lt"/>
              </a:rPr>
              <a:t> Confidential communication</a:t>
            </a:r>
            <a:endParaRPr lang="en-US" dirty="0">
              <a:latin typeface="+mj-lt"/>
            </a:endParaRPr>
          </a:p>
        </p:txBody>
      </p:sp>
      <p:sp>
        <p:nvSpPr>
          <p:cNvPr id="3" name="TextBox 2"/>
          <p:cNvSpPr txBox="1"/>
          <p:nvPr/>
        </p:nvSpPr>
        <p:spPr>
          <a:xfrm>
            <a:off x="609600" y="1577337"/>
            <a:ext cx="1937390" cy="523220"/>
          </a:xfrm>
          <a:prstGeom prst="rect">
            <a:avLst/>
          </a:prstGeom>
          <a:noFill/>
        </p:spPr>
        <p:txBody>
          <a:bodyPr wrap="none" lIns="0" rtlCol="0">
            <a:spAutoFit/>
          </a:bodyPr>
          <a:lstStyle/>
          <a:p>
            <a:r>
              <a:rPr lang="en-US" sz="2800" u="sng"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Math Tools</a:t>
            </a:r>
            <a:endParaRPr lang="en-US" sz="2800" u="sng"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4" name="TextBox 3"/>
          <p:cNvSpPr txBox="1"/>
          <p:nvPr/>
        </p:nvSpPr>
        <p:spPr>
          <a:xfrm>
            <a:off x="3579473" y="1577337"/>
            <a:ext cx="1737014" cy="523220"/>
          </a:xfrm>
          <a:prstGeom prst="rect">
            <a:avLst/>
          </a:prstGeom>
          <a:noFill/>
        </p:spPr>
        <p:txBody>
          <a:bodyPr wrap="none" lIns="0" rtlCol="0">
            <a:spAutoFit/>
          </a:bodyPr>
          <a:lstStyle/>
          <a:p>
            <a:r>
              <a:rPr lang="en-US" sz="2800" u="sng" dirty="0" smtClean="0">
                <a:solidFill>
                  <a:schemeClr val="accent3">
                    <a:lumMod val="75000"/>
                  </a:schemeClr>
                </a:solidFill>
                <a:latin typeface="Lato Black" panose="020F0502020204030203" pitchFamily="34" charset="0"/>
                <a:ea typeface="Lato Black" panose="020F0502020204030203" pitchFamily="34" charset="0"/>
                <a:cs typeface="Lato Black" panose="020F0502020204030203" pitchFamily="34" charset="0"/>
              </a:rPr>
              <a:t>Primitives</a:t>
            </a:r>
            <a:endParaRPr lang="en-US" sz="2800" u="sng" dirty="0">
              <a:solidFill>
                <a:schemeClr val="accent3">
                  <a:lumMod val="75000"/>
                </a:schemeClr>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5" name="TextBox 4"/>
          <p:cNvSpPr txBox="1"/>
          <p:nvPr/>
        </p:nvSpPr>
        <p:spPr>
          <a:xfrm>
            <a:off x="6166796" y="1577337"/>
            <a:ext cx="1882888" cy="523220"/>
          </a:xfrm>
          <a:prstGeom prst="rect">
            <a:avLst/>
          </a:prstGeom>
          <a:noFill/>
        </p:spPr>
        <p:txBody>
          <a:bodyPr wrap="none" lIns="0" rtlCol="0">
            <a:spAutoFit/>
          </a:bodyPr>
          <a:lstStyle/>
          <a:p>
            <a:r>
              <a:rPr lang="en-US" sz="2800" u="sng" dirty="0" smtClean="0">
                <a:solidFill>
                  <a:schemeClr val="accent1"/>
                </a:solidFill>
                <a:latin typeface="Lato Black" panose="020F0502020204030203" pitchFamily="34" charset="0"/>
                <a:ea typeface="Lato Black" panose="020F0502020204030203" pitchFamily="34" charset="0"/>
                <a:cs typeface="Lato Black" panose="020F0502020204030203" pitchFamily="34" charset="0"/>
              </a:rPr>
              <a:t>Algorithms</a:t>
            </a:r>
            <a:endParaRPr lang="en-US" sz="2800" u="sng" dirty="0">
              <a:solidFill>
                <a:schemeClr val="accent1"/>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6" name="TextBox 5"/>
          <p:cNvSpPr txBox="1"/>
          <p:nvPr/>
        </p:nvSpPr>
        <p:spPr>
          <a:xfrm>
            <a:off x="9296401" y="1577337"/>
            <a:ext cx="1647246" cy="523220"/>
          </a:xfrm>
          <a:prstGeom prst="rect">
            <a:avLst/>
          </a:prstGeom>
          <a:noFill/>
        </p:spPr>
        <p:txBody>
          <a:bodyPr wrap="none" lIns="0" rtlCol="0">
            <a:spAutoFit/>
          </a:bodyPr>
          <a:lstStyle/>
          <a:p>
            <a:r>
              <a:rPr lang="en-US" sz="2800" u="sng" dirty="0" smtClean="0">
                <a:solidFill>
                  <a:schemeClr val="accent4"/>
                </a:solidFill>
                <a:latin typeface="Lato Black" panose="020F0502020204030203" pitchFamily="34" charset="0"/>
                <a:ea typeface="Lato Black" panose="020F0502020204030203" pitchFamily="34" charset="0"/>
                <a:cs typeface="Lato Black" panose="020F0502020204030203" pitchFamily="34" charset="0"/>
              </a:rPr>
              <a:t>Protocols</a:t>
            </a:r>
            <a:endParaRPr lang="en-US" sz="2800" u="sng" dirty="0">
              <a:solidFill>
                <a:schemeClr val="accent4"/>
              </a:solidFill>
              <a:latin typeface="Lato Black" panose="020F0502020204030203" pitchFamily="34" charset="0"/>
              <a:ea typeface="Lato Black" panose="020F0502020204030203" pitchFamily="34" charset="0"/>
              <a:cs typeface="Lato Black" panose="020F0502020204030203" pitchFamily="34" charset="0"/>
            </a:endParaRPr>
          </a:p>
        </p:txBody>
      </p:sp>
      <p:grpSp>
        <p:nvGrpSpPr>
          <p:cNvPr id="80" name="Group 79"/>
          <p:cNvGrpSpPr/>
          <p:nvPr/>
        </p:nvGrpSpPr>
        <p:grpSpPr>
          <a:xfrm>
            <a:off x="609600" y="3940218"/>
            <a:ext cx="8237738" cy="2745726"/>
            <a:chOff x="609600" y="3940218"/>
            <a:chExt cx="8237738" cy="2745726"/>
          </a:xfrm>
        </p:grpSpPr>
        <p:sp>
          <p:nvSpPr>
            <p:cNvPr id="42" name="TextBox 41"/>
            <p:cNvSpPr txBox="1"/>
            <p:nvPr/>
          </p:nvSpPr>
          <p:spPr>
            <a:xfrm>
              <a:off x="6464955" y="6162724"/>
              <a:ext cx="2382383" cy="523220"/>
            </a:xfrm>
            <a:prstGeom prst="rect">
              <a:avLst/>
            </a:prstGeom>
            <a:noFill/>
          </p:spPr>
          <p:txBody>
            <a:bodyPr wrap="none" rtlCol="0">
              <a:spAutoFit/>
            </a:bodyPr>
            <a:lstStyle/>
            <a:p>
              <a:pPr algn="r"/>
              <a:r>
                <a:rPr lang="en-US" sz="2800" dirty="0" smtClean="0">
                  <a:latin typeface="Lato Black" panose="020F0502020204030203" pitchFamily="34" charset="0"/>
                  <a:ea typeface="Lato Black" panose="020F0502020204030203" pitchFamily="34" charset="0"/>
                  <a:cs typeface="Lato Black" panose="020F0502020204030203" pitchFamily="34" charset="0"/>
                </a:rPr>
                <a:t>☏  </a:t>
              </a:r>
              <a:r>
                <a:rPr lang="en-US" sz="2800" dirty="0" err="1" smtClean="0">
                  <a:latin typeface="Lato Black" panose="020F0502020204030203" pitchFamily="34" charset="0"/>
                  <a:ea typeface="Lato Black" panose="020F0502020204030203" pitchFamily="34" charset="0"/>
                  <a:cs typeface="Lato Black" panose="020F0502020204030203" pitchFamily="34" charset="0"/>
                </a:rPr>
                <a:t>Minicrypt</a:t>
              </a:r>
              <a:endParaRPr lang="en-US" sz="2800" dirty="0">
                <a:latin typeface="Lato Black" panose="020F0502020204030203" pitchFamily="34" charset="0"/>
                <a:ea typeface="Lato Black" panose="020F0502020204030203" pitchFamily="34" charset="0"/>
                <a:cs typeface="Lato Black" panose="020F0502020204030203" pitchFamily="34" charset="0"/>
              </a:endParaRPr>
            </a:p>
          </p:txBody>
        </p:sp>
        <p:sp>
          <p:nvSpPr>
            <p:cNvPr id="9" name="TextBox 8"/>
            <p:cNvSpPr txBox="1"/>
            <p:nvPr/>
          </p:nvSpPr>
          <p:spPr>
            <a:xfrm>
              <a:off x="609600" y="4635973"/>
              <a:ext cx="2002471" cy="830997"/>
            </a:xfrm>
            <a:prstGeom prst="rect">
              <a:avLst/>
            </a:prstGeom>
            <a:noFill/>
            <a:ln>
              <a:solidFill>
                <a:schemeClr val="accent2">
                  <a:lumMod val="60000"/>
                  <a:lumOff val="40000"/>
                </a:schemeClr>
              </a:solidFill>
            </a:ln>
          </p:spPr>
          <p:txBody>
            <a:bodyPr wrap="none" rtlCol="0">
              <a:spAutoFit/>
            </a:bodyPr>
            <a:lstStyle/>
            <a:p>
              <a: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Random(</a:t>
              </a:r>
              <a:r>
                <a:rPr lang="en-US" sz="2400" dirty="0" err="1"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ish</a:t>
              </a:r>
              <a: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a:t>
              </a:r>
              <a:b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permutations</a:t>
              </a:r>
              <a:endParaRPr lang="en-US" sz="2400" dirty="0">
                <a:solidFill>
                  <a:schemeClr val="accent2"/>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0" name="TextBox 9"/>
            <p:cNvSpPr txBox="1"/>
            <p:nvPr/>
          </p:nvSpPr>
          <p:spPr>
            <a:xfrm>
              <a:off x="3579473" y="5331727"/>
              <a:ext cx="1167307" cy="830997"/>
            </a:xfrm>
            <a:prstGeom prst="rect">
              <a:avLst/>
            </a:prstGeom>
            <a:noFill/>
            <a:ln>
              <a:solidFill>
                <a:schemeClr val="accent3"/>
              </a:solidFill>
            </a:ln>
          </p:spPr>
          <p:txBody>
            <a:bodyPr wrap="none" rtlCol="0">
              <a:spAutoFit/>
            </a:bodyPr>
            <a:lstStyle/>
            <a:p>
              <a: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Block</a:t>
              </a:r>
              <a:b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ciphers</a:t>
              </a:r>
              <a:endParaRPr lang="en-US" sz="2400" dirty="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1" name="TextBox 10"/>
            <p:cNvSpPr txBox="1"/>
            <p:nvPr/>
          </p:nvSpPr>
          <p:spPr>
            <a:xfrm>
              <a:off x="3579473" y="3940218"/>
              <a:ext cx="1460656" cy="830997"/>
            </a:xfrm>
            <a:prstGeom prst="rect">
              <a:avLst/>
            </a:prstGeom>
            <a:noFill/>
            <a:ln>
              <a:solidFill>
                <a:schemeClr val="accent3"/>
              </a:solidFill>
            </a:ln>
          </p:spPr>
          <p:txBody>
            <a:bodyPr wrap="none" rtlCol="0">
              <a:spAutoFit/>
            </a:bodyPr>
            <a:lstStyle/>
            <a:p>
              <a: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Hash</a:t>
              </a:r>
              <a:b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functions</a:t>
              </a:r>
              <a:endParaRPr lang="en-US" sz="2400" dirty="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5" name="TextBox 14"/>
            <p:cNvSpPr txBox="1"/>
            <p:nvPr/>
          </p:nvSpPr>
          <p:spPr>
            <a:xfrm>
              <a:off x="6166796" y="4635973"/>
              <a:ext cx="2281394" cy="830997"/>
            </a:xfrm>
            <a:prstGeom prst="rect">
              <a:avLst/>
            </a:prstGeom>
            <a:noFill/>
            <a:ln>
              <a:solidFill>
                <a:schemeClr val="accent1">
                  <a:lumMod val="60000"/>
                  <a:lumOff val="40000"/>
                </a:schemeClr>
              </a:solidFill>
            </a:ln>
          </p:spPr>
          <p:txBody>
            <a:bodyPr wrap="none" rtlCol="0">
              <a:spAutoFit/>
            </a:bodyPr>
            <a:lstStyle/>
            <a:p>
              <a:r>
                <a:rPr lang="en-US" sz="2400" dirty="0" smtClean="0">
                  <a:solidFill>
                    <a:schemeClr val="accent1"/>
                  </a:solidFill>
                  <a:latin typeface="Lato Semibold" panose="020F0502020204030203" pitchFamily="34" charset="0"/>
                  <a:ea typeface="Lato Semibold" panose="020F0502020204030203" pitchFamily="34" charset="0"/>
                  <a:cs typeface="Lato Semibold" panose="020F0502020204030203" pitchFamily="34" charset="0"/>
                </a:rPr>
                <a:t>Protected</a:t>
              </a:r>
              <a:br>
                <a:rPr lang="en-US" sz="2400" dirty="0" smtClean="0">
                  <a:solidFill>
                    <a:schemeClr val="accent1"/>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1"/>
                  </a:solidFill>
                  <a:latin typeface="Lato Semibold" panose="020F0502020204030203" pitchFamily="34" charset="0"/>
                  <a:ea typeface="Lato Semibold" panose="020F0502020204030203" pitchFamily="34" charset="0"/>
                  <a:cs typeface="Lato Semibold" panose="020F0502020204030203" pitchFamily="34" charset="0"/>
                </a:rPr>
                <a:t>communication</a:t>
              </a:r>
              <a:endParaRPr lang="en-US" sz="2400" dirty="0">
                <a:solidFill>
                  <a:schemeClr val="accent1"/>
                </a:solidFill>
                <a:latin typeface="Lato Semibold" panose="020F0502020204030203" pitchFamily="34" charset="0"/>
                <a:ea typeface="Lato Semibold" panose="020F0502020204030203" pitchFamily="34" charset="0"/>
                <a:cs typeface="Lato Semibold" panose="020F0502020204030203" pitchFamily="34" charset="0"/>
              </a:endParaRPr>
            </a:p>
          </p:txBody>
        </p:sp>
        <p:cxnSp>
          <p:nvCxnSpPr>
            <p:cNvPr id="21" name="Straight Arrow Connector 20"/>
            <p:cNvCxnSpPr>
              <a:stCxn id="9" idx="3"/>
              <a:endCxn id="11" idx="1"/>
            </p:cNvCxnSpPr>
            <p:nvPr/>
          </p:nvCxnSpPr>
          <p:spPr>
            <a:xfrm flipV="1">
              <a:off x="2612071" y="4355717"/>
              <a:ext cx="967402" cy="695755"/>
            </a:xfrm>
            <a:prstGeom prst="straightConnector1">
              <a:avLst/>
            </a:prstGeom>
            <a:ln w="50800">
              <a:solidFill>
                <a:schemeClr val="accent6"/>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9" idx="3"/>
              <a:endCxn id="10" idx="1"/>
            </p:cNvCxnSpPr>
            <p:nvPr/>
          </p:nvCxnSpPr>
          <p:spPr>
            <a:xfrm>
              <a:off x="2612071" y="5051472"/>
              <a:ext cx="967402" cy="695754"/>
            </a:xfrm>
            <a:prstGeom prst="straightConnector1">
              <a:avLst/>
            </a:prstGeom>
            <a:ln w="50800">
              <a:solidFill>
                <a:schemeClr val="accent6"/>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11" idx="3"/>
              <a:endCxn id="15" idx="1"/>
            </p:cNvCxnSpPr>
            <p:nvPr/>
          </p:nvCxnSpPr>
          <p:spPr>
            <a:xfrm>
              <a:off x="5040129" y="4355717"/>
              <a:ext cx="1126667" cy="695755"/>
            </a:xfrm>
            <a:prstGeom prst="straightConnector1">
              <a:avLst/>
            </a:prstGeom>
            <a:ln w="50800">
              <a:solidFill>
                <a:schemeClr val="accent5"/>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10" idx="3"/>
              <a:endCxn id="15" idx="1"/>
            </p:cNvCxnSpPr>
            <p:nvPr/>
          </p:nvCxnSpPr>
          <p:spPr>
            <a:xfrm flipV="1">
              <a:off x="4746780" y="5051472"/>
              <a:ext cx="1420016" cy="695754"/>
            </a:xfrm>
            <a:prstGeom prst="straightConnector1">
              <a:avLst/>
            </a:prstGeom>
            <a:ln w="50800">
              <a:solidFill>
                <a:schemeClr val="accent5"/>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grpSp>
      <p:grpSp>
        <p:nvGrpSpPr>
          <p:cNvPr id="81" name="Group 80"/>
          <p:cNvGrpSpPr/>
          <p:nvPr/>
        </p:nvGrpSpPr>
        <p:grpSpPr>
          <a:xfrm>
            <a:off x="609600" y="2548709"/>
            <a:ext cx="11409021" cy="4137235"/>
            <a:chOff x="609600" y="2548709"/>
            <a:chExt cx="11409021" cy="4137235"/>
          </a:xfrm>
        </p:grpSpPr>
        <p:sp>
          <p:nvSpPr>
            <p:cNvPr id="41" name="TextBox 40"/>
            <p:cNvSpPr txBox="1"/>
            <p:nvPr/>
          </p:nvSpPr>
          <p:spPr>
            <a:xfrm>
              <a:off x="9296401" y="6162724"/>
              <a:ext cx="2722220" cy="523220"/>
            </a:xfrm>
            <a:prstGeom prst="rect">
              <a:avLst/>
            </a:prstGeom>
            <a:noFill/>
          </p:spPr>
          <p:txBody>
            <a:bodyPr wrap="none" rtlCol="0">
              <a:spAutoFit/>
            </a:bodyPr>
            <a:lstStyle/>
            <a:p>
              <a:r>
                <a:rPr lang="en-US" sz="2800" dirty="0" err="1" smtClean="0">
                  <a:latin typeface="Lato Black" panose="020F0502020204030203" pitchFamily="34" charset="0"/>
                  <a:ea typeface="Lato Black" panose="020F0502020204030203" pitchFamily="34" charset="0"/>
                  <a:cs typeface="Lato Black" panose="020F0502020204030203" pitchFamily="34" charset="0"/>
                </a:rPr>
                <a:t>Cryptomania</a:t>
              </a:r>
              <a:r>
                <a:rPr lang="en-US" sz="2800" dirty="0" smtClean="0">
                  <a:latin typeface="Lato Black" panose="020F0502020204030203" pitchFamily="34" charset="0"/>
                  <a:ea typeface="Lato Black" panose="020F0502020204030203" pitchFamily="34" charset="0"/>
                  <a:cs typeface="Lato Black" panose="020F0502020204030203" pitchFamily="34" charset="0"/>
                </a:rPr>
                <a:t> </a:t>
              </a:r>
              <a:r>
                <a:rPr lang="en-US" sz="2800" dirty="0">
                  <a:latin typeface="Lato Black" panose="020F0502020204030203" pitchFamily="34" charset="0"/>
                  <a:ea typeface="Lato Black" panose="020F0502020204030203" pitchFamily="34" charset="0"/>
                  <a:cs typeface="Lato Black" panose="020F0502020204030203" pitchFamily="34" charset="0"/>
                </a:rPr>
                <a:t>✉</a:t>
              </a:r>
            </a:p>
          </p:txBody>
        </p:sp>
        <p:sp>
          <p:nvSpPr>
            <p:cNvPr id="8" name="TextBox 7"/>
            <p:cNvSpPr txBox="1"/>
            <p:nvPr/>
          </p:nvSpPr>
          <p:spPr>
            <a:xfrm>
              <a:off x="609600" y="2548709"/>
              <a:ext cx="1569660" cy="830997"/>
            </a:xfrm>
            <a:prstGeom prst="rect">
              <a:avLst/>
            </a:prstGeom>
            <a:noFill/>
            <a:ln>
              <a:solidFill>
                <a:schemeClr val="accent2">
                  <a:lumMod val="60000"/>
                  <a:lumOff val="40000"/>
                </a:schemeClr>
              </a:solidFill>
            </a:ln>
          </p:spPr>
          <p:txBody>
            <a:bodyPr wrap="none" rtlCol="0">
              <a:spAutoFit/>
            </a:bodyPr>
            <a:lstStyle/>
            <a:p>
              <a: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Modular</a:t>
              </a:r>
              <a:b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arithmetic</a:t>
              </a:r>
              <a:endParaRPr lang="en-US" sz="2400" dirty="0">
                <a:solidFill>
                  <a:schemeClr val="accent2"/>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3" name="TextBox 12"/>
            <p:cNvSpPr txBox="1"/>
            <p:nvPr/>
          </p:nvSpPr>
          <p:spPr>
            <a:xfrm>
              <a:off x="9296401" y="3663219"/>
              <a:ext cx="1938351" cy="1200329"/>
            </a:xfrm>
            <a:prstGeom prst="rect">
              <a:avLst/>
            </a:prstGeom>
            <a:noFill/>
            <a:ln>
              <a:solidFill>
                <a:schemeClr val="accent4">
                  <a:lumMod val="60000"/>
                  <a:lumOff val="40000"/>
                </a:schemeClr>
              </a:solidFill>
            </a:ln>
          </p:spPr>
          <p:txBody>
            <a:bodyPr wrap="none" rtlCol="0">
              <a:spAutoFit/>
            </a:bodyPr>
            <a:lstStyle/>
            <a:p>
              <a:r>
                <a:rPr lang="en-US" sz="2400" dirty="0" smtClean="0">
                  <a:solidFill>
                    <a:schemeClr val="accent4"/>
                  </a:solidFill>
                  <a:latin typeface="Lato Semibold" panose="020F0502020204030203" pitchFamily="34" charset="0"/>
                  <a:ea typeface="Lato Semibold" panose="020F0502020204030203" pitchFamily="34" charset="0"/>
                  <a:cs typeface="Lato Semibold" panose="020F0502020204030203" pitchFamily="34" charset="0"/>
                </a:rPr>
                <a:t>TLS: internet</a:t>
              </a:r>
              <a:br>
                <a:rPr lang="en-US" sz="2400" dirty="0" smtClean="0">
                  <a:solidFill>
                    <a:schemeClr val="accent4"/>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4"/>
                  </a:solidFill>
                  <a:latin typeface="Lato Semibold" panose="020F0502020204030203" pitchFamily="34" charset="0"/>
                  <a:ea typeface="Lato Semibold" panose="020F0502020204030203" pitchFamily="34" charset="0"/>
                  <a:cs typeface="Lato Semibold" panose="020F0502020204030203" pitchFamily="34" charset="0"/>
                </a:rPr>
                <a:t>PGP: email</a:t>
              </a:r>
            </a:p>
            <a:p>
              <a:r>
                <a:rPr lang="en-US" sz="2400" i="1" dirty="0">
                  <a:solidFill>
                    <a:schemeClr val="accent4"/>
                  </a:solidFill>
                  <a:latin typeface="Lato Semibold" panose="020F0502020204030203" pitchFamily="34" charset="0"/>
                  <a:ea typeface="Lato Semibold" panose="020F0502020204030203" pitchFamily="34" charset="0"/>
                  <a:cs typeface="Lato Semibold" panose="020F0502020204030203" pitchFamily="34" charset="0"/>
                </a:rPr>
                <a:t>(see CS 558</a:t>
              </a:r>
              <a:r>
                <a:rPr lang="en-US" sz="2400" i="1" dirty="0" smtClean="0">
                  <a:solidFill>
                    <a:schemeClr val="accent4"/>
                  </a:solidFill>
                  <a:latin typeface="Lato Semibold" panose="020F0502020204030203" pitchFamily="34" charset="0"/>
                  <a:ea typeface="Lato Semibold" panose="020F0502020204030203" pitchFamily="34" charset="0"/>
                  <a:cs typeface="Lato Semibold" panose="020F0502020204030203" pitchFamily="34" charset="0"/>
                </a:rPr>
                <a:t>)</a:t>
              </a:r>
              <a:endParaRPr lang="en-US" sz="2400" i="1" dirty="0">
                <a:solidFill>
                  <a:schemeClr val="accent4"/>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4" name="TextBox 13"/>
            <p:cNvSpPr txBox="1"/>
            <p:nvPr/>
          </p:nvSpPr>
          <p:spPr>
            <a:xfrm>
              <a:off x="9296401" y="2733375"/>
              <a:ext cx="2565126" cy="461665"/>
            </a:xfrm>
            <a:prstGeom prst="rect">
              <a:avLst/>
            </a:prstGeom>
            <a:noFill/>
            <a:ln>
              <a:solidFill>
                <a:schemeClr val="accent4">
                  <a:lumMod val="60000"/>
                  <a:lumOff val="40000"/>
                </a:schemeClr>
              </a:solidFill>
            </a:ln>
          </p:spPr>
          <p:txBody>
            <a:bodyPr wrap="none" rtlCol="0">
              <a:spAutoFit/>
            </a:bodyPr>
            <a:lstStyle/>
            <a:p>
              <a:r>
                <a:rPr lang="en-US" sz="2400" dirty="0" smtClean="0">
                  <a:solidFill>
                    <a:schemeClr val="accent4"/>
                  </a:solidFill>
                  <a:latin typeface="Lato Semibold" panose="020F0502020204030203" pitchFamily="34" charset="0"/>
                  <a:ea typeface="Lato Semibold" panose="020F0502020204030203" pitchFamily="34" charset="0"/>
                  <a:cs typeface="Lato Semibold" panose="020F0502020204030203" pitchFamily="34" charset="0"/>
                </a:rPr>
                <a:t>Signal: messaging</a:t>
              </a:r>
              <a:endParaRPr lang="en-US" sz="2400" dirty="0">
                <a:solidFill>
                  <a:schemeClr val="accent4"/>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6" name="TextBox 15"/>
            <p:cNvSpPr txBox="1"/>
            <p:nvPr/>
          </p:nvSpPr>
          <p:spPr>
            <a:xfrm>
              <a:off x="6166796" y="3429129"/>
              <a:ext cx="2680542" cy="461665"/>
            </a:xfrm>
            <a:prstGeom prst="rect">
              <a:avLst/>
            </a:prstGeom>
            <a:noFill/>
            <a:ln>
              <a:solidFill>
                <a:schemeClr val="accent1">
                  <a:lumMod val="60000"/>
                  <a:lumOff val="40000"/>
                </a:schemeClr>
              </a:solidFill>
            </a:ln>
          </p:spPr>
          <p:txBody>
            <a:bodyPr wrap="none" rtlCol="0">
              <a:spAutoFit/>
            </a:bodyPr>
            <a:lstStyle/>
            <a:p>
              <a:r>
                <a:rPr lang="en-US" sz="2400" dirty="0" smtClean="0">
                  <a:solidFill>
                    <a:schemeClr val="accent1"/>
                  </a:solidFill>
                  <a:latin typeface="Lato Semibold" panose="020F0502020204030203" pitchFamily="34" charset="0"/>
                  <a:ea typeface="Lato Semibold" panose="020F0502020204030203" pitchFamily="34" charset="0"/>
                  <a:cs typeface="Lato Semibold" panose="020F0502020204030203" pitchFamily="34" charset="0"/>
                </a:rPr>
                <a:t>Key encapsulation</a:t>
              </a:r>
              <a:endParaRPr lang="en-US" sz="2400" dirty="0">
                <a:solidFill>
                  <a:schemeClr val="accent1"/>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7" name="TextBox 16"/>
            <p:cNvSpPr txBox="1"/>
            <p:nvPr/>
          </p:nvSpPr>
          <p:spPr>
            <a:xfrm>
              <a:off x="6166796" y="2733375"/>
              <a:ext cx="2081019" cy="461665"/>
            </a:xfrm>
            <a:prstGeom prst="rect">
              <a:avLst/>
            </a:prstGeom>
            <a:noFill/>
            <a:ln>
              <a:solidFill>
                <a:schemeClr val="accent1">
                  <a:lumMod val="60000"/>
                  <a:lumOff val="40000"/>
                </a:schemeClr>
              </a:solidFill>
            </a:ln>
          </p:spPr>
          <p:txBody>
            <a:bodyPr wrap="none" rtlCol="0">
              <a:spAutoFit/>
            </a:bodyPr>
            <a:lstStyle/>
            <a:p>
              <a:r>
                <a:rPr lang="en-US" sz="2400" dirty="0" smtClean="0">
                  <a:solidFill>
                    <a:schemeClr val="accent1"/>
                  </a:solidFill>
                  <a:latin typeface="Lato Semibold" panose="020F0502020204030203" pitchFamily="34" charset="0"/>
                  <a:ea typeface="Lato Semibold" panose="020F0502020204030203" pitchFamily="34" charset="0"/>
                  <a:cs typeface="Lato Semibold" panose="020F0502020204030203" pitchFamily="34" charset="0"/>
                </a:rPr>
                <a:t>Key evolution</a:t>
              </a:r>
              <a:endParaRPr lang="en-US" sz="2400" dirty="0">
                <a:solidFill>
                  <a:schemeClr val="accent1"/>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8" name="TextBox 17"/>
            <p:cNvSpPr txBox="1"/>
            <p:nvPr/>
          </p:nvSpPr>
          <p:spPr>
            <a:xfrm>
              <a:off x="3579473" y="2548709"/>
              <a:ext cx="1503938" cy="830997"/>
            </a:xfrm>
            <a:prstGeom prst="rect">
              <a:avLst/>
            </a:prstGeom>
            <a:noFill/>
            <a:ln>
              <a:solidFill>
                <a:schemeClr val="accent3"/>
              </a:solidFill>
            </a:ln>
          </p:spPr>
          <p:txBody>
            <a:bodyPr wrap="none" rtlCol="0">
              <a:spAutoFit/>
            </a:bodyPr>
            <a:lstStyle/>
            <a:p>
              <a:r>
                <a:rPr lang="en-US" sz="2400" dirty="0" err="1"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Auth</a:t>
              </a:r>
              <a: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 key</a:t>
              </a:r>
              <a:b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exchange</a:t>
              </a:r>
              <a:endParaRPr lang="en-US" sz="2400" dirty="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endParaRPr>
            </a:p>
          </p:txBody>
        </p:sp>
        <p:cxnSp>
          <p:nvCxnSpPr>
            <p:cNvPr id="25" name="Straight Arrow Connector 24"/>
            <p:cNvCxnSpPr>
              <a:stCxn id="8" idx="3"/>
              <a:endCxn id="18" idx="1"/>
            </p:cNvCxnSpPr>
            <p:nvPr/>
          </p:nvCxnSpPr>
          <p:spPr>
            <a:xfrm>
              <a:off x="2179260" y="2964208"/>
              <a:ext cx="1400213" cy="0"/>
            </a:xfrm>
            <a:prstGeom prst="straightConnector1">
              <a:avLst/>
            </a:prstGeom>
            <a:ln w="50800">
              <a:solidFill>
                <a:schemeClr val="accent6"/>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18" idx="3"/>
              <a:endCxn id="17" idx="1"/>
            </p:cNvCxnSpPr>
            <p:nvPr/>
          </p:nvCxnSpPr>
          <p:spPr>
            <a:xfrm>
              <a:off x="5083411" y="2964208"/>
              <a:ext cx="1083385" cy="0"/>
            </a:xfrm>
            <a:prstGeom prst="straightConnector1">
              <a:avLst/>
            </a:prstGeom>
            <a:ln w="50800">
              <a:solidFill>
                <a:schemeClr val="accent5"/>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18" idx="3"/>
              <a:endCxn id="16" idx="1"/>
            </p:cNvCxnSpPr>
            <p:nvPr/>
          </p:nvCxnSpPr>
          <p:spPr>
            <a:xfrm>
              <a:off x="5083411" y="2964208"/>
              <a:ext cx="1083385" cy="695754"/>
            </a:xfrm>
            <a:prstGeom prst="straightConnector1">
              <a:avLst/>
            </a:prstGeom>
            <a:ln w="50800">
              <a:solidFill>
                <a:schemeClr val="accent5"/>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a:stCxn id="11" idx="3"/>
              <a:endCxn id="16" idx="1"/>
            </p:cNvCxnSpPr>
            <p:nvPr/>
          </p:nvCxnSpPr>
          <p:spPr>
            <a:xfrm flipV="1">
              <a:off x="5040129" y="3659962"/>
              <a:ext cx="1126667" cy="695755"/>
            </a:xfrm>
            <a:prstGeom prst="straightConnector1">
              <a:avLst/>
            </a:prstGeom>
            <a:ln w="50800">
              <a:solidFill>
                <a:schemeClr val="accent5"/>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a:stCxn id="17" idx="3"/>
              <a:endCxn id="14" idx="1"/>
            </p:cNvCxnSpPr>
            <p:nvPr/>
          </p:nvCxnSpPr>
          <p:spPr>
            <a:xfrm>
              <a:off x="8247815" y="2964208"/>
              <a:ext cx="1048586" cy="0"/>
            </a:xfrm>
            <a:prstGeom prst="straightConnector1">
              <a:avLst/>
            </a:prstGeom>
            <a:ln w="50800">
              <a:solidFill>
                <a:schemeClr val="accent4">
                  <a:lumMod val="60000"/>
                  <a:lumOff val="40000"/>
                </a:schemeClr>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16" idx="3"/>
              <a:endCxn id="13" idx="1"/>
            </p:cNvCxnSpPr>
            <p:nvPr/>
          </p:nvCxnSpPr>
          <p:spPr>
            <a:xfrm>
              <a:off x="8847338" y="3659962"/>
              <a:ext cx="449063" cy="603422"/>
            </a:xfrm>
            <a:prstGeom prst="straightConnector1">
              <a:avLst/>
            </a:prstGeom>
            <a:ln w="50800">
              <a:solidFill>
                <a:schemeClr val="accent4">
                  <a:lumMod val="60000"/>
                  <a:lumOff val="40000"/>
                </a:schemeClr>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a:stCxn id="15" idx="3"/>
              <a:endCxn id="13" idx="1"/>
            </p:cNvCxnSpPr>
            <p:nvPr/>
          </p:nvCxnSpPr>
          <p:spPr>
            <a:xfrm flipV="1">
              <a:off x="8448190" y="4263384"/>
              <a:ext cx="848211" cy="788088"/>
            </a:xfrm>
            <a:prstGeom prst="straightConnector1">
              <a:avLst/>
            </a:prstGeom>
            <a:ln w="50800">
              <a:solidFill>
                <a:schemeClr val="accent4">
                  <a:lumMod val="60000"/>
                  <a:lumOff val="40000"/>
                </a:schemeClr>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a:endCxn id="14" idx="2"/>
            </p:cNvCxnSpPr>
            <p:nvPr/>
          </p:nvCxnSpPr>
          <p:spPr>
            <a:xfrm flipV="1">
              <a:off x="10578964" y="3195040"/>
              <a:ext cx="0" cy="468179"/>
            </a:xfrm>
            <a:prstGeom prst="straightConnector1">
              <a:avLst/>
            </a:prstGeom>
            <a:ln w="50800">
              <a:solidFill>
                <a:schemeClr val="accent4">
                  <a:lumMod val="60000"/>
                  <a:lumOff val="40000"/>
                </a:schemeClr>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grpSp>
      <p:sp>
        <p:nvSpPr>
          <p:cNvPr id="37" name="Freeform 36"/>
          <p:cNvSpPr/>
          <p:nvPr/>
        </p:nvSpPr>
        <p:spPr>
          <a:xfrm>
            <a:off x="0" y="826937"/>
            <a:ext cx="12192000" cy="6031064"/>
          </a:xfrm>
          <a:custGeom>
            <a:avLst/>
            <a:gdLst>
              <a:gd name="connsiteX0" fmla="*/ 7572038 w 12192000"/>
              <a:gd name="connsiteY0" fmla="*/ 3549852 h 6003985"/>
              <a:gd name="connsiteX1" fmla="*/ 5870592 w 12192000"/>
              <a:gd name="connsiteY1" fmla="*/ 3698739 h 6003985"/>
              <a:gd name="connsiteX2" fmla="*/ 3028080 w 12192000"/>
              <a:gd name="connsiteY2" fmla="*/ 5096816 h 6003985"/>
              <a:gd name="connsiteX3" fmla="*/ 6177953 w 12192000"/>
              <a:gd name="connsiteY3" fmla="*/ 5432666 h 6003985"/>
              <a:gd name="connsiteX4" fmla="*/ 9020465 w 12192000"/>
              <a:gd name="connsiteY4" fmla="*/ 4034588 h 6003985"/>
              <a:gd name="connsiteX5" fmla="*/ 7572038 w 12192000"/>
              <a:gd name="connsiteY5" fmla="*/ 3549852 h 6003985"/>
              <a:gd name="connsiteX6" fmla="*/ 0 w 12192000"/>
              <a:gd name="connsiteY6" fmla="*/ 0 h 6003985"/>
              <a:gd name="connsiteX7" fmla="*/ 12192000 w 12192000"/>
              <a:gd name="connsiteY7" fmla="*/ 0 h 6003985"/>
              <a:gd name="connsiteX8" fmla="*/ 12192000 w 12192000"/>
              <a:gd name="connsiteY8" fmla="*/ 6003985 h 6003985"/>
              <a:gd name="connsiteX9" fmla="*/ 0 w 12192000"/>
              <a:gd name="connsiteY9" fmla="*/ 6003985 h 600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003985">
                <a:moveTo>
                  <a:pt x="7572038" y="3549852"/>
                </a:moveTo>
                <a:cubicBezTo>
                  <a:pt x="7077272" y="3541138"/>
                  <a:pt x="6491124" y="3588742"/>
                  <a:pt x="5870592" y="3698739"/>
                </a:cubicBezTo>
                <a:cubicBezTo>
                  <a:pt x="4215841" y="3992065"/>
                  <a:pt x="2943204" y="4618005"/>
                  <a:pt x="3028080" y="5096816"/>
                </a:cubicBezTo>
                <a:cubicBezTo>
                  <a:pt x="3112955" y="5575627"/>
                  <a:pt x="4523202" y="5725992"/>
                  <a:pt x="6177953" y="5432666"/>
                </a:cubicBezTo>
                <a:cubicBezTo>
                  <a:pt x="7832704" y="5139340"/>
                  <a:pt x="9105340" y="4513399"/>
                  <a:pt x="9020465" y="4034588"/>
                </a:cubicBezTo>
                <a:cubicBezTo>
                  <a:pt x="8967418" y="3735332"/>
                  <a:pt x="8396647" y="3564374"/>
                  <a:pt x="7572038" y="3549852"/>
                </a:cubicBezTo>
                <a:close/>
                <a:moveTo>
                  <a:pt x="0" y="0"/>
                </a:moveTo>
                <a:lnTo>
                  <a:pt x="12192000" y="0"/>
                </a:lnTo>
                <a:lnTo>
                  <a:pt x="12192000" y="6003985"/>
                </a:lnTo>
                <a:lnTo>
                  <a:pt x="0" y="6003985"/>
                </a:lnTo>
                <a:close/>
              </a:path>
            </a:pathLst>
          </a:custGeom>
          <a:solidFill>
            <a:schemeClr val="bg1">
              <a:lumMod val="50000"/>
              <a:alpha val="2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686676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Confidential communication on the Internet?</a:t>
            </a:r>
            <a:endParaRPr lang="en-US" dirty="0"/>
          </a:p>
        </p:txBody>
      </p:sp>
      <p:sp>
        <p:nvSpPr>
          <p:cNvPr id="3" name="TextBox 2"/>
          <p:cNvSpPr txBox="1"/>
          <p:nvPr/>
        </p:nvSpPr>
        <p:spPr>
          <a:xfrm>
            <a:off x="609600" y="1577337"/>
            <a:ext cx="1937390" cy="523220"/>
          </a:xfrm>
          <a:prstGeom prst="rect">
            <a:avLst/>
          </a:prstGeom>
          <a:noFill/>
        </p:spPr>
        <p:txBody>
          <a:bodyPr wrap="none" lIns="0" rtlCol="0">
            <a:spAutoFit/>
          </a:bodyPr>
          <a:lstStyle/>
          <a:p>
            <a:r>
              <a:rPr lang="en-US" sz="2800" u="sng"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Math Tools</a:t>
            </a:r>
            <a:endParaRPr lang="en-US" sz="2800" u="sng"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4" name="TextBox 3"/>
          <p:cNvSpPr txBox="1"/>
          <p:nvPr/>
        </p:nvSpPr>
        <p:spPr>
          <a:xfrm>
            <a:off x="3579473" y="1577337"/>
            <a:ext cx="1737014" cy="523220"/>
          </a:xfrm>
          <a:prstGeom prst="rect">
            <a:avLst/>
          </a:prstGeom>
          <a:noFill/>
        </p:spPr>
        <p:txBody>
          <a:bodyPr wrap="none" lIns="0" rtlCol="0">
            <a:spAutoFit/>
          </a:bodyPr>
          <a:lstStyle/>
          <a:p>
            <a:r>
              <a:rPr lang="en-US" sz="2800" u="sng" dirty="0" smtClean="0">
                <a:solidFill>
                  <a:schemeClr val="accent3">
                    <a:lumMod val="75000"/>
                  </a:schemeClr>
                </a:solidFill>
                <a:latin typeface="Lato Black" panose="020F0502020204030203" pitchFamily="34" charset="0"/>
                <a:ea typeface="Lato Black" panose="020F0502020204030203" pitchFamily="34" charset="0"/>
                <a:cs typeface="Lato Black" panose="020F0502020204030203" pitchFamily="34" charset="0"/>
              </a:rPr>
              <a:t>Primitives</a:t>
            </a:r>
            <a:endParaRPr lang="en-US" sz="2800" u="sng" dirty="0">
              <a:solidFill>
                <a:schemeClr val="accent3">
                  <a:lumMod val="75000"/>
                </a:schemeClr>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5" name="TextBox 4"/>
          <p:cNvSpPr txBox="1"/>
          <p:nvPr/>
        </p:nvSpPr>
        <p:spPr>
          <a:xfrm>
            <a:off x="6166796" y="1577337"/>
            <a:ext cx="1882888" cy="523220"/>
          </a:xfrm>
          <a:prstGeom prst="rect">
            <a:avLst/>
          </a:prstGeom>
          <a:noFill/>
        </p:spPr>
        <p:txBody>
          <a:bodyPr wrap="none" lIns="0" rtlCol="0">
            <a:spAutoFit/>
          </a:bodyPr>
          <a:lstStyle/>
          <a:p>
            <a:r>
              <a:rPr lang="en-US" sz="2800" u="sng" dirty="0" smtClean="0">
                <a:solidFill>
                  <a:schemeClr val="accent1"/>
                </a:solidFill>
                <a:latin typeface="Lato Black" panose="020F0502020204030203" pitchFamily="34" charset="0"/>
                <a:ea typeface="Lato Black" panose="020F0502020204030203" pitchFamily="34" charset="0"/>
                <a:cs typeface="Lato Black" panose="020F0502020204030203" pitchFamily="34" charset="0"/>
              </a:rPr>
              <a:t>Algorithms</a:t>
            </a:r>
            <a:endParaRPr lang="en-US" sz="2800" u="sng" dirty="0">
              <a:solidFill>
                <a:schemeClr val="accent1"/>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6" name="TextBox 5"/>
          <p:cNvSpPr txBox="1"/>
          <p:nvPr/>
        </p:nvSpPr>
        <p:spPr>
          <a:xfrm>
            <a:off x="9296401" y="1577337"/>
            <a:ext cx="1647246" cy="523220"/>
          </a:xfrm>
          <a:prstGeom prst="rect">
            <a:avLst/>
          </a:prstGeom>
          <a:noFill/>
        </p:spPr>
        <p:txBody>
          <a:bodyPr wrap="none" lIns="0" rtlCol="0">
            <a:spAutoFit/>
          </a:bodyPr>
          <a:lstStyle/>
          <a:p>
            <a:r>
              <a:rPr lang="en-US" sz="2800" u="sng" dirty="0" smtClean="0">
                <a:solidFill>
                  <a:schemeClr val="accent4"/>
                </a:solidFill>
                <a:latin typeface="Lato Black" panose="020F0502020204030203" pitchFamily="34" charset="0"/>
                <a:ea typeface="Lato Black" panose="020F0502020204030203" pitchFamily="34" charset="0"/>
                <a:cs typeface="Lato Black" panose="020F0502020204030203" pitchFamily="34" charset="0"/>
              </a:rPr>
              <a:t>Protocols</a:t>
            </a:r>
            <a:endParaRPr lang="en-US" sz="2800" u="sng" dirty="0">
              <a:solidFill>
                <a:schemeClr val="accent4"/>
              </a:solidFill>
              <a:latin typeface="Lato Black" panose="020F0502020204030203" pitchFamily="34" charset="0"/>
              <a:ea typeface="Lato Black" panose="020F0502020204030203" pitchFamily="34" charset="0"/>
              <a:cs typeface="Lato Black" panose="020F0502020204030203" pitchFamily="34" charset="0"/>
            </a:endParaRPr>
          </a:p>
        </p:txBody>
      </p:sp>
      <p:grpSp>
        <p:nvGrpSpPr>
          <p:cNvPr id="80" name="Group 79"/>
          <p:cNvGrpSpPr/>
          <p:nvPr/>
        </p:nvGrpSpPr>
        <p:grpSpPr>
          <a:xfrm>
            <a:off x="609600" y="3940218"/>
            <a:ext cx="8237738" cy="2745726"/>
            <a:chOff x="609600" y="3940218"/>
            <a:chExt cx="8237738" cy="2745726"/>
          </a:xfrm>
        </p:grpSpPr>
        <p:sp>
          <p:nvSpPr>
            <p:cNvPr id="42" name="TextBox 41"/>
            <p:cNvSpPr txBox="1"/>
            <p:nvPr/>
          </p:nvSpPr>
          <p:spPr>
            <a:xfrm>
              <a:off x="6464955" y="6162724"/>
              <a:ext cx="2382383" cy="523220"/>
            </a:xfrm>
            <a:prstGeom prst="rect">
              <a:avLst/>
            </a:prstGeom>
            <a:noFill/>
          </p:spPr>
          <p:txBody>
            <a:bodyPr wrap="none" rtlCol="0">
              <a:spAutoFit/>
            </a:bodyPr>
            <a:lstStyle/>
            <a:p>
              <a:pPr algn="r"/>
              <a:r>
                <a:rPr lang="en-US" sz="2800" dirty="0" smtClean="0">
                  <a:latin typeface="Lato Black" panose="020F0502020204030203" pitchFamily="34" charset="0"/>
                  <a:ea typeface="Lato Black" panose="020F0502020204030203" pitchFamily="34" charset="0"/>
                  <a:cs typeface="Lato Black" panose="020F0502020204030203" pitchFamily="34" charset="0"/>
                </a:rPr>
                <a:t>☏  </a:t>
              </a:r>
              <a:r>
                <a:rPr lang="en-US" sz="2800" dirty="0" err="1" smtClean="0">
                  <a:latin typeface="Lato Black" panose="020F0502020204030203" pitchFamily="34" charset="0"/>
                  <a:ea typeface="Lato Black" panose="020F0502020204030203" pitchFamily="34" charset="0"/>
                  <a:cs typeface="Lato Black" panose="020F0502020204030203" pitchFamily="34" charset="0"/>
                </a:rPr>
                <a:t>Minicrypt</a:t>
              </a:r>
              <a:endParaRPr lang="en-US" sz="2800" dirty="0">
                <a:latin typeface="Lato Black" panose="020F0502020204030203" pitchFamily="34" charset="0"/>
                <a:ea typeface="Lato Black" panose="020F0502020204030203" pitchFamily="34" charset="0"/>
                <a:cs typeface="Lato Black" panose="020F0502020204030203" pitchFamily="34" charset="0"/>
              </a:endParaRPr>
            </a:p>
          </p:txBody>
        </p:sp>
        <p:sp>
          <p:nvSpPr>
            <p:cNvPr id="9" name="TextBox 8"/>
            <p:cNvSpPr txBox="1"/>
            <p:nvPr/>
          </p:nvSpPr>
          <p:spPr>
            <a:xfrm>
              <a:off x="609600" y="4635973"/>
              <a:ext cx="2002471" cy="830997"/>
            </a:xfrm>
            <a:prstGeom prst="rect">
              <a:avLst/>
            </a:prstGeom>
            <a:noFill/>
            <a:ln>
              <a:solidFill>
                <a:schemeClr val="accent2">
                  <a:lumMod val="60000"/>
                  <a:lumOff val="40000"/>
                </a:schemeClr>
              </a:solidFill>
            </a:ln>
          </p:spPr>
          <p:txBody>
            <a:bodyPr wrap="none" rtlCol="0">
              <a:spAutoFit/>
            </a:bodyPr>
            <a:lstStyle/>
            <a:p>
              <a: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Random(</a:t>
              </a:r>
              <a:r>
                <a:rPr lang="en-US" sz="2400" dirty="0" err="1"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ish</a:t>
              </a:r>
              <a: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a:t>
              </a:r>
              <a:b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permutations</a:t>
              </a:r>
              <a:endParaRPr lang="en-US" sz="2400" dirty="0">
                <a:solidFill>
                  <a:schemeClr val="accent2"/>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0" name="TextBox 9"/>
            <p:cNvSpPr txBox="1"/>
            <p:nvPr/>
          </p:nvSpPr>
          <p:spPr>
            <a:xfrm>
              <a:off x="3579473" y="5331727"/>
              <a:ext cx="1167307" cy="830997"/>
            </a:xfrm>
            <a:prstGeom prst="rect">
              <a:avLst/>
            </a:prstGeom>
            <a:noFill/>
            <a:ln>
              <a:solidFill>
                <a:schemeClr val="accent3"/>
              </a:solidFill>
            </a:ln>
          </p:spPr>
          <p:txBody>
            <a:bodyPr wrap="none" rtlCol="0">
              <a:spAutoFit/>
            </a:bodyPr>
            <a:lstStyle/>
            <a:p>
              <a: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Block</a:t>
              </a:r>
              <a:b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ciphers</a:t>
              </a:r>
              <a:endParaRPr lang="en-US" sz="2400" dirty="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1" name="TextBox 10"/>
            <p:cNvSpPr txBox="1"/>
            <p:nvPr/>
          </p:nvSpPr>
          <p:spPr>
            <a:xfrm>
              <a:off x="3579473" y="3940218"/>
              <a:ext cx="1460656" cy="830997"/>
            </a:xfrm>
            <a:prstGeom prst="rect">
              <a:avLst/>
            </a:prstGeom>
            <a:noFill/>
            <a:ln>
              <a:solidFill>
                <a:schemeClr val="accent3"/>
              </a:solidFill>
            </a:ln>
          </p:spPr>
          <p:txBody>
            <a:bodyPr wrap="none" rtlCol="0">
              <a:spAutoFit/>
            </a:bodyPr>
            <a:lstStyle/>
            <a:p>
              <a: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Hash</a:t>
              </a:r>
              <a:b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functions</a:t>
              </a:r>
              <a:endParaRPr lang="en-US" sz="2400" dirty="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5" name="TextBox 14"/>
            <p:cNvSpPr txBox="1"/>
            <p:nvPr/>
          </p:nvSpPr>
          <p:spPr>
            <a:xfrm>
              <a:off x="6166796" y="4635973"/>
              <a:ext cx="2281394" cy="830997"/>
            </a:xfrm>
            <a:prstGeom prst="rect">
              <a:avLst/>
            </a:prstGeom>
            <a:noFill/>
            <a:ln>
              <a:solidFill>
                <a:schemeClr val="accent1">
                  <a:lumMod val="60000"/>
                  <a:lumOff val="40000"/>
                </a:schemeClr>
              </a:solidFill>
            </a:ln>
          </p:spPr>
          <p:txBody>
            <a:bodyPr wrap="none" rtlCol="0">
              <a:spAutoFit/>
            </a:bodyPr>
            <a:lstStyle/>
            <a:p>
              <a:r>
                <a:rPr lang="en-US" sz="2400" dirty="0" smtClean="0">
                  <a:solidFill>
                    <a:schemeClr val="accent1"/>
                  </a:solidFill>
                  <a:latin typeface="Lato Semibold" panose="020F0502020204030203" pitchFamily="34" charset="0"/>
                  <a:ea typeface="Lato Semibold" panose="020F0502020204030203" pitchFamily="34" charset="0"/>
                  <a:cs typeface="Lato Semibold" panose="020F0502020204030203" pitchFamily="34" charset="0"/>
                </a:rPr>
                <a:t>Protected</a:t>
              </a:r>
              <a:br>
                <a:rPr lang="en-US" sz="2400" dirty="0" smtClean="0">
                  <a:solidFill>
                    <a:schemeClr val="accent1"/>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1"/>
                  </a:solidFill>
                  <a:latin typeface="Lato Semibold" panose="020F0502020204030203" pitchFamily="34" charset="0"/>
                  <a:ea typeface="Lato Semibold" panose="020F0502020204030203" pitchFamily="34" charset="0"/>
                  <a:cs typeface="Lato Semibold" panose="020F0502020204030203" pitchFamily="34" charset="0"/>
                </a:rPr>
                <a:t>communication</a:t>
              </a:r>
              <a:endParaRPr lang="en-US" sz="2400" dirty="0">
                <a:solidFill>
                  <a:schemeClr val="accent1"/>
                </a:solidFill>
                <a:latin typeface="Lato Semibold" panose="020F0502020204030203" pitchFamily="34" charset="0"/>
                <a:ea typeface="Lato Semibold" panose="020F0502020204030203" pitchFamily="34" charset="0"/>
                <a:cs typeface="Lato Semibold" panose="020F0502020204030203" pitchFamily="34" charset="0"/>
              </a:endParaRPr>
            </a:p>
          </p:txBody>
        </p:sp>
        <p:cxnSp>
          <p:nvCxnSpPr>
            <p:cNvPr id="21" name="Straight Arrow Connector 20"/>
            <p:cNvCxnSpPr>
              <a:stCxn id="9" idx="3"/>
              <a:endCxn id="11" idx="1"/>
            </p:cNvCxnSpPr>
            <p:nvPr/>
          </p:nvCxnSpPr>
          <p:spPr>
            <a:xfrm flipV="1">
              <a:off x="2612071" y="4355717"/>
              <a:ext cx="967402" cy="695755"/>
            </a:xfrm>
            <a:prstGeom prst="straightConnector1">
              <a:avLst/>
            </a:prstGeom>
            <a:ln w="50800">
              <a:solidFill>
                <a:schemeClr val="accent6"/>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9" idx="3"/>
              <a:endCxn id="10" idx="1"/>
            </p:cNvCxnSpPr>
            <p:nvPr/>
          </p:nvCxnSpPr>
          <p:spPr>
            <a:xfrm>
              <a:off x="2612071" y="5051472"/>
              <a:ext cx="967402" cy="695754"/>
            </a:xfrm>
            <a:prstGeom prst="straightConnector1">
              <a:avLst/>
            </a:prstGeom>
            <a:ln w="50800">
              <a:solidFill>
                <a:schemeClr val="accent6"/>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11" idx="3"/>
              <a:endCxn id="15" idx="1"/>
            </p:cNvCxnSpPr>
            <p:nvPr/>
          </p:nvCxnSpPr>
          <p:spPr>
            <a:xfrm>
              <a:off x="5040129" y="4355717"/>
              <a:ext cx="1126667" cy="695755"/>
            </a:xfrm>
            <a:prstGeom prst="straightConnector1">
              <a:avLst/>
            </a:prstGeom>
            <a:ln w="50800">
              <a:solidFill>
                <a:schemeClr val="accent5"/>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10" idx="3"/>
              <a:endCxn id="15" idx="1"/>
            </p:cNvCxnSpPr>
            <p:nvPr/>
          </p:nvCxnSpPr>
          <p:spPr>
            <a:xfrm flipV="1">
              <a:off x="4746780" y="5051472"/>
              <a:ext cx="1420016" cy="695754"/>
            </a:xfrm>
            <a:prstGeom prst="straightConnector1">
              <a:avLst/>
            </a:prstGeom>
            <a:ln w="50800">
              <a:solidFill>
                <a:schemeClr val="accent5"/>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grpSp>
      <p:grpSp>
        <p:nvGrpSpPr>
          <p:cNvPr id="81" name="Group 80"/>
          <p:cNvGrpSpPr/>
          <p:nvPr/>
        </p:nvGrpSpPr>
        <p:grpSpPr>
          <a:xfrm>
            <a:off x="609600" y="2548709"/>
            <a:ext cx="11409021" cy="4137235"/>
            <a:chOff x="609600" y="2548709"/>
            <a:chExt cx="11409021" cy="4137235"/>
          </a:xfrm>
        </p:grpSpPr>
        <p:sp>
          <p:nvSpPr>
            <p:cNvPr id="41" name="TextBox 40"/>
            <p:cNvSpPr txBox="1"/>
            <p:nvPr/>
          </p:nvSpPr>
          <p:spPr>
            <a:xfrm>
              <a:off x="9296401" y="6162724"/>
              <a:ext cx="2722220" cy="523220"/>
            </a:xfrm>
            <a:prstGeom prst="rect">
              <a:avLst/>
            </a:prstGeom>
            <a:noFill/>
          </p:spPr>
          <p:txBody>
            <a:bodyPr wrap="none" rtlCol="0">
              <a:spAutoFit/>
            </a:bodyPr>
            <a:lstStyle/>
            <a:p>
              <a:r>
                <a:rPr lang="en-US" sz="2800" dirty="0" err="1" smtClean="0">
                  <a:latin typeface="Lato Black" panose="020F0502020204030203" pitchFamily="34" charset="0"/>
                  <a:ea typeface="Lato Black" panose="020F0502020204030203" pitchFamily="34" charset="0"/>
                  <a:cs typeface="Lato Black" panose="020F0502020204030203" pitchFamily="34" charset="0"/>
                </a:rPr>
                <a:t>Cryptomania</a:t>
              </a:r>
              <a:r>
                <a:rPr lang="en-US" sz="2800" dirty="0" smtClean="0">
                  <a:latin typeface="Lato Black" panose="020F0502020204030203" pitchFamily="34" charset="0"/>
                  <a:ea typeface="Lato Black" panose="020F0502020204030203" pitchFamily="34" charset="0"/>
                  <a:cs typeface="Lato Black" panose="020F0502020204030203" pitchFamily="34" charset="0"/>
                </a:rPr>
                <a:t> </a:t>
              </a:r>
              <a:r>
                <a:rPr lang="en-US" sz="2800" dirty="0">
                  <a:latin typeface="Lato Black" panose="020F0502020204030203" pitchFamily="34" charset="0"/>
                  <a:ea typeface="Lato Black" panose="020F0502020204030203" pitchFamily="34" charset="0"/>
                  <a:cs typeface="Lato Black" panose="020F0502020204030203" pitchFamily="34" charset="0"/>
                </a:rPr>
                <a:t>✉</a:t>
              </a:r>
            </a:p>
          </p:txBody>
        </p:sp>
        <p:sp>
          <p:nvSpPr>
            <p:cNvPr id="8" name="TextBox 7"/>
            <p:cNvSpPr txBox="1"/>
            <p:nvPr/>
          </p:nvSpPr>
          <p:spPr>
            <a:xfrm>
              <a:off x="609600" y="2548709"/>
              <a:ext cx="1569660" cy="830997"/>
            </a:xfrm>
            <a:prstGeom prst="rect">
              <a:avLst/>
            </a:prstGeom>
            <a:noFill/>
            <a:ln>
              <a:solidFill>
                <a:schemeClr val="accent2">
                  <a:lumMod val="60000"/>
                  <a:lumOff val="40000"/>
                </a:schemeClr>
              </a:solidFill>
            </a:ln>
          </p:spPr>
          <p:txBody>
            <a:bodyPr wrap="none" rtlCol="0">
              <a:spAutoFit/>
            </a:bodyPr>
            <a:lstStyle/>
            <a:p>
              <a: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Modular</a:t>
              </a:r>
              <a:b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arithmetic</a:t>
              </a:r>
              <a:endParaRPr lang="en-US" sz="2400" dirty="0">
                <a:solidFill>
                  <a:schemeClr val="accent2"/>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3" name="TextBox 12"/>
            <p:cNvSpPr txBox="1"/>
            <p:nvPr/>
          </p:nvSpPr>
          <p:spPr>
            <a:xfrm>
              <a:off x="9296401" y="3663219"/>
              <a:ext cx="1938351" cy="1200329"/>
            </a:xfrm>
            <a:prstGeom prst="rect">
              <a:avLst/>
            </a:prstGeom>
            <a:noFill/>
            <a:ln>
              <a:solidFill>
                <a:schemeClr val="accent4">
                  <a:lumMod val="60000"/>
                  <a:lumOff val="40000"/>
                </a:schemeClr>
              </a:solidFill>
            </a:ln>
          </p:spPr>
          <p:txBody>
            <a:bodyPr wrap="none" rtlCol="0">
              <a:spAutoFit/>
            </a:bodyPr>
            <a:lstStyle/>
            <a:p>
              <a:r>
                <a:rPr lang="en-US" sz="2400" dirty="0" smtClean="0">
                  <a:solidFill>
                    <a:schemeClr val="accent4"/>
                  </a:solidFill>
                  <a:latin typeface="Lato Semibold" panose="020F0502020204030203" pitchFamily="34" charset="0"/>
                  <a:ea typeface="Lato Semibold" panose="020F0502020204030203" pitchFamily="34" charset="0"/>
                  <a:cs typeface="Lato Semibold" panose="020F0502020204030203" pitchFamily="34" charset="0"/>
                </a:rPr>
                <a:t>TLS: internet</a:t>
              </a:r>
              <a:br>
                <a:rPr lang="en-US" sz="2400" dirty="0" smtClean="0">
                  <a:solidFill>
                    <a:schemeClr val="accent4"/>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4"/>
                  </a:solidFill>
                  <a:latin typeface="Lato Semibold" panose="020F0502020204030203" pitchFamily="34" charset="0"/>
                  <a:ea typeface="Lato Semibold" panose="020F0502020204030203" pitchFamily="34" charset="0"/>
                  <a:cs typeface="Lato Semibold" panose="020F0502020204030203" pitchFamily="34" charset="0"/>
                </a:rPr>
                <a:t>PGP: email</a:t>
              </a:r>
            </a:p>
            <a:p>
              <a:r>
                <a:rPr lang="en-US" sz="2400" i="1" dirty="0">
                  <a:solidFill>
                    <a:schemeClr val="accent4"/>
                  </a:solidFill>
                  <a:latin typeface="Lato Semibold" panose="020F0502020204030203" pitchFamily="34" charset="0"/>
                  <a:ea typeface="Lato Semibold" panose="020F0502020204030203" pitchFamily="34" charset="0"/>
                  <a:cs typeface="Lato Semibold" panose="020F0502020204030203" pitchFamily="34" charset="0"/>
                </a:rPr>
                <a:t>(see CS 558</a:t>
              </a:r>
              <a:r>
                <a:rPr lang="en-US" sz="2400" i="1" dirty="0" smtClean="0">
                  <a:solidFill>
                    <a:schemeClr val="accent4"/>
                  </a:solidFill>
                  <a:latin typeface="Lato Semibold" panose="020F0502020204030203" pitchFamily="34" charset="0"/>
                  <a:ea typeface="Lato Semibold" panose="020F0502020204030203" pitchFamily="34" charset="0"/>
                  <a:cs typeface="Lato Semibold" panose="020F0502020204030203" pitchFamily="34" charset="0"/>
                </a:rPr>
                <a:t>)</a:t>
              </a:r>
              <a:endParaRPr lang="en-US" sz="2400" i="1" dirty="0">
                <a:solidFill>
                  <a:schemeClr val="accent4"/>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4" name="TextBox 13"/>
            <p:cNvSpPr txBox="1"/>
            <p:nvPr/>
          </p:nvSpPr>
          <p:spPr>
            <a:xfrm>
              <a:off x="9296401" y="2733375"/>
              <a:ext cx="2565126" cy="461665"/>
            </a:xfrm>
            <a:prstGeom prst="rect">
              <a:avLst/>
            </a:prstGeom>
            <a:noFill/>
            <a:ln>
              <a:solidFill>
                <a:schemeClr val="accent4">
                  <a:lumMod val="60000"/>
                  <a:lumOff val="40000"/>
                </a:schemeClr>
              </a:solidFill>
            </a:ln>
          </p:spPr>
          <p:txBody>
            <a:bodyPr wrap="none" rtlCol="0">
              <a:spAutoFit/>
            </a:bodyPr>
            <a:lstStyle/>
            <a:p>
              <a:r>
                <a:rPr lang="en-US" sz="2400" dirty="0" smtClean="0">
                  <a:solidFill>
                    <a:schemeClr val="accent4"/>
                  </a:solidFill>
                  <a:latin typeface="Lato Semibold" panose="020F0502020204030203" pitchFamily="34" charset="0"/>
                  <a:ea typeface="Lato Semibold" panose="020F0502020204030203" pitchFamily="34" charset="0"/>
                  <a:cs typeface="Lato Semibold" panose="020F0502020204030203" pitchFamily="34" charset="0"/>
                </a:rPr>
                <a:t>Signal: messaging</a:t>
              </a:r>
              <a:endParaRPr lang="en-US" sz="2400" dirty="0">
                <a:solidFill>
                  <a:schemeClr val="accent4"/>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6" name="TextBox 15"/>
            <p:cNvSpPr txBox="1"/>
            <p:nvPr/>
          </p:nvSpPr>
          <p:spPr>
            <a:xfrm>
              <a:off x="6166796" y="3429129"/>
              <a:ext cx="2680542" cy="461665"/>
            </a:xfrm>
            <a:prstGeom prst="rect">
              <a:avLst/>
            </a:prstGeom>
            <a:noFill/>
            <a:ln>
              <a:solidFill>
                <a:schemeClr val="accent1">
                  <a:lumMod val="60000"/>
                  <a:lumOff val="40000"/>
                </a:schemeClr>
              </a:solidFill>
            </a:ln>
          </p:spPr>
          <p:txBody>
            <a:bodyPr wrap="none" rtlCol="0">
              <a:spAutoFit/>
            </a:bodyPr>
            <a:lstStyle/>
            <a:p>
              <a:r>
                <a:rPr lang="en-US" sz="2400" dirty="0" smtClean="0">
                  <a:solidFill>
                    <a:schemeClr val="accent1"/>
                  </a:solidFill>
                  <a:latin typeface="Lato Semibold" panose="020F0502020204030203" pitchFamily="34" charset="0"/>
                  <a:ea typeface="Lato Semibold" panose="020F0502020204030203" pitchFamily="34" charset="0"/>
                  <a:cs typeface="Lato Semibold" panose="020F0502020204030203" pitchFamily="34" charset="0"/>
                </a:rPr>
                <a:t>Key encapsulation</a:t>
              </a:r>
              <a:endParaRPr lang="en-US" sz="2400" dirty="0">
                <a:solidFill>
                  <a:schemeClr val="accent1"/>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7" name="TextBox 16"/>
            <p:cNvSpPr txBox="1"/>
            <p:nvPr/>
          </p:nvSpPr>
          <p:spPr>
            <a:xfrm>
              <a:off x="6166796" y="2733375"/>
              <a:ext cx="2081019" cy="461665"/>
            </a:xfrm>
            <a:prstGeom prst="rect">
              <a:avLst/>
            </a:prstGeom>
            <a:noFill/>
            <a:ln>
              <a:solidFill>
                <a:schemeClr val="accent1">
                  <a:lumMod val="60000"/>
                  <a:lumOff val="40000"/>
                </a:schemeClr>
              </a:solidFill>
            </a:ln>
          </p:spPr>
          <p:txBody>
            <a:bodyPr wrap="none" rtlCol="0">
              <a:spAutoFit/>
            </a:bodyPr>
            <a:lstStyle/>
            <a:p>
              <a:r>
                <a:rPr lang="en-US" sz="2400" dirty="0" smtClean="0">
                  <a:solidFill>
                    <a:schemeClr val="accent1"/>
                  </a:solidFill>
                  <a:latin typeface="Lato Semibold" panose="020F0502020204030203" pitchFamily="34" charset="0"/>
                  <a:ea typeface="Lato Semibold" panose="020F0502020204030203" pitchFamily="34" charset="0"/>
                  <a:cs typeface="Lato Semibold" panose="020F0502020204030203" pitchFamily="34" charset="0"/>
                </a:rPr>
                <a:t>Key evolution</a:t>
              </a:r>
              <a:endParaRPr lang="en-US" sz="2400" dirty="0">
                <a:solidFill>
                  <a:schemeClr val="accent1"/>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8" name="TextBox 17"/>
            <p:cNvSpPr txBox="1"/>
            <p:nvPr/>
          </p:nvSpPr>
          <p:spPr>
            <a:xfrm>
              <a:off x="3579473" y="2548709"/>
              <a:ext cx="1503938" cy="830997"/>
            </a:xfrm>
            <a:prstGeom prst="rect">
              <a:avLst/>
            </a:prstGeom>
            <a:noFill/>
            <a:ln>
              <a:solidFill>
                <a:schemeClr val="accent3"/>
              </a:solidFill>
            </a:ln>
          </p:spPr>
          <p:txBody>
            <a:bodyPr wrap="none" rtlCol="0">
              <a:spAutoFit/>
            </a:bodyPr>
            <a:lstStyle/>
            <a:p>
              <a:r>
                <a:rPr lang="en-US" sz="2400" dirty="0" err="1"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Auth</a:t>
              </a:r>
              <a: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 key</a:t>
              </a:r>
              <a:b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exchange</a:t>
              </a:r>
              <a:endParaRPr lang="en-US" sz="2400" dirty="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endParaRPr>
            </a:p>
          </p:txBody>
        </p:sp>
        <p:cxnSp>
          <p:nvCxnSpPr>
            <p:cNvPr id="25" name="Straight Arrow Connector 24"/>
            <p:cNvCxnSpPr>
              <a:stCxn id="8" idx="3"/>
              <a:endCxn id="18" idx="1"/>
            </p:cNvCxnSpPr>
            <p:nvPr/>
          </p:nvCxnSpPr>
          <p:spPr>
            <a:xfrm>
              <a:off x="2179260" y="2964208"/>
              <a:ext cx="1400213" cy="0"/>
            </a:xfrm>
            <a:prstGeom prst="straightConnector1">
              <a:avLst/>
            </a:prstGeom>
            <a:ln w="50800">
              <a:solidFill>
                <a:schemeClr val="accent6"/>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18" idx="3"/>
              <a:endCxn id="17" idx="1"/>
            </p:cNvCxnSpPr>
            <p:nvPr/>
          </p:nvCxnSpPr>
          <p:spPr>
            <a:xfrm>
              <a:off x="5083411" y="2964208"/>
              <a:ext cx="1083385" cy="0"/>
            </a:xfrm>
            <a:prstGeom prst="straightConnector1">
              <a:avLst/>
            </a:prstGeom>
            <a:ln w="50800">
              <a:solidFill>
                <a:schemeClr val="accent5"/>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18" idx="3"/>
              <a:endCxn id="16" idx="1"/>
            </p:cNvCxnSpPr>
            <p:nvPr/>
          </p:nvCxnSpPr>
          <p:spPr>
            <a:xfrm>
              <a:off x="5083411" y="2964208"/>
              <a:ext cx="1083385" cy="695754"/>
            </a:xfrm>
            <a:prstGeom prst="straightConnector1">
              <a:avLst/>
            </a:prstGeom>
            <a:ln w="50800">
              <a:solidFill>
                <a:schemeClr val="accent5"/>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a:stCxn id="11" idx="3"/>
              <a:endCxn id="16" idx="1"/>
            </p:cNvCxnSpPr>
            <p:nvPr/>
          </p:nvCxnSpPr>
          <p:spPr>
            <a:xfrm flipV="1">
              <a:off x="5040129" y="3659962"/>
              <a:ext cx="1126667" cy="695755"/>
            </a:xfrm>
            <a:prstGeom prst="straightConnector1">
              <a:avLst/>
            </a:prstGeom>
            <a:ln w="50800">
              <a:solidFill>
                <a:schemeClr val="accent5"/>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a:stCxn id="17" idx="3"/>
              <a:endCxn id="14" idx="1"/>
            </p:cNvCxnSpPr>
            <p:nvPr/>
          </p:nvCxnSpPr>
          <p:spPr>
            <a:xfrm>
              <a:off x="8247815" y="2964208"/>
              <a:ext cx="1048586" cy="0"/>
            </a:xfrm>
            <a:prstGeom prst="straightConnector1">
              <a:avLst/>
            </a:prstGeom>
            <a:ln w="50800">
              <a:solidFill>
                <a:schemeClr val="accent4">
                  <a:lumMod val="60000"/>
                  <a:lumOff val="40000"/>
                </a:schemeClr>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16" idx="3"/>
              <a:endCxn id="13" idx="1"/>
            </p:cNvCxnSpPr>
            <p:nvPr/>
          </p:nvCxnSpPr>
          <p:spPr>
            <a:xfrm>
              <a:off x="8847338" y="3659962"/>
              <a:ext cx="449063" cy="603422"/>
            </a:xfrm>
            <a:prstGeom prst="straightConnector1">
              <a:avLst/>
            </a:prstGeom>
            <a:ln w="50800">
              <a:solidFill>
                <a:schemeClr val="accent4">
                  <a:lumMod val="60000"/>
                  <a:lumOff val="40000"/>
                </a:schemeClr>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a:stCxn id="15" idx="3"/>
              <a:endCxn id="13" idx="1"/>
            </p:cNvCxnSpPr>
            <p:nvPr/>
          </p:nvCxnSpPr>
          <p:spPr>
            <a:xfrm flipV="1">
              <a:off x="8448190" y="4263384"/>
              <a:ext cx="848211" cy="788088"/>
            </a:xfrm>
            <a:prstGeom prst="straightConnector1">
              <a:avLst/>
            </a:prstGeom>
            <a:ln w="50800">
              <a:solidFill>
                <a:schemeClr val="accent4">
                  <a:lumMod val="60000"/>
                  <a:lumOff val="40000"/>
                </a:schemeClr>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a:endCxn id="14" idx="2"/>
            </p:cNvCxnSpPr>
            <p:nvPr/>
          </p:nvCxnSpPr>
          <p:spPr>
            <a:xfrm flipV="1">
              <a:off x="10578964" y="3195040"/>
              <a:ext cx="0" cy="468179"/>
            </a:xfrm>
            <a:prstGeom prst="straightConnector1">
              <a:avLst/>
            </a:prstGeom>
            <a:ln w="50800">
              <a:solidFill>
                <a:schemeClr val="accent4">
                  <a:lumMod val="60000"/>
                  <a:lumOff val="40000"/>
                </a:schemeClr>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grpSp>
      <p:sp>
        <p:nvSpPr>
          <p:cNvPr id="39" name="Freeform 38"/>
          <p:cNvSpPr/>
          <p:nvPr/>
        </p:nvSpPr>
        <p:spPr>
          <a:xfrm>
            <a:off x="0" y="855133"/>
            <a:ext cx="12192000" cy="6002867"/>
          </a:xfrm>
          <a:custGeom>
            <a:avLst/>
            <a:gdLst>
              <a:gd name="connsiteX0" fmla="*/ 6390518 w 12192000"/>
              <a:gd name="connsiteY0" fmla="*/ 2481028 h 6002867"/>
              <a:gd name="connsiteX1" fmla="*/ 6017623 w 12192000"/>
              <a:gd name="connsiteY1" fmla="*/ 2853923 h 6002867"/>
              <a:gd name="connsiteX2" fmla="*/ 6017623 w 12192000"/>
              <a:gd name="connsiteY2" fmla="*/ 4345456 h 6002867"/>
              <a:gd name="connsiteX3" fmla="*/ 6390518 w 12192000"/>
              <a:gd name="connsiteY3" fmla="*/ 4718351 h 6002867"/>
              <a:gd name="connsiteX4" fmla="*/ 11017916 w 12192000"/>
              <a:gd name="connsiteY4" fmla="*/ 4718351 h 6002867"/>
              <a:gd name="connsiteX5" fmla="*/ 11390811 w 12192000"/>
              <a:gd name="connsiteY5" fmla="*/ 4345456 h 6002867"/>
              <a:gd name="connsiteX6" fmla="*/ 11390811 w 12192000"/>
              <a:gd name="connsiteY6" fmla="*/ 2853923 h 6002867"/>
              <a:gd name="connsiteX7" fmla="*/ 11017916 w 12192000"/>
              <a:gd name="connsiteY7" fmla="*/ 2481028 h 6002867"/>
              <a:gd name="connsiteX8" fmla="*/ 0 w 12192000"/>
              <a:gd name="connsiteY8" fmla="*/ 0 h 6002867"/>
              <a:gd name="connsiteX9" fmla="*/ 12192000 w 12192000"/>
              <a:gd name="connsiteY9" fmla="*/ 0 h 6002867"/>
              <a:gd name="connsiteX10" fmla="*/ 12192000 w 12192000"/>
              <a:gd name="connsiteY10" fmla="*/ 6002867 h 6002867"/>
              <a:gd name="connsiteX11" fmla="*/ 0 w 12192000"/>
              <a:gd name="connsiteY11" fmla="*/ 6002867 h 6002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6002867">
                <a:moveTo>
                  <a:pt x="6390518" y="2481028"/>
                </a:moveTo>
                <a:cubicBezTo>
                  <a:pt x="6184574" y="2481028"/>
                  <a:pt x="6017623" y="2647979"/>
                  <a:pt x="6017623" y="2853923"/>
                </a:cubicBezTo>
                <a:lnTo>
                  <a:pt x="6017623" y="4345456"/>
                </a:lnTo>
                <a:cubicBezTo>
                  <a:pt x="6017623" y="4551400"/>
                  <a:pt x="6184574" y="4718351"/>
                  <a:pt x="6390518" y="4718351"/>
                </a:cubicBezTo>
                <a:lnTo>
                  <a:pt x="11017916" y="4718351"/>
                </a:lnTo>
                <a:cubicBezTo>
                  <a:pt x="11223860" y="4718351"/>
                  <a:pt x="11390811" y="4551400"/>
                  <a:pt x="11390811" y="4345456"/>
                </a:cubicBezTo>
                <a:lnTo>
                  <a:pt x="11390811" y="2853923"/>
                </a:lnTo>
                <a:cubicBezTo>
                  <a:pt x="11390811" y="2647979"/>
                  <a:pt x="11223860" y="2481028"/>
                  <a:pt x="11017916" y="2481028"/>
                </a:cubicBezTo>
                <a:close/>
                <a:moveTo>
                  <a:pt x="0" y="0"/>
                </a:moveTo>
                <a:lnTo>
                  <a:pt x="12192000" y="0"/>
                </a:lnTo>
                <a:lnTo>
                  <a:pt x="12192000" y="6002867"/>
                </a:lnTo>
                <a:lnTo>
                  <a:pt x="0" y="6002867"/>
                </a:lnTo>
                <a:close/>
              </a:path>
            </a:pathLst>
          </a:custGeom>
          <a:solidFill>
            <a:schemeClr val="bg1">
              <a:lumMod val="50000"/>
              <a:alpha val="2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4390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Cryptographic method</a:t>
            </a:r>
            <a:endParaRPr lang="en-US" dirty="0"/>
          </a:p>
        </p:txBody>
      </p:sp>
      <p:sp>
        <p:nvSpPr>
          <p:cNvPr id="3" name="TextBox 2"/>
          <p:cNvSpPr txBox="1"/>
          <p:nvPr/>
        </p:nvSpPr>
        <p:spPr>
          <a:xfrm>
            <a:off x="609600" y="1577337"/>
            <a:ext cx="1937390" cy="523220"/>
          </a:xfrm>
          <a:prstGeom prst="rect">
            <a:avLst/>
          </a:prstGeom>
          <a:noFill/>
        </p:spPr>
        <p:txBody>
          <a:bodyPr wrap="none" lIns="0" rtlCol="0">
            <a:spAutoFit/>
          </a:bodyPr>
          <a:lstStyle/>
          <a:p>
            <a:r>
              <a:rPr lang="en-US" sz="2800" u="sng"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Math Tools</a:t>
            </a:r>
            <a:endParaRPr lang="en-US" sz="2800" u="sng"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4" name="TextBox 3"/>
          <p:cNvSpPr txBox="1"/>
          <p:nvPr/>
        </p:nvSpPr>
        <p:spPr>
          <a:xfrm>
            <a:off x="3579473" y="1577337"/>
            <a:ext cx="1737014" cy="523220"/>
          </a:xfrm>
          <a:prstGeom prst="rect">
            <a:avLst/>
          </a:prstGeom>
          <a:noFill/>
        </p:spPr>
        <p:txBody>
          <a:bodyPr wrap="none" lIns="0" rtlCol="0">
            <a:spAutoFit/>
          </a:bodyPr>
          <a:lstStyle/>
          <a:p>
            <a:r>
              <a:rPr lang="en-US" sz="2800" u="sng" dirty="0" smtClean="0">
                <a:solidFill>
                  <a:schemeClr val="accent3">
                    <a:lumMod val="75000"/>
                  </a:schemeClr>
                </a:solidFill>
                <a:latin typeface="Lato Black" panose="020F0502020204030203" pitchFamily="34" charset="0"/>
                <a:ea typeface="Lato Black" panose="020F0502020204030203" pitchFamily="34" charset="0"/>
                <a:cs typeface="Lato Black" panose="020F0502020204030203" pitchFamily="34" charset="0"/>
              </a:rPr>
              <a:t>Primitives</a:t>
            </a:r>
            <a:endParaRPr lang="en-US" sz="2800" u="sng" dirty="0">
              <a:solidFill>
                <a:schemeClr val="accent3">
                  <a:lumMod val="75000"/>
                </a:schemeClr>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5" name="TextBox 4"/>
          <p:cNvSpPr txBox="1"/>
          <p:nvPr/>
        </p:nvSpPr>
        <p:spPr>
          <a:xfrm>
            <a:off x="6166796" y="1577337"/>
            <a:ext cx="1882888" cy="523220"/>
          </a:xfrm>
          <a:prstGeom prst="rect">
            <a:avLst/>
          </a:prstGeom>
          <a:noFill/>
        </p:spPr>
        <p:txBody>
          <a:bodyPr wrap="none" lIns="0" rtlCol="0">
            <a:spAutoFit/>
          </a:bodyPr>
          <a:lstStyle/>
          <a:p>
            <a:r>
              <a:rPr lang="en-US" sz="2800" u="sng" dirty="0" smtClean="0">
                <a:solidFill>
                  <a:schemeClr val="accent1"/>
                </a:solidFill>
                <a:latin typeface="Lato Black" panose="020F0502020204030203" pitchFamily="34" charset="0"/>
                <a:ea typeface="Lato Black" panose="020F0502020204030203" pitchFamily="34" charset="0"/>
                <a:cs typeface="Lato Black" panose="020F0502020204030203" pitchFamily="34" charset="0"/>
              </a:rPr>
              <a:t>Algorithms</a:t>
            </a:r>
            <a:endParaRPr lang="en-US" sz="2800" u="sng" dirty="0">
              <a:solidFill>
                <a:schemeClr val="accent1"/>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6" name="TextBox 5"/>
          <p:cNvSpPr txBox="1"/>
          <p:nvPr/>
        </p:nvSpPr>
        <p:spPr>
          <a:xfrm>
            <a:off x="9296401" y="1577337"/>
            <a:ext cx="1647246" cy="523220"/>
          </a:xfrm>
          <a:prstGeom prst="rect">
            <a:avLst/>
          </a:prstGeom>
          <a:noFill/>
        </p:spPr>
        <p:txBody>
          <a:bodyPr wrap="none" lIns="0" rtlCol="0">
            <a:spAutoFit/>
          </a:bodyPr>
          <a:lstStyle/>
          <a:p>
            <a:r>
              <a:rPr lang="en-US" sz="2800" u="sng" dirty="0" smtClean="0">
                <a:solidFill>
                  <a:schemeClr val="accent4"/>
                </a:solidFill>
                <a:latin typeface="Lato Black" panose="020F0502020204030203" pitchFamily="34" charset="0"/>
                <a:ea typeface="Lato Black" panose="020F0502020204030203" pitchFamily="34" charset="0"/>
                <a:cs typeface="Lato Black" panose="020F0502020204030203" pitchFamily="34" charset="0"/>
              </a:rPr>
              <a:t>Protocols</a:t>
            </a:r>
            <a:endParaRPr lang="en-US" sz="2800" u="sng" dirty="0">
              <a:solidFill>
                <a:schemeClr val="accent4"/>
              </a:solidFill>
              <a:latin typeface="Lato Black" panose="020F0502020204030203" pitchFamily="34" charset="0"/>
              <a:ea typeface="Lato Black" panose="020F0502020204030203" pitchFamily="34" charset="0"/>
              <a:cs typeface="Lato Black" panose="020F0502020204030203" pitchFamily="34" charset="0"/>
            </a:endParaRPr>
          </a:p>
        </p:txBody>
      </p:sp>
      <p:grpSp>
        <p:nvGrpSpPr>
          <p:cNvPr id="80" name="Group 79"/>
          <p:cNvGrpSpPr/>
          <p:nvPr/>
        </p:nvGrpSpPr>
        <p:grpSpPr>
          <a:xfrm>
            <a:off x="609600" y="3940218"/>
            <a:ext cx="8237738" cy="2745726"/>
            <a:chOff x="609600" y="3940218"/>
            <a:chExt cx="8237738" cy="2745726"/>
          </a:xfrm>
        </p:grpSpPr>
        <p:sp>
          <p:nvSpPr>
            <p:cNvPr id="42" name="TextBox 41"/>
            <p:cNvSpPr txBox="1"/>
            <p:nvPr/>
          </p:nvSpPr>
          <p:spPr>
            <a:xfrm>
              <a:off x="6464955" y="6162724"/>
              <a:ext cx="2382383" cy="523220"/>
            </a:xfrm>
            <a:prstGeom prst="rect">
              <a:avLst/>
            </a:prstGeom>
            <a:noFill/>
          </p:spPr>
          <p:txBody>
            <a:bodyPr wrap="none" rtlCol="0">
              <a:spAutoFit/>
            </a:bodyPr>
            <a:lstStyle/>
            <a:p>
              <a:pPr algn="r"/>
              <a:r>
                <a:rPr lang="en-US" sz="2800" dirty="0" smtClean="0">
                  <a:latin typeface="Lato Black" panose="020F0502020204030203" pitchFamily="34" charset="0"/>
                  <a:ea typeface="Lato Black" panose="020F0502020204030203" pitchFamily="34" charset="0"/>
                  <a:cs typeface="Lato Black" panose="020F0502020204030203" pitchFamily="34" charset="0"/>
                </a:rPr>
                <a:t>☏  </a:t>
              </a:r>
              <a:r>
                <a:rPr lang="en-US" sz="2800" dirty="0" err="1" smtClean="0">
                  <a:latin typeface="Lato Black" panose="020F0502020204030203" pitchFamily="34" charset="0"/>
                  <a:ea typeface="Lato Black" panose="020F0502020204030203" pitchFamily="34" charset="0"/>
                  <a:cs typeface="Lato Black" panose="020F0502020204030203" pitchFamily="34" charset="0"/>
                </a:rPr>
                <a:t>Minicrypt</a:t>
              </a:r>
              <a:endParaRPr lang="en-US" sz="2800" dirty="0">
                <a:latin typeface="Lato Black" panose="020F0502020204030203" pitchFamily="34" charset="0"/>
                <a:ea typeface="Lato Black" panose="020F0502020204030203" pitchFamily="34" charset="0"/>
                <a:cs typeface="Lato Black" panose="020F0502020204030203" pitchFamily="34" charset="0"/>
              </a:endParaRPr>
            </a:p>
          </p:txBody>
        </p:sp>
        <p:sp>
          <p:nvSpPr>
            <p:cNvPr id="9" name="TextBox 8"/>
            <p:cNvSpPr txBox="1"/>
            <p:nvPr/>
          </p:nvSpPr>
          <p:spPr>
            <a:xfrm>
              <a:off x="609600" y="4635973"/>
              <a:ext cx="2002471" cy="830997"/>
            </a:xfrm>
            <a:prstGeom prst="rect">
              <a:avLst/>
            </a:prstGeom>
            <a:noFill/>
            <a:ln>
              <a:solidFill>
                <a:schemeClr val="accent2">
                  <a:lumMod val="60000"/>
                  <a:lumOff val="40000"/>
                </a:schemeClr>
              </a:solidFill>
            </a:ln>
          </p:spPr>
          <p:txBody>
            <a:bodyPr wrap="none" rtlCol="0">
              <a:spAutoFit/>
            </a:bodyPr>
            <a:lstStyle/>
            <a:p>
              <a: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Random(</a:t>
              </a:r>
              <a:r>
                <a:rPr lang="en-US" sz="2400" dirty="0" err="1"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ish</a:t>
              </a:r>
              <a: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a:t>
              </a:r>
              <a:b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permutations</a:t>
              </a:r>
              <a:endParaRPr lang="en-US" sz="2400" dirty="0">
                <a:solidFill>
                  <a:schemeClr val="accent2"/>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0" name="TextBox 9"/>
            <p:cNvSpPr txBox="1"/>
            <p:nvPr/>
          </p:nvSpPr>
          <p:spPr>
            <a:xfrm>
              <a:off x="3579473" y="5331727"/>
              <a:ext cx="1167307" cy="830997"/>
            </a:xfrm>
            <a:prstGeom prst="rect">
              <a:avLst/>
            </a:prstGeom>
            <a:noFill/>
            <a:ln>
              <a:solidFill>
                <a:schemeClr val="accent3"/>
              </a:solidFill>
            </a:ln>
          </p:spPr>
          <p:txBody>
            <a:bodyPr wrap="none" rtlCol="0">
              <a:spAutoFit/>
            </a:bodyPr>
            <a:lstStyle/>
            <a:p>
              <a: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Block</a:t>
              </a:r>
              <a:b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ciphers</a:t>
              </a:r>
              <a:endParaRPr lang="en-US" sz="2400" dirty="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1" name="TextBox 10"/>
            <p:cNvSpPr txBox="1"/>
            <p:nvPr/>
          </p:nvSpPr>
          <p:spPr>
            <a:xfrm>
              <a:off x="3579473" y="3940218"/>
              <a:ext cx="1460656" cy="830997"/>
            </a:xfrm>
            <a:prstGeom prst="rect">
              <a:avLst/>
            </a:prstGeom>
            <a:noFill/>
            <a:ln>
              <a:solidFill>
                <a:schemeClr val="accent3"/>
              </a:solidFill>
            </a:ln>
          </p:spPr>
          <p:txBody>
            <a:bodyPr wrap="none" rtlCol="0">
              <a:spAutoFit/>
            </a:bodyPr>
            <a:lstStyle/>
            <a:p>
              <a: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Hash</a:t>
              </a:r>
              <a:b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functions</a:t>
              </a:r>
              <a:endParaRPr lang="en-US" sz="2400" dirty="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5" name="TextBox 14"/>
            <p:cNvSpPr txBox="1"/>
            <p:nvPr/>
          </p:nvSpPr>
          <p:spPr>
            <a:xfrm>
              <a:off x="6166796" y="4635973"/>
              <a:ext cx="2281394" cy="830997"/>
            </a:xfrm>
            <a:prstGeom prst="rect">
              <a:avLst/>
            </a:prstGeom>
            <a:noFill/>
            <a:ln>
              <a:solidFill>
                <a:schemeClr val="accent1">
                  <a:lumMod val="60000"/>
                  <a:lumOff val="40000"/>
                </a:schemeClr>
              </a:solidFill>
            </a:ln>
          </p:spPr>
          <p:txBody>
            <a:bodyPr wrap="none" rtlCol="0">
              <a:spAutoFit/>
            </a:bodyPr>
            <a:lstStyle/>
            <a:p>
              <a:r>
                <a:rPr lang="en-US" sz="2400" dirty="0" smtClean="0">
                  <a:solidFill>
                    <a:schemeClr val="accent1"/>
                  </a:solidFill>
                  <a:latin typeface="Lato Semibold" panose="020F0502020204030203" pitchFamily="34" charset="0"/>
                  <a:ea typeface="Lato Semibold" panose="020F0502020204030203" pitchFamily="34" charset="0"/>
                  <a:cs typeface="Lato Semibold" panose="020F0502020204030203" pitchFamily="34" charset="0"/>
                </a:rPr>
                <a:t>Protected</a:t>
              </a:r>
              <a:br>
                <a:rPr lang="en-US" sz="2400" dirty="0" smtClean="0">
                  <a:solidFill>
                    <a:schemeClr val="accent1"/>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1"/>
                  </a:solidFill>
                  <a:latin typeface="Lato Semibold" panose="020F0502020204030203" pitchFamily="34" charset="0"/>
                  <a:ea typeface="Lato Semibold" panose="020F0502020204030203" pitchFamily="34" charset="0"/>
                  <a:cs typeface="Lato Semibold" panose="020F0502020204030203" pitchFamily="34" charset="0"/>
                </a:rPr>
                <a:t>communication</a:t>
              </a:r>
              <a:endParaRPr lang="en-US" sz="2400" dirty="0">
                <a:solidFill>
                  <a:schemeClr val="accent1"/>
                </a:solidFill>
                <a:latin typeface="Lato Semibold" panose="020F0502020204030203" pitchFamily="34" charset="0"/>
                <a:ea typeface="Lato Semibold" panose="020F0502020204030203" pitchFamily="34" charset="0"/>
                <a:cs typeface="Lato Semibold" panose="020F0502020204030203" pitchFamily="34" charset="0"/>
              </a:endParaRPr>
            </a:p>
          </p:txBody>
        </p:sp>
        <p:cxnSp>
          <p:nvCxnSpPr>
            <p:cNvPr id="21" name="Straight Arrow Connector 20"/>
            <p:cNvCxnSpPr>
              <a:stCxn id="9" idx="3"/>
              <a:endCxn id="11" idx="1"/>
            </p:cNvCxnSpPr>
            <p:nvPr/>
          </p:nvCxnSpPr>
          <p:spPr>
            <a:xfrm flipV="1">
              <a:off x="2612071" y="4355717"/>
              <a:ext cx="967402" cy="695755"/>
            </a:xfrm>
            <a:prstGeom prst="straightConnector1">
              <a:avLst/>
            </a:prstGeom>
            <a:ln w="50800">
              <a:solidFill>
                <a:schemeClr val="accent6"/>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9" idx="3"/>
              <a:endCxn id="10" idx="1"/>
            </p:cNvCxnSpPr>
            <p:nvPr/>
          </p:nvCxnSpPr>
          <p:spPr>
            <a:xfrm>
              <a:off x="2612071" y="5051472"/>
              <a:ext cx="967402" cy="695754"/>
            </a:xfrm>
            <a:prstGeom prst="straightConnector1">
              <a:avLst/>
            </a:prstGeom>
            <a:ln w="50800">
              <a:solidFill>
                <a:schemeClr val="accent6"/>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11" idx="3"/>
              <a:endCxn id="15" idx="1"/>
            </p:cNvCxnSpPr>
            <p:nvPr/>
          </p:nvCxnSpPr>
          <p:spPr>
            <a:xfrm>
              <a:off x="5040129" y="4355717"/>
              <a:ext cx="1126667" cy="695755"/>
            </a:xfrm>
            <a:prstGeom prst="straightConnector1">
              <a:avLst/>
            </a:prstGeom>
            <a:ln w="50800">
              <a:solidFill>
                <a:schemeClr val="accent5"/>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10" idx="3"/>
              <a:endCxn id="15" idx="1"/>
            </p:cNvCxnSpPr>
            <p:nvPr/>
          </p:nvCxnSpPr>
          <p:spPr>
            <a:xfrm flipV="1">
              <a:off x="4746780" y="5051472"/>
              <a:ext cx="1420016" cy="695754"/>
            </a:xfrm>
            <a:prstGeom prst="straightConnector1">
              <a:avLst/>
            </a:prstGeom>
            <a:ln w="50800">
              <a:solidFill>
                <a:schemeClr val="accent5"/>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grpSp>
      <p:grpSp>
        <p:nvGrpSpPr>
          <p:cNvPr id="81" name="Group 80"/>
          <p:cNvGrpSpPr/>
          <p:nvPr/>
        </p:nvGrpSpPr>
        <p:grpSpPr>
          <a:xfrm>
            <a:off x="609600" y="2548709"/>
            <a:ext cx="11409021" cy="4137235"/>
            <a:chOff x="609600" y="2548709"/>
            <a:chExt cx="11409021" cy="4137235"/>
          </a:xfrm>
        </p:grpSpPr>
        <p:sp>
          <p:nvSpPr>
            <p:cNvPr id="41" name="TextBox 40"/>
            <p:cNvSpPr txBox="1"/>
            <p:nvPr/>
          </p:nvSpPr>
          <p:spPr>
            <a:xfrm>
              <a:off x="9296401" y="6162724"/>
              <a:ext cx="2722220" cy="523220"/>
            </a:xfrm>
            <a:prstGeom prst="rect">
              <a:avLst/>
            </a:prstGeom>
            <a:noFill/>
          </p:spPr>
          <p:txBody>
            <a:bodyPr wrap="none" rtlCol="0">
              <a:spAutoFit/>
            </a:bodyPr>
            <a:lstStyle/>
            <a:p>
              <a:r>
                <a:rPr lang="en-US" sz="2800" dirty="0" err="1" smtClean="0">
                  <a:latin typeface="Lato Black" panose="020F0502020204030203" pitchFamily="34" charset="0"/>
                  <a:ea typeface="Lato Black" panose="020F0502020204030203" pitchFamily="34" charset="0"/>
                  <a:cs typeface="Lato Black" panose="020F0502020204030203" pitchFamily="34" charset="0"/>
                </a:rPr>
                <a:t>Cryptomania</a:t>
              </a:r>
              <a:r>
                <a:rPr lang="en-US" sz="2800" dirty="0" smtClean="0">
                  <a:latin typeface="Lato Black" panose="020F0502020204030203" pitchFamily="34" charset="0"/>
                  <a:ea typeface="Lato Black" panose="020F0502020204030203" pitchFamily="34" charset="0"/>
                  <a:cs typeface="Lato Black" panose="020F0502020204030203" pitchFamily="34" charset="0"/>
                </a:rPr>
                <a:t> </a:t>
              </a:r>
              <a:r>
                <a:rPr lang="en-US" sz="2800" dirty="0">
                  <a:latin typeface="Lato Black" panose="020F0502020204030203" pitchFamily="34" charset="0"/>
                  <a:ea typeface="Lato Black" panose="020F0502020204030203" pitchFamily="34" charset="0"/>
                  <a:cs typeface="Lato Black" panose="020F0502020204030203" pitchFamily="34" charset="0"/>
                </a:rPr>
                <a:t>✉</a:t>
              </a:r>
            </a:p>
          </p:txBody>
        </p:sp>
        <p:sp>
          <p:nvSpPr>
            <p:cNvPr id="8" name="TextBox 7"/>
            <p:cNvSpPr txBox="1"/>
            <p:nvPr/>
          </p:nvSpPr>
          <p:spPr>
            <a:xfrm>
              <a:off x="609600" y="2548709"/>
              <a:ext cx="1569660" cy="830997"/>
            </a:xfrm>
            <a:prstGeom prst="rect">
              <a:avLst/>
            </a:prstGeom>
            <a:noFill/>
            <a:ln>
              <a:solidFill>
                <a:schemeClr val="accent2">
                  <a:lumMod val="60000"/>
                  <a:lumOff val="40000"/>
                </a:schemeClr>
              </a:solidFill>
            </a:ln>
          </p:spPr>
          <p:txBody>
            <a:bodyPr wrap="none" rtlCol="0">
              <a:spAutoFit/>
            </a:bodyPr>
            <a:lstStyle/>
            <a:p>
              <a: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Modular</a:t>
              </a:r>
              <a:b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arithmetic</a:t>
              </a:r>
              <a:endParaRPr lang="en-US" sz="2400" dirty="0">
                <a:solidFill>
                  <a:schemeClr val="accent2"/>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3" name="TextBox 12"/>
            <p:cNvSpPr txBox="1"/>
            <p:nvPr/>
          </p:nvSpPr>
          <p:spPr>
            <a:xfrm>
              <a:off x="9296401" y="3663219"/>
              <a:ext cx="1938351" cy="1200329"/>
            </a:xfrm>
            <a:prstGeom prst="rect">
              <a:avLst/>
            </a:prstGeom>
            <a:noFill/>
            <a:ln>
              <a:solidFill>
                <a:schemeClr val="accent4">
                  <a:lumMod val="60000"/>
                  <a:lumOff val="40000"/>
                </a:schemeClr>
              </a:solidFill>
            </a:ln>
          </p:spPr>
          <p:txBody>
            <a:bodyPr wrap="none" rtlCol="0">
              <a:spAutoFit/>
            </a:bodyPr>
            <a:lstStyle/>
            <a:p>
              <a:r>
                <a:rPr lang="en-US" sz="2400" dirty="0" smtClean="0">
                  <a:solidFill>
                    <a:schemeClr val="accent4"/>
                  </a:solidFill>
                  <a:latin typeface="Lato Semibold" panose="020F0502020204030203" pitchFamily="34" charset="0"/>
                  <a:ea typeface="Lato Semibold" panose="020F0502020204030203" pitchFamily="34" charset="0"/>
                  <a:cs typeface="Lato Semibold" panose="020F0502020204030203" pitchFamily="34" charset="0"/>
                </a:rPr>
                <a:t>TLS: internet</a:t>
              </a:r>
              <a:br>
                <a:rPr lang="en-US" sz="2400" dirty="0" smtClean="0">
                  <a:solidFill>
                    <a:schemeClr val="accent4"/>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4"/>
                  </a:solidFill>
                  <a:latin typeface="Lato Semibold" panose="020F0502020204030203" pitchFamily="34" charset="0"/>
                  <a:ea typeface="Lato Semibold" panose="020F0502020204030203" pitchFamily="34" charset="0"/>
                  <a:cs typeface="Lato Semibold" panose="020F0502020204030203" pitchFamily="34" charset="0"/>
                </a:rPr>
                <a:t>PGP: email</a:t>
              </a:r>
            </a:p>
            <a:p>
              <a:r>
                <a:rPr lang="en-US" sz="2400" i="1" dirty="0">
                  <a:solidFill>
                    <a:schemeClr val="accent4"/>
                  </a:solidFill>
                  <a:latin typeface="Lato Semibold" panose="020F0502020204030203" pitchFamily="34" charset="0"/>
                  <a:ea typeface="Lato Semibold" panose="020F0502020204030203" pitchFamily="34" charset="0"/>
                  <a:cs typeface="Lato Semibold" panose="020F0502020204030203" pitchFamily="34" charset="0"/>
                </a:rPr>
                <a:t>(see CS 558</a:t>
              </a:r>
              <a:r>
                <a:rPr lang="en-US" sz="2400" i="1" dirty="0" smtClean="0">
                  <a:solidFill>
                    <a:schemeClr val="accent4"/>
                  </a:solidFill>
                  <a:latin typeface="Lato Semibold" panose="020F0502020204030203" pitchFamily="34" charset="0"/>
                  <a:ea typeface="Lato Semibold" panose="020F0502020204030203" pitchFamily="34" charset="0"/>
                  <a:cs typeface="Lato Semibold" panose="020F0502020204030203" pitchFamily="34" charset="0"/>
                </a:rPr>
                <a:t>)</a:t>
              </a:r>
              <a:endParaRPr lang="en-US" sz="2400" i="1" dirty="0">
                <a:solidFill>
                  <a:schemeClr val="accent4"/>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4" name="TextBox 13"/>
            <p:cNvSpPr txBox="1"/>
            <p:nvPr/>
          </p:nvSpPr>
          <p:spPr>
            <a:xfrm>
              <a:off x="9296401" y="2733375"/>
              <a:ext cx="2565126" cy="461665"/>
            </a:xfrm>
            <a:prstGeom prst="rect">
              <a:avLst/>
            </a:prstGeom>
            <a:noFill/>
            <a:ln>
              <a:solidFill>
                <a:schemeClr val="accent4">
                  <a:lumMod val="60000"/>
                  <a:lumOff val="40000"/>
                </a:schemeClr>
              </a:solidFill>
            </a:ln>
          </p:spPr>
          <p:txBody>
            <a:bodyPr wrap="none" rtlCol="0">
              <a:spAutoFit/>
            </a:bodyPr>
            <a:lstStyle/>
            <a:p>
              <a:r>
                <a:rPr lang="en-US" sz="2400" dirty="0" smtClean="0">
                  <a:solidFill>
                    <a:schemeClr val="accent4"/>
                  </a:solidFill>
                  <a:latin typeface="Lato Semibold" panose="020F0502020204030203" pitchFamily="34" charset="0"/>
                  <a:ea typeface="Lato Semibold" panose="020F0502020204030203" pitchFamily="34" charset="0"/>
                  <a:cs typeface="Lato Semibold" panose="020F0502020204030203" pitchFamily="34" charset="0"/>
                </a:rPr>
                <a:t>Signal: messaging</a:t>
              </a:r>
              <a:endParaRPr lang="en-US" sz="2400" dirty="0">
                <a:solidFill>
                  <a:schemeClr val="accent4"/>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6" name="TextBox 15"/>
            <p:cNvSpPr txBox="1"/>
            <p:nvPr/>
          </p:nvSpPr>
          <p:spPr>
            <a:xfrm>
              <a:off x="6166796" y="3429129"/>
              <a:ext cx="2680542" cy="461665"/>
            </a:xfrm>
            <a:prstGeom prst="rect">
              <a:avLst/>
            </a:prstGeom>
            <a:noFill/>
            <a:ln>
              <a:solidFill>
                <a:schemeClr val="accent1">
                  <a:lumMod val="60000"/>
                  <a:lumOff val="40000"/>
                </a:schemeClr>
              </a:solidFill>
            </a:ln>
          </p:spPr>
          <p:txBody>
            <a:bodyPr wrap="none" rtlCol="0">
              <a:spAutoFit/>
            </a:bodyPr>
            <a:lstStyle/>
            <a:p>
              <a:r>
                <a:rPr lang="en-US" sz="2400" dirty="0" smtClean="0">
                  <a:solidFill>
                    <a:schemeClr val="accent1"/>
                  </a:solidFill>
                  <a:latin typeface="Lato Semibold" panose="020F0502020204030203" pitchFamily="34" charset="0"/>
                  <a:ea typeface="Lato Semibold" panose="020F0502020204030203" pitchFamily="34" charset="0"/>
                  <a:cs typeface="Lato Semibold" panose="020F0502020204030203" pitchFamily="34" charset="0"/>
                </a:rPr>
                <a:t>Key encapsulation</a:t>
              </a:r>
              <a:endParaRPr lang="en-US" sz="2400" dirty="0">
                <a:solidFill>
                  <a:schemeClr val="accent1"/>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7" name="TextBox 16"/>
            <p:cNvSpPr txBox="1"/>
            <p:nvPr/>
          </p:nvSpPr>
          <p:spPr>
            <a:xfrm>
              <a:off x="6166796" y="2733375"/>
              <a:ext cx="2081019" cy="461665"/>
            </a:xfrm>
            <a:prstGeom prst="rect">
              <a:avLst/>
            </a:prstGeom>
            <a:noFill/>
            <a:ln>
              <a:solidFill>
                <a:schemeClr val="accent1">
                  <a:lumMod val="60000"/>
                  <a:lumOff val="40000"/>
                </a:schemeClr>
              </a:solidFill>
            </a:ln>
          </p:spPr>
          <p:txBody>
            <a:bodyPr wrap="none" rtlCol="0">
              <a:spAutoFit/>
            </a:bodyPr>
            <a:lstStyle/>
            <a:p>
              <a:r>
                <a:rPr lang="en-US" sz="2400" dirty="0" smtClean="0">
                  <a:solidFill>
                    <a:schemeClr val="accent1"/>
                  </a:solidFill>
                  <a:latin typeface="Lato Semibold" panose="020F0502020204030203" pitchFamily="34" charset="0"/>
                  <a:ea typeface="Lato Semibold" panose="020F0502020204030203" pitchFamily="34" charset="0"/>
                  <a:cs typeface="Lato Semibold" panose="020F0502020204030203" pitchFamily="34" charset="0"/>
                </a:rPr>
                <a:t>Key evolution</a:t>
              </a:r>
              <a:endParaRPr lang="en-US" sz="2400" dirty="0">
                <a:solidFill>
                  <a:schemeClr val="accent1"/>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8" name="TextBox 17"/>
            <p:cNvSpPr txBox="1"/>
            <p:nvPr/>
          </p:nvSpPr>
          <p:spPr>
            <a:xfrm>
              <a:off x="3579473" y="2548709"/>
              <a:ext cx="1503938" cy="830997"/>
            </a:xfrm>
            <a:prstGeom prst="rect">
              <a:avLst/>
            </a:prstGeom>
            <a:noFill/>
            <a:ln>
              <a:solidFill>
                <a:schemeClr val="accent3"/>
              </a:solidFill>
            </a:ln>
          </p:spPr>
          <p:txBody>
            <a:bodyPr wrap="none" rtlCol="0">
              <a:spAutoFit/>
            </a:bodyPr>
            <a:lstStyle/>
            <a:p>
              <a:r>
                <a:rPr lang="en-US" sz="2400" dirty="0" err="1"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Auth</a:t>
              </a:r>
              <a: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 key</a:t>
              </a:r>
              <a:b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exchange</a:t>
              </a:r>
              <a:endParaRPr lang="en-US" sz="2400" dirty="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endParaRPr>
            </a:p>
          </p:txBody>
        </p:sp>
        <p:cxnSp>
          <p:nvCxnSpPr>
            <p:cNvPr id="25" name="Straight Arrow Connector 24"/>
            <p:cNvCxnSpPr>
              <a:stCxn id="8" idx="3"/>
              <a:endCxn id="18" idx="1"/>
            </p:cNvCxnSpPr>
            <p:nvPr/>
          </p:nvCxnSpPr>
          <p:spPr>
            <a:xfrm>
              <a:off x="2179260" y="2964208"/>
              <a:ext cx="1400213" cy="0"/>
            </a:xfrm>
            <a:prstGeom prst="straightConnector1">
              <a:avLst/>
            </a:prstGeom>
            <a:ln w="50800">
              <a:solidFill>
                <a:schemeClr val="accent6"/>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18" idx="3"/>
              <a:endCxn id="17" idx="1"/>
            </p:cNvCxnSpPr>
            <p:nvPr/>
          </p:nvCxnSpPr>
          <p:spPr>
            <a:xfrm>
              <a:off x="5083411" y="2964208"/>
              <a:ext cx="1083385" cy="0"/>
            </a:xfrm>
            <a:prstGeom prst="straightConnector1">
              <a:avLst/>
            </a:prstGeom>
            <a:ln w="50800">
              <a:solidFill>
                <a:schemeClr val="accent5"/>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18" idx="3"/>
              <a:endCxn id="16" idx="1"/>
            </p:cNvCxnSpPr>
            <p:nvPr/>
          </p:nvCxnSpPr>
          <p:spPr>
            <a:xfrm>
              <a:off x="5083411" y="2964208"/>
              <a:ext cx="1083385" cy="695754"/>
            </a:xfrm>
            <a:prstGeom prst="straightConnector1">
              <a:avLst/>
            </a:prstGeom>
            <a:ln w="50800">
              <a:solidFill>
                <a:schemeClr val="accent5"/>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a:stCxn id="11" idx="3"/>
              <a:endCxn id="16" idx="1"/>
            </p:cNvCxnSpPr>
            <p:nvPr/>
          </p:nvCxnSpPr>
          <p:spPr>
            <a:xfrm flipV="1">
              <a:off x="5040129" y="3659962"/>
              <a:ext cx="1126667" cy="695755"/>
            </a:xfrm>
            <a:prstGeom prst="straightConnector1">
              <a:avLst/>
            </a:prstGeom>
            <a:ln w="50800">
              <a:solidFill>
                <a:schemeClr val="accent5"/>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a:stCxn id="17" idx="3"/>
              <a:endCxn id="14" idx="1"/>
            </p:cNvCxnSpPr>
            <p:nvPr/>
          </p:nvCxnSpPr>
          <p:spPr>
            <a:xfrm>
              <a:off x="8247815" y="2964208"/>
              <a:ext cx="1048586" cy="0"/>
            </a:xfrm>
            <a:prstGeom prst="straightConnector1">
              <a:avLst/>
            </a:prstGeom>
            <a:ln w="50800">
              <a:solidFill>
                <a:schemeClr val="accent4">
                  <a:lumMod val="60000"/>
                  <a:lumOff val="40000"/>
                </a:schemeClr>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16" idx="3"/>
              <a:endCxn id="13" idx="1"/>
            </p:cNvCxnSpPr>
            <p:nvPr/>
          </p:nvCxnSpPr>
          <p:spPr>
            <a:xfrm>
              <a:off x="8847338" y="3659962"/>
              <a:ext cx="449063" cy="603422"/>
            </a:xfrm>
            <a:prstGeom prst="straightConnector1">
              <a:avLst/>
            </a:prstGeom>
            <a:ln w="50800">
              <a:solidFill>
                <a:schemeClr val="accent4">
                  <a:lumMod val="60000"/>
                  <a:lumOff val="40000"/>
                </a:schemeClr>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a:stCxn id="15" idx="3"/>
              <a:endCxn id="13" idx="1"/>
            </p:cNvCxnSpPr>
            <p:nvPr/>
          </p:nvCxnSpPr>
          <p:spPr>
            <a:xfrm flipV="1">
              <a:off x="8448190" y="4263384"/>
              <a:ext cx="848211" cy="788088"/>
            </a:xfrm>
            <a:prstGeom prst="straightConnector1">
              <a:avLst/>
            </a:prstGeom>
            <a:ln w="50800">
              <a:solidFill>
                <a:schemeClr val="accent4">
                  <a:lumMod val="60000"/>
                  <a:lumOff val="40000"/>
                </a:schemeClr>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a:endCxn id="14" idx="2"/>
            </p:cNvCxnSpPr>
            <p:nvPr/>
          </p:nvCxnSpPr>
          <p:spPr>
            <a:xfrm flipV="1">
              <a:off x="10578964" y="3195040"/>
              <a:ext cx="0" cy="468179"/>
            </a:xfrm>
            <a:prstGeom prst="straightConnector1">
              <a:avLst/>
            </a:prstGeom>
            <a:ln w="50800">
              <a:solidFill>
                <a:schemeClr val="accent4">
                  <a:lumMod val="60000"/>
                  <a:lumOff val="40000"/>
                </a:schemeClr>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grpSp>
      <p:sp>
        <p:nvSpPr>
          <p:cNvPr id="37" name="Freeform 36"/>
          <p:cNvSpPr/>
          <p:nvPr/>
        </p:nvSpPr>
        <p:spPr>
          <a:xfrm>
            <a:off x="0" y="826937"/>
            <a:ext cx="12192000" cy="6031064"/>
          </a:xfrm>
          <a:custGeom>
            <a:avLst/>
            <a:gdLst>
              <a:gd name="connsiteX0" fmla="*/ 7572038 w 12192000"/>
              <a:gd name="connsiteY0" fmla="*/ 3549852 h 6003985"/>
              <a:gd name="connsiteX1" fmla="*/ 5870592 w 12192000"/>
              <a:gd name="connsiteY1" fmla="*/ 3698739 h 6003985"/>
              <a:gd name="connsiteX2" fmla="*/ 3028080 w 12192000"/>
              <a:gd name="connsiteY2" fmla="*/ 5096816 h 6003985"/>
              <a:gd name="connsiteX3" fmla="*/ 6177953 w 12192000"/>
              <a:gd name="connsiteY3" fmla="*/ 5432666 h 6003985"/>
              <a:gd name="connsiteX4" fmla="*/ 9020465 w 12192000"/>
              <a:gd name="connsiteY4" fmla="*/ 4034588 h 6003985"/>
              <a:gd name="connsiteX5" fmla="*/ 7572038 w 12192000"/>
              <a:gd name="connsiteY5" fmla="*/ 3549852 h 6003985"/>
              <a:gd name="connsiteX6" fmla="*/ 0 w 12192000"/>
              <a:gd name="connsiteY6" fmla="*/ 0 h 6003985"/>
              <a:gd name="connsiteX7" fmla="*/ 12192000 w 12192000"/>
              <a:gd name="connsiteY7" fmla="*/ 0 h 6003985"/>
              <a:gd name="connsiteX8" fmla="*/ 12192000 w 12192000"/>
              <a:gd name="connsiteY8" fmla="*/ 6003985 h 6003985"/>
              <a:gd name="connsiteX9" fmla="*/ 0 w 12192000"/>
              <a:gd name="connsiteY9" fmla="*/ 6003985 h 600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003985">
                <a:moveTo>
                  <a:pt x="7572038" y="3549852"/>
                </a:moveTo>
                <a:cubicBezTo>
                  <a:pt x="7077272" y="3541138"/>
                  <a:pt x="6491124" y="3588742"/>
                  <a:pt x="5870592" y="3698739"/>
                </a:cubicBezTo>
                <a:cubicBezTo>
                  <a:pt x="4215841" y="3992065"/>
                  <a:pt x="2943204" y="4618005"/>
                  <a:pt x="3028080" y="5096816"/>
                </a:cubicBezTo>
                <a:cubicBezTo>
                  <a:pt x="3112955" y="5575627"/>
                  <a:pt x="4523202" y="5725992"/>
                  <a:pt x="6177953" y="5432666"/>
                </a:cubicBezTo>
                <a:cubicBezTo>
                  <a:pt x="7832704" y="5139340"/>
                  <a:pt x="9105340" y="4513399"/>
                  <a:pt x="9020465" y="4034588"/>
                </a:cubicBezTo>
                <a:cubicBezTo>
                  <a:pt x="8967418" y="3735332"/>
                  <a:pt x="8396647" y="3564374"/>
                  <a:pt x="7572038" y="3549852"/>
                </a:cubicBezTo>
                <a:close/>
                <a:moveTo>
                  <a:pt x="0" y="0"/>
                </a:moveTo>
                <a:lnTo>
                  <a:pt x="12192000" y="0"/>
                </a:lnTo>
                <a:lnTo>
                  <a:pt x="12192000" y="6003985"/>
                </a:lnTo>
                <a:lnTo>
                  <a:pt x="0" y="6003985"/>
                </a:lnTo>
                <a:close/>
              </a:path>
            </a:pathLst>
          </a:custGeom>
          <a:solidFill>
            <a:schemeClr val="bg1">
              <a:lumMod val="50000"/>
              <a:alpha val="2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855807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take a look!</a:t>
            </a:r>
            <a:endParaRPr lang="en-US" dirty="0"/>
          </a:p>
        </p:txBody>
      </p:sp>
      <p:sp>
        <p:nvSpPr>
          <p:cNvPr id="3" name="Text Placeholder 2"/>
          <p:cNvSpPr>
            <a:spLocks noGrp="1"/>
          </p:cNvSpPr>
          <p:nvPr>
            <p:ph type="body" idx="1"/>
          </p:nvPr>
        </p:nvSpPr>
        <p:spPr/>
        <p:txBody>
          <a:bodyPr/>
          <a:lstStyle/>
          <a:p>
            <a:r>
              <a:rPr lang="en-US" dirty="0" smtClean="0"/>
              <a:t>https://www.google.com</a:t>
            </a:r>
            <a:endParaRPr lang="en-US" dirty="0"/>
          </a:p>
        </p:txBody>
      </p:sp>
      <p:pic>
        <p:nvPicPr>
          <p:cNvPr id="7" name="Content Placeholder 6"/>
          <p:cNvPicPr>
            <a:picLocks noGrp="1" noChangeAspect="1"/>
          </p:cNvPicPr>
          <p:nvPr>
            <p:ph sz="half" idx="2"/>
          </p:nvPr>
        </p:nvPicPr>
        <p:blipFill rotWithShape="1">
          <a:blip r:embed="rId3"/>
          <a:srcRect r="501" b="2018"/>
          <a:stretch/>
        </p:blipFill>
        <p:spPr>
          <a:xfrm>
            <a:off x="609600" y="1741871"/>
            <a:ext cx="5037667" cy="1584518"/>
          </a:xfrm>
          <a:prstGeom prst="rect">
            <a:avLst/>
          </a:prstGeom>
        </p:spPr>
      </p:pic>
      <p:sp>
        <p:nvSpPr>
          <p:cNvPr id="5" name="Text Placeholder 4"/>
          <p:cNvSpPr>
            <a:spLocks noGrp="1"/>
          </p:cNvSpPr>
          <p:nvPr>
            <p:ph type="body" sz="quarter" idx="3"/>
          </p:nvPr>
        </p:nvSpPr>
        <p:spPr/>
        <p:txBody>
          <a:bodyPr/>
          <a:lstStyle/>
          <a:p>
            <a:r>
              <a:rPr lang="en-US" dirty="0" smtClean="0"/>
              <a:t>https://www.bu.edu</a:t>
            </a:r>
            <a:endParaRPr lang="en-US" dirty="0"/>
          </a:p>
        </p:txBody>
      </p:sp>
      <p:pic>
        <p:nvPicPr>
          <p:cNvPr id="8" name="Content Placeholder 7"/>
          <p:cNvPicPr>
            <a:picLocks noGrp="1" noChangeAspect="1"/>
          </p:cNvPicPr>
          <p:nvPr>
            <p:ph sz="quarter" idx="4"/>
          </p:nvPr>
        </p:nvPicPr>
        <p:blipFill>
          <a:blip r:embed="rId4"/>
          <a:stretch>
            <a:fillRect/>
          </a:stretch>
        </p:blipFill>
        <p:spPr>
          <a:xfrm>
            <a:off x="6285705" y="1741870"/>
            <a:ext cx="5296695" cy="1332502"/>
          </a:xfrm>
          <a:prstGeom prst="rect">
            <a:avLst/>
          </a:prstGeom>
        </p:spPr>
      </p:pic>
    </p:spTree>
    <p:extLst>
      <p:ext uri="{BB962C8B-B14F-4D97-AF65-F5344CB8AC3E}">
        <p14:creationId xmlns:p14="http://schemas.microsoft.com/office/powerpoint/2010/main" val="361185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Returning to counter mode</a:t>
            </a:r>
            <a:endParaRPr lang="en-US" dirty="0"/>
          </a:p>
        </p:txBody>
      </p:sp>
      <p:sp>
        <p:nvSpPr>
          <p:cNvPr id="3" name="Content Placeholder 2"/>
          <p:cNvSpPr>
            <a:spLocks noGrp="1"/>
          </p:cNvSpPr>
          <p:nvPr>
            <p:ph sz="half" idx="2"/>
          </p:nvPr>
        </p:nvSpPr>
        <p:spPr>
          <a:xfrm>
            <a:off x="4341757" y="1102109"/>
            <a:ext cx="7240643" cy="5258631"/>
          </a:xfrm>
        </p:spPr>
        <p:txBody>
          <a:bodyPr/>
          <a:lstStyle/>
          <a:p>
            <a:pPr marL="0" indent="0">
              <a:spcAft>
                <a:spcPts val="800"/>
              </a:spcAft>
              <a:buNone/>
            </a:pPr>
            <a:r>
              <a:rPr lang="en-US" sz="2800" dirty="0" smtClean="0">
                <a:latin typeface="+mj-lt"/>
              </a:rPr>
              <a:t>Issues </a:t>
            </a:r>
            <a:r>
              <a:rPr lang="en-US" sz="2800" dirty="0">
                <a:latin typeface="+mj-lt"/>
              </a:rPr>
              <a:t>to consider</a:t>
            </a:r>
          </a:p>
          <a:p>
            <a:pPr marL="411480" indent="-411480">
              <a:spcAft>
                <a:spcPts val="500"/>
              </a:spcAft>
              <a:buFont typeface="+mj-lt"/>
              <a:buAutoNum type="arabicPeriod"/>
            </a:pPr>
            <a:r>
              <a:rPr lang="en-US" dirty="0"/>
              <a:t>Tradeoff between the lengths of </a:t>
            </a:r>
            <a:r>
              <a:rPr lang="en-US" i="1" dirty="0">
                <a:latin typeface="Lato Black" panose="020F0502020204030203" pitchFamily="34" charset="0"/>
                <a:ea typeface="Lato Black" panose="020F0502020204030203" pitchFamily="34" charset="0"/>
                <a:cs typeface="Lato Black" panose="020F0502020204030203" pitchFamily="34" charset="0"/>
              </a:rPr>
              <a:t>N</a:t>
            </a:r>
            <a:r>
              <a:rPr lang="en-US" dirty="0"/>
              <a:t> and </a:t>
            </a:r>
            <a:r>
              <a:rPr lang="en-US" i="1" dirty="0">
                <a:latin typeface="Lato Black" panose="020F0502020204030203" pitchFamily="34" charset="0"/>
                <a:ea typeface="Lato Black" panose="020F0502020204030203" pitchFamily="34" charset="0"/>
                <a:cs typeface="Lato Black" panose="020F0502020204030203" pitchFamily="34" charset="0"/>
              </a:rPr>
              <a:t>P</a:t>
            </a:r>
            <a:endParaRPr lang="en-US" dirty="0"/>
          </a:p>
          <a:p>
            <a:pPr marL="411480" indent="-411480">
              <a:spcAft>
                <a:spcPts val="500"/>
              </a:spcAft>
              <a:buFont typeface="+mj-lt"/>
              <a:buAutoNum type="arabicPeriod"/>
            </a:pPr>
            <a:r>
              <a:rPr lang="en-US" dirty="0" smtClean="0"/>
              <a:t>How </a:t>
            </a:r>
            <a:r>
              <a:rPr lang="en-US" dirty="0"/>
              <a:t>to prove that CTR satisfies IND$-CPA?</a:t>
            </a:r>
          </a:p>
          <a:p>
            <a:pPr marL="411480" indent="-411480">
              <a:spcAft>
                <a:spcPts val="500"/>
              </a:spcAft>
              <a:buFont typeface="+mj-lt"/>
              <a:buAutoNum type="arabicPeriod"/>
            </a:pPr>
            <a:r>
              <a:rPr lang="en-US" dirty="0" smtClean="0"/>
              <a:t>How </a:t>
            </a:r>
            <a:r>
              <a:rPr lang="en-US" dirty="0"/>
              <a:t>do we choose </a:t>
            </a:r>
            <a:r>
              <a:rPr lang="en-US" i="1" dirty="0">
                <a:latin typeface="Lato Black" panose="020F0502020204030203" pitchFamily="34" charset="0"/>
                <a:ea typeface="Lato Black" panose="020F0502020204030203" pitchFamily="34" charset="0"/>
                <a:cs typeface="Lato Black" panose="020F0502020204030203" pitchFamily="34" charset="0"/>
              </a:rPr>
              <a:t>N</a:t>
            </a:r>
            <a:r>
              <a:rPr lang="en-US" dirty="0"/>
              <a:t> if the parties are stateless?</a:t>
            </a:r>
          </a:p>
          <a:p>
            <a:pPr marL="411480" indent="-411480">
              <a:spcAft>
                <a:spcPts val="500"/>
              </a:spcAft>
              <a:buFont typeface="+mj-lt"/>
              <a:buAutoNum type="arabicPeriod"/>
            </a:pPr>
            <a:r>
              <a:rPr lang="en-US" dirty="0" smtClean="0"/>
              <a:t>What </a:t>
            </a:r>
            <a:r>
              <a:rPr lang="en-US" dirty="0"/>
              <a:t>to do if </a:t>
            </a:r>
            <a:r>
              <a:rPr lang="en-US" i="1" dirty="0">
                <a:latin typeface="Lato Black" panose="020F0502020204030203" pitchFamily="34" charset="0"/>
                <a:ea typeface="Lato Black" panose="020F0502020204030203" pitchFamily="34" charset="0"/>
                <a:cs typeface="Lato Black" panose="020F0502020204030203" pitchFamily="34" charset="0"/>
              </a:rPr>
              <a:t>N</a:t>
            </a:r>
            <a:r>
              <a:rPr lang="en-US" dirty="0"/>
              <a:t> is accidentally repeated</a:t>
            </a:r>
            <a:r>
              <a:rPr lang="en-US" dirty="0" smtClean="0"/>
              <a:t>?</a:t>
            </a:r>
            <a:endParaRPr lang="en-US" dirty="0"/>
          </a:p>
        </p:txBody>
      </p:sp>
      <p:grpSp>
        <p:nvGrpSpPr>
          <p:cNvPr id="60" name="Group 59"/>
          <p:cNvGrpSpPr/>
          <p:nvPr/>
        </p:nvGrpSpPr>
        <p:grpSpPr>
          <a:xfrm>
            <a:off x="1032789" y="1249767"/>
            <a:ext cx="2704064" cy="2652412"/>
            <a:chOff x="7600826" y="2868281"/>
            <a:chExt cx="2704064" cy="2652412"/>
          </a:xfrm>
        </p:grpSpPr>
        <p:cxnSp>
          <p:nvCxnSpPr>
            <p:cNvPr id="62" name="Straight Arrow Connector 61"/>
            <p:cNvCxnSpPr>
              <a:stCxn id="65" idx="2"/>
              <a:endCxn id="69" idx="0"/>
            </p:cNvCxnSpPr>
            <p:nvPr/>
          </p:nvCxnSpPr>
          <p:spPr>
            <a:xfrm>
              <a:off x="9380312" y="3391501"/>
              <a:ext cx="0" cy="445319"/>
            </a:xfrm>
            <a:prstGeom prst="straightConnector1">
              <a:avLst/>
            </a:prstGeom>
            <a:ln w="31750">
              <a:solidFill>
                <a:schemeClr val="bg2">
                  <a:lumMod val="25000"/>
                </a:schemeClr>
              </a:solidFill>
              <a:tailEnd type="triangle" w="med" len="lg"/>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a:stCxn id="69" idx="2"/>
              <a:endCxn id="66" idx="0"/>
            </p:cNvCxnSpPr>
            <p:nvPr/>
          </p:nvCxnSpPr>
          <p:spPr>
            <a:xfrm>
              <a:off x="9380312" y="4553120"/>
              <a:ext cx="0" cy="444353"/>
            </a:xfrm>
            <a:prstGeom prst="straightConnector1">
              <a:avLst/>
            </a:prstGeom>
            <a:ln w="31750">
              <a:solidFill>
                <a:schemeClr val="bg2">
                  <a:lumMod val="25000"/>
                </a:schemeClr>
              </a:solidFill>
              <a:tailEnd type="triangle" w="med" len="lg"/>
            </a:ln>
          </p:spPr>
          <p:style>
            <a:lnRef idx="2">
              <a:schemeClr val="accent1"/>
            </a:lnRef>
            <a:fillRef idx="0">
              <a:schemeClr val="accent1"/>
            </a:fillRef>
            <a:effectRef idx="1">
              <a:schemeClr val="accent1"/>
            </a:effectRef>
            <a:fontRef idx="minor">
              <a:schemeClr val="tx1"/>
            </a:fontRef>
          </p:style>
        </p:cxnSp>
        <p:grpSp>
          <p:nvGrpSpPr>
            <p:cNvPr id="64" name="Group 63"/>
            <p:cNvGrpSpPr/>
            <p:nvPr/>
          </p:nvGrpSpPr>
          <p:grpSpPr>
            <a:xfrm>
              <a:off x="8455734" y="3836820"/>
              <a:ext cx="1849156" cy="716300"/>
              <a:chOff x="7375501" y="3968584"/>
              <a:chExt cx="1849156" cy="716300"/>
            </a:xfrm>
          </p:grpSpPr>
          <p:sp>
            <p:nvSpPr>
              <p:cNvPr id="69" name="Rectangle 68"/>
              <p:cNvSpPr/>
              <p:nvPr/>
            </p:nvSpPr>
            <p:spPr>
              <a:xfrm>
                <a:off x="7375501" y="3968584"/>
                <a:ext cx="1849156" cy="716300"/>
              </a:xfrm>
              <a:prstGeom prst="rect">
                <a:avLst/>
              </a:prstGeom>
              <a:solidFill>
                <a:schemeClr val="accent4">
                  <a:lumMod val="60000"/>
                  <a:lumOff val="40000"/>
                </a:schemeClr>
              </a:solidFill>
              <a:ln>
                <a:solidFill>
                  <a:schemeClr val="accent4">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800" dirty="0" smtClean="0">
                    <a:latin typeface="Lato Black"/>
                    <a:cs typeface="Lato Black"/>
                  </a:rPr>
                  <a:t>CTR</a:t>
                </a:r>
                <a:endParaRPr lang="en-US" sz="2800" i="1" baseline="-25000" dirty="0">
                  <a:latin typeface="Lato Black"/>
                  <a:cs typeface="Lato Black"/>
                </a:endParaRPr>
              </a:p>
            </p:txBody>
          </p:sp>
          <p:sp>
            <p:nvSpPr>
              <p:cNvPr id="70" name="Rectangle 69"/>
              <p:cNvSpPr/>
              <p:nvPr/>
            </p:nvSpPr>
            <p:spPr>
              <a:xfrm>
                <a:off x="8379794" y="4077273"/>
                <a:ext cx="659500" cy="497957"/>
              </a:xfrm>
              <a:prstGeom prst="rect">
                <a:avLst/>
              </a:prstGeom>
              <a:solidFill>
                <a:schemeClr val="bg2">
                  <a:lumMod val="5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latin typeface="Lato Black"/>
                    <a:cs typeface="Lato Black"/>
                  </a:rPr>
                  <a:t>B</a:t>
                </a:r>
                <a:r>
                  <a:rPr lang="en-US" sz="2800" i="1" baseline="-25000" dirty="0" smtClean="0">
                    <a:latin typeface="Lato Black"/>
                    <a:cs typeface="Lato Black"/>
                  </a:rPr>
                  <a:t>K</a:t>
                </a:r>
                <a:endParaRPr lang="en-US" sz="2800" i="1" baseline="-25000" dirty="0">
                  <a:latin typeface="Lato Black"/>
                  <a:cs typeface="Lato Black"/>
                </a:endParaRPr>
              </a:p>
            </p:txBody>
          </p:sp>
        </p:grpSp>
        <p:sp>
          <p:nvSpPr>
            <p:cNvPr id="65" name="TextBox 64"/>
            <p:cNvSpPr txBox="1"/>
            <p:nvPr/>
          </p:nvSpPr>
          <p:spPr>
            <a:xfrm>
              <a:off x="8980175" y="2868281"/>
              <a:ext cx="800274" cy="523220"/>
            </a:xfrm>
            <a:prstGeom prst="rect">
              <a:avLst/>
            </a:prstGeom>
            <a:noFill/>
          </p:spPr>
          <p:txBody>
            <a:bodyPr wrap="square" rtlCol="0">
              <a:spAutoFit/>
            </a:bodyPr>
            <a:lstStyle/>
            <a:p>
              <a:pPr algn="ctr"/>
              <a:r>
                <a:rPr lang="en-US" sz="2800" i="1" dirty="0" smtClean="0">
                  <a:solidFill>
                    <a:schemeClr val="bg2">
                      <a:lumMod val="25000"/>
                    </a:schemeClr>
                  </a:solidFill>
                  <a:latin typeface="Lato Black" panose="020F0502020204030203" pitchFamily="34" charset="0"/>
                  <a:ea typeface="Lato Black" panose="020F0502020204030203" pitchFamily="34" charset="0"/>
                  <a:cs typeface="Lato Black" panose="020F0502020204030203" pitchFamily="34" charset="0"/>
                </a:rPr>
                <a:t>P</a:t>
              </a:r>
              <a:endParaRPr lang="en-US" sz="2800" baseline="-25000" dirty="0">
                <a:solidFill>
                  <a:schemeClr val="bg2">
                    <a:lumMod val="25000"/>
                  </a:schemeClr>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66" name="TextBox 65"/>
            <p:cNvSpPr txBox="1"/>
            <p:nvPr/>
          </p:nvSpPr>
          <p:spPr>
            <a:xfrm>
              <a:off x="8979643" y="4997473"/>
              <a:ext cx="801338" cy="523220"/>
            </a:xfrm>
            <a:prstGeom prst="rect">
              <a:avLst/>
            </a:prstGeom>
            <a:noFill/>
          </p:spPr>
          <p:txBody>
            <a:bodyPr wrap="square" rtlCol="0">
              <a:spAutoFit/>
            </a:bodyPr>
            <a:lstStyle/>
            <a:p>
              <a:pPr algn="ctr"/>
              <a:r>
                <a:rPr lang="en-US" sz="2800" i="1" dirty="0" smtClean="0">
                  <a:solidFill>
                    <a:schemeClr val="bg2">
                      <a:lumMod val="25000"/>
                    </a:schemeClr>
                  </a:solidFill>
                  <a:latin typeface="Lato Black" panose="020F0502020204030203" pitchFamily="34" charset="0"/>
                  <a:ea typeface="Lato Black" panose="020F0502020204030203" pitchFamily="34" charset="0"/>
                  <a:cs typeface="Lato Black" panose="020F0502020204030203" pitchFamily="34" charset="0"/>
                </a:rPr>
                <a:t>C</a:t>
              </a:r>
              <a:endParaRPr lang="en-US" sz="2800" baseline="-25000" dirty="0">
                <a:solidFill>
                  <a:schemeClr val="bg2">
                    <a:lumMod val="25000"/>
                  </a:schemeClr>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67" name="TextBox 66"/>
            <p:cNvSpPr txBox="1"/>
            <p:nvPr/>
          </p:nvSpPr>
          <p:spPr>
            <a:xfrm>
              <a:off x="7600826" y="3932877"/>
              <a:ext cx="377672" cy="523220"/>
            </a:xfrm>
            <a:prstGeom prst="rect">
              <a:avLst/>
            </a:prstGeom>
            <a:noFill/>
          </p:spPr>
          <p:txBody>
            <a:bodyPr wrap="square" rtlCol="0">
              <a:spAutoFit/>
            </a:bodyPr>
            <a:lstStyle/>
            <a:p>
              <a:pPr algn="r"/>
              <a:r>
                <a:rPr lang="en-US" sz="2800" i="1" dirty="0" smtClean="0">
                  <a:solidFill>
                    <a:schemeClr val="bg2">
                      <a:lumMod val="25000"/>
                    </a:schemeClr>
                  </a:solidFill>
                  <a:latin typeface="Lato Black" panose="020F0502020204030203" pitchFamily="34" charset="0"/>
                  <a:ea typeface="Lato Black" panose="020F0502020204030203" pitchFamily="34" charset="0"/>
                  <a:cs typeface="Lato Black" panose="020F0502020204030203" pitchFamily="34" charset="0"/>
                </a:rPr>
                <a:t>N</a:t>
              </a:r>
              <a:endParaRPr lang="en-US" sz="2800" baseline="-25000" dirty="0">
                <a:solidFill>
                  <a:schemeClr val="bg2">
                    <a:lumMod val="25000"/>
                  </a:schemeClr>
                </a:solidFill>
                <a:latin typeface="Lato Black" panose="020F0502020204030203" pitchFamily="34" charset="0"/>
                <a:ea typeface="Lato Black" panose="020F0502020204030203" pitchFamily="34" charset="0"/>
                <a:cs typeface="Lato Black" panose="020F0502020204030203" pitchFamily="34" charset="0"/>
              </a:endParaRPr>
            </a:p>
          </p:txBody>
        </p:sp>
        <p:cxnSp>
          <p:nvCxnSpPr>
            <p:cNvPr id="68" name="Straight Arrow Connector 67"/>
            <p:cNvCxnSpPr>
              <a:stCxn id="67" idx="3"/>
              <a:endCxn id="69" idx="1"/>
            </p:cNvCxnSpPr>
            <p:nvPr/>
          </p:nvCxnSpPr>
          <p:spPr>
            <a:xfrm>
              <a:off x="7978498" y="4194487"/>
              <a:ext cx="477236" cy="483"/>
            </a:xfrm>
            <a:prstGeom prst="straightConnector1">
              <a:avLst/>
            </a:prstGeom>
            <a:ln w="31750">
              <a:solidFill>
                <a:schemeClr val="bg2">
                  <a:lumMod val="25000"/>
                </a:schemeClr>
              </a:solidFill>
              <a:tailEnd type="triangle" w="med" len="lg"/>
            </a:ln>
          </p:spPr>
          <p:style>
            <a:lnRef idx="2">
              <a:schemeClr val="accent1"/>
            </a:lnRef>
            <a:fillRef idx="0">
              <a:schemeClr val="accent1"/>
            </a:fillRef>
            <a:effectRef idx="1">
              <a:schemeClr val="accent1"/>
            </a:effectRef>
            <a:fontRef idx="minor">
              <a:schemeClr val="tx1"/>
            </a:fontRef>
          </p:style>
        </p:cxnSp>
      </p:grpSp>
      <p:sp>
        <p:nvSpPr>
          <p:cNvPr id="4" name="TextBox 3"/>
          <p:cNvSpPr txBox="1"/>
          <p:nvPr/>
        </p:nvSpPr>
        <p:spPr>
          <a:xfrm>
            <a:off x="4081563" y="1734339"/>
            <a:ext cx="431528" cy="461665"/>
          </a:xfrm>
          <a:prstGeom prst="rect">
            <a:avLst/>
          </a:prstGeom>
          <a:noFill/>
        </p:spPr>
        <p:txBody>
          <a:bodyPr wrap="none" rtlCol="0">
            <a:spAutoFit/>
          </a:bodyPr>
          <a:lstStyle/>
          <a:p>
            <a:r>
              <a:rPr lang="en-US" sz="2400" dirty="0">
                <a:solidFill>
                  <a:srgbClr val="00B050"/>
                </a:solidFill>
                <a:latin typeface="+mj-lt"/>
              </a:rPr>
              <a:t>✔</a:t>
            </a:r>
          </a:p>
        </p:txBody>
      </p:sp>
      <p:sp>
        <p:nvSpPr>
          <p:cNvPr id="49" name="TextBox 48"/>
          <p:cNvSpPr txBox="1"/>
          <p:nvPr/>
        </p:nvSpPr>
        <p:spPr>
          <a:xfrm>
            <a:off x="4081563" y="2262910"/>
            <a:ext cx="431528" cy="461665"/>
          </a:xfrm>
          <a:prstGeom prst="rect">
            <a:avLst/>
          </a:prstGeom>
          <a:noFill/>
        </p:spPr>
        <p:txBody>
          <a:bodyPr wrap="none" rtlCol="0">
            <a:spAutoFit/>
          </a:bodyPr>
          <a:lstStyle/>
          <a:p>
            <a:r>
              <a:rPr lang="en-US" sz="2400" dirty="0">
                <a:solidFill>
                  <a:srgbClr val="00B050"/>
                </a:solidFill>
              </a:rPr>
              <a:t>✔</a:t>
            </a:r>
          </a:p>
        </p:txBody>
      </p:sp>
      <p:sp>
        <p:nvSpPr>
          <p:cNvPr id="50" name="TextBox 49"/>
          <p:cNvSpPr txBox="1"/>
          <p:nvPr/>
        </p:nvSpPr>
        <p:spPr>
          <a:xfrm>
            <a:off x="4133660" y="2794469"/>
            <a:ext cx="327334" cy="461665"/>
          </a:xfrm>
          <a:prstGeom prst="rect">
            <a:avLst/>
          </a:prstGeom>
          <a:noFill/>
        </p:spPr>
        <p:txBody>
          <a:bodyPr wrap="none" rtlCol="0">
            <a:spAutoFit/>
          </a:bodyPr>
          <a:lstStyle/>
          <a:p>
            <a:r>
              <a:rPr lang="en-US" sz="2400" dirty="0" smtClean="0">
                <a:solidFill>
                  <a:srgbClr val="FF0000"/>
                </a:solidFill>
                <a:latin typeface="+mj-lt"/>
              </a:rPr>
              <a:t>?</a:t>
            </a:r>
            <a:endParaRPr lang="en-US" sz="2400" dirty="0">
              <a:solidFill>
                <a:srgbClr val="FF0000"/>
              </a:solidFill>
              <a:latin typeface="+mj-lt"/>
            </a:endParaRPr>
          </a:p>
        </p:txBody>
      </p:sp>
      <p:grpSp>
        <p:nvGrpSpPr>
          <p:cNvPr id="11" name="Group 10"/>
          <p:cNvGrpSpPr/>
          <p:nvPr/>
        </p:nvGrpSpPr>
        <p:grpSpPr>
          <a:xfrm>
            <a:off x="9050867" y="1102108"/>
            <a:ext cx="1459882" cy="670879"/>
            <a:chOff x="9050867" y="1102108"/>
            <a:chExt cx="1459882" cy="670879"/>
          </a:xfrm>
        </p:grpSpPr>
        <p:sp>
          <p:nvSpPr>
            <p:cNvPr id="5" name="TextBox 4"/>
            <p:cNvSpPr txBox="1"/>
            <p:nvPr/>
          </p:nvSpPr>
          <p:spPr>
            <a:xfrm>
              <a:off x="9050867" y="1102109"/>
              <a:ext cx="599844" cy="461665"/>
            </a:xfrm>
            <a:prstGeom prst="rect">
              <a:avLst/>
            </a:prstGeom>
            <a:noFill/>
          </p:spPr>
          <p:txBody>
            <a:bodyPr wrap="none" rtlCol="0">
              <a:spAutoFit/>
            </a:bodyPr>
            <a:lstStyle/>
            <a:p>
              <a:r>
                <a:rPr lang="en-US" sz="2400" dirty="0" smtClean="0">
                  <a:solidFill>
                    <a:schemeClr val="accent3">
                      <a:lumMod val="75000"/>
                    </a:schemeClr>
                  </a:solidFill>
                  <a:latin typeface="+mj-lt"/>
                </a:rPr>
                <a:t>2</a:t>
              </a:r>
              <a:r>
                <a:rPr lang="en-US" sz="2400" baseline="30000" dirty="0" smtClean="0">
                  <a:solidFill>
                    <a:schemeClr val="accent3">
                      <a:lumMod val="75000"/>
                    </a:schemeClr>
                  </a:solidFill>
                  <a:latin typeface="+mj-lt"/>
                </a:rPr>
                <a:t>96</a:t>
              </a:r>
              <a:endParaRPr lang="en-US" sz="2400" baseline="30000" dirty="0">
                <a:solidFill>
                  <a:schemeClr val="accent3">
                    <a:lumMod val="75000"/>
                  </a:schemeClr>
                </a:solidFill>
                <a:latin typeface="+mj-lt"/>
              </a:endParaRPr>
            </a:p>
          </p:txBody>
        </p:sp>
        <p:sp>
          <p:nvSpPr>
            <p:cNvPr id="52" name="TextBox 51"/>
            <p:cNvSpPr txBox="1"/>
            <p:nvPr/>
          </p:nvSpPr>
          <p:spPr>
            <a:xfrm>
              <a:off x="9910905" y="1102108"/>
              <a:ext cx="599844" cy="461665"/>
            </a:xfrm>
            <a:prstGeom prst="rect">
              <a:avLst/>
            </a:prstGeom>
            <a:noFill/>
          </p:spPr>
          <p:txBody>
            <a:bodyPr wrap="none" rtlCol="0">
              <a:spAutoFit/>
            </a:bodyPr>
            <a:lstStyle/>
            <a:p>
              <a:r>
                <a:rPr lang="en-US" sz="2400" dirty="0" smtClean="0">
                  <a:solidFill>
                    <a:schemeClr val="accent3">
                      <a:lumMod val="75000"/>
                    </a:schemeClr>
                  </a:solidFill>
                  <a:latin typeface="+mj-lt"/>
                </a:rPr>
                <a:t>2</a:t>
              </a:r>
              <a:r>
                <a:rPr lang="en-US" sz="2400" baseline="30000" dirty="0" smtClean="0">
                  <a:solidFill>
                    <a:schemeClr val="accent3">
                      <a:lumMod val="75000"/>
                    </a:schemeClr>
                  </a:solidFill>
                  <a:latin typeface="+mj-lt"/>
                </a:rPr>
                <a:t>32</a:t>
              </a:r>
              <a:endParaRPr lang="en-US" sz="2400" baseline="30000" dirty="0">
                <a:solidFill>
                  <a:schemeClr val="accent3">
                    <a:lumMod val="75000"/>
                  </a:schemeClr>
                </a:solidFill>
                <a:latin typeface="+mj-lt"/>
              </a:endParaRPr>
            </a:p>
          </p:txBody>
        </p:sp>
        <p:cxnSp>
          <p:nvCxnSpPr>
            <p:cNvPr id="8" name="Straight Arrow Connector 7"/>
            <p:cNvCxnSpPr/>
            <p:nvPr/>
          </p:nvCxnSpPr>
          <p:spPr>
            <a:xfrm flipV="1">
              <a:off x="9372600" y="1563774"/>
              <a:ext cx="0" cy="209213"/>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56" name="Straight Arrow Connector 55"/>
            <p:cNvCxnSpPr>
              <a:endCxn id="52" idx="2"/>
            </p:cNvCxnSpPr>
            <p:nvPr/>
          </p:nvCxnSpPr>
          <p:spPr>
            <a:xfrm flipH="1" flipV="1">
              <a:off x="10210827" y="1563773"/>
              <a:ext cx="0" cy="209214"/>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grpSp>
    </p:spTree>
    <p:extLst>
      <p:ext uri="{BB962C8B-B14F-4D97-AF65-F5344CB8AC3E}">
        <p14:creationId xmlns:p14="http://schemas.microsoft.com/office/powerpoint/2010/main" val="1820616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9" grpId="0"/>
      <p:bldP spid="5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Birthday bound, explained</a:t>
            </a:r>
            <a:endParaRPr lang="en-US" dirty="0"/>
          </a:p>
        </p:txBody>
      </p:sp>
      <p:sp>
        <p:nvSpPr>
          <p:cNvPr id="6" name="Content Placeholder 5"/>
          <p:cNvSpPr>
            <a:spLocks noGrp="1"/>
          </p:cNvSpPr>
          <p:nvPr>
            <p:ph idx="1"/>
          </p:nvPr>
        </p:nvSpPr>
        <p:spPr/>
        <p:txBody>
          <a:bodyPr>
            <a:normAutofit/>
          </a:bodyPr>
          <a:lstStyle/>
          <a:p>
            <a:r>
              <a:rPr lang="en-US" dirty="0" smtClean="0"/>
              <a:t>Given a set of size L, say you wish to draw an item M times with replacement</a:t>
            </a:r>
          </a:p>
          <a:p>
            <a:r>
              <a:rPr lang="en-US" i="1" dirty="0" smtClean="0">
                <a:latin typeface="+mj-lt"/>
              </a:rPr>
              <a:t>Question</a:t>
            </a:r>
            <a:r>
              <a:rPr lang="en-US" dirty="0" smtClean="0"/>
              <a:t>: what is the chance that you pick the same element twice?</a:t>
            </a:r>
          </a:p>
          <a:p>
            <a:r>
              <a:rPr lang="en-US" dirty="0" smtClean="0"/>
              <a:t>Easier to compute the opposite question: chance of distinct elements</a:t>
            </a:r>
          </a:p>
          <a:p>
            <a:pPr>
              <a:tabLst>
                <a:tab pos="3311525" algn="l"/>
              </a:tabLst>
            </a:pPr>
            <a:r>
              <a:rPr lang="en-US" dirty="0" smtClean="0"/>
              <a:t>Pr[ distinct elements ]	= </a:t>
            </a:r>
            <a:r>
              <a:rPr lang="en-US" dirty="0" err="1" smtClean="0"/>
              <a:t>nPr</a:t>
            </a:r>
            <a:r>
              <a:rPr lang="en-US" dirty="0" smtClean="0"/>
              <a:t>(L, M) / L</a:t>
            </a:r>
            <a:r>
              <a:rPr lang="en-US" baseline="30000" dirty="0" smtClean="0"/>
              <a:t>M</a:t>
            </a:r>
            <a:endParaRPr lang="en-US" dirty="0"/>
          </a:p>
          <a:p>
            <a:pPr marL="0" indent="0">
              <a:buNone/>
              <a:tabLst>
                <a:tab pos="3310128" algn="l"/>
              </a:tabLst>
            </a:pPr>
            <a:r>
              <a:rPr lang="en-US" dirty="0" smtClean="0"/>
              <a:t>	= 1 × (1 – 1/L) × (1 – 2/L) × ⋯ × (1 – (M-1)/L)</a:t>
            </a:r>
          </a:p>
          <a:p>
            <a:pPr marL="0" indent="0">
              <a:buNone/>
              <a:tabLst>
                <a:tab pos="3310128" algn="l"/>
              </a:tabLst>
            </a:pPr>
            <a:r>
              <a:rPr lang="" dirty="0" smtClean="0"/>
              <a:t>	≈</a:t>
            </a:r>
            <a:r>
              <a:rPr lang="en-US" dirty="0" smtClean="0"/>
              <a:t> </a:t>
            </a:r>
            <a:r>
              <a:rPr lang="en-US" dirty="0"/>
              <a:t>1 × </a:t>
            </a:r>
            <a:r>
              <a:rPr lang="en-US" i="1" dirty="0" smtClean="0"/>
              <a:t>e</a:t>
            </a:r>
            <a:r>
              <a:rPr lang="en-US" baseline="30000" dirty="0" smtClean="0"/>
              <a:t>-1/L</a:t>
            </a:r>
            <a:r>
              <a:rPr lang="en-US" dirty="0" smtClean="0"/>
              <a:t> </a:t>
            </a:r>
            <a:r>
              <a:rPr lang="en-US" dirty="0"/>
              <a:t>× </a:t>
            </a:r>
            <a:r>
              <a:rPr lang="en-US" i="1" dirty="0" smtClean="0"/>
              <a:t>e</a:t>
            </a:r>
            <a:r>
              <a:rPr lang="en-US" baseline="30000" dirty="0" smtClean="0"/>
              <a:t>-2/L</a:t>
            </a:r>
            <a:r>
              <a:rPr lang="en-US" dirty="0" smtClean="0"/>
              <a:t> </a:t>
            </a:r>
            <a:r>
              <a:rPr lang="en-US" dirty="0"/>
              <a:t>× ⋯ </a:t>
            </a:r>
            <a:r>
              <a:rPr lang="en-US" dirty="0" smtClean="0"/>
              <a:t>× </a:t>
            </a:r>
            <a:r>
              <a:rPr lang="en-US" i="1" dirty="0" smtClean="0"/>
              <a:t>e</a:t>
            </a:r>
            <a:r>
              <a:rPr lang="en-US" baseline="30000" dirty="0" smtClean="0"/>
              <a:t>-(M-1)/L</a:t>
            </a:r>
            <a:r>
              <a:rPr lang="en-US" dirty="0" smtClean="0"/>
              <a:t> because 1 – x </a:t>
            </a:r>
            <a:r>
              <a:rPr lang="" dirty="0" smtClean="0"/>
              <a:t>≈</a:t>
            </a:r>
            <a:r>
              <a:rPr lang="en-US" i="1" dirty="0"/>
              <a:t> </a:t>
            </a:r>
            <a:r>
              <a:rPr lang="en-US" i="1" dirty="0" smtClean="0"/>
              <a:t>e</a:t>
            </a:r>
            <a:r>
              <a:rPr lang="en-US" baseline="30000" dirty="0" smtClean="0"/>
              <a:t>-x</a:t>
            </a:r>
          </a:p>
          <a:p>
            <a:pPr marL="0" indent="0">
              <a:buNone/>
              <a:tabLst>
                <a:tab pos="3310128" algn="l"/>
              </a:tabLst>
            </a:pPr>
            <a:r>
              <a:rPr lang="en-US" dirty="0" smtClean="0"/>
              <a:t>	= </a:t>
            </a:r>
            <a:r>
              <a:rPr lang="en-US" dirty="0" err="1" smtClean="0"/>
              <a:t>exp</a:t>
            </a:r>
            <a:r>
              <a:rPr lang="en-US" dirty="0" smtClean="0"/>
              <a:t>[ -M × (M – 1) / L]</a:t>
            </a:r>
          </a:p>
          <a:p>
            <a:pPr marL="0" indent="0">
              <a:buNone/>
              <a:tabLst>
                <a:tab pos="3310128" algn="l"/>
              </a:tabLst>
            </a:pPr>
            <a:r>
              <a:rPr lang="" dirty="0" smtClean="0"/>
              <a:t>	≈</a:t>
            </a:r>
            <a:r>
              <a:rPr lang="en-US" dirty="0" smtClean="0"/>
              <a:t> </a:t>
            </a:r>
            <a:r>
              <a:rPr lang="en-US" dirty="0" err="1" smtClean="0"/>
              <a:t>exp</a:t>
            </a:r>
            <a:r>
              <a:rPr lang="en-US" dirty="0" smtClean="0"/>
              <a:t>[ -M</a:t>
            </a:r>
            <a:r>
              <a:rPr lang="en-US" baseline="30000" dirty="0" smtClean="0"/>
              <a:t>2 </a:t>
            </a:r>
            <a:r>
              <a:rPr lang="en-US" dirty="0" smtClean="0"/>
              <a:t>/</a:t>
            </a:r>
            <a:r>
              <a:rPr lang="en-US" baseline="30000" dirty="0"/>
              <a:t> </a:t>
            </a:r>
            <a:r>
              <a:rPr lang="en-US" dirty="0" smtClean="0"/>
              <a:t>2L]</a:t>
            </a:r>
          </a:p>
          <a:p>
            <a:r>
              <a:rPr lang="en-US" dirty="0" smtClean="0"/>
              <a:t>For large L, the expected # of items to draw before the first collision is approx</a:t>
            </a:r>
          </a:p>
          <a:p>
            <a:pPr marL="0" indent="0" algn="ctr">
              <a:buNone/>
            </a:pPr>
            <a:r>
              <a:rPr lang="el-GR" dirty="0" smtClean="0"/>
              <a:t>π</a:t>
            </a:r>
            <a:r>
              <a:rPr lang="en-US" baseline="30000" dirty="0"/>
              <a:t> </a:t>
            </a:r>
            <a:r>
              <a:rPr lang="en-US" dirty="0" smtClean="0"/>
              <a:t>L</a:t>
            </a:r>
            <a:r>
              <a:rPr lang="en-US" baseline="30000" dirty="0" smtClean="0"/>
              <a:t> </a:t>
            </a:r>
            <a:r>
              <a:rPr lang="en-US" dirty="0" smtClean="0"/>
              <a:t>/</a:t>
            </a:r>
            <a:r>
              <a:rPr lang="en-US" baseline="30000" dirty="0"/>
              <a:t> </a:t>
            </a:r>
            <a:r>
              <a:rPr lang="en-US" dirty="0" smtClean="0"/>
              <a:t>2 </a:t>
            </a:r>
            <a:r>
              <a:rPr lang="" dirty="0" smtClean="0"/>
              <a:t>≈ 1.25  L</a:t>
            </a:r>
            <a:endParaRPr lang="en-US" dirty="0"/>
          </a:p>
          <a:p>
            <a:r>
              <a:rPr lang="en-US" dirty="0" smtClean="0"/>
              <a:t>The distribution of M is tightly concentrated around its expected value</a:t>
            </a:r>
          </a:p>
        </p:txBody>
      </p:sp>
      <mc:AlternateContent xmlns:mc="http://schemas.openxmlformats.org/markup-compatibility/2006" xmlns:p14="http://schemas.microsoft.com/office/powerpoint/2010/main">
        <mc:Choice Requires="p14">
          <p:contentPart p14:bwMode="auto" r:id="rId3">
            <p14:nvContentPartPr>
              <p14:cNvPr id="18" name="Ink 17"/>
              <p14:cNvContentPartPr/>
              <p14:nvPr/>
            </p14:nvContentPartPr>
            <p14:xfrm>
              <a:off x="4911324" y="5319963"/>
              <a:ext cx="2228605" cy="434520"/>
            </p14:xfrm>
          </p:contentPart>
        </mc:Choice>
        <mc:Fallback xmlns="">
          <p:pic>
            <p:nvPicPr>
              <p:cNvPr id="18" name="Ink 17"/>
              <p:cNvPicPr/>
              <p:nvPr/>
            </p:nvPicPr>
            <p:blipFill>
              <a:blip r:embed="rId4"/>
              <a:stretch>
                <a:fillRect/>
              </a:stretch>
            </p:blipFill>
            <p:spPr>
              <a:xfrm>
                <a:off x="4901245" y="5303403"/>
                <a:ext cx="2255963" cy="465840"/>
              </a:xfrm>
              <a:prstGeom prst="rect">
                <a:avLst/>
              </a:prstGeom>
            </p:spPr>
          </p:pic>
        </mc:Fallback>
      </mc:AlternateContent>
      <p:grpSp>
        <p:nvGrpSpPr>
          <p:cNvPr id="19" name="Group 18"/>
          <p:cNvGrpSpPr/>
          <p:nvPr/>
        </p:nvGrpSpPr>
        <p:grpSpPr>
          <a:xfrm>
            <a:off x="1141492" y="808733"/>
            <a:ext cx="2471721" cy="400111"/>
            <a:chOff x="1141492" y="808733"/>
            <a:chExt cx="2471721" cy="400111"/>
          </a:xfrm>
        </p:grpSpPr>
        <p:sp>
          <p:nvSpPr>
            <p:cNvPr id="2" name="TextBox 1"/>
            <p:cNvSpPr txBox="1"/>
            <p:nvPr/>
          </p:nvSpPr>
          <p:spPr>
            <a:xfrm>
              <a:off x="1141492" y="808733"/>
              <a:ext cx="2052165" cy="400110"/>
            </a:xfrm>
            <a:prstGeom prst="rect">
              <a:avLst/>
            </a:prstGeom>
            <a:noFill/>
          </p:spPr>
          <p:txBody>
            <a:bodyPr wrap="none" rtlCol="0">
              <a:spAutoFit/>
            </a:bodyPr>
            <a:lstStyle/>
            <a:p>
              <a:r>
                <a:rPr lang="en-US" sz="2000" i="1" dirty="0" smtClean="0">
                  <a:solidFill>
                    <a:schemeClr val="accent3"/>
                  </a:solidFill>
                </a:rPr>
                <a:t># possible </a:t>
              </a:r>
              <a:r>
                <a:rPr lang="en-US" sz="2000" i="1" dirty="0" err="1" smtClean="0">
                  <a:solidFill>
                    <a:schemeClr val="accent3"/>
                  </a:solidFill>
                </a:rPr>
                <a:t>nonces</a:t>
              </a:r>
              <a:endParaRPr lang="en-US" sz="2000" i="1" dirty="0">
                <a:solidFill>
                  <a:schemeClr val="accent3"/>
                </a:solidFill>
              </a:endParaRPr>
            </a:p>
          </p:txBody>
        </p:sp>
        <p:cxnSp>
          <p:nvCxnSpPr>
            <p:cNvPr id="9" name="Curved Connector 8"/>
            <p:cNvCxnSpPr>
              <a:endCxn id="2" idx="3"/>
            </p:cNvCxnSpPr>
            <p:nvPr/>
          </p:nvCxnSpPr>
          <p:spPr>
            <a:xfrm rot="10800000">
              <a:off x="3193658" y="1008789"/>
              <a:ext cx="419555" cy="200055"/>
            </a:xfrm>
            <a:prstGeom prst="curvedConnector3">
              <a:avLst>
                <a:gd name="adj1" fmla="val 1333"/>
              </a:avLst>
            </a:prstGeom>
            <a:ln>
              <a:tailEnd type="triangle"/>
            </a:ln>
          </p:spPr>
          <p:style>
            <a:lnRef idx="2">
              <a:schemeClr val="accent3"/>
            </a:lnRef>
            <a:fillRef idx="0">
              <a:schemeClr val="accent3"/>
            </a:fillRef>
            <a:effectRef idx="1">
              <a:schemeClr val="accent3"/>
            </a:effectRef>
            <a:fontRef idx="minor">
              <a:schemeClr val="tx1"/>
            </a:fontRef>
          </p:style>
        </p:cxnSp>
      </p:grpSp>
      <p:grpSp>
        <p:nvGrpSpPr>
          <p:cNvPr id="20" name="Group 19"/>
          <p:cNvGrpSpPr/>
          <p:nvPr/>
        </p:nvGrpSpPr>
        <p:grpSpPr>
          <a:xfrm>
            <a:off x="7918882" y="808733"/>
            <a:ext cx="3880804" cy="400110"/>
            <a:chOff x="7918882" y="808733"/>
            <a:chExt cx="3880804" cy="400110"/>
          </a:xfrm>
        </p:grpSpPr>
        <p:sp>
          <p:nvSpPr>
            <p:cNvPr id="7" name="TextBox 6"/>
            <p:cNvSpPr txBox="1"/>
            <p:nvPr/>
          </p:nvSpPr>
          <p:spPr>
            <a:xfrm>
              <a:off x="8231080" y="808733"/>
              <a:ext cx="3568606" cy="400110"/>
            </a:xfrm>
            <a:prstGeom prst="rect">
              <a:avLst/>
            </a:prstGeom>
            <a:noFill/>
          </p:spPr>
          <p:txBody>
            <a:bodyPr wrap="none" rtlCol="0">
              <a:spAutoFit/>
            </a:bodyPr>
            <a:lstStyle/>
            <a:p>
              <a:r>
                <a:rPr lang="en-US" sz="2000" i="1" dirty="0" smtClean="0">
                  <a:solidFill>
                    <a:schemeClr val="accent3"/>
                  </a:solidFill>
                </a:rPr>
                <a:t># messages to protect with CTR</a:t>
              </a:r>
              <a:endParaRPr lang="en-US" sz="2000" i="1" dirty="0">
                <a:solidFill>
                  <a:schemeClr val="accent3"/>
                </a:solidFill>
              </a:endParaRPr>
            </a:p>
          </p:txBody>
        </p:sp>
        <p:cxnSp>
          <p:nvCxnSpPr>
            <p:cNvPr id="13" name="Curved Connector 12"/>
            <p:cNvCxnSpPr>
              <a:endCxn id="7" idx="1"/>
            </p:cNvCxnSpPr>
            <p:nvPr/>
          </p:nvCxnSpPr>
          <p:spPr>
            <a:xfrm flipV="1">
              <a:off x="7918882" y="1008788"/>
              <a:ext cx="312198" cy="200055"/>
            </a:xfrm>
            <a:prstGeom prst="curvedConnector3">
              <a:avLst>
                <a:gd name="adj1" fmla="val 1659"/>
              </a:avLst>
            </a:prstGeom>
            <a:ln>
              <a:tailEnd type="triangle"/>
            </a:ln>
          </p:spPr>
          <p:style>
            <a:lnRef idx="2">
              <a:schemeClr val="accent3"/>
            </a:lnRef>
            <a:fillRef idx="0">
              <a:schemeClr val="accent3"/>
            </a:fillRef>
            <a:effectRef idx="1">
              <a:schemeClr val="accent3"/>
            </a:effectRef>
            <a:fontRef idx="minor">
              <a:schemeClr val="tx1"/>
            </a:fontRef>
          </p:style>
        </p:cxnSp>
      </p:grpSp>
    </p:spTree>
    <p:extLst>
      <p:ext uri="{BB962C8B-B14F-4D97-AF65-F5344CB8AC3E}">
        <p14:creationId xmlns:p14="http://schemas.microsoft.com/office/powerpoint/2010/main" val="266227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xEl>
                                              <p:pRg st="10" end="1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Birthday paradox, pictured</a:t>
            </a:r>
            <a:endParaRPr lang="en-US" dirty="0"/>
          </a:p>
        </p:txBody>
      </p:sp>
      <p:pic>
        <p:nvPicPr>
          <p:cNvPr id="9" name="Content Placeholder 8"/>
          <p:cNvPicPr>
            <a:picLocks noGrp="1" noChangeAspect="1"/>
          </p:cNvPicPr>
          <p:nvPr>
            <p:ph idx="1"/>
          </p:nvPr>
        </p:nvPicPr>
        <p:blipFill rotWithShape="1">
          <a:blip r:embed="rId2"/>
          <a:srcRect r="180"/>
          <a:stretch/>
        </p:blipFill>
        <p:spPr>
          <a:xfrm>
            <a:off x="1679136" y="1101725"/>
            <a:ext cx="8817880" cy="5259388"/>
          </a:xfrm>
          <a:prstGeom prst="rect">
            <a:avLst/>
          </a:prstGeom>
        </p:spPr>
      </p:pic>
    </p:spTree>
    <p:extLst>
      <p:ext uri="{BB962C8B-B14F-4D97-AF65-F5344CB8AC3E}">
        <p14:creationId xmlns:p14="http://schemas.microsoft.com/office/powerpoint/2010/main" val="38979996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Birthday bound affects other aspects of protected </a:t>
            </a:r>
            <a:r>
              <a:rPr lang="en-US" b="1" dirty="0" err="1" smtClean="0"/>
              <a:t>comms</a:t>
            </a:r>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2639500556"/>
              </p:ext>
            </p:extLst>
          </p:nvPr>
        </p:nvGraphicFramePr>
        <p:xfrm>
          <a:off x="769188" y="1313784"/>
          <a:ext cx="10653624" cy="2468880"/>
        </p:xfrm>
        <a:graphic>
          <a:graphicData uri="http://schemas.openxmlformats.org/drawingml/2006/table">
            <a:tbl>
              <a:tblPr firstRow="1" bandRow="1">
                <a:tableStyleId>{2D5ABB26-0587-4C30-8999-92F81FD0307C}</a:tableStyleId>
              </a:tblPr>
              <a:tblGrid>
                <a:gridCol w="2490525"/>
                <a:gridCol w="4405746"/>
                <a:gridCol w="3757353"/>
              </a:tblGrid>
              <a:tr h="370840">
                <a:tc>
                  <a:txBody>
                    <a:bodyPr/>
                    <a:lstStyle/>
                    <a:p>
                      <a:endParaRPr lang="en-US" sz="3200" dirty="0">
                        <a:latin typeface="Lato Medium" panose="020F0502020204030203" pitchFamily="34" charset="0"/>
                        <a:ea typeface="Lato Medium" panose="020F0502020204030203" pitchFamily="34" charset="0"/>
                        <a:cs typeface="Lato Medium" panose="020F0502020204030203" pitchFamily="34" charset="0"/>
                      </a:endParaRPr>
                    </a:p>
                  </a:txBody>
                  <a:tcPr>
                    <a:solidFill>
                      <a:schemeClr val="bg1"/>
                    </a:solidFill>
                  </a:tcPr>
                </a:tc>
                <a:tc>
                  <a:txBody>
                    <a:bodyPr/>
                    <a:lstStyle/>
                    <a:p>
                      <a:r>
                        <a:rPr lang="en-US" sz="3200" i="1" dirty="0" smtClean="0">
                          <a:latin typeface="Lato Medium" panose="020F0502020204030203" pitchFamily="34" charset="0"/>
                          <a:ea typeface="Lato Medium" panose="020F0502020204030203" pitchFamily="34" charset="0"/>
                          <a:cs typeface="Lato Medium" panose="020F0502020204030203" pitchFamily="34" charset="0"/>
                        </a:rPr>
                        <a:t>…at endpoints</a:t>
                      </a:r>
                      <a:endParaRPr lang="en-US" sz="3200" i="1" dirty="0">
                        <a:latin typeface="Lato Medium" panose="020F0502020204030203" pitchFamily="34" charset="0"/>
                        <a:ea typeface="Lato Medium" panose="020F0502020204030203" pitchFamily="34" charset="0"/>
                        <a:cs typeface="Lato Medium" panose="020F0502020204030203" pitchFamily="34" charset="0"/>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r>
                        <a:rPr lang="en-US" sz="3200" i="1" dirty="0" smtClean="0">
                          <a:latin typeface="Lato Medium" panose="020F0502020204030203" pitchFamily="34" charset="0"/>
                          <a:ea typeface="Lato Medium" panose="020F0502020204030203" pitchFamily="34" charset="0"/>
                          <a:cs typeface="Lato Medium" panose="020F0502020204030203" pitchFamily="34" charset="0"/>
                        </a:rPr>
                        <a:t>…in transit</a:t>
                      </a:r>
                      <a:endParaRPr lang="en-US" sz="3200" i="1" dirty="0">
                        <a:latin typeface="Lato Medium" panose="020F0502020204030203" pitchFamily="34" charset="0"/>
                        <a:ea typeface="Lato Medium" panose="020F0502020204030203" pitchFamily="34" charset="0"/>
                        <a:cs typeface="Lato Medium" panose="020F0502020204030203" pitchFamily="34" charset="0"/>
                      </a:endParaRPr>
                    </a:p>
                  </a:txBody>
                  <a:tcPr>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3200" i="1" dirty="0" smtClean="0">
                          <a:latin typeface="Lato Medium" panose="020F0502020204030203" pitchFamily="34" charset="0"/>
                          <a:ea typeface="Lato Medium" panose="020F0502020204030203" pitchFamily="34" charset="0"/>
                          <a:cs typeface="Lato Medium" panose="020F0502020204030203" pitchFamily="34" charset="0"/>
                        </a:rPr>
                        <a:t>Authenticity</a:t>
                      </a:r>
                      <a:endParaRPr lang="en-US" sz="3200" i="1" dirty="0">
                        <a:latin typeface="Lato Medium" panose="020F0502020204030203" pitchFamily="34" charset="0"/>
                        <a:ea typeface="Lato Medium" panose="020F0502020204030203" pitchFamily="34" charset="0"/>
                        <a:cs typeface="Lato Medium" panose="020F0502020204030203" pitchFamily="34" charset="0"/>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r>
                        <a:rPr lang="en-US" sz="3200" dirty="0" smtClean="0">
                          <a:latin typeface="Lato Heavy" panose="020F0502020204030203" pitchFamily="34" charset="0"/>
                          <a:ea typeface="Lato Heavy" panose="020F0502020204030203" pitchFamily="34" charset="0"/>
                          <a:cs typeface="Lato Heavy" panose="020F0502020204030203" pitchFamily="34" charset="0"/>
                        </a:rPr>
                        <a:t>Identity verification</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smtClean="0">
                          <a:latin typeface="Lato Medium" panose="020F0502020204030203" pitchFamily="34" charset="0"/>
                          <a:ea typeface="Lato Medium" panose="020F0502020204030203" pitchFamily="34" charset="0"/>
                          <a:cs typeface="Lato Medium" panose="020F0502020204030203" pitchFamily="34" charset="0"/>
                        </a:rPr>
                        <a:t>Bob knows Alice/Bob sent </a:t>
                      </a:r>
                      <a:r>
                        <a:rPr lang="en-US" sz="2400" i="1" dirty="0" smtClean="0">
                          <a:latin typeface="Lato Heavy" panose="020F0502020204030203" pitchFamily="34" charset="0"/>
                          <a:ea typeface="Lato Heavy" panose="020F0502020204030203" pitchFamily="34" charset="0"/>
                          <a:cs typeface="Lato Heavy" panose="020F0502020204030203" pitchFamily="34" charset="0"/>
                        </a:rPr>
                        <a:t>C</a:t>
                      </a:r>
                      <a:endParaRPr lang="en-US" sz="2400" dirty="0" smtClean="0">
                        <a:latin typeface="Lato Medium" panose="020F0502020204030203" pitchFamily="34" charset="0"/>
                        <a:ea typeface="Lato Medium" panose="020F0502020204030203" pitchFamily="34" charset="0"/>
                        <a:cs typeface="Lato Medium" panose="020F0502020204030203"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r>
                        <a:rPr lang="en-US" sz="3200" dirty="0" smtClean="0">
                          <a:latin typeface="Lato Heavy" panose="020F0502020204030203" pitchFamily="34" charset="0"/>
                          <a:ea typeface="Lato Heavy" panose="020F0502020204030203" pitchFamily="34" charset="0"/>
                          <a:cs typeface="Lato Heavy" panose="020F0502020204030203" pitchFamily="34" charset="0"/>
                        </a:rPr>
                        <a:t>Binding</a:t>
                      </a:r>
                    </a:p>
                    <a:p>
                      <a:r>
                        <a:rPr lang="en-US" sz="2400" dirty="0" smtClean="0">
                          <a:latin typeface="Lato Medium" panose="020F0502020204030203" pitchFamily="34" charset="0"/>
                          <a:ea typeface="Lato Medium" panose="020F0502020204030203" pitchFamily="34" charset="0"/>
                          <a:cs typeface="Lato Medium" panose="020F0502020204030203" pitchFamily="34" charset="0"/>
                        </a:rPr>
                        <a:t>Eve cannot alter </a:t>
                      </a:r>
                      <a:r>
                        <a:rPr lang="en-US" sz="2400" i="1" dirty="0" smtClean="0">
                          <a:latin typeface="Lato Heavy" panose="020F0502020204030203" pitchFamily="34" charset="0"/>
                          <a:ea typeface="Lato Heavy" panose="020F0502020204030203" pitchFamily="34" charset="0"/>
                          <a:cs typeface="Lato Heavy" panose="020F0502020204030203" pitchFamily="34" charset="0"/>
                        </a:rPr>
                        <a:t>M</a:t>
                      </a:r>
                      <a:endParaRPr lang="en-US" sz="2400" dirty="0">
                        <a:latin typeface="Lato Medium" panose="020F0502020204030203" pitchFamily="34" charset="0"/>
                        <a:ea typeface="Lato Medium" panose="020F0502020204030203" pitchFamily="34" charset="0"/>
                        <a:cs typeface="Lato Medium" panose="020F0502020204030203" pitchFamily="34" charset="0"/>
                      </a:endParaRPr>
                    </a:p>
                  </a:txBody>
                  <a:tcPr>
                    <a:lnT w="12700" cap="flat" cmpd="sng" algn="ctr">
                      <a:solidFill>
                        <a:schemeClr val="tx1"/>
                      </a:solidFill>
                      <a:prstDash val="solid"/>
                      <a:round/>
                      <a:headEnd type="none" w="med" len="med"/>
                      <a:tailEnd type="none" w="med" len="med"/>
                    </a:lnT>
                    <a:solidFill>
                      <a:schemeClr val="bg1"/>
                    </a:solidFill>
                  </a:tcPr>
                </a:tc>
              </a:tr>
              <a:tr h="370840">
                <a:tc>
                  <a:txBody>
                    <a:bodyPr/>
                    <a:lstStyle/>
                    <a:p>
                      <a:r>
                        <a:rPr lang="en-US" sz="3200" i="1" dirty="0" smtClean="0">
                          <a:latin typeface="Lato Medium" panose="020F0502020204030203" pitchFamily="34" charset="0"/>
                          <a:ea typeface="Lato Medium" panose="020F0502020204030203" pitchFamily="34" charset="0"/>
                          <a:cs typeface="Lato Medium" panose="020F0502020204030203" pitchFamily="34" charset="0"/>
                        </a:rPr>
                        <a:t>Privacy</a:t>
                      </a:r>
                      <a:endParaRPr lang="en-US" sz="3200" i="1" dirty="0">
                        <a:latin typeface="Lato Medium" panose="020F0502020204030203" pitchFamily="34" charset="0"/>
                        <a:ea typeface="Lato Medium" panose="020F0502020204030203" pitchFamily="34" charset="0"/>
                        <a:cs typeface="Lato Medium" panose="020F0502020204030203" pitchFamily="34" charset="0"/>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r>
                        <a:rPr lang="en-US" sz="3200" dirty="0" smtClean="0">
                          <a:latin typeface="Lato Heavy" panose="020F0502020204030203" pitchFamily="34" charset="0"/>
                          <a:ea typeface="Lato Heavy" panose="020F0502020204030203" pitchFamily="34" charset="0"/>
                          <a:cs typeface="Lato Heavy" panose="020F0502020204030203" pitchFamily="34" charset="0"/>
                        </a:rPr>
                        <a:t>Deniability </a:t>
                      </a:r>
                      <a:r>
                        <a:rPr lang="en-US" sz="3200" i="1" dirty="0" smtClean="0">
                          <a:latin typeface="Lato Heavy" panose="020F0502020204030203" pitchFamily="34" charset="0"/>
                          <a:ea typeface="Lato Heavy" panose="020F0502020204030203" pitchFamily="34" charset="0"/>
                          <a:cs typeface="Lato Heavy" panose="020F0502020204030203" pitchFamily="34" charset="0"/>
                        </a:rPr>
                        <a:t>(optional)</a:t>
                      </a:r>
                    </a:p>
                    <a:p>
                      <a:r>
                        <a:rPr lang="en-US" sz="2400" i="0" dirty="0" smtClean="0">
                          <a:latin typeface="Lato Medium" panose="020F0502020204030203" pitchFamily="34" charset="0"/>
                          <a:ea typeface="Lato Medium" panose="020F0502020204030203" pitchFamily="34" charset="0"/>
                          <a:cs typeface="Lato Medium" panose="020F0502020204030203" pitchFamily="34" charset="0"/>
                        </a:rPr>
                        <a:t>Bob can’t prove Alice said </a:t>
                      </a:r>
                      <a:r>
                        <a:rPr lang="en-US" sz="2400" i="1" dirty="0" smtClean="0">
                          <a:latin typeface="Lato Heavy" panose="020F0502020204030203" pitchFamily="34" charset="0"/>
                          <a:ea typeface="Lato Heavy" panose="020F0502020204030203" pitchFamily="34" charset="0"/>
                          <a:cs typeface="Lato Heavy" panose="020F0502020204030203" pitchFamily="34" charset="0"/>
                        </a:rPr>
                        <a:t>M</a:t>
                      </a:r>
                      <a:endParaRPr lang="en-US" sz="2400" i="1" dirty="0">
                        <a:latin typeface="Lato Heavy" panose="020F0502020204030203" pitchFamily="34" charset="0"/>
                        <a:ea typeface="Lato Heavy" panose="020F0502020204030203" pitchFamily="34" charset="0"/>
                        <a:cs typeface="Lato Heavy" panose="020F0502020204030203" pitchFamily="34" charset="0"/>
                      </a:endParaRPr>
                    </a:p>
                  </a:txBody>
                  <a:tcPr>
                    <a:lnL w="12700" cap="flat" cmpd="sng" algn="ctr">
                      <a:solidFill>
                        <a:schemeClr val="tx1"/>
                      </a:solidFill>
                      <a:prstDash val="solid"/>
                      <a:round/>
                      <a:headEnd type="none" w="med" len="med"/>
                      <a:tailEnd type="none" w="med" len="med"/>
                    </a:lnL>
                    <a:solidFill>
                      <a:schemeClr val="bg1"/>
                    </a:solidFill>
                  </a:tcPr>
                </a:tc>
                <a:tc>
                  <a:txBody>
                    <a:bodyPr/>
                    <a:lstStyle/>
                    <a:p>
                      <a:r>
                        <a:rPr lang="en-US" sz="3200" dirty="0" smtClean="0">
                          <a:solidFill>
                            <a:schemeClr val="tx1"/>
                          </a:solidFill>
                          <a:latin typeface="Lato Heavy" panose="020F0502020204030203" pitchFamily="34" charset="0"/>
                          <a:ea typeface="Lato Heavy" panose="020F0502020204030203" pitchFamily="34" charset="0"/>
                          <a:cs typeface="Lato Heavy" panose="020F0502020204030203" pitchFamily="34" charset="0"/>
                        </a:rPr>
                        <a:t>Confidentiality</a:t>
                      </a:r>
                    </a:p>
                    <a:p>
                      <a:r>
                        <a:rPr lang="en-US" sz="2400" dirty="0" smtClean="0">
                          <a:solidFill>
                            <a:schemeClr val="tx1"/>
                          </a:solidFill>
                          <a:latin typeface="Lato Medium" panose="020F0502020204030203" pitchFamily="34" charset="0"/>
                          <a:ea typeface="Lato Medium" panose="020F0502020204030203" pitchFamily="34" charset="0"/>
                          <a:cs typeface="Lato Medium" panose="020F0502020204030203" pitchFamily="34" charset="0"/>
                        </a:rPr>
                        <a:t>Eve cannot learn </a:t>
                      </a:r>
                      <a:r>
                        <a:rPr lang="en-US" sz="2400" i="1" dirty="0" smtClean="0">
                          <a:solidFill>
                            <a:schemeClr val="tx1"/>
                          </a:solidFill>
                          <a:latin typeface="Lato Heavy" panose="020F0502020204030203" pitchFamily="34" charset="0"/>
                          <a:ea typeface="Lato Heavy" panose="020F0502020204030203" pitchFamily="34" charset="0"/>
                          <a:cs typeface="Lato Heavy" panose="020F0502020204030203" pitchFamily="34" charset="0"/>
                        </a:rPr>
                        <a:t>M</a:t>
                      </a:r>
                      <a:endParaRPr lang="en-US" sz="3200" dirty="0">
                        <a:solidFill>
                          <a:schemeClr val="tx1"/>
                        </a:solidFill>
                        <a:latin typeface="Lato Medium" panose="020F0502020204030203" pitchFamily="34" charset="0"/>
                        <a:ea typeface="Lato Medium" panose="020F0502020204030203" pitchFamily="34" charset="0"/>
                        <a:cs typeface="Lato Medium" panose="020F0502020204030203" pitchFamily="34" charset="0"/>
                      </a:endParaRPr>
                    </a:p>
                  </a:txBody>
                  <a:tcPr>
                    <a:solidFill>
                      <a:schemeClr val="bg1"/>
                    </a:solidFill>
                  </a:tcPr>
                </a:tc>
              </a:tr>
            </a:tbl>
          </a:graphicData>
        </a:graphic>
      </p:graphicFrame>
    </p:spTree>
    <p:extLst>
      <p:ext uri="{BB962C8B-B14F-4D97-AF65-F5344CB8AC3E}">
        <p14:creationId xmlns:p14="http://schemas.microsoft.com/office/powerpoint/2010/main" val="1040525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3352799" y="2944678"/>
            <a:ext cx="5486401" cy="3688874"/>
            <a:chOff x="3352799" y="2944678"/>
            <a:chExt cx="5486401" cy="3688874"/>
          </a:xfrm>
        </p:grpSpPr>
        <p:sp>
          <p:nvSpPr>
            <p:cNvPr id="31" name="Right Arrow 30"/>
            <p:cNvSpPr/>
            <p:nvPr/>
          </p:nvSpPr>
          <p:spPr>
            <a:xfrm>
              <a:off x="3352799" y="2944678"/>
              <a:ext cx="5486401" cy="734877"/>
            </a:xfrm>
            <a:prstGeom prst="rightArrow">
              <a:avLst>
                <a:gd name="adj1" fmla="val 63826"/>
                <a:gd name="adj2" fmla="val 5000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2" name="Right Arrow 31"/>
            <p:cNvSpPr/>
            <p:nvPr/>
          </p:nvSpPr>
          <p:spPr>
            <a:xfrm rot="5400000">
              <a:off x="5530612" y="3803124"/>
              <a:ext cx="1130777" cy="650929"/>
            </a:xfrm>
            <a:prstGeom prst="rightArrow">
              <a:avLst>
                <a:gd name="adj1" fmla="val 50000"/>
                <a:gd name="adj2" fmla="val 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pic>
          <p:nvPicPr>
            <p:cNvPr id="33" name="Picture 3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4399" y="3890352"/>
              <a:ext cx="2743200" cy="2743200"/>
            </a:xfrm>
            <a:prstGeom prst="rect">
              <a:avLst/>
            </a:prstGeom>
          </p:spPr>
        </p:pic>
      </p:grpSp>
      <p:pic>
        <p:nvPicPr>
          <p:cNvPr id="26" name="Picture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39200" y="1982492"/>
            <a:ext cx="2743200" cy="2743200"/>
          </a:xfrm>
          <a:prstGeom prst="rect">
            <a:avLst/>
          </a:prstGeom>
        </p:spPr>
      </p:pic>
      <p:sp>
        <p:nvSpPr>
          <p:cNvPr id="2" name="Title 1"/>
          <p:cNvSpPr>
            <a:spLocks noGrp="1"/>
          </p:cNvSpPr>
          <p:nvPr>
            <p:ph type="title"/>
          </p:nvPr>
        </p:nvSpPr>
        <p:spPr/>
        <p:txBody>
          <a:bodyPr/>
          <a:lstStyle/>
          <a:p>
            <a:r>
              <a:rPr lang="en-US" dirty="0" smtClean="0"/>
              <a:t>Overview: Message authenticity</a:t>
            </a:r>
            <a:endParaRPr lang="en-US" dirty="0"/>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39200" y="1982492"/>
            <a:ext cx="2743200" cy="27432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599" y="1982491"/>
            <a:ext cx="2743200" cy="2743200"/>
          </a:xfrm>
          <a:prstGeom prst="rect">
            <a:avLst/>
          </a:prstGeom>
        </p:spPr>
      </p:pic>
      <p:sp>
        <p:nvSpPr>
          <p:cNvPr id="9" name="TextBox 8"/>
          <p:cNvSpPr txBox="1"/>
          <p:nvPr/>
        </p:nvSpPr>
        <p:spPr>
          <a:xfrm>
            <a:off x="697761" y="4693115"/>
            <a:ext cx="2566871" cy="954107"/>
          </a:xfrm>
          <a:prstGeom prst="rect">
            <a:avLst/>
          </a:prstGeom>
          <a:noFill/>
        </p:spPr>
        <p:txBody>
          <a:bodyPr wrap="square" rtlCol="0">
            <a:spAutoFit/>
          </a:bodyPr>
          <a:lstStyle/>
          <a:p>
            <a:pPr algn="ctr"/>
            <a:r>
              <a:rPr lang="en-US" sz="2800" dirty="0" smtClean="0">
                <a:latin typeface="Lato Medium" panose="020F0502020204030203" pitchFamily="34" charset="0"/>
                <a:ea typeface="Lato Medium" panose="020F0502020204030203" pitchFamily="34" charset="0"/>
                <a:cs typeface="Lato Medium" panose="020F0502020204030203" pitchFamily="34" charset="0"/>
              </a:rPr>
              <a:t>authenticated message </a:t>
            </a:r>
            <a:r>
              <a:rPr lang="en-US" sz="2800" i="1" dirty="0" smtClean="0">
                <a:latin typeface="Lato Heavy" panose="020F0502020204030203" pitchFamily="34" charset="0"/>
                <a:ea typeface="Lato Heavy" panose="020F0502020204030203" pitchFamily="34" charset="0"/>
                <a:cs typeface="Lato Heavy" panose="020F0502020204030203" pitchFamily="34" charset="0"/>
              </a:rPr>
              <a:t>A</a:t>
            </a:r>
            <a:endParaRPr lang="en-US" sz="2800" i="1" dirty="0">
              <a:latin typeface="Lato Heavy" panose="020F0502020204030203" pitchFamily="34" charset="0"/>
              <a:ea typeface="Lato Heavy" panose="020F0502020204030203" pitchFamily="34" charset="0"/>
              <a:cs typeface="Lato Heavy" panose="020F0502020204030203" pitchFamily="34" charset="0"/>
            </a:endParaRPr>
          </a:p>
        </p:txBody>
      </p:sp>
      <p:sp>
        <p:nvSpPr>
          <p:cNvPr id="15" name="TextBox 14"/>
          <p:cNvSpPr txBox="1"/>
          <p:nvPr/>
        </p:nvSpPr>
        <p:spPr>
          <a:xfrm>
            <a:off x="7275218" y="5711666"/>
            <a:ext cx="3802644" cy="954107"/>
          </a:xfrm>
          <a:prstGeom prst="rect">
            <a:avLst/>
          </a:prstGeom>
          <a:noFill/>
        </p:spPr>
        <p:txBody>
          <a:bodyPr wrap="none" rtlCol="0">
            <a:spAutoFit/>
          </a:bodyPr>
          <a:lstStyle/>
          <a:p>
            <a:r>
              <a:rPr lang="en-US" sz="2800" dirty="0" smtClean="0">
                <a:solidFill>
                  <a:srgbClr val="C00000"/>
                </a:solidFill>
                <a:latin typeface="Lato Heavy" panose="020F0502020204030203" pitchFamily="34" charset="0"/>
                <a:ea typeface="Lato Heavy" panose="020F0502020204030203" pitchFamily="34" charset="0"/>
                <a:cs typeface="Lato Heavy" panose="020F0502020204030203" pitchFamily="34" charset="0"/>
              </a:rPr>
              <a:t>forge?</a:t>
            </a:r>
          </a:p>
          <a:p>
            <a:r>
              <a:rPr lang="en-US" sz="2800" dirty="0" smtClean="0">
                <a:solidFill>
                  <a:srgbClr val="C00000"/>
                </a:solidFill>
                <a:ea typeface="Lato Medium" panose="020F0502020204030203" pitchFamily="34" charset="0"/>
                <a:cs typeface="Lato Medium" panose="020F0502020204030203" pitchFamily="34" charset="0"/>
              </a:rPr>
              <a:t>(make a valid </a:t>
            </a:r>
            <a:r>
              <a:rPr lang="en-US" sz="2800" i="1" dirty="0" smtClean="0">
                <a:solidFill>
                  <a:srgbClr val="C00000"/>
                </a:solidFill>
                <a:latin typeface="Lato Heavy" panose="020F0502020204030203" pitchFamily="34" charset="0"/>
                <a:ea typeface="Lato Heavy" panose="020F0502020204030203" pitchFamily="34" charset="0"/>
                <a:cs typeface="Lato Heavy" panose="020F0502020204030203" pitchFamily="34" charset="0"/>
              </a:rPr>
              <a:t>A</a:t>
            </a:r>
            <a:r>
              <a:rPr lang="en-US" sz="2800" dirty="0" smtClean="0">
                <a:solidFill>
                  <a:srgbClr val="C00000"/>
                </a:solidFill>
                <a:latin typeface="Lato Heavy" panose="020F0502020204030203" pitchFamily="34" charset="0"/>
                <a:ea typeface="Lato Heavy" panose="020F0502020204030203" pitchFamily="34" charset="0"/>
                <a:cs typeface="Lato Heavy" panose="020F0502020204030203" pitchFamily="34" charset="0"/>
              </a:rPr>
              <a:t>, </a:t>
            </a:r>
            <a:r>
              <a:rPr lang="en-US" sz="2800" i="1" dirty="0" smtClean="0">
                <a:solidFill>
                  <a:srgbClr val="C00000"/>
                </a:solidFill>
                <a:latin typeface="Lato Heavy" panose="020F0502020204030203" pitchFamily="34" charset="0"/>
                <a:ea typeface="Lato Heavy" panose="020F0502020204030203" pitchFamily="34" charset="0"/>
                <a:cs typeface="Lato Heavy" panose="020F0502020204030203" pitchFamily="34" charset="0"/>
              </a:rPr>
              <a:t>T</a:t>
            </a:r>
            <a:r>
              <a:rPr lang="en-US" sz="2800" dirty="0" smtClean="0">
                <a:solidFill>
                  <a:srgbClr val="C00000"/>
                </a:solidFill>
                <a:ea typeface="Lato Medium" panose="020F0502020204030203" pitchFamily="34" charset="0"/>
                <a:cs typeface="Lato Medium" panose="020F0502020204030203" pitchFamily="34" charset="0"/>
              </a:rPr>
              <a:t> pair)</a:t>
            </a:r>
            <a:endParaRPr lang="en-US" sz="2800" dirty="0">
              <a:solidFill>
                <a:srgbClr val="C00000"/>
              </a:solidFill>
              <a:ea typeface="Lato Medium" panose="020F0502020204030203" pitchFamily="34" charset="0"/>
              <a:cs typeface="Lato Medium" panose="020F0502020204030203" pitchFamily="34" charset="0"/>
            </a:endParaRPr>
          </a:p>
        </p:txBody>
      </p:sp>
      <p:sp>
        <p:nvSpPr>
          <p:cNvPr id="16" name="TextBox 15"/>
          <p:cNvSpPr txBox="1"/>
          <p:nvPr/>
        </p:nvSpPr>
        <p:spPr>
          <a:xfrm>
            <a:off x="1445634" y="1459271"/>
            <a:ext cx="1071127" cy="523220"/>
          </a:xfrm>
          <a:prstGeom prst="rect">
            <a:avLst/>
          </a:prstGeom>
          <a:noFill/>
        </p:spPr>
        <p:txBody>
          <a:bodyPr wrap="none" rtlCol="0">
            <a:spAutoFit/>
          </a:bodyPr>
          <a:lstStyle/>
          <a:p>
            <a:pPr algn="ctr"/>
            <a:r>
              <a:rPr lang="en-US" sz="2800" dirty="0" smtClean="0">
                <a:latin typeface="Lato Medium" panose="020F0502020204030203" pitchFamily="34" charset="0"/>
                <a:ea typeface="Lato Medium" panose="020F0502020204030203" pitchFamily="34" charset="0"/>
                <a:cs typeface="Lato Medium" panose="020F0502020204030203" pitchFamily="34" charset="0"/>
              </a:rPr>
              <a:t>key </a:t>
            </a:r>
            <a:r>
              <a:rPr lang="en-US" sz="2800" i="1" dirty="0" smtClean="0">
                <a:solidFill>
                  <a:schemeClr val="accent2"/>
                </a:solidFill>
                <a:latin typeface="Lato Heavy" panose="020F0502020204030203" pitchFamily="34" charset="0"/>
                <a:ea typeface="Lato Heavy" panose="020F0502020204030203" pitchFamily="34" charset="0"/>
                <a:cs typeface="Lato Heavy" panose="020F0502020204030203" pitchFamily="34" charset="0"/>
              </a:rPr>
              <a:t>K</a:t>
            </a:r>
            <a:endParaRPr lang="en-US" sz="2800" i="1" dirty="0">
              <a:solidFill>
                <a:schemeClr val="accent2"/>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17" name="TextBox 16"/>
          <p:cNvSpPr txBox="1"/>
          <p:nvPr/>
        </p:nvSpPr>
        <p:spPr>
          <a:xfrm>
            <a:off x="9675235" y="1458797"/>
            <a:ext cx="1071127" cy="523220"/>
          </a:xfrm>
          <a:prstGeom prst="rect">
            <a:avLst/>
          </a:prstGeom>
          <a:noFill/>
        </p:spPr>
        <p:txBody>
          <a:bodyPr wrap="none" rtlCol="0">
            <a:spAutoFit/>
          </a:bodyPr>
          <a:lstStyle/>
          <a:p>
            <a:pPr algn="ctr"/>
            <a:r>
              <a:rPr lang="en-US" sz="2800" dirty="0" smtClean="0">
                <a:latin typeface="Lato Medium" panose="020F0502020204030203" pitchFamily="34" charset="0"/>
                <a:ea typeface="Lato Medium" panose="020F0502020204030203" pitchFamily="34" charset="0"/>
                <a:cs typeface="Lato Medium" panose="020F0502020204030203" pitchFamily="34" charset="0"/>
              </a:rPr>
              <a:t>key </a:t>
            </a:r>
            <a:r>
              <a:rPr lang="en-US" sz="2800" i="1" dirty="0" smtClean="0">
                <a:solidFill>
                  <a:schemeClr val="accent2"/>
                </a:solidFill>
                <a:latin typeface="Lato Heavy" panose="020F0502020204030203" pitchFamily="34" charset="0"/>
                <a:ea typeface="Lato Heavy" panose="020F0502020204030203" pitchFamily="34" charset="0"/>
                <a:cs typeface="Lato Heavy" panose="020F0502020204030203" pitchFamily="34" charset="0"/>
              </a:rPr>
              <a:t>K</a:t>
            </a:r>
            <a:endParaRPr lang="en-US" sz="2800" i="1" dirty="0">
              <a:solidFill>
                <a:schemeClr val="accent2"/>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28" name="TextBox 27"/>
          <p:cNvSpPr txBox="1"/>
          <p:nvPr/>
        </p:nvSpPr>
        <p:spPr>
          <a:xfrm>
            <a:off x="3397074" y="3048448"/>
            <a:ext cx="5187639" cy="523220"/>
          </a:xfrm>
          <a:prstGeom prst="rect">
            <a:avLst/>
          </a:prstGeom>
          <a:noFill/>
        </p:spPr>
        <p:txBody>
          <a:bodyPr wrap="none" rtlCol="0">
            <a:spAutoFit/>
          </a:bodyPr>
          <a:lstStyle/>
          <a:p>
            <a:r>
              <a:rPr lang="en-US" sz="2800" dirty="0" smtClean="0">
                <a:latin typeface="Lato Medium" panose="020F0502020204030203" pitchFamily="34" charset="0"/>
                <a:ea typeface="Lato Medium" panose="020F0502020204030203" pitchFamily="34" charset="0"/>
                <a:cs typeface="Lato Medium" panose="020F0502020204030203" pitchFamily="34" charset="0"/>
              </a:rPr>
              <a:t>send </a:t>
            </a:r>
            <a:r>
              <a:rPr lang="en-US" sz="2800" i="1" dirty="0" smtClean="0">
                <a:latin typeface="Lato Heavy" panose="020F0502020204030203" pitchFamily="34" charset="0"/>
                <a:ea typeface="Lato Heavy" panose="020F0502020204030203" pitchFamily="34" charset="0"/>
                <a:cs typeface="Lato Heavy" panose="020F0502020204030203" pitchFamily="34" charset="0"/>
              </a:rPr>
              <a:t>A </a:t>
            </a:r>
            <a:r>
              <a:rPr lang="en-US" sz="2800" dirty="0" smtClean="0">
                <a:latin typeface="Lato Medium" panose="020F0502020204030203" pitchFamily="34" charset="0"/>
                <a:ea typeface="Lato Medium" panose="020F0502020204030203" pitchFamily="34" charset="0"/>
                <a:cs typeface="Lato Medium" panose="020F0502020204030203" pitchFamily="34" charset="0"/>
              </a:rPr>
              <a:t>+ signature </a:t>
            </a:r>
            <a:r>
              <a:rPr lang="en-US" sz="2800" i="1" dirty="0" smtClean="0">
                <a:latin typeface="Lato Heavy" panose="020F0502020204030203" pitchFamily="34" charset="0"/>
                <a:ea typeface="Lato Heavy" panose="020F0502020204030203" pitchFamily="34" charset="0"/>
                <a:cs typeface="Lato Heavy" panose="020F0502020204030203" pitchFamily="34" charset="0"/>
              </a:rPr>
              <a:t>T </a:t>
            </a:r>
            <a:r>
              <a:rPr lang="en-US" sz="2800" dirty="0" smtClean="0">
                <a:latin typeface="Lato Heavy" panose="020F0502020204030203" pitchFamily="34" charset="0"/>
                <a:ea typeface="Lato Heavy" panose="020F0502020204030203" pitchFamily="34" charset="0"/>
                <a:cs typeface="Lato Heavy" panose="020F0502020204030203" pitchFamily="34" charset="0"/>
              </a:rPr>
              <a:t>=</a:t>
            </a:r>
            <a:r>
              <a:rPr lang="en-US" sz="2800" i="1" dirty="0" smtClean="0">
                <a:latin typeface="Lato Heavy" panose="020F0502020204030203" pitchFamily="34" charset="0"/>
                <a:ea typeface="Lato Heavy" panose="020F0502020204030203" pitchFamily="34" charset="0"/>
                <a:cs typeface="Lato Heavy" panose="020F0502020204030203" pitchFamily="34" charset="0"/>
              </a:rPr>
              <a:t> </a:t>
            </a:r>
            <a:r>
              <a:rPr lang="en-US" sz="2800" dirty="0" smtClean="0">
                <a:latin typeface="Lato Heavy" panose="020F0502020204030203" pitchFamily="34" charset="0"/>
                <a:ea typeface="Lato Heavy" panose="020F0502020204030203" pitchFamily="34" charset="0"/>
                <a:cs typeface="Lato Heavy" panose="020F0502020204030203" pitchFamily="34" charset="0"/>
              </a:rPr>
              <a:t>MAC</a:t>
            </a:r>
            <a:r>
              <a:rPr lang="en-US" sz="2800" i="1" baseline="-25000" dirty="0" smtClean="0">
                <a:solidFill>
                  <a:schemeClr val="accent2"/>
                </a:solidFill>
                <a:latin typeface="Lato Heavy" panose="020F0502020204030203" pitchFamily="34" charset="0"/>
                <a:ea typeface="Lato Heavy" panose="020F0502020204030203" pitchFamily="34" charset="0"/>
                <a:cs typeface="Lato Heavy" panose="020F0502020204030203" pitchFamily="34" charset="0"/>
              </a:rPr>
              <a:t>K</a:t>
            </a:r>
            <a:r>
              <a:rPr lang="en-US" sz="2800" dirty="0" smtClean="0">
                <a:latin typeface="Lato Heavy" panose="020F0502020204030203" pitchFamily="34" charset="0"/>
                <a:ea typeface="Lato Heavy" panose="020F0502020204030203" pitchFamily="34" charset="0"/>
                <a:cs typeface="Lato Heavy" panose="020F0502020204030203" pitchFamily="34" charset="0"/>
              </a:rPr>
              <a:t>(</a:t>
            </a:r>
            <a:r>
              <a:rPr lang="en-US" sz="2800" i="1" dirty="0" smtClean="0">
                <a:latin typeface="Lato Heavy" panose="020F0502020204030203" pitchFamily="34" charset="0"/>
                <a:ea typeface="Lato Heavy" panose="020F0502020204030203" pitchFamily="34" charset="0"/>
                <a:cs typeface="Lato Heavy" panose="020F0502020204030203" pitchFamily="34" charset="0"/>
              </a:rPr>
              <a:t>A</a:t>
            </a:r>
            <a:r>
              <a:rPr lang="en-US" sz="2800" dirty="0" smtClean="0">
                <a:latin typeface="Lato Heavy" panose="020F0502020204030203" pitchFamily="34" charset="0"/>
                <a:ea typeface="Lato Heavy" panose="020F0502020204030203" pitchFamily="34" charset="0"/>
                <a:cs typeface="Lato Heavy" panose="020F0502020204030203" pitchFamily="34" charset="0"/>
              </a:rPr>
              <a:t>)</a:t>
            </a:r>
            <a:endParaRPr lang="en-US" sz="2800" dirty="0">
              <a:latin typeface="Lato Heavy" panose="020F0502020204030203" pitchFamily="34" charset="0"/>
              <a:ea typeface="Lato Heavy" panose="020F0502020204030203" pitchFamily="34" charset="0"/>
              <a:cs typeface="Lato Heavy" panose="020F0502020204030203" pitchFamily="34" charset="0"/>
            </a:endParaRPr>
          </a:p>
        </p:txBody>
      </p:sp>
      <p:sp>
        <p:nvSpPr>
          <p:cNvPr id="29" name="TextBox 28"/>
          <p:cNvSpPr txBox="1"/>
          <p:nvPr/>
        </p:nvSpPr>
        <p:spPr>
          <a:xfrm>
            <a:off x="8459357" y="4693115"/>
            <a:ext cx="3502882" cy="523220"/>
          </a:xfrm>
          <a:prstGeom prst="rect">
            <a:avLst/>
          </a:prstGeom>
          <a:noFill/>
        </p:spPr>
        <p:txBody>
          <a:bodyPr wrap="none" rtlCol="0">
            <a:spAutoFit/>
          </a:bodyPr>
          <a:lstStyle/>
          <a:p>
            <a:r>
              <a:rPr lang="en-US" sz="2800" dirty="0" smtClean="0">
                <a:latin typeface="Lato Medium" panose="020F0502020204030203" pitchFamily="34" charset="0"/>
                <a:ea typeface="Lato Medium" panose="020F0502020204030203" pitchFamily="34" charset="0"/>
                <a:cs typeface="Lato Medium" panose="020F0502020204030203" pitchFamily="34" charset="0"/>
              </a:rPr>
              <a:t>validate </a:t>
            </a:r>
            <a:r>
              <a:rPr lang="en-US" sz="2800" i="1" dirty="0">
                <a:latin typeface="Lato Heavy" panose="020F0502020204030203" pitchFamily="34" charset="0"/>
                <a:ea typeface="Lato Heavy" panose="020F0502020204030203" pitchFamily="34" charset="0"/>
                <a:cs typeface="Lato Heavy" panose="020F0502020204030203" pitchFamily="34" charset="0"/>
              </a:rPr>
              <a:t>T </a:t>
            </a:r>
            <a:r>
              <a:rPr lang="en-US" sz="2800" dirty="0">
                <a:latin typeface="Lato Heavy" panose="020F0502020204030203" pitchFamily="34" charset="0"/>
                <a:ea typeface="Lato Heavy" panose="020F0502020204030203" pitchFamily="34" charset="0"/>
                <a:cs typeface="Lato Heavy" panose="020F0502020204030203" pitchFamily="34" charset="0"/>
              </a:rPr>
              <a:t>=</a:t>
            </a:r>
            <a:r>
              <a:rPr lang="en-US" sz="2800" i="1" dirty="0">
                <a:latin typeface="Lato Heavy" panose="020F0502020204030203" pitchFamily="34" charset="0"/>
                <a:ea typeface="Lato Heavy" panose="020F0502020204030203" pitchFamily="34" charset="0"/>
                <a:cs typeface="Lato Heavy" panose="020F0502020204030203" pitchFamily="34" charset="0"/>
              </a:rPr>
              <a:t> </a:t>
            </a:r>
            <a:r>
              <a:rPr lang="en-US" sz="2800" dirty="0">
                <a:latin typeface="Lato Heavy" panose="020F0502020204030203" pitchFamily="34" charset="0"/>
                <a:ea typeface="Lato Heavy" panose="020F0502020204030203" pitchFamily="34" charset="0"/>
                <a:cs typeface="Lato Heavy" panose="020F0502020204030203" pitchFamily="34" charset="0"/>
              </a:rPr>
              <a:t>MAC</a:t>
            </a:r>
            <a:r>
              <a:rPr lang="en-US" sz="2800" i="1" baseline="-25000" dirty="0">
                <a:solidFill>
                  <a:schemeClr val="accent2"/>
                </a:solidFill>
                <a:latin typeface="Lato Heavy" panose="020F0502020204030203" pitchFamily="34" charset="0"/>
                <a:ea typeface="Lato Heavy" panose="020F0502020204030203" pitchFamily="34" charset="0"/>
                <a:cs typeface="Lato Heavy" panose="020F0502020204030203" pitchFamily="34" charset="0"/>
              </a:rPr>
              <a:t>K</a:t>
            </a:r>
            <a:r>
              <a:rPr lang="en-US" sz="2800" dirty="0">
                <a:latin typeface="Lato Heavy" panose="020F0502020204030203" pitchFamily="34" charset="0"/>
                <a:ea typeface="Lato Heavy" panose="020F0502020204030203" pitchFamily="34" charset="0"/>
                <a:cs typeface="Lato Heavy" panose="020F0502020204030203" pitchFamily="34" charset="0"/>
              </a:rPr>
              <a:t>(</a:t>
            </a:r>
            <a:r>
              <a:rPr lang="en-US" sz="2800" i="1" dirty="0">
                <a:latin typeface="Lato Heavy" panose="020F0502020204030203" pitchFamily="34" charset="0"/>
                <a:ea typeface="Lato Heavy" panose="020F0502020204030203" pitchFamily="34" charset="0"/>
                <a:cs typeface="Lato Heavy" panose="020F0502020204030203" pitchFamily="34" charset="0"/>
              </a:rPr>
              <a:t>A</a:t>
            </a:r>
            <a:r>
              <a:rPr lang="en-US" sz="2800" dirty="0">
                <a:latin typeface="Lato Heavy" panose="020F0502020204030203" pitchFamily="34" charset="0"/>
                <a:ea typeface="Lato Heavy" panose="020F0502020204030203" pitchFamily="34" charset="0"/>
                <a:cs typeface="Lato Heavy" panose="020F0502020204030203" pitchFamily="34" charset="0"/>
              </a:rPr>
              <a:t>)</a:t>
            </a:r>
          </a:p>
        </p:txBody>
      </p:sp>
      <p:sp>
        <p:nvSpPr>
          <p:cNvPr id="3" name="TextBox 2"/>
          <p:cNvSpPr txBox="1"/>
          <p:nvPr/>
        </p:nvSpPr>
        <p:spPr>
          <a:xfrm>
            <a:off x="3704961" y="1391527"/>
            <a:ext cx="4782078" cy="584775"/>
          </a:xfrm>
          <a:prstGeom prst="rect">
            <a:avLst/>
          </a:prstGeom>
          <a:noFill/>
        </p:spPr>
        <p:txBody>
          <a:bodyPr wrap="none" rtlCol="0">
            <a:spAutoFit/>
          </a:bodyPr>
          <a:lstStyle/>
          <a:p>
            <a:r>
              <a:rPr lang="en-US" sz="3200" i="1" dirty="0" smtClean="0">
                <a:solidFill>
                  <a:schemeClr val="accent1"/>
                </a:solidFill>
                <a:latin typeface="Lato Semibold" panose="020F0502020204030203" pitchFamily="34" charset="0"/>
                <a:ea typeface="Lato Semibold" panose="020F0502020204030203" pitchFamily="34" charset="0"/>
                <a:cs typeface="Lato Semibold" panose="020F0502020204030203" pitchFamily="34" charset="0"/>
              </a:rPr>
              <a:t>subject to birthday bound?</a:t>
            </a:r>
            <a:endParaRPr lang="en-US" sz="3200" i="1" dirty="0">
              <a:solidFill>
                <a:schemeClr val="accent1"/>
              </a:solidFill>
              <a:latin typeface="Lato Semibold" panose="020F0502020204030203" pitchFamily="34" charset="0"/>
              <a:ea typeface="Lato Semibold" panose="020F0502020204030203" pitchFamily="34" charset="0"/>
              <a:cs typeface="Lato Semibold" panose="020F0502020204030203" pitchFamily="34" charset="0"/>
            </a:endParaRPr>
          </a:p>
        </p:txBody>
      </p:sp>
    </p:spTree>
    <p:extLst>
      <p:ext uri="{BB962C8B-B14F-4D97-AF65-F5344CB8AC3E}">
        <p14:creationId xmlns:p14="http://schemas.microsoft.com/office/powerpoint/2010/main" val="1941328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wipe(left)">
                                      <p:cBhvr>
                                        <p:cTn id="10" dur="500"/>
                                        <p:tgtEl>
                                          <p:spTgt spid="28"/>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left)">
                                      <p:cBhvr>
                                        <p:cTn id="13" dur="500"/>
                                        <p:tgtEl>
                                          <p:spTgt spid="29"/>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8" grpId="0"/>
      <p:bldP spid="29" grpId="0"/>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3352799" y="2944678"/>
            <a:ext cx="5486401" cy="3688874"/>
            <a:chOff x="3352799" y="2944678"/>
            <a:chExt cx="5486401" cy="3688874"/>
          </a:xfrm>
        </p:grpSpPr>
        <p:sp>
          <p:nvSpPr>
            <p:cNvPr id="31" name="Right Arrow 30"/>
            <p:cNvSpPr/>
            <p:nvPr/>
          </p:nvSpPr>
          <p:spPr>
            <a:xfrm>
              <a:off x="3352799" y="2944678"/>
              <a:ext cx="5486401" cy="734877"/>
            </a:xfrm>
            <a:prstGeom prst="rightArrow">
              <a:avLst>
                <a:gd name="adj1" fmla="val 63826"/>
                <a:gd name="adj2" fmla="val 5000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2" name="Right Arrow 31"/>
            <p:cNvSpPr/>
            <p:nvPr/>
          </p:nvSpPr>
          <p:spPr>
            <a:xfrm rot="5400000">
              <a:off x="5530612" y="3803124"/>
              <a:ext cx="1130777" cy="650929"/>
            </a:xfrm>
            <a:prstGeom prst="rightArrow">
              <a:avLst>
                <a:gd name="adj1" fmla="val 50000"/>
                <a:gd name="adj2" fmla="val 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pic>
          <p:nvPicPr>
            <p:cNvPr id="33" name="Picture 3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4399" y="3890352"/>
              <a:ext cx="2743200" cy="2743200"/>
            </a:xfrm>
            <a:prstGeom prst="rect">
              <a:avLst/>
            </a:prstGeom>
          </p:spPr>
        </p:pic>
      </p:grpSp>
      <p:pic>
        <p:nvPicPr>
          <p:cNvPr id="26" name="Picture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39200" y="1982492"/>
            <a:ext cx="2743200" cy="2743200"/>
          </a:xfrm>
          <a:prstGeom prst="rect">
            <a:avLst/>
          </a:prstGeom>
        </p:spPr>
      </p:pic>
      <p:sp>
        <p:nvSpPr>
          <p:cNvPr id="2" name="Title 1"/>
          <p:cNvSpPr>
            <a:spLocks noGrp="1"/>
          </p:cNvSpPr>
          <p:nvPr>
            <p:ph type="title"/>
          </p:nvPr>
        </p:nvSpPr>
        <p:spPr/>
        <p:txBody>
          <a:bodyPr/>
          <a:lstStyle/>
          <a:p>
            <a:r>
              <a:rPr lang="en-US" dirty="0" smtClean="0"/>
              <a:t>Overview: Authenticated encryption</a:t>
            </a:r>
            <a:endParaRPr lang="en-US" dirty="0"/>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39200" y="1982492"/>
            <a:ext cx="2743200" cy="27432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599" y="1982491"/>
            <a:ext cx="2743200" cy="2743200"/>
          </a:xfrm>
          <a:prstGeom prst="rect">
            <a:avLst/>
          </a:prstGeom>
        </p:spPr>
      </p:pic>
      <p:sp>
        <p:nvSpPr>
          <p:cNvPr id="9" name="TextBox 8"/>
          <p:cNvSpPr txBox="1"/>
          <p:nvPr/>
        </p:nvSpPr>
        <p:spPr>
          <a:xfrm>
            <a:off x="631545" y="4693115"/>
            <a:ext cx="2699308" cy="954107"/>
          </a:xfrm>
          <a:prstGeom prst="rect">
            <a:avLst/>
          </a:prstGeom>
          <a:noFill/>
        </p:spPr>
        <p:txBody>
          <a:bodyPr wrap="square" rtlCol="0">
            <a:spAutoFit/>
          </a:bodyPr>
          <a:lstStyle/>
          <a:p>
            <a:pPr algn="ctr"/>
            <a:r>
              <a:rPr lang="en-US" sz="2800" dirty="0" smtClean="0">
                <a:latin typeface="Lato Medium" panose="020F0502020204030203" pitchFamily="34" charset="0"/>
                <a:ea typeface="Lato Medium" panose="020F0502020204030203" pitchFamily="34" charset="0"/>
                <a:cs typeface="Lato Medium" panose="020F0502020204030203" pitchFamily="34" charset="0"/>
              </a:rPr>
              <a:t>private data </a:t>
            </a:r>
            <a:r>
              <a:rPr lang="en-US" sz="2800" i="1" dirty="0" smtClean="0">
                <a:latin typeface="Lato Heavy" panose="020F0502020204030203" pitchFamily="34" charset="0"/>
                <a:ea typeface="Lato Heavy" panose="020F0502020204030203" pitchFamily="34" charset="0"/>
                <a:cs typeface="Lato Heavy" panose="020F0502020204030203" pitchFamily="34" charset="0"/>
              </a:rPr>
              <a:t>P</a:t>
            </a:r>
            <a:r>
              <a:rPr lang="en-US" sz="2800" dirty="0" smtClean="0">
                <a:latin typeface="Lato Medium" panose="020F0502020204030203" pitchFamily="34" charset="0"/>
                <a:ea typeface="Lato Medium" panose="020F0502020204030203" pitchFamily="34" charset="0"/>
                <a:cs typeface="Lato Medium" panose="020F0502020204030203" pitchFamily="34" charset="0"/>
              </a:rPr>
              <a:t>,</a:t>
            </a:r>
          </a:p>
          <a:p>
            <a:pPr algn="ctr"/>
            <a:r>
              <a:rPr lang="en-US" sz="2800" dirty="0" smtClean="0">
                <a:latin typeface="Lato Medium" panose="020F0502020204030203" pitchFamily="34" charset="0"/>
                <a:ea typeface="Lato Medium" panose="020F0502020204030203" pitchFamily="34" charset="0"/>
                <a:cs typeface="Lato Medium" panose="020F0502020204030203" pitchFamily="34" charset="0"/>
              </a:rPr>
              <a:t>authenticated </a:t>
            </a:r>
            <a:r>
              <a:rPr lang="en-US" sz="2800" i="1" dirty="0" smtClean="0">
                <a:latin typeface="Lato Heavy" panose="020F0502020204030203" pitchFamily="34" charset="0"/>
                <a:ea typeface="Lato Heavy" panose="020F0502020204030203" pitchFamily="34" charset="0"/>
                <a:cs typeface="Lato Heavy" panose="020F0502020204030203" pitchFamily="34" charset="0"/>
              </a:rPr>
              <a:t>A</a:t>
            </a:r>
            <a:endParaRPr lang="en-US" sz="2800" i="1" dirty="0">
              <a:latin typeface="Lato Heavy" panose="020F0502020204030203" pitchFamily="34" charset="0"/>
              <a:ea typeface="Lato Heavy" panose="020F0502020204030203" pitchFamily="34" charset="0"/>
              <a:cs typeface="Lato Heavy" panose="020F0502020204030203" pitchFamily="34" charset="0"/>
            </a:endParaRPr>
          </a:p>
        </p:txBody>
      </p:sp>
      <p:sp>
        <p:nvSpPr>
          <p:cNvPr id="15" name="TextBox 14"/>
          <p:cNvSpPr txBox="1"/>
          <p:nvPr/>
        </p:nvSpPr>
        <p:spPr>
          <a:xfrm>
            <a:off x="7275218" y="5711666"/>
            <a:ext cx="1569660" cy="954107"/>
          </a:xfrm>
          <a:prstGeom prst="rect">
            <a:avLst/>
          </a:prstGeom>
          <a:noFill/>
        </p:spPr>
        <p:txBody>
          <a:bodyPr wrap="none" rtlCol="0">
            <a:spAutoFit/>
          </a:bodyPr>
          <a:lstStyle/>
          <a:p>
            <a:r>
              <a:rPr lang="en-US" sz="2800" dirty="0" smtClean="0">
                <a:solidFill>
                  <a:srgbClr val="C00000"/>
                </a:solidFill>
                <a:latin typeface="Lato Heavy" panose="020F0502020204030203" pitchFamily="34" charset="0"/>
                <a:ea typeface="Lato Heavy" panose="020F0502020204030203" pitchFamily="34" charset="0"/>
                <a:cs typeface="Lato Heavy" panose="020F0502020204030203" pitchFamily="34" charset="0"/>
              </a:rPr>
              <a:t>forge </a:t>
            </a:r>
            <a:r>
              <a:rPr lang="en-US" sz="2800" i="1" dirty="0" smtClean="0">
                <a:solidFill>
                  <a:srgbClr val="C00000"/>
                </a:solidFill>
                <a:latin typeface="Lato Heavy" panose="020F0502020204030203" pitchFamily="34" charset="0"/>
                <a:ea typeface="Lato Heavy" panose="020F0502020204030203" pitchFamily="34" charset="0"/>
                <a:cs typeface="Lato Heavy" panose="020F0502020204030203" pitchFamily="34" charset="0"/>
              </a:rPr>
              <a:t>T</a:t>
            </a:r>
            <a:r>
              <a:rPr lang="en-US" sz="2800" i="1" baseline="-25000" dirty="0" smtClean="0">
                <a:solidFill>
                  <a:srgbClr val="C00000"/>
                </a:solidFill>
                <a:latin typeface="Lato Heavy" panose="020F0502020204030203" pitchFamily="34" charset="0"/>
                <a:ea typeface="Lato Heavy" panose="020F0502020204030203" pitchFamily="34" charset="0"/>
                <a:cs typeface="Lato Heavy" panose="020F0502020204030203" pitchFamily="34" charset="0"/>
              </a:rPr>
              <a:t> </a:t>
            </a:r>
            <a:r>
              <a:rPr lang="en-US" sz="2800" dirty="0" smtClean="0">
                <a:solidFill>
                  <a:srgbClr val="C00000"/>
                </a:solidFill>
                <a:latin typeface="Lato Heavy" panose="020F0502020204030203" pitchFamily="34" charset="0"/>
                <a:ea typeface="Lato Heavy" panose="020F0502020204030203" pitchFamily="34" charset="0"/>
                <a:cs typeface="Lato Heavy" panose="020F0502020204030203" pitchFamily="34" charset="0"/>
              </a:rPr>
              <a:t>?</a:t>
            </a:r>
          </a:p>
          <a:p>
            <a:r>
              <a:rPr lang="en-US" sz="2800" dirty="0" smtClean="0">
                <a:solidFill>
                  <a:srgbClr val="C00000"/>
                </a:solidFill>
                <a:latin typeface="Lato Heavy" panose="020F0502020204030203" pitchFamily="34" charset="0"/>
                <a:ea typeface="Lato Heavy" panose="020F0502020204030203" pitchFamily="34" charset="0"/>
                <a:cs typeface="Lato Heavy" panose="020F0502020204030203" pitchFamily="34" charset="0"/>
              </a:rPr>
              <a:t>learn </a:t>
            </a:r>
            <a:r>
              <a:rPr lang="en-US" sz="2800" i="1" dirty="0" smtClean="0">
                <a:solidFill>
                  <a:srgbClr val="C00000"/>
                </a:solidFill>
                <a:latin typeface="Lato Heavy" panose="020F0502020204030203" pitchFamily="34" charset="0"/>
                <a:ea typeface="Lato Heavy" panose="020F0502020204030203" pitchFamily="34" charset="0"/>
                <a:cs typeface="Lato Heavy" panose="020F0502020204030203" pitchFamily="34" charset="0"/>
              </a:rPr>
              <a:t>P</a:t>
            </a:r>
            <a:r>
              <a:rPr lang="en-US" sz="2800" i="1" baseline="-25000" dirty="0">
                <a:solidFill>
                  <a:srgbClr val="C00000"/>
                </a:solidFill>
                <a:latin typeface="Lato Heavy" panose="020F0502020204030203" pitchFamily="34" charset="0"/>
                <a:ea typeface="Lato Heavy" panose="020F0502020204030203" pitchFamily="34" charset="0"/>
                <a:cs typeface="Lato Heavy" panose="020F0502020204030203" pitchFamily="34" charset="0"/>
              </a:rPr>
              <a:t> </a:t>
            </a:r>
            <a:r>
              <a:rPr lang="en-US" sz="2800" dirty="0" smtClean="0">
                <a:solidFill>
                  <a:srgbClr val="C00000"/>
                </a:solidFill>
                <a:latin typeface="Lato Heavy" panose="020F0502020204030203" pitchFamily="34" charset="0"/>
                <a:ea typeface="Lato Heavy" panose="020F0502020204030203" pitchFamily="34" charset="0"/>
                <a:cs typeface="Lato Heavy" panose="020F0502020204030203" pitchFamily="34" charset="0"/>
              </a:rPr>
              <a:t>?</a:t>
            </a:r>
            <a:endParaRPr lang="en-US" sz="2800" dirty="0">
              <a:solidFill>
                <a:srgbClr val="C00000"/>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16" name="TextBox 15"/>
          <p:cNvSpPr txBox="1"/>
          <p:nvPr/>
        </p:nvSpPr>
        <p:spPr>
          <a:xfrm>
            <a:off x="1445634" y="1459271"/>
            <a:ext cx="1071127" cy="523220"/>
          </a:xfrm>
          <a:prstGeom prst="rect">
            <a:avLst/>
          </a:prstGeom>
          <a:noFill/>
        </p:spPr>
        <p:txBody>
          <a:bodyPr wrap="none" rtlCol="0">
            <a:spAutoFit/>
          </a:bodyPr>
          <a:lstStyle/>
          <a:p>
            <a:pPr algn="ctr"/>
            <a:r>
              <a:rPr lang="en-US" sz="2800" dirty="0" smtClean="0">
                <a:latin typeface="Lato Medium" panose="020F0502020204030203" pitchFamily="34" charset="0"/>
                <a:ea typeface="Lato Medium" panose="020F0502020204030203" pitchFamily="34" charset="0"/>
                <a:cs typeface="Lato Medium" panose="020F0502020204030203" pitchFamily="34" charset="0"/>
              </a:rPr>
              <a:t>key </a:t>
            </a:r>
            <a:r>
              <a:rPr lang="en-US" sz="2800" i="1" dirty="0" smtClean="0">
                <a:solidFill>
                  <a:schemeClr val="accent3">
                    <a:lumMod val="75000"/>
                  </a:schemeClr>
                </a:solidFill>
                <a:latin typeface="Lato Heavy" panose="020F0502020204030203" pitchFamily="34" charset="0"/>
                <a:ea typeface="Lato Heavy" panose="020F0502020204030203" pitchFamily="34" charset="0"/>
                <a:cs typeface="Lato Heavy" panose="020F0502020204030203" pitchFamily="34" charset="0"/>
              </a:rPr>
              <a:t>K</a:t>
            </a:r>
            <a:endParaRPr lang="en-US" sz="2800" i="1" dirty="0">
              <a:solidFill>
                <a:schemeClr val="accent3">
                  <a:lumMod val="7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17" name="TextBox 16"/>
          <p:cNvSpPr txBox="1"/>
          <p:nvPr/>
        </p:nvSpPr>
        <p:spPr>
          <a:xfrm>
            <a:off x="9675235" y="1458797"/>
            <a:ext cx="1071127" cy="523220"/>
          </a:xfrm>
          <a:prstGeom prst="rect">
            <a:avLst/>
          </a:prstGeom>
          <a:noFill/>
        </p:spPr>
        <p:txBody>
          <a:bodyPr wrap="none" rtlCol="0">
            <a:spAutoFit/>
          </a:bodyPr>
          <a:lstStyle/>
          <a:p>
            <a:pPr algn="ctr"/>
            <a:r>
              <a:rPr lang="en-US" sz="2800" dirty="0" smtClean="0">
                <a:latin typeface="Lato Medium" panose="020F0502020204030203" pitchFamily="34" charset="0"/>
                <a:ea typeface="Lato Medium" panose="020F0502020204030203" pitchFamily="34" charset="0"/>
                <a:cs typeface="Lato Medium" panose="020F0502020204030203" pitchFamily="34" charset="0"/>
              </a:rPr>
              <a:t>key </a:t>
            </a:r>
            <a:r>
              <a:rPr lang="en-US" sz="2800" i="1" dirty="0" smtClean="0">
                <a:solidFill>
                  <a:schemeClr val="accent3">
                    <a:lumMod val="75000"/>
                  </a:schemeClr>
                </a:solidFill>
                <a:latin typeface="Lato Heavy" panose="020F0502020204030203" pitchFamily="34" charset="0"/>
                <a:ea typeface="Lato Heavy" panose="020F0502020204030203" pitchFamily="34" charset="0"/>
                <a:cs typeface="Lato Heavy" panose="020F0502020204030203" pitchFamily="34" charset="0"/>
              </a:rPr>
              <a:t>K</a:t>
            </a:r>
            <a:endParaRPr lang="en-US" sz="2800" i="1" dirty="0">
              <a:solidFill>
                <a:schemeClr val="accent3">
                  <a:lumMod val="7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28" name="TextBox 27"/>
          <p:cNvSpPr txBox="1"/>
          <p:nvPr/>
        </p:nvSpPr>
        <p:spPr>
          <a:xfrm>
            <a:off x="3397074" y="3048448"/>
            <a:ext cx="5290231" cy="523220"/>
          </a:xfrm>
          <a:prstGeom prst="rect">
            <a:avLst/>
          </a:prstGeom>
          <a:noFill/>
        </p:spPr>
        <p:txBody>
          <a:bodyPr wrap="none" rtlCol="0">
            <a:spAutoFit/>
          </a:bodyPr>
          <a:lstStyle/>
          <a:p>
            <a:r>
              <a:rPr lang="en-US" sz="2800" dirty="0" smtClean="0">
                <a:latin typeface="Lato Medium" panose="020F0502020204030203" pitchFamily="34" charset="0"/>
                <a:ea typeface="Lato Medium" panose="020F0502020204030203" pitchFamily="34" charset="0"/>
                <a:cs typeface="Lato Medium" panose="020F0502020204030203" pitchFamily="34" charset="0"/>
              </a:rPr>
              <a:t>send </a:t>
            </a:r>
            <a:r>
              <a:rPr lang="en-US" sz="2800" i="1" dirty="0" smtClean="0">
                <a:latin typeface="Lato Heavy" panose="020F0502020204030203" pitchFamily="34" charset="0"/>
                <a:ea typeface="Lato Heavy" panose="020F0502020204030203" pitchFamily="34" charset="0"/>
                <a:cs typeface="Lato Heavy" panose="020F0502020204030203" pitchFamily="34" charset="0"/>
              </a:rPr>
              <a:t>A </a:t>
            </a:r>
            <a:r>
              <a:rPr lang="en-US" sz="2800" dirty="0" smtClean="0">
                <a:latin typeface="Lato Medium" panose="020F0502020204030203" pitchFamily="34" charset="0"/>
                <a:ea typeface="Lato Medium" panose="020F0502020204030203" pitchFamily="34" charset="0"/>
                <a:cs typeface="Lato Medium" panose="020F0502020204030203" pitchFamily="34" charset="0"/>
              </a:rPr>
              <a:t>along with </a:t>
            </a:r>
            <a:r>
              <a:rPr lang="en-US" sz="2800" i="1" dirty="0" smtClean="0">
                <a:latin typeface="Lato Heavy" panose="020F0502020204030203" pitchFamily="34" charset="0"/>
                <a:ea typeface="Lato Heavy" panose="020F0502020204030203" pitchFamily="34" charset="0"/>
                <a:cs typeface="Lato Heavy" panose="020F0502020204030203" pitchFamily="34" charset="0"/>
              </a:rPr>
              <a:t>CT </a:t>
            </a:r>
            <a:r>
              <a:rPr lang="en-US" sz="2800" dirty="0" smtClean="0">
                <a:latin typeface="Lato Heavy" panose="020F0502020204030203" pitchFamily="34" charset="0"/>
                <a:ea typeface="Lato Heavy" panose="020F0502020204030203" pitchFamily="34" charset="0"/>
                <a:cs typeface="Lato Heavy" panose="020F0502020204030203" pitchFamily="34" charset="0"/>
              </a:rPr>
              <a:t>=</a:t>
            </a:r>
            <a:r>
              <a:rPr lang="en-US" sz="2800" i="1" dirty="0" smtClean="0">
                <a:latin typeface="Lato Heavy" panose="020F0502020204030203" pitchFamily="34" charset="0"/>
                <a:ea typeface="Lato Heavy" panose="020F0502020204030203" pitchFamily="34" charset="0"/>
                <a:cs typeface="Lato Heavy" panose="020F0502020204030203" pitchFamily="34" charset="0"/>
              </a:rPr>
              <a:t> </a:t>
            </a:r>
            <a:r>
              <a:rPr lang="en-US" sz="2800" dirty="0" smtClean="0">
                <a:latin typeface="Lato Heavy" panose="020F0502020204030203" pitchFamily="34" charset="0"/>
                <a:ea typeface="Lato Heavy" panose="020F0502020204030203" pitchFamily="34" charset="0"/>
                <a:cs typeface="Lato Heavy" panose="020F0502020204030203" pitchFamily="34" charset="0"/>
              </a:rPr>
              <a:t>AE</a:t>
            </a:r>
            <a:r>
              <a:rPr lang="en-US" sz="2800" i="1" baseline="-25000" dirty="0" smtClean="0">
                <a:solidFill>
                  <a:schemeClr val="accent3">
                    <a:lumMod val="75000"/>
                  </a:schemeClr>
                </a:solidFill>
                <a:latin typeface="Lato Heavy" panose="020F0502020204030203" pitchFamily="34" charset="0"/>
                <a:ea typeface="Lato Heavy" panose="020F0502020204030203" pitchFamily="34" charset="0"/>
                <a:cs typeface="Lato Heavy" panose="020F0502020204030203" pitchFamily="34" charset="0"/>
              </a:rPr>
              <a:t>K</a:t>
            </a:r>
            <a:r>
              <a:rPr lang="en-US" sz="2800" dirty="0" smtClean="0">
                <a:latin typeface="Lato Heavy" panose="020F0502020204030203" pitchFamily="34" charset="0"/>
                <a:ea typeface="Lato Heavy" panose="020F0502020204030203" pitchFamily="34" charset="0"/>
                <a:cs typeface="Lato Heavy" panose="020F0502020204030203" pitchFamily="34" charset="0"/>
              </a:rPr>
              <a:t>(</a:t>
            </a:r>
            <a:r>
              <a:rPr lang="en-US" sz="2800" i="1" dirty="0" smtClean="0">
                <a:latin typeface="Lato Heavy" panose="020F0502020204030203" pitchFamily="34" charset="0"/>
                <a:ea typeface="Lato Heavy" panose="020F0502020204030203" pitchFamily="34" charset="0"/>
                <a:cs typeface="Lato Heavy" panose="020F0502020204030203" pitchFamily="34" charset="0"/>
              </a:rPr>
              <a:t>P, A</a:t>
            </a:r>
            <a:r>
              <a:rPr lang="en-US" sz="2800" dirty="0" smtClean="0">
                <a:latin typeface="Lato Heavy" panose="020F0502020204030203" pitchFamily="34" charset="0"/>
                <a:ea typeface="Lato Heavy" panose="020F0502020204030203" pitchFamily="34" charset="0"/>
                <a:cs typeface="Lato Heavy" panose="020F0502020204030203" pitchFamily="34" charset="0"/>
              </a:rPr>
              <a:t>)</a:t>
            </a:r>
            <a:endParaRPr lang="en-US" sz="2800" dirty="0">
              <a:latin typeface="Lato Heavy" panose="020F0502020204030203" pitchFamily="34" charset="0"/>
              <a:ea typeface="Lato Heavy" panose="020F0502020204030203" pitchFamily="34" charset="0"/>
              <a:cs typeface="Lato Heavy" panose="020F0502020204030203" pitchFamily="34" charset="0"/>
            </a:endParaRPr>
          </a:p>
        </p:txBody>
      </p:sp>
      <p:sp>
        <p:nvSpPr>
          <p:cNvPr id="29" name="TextBox 28"/>
          <p:cNvSpPr txBox="1"/>
          <p:nvPr/>
        </p:nvSpPr>
        <p:spPr>
          <a:xfrm>
            <a:off x="8926128" y="4693114"/>
            <a:ext cx="2569340" cy="954107"/>
          </a:xfrm>
          <a:prstGeom prst="rect">
            <a:avLst/>
          </a:prstGeom>
          <a:noFill/>
        </p:spPr>
        <p:txBody>
          <a:bodyPr wrap="square" rtlCol="0">
            <a:spAutoFit/>
          </a:bodyPr>
          <a:lstStyle/>
          <a:p>
            <a:pPr algn="ctr"/>
            <a:r>
              <a:rPr lang="en-US" sz="2800" dirty="0" smtClean="0">
                <a:latin typeface="Lato Medium" panose="020F0502020204030203" pitchFamily="34" charset="0"/>
                <a:ea typeface="Lato Medium" panose="020F0502020204030203" pitchFamily="34" charset="0"/>
                <a:cs typeface="Lato Medium" panose="020F0502020204030203" pitchFamily="34" charset="0"/>
              </a:rPr>
              <a:t>validate,</a:t>
            </a:r>
            <a:br>
              <a:rPr lang="en-US" sz="2800" dirty="0" smtClean="0">
                <a:latin typeface="Lato Medium" panose="020F0502020204030203" pitchFamily="34" charset="0"/>
                <a:ea typeface="Lato Medium" panose="020F0502020204030203" pitchFamily="34" charset="0"/>
                <a:cs typeface="Lato Medium" panose="020F0502020204030203" pitchFamily="34" charset="0"/>
              </a:rPr>
            </a:br>
            <a:r>
              <a:rPr lang="en-US" sz="2800" dirty="0" smtClean="0">
                <a:latin typeface="Lato Medium" panose="020F0502020204030203" pitchFamily="34" charset="0"/>
                <a:ea typeface="Lato Medium" panose="020F0502020204030203" pitchFamily="34" charset="0"/>
                <a:cs typeface="Lato Medium" panose="020F0502020204030203" pitchFamily="34" charset="0"/>
              </a:rPr>
              <a:t>then decrypt</a:t>
            </a:r>
            <a:endParaRPr lang="en-US" sz="2800" dirty="0">
              <a:latin typeface="Lato Heavy" panose="020F0502020204030203" pitchFamily="34" charset="0"/>
              <a:ea typeface="Lato Heavy" panose="020F0502020204030203" pitchFamily="34" charset="0"/>
              <a:cs typeface="Lato Heavy" panose="020F0502020204030203" pitchFamily="34" charset="0"/>
            </a:endParaRPr>
          </a:p>
        </p:txBody>
      </p:sp>
      <p:sp>
        <p:nvSpPr>
          <p:cNvPr id="18" name="TextBox 17"/>
          <p:cNvSpPr txBox="1"/>
          <p:nvPr/>
        </p:nvSpPr>
        <p:spPr>
          <a:xfrm>
            <a:off x="3704961" y="1391527"/>
            <a:ext cx="4782078" cy="584775"/>
          </a:xfrm>
          <a:prstGeom prst="rect">
            <a:avLst/>
          </a:prstGeom>
          <a:noFill/>
        </p:spPr>
        <p:txBody>
          <a:bodyPr wrap="none" rtlCol="0">
            <a:spAutoFit/>
          </a:bodyPr>
          <a:lstStyle/>
          <a:p>
            <a:r>
              <a:rPr lang="en-US" sz="3200" i="1" dirty="0" smtClean="0">
                <a:solidFill>
                  <a:schemeClr val="accent1"/>
                </a:solidFill>
                <a:latin typeface="Lato Semibold" panose="020F0502020204030203" pitchFamily="34" charset="0"/>
                <a:ea typeface="Lato Semibold" panose="020F0502020204030203" pitchFamily="34" charset="0"/>
                <a:cs typeface="Lato Semibold" panose="020F0502020204030203" pitchFamily="34" charset="0"/>
              </a:rPr>
              <a:t>subject to birthday bound?</a:t>
            </a:r>
            <a:endParaRPr lang="en-US" sz="3200" i="1" dirty="0">
              <a:solidFill>
                <a:schemeClr val="accent1"/>
              </a:solidFill>
              <a:latin typeface="Lato Semibold" panose="020F0502020204030203" pitchFamily="34" charset="0"/>
              <a:ea typeface="Lato Semibold" panose="020F0502020204030203" pitchFamily="34" charset="0"/>
              <a:cs typeface="Lato Semibold" panose="020F0502020204030203" pitchFamily="34" charset="0"/>
            </a:endParaRPr>
          </a:p>
        </p:txBody>
      </p:sp>
    </p:spTree>
    <p:extLst>
      <p:ext uri="{BB962C8B-B14F-4D97-AF65-F5344CB8AC3E}">
        <p14:creationId xmlns:p14="http://schemas.microsoft.com/office/powerpoint/2010/main" val="4210945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Collision-resistant hash functions</a:t>
            </a:r>
            <a:endParaRPr lang="en-US" dirty="0"/>
          </a:p>
        </p:txBody>
      </p:sp>
      <p:grpSp>
        <p:nvGrpSpPr>
          <p:cNvPr id="22" name="Group 21"/>
          <p:cNvGrpSpPr/>
          <p:nvPr/>
        </p:nvGrpSpPr>
        <p:grpSpPr>
          <a:xfrm>
            <a:off x="1176862" y="1162910"/>
            <a:ext cx="9127072" cy="5132064"/>
            <a:chOff x="1176862" y="1162910"/>
            <a:chExt cx="9127072" cy="5132064"/>
          </a:xfrm>
        </p:grpSpPr>
        <p:sp>
          <p:nvSpPr>
            <p:cNvPr id="3" name="Oval 2"/>
            <p:cNvSpPr/>
            <p:nvPr/>
          </p:nvSpPr>
          <p:spPr>
            <a:xfrm>
              <a:off x="1176862" y="1993907"/>
              <a:ext cx="2675466" cy="430106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4" name="Oval 3"/>
            <p:cNvSpPr/>
            <p:nvPr/>
          </p:nvSpPr>
          <p:spPr>
            <a:xfrm>
              <a:off x="8398935" y="2345274"/>
              <a:ext cx="1904999" cy="3598334"/>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5" name="TextBox 4"/>
            <p:cNvSpPr txBox="1"/>
            <p:nvPr/>
          </p:nvSpPr>
          <p:spPr>
            <a:xfrm>
              <a:off x="8667593" y="1514277"/>
              <a:ext cx="1367682" cy="830997"/>
            </a:xfrm>
            <a:prstGeom prst="rect">
              <a:avLst/>
            </a:prstGeom>
            <a:noFill/>
          </p:spPr>
          <p:txBody>
            <a:bodyPr wrap="none" rtlCol="0">
              <a:spAutoFit/>
            </a:bodyPr>
            <a:lstStyle/>
            <a:p>
              <a:pPr algn="ctr"/>
              <a:r>
                <a:rPr lang="en-US" sz="2400" dirty="0" smtClean="0"/>
                <a:t>smaller,</a:t>
              </a:r>
              <a:br>
                <a:rPr lang="en-US" sz="2400" dirty="0" smtClean="0"/>
              </a:br>
              <a:r>
                <a:rPr lang="en-US" sz="2400" dirty="0" smtClean="0"/>
                <a:t>finite set</a:t>
              </a:r>
              <a:endParaRPr lang="en-US" sz="2400" dirty="0"/>
            </a:p>
          </p:txBody>
        </p:sp>
        <p:sp>
          <p:nvSpPr>
            <p:cNvPr id="6" name="TextBox 5"/>
            <p:cNvSpPr txBox="1"/>
            <p:nvPr/>
          </p:nvSpPr>
          <p:spPr>
            <a:xfrm>
              <a:off x="1479696" y="1162910"/>
              <a:ext cx="2069797" cy="830997"/>
            </a:xfrm>
            <a:prstGeom prst="rect">
              <a:avLst/>
            </a:prstGeom>
            <a:noFill/>
          </p:spPr>
          <p:txBody>
            <a:bodyPr wrap="none" rtlCol="0">
              <a:spAutoFit/>
            </a:bodyPr>
            <a:lstStyle/>
            <a:p>
              <a:pPr algn="ctr"/>
              <a:r>
                <a:rPr lang="en-US" sz="2400" dirty="0" smtClean="0"/>
                <a:t>large, perhaps</a:t>
              </a:r>
            </a:p>
            <a:p>
              <a:pPr algn="ctr"/>
              <a:r>
                <a:rPr lang="en-US" sz="2400" dirty="0" smtClean="0"/>
                <a:t>infinite set</a:t>
              </a:r>
              <a:endParaRPr lang="en-US" sz="2400" dirty="0"/>
            </a:p>
          </p:txBody>
        </p:sp>
      </p:grpSp>
      <p:cxnSp>
        <p:nvCxnSpPr>
          <p:cNvPr id="8" name="Straight Arrow Connector 7"/>
          <p:cNvCxnSpPr/>
          <p:nvPr/>
        </p:nvCxnSpPr>
        <p:spPr>
          <a:xfrm>
            <a:off x="2480733" y="2345274"/>
            <a:ext cx="6870701" cy="825832"/>
          </a:xfrm>
          <a:prstGeom prst="straightConnector1">
            <a:avLst/>
          </a:prstGeom>
          <a:ln w="38100">
            <a:solidFill>
              <a:schemeClr val="tx1">
                <a:lumMod val="95000"/>
                <a:lumOff val="5000"/>
              </a:schemeClr>
            </a:solidFill>
            <a:tailEnd type="triangle" w="med" len="lg"/>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3170162" y="3267383"/>
            <a:ext cx="6181272" cy="730413"/>
          </a:xfrm>
          <a:prstGeom prst="straightConnector1">
            <a:avLst/>
          </a:prstGeom>
          <a:ln w="38100">
            <a:solidFill>
              <a:schemeClr val="accent2"/>
            </a:solidFill>
            <a:tailEnd type="triangle" w="med" len="lg"/>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V="1">
            <a:off x="2582333" y="5113867"/>
            <a:ext cx="6468534" cy="931333"/>
          </a:xfrm>
          <a:prstGeom prst="straightConnector1">
            <a:avLst/>
          </a:prstGeom>
          <a:ln w="38100">
            <a:solidFill>
              <a:schemeClr val="tx1">
                <a:lumMod val="95000"/>
                <a:lumOff val="5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3704961" y="1391527"/>
            <a:ext cx="4782078" cy="584775"/>
          </a:xfrm>
          <a:prstGeom prst="rect">
            <a:avLst/>
          </a:prstGeom>
          <a:noFill/>
        </p:spPr>
        <p:txBody>
          <a:bodyPr wrap="none" rtlCol="0">
            <a:spAutoFit/>
          </a:bodyPr>
          <a:lstStyle/>
          <a:p>
            <a:r>
              <a:rPr lang="en-US" sz="3200" i="1" dirty="0" smtClean="0">
                <a:solidFill>
                  <a:schemeClr val="accent1"/>
                </a:solidFill>
                <a:latin typeface="Lato Semibold" panose="020F0502020204030203" pitchFamily="34" charset="0"/>
                <a:ea typeface="Lato Semibold" panose="020F0502020204030203" pitchFamily="34" charset="0"/>
                <a:cs typeface="Lato Semibold" panose="020F0502020204030203" pitchFamily="34" charset="0"/>
              </a:rPr>
              <a:t>subject to birthday bound!</a:t>
            </a:r>
            <a:endParaRPr lang="en-US" sz="3200" i="1" dirty="0">
              <a:solidFill>
                <a:schemeClr val="accent1"/>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29" name="TextBox 28"/>
          <p:cNvSpPr txBox="1"/>
          <p:nvPr/>
        </p:nvSpPr>
        <p:spPr>
          <a:xfrm>
            <a:off x="6426577" y="2926857"/>
            <a:ext cx="542136" cy="584775"/>
          </a:xfrm>
          <a:prstGeom prst="rect">
            <a:avLst/>
          </a:prstGeom>
          <a:noFill/>
        </p:spPr>
        <p:txBody>
          <a:bodyPr wrap="none" rtlCol="0">
            <a:spAutoFit/>
          </a:bodyPr>
          <a:lstStyle/>
          <a:p>
            <a:r>
              <a:rPr lang="en-US" sz="3200" i="1" dirty="0" smtClean="0">
                <a:solidFill>
                  <a:schemeClr val="accent1"/>
                </a:solidFill>
                <a:latin typeface="Lato Semibold" panose="020F0502020204030203" pitchFamily="34" charset="0"/>
                <a:ea typeface="Lato Semibold" panose="020F0502020204030203" pitchFamily="34" charset="0"/>
                <a:cs typeface="Lato Semibold" panose="020F0502020204030203" pitchFamily="34" charset="0"/>
              </a:rPr>
              <a:t>M</a:t>
            </a:r>
            <a:endParaRPr lang="en-US" sz="3200" i="1" dirty="0">
              <a:solidFill>
                <a:schemeClr val="accent1"/>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30" name="TextBox 29"/>
          <p:cNvSpPr txBox="1"/>
          <p:nvPr/>
        </p:nvSpPr>
        <p:spPr>
          <a:xfrm>
            <a:off x="10035275" y="1637388"/>
            <a:ext cx="381836" cy="584775"/>
          </a:xfrm>
          <a:prstGeom prst="rect">
            <a:avLst/>
          </a:prstGeom>
          <a:noFill/>
        </p:spPr>
        <p:txBody>
          <a:bodyPr wrap="none" rtlCol="0">
            <a:spAutoFit/>
          </a:bodyPr>
          <a:lstStyle/>
          <a:p>
            <a:r>
              <a:rPr lang="en-US" sz="3200" i="1" smtClean="0">
                <a:solidFill>
                  <a:schemeClr val="accent1"/>
                </a:solidFill>
                <a:latin typeface="Lato Semibold" panose="020F0502020204030203" pitchFamily="34" charset="0"/>
                <a:ea typeface="Lato Semibold" panose="020F0502020204030203" pitchFamily="34" charset="0"/>
                <a:cs typeface="Lato Semibold" panose="020F0502020204030203" pitchFamily="34" charset="0"/>
              </a:rPr>
              <a:t>L</a:t>
            </a:r>
            <a:endParaRPr lang="en-US" sz="3200" i="1" dirty="0">
              <a:solidFill>
                <a:schemeClr val="accent1"/>
              </a:solidFill>
              <a:latin typeface="Lato Semibold" panose="020F0502020204030203" pitchFamily="34" charset="0"/>
              <a:ea typeface="Lato Semibold" panose="020F0502020204030203" pitchFamily="34" charset="0"/>
              <a:cs typeface="Lato Semibold" panose="020F0502020204030203" pitchFamily="34" charset="0"/>
            </a:endParaRPr>
          </a:p>
        </p:txBody>
      </p:sp>
    </p:spTree>
    <p:extLst>
      <p:ext uri="{BB962C8B-B14F-4D97-AF65-F5344CB8AC3E}">
        <p14:creationId xmlns:p14="http://schemas.microsoft.com/office/powerpoint/2010/main" val="111828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1"/>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29"/>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9" grpId="0"/>
      <p:bldP spid="3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roadmap for Part 1</a:t>
            </a:r>
            <a:endParaRPr lang="en-US" dirty="0"/>
          </a:p>
        </p:txBody>
      </p:sp>
      <p:sp>
        <p:nvSpPr>
          <p:cNvPr id="3" name="TextBox 2"/>
          <p:cNvSpPr txBox="1"/>
          <p:nvPr/>
        </p:nvSpPr>
        <p:spPr>
          <a:xfrm>
            <a:off x="609600" y="1577337"/>
            <a:ext cx="1937390" cy="523220"/>
          </a:xfrm>
          <a:prstGeom prst="rect">
            <a:avLst/>
          </a:prstGeom>
          <a:noFill/>
        </p:spPr>
        <p:txBody>
          <a:bodyPr wrap="none" lIns="0" rtlCol="0">
            <a:spAutoFit/>
          </a:bodyPr>
          <a:lstStyle/>
          <a:p>
            <a:r>
              <a:rPr lang="en-US" sz="2800" u="sng"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Math Tools</a:t>
            </a:r>
            <a:endParaRPr lang="en-US" sz="2800" u="sng"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4" name="TextBox 3"/>
          <p:cNvSpPr txBox="1"/>
          <p:nvPr/>
        </p:nvSpPr>
        <p:spPr>
          <a:xfrm>
            <a:off x="3579473" y="1577337"/>
            <a:ext cx="1737014" cy="523220"/>
          </a:xfrm>
          <a:prstGeom prst="rect">
            <a:avLst/>
          </a:prstGeom>
          <a:noFill/>
        </p:spPr>
        <p:txBody>
          <a:bodyPr wrap="none" lIns="0" rtlCol="0">
            <a:spAutoFit/>
          </a:bodyPr>
          <a:lstStyle/>
          <a:p>
            <a:r>
              <a:rPr lang="en-US" sz="2800" u="sng" dirty="0" smtClean="0">
                <a:solidFill>
                  <a:schemeClr val="accent3">
                    <a:lumMod val="75000"/>
                  </a:schemeClr>
                </a:solidFill>
                <a:latin typeface="Lato Black" panose="020F0502020204030203" pitchFamily="34" charset="0"/>
                <a:ea typeface="Lato Black" panose="020F0502020204030203" pitchFamily="34" charset="0"/>
                <a:cs typeface="Lato Black" panose="020F0502020204030203" pitchFamily="34" charset="0"/>
              </a:rPr>
              <a:t>Primitives</a:t>
            </a:r>
            <a:endParaRPr lang="en-US" sz="2800" u="sng" dirty="0">
              <a:solidFill>
                <a:schemeClr val="accent3">
                  <a:lumMod val="75000"/>
                </a:schemeClr>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5" name="TextBox 4"/>
          <p:cNvSpPr txBox="1"/>
          <p:nvPr/>
        </p:nvSpPr>
        <p:spPr>
          <a:xfrm>
            <a:off x="6166796" y="1577337"/>
            <a:ext cx="1882888" cy="523220"/>
          </a:xfrm>
          <a:prstGeom prst="rect">
            <a:avLst/>
          </a:prstGeom>
          <a:noFill/>
        </p:spPr>
        <p:txBody>
          <a:bodyPr wrap="none" lIns="0" rtlCol="0">
            <a:spAutoFit/>
          </a:bodyPr>
          <a:lstStyle/>
          <a:p>
            <a:r>
              <a:rPr lang="en-US" sz="2800" u="sng" dirty="0" smtClean="0">
                <a:solidFill>
                  <a:schemeClr val="accent1"/>
                </a:solidFill>
                <a:latin typeface="Lato Black" panose="020F0502020204030203" pitchFamily="34" charset="0"/>
                <a:ea typeface="Lato Black" panose="020F0502020204030203" pitchFamily="34" charset="0"/>
                <a:cs typeface="Lato Black" panose="020F0502020204030203" pitchFamily="34" charset="0"/>
              </a:rPr>
              <a:t>Algorithms</a:t>
            </a:r>
            <a:endParaRPr lang="en-US" sz="2800" u="sng" dirty="0">
              <a:solidFill>
                <a:schemeClr val="accent1"/>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6" name="TextBox 5"/>
          <p:cNvSpPr txBox="1"/>
          <p:nvPr/>
        </p:nvSpPr>
        <p:spPr>
          <a:xfrm>
            <a:off x="9296401" y="1577337"/>
            <a:ext cx="1647246" cy="523220"/>
          </a:xfrm>
          <a:prstGeom prst="rect">
            <a:avLst/>
          </a:prstGeom>
          <a:noFill/>
        </p:spPr>
        <p:txBody>
          <a:bodyPr wrap="none" lIns="0" rtlCol="0">
            <a:spAutoFit/>
          </a:bodyPr>
          <a:lstStyle/>
          <a:p>
            <a:r>
              <a:rPr lang="en-US" sz="2800" u="sng" dirty="0" smtClean="0">
                <a:solidFill>
                  <a:schemeClr val="accent4"/>
                </a:solidFill>
                <a:latin typeface="Lato Black" panose="020F0502020204030203" pitchFamily="34" charset="0"/>
                <a:ea typeface="Lato Black" panose="020F0502020204030203" pitchFamily="34" charset="0"/>
                <a:cs typeface="Lato Black" panose="020F0502020204030203" pitchFamily="34" charset="0"/>
              </a:rPr>
              <a:t>Protocols</a:t>
            </a:r>
            <a:endParaRPr lang="en-US" sz="2800" u="sng" dirty="0">
              <a:solidFill>
                <a:schemeClr val="accent4"/>
              </a:solidFill>
              <a:latin typeface="Lato Black" panose="020F0502020204030203" pitchFamily="34" charset="0"/>
              <a:ea typeface="Lato Black" panose="020F0502020204030203" pitchFamily="34" charset="0"/>
              <a:cs typeface="Lato Black" panose="020F0502020204030203" pitchFamily="34" charset="0"/>
            </a:endParaRPr>
          </a:p>
        </p:txBody>
      </p:sp>
      <p:grpSp>
        <p:nvGrpSpPr>
          <p:cNvPr id="80" name="Group 79"/>
          <p:cNvGrpSpPr/>
          <p:nvPr/>
        </p:nvGrpSpPr>
        <p:grpSpPr>
          <a:xfrm>
            <a:off x="609600" y="3940218"/>
            <a:ext cx="8237738" cy="2745726"/>
            <a:chOff x="609600" y="3940218"/>
            <a:chExt cx="8237738" cy="2745726"/>
          </a:xfrm>
        </p:grpSpPr>
        <p:sp>
          <p:nvSpPr>
            <p:cNvPr id="42" name="TextBox 41"/>
            <p:cNvSpPr txBox="1"/>
            <p:nvPr/>
          </p:nvSpPr>
          <p:spPr>
            <a:xfrm>
              <a:off x="6464955" y="6162724"/>
              <a:ext cx="2382383" cy="523220"/>
            </a:xfrm>
            <a:prstGeom prst="rect">
              <a:avLst/>
            </a:prstGeom>
            <a:noFill/>
          </p:spPr>
          <p:txBody>
            <a:bodyPr wrap="none" rtlCol="0">
              <a:spAutoFit/>
            </a:bodyPr>
            <a:lstStyle/>
            <a:p>
              <a:pPr algn="r"/>
              <a:r>
                <a:rPr lang="en-US" sz="2800" dirty="0" smtClean="0">
                  <a:latin typeface="Lato Black" panose="020F0502020204030203" pitchFamily="34" charset="0"/>
                  <a:ea typeface="Lato Black" panose="020F0502020204030203" pitchFamily="34" charset="0"/>
                  <a:cs typeface="Lato Black" panose="020F0502020204030203" pitchFamily="34" charset="0"/>
                </a:rPr>
                <a:t>☏  </a:t>
              </a:r>
              <a:r>
                <a:rPr lang="en-US" sz="2800" dirty="0" err="1" smtClean="0">
                  <a:latin typeface="Lato Black" panose="020F0502020204030203" pitchFamily="34" charset="0"/>
                  <a:ea typeface="Lato Black" panose="020F0502020204030203" pitchFamily="34" charset="0"/>
                  <a:cs typeface="Lato Black" panose="020F0502020204030203" pitchFamily="34" charset="0"/>
                </a:rPr>
                <a:t>Minicrypt</a:t>
              </a:r>
              <a:endParaRPr lang="en-US" sz="2800" dirty="0">
                <a:latin typeface="Lato Black" panose="020F0502020204030203" pitchFamily="34" charset="0"/>
                <a:ea typeface="Lato Black" panose="020F0502020204030203" pitchFamily="34" charset="0"/>
                <a:cs typeface="Lato Black" panose="020F0502020204030203" pitchFamily="34" charset="0"/>
              </a:endParaRPr>
            </a:p>
          </p:txBody>
        </p:sp>
        <p:sp>
          <p:nvSpPr>
            <p:cNvPr id="9" name="TextBox 8"/>
            <p:cNvSpPr txBox="1"/>
            <p:nvPr/>
          </p:nvSpPr>
          <p:spPr>
            <a:xfrm>
              <a:off x="609600" y="4635973"/>
              <a:ext cx="2002471" cy="830997"/>
            </a:xfrm>
            <a:prstGeom prst="rect">
              <a:avLst/>
            </a:prstGeom>
            <a:noFill/>
            <a:ln>
              <a:solidFill>
                <a:schemeClr val="accent2">
                  <a:lumMod val="60000"/>
                  <a:lumOff val="40000"/>
                </a:schemeClr>
              </a:solidFill>
            </a:ln>
          </p:spPr>
          <p:txBody>
            <a:bodyPr wrap="none" rtlCol="0">
              <a:spAutoFit/>
            </a:bodyPr>
            <a:lstStyle/>
            <a:p>
              <a: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Random(</a:t>
              </a:r>
              <a:r>
                <a:rPr lang="en-US" sz="2400" dirty="0" err="1"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ish</a:t>
              </a:r>
              <a: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a:t>
              </a:r>
              <a:b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permutations</a:t>
              </a:r>
              <a:endParaRPr lang="en-US" sz="2400" dirty="0">
                <a:solidFill>
                  <a:schemeClr val="accent2"/>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0" name="TextBox 9"/>
            <p:cNvSpPr txBox="1"/>
            <p:nvPr/>
          </p:nvSpPr>
          <p:spPr>
            <a:xfrm>
              <a:off x="3579473" y="5331727"/>
              <a:ext cx="1167307" cy="830997"/>
            </a:xfrm>
            <a:prstGeom prst="rect">
              <a:avLst/>
            </a:prstGeom>
            <a:noFill/>
            <a:ln>
              <a:solidFill>
                <a:schemeClr val="accent3"/>
              </a:solidFill>
            </a:ln>
          </p:spPr>
          <p:txBody>
            <a:bodyPr wrap="none" rtlCol="0">
              <a:spAutoFit/>
            </a:bodyPr>
            <a:lstStyle/>
            <a:p>
              <a: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Block</a:t>
              </a:r>
              <a:b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ciphers</a:t>
              </a:r>
              <a:endParaRPr lang="en-US" sz="2400" dirty="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1" name="TextBox 10"/>
            <p:cNvSpPr txBox="1"/>
            <p:nvPr/>
          </p:nvSpPr>
          <p:spPr>
            <a:xfrm>
              <a:off x="3579473" y="3940218"/>
              <a:ext cx="1460656" cy="830997"/>
            </a:xfrm>
            <a:prstGeom prst="rect">
              <a:avLst/>
            </a:prstGeom>
            <a:noFill/>
            <a:ln>
              <a:solidFill>
                <a:schemeClr val="accent3"/>
              </a:solidFill>
            </a:ln>
          </p:spPr>
          <p:txBody>
            <a:bodyPr wrap="none" rtlCol="0">
              <a:spAutoFit/>
            </a:bodyPr>
            <a:lstStyle/>
            <a:p>
              <a: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Hash</a:t>
              </a:r>
              <a:b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functions</a:t>
              </a:r>
              <a:endParaRPr lang="en-US" sz="2400" dirty="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5" name="TextBox 14"/>
            <p:cNvSpPr txBox="1"/>
            <p:nvPr/>
          </p:nvSpPr>
          <p:spPr>
            <a:xfrm>
              <a:off x="6166796" y="4635973"/>
              <a:ext cx="2281394" cy="830997"/>
            </a:xfrm>
            <a:prstGeom prst="rect">
              <a:avLst/>
            </a:prstGeom>
            <a:noFill/>
            <a:ln>
              <a:solidFill>
                <a:schemeClr val="accent1">
                  <a:lumMod val="60000"/>
                  <a:lumOff val="40000"/>
                </a:schemeClr>
              </a:solidFill>
            </a:ln>
          </p:spPr>
          <p:txBody>
            <a:bodyPr wrap="none" rtlCol="0">
              <a:spAutoFit/>
            </a:bodyPr>
            <a:lstStyle/>
            <a:p>
              <a:r>
                <a:rPr lang="en-US" sz="2400" dirty="0" smtClean="0">
                  <a:solidFill>
                    <a:schemeClr val="accent1"/>
                  </a:solidFill>
                  <a:latin typeface="Lato Semibold" panose="020F0502020204030203" pitchFamily="34" charset="0"/>
                  <a:ea typeface="Lato Semibold" panose="020F0502020204030203" pitchFamily="34" charset="0"/>
                  <a:cs typeface="Lato Semibold" panose="020F0502020204030203" pitchFamily="34" charset="0"/>
                </a:rPr>
                <a:t>Protected</a:t>
              </a:r>
              <a:br>
                <a:rPr lang="en-US" sz="2400" dirty="0" smtClean="0">
                  <a:solidFill>
                    <a:schemeClr val="accent1"/>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1"/>
                  </a:solidFill>
                  <a:latin typeface="Lato Semibold" panose="020F0502020204030203" pitchFamily="34" charset="0"/>
                  <a:ea typeface="Lato Semibold" panose="020F0502020204030203" pitchFamily="34" charset="0"/>
                  <a:cs typeface="Lato Semibold" panose="020F0502020204030203" pitchFamily="34" charset="0"/>
                </a:rPr>
                <a:t>communication</a:t>
              </a:r>
              <a:endParaRPr lang="en-US" sz="2400" dirty="0">
                <a:solidFill>
                  <a:schemeClr val="accent1"/>
                </a:solidFill>
                <a:latin typeface="Lato Semibold" panose="020F0502020204030203" pitchFamily="34" charset="0"/>
                <a:ea typeface="Lato Semibold" panose="020F0502020204030203" pitchFamily="34" charset="0"/>
                <a:cs typeface="Lato Semibold" panose="020F0502020204030203" pitchFamily="34" charset="0"/>
              </a:endParaRPr>
            </a:p>
          </p:txBody>
        </p:sp>
        <p:cxnSp>
          <p:nvCxnSpPr>
            <p:cNvPr id="21" name="Straight Arrow Connector 20"/>
            <p:cNvCxnSpPr>
              <a:stCxn id="9" idx="3"/>
              <a:endCxn id="11" idx="1"/>
            </p:cNvCxnSpPr>
            <p:nvPr/>
          </p:nvCxnSpPr>
          <p:spPr>
            <a:xfrm flipV="1">
              <a:off x="2612071" y="4355717"/>
              <a:ext cx="967402" cy="695755"/>
            </a:xfrm>
            <a:prstGeom prst="straightConnector1">
              <a:avLst/>
            </a:prstGeom>
            <a:ln w="50800">
              <a:solidFill>
                <a:schemeClr val="accent6"/>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9" idx="3"/>
              <a:endCxn id="10" idx="1"/>
            </p:cNvCxnSpPr>
            <p:nvPr/>
          </p:nvCxnSpPr>
          <p:spPr>
            <a:xfrm>
              <a:off x="2612071" y="5051472"/>
              <a:ext cx="967402" cy="695754"/>
            </a:xfrm>
            <a:prstGeom prst="straightConnector1">
              <a:avLst/>
            </a:prstGeom>
            <a:ln w="50800">
              <a:solidFill>
                <a:schemeClr val="accent6"/>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11" idx="3"/>
              <a:endCxn id="15" idx="1"/>
            </p:cNvCxnSpPr>
            <p:nvPr/>
          </p:nvCxnSpPr>
          <p:spPr>
            <a:xfrm>
              <a:off x="5040129" y="4355717"/>
              <a:ext cx="1126667" cy="695755"/>
            </a:xfrm>
            <a:prstGeom prst="straightConnector1">
              <a:avLst/>
            </a:prstGeom>
            <a:ln w="50800">
              <a:solidFill>
                <a:schemeClr val="accent5"/>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10" idx="3"/>
              <a:endCxn id="15" idx="1"/>
            </p:cNvCxnSpPr>
            <p:nvPr/>
          </p:nvCxnSpPr>
          <p:spPr>
            <a:xfrm flipV="1">
              <a:off x="4746780" y="5051472"/>
              <a:ext cx="1420016" cy="695754"/>
            </a:xfrm>
            <a:prstGeom prst="straightConnector1">
              <a:avLst/>
            </a:prstGeom>
            <a:ln w="50800">
              <a:solidFill>
                <a:schemeClr val="accent5"/>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grpSp>
      <p:grpSp>
        <p:nvGrpSpPr>
          <p:cNvPr id="81" name="Group 80"/>
          <p:cNvGrpSpPr/>
          <p:nvPr/>
        </p:nvGrpSpPr>
        <p:grpSpPr>
          <a:xfrm>
            <a:off x="609600" y="2548709"/>
            <a:ext cx="11409021" cy="4137235"/>
            <a:chOff x="609600" y="2548709"/>
            <a:chExt cx="11409021" cy="4137235"/>
          </a:xfrm>
        </p:grpSpPr>
        <p:sp>
          <p:nvSpPr>
            <p:cNvPr id="41" name="TextBox 40"/>
            <p:cNvSpPr txBox="1"/>
            <p:nvPr/>
          </p:nvSpPr>
          <p:spPr>
            <a:xfrm>
              <a:off x="9296401" y="6162724"/>
              <a:ext cx="2722220" cy="523220"/>
            </a:xfrm>
            <a:prstGeom prst="rect">
              <a:avLst/>
            </a:prstGeom>
            <a:noFill/>
          </p:spPr>
          <p:txBody>
            <a:bodyPr wrap="none" rtlCol="0">
              <a:spAutoFit/>
            </a:bodyPr>
            <a:lstStyle/>
            <a:p>
              <a:r>
                <a:rPr lang="en-US" sz="2800" dirty="0" err="1" smtClean="0">
                  <a:latin typeface="Lato Black" panose="020F0502020204030203" pitchFamily="34" charset="0"/>
                  <a:ea typeface="Lato Black" panose="020F0502020204030203" pitchFamily="34" charset="0"/>
                  <a:cs typeface="Lato Black" panose="020F0502020204030203" pitchFamily="34" charset="0"/>
                </a:rPr>
                <a:t>Cryptomania</a:t>
              </a:r>
              <a:r>
                <a:rPr lang="en-US" sz="2800" dirty="0" smtClean="0">
                  <a:latin typeface="Lato Black" panose="020F0502020204030203" pitchFamily="34" charset="0"/>
                  <a:ea typeface="Lato Black" panose="020F0502020204030203" pitchFamily="34" charset="0"/>
                  <a:cs typeface="Lato Black" panose="020F0502020204030203" pitchFamily="34" charset="0"/>
                </a:rPr>
                <a:t> </a:t>
              </a:r>
              <a:r>
                <a:rPr lang="en-US" sz="2800" dirty="0">
                  <a:latin typeface="Lato Black" panose="020F0502020204030203" pitchFamily="34" charset="0"/>
                  <a:ea typeface="Lato Black" panose="020F0502020204030203" pitchFamily="34" charset="0"/>
                  <a:cs typeface="Lato Black" panose="020F0502020204030203" pitchFamily="34" charset="0"/>
                </a:rPr>
                <a:t>✉</a:t>
              </a:r>
            </a:p>
          </p:txBody>
        </p:sp>
        <p:sp>
          <p:nvSpPr>
            <p:cNvPr id="8" name="TextBox 7"/>
            <p:cNvSpPr txBox="1"/>
            <p:nvPr/>
          </p:nvSpPr>
          <p:spPr>
            <a:xfrm>
              <a:off x="609600" y="2548709"/>
              <a:ext cx="1569660" cy="830997"/>
            </a:xfrm>
            <a:prstGeom prst="rect">
              <a:avLst/>
            </a:prstGeom>
            <a:noFill/>
            <a:ln>
              <a:solidFill>
                <a:schemeClr val="accent2">
                  <a:lumMod val="60000"/>
                  <a:lumOff val="40000"/>
                </a:schemeClr>
              </a:solidFill>
            </a:ln>
          </p:spPr>
          <p:txBody>
            <a:bodyPr wrap="none" rtlCol="0">
              <a:spAutoFit/>
            </a:bodyPr>
            <a:lstStyle/>
            <a:p>
              <a: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Modular</a:t>
              </a:r>
              <a:b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arithmetic</a:t>
              </a:r>
              <a:endParaRPr lang="en-US" sz="2400" dirty="0">
                <a:solidFill>
                  <a:schemeClr val="accent2"/>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3" name="TextBox 12"/>
            <p:cNvSpPr txBox="1"/>
            <p:nvPr/>
          </p:nvSpPr>
          <p:spPr>
            <a:xfrm>
              <a:off x="9296401" y="3663219"/>
              <a:ext cx="1938351" cy="1200329"/>
            </a:xfrm>
            <a:prstGeom prst="rect">
              <a:avLst/>
            </a:prstGeom>
            <a:noFill/>
            <a:ln>
              <a:solidFill>
                <a:schemeClr val="accent4">
                  <a:lumMod val="60000"/>
                  <a:lumOff val="40000"/>
                </a:schemeClr>
              </a:solidFill>
            </a:ln>
          </p:spPr>
          <p:txBody>
            <a:bodyPr wrap="none" rtlCol="0">
              <a:spAutoFit/>
            </a:bodyPr>
            <a:lstStyle/>
            <a:p>
              <a:r>
                <a:rPr lang="en-US" sz="2400" dirty="0" smtClean="0">
                  <a:solidFill>
                    <a:schemeClr val="accent4"/>
                  </a:solidFill>
                  <a:latin typeface="Lato Semibold" panose="020F0502020204030203" pitchFamily="34" charset="0"/>
                  <a:ea typeface="Lato Semibold" panose="020F0502020204030203" pitchFamily="34" charset="0"/>
                  <a:cs typeface="Lato Semibold" panose="020F0502020204030203" pitchFamily="34" charset="0"/>
                </a:rPr>
                <a:t>TLS: internet</a:t>
              </a:r>
              <a:br>
                <a:rPr lang="en-US" sz="2400" dirty="0" smtClean="0">
                  <a:solidFill>
                    <a:schemeClr val="accent4"/>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4"/>
                  </a:solidFill>
                  <a:latin typeface="Lato Semibold" panose="020F0502020204030203" pitchFamily="34" charset="0"/>
                  <a:ea typeface="Lato Semibold" panose="020F0502020204030203" pitchFamily="34" charset="0"/>
                  <a:cs typeface="Lato Semibold" panose="020F0502020204030203" pitchFamily="34" charset="0"/>
                </a:rPr>
                <a:t>PGP: email</a:t>
              </a:r>
            </a:p>
            <a:p>
              <a:r>
                <a:rPr lang="en-US" sz="2400" i="1" dirty="0">
                  <a:solidFill>
                    <a:schemeClr val="accent4"/>
                  </a:solidFill>
                  <a:latin typeface="Lato Semibold" panose="020F0502020204030203" pitchFamily="34" charset="0"/>
                  <a:ea typeface="Lato Semibold" panose="020F0502020204030203" pitchFamily="34" charset="0"/>
                  <a:cs typeface="Lato Semibold" panose="020F0502020204030203" pitchFamily="34" charset="0"/>
                </a:rPr>
                <a:t>(see CS 558</a:t>
              </a:r>
              <a:r>
                <a:rPr lang="en-US" sz="2400" i="1" dirty="0" smtClean="0">
                  <a:solidFill>
                    <a:schemeClr val="accent4"/>
                  </a:solidFill>
                  <a:latin typeface="Lato Semibold" panose="020F0502020204030203" pitchFamily="34" charset="0"/>
                  <a:ea typeface="Lato Semibold" panose="020F0502020204030203" pitchFamily="34" charset="0"/>
                  <a:cs typeface="Lato Semibold" panose="020F0502020204030203" pitchFamily="34" charset="0"/>
                </a:rPr>
                <a:t>)</a:t>
              </a:r>
              <a:endParaRPr lang="en-US" sz="2400" i="1" dirty="0">
                <a:solidFill>
                  <a:schemeClr val="accent4"/>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4" name="TextBox 13"/>
            <p:cNvSpPr txBox="1"/>
            <p:nvPr/>
          </p:nvSpPr>
          <p:spPr>
            <a:xfrm>
              <a:off x="9296401" y="2733375"/>
              <a:ext cx="2565126" cy="461665"/>
            </a:xfrm>
            <a:prstGeom prst="rect">
              <a:avLst/>
            </a:prstGeom>
            <a:noFill/>
            <a:ln>
              <a:solidFill>
                <a:schemeClr val="accent4">
                  <a:lumMod val="60000"/>
                  <a:lumOff val="40000"/>
                </a:schemeClr>
              </a:solidFill>
            </a:ln>
          </p:spPr>
          <p:txBody>
            <a:bodyPr wrap="none" rtlCol="0">
              <a:spAutoFit/>
            </a:bodyPr>
            <a:lstStyle/>
            <a:p>
              <a:r>
                <a:rPr lang="en-US" sz="2400" dirty="0" smtClean="0">
                  <a:solidFill>
                    <a:schemeClr val="accent4"/>
                  </a:solidFill>
                  <a:latin typeface="Lato Semibold" panose="020F0502020204030203" pitchFamily="34" charset="0"/>
                  <a:ea typeface="Lato Semibold" panose="020F0502020204030203" pitchFamily="34" charset="0"/>
                  <a:cs typeface="Lato Semibold" panose="020F0502020204030203" pitchFamily="34" charset="0"/>
                </a:rPr>
                <a:t>Signal: messaging</a:t>
              </a:r>
              <a:endParaRPr lang="en-US" sz="2400" dirty="0">
                <a:solidFill>
                  <a:schemeClr val="accent4"/>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6" name="TextBox 15"/>
            <p:cNvSpPr txBox="1"/>
            <p:nvPr/>
          </p:nvSpPr>
          <p:spPr>
            <a:xfrm>
              <a:off x="6166796" y="3429129"/>
              <a:ext cx="2680542" cy="461665"/>
            </a:xfrm>
            <a:prstGeom prst="rect">
              <a:avLst/>
            </a:prstGeom>
            <a:noFill/>
            <a:ln>
              <a:solidFill>
                <a:schemeClr val="accent1">
                  <a:lumMod val="60000"/>
                  <a:lumOff val="40000"/>
                </a:schemeClr>
              </a:solidFill>
            </a:ln>
          </p:spPr>
          <p:txBody>
            <a:bodyPr wrap="none" rtlCol="0">
              <a:spAutoFit/>
            </a:bodyPr>
            <a:lstStyle/>
            <a:p>
              <a:r>
                <a:rPr lang="en-US" sz="2400" dirty="0" smtClean="0">
                  <a:solidFill>
                    <a:schemeClr val="accent1"/>
                  </a:solidFill>
                  <a:latin typeface="Lato Semibold" panose="020F0502020204030203" pitchFamily="34" charset="0"/>
                  <a:ea typeface="Lato Semibold" panose="020F0502020204030203" pitchFamily="34" charset="0"/>
                  <a:cs typeface="Lato Semibold" panose="020F0502020204030203" pitchFamily="34" charset="0"/>
                </a:rPr>
                <a:t>Key encapsulation</a:t>
              </a:r>
              <a:endParaRPr lang="en-US" sz="2400" dirty="0">
                <a:solidFill>
                  <a:schemeClr val="accent1"/>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7" name="TextBox 16"/>
            <p:cNvSpPr txBox="1"/>
            <p:nvPr/>
          </p:nvSpPr>
          <p:spPr>
            <a:xfrm>
              <a:off x="6166796" y="2733375"/>
              <a:ext cx="2081019" cy="461665"/>
            </a:xfrm>
            <a:prstGeom prst="rect">
              <a:avLst/>
            </a:prstGeom>
            <a:noFill/>
            <a:ln>
              <a:solidFill>
                <a:schemeClr val="accent1">
                  <a:lumMod val="60000"/>
                  <a:lumOff val="40000"/>
                </a:schemeClr>
              </a:solidFill>
            </a:ln>
          </p:spPr>
          <p:txBody>
            <a:bodyPr wrap="none" rtlCol="0">
              <a:spAutoFit/>
            </a:bodyPr>
            <a:lstStyle/>
            <a:p>
              <a:r>
                <a:rPr lang="en-US" sz="2400" dirty="0" smtClean="0">
                  <a:solidFill>
                    <a:schemeClr val="accent1"/>
                  </a:solidFill>
                  <a:latin typeface="Lato Semibold" panose="020F0502020204030203" pitchFamily="34" charset="0"/>
                  <a:ea typeface="Lato Semibold" panose="020F0502020204030203" pitchFamily="34" charset="0"/>
                  <a:cs typeface="Lato Semibold" panose="020F0502020204030203" pitchFamily="34" charset="0"/>
                </a:rPr>
                <a:t>Key evolution</a:t>
              </a:r>
              <a:endParaRPr lang="en-US" sz="2400" dirty="0">
                <a:solidFill>
                  <a:schemeClr val="accent1"/>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8" name="TextBox 17"/>
            <p:cNvSpPr txBox="1"/>
            <p:nvPr/>
          </p:nvSpPr>
          <p:spPr>
            <a:xfrm>
              <a:off x="3579473" y="2548709"/>
              <a:ext cx="1503938" cy="830997"/>
            </a:xfrm>
            <a:prstGeom prst="rect">
              <a:avLst/>
            </a:prstGeom>
            <a:noFill/>
            <a:ln>
              <a:solidFill>
                <a:schemeClr val="accent3"/>
              </a:solidFill>
            </a:ln>
          </p:spPr>
          <p:txBody>
            <a:bodyPr wrap="none" rtlCol="0">
              <a:spAutoFit/>
            </a:bodyPr>
            <a:lstStyle/>
            <a:p>
              <a:r>
                <a:rPr lang="en-US" sz="2400" dirty="0" err="1"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Auth</a:t>
              </a:r>
              <a: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 key</a:t>
              </a:r>
              <a:b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exchange</a:t>
              </a:r>
              <a:endParaRPr lang="en-US" sz="2400" dirty="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endParaRPr>
            </a:p>
          </p:txBody>
        </p:sp>
        <p:cxnSp>
          <p:nvCxnSpPr>
            <p:cNvPr id="25" name="Straight Arrow Connector 24"/>
            <p:cNvCxnSpPr>
              <a:stCxn id="8" idx="3"/>
              <a:endCxn id="18" idx="1"/>
            </p:cNvCxnSpPr>
            <p:nvPr/>
          </p:nvCxnSpPr>
          <p:spPr>
            <a:xfrm>
              <a:off x="2179260" y="2964208"/>
              <a:ext cx="1400213" cy="0"/>
            </a:xfrm>
            <a:prstGeom prst="straightConnector1">
              <a:avLst/>
            </a:prstGeom>
            <a:ln w="50800">
              <a:solidFill>
                <a:schemeClr val="accent6"/>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18" idx="3"/>
              <a:endCxn id="17" idx="1"/>
            </p:cNvCxnSpPr>
            <p:nvPr/>
          </p:nvCxnSpPr>
          <p:spPr>
            <a:xfrm>
              <a:off x="5083411" y="2964208"/>
              <a:ext cx="1083385" cy="0"/>
            </a:xfrm>
            <a:prstGeom prst="straightConnector1">
              <a:avLst/>
            </a:prstGeom>
            <a:ln w="50800">
              <a:solidFill>
                <a:schemeClr val="accent5"/>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18" idx="3"/>
              <a:endCxn id="16" idx="1"/>
            </p:cNvCxnSpPr>
            <p:nvPr/>
          </p:nvCxnSpPr>
          <p:spPr>
            <a:xfrm>
              <a:off x="5083411" y="2964208"/>
              <a:ext cx="1083385" cy="695754"/>
            </a:xfrm>
            <a:prstGeom prst="straightConnector1">
              <a:avLst/>
            </a:prstGeom>
            <a:ln w="50800">
              <a:solidFill>
                <a:schemeClr val="accent5"/>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a:stCxn id="11" idx="3"/>
              <a:endCxn id="16" idx="1"/>
            </p:cNvCxnSpPr>
            <p:nvPr/>
          </p:nvCxnSpPr>
          <p:spPr>
            <a:xfrm flipV="1">
              <a:off x="5040129" y="3659962"/>
              <a:ext cx="1126667" cy="695755"/>
            </a:xfrm>
            <a:prstGeom prst="straightConnector1">
              <a:avLst/>
            </a:prstGeom>
            <a:ln w="50800">
              <a:solidFill>
                <a:schemeClr val="accent5"/>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a:stCxn id="17" idx="3"/>
              <a:endCxn id="14" idx="1"/>
            </p:cNvCxnSpPr>
            <p:nvPr/>
          </p:nvCxnSpPr>
          <p:spPr>
            <a:xfrm>
              <a:off x="8247815" y="2964208"/>
              <a:ext cx="1048586" cy="0"/>
            </a:xfrm>
            <a:prstGeom prst="straightConnector1">
              <a:avLst/>
            </a:prstGeom>
            <a:ln w="50800">
              <a:solidFill>
                <a:schemeClr val="accent4">
                  <a:lumMod val="60000"/>
                  <a:lumOff val="40000"/>
                </a:schemeClr>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16" idx="3"/>
              <a:endCxn id="13" idx="1"/>
            </p:cNvCxnSpPr>
            <p:nvPr/>
          </p:nvCxnSpPr>
          <p:spPr>
            <a:xfrm>
              <a:off x="8847338" y="3659962"/>
              <a:ext cx="449063" cy="603422"/>
            </a:xfrm>
            <a:prstGeom prst="straightConnector1">
              <a:avLst/>
            </a:prstGeom>
            <a:ln w="50800">
              <a:solidFill>
                <a:schemeClr val="accent4">
                  <a:lumMod val="60000"/>
                  <a:lumOff val="40000"/>
                </a:schemeClr>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a:stCxn id="15" idx="3"/>
              <a:endCxn id="13" idx="1"/>
            </p:cNvCxnSpPr>
            <p:nvPr/>
          </p:nvCxnSpPr>
          <p:spPr>
            <a:xfrm flipV="1">
              <a:off x="8448190" y="4263384"/>
              <a:ext cx="848211" cy="788088"/>
            </a:xfrm>
            <a:prstGeom prst="straightConnector1">
              <a:avLst/>
            </a:prstGeom>
            <a:ln w="50800">
              <a:solidFill>
                <a:schemeClr val="accent4">
                  <a:lumMod val="60000"/>
                  <a:lumOff val="40000"/>
                </a:schemeClr>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a:endCxn id="14" idx="2"/>
            </p:cNvCxnSpPr>
            <p:nvPr/>
          </p:nvCxnSpPr>
          <p:spPr>
            <a:xfrm flipV="1">
              <a:off x="10578964" y="3195040"/>
              <a:ext cx="0" cy="468179"/>
            </a:xfrm>
            <a:prstGeom prst="straightConnector1">
              <a:avLst/>
            </a:prstGeom>
            <a:ln w="50800">
              <a:solidFill>
                <a:schemeClr val="accent4">
                  <a:lumMod val="60000"/>
                  <a:lumOff val="40000"/>
                </a:schemeClr>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grpSp>
      <p:sp>
        <p:nvSpPr>
          <p:cNvPr id="36" name="Freeform 35"/>
          <p:cNvSpPr/>
          <p:nvPr/>
        </p:nvSpPr>
        <p:spPr>
          <a:xfrm>
            <a:off x="0" y="855134"/>
            <a:ext cx="12192000" cy="6002866"/>
          </a:xfrm>
          <a:custGeom>
            <a:avLst/>
            <a:gdLst>
              <a:gd name="connsiteX0" fmla="*/ 4512328 w 12192000"/>
              <a:gd name="connsiteY0" fmla="*/ 2940071 h 6002866"/>
              <a:gd name="connsiteX1" fmla="*/ 252548 w 12192000"/>
              <a:gd name="connsiteY1" fmla="*/ 4225452 h 6002866"/>
              <a:gd name="connsiteX2" fmla="*/ 4512328 w 12192000"/>
              <a:gd name="connsiteY2" fmla="*/ 5510833 h 6002866"/>
              <a:gd name="connsiteX3" fmla="*/ 8772108 w 12192000"/>
              <a:gd name="connsiteY3" fmla="*/ 4225452 h 6002866"/>
              <a:gd name="connsiteX4" fmla="*/ 4512328 w 12192000"/>
              <a:gd name="connsiteY4" fmla="*/ 2940071 h 6002866"/>
              <a:gd name="connsiteX5" fmla="*/ 0 w 12192000"/>
              <a:gd name="connsiteY5" fmla="*/ 0 h 6002866"/>
              <a:gd name="connsiteX6" fmla="*/ 12192000 w 12192000"/>
              <a:gd name="connsiteY6" fmla="*/ 0 h 6002866"/>
              <a:gd name="connsiteX7" fmla="*/ 12192000 w 12192000"/>
              <a:gd name="connsiteY7" fmla="*/ 6002866 h 6002866"/>
              <a:gd name="connsiteX8" fmla="*/ 0 w 12192000"/>
              <a:gd name="connsiteY8" fmla="*/ 6002866 h 6002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6002866">
                <a:moveTo>
                  <a:pt x="4512328" y="2940071"/>
                </a:moveTo>
                <a:cubicBezTo>
                  <a:pt x="2159716" y="2940071"/>
                  <a:pt x="252548" y="3515556"/>
                  <a:pt x="252548" y="4225452"/>
                </a:cubicBezTo>
                <a:cubicBezTo>
                  <a:pt x="252548" y="4935348"/>
                  <a:pt x="2159716" y="5510833"/>
                  <a:pt x="4512328" y="5510833"/>
                </a:cubicBezTo>
                <a:cubicBezTo>
                  <a:pt x="6864940" y="5510833"/>
                  <a:pt x="8772108" y="4935348"/>
                  <a:pt x="8772108" y="4225452"/>
                </a:cubicBezTo>
                <a:cubicBezTo>
                  <a:pt x="8772108" y="3515556"/>
                  <a:pt x="6864940" y="2940071"/>
                  <a:pt x="4512328" y="2940071"/>
                </a:cubicBezTo>
                <a:close/>
                <a:moveTo>
                  <a:pt x="0" y="0"/>
                </a:moveTo>
                <a:lnTo>
                  <a:pt x="12192000" y="0"/>
                </a:lnTo>
                <a:lnTo>
                  <a:pt x="12192000" y="6002866"/>
                </a:lnTo>
                <a:lnTo>
                  <a:pt x="0" y="6002866"/>
                </a:lnTo>
                <a:close/>
              </a:path>
            </a:pathLst>
          </a:custGeom>
          <a:solidFill>
            <a:schemeClr val="bg1">
              <a:lumMod val="50000"/>
              <a:alpha val="2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1200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Auguste</a:t>
            </a:r>
            <a:r>
              <a:rPr lang="en-US" dirty="0" smtClean="0"/>
              <a:t> </a:t>
            </a:r>
            <a:r>
              <a:rPr lang="en-US" dirty="0" err="1" smtClean="0"/>
              <a:t>Kerckhoffs</a:t>
            </a:r>
            <a:r>
              <a:rPr lang="en-US" dirty="0" smtClean="0"/>
              <a:t>’ </a:t>
            </a:r>
            <a:r>
              <a:rPr lang="en-US" dirty="0"/>
              <a:t>principles</a:t>
            </a:r>
          </a:p>
        </p:txBody>
      </p:sp>
      <p:sp>
        <p:nvSpPr>
          <p:cNvPr id="3" name="Content Placeholder 2"/>
          <p:cNvSpPr>
            <a:spLocks noGrp="1"/>
          </p:cNvSpPr>
          <p:nvPr>
            <p:ph idx="1"/>
          </p:nvPr>
        </p:nvSpPr>
        <p:spPr/>
        <p:txBody>
          <a:bodyPr>
            <a:normAutofit/>
          </a:bodyPr>
          <a:lstStyle/>
          <a:p>
            <a:pPr marL="0" indent="0">
              <a:buNone/>
            </a:pPr>
            <a:r>
              <a:rPr lang="en-US" dirty="0" smtClean="0"/>
              <a:t>Six design principles for military ciphers (</a:t>
            </a:r>
            <a:r>
              <a:rPr lang="en-US" i="1" dirty="0" smtClean="0"/>
              <a:t>La </a:t>
            </a:r>
            <a:r>
              <a:rPr lang="en-US" i="1" dirty="0" err="1" smtClean="0"/>
              <a:t>Cryptographie</a:t>
            </a:r>
            <a:r>
              <a:rPr lang="en-US" i="1" dirty="0" smtClean="0"/>
              <a:t> </a:t>
            </a:r>
            <a:r>
              <a:rPr lang="en-US" i="1" dirty="0" err="1" smtClean="0"/>
              <a:t>Militaire</a:t>
            </a:r>
            <a:r>
              <a:rPr lang="en-US" dirty="0" smtClean="0"/>
              <a:t>, 1883)</a:t>
            </a:r>
            <a:endParaRPr lang="en-US" dirty="0"/>
          </a:p>
          <a:p>
            <a:pPr marL="457200" indent="-457200" fontAlgn="ctr">
              <a:buFont typeface="+mj-lt"/>
              <a:buAutoNum type="arabicPeriod"/>
            </a:pPr>
            <a:r>
              <a:rPr lang="en-US" sz="2100" dirty="0"/>
              <a:t>The system must be practically, if not mathematically, </a:t>
            </a:r>
            <a:r>
              <a:rPr lang="en-US" sz="2100" i="1" dirty="0">
                <a:solidFill>
                  <a:schemeClr val="accent1"/>
                </a:solidFill>
                <a:latin typeface="Lato Black" panose="020F0502020204030203" pitchFamily="34" charset="0"/>
                <a:ea typeface="Lato Black" panose="020F0502020204030203" pitchFamily="34" charset="0"/>
                <a:cs typeface="Lato Black" panose="020F0502020204030203" pitchFamily="34" charset="0"/>
              </a:rPr>
              <a:t>indecipherable</a:t>
            </a:r>
          </a:p>
          <a:p>
            <a:pPr marL="457200" indent="-457200" fontAlgn="ctr">
              <a:buFont typeface="+mj-lt"/>
              <a:buAutoNum type="arabicPeriod"/>
            </a:pPr>
            <a:r>
              <a:rPr lang="en-US" sz="2100" dirty="0"/>
              <a:t>It should </a:t>
            </a:r>
            <a:r>
              <a:rPr lang="en-US" sz="2100" i="1" dirty="0">
                <a:solidFill>
                  <a:schemeClr val="accent1"/>
                </a:solidFill>
                <a:latin typeface="Lato Black" panose="020F0502020204030203" pitchFamily="34" charset="0"/>
                <a:ea typeface="Lato Black" panose="020F0502020204030203" pitchFamily="34" charset="0"/>
                <a:cs typeface="Lato Black" panose="020F0502020204030203" pitchFamily="34" charset="0"/>
              </a:rPr>
              <a:t>not require secrecy</a:t>
            </a:r>
            <a:r>
              <a:rPr lang="en-US" sz="2100" dirty="0"/>
              <a:t>, and it should not be a problem if it falls into enemy hands</a:t>
            </a:r>
          </a:p>
          <a:p>
            <a:pPr marL="457200" indent="-457200" fontAlgn="ctr">
              <a:buFont typeface="+mj-lt"/>
              <a:buAutoNum type="arabicPeriod"/>
            </a:pPr>
            <a:r>
              <a:rPr lang="en-US" sz="2100" dirty="0"/>
              <a:t>It must be possible to communicate and remember the key </a:t>
            </a:r>
            <a:r>
              <a:rPr lang="en-US" sz="2100" dirty="0">
                <a:solidFill>
                  <a:schemeClr val="bg1">
                    <a:lumMod val="65000"/>
                  </a:schemeClr>
                </a:solidFill>
              </a:rPr>
              <a:t>without using written notes</a:t>
            </a:r>
            <a:r>
              <a:rPr lang="en-US" sz="2100" dirty="0"/>
              <a:t>, and correspondents must be able to </a:t>
            </a:r>
            <a:r>
              <a:rPr lang="en-US" sz="2100" i="1" dirty="0">
                <a:solidFill>
                  <a:schemeClr val="accent1"/>
                </a:solidFill>
                <a:latin typeface="Lato Black" panose="020F0502020204030203" pitchFamily="34" charset="0"/>
                <a:ea typeface="Lato Black" panose="020F0502020204030203" pitchFamily="34" charset="0"/>
                <a:cs typeface="Lato Black" panose="020F0502020204030203" pitchFamily="34" charset="0"/>
              </a:rPr>
              <a:t>change or modify it at will</a:t>
            </a:r>
          </a:p>
          <a:p>
            <a:pPr marL="457200" indent="-457200" fontAlgn="ctr">
              <a:buFont typeface="+mj-lt"/>
              <a:buAutoNum type="arabicPeriod"/>
            </a:pPr>
            <a:r>
              <a:rPr lang="en-US" sz="2100" dirty="0">
                <a:solidFill>
                  <a:schemeClr val="bg1">
                    <a:lumMod val="65000"/>
                  </a:schemeClr>
                </a:solidFill>
              </a:rPr>
              <a:t>It must be applicable to telegraph communications</a:t>
            </a:r>
          </a:p>
          <a:p>
            <a:pPr marL="457200" indent="-457200" fontAlgn="ctr">
              <a:buFont typeface="+mj-lt"/>
              <a:buAutoNum type="arabicPeriod"/>
            </a:pPr>
            <a:r>
              <a:rPr lang="en-US" sz="2100" dirty="0">
                <a:solidFill>
                  <a:schemeClr val="bg1">
                    <a:lumMod val="65000"/>
                  </a:schemeClr>
                </a:solidFill>
              </a:rPr>
              <a:t>It must be portable, and should not require several persons to handle or operate</a:t>
            </a:r>
          </a:p>
          <a:p>
            <a:pPr marL="457200" indent="-457200" fontAlgn="ctr">
              <a:buFont typeface="+mj-lt"/>
              <a:buAutoNum type="arabicPeriod"/>
            </a:pPr>
            <a:r>
              <a:rPr lang="en-US" sz="2100" dirty="0"/>
              <a:t>Lastly, given the circumstances in which it is to be used, the system must be easy to use and should </a:t>
            </a:r>
            <a:r>
              <a:rPr lang="en-US" sz="2100" i="1" dirty="0">
                <a:solidFill>
                  <a:schemeClr val="accent1"/>
                </a:solidFill>
                <a:latin typeface="Lato Heavy" panose="020F0502020204030203" pitchFamily="34" charset="0"/>
                <a:ea typeface="Lato Heavy" panose="020F0502020204030203" pitchFamily="34" charset="0"/>
                <a:cs typeface="Lato Heavy" panose="020F0502020204030203" pitchFamily="34" charset="0"/>
              </a:rPr>
              <a:t>not be stressful to use or require its users to know and comply with a long list of </a:t>
            </a:r>
            <a:r>
              <a:rPr lang="en-US" sz="21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rules</a:t>
            </a:r>
            <a:endParaRPr lang="en-US" sz="2100" i="1" dirty="0">
              <a:solidFill>
                <a:schemeClr val="accent1"/>
              </a:solidFill>
              <a:latin typeface="Lato Heavy" panose="020F0502020204030203" pitchFamily="34" charset="0"/>
              <a:ea typeface="Lato Heavy" panose="020F0502020204030203" pitchFamily="34" charset="0"/>
              <a:cs typeface="Lato Heavy" panose="020F0502020204030203" pitchFamily="34" charset="0"/>
            </a:endParaRPr>
          </a:p>
        </p:txBody>
      </p:sp>
    </p:spTree>
    <p:extLst>
      <p:ext uri="{BB962C8B-B14F-4D97-AF65-F5344CB8AC3E}">
        <p14:creationId xmlns:p14="http://schemas.microsoft.com/office/powerpoint/2010/main" val="1777690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type of </a:t>
            </a:r>
            <a:r>
              <a:rPr lang="en-US" dirty="0" err="1" smtClean="0"/>
              <a:t>pseudorandomness</a:t>
            </a:r>
            <a:endParaRPr lang="en-US" dirty="0"/>
          </a:p>
        </p:txBody>
      </p:sp>
      <p:sp>
        <p:nvSpPr>
          <p:cNvPr id="5" name="Text Placeholder 4"/>
          <p:cNvSpPr>
            <a:spLocks noGrp="1"/>
          </p:cNvSpPr>
          <p:nvPr>
            <p:ph type="body" idx="1"/>
          </p:nvPr>
        </p:nvSpPr>
        <p:spPr/>
        <p:txBody>
          <a:bodyPr anchor="t">
            <a:normAutofit/>
          </a:bodyPr>
          <a:lstStyle/>
          <a:p>
            <a:r>
              <a:rPr lang="en-US" sz="2600" dirty="0" smtClean="0"/>
              <a:t>Block cipher</a:t>
            </a:r>
            <a:endParaRPr lang="en-US" sz="2600" dirty="0"/>
          </a:p>
        </p:txBody>
      </p:sp>
      <p:sp>
        <p:nvSpPr>
          <p:cNvPr id="6" name="Content Placeholder 5"/>
          <p:cNvSpPr>
            <a:spLocks noGrp="1"/>
          </p:cNvSpPr>
          <p:nvPr>
            <p:ph sz="half" idx="2"/>
          </p:nvPr>
        </p:nvSpPr>
        <p:spPr/>
        <p:txBody>
          <a:bodyPr/>
          <a:lstStyle/>
          <a:p>
            <a:pPr marL="0" indent="0">
              <a:buNone/>
            </a:pP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B</a:t>
            </a:r>
            <a:r>
              <a:rPr lang="en-US" i="1" baseline="-25000"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K</a:t>
            </a:r>
            <a:r>
              <a:rPr lang="en-US" dirty="0" smtClean="0"/>
              <a:t> </a:t>
            </a:r>
            <a:r>
              <a:rPr lang="en-US" dirty="0"/>
              <a:t>looks </a:t>
            </a:r>
            <a:r>
              <a:rPr lang="en-US" i="1" dirty="0" smtClean="0"/>
              <a:t>like </a:t>
            </a:r>
            <a:r>
              <a:rPr lang="en-US" dirty="0" smtClean="0"/>
              <a:t>a random permutation, meaning nobody can tell them apart</a:t>
            </a:r>
            <a:endParaRPr lang="en-US" dirty="0">
              <a:solidFill>
                <a:schemeClr val="accent2">
                  <a:lumMod val="75000"/>
                </a:schemeClr>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7" name="Text Placeholder 6"/>
          <p:cNvSpPr>
            <a:spLocks noGrp="1"/>
          </p:cNvSpPr>
          <p:nvPr>
            <p:ph type="body" sz="quarter" idx="3"/>
          </p:nvPr>
        </p:nvSpPr>
        <p:spPr/>
        <p:txBody>
          <a:bodyPr anchor="t">
            <a:normAutofit/>
          </a:bodyPr>
          <a:lstStyle/>
          <a:p>
            <a:r>
              <a:rPr lang="en-US" sz="2600" dirty="0" smtClean="0"/>
              <a:t>Encryption scheme</a:t>
            </a:r>
            <a:endParaRPr lang="en-US" sz="2600" dirty="0"/>
          </a:p>
        </p:txBody>
      </p:sp>
      <p:sp>
        <p:nvSpPr>
          <p:cNvPr id="8" name="Content Placeholder 7"/>
          <p:cNvSpPr>
            <a:spLocks noGrp="1"/>
          </p:cNvSpPr>
          <p:nvPr>
            <p:ph sz="quarter" idx="4"/>
          </p:nvPr>
        </p:nvSpPr>
        <p:spPr/>
        <p:txBody>
          <a:bodyPr>
            <a:normAutofit/>
          </a:bodyPr>
          <a:lstStyle/>
          <a:p>
            <a:pPr marL="0" indent="0">
              <a:buNone/>
            </a:pPr>
            <a:r>
              <a:rPr lang="en-US" dirty="0" smtClean="0"/>
              <a:t>Similar, except even making the same request twice yields different answers</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i="1" dirty="0" smtClean="0"/>
              <a:t>Nonce-respecting rule</a:t>
            </a:r>
            <a:r>
              <a:rPr lang="en-US" dirty="0" smtClean="0"/>
              <a:t>: </a:t>
            </a:r>
            <a:r>
              <a:rPr lang="en-US" dirty="0"/>
              <a:t>Eve chooses </a:t>
            </a:r>
            <a:r>
              <a:rPr lang="en-US" i="1" dirty="0">
                <a:latin typeface="Lato Black" panose="020F0502020204030203" pitchFamily="34" charset="0"/>
                <a:ea typeface="Lato Black" panose="020F0502020204030203" pitchFamily="34" charset="0"/>
                <a:cs typeface="Lato Black" panose="020F0502020204030203" pitchFamily="34" charset="0"/>
              </a:rPr>
              <a:t>N</a:t>
            </a:r>
            <a:r>
              <a:rPr lang="en-US" dirty="0"/>
              <a:t>, but each choice must be </a:t>
            </a:r>
            <a:r>
              <a:rPr lang="en-US" dirty="0" smtClean="0"/>
              <a:t>distinct</a:t>
            </a:r>
            <a:endParaRPr lang="en-US" dirty="0"/>
          </a:p>
        </p:txBody>
      </p:sp>
      <p:grpSp>
        <p:nvGrpSpPr>
          <p:cNvPr id="9" name="Group 8"/>
          <p:cNvGrpSpPr/>
          <p:nvPr/>
        </p:nvGrpSpPr>
        <p:grpSpPr>
          <a:xfrm>
            <a:off x="869980" y="2833724"/>
            <a:ext cx="4277197" cy="2307946"/>
            <a:chOff x="6751401" y="4550054"/>
            <a:chExt cx="4277197" cy="2307946"/>
          </a:xfrm>
        </p:grpSpPr>
        <p:cxnSp>
          <p:nvCxnSpPr>
            <p:cNvPr id="10" name="Straight Connector 9"/>
            <p:cNvCxnSpPr/>
            <p:nvPr/>
          </p:nvCxnSpPr>
          <p:spPr>
            <a:xfrm>
              <a:off x="8890000" y="4550054"/>
              <a:ext cx="0" cy="2307946"/>
            </a:xfrm>
            <a:prstGeom prst="line">
              <a:avLst/>
            </a:prstGeom>
            <a:ln>
              <a:solidFill>
                <a:schemeClr val="bg1">
                  <a:lumMod val="50000"/>
                </a:schemeClr>
              </a:solidFill>
              <a:prstDash val="dash"/>
            </a:ln>
          </p:spPr>
          <p:style>
            <a:lnRef idx="2">
              <a:schemeClr val="accent1"/>
            </a:lnRef>
            <a:fillRef idx="0">
              <a:schemeClr val="accent1"/>
            </a:fillRef>
            <a:effectRef idx="1">
              <a:schemeClr val="accent1"/>
            </a:effectRef>
            <a:fontRef idx="minor">
              <a:schemeClr val="tx1"/>
            </a:fontRef>
          </p:style>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3401" y="5029168"/>
              <a:ext cx="1473198" cy="1473198"/>
            </a:xfrm>
            <a:prstGeom prst="rect">
              <a:avLst/>
            </a:prstGeom>
          </p:spPr>
        </p:pic>
        <p:sp>
          <p:nvSpPr>
            <p:cNvPr id="12" name="Rectangle 11"/>
            <p:cNvSpPr/>
            <p:nvPr/>
          </p:nvSpPr>
          <p:spPr>
            <a:xfrm>
              <a:off x="6751401" y="5516788"/>
              <a:ext cx="848198" cy="497957"/>
            </a:xfrm>
            <a:prstGeom prst="rect">
              <a:avLst/>
            </a:prstGeom>
            <a:solidFill>
              <a:schemeClr val="bg2">
                <a:lumMod val="5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Lato Black"/>
                  <a:cs typeface="Lato Black"/>
                </a:rPr>
                <a:t>B</a:t>
              </a:r>
              <a:r>
                <a:rPr lang="en-US" sz="2400" i="1" baseline="-25000" dirty="0" smtClean="0">
                  <a:latin typeface="Lato Black"/>
                  <a:cs typeface="Lato Black"/>
                </a:rPr>
                <a:t>$</a:t>
              </a:r>
              <a:endParaRPr lang="en-US" sz="2400" i="1" baseline="-25000" dirty="0">
                <a:latin typeface="Lato Black"/>
                <a:cs typeface="Lato Black"/>
              </a:endParaRPr>
            </a:p>
          </p:txBody>
        </p:sp>
        <p:sp>
          <p:nvSpPr>
            <p:cNvPr id="13" name="TextBox 12"/>
            <p:cNvSpPr txBox="1"/>
            <p:nvPr/>
          </p:nvSpPr>
          <p:spPr>
            <a:xfrm>
              <a:off x="7817532" y="4962884"/>
              <a:ext cx="432246"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X</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14" name="Rectangle 13"/>
            <p:cNvSpPr/>
            <p:nvPr/>
          </p:nvSpPr>
          <p:spPr>
            <a:xfrm>
              <a:off x="10180400" y="5489586"/>
              <a:ext cx="848198" cy="497957"/>
            </a:xfrm>
            <a:prstGeom prst="rect">
              <a:avLst/>
            </a:prstGeom>
            <a:solidFill>
              <a:schemeClr val="tx2">
                <a:lumMod val="60000"/>
                <a:lumOff val="40000"/>
              </a:schemeClr>
            </a:solidFill>
            <a:ln>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400" i="1" dirty="0">
                  <a:latin typeface="Lato Black" panose="020F0502020204030203" pitchFamily="34" charset="0"/>
                  <a:ea typeface="Lato Black" panose="020F0502020204030203" pitchFamily="34" charset="0"/>
                  <a:cs typeface="Lato Black" panose="020F0502020204030203" pitchFamily="34" charset="0"/>
                </a:rPr>
                <a:t>Π</a:t>
              </a:r>
              <a:endParaRPr lang="en-US" sz="2400" i="1" baseline="-25000" dirty="0">
                <a:latin typeface="Lato Black" panose="020F0502020204030203" pitchFamily="34" charset="0"/>
                <a:ea typeface="Lato Black" panose="020F0502020204030203" pitchFamily="34" charset="0"/>
                <a:cs typeface="Lato Black" panose="020F0502020204030203" pitchFamily="34" charset="0"/>
              </a:endParaRPr>
            </a:p>
          </p:txBody>
        </p:sp>
        <p:cxnSp>
          <p:nvCxnSpPr>
            <p:cNvPr id="15" name="Curved Connector 14"/>
            <p:cNvCxnSpPr>
              <a:endCxn id="12" idx="0"/>
            </p:cNvCxnSpPr>
            <p:nvPr/>
          </p:nvCxnSpPr>
          <p:spPr>
            <a:xfrm rot="10800000" flipV="1">
              <a:off x="7175501" y="5304920"/>
              <a:ext cx="1160699" cy="211868"/>
            </a:xfrm>
            <a:prstGeom prst="curvedConnector2">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cxnSp>
          <p:nvCxnSpPr>
            <p:cNvPr id="16" name="Curved Connector 15"/>
            <p:cNvCxnSpPr>
              <a:stCxn id="12" idx="2"/>
            </p:cNvCxnSpPr>
            <p:nvPr/>
          </p:nvCxnSpPr>
          <p:spPr>
            <a:xfrm rot="16200000" flipH="1">
              <a:off x="7633720" y="5556525"/>
              <a:ext cx="244262" cy="1160702"/>
            </a:xfrm>
            <a:prstGeom prst="curvedConnector2">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cxnSp>
          <p:nvCxnSpPr>
            <p:cNvPr id="17" name="Curved Connector 16"/>
            <p:cNvCxnSpPr>
              <a:endCxn id="14" idx="0"/>
            </p:cNvCxnSpPr>
            <p:nvPr/>
          </p:nvCxnSpPr>
          <p:spPr>
            <a:xfrm>
              <a:off x="9443801" y="5304918"/>
              <a:ext cx="1160698" cy="184668"/>
            </a:xfrm>
            <a:prstGeom prst="curvedConnector2">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cxnSp>
          <p:nvCxnSpPr>
            <p:cNvPr id="18" name="Curved Connector 17"/>
            <p:cNvCxnSpPr>
              <a:stCxn id="14" idx="2"/>
            </p:cNvCxnSpPr>
            <p:nvPr/>
          </p:nvCxnSpPr>
          <p:spPr>
            <a:xfrm rot="5400000">
              <a:off x="9927224" y="5562768"/>
              <a:ext cx="252500" cy="1102051"/>
            </a:xfrm>
            <a:prstGeom prst="curvedConnector2">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9626599" y="4962884"/>
              <a:ext cx="432246"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X</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20" name="TextBox 19"/>
            <p:cNvSpPr txBox="1"/>
            <p:nvPr/>
          </p:nvSpPr>
          <p:spPr>
            <a:xfrm>
              <a:off x="7813043" y="6263005"/>
              <a:ext cx="432246"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Y</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21" name="TextBox 20"/>
            <p:cNvSpPr txBox="1"/>
            <p:nvPr/>
          </p:nvSpPr>
          <p:spPr>
            <a:xfrm>
              <a:off x="9626599" y="6263005"/>
              <a:ext cx="432246"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Y</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grpSp>
      <p:grpSp>
        <p:nvGrpSpPr>
          <p:cNvPr id="60" name="Group 59"/>
          <p:cNvGrpSpPr/>
          <p:nvPr/>
        </p:nvGrpSpPr>
        <p:grpSpPr>
          <a:xfrm>
            <a:off x="6641228" y="2833724"/>
            <a:ext cx="4501098" cy="2307946"/>
            <a:chOff x="6192388" y="2897332"/>
            <a:chExt cx="4501098" cy="2307946"/>
          </a:xfrm>
        </p:grpSpPr>
        <p:cxnSp>
          <p:nvCxnSpPr>
            <p:cNvPr id="61" name="Straight Connector 60"/>
            <p:cNvCxnSpPr/>
            <p:nvPr/>
          </p:nvCxnSpPr>
          <p:spPr>
            <a:xfrm>
              <a:off x="8554888" y="2897332"/>
              <a:ext cx="0" cy="2307946"/>
            </a:xfrm>
            <a:prstGeom prst="line">
              <a:avLst/>
            </a:prstGeom>
            <a:ln>
              <a:solidFill>
                <a:schemeClr val="bg1">
                  <a:lumMod val="50000"/>
                </a:schemeClr>
              </a:solidFill>
              <a:prstDash val="dash"/>
            </a:ln>
          </p:spPr>
          <p:style>
            <a:lnRef idx="2">
              <a:schemeClr val="accent1"/>
            </a:lnRef>
            <a:fillRef idx="0">
              <a:schemeClr val="accent1"/>
            </a:fillRef>
            <a:effectRef idx="1">
              <a:schemeClr val="accent1"/>
            </a:effectRef>
            <a:fontRef idx="minor">
              <a:schemeClr val="tx1"/>
            </a:fontRef>
          </p:style>
        </p:cxnSp>
        <p:pic>
          <p:nvPicPr>
            <p:cNvPr id="62" name="Picture 6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8289" y="3376446"/>
              <a:ext cx="1473198" cy="1473198"/>
            </a:xfrm>
            <a:prstGeom prst="rect">
              <a:avLst/>
            </a:prstGeom>
          </p:spPr>
        </p:pic>
        <p:sp>
          <p:nvSpPr>
            <p:cNvPr id="63" name="TextBox 62"/>
            <p:cNvSpPr txBox="1"/>
            <p:nvPr/>
          </p:nvSpPr>
          <p:spPr>
            <a:xfrm>
              <a:off x="7264487" y="3310162"/>
              <a:ext cx="650179"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P, N</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64" name="Rectangle 63"/>
            <p:cNvSpPr/>
            <p:nvPr/>
          </p:nvSpPr>
          <p:spPr>
            <a:xfrm>
              <a:off x="9845288" y="3836864"/>
              <a:ext cx="848198" cy="497957"/>
            </a:xfrm>
            <a:prstGeom prst="rect">
              <a:avLst/>
            </a:prstGeom>
            <a:solidFill>
              <a:schemeClr val="accent6">
                <a:lumMod val="60000"/>
                <a:lumOff val="40000"/>
              </a:schemeClr>
            </a:solidFill>
            <a:ln>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i="1" dirty="0" smtClean="0">
                  <a:latin typeface="Lato Black"/>
                  <a:cs typeface="Lato Black"/>
                </a:rPr>
                <a:t>$</a:t>
              </a:r>
              <a:endParaRPr lang="en-US" sz="2400" i="1" baseline="-25000" dirty="0">
                <a:latin typeface="Lato Black"/>
                <a:cs typeface="Lato Black"/>
              </a:endParaRPr>
            </a:p>
          </p:txBody>
        </p:sp>
        <p:cxnSp>
          <p:nvCxnSpPr>
            <p:cNvPr id="65" name="Curved Connector 64"/>
            <p:cNvCxnSpPr/>
            <p:nvPr/>
          </p:nvCxnSpPr>
          <p:spPr>
            <a:xfrm rot="10800000" flipV="1">
              <a:off x="6840389" y="3652198"/>
              <a:ext cx="1160701" cy="211868"/>
            </a:xfrm>
            <a:prstGeom prst="curvedConnector2">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cxnSp>
          <p:nvCxnSpPr>
            <p:cNvPr id="66" name="Curved Connector 65"/>
            <p:cNvCxnSpPr/>
            <p:nvPr/>
          </p:nvCxnSpPr>
          <p:spPr>
            <a:xfrm rot="16200000" flipH="1">
              <a:off x="7298608" y="3903803"/>
              <a:ext cx="244262" cy="1160702"/>
            </a:xfrm>
            <a:prstGeom prst="curvedConnector2">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cxnSp>
          <p:nvCxnSpPr>
            <p:cNvPr id="67" name="Curved Connector 66"/>
            <p:cNvCxnSpPr>
              <a:endCxn id="64" idx="0"/>
            </p:cNvCxnSpPr>
            <p:nvPr/>
          </p:nvCxnSpPr>
          <p:spPr>
            <a:xfrm>
              <a:off x="9108689" y="3652196"/>
              <a:ext cx="1160698" cy="184668"/>
            </a:xfrm>
            <a:prstGeom prst="curvedConnector2">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cxnSp>
          <p:nvCxnSpPr>
            <p:cNvPr id="68" name="Curved Connector 67"/>
            <p:cNvCxnSpPr>
              <a:stCxn id="64" idx="2"/>
            </p:cNvCxnSpPr>
            <p:nvPr/>
          </p:nvCxnSpPr>
          <p:spPr>
            <a:xfrm rot="5400000">
              <a:off x="9592112" y="3910046"/>
              <a:ext cx="252500" cy="1102051"/>
            </a:xfrm>
            <a:prstGeom prst="curvedConnector2">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69" name="TextBox 68"/>
            <p:cNvSpPr txBox="1"/>
            <p:nvPr/>
          </p:nvSpPr>
          <p:spPr>
            <a:xfrm>
              <a:off x="9291487" y="3310162"/>
              <a:ext cx="640222"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P, N</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70" name="TextBox 69"/>
            <p:cNvSpPr txBox="1"/>
            <p:nvPr/>
          </p:nvSpPr>
          <p:spPr>
            <a:xfrm>
              <a:off x="7482420" y="4610283"/>
              <a:ext cx="432246"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C</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71" name="TextBox 70"/>
            <p:cNvSpPr txBox="1"/>
            <p:nvPr/>
          </p:nvSpPr>
          <p:spPr>
            <a:xfrm>
              <a:off x="9291487" y="4610283"/>
              <a:ext cx="432246"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C</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grpSp>
          <p:nvGrpSpPr>
            <p:cNvPr id="72" name="Group 71"/>
            <p:cNvGrpSpPr/>
            <p:nvPr/>
          </p:nvGrpSpPr>
          <p:grpSpPr>
            <a:xfrm>
              <a:off x="6192388" y="3844234"/>
              <a:ext cx="1072099" cy="537620"/>
              <a:chOff x="5859270" y="3844234"/>
              <a:chExt cx="1072099" cy="537620"/>
            </a:xfrm>
          </p:grpSpPr>
          <p:sp>
            <p:nvSpPr>
              <p:cNvPr id="73" name="Rectangle 72"/>
              <p:cNvSpPr/>
              <p:nvPr/>
            </p:nvSpPr>
            <p:spPr>
              <a:xfrm>
                <a:off x="5859270" y="3844234"/>
                <a:ext cx="1072099" cy="537620"/>
              </a:xfrm>
              <a:prstGeom prst="rect">
                <a:avLst/>
              </a:prstGeom>
              <a:solidFill>
                <a:schemeClr val="accent4">
                  <a:lumMod val="60000"/>
                  <a:lumOff val="40000"/>
                </a:schemeClr>
              </a:solidFill>
              <a:ln>
                <a:solidFill>
                  <a:schemeClr val="accent4">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400" dirty="0" smtClean="0">
                    <a:latin typeface="Lato Black"/>
                    <a:cs typeface="Lato Black"/>
                  </a:rPr>
                  <a:t>M</a:t>
                </a:r>
                <a:endParaRPr lang="en-US" sz="2400" i="1" baseline="-25000" dirty="0">
                  <a:latin typeface="Lato Black"/>
                  <a:cs typeface="Lato Black"/>
                </a:endParaRPr>
              </a:p>
            </p:txBody>
          </p:sp>
          <p:sp>
            <p:nvSpPr>
              <p:cNvPr id="74" name="Rectangle 73"/>
              <p:cNvSpPr/>
              <p:nvPr/>
            </p:nvSpPr>
            <p:spPr>
              <a:xfrm>
                <a:off x="6320444" y="3865991"/>
                <a:ext cx="560730" cy="476108"/>
              </a:xfrm>
              <a:prstGeom prst="rect">
                <a:avLst/>
              </a:prstGeom>
              <a:solidFill>
                <a:schemeClr val="bg2">
                  <a:lumMod val="5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Lato Black"/>
                    <a:cs typeface="Lato Black"/>
                  </a:rPr>
                  <a:t>B</a:t>
                </a:r>
                <a:r>
                  <a:rPr lang="en-US" sz="2400" i="1" baseline="-25000" dirty="0" smtClean="0">
                    <a:latin typeface="Lato Black"/>
                    <a:cs typeface="Lato Black"/>
                  </a:rPr>
                  <a:t>$</a:t>
                </a:r>
                <a:endParaRPr lang="en-US" sz="2400" i="1" baseline="-25000" dirty="0">
                  <a:latin typeface="Lato Black"/>
                  <a:cs typeface="Lato Black"/>
                </a:endParaRPr>
              </a:p>
            </p:txBody>
          </p:sp>
        </p:grpSp>
      </p:grpSp>
    </p:spTree>
    <p:extLst>
      <p:ext uri="{BB962C8B-B14F-4D97-AF65-F5344CB8AC3E}">
        <p14:creationId xmlns:p14="http://schemas.microsoft.com/office/powerpoint/2010/main" val="2128920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formalism, fewer pictures</a:t>
            </a:r>
            <a:endParaRPr lang="en-US" dirty="0"/>
          </a:p>
        </p:txBody>
      </p:sp>
      <p:sp>
        <p:nvSpPr>
          <p:cNvPr id="3" name="Content Placeholder 2"/>
          <p:cNvSpPr>
            <a:spLocks noGrp="1"/>
          </p:cNvSpPr>
          <p:nvPr>
            <p:ph idx="1"/>
          </p:nvPr>
        </p:nvSpPr>
        <p:spPr/>
        <p:txBody>
          <a:bodyPr/>
          <a:lstStyle/>
          <a:p>
            <a:pPr marL="0" indent="0">
              <a:buNone/>
            </a:pPr>
            <a:r>
              <a:rPr lang="en-US" dirty="0" smtClean="0">
                <a:latin typeface="Lato Black" panose="020F0502020204030203" pitchFamily="34" charset="0"/>
                <a:ea typeface="Lato Black" panose="020F0502020204030203" pitchFamily="34" charset="0"/>
                <a:cs typeface="Lato Black" panose="020F0502020204030203" pitchFamily="34" charset="0"/>
              </a:rPr>
              <a:t>Def. </a:t>
            </a:r>
            <a:r>
              <a:rPr lang="en-US" dirty="0" smtClean="0"/>
              <a:t>A cryptographic mechanism is </a:t>
            </a:r>
            <a:r>
              <a:rPr lang="en-US" i="1" dirty="0" smtClean="0">
                <a:solidFill>
                  <a:schemeClr val="accent1"/>
                </a:solidFill>
                <a:latin typeface="Lato Black" panose="020F0502020204030203" pitchFamily="34" charset="0"/>
                <a:ea typeface="Lato Black" panose="020F0502020204030203" pitchFamily="34" charset="0"/>
                <a:cs typeface="Lato Black" panose="020F0502020204030203" pitchFamily="34" charset="0"/>
              </a:rPr>
              <a:t>secure</a:t>
            </a:r>
            <a:r>
              <a:rPr lang="en-US" dirty="0" smtClean="0">
                <a:solidFill>
                  <a:schemeClr val="accent1"/>
                </a:solidFill>
              </a:rPr>
              <a:t> </a:t>
            </a:r>
            <a:r>
              <a:rPr lang="en-US" dirty="0" smtClean="0"/>
              <a:t>if every resource-bounded adversary </a:t>
            </a:r>
            <a:r>
              <a:rPr lang="en-US" i="1" dirty="0" smtClean="0">
                <a:solidFill>
                  <a:schemeClr val="accent1"/>
                </a:solidFill>
                <a:latin typeface="Lato Black" panose="020F0502020204030203" pitchFamily="34" charset="0"/>
                <a:ea typeface="Lato Black" panose="020F0502020204030203" pitchFamily="34" charset="0"/>
                <a:cs typeface="Lato Black" panose="020F0502020204030203" pitchFamily="34" charset="0"/>
              </a:rPr>
              <a:t>breaks</a:t>
            </a:r>
            <a:r>
              <a:rPr lang="en-US" dirty="0" smtClean="0">
                <a:solidFill>
                  <a:schemeClr val="accent1"/>
                </a:solidFill>
              </a:rPr>
              <a:t> </a:t>
            </a:r>
            <a:r>
              <a:rPr lang="en-US" dirty="0" smtClean="0"/>
              <a:t>the scheme with probability at most </a:t>
            </a:r>
            <a:r>
              <a:rPr lang="el-GR" i="1" dirty="0">
                <a:latin typeface="Lato Black" panose="020F0502020204030203" pitchFamily="34" charset="0"/>
                <a:ea typeface="Lato Black" panose="020F0502020204030203" pitchFamily="34" charset="0"/>
                <a:cs typeface="Lato Black" panose="020F0502020204030203" pitchFamily="34" charset="0"/>
              </a:rPr>
              <a:t>ε</a:t>
            </a:r>
            <a:r>
              <a:rPr lang="en-US" dirty="0" smtClean="0"/>
              <a:t>.</a:t>
            </a:r>
          </a:p>
          <a:p>
            <a:pPr marL="0" indent="0">
              <a:buNone/>
            </a:pPr>
            <a:endParaRPr lang="en-US" i="1" dirty="0">
              <a:latin typeface="+mj-lt"/>
            </a:endParaRPr>
          </a:p>
          <a:p>
            <a:pPr marL="0" indent="0">
              <a:buNone/>
            </a:pPr>
            <a:r>
              <a:rPr lang="en-US" dirty="0" smtClean="0"/>
              <a:t>Great! But what do </a:t>
            </a:r>
            <a:r>
              <a:rPr lang="en-US" i="1" dirty="0" smtClean="0">
                <a:solidFill>
                  <a:schemeClr val="accent1"/>
                </a:solidFill>
                <a:latin typeface="Lato Black" panose="020F0502020204030203" pitchFamily="34" charset="0"/>
                <a:ea typeface="Lato Black" panose="020F0502020204030203" pitchFamily="34" charset="0"/>
                <a:cs typeface="Lato Black" panose="020F0502020204030203" pitchFamily="34" charset="0"/>
              </a:rPr>
              <a:t>secure</a:t>
            </a:r>
            <a:r>
              <a:rPr lang="en-US" dirty="0" smtClean="0">
                <a:solidFill>
                  <a:schemeClr val="accent1"/>
                </a:solidFill>
              </a:rPr>
              <a:t> </a:t>
            </a:r>
            <a:r>
              <a:rPr lang="en-US" dirty="0" smtClean="0"/>
              <a:t>and </a:t>
            </a:r>
            <a:r>
              <a:rPr lang="en-US" i="1" dirty="0" smtClean="0">
                <a:solidFill>
                  <a:schemeClr val="accent1"/>
                </a:solidFill>
                <a:latin typeface="Lato Black" panose="020F0502020204030203" pitchFamily="34" charset="0"/>
                <a:ea typeface="Lato Black" panose="020F0502020204030203" pitchFamily="34" charset="0"/>
                <a:cs typeface="Lato Black" panose="020F0502020204030203" pitchFamily="34" charset="0"/>
              </a:rPr>
              <a:t>breaks</a:t>
            </a:r>
            <a:r>
              <a:rPr lang="en-US" dirty="0" smtClean="0">
                <a:solidFill>
                  <a:schemeClr val="accent1"/>
                </a:solidFill>
              </a:rPr>
              <a:t> </a:t>
            </a:r>
            <a:r>
              <a:rPr lang="en-US" dirty="0" smtClean="0"/>
              <a:t>mean…</a:t>
            </a:r>
          </a:p>
        </p:txBody>
      </p:sp>
    </p:spTree>
    <p:extLst>
      <p:ext uri="{BB962C8B-B14F-4D97-AF65-F5344CB8AC3E}">
        <p14:creationId xmlns:p14="http://schemas.microsoft.com/office/powerpoint/2010/main" val="3494348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Formalizing a block cipher</a:t>
            </a:r>
            <a:endParaRPr lang="en-US" dirty="0"/>
          </a:p>
        </p:txBody>
      </p:sp>
      <p:sp>
        <p:nvSpPr>
          <p:cNvPr id="8" name="Content Placeholder 7"/>
          <p:cNvSpPr>
            <a:spLocks noGrp="1"/>
          </p:cNvSpPr>
          <p:nvPr>
            <p:ph sz="half" idx="1"/>
          </p:nvPr>
        </p:nvSpPr>
        <p:spPr/>
        <p:txBody>
          <a:bodyPr>
            <a:normAutofit/>
          </a:bodyPr>
          <a:lstStyle/>
          <a:p>
            <a:pPr marL="0" indent="0">
              <a:buNone/>
            </a:pPr>
            <a:r>
              <a:rPr lang="en-US" dirty="0">
                <a:latin typeface="Lato Semibold" panose="020F0502020204030203" pitchFamily="34" charset="0"/>
                <a:ea typeface="Lato Semibold" panose="020F0502020204030203" pitchFamily="34" charset="0"/>
                <a:cs typeface="Lato Semibold" panose="020F0502020204030203" pitchFamily="34" charset="0"/>
              </a:rPr>
              <a:t>A </a:t>
            </a:r>
            <a:r>
              <a:rPr lang="en-US" i="1" dirty="0">
                <a:solidFill>
                  <a:schemeClr val="accent2"/>
                </a:solidFill>
                <a:latin typeface="+mj-lt"/>
                <a:ea typeface="Lato Semibold" panose="020F0502020204030203" pitchFamily="34" charset="0"/>
                <a:cs typeface="Lato Semibold" panose="020F0502020204030203" pitchFamily="34" charset="0"/>
              </a:rPr>
              <a:t>block cipher</a:t>
            </a:r>
            <a:r>
              <a:rPr lang="en-US" dirty="0">
                <a:solidFill>
                  <a:schemeClr val="accent2"/>
                </a:solidFill>
                <a:latin typeface="+mj-lt"/>
                <a:ea typeface="Lato Semibold" panose="020F0502020204030203" pitchFamily="34" charset="0"/>
                <a:cs typeface="Lato Semibold" panose="020F0502020204030203" pitchFamily="34" charset="0"/>
              </a:rPr>
              <a:t> </a:t>
            </a:r>
            <a:r>
              <a:rPr lang="en-US" dirty="0" smtClean="0">
                <a:latin typeface="Lato Semibold" panose="020F0502020204030203" pitchFamily="34" charset="0"/>
                <a:ea typeface="Lato Semibold" panose="020F0502020204030203" pitchFamily="34" charset="0"/>
                <a:cs typeface="Lato Semibold" panose="020F0502020204030203" pitchFamily="34" charset="0"/>
              </a:rPr>
              <a:t>with block length </a:t>
            </a:r>
            <a:r>
              <a:rPr lang="el-GR" i="1" dirty="0">
                <a:latin typeface="Lato Semibold" panose="020F0502020204030203" pitchFamily="34" charset="0"/>
                <a:ea typeface="Lato Semibold" panose="020F0502020204030203" pitchFamily="34" charset="0"/>
                <a:cs typeface="Lato Semibold" panose="020F0502020204030203" pitchFamily="34" charset="0"/>
              </a:rPr>
              <a:t>μ</a:t>
            </a:r>
            <a:r>
              <a:rPr lang="en-US" i="1" dirty="0" smtClean="0">
                <a:latin typeface="Lato Semibold" panose="020F0502020204030203" pitchFamily="34" charset="0"/>
                <a:ea typeface="Lato Semibold" panose="020F0502020204030203" pitchFamily="34" charset="0"/>
                <a:cs typeface="Lato Semibold" panose="020F0502020204030203" pitchFamily="34" charset="0"/>
              </a:rPr>
              <a:t> </a:t>
            </a:r>
            <a:r>
              <a:rPr lang="en-US" dirty="0" smtClean="0">
                <a:latin typeface="Lato Semibold" panose="020F0502020204030203" pitchFamily="34" charset="0"/>
                <a:ea typeface="Lato Semibold" panose="020F0502020204030203" pitchFamily="34" charset="0"/>
                <a:cs typeface="Lato Semibold" panose="020F0502020204030203" pitchFamily="34" charset="0"/>
              </a:rPr>
              <a:t>and key length </a:t>
            </a:r>
            <a:r>
              <a:rPr lang="en-US" i="1" dirty="0">
                <a:latin typeface="Lato Semibold" panose="020F0502020204030203" pitchFamily="34" charset="0"/>
                <a:ea typeface="Lato Semibold" panose="020F0502020204030203" pitchFamily="34" charset="0"/>
                <a:cs typeface="Lato Semibold" panose="020F0502020204030203" pitchFamily="34" charset="0"/>
              </a:rPr>
              <a:t>λ</a:t>
            </a:r>
            <a:r>
              <a:rPr lang="en-US" dirty="0" smtClean="0">
                <a:latin typeface="Lato Semibold" panose="020F0502020204030203" pitchFamily="34" charset="0"/>
                <a:ea typeface="Lato Semibold" panose="020F0502020204030203" pitchFamily="34" charset="0"/>
                <a:cs typeface="Lato Semibold" panose="020F0502020204030203" pitchFamily="34" charset="0"/>
              </a:rPr>
              <a:t> comprises </a:t>
            </a:r>
            <a:r>
              <a:rPr lang="en-US" dirty="0">
                <a:latin typeface="Lato Semibold" panose="020F0502020204030203" pitchFamily="34" charset="0"/>
                <a:ea typeface="Lato Semibold" panose="020F0502020204030203" pitchFamily="34" charset="0"/>
                <a:cs typeface="Lato Semibold" panose="020F0502020204030203" pitchFamily="34" charset="0"/>
              </a:rPr>
              <a:t>3 </a:t>
            </a:r>
            <a:r>
              <a:rPr lang="en-US" dirty="0" smtClean="0">
                <a:latin typeface="Lato Semibold" panose="020F0502020204030203" pitchFamily="34" charset="0"/>
                <a:ea typeface="Lato Semibold" panose="020F0502020204030203" pitchFamily="34" charset="0"/>
                <a:cs typeface="Lato Semibold" panose="020F0502020204030203" pitchFamily="34" charset="0"/>
              </a:rPr>
              <a:t>algorithms</a:t>
            </a:r>
            <a:endParaRPr lang="en-US" dirty="0">
              <a:latin typeface="Lato Semibold" panose="020F0502020204030203" pitchFamily="34" charset="0"/>
              <a:ea typeface="Lato Semibold" panose="020F0502020204030203" pitchFamily="34" charset="0"/>
              <a:cs typeface="Lato Semibold" panose="020F0502020204030203" pitchFamily="34" charset="0"/>
            </a:endParaRPr>
          </a:p>
          <a:p>
            <a:r>
              <a:rPr lang="en-US" sz="2200" dirty="0" err="1" smtClean="0">
                <a:solidFill>
                  <a:schemeClr val="accent1"/>
                </a:solidFill>
                <a:latin typeface="+mj-lt"/>
              </a:rPr>
              <a:t>KeyGen</a:t>
            </a:r>
            <a:r>
              <a:rPr lang="en-US" sz="2200" dirty="0" smtClean="0">
                <a:latin typeface="+mn-lt"/>
                <a:ea typeface="Lato Regular" panose="020F0502020204030203" pitchFamily="34" charset="0"/>
                <a:cs typeface="Lato Regular" panose="020F0502020204030203" pitchFamily="34" charset="0"/>
              </a:rPr>
              <a:t>: </a:t>
            </a:r>
            <a:r>
              <a:rPr lang="en-US" sz="2200" dirty="0">
                <a:latin typeface="+mn-lt"/>
                <a:ea typeface="Lato Regular" panose="020F0502020204030203" pitchFamily="34" charset="0"/>
                <a:cs typeface="Lato Regular" panose="020F0502020204030203" pitchFamily="34" charset="0"/>
              </a:rPr>
              <a:t>randomly choose a key </a:t>
            </a:r>
            <a:r>
              <a:rPr lang="en-US" sz="2200" i="1" dirty="0">
                <a:latin typeface="+mn-lt"/>
                <a:ea typeface="Lato Regular" panose="020F0502020204030203" pitchFamily="34" charset="0"/>
                <a:cs typeface="Lato Regular" panose="020F0502020204030203" pitchFamily="34" charset="0"/>
              </a:rPr>
              <a:t>K </a:t>
            </a:r>
            <a:r>
              <a:rPr lang="en-US" sz="2200" dirty="0">
                <a:latin typeface="+mn-lt"/>
                <a:ea typeface="Lato Regular" panose="020F0502020204030203" pitchFamily="34" charset="0"/>
                <a:cs typeface="Lato Regular" panose="020F0502020204030203" pitchFamily="34" charset="0"/>
              </a:rPr>
              <a:t>of length </a:t>
            </a:r>
            <a:r>
              <a:rPr lang="en-US" sz="2200" i="1" dirty="0">
                <a:latin typeface="+mn-lt"/>
                <a:ea typeface="Lato Regular" panose="020F0502020204030203" pitchFamily="34" charset="0"/>
                <a:cs typeface="Lato Regular" panose="020F0502020204030203" pitchFamily="34" charset="0"/>
              </a:rPr>
              <a:t>λ</a:t>
            </a:r>
            <a:r>
              <a:rPr lang="en-US" sz="2200" dirty="0">
                <a:latin typeface="+mn-lt"/>
                <a:ea typeface="Lato Regular" panose="020F0502020204030203" pitchFamily="34" charset="0"/>
                <a:cs typeface="Lato Regular" panose="020F0502020204030203" pitchFamily="34" charset="0"/>
              </a:rPr>
              <a:t>, often uniformly from {0,1}</a:t>
            </a:r>
            <a:r>
              <a:rPr lang="en-US" sz="2200" i="1" baseline="30000" dirty="0">
                <a:latin typeface="+mn-lt"/>
                <a:ea typeface="Lato Regular" panose="020F0502020204030203" pitchFamily="34" charset="0"/>
                <a:cs typeface="Lato Regular" panose="020F0502020204030203" pitchFamily="34" charset="0"/>
              </a:rPr>
              <a:t>λ</a:t>
            </a:r>
            <a:endParaRPr lang="en-US" sz="2200" baseline="30000" dirty="0">
              <a:latin typeface="+mn-lt"/>
              <a:ea typeface="Lato Regular" panose="020F0502020204030203" pitchFamily="34" charset="0"/>
              <a:cs typeface="Lato Regular" panose="020F0502020204030203" pitchFamily="34" charset="0"/>
            </a:endParaRPr>
          </a:p>
          <a:p>
            <a:r>
              <a:rPr lang="en-US" sz="2200" dirty="0" smtClean="0">
                <a:solidFill>
                  <a:schemeClr val="accent1"/>
                </a:solidFill>
                <a:latin typeface="+mj-lt"/>
                <a:ea typeface="Lato Regular" panose="020F0502020204030203" pitchFamily="34" charset="0"/>
                <a:cs typeface="Lato Regular" panose="020F0502020204030203" pitchFamily="34" charset="0"/>
              </a:rPr>
              <a:t>Encipher</a:t>
            </a:r>
            <a:r>
              <a:rPr lang="en-US" sz="2200" dirty="0" smtClean="0">
                <a:latin typeface="+mn-lt"/>
                <a:ea typeface="Lato Regular" panose="020F0502020204030203" pitchFamily="34" charset="0"/>
                <a:cs typeface="Lato Regular" panose="020F0502020204030203" pitchFamily="34" charset="0"/>
              </a:rPr>
              <a:t>: given input </a:t>
            </a:r>
            <a:r>
              <a:rPr lang="en-US" sz="2200" i="1" dirty="0" smtClean="0">
                <a:latin typeface="+mn-lt"/>
                <a:ea typeface="Lato Regular" panose="020F0502020204030203" pitchFamily="34" charset="0"/>
                <a:cs typeface="Lato Regular" panose="020F0502020204030203" pitchFamily="34" charset="0"/>
              </a:rPr>
              <a:t>X</a:t>
            </a:r>
            <a:r>
              <a:rPr lang="" sz="2200" dirty="0">
                <a:latin typeface="+mn-lt"/>
              </a:rPr>
              <a:t> ∈ </a:t>
            </a:r>
            <a:r>
              <a:rPr lang="en-US" sz="2200" dirty="0">
                <a:latin typeface="+mn-lt"/>
              </a:rPr>
              <a:t>{0,1}</a:t>
            </a:r>
            <a:r>
              <a:rPr lang="el-GR" sz="2200" i="1" baseline="30000" dirty="0">
                <a:latin typeface="+mn-lt"/>
              </a:rPr>
              <a:t>μ</a:t>
            </a:r>
            <a:r>
              <a:rPr lang="en-US" sz="2200" dirty="0" smtClean="0">
                <a:latin typeface="+mn-lt"/>
                <a:ea typeface="Lato Regular" panose="020F0502020204030203" pitchFamily="34" charset="0"/>
                <a:cs typeface="Lato Regular" panose="020F0502020204030203" pitchFamily="34" charset="0"/>
              </a:rPr>
              <a:t>,</a:t>
            </a:r>
            <a:br>
              <a:rPr lang="en-US" sz="2200" dirty="0" smtClean="0">
                <a:latin typeface="+mn-lt"/>
                <a:ea typeface="Lato Regular" panose="020F0502020204030203" pitchFamily="34" charset="0"/>
                <a:cs typeface="Lato Regular" panose="020F0502020204030203" pitchFamily="34" charset="0"/>
              </a:rPr>
            </a:br>
            <a:r>
              <a:rPr lang="en-US" sz="2200" dirty="0" smtClean="0">
                <a:latin typeface="+mn-lt"/>
                <a:ea typeface="Lato Regular" panose="020F0502020204030203" pitchFamily="34" charset="0"/>
                <a:cs typeface="Lato Regular" panose="020F0502020204030203" pitchFamily="34" charset="0"/>
              </a:rPr>
              <a:t>outputs</a:t>
            </a:r>
            <a:r>
              <a:rPr lang="en-US" sz="2200" dirty="0">
                <a:latin typeface="+mn-lt"/>
                <a:ea typeface="Lato Regular" panose="020F0502020204030203" pitchFamily="34" charset="0"/>
                <a:cs typeface="Lato Regular" panose="020F0502020204030203" pitchFamily="34" charset="0"/>
              </a:rPr>
              <a:t> </a:t>
            </a:r>
            <a:r>
              <a:rPr lang="en-US" sz="2200" dirty="0" smtClean="0">
                <a:latin typeface="+mn-lt"/>
                <a:ea typeface="Lato Regular" panose="020F0502020204030203" pitchFamily="34" charset="0"/>
                <a:cs typeface="Lato Regular" panose="020F0502020204030203" pitchFamily="34" charset="0"/>
              </a:rPr>
              <a:t>B</a:t>
            </a:r>
            <a:r>
              <a:rPr lang="en-US" sz="2200" i="1" baseline="-25000" dirty="0" smtClean="0">
                <a:latin typeface="+mn-lt"/>
                <a:ea typeface="Lato Regular" panose="020F0502020204030203" pitchFamily="34" charset="0"/>
                <a:cs typeface="Lato Regular" panose="020F0502020204030203" pitchFamily="34" charset="0"/>
              </a:rPr>
              <a:t>K</a:t>
            </a:r>
            <a:r>
              <a:rPr lang="en-US" sz="2200" dirty="0" smtClean="0">
                <a:latin typeface="+mn-lt"/>
                <a:ea typeface="Lato Regular" panose="020F0502020204030203" pitchFamily="34" charset="0"/>
                <a:cs typeface="Lato Regular" panose="020F0502020204030203" pitchFamily="34" charset="0"/>
              </a:rPr>
              <a:t>(</a:t>
            </a:r>
            <a:r>
              <a:rPr lang="en-US" sz="2200" i="1" dirty="0" smtClean="0">
                <a:latin typeface="+mn-lt"/>
                <a:ea typeface="Lato Regular" panose="020F0502020204030203" pitchFamily="34" charset="0"/>
                <a:cs typeface="Lato Regular" panose="020F0502020204030203" pitchFamily="34" charset="0"/>
              </a:rPr>
              <a:t>X</a:t>
            </a:r>
            <a:r>
              <a:rPr lang="en-US" sz="2200" dirty="0">
                <a:latin typeface="+mn-lt"/>
                <a:ea typeface="Lato Regular" panose="020F0502020204030203" pitchFamily="34" charset="0"/>
                <a:cs typeface="Lato Regular" panose="020F0502020204030203" pitchFamily="34" charset="0"/>
              </a:rPr>
              <a:t>) → </a:t>
            </a:r>
            <a:r>
              <a:rPr lang="en-US" sz="2200" i="1" dirty="0">
                <a:latin typeface="+mn-lt"/>
                <a:ea typeface="Lato Regular" panose="020F0502020204030203" pitchFamily="34" charset="0"/>
                <a:cs typeface="Lato Regular" panose="020F0502020204030203" pitchFamily="34" charset="0"/>
              </a:rPr>
              <a:t>Y</a:t>
            </a:r>
            <a:r>
              <a:rPr lang="en-US" sz="2200" dirty="0">
                <a:latin typeface="+mn-lt"/>
                <a:ea typeface="Lato Regular" panose="020F0502020204030203" pitchFamily="34" charset="0"/>
                <a:cs typeface="Lato Regular" panose="020F0502020204030203" pitchFamily="34" charset="0"/>
              </a:rPr>
              <a:t>, </a:t>
            </a:r>
            <a:r>
              <a:rPr lang="en-US" sz="2200" dirty="0" smtClean="0">
                <a:latin typeface="+mn-lt"/>
                <a:ea typeface="Lato Regular" panose="020F0502020204030203" pitchFamily="34" charset="0"/>
                <a:cs typeface="Lato Regular" panose="020F0502020204030203" pitchFamily="34" charset="0"/>
              </a:rPr>
              <a:t>where </a:t>
            </a:r>
            <a:r>
              <a:rPr lang="en-US" sz="2200" i="1" dirty="0" smtClean="0">
                <a:solidFill>
                  <a:prstClr val="black"/>
                </a:solidFill>
                <a:latin typeface="+mn-lt"/>
                <a:ea typeface="Lato Regular" panose="020F0502020204030203" pitchFamily="34" charset="0"/>
                <a:cs typeface="Lato Regular" panose="020F0502020204030203" pitchFamily="34" charset="0"/>
              </a:rPr>
              <a:t>Y</a:t>
            </a:r>
            <a:r>
              <a:rPr lang="" sz="2200" dirty="0" smtClean="0">
                <a:solidFill>
                  <a:prstClr val="black"/>
                </a:solidFill>
                <a:latin typeface="+mn-lt"/>
              </a:rPr>
              <a:t> </a:t>
            </a:r>
            <a:r>
              <a:rPr lang="" sz="2200" dirty="0">
                <a:solidFill>
                  <a:prstClr val="black"/>
                </a:solidFill>
                <a:latin typeface="+mn-lt"/>
              </a:rPr>
              <a:t>∈ </a:t>
            </a:r>
            <a:r>
              <a:rPr lang="en-US" sz="2200" dirty="0">
                <a:solidFill>
                  <a:prstClr val="black"/>
                </a:solidFill>
                <a:latin typeface="+mn-lt"/>
              </a:rPr>
              <a:t>{0,1}</a:t>
            </a:r>
            <a:r>
              <a:rPr lang="el-GR" sz="2200" i="1" baseline="30000" dirty="0" smtClean="0">
                <a:solidFill>
                  <a:prstClr val="black"/>
                </a:solidFill>
                <a:latin typeface="+mn-lt"/>
              </a:rPr>
              <a:t>μ</a:t>
            </a:r>
            <a:r>
              <a:rPr lang="en-US" sz="2200" dirty="0">
                <a:latin typeface="+mn-lt"/>
              </a:rPr>
              <a:t> </a:t>
            </a:r>
            <a:r>
              <a:rPr lang="en-US" sz="2200" dirty="0" smtClean="0">
                <a:latin typeface="+mn-lt"/>
              </a:rPr>
              <a:t>too</a:t>
            </a:r>
            <a:endParaRPr lang="en-US" sz="2200" dirty="0">
              <a:latin typeface="+mn-lt"/>
              <a:ea typeface="Lato Regular" panose="020F0502020204030203" pitchFamily="34" charset="0"/>
              <a:cs typeface="Lato Regular" panose="020F0502020204030203" pitchFamily="34" charset="0"/>
            </a:endParaRPr>
          </a:p>
          <a:p>
            <a:pPr lvl="0"/>
            <a:r>
              <a:rPr lang="en-US" sz="2200" dirty="0" smtClean="0">
                <a:solidFill>
                  <a:schemeClr val="accent1"/>
                </a:solidFill>
                <a:latin typeface="+mj-lt"/>
                <a:ea typeface="Lato Regular" panose="020F0502020204030203" pitchFamily="34" charset="0"/>
                <a:cs typeface="Lato Regular" panose="020F0502020204030203" pitchFamily="34" charset="0"/>
              </a:rPr>
              <a:t>Decipher</a:t>
            </a:r>
            <a:r>
              <a:rPr lang="en-US" sz="2200" dirty="0" smtClean="0">
                <a:solidFill>
                  <a:prstClr val="black"/>
                </a:solidFill>
                <a:latin typeface="Lato"/>
                <a:ea typeface="Lato Regular" panose="020F0502020204030203" pitchFamily="34" charset="0"/>
                <a:cs typeface="Lato Regular" panose="020F0502020204030203" pitchFamily="34" charset="0"/>
              </a:rPr>
              <a:t>: given </a:t>
            </a:r>
            <a:r>
              <a:rPr lang="en-US" sz="2200" i="1" dirty="0" smtClean="0">
                <a:solidFill>
                  <a:prstClr val="black"/>
                </a:solidFill>
                <a:latin typeface="Lato"/>
                <a:ea typeface="Lato Regular" panose="020F0502020204030203" pitchFamily="34" charset="0"/>
                <a:cs typeface="Lato Regular" panose="020F0502020204030203" pitchFamily="34" charset="0"/>
              </a:rPr>
              <a:t>Y</a:t>
            </a:r>
            <a:r>
              <a:rPr lang="" sz="2200" dirty="0" smtClean="0">
                <a:solidFill>
                  <a:prstClr val="black"/>
                </a:solidFill>
                <a:latin typeface="Lato"/>
              </a:rPr>
              <a:t> ∈ </a:t>
            </a:r>
            <a:r>
              <a:rPr lang="en-US" sz="2200" dirty="0" smtClean="0">
                <a:solidFill>
                  <a:prstClr val="black"/>
                </a:solidFill>
                <a:latin typeface="Lato"/>
              </a:rPr>
              <a:t>{0,1}</a:t>
            </a:r>
            <a:r>
              <a:rPr lang="el-GR" sz="2200" i="1" baseline="30000" dirty="0" smtClean="0">
                <a:solidFill>
                  <a:prstClr val="black"/>
                </a:solidFill>
                <a:latin typeface="Lato"/>
              </a:rPr>
              <a:t>μ</a:t>
            </a:r>
            <a:r>
              <a:rPr lang="en-US" sz="2200" dirty="0" smtClean="0">
                <a:solidFill>
                  <a:prstClr val="black"/>
                </a:solidFill>
                <a:latin typeface="Lato"/>
                <a:ea typeface="Lato Regular" panose="020F0502020204030203" pitchFamily="34" charset="0"/>
                <a:cs typeface="Lato Regular" panose="020F0502020204030203" pitchFamily="34" charset="0"/>
              </a:rPr>
              <a:t>, outputs</a:t>
            </a:r>
            <a:br>
              <a:rPr lang="en-US" sz="2200" dirty="0" smtClean="0">
                <a:solidFill>
                  <a:prstClr val="black"/>
                </a:solidFill>
                <a:latin typeface="Lato"/>
                <a:ea typeface="Lato Regular" panose="020F0502020204030203" pitchFamily="34" charset="0"/>
                <a:cs typeface="Lato Regular" panose="020F0502020204030203" pitchFamily="34" charset="0"/>
              </a:rPr>
            </a:br>
            <a:r>
              <a:rPr lang="en-US" sz="2200" dirty="0" smtClean="0">
                <a:solidFill>
                  <a:prstClr val="black"/>
                </a:solidFill>
                <a:latin typeface="Lato"/>
                <a:ea typeface="Lato Regular" panose="020F0502020204030203" pitchFamily="34" charset="0"/>
                <a:cs typeface="Lato Regular" panose="020F0502020204030203" pitchFamily="34" charset="0"/>
              </a:rPr>
              <a:t>B</a:t>
            </a:r>
            <a:r>
              <a:rPr lang="en-US" sz="2200" i="1" baseline="-25000" dirty="0" smtClean="0">
                <a:latin typeface="+mn-lt"/>
                <a:ea typeface="Lato Regular" panose="020F0502020204030203" pitchFamily="34" charset="0"/>
                <a:cs typeface="Lato Regular" panose="020F0502020204030203" pitchFamily="34" charset="0"/>
              </a:rPr>
              <a:t>K</a:t>
            </a:r>
            <a:r>
              <a:rPr lang="en-US" sz="2200" baseline="30000" dirty="0" smtClean="0">
                <a:latin typeface="+mn-lt"/>
                <a:ea typeface="Lato Regular" panose="020F0502020204030203" pitchFamily="34" charset="0"/>
                <a:cs typeface="Lato Regular" panose="020F0502020204030203" pitchFamily="34" charset="0"/>
              </a:rPr>
              <a:t>-1</a:t>
            </a:r>
            <a:r>
              <a:rPr lang="en-US" sz="2200" dirty="0" smtClean="0">
                <a:latin typeface="+mn-lt"/>
                <a:ea typeface="Lato Regular" panose="020F0502020204030203" pitchFamily="34" charset="0"/>
                <a:cs typeface="Lato Regular" panose="020F0502020204030203" pitchFamily="34" charset="0"/>
              </a:rPr>
              <a:t>(</a:t>
            </a:r>
            <a:r>
              <a:rPr lang="en-US" sz="2200" i="1" dirty="0" smtClean="0">
                <a:latin typeface="+mn-lt"/>
                <a:ea typeface="Lato Regular" panose="020F0502020204030203" pitchFamily="34" charset="0"/>
                <a:cs typeface="Lato Regular" panose="020F0502020204030203" pitchFamily="34" charset="0"/>
              </a:rPr>
              <a:t>Y</a:t>
            </a:r>
            <a:r>
              <a:rPr lang="en-US" sz="2200" dirty="0" smtClean="0">
                <a:latin typeface="+mn-lt"/>
                <a:ea typeface="Lato Regular" panose="020F0502020204030203" pitchFamily="34" charset="0"/>
                <a:cs typeface="Lato Regular" panose="020F0502020204030203" pitchFamily="34" charset="0"/>
              </a:rPr>
              <a:t>) → </a:t>
            </a:r>
            <a:r>
              <a:rPr lang="en-US" sz="2200" i="1" dirty="0" smtClean="0">
                <a:latin typeface="+mn-lt"/>
                <a:ea typeface="Lato Regular" panose="020F0502020204030203" pitchFamily="34" charset="0"/>
                <a:cs typeface="Lato Regular" panose="020F0502020204030203" pitchFamily="34" charset="0"/>
              </a:rPr>
              <a:t>X</a:t>
            </a:r>
            <a:r>
              <a:rPr lang="en-US" sz="2200" dirty="0">
                <a:solidFill>
                  <a:prstClr val="black"/>
                </a:solidFill>
                <a:latin typeface="Lato"/>
                <a:ea typeface="Lato Regular" panose="020F0502020204030203" pitchFamily="34" charset="0"/>
                <a:cs typeface="Lato Regular" panose="020F0502020204030203" pitchFamily="34" charset="0"/>
              </a:rPr>
              <a:t>, where </a:t>
            </a:r>
            <a:r>
              <a:rPr lang="en-US" sz="2200" i="1" dirty="0" smtClean="0">
                <a:solidFill>
                  <a:prstClr val="black"/>
                </a:solidFill>
                <a:latin typeface="Lato"/>
                <a:ea typeface="Lato Regular" panose="020F0502020204030203" pitchFamily="34" charset="0"/>
                <a:cs typeface="Lato Regular" panose="020F0502020204030203" pitchFamily="34" charset="0"/>
              </a:rPr>
              <a:t>X</a:t>
            </a:r>
            <a:r>
              <a:rPr lang="" sz="2200" dirty="0" smtClean="0">
                <a:solidFill>
                  <a:prstClr val="black"/>
                </a:solidFill>
                <a:latin typeface="Lato"/>
              </a:rPr>
              <a:t> </a:t>
            </a:r>
            <a:r>
              <a:rPr lang="" sz="2200" dirty="0">
                <a:solidFill>
                  <a:prstClr val="black"/>
                </a:solidFill>
                <a:latin typeface="Lato"/>
              </a:rPr>
              <a:t>∈ </a:t>
            </a:r>
            <a:r>
              <a:rPr lang="en-US" sz="2200" dirty="0">
                <a:solidFill>
                  <a:prstClr val="black"/>
                </a:solidFill>
                <a:latin typeface="Lato"/>
              </a:rPr>
              <a:t>{0,1}</a:t>
            </a:r>
            <a:r>
              <a:rPr lang="el-GR" sz="2200" i="1" baseline="30000" dirty="0">
                <a:solidFill>
                  <a:prstClr val="black"/>
                </a:solidFill>
                <a:latin typeface="Lato"/>
              </a:rPr>
              <a:t>μ</a:t>
            </a:r>
            <a:r>
              <a:rPr lang="en-US" sz="2200" dirty="0">
                <a:solidFill>
                  <a:prstClr val="black"/>
                </a:solidFill>
                <a:latin typeface="Lato"/>
              </a:rPr>
              <a:t> </a:t>
            </a:r>
            <a:r>
              <a:rPr lang="en-US" sz="2200" dirty="0" smtClean="0">
                <a:solidFill>
                  <a:prstClr val="black"/>
                </a:solidFill>
                <a:latin typeface="Lato"/>
              </a:rPr>
              <a:t>too</a:t>
            </a:r>
            <a:endParaRPr lang="en-US" sz="2200" dirty="0">
              <a:solidFill>
                <a:prstClr val="black"/>
              </a:solidFill>
              <a:latin typeface="Lato"/>
              <a:ea typeface="Lato Regular" panose="020F0502020204030203" pitchFamily="34" charset="0"/>
              <a:cs typeface="Lato Regular" panose="020F0502020204030203" pitchFamily="34" charset="0"/>
            </a:endParaRPr>
          </a:p>
        </p:txBody>
      </p:sp>
      <p:grpSp>
        <p:nvGrpSpPr>
          <p:cNvPr id="17" name="Group 16"/>
          <p:cNvGrpSpPr/>
          <p:nvPr/>
        </p:nvGrpSpPr>
        <p:grpSpPr>
          <a:xfrm>
            <a:off x="6751401" y="1102109"/>
            <a:ext cx="4277197" cy="1805256"/>
            <a:chOff x="6751401" y="4871561"/>
            <a:chExt cx="4277197" cy="1760776"/>
          </a:xfrm>
        </p:grpSpPr>
        <p:cxnSp>
          <p:nvCxnSpPr>
            <p:cNvPr id="18" name="Straight Connector 17"/>
            <p:cNvCxnSpPr/>
            <p:nvPr/>
          </p:nvCxnSpPr>
          <p:spPr>
            <a:xfrm>
              <a:off x="8890000" y="4871561"/>
              <a:ext cx="0" cy="1760776"/>
            </a:xfrm>
            <a:prstGeom prst="line">
              <a:avLst/>
            </a:prstGeom>
            <a:ln>
              <a:solidFill>
                <a:schemeClr val="bg1">
                  <a:lumMod val="50000"/>
                </a:schemeClr>
              </a:solidFill>
              <a:prstDash val="dash"/>
            </a:ln>
          </p:spPr>
          <p:style>
            <a:lnRef idx="2">
              <a:schemeClr val="accent1"/>
            </a:lnRef>
            <a:fillRef idx="0">
              <a:schemeClr val="accent1"/>
            </a:fillRef>
            <a:effectRef idx="1">
              <a:schemeClr val="accent1"/>
            </a:effectRef>
            <a:fontRef idx="minor">
              <a:schemeClr val="tx1"/>
            </a:fontRef>
          </p:style>
        </p:cxn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3401" y="5029168"/>
              <a:ext cx="1473198" cy="1473198"/>
            </a:xfrm>
            <a:prstGeom prst="rect">
              <a:avLst/>
            </a:prstGeom>
          </p:spPr>
        </p:pic>
        <p:sp>
          <p:nvSpPr>
            <p:cNvPr id="20" name="Rectangle 19"/>
            <p:cNvSpPr/>
            <p:nvPr/>
          </p:nvSpPr>
          <p:spPr>
            <a:xfrm>
              <a:off x="6751401" y="5516788"/>
              <a:ext cx="848198" cy="497957"/>
            </a:xfrm>
            <a:prstGeom prst="rect">
              <a:avLst/>
            </a:prstGeom>
            <a:solidFill>
              <a:schemeClr val="bg2">
                <a:lumMod val="5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Lato Black"/>
                  <a:cs typeface="Lato Black"/>
                </a:rPr>
                <a:t>B</a:t>
              </a:r>
              <a:r>
                <a:rPr lang="en-US" sz="2400" i="1" baseline="-25000" dirty="0" smtClean="0">
                  <a:latin typeface="Lato Black"/>
                  <a:cs typeface="Lato Black"/>
                </a:rPr>
                <a:t>$</a:t>
              </a:r>
              <a:endParaRPr lang="en-US" sz="2400" i="1" baseline="-25000" dirty="0">
                <a:latin typeface="Lato Black"/>
                <a:cs typeface="Lato Black"/>
              </a:endParaRPr>
            </a:p>
          </p:txBody>
        </p:sp>
        <p:sp>
          <p:nvSpPr>
            <p:cNvPr id="21" name="TextBox 20"/>
            <p:cNvSpPr txBox="1"/>
            <p:nvPr/>
          </p:nvSpPr>
          <p:spPr>
            <a:xfrm>
              <a:off x="7817532" y="4962884"/>
              <a:ext cx="432246"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X</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22" name="Rectangle 21"/>
            <p:cNvSpPr/>
            <p:nvPr/>
          </p:nvSpPr>
          <p:spPr>
            <a:xfrm>
              <a:off x="10180400" y="5489586"/>
              <a:ext cx="848198" cy="497957"/>
            </a:xfrm>
            <a:prstGeom prst="rect">
              <a:avLst/>
            </a:prstGeom>
            <a:solidFill>
              <a:schemeClr val="tx2">
                <a:lumMod val="60000"/>
                <a:lumOff val="40000"/>
              </a:schemeClr>
            </a:solidFill>
            <a:ln>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400" i="1" dirty="0">
                  <a:latin typeface="Lato Black" panose="020F0502020204030203" pitchFamily="34" charset="0"/>
                  <a:ea typeface="Lato Black" panose="020F0502020204030203" pitchFamily="34" charset="0"/>
                  <a:cs typeface="Lato Black" panose="020F0502020204030203" pitchFamily="34" charset="0"/>
                </a:rPr>
                <a:t>Π</a:t>
              </a:r>
              <a:endParaRPr lang="en-US" sz="2400" i="1" baseline="-25000" dirty="0">
                <a:latin typeface="Lato Black" panose="020F0502020204030203" pitchFamily="34" charset="0"/>
                <a:ea typeface="Lato Black" panose="020F0502020204030203" pitchFamily="34" charset="0"/>
                <a:cs typeface="Lato Black" panose="020F0502020204030203" pitchFamily="34" charset="0"/>
              </a:endParaRPr>
            </a:p>
          </p:txBody>
        </p:sp>
        <p:cxnSp>
          <p:nvCxnSpPr>
            <p:cNvPr id="23" name="Curved Connector 22"/>
            <p:cNvCxnSpPr>
              <a:endCxn id="20" idx="0"/>
            </p:cNvCxnSpPr>
            <p:nvPr/>
          </p:nvCxnSpPr>
          <p:spPr>
            <a:xfrm rot="10800000" flipV="1">
              <a:off x="7175501" y="5304920"/>
              <a:ext cx="1160699" cy="211868"/>
            </a:xfrm>
            <a:prstGeom prst="curvedConnector2">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cxnSp>
          <p:nvCxnSpPr>
            <p:cNvPr id="24" name="Curved Connector 23"/>
            <p:cNvCxnSpPr>
              <a:stCxn id="20" idx="2"/>
            </p:cNvCxnSpPr>
            <p:nvPr/>
          </p:nvCxnSpPr>
          <p:spPr>
            <a:xfrm rot="16200000" flipH="1">
              <a:off x="7633720" y="5556525"/>
              <a:ext cx="244262" cy="1160702"/>
            </a:xfrm>
            <a:prstGeom prst="curvedConnector2">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cxnSp>
          <p:nvCxnSpPr>
            <p:cNvPr id="25" name="Curved Connector 24"/>
            <p:cNvCxnSpPr>
              <a:endCxn id="22" idx="0"/>
            </p:cNvCxnSpPr>
            <p:nvPr/>
          </p:nvCxnSpPr>
          <p:spPr>
            <a:xfrm>
              <a:off x="9443801" y="5304918"/>
              <a:ext cx="1160698" cy="184668"/>
            </a:xfrm>
            <a:prstGeom prst="curvedConnector2">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cxnSp>
          <p:nvCxnSpPr>
            <p:cNvPr id="26" name="Curved Connector 25"/>
            <p:cNvCxnSpPr>
              <a:stCxn id="22" idx="2"/>
            </p:cNvCxnSpPr>
            <p:nvPr/>
          </p:nvCxnSpPr>
          <p:spPr>
            <a:xfrm rot="5400000">
              <a:off x="9927224" y="5562768"/>
              <a:ext cx="252500" cy="1102051"/>
            </a:xfrm>
            <a:prstGeom prst="curvedConnector2">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9626599" y="4962884"/>
              <a:ext cx="432246"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X</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28" name="TextBox 27"/>
            <p:cNvSpPr txBox="1"/>
            <p:nvPr/>
          </p:nvSpPr>
          <p:spPr>
            <a:xfrm>
              <a:off x="7813043" y="6263005"/>
              <a:ext cx="432246"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Y</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29" name="TextBox 28"/>
            <p:cNvSpPr txBox="1"/>
            <p:nvPr/>
          </p:nvSpPr>
          <p:spPr>
            <a:xfrm>
              <a:off x="9626599" y="6263005"/>
              <a:ext cx="432246"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Y</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grpSp>
    </p:spTree>
    <p:extLst>
      <p:ext uri="{BB962C8B-B14F-4D97-AF65-F5344CB8AC3E}">
        <p14:creationId xmlns:p14="http://schemas.microsoft.com/office/powerpoint/2010/main" val="3225928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Formalizing a block cipher</a:t>
            </a:r>
            <a:endParaRPr lang="en-US" dirty="0"/>
          </a:p>
        </p:txBody>
      </p:sp>
      <p:sp>
        <p:nvSpPr>
          <p:cNvPr id="8" name="Content Placeholder 7"/>
          <p:cNvSpPr>
            <a:spLocks noGrp="1"/>
          </p:cNvSpPr>
          <p:nvPr>
            <p:ph sz="half" idx="1"/>
          </p:nvPr>
        </p:nvSpPr>
        <p:spPr>
          <a:xfrm>
            <a:off x="609599" y="1102109"/>
            <a:ext cx="5596147" cy="5258631"/>
          </a:xfrm>
        </p:spPr>
        <p:txBody>
          <a:bodyPr>
            <a:normAutofit/>
          </a:bodyPr>
          <a:lstStyle/>
          <a:p>
            <a:pPr marL="0" lvl="0" indent="0">
              <a:buNone/>
            </a:pPr>
            <a:r>
              <a:rPr lang="en-US" dirty="0">
                <a:solidFill>
                  <a:prstClr val="black"/>
                </a:solidFill>
              </a:rPr>
              <a:t>These algorithms satisfy 3 constraints</a:t>
            </a:r>
          </a:p>
          <a:p>
            <a:pPr lvl="0"/>
            <a:r>
              <a:rPr lang="en-US" sz="2200" dirty="0">
                <a:solidFill>
                  <a:srgbClr val="9BBB59">
                    <a:lumMod val="75000"/>
                  </a:srgbClr>
                </a:solidFill>
                <a:latin typeface="Lato Heavy"/>
              </a:rPr>
              <a:t>Performance</a:t>
            </a:r>
            <a:r>
              <a:rPr lang="en-US" sz="2200" dirty="0">
                <a:solidFill>
                  <a:prstClr val="black"/>
                </a:solidFill>
                <a:latin typeface="Lato"/>
              </a:rPr>
              <a:t>: all 3 algorithms are efficiently computable</a:t>
            </a:r>
          </a:p>
          <a:p>
            <a:pPr lvl="0"/>
            <a:r>
              <a:rPr lang="en-US" sz="2200" dirty="0">
                <a:solidFill>
                  <a:srgbClr val="9BBB59">
                    <a:lumMod val="75000"/>
                  </a:srgbClr>
                </a:solidFill>
                <a:latin typeface="Lato Heavy"/>
              </a:rPr>
              <a:t>Correctness</a:t>
            </a:r>
            <a:r>
              <a:rPr lang="en-US" sz="2200" dirty="0">
                <a:solidFill>
                  <a:prstClr val="black"/>
                </a:solidFill>
                <a:latin typeface="Lato"/>
              </a:rPr>
              <a:t>: for every </a:t>
            </a:r>
            <a:r>
              <a:rPr lang="en-US" sz="2200" i="1" dirty="0">
                <a:solidFill>
                  <a:prstClr val="black"/>
                </a:solidFill>
                <a:latin typeface="Lato"/>
                <a:ea typeface="Lato Black" panose="020F0502020204030203" pitchFamily="34" charset="0"/>
                <a:cs typeface="Lato Black" panose="020F0502020204030203" pitchFamily="34" charset="0"/>
              </a:rPr>
              <a:t>K </a:t>
            </a:r>
            <a:r>
              <a:rPr lang="" sz="2200" dirty="0">
                <a:solidFill>
                  <a:prstClr val="black"/>
                </a:solidFill>
                <a:latin typeface="Lato"/>
              </a:rPr>
              <a:t>∈ </a:t>
            </a:r>
            <a:r>
              <a:rPr lang="en-US" sz="2200" dirty="0">
                <a:solidFill>
                  <a:prstClr val="black"/>
                </a:solidFill>
                <a:latin typeface="Lato"/>
              </a:rPr>
              <a:t>{0,1}</a:t>
            </a:r>
            <a:r>
              <a:rPr lang="en-US" sz="2200" i="1" baseline="30000" dirty="0">
                <a:solidFill>
                  <a:prstClr val="black"/>
                </a:solidFill>
                <a:latin typeface="Lato"/>
                <a:ea typeface="Lato Black" panose="020F0502020204030203" pitchFamily="34" charset="0"/>
                <a:cs typeface="Lato Black" panose="020F0502020204030203" pitchFamily="34" charset="0"/>
              </a:rPr>
              <a:t>λ</a:t>
            </a:r>
            <a:r>
              <a:rPr lang="en-US" sz="2200" dirty="0">
                <a:solidFill>
                  <a:prstClr val="black"/>
                </a:solidFill>
                <a:latin typeface="Lato"/>
              </a:rPr>
              <a:t> and</a:t>
            </a:r>
            <a:br>
              <a:rPr lang="en-US" sz="2200" dirty="0">
                <a:solidFill>
                  <a:prstClr val="black"/>
                </a:solidFill>
                <a:latin typeface="Lato"/>
              </a:rPr>
            </a:br>
            <a:r>
              <a:rPr lang="en-US" sz="2200" i="1" dirty="0">
                <a:solidFill>
                  <a:prstClr val="black"/>
                </a:solidFill>
                <a:latin typeface="Lato"/>
                <a:ea typeface="Lato Black" panose="020F0502020204030203" pitchFamily="34" charset="0"/>
                <a:cs typeface="Lato Black" panose="020F0502020204030203" pitchFamily="34" charset="0"/>
              </a:rPr>
              <a:t>X </a:t>
            </a:r>
            <a:r>
              <a:rPr lang="" sz="2200" dirty="0">
                <a:solidFill>
                  <a:prstClr val="black"/>
                </a:solidFill>
                <a:latin typeface="Lato"/>
              </a:rPr>
              <a:t>∈ </a:t>
            </a:r>
            <a:r>
              <a:rPr lang="en-US" sz="2200" dirty="0">
                <a:solidFill>
                  <a:prstClr val="black"/>
                </a:solidFill>
                <a:latin typeface="Lato"/>
              </a:rPr>
              <a:t>{0,1}</a:t>
            </a:r>
            <a:r>
              <a:rPr lang="el-GR" sz="2200" i="1" baseline="30000" dirty="0">
                <a:solidFill>
                  <a:prstClr val="black"/>
                </a:solidFill>
                <a:latin typeface="Lato"/>
              </a:rPr>
              <a:t>μ</a:t>
            </a:r>
            <a:r>
              <a:rPr lang="en-US" sz="2200" dirty="0">
                <a:solidFill>
                  <a:prstClr val="black"/>
                </a:solidFill>
                <a:latin typeface="Lato"/>
              </a:rPr>
              <a:t>, it holds that </a:t>
            </a:r>
            <a:r>
              <a:rPr lang="en-US" sz="2200" dirty="0">
                <a:solidFill>
                  <a:prstClr val="black"/>
                </a:solidFill>
                <a:latin typeface="Lato"/>
                <a:ea typeface="Lato Regular" panose="020F0502020204030203" pitchFamily="34" charset="0"/>
                <a:cs typeface="Lato Regular" panose="020F0502020204030203" pitchFamily="34" charset="0"/>
              </a:rPr>
              <a:t>B</a:t>
            </a:r>
            <a:r>
              <a:rPr lang="en-US" sz="2200" i="1" baseline="-25000" dirty="0">
                <a:solidFill>
                  <a:prstClr val="black"/>
                </a:solidFill>
                <a:ea typeface="Lato Regular" panose="020F0502020204030203" pitchFamily="34" charset="0"/>
                <a:cs typeface="Lato Regular" panose="020F0502020204030203" pitchFamily="34" charset="0"/>
              </a:rPr>
              <a:t>K</a:t>
            </a:r>
            <a:r>
              <a:rPr lang="en-US" sz="2200" baseline="30000" dirty="0">
                <a:solidFill>
                  <a:prstClr val="black"/>
                </a:solidFill>
                <a:ea typeface="Lato Regular" panose="020F0502020204030203" pitchFamily="34" charset="0"/>
                <a:cs typeface="Lato Regular" panose="020F0502020204030203" pitchFamily="34" charset="0"/>
              </a:rPr>
              <a:t>-1 </a:t>
            </a:r>
            <a:r>
              <a:rPr lang="en-US" sz="2200" dirty="0">
                <a:solidFill>
                  <a:prstClr val="black"/>
                </a:solidFill>
                <a:latin typeface="Lato"/>
              </a:rPr>
              <a:t>(</a:t>
            </a:r>
            <a:r>
              <a:rPr lang="en-US" sz="2200" dirty="0">
                <a:solidFill>
                  <a:prstClr val="black"/>
                </a:solidFill>
                <a:latin typeface="Lato"/>
                <a:ea typeface="Lato Regular" panose="020F0502020204030203" pitchFamily="34" charset="0"/>
                <a:cs typeface="Lato Regular" panose="020F0502020204030203" pitchFamily="34" charset="0"/>
              </a:rPr>
              <a:t>B</a:t>
            </a:r>
            <a:r>
              <a:rPr lang="en-US" sz="2200" i="1" baseline="-25000" dirty="0">
                <a:solidFill>
                  <a:prstClr val="black"/>
                </a:solidFill>
                <a:ea typeface="Lato Regular" panose="020F0502020204030203" pitchFamily="34" charset="0"/>
                <a:cs typeface="Lato Regular" panose="020F0502020204030203" pitchFamily="34" charset="0"/>
              </a:rPr>
              <a:t>K</a:t>
            </a:r>
            <a:r>
              <a:rPr lang="en-US" sz="2200" dirty="0">
                <a:solidFill>
                  <a:prstClr val="black"/>
                </a:solidFill>
                <a:latin typeface="Lato"/>
              </a:rPr>
              <a:t>(</a:t>
            </a:r>
            <a:r>
              <a:rPr lang="en-US" sz="2200" i="1" dirty="0">
                <a:solidFill>
                  <a:prstClr val="black"/>
                </a:solidFill>
                <a:latin typeface="Lato"/>
                <a:ea typeface="Lato Black" panose="020F0502020204030203" pitchFamily="34" charset="0"/>
                <a:cs typeface="Lato Black" panose="020F0502020204030203" pitchFamily="34" charset="0"/>
              </a:rPr>
              <a:t>X</a:t>
            </a:r>
            <a:r>
              <a:rPr lang="en-US" sz="2200" dirty="0">
                <a:solidFill>
                  <a:prstClr val="black"/>
                </a:solidFill>
                <a:latin typeface="Lato"/>
                <a:ea typeface="Lato Black" panose="020F0502020204030203" pitchFamily="34" charset="0"/>
                <a:cs typeface="Lato Black" panose="020F0502020204030203" pitchFamily="34" charset="0"/>
              </a:rPr>
              <a:t>)) = </a:t>
            </a:r>
            <a:r>
              <a:rPr lang="en-US" sz="2200" i="1" dirty="0">
                <a:solidFill>
                  <a:prstClr val="black"/>
                </a:solidFill>
                <a:latin typeface="Lato"/>
                <a:ea typeface="Lato Black" panose="020F0502020204030203" pitchFamily="34" charset="0"/>
                <a:cs typeface="Lato Black" panose="020F0502020204030203" pitchFamily="34" charset="0"/>
              </a:rPr>
              <a:t>X</a:t>
            </a:r>
          </a:p>
          <a:p>
            <a:pPr lvl="0"/>
            <a:r>
              <a:rPr lang="en-US" sz="2200" dirty="0">
                <a:solidFill>
                  <a:srgbClr val="9BBB59">
                    <a:lumMod val="75000"/>
                  </a:srgbClr>
                </a:solidFill>
                <a:latin typeface="Lato Heavy"/>
                <a:ea typeface="Lato Black" panose="020F0502020204030203" pitchFamily="34" charset="0"/>
                <a:cs typeface="Lato Black" panose="020F0502020204030203" pitchFamily="34" charset="0"/>
              </a:rPr>
              <a:t>(</a:t>
            </a:r>
            <a:r>
              <a:rPr lang="en-US" sz="2200" i="1" dirty="0">
                <a:solidFill>
                  <a:srgbClr val="9BBB59">
                    <a:lumMod val="75000"/>
                  </a:srgbClr>
                </a:solidFill>
                <a:latin typeface="Lato Heavy"/>
                <a:ea typeface="Lato Black" panose="020F0502020204030203" pitchFamily="34" charset="0"/>
                <a:cs typeface="Lato Black" panose="020F0502020204030203" pitchFamily="34" charset="0"/>
              </a:rPr>
              <a:t>q</a:t>
            </a:r>
            <a:r>
              <a:rPr lang="en-US" sz="2200" dirty="0">
                <a:solidFill>
                  <a:srgbClr val="9BBB59">
                    <a:lumMod val="75000"/>
                  </a:srgbClr>
                </a:solidFill>
                <a:latin typeface="Lato Heavy"/>
                <a:ea typeface="Lato Black" panose="020F0502020204030203" pitchFamily="34" charset="0"/>
                <a:cs typeface="Lato Black" panose="020F0502020204030203" pitchFamily="34" charset="0"/>
              </a:rPr>
              <a:t>, </a:t>
            </a:r>
            <a:r>
              <a:rPr lang="en-US" sz="2200" i="1" dirty="0">
                <a:solidFill>
                  <a:srgbClr val="9BBB59">
                    <a:lumMod val="75000"/>
                  </a:srgbClr>
                </a:solidFill>
                <a:latin typeface="Lato Heavy"/>
                <a:ea typeface="Lato Black" panose="020F0502020204030203" pitchFamily="34" charset="0"/>
                <a:cs typeface="Lato Black" panose="020F0502020204030203" pitchFamily="34" charset="0"/>
              </a:rPr>
              <a:t>t</a:t>
            </a:r>
            <a:r>
              <a:rPr lang="en-US" sz="2200" dirty="0">
                <a:solidFill>
                  <a:srgbClr val="9BBB59">
                    <a:lumMod val="75000"/>
                  </a:srgbClr>
                </a:solidFill>
                <a:latin typeface="Lato Heavy"/>
              </a:rPr>
              <a:t>, </a:t>
            </a:r>
            <a:r>
              <a:rPr lang="el-GR" sz="2200" i="1" dirty="0">
                <a:solidFill>
                  <a:srgbClr val="9BBB59">
                    <a:lumMod val="75000"/>
                  </a:srgbClr>
                </a:solidFill>
                <a:latin typeface="Lato Heavy"/>
                <a:ea typeface="Lato Black" panose="020F0502020204030203" pitchFamily="34" charset="0"/>
                <a:cs typeface="Lato Black" panose="020F0502020204030203" pitchFamily="34" charset="0"/>
              </a:rPr>
              <a:t>ε</a:t>
            </a:r>
            <a:r>
              <a:rPr lang="en-US" sz="2200" dirty="0">
                <a:solidFill>
                  <a:srgbClr val="9BBB59">
                    <a:lumMod val="75000"/>
                  </a:srgbClr>
                </a:solidFill>
                <a:latin typeface="Lato Heavy"/>
                <a:ea typeface="Lato Black" panose="020F0502020204030203" pitchFamily="34" charset="0"/>
                <a:cs typeface="Lato Black" panose="020F0502020204030203" pitchFamily="34" charset="0"/>
              </a:rPr>
              <a:t>)-strong </a:t>
            </a:r>
            <a:r>
              <a:rPr lang="en-US" sz="2200" dirty="0" err="1">
                <a:solidFill>
                  <a:srgbClr val="9BBB59">
                    <a:lumMod val="75000"/>
                  </a:srgbClr>
                </a:solidFill>
                <a:latin typeface="Lato Heavy"/>
                <a:ea typeface="Lato Black" panose="020F0502020204030203" pitchFamily="34" charset="0"/>
                <a:cs typeface="Lato Black" panose="020F0502020204030203" pitchFamily="34" charset="0"/>
              </a:rPr>
              <a:t>pseudorandomness</a:t>
            </a:r>
            <a:r>
              <a:rPr lang="en-US" sz="2200" dirty="0">
                <a:solidFill>
                  <a:prstClr val="black"/>
                </a:solidFill>
                <a:latin typeface="Lato"/>
                <a:ea typeface="Lato Black" panose="020F0502020204030203" pitchFamily="34" charset="0"/>
                <a:cs typeface="Lato Black" panose="020F0502020204030203" pitchFamily="34" charset="0"/>
              </a:rPr>
              <a:t>:</a:t>
            </a:r>
            <a:br>
              <a:rPr lang="en-US" sz="2200" dirty="0">
                <a:solidFill>
                  <a:prstClr val="black"/>
                </a:solidFill>
                <a:latin typeface="Lato"/>
                <a:ea typeface="Lato Black" panose="020F0502020204030203" pitchFamily="34" charset="0"/>
                <a:cs typeface="Lato Black" panose="020F0502020204030203" pitchFamily="34" charset="0"/>
              </a:rPr>
            </a:br>
            <a:r>
              <a:rPr lang="en-US" sz="2200" dirty="0">
                <a:solidFill>
                  <a:prstClr val="black"/>
                </a:solidFill>
                <a:latin typeface="Lato"/>
                <a:ea typeface="Lato Black" panose="020F0502020204030203" pitchFamily="34" charset="0"/>
                <a:cs typeface="Lato Black" panose="020F0502020204030203" pitchFamily="34" charset="0"/>
              </a:rPr>
              <a:t>for every adversary </a:t>
            </a:r>
            <a:r>
              <a:rPr lang="en-US" sz="2200" i="1" dirty="0" smtClean="0">
                <a:solidFill>
                  <a:prstClr val="black"/>
                </a:solidFill>
                <a:latin typeface="+mj-lt"/>
                <a:ea typeface="Lato Black" panose="020F0502020204030203" pitchFamily="34" charset="0"/>
                <a:cs typeface="Lato Black" panose="020F0502020204030203" pitchFamily="34" charset="0"/>
              </a:rPr>
              <a:t>A</a:t>
            </a:r>
            <a:r>
              <a:rPr lang="en-US" sz="2200" dirty="0" smtClean="0">
                <a:solidFill>
                  <a:prstClr val="black"/>
                </a:solidFill>
                <a:latin typeface="Lato"/>
                <a:ea typeface="Lato Black" panose="020F0502020204030203" pitchFamily="34" charset="0"/>
                <a:cs typeface="Lato Black" panose="020F0502020204030203" pitchFamily="34" charset="0"/>
              </a:rPr>
              <a:t> </a:t>
            </a:r>
            <a:r>
              <a:rPr lang="en-US" sz="2200" dirty="0">
                <a:solidFill>
                  <a:prstClr val="black"/>
                </a:solidFill>
                <a:latin typeface="Lato"/>
                <a:ea typeface="Lato Black" panose="020F0502020204030203" pitchFamily="34" charset="0"/>
                <a:cs typeface="Lato Black" panose="020F0502020204030203" pitchFamily="34" charset="0"/>
              </a:rPr>
              <a:t>that makes </a:t>
            </a:r>
            <a:r>
              <a:rPr lang="" sz="2000" dirty="0">
                <a:solidFill>
                  <a:prstClr val="black"/>
                </a:solidFill>
                <a:latin typeface="Lato"/>
              </a:rPr>
              <a:t>≤</a:t>
            </a:r>
            <a:r>
              <a:rPr lang="en-US" sz="2200" dirty="0">
                <a:solidFill>
                  <a:prstClr val="black"/>
                </a:solidFill>
                <a:latin typeface="Lato"/>
                <a:ea typeface="Lato Black" panose="020F0502020204030203" pitchFamily="34" charset="0"/>
                <a:cs typeface="Lato Black" panose="020F0502020204030203" pitchFamily="34" charset="0"/>
              </a:rPr>
              <a:t> </a:t>
            </a:r>
            <a:r>
              <a:rPr lang="en-US" sz="2200" i="1" dirty="0">
                <a:solidFill>
                  <a:prstClr val="black"/>
                </a:solidFill>
                <a:latin typeface="Lato"/>
                <a:ea typeface="Lato Black" panose="020F0502020204030203" pitchFamily="34" charset="0"/>
                <a:cs typeface="Lato Black" panose="020F0502020204030203" pitchFamily="34" charset="0"/>
              </a:rPr>
              <a:t>q</a:t>
            </a:r>
            <a:r>
              <a:rPr lang="en-US" sz="2200" dirty="0">
                <a:solidFill>
                  <a:prstClr val="black"/>
                </a:solidFill>
                <a:latin typeface="Lato"/>
                <a:ea typeface="Lato Black" panose="020F0502020204030203" pitchFamily="34" charset="0"/>
                <a:cs typeface="Lato Black" panose="020F0502020204030203" pitchFamily="34" charset="0"/>
              </a:rPr>
              <a:t> queries and executes in time </a:t>
            </a:r>
            <a:r>
              <a:rPr lang="" sz="2000" dirty="0">
                <a:solidFill>
                  <a:prstClr val="black"/>
                </a:solidFill>
                <a:latin typeface="Lato"/>
              </a:rPr>
              <a:t>≤</a:t>
            </a:r>
            <a:r>
              <a:rPr lang="en-US" sz="2200" dirty="0">
                <a:solidFill>
                  <a:prstClr val="black"/>
                </a:solidFill>
                <a:latin typeface="Lato"/>
                <a:ea typeface="Lato Black" panose="020F0502020204030203" pitchFamily="34" charset="0"/>
                <a:cs typeface="Lato Black" panose="020F0502020204030203" pitchFamily="34" charset="0"/>
              </a:rPr>
              <a:t> </a:t>
            </a:r>
            <a:r>
              <a:rPr lang="en-US" sz="2200" i="1" dirty="0">
                <a:solidFill>
                  <a:prstClr val="black"/>
                </a:solidFill>
                <a:latin typeface="Lato"/>
                <a:ea typeface="Lato Black" panose="020F0502020204030203" pitchFamily="34" charset="0"/>
                <a:cs typeface="Lato Black" panose="020F0502020204030203" pitchFamily="34" charset="0"/>
              </a:rPr>
              <a:t>t</a:t>
            </a:r>
            <a:r>
              <a:rPr lang="en-US" sz="2200" dirty="0">
                <a:solidFill>
                  <a:prstClr val="black"/>
                </a:solidFill>
                <a:latin typeface="Lato"/>
                <a:ea typeface="Lato Black" panose="020F0502020204030203" pitchFamily="34" charset="0"/>
                <a:cs typeface="Lato Black" panose="020F0502020204030203" pitchFamily="34" charset="0"/>
              </a:rPr>
              <a:t>,</a:t>
            </a:r>
            <a:br>
              <a:rPr lang="en-US" sz="2200" dirty="0">
                <a:solidFill>
                  <a:prstClr val="black"/>
                </a:solidFill>
                <a:latin typeface="Lato"/>
                <a:ea typeface="Lato Black" panose="020F0502020204030203" pitchFamily="34" charset="0"/>
                <a:cs typeface="Lato Black" panose="020F0502020204030203" pitchFamily="34" charset="0"/>
              </a:rPr>
            </a:br>
            <a:r>
              <a:rPr lang="en-US" sz="2200" dirty="0">
                <a:solidFill>
                  <a:prstClr val="black"/>
                </a:solidFill>
                <a:latin typeface="Lato"/>
                <a:ea typeface="Lato Black" panose="020F0502020204030203" pitchFamily="34" charset="0"/>
                <a:cs typeface="Lato Black" panose="020F0502020204030203" pitchFamily="34" charset="0"/>
              </a:rPr>
              <a:t/>
            </a:r>
            <a:br>
              <a:rPr lang="en-US" sz="2200" dirty="0">
                <a:solidFill>
                  <a:prstClr val="black"/>
                </a:solidFill>
                <a:latin typeface="Lato"/>
                <a:ea typeface="Lato Black" panose="020F0502020204030203" pitchFamily="34" charset="0"/>
                <a:cs typeface="Lato Black" panose="020F0502020204030203" pitchFamily="34" charset="0"/>
              </a:rPr>
            </a:br>
            <a:r>
              <a:rPr lang="en-US" sz="2200" dirty="0">
                <a:solidFill>
                  <a:prstClr val="black"/>
                </a:solidFill>
                <a:latin typeface="Lato"/>
                <a:ea typeface="Lato Black" panose="020F0502020204030203" pitchFamily="34" charset="0"/>
                <a:cs typeface="Lato Black" panose="020F0502020204030203" pitchFamily="34" charset="0"/>
              </a:rPr>
              <a:t>| Pr[ </a:t>
            </a:r>
            <a:r>
              <a:rPr lang="en-US" sz="2200" i="1" dirty="0" smtClean="0">
                <a:solidFill>
                  <a:prstClr val="black"/>
                </a:solidFill>
                <a:latin typeface="+mj-lt"/>
                <a:ea typeface="Lato Black" panose="020F0502020204030203" pitchFamily="34" charset="0"/>
                <a:cs typeface="Lato Black" panose="020F0502020204030203" pitchFamily="34" charset="0"/>
              </a:rPr>
              <a:t>A</a:t>
            </a:r>
            <a:r>
              <a:rPr lang="en-US" sz="2200" dirty="0" smtClean="0">
                <a:solidFill>
                  <a:prstClr val="black"/>
                </a:solidFill>
                <a:latin typeface="Lato"/>
                <a:ea typeface="Lato Black" panose="020F0502020204030203" pitchFamily="34" charset="0"/>
                <a:cs typeface="Lato Black" panose="020F0502020204030203" pitchFamily="34" charset="0"/>
              </a:rPr>
              <a:t>            </a:t>
            </a:r>
            <a:r>
              <a:rPr lang="en-US" sz="2200" dirty="0">
                <a:solidFill>
                  <a:prstClr val="black"/>
                </a:solidFill>
                <a:latin typeface="Lato"/>
                <a:ea typeface="Lato Black" panose="020F0502020204030203" pitchFamily="34" charset="0"/>
                <a:cs typeface="Lato Black" panose="020F0502020204030203" pitchFamily="34" charset="0"/>
              </a:rPr>
              <a:t>= 1] – Pr[ </a:t>
            </a:r>
            <a:r>
              <a:rPr lang="en-US" sz="2200" i="1" dirty="0" smtClean="0">
                <a:solidFill>
                  <a:prstClr val="black"/>
                </a:solidFill>
                <a:latin typeface="+mj-lt"/>
                <a:ea typeface="Lato Black" panose="020F0502020204030203" pitchFamily="34" charset="0"/>
                <a:cs typeface="Lato Black" panose="020F0502020204030203" pitchFamily="34" charset="0"/>
              </a:rPr>
              <a:t>A</a:t>
            </a:r>
            <a:r>
              <a:rPr lang="en-US" sz="2200" dirty="0" smtClean="0">
                <a:solidFill>
                  <a:prstClr val="black"/>
                </a:solidFill>
                <a:latin typeface="Lato"/>
                <a:ea typeface="Lato Black" panose="020F0502020204030203" pitchFamily="34" charset="0"/>
                <a:cs typeface="Lato Black" panose="020F0502020204030203" pitchFamily="34" charset="0"/>
              </a:rPr>
              <a:t>          </a:t>
            </a:r>
            <a:r>
              <a:rPr lang="en-US" sz="2200" dirty="0">
                <a:solidFill>
                  <a:prstClr val="black"/>
                </a:solidFill>
                <a:latin typeface="Lato"/>
                <a:ea typeface="Lato Black" panose="020F0502020204030203" pitchFamily="34" charset="0"/>
                <a:cs typeface="Lato Black" panose="020F0502020204030203" pitchFamily="34" charset="0"/>
              </a:rPr>
              <a:t>= 1] | &lt; </a:t>
            </a:r>
            <a:r>
              <a:rPr lang="el-GR" sz="2200" i="1" dirty="0">
                <a:solidFill>
                  <a:prstClr val="black"/>
                </a:solidFill>
                <a:latin typeface="Lato"/>
                <a:ea typeface="Lato Black" panose="020F0502020204030203" pitchFamily="34" charset="0"/>
                <a:cs typeface="Lato Black" panose="020F0502020204030203" pitchFamily="34" charset="0"/>
              </a:rPr>
              <a:t>ε</a:t>
            </a:r>
            <a:r>
              <a:rPr lang="en-US" sz="2200" dirty="0">
                <a:solidFill>
                  <a:prstClr val="black"/>
                </a:solidFill>
                <a:latin typeface="Lato"/>
                <a:ea typeface="Lato Black" panose="020F0502020204030203" pitchFamily="34" charset="0"/>
                <a:cs typeface="Lato Black" panose="020F0502020204030203" pitchFamily="34" charset="0"/>
              </a:rPr>
              <a:t/>
            </a:r>
            <a:br>
              <a:rPr lang="en-US" sz="2200" dirty="0">
                <a:solidFill>
                  <a:prstClr val="black"/>
                </a:solidFill>
                <a:latin typeface="Lato"/>
                <a:ea typeface="Lato Black" panose="020F0502020204030203" pitchFamily="34" charset="0"/>
                <a:cs typeface="Lato Black" panose="020F0502020204030203" pitchFamily="34" charset="0"/>
              </a:rPr>
            </a:br>
            <a:r>
              <a:rPr lang="en-US" sz="2200" dirty="0">
                <a:solidFill>
                  <a:prstClr val="black"/>
                </a:solidFill>
                <a:latin typeface="Lato"/>
                <a:ea typeface="Lato Black" panose="020F0502020204030203" pitchFamily="34" charset="0"/>
                <a:cs typeface="Lato Black" panose="020F0502020204030203" pitchFamily="34" charset="0"/>
              </a:rPr>
              <a:t/>
            </a:r>
            <a:br>
              <a:rPr lang="en-US" sz="2200" dirty="0">
                <a:solidFill>
                  <a:prstClr val="black"/>
                </a:solidFill>
                <a:latin typeface="Lato"/>
                <a:ea typeface="Lato Black" panose="020F0502020204030203" pitchFamily="34" charset="0"/>
                <a:cs typeface="Lato Black" panose="020F0502020204030203" pitchFamily="34" charset="0"/>
              </a:rPr>
            </a:br>
            <a:r>
              <a:rPr lang="en-US" sz="2200" dirty="0">
                <a:solidFill>
                  <a:prstClr val="black"/>
                </a:solidFill>
                <a:latin typeface="Lato"/>
                <a:ea typeface="Lato Black" panose="020F0502020204030203" pitchFamily="34" charset="0"/>
                <a:cs typeface="Lato Black" panose="020F0502020204030203" pitchFamily="34" charset="0"/>
              </a:rPr>
              <a:t>where </a:t>
            </a:r>
            <a:r>
              <a:rPr lang="en-US" sz="2200" dirty="0" smtClean="0">
                <a:solidFill>
                  <a:prstClr val="black"/>
                </a:solidFill>
                <a:latin typeface="Lato"/>
                <a:ea typeface="Lato Black" panose="020F0502020204030203" pitchFamily="34" charset="0"/>
                <a:cs typeface="Lato Black" panose="020F0502020204030203" pitchFamily="34" charset="0"/>
              </a:rPr>
              <a:t>the probabilities </a:t>
            </a:r>
            <a:r>
              <a:rPr lang="en-US" sz="2200" dirty="0">
                <a:solidFill>
                  <a:prstClr val="black"/>
                </a:solidFill>
                <a:latin typeface="Lato"/>
                <a:ea typeface="Lato Black" panose="020F0502020204030203" pitchFamily="34" charset="0"/>
                <a:cs typeface="Lato Black" panose="020F0502020204030203" pitchFamily="34" charset="0"/>
              </a:rPr>
              <a:t>are taken over the </a:t>
            </a:r>
            <a:r>
              <a:rPr lang="en-US" sz="2200" dirty="0" smtClean="0">
                <a:solidFill>
                  <a:prstClr val="black"/>
                </a:solidFill>
                <a:latin typeface="Lato"/>
                <a:ea typeface="Lato Black" panose="020F0502020204030203" pitchFamily="34" charset="0"/>
                <a:cs typeface="Lato Black" panose="020F0502020204030203" pitchFamily="34" charset="0"/>
              </a:rPr>
              <a:t>choices </a:t>
            </a:r>
            <a:r>
              <a:rPr lang="en-US" sz="2200" dirty="0">
                <a:solidFill>
                  <a:prstClr val="black"/>
                </a:solidFill>
                <a:latin typeface="Lato"/>
                <a:ea typeface="Lato Black" panose="020F0502020204030203" pitchFamily="34" charset="0"/>
                <a:cs typeface="Lato Black" panose="020F0502020204030203" pitchFamily="34" charset="0"/>
              </a:rPr>
              <a:t>of key </a:t>
            </a:r>
            <a:r>
              <a:rPr lang="en-US" sz="2200" i="1" dirty="0">
                <a:solidFill>
                  <a:prstClr val="black"/>
                </a:solidFill>
                <a:latin typeface="Lato"/>
                <a:ea typeface="Lato Black" panose="020F0502020204030203" pitchFamily="34" charset="0"/>
                <a:cs typeface="Lato Black" panose="020F0502020204030203" pitchFamily="34" charset="0"/>
              </a:rPr>
              <a:t>K</a:t>
            </a:r>
            <a:r>
              <a:rPr lang="en-US" sz="2200" dirty="0">
                <a:solidFill>
                  <a:prstClr val="black"/>
                </a:solidFill>
                <a:latin typeface="Lato"/>
              </a:rPr>
              <a:t> </a:t>
            </a:r>
            <a:r>
              <a:rPr lang="" sz="2200" dirty="0">
                <a:solidFill>
                  <a:prstClr val="black"/>
                </a:solidFill>
                <a:latin typeface="Lato"/>
              </a:rPr>
              <a:t>∈ </a:t>
            </a:r>
            <a:r>
              <a:rPr lang="en-US" sz="2200" dirty="0">
                <a:solidFill>
                  <a:prstClr val="black"/>
                </a:solidFill>
                <a:latin typeface="Lato"/>
                <a:ea typeface="Lato Regular" panose="020F0502020204030203" pitchFamily="34" charset="0"/>
                <a:cs typeface="Lato Regular" panose="020F0502020204030203" pitchFamily="34" charset="0"/>
              </a:rPr>
              <a:t>{</a:t>
            </a:r>
            <a:r>
              <a:rPr lang="en-US" sz="2200" dirty="0" smtClean="0">
                <a:solidFill>
                  <a:prstClr val="black"/>
                </a:solidFill>
                <a:latin typeface="Lato"/>
                <a:ea typeface="Lato Regular" panose="020F0502020204030203" pitchFamily="34" charset="0"/>
                <a:cs typeface="Lato Regular" panose="020F0502020204030203" pitchFamily="34" charset="0"/>
              </a:rPr>
              <a:t>0,1}</a:t>
            </a:r>
            <a:r>
              <a:rPr lang="en-US" sz="2200" i="1" baseline="30000" dirty="0" smtClean="0">
                <a:solidFill>
                  <a:prstClr val="black"/>
                </a:solidFill>
                <a:latin typeface="Lato"/>
                <a:ea typeface="Lato Regular" panose="020F0502020204030203" pitchFamily="34" charset="0"/>
                <a:cs typeface="Lato Regular" panose="020F0502020204030203" pitchFamily="34" charset="0"/>
              </a:rPr>
              <a:t>λ </a:t>
            </a:r>
            <a:r>
              <a:rPr lang="en-US" sz="2200" i="1" dirty="0" smtClean="0">
                <a:solidFill>
                  <a:prstClr val="black"/>
                </a:solidFill>
                <a:latin typeface="Lato"/>
                <a:ea typeface="Lato Black" panose="020F0502020204030203" pitchFamily="34" charset="0"/>
                <a:cs typeface="Lato Black" panose="020F0502020204030203" pitchFamily="34" charset="0"/>
              </a:rPr>
              <a:t> </a:t>
            </a:r>
            <a:r>
              <a:rPr lang="en-US" sz="2200" dirty="0" smtClean="0">
                <a:solidFill>
                  <a:prstClr val="black"/>
                </a:solidFill>
                <a:latin typeface="Lato"/>
                <a:ea typeface="Lato Black" panose="020F0502020204030203" pitchFamily="34" charset="0"/>
                <a:cs typeface="Lato Black" panose="020F0502020204030203" pitchFamily="34" charset="0"/>
              </a:rPr>
              <a:t>and permutation </a:t>
            </a:r>
            <a:r>
              <a:rPr lang="el-GR" sz="2200" i="1" dirty="0">
                <a:solidFill>
                  <a:prstClr val="black"/>
                </a:solidFill>
                <a:latin typeface="Lato"/>
              </a:rPr>
              <a:t>Π</a:t>
            </a:r>
            <a:r>
              <a:rPr lang="en-US" sz="2200" dirty="0">
                <a:solidFill>
                  <a:prstClr val="black"/>
                </a:solidFill>
                <a:latin typeface="Lato"/>
              </a:rPr>
              <a:t> : {0,1}</a:t>
            </a:r>
            <a:r>
              <a:rPr lang="el-GR" sz="2200" i="1" baseline="30000" dirty="0">
                <a:solidFill>
                  <a:prstClr val="black"/>
                </a:solidFill>
                <a:latin typeface="Lato"/>
              </a:rPr>
              <a:t>μ</a:t>
            </a:r>
            <a:r>
              <a:rPr lang="en-US" sz="2200" dirty="0">
                <a:solidFill>
                  <a:prstClr val="black"/>
                </a:solidFill>
                <a:latin typeface="Lato"/>
              </a:rPr>
              <a:t> </a:t>
            </a:r>
            <a:r>
              <a:rPr lang="en-US" sz="2200" dirty="0">
                <a:solidFill>
                  <a:prstClr val="black"/>
                </a:solidFill>
                <a:latin typeface="Lato"/>
                <a:ea typeface="Lato Regular" panose="020F0502020204030203" pitchFamily="34" charset="0"/>
                <a:cs typeface="Lato Regular" panose="020F0502020204030203" pitchFamily="34" charset="0"/>
              </a:rPr>
              <a:t>→ </a:t>
            </a:r>
            <a:r>
              <a:rPr lang="en-US" sz="2200" dirty="0">
                <a:solidFill>
                  <a:prstClr val="black"/>
                </a:solidFill>
                <a:latin typeface="Lato"/>
              </a:rPr>
              <a:t>{0,1}</a:t>
            </a:r>
            <a:r>
              <a:rPr lang="el-GR" sz="2200" i="1" baseline="30000" dirty="0" smtClean="0">
                <a:solidFill>
                  <a:prstClr val="black"/>
                </a:solidFill>
                <a:latin typeface="Lato"/>
              </a:rPr>
              <a:t>μ</a:t>
            </a:r>
            <a:r>
              <a:rPr lang="en-US" sz="2200" i="1" baseline="30000" dirty="0" smtClean="0">
                <a:solidFill>
                  <a:prstClr val="black"/>
                </a:solidFill>
                <a:latin typeface="Lato"/>
              </a:rPr>
              <a:t> </a:t>
            </a:r>
            <a:r>
              <a:rPr lang="en-US" sz="2200" dirty="0" smtClean="0">
                <a:latin typeface="+mn-lt"/>
              </a:rPr>
              <a:t>, respectively</a:t>
            </a:r>
            <a:endParaRPr lang="en-US" sz="2200" dirty="0">
              <a:solidFill>
                <a:prstClr val="black"/>
              </a:solidFill>
              <a:latin typeface="Lato"/>
              <a:ea typeface="Lato Black" panose="020F0502020204030203" pitchFamily="34" charset="0"/>
              <a:cs typeface="Lato Black" panose="020F0502020204030203" pitchFamily="34" charset="0"/>
            </a:endParaRPr>
          </a:p>
        </p:txBody>
      </p:sp>
      <p:grpSp>
        <p:nvGrpSpPr>
          <p:cNvPr id="17" name="Group 16"/>
          <p:cNvGrpSpPr/>
          <p:nvPr/>
        </p:nvGrpSpPr>
        <p:grpSpPr>
          <a:xfrm>
            <a:off x="6751401" y="1102109"/>
            <a:ext cx="4277197" cy="1805256"/>
            <a:chOff x="6751401" y="4871561"/>
            <a:chExt cx="4277197" cy="1760776"/>
          </a:xfrm>
        </p:grpSpPr>
        <p:cxnSp>
          <p:nvCxnSpPr>
            <p:cNvPr id="18" name="Straight Connector 17"/>
            <p:cNvCxnSpPr/>
            <p:nvPr/>
          </p:nvCxnSpPr>
          <p:spPr>
            <a:xfrm>
              <a:off x="8890000" y="4871561"/>
              <a:ext cx="0" cy="1760776"/>
            </a:xfrm>
            <a:prstGeom prst="line">
              <a:avLst/>
            </a:prstGeom>
            <a:ln>
              <a:solidFill>
                <a:schemeClr val="bg1">
                  <a:lumMod val="50000"/>
                </a:schemeClr>
              </a:solidFill>
              <a:prstDash val="dash"/>
            </a:ln>
          </p:spPr>
          <p:style>
            <a:lnRef idx="2">
              <a:schemeClr val="accent1"/>
            </a:lnRef>
            <a:fillRef idx="0">
              <a:schemeClr val="accent1"/>
            </a:fillRef>
            <a:effectRef idx="1">
              <a:schemeClr val="accent1"/>
            </a:effectRef>
            <a:fontRef idx="minor">
              <a:schemeClr val="tx1"/>
            </a:fontRef>
          </p:style>
        </p:cxn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3401" y="5029168"/>
              <a:ext cx="1473198" cy="1473198"/>
            </a:xfrm>
            <a:prstGeom prst="rect">
              <a:avLst/>
            </a:prstGeom>
          </p:spPr>
        </p:pic>
        <p:sp>
          <p:nvSpPr>
            <p:cNvPr id="20" name="Rectangle 19"/>
            <p:cNvSpPr/>
            <p:nvPr/>
          </p:nvSpPr>
          <p:spPr>
            <a:xfrm>
              <a:off x="6751401" y="5516788"/>
              <a:ext cx="848198" cy="497957"/>
            </a:xfrm>
            <a:prstGeom prst="rect">
              <a:avLst/>
            </a:prstGeom>
            <a:solidFill>
              <a:schemeClr val="bg2">
                <a:lumMod val="5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Lato Black"/>
                  <a:cs typeface="Lato Black"/>
                </a:rPr>
                <a:t>B</a:t>
              </a:r>
              <a:r>
                <a:rPr lang="en-US" sz="2400" i="1" baseline="-25000" dirty="0" smtClean="0">
                  <a:latin typeface="Lato Black"/>
                  <a:cs typeface="Lato Black"/>
                </a:rPr>
                <a:t>$</a:t>
              </a:r>
              <a:endParaRPr lang="en-US" sz="2400" i="1" baseline="-25000" dirty="0">
                <a:latin typeface="Lato Black"/>
                <a:cs typeface="Lato Black"/>
              </a:endParaRPr>
            </a:p>
          </p:txBody>
        </p:sp>
        <p:sp>
          <p:nvSpPr>
            <p:cNvPr id="21" name="TextBox 20"/>
            <p:cNvSpPr txBox="1"/>
            <p:nvPr/>
          </p:nvSpPr>
          <p:spPr>
            <a:xfrm>
              <a:off x="7817532" y="4962884"/>
              <a:ext cx="432246"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X</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22" name="Rectangle 21"/>
            <p:cNvSpPr/>
            <p:nvPr/>
          </p:nvSpPr>
          <p:spPr>
            <a:xfrm>
              <a:off x="10180400" y="5489586"/>
              <a:ext cx="848198" cy="497957"/>
            </a:xfrm>
            <a:prstGeom prst="rect">
              <a:avLst/>
            </a:prstGeom>
            <a:solidFill>
              <a:schemeClr val="tx2">
                <a:lumMod val="60000"/>
                <a:lumOff val="40000"/>
              </a:schemeClr>
            </a:solidFill>
            <a:ln>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400" i="1" dirty="0">
                  <a:latin typeface="Lato Black" panose="020F0502020204030203" pitchFamily="34" charset="0"/>
                  <a:ea typeface="Lato Black" panose="020F0502020204030203" pitchFamily="34" charset="0"/>
                  <a:cs typeface="Lato Black" panose="020F0502020204030203" pitchFamily="34" charset="0"/>
                </a:rPr>
                <a:t>Π</a:t>
              </a:r>
              <a:endParaRPr lang="en-US" sz="2400" i="1" baseline="-25000" dirty="0">
                <a:latin typeface="Lato Black" panose="020F0502020204030203" pitchFamily="34" charset="0"/>
                <a:ea typeface="Lato Black" panose="020F0502020204030203" pitchFamily="34" charset="0"/>
                <a:cs typeface="Lato Black" panose="020F0502020204030203" pitchFamily="34" charset="0"/>
              </a:endParaRPr>
            </a:p>
          </p:txBody>
        </p:sp>
        <p:cxnSp>
          <p:nvCxnSpPr>
            <p:cNvPr id="23" name="Curved Connector 22"/>
            <p:cNvCxnSpPr>
              <a:endCxn id="20" idx="0"/>
            </p:cNvCxnSpPr>
            <p:nvPr/>
          </p:nvCxnSpPr>
          <p:spPr>
            <a:xfrm rot="10800000" flipV="1">
              <a:off x="7175501" y="5304920"/>
              <a:ext cx="1160699" cy="211868"/>
            </a:xfrm>
            <a:prstGeom prst="curvedConnector2">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cxnSp>
          <p:nvCxnSpPr>
            <p:cNvPr id="24" name="Curved Connector 23"/>
            <p:cNvCxnSpPr>
              <a:stCxn id="20" idx="2"/>
            </p:cNvCxnSpPr>
            <p:nvPr/>
          </p:nvCxnSpPr>
          <p:spPr>
            <a:xfrm rot="16200000" flipH="1">
              <a:off x="7633720" y="5556525"/>
              <a:ext cx="244262" cy="1160702"/>
            </a:xfrm>
            <a:prstGeom prst="curvedConnector2">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cxnSp>
          <p:nvCxnSpPr>
            <p:cNvPr id="25" name="Curved Connector 24"/>
            <p:cNvCxnSpPr>
              <a:endCxn id="22" idx="0"/>
            </p:cNvCxnSpPr>
            <p:nvPr/>
          </p:nvCxnSpPr>
          <p:spPr>
            <a:xfrm>
              <a:off x="9443801" y="5304918"/>
              <a:ext cx="1160698" cy="184668"/>
            </a:xfrm>
            <a:prstGeom prst="curvedConnector2">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cxnSp>
          <p:nvCxnSpPr>
            <p:cNvPr id="26" name="Curved Connector 25"/>
            <p:cNvCxnSpPr>
              <a:stCxn id="22" idx="2"/>
            </p:cNvCxnSpPr>
            <p:nvPr/>
          </p:nvCxnSpPr>
          <p:spPr>
            <a:xfrm rot="5400000">
              <a:off x="9927224" y="5562768"/>
              <a:ext cx="252500" cy="1102051"/>
            </a:xfrm>
            <a:prstGeom prst="curvedConnector2">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9626599" y="4962884"/>
              <a:ext cx="432246"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X</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28" name="TextBox 27"/>
            <p:cNvSpPr txBox="1"/>
            <p:nvPr/>
          </p:nvSpPr>
          <p:spPr>
            <a:xfrm>
              <a:off x="7813043" y="6263005"/>
              <a:ext cx="432246"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Y</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29" name="TextBox 28"/>
            <p:cNvSpPr txBox="1"/>
            <p:nvPr/>
          </p:nvSpPr>
          <p:spPr>
            <a:xfrm>
              <a:off x="9626599" y="6263005"/>
              <a:ext cx="432246"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Y</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grpSp>
      <p:sp>
        <p:nvSpPr>
          <p:cNvPr id="30" name="TextBox 29"/>
          <p:cNvSpPr txBox="1"/>
          <p:nvPr/>
        </p:nvSpPr>
        <p:spPr>
          <a:xfrm>
            <a:off x="1627245" y="4285751"/>
            <a:ext cx="1168842" cy="400110"/>
          </a:xfrm>
          <a:prstGeom prst="rect">
            <a:avLst/>
          </a:prstGeom>
          <a:noFill/>
        </p:spPr>
        <p:txBody>
          <a:bodyPr wrap="square" rtlCol="0">
            <a:spAutoFit/>
          </a:bodyPr>
          <a:lstStyle/>
          <a:p>
            <a:r>
              <a:rPr lang="en-US" sz="2000" dirty="0" smtClean="0">
                <a:ea typeface="Lato Regular" panose="020F0502020204030203" pitchFamily="34" charset="0"/>
                <a:cs typeface="Lato Regular" panose="020F0502020204030203" pitchFamily="34" charset="0"/>
              </a:rPr>
              <a:t>B</a:t>
            </a:r>
            <a:r>
              <a:rPr lang="en-US" sz="2000" i="1" baseline="-25000" dirty="0" smtClean="0">
                <a:ea typeface="Lato Regular" panose="020F0502020204030203" pitchFamily="34" charset="0"/>
                <a:cs typeface="Lato Regular" panose="020F0502020204030203" pitchFamily="34" charset="0"/>
              </a:rPr>
              <a:t>K</a:t>
            </a:r>
            <a:r>
              <a:rPr lang="en-US" sz="2000" dirty="0" smtClean="0">
                <a:ea typeface="Lato Regular" panose="020F0502020204030203" pitchFamily="34" charset="0"/>
                <a:cs typeface="Lato Regular" panose="020F0502020204030203" pitchFamily="34" charset="0"/>
              </a:rPr>
              <a:t>, B</a:t>
            </a:r>
            <a:r>
              <a:rPr lang="en-US" sz="2000" i="1" baseline="-25000" dirty="0" smtClean="0">
                <a:ea typeface="Lato Regular" panose="020F0502020204030203" pitchFamily="34" charset="0"/>
                <a:cs typeface="Lato Regular" panose="020F0502020204030203" pitchFamily="34" charset="0"/>
              </a:rPr>
              <a:t>K</a:t>
            </a:r>
            <a:r>
              <a:rPr lang="en-US" sz="2000" baseline="30000" dirty="0">
                <a:solidFill>
                  <a:prstClr val="black"/>
                </a:solidFill>
                <a:ea typeface="Lato Regular" panose="020F0502020204030203" pitchFamily="34" charset="0"/>
                <a:cs typeface="Lato Regular" panose="020F0502020204030203" pitchFamily="34" charset="0"/>
              </a:rPr>
              <a:t>-1</a:t>
            </a:r>
            <a:endParaRPr lang="en-US" sz="2000" dirty="0"/>
          </a:p>
        </p:txBody>
      </p:sp>
      <p:sp>
        <p:nvSpPr>
          <p:cNvPr id="31" name="TextBox 30"/>
          <p:cNvSpPr txBox="1"/>
          <p:nvPr/>
        </p:nvSpPr>
        <p:spPr>
          <a:xfrm>
            <a:off x="3876350" y="4301653"/>
            <a:ext cx="883923" cy="400110"/>
          </a:xfrm>
          <a:prstGeom prst="rect">
            <a:avLst/>
          </a:prstGeom>
          <a:noFill/>
        </p:spPr>
        <p:txBody>
          <a:bodyPr wrap="square" rtlCol="0">
            <a:spAutoFit/>
          </a:bodyPr>
          <a:lstStyle/>
          <a:p>
            <a:r>
              <a:rPr lang="el-GR" sz="2000" i="1" dirty="0" smtClean="0"/>
              <a:t>Π</a:t>
            </a:r>
            <a:r>
              <a:rPr lang="en-US" sz="2000" i="1" dirty="0" smtClean="0"/>
              <a:t>, </a:t>
            </a:r>
            <a:r>
              <a:rPr lang="el-GR" sz="2000" i="1" dirty="0" smtClean="0"/>
              <a:t>Π</a:t>
            </a:r>
            <a:r>
              <a:rPr lang="en-US" sz="2000" baseline="30000" dirty="0" smtClean="0">
                <a:solidFill>
                  <a:prstClr val="black"/>
                </a:solidFill>
                <a:ea typeface="Lato Regular" panose="020F0502020204030203" pitchFamily="34" charset="0"/>
                <a:cs typeface="Lato Regular" panose="020F0502020204030203" pitchFamily="34" charset="0"/>
              </a:rPr>
              <a:t>-1</a:t>
            </a:r>
            <a:endParaRPr lang="en-US" sz="2000" dirty="0"/>
          </a:p>
        </p:txBody>
      </p:sp>
      <p:grpSp>
        <p:nvGrpSpPr>
          <p:cNvPr id="32" name="Group 31"/>
          <p:cNvGrpSpPr/>
          <p:nvPr/>
        </p:nvGrpSpPr>
        <p:grpSpPr>
          <a:xfrm>
            <a:off x="9166867" y="2756819"/>
            <a:ext cx="1351709" cy="909132"/>
            <a:chOff x="9776992" y="4138982"/>
            <a:chExt cx="1351709" cy="909132"/>
          </a:xfrm>
        </p:grpSpPr>
        <p:cxnSp>
          <p:nvCxnSpPr>
            <p:cNvPr id="33" name="Curved Connector 32"/>
            <p:cNvCxnSpPr>
              <a:endCxn id="34" idx="1"/>
            </p:cNvCxnSpPr>
            <p:nvPr/>
          </p:nvCxnSpPr>
          <p:spPr>
            <a:xfrm rot="16200000" flipH="1">
              <a:off x="9719197" y="4196777"/>
              <a:ext cx="678300" cy="562709"/>
            </a:xfrm>
            <a:prstGeom prst="curvedConnector2">
              <a:avLst/>
            </a:prstGeom>
            <a:ln w="31750">
              <a:solidFill>
                <a:schemeClr val="accent2"/>
              </a:solidFill>
              <a:tailEnd type="triangle" w="med" len="lg"/>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10339702" y="4586449"/>
              <a:ext cx="788999" cy="461665"/>
            </a:xfrm>
            <a:prstGeom prst="rect">
              <a:avLst/>
            </a:prstGeom>
            <a:noFill/>
          </p:spPr>
          <p:txBody>
            <a:bodyPr wrap="none" rtlCol="0">
              <a:spAutoFit/>
            </a:bodyPr>
            <a:lstStyle/>
            <a:p>
              <a:r>
                <a:rPr lang="en-US" sz="2400" dirty="0" smtClean="0">
                  <a:solidFill>
                    <a:schemeClr val="accent2"/>
                  </a:solidFill>
                </a:rPr>
                <a:t>bit </a:t>
              </a:r>
              <a:r>
                <a:rPr lang="en-US" sz="2400" i="1"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b</a:t>
              </a:r>
              <a:endParaRPr lang="en-US" sz="2400" i="1"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grpSp>
      <p:grpSp>
        <p:nvGrpSpPr>
          <p:cNvPr id="35" name="Group 34"/>
          <p:cNvGrpSpPr/>
          <p:nvPr/>
        </p:nvGrpSpPr>
        <p:grpSpPr>
          <a:xfrm>
            <a:off x="6717838" y="4170161"/>
            <a:ext cx="4349365" cy="1516157"/>
            <a:chOff x="1495417" y="4386118"/>
            <a:chExt cx="4349365" cy="1516157"/>
          </a:xfrm>
        </p:grpSpPr>
        <p:sp>
          <p:nvSpPr>
            <p:cNvPr id="36" name="Rounded Rectangular Callout 35"/>
            <p:cNvSpPr/>
            <p:nvPr/>
          </p:nvSpPr>
          <p:spPr>
            <a:xfrm>
              <a:off x="1495417" y="4386118"/>
              <a:ext cx="4349365" cy="1516157"/>
            </a:xfrm>
            <a:prstGeom prst="wedgeRoundRectCallout">
              <a:avLst>
                <a:gd name="adj1" fmla="val -69658"/>
                <a:gd name="adj2" fmla="val -19819"/>
                <a:gd name="adj3" fmla="val 16667"/>
              </a:avLst>
            </a:prstGeom>
          </p:spPr>
          <p:style>
            <a:lnRef idx="1">
              <a:schemeClr val="dk1"/>
            </a:lnRef>
            <a:fillRef idx="2">
              <a:schemeClr val="dk1"/>
            </a:fillRef>
            <a:effectRef idx="1">
              <a:schemeClr val="dk1"/>
            </a:effectRef>
            <a:fontRef idx="minor">
              <a:schemeClr val="dk1"/>
            </a:fontRef>
          </p:style>
          <p:txBody>
            <a:bodyPr rtlCol="0" anchor="ctr"/>
            <a:lstStyle/>
            <a:p>
              <a:pPr>
                <a:spcAft>
                  <a:spcPts val="600"/>
                </a:spcAft>
              </a:pPr>
              <a:r>
                <a:rPr lang="en-US" sz="2000" dirty="0"/>
                <a:t>Notational </a:t>
              </a:r>
              <a:r>
                <a:rPr lang="en-US" sz="2000" dirty="0" smtClean="0"/>
                <a:t>shorthand for </a:t>
              </a:r>
              <a:r>
                <a:rPr lang="en-US" sz="2000" dirty="0"/>
                <a:t>this claim</a:t>
              </a:r>
              <a:r>
                <a:rPr lang="en-US" sz="2000" dirty="0" smtClean="0"/>
                <a:t>:</a:t>
              </a:r>
            </a:p>
            <a:p>
              <a:pPr>
                <a:spcAft>
                  <a:spcPts val="600"/>
                </a:spcAft>
              </a:pPr>
              <a:r>
                <a:rPr lang="en-US" sz="2400" dirty="0"/>
                <a:t/>
              </a:r>
              <a:br>
                <a:rPr lang="en-US" sz="2400" dirty="0"/>
              </a:br>
              <a:r>
                <a:rPr lang="en-US" sz="2800" i="1" dirty="0">
                  <a:solidFill>
                    <a:prstClr val="black"/>
                  </a:solidFill>
                  <a:latin typeface="Lato Heavy"/>
                  <a:ea typeface="Lato Black" panose="020F0502020204030203" pitchFamily="34" charset="0"/>
                  <a:cs typeface="Lato Black" panose="020F0502020204030203" pitchFamily="34" charset="0"/>
                </a:rPr>
                <a:t>A</a:t>
              </a:r>
              <a:r>
                <a:rPr lang="en-US" sz="2800" dirty="0" smtClean="0">
                  <a:solidFill>
                    <a:prstClr val="black"/>
                  </a:solidFill>
                  <a:ea typeface="Lato Black" panose="020F0502020204030203" pitchFamily="34" charset="0"/>
                  <a:cs typeface="Lato Black" panose="020F0502020204030203" pitchFamily="34" charset="0"/>
                </a:rPr>
                <a:t>            </a:t>
              </a:r>
              <a:r>
                <a:rPr lang="" sz="2800" dirty="0" smtClean="0"/>
                <a:t>≈</a:t>
              </a:r>
              <a:r>
                <a:rPr lang="en-US" sz="2800" dirty="0" smtClean="0">
                  <a:solidFill>
                    <a:prstClr val="black"/>
                  </a:solidFill>
                  <a:ea typeface="Lato Black" panose="020F0502020204030203" pitchFamily="34" charset="0"/>
                  <a:cs typeface="Lato Black" panose="020F0502020204030203" pitchFamily="34" charset="0"/>
                </a:rPr>
                <a:t> </a:t>
              </a:r>
              <a:r>
                <a:rPr lang="en-US" sz="2800" baseline="-25000" dirty="0" smtClean="0">
                  <a:solidFill>
                    <a:schemeClr val="tx1"/>
                  </a:solidFill>
                  <a:ea typeface="Lato Black" panose="020F0502020204030203" pitchFamily="34" charset="0"/>
                  <a:cs typeface="Lato Black" panose="020F0502020204030203" pitchFamily="34" charset="0"/>
                </a:rPr>
                <a:t>(</a:t>
              </a:r>
              <a:r>
                <a:rPr lang="en-US" sz="2800" i="1" baseline="-25000" dirty="0" smtClean="0">
                  <a:solidFill>
                    <a:schemeClr val="tx1"/>
                  </a:solidFill>
                  <a:ea typeface="Lato Black" panose="020F0502020204030203" pitchFamily="34" charset="0"/>
                  <a:cs typeface="Lato Black" panose="020F0502020204030203" pitchFamily="34" charset="0"/>
                </a:rPr>
                <a:t>q</a:t>
              </a:r>
              <a:r>
                <a:rPr lang="en-US" sz="2800" baseline="-25000" dirty="0" smtClean="0">
                  <a:solidFill>
                    <a:schemeClr val="tx1"/>
                  </a:solidFill>
                  <a:ea typeface="Lato Black" panose="020F0502020204030203" pitchFamily="34" charset="0"/>
                  <a:cs typeface="Lato Black" panose="020F0502020204030203" pitchFamily="34" charset="0"/>
                </a:rPr>
                <a:t>, </a:t>
              </a:r>
              <a:r>
                <a:rPr lang="en-US" sz="2800" i="1" baseline="-25000" dirty="0" smtClean="0">
                  <a:solidFill>
                    <a:schemeClr val="tx1"/>
                  </a:solidFill>
                  <a:ea typeface="Lato Black" panose="020F0502020204030203" pitchFamily="34" charset="0"/>
                  <a:cs typeface="Lato Black" panose="020F0502020204030203" pitchFamily="34" charset="0"/>
                </a:rPr>
                <a:t>t</a:t>
              </a:r>
              <a:r>
                <a:rPr lang="en-US" sz="2800" baseline="-25000" dirty="0">
                  <a:solidFill>
                    <a:schemeClr val="tx1"/>
                  </a:solidFill>
                </a:rPr>
                <a:t>, </a:t>
              </a:r>
              <a:r>
                <a:rPr lang="el-GR" sz="2800" i="1" baseline="-25000" dirty="0" smtClean="0">
                  <a:solidFill>
                    <a:schemeClr val="tx1"/>
                  </a:solidFill>
                  <a:ea typeface="Lato Black" panose="020F0502020204030203" pitchFamily="34" charset="0"/>
                  <a:cs typeface="Lato Black" panose="020F0502020204030203" pitchFamily="34" charset="0"/>
                </a:rPr>
                <a:t>ε</a:t>
              </a:r>
              <a:r>
                <a:rPr lang="en-US" sz="2800" baseline="-25000" dirty="0" smtClean="0">
                  <a:solidFill>
                    <a:schemeClr val="tx1"/>
                  </a:solidFill>
                  <a:ea typeface="Lato Black" panose="020F0502020204030203" pitchFamily="34" charset="0"/>
                  <a:cs typeface="Lato Black" panose="020F0502020204030203" pitchFamily="34" charset="0"/>
                </a:rPr>
                <a:t>)</a:t>
              </a:r>
              <a:r>
                <a:rPr lang="en-US" sz="2800" dirty="0" smtClean="0">
                  <a:solidFill>
                    <a:prstClr val="black"/>
                  </a:solidFill>
                  <a:ea typeface="Lato Black" panose="020F0502020204030203" pitchFamily="34" charset="0"/>
                  <a:cs typeface="Lato Black" panose="020F0502020204030203" pitchFamily="34" charset="0"/>
                </a:rPr>
                <a:t>  </a:t>
              </a:r>
              <a:r>
                <a:rPr lang="en-US" sz="2800" i="1" dirty="0" smtClean="0">
                  <a:solidFill>
                    <a:prstClr val="black"/>
                  </a:solidFill>
                  <a:latin typeface="+mj-lt"/>
                  <a:ea typeface="Lato Black" panose="020F0502020204030203" pitchFamily="34" charset="0"/>
                  <a:cs typeface="Lato Black" panose="020F0502020204030203" pitchFamily="34" charset="0"/>
                </a:rPr>
                <a:t>A</a:t>
              </a:r>
              <a:endParaRPr lang="en-US" sz="2400" dirty="0">
                <a:latin typeface="+mj-lt"/>
              </a:endParaRPr>
            </a:p>
          </p:txBody>
        </p:sp>
        <p:sp>
          <p:nvSpPr>
            <p:cNvPr id="37" name="TextBox 36"/>
            <p:cNvSpPr txBox="1"/>
            <p:nvPr/>
          </p:nvSpPr>
          <p:spPr>
            <a:xfrm>
              <a:off x="1782600" y="5114799"/>
              <a:ext cx="1168842" cy="461665"/>
            </a:xfrm>
            <a:prstGeom prst="rect">
              <a:avLst/>
            </a:prstGeom>
            <a:noFill/>
          </p:spPr>
          <p:txBody>
            <a:bodyPr wrap="square" rtlCol="0">
              <a:spAutoFit/>
            </a:bodyPr>
            <a:lstStyle/>
            <a:p>
              <a:r>
                <a:rPr lang="en-US" sz="2400" dirty="0" smtClean="0">
                  <a:ea typeface="Lato Regular" panose="020F0502020204030203" pitchFamily="34" charset="0"/>
                  <a:cs typeface="Lato Regular" panose="020F0502020204030203" pitchFamily="34" charset="0"/>
                </a:rPr>
                <a:t>B</a:t>
              </a:r>
              <a:r>
                <a:rPr lang="en-US" sz="2400" i="1" baseline="-25000" dirty="0" smtClean="0">
                  <a:ea typeface="Lato Regular" panose="020F0502020204030203" pitchFamily="34" charset="0"/>
                  <a:cs typeface="Lato Regular" panose="020F0502020204030203" pitchFamily="34" charset="0"/>
                </a:rPr>
                <a:t>K</a:t>
              </a:r>
              <a:r>
                <a:rPr lang="en-US" sz="2400" dirty="0" smtClean="0">
                  <a:ea typeface="Lato Regular" panose="020F0502020204030203" pitchFamily="34" charset="0"/>
                  <a:cs typeface="Lato Regular" panose="020F0502020204030203" pitchFamily="34" charset="0"/>
                </a:rPr>
                <a:t>, B</a:t>
              </a:r>
              <a:r>
                <a:rPr lang="en-US" sz="2400" i="1" baseline="-25000" dirty="0" smtClean="0">
                  <a:ea typeface="Lato Regular" panose="020F0502020204030203" pitchFamily="34" charset="0"/>
                  <a:cs typeface="Lato Regular" panose="020F0502020204030203" pitchFamily="34" charset="0"/>
                </a:rPr>
                <a:t>K</a:t>
              </a:r>
              <a:r>
                <a:rPr lang="en-US" sz="2400" baseline="30000" dirty="0">
                  <a:solidFill>
                    <a:prstClr val="black"/>
                  </a:solidFill>
                  <a:ea typeface="Lato Regular" panose="020F0502020204030203" pitchFamily="34" charset="0"/>
                  <a:cs typeface="Lato Regular" panose="020F0502020204030203" pitchFamily="34" charset="0"/>
                </a:rPr>
                <a:t>-1</a:t>
              </a:r>
              <a:endParaRPr lang="en-US" sz="2400" dirty="0"/>
            </a:p>
          </p:txBody>
        </p:sp>
        <p:sp>
          <p:nvSpPr>
            <p:cNvPr id="38" name="TextBox 37"/>
            <p:cNvSpPr txBox="1"/>
            <p:nvPr/>
          </p:nvSpPr>
          <p:spPr>
            <a:xfrm>
              <a:off x="4273061" y="5114799"/>
              <a:ext cx="1001868" cy="461665"/>
            </a:xfrm>
            <a:prstGeom prst="rect">
              <a:avLst/>
            </a:prstGeom>
            <a:noFill/>
          </p:spPr>
          <p:txBody>
            <a:bodyPr wrap="square" rtlCol="0">
              <a:spAutoFit/>
            </a:bodyPr>
            <a:lstStyle/>
            <a:p>
              <a:r>
                <a:rPr lang="el-GR" sz="2400" i="1" dirty="0" smtClean="0"/>
                <a:t>Π</a:t>
              </a:r>
              <a:r>
                <a:rPr lang="en-US" sz="2400" i="1" dirty="0" smtClean="0"/>
                <a:t>, </a:t>
              </a:r>
              <a:r>
                <a:rPr lang="el-GR" sz="2400" i="1" dirty="0" smtClean="0"/>
                <a:t>Π</a:t>
              </a:r>
              <a:r>
                <a:rPr lang="en-US" sz="2400" baseline="30000" dirty="0" smtClean="0">
                  <a:solidFill>
                    <a:prstClr val="black"/>
                  </a:solidFill>
                  <a:ea typeface="Lato Regular" panose="020F0502020204030203" pitchFamily="34" charset="0"/>
                  <a:cs typeface="Lato Regular" panose="020F0502020204030203" pitchFamily="34" charset="0"/>
                </a:rPr>
                <a:t>-1</a:t>
              </a:r>
              <a:endParaRPr lang="en-US" sz="2400" dirty="0"/>
            </a:p>
          </p:txBody>
        </p:sp>
      </p:grpSp>
    </p:spTree>
    <p:extLst>
      <p:ext uri="{BB962C8B-B14F-4D97-AF65-F5344CB8AC3E}">
        <p14:creationId xmlns:p14="http://schemas.microsoft.com/office/powerpoint/2010/main" val="3279393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Formalizing a block cipher</a:t>
            </a:r>
            <a:endParaRPr lang="en-US" dirty="0"/>
          </a:p>
        </p:txBody>
      </p:sp>
      <p:sp>
        <p:nvSpPr>
          <p:cNvPr id="8" name="Content Placeholder 7"/>
          <p:cNvSpPr>
            <a:spLocks noGrp="1"/>
          </p:cNvSpPr>
          <p:nvPr>
            <p:ph sz="half" idx="1"/>
          </p:nvPr>
        </p:nvSpPr>
        <p:spPr>
          <a:xfrm>
            <a:off x="609599" y="1102109"/>
            <a:ext cx="5596147" cy="5258631"/>
          </a:xfrm>
        </p:spPr>
        <p:txBody>
          <a:bodyPr>
            <a:normAutofit/>
          </a:bodyPr>
          <a:lstStyle/>
          <a:p>
            <a:pPr marL="0" lvl="0" indent="0">
              <a:buNone/>
            </a:pPr>
            <a:r>
              <a:rPr lang="en-US" dirty="0">
                <a:solidFill>
                  <a:schemeClr val="bg1"/>
                </a:solidFill>
              </a:rPr>
              <a:t>These algorithms satisfy 3 constraints</a:t>
            </a:r>
          </a:p>
          <a:p>
            <a:pPr lvl="0"/>
            <a:r>
              <a:rPr lang="en-US" sz="2200" dirty="0">
                <a:solidFill>
                  <a:schemeClr val="bg1"/>
                </a:solidFill>
                <a:latin typeface="Lato Heavy"/>
              </a:rPr>
              <a:t>Performance</a:t>
            </a:r>
            <a:r>
              <a:rPr lang="en-US" sz="2200" dirty="0">
                <a:solidFill>
                  <a:schemeClr val="bg1"/>
                </a:solidFill>
                <a:latin typeface="Lato"/>
              </a:rPr>
              <a:t>: all 3 algorithms are efficiently computable</a:t>
            </a:r>
          </a:p>
          <a:p>
            <a:pPr lvl="0"/>
            <a:r>
              <a:rPr lang="en-US" sz="2200" dirty="0">
                <a:solidFill>
                  <a:schemeClr val="bg1"/>
                </a:solidFill>
                <a:latin typeface="Lato Heavy"/>
              </a:rPr>
              <a:t>Correctness</a:t>
            </a:r>
            <a:r>
              <a:rPr lang="en-US" sz="2200" dirty="0">
                <a:solidFill>
                  <a:schemeClr val="bg1"/>
                </a:solidFill>
                <a:latin typeface="Lato"/>
              </a:rPr>
              <a:t>: for every </a:t>
            </a:r>
            <a:r>
              <a:rPr lang="en-US" sz="2200" i="1" dirty="0">
                <a:solidFill>
                  <a:schemeClr val="bg1"/>
                </a:solidFill>
                <a:latin typeface="Lato"/>
                <a:ea typeface="Lato Black" panose="020F0502020204030203" pitchFamily="34" charset="0"/>
                <a:cs typeface="Lato Black" panose="020F0502020204030203" pitchFamily="34" charset="0"/>
              </a:rPr>
              <a:t>K </a:t>
            </a:r>
            <a:r>
              <a:rPr lang="" sz="2200" dirty="0">
                <a:solidFill>
                  <a:schemeClr val="bg1"/>
                </a:solidFill>
                <a:latin typeface="Lato"/>
              </a:rPr>
              <a:t>∈ </a:t>
            </a:r>
            <a:r>
              <a:rPr lang="en-US" sz="2200" dirty="0">
                <a:solidFill>
                  <a:schemeClr val="bg1"/>
                </a:solidFill>
                <a:latin typeface="Lato"/>
              </a:rPr>
              <a:t>{0,1}</a:t>
            </a:r>
            <a:r>
              <a:rPr lang="en-US" sz="2200" i="1" baseline="30000" dirty="0">
                <a:solidFill>
                  <a:schemeClr val="bg1"/>
                </a:solidFill>
                <a:latin typeface="Lato"/>
                <a:ea typeface="Lato Black" panose="020F0502020204030203" pitchFamily="34" charset="0"/>
                <a:cs typeface="Lato Black" panose="020F0502020204030203" pitchFamily="34" charset="0"/>
              </a:rPr>
              <a:t>λ</a:t>
            </a:r>
            <a:r>
              <a:rPr lang="en-US" sz="2200" dirty="0">
                <a:solidFill>
                  <a:schemeClr val="bg1"/>
                </a:solidFill>
                <a:latin typeface="Lato"/>
              </a:rPr>
              <a:t> and</a:t>
            </a:r>
            <a:br>
              <a:rPr lang="en-US" sz="2200" dirty="0">
                <a:solidFill>
                  <a:schemeClr val="bg1"/>
                </a:solidFill>
                <a:latin typeface="Lato"/>
              </a:rPr>
            </a:br>
            <a:r>
              <a:rPr lang="en-US" sz="2200" i="1" dirty="0">
                <a:solidFill>
                  <a:schemeClr val="bg1"/>
                </a:solidFill>
                <a:latin typeface="Lato"/>
                <a:ea typeface="Lato Black" panose="020F0502020204030203" pitchFamily="34" charset="0"/>
                <a:cs typeface="Lato Black" panose="020F0502020204030203" pitchFamily="34" charset="0"/>
              </a:rPr>
              <a:t>X </a:t>
            </a:r>
            <a:r>
              <a:rPr lang="" sz="2200" dirty="0">
                <a:solidFill>
                  <a:schemeClr val="bg1"/>
                </a:solidFill>
                <a:latin typeface="Lato"/>
              </a:rPr>
              <a:t>∈ </a:t>
            </a:r>
            <a:r>
              <a:rPr lang="en-US" sz="2200" dirty="0">
                <a:solidFill>
                  <a:schemeClr val="bg1"/>
                </a:solidFill>
                <a:latin typeface="Lato"/>
              </a:rPr>
              <a:t>{0,1}</a:t>
            </a:r>
            <a:r>
              <a:rPr lang="el-GR" sz="2200" i="1" baseline="30000" dirty="0">
                <a:solidFill>
                  <a:schemeClr val="bg1"/>
                </a:solidFill>
                <a:latin typeface="Lato"/>
              </a:rPr>
              <a:t>μ</a:t>
            </a:r>
            <a:r>
              <a:rPr lang="en-US" sz="2200" dirty="0">
                <a:solidFill>
                  <a:schemeClr val="bg1"/>
                </a:solidFill>
                <a:latin typeface="Lato"/>
              </a:rPr>
              <a:t>, it holds that </a:t>
            </a:r>
            <a:r>
              <a:rPr lang="en-US" sz="2200" dirty="0">
                <a:solidFill>
                  <a:schemeClr val="bg1"/>
                </a:solidFill>
                <a:latin typeface="Lato"/>
                <a:ea typeface="Lato Regular" panose="020F0502020204030203" pitchFamily="34" charset="0"/>
                <a:cs typeface="Lato Regular" panose="020F0502020204030203" pitchFamily="34" charset="0"/>
              </a:rPr>
              <a:t>B</a:t>
            </a:r>
            <a:r>
              <a:rPr lang="en-US" sz="2200" i="1" baseline="-25000" dirty="0">
                <a:solidFill>
                  <a:schemeClr val="bg1"/>
                </a:solidFill>
                <a:ea typeface="Lato Regular" panose="020F0502020204030203" pitchFamily="34" charset="0"/>
                <a:cs typeface="Lato Regular" panose="020F0502020204030203" pitchFamily="34" charset="0"/>
              </a:rPr>
              <a:t>K</a:t>
            </a:r>
            <a:r>
              <a:rPr lang="en-US" sz="2200" baseline="30000" dirty="0">
                <a:solidFill>
                  <a:schemeClr val="bg1"/>
                </a:solidFill>
                <a:ea typeface="Lato Regular" panose="020F0502020204030203" pitchFamily="34" charset="0"/>
                <a:cs typeface="Lato Regular" panose="020F0502020204030203" pitchFamily="34" charset="0"/>
              </a:rPr>
              <a:t>-1 </a:t>
            </a:r>
            <a:r>
              <a:rPr lang="en-US" sz="2200" dirty="0">
                <a:solidFill>
                  <a:schemeClr val="bg1"/>
                </a:solidFill>
                <a:latin typeface="Lato"/>
              </a:rPr>
              <a:t>(</a:t>
            </a:r>
            <a:r>
              <a:rPr lang="en-US" sz="2200" dirty="0">
                <a:solidFill>
                  <a:schemeClr val="bg1"/>
                </a:solidFill>
                <a:latin typeface="Lato"/>
                <a:ea typeface="Lato Regular" panose="020F0502020204030203" pitchFamily="34" charset="0"/>
                <a:cs typeface="Lato Regular" panose="020F0502020204030203" pitchFamily="34" charset="0"/>
              </a:rPr>
              <a:t>B</a:t>
            </a:r>
            <a:r>
              <a:rPr lang="en-US" sz="2200" i="1" baseline="-25000" dirty="0">
                <a:solidFill>
                  <a:schemeClr val="bg1"/>
                </a:solidFill>
                <a:ea typeface="Lato Regular" panose="020F0502020204030203" pitchFamily="34" charset="0"/>
                <a:cs typeface="Lato Regular" panose="020F0502020204030203" pitchFamily="34" charset="0"/>
              </a:rPr>
              <a:t>K</a:t>
            </a:r>
            <a:r>
              <a:rPr lang="en-US" sz="2200" dirty="0">
                <a:solidFill>
                  <a:schemeClr val="bg1"/>
                </a:solidFill>
                <a:latin typeface="Lato"/>
              </a:rPr>
              <a:t>(</a:t>
            </a:r>
            <a:r>
              <a:rPr lang="en-US" sz="2200" i="1" dirty="0">
                <a:solidFill>
                  <a:schemeClr val="bg1"/>
                </a:solidFill>
                <a:latin typeface="Lato"/>
                <a:ea typeface="Lato Black" panose="020F0502020204030203" pitchFamily="34" charset="0"/>
                <a:cs typeface="Lato Black" panose="020F0502020204030203" pitchFamily="34" charset="0"/>
              </a:rPr>
              <a:t>X</a:t>
            </a:r>
            <a:r>
              <a:rPr lang="en-US" sz="2200" dirty="0">
                <a:solidFill>
                  <a:schemeClr val="bg1"/>
                </a:solidFill>
                <a:latin typeface="Lato"/>
                <a:ea typeface="Lato Black" panose="020F0502020204030203" pitchFamily="34" charset="0"/>
                <a:cs typeface="Lato Black" panose="020F0502020204030203" pitchFamily="34" charset="0"/>
              </a:rPr>
              <a:t>)) = </a:t>
            </a:r>
            <a:r>
              <a:rPr lang="en-US" sz="2200" i="1" dirty="0">
                <a:solidFill>
                  <a:schemeClr val="bg1"/>
                </a:solidFill>
                <a:latin typeface="Lato"/>
                <a:ea typeface="Lato Black" panose="020F0502020204030203" pitchFamily="34" charset="0"/>
                <a:cs typeface="Lato Black" panose="020F0502020204030203" pitchFamily="34" charset="0"/>
              </a:rPr>
              <a:t>X</a:t>
            </a:r>
          </a:p>
          <a:p>
            <a:pPr lvl="0"/>
            <a:r>
              <a:rPr lang="en-US" sz="2200" dirty="0">
                <a:solidFill>
                  <a:srgbClr val="9BBB59">
                    <a:lumMod val="75000"/>
                  </a:srgbClr>
                </a:solidFill>
                <a:latin typeface="Lato Heavy"/>
                <a:ea typeface="Lato Black" panose="020F0502020204030203" pitchFamily="34" charset="0"/>
                <a:cs typeface="Lato Black" panose="020F0502020204030203" pitchFamily="34" charset="0"/>
              </a:rPr>
              <a:t>(</a:t>
            </a:r>
            <a:r>
              <a:rPr lang="en-US" sz="2200" i="1" dirty="0">
                <a:solidFill>
                  <a:srgbClr val="9BBB59">
                    <a:lumMod val="75000"/>
                  </a:srgbClr>
                </a:solidFill>
                <a:latin typeface="Lato Heavy"/>
                <a:ea typeface="Lato Black" panose="020F0502020204030203" pitchFamily="34" charset="0"/>
                <a:cs typeface="Lato Black" panose="020F0502020204030203" pitchFamily="34" charset="0"/>
              </a:rPr>
              <a:t>q</a:t>
            </a:r>
            <a:r>
              <a:rPr lang="en-US" sz="2200" dirty="0">
                <a:solidFill>
                  <a:srgbClr val="9BBB59">
                    <a:lumMod val="75000"/>
                  </a:srgbClr>
                </a:solidFill>
                <a:latin typeface="Lato Heavy"/>
                <a:ea typeface="Lato Black" panose="020F0502020204030203" pitchFamily="34" charset="0"/>
                <a:cs typeface="Lato Black" panose="020F0502020204030203" pitchFamily="34" charset="0"/>
              </a:rPr>
              <a:t>, </a:t>
            </a:r>
            <a:r>
              <a:rPr lang="en-US" sz="2200" i="1" dirty="0">
                <a:solidFill>
                  <a:srgbClr val="9BBB59">
                    <a:lumMod val="75000"/>
                  </a:srgbClr>
                </a:solidFill>
                <a:latin typeface="Lato Heavy"/>
                <a:ea typeface="Lato Black" panose="020F0502020204030203" pitchFamily="34" charset="0"/>
                <a:cs typeface="Lato Black" panose="020F0502020204030203" pitchFamily="34" charset="0"/>
              </a:rPr>
              <a:t>t</a:t>
            </a:r>
            <a:r>
              <a:rPr lang="en-US" sz="2200" dirty="0">
                <a:solidFill>
                  <a:srgbClr val="9BBB59">
                    <a:lumMod val="75000"/>
                  </a:srgbClr>
                </a:solidFill>
                <a:latin typeface="Lato Heavy"/>
              </a:rPr>
              <a:t>, </a:t>
            </a:r>
            <a:r>
              <a:rPr lang="el-GR" sz="2200" i="1" dirty="0">
                <a:solidFill>
                  <a:srgbClr val="9BBB59">
                    <a:lumMod val="75000"/>
                  </a:srgbClr>
                </a:solidFill>
                <a:latin typeface="Lato Heavy"/>
                <a:ea typeface="Lato Black" panose="020F0502020204030203" pitchFamily="34" charset="0"/>
                <a:cs typeface="Lato Black" panose="020F0502020204030203" pitchFamily="34" charset="0"/>
              </a:rPr>
              <a:t>ε</a:t>
            </a:r>
            <a:r>
              <a:rPr lang="en-US" sz="2200" dirty="0" smtClean="0">
                <a:solidFill>
                  <a:srgbClr val="9BBB59">
                    <a:lumMod val="75000"/>
                  </a:srgbClr>
                </a:solidFill>
                <a:latin typeface="Lato Heavy"/>
                <a:ea typeface="Lato Black" panose="020F0502020204030203" pitchFamily="34" charset="0"/>
                <a:cs typeface="Lato Black" panose="020F0502020204030203" pitchFamily="34" charset="0"/>
              </a:rPr>
              <a:t>)-</a:t>
            </a:r>
            <a:r>
              <a:rPr lang="en-US" sz="2200" dirty="0" err="1" smtClean="0">
                <a:solidFill>
                  <a:srgbClr val="9BBB59">
                    <a:lumMod val="75000"/>
                  </a:srgbClr>
                </a:solidFill>
                <a:latin typeface="Lato Heavy"/>
                <a:ea typeface="Lato Black" panose="020F0502020204030203" pitchFamily="34" charset="0"/>
                <a:cs typeface="Lato Black" panose="020F0502020204030203" pitchFamily="34" charset="0"/>
              </a:rPr>
              <a:t>pseudorandomness</a:t>
            </a:r>
            <a:r>
              <a:rPr lang="en-US" sz="2200" dirty="0">
                <a:solidFill>
                  <a:prstClr val="black"/>
                </a:solidFill>
                <a:latin typeface="Lato"/>
                <a:ea typeface="Lato Black" panose="020F0502020204030203" pitchFamily="34" charset="0"/>
                <a:cs typeface="Lato Black" panose="020F0502020204030203" pitchFamily="34" charset="0"/>
              </a:rPr>
              <a:t>:</a:t>
            </a:r>
            <a:br>
              <a:rPr lang="en-US" sz="2200" dirty="0">
                <a:solidFill>
                  <a:prstClr val="black"/>
                </a:solidFill>
                <a:latin typeface="Lato"/>
                <a:ea typeface="Lato Black" panose="020F0502020204030203" pitchFamily="34" charset="0"/>
                <a:cs typeface="Lato Black" panose="020F0502020204030203" pitchFamily="34" charset="0"/>
              </a:rPr>
            </a:br>
            <a:r>
              <a:rPr lang="en-US" sz="2200" dirty="0">
                <a:solidFill>
                  <a:prstClr val="black"/>
                </a:solidFill>
                <a:latin typeface="Lato"/>
                <a:ea typeface="Lato Black" panose="020F0502020204030203" pitchFamily="34" charset="0"/>
                <a:cs typeface="Lato Black" panose="020F0502020204030203" pitchFamily="34" charset="0"/>
              </a:rPr>
              <a:t>for every adversary </a:t>
            </a:r>
            <a:r>
              <a:rPr lang="en-US" sz="2200" i="1" dirty="0" smtClean="0">
                <a:solidFill>
                  <a:prstClr val="black"/>
                </a:solidFill>
                <a:latin typeface="+mj-lt"/>
                <a:ea typeface="Lato Black" panose="020F0502020204030203" pitchFamily="34" charset="0"/>
                <a:cs typeface="Lato Black" panose="020F0502020204030203" pitchFamily="34" charset="0"/>
              </a:rPr>
              <a:t>A</a:t>
            </a:r>
            <a:r>
              <a:rPr lang="en-US" sz="2200" dirty="0" smtClean="0">
                <a:solidFill>
                  <a:prstClr val="black"/>
                </a:solidFill>
                <a:latin typeface="Lato"/>
                <a:ea typeface="Lato Black" panose="020F0502020204030203" pitchFamily="34" charset="0"/>
                <a:cs typeface="Lato Black" panose="020F0502020204030203" pitchFamily="34" charset="0"/>
              </a:rPr>
              <a:t> </a:t>
            </a:r>
            <a:r>
              <a:rPr lang="en-US" sz="2200" dirty="0">
                <a:solidFill>
                  <a:prstClr val="black"/>
                </a:solidFill>
                <a:latin typeface="Lato"/>
                <a:ea typeface="Lato Black" panose="020F0502020204030203" pitchFamily="34" charset="0"/>
                <a:cs typeface="Lato Black" panose="020F0502020204030203" pitchFamily="34" charset="0"/>
              </a:rPr>
              <a:t>that makes </a:t>
            </a:r>
            <a:r>
              <a:rPr lang="" sz="2000" dirty="0">
                <a:solidFill>
                  <a:prstClr val="black"/>
                </a:solidFill>
                <a:latin typeface="Lato"/>
              </a:rPr>
              <a:t>≤</a:t>
            </a:r>
            <a:r>
              <a:rPr lang="en-US" sz="2200" dirty="0">
                <a:solidFill>
                  <a:prstClr val="black"/>
                </a:solidFill>
                <a:latin typeface="Lato"/>
                <a:ea typeface="Lato Black" panose="020F0502020204030203" pitchFamily="34" charset="0"/>
                <a:cs typeface="Lato Black" panose="020F0502020204030203" pitchFamily="34" charset="0"/>
              </a:rPr>
              <a:t> </a:t>
            </a:r>
            <a:r>
              <a:rPr lang="en-US" sz="2200" i="1" dirty="0">
                <a:solidFill>
                  <a:prstClr val="black"/>
                </a:solidFill>
                <a:latin typeface="Lato"/>
                <a:ea typeface="Lato Black" panose="020F0502020204030203" pitchFamily="34" charset="0"/>
                <a:cs typeface="Lato Black" panose="020F0502020204030203" pitchFamily="34" charset="0"/>
              </a:rPr>
              <a:t>q</a:t>
            </a:r>
            <a:r>
              <a:rPr lang="en-US" sz="2200" dirty="0">
                <a:solidFill>
                  <a:prstClr val="black"/>
                </a:solidFill>
                <a:latin typeface="Lato"/>
                <a:ea typeface="Lato Black" panose="020F0502020204030203" pitchFamily="34" charset="0"/>
                <a:cs typeface="Lato Black" panose="020F0502020204030203" pitchFamily="34" charset="0"/>
              </a:rPr>
              <a:t> queries and executes in time </a:t>
            </a:r>
            <a:r>
              <a:rPr lang="" sz="2000" dirty="0">
                <a:solidFill>
                  <a:prstClr val="black"/>
                </a:solidFill>
                <a:latin typeface="Lato"/>
              </a:rPr>
              <a:t>≤</a:t>
            </a:r>
            <a:r>
              <a:rPr lang="en-US" sz="2200" dirty="0">
                <a:solidFill>
                  <a:prstClr val="black"/>
                </a:solidFill>
                <a:latin typeface="Lato"/>
                <a:ea typeface="Lato Black" panose="020F0502020204030203" pitchFamily="34" charset="0"/>
                <a:cs typeface="Lato Black" panose="020F0502020204030203" pitchFamily="34" charset="0"/>
              </a:rPr>
              <a:t> </a:t>
            </a:r>
            <a:r>
              <a:rPr lang="en-US" sz="2200" i="1" dirty="0">
                <a:solidFill>
                  <a:prstClr val="black"/>
                </a:solidFill>
                <a:latin typeface="Lato"/>
                <a:ea typeface="Lato Black" panose="020F0502020204030203" pitchFamily="34" charset="0"/>
                <a:cs typeface="Lato Black" panose="020F0502020204030203" pitchFamily="34" charset="0"/>
              </a:rPr>
              <a:t>t</a:t>
            </a:r>
            <a:r>
              <a:rPr lang="en-US" sz="2200" dirty="0">
                <a:solidFill>
                  <a:prstClr val="black"/>
                </a:solidFill>
                <a:latin typeface="Lato"/>
                <a:ea typeface="Lato Black" panose="020F0502020204030203" pitchFamily="34" charset="0"/>
                <a:cs typeface="Lato Black" panose="020F0502020204030203" pitchFamily="34" charset="0"/>
              </a:rPr>
              <a:t>,</a:t>
            </a:r>
            <a:br>
              <a:rPr lang="en-US" sz="2200" dirty="0">
                <a:solidFill>
                  <a:prstClr val="black"/>
                </a:solidFill>
                <a:latin typeface="Lato"/>
                <a:ea typeface="Lato Black" panose="020F0502020204030203" pitchFamily="34" charset="0"/>
                <a:cs typeface="Lato Black" panose="020F0502020204030203" pitchFamily="34" charset="0"/>
              </a:rPr>
            </a:br>
            <a:r>
              <a:rPr lang="en-US" sz="2200" dirty="0">
                <a:solidFill>
                  <a:prstClr val="black"/>
                </a:solidFill>
                <a:latin typeface="Lato"/>
                <a:ea typeface="Lato Black" panose="020F0502020204030203" pitchFamily="34" charset="0"/>
                <a:cs typeface="Lato Black" panose="020F0502020204030203" pitchFamily="34" charset="0"/>
              </a:rPr>
              <a:t/>
            </a:r>
            <a:br>
              <a:rPr lang="en-US" sz="2200" dirty="0">
                <a:solidFill>
                  <a:prstClr val="black"/>
                </a:solidFill>
                <a:latin typeface="Lato"/>
                <a:ea typeface="Lato Black" panose="020F0502020204030203" pitchFamily="34" charset="0"/>
                <a:cs typeface="Lato Black" panose="020F0502020204030203" pitchFamily="34" charset="0"/>
              </a:rPr>
            </a:br>
            <a:r>
              <a:rPr lang="en-US" sz="2200" dirty="0">
                <a:solidFill>
                  <a:prstClr val="black"/>
                </a:solidFill>
                <a:latin typeface="Lato"/>
                <a:ea typeface="Lato Black" panose="020F0502020204030203" pitchFamily="34" charset="0"/>
                <a:cs typeface="Lato Black" panose="020F0502020204030203" pitchFamily="34" charset="0"/>
              </a:rPr>
              <a:t>| Pr[ </a:t>
            </a:r>
            <a:r>
              <a:rPr lang="en-US" sz="2200" i="1" dirty="0" smtClean="0">
                <a:solidFill>
                  <a:prstClr val="black"/>
                </a:solidFill>
                <a:latin typeface="+mj-lt"/>
                <a:ea typeface="Lato Black" panose="020F0502020204030203" pitchFamily="34" charset="0"/>
                <a:cs typeface="Lato Black" panose="020F0502020204030203" pitchFamily="34" charset="0"/>
              </a:rPr>
              <a:t>A</a:t>
            </a:r>
            <a:r>
              <a:rPr lang="en-US" sz="2200" dirty="0" smtClean="0">
                <a:solidFill>
                  <a:prstClr val="black"/>
                </a:solidFill>
                <a:latin typeface="Lato"/>
                <a:ea typeface="Lato Black" panose="020F0502020204030203" pitchFamily="34" charset="0"/>
                <a:cs typeface="Lato Black" panose="020F0502020204030203" pitchFamily="34" charset="0"/>
              </a:rPr>
              <a:t>     = </a:t>
            </a:r>
            <a:r>
              <a:rPr lang="en-US" sz="2200" dirty="0">
                <a:solidFill>
                  <a:prstClr val="black"/>
                </a:solidFill>
                <a:latin typeface="Lato"/>
                <a:ea typeface="Lato Black" panose="020F0502020204030203" pitchFamily="34" charset="0"/>
                <a:cs typeface="Lato Black" panose="020F0502020204030203" pitchFamily="34" charset="0"/>
              </a:rPr>
              <a:t>1] – Pr[ </a:t>
            </a:r>
            <a:r>
              <a:rPr lang="en-US" sz="2200" i="1" dirty="0" smtClean="0">
                <a:solidFill>
                  <a:prstClr val="black"/>
                </a:solidFill>
                <a:latin typeface="+mj-lt"/>
                <a:ea typeface="Lato Black" panose="020F0502020204030203" pitchFamily="34" charset="0"/>
                <a:cs typeface="Lato Black" panose="020F0502020204030203" pitchFamily="34" charset="0"/>
              </a:rPr>
              <a:t>A</a:t>
            </a:r>
            <a:r>
              <a:rPr lang="en-US" sz="2200" dirty="0" smtClean="0">
                <a:solidFill>
                  <a:prstClr val="black"/>
                </a:solidFill>
                <a:latin typeface="Lato"/>
                <a:ea typeface="Lato Black" panose="020F0502020204030203" pitchFamily="34" charset="0"/>
                <a:cs typeface="Lato Black" panose="020F0502020204030203" pitchFamily="34" charset="0"/>
              </a:rPr>
              <a:t>    </a:t>
            </a:r>
            <a:r>
              <a:rPr lang="en-US" sz="2200" dirty="0">
                <a:solidFill>
                  <a:prstClr val="black"/>
                </a:solidFill>
                <a:latin typeface="Lato"/>
                <a:ea typeface="Lato Black" panose="020F0502020204030203" pitchFamily="34" charset="0"/>
                <a:cs typeface="Lato Black" panose="020F0502020204030203" pitchFamily="34" charset="0"/>
              </a:rPr>
              <a:t>= 1] | &lt; </a:t>
            </a:r>
            <a:r>
              <a:rPr lang="el-GR" sz="2200" i="1" dirty="0">
                <a:solidFill>
                  <a:prstClr val="black"/>
                </a:solidFill>
                <a:latin typeface="Lato"/>
                <a:ea typeface="Lato Black" panose="020F0502020204030203" pitchFamily="34" charset="0"/>
                <a:cs typeface="Lato Black" panose="020F0502020204030203" pitchFamily="34" charset="0"/>
              </a:rPr>
              <a:t>ε</a:t>
            </a:r>
            <a:r>
              <a:rPr lang="en-US" sz="2200" dirty="0">
                <a:solidFill>
                  <a:prstClr val="black"/>
                </a:solidFill>
                <a:latin typeface="Lato"/>
                <a:ea typeface="Lato Black" panose="020F0502020204030203" pitchFamily="34" charset="0"/>
                <a:cs typeface="Lato Black" panose="020F0502020204030203" pitchFamily="34" charset="0"/>
              </a:rPr>
              <a:t/>
            </a:r>
            <a:br>
              <a:rPr lang="en-US" sz="2200" dirty="0">
                <a:solidFill>
                  <a:prstClr val="black"/>
                </a:solidFill>
                <a:latin typeface="Lato"/>
                <a:ea typeface="Lato Black" panose="020F0502020204030203" pitchFamily="34" charset="0"/>
                <a:cs typeface="Lato Black" panose="020F0502020204030203" pitchFamily="34" charset="0"/>
              </a:rPr>
            </a:br>
            <a:r>
              <a:rPr lang="en-US" sz="2200" dirty="0">
                <a:solidFill>
                  <a:prstClr val="black"/>
                </a:solidFill>
                <a:latin typeface="Lato"/>
                <a:ea typeface="Lato Black" panose="020F0502020204030203" pitchFamily="34" charset="0"/>
                <a:cs typeface="Lato Black" panose="020F0502020204030203" pitchFamily="34" charset="0"/>
              </a:rPr>
              <a:t/>
            </a:r>
            <a:br>
              <a:rPr lang="en-US" sz="2200" dirty="0">
                <a:solidFill>
                  <a:prstClr val="black"/>
                </a:solidFill>
                <a:latin typeface="Lato"/>
                <a:ea typeface="Lato Black" panose="020F0502020204030203" pitchFamily="34" charset="0"/>
                <a:cs typeface="Lato Black" panose="020F0502020204030203" pitchFamily="34" charset="0"/>
              </a:rPr>
            </a:br>
            <a:r>
              <a:rPr lang="en-US" sz="2200" dirty="0">
                <a:solidFill>
                  <a:prstClr val="black"/>
                </a:solidFill>
                <a:latin typeface="Lato"/>
                <a:ea typeface="Lato Black" panose="020F0502020204030203" pitchFamily="34" charset="0"/>
                <a:cs typeface="Lato Black" panose="020F0502020204030203" pitchFamily="34" charset="0"/>
              </a:rPr>
              <a:t>where </a:t>
            </a:r>
            <a:r>
              <a:rPr lang="en-US" sz="2200" dirty="0" smtClean="0">
                <a:solidFill>
                  <a:prstClr val="black"/>
                </a:solidFill>
                <a:latin typeface="Lato"/>
                <a:ea typeface="Lato Black" panose="020F0502020204030203" pitchFamily="34" charset="0"/>
                <a:cs typeface="Lato Black" panose="020F0502020204030203" pitchFamily="34" charset="0"/>
              </a:rPr>
              <a:t>the probabilities </a:t>
            </a:r>
            <a:r>
              <a:rPr lang="en-US" sz="2200" dirty="0">
                <a:solidFill>
                  <a:prstClr val="black"/>
                </a:solidFill>
                <a:latin typeface="Lato"/>
                <a:ea typeface="Lato Black" panose="020F0502020204030203" pitchFamily="34" charset="0"/>
                <a:cs typeface="Lato Black" panose="020F0502020204030203" pitchFamily="34" charset="0"/>
              </a:rPr>
              <a:t>are taken over the </a:t>
            </a:r>
            <a:r>
              <a:rPr lang="en-US" sz="2200" dirty="0" smtClean="0">
                <a:solidFill>
                  <a:prstClr val="black"/>
                </a:solidFill>
                <a:latin typeface="Lato"/>
                <a:ea typeface="Lato Black" panose="020F0502020204030203" pitchFamily="34" charset="0"/>
                <a:cs typeface="Lato Black" panose="020F0502020204030203" pitchFamily="34" charset="0"/>
              </a:rPr>
              <a:t>choices </a:t>
            </a:r>
            <a:r>
              <a:rPr lang="en-US" sz="2200" dirty="0">
                <a:solidFill>
                  <a:prstClr val="black"/>
                </a:solidFill>
                <a:latin typeface="Lato"/>
                <a:ea typeface="Lato Black" panose="020F0502020204030203" pitchFamily="34" charset="0"/>
                <a:cs typeface="Lato Black" panose="020F0502020204030203" pitchFamily="34" charset="0"/>
              </a:rPr>
              <a:t>of key </a:t>
            </a:r>
            <a:r>
              <a:rPr lang="en-US" sz="2200" i="1" dirty="0">
                <a:solidFill>
                  <a:prstClr val="black"/>
                </a:solidFill>
                <a:latin typeface="Lato"/>
                <a:ea typeface="Lato Black" panose="020F0502020204030203" pitchFamily="34" charset="0"/>
                <a:cs typeface="Lato Black" panose="020F0502020204030203" pitchFamily="34" charset="0"/>
              </a:rPr>
              <a:t>K</a:t>
            </a:r>
            <a:r>
              <a:rPr lang="en-US" sz="2200" dirty="0">
                <a:solidFill>
                  <a:prstClr val="black"/>
                </a:solidFill>
                <a:latin typeface="Lato"/>
              </a:rPr>
              <a:t> </a:t>
            </a:r>
            <a:r>
              <a:rPr lang="" sz="2200" dirty="0">
                <a:solidFill>
                  <a:prstClr val="black"/>
                </a:solidFill>
                <a:latin typeface="Lato"/>
              </a:rPr>
              <a:t>∈ </a:t>
            </a:r>
            <a:r>
              <a:rPr lang="en-US" sz="2200" dirty="0">
                <a:solidFill>
                  <a:prstClr val="black"/>
                </a:solidFill>
                <a:latin typeface="Lato"/>
                <a:ea typeface="Lato Regular" panose="020F0502020204030203" pitchFamily="34" charset="0"/>
                <a:cs typeface="Lato Regular" panose="020F0502020204030203" pitchFamily="34" charset="0"/>
              </a:rPr>
              <a:t>{</a:t>
            </a:r>
            <a:r>
              <a:rPr lang="en-US" sz="2200" dirty="0" smtClean="0">
                <a:solidFill>
                  <a:prstClr val="black"/>
                </a:solidFill>
                <a:latin typeface="Lato"/>
                <a:ea typeface="Lato Regular" panose="020F0502020204030203" pitchFamily="34" charset="0"/>
                <a:cs typeface="Lato Regular" panose="020F0502020204030203" pitchFamily="34" charset="0"/>
              </a:rPr>
              <a:t>0,1}</a:t>
            </a:r>
            <a:r>
              <a:rPr lang="en-US" sz="2200" i="1" baseline="30000" dirty="0" smtClean="0">
                <a:solidFill>
                  <a:prstClr val="black"/>
                </a:solidFill>
                <a:latin typeface="Lato"/>
                <a:ea typeface="Lato Regular" panose="020F0502020204030203" pitchFamily="34" charset="0"/>
                <a:cs typeface="Lato Regular" panose="020F0502020204030203" pitchFamily="34" charset="0"/>
              </a:rPr>
              <a:t>λ </a:t>
            </a:r>
            <a:r>
              <a:rPr lang="en-US" sz="2200" i="1" dirty="0" smtClean="0">
                <a:solidFill>
                  <a:prstClr val="black"/>
                </a:solidFill>
                <a:latin typeface="Lato"/>
                <a:ea typeface="Lato Black" panose="020F0502020204030203" pitchFamily="34" charset="0"/>
                <a:cs typeface="Lato Black" panose="020F0502020204030203" pitchFamily="34" charset="0"/>
              </a:rPr>
              <a:t> </a:t>
            </a:r>
            <a:r>
              <a:rPr lang="en-US" sz="2200" dirty="0" smtClean="0">
                <a:solidFill>
                  <a:prstClr val="black"/>
                </a:solidFill>
                <a:latin typeface="Lato"/>
                <a:ea typeface="Lato Black" panose="020F0502020204030203" pitchFamily="34" charset="0"/>
                <a:cs typeface="Lato Black" panose="020F0502020204030203" pitchFamily="34" charset="0"/>
              </a:rPr>
              <a:t>and permutation </a:t>
            </a:r>
            <a:r>
              <a:rPr lang="el-GR" sz="2200" i="1" dirty="0">
                <a:solidFill>
                  <a:prstClr val="black"/>
                </a:solidFill>
                <a:latin typeface="Lato"/>
              </a:rPr>
              <a:t>Π</a:t>
            </a:r>
            <a:r>
              <a:rPr lang="en-US" sz="2200" dirty="0">
                <a:solidFill>
                  <a:prstClr val="black"/>
                </a:solidFill>
                <a:latin typeface="Lato"/>
              </a:rPr>
              <a:t> : {0,1}</a:t>
            </a:r>
            <a:r>
              <a:rPr lang="el-GR" sz="2200" i="1" baseline="30000" dirty="0">
                <a:solidFill>
                  <a:prstClr val="black"/>
                </a:solidFill>
                <a:latin typeface="Lato"/>
              </a:rPr>
              <a:t>μ</a:t>
            </a:r>
            <a:r>
              <a:rPr lang="en-US" sz="2200" dirty="0">
                <a:solidFill>
                  <a:prstClr val="black"/>
                </a:solidFill>
                <a:latin typeface="Lato"/>
              </a:rPr>
              <a:t> </a:t>
            </a:r>
            <a:r>
              <a:rPr lang="en-US" sz="2200" dirty="0">
                <a:solidFill>
                  <a:prstClr val="black"/>
                </a:solidFill>
                <a:latin typeface="Lato"/>
                <a:ea typeface="Lato Regular" panose="020F0502020204030203" pitchFamily="34" charset="0"/>
                <a:cs typeface="Lato Regular" panose="020F0502020204030203" pitchFamily="34" charset="0"/>
              </a:rPr>
              <a:t>→ </a:t>
            </a:r>
            <a:r>
              <a:rPr lang="en-US" sz="2200" dirty="0">
                <a:solidFill>
                  <a:prstClr val="black"/>
                </a:solidFill>
                <a:latin typeface="Lato"/>
              </a:rPr>
              <a:t>{0,1}</a:t>
            </a:r>
            <a:r>
              <a:rPr lang="el-GR" sz="2200" i="1" baseline="30000" dirty="0" smtClean="0">
                <a:solidFill>
                  <a:prstClr val="black"/>
                </a:solidFill>
                <a:latin typeface="Lato"/>
              </a:rPr>
              <a:t>μ</a:t>
            </a:r>
            <a:r>
              <a:rPr lang="en-US" sz="2200" i="1" baseline="30000" dirty="0" smtClean="0">
                <a:solidFill>
                  <a:prstClr val="black"/>
                </a:solidFill>
                <a:latin typeface="Lato"/>
              </a:rPr>
              <a:t> </a:t>
            </a:r>
            <a:r>
              <a:rPr lang="en-US" sz="2200" dirty="0" smtClean="0">
                <a:latin typeface="+mn-lt"/>
              </a:rPr>
              <a:t>, respectively</a:t>
            </a:r>
            <a:endParaRPr lang="en-US" sz="2200" dirty="0">
              <a:solidFill>
                <a:prstClr val="black"/>
              </a:solidFill>
              <a:latin typeface="Lato"/>
              <a:ea typeface="Lato Black" panose="020F0502020204030203" pitchFamily="34" charset="0"/>
              <a:cs typeface="Lato Black" panose="020F0502020204030203" pitchFamily="34" charset="0"/>
            </a:endParaRPr>
          </a:p>
        </p:txBody>
      </p:sp>
      <p:grpSp>
        <p:nvGrpSpPr>
          <p:cNvPr id="17" name="Group 16"/>
          <p:cNvGrpSpPr/>
          <p:nvPr/>
        </p:nvGrpSpPr>
        <p:grpSpPr>
          <a:xfrm>
            <a:off x="6751401" y="1102109"/>
            <a:ext cx="4277197" cy="1805256"/>
            <a:chOff x="6751401" y="4871561"/>
            <a:chExt cx="4277197" cy="1760776"/>
          </a:xfrm>
        </p:grpSpPr>
        <p:cxnSp>
          <p:nvCxnSpPr>
            <p:cNvPr id="18" name="Straight Connector 17"/>
            <p:cNvCxnSpPr/>
            <p:nvPr/>
          </p:nvCxnSpPr>
          <p:spPr>
            <a:xfrm>
              <a:off x="8890000" y="4871561"/>
              <a:ext cx="0" cy="1760776"/>
            </a:xfrm>
            <a:prstGeom prst="line">
              <a:avLst/>
            </a:prstGeom>
            <a:ln>
              <a:solidFill>
                <a:schemeClr val="bg1">
                  <a:lumMod val="50000"/>
                </a:schemeClr>
              </a:solidFill>
              <a:prstDash val="dash"/>
            </a:ln>
          </p:spPr>
          <p:style>
            <a:lnRef idx="2">
              <a:schemeClr val="accent1"/>
            </a:lnRef>
            <a:fillRef idx="0">
              <a:schemeClr val="accent1"/>
            </a:fillRef>
            <a:effectRef idx="1">
              <a:schemeClr val="accent1"/>
            </a:effectRef>
            <a:fontRef idx="minor">
              <a:schemeClr val="tx1"/>
            </a:fontRef>
          </p:style>
        </p:cxn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3401" y="5029168"/>
              <a:ext cx="1473198" cy="1473198"/>
            </a:xfrm>
            <a:prstGeom prst="rect">
              <a:avLst/>
            </a:prstGeom>
          </p:spPr>
        </p:pic>
        <p:sp>
          <p:nvSpPr>
            <p:cNvPr id="20" name="Rectangle 19"/>
            <p:cNvSpPr/>
            <p:nvPr/>
          </p:nvSpPr>
          <p:spPr>
            <a:xfrm>
              <a:off x="6751401" y="5516788"/>
              <a:ext cx="848198" cy="497957"/>
            </a:xfrm>
            <a:prstGeom prst="rect">
              <a:avLst/>
            </a:prstGeom>
            <a:solidFill>
              <a:schemeClr val="bg2">
                <a:lumMod val="5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Lato Black"/>
                  <a:cs typeface="Lato Black"/>
                </a:rPr>
                <a:t>B</a:t>
              </a:r>
              <a:r>
                <a:rPr lang="en-US" sz="2400" i="1" baseline="-25000" dirty="0" smtClean="0">
                  <a:latin typeface="Lato Black"/>
                  <a:cs typeface="Lato Black"/>
                </a:rPr>
                <a:t>$</a:t>
              </a:r>
              <a:endParaRPr lang="en-US" sz="2400" i="1" baseline="-25000" dirty="0">
                <a:latin typeface="Lato Black"/>
                <a:cs typeface="Lato Black"/>
              </a:endParaRPr>
            </a:p>
          </p:txBody>
        </p:sp>
        <p:sp>
          <p:nvSpPr>
            <p:cNvPr id="21" name="TextBox 20"/>
            <p:cNvSpPr txBox="1"/>
            <p:nvPr/>
          </p:nvSpPr>
          <p:spPr>
            <a:xfrm>
              <a:off x="7817532" y="4962884"/>
              <a:ext cx="432246"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X</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22" name="Rectangle 21"/>
            <p:cNvSpPr/>
            <p:nvPr/>
          </p:nvSpPr>
          <p:spPr>
            <a:xfrm>
              <a:off x="10180400" y="5489586"/>
              <a:ext cx="848198" cy="497957"/>
            </a:xfrm>
            <a:prstGeom prst="rect">
              <a:avLst/>
            </a:prstGeom>
            <a:solidFill>
              <a:schemeClr val="tx2">
                <a:lumMod val="60000"/>
                <a:lumOff val="40000"/>
              </a:schemeClr>
            </a:solidFill>
            <a:ln>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400" i="1" dirty="0">
                  <a:latin typeface="Lato Black" panose="020F0502020204030203" pitchFamily="34" charset="0"/>
                  <a:ea typeface="Lato Black" panose="020F0502020204030203" pitchFamily="34" charset="0"/>
                  <a:cs typeface="Lato Black" panose="020F0502020204030203" pitchFamily="34" charset="0"/>
                </a:rPr>
                <a:t>Π</a:t>
              </a:r>
              <a:endParaRPr lang="en-US" sz="2400" i="1" baseline="-25000" dirty="0">
                <a:latin typeface="Lato Black" panose="020F0502020204030203" pitchFamily="34" charset="0"/>
                <a:ea typeface="Lato Black" panose="020F0502020204030203" pitchFamily="34" charset="0"/>
                <a:cs typeface="Lato Black" panose="020F0502020204030203" pitchFamily="34" charset="0"/>
              </a:endParaRPr>
            </a:p>
          </p:txBody>
        </p:sp>
        <p:cxnSp>
          <p:nvCxnSpPr>
            <p:cNvPr id="23" name="Curved Connector 22"/>
            <p:cNvCxnSpPr>
              <a:endCxn id="20" idx="0"/>
            </p:cNvCxnSpPr>
            <p:nvPr/>
          </p:nvCxnSpPr>
          <p:spPr>
            <a:xfrm rot="10800000" flipV="1">
              <a:off x="7175501" y="5304920"/>
              <a:ext cx="1160699" cy="211868"/>
            </a:xfrm>
            <a:prstGeom prst="curvedConnector2">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cxnSp>
          <p:nvCxnSpPr>
            <p:cNvPr id="24" name="Curved Connector 23"/>
            <p:cNvCxnSpPr>
              <a:stCxn id="20" idx="2"/>
            </p:cNvCxnSpPr>
            <p:nvPr/>
          </p:nvCxnSpPr>
          <p:spPr>
            <a:xfrm rot="16200000" flipH="1">
              <a:off x="7633720" y="5556525"/>
              <a:ext cx="244262" cy="1160702"/>
            </a:xfrm>
            <a:prstGeom prst="curvedConnector2">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cxnSp>
          <p:nvCxnSpPr>
            <p:cNvPr id="25" name="Curved Connector 24"/>
            <p:cNvCxnSpPr>
              <a:endCxn id="22" idx="0"/>
            </p:cNvCxnSpPr>
            <p:nvPr/>
          </p:nvCxnSpPr>
          <p:spPr>
            <a:xfrm>
              <a:off x="9443801" y="5304918"/>
              <a:ext cx="1160698" cy="184668"/>
            </a:xfrm>
            <a:prstGeom prst="curvedConnector2">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cxnSp>
          <p:nvCxnSpPr>
            <p:cNvPr id="26" name="Curved Connector 25"/>
            <p:cNvCxnSpPr>
              <a:stCxn id="22" idx="2"/>
            </p:cNvCxnSpPr>
            <p:nvPr/>
          </p:nvCxnSpPr>
          <p:spPr>
            <a:xfrm rot="5400000">
              <a:off x="9927224" y="5562768"/>
              <a:ext cx="252500" cy="1102051"/>
            </a:xfrm>
            <a:prstGeom prst="curvedConnector2">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9626599" y="4962884"/>
              <a:ext cx="432246"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X</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28" name="TextBox 27"/>
            <p:cNvSpPr txBox="1"/>
            <p:nvPr/>
          </p:nvSpPr>
          <p:spPr>
            <a:xfrm>
              <a:off x="7813043" y="6263005"/>
              <a:ext cx="432246"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Y</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29" name="TextBox 28"/>
            <p:cNvSpPr txBox="1"/>
            <p:nvPr/>
          </p:nvSpPr>
          <p:spPr>
            <a:xfrm>
              <a:off x="9626599" y="6263005"/>
              <a:ext cx="432246"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Y</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grpSp>
      <p:sp>
        <p:nvSpPr>
          <p:cNvPr id="30" name="TextBox 29"/>
          <p:cNvSpPr txBox="1"/>
          <p:nvPr/>
        </p:nvSpPr>
        <p:spPr>
          <a:xfrm>
            <a:off x="1627245" y="4285751"/>
            <a:ext cx="479141" cy="400110"/>
          </a:xfrm>
          <a:prstGeom prst="rect">
            <a:avLst/>
          </a:prstGeom>
          <a:noFill/>
        </p:spPr>
        <p:txBody>
          <a:bodyPr wrap="square" rtlCol="0">
            <a:spAutoFit/>
          </a:bodyPr>
          <a:lstStyle/>
          <a:p>
            <a:r>
              <a:rPr lang="en-US" sz="2000" dirty="0" smtClean="0">
                <a:ea typeface="Lato Regular" panose="020F0502020204030203" pitchFamily="34" charset="0"/>
                <a:cs typeface="Lato Regular" panose="020F0502020204030203" pitchFamily="34" charset="0"/>
              </a:rPr>
              <a:t>B</a:t>
            </a:r>
            <a:r>
              <a:rPr lang="en-US" sz="2000" i="1" baseline="-25000" dirty="0" smtClean="0">
                <a:ea typeface="Lato Regular" panose="020F0502020204030203" pitchFamily="34" charset="0"/>
                <a:cs typeface="Lato Regular" panose="020F0502020204030203" pitchFamily="34" charset="0"/>
              </a:rPr>
              <a:t>K</a:t>
            </a:r>
            <a:endParaRPr lang="en-US" sz="2000" dirty="0"/>
          </a:p>
        </p:txBody>
      </p:sp>
      <p:sp>
        <p:nvSpPr>
          <p:cNvPr id="31" name="TextBox 30"/>
          <p:cNvSpPr txBox="1"/>
          <p:nvPr/>
        </p:nvSpPr>
        <p:spPr>
          <a:xfrm>
            <a:off x="3419151" y="4301653"/>
            <a:ext cx="401736" cy="400110"/>
          </a:xfrm>
          <a:prstGeom prst="rect">
            <a:avLst/>
          </a:prstGeom>
          <a:noFill/>
        </p:spPr>
        <p:txBody>
          <a:bodyPr wrap="square" rtlCol="0">
            <a:spAutoFit/>
          </a:bodyPr>
          <a:lstStyle/>
          <a:p>
            <a:r>
              <a:rPr lang="el-GR" sz="2000" i="1" dirty="0" smtClean="0"/>
              <a:t>Π</a:t>
            </a:r>
            <a:endParaRPr lang="en-US" sz="2000" dirty="0"/>
          </a:p>
        </p:txBody>
      </p:sp>
      <p:grpSp>
        <p:nvGrpSpPr>
          <p:cNvPr id="32" name="Group 31"/>
          <p:cNvGrpSpPr/>
          <p:nvPr/>
        </p:nvGrpSpPr>
        <p:grpSpPr>
          <a:xfrm>
            <a:off x="9166867" y="2756819"/>
            <a:ext cx="1351709" cy="909132"/>
            <a:chOff x="9776992" y="4138982"/>
            <a:chExt cx="1351709" cy="909132"/>
          </a:xfrm>
        </p:grpSpPr>
        <p:cxnSp>
          <p:nvCxnSpPr>
            <p:cNvPr id="33" name="Curved Connector 32"/>
            <p:cNvCxnSpPr>
              <a:endCxn id="34" idx="1"/>
            </p:cNvCxnSpPr>
            <p:nvPr/>
          </p:nvCxnSpPr>
          <p:spPr>
            <a:xfrm rot="16200000" flipH="1">
              <a:off x="9719197" y="4196777"/>
              <a:ext cx="678300" cy="562709"/>
            </a:xfrm>
            <a:prstGeom prst="curvedConnector2">
              <a:avLst/>
            </a:prstGeom>
            <a:ln w="31750">
              <a:solidFill>
                <a:schemeClr val="accent2"/>
              </a:solidFill>
              <a:tailEnd type="triangle" w="med" len="lg"/>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10339702" y="4586449"/>
              <a:ext cx="788999" cy="461665"/>
            </a:xfrm>
            <a:prstGeom prst="rect">
              <a:avLst/>
            </a:prstGeom>
            <a:noFill/>
          </p:spPr>
          <p:txBody>
            <a:bodyPr wrap="none" rtlCol="0">
              <a:spAutoFit/>
            </a:bodyPr>
            <a:lstStyle/>
            <a:p>
              <a:r>
                <a:rPr lang="en-US" sz="2400" dirty="0" smtClean="0">
                  <a:solidFill>
                    <a:schemeClr val="accent2"/>
                  </a:solidFill>
                </a:rPr>
                <a:t>bit </a:t>
              </a:r>
              <a:r>
                <a:rPr lang="en-US" sz="2400" i="1"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b</a:t>
              </a:r>
              <a:endParaRPr lang="en-US" sz="2400" i="1"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grpSp>
      <p:grpSp>
        <p:nvGrpSpPr>
          <p:cNvPr id="35" name="Group 34"/>
          <p:cNvGrpSpPr/>
          <p:nvPr/>
        </p:nvGrpSpPr>
        <p:grpSpPr>
          <a:xfrm>
            <a:off x="6717838" y="4170161"/>
            <a:ext cx="4349365" cy="1516157"/>
            <a:chOff x="1495417" y="4386118"/>
            <a:chExt cx="4349365" cy="1516157"/>
          </a:xfrm>
        </p:grpSpPr>
        <p:sp>
          <p:nvSpPr>
            <p:cNvPr id="36" name="Rounded Rectangular Callout 35"/>
            <p:cNvSpPr/>
            <p:nvPr/>
          </p:nvSpPr>
          <p:spPr>
            <a:xfrm>
              <a:off x="1495417" y="4386118"/>
              <a:ext cx="4349365" cy="1516157"/>
            </a:xfrm>
            <a:prstGeom prst="wedgeRoundRectCallout">
              <a:avLst>
                <a:gd name="adj1" fmla="val -69658"/>
                <a:gd name="adj2" fmla="val -19819"/>
                <a:gd name="adj3" fmla="val 16667"/>
              </a:avLst>
            </a:prstGeom>
          </p:spPr>
          <p:style>
            <a:lnRef idx="1">
              <a:schemeClr val="dk1"/>
            </a:lnRef>
            <a:fillRef idx="2">
              <a:schemeClr val="dk1"/>
            </a:fillRef>
            <a:effectRef idx="1">
              <a:schemeClr val="dk1"/>
            </a:effectRef>
            <a:fontRef idx="minor">
              <a:schemeClr val="dk1"/>
            </a:fontRef>
          </p:style>
          <p:txBody>
            <a:bodyPr rtlCol="0" anchor="ctr"/>
            <a:lstStyle/>
            <a:p>
              <a:pPr>
                <a:spcAft>
                  <a:spcPts val="600"/>
                </a:spcAft>
              </a:pPr>
              <a:r>
                <a:rPr lang="en-US" sz="2000" dirty="0"/>
                <a:t>Notational </a:t>
              </a:r>
              <a:r>
                <a:rPr lang="en-US" sz="2000" dirty="0" smtClean="0"/>
                <a:t>shorthand for </a:t>
              </a:r>
              <a:r>
                <a:rPr lang="en-US" sz="2000" dirty="0"/>
                <a:t>this claim</a:t>
              </a:r>
              <a:r>
                <a:rPr lang="en-US" sz="2000" dirty="0" smtClean="0"/>
                <a:t>:</a:t>
              </a:r>
            </a:p>
            <a:p>
              <a:pPr>
                <a:spcAft>
                  <a:spcPts val="600"/>
                </a:spcAft>
              </a:pPr>
              <a:r>
                <a:rPr lang="en-US" sz="2400" dirty="0"/>
                <a:t/>
              </a:r>
              <a:br>
                <a:rPr lang="en-US" sz="2400" dirty="0"/>
              </a:br>
              <a:r>
                <a:rPr lang="en-US" sz="2800" i="1" dirty="0">
                  <a:solidFill>
                    <a:prstClr val="black"/>
                  </a:solidFill>
                  <a:latin typeface="Lato Heavy"/>
                  <a:ea typeface="Lato Black" panose="020F0502020204030203" pitchFamily="34" charset="0"/>
                  <a:cs typeface="Lato Black" panose="020F0502020204030203" pitchFamily="34" charset="0"/>
                </a:rPr>
                <a:t>A</a:t>
              </a:r>
              <a:r>
                <a:rPr lang="en-US" sz="2800" dirty="0" smtClean="0">
                  <a:solidFill>
                    <a:prstClr val="black"/>
                  </a:solidFill>
                  <a:ea typeface="Lato Black" panose="020F0502020204030203" pitchFamily="34" charset="0"/>
                  <a:cs typeface="Lato Black" panose="020F0502020204030203" pitchFamily="34" charset="0"/>
                </a:rPr>
                <a:t>     </a:t>
              </a:r>
              <a:r>
                <a:rPr lang="" sz="2800" dirty="0" smtClean="0"/>
                <a:t>≈</a:t>
              </a:r>
              <a:r>
                <a:rPr lang="en-US" sz="2800" dirty="0" smtClean="0">
                  <a:solidFill>
                    <a:prstClr val="black"/>
                  </a:solidFill>
                  <a:ea typeface="Lato Black" panose="020F0502020204030203" pitchFamily="34" charset="0"/>
                  <a:cs typeface="Lato Black" panose="020F0502020204030203" pitchFamily="34" charset="0"/>
                </a:rPr>
                <a:t> </a:t>
              </a:r>
              <a:r>
                <a:rPr lang="en-US" sz="2800" baseline="-25000" dirty="0" smtClean="0">
                  <a:solidFill>
                    <a:schemeClr val="tx1"/>
                  </a:solidFill>
                  <a:ea typeface="Lato Black" panose="020F0502020204030203" pitchFamily="34" charset="0"/>
                  <a:cs typeface="Lato Black" panose="020F0502020204030203" pitchFamily="34" charset="0"/>
                </a:rPr>
                <a:t>(</a:t>
              </a:r>
              <a:r>
                <a:rPr lang="en-US" sz="2800" i="1" baseline="-25000" dirty="0" smtClean="0">
                  <a:solidFill>
                    <a:schemeClr val="tx1"/>
                  </a:solidFill>
                  <a:ea typeface="Lato Black" panose="020F0502020204030203" pitchFamily="34" charset="0"/>
                  <a:cs typeface="Lato Black" panose="020F0502020204030203" pitchFamily="34" charset="0"/>
                </a:rPr>
                <a:t>q</a:t>
              </a:r>
              <a:r>
                <a:rPr lang="en-US" sz="2800" baseline="-25000" dirty="0" smtClean="0">
                  <a:solidFill>
                    <a:schemeClr val="tx1"/>
                  </a:solidFill>
                  <a:ea typeface="Lato Black" panose="020F0502020204030203" pitchFamily="34" charset="0"/>
                  <a:cs typeface="Lato Black" panose="020F0502020204030203" pitchFamily="34" charset="0"/>
                </a:rPr>
                <a:t>, </a:t>
              </a:r>
              <a:r>
                <a:rPr lang="en-US" sz="2800" i="1" baseline="-25000" dirty="0" smtClean="0">
                  <a:solidFill>
                    <a:schemeClr val="tx1"/>
                  </a:solidFill>
                  <a:ea typeface="Lato Black" panose="020F0502020204030203" pitchFamily="34" charset="0"/>
                  <a:cs typeface="Lato Black" panose="020F0502020204030203" pitchFamily="34" charset="0"/>
                </a:rPr>
                <a:t>t</a:t>
              </a:r>
              <a:r>
                <a:rPr lang="en-US" sz="2800" baseline="-25000" dirty="0">
                  <a:solidFill>
                    <a:schemeClr val="tx1"/>
                  </a:solidFill>
                </a:rPr>
                <a:t>, </a:t>
              </a:r>
              <a:r>
                <a:rPr lang="el-GR" sz="2800" i="1" baseline="-25000" dirty="0" smtClean="0">
                  <a:solidFill>
                    <a:schemeClr val="tx1"/>
                  </a:solidFill>
                  <a:ea typeface="Lato Black" panose="020F0502020204030203" pitchFamily="34" charset="0"/>
                  <a:cs typeface="Lato Black" panose="020F0502020204030203" pitchFamily="34" charset="0"/>
                </a:rPr>
                <a:t>ε</a:t>
              </a:r>
              <a:r>
                <a:rPr lang="en-US" sz="2800" baseline="-25000" dirty="0" smtClean="0">
                  <a:solidFill>
                    <a:schemeClr val="tx1"/>
                  </a:solidFill>
                  <a:ea typeface="Lato Black" panose="020F0502020204030203" pitchFamily="34" charset="0"/>
                  <a:cs typeface="Lato Black" panose="020F0502020204030203" pitchFamily="34" charset="0"/>
                </a:rPr>
                <a:t>)</a:t>
              </a:r>
              <a:r>
                <a:rPr lang="en-US" sz="2800" dirty="0" smtClean="0">
                  <a:solidFill>
                    <a:prstClr val="black"/>
                  </a:solidFill>
                  <a:ea typeface="Lato Black" panose="020F0502020204030203" pitchFamily="34" charset="0"/>
                  <a:cs typeface="Lato Black" panose="020F0502020204030203" pitchFamily="34" charset="0"/>
                </a:rPr>
                <a:t>  </a:t>
              </a:r>
              <a:r>
                <a:rPr lang="en-US" sz="2800" i="1" dirty="0" smtClean="0">
                  <a:solidFill>
                    <a:prstClr val="black"/>
                  </a:solidFill>
                  <a:latin typeface="+mj-lt"/>
                  <a:ea typeface="Lato Black" panose="020F0502020204030203" pitchFamily="34" charset="0"/>
                  <a:cs typeface="Lato Black" panose="020F0502020204030203" pitchFamily="34" charset="0"/>
                </a:rPr>
                <a:t>A</a:t>
              </a:r>
              <a:endParaRPr lang="en-US" sz="2400" dirty="0">
                <a:latin typeface="+mj-lt"/>
              </a:endParaRPr>
            </a:p>
          </p:txBody>
        </p:sp>
        <p:sp>
          <p:nvSpPr>
            <p:cNvPr id="37" name="TextBox 36"/>
            <p:cNvSpPr txBox="1"/>
            <p:nvPr/>
          </p:nvSpPr>
          <p:spPr>
            <a:xfrm>
              <a:off x="1782600" y="5114799"/>
              <a:ext cx="530615" cy="461665"/>
            </a:xfrm>
            <a:prstGeom prst="rect">
              <a:avLst/>
            </a:prstGeom>
            <a:noFill/>
          </p:spPr>
          <p:txBody>
            <a:bodyPr wrap="square" rtlCol="0">
              <a:spAutoFit/>
            </a:bodyPr>
            <a:lstStyle/>
            <a:p>
              <a:r>
                <a:rPr lang="en-US" sz="2400" dirty="0" smtClean="0">
                  <a:ea typeface="Lato Regular" panose="020F0502020204030203" pitchFamily="34" charset="0"/>
                  <a:cs typeface="Lato Regular" panose="020F0502020204030203" pitchFamily="34" charset="0"/>
                </a:rPr>
                <a:t>B</a:t>
              </a:r>
              <a:r>
                <a:rPr lang="en-US" sz="2400" i="1" baseline="-25000" dirty="0" smtClean="0">
                  <a:ea typeface="Lato Regular" panose="020F0502020204030203" pitchFamily="34" charset="0"/>
                  <a:cs typeface="Lato Regular" panose="020F0502020204030203" pitchFamily="34" charset="0"/>
                </a:rPr>
                <a:t>K</a:t>
              </a:r>
              <a:endParaRPr lang="en-US" sz="2400" dirty="0"/>
            </a:p>
          </p:txBody>
        </p:sp>
        <p:sp>
          <p:nvSpPr>
            <p:cNvPr id="38" name="TextBox 37"/>
            <p:cNvSpPr txBox="1"/>
            <p:nvPr/>
          </p:nvSpPr>
          <p:spPr>
            <a:xfrm>
              <a:off x="3636247" y="5114799"/>
              <a:ext cx="448618" cy="461665"/>
            </a:xfrm>
            <a:prstGeom prst="rect">
              <a:avLst/>
            </a:prstGeom>
            <a:noFill/>
          </p:spPr>
          <p:txBody>
            <a:bodyPr wrap="square" rtlCol="0">
              <a:spAutoFit/>
            </a:bodyPr>
            <a:lstStyle/>
            <a:p>
              <a:r>
                <a:rPr lang="el-GR" sz="2400" i="1" dirty="0" smtClean="0"/>
                <a:t>Π</a:t>
              </a:r>
              <a:endParaRPr lang="en-US" sz="2400" dirty="0"/>
            </a:p>
          </p:txBody>
        </p:sp>
      </p:grpSp>
      <p:sp>
        <p:nvSpPr>
          <p:cNvPr id="2" name="TextBox 1"/>
          <p:cNvSpPr txBox="1"/>
          <p:nvPr/>
        </p:nvSpPr>
        <p:spPr>
          <a:xfrm>
            <a:off x="609599" y="2676532"/>
            <a:ext cx="5315879" cy="461665"/>
          </a:xfrm>
          <a:prstGeom prst="rect">
            <a:avLst/>
          </a:prstGeom>
          <a:noFill/>
        </p:spPr>
        <p:txBody>
          <a:bodyPr wrap="none" rtlCol="0">
            <a:spAutoFit/>
          </a:bodyPr>
          <a:lstStyle/>
          <a:p>
            <a:r>
              <a:rPr lang="en-US" sz="2400" dirty="0" smtClean="0">
                <a:latin typeface="Lato Semibold" panose="020F0502020204030203" pitchFamily="34" charset="0"/>
                <a:ea typeface="Lato Semibold" panose="020F0502020204030203" pitchFamily="34" charset="0"/>
                <a:cs typeface="Lato Semibold" panose="020F0502020204030203" pitchFamily="34" charset="0"/>
              </a:rPr>
              <a:t>A weaker definition suffices for today</a:t>
            </a:r>
            <a:endParaRPr lang="en-US" sz="2400" dirty="0">
              <a:latin typeface="Lato Semibold" panose="020F0502020204030203" pitchFamily="34" charset="0"/>
              <a:ea typeface="Lato Semibold" panose="020F0502020204030203" pitchFamily="34" charset="0"/>
              <a:cs typeface="Lato Semibold" panose="020F0502020204030203" pitchFamily="34" charset="0"/>
            </a:endParaRPr>
          </a:p>
        </p:txBody>
      </p:sp>
    </p:spTree>
    <p:extLst>
      <p:ext uri="{BB962C8B-B14F-4D97-AF65-F5344CB8AC3E}">
        <p14:creationId xmlns:p14="http://schemas.microsoft.com/office/powerpoint/2010/main" val="11343921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Formalizing a symmetric key encryption scheme</a:t>
            </a:r>
          </a:p>
        </p:txBody>
      </p:sp>
      <p:sp>
        <p:nvSpPr>
          <p:cNvPr id="3" name="Content Placeholder 2"/>
          <p:cNvSpPr>
            <a:spLocks noGrp="1"/>
          </p:cNvSpPr>
          <p:nvPr>
            <p:ph sz="half" idx="1"/>
          </p:nvPr>
        </p:nvSpPr>
        <p:spPr/>
        <p:txBody>
          <a:bodyPr>
            <a:normAutofit/>
          </a:bodyPr>
          <a:lstStyle/>
          <a:p>
            <a:pPr marL="0" lvl="0" indent="0">
              <a:buNone/>
            </a:pPr>
            <a:r>
              <a:rPr lang="en-US" dirty="0">
                <a:solidFill>
                  <a:prstClr val="black"/>
                </a:solidFill>
                <a:latin typeface="Lato Semibold" panose="020F0502020204030203" pitchFamily="34" charset="0"/>
                <a:ea typeface="Lato Semibold" panose="020F0502020204030203" pitchFamily="34" charset="0"/>
                <a:cs typeface="Lato Semibold" panose="020F0502020204030203" pitchFamily="34" charset="0"/>
              </a:rPr>
              <a:t>A </a:t>
            </a:r>
            <a:r>
              <a:rPr lang="en-US" i="1" dirty="0">
                <a:solidFill>
                  <a:srgbClr val="C0504D"/>
                </a:solidFill>
                <a:latin typeface="Lato Heavy"/>
                <a:ea typeface="Lato Semibold" panose="020F0502020204030203" pitchFamily="34" charset="0"/>
                <a:cs typeface="Lato Semibold" panose="020F0502020204030203" pitchFamily="34" charset="0"/>
              </a:rPr>
              <a:t>symmetric key encryption scheme</a:t>
            </a:r>
            <a:r>
              <a:rPr lang="en-US" dirty="0">
                <a:solidFill>
                  <a:srgbClr val="C0504D"/>
                </a:solidFill>
                <a:latin typeface="Lato Heavy"/>
                <a:ea typeface="Lato Semibold" panose="020F0502020204030203" pitchFamily="34" charset="0"/>
                <a:cs typeface="Lato Semibold" panose="020F0502020204030203" pitchFamily="34" charset="0"/>
              </a:rPr>
              <a:t> </a:t>
            </a:r>
            <a:r>
              <a:rPr lang="en-US" dirty="0">
                <a:solidFill>
                  <a:prstClr val="black"/>
                </a:solidFill>
                <a:latin typeface="Lato Semibold" panose="020F0502020204030203" pitchFamily="34" charset="0"/>
                <a:ea typeface="Lato Semibold" panose="020F0502020204030203" pitchFamily="34" charset="0"/>
                <a:cs typeface="Lato Semibold" panose="020F0502020204030203" pitchFamily="34" charset="0"/>
              </a:rPr>
              <a:t>also comprises 3 algorithms:</a:t>
            </a:r>
          </a:p>
          <a:p>
            <a:pPr lvl="0"/>
            <a:r>
              <a:rPr lang="en-US" sz="2200" dirty="0" err="1">
                <a:solidFill>
                  <a:srgbClr val="4F81BD"/>
                </a:solidFill>
                <a:latin typeface="Lato Heavy"/>
              </a:rPr>
              <a:t>KeyGen</a:t>
            </a:r>
            <a:r>
              <a:rPr lang="en-US" sz="2200" dirty="0">
                <a:solidFill>
                  <a:prstClr val="black"/>
                </a:solidFill>
                <a:latin typeface="Lato"/>
                <a:ea typeface="Lato Regular" panose="020F0502020204030203" pitchFamily="34" charset="0"/>
                <a:cs typeface="Lato Regular" panose="020F0502020204030203" pitchFamily="34" charset="0"/>
                <a:sym typeface="Wingdings" panose="05000000000000000000" pitchFamily="2" charset="2"/>
              </a:rPr>
              <a:t>(</a:t>
            </a:r>
            <a:r>
              <a:rPr lang="en-US" sz="2200" i="1" dirty="0">
                <a:solidFill>
                  <a:prstClr val="black"/>
                </a:solidFill>
                <a:ea typeface="Lato Regular" panose="020F0502020204030203" pitchFamily="34" charset="0"/>
                <a:cs typeface="Lato Regular" panose="020F0502020204030203" pitchFamily="34" charset="0"/>
              </a:rPr>
              <a:t>λ</a:t>
            </a:r>
            <a:r>
              <a:rPr lang="en-US" sz="2200" dirty="0">
                <a:solidFill>
                  <a:prstClr val="black"/>
                </a:solidFill>
                <a:latin typeface="Lato"/>
                <a:ea typeface="Lato Regular" panose="020F0502020204030203" pitchFamily="34" charset="0"/>
                <a:cs typeface="Lato Regular" panose="020F0502020204030203" pitchFamily="34" charset="0"/>
                <a:sym typeface="Wingdings" panose="05000000000000000000" pitchFamily="2" charset="2"/>
              </a:rPr>
              <a:t>) outputs</a:t>
            </a:r>
            <a:r>
              <a:rPr lang="en-US" sz="2200" dirty="0">
                <a:solidFill>
                  <a:prstClr val="black"/>
                </a:solidFill>
                <a:latin typeface="Lato"/>
                <a:ea typeface="Lato Regular" panose="020F0502020204030203" pitchFamily="34" charset="0"/>
                <a:cs typeface="Lato Regular" panose="020F0502020204030203" pitchFamily="34" charset="0"/>
              </a:rPr>
              <a:t> a key </a:t>
            </a:r>
            <a:r>
              <a:rPr lang="en-US" sz="2200" i="1" dirty="0">
                <a:solidFill>
                  <a:prstClr val="black"/>
                </a:solidFill>
                <a:latin typeface="Lato"/>
                <a:ea typeface="Lato Regular" panose="020F0502020204030203" pitchFamily="34" charset="0"/>
                <a:cs typeface="Lato Regular" panose="020F0502020204030203" pitchFamily="34" charset="0"/>
              </a:rPr>
              <a:t>K </a:t>
            </a:r>
            <a:r>
              <a:rPr lang="" sz="2200" dirty="0">
                <a:solidFill>
                  <a:prstClr val="black"/>
                </a:solidFill>
                <a:latin typeface="Cambria Math" panose="02040503050406030204" pitchFamily="18" charset="0"/>
              </a:rPr>
              <a:t>← </a:t>
            </a:r>
            <a:r>
              <a:rPr lang="en-US" sz="2200" dirty="0">
                <a:solidFill>
                  <a:prstClr val="black"/>
                </a:solidFill>
                <a:latin typeface="Lato"/>
                <a:ea typeface="Lato Regular" panose="020F0502020204030203" pitchFamily="34" charset="0"/>
                <a:cs typeface="Lato Regular" panose="020F0502020204030203" pitchFamily="34" charset="0"/>
              </a:rPr>
              <a:t>{0,1}</a:t>
            </a:r>
            <a:r>
              <a:rPr lang="en-US" sz="2200" i="1" baseline="30000" dirty="0">
                <a:solidFill>
                  <a:prstClr val="black"/>
                </a:solidFill>
                <a:latin typeface="Lato"/>
                <a:ea typeface="Lato Regular" panose="020F0502020204030203" pitchFamily="34" charset="0"/>
                <a:cs typeface="Lato Regular" panose="020F0502020204030203" pitchFamily="34" charset="0"/>
              </a:rPr>
              <a:t>λ</a:t>
            </a:r>
            <a:endParaRPr lang="en-US" sz="2200" baseline="30000" dirty="0">
              <a:solidFill>
                <a:prstClr val="black"/>
              </a:solidFill>
              <a:latin typeface="Lato"/>
              <a:ea typeface="Lato Regular" panose="020F0502020204030203" pitchFamily="34" charset="0"/>
              <a:cs typeface="Lato Regular" panose="020F0502020204030203" pitchFamily="34" charset="0"/>
            </a:endParaRPr>
          </a:p>
          <a:p>
            <a:pPr lvl="0"/>
            <a:r>
              <a:rPr lang="en-US" sz="2200" dirty="0" err="1" smtClean="0">
                <a:solidFill>
                  <a:srgbClr val="4F81BD"/>
                </a:solidFill>
                <a:latin typeface="Lato Heavy"/>
                <a:ea typeface="Lato Regular" panose="020F0502020204030203" pitchFamily="34" charset="0"/>
                <a:cs typeface="Lato Regular" panose="020F0502020204030203" pitchFamily="34" charset="0"/>
              </a:rPr>
              <a:t>Encrypt</a:t>
            </a:r>
            <a:r>
              <a:rPr lang="en-US" sz="2200" i="1" baseline="-25000" dirty="0" err="1" smtClean="0">
                <a:solidFill>
                  <a:prstClr val="black"/>
                </a:solidFill>
                <a:latin typeface="Lato"/>
                <a:ea typeface="Lato Regular" panose="020F0502020204030203" pitchFamily="34" charset="0"/>
                <a:cs typeface="Lato Regular" panose="020F0502020204030203" pitchFamily="34" charset="0"/>
              </a:rPr>
              <a:t>K</a:t>
            </a:r>
            <a:r>
              <a:rPr lang="en-US" sz="2200" dirty="0" smtClean="0">
                <a:solidFill>
                  <a:prstClr val="black"/>
                </a:solidFill>
                <a:latin typeface="Lato"/>
                <a:ea typeface="Lato Regular" panose="020F0502020204030203" pitchFamily="34" charset="0"/>
                <a:cs typeface="Lato Regular" panose="020F0502020204030203" pitchFamily="34" charset="0"/>
              </a:rPr>
              <a:t>(private </a:t>
            </a:r>
            <a:r>
              <a:rPr lang="en-US" sz="2200" i="1" dirty="0" smtClean="0">
                <a:solidFill>
                  <a:prstClr val="black"/>
                </a:solidFill>
                <a:latin typeface="Lato"/>
                <a:ea typeface="Lato Regular" panose="020F0502020204030203" pitchFamily="34" charset="0"/>
                <a:cs typeface="Lato Regular" panose="020F0502020204030203" pitchFamily="34" charset="0"/>
              </a:rPr>
              <a:t>P</a:t>
            </a:r>
            <a:r>
              <a:rPr lang="en-US" sz="2200" dirty="0">
                <a:solidFill>
                  <a:prstClr val="black"/>
                </a:solidFill>
                <a:latin typeface="Lato"/>
                <a:ea typeface="Lato Regular" panose="020F0502020204030203" pitchFamily="34" charset="0"/>
                <a:cs typeface="Lato Regular" panose="020F0502020204030203" pitchFamily="34" charset="0"/>
              </a:rPr>
              <a:t>, nonce </a:t>
            </a:r>
            <a:r>
              <a:rPr lang="en-US" sz="2200" i="1" dirty="0">
                <a:solidFill>
                  <a:prstClr val="black"/>
                </a:solidFill>
                <a:latin typeface="Lato"/>
                <a:ea typeface="Lato Regular" panose="020F0502020204030203" pitchFamily="34" charset="0"/>
                <a:cs typeface="Lato Regular" panose="020F0502020204030203" pitchFamily="34" charset="0"/>
              </a:rPr>
              <a:t>N</a:t>
            </a:r>
            <a:r>
              <a:rPr lang="en-US" sz="2200" dirty="0">
                <a:solidFill>
                  <a:prstClr val="black"/>
                </a:solidFill>
                <a:latin typeface="Lato"/>
                <a:ea typeface="Lato Regular" panose="020F0502020204030203" pitchFamily="34" charset="0"/>
                <a:cs typeface="Lato Regular" panose="020F0502020204030203" pitchFamily="34" charset="0"/>
              </a:rPr>
              <a:t>) </a:t>
            </a:r>
            <a:r>
              <a:rPr lang="" sz="2200" dirty="0">
                <a:solidFill>
                  <a:prstClr val="black"/>
                </a:solidFill>
                <a:latin typeface="Lato"/>
              </a:rPr>
              <a:t>→ </a:t>
            </a:r>
            <a:r>
              <a:rPr lang="en-US" sz="2200" i="1" dirty="0" smtClean="0">
                <a:solidFill>
                  <a:prstClr val="black"/>
                </a:solidFill>
                <a:latin typeface="Lato"/>
                <a:ea typeface="Lato Regular" panose="020F0502020204030203" pitchFamily="34" charset="0"/>
                <a:cs typeface="Lato Regular" panose="020F0502020204030203" pitchFamily="34" charset="0"/>
              </a:rPr>
              <a:t>C</a:t>
            </a:r>
            <a:endParaRPr lang="en-US" sz="2200" dirty="0">
              <a:solidFill>
                <a:prstClr val="black"/>
              </a:solidFill>
              <a:latin typeface="Lato"/>
              <a:ea typeface="Lato Regular" panose="020F0502020204030203" pitchFamily="34" charset="0"/>
              <a:cs typeface="Lato Regular" panose="020F0502020204030203" pitchFamily="34" charset="0"/>
            </a:endParaRPr>
          </a:p>
          <a:p>
            <a:pPr lvl="0"/>
            <a:r>
              <a:rPr lang="en-US" sz="2200" dirty="0" err="1" smtClean="0">
                <a:solidFill>
                  <a:srgbClr val="4F81BD"/>
                </a:solidFill>
                <a:latin typeface="Lato Heavy"/>
                <a:ea typeface="Lato Regular" panose="020F0502020204030203" pitchFamily="34" charset="0"/>
                <a:cs typeface="Lato Regular" panose="020F0502020204030203" pitchFamily="34" charset="0"/>
              </a:rPr>
              <a:t>Decrypt</a:t>
            </a:r>
            <a:r>
              <a:rPr lang="en-US" sz="2200" i="1" baseline="-25000" dirty="0" err="1" smtClean="0">
                <a:solidFill>
                  <a:prstClr val="black"/>
                </a:solidFill>
                <a:latin typeface="Lato"/>
                <a:ea typeface="Lato Regular" panose="020F0502020204030203" pitchFamily="34" charset="0"/>
                <a:cs typeface="Lato Regular" panose="020F0502020204030203" pitchFamily="34" charset="0"/>
              </a:rPr>
              <a:t>K</a:t>
            </a:r>
            <a:r>
              <a:rPr lang="en-US" sz="2200" dirty="0" smtClean="0">
                <a:solidFill>
                  <a:prstClr val="black"/>
                </a:solidFill>
                <a:latin typeface="Lato"/>
                <a:ea typeface="Lato Regular" panose="020F0502020204030203" pitchFamily="34" charset="0"/>
                <a:cs typeface="Lato Regular" panose="020F0502020204030203" pitchFamily="34" charset="0"/>
              </a:rPr>
              <a:t>(ciphertext </a:t>
            </a:r>
            <a:r>
              <a:rPr lang="en-US" sz="2200" i="1" dirty="0" smtClean="0">
                <a:solidFill>
                  <a:prstClr val="black"/>
                </a:solidFill>
                <a:latin typeface="Lato"/>
                <a:ea typeface="Lato Regular" panose="020F0502020204030203" pitchFamily="34" charset="0"/>
                <a:cs typeface="Lato Regular" panose="020F0502020204030203" pitchFamily="34" charset="0"/>
              </a:rPr>
              <a:t>C</a:t>
            </a:r>
            <a:r>
              <a:rPr lang="en-US" sz="2200" dirty="0">
                <a:solidFill>
                  <a:prstClr val="black"/>
                </a:solidFill>
                <a:latin typeface="Lato"/>
                <a:ea typeface="Lato Regular" panose="020F0502020204030203" pitchFamily="34" charset="0"/>
                <a:cs typeface="Lato Regular" panose="020F0502020204030203" pitchFamily="34" charset="0"/>
              </a:rPr>
              <a:t>, </a:t>
            </a:r>
            <a:r>
              <a:rPr lang="en-US" sz="2200" i="1" dirty="0" smtClean="0">
                <a:solidFill>
                  <a:prstClr val="black"/>
                </a:solidFill>
                <a:latin typeface="Lato"/>
                <a:ea typeface="Lato Regular" panose="020F0502020204030203" pitchFamily="34" charset="0"/>
                <a:cs typeface="Lato Regular" panose="020F0502020204030203" pitchFamily="34" charset="0"/>
              </a:rPr>
              <a:t>N</a:t>
            </a:r>
            <a:r>
              <a:rPr lang="en-US" sz="2200" dirty="0">
                <a:solidFill>
                  <a:prstClr val="black"/>
                </a:solidFill>
                <a:latin typeface="Lato"/>
                <a:ea typeface="Lato Regular" panose="020F0502020204030203" pitchFamily="34" charset="0"/>
                <a:cs typeface="Lato Regular" panose="020F0502020204030203" pitchFamily="34" charset="0"/>
              </a:rPr>
              <a:t>) </a:t>
            </a:r>
            <a:r>
              <a:rPr lang="" sz="2200" dirty="0">
                <a:solidFill>
                  <a:prstClr val="black"/>
                </a:solidFill>
                <a:latin typeface="Lato"/>
              </a:rPr>
              <a:t>→ </a:t>
            </a:r>
            <a:r>
              <a:rPr lang="en-US" sz="2200" i="1" dirty="0" smtClean="0">
                <a:solidFill>
                  <a:prstClr val="black"/>
                </a:solidFill>
                <a:latin typeface="Lato"/>
                <a:ea typeface="Lato Regular" panose="020F0502020204030203" pitchFamily="34" charset="0"/>
                <a:cs typeface="Lato Regular" panose="020F0502020204030203" pitchFamily="34" charset="0"/>
              </a:rPr>
              <a:t>P</a:t>
            </a:r>
            <a:endParaRPr lang="en-US" sz="2200" i="1" dirty="0">
              <a:solidFill>
                <a:prstClr val="black"/>
              </a:solidFill>
              <a:latin typeface="Lato"/>
              <a:ea typeface="Lato Regular" panose="020F0502020204030203" pitchFamily="34" charset="0"/>
              <a:cs typeface="Lato Regular" panose="020F0502020204030203" pitchFamily="34" charset="0"/>
            </a:endParaRPr>
          </a:p>
          <a:p>
            <a:pPr marL="0" lvl="0" indent="0">
              <a:buNone/>
            </a:pPr>
            <a:endParaRPr lang="en-US" sz="2200" i="1" dirty="0">
              <a:solidFill>
                <a:prstClr val="black"/>
              </a:solidFill>
              <a:latin typeface="Lato"/>
              <a:ea typeface="Lato Regular" panose="020F0502020204030203" pitchFamily="34" charset="0"/>
              <a:cs typeface="Lato Regular" panose="020F0502020204030203" pitchFamily="34" charset="0"/>
            </a:endParaRPr>
          </a:p>
          <a:p>
            <a:pPr marL="0" lvl="0" indent="0">
              <a:buNone/>
            </a:pPr>
            <a:r>
              <a:rPr lang="en-US" dirty="0">
                <a:solidFill>
                  <a:prstClr val="black"/>
                </a:solidFill>
              </a:rPr>
              <a:t>These algorithms satisfy 3 constraints</a:t>
            </a:r>
          </a:p>
          <a:p>
            <a:pPr lvl="0"/>
            <a:r>
              <a:rPr lang="en-US" sz="2200" dirty="0">
                <a:solidFill>
                  <a:srgbClr val="9BBB59">
                    <a:lumMod val="75000"/>
                  </a:srgbClr>
                </a:solidFill>
                <a:latin typeface="Lato Heavy"/>
              </a:rPr>
              <a:t>Performance</a:t>
            </a:r>
            <a:r>
              <a:rPr lang="en-US" sz="2200" dirty="0">
                <a:solidFill>
                  <a:prstClr val="black"/>
                </a:solidFill>
                <a:latin typeface="Lato"/>
              </a:rPr>
              <a:t>: all 3 algorithms are efficiently computable</a:t>
            </a:r>
          </a:p>
          <a:p>
            <a:pPr lvl="0"/>
            <a:r>
              <a:rPr lang="en-US" sz="2200" dirty="0" smtClean="0">
                <a:solidFill>
                  <a:srgbClr val="9BBB59">
                    <a:lumMod val="75000"/>
                  </a:srgbClr>
                </a:solidFill>
                <a:latin typeface="Lato Heavy"/>
              </a:rPr>
              <a:t>Correctness</a:t>
            </a:r>
            <a:r>
              <a:rPr lang="en-US" sz="2200" dirty="0" smtClean="0">
                <a:solidFill>
                  <a:prstClr val="black"/>
                </a:solidFill>
                <a:latin typeface="Lato"/>
              </a:rPr>
              <a:t>: </a:t>
            </a:r>
            <a:r>
              <a:rPr lang="en-US" sz="2200" dirty="0">
                <a:solidFill>
                  <a:prstClr val="black"/>
                </a:solidFill>
                <a:latin typeface="Lato"/>
                <a:ea typeface="Lato Regular" panose="020F0502020204030203" pitchFamily="34" charset="0"/>
                <a:cs typeface="Lato Regular" panose="020F0502020204030203" pitchFamily="34" charset="0"/>
              </a:rPr>
              <a:t>Dec</a:t>
            </a:r>
            <a:r>
              <a:rPr lang="en-US" sz="2200" i="1" baseline="-25000" dirty="0">
                <a:solidFill>
                  <a:prstClr val="black"/>
                </a:solidFill>
                <a:ea typeface="Lato Regular" panose="020F0502020204030203" pitchFamily="34" charset="0"/>
                <a:cs typeface="Lato Regular" panose="020F0502020204030203" pitchFamily="34" charset="0"/>
              </a:rPr>
              <a:t>K</a:t>
            </a:r>
            <a:r>
              <a:rPr lang="en-US" sz="2200" baseline="30000" dirty="0">
                <a:solidFill>
                  <a:prstClr val="black"/>
                </a:solidFill>
                <a:ea typeface="Lato Regular" panose="020F0502020204030203" pitchFamily="34" charset="0"/>
                <a:cs typeface="Lato Regular" panose="020F0502020204030203" pitchFamily="34" charset="0"/>
              </a:rPr>
              <a:t>-1 </a:t>
            </a:r>
            <a:r>
              <a:rPr lang="en-US" sz="2200" dirty="0">
                <a:solidFill>
                  <a:prstClr val="black"/>
                </a:solidFill>
                <a:latin typeface="Lato"/>
              </a:rPr>
              <a:t>(</a:t>
            </a:r>
            <a:r>
              <a:rPr lang="en-US" sz="2200" dirty="0">
                <a:solidFill>
                  <a:prstClr val="black"/>
                </a:solidFill>
                <a:latin typeface="Lato"/>
                <a:ea typeface="Lato Regular" panose="020F0502020204030203" pitchFamily="34" charset="0"/>
                <a:cs typeface="Lato Regular" panose="020F0502020204030203" pitchFamily="34" charset="0"/>
              </a:rPr>
              <a:t>Enc</a:t>
            </a:r>
            <a:r>
              <a:rPr lang="en-US" sz="2200" i="1" baseline="-25000" dirty="0">
                <a:solidFill>
                  <a:prstClr val="black"/>
                </a:solidFill>
                <a:ea typeface="Lato Regular" panose="020F0502020204030203" pitchFamily="34" charset="0"/>
                <a:cs typeface="Lato Regular" panose="020F0502020204030203" pitchFamily="34" charset="0"/>
              </a:rPr>
              <a:t>K</a:t>
            </a:r>
            <a:r>
              <a:rPr lang="en-US" sz="2200" dirty="0">
                <a:solidFill>
                  <a:prstClr val="black"/>
                </a:solidFill>
                <a:latin typeface="Lato"/>
              </a:rPr>
              <a:t>(</a:t>
            </a:r>
            <a:r>
              <a:rPr lang="en-US" sz="2200" i="1" dirty="0">
                <a:solidFill>
                  <a:prstClr val="black"/>
                </a:solidFill>
                <a:latin typeface="Lato"/>
                <a:ea typeface="Lato Black" panose="020F0502020204030203" pitchFamily="34" charset="0"/>
                <a:cs typeface="Lato Black" panose="020F0502020204030203" pitchFamily="34" charset="0"/>
              </a:rPr>
              <a:t>P</a:t>
            </a:r>
            <a:r>
              <a:rPr lang="en-US" sz="2200" dirty="0">
                <a:solidFill>
                  <a:prstClr val="black"/>
                </a:solidFill>
                <a:latin typeface="Lato"/>
                <a:ea typeface="Lato Black" panose="020F0502020204030203" pitchFamily="34" charset="0"/>
                <a:cs typeface="Lato Black" panose="020F0502020204030203" pitchFamily="34" charset="0"/>
              </a:rPr>
              <a:t>, </a:t>
            </a:r>
            <a:r>
              <a:rPr lang="en-US" sz="2200" i="1" dirty="0">
                <a:solidFill>
                  <a:prstClr val="black"/>
                </a:solidFill>
                <a:latin typeface="Lato"/>
                <a:ea typeface="Lato Black" panose="020F0502020204030203" pitchFamily="34" charset="0"/>
                <a:cs typeface="Lato Black" panose="020F0502020204030203" pitchFamily="34" charset="0"/>
              </a:rPr>
              <a:t>N</a:t>
            </a:r>
            <a:r>
              <a:rPr lang="en-US" sz="2200" dirty="0">
                <a:solidFill>
                  <a:prstClr val="black"/>
                </a:solidFill>
                <a:latin typeface="Lato"/>
                <a:ea typeface="Lato Black" panose="020F0502020204030203" pitchFamily="34" charset="0"/>
                <a:cs typeface="Lato Black" panose="020F0502020204030203" pitchFamily="34" charset="0"/>
              </a:rPr>
              <a:t>)) = </a:t>
            </a:r>
            <a:r>
              <a:rPr lang="en-US" sz="2200" i="1" dirty="0" smtClean="0">
                <a:solidFill>
                  <a:prstClr val="black"/>
                </a:solidFill>
                <a:latin typeface="Lato"/>
                <a:ea typeface="Lato Black" panose="020F0502020204030203" pitchFamily="34" charset="0"/>
                <a:cs typeface="Lato Black" panose="020F0502020204030203" pitchFamily="34" charset="0"/>
              </a:rPr>
              <a:t>P</a:t>
            </a:r>
            <a:r>
              <a:rPr lang="en-US" sz="2200" dirty="0" smtClean="0">
                <a:solidFill>
                  <a:prstClr val="black"/>
                </a:solidFill>
                <a:latin typeface="Lato"/>
              </a:rPr>
              <a:t> f</a:t>
            </a:r>
            <a:r>
              <a:rPr lang="" sz="2200" dirty="0" smtClean="0">
                <a:solidFill>
                  <a:prstClr val="black"/>
                </a:solidFill>
                <a:latin typeface="Lato"/>
              </a:rPr>
              <a:t>or all </a:t>
            </a:r>
            <a:r>
              <a:rPr lang="en-US" sz="2200" i="1" dirty="0" smtClean="0">
                <a:solidFill>
                  <a:prstClr val="black"/>
                </a:solidFill>
                <a:latin typeface="Lato"/>
                <a:ea typeface="Lato Black" panose="020F0502020204030203" pitchFamily="34" charset="0"/>
                <a:cs typeface="Lato Black" panose="020F0502020204030203" pitchFamily="34" charset="0"/>
              </a:rPr>
              <a:t>K </a:t>
            </a:r>
            <a:r>
              <a:rPr lang="" sz="2200" dirty="0" smtClean="0">
                <a:solidFill>
                  <a:prstClr val="black"/>
                </a:solidFill>
                <a:latin typeface="Lato"/>
              </a:rPr>
              <a:t>∈ </a:t>
            </a:r>
            <a:r>
              <a:rPr lang="en-US" sz="2200" dirty="0" smtClean="0">
                <a:solidFill>
                  <a:prstClr val="black"/>
                </a:solidFill>
                <a:latin typeface="Lato"/>
              </a:rPr>
              <a:t>{0,1}</a:t>
            </a:r>
            <a:r>
              <a:rPr lang="en-US" sz="2200" i="1" baseline="30000" dirty="0" smtClean="0">
                <a:solidFill>
                  <a:prstClr val="black"/>
                </a:solidFill>
                <a:latin typeface="Lato"/>
                <a:ea typeface="Lato Black" panose="020F0502020204030203" pitchFamily="34" charset="0"/>
                <a:cs typeface="Lato Black" panose="020F0502020204030203" pitchFamily="34" charset="0"/>
              </a:rPr>
              <a:t>λ </a:t>
            </a:r>
            <a:r>
              <a:rPr lang="en-US" sz="2200" dirty="0" smtClean="0">
                <a:solidFill>
                  <a:prstClr val="black"/>
                </a:solidFill>
                <a:latin typeface="Lato"/>
              </a:rPr>
              <a:t>, </a:t>
            </a:r>
            <a:r>
              <a:rPr lang="en-US" sz="2200" i="1" dirty="0" smtClean="0">
                <a:solidFill>
                  <a:prstClr val="black"/>
                </a:solidFill>
                <a:latin typeface="Lato"/>
                <a:ea typeface="Lato Black" panose="020F0502020204030203" pitchFamily="34" charset="0"/>
                <a:cs typeface="Lato Black" panose="020F0502020204030203" pitchFamily="34" charset="0"/>
              </a:rPr>
              <a:t>N </a:t>
            </a:r>
            <a:r>
              <a:rPr lang="" sz="2200" dirty="0" smtClean="0">
                <a:solidFill>
                  <a:prstClr val="black"/>
                </a:solidFill>
                <a:latin typeface="Lato"/>
              </a:rPr>
              <a:t>∈ </a:t>
            </a:r>
            <a:r>
              <a:rPr lang="en-US" sz="2200" dirty="0" smtClean="0">
                <a:solidFill>
                  <a:prstClr val="black"/>
                </a:solidFill>
                <a:latin typeface="Lato"/>
              </a:rPr>
              <a:t>{0,1}</a:t>
            </a:r>
            <a:r>
              <a:rPr lang="el-GR" sz="2200" i="1" baseline="30000" dirty="0" smtClean="0">
                <a:solidFill>
                  <a:prstClr val="black"/>
                </a:solidFill>
                <a:latin typeface="Lato"/>
              </a:rPr>
              <a:t>μ</a:t>
            </a:r>
            <a:r>
              <a:rPr lang="en-US" sz="2200" i="1" baseline="30000" dirty="0" smtClean="0">
                <a:solidFill>
                  <a:prstClr val="black"/>
                </a:solidFill>
                <a:latin typeface="Lato"/>
              </a:rPr>
              <a:t> </a:t>
            </a:r>
            <a:r>
              <a:rPr lang="en-US" sz="2200" dirty="0" smtClean="0">
                <a:solidFill>
                  <a:prstClr val="black"/>
                </a:solidFill>
                <a:latin typeface="Lato"/>
              </a:rPr>
              <a:t>, and</a:t>
            </a:r>
            <a:r>
              <a:rPr lang="en-US" sz="2200" dirty="0">
                <a:solidFill>
                  <a:prstClr val="black"/>
                </a:solidFill>
                <a:latin typeface="Lato"/>
              </a:rPr>
              <a:t> </a:t>
            </a:r>
            <a:r>
              <a:rPr lang="en-US" sz="2200" i="1" dirty="0" smtClean="0">
                <a:solidFill>
                  <a:prstClr val="black"/>
                </a:solidFill>
                <a:latin typeface="Lato"/>
                <a:ea typeface="Lato Black" panose="020F0502020204030203" pitchFamily="34" charset="0"/>
                <a:cs typeface="Lato Black" panose="020F0502020204030203" pitchFamily="34" charset="0"/>
              </a:rPr>
              <a:t>P </a:t>
            </a:r>
            <a:r>
              <a:rPr lang="" sz="2200" dirty="0" smtClean="0">
                <a:solidFill>
                  <a:prstClr val="black"/>
                </a:solidFill>
                <a:latin typeface="Lato"/>
              </a:rPr>
              <a:t>∈ </a:t>
            </a:r>
            <a:r>
              <a:rPr lang="en-US" sz="2200" dirty="0" smtClean="0">
                <a:solidFill>
                  <a:prstClr val="black"/>
                </a:solidFill>
                <a:latin typeface="Lato"/>
              </a:rPr>
              <a:t>{0,1}*</a:t>
            </a:r>
            <a:endParaRPr lang="en-US" sz="2200" i="1" dirty="0">
              <a:solidFill>
                <a:prstClr val="black"/>
              </a:solidFill>
              <a:latin typeface="Lato"/>
              <a:ea typeface="Lato Black" panose="020F0502020204030203" pitchFamily="34" charset="0"/>
              <a:cs typeface="Lato Black" panose="020F0502020204030203" pitchFamily="34" charset="0"/>
            </a:endParaRPr>
          </a:p>
        </p:txBody>
      </p:sp>
      <p:sp>
        <p:nvSpPr>
          <p:cNvPr id="4" name="Content Placeholder 3"/>
          <p:cNvSpPr>
            <a:spLocks noGrp="1"/>
          </p:cNvSpPr>
          <p:nvPr>
            <p:ph sz="half" idx="2"/>
          </p:nvPr>
        </p:nvSpPr>
        <p:spPr>
          <a:xfrm>
            <a:off x="6197600" y="3809237"/>
            <a:ext cx="5384800" cy="2551503"/>
          </a:xfrm>
        </p:spPr>
        <p:txBody>
          <a:bodyPr>
            <a:noAutofit/>
          </a:bodyPr>
          <a:lstStyle/>
          <a:p>
            <a:pPr lvl="0"/>
            <a:r>
              <a:rPr lang="en-US" sz="2200" dirty="0" smtClean="0">
                <a:solidFill>
                  <a:srgbClr val="9BBB59">
                    <a:lumMod val="75000"/>
                  </a:srgbClr>
                </a:solidFill>
                <a:latin typeface="Lato Heavy"/>
                <a:ea typeface="Lato Black" panose="020F0502020204030203" pitchFamily="34" charset="0"/>
                <a:cs typeface="Lato Black" panose="020F0502020204030203" pitchFamily="34" charset="0"/>
              </a:rPr>
              <a:t>(</a:t>
            </a:r>
            <a:r>
              <a:rPr lang="en-US" sz="2200" i="1" dirty="0" smtClean="0">
                <a:solidFill>
                  <a:srgbClr val="9BBB59">
                    <a:lumMod val="75000"/>
                  </a:srgbClr>
                </a:solidFill>
                <a:latin typeface="Lato Heavy"/>
                <a:ea typeface="Lato Black" panose="020F0502020204030203" pitchFamily="34" charset="0"/>
                <a:cs typeface="Lato Black" panose="020F0502020204030203" pitchFamily="34" charset="0"/>
              </a:rPr>
              <a:t>q</a:t>
            </a:r>
            <a:r>
              <a:rPr lang="en-US" sz="2200" dirty="0" smtClean="0">
                <a:solidFill>
                  <a:srgbClr val="9BBB59">
                    <a:lumMod val="75000"/>
                  </a:srgbClr>
                </a:solidFill>
                <a:latin typeface="Lato Heavy"/>
                <a:ea typeface="Lato Black" panose="020F0502020204030203" pitchFamily="34" charset="0"/>
                <a:cs typeface="Lato Black" panose="020F0502020204030203" pitchFamily="34" charset="0"/>
              </a:rPr>
              <a:t>, </a:t>
            </a:r>
            <a:r>
              <a:rPr lang="en-US" sz="2200" i="1" dirty="0" smtClean="0">
                <a:solidFill>
                  <a:srgbClr val="9BBB59">
                    <a:lumMod val="75000"/>
                  </a:srgbClr>
                </a:solidFill>
                <a:latin typeface="Lato Heavy"/>
                <a:ea typeface="Lato Black" panose="020F0502020204030203" pitchFamily="34" charset="0"/>
                <a:cs typeface="Lato Black" panose="020F0502020204030203" pitchFamily="34" charset="0"/>
              </a:rPr>
              <a:t>t</a:t>
            </a:r>
            <a:r>
              <a:rPr lang="en-US" sz="2200" dirty="0" smtClean="0">
                <a:solidFill>
                  <a:srgbClr val="9BBB59">
                    <a:lumMod val="75000"/>
                  </a:srgbClr>
                </a:solidFill>
                <a:latin typeface="Lato Heavy"/>
              </a:rPr>
              <a:t>, </a:t>
            </a:r>
            <a:r>
              <a:rPr lang="el-GR" sz="2200" i="1" dirty="0" smtClean="0">
                <a:solidFill>
                  <a:srgbClr val="9BBB59">
                    <a:lumMod val="75000"/>
                  </a:srgbClr>
                </a:solidFill>
                <a:latin typeface="Lato Heavy"/>
                <a:ea typeface="Lato Black" panose="020F0502020204030203" pitchFamily="34" charset="0"/>
                <a:cs typeface="Lato Black" panose="020F0502020204030203" pitchFamily="34" charset="0"/>
              </a:rPr>
              <a:t>ε</a:t>
            </a:r>
            <a:r>
              <a:rPr lang="en-US" sz="2200" dirty="0" smtClean="0">
                <a:solidFill>
                  <a:srgbClr val="9BBB59">
                    <a:lumMod val="75000"/>
                  </a:srgbClr>
                </a:solidFill>
                <a:latin typeface="Lato Heavy"/>
                <a:ea typeface="Lato Black" panose="020F0502020204030203" pitchFamily="34" charset="0"/>
                <a:cs typeface="Lato Black" panose="020F0502020204030203" pitchFamily="34" charset="0"/>
              </a:rPr>
              <a:t>)-IND$-CPA</a:t>
            </a:r>
            <a:r>
              <a:rPr lang="en-US" sz="2200" dirty="0" smtClean="0">
                <a:solidFill>
                  <a:prstClr val="black"/>
                </a:solidFill>
                <a:latin typeface="Lato"/>
                <a:ea typeface="Lato Black" panose="020F0502020204030203" pitchFamily="34" charset="0"/>
                <a:cs typeface="Lato Black" panose="020F0502020204030203" pitchFamily="34" charset="0"/>
              </a:rPr>
              <a:t>: </a:t>
            </a:r>
            <a:r>
              <a:rPr lang="" sz="2200" dirty="0" smtClean="0">
                <a:latin typeface="+mn-lt"/>
              </a:rPr>
              <a:t>for every </a:t>
            </a:r>
            <a:r>
              <a:rPr lang="" sz="2200" i="1" dirty="0" smtClean="0">
                <a:latin typeface="+mn-lt"/>
              </a:rPr>
              <a:t>nonce-respecting</a:t>
            </a:r>
            <a:r>
              <a:rPr lang="" sz="2200" dirty="0" smtClean="0">
                <a:latin typeface="+mn-lt"/>
              </a:rPr>
              <a:t> </a:t>
            </a:r>
            <a:r>
              <a:rPr lang="en-US" sz="2200" dirty="0" smtClean="0">
                <a:solidFill>
                  <a:prstClr val="black"/>
                </a:solidFill>
                <a:latin typeface="+mn-lt"/>
                <a:ea typeface="Lato Black" panose="020F0502020204030203" pitchFamily="34" charset="0"/>
                <a:cs typeface="Lato Black" panose="020F0502020204030203" pitchFamily="34" charset="0"/>
              </a:rPr>
              <a:t>a</a:t>
            </a:r>
            <a:r>
              <a:rPr lang="en-US" sz="2200" dirty="0" smtClean="0">
                <a:solidFill>
                  <a:prstClr val="black"/>
                </a:solidFill>
                <a:latin typeface="Lato"/>
                <a:ea typeface="Lato Black" panose="020F0502020204030203" pitchFamily="34" charset="0"/>
                <a:cs typeface="Lato Black" panose="020F0502020204030203" pitchFamily="34" charset="0"/>
              </a:rPr>
              <a:t>dversary </a:t>
            </a:r>
            <a:r>
              <a:rPr lang="en-US" sz="2200" i="1" dirty="0" smtClean="0">
                <a:solidFill>
                  <a:prstClr val="black"/>
                </a:solidFill>
                <a:latin typeface="Lato Heavy"/>
                <a:ea typeface="Lato Black" panose="020F0502020204030203" pitchFamily="34" charset="0"/>
                <a:cs typeface="Lato Black" panose="020F0502020204030203" pitchFamily="34" charset="0"/>
              </a:rPr>
              <a:t>A</a:t>
            </a:r>
            <a:r>
              <a:rPr lang="en-US" sz="2200" dirty="0" smtClean="0">
                <a:solidFill>
                  <a:prstClr val="black"/>
                </a:solidFill>
                <a:latin typeface="Lato"/>
                <a:ea typeface="Lato Black" panose="020F0502020204030203" pitchFamily="34" charset="0"/>
                <a:cs typeface="Lato Black" panose="020F0502020204030203" pitchFamily="34" charset="0"/>
              </a:rPr>
              <a:t> making queries totaling </a:t>
            </a:r>
            <a:r>
              <a:rPr lang="" sz="2000" dirty="0" smtClean="0">
                <a:solidFill>
                  <a:prstClr val="black"/>
                </a:solidFill>
                <a:latin typeface="Lato"/>
              </a:rPr>
              <a:t>≤</a:t>
            </a:r>
            <a:r>
              <a:rPr lang="en-US" sz="2200" dirty="0" smtClean="0">
                <a:solidFill>
                  <a:prstClr val="black"/>
                </a:solidFill>
                <a:latin typeface="Lato"/>
                <a:ea typeface="Lato Black" panose="020F0502020204030203" pitchFamily="34" charset="0"/>
                <a:cs typeface="Lato Black" panose="020F0502020204030203" pitchFamily="34" charset="0"/>
              </a:rPr>
              <a:t> </a:t>
            </a:r>
            <a:r>
              <a:rPr lang="en-US" sz="2200" i="1" dirty="0" smtClean="0">
                <a:solidFill>
                  <a:prstClr val="black"/>
                </a:solidFill>
                <a:latin typeface="Lato"/>
                <a:ea typeface="Lato Black" panose="020F0502020204030203" pitchFamily="34" charset="0"/>
                <a:cs typeface="Lato Black" panose="020F0502020204030203" pitchFamily="34" charset="0"/>
              </a:rPr>
              <a:t>q</a:t>
            </a:r>
            <a:r>
              <a:rPr lang="en-US" sz="2200" dirty="0" smtClean="0">
                <a:solidFill>
                  <a:prstClr val="black"/>
                </a:solidFill>
                <a:latin typeface="Lato"/>
                <a:ea typeface="Lato Black" panose="020F0502020204030203" pitchFamily="34" charset="0"/>
                <a:cs typeface="Lato Black" panose="020F0502020204030203" pitchFamily="34" charset="0"/>
              </a:rPr>
              <a:t> blocks &amp; running in time </a:t>
            </a:r>
            <a:r>
              <a:rPr lang="" sz="2000" dirty="0" smtClean="0">
                <a:solidFill>
                  <a:prstClr val="black"/>
                </a:solidFill>
                <a:latin typeface="Lato"/>
              </a:rPr>
              <a:t>≤</a:t>
            </a:r>
            <a:r>
              <a:rPr lang="en-US" sz="2200" dirty="0" smtClean="0">
                <a:solidFill>
                  <a:prstClr val="black"/>
                </a:solidFill>
                <a:latin typeface="Lato"/>
                <a:ea typeface="Lato Black" panose="020F0502020204030203" pitchFamily="34" charset="0"/>
                <a:cs typeface="Lato Black" panose="020F0502020204030203" pitchFamily="34" charset="0"/>
              </a:rPr>
              <a:t> </a:t>
            </a:r>
            <a:r>
              <a:rPr lang="en-US" sz="2200" i="1" dirty="0" smtClean="0">
                <a:solidFill>
                  <a:prstClr val="black"/>
                </a:solidFill>
                <a:latin typeface="Lato"/>
                <a:ea typeface="Lato Black" panose="020F0502020204030203" pitchFamily="34" charset="0"/>
                <a:cs typeface="Lato Black" panose="020F0502020204030203" pitchFamily="34" charset="0"/>
              </a:rPr>
              <a:t>t</a:t>
            </a:r>
            <a:r>
              <a:rPr lang="en-US" sz="2200" dirty="0" smtClean="0">
                <a:solidFill>
                  <a:prstClr val="black"/>
                </a:solidFill>
                <a:latin typeface="Lato"/>
                <a:ea typeface="Lato Black" panose="020F0502020204030203" pitchFamily="34" charset="0"/>
                <a:cs typeface="Lato Black" panose="020F0502020204030203" pitchFamily="34" charset="0"/>
              </a:rPr>
              <a:t>,</a:t>
            </a:r>
            <a:br>
              <a:rPr lang="en-US" sz="2200" dirty="0" smtClean="0">
                <a:solidFill>
                  <a:prstClr val="black"/>
                </a:solidFill>
                <a:latin typeface="Lato"/>
                <a:ea typeface="Lato Black" panose="020F0502020204030203" pitchFamily="34" charset="0"/>
                <a:cs typeface="Lato Black" panose="020F0502020204030203" pitchFamily="34" charset="0"/>
              </a:rPr>
            </a:br>
            <a:r>
              <a:rPr lang="en-US" sz="1100" dirty="0" smtClean="0">
                <a:solidFill>
                  <a:prstClr val="black"/>
                </a:solidFill>
                <a:latin typeface="Lato"/>
                <a:ea typeface="Lato Black" panose="020F0502020204030203" pitchFamily="34" charset="0"/>
                <a:cs typeface="Lato Black" panose="020F0502020204030203" pitchFamily="34" charset="0"/>
              </a:rPr>
              <a:t/>
            </a:r>
            <a:br>
              <a:rPr lang="en-US" sz="1100" dirty="0" smtClean="0">
                <a:solidFill>
                  <a:prstClr val="black"/>
                </a:solidFill>
                <a:latin typeface="Lato"/>
                <a:ea typeface="Lato Black" panose="020F0502020204030203" pitchFamily="34" charset="0"/>
                <a:cs typeface="Lato Black" panose="020F0502020204030203" pitchFamily="34" charset="0"/>
              </a:rPr>
            </a:br>
            <a:r>
              <a:rPr lang="en-US" sz="2800" i="1" dirty="0" smtClean="0">
                <a:solidFill>
                  <a:prstClr val="black"/>
                </a:solidFill>
                <a:latin typeface="Lato Heavy"/>
                <a:ea typeface="Lato Black" panose="020F0502020204030203" pitchFamily="34" charset="0"/>
                <a:cs typeface="Lato Black" panose="020F0502020204030203" pitchFamily="34" charset="0"/>
              </a:rPr>
              <a:t>A</a:t>
            </a:r>
            <a:r>
              <a:rPr lang="en-US" sz="2800" dirty="0" smtClean="0">
                <a:solidFill>
                  <a:prstClr val="black"/>
                </a:solidFill>
                <a:latin typeface="Lato"/>
                <a:ea typeface="Lato Black" panose="020F0502020204030203" pitchFamily="34" charset="0"/>
                <a:cs typeface="Lato Black" panose="020F0502020204030203" pitchFamily="34" charset="0"/>
              </a:rPr>
              <a:t>         </a:t>
            </a:r>
            <a:r>
              <a:rPr lang="" sz="2800" dirty="0" smtClean="0">
                <a:solidFill>
                  <a:prstClr val="black"/>
                </a:solidFill>
                <a:latin typeface="Lato"/>
                <a:cs typeface="+mn-cs"/>
              </a:rPr>
              <a:t>≈</a:t>
            </a:r>
            <a:r>
              <a:rPr lang="en-US" sz="2800" dirty="0" smtClean="0">
                <a:solidFill>
                  <a:prstClr val="black"/>
                </a:solidFill>
                <a:latin typeface="Lato"/>
                <a:ea typeface="Lato Black" panose="020F0502020204030203" pitchFamily="34" charset="0"/>
                <a:cs typeface="Lato Black" panose="020F0502020204030203" pitchFamily="34" charset="0"/>
              </a:rPr>
              <a:t> </a:t>
            </a:r>
            <a:r>
              <a:rPr lang="en-US" sz="2800" baseline="-25000" dirty="0" smtClean="0">
                <a:solidFill>
                  <a:prstClr val="black"/>
                </a:solidFill>
                <a:latin typeface="Lato"/>
                <a:ea typeface="Lato Black" panose="020F0502020204030203" pitchFamily="34" charset="0"/>
                <a:cs typeface="Lato Black" panose="020F0502020204030203" pitchFamily="34" charset="0"/>
              </a:rPr>
              <a:t>(</a:t>
            </a:r>
            <a:r>
              <a:rPr lang="en-US" sz="2800" i="1" baseline="-25000" dirty="0" smtClean="0">
                <a:solidFill>
                  <a:prstClr val="black"/>
                </a:solidFill>
                <a:latin typeface="Lato"/>
                <a:ea typeface="Lato Black" panose="020F0502020204030203" pitchFamily="34" charset="0"/>
                <a:cs typeface="Lato Black" panose="020F0502020204030203" pitchFamily="34" charset="0"/>
              </a:rPr>
              <a:t>q</a:t>
            </a:r>
            <a:r>
              <a:rPr lang="en-US" sz="2800" baseline="-25000" dirty="0" smtClean="0">
                <a:solidFill>
                  <a:prstClr val="black"/>
                </a:solidFill>
                <a:latin typeface="Lato"/>
                <a:ea typeface="Lato Black" panose="020F0502020204030203" pitchFamily="34" charset="0"/>
                <a:cs typeface="Lato Black" panose="020F0502020204030203" pitchFamily="34" charset="0"/>
              </a:rPr>
              <a:t>, </a:t>
            </a:r>
            <a:r>
              <a:rPr lang="en-US" sz="2800" i="1" baseline="-25000" dirty="0" smtClean="0">
                <a:solidFill>
                  <a:prstClr val="black"/>
                </a:solidFill>
                <a:latin typeface="Lato"/>
                <a:ea typeface="Lato Black" panose="020F0502020204030203" pitchFamily="34" charset="0"/>
                <a:cs typeface="Lato Black" panose="020F0502020204030203" pitchFamily="34" charset="0"/>
              </a:rPr>
              <a:t>t</a:t>
            </a:r>
            <a:r>
              <a:rPr lang="en-US" sz="2800" baseline="-25000" dirty="0" smtClean="0">
                <a:solidFill>
                  <a:prstClr val="black"/>
                </a:solidFill>
                <a:latin typeface="Lato"/>
                <a:cs typeface="+mn-cs"/>
              </a:rPr>
              <a:t>, </a:t>
            </a:r>
            <a:r>
              <a:rPr lang="el-GR" sz="2800" i="1" baseline="-25000" dirty="0" smtClean="0">
                <a:solidFill>
                  <a:prstClr val="black"/>
                </a:solidFill>
                <a:latin typeface="Lato"/>
                <a:ea typeface="Lato Black" panose="020F0502020204030203" pitchFamily="34" charset="0"/>
                <a:cs typeface="Lato Black" panose="020F0502020204030203" pitchFamily="34" charset="0"/>
              </a:rPr>
              <a:t>ε</a:t>
            </a:r>
            <a:r>
              <a:rPr lang="en-US" sz="2800" baseline="-25000" dirty="0" smtClean="0">
                <a:solidFill>
                  <a:prstClr val="black"/>
                </a:solidFill>
                <a:latin typeface="Lato"/>
                <a:ea typeface="Lato Black" panose="020F0502020204030203" pitchFamily="34" charset="0"/>
                <a:cs typeface="Lato Black" panose="020F0502020204030203" pitchFamily="34" charset="0"/>
              </a:rPr>
              <a:t>)</a:t>
            </a:r>
            <a:r>
              <a:rPr lang="en-US" sz="2800" dirty="0" smtClean="0">
                <a:solidFill>
                  <a:prstClr val="black"/>
                </a:solidFill>
                <a:latin typeface="Lato"/>
                <a:ea typeface="Lato Black" panose="020F0502020204030203" pitchFamily="34" charset="0"/>
                <a:cs typeface="Lato Black" panose="020F0502020204030203" pitchFamily="34" charset="0"/>
              </a:rPr>
              <a:t> </a:t>
            </a:r>
            <a:r>
              <a:rPr lang="en-US" sz="2800" i="1" dirty="0" smtClean="0">
                <a:solidFill>
                  <a:prstClr val="black"/>
                </a:solidFill>
                <a:latin typeface="Lato Heavy"/>
                <a:ea typeface="Lato Black" panose="020F0502020204030203" pitchFamily="34" charset="0"/>
                <a:cs typeface="Lato Black" panose="020F0502020204030203" pitchFamily="34" charset="0"/>
              </a:rPr>
              <a:t>A</a:t>
            </a:r>
            <a:r>
              <a:rPr lang="en-US" sz="2200" dirty="0" smtClean="0">
                <a:solidFill>
                  <a:prstClr val="black"/>
                </a:solidFill>
                <a:latin typeface="Lato"/>
                <a:ea typeface="Lato Black" panose="020F0502020204030203" pitchFamily="34" charset="0"/>
                <a:cs typeface="Lato Black" panose="020F0502020204030203" pitchFamily="34" charset="0"/>
              </a:rPr>
              <a:t/>
            </a:r>
            <a:br>
              <a:rPr lang="en-US" sz="2200" dirty="0" smtClean="0">
                <a:solidFill>
                  <a:prstClr val="black"/>
                </a:solidFill>
                <a:latin typeface="Lato"/>
                <a:ea typeface="Lato Black" panose="020F0502020204030203" pitchFamily="34" charset="0"/>
                <a:cs typeface="Lato Black" panose="020F0502020204030203" pitchFamily="34" charset="0"/>
              </a:rPr>
            </a:br>
            <a:r>
              <a:rPr lang="en-US" sz="1100" dirty="0" smtClean="0">
                <a:solidFill>
                  <a:prstClr val="black"/>
                </a:solidFill>
                <a:latin typeface="Lato"/>
                <a:ea typeface="Lato Black" panose="020F0502020204030203" pitchFamily="34" charset="0"/>
                <a:cs typeface="Lato Black" panose="020F0502020204030203" pitchFamily="34" charset="0"/>
              </a:rPr>
              <a:t/>
            </a:r>
            <a:br>
              <a:rPr lang="en-US" sz="1100" dirty="0" smtClean="0">
                <a:solidFill>
                  <a:prstClr val="black"/>
                </a:solidFill>
                <a:latin typeface="Lato"/>
                <a:ea typeface="Lato Black" panose="020F0502020204030203" pitchFamily="34" charset="0"/>
                <a:cs typeface="Lato Black" panose="020F0502020204030203" pitchFamily="34" charset="0"/>
              </a:rPr>
            </a:br>
            <a:r>
              <a:rPr lang="en-US" sz="2200" dirty="0">
                <a:solidFill>
                  <a:prstClr val="black"/>
                </a:solidFill>
                <a:latin typeface="Lato"/>
                <a:ea typeface="Lato Black" panose="020F0502020204030203" pitchFamily="34" charset="0"/>
                <a:cs typeface="Lato Black" panose="020F0502020204030203" pitchFamily="34" charset="0"/>
              </a:rPr>
              <a:t>where </a:t>
            </a:r>
            <a:r>
              <a:rPr lang="en-US" sz="2200" i="1" dirty="0" smtClean="0">
                <a:solidFill>
                  <a:prstClr val="black"/>
                </a:solidFill>
                <a:latin typeface="Lato"/>
                <a:ea typeface="Lato Black" panose="020F0502020204030203" pitchFamily="34" charset="0"/>
                <a:cs typeface="Lato Black" panose="020F0502020204030203" pitchFamily="34" charset="0"/>
              </a:rPr>
              <a:t>K</a:t>
            </a:r>
            <a:r>
              <a:rPr lang="en-US" sz="2200" dirty="0" smtClean="0">
                <a:solidFill>
                  <a:prstClr val="black"/>
                </a:solidFill>
                <a:latin typeface="Lato"/>
              </a:rPr>
              <a:t> </a:t>
            </a:r>
            <a:r>
              <a:rPr lang="" sz="2200" dirty="0">
                <a:solidFill>
                  <a:prstClr val="black"/>
                </a:solidFill>
                <a:latin typeface="Cambria Math" panose="02040503050406030204" pitchFamily="18" charset="0"/>
              </a:rPr>
              <a:t>←</a:t>
            </a:r>
            <a:r>
              <a:rPr lang="" sz="2200" dirty="0" smtClean="0">
                <a:solidFill>
                  <a:prstClr val="black"/>
                </a:solidFill>
                <a:latin typeface="Lato"/>
              </a:rPr>
              <a:t> </a:t>
            </a:r>
            <a:r>
              <a:rPr lang="en-US" sz="2200" dirty="0">
                <a:solidFill>
                  <a:prstClr val="black"/>
                </a:solidFill>
                <a:latin typeface="Lato"/>
                <a:ea typeface="Lato Regular" panose="020F0502020204030203" pitchFamily="34" charset="0"/>
                <a:cs typeface="Lato Regular" panose="020F0502020204030203" pitchFamily="34" charset="0"/>
              </a:rPr>
              <a:t>{0,1}</a:t>
            </a:r>
            <a:r>
              <a:rPr lang="en-US" sz="2200" i="1" baseline="30000" dirty="0">
                <a:solidFill>
                  <a:prstClr val="black"/>
                </a:solidFill>
                <a:latin typeface="Lato"/>
                <a:ea typeface="Lato Regular" panose="020F0502020204030203" pitchFamily="34" charset="0"/>
                <a:cs typeface="Lato Regular" panose="020F0502020204030203" pitchFamily="34" charset="0"/>
              </a:rPr>
              <a:t>λ </a:t>
            </a:r>
            <a:r>
              <a:rPr lang="en-US" sz="2200" i="1" dirty="0">
                <a:solidFill>
                  <a:prstClr val="black"/>
                </a:solidFill>
                <a:latin typeface="Lato"/>
                <a:ea typeface="Lato Black" panose="020F0502020204030203" pitchFamily="34" charset="0"/>
                <a:cs typeface="Lato Black" panose="020F0502020204030203" pitchFamily="34" charset="0"/>
              </a:rPr>
              <a:t> </a:t>
            </a:r>
            <a:r>
              <a:rPr lang="en-US" sz="2200" dirty="0" smtClean="0">
                <a:solidFill>
                  <a:prstClr val="black"/>
                </a:solidFill>
                <a:latin typeface="Lato"/>
                <a:ea typeface="Lato Black" panose="020F0502020204030203" pitchFamily="34" charset="0"/>
                <a:cs typeface="Lato Black" panose="020F0502020204030203" pitchFamily="34" charset="0"/>
              </a:rPr>
              <a:t>and $ randomly chooses outputs of the proper length</a:t>
            </a:r>
            <a:endParaRPr lang="en-US" sz="2200" dirty="0">
              <a:solidFill>
                <a:prstClr val="black"/>
              </a:solidFill>
              <a:latin typeface="Lato"/>
              <a:ea typeface="Lato Black" panose="020F0502020204030203" pitchFamily="34" charset="0"/>
              <a:cs typeface="Lato Black" panose="020F0502020204030203" pitchFamily="34" charset="0"/>
            </a:endParaRPr>
          </a:p>
        </p:txBody>
      </p:sp>
      <p:grpSp>
        <p:nvGrpSpPr>
          <p:cNvPr id="5" name="Group 4"/>
          <p:cNvGrpSpPr/>
          <p:nvPr/>
        </p:nvGrpSpPr>
        <p:grpSpPr>
          <a:xfrm>
            <a:off x="6641228" y="1159257"/>
            <a:ext cx="4501098" cy="2307946"/>
            <a:chOff x="6192388" y="2897332"/>
            <a:chExt cx="4501098" cy="2307946"/>
          </a:xfrm>
        </p:grpSpPr>
        <p:cxnSp>
          <p:nvCxnSpPr>
            <p:cNvPr id="6" name="Straight Connector 5"/>
            <p:cNvCxnSpPr/>
            <p:nvPr/>
          </p:nvCxnSpPr>
          <p:spPr>
            <a:xfrm>
              <a:off x="8554888" y="2897332"/>
              <a:ext cx="0" cy="2307946"/>
            </a:xfrm>
            <a:prstGeom prst="line">
              <a:avLst/>
            </a:prstGeom>
            <a:ln>
              <a:solidFill>
                <a:schemeClr val="bg1">
                  <a:lumMod val="50000"/>
                </a:schemeClr>
              </a:solidFill>
              <a:prstDash val="dash"/>
            </a:ln>
          </p:spPr>
          <p:style>
            <a:lnRef idx="2">
              <a:schemeClr val="accent1"/>
            </a:lnRef>
            <a:fillRef idx="0">
              <a:schemeClr val="accent1"/>
            </a:fillRef>
            <a:effectRef idx="1">
              <a:schemeClr val="accent1"/>
            </a:effectRef>
            <a:fontRef idx="minor">
              <a:schemeClr val="tx1"/>
            </a:fontRef>
          </p:style>
        </p:cxn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8289" y="3376446"/>
              <a:ext cx="1473198" cy="1473198"/>
            </a:xfrm>
            <a:prstGeom prst="rect">
              <a:avLst/>
            </a:prstGeom>
          </p:spPr>
        </p:pic>
        <p:sp>
          <p:nvSpPr>
            <p:cNvPr id="8" name="TextBox 7"/>
            <p:cNvSpPr txBox="1"/>
            <p:nvPr/>
          </p:nvSpPr>
          <p:spPr>
            <a:xfrm>
              <a:off x="7264487" y="3310162"/>
              <a:ext cx="650179"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P, N</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9" name="Rectangle 8"/>
            <p:cNvSpPr/>
            <p:nvPr/>
          </p:nvSpPr>
          <p:spPr>
            <a:xfrm>
              <a:off x="9845288" y="3836864"/>
              <a:ext cx="848198" cy="497957"/>
            </a:xfrm>
            <a:prstGeom prst="rect">
              <a:avLst/>
            </a:prstGeom>
            <a:solidFill>
              <a:schemeClr val="accent6">
                <a:lumMod val="60000"/>
                <a:lumOff val="40000"/>
              </a:schemeClr>
            </a:solidFill>
            <a:ln>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i="1" dirty="0" smtClean="0">
                  <a:latin typeface="Lato Black"/>
                  <a:cs typeface="Lato Black"/>
                </a:rPr>
                <a:t>$</a:t>
              </a:r>
              <a:endParaRPr lang="en-US" sz="2400" i="1" baseline="-25000" dirty="0">
                <a:latin typeface="Lato Black"/>
                <a:cs typeface="Lato Black"/>
              </a:endParaRPr>
            </a:p>
          </p:txBody>
        </p:sp>
        <p:cxnSp>
          <p:nvCxnSpPr>
            <p:cNvPr id="10" name="Curved Connector 9"/>
            <p:cNvCxnSpPr/>
            <p:nvPr/>
          </p:nvCxnSpPr>
          <p:spPr>
            <a:xfrm rot="10800000" flipV="1">
              <a:off x="6840389" y="3652198"/>
              <a:ext cx="1160701" cy="211868"/>
            </a:xfrm>
            <a:prstGeom prst="curvedConnector2">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cxnSp>
          <p:nvCxnSpPr>
            <p:cNvPr id="11" name="Curved Connector 10"/>
            <p:cNvCxnSpPr/>
            <p:nvPr/>
          </p:nvCxnSpPr>
          <p:spPr>
            <a:xfrm rot="16200000" flipH="1">
              <a:off x="7298608" y="3903803"/>
              <a:ext cx="244262" cy="1160702"/>
            </a:xfrm>
            <a:prstGeom prst="curvedConnector2">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cxnSp>
          <p:nvCxnSpPr>
            <p:cNvPr id="12" name="Curved Connector 11"/>
            <p:cNvCxnSpPr>
              <a:endCxn id="9" idx="0"/>
            </p:cNvCxnSpPr>
            <p:nvPr/>
          </p:nvCxnSpPr>
          <p:spPr>
            <a:xfrm>
              <a:off x="9108689" y="3652196"/>
              <a:ext cx="1160698" cy="184668"/>
            </a:xfrm>
            <a:prstGeom prst="curvedConnector2">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cxnSp>
          <p:nvCxnSpPr>
            <p:cNvPr id="13" name="Curved Connector 12"/>
            <p:cNvCxnSpPr>
              <a:stCxn id="9" idx="2"/>
            </p:cNvCxnSpPr>
            <p:nvPr/>
          </p:nvCxnSpPr>
          <p:spPr>
            <a:xfrm rot="5400000">
              <a:off x="9592112" y="3910046"/>
              <a:ext cx="252500" cy="1102051"/>
            </a:xfrm>
            <a:prstGeom prst="curvedConnector2">
              <a:avLst/>
            </a:prstGeom>
            <a:ln w="31750">
              <a:solidFill>
                <a:schemeClr val="tx1">
                  <a:lumMod val="50000"/>
                  <a:lumOff val="50000"/>
                </a:schemeClr>
              </a:solidFill>
              <a:tailEnd type="triangle" w="med" len="lg"/>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9291487" y="3310162"/>
              <a:ext cx="640222"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P, N</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15" name="TextBox 14"/>
            <p:cNvSpPr txBox="1"/>
            <p:nvPr/>
          </p:nvSpPr>
          <p:spPr>
            <a:xfrm>
              <a:off x="7482420" y="4610283"/>
              <a:ext cx="432246"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C</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16" name="TextBox 15"/>
            <p:cNvSpPr txBox="1"/>
            <p:nvPr/>
          </p:nvSpPr>
          <p:spPr>
            <a:xfrm>
              <a:off x="9291487" y="4610283"/>
              <a:ext cx="432246"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C</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17" name="Rectangle 16"/>
            <p:cNvSpPr/>
            <p:nvPr/>
          </p:nvSpPr>
          <p:spPr>
            <a:xfrm>
              <a:off x="6192388" y="3844234"/>
              <a:ext cx="1072099" cy="537620"/>
            </a:xfrm>
            <a:prstGeom prst="rect">
              <a:avLst/>
            </a:prstGeom>
            <a:solidFill>
              <a:schemeClr val="accent4">
                <a:lumMod val="60000"/>
                <a:lumOff val="40000"/>
              </a:schemeClr>
            </a:solidFill>
            <a:ln>
              <a:solidFill>
                <a:schemeClr val="accent4">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smtClean="0">
                  <a:latin typeface="Lato Black"/>
                  <a:cs typeface="Lato Black"/>
                </a:rPr>
                <a:t>Enc</a:t>
              </a:r>
              <a:endParaRPr lang="en-US" sz="2400" i="1" baseline="-25000" dirty="0">
                <a:latin typeface="Lato Black"/>
                <a:cs typeface="Lato Black"/>
              </a:endParaRPr>
            </a:p>
          </p:txBody>
        </p:sp>
      </p:grpSp>
      <p:sp>
        <p:nvSpPr>
          <p:cNvPr id="18" name="TextBox 17"/>
          <p:cNvSpPr txBox="1"/>
          <p:nvPr/>
        </p:nvSpPr>
        <p:spPr>
          <a:xfrm>
            <a:off x="6727440" y="4898842"/>
            <a:ext cx="832689" cy="461665"/>
          </a:xfrm>
          <a:prstGeom prst="rect">
            <a:avLst/>
          </a:prstGeom>
          <a:noFill/>
        </p:spPr>
        <p:txBody>
          <a:bodyPr wrap="square" rtlCol="0">
            <a:spAutoFit/>
          </a:bodyPr>
          <a:lstStyle/>
          <a:p>
            <a:r>
              <a:rPr lang="en-US" sz="2400" dirty="0" smtClean="0">
                <a:ea typeface="Lato Regular" panose="020F0502020204030203" pitchFamily="34" charset="0"/>
                <a:cs typeface="Lato Regular" panose="020F0502020204030203" pitchFamily="34" charset="0"/>
              </a:rPr>
              <a:t>Enc</a:t>
            </a:r>
            <a:r>
              <a:rPr lang="en-US" sz="2400" i="1" baseline="-25000" dirty="0" smtClean="0">
                <a:ea typeface="Lato Regular" panose="020F0502020204030203" pitchFamily="34" charset="0"/>
                <a:cs typeface="Lato Regular" panose="020F0502020204030203" pitchFamily="34" charset="0"/>
              </a:rPr>
              <a:t>K</a:t>
            </a:r>
            <a:endParaRPr lang="en-US" sz="2400" dirty="0"/>
          </a:p>
        </p:txBody>
      </p:sp>
      <p:sp>
        <p:nvSpPr>
          <p:cNvPr id="19" name="TextBox 18"/>
          <p:cNvSpPr txBox="1"/>
          <p:nvPr/>
        </p:nvSpPr>
        <p:spPr>
          <a:xfrm>
            <a:off x="8826010" y="4898842"/>
            <a:ext cx="440455" cy="461665"/>
          </a:xfrm>
          <a:prstGeom prst="rect">
            <a:avLst/>
          </a:prstGeom>
          <a:noFill/>
        </p:spPr>
        <p:txBody>
          <a:bodyPr wrap="square" rtlCol="0">
            <a:spAutoFit/>
          </a:bodyPr>
          <a:lstStyle/>
          <a:p>
            <a:r>
              <a:rPr lang="en-US" sz="2400" i="1" dirty="0" smtClean="0"/>
              <a:t>$</a:t>
            </a:r>
            <a:endParaRPr lang="en-US" sz="2400" dirty="0"/>
          </a:p>
        </p:txBody>
      </p:sp>
      <p:cxnSp>
        <p:nvCxnSpPr>
          <p:cNvPr id="21" name="Curved Connector 20"/>
          <p:cNvCxnSpPr>
            <a:endCxn id="22" idx="1"/>
          </p:cNvCxnSpPr>
          <p:nvPr/>
        </p:nvCxnSpPr>
        <p:spPr>
          <a:xfrm>
            <a:off x="9290957" y="3037155"/>
            <a:ext cx="415231" cy="401540"/>
          </a:xfrm>
          <a:prstGeom prst="curvedConnector3">
            <a:avLst>
              <a:gd name="adj1" fmla="val 50000"/>
            </a:avLst>
          </a:prstGeom>
          <a:ln w="31750">
            <a:solidFill>
              <a:schemeClr val="accent2"/>
            </a:solidFill>
            <a:tailEnd type="triangle" w="med" len="lg"/>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9706188" y="3207862"/>
            <a:ext cx="788999" cy="461665"/>
          </a:xfrm>
          <a:prstGeom prst="rect">
            <a:avLst/>
          </a:prstGeom>
          <a:noFill/>
        </p:spPr>
        <p:txBody>
          <a:bodyPr wrap="none" rtlCol="0">
            <a:spAutoFit/>
          </a:bodyPr>
          <a:lstStyle/>
          <a:p>
            <a:r>
              <a:rPr lang="en-US" sz="2400" dirty="0" smtClean="0">
                <a:solidFill>
                  <a:schemeClr val="accent2"/>
                </a:solidFill>
              </a:rPr>
              <a:t>bit </a:t>
            </a:r>
            <a:r>
              <a:rPr lang="en-US" sz="2400" i="1"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b</a:t>
            </a:r>
            <a:endParaRPr lang="en-US" sz="2400" i="1"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Tree>
    <p:extLst>
      <p:ext uri="{BB962C8B-B14F-4D97-AF65-F5344CB8AC3E}">
        <p14:creationId xmlns:p14="http://schemas.microsoft.com/office/powerpoint/2010/main" val="863794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to">
      <a:majorFont>
        <a:latin typeface="Lato Heavy"/>
        <a:ea typeface=""/>
        <a:cs typeface=""/>
      </a:majorFont>
      <a:minorFont>
        <a:latin typeface="Lat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10892</TotalTime>
  <Words>1885</Words>
  <Application>Microsoft Office PowerPoint</Application>
  <PresentationFormat>Widescreen</PresentationFormat>
  <Paragraphs>477</Paragraphs>
  <Slides>28</Slides>
  <Notes>18</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28</vt:i4>
      </vt:variant>
    </vt:vector>
  </HeadingPairs>
  <TitlesOfParts>
    <vt:vector size="40" baseType="lpstr">
      <vt:lpstr>Arial</vt:lpstr>
      <vt:lpstr>Calibri</vt:lpstr>
      <vt:lpstr>Cambria Math</vt:lpstr>
      <vt:lpstr>Lato</vt:lpstr>
      <vt:lpstr>Lato Black</vt:lpstr>
      <vt:lpstr>Lato Heavy</vt:lpstr>
      <vt:lpstr>Lato Light</vt:lpstr>
      <vt:lpstr>Lato Medium</vt:lpstr>
      <vt:lpstr>Lato Regular</vt:lpstr>
      <vt:lpstr>Lato Semibold</vt:lpstr>
      <vt:lpstr>Wingdings</vt:lpstr>
      <vt:lpstr>Office Theme</vt:lpstr>
      <vt:lpstr>Lecture 4: Practice-oriented provable cryptography</vt:lpstr>
      <vt:lpstr>Cryptographic method</vt:lpstr>
      <vt:lpstr>Auguste Kerckhoffs’ principles</vt:lpstr>
      <vt:lpstr>A new type of pseudorandomness</vt:lpstr>
      <vt:lpstr>More formalism, fewer pictures</vt:lpstr>
      <vt:lpstr>Formalizing a block cipher</vt:lpstr>
      <vt:lpstr>Formalizing a block cipher</vt:lpstr>
      <vt:lpstr>Formalizing a block cipher</vt:lpstr>
      <vt:lpstr>Formalizing a symmetric key encryption scheme</vt:lpstr>
      <vt:lpstr>Recall: Counter (CTR) mode</vt:lpstr>
      <vt:lpstr>Formalizing the reduction</vt:lpstr>
      <vt:lpstr>Formalizing the reduction: the contrapositive</vt:lpstr>
      <vt:lpstr>Visualizing the reduction</vt:lpstr>
      <vt:lpstr>How ABC operates</vt:lpstr>
      <vt:lpstr>Why this reduction works</vt:lpstr>
      <vt:lpstr>CTR mode with Π ⇒ one time pad</vt:lpstr>
      <vt:lpstr>Our final result</vt:lpstr>
      <vt:lpstr>CTR mode ⇒ Confidential communication</vt:lpstr>
      <vt:lpstr>Confidential communication on the Internet?</vt:lpstr>
      <vt:lpstr>Let’s take a look!</vt:lpstr>
      <vt:lpstr>Returning to counter mode</vt:lpstr>
      <vt:lpstr>Birthday bound, explained</vt:lpstr>
      <vt:lpstr>Birthday paradox, pictured</vt:lpstr>
      <vt:lpstr>Birthday bound affects other aspects of protected comms</vt:lpstr>
      <vt:lpstr>Overview: Message authenticity</vt:lpstr>
      <vt:lpstr>Overview: Authenticated encryption</vt:lpstr>
      <vt:lpstr>Overview: Collision-resistant hash functions</vt:lpstr>
      <vt:lpstr>Our roadmap for Part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Mayank Varia</dc:creator>
  <cp:lastModifiedBy>Mayank Varia</cp:lastModifiedBy>
  <cp:revision>634</cp:revision>
  <dcterms:created xsi:type="dcterms:W3CDTF">2015-04-11T12:26:38Z</dcterms:created>
  <dcterms:modified xsi:type="dcterms:W3CDTF">2017-02-01T19:15:21Z</dcterms:modified>
</cp:coreProperties>
</file>