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373" r:id="rId2"/>
    <p:sldId id="493" r:id="rId3"/>
    <p:sldId id="501" r:id="rId4"/>
    <p:sldId id="502" r:id="rId5"/>
    <p:sldId id="487" r:id="rId6"/>
    <p:sldId id="460" r:id="rId7"/>
    <p:sldId id="461" r:id="rId8"/>
    <p:sldId id="488" r:id="rId9"/>
    <p:sldId id="463" r:id="rId10"/>
    <p:sldId id="464" r:id="rId11"/>
    <p:sldId id="465" r:id="rId12"/>
    <p:sldId id="467" r:id="rId13"/>
    <p:sldId id="471" r:id="rId14"/>
    <p:sldId id="470" r:id="rId15"/>
    <p:sldId id="472" r:id="rId16"/>
    <p:sldId id="469" r:id="rId17"/>
    <p:sldId id="473" r:id="rId18"/>
    <p:sldId id="468" r:id="rId19"/>
    <p:sldId id="474" r:id="rId20"/>
    <p:sldId id="475" r:id="rId21"/>
    <p:sldId id="476" r:id="rId22"/>
    <p:sldId id="457" r:id="rId23"/>
    <p:sldId id="477" r:id="rId24"/>
    <p:sldId id="478" r:id="rId25"/>
    <p:sldId id="489" r:id="rId26"/>
    <p:sldId id="458" r:id="rId27"/>
    <p:sldId id="479" r:id="rId28"/>
    <p:sldId id="480" r:id="rId29"/>
    <p:sldId id="481" r:id="rId30"/>
    <p:sldId id="482" r:id="rId31"/>
    <p:sldId id="483" r:id="rId32"/>
    <p:sldId id="484" r:id="rId33"/>
    <p:sldId id="485" r:id="rId34"/>
    <p:sldId id="448" r:id="rId35"/>
    <p:sldId id="447" r:id="rId36"/>
    <p:sldId id="453" r:id="rId37"/>
    <p:sldId id="455" r:id="rId38"/>
    <p:sldId id="454" r:id="rId39"/>
    <p:sldId id="456" r:id="rId40"/>
    <p:sldId id="449" r:id="rId41"/>
    <p:sldId id="491" r:id="rId42"/>
    <p:sldId id="486" r:id="rId43"/>
    <p:sldId id="492"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DADADA"/>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1" autoAdjust="0"/>
    <p:restoredTop sz="79829" autoAdjust="0"/>
  </p:normalViewPr>
  <p:slideViewPr>
    <p:cSldViewPr snapToGrid="0" snapToObjects="1">
      <p:cViewPr varScale="1">
        <p:scale>
          <a:sx n="75" d="100"/>
          <a:sy n="75" d="100"/>
        </p:scale>
        <p:origin x="716" y="60"/>
      </p:cViewPr>
      <p:guideLst>
        <p:guide orient="horz" pos="2160"/>
        <p:guide pos="3840"/>
      </p:guideLst>
    </p:cSldViewPr>
  </p:slideViewPr>
  <p:notesTextViewPr>
    <p:cViewPr>
      <p:scale>
        <a:sx n="100" d="100"/>
        <a:sy n="100" d="100"/>
      </p:scale>
      <p:origin x="0" y="0"/>
    </p:cViewPr>
  </p:notesTextViewPr>
  <p:sorterViewPr>
    <p:cViewPr>
      <p:scale>
        <a:sx n="227" d="100"/>
        <a:sy n="227" d="100"/>
      </p:scale>
      <p:origin x="0" y="0"/>
    </p:cViewPr>
  </p:sorterViewPr>
  <p:notesViewPr>
    <p:cSldViewPr snapToGrid="0" snapToObjects="1">
      <p:cViewPr varScale="1">
        <p:scale>
          <a:sx n="72" d="100"/>
          <a:sy n="72" d="100"/>
        </p:scale>
        <p:origin x="2724"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43F56-CCEC-8C40-89E6-775CE190EC87}" type="datetimeFigureOut">
              <a:rPr lang="en-US" smtClean="0"/>
              <a:t>2/7/2017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79C69-7037-BE4C-9719-0C264A566437}" type="slidenum">
              <a:rPr lang="en-US" smtClean="0"/>
              <a:t>‹#›</a:t>
            </a:fld>
            <a:endParaRPr lang="en-US"/>
          </a:p>
        </p:txBody>
      </p:sp>
    </p:spTree>
    <p:extLst>
      <p:ext uri="{BB962C8B-B14F-4D97-AF65-F5344CB8AC3E}">
        <p14:creationId xmlns:p14="http://schemas.microsoft.com/office/powerpoint/2010/main" val="3599680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5</a:t>
            </a:fld>
            <a:endParaRPr lang="en-US"/>
          </a:p>
        </p:txBody>
      </p:sp>
    </p:spTree>
    <p:extLst>
      <p:ext uri="{BB962C8B-B14F-4D97-AF65-F5344CB8AC3E}">
        <p14:creationId xmlns:p14="http://schemas.microsoft.com/office/powerpoint/2010/main" val="2581127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31</a:t>
            </a:fld>
            <a:endParaRPr lang="en-US"/>
          </a:p>
        </p:txBody>
      </p:sp>
    </p:spTree>
    <p:extLst>
      <p:ext uri="{BB962C8B-B14F-4D97-AF65-F5344CB8AC3E}">
        <p14:creationId xmlns:p14="http://schemas.microsoft.com/office/powerpoint/2010/main" val="4065419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encryption</a:t>
            </a:r>
            <a:r>
              <a:rPr lang="en-US" baseline="0" dirty="0" smtClean="0"/>
              <a:t> CBC mode similarly suffers from lack of parallelizability. Thus, CTR mode is both faster </a:t>
            </a:r>
            <a:r>
              <a:rPr lang="en-US" i="1" baseline="0" dirty="0" smtClean="0"/>
              <a:t>and</a:t>
            </a:r>
            <a:r>
              <a:rPr lang="en-US" i="0" baseline="0" dirty="0" smtClean="0"/>
              <a:t> stronger than CBC.</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33</a:t>
            </a:fld>
            <a:endParaRPr lang="en-US"/>
          </a:p>
        </p:txBody>
      </p:sp>
    </p:spTree>
    <p:extLst>
      <p:ext uri="{BB962C8B-B14F-4D97-AF65-F5344CB8AC3E}">
        <p14:creationId xmlns:p14="http://schemas.microsoft.com/office/powerpoint/2010/main" val="1660588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is taken from page 464</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35</a:t>
            </a:fld>
            <a:endParaRPr lang="en-US"/>
          </a:p>
        </p:txBody>
      </p:sp>
    </p:spTree>
    <p:extLst>
      <p:ext uri="{BB962C8B-B14F-4D97-AF65-F5344CB8AC3E}">
        <p14:creationId xmlns:p14="http://schemas.microsoft.com/office/powerpoint/2010/main" val="44395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 paper title</a:t>
            </a:r>
          </a:p>
          <a:p>
            <a:r>
              <a:rPr lang="en-US" sz="1200" kern="1200" dirty="0" smtClean="0">
                <a:solidFill>
                  <a:schemeClr val="tx1"/>
                </a:solidFill>
                <a:effectLst/>
                <a:latin typeface="+mn-lt"/>
                <a:ea typeface="+mn-ea"/>
                <a:cs typeface="+mn-cs"/>
              </a:rPr>
              <a:t>Random oracles are practical: a paradigm for designing efficient protocols</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41</a:t>
            </a:fld>
            <a:endParaRPr lang="en-US"/>
          </a:p>
        </p:txBody>
      </p:sp>
    </p:spTree>
    <p:extLst>
      <p:ext uri="{BB962C8B-B14F-4D97-AF65-F5344CB8AC3E}">
        <p14:creationId xmlns:p14="http://schemas.microsoft.com/office/powerpoint/2010/main" val="2655615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43</a:t>
            </a:fld>
            <a:endParaRPr lang="en-US"/>
          </a:p>
        </p:txBody>
      </p:sp>
    </p:spTree>
    <p:extLst>
      <p:ext uri="{BB962C8B-B14F-4D97-AF65-F5344CB8AC3E}">
        <p14:creationId xmlns:p14="http://schemas.microsoft.com/office/powerpoint/2010/main" val="983544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goal: </a:t>
            </a:r>
            <a:r>
              <a:rPr lang="en-US" sz="1200" kern="1200" dirty="0" smtClean="0">
                <a:solidFill>
                  <a:schemeClr val="tx1"/>
                </a:solidFill>
                <a:effectLst/>
                <a:latin typeface="+mn-lt"/>
                <a:ea typeface="+mn-ea"/>
                <a:cs typeface="+mn-cs"/>
              </a:rPr>
              <a:t>determine how Bob can authenticate that he's really receiving messages from Alice, not an </a:t>
            </a:r>
            <a:r>
              <a:rPr lang="en-US" sz="1200" b="1" i="1" kern="1200" dirty="0" smtClean="0">
                <a:solidFill>
                  <a:schemeClr val="tx1"/>
                </a:solidFill>
                <a:effectLst/>
                <a:latin typeface="+mn-lt"/>
                <a:ea typeface="+mn-ea"/>
                <a:cs typeface="+mn-cs"/>
              </a:rPr>
              <a:t>active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adversary Mallory</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6</a:t>
            </a:fld>
            <a:endParaRPr lang="en-US"/>
          </a:p>
        </p:txBody>
      </p:sp>
    </p:spTree>
    <p:extLst>
      <p:ext uri="{BB962C8B-B14F-4D97-AF65-F5344CB8AC3E}">
        <p14:creationId xmlns:p14="http://schemas.microsoft.com/office/powerpoint/2010/main" val="125351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cannot reduce EU-CMA to a</a:t>
            </a:r>
            <a:r>
              <a:rPr lang="en-US" baseline="0" dirty="0" smtClean="0"/>
              <a:t> </a:t>
            </a:r>
            <a:r>
              <a:rPr lang="en-US" dirty="0" smtClean="0"/>
              <a:t>game of an indistinguishability</a:t>
            </a:r>
            <a:r>
              <a:rPr lang="en-US" baseline="0" dirty="0" smtClean="0"/>
              <a:t> style like the encryption ones were</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9</a:t>
            </a:fld>
            <a:endParaRPr lang="en-US"/>
          </a:p>
        </p:txBody>
      </p:sp>
    </p:spTree>
    <p:extLst>
      <p:ext uri="{BB962C8B-B14F-4D97-AF65-F5344CB8AC3E}">
        <p14:creationId xmlns:p14="http://schemas.microsoft.com/office/powerpoint/2010/main" val="993805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10</a:t>
            </a:fld>
            <a:endParaRPr lang="en-US"/>
          </a:p>
        </p:txBody>
      </p:sp>
    </p:spTree>
    <p:extLst>
      <p:ext uri="{BB962C8B-B14F-4D97-AF65-F5344CB8AC3E}">
        <p14:creationId xmlns:p14="http://schemas.microsoft.com/office/powerpoint/2010/main" val="741569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20</a:t>
            </a:fld>
            <a:endParaRPr lang="en-US"/>
          </a:p>
        </p:txBody>
      </p:sp>
    </p:spTree>
    <p:extLst>
      <p:ext uri="{BB962C8B-B14F-4D97-AF65-F5344CB8AC3E}">
        <p14:creationId xmlns:p14="http://schemas.microsoft.com/office/powerpoint/2010/main" val="178073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21</a:t>
            </a:fld>
            <a:endParaRPr lang="en-US"/>
          </a:p>
        </p:txBody>
      </p:sp>
    </p:spTree>
    <p:extLst>
      <p:ext uri="{BB962C8B-B14F-4D97-AF65-F5344CB8AC3E}">
        <p14:creationId xmlns:p14="http://schemas.microsoft.com/office/powerpoint/2010/main" val="36630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these changes crucial? This is a homework question.</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22</a:t>
            </a:fld>
            <a:endParaRPr lang="en-US"/>
          </a:p>
        </p:txBody>
      </p:sp>
    </p:spTree>
    <p:extLst>
      <p:ext uri="{BB962C8B-B14F-4D97-AF65-F5344CB8AC3E}">
        <p14:creationId xmlns:p14="http://schemas.microsoft.com/office/powerpoint/2010/main" val="388741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these changes crucial? This is a homework question.</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23</a:t>
            </a:fld>
            <a:endParaRPr lang="en-US"/>
          </a:p>
        </p:txBody>
      </p:sp>
    </p:spTree>
    <p:extLst>
      <p:ext uri="{BB962C8B-B14F-4D97-AF65-F5344CB8AC3E}">
        <p14:creationId xmlns:p14="http://schemas.microsoft.com/office/powerpoint/2010/main" val="1009786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24</a:t>
            </a:fld>
            <a:endParaRPr lang="en-US"/>
          </a:p>
        </p:txBody>
      </p:sp>
    </p:spTree>
    <p:extLst>
      <p:ext uri="{BB962C8B-B14F-4D97-AF65-F5344CB8AC3E}">
        <p14:creationId xmlns:p14="http://schemas.microsoft.com/office/powerpoint/2010/main" val="1280618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80250"/>
            <a:ext cx="10363200" cy="1470025"/>
          </a:xfrm>
        </p:spPr>
        <p:txBody>
          <a:bodyPr>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161976"/>
            <a:ext cx="8534400" cy="1752600"/>
          </a:xfrm>
        </p:spPr>
        <p:txBody>
          <a:bodyPr>
            <a:normAutofit/>
          </a:bodyPr>
          <a:lstStyle>
            <a:lvl1pPr marL="0" indent="0" algn="ctr">
              <a:buNone/>
              <a:defRPr sz="2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5686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102109"/>
            <a:ext cx="10972800" cy="5258631"/>
          </a:xfrm>
        </p:spPr>
        <p:txBody>
          <a:bodyPr/>
          <a:lstStyle>
            <a:lvl1pPr>
              <a:defRPr>
                <a:latin typeface="Lato Semibold" panose="020F0502020204030203" pitchFamily="34" charset="0"/>
                <a:ea typeface="Lato Semibold" panose="020F0502020204030203" pitchFamily="34" charset="0"/>
                <a:cs typeface="Lato Semibold" panose="020F0502020204030203" pitchFamily="34" charset="0"/>
              </a:defRPr>
            </a:lvl1pPr>
            <a:lvl2pPr>
              <a:defRPr>
                <a:latin typeface="+mn-lt"/>
                <a:ea typeface="Lato Regular" panose="020F0502020204030203" pitchFamily="34" charset="0"/>
                <a:cs typeface="Lato Regular" panose="020F0502020204030203" pitchFamily="34" charset="0"/>
              </a:defRPr>
            </a:lvl2pPr>
            <a:lvl3pPr>
              <a:defRPr>
                <a:latin typeface="+mn-lt"/>
                <a:ea typeface="Lato Regular" panose="020F0502020204030203" pitchFamily="34" charset="0"/>
                <a:cs typeface="Lato Regular" panose="020F0502020204030203" pitchFamily="34" charset="0"/>
              </a:defRPr>
            </a:lvl3pPr>
            <a:lvl4pPr>
              <a:defRPr>
                <a:latin typeface="+mn-lt"/>
                <a:ea typeface="Lato Regular" panose="020F0502020204030203" pitchFamily="34" charset="0"/>
                <a:cs typeface="Lato Regular" panose="020F0502020204030203" pitchFamily="34" charset="0"/>
              </a:defRPr>
            </a:lvl4pPr>
            <a:lvl5pPr>
              <a:defRPr>
                <a:latin typeface="+mn-lt"/>
                <a:ea typeface="Lato Regular" panose="020F0502020204030203" pitchFamily="34" charset="0"/>
                <a:cs typeface="Lato Regular" panose="020F05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426708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633077"/>
            <a:ext cx="103632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1132890"/>
            <a:ext cx="10363200" cy="1500187"/>
          </a:xfrm>
        </p:spPr>
        <p:txBody>
          <a:bodyPr anchor="b">
            <a:normAutofit/>
          </a:bodyPr>
          <a:lstStyle>
            <a:lvl1pPr marL="0" indent="0">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968368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252626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02108"/>
            <a:ext cx="5386917"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871"/>
            <a:ext cx="5386917"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102108"/>
            <a:ext cx="5389033"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871"/>
            <a:ext cx="5389033"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124861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302280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493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6948"/>
            <a:ext cx="10972800" cy="5458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02109"/>
            <a:ext cx="10972800" cy="52586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Oval 4"/>
          <p:cNvSpPr/>
          <p:nvPr userDrawn="1"/>
        </p:nvSpPr>
        <p:spPr>
          <a:xfrm>
            <a:off x="11700163" y="212338"/>
            <a:ext cx="365760" cy="36576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b="0" i="0" smtClean="0">
                <a:solidFill>
                  <a:schemeClr val="tx1">
                    <a:lumMod val="75000"/>
                    <a:lumOff val="25000"/>
                  </a:schemeClr>
                </a:solidFill>
                <a:latin typeface="Lato Light"/>
                <a:cs typeface="Lato Light"/>
              </a:rPr>
              <a:pPr/>
              <a:t>‹#›</a:t>
            </a:fld>
            <a:endParaRPr lang="en-US" sz="1800" b="0" i="0" dirty="0">
              <a:solidFill>
                <a:schemeClr val="tx1">
                  <a:lumMod val="75000"/>
                  <a:lumOff val="25000"/>
                </a:schemeClr>
              </a:solidFill>
              <a:latin typeface="Lato Light"/>
              <a:cs typeface="Lato Light"/>
            </a:endParaRPr>
          </a:p>
        </p:txBody>
      </p:sp>
    </p:spTree>
    <p:extLst>
      <p:ext uri="{BB962C8B-B14F-4D97-AF65-F5344CB8AC3E}">
        <p14:creationId xmlns:p14="http://schemas.microsoft.com/office/powerpoint/2010/main" val="785362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l" defTabSz="457200" rtl="0" eaLnBrk="1" latinLnBrk="0" hangingPunct="1">
        <a:spcBef>
          <a:spcPct val="0"/>
        </a:spcBef>
        <a:buNone/>
        <a:defRPr sz="3200" b="0" i="0" kern="1200">
          <a:solidFill>
            <a:schemeClr val="tx1"/>
          </a:solidFill>
          <a:latin typeface="Lato Heavy"/>
          <a:ea typeface="+mj-ea"/>
          <a:cs typeface="Lato Heavy"/>
        </a:defRPr>
      </a:lvl1pPr>
    </p:titleStyle>
    <p:body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85000"/>
                    <a:lumOff val="15000"/>
                  </a:schemeClr>
                </a:solidFill>
              </a:rPr>
              <a:t>Lecture </a:t>
            </a:r>
            <a:r>
              <a:rPr lang="en-US" dirty="0" smtClean="0">
                <a:solidFill>
                  <a:schemeClr val="tx1">
                    <a:lumMod val="85000"/>
                    <a:lumOff val="15000"/>
                  </a:schemeClr>
                </a:solidFill>
              </a:rPr>
              <a:t>5: Message authenticity</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Announcements</a:t>
            </a:r>
          </a:p>
          <a:p>
            <a:r>
              <a:rPr lang="en-US" sz="2800" dirty="0"/>
              <a:t>Problem Set 2 posted, due </a:t>
            </a:r>
            <a:r>
              <a:rPr lang="en-US" sz="2800" dirty="0" smtClean="0"/>
              <a:t>Thursday </a:t>
            </a:r>
            <a:r>
              <a:rPr lang="en-US" sz="2800" dirty="0"/>
              <a:t>2/16 at 9pm</a:t>
            </a:r>
          </a:p>
          <a:p>
            <a:r>
              <a:rPr lang="en-US" sz="2800" dirty="0"/>
              <a:t>Week 3 reading: </a:t>
            </a:r>
            <a:r>
              <a:rPr lang="en-US" sz="2800" i="1" dirty="0"/>
              <a:t>The Random Oracle Methodology, Revisited</a:t>
            </a:r>
            <a:endParaRPr lang="en-US" sz="2800" dirty="0"/>
          </a:p>
          <a:p>
            <a:pPr lvl="1"/>
            <a:r>
              <a:rPr lang="en-US" sz="2400" dirty="0"/>
              <a:t>Read Sections 1 and 6</a:t>
            </a:r>
          </a:p>
          <a:p>
            <a:pPr lvl="1"/>
            <a:r>
              <a:rPr lang="en-US" sz="2400" dirty="0"/>
              <a:t>Skim Section 4</a:t>
            </a:r>
          </a:p>
          <a:p>
            <a:pPr lvl="1"/>
            <a:r>
              <a:rPr lang="en-US" sz="2400" dirty="0"/>
              <a:t>Skip the rest</a:t>
            </a:r>
          </a:p>
          <a:p>
            <a:r>
              <a:rPr lang="en-US" sz="2800" dirty="0" smtClean="0"/>
              <a:t>Office hours on Tuesday, Feb 14 shifted: now 10am to noon</a:t>
            </a:r>
          </a:p>
          <a:p>
            <a:r>
              <a:rPr lang="en-US" sz="2800" dirty="0" smtClean="0"/>
              <a:t>PSA: secure multi-party computation workshop on Thurs at 5pm</a:t>
            </a:r>
          </a:p>
        </p:txBody>
      </p:sp>
    </p:spTree>
    <p:extLst>
      <p:ext uri="{BB962C8B-B14F-4D97-AF65-F5344CB8AC3E}">
        <p14:creationId xmlns:p14="http://schemas.microsoft.com/office/powerpoint/2010/main" val="1684743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primitive: Message authentication code</a:t>
            </a:r>
          </a:p>
        </p:txBody>
      </p:sp>
      <p:sp>
        <p:nvSpPr>
          <p:cNvPr id="3" name="Text Placeholder 2"/>
          <p:cNvSpPr>
            <a:spLocks noGrp="1"/>
          </p:cNvSpPr>
          <p:nvPr>
            <p:ph type="body" idx="1"/>
          </p:nvPr>
        </p:nvSpPr>
        <p:spPr/>
        <p:txBody>
          <a:bodyPr/>
          <a:lstStyle/>
          <a:p>
            <a:r>
              <a:rPr lang="en-US" dirty="0" smtClean="0"/>
              <a:t>Formal security definition: EU-CMA</a:t>
            </a:r>
            <a:endParaRPr lang="en-US" dirty="0"/>
          </a:p>
        </p:txBody>
      </p:sp>
      <p:sp>
        <p:nvSpPr>
          <p:cNvPr id="4" name="Content Placeholder 3"/>
          <p:cNvSpPr>
            <a:spLocks noGrp="1"/>
          </p:cNvSpPr>
          <p:nvPr>
            <p:ph sz="half" idx="2"/>
          </p:nvPr>
        </p:nvSpPr>
        <p:spPr/>
        <p:txBody>
          <a:bodyPr>
            <a:normAutofit/>
          </a:bodyPr>
          <a:lstStyle/>
          <a:p>
            <a:pPr marL="0" lvl="0" indent="0">
              <a:buNone/>
            </a:pPr>
            <a:r>
              <a:rPr lang="en-US" sz="2200" dirty="0" smtClean="0">
                <a:latin typeface="+mn-lt"/>
              </a:rPr>
              <a:t>MAC has </a:t>
            </a:r>
            <a:r>
              <a:rPr lang="en-US" sz="2200" dirty="0" smtClean="0">
                <a:solidFill>
                  <a:srgbClr val="4F81BD"/>
                </a:solidFill>
                <a:latin typeface="Lato Heavy"/>
              </a:rPr>
              <a:t>(</a:t>
            </a:r>
            <a:r>
              <a:rPr lang="en-US" sz="2200" i="1" dirty="0" smtClean="0">
                <a:solidFill>
                  <a:srgbClr val="4F81BD"/>
                </a:solidFill>
                <a:latin typeface="Lato Heavy"/>
              </a:rPr>
              <a:t>q</a:t>
            </a:r>
            <a:r>
              <a:rPr lang="en-US" sz="2200" dirty="0" smtClean="0">
                <a:solidFill>
                  <a:srgbClr val="4F81BD"/>
                </a:solidFill>
                <a:latin typeface="Lato Heavy"/>
              </a:rPr>
              <a:t>, </a:t>
            </a:r>
            <a:r>
              <a:rPr lang="en-US" sz="2200" i="1" dirty="0" smtClean="0">
                <a:solidFill>
                  <a:srgbClr val="4F81BD"/>
                </a:solidFill>
                <a:latin typeface="Lato Heavy"/>
              </a:rPr>
              <a:t>t</a:t>
            </a:r>
            <a:r>
              <a:rPr lang="en-US" sz="2200" dirty="0" smtClean="0">
                <a:solidFill>
                  <a:srgbClr val="4F81BD"/>
                </a:solidFill>
                <a:latin typeface="Lato Heavy"/>
              </a:rPr>
              <a:t>, </a:t>
            </a:r>
            <a:r>
              <a:rPr lang="el-GR" sz="2200" i="1" dirty="0">
                <a:solidFill>
                  <a:srgbClr val="4F81BD"/>
                </a:solidFill>
                <a:latin typeface="Lato Heavy"/>
              </a:rPr>
              <a:t>ε</a:t>
            </a:r>
            <a:r>
              <a:rPr lang="en-US" sz="2200" dirty="0" smtClean="0">
                <a:solidFill>
                  <a:srgbClr val="4F81BD"/>
                </a:solidFill>
                <a:latin typeface="Lato Heavy"/>
              </a:rPr>
              <a:t>)-</a:t>
            </a:r>
            <a:r>
              <a:rPr lang="en-US" sz="2200" i="1" dirty="0" smtClean="0">
                <a:solidFill>
                  <a:srgbClr val="4F81BD"/>
                </a:solidFill>
                <a:latin typeface="Lato Heavy"/>
              </a:rPr>
              <a:t>existential </a:t>
            </a:r>
            <a:r>
              <a:rPr lang="en-US" sz="2200" i="1" dirty="0" err="1" smtClean="0">
                <a:solidFill>
                  <a:srgbClr val="4F81BD"/>
                </a:solidFill>
                <a:latin typeface="Lato Heavy"/>
              </a:rPr>
              <a:t>unforgeability</a:t>
            </a:r>
            <a:r>
              <a:rPr lang="en-US" sz="2200" i="1" dirty="0" smtClean="0">
                <a:solidFill>
                  <a:srgbClr val="4F81BD"/>
                </a:solidFill>
                <a:latin typeface="Lato Heavy"/>
              </a:rPr>
              <a:t> against a chosen message attack</a:t>
            </a:r>
            <a:r>
              <a:rPr lang="en-US" sz="2200" dirty="0" smtClean="0">
                <a:latin typeface="+mn-lt"/>
              </a:rPr>
              <a:t> if all adversaries that make </a:t>
            </a:r>
            <a:r>
              <a:rPr lang="en-US" sz="2200" dirty="0" smtClean="0">
                <a:solidFill>
                  <a:prstClr val="black"/>
                </a:solidFill>
                <a:latin typeface="Lato"/>
              </a:rPr>
              <a:t>≤ </a:t>
            </a:r>
            <a:r>
              <a:rPr lang="en-US" sz="2200" i="1" dirty="0" smtClean="0">
                <a:solidFill>
                  <a:prstClr val="black"/>
                </a:solidFill>
                <a:latin typeface="Lato Heavy"/>
              </a:rPr>
              <a:t>q</a:t>
            </a:r>
            <a:r>
              <a:rPr lang="en-US" sz="2200" dirty="0" smtClean="0">
                <a:solidFill>
                  <a:prstClr val="black"/>
                </a:solidFill>
                <a:latin typeface="Lato"/>
              </a:rPr>
              <a:t> queries and </a:t>
            </a:r>
            <a:r>
              <a:rPr lang="en-US" sz="2200" dirty="0" smtClean="0">
                <a:latin typeface="+mn-lt"/>
              </a:rPr>
              <a:t>run in </a:t>
            </a:r>
            <a:r>
              <a:rPr lang="en-US" sz="2200" dirty="0">
                <a:latin typeface="+mn-lt"/>
              </a:rPr>
              <a:t>time ≤ </a:t>
            </a:r>
            <a:r>
              <a:rPr lang="en-US" sz="2200" i="1" dirty="0" smtClean="0">
                <a:latin typeface="+mj-lt"/>
              </a:rPr>
              <a:t>t</a:t>
            </a:r>
            <a:r>
              <a:rPr lang="en-US" sz="2200" dirty="0" smtClean="0">
                <a:latin typeface="+mn-lt"/>
              </a:rPr>
              <a:t> win with probability &lt; </a:t>
            </a:r>
            <a:r>
              <a:rPr lang="el-GR" sz="2200" i="1" dirty="0" smtClean="0">
                <a:latin typeface="+mj-lt"/>
              </a:rPr>
              <a:t>ε</a:t>
            </a:r>
            <a:endParaRPr lang="en-US" sz="2200" i="1" dirty="0" smtClean="0">
              <a:latin typeface="+mj-lt"/>
            </a:endParaRPr>
          </a:p>
          <a:p>
            <a:pPr marL="0" lvl="0" indent="0">
              <a:spcBef>
                <a:spcPts val="2400"/>
              </a:spcBef>
              <a:buNone/>
            </a:pPr>
            <a:r>
              <a:rPr lang="en-US" sz="2200" i="1" dirty="0" smtClean="0">
                <a:latin typeface="+mn-lt"/>
              </a:rPr>
              <a:t>Note</a:t>
            </a:r>
            <a:r>
              <a:rPr lang="en-US" sz="2200" dirty="0" smtClean="0">
                <a:latin typeface="+mn-lt"/>
              </a:rPr>
              <a:t>: This game cannot be reduced</a:t>
            </a:r>
            <a:r>
              <a:rPr lang="en-US" sz="2200" i="1" dirty="0">
                <a:latin typeface="+mn-lt"/>
              </a:rPr>
              <a:t/>
            </a:r>
            <a:br>
              <a:rPr lang="en-US" sz="2200" i="1" dirty="0">
                <a:latin typeface="+mn-lt"/>
              </a:rPr>
            </a:br>
            <a:r>
              <a:rPr lang="en-US" sz="2200" dirty="0" smtClean="0">
                <a:latin typeface="+mn-lt"/>
              </a:rPr>
              <a:t>to a left-or-right indistinguishability</a:t>
            </a:r>
            <a:br>
              <a:rPr lang="en-US" sz="2200" dirty="0" smtClean="0">
                <a:latin typeface="+mn-lt"/>
              </a:rPr>
            </a:br>
            <a:r>
              <a:rPr lang="en-US" sz="2200" dirty="0" smtClean="0">
                <a:latin typeface="+mn-lt"/>
              </a:rPr>
              <a:t>style game like encryption had</a:t>
            </a:r>
          </a:p>
        </p:txBody>
      </p:sp>
      <p:sp>
        <p:nvSpPr>
          <p:cNvPr id="5" name="Text Placeholder 4"/>
          <p:cNvSpPr>
            <a:spLocks noGrp="1"/>
          </p:cNvSpPr>
          <p:nvPr>
            <p:ph type="body" sz="quarter" idx="3"/>
          </p:nvPr>
        </p:nvSpPr>
        <p:spPr/>
        <p:txBody>
          <a:bodyPr/>
          <a:lstStyle/>
          <a:p>
            <a:r>
              <a:rPr lang="en-US" dirty="0" smtClean="0"/>
              <a:t>Security game</a:t>
            </a:r>
            <a:endParaRPr lang="en-US" dirty="0"/>
          </a:p>
        </p:txBody>
      </p:sp>
      <p:sp>
        <p:nvSpPr>
          <p:cNvPr id="6" name="Content Placeholder 5"/>
          <p:cNvSpPr>
            <a:spLocks noGrp="1"/>
          </p:cNvSpPr>
          <p:nvPr>
            <p:ph sz="quarter" idx="4"/>
          </p:nvPr>
        </p:nvSpPr>
        <p:spPr/>
        <p:txBody>
          <a:bodyPr>
            <a:normAutofit/>
          </a:bodyPr>
          <a:lstStyle/>
          <a:p>
            <a:pPr marL="0" indent="0">
              <a:buNone/>
            </a:pPr>
            <a:r>
              <a:rPr lang="en-US" sz="2200" dirty="0" smtClean="0">
                <a:latin typeface="+mn-lt"/>
              </a:rPr>
              <a:t>Even after viewing many (</a:t>
            </a:r>
            <a:r>
              <a:rPr lang="en-US" sz="2200" i="1" dirty="0" smtClean="0">
                <a:latin typeface="+mj-lt"/>
              </a:rPr>
              <a:t>A</a:t>
            </a:r>
            <a:r>
              <a:rPr lang="en-US" sz="2200" dirty="0" smtClean="0">
                <a:latin typeface="+mn-lt"/>
              </a:rPr>
              <a:t>, </a:t>
            </a:r>
            <a:r>
              <a:rPr lang="en-US" sz="2200" i="1" dirty="0" smtClean="0">
                <a:latin typeface="+mj-lt"/>
              </a:rPr>
              <a:t>T</a:t>
            </a:r>
            <a:r>
              <a:rPr lang="en-US" sz="2200" dirty="0" smtClean="0">
                <a:latin typeface="+mn-lt"/>
              </a:rPr>
              <a:t>) pairs, Mallory cannot create a new one</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8102" y="3119975"/>
            <a:ext cx="1371600" cy="1371600"/>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7036" y="3112371"/>
            <a:ext cx="1379204" cy="1379204"/>
          </a:xfrm>
          <a:prstGeom prst="rect">
            <a:avLst/>
          </a:prstGeom>
        </p:spPr>
      </p:pic>
      <p:sp>
        <p:nvSpPr>
          <p:cNvPr id="28" name="TextBox 27"/>
          <p:cNvSpPr txBox="1"/>
          <p:nvPr/>
        </p:nvSpPr>
        <p:spPr>
          <a:xfrm>
            <a:off x="5560582" y="3501001"/>
            <a:ext cx="1566454" cy="830997"/>
          </a:xfrm>
          <a:prstGeom prst="rect">
            <a:avLst/>
          </a:prstGeom>
          <a:noFill/>
        </p:spPr>
        <p:txBody>
          <a:bodyPr wrap="none" rtlCol="0">
            <a:spAutoFit/>
          </a:bodyPr>
          <a:lstStyle/>
          <a:p>
            <a:r>
              <a:rPr lang="en-US" sz="2400" dirty="0" smtClean="0"/>
              <a:t>❶ choose</a:t>
            </a:r>
            <a:br>
              <a:rPr lang="en-US" sz="2400" dirty="0" smtClean="0"/>
            </a:br>
            <a:r>
              <a:rPr lang="en-US" sz="2400" i="1" dirty="0" smtClean="0">
                <a:solidFill>
                  <a:prstClr val="black"/>
                </a:solidFill>
                <a:ea typeface="Lato Regular" panose="020F0502020204030203" pitchFamily="34" charset="0"/>
                <a:cs typeface="Lato Regular" panose="020F0502020204030203" pitchFamily="34" charset="0"/>
              </a:rPr>
              <a:t>K </a:t>
            </a:r>
            <a:r>
              <a:rPr lang="en-US" sz="2400" i="1" dirty="0">
                <a:solidFill>
                  <a:prstClr val="black"/>
                </a:solidFill>
                <a:ea typeface="Lato Regular" panose="020F0502020204030203" pitchFamily="34" charset="0"/>
                <a:cs typeface="Lato Regular" panose="020F0502020204030203" pitchFamily="34" charset="0"/>
              </a:rPr>
              <a:t>← </a:t>
            </a:r>
            <a:r>
              <a:rPr lang="en-US" sz="2400" dirty="0" smtClean="0">
                <a:solidFill>
                  <a:prstClr val="black"/>
                </a:solidFill>
                <a:ea typeface="Lato Regular" panose="020F0502020204030203" pitchFamily="34" charset="0"/>
                <a:cs typeface="Lato Regular" panose="020F0502020204030203" pitchFamily="34" charset="0"/>
              </a:rPr>
              <a:t>{0,1}</a:t>
            </a:r>
            <a:r>
              <a:rPr lang="en-US" sz="2400" i="1" baseline="30000" dirty="0" smtClean="0">
                <a:solidFill>
                  <a:prstClr val="black"/>
                </a:solidFill>
                <a:ea typeface="Lato Regular" panose="020F0502020204030203" pitchFamily="34" charset="0"/>
                <a:cs typeface="Lato Regular" panose="020F0502020204030203" pitchFamily="34" charset="0"/>
              </a:rPr>
              <a:t>λ</a:t>
            </a:r>
            <a:endParaRPr lang="en-US" sz="2400" baseline="30000" dirty="0">
              <a:solidFill>
                <a:prstClr val="black"/>
              </a:solidFill>
              <a:ea typeface="Lato Regular" panose="020F0502020204030203" pitchFamily="34" charset="0"/>
              <a:cs typeface="Lato Regular" panose="020F0502020204030203" pitchFamily="34" charset="0"/>
            </a:endParaRPr>
          </a:p>
        </p:txBody>
      </p:sp>
      <p:grpSp>
        <p:nvGrpSpPr>
          <p:cNvPr id="29" name="Group 28"/>
          <p:cNvGrpSpPr/>
          <p:nvPr/>
        </p:nvGrpSpPr>
        <p:grpSpPr>
          <a:xfrm>
            <a:off x="8506240" y="3098468"/>
            <a:ext cx="1931862" cy="467939"/>
            <a:chOff x="8125230" y="2968803"/>
            <a:chExt cx="1931862" cy="467939"/>
          </a:xfrm>
        </p:grpSpPr>
        <p:cxnSp>
          <p:nvCxnSpPr>
            <p:cNvPr id="30" name="Straight Arrow Connector 29"/>
            <p:cNvCxnSpPr/>
            <p:nvPr/>
          </p:nvCxnSpPr>
          <p:spPr>
            <a:xfrm flipH="1" flipV="1">
              <a:off x="8125230" y="3436742"/>
              <a:ext cx="1931862" cy="0"/>
            </a:xfrm>
            <a:prstGeom prst="straightConnector1">
              <a:avLst/>
            </a:prstGeom>
            <a:ln w="31750">
              <a:solidFill>
                <a:schemeClr val="bg1">
                  <a:lumMod val="50000"/>
                </a:schemeClr>
              </a:solidFill>
              <a:headEnd w="lg" len="lg"/>
              <a:tailEnd type="triangle" w="med" len="lg"/>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8188510" y="2968803"/>
              <a:ext cx="1805302" cy="461665"/>
            </a:xfrm>
            <a:prstGeom prst="rect">
              <a:avLst/>
            </a:prstGeom>
            <a:noFill/>
          </p:spPr>
          <p:txBody>
            <a:bodyPr wrap="none" rtlCol="0">
              <a:spAutoFit/>
            </a:bodyPr>
            <a:lstStyle/>
            <a:p>
              <a:r>
                <a:rPr lang="en-US" sz="2400" dirty="0"/>
                <a:t>❷ </a:t>
              </a:r>
              <a:r>
                <a:rPr lang="en-US" sz="2400" dirty="0" smtClean="0"/>
                <a:t>submit </a:t>
              </a:r>
              <a:r>
                <a:rPr lang="en-US" sz="2400" i="1" dirty="0" smtClean="0">
                  <a:latin typeface="+mj-lt"/>
                </a:rPr>
                <a:t>A</a:t>
              </a:r>
              <a:endParaRPr lang="en-US" sz="2400" i="1" baseline="30000" dirty="0">
                <a:solidFill>
                  <a:prstClr val="black"/>
                </a:solidFill>
                <a:latin typeface="+mj-lt"/>
                <a:ea typeface="Lato Regular" panose="020F0502020204030203" pitchFamily="34" charset="0"/>
                <a:cs typeface="Lato Regular" panose="020F0502020204030203" pitchFamily="34" charset="0"/>
              </a:endParaRPr>
            </a:p>
          </p:txBody>
        </p:sp>
      </p:grpSp>
      <p:grpSp>
        <p:nvGrpSpPr>
          <p:cNvPr id="32" name="Group 31"/>
          <p:cNvGrpSpPr/>
          <p:nvPr/>
        </p:nvGrpSpPr>
        <p:grpSpPr>
          <a:xfrm>
            <a:off x="8569520" y="3745857"/>
            <a:ext cx="1931862" cy="461665"/>
            <a:chOff x="8188510" y="3485560"/>
            <a:chExt cx="1931862" cy="461665"/>
          </a:xfrm>
        </p:grpSpPr>
        <p:cxnSp>
          <p:nvCxnSpPr>
            <p:cNvPr id="33" name="Straight Arrow Connector 32"/>
            <p:cNvCxnSpPr/>
            <p:nvPr/>
          </p:nvCxnSpPr>
          <p:spPr>
            <a:xfrm flipV="1">
              <a:off x="8188510" y="3947225"/>
              <a:ext cx="1931862" cy="0"/>
            </a:xfrm>
            <a:prstGeom prst="straightConnector1">
              <a:avLst/>
            </a:prstGeom>
            <a:ln w="31750">
              <a:solidFill>
                <a:schemeClr val="bg1">
                  <a:lumMod val="50000"/>
                </a:schemeClr>
              </a:solidFill>
              <a:headEnd w="lg" len="lg"/>
              <a:tailEnd type="triangle" w="med" len="lg"/>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8447356" y="3485560"/>
              <a:ext cx="1414170" cy="461665"/>
            </a:xfrm>
            <a:prstGeom prst="rect">
              <a:avLst/>
            </a:prstGeom>
            <a:noFill/>
          </p:spPr>
          <p:txBody>
            <a:bodyPr wrap="none" rtlCol="0">
              <a:spAutoFit/>
            </a:bodyPr>
            <a:lstStyle/>
            <a:p>
              <a:r>
                <a:rPr lang="en-US" sz="2400" dirty="0" smtClean="0"/>
                <a:t>receive </a:t>
              </a:r>
              <a:r>
                <a:rPr lang="en-US" sz="2400" i="1" dirty="0" smtClean="0">
                  <a:latin typeface="+mj-lt"/>
                </a:rPr>
                <a:t>T</a:t>
              </a:r>
              <a:endParaRPr lang="en-US" sz="2400" i="1" baseline="30000" dirty="0">
                <a:solidFill>
                  <a:prstClr val="black"/>
                </a:solidFill>
                <a:latin typeface="+mj-lt"/>
                <a:ea typeface="Lato Regular" panose="020F0502020204030203" pitchFamily="34" charset="0"/>
                <a:cs typeface="Lato Regular" panose="020F0502020204030203" pitchFamily="34" charset="0"/>
              </a:endParaRPr>
            </a:p>
          </p:txBody>
        </p:sp>
      </p:grpSp>
      <p:sp>
        <p:nvSpPr>
          <p:cNvPr id="35" name="TextBox 34"/>
          <p:cNvSpPr txBox="1"/>
          <p:nvPr/>
        </p:nvSpPr>
        <p:spPr>
          <a:xfrm>
            <a:off x="6703542" y="5030089"/>
            <a:ext cx="3047629" cy="1200329"/>
          </a:xfrm>
          <a:prstGeom prst="rect">
            <a:avLst/>
          </a:prstGeom>
          <a:noFill/>
        </p:spPr>
        <p:txBody>
          <a:bodyPr wrap="none" rtlCol="0">
            <a:spAutoFit/>
          </a:bodyPr>
          <a:lstStyle/>
          <a:p>
            <a:r>
              <a:rPr lang="en-US" sz="2400" dirty="0"/>
              <a:t>Mallory wins if </a:t>
            </a:r>
          </a:p>
          <a:p>
            <a:pPr marL="365760" indent="-365760">
              <a:buAutoNum type="arabicPeriod"/>
            </a:pPr>
            <a:r>
              <a:rPr lang="en-US" sz="2400" dirty="0" smtClean="0"/>
              <a:t>It’s a valid forgery</a:t>
            </a:r>
          </a:p>
          <a:p>
            <a:pPr marL="365760" indent="-365760">
              <a:buAutoNum type="arabicPeriod"/>
            </a:pPr>
            <a:r>
              <a:rPr lang="en-US" sz="2400" dirty="0" smtClean="0"/>
              <a:t>It’s new</a:t>
            </a:r>
            <a:endParaRPr lang="en-US" sz="2400" dirty="0"/>
          </a:p>
        </p:txBody>
      </p:sp>
      <p:sp>
        <p:nvSpPr>
          <p:cNvPr id="36" name="Curved Right Arrow 35"/>
          <p:cNvSpPr/>
          <p:nvPr/>
        </p:nvSpPr>
        <p:spPr>
          <a:xfrm rot="10800000">
            <a:off x="10142466" y="3615538"/>
            <a:ext cx="263996" cy="499533"/>
          </a:xfrm>
          <a:prstGeom prst="curv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grpSp>
        <p:nvGrpSpPr>
          <p:cNvPr id="37" name="Group 36"/>
          <p:cNvGrpSpPr/>
          <p:nvPr/>
        </p:nvGrpSpPr>
        <p:grpSpPr>
          <a:xfrm>
            <a:off x="10308295" y="4491575"/>
            <a:ext cx="1631214" cy="1363428"/>
            <a:chOff x="9927285" y="4457709"/>
            <a:chExt cx="1631214" cy="1363428"/>
          </a:xfrm>
        </p:grpSpPr>
        <p:sp>
          <p:nvSpPr>
            <p:cNvPr id="38" name="TextBox 37"/>
            <p:cNvSpPr txBox="1"/>
            <p:nvPr/>
          </p:nvSpPr>
          <p:spPr>
            <a:xfrm>
              <a:off x="9927285" y="4990140"/>
              <a:ext cx="1631214" cy="830997"/>
            </a:xfrm>
            <a:prstGeom prst="rect">
              <a:avLst/>
            </a:prstGeom>
            <a:noFill/>
          </p:spPr>
          <p:txBody>
            <a:bodyPr wrap="square" rtlCol="0">
              <a:spAutoFit/>
            </a:bodyPr>
            <a:lstStyle/>
            <a:p>
              <a:pPr algn="ctr"/>
              <a:r>
                <a:rPr lang="en-US" sz="2400" dirty="0"/>
                <a:t>❸ </a:t>
              </a:r>
              <a:r>
                <a:rPr lang="en-US" sz="2400" dirty="0" smtClean="0"/>
                <a:t>output</a:t>
              </a:r>
              <a:br>
                <a:rPr lang="en-US" sz="2400" dirty="0" smtClean="0"/>
              </a:br>
              <a:r>
                <a:rPr lang="en-US" sz="2400" dirty="0" smtClean="0"/>
                <a:t>(</a:t>
              </a:r>
              <a:r>
                <a:rPr lang="en-US" sz="2400" i="1" dirty="0" smtClean="0">
                  <a:latin typeface="+mj-lt"/>
                </a:rPr>
                <a:t>A*</a:t>
              </a:r>
              <a:r>
                <a:rPr lang="en-US" sz="2400" dirty="0" smtClean="0"/>
                <a:t>,</a:t>
              </a:r>
              <a:r>
                <a:rPr lang="en-US" sz="2400" dirty="0" smtClean="0">
                  <a:solidFill>
                    <a:prstClr val="black"/>
                  </a:solidFill>
                </a:rPr>
                <a:t> </a:t>
              </a:r>
              <a:r>
                <a:rPr lang="en-US" sz="2400" i="1" dirty="0" smtClean="0">
                  <a:solidFill>
                    <a:prstClr val="black"/>
                  </a:solidFill>
                  <a:latin typeface="Lato Heavy"/>
                </a:rPr>
                <a:t>T*</a:t>
              </a:r>
              <a:r>
                <a:rPr lang="en-US" sz="2400" dirty="0" smtClean="0">
                  <a:solidFill>
                    <a:prstClr val="black"/>
                  </a:solidFill>
                </a:rPr>
                <a:t>)</a:t>
              </a:r>
              <a:r>
                <a:rPr lang="en-US" sz="2400" i="1" dirty="0" smtClean="0">
                  <a:latin typeface="+mj-lt"/>
                </a:rPr>
                <a:t> </a:t>
              </a:r>
              <a:endParaRPr lang="en-US" sz="2400" i="1" baseline="30000" dirty="0">
                <a:solidFill>
                  <a:prstClr val="black"/>
                </a:solidFill>
                <a:latin typeface="+mj-lt"/>
                <a:ea typeface="Lato Regular" panose="020F0502020204030203" pitchFamily="34" charset="0"/>
                <a:cs typeface="Lato Regular" panose="020F0502020204030203" pitchFamily="34" charset="0"/>
              </a:endParaRPr>
            </a:p>
          </p:txBody>
        </p:sp>
        <p:cxnSp>
          <p:nvCxnSpPr>
            <p:cNvPr id="39" name="Straight Arrow Connector 38"/>
            <p:cNvCxnSpPr>
              <a:stCxn id="26" idx="2"/>
              <a:endCxn id="38" idx="0"/>
            </p:cNvCxnSpPr>
            <p:nvPr/>
          </p:nvCxnSpPr>
          <p:spPr>
            <a:xfrm>
              <a:off x="10734425" y="4457709"/>
              <a:ext cx="8467" cy="532431"/>
            </a:xfrm>
            <a:prstGeom prst="straightConnector1">
              <a:avLst/>
            </a:prstGeom>
            <a:ln w="31750">
              <a:solidFill>
                <a:schemeClr val="bg1">
                  <a:lumMod val="50000"/>
                </a:schemeClr>
              </a:solidFill>
              <a:headEnd w="lg" len="lg"/>
              <a:tailEnd type="triangle" w="med" len="lg"/>
            </a:ln>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7392483" y="2691439"/>
            <a:ext cx="848309" cy="461665"/>
          </a:xfrm>
          <a:prstGeom prst="rect">
            <a:avLst/>
          </a:prstGeom>
          <a:noFill/>
        </p:spPr>
        <p:txBody>
          <a:bodyPr wrap="none" rtlCol="0">
            <a:spAutoFit/>
          </a:bodyPr>
          <a:lstStyle/>
          <a:p>
            <a:r>
              <a:rPr lang="en-US" sz="2400" u="sng" dirty="0" smtClean="0"/>
              <a:t>Alice</a:t>
            </a:r>
            <a:endParaRPr lang="en-US" sz="2400" i="1" u="sng" baseline="30000" dirty="0">
              <a:solidFill>
                <a:prstClr val="black"/>
              </a:solidFill>
              <a:latin typeface="+mj-lt"/>
              <a:ea typeface="Lato Regular" panose="020F0502020204030203" pitchFamily="34" charset="0"/>
              <a:cs typeface="Lato Regular" panose="020F0502020204030203" pitchFamily="34" charset="0"/>
            </a:endParaRPr>
          </a:p>
        </p:txBody>
      </p:sp>
      <p:sp>
        <p:nvSpPr>
          <p:cNvPr id="41" name="TextBox 40"/>
          <p:cNvSpPr txBox="1"/>
          <p:nvPr/>
        </p:nvSpPr>
        <p:spPr>
          <a:xfrm>
            <a:off x="10526273" y="2685356"/>
            <a:ext cx="1212191" cy="461665"/>
          </a:xfrm>
          <a:prstGeom prst="rect">
            <a:avLst/>
          </a:prstGeom>
          <a:noFill/>
        </p:spPr>
        <p:txBody>
          <a:bodyPr wrap="none" rtlCol="0">
            <a:spAutoFit/>
          </a:bodyPr>
          <a:lstStyle/>
          <a:p>
            <a:r>
              <a:rPr lang="en-US" sz="2400" u="sng" dirty="0" smtClean="0"/>
              <a:t>Mallory</a:t>
            </a:r>
            <a:endParaRPr lang="en-US" sz="2400" i="1" u="sng" baseline="30000" dirty="0">
              <a:solidFill>
                <a:prstClr val="black"/>
              </a:solidFill>
              <a:latin typeface="+mj-lt"/>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142881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a:t>
            </a:r>
            <a:r>
              <a:rPr lang="en-US" dirty="0"/>
              <a:t>cipher → </a:t>
            </a:r>
            <a:r>
              <a:rPr lang="en-US" dirty="0" smtClean="0"/>
              <a:t>MAC</a:t>
            </a:r>
            <a:endParaRPr lang="en-US" dirty="0"/>
          </a:p>
        </p:txBody>
      </p:sp>
      <p:sp>
        <p:nvSpPr>
          <p:cNvPr id="3" name="Content Placeholder 2"/>
          <p:cNvSpPr>
            <a:spLocks noGrp="1"/>
          </p:cNvSpPr>
          <p:nvPr>
            <p:ph idx="1"/>
          </p:nvPr>
        </p:nvSpPr>
        <p:spPr/>
        <p:txBody>
          <a:bodyPr/>
          <a:lstStyle/>
          <a:p>
            <a:pPr>
              <a:spcBef>
                <a:spcPts val="1200"/>
              </a:spcBef>
            </a:pPr>
            <a:r>
              <a:rPr lang="en-US" dirty="0"/>
              <a:t>For our first MAC, let’s restrict |</a:t>
            </a:r>
            <a:r>
              <a:rPr lang="en-US" i="1" dirty="0">
                <a:latin typeface="+mj-lt"/>
              </a:rPr>
              <a:t>A</a:t>
            </a:r>
            <a:r>
              <a:rPr lang="en-US" dirty="0"/>
              <a:t>| = |</a:t>
            </a:r>
            <a:r>
              <a:rPr lang="en-US" i="1" dirty="0">
                <a:latin typeface="+mj-lt"/>
              </a:rPr>
              <a:t>T</a:t>
            </a:r>
            <a:r>
              <a:rPr lang="en-US" dirty="0"/>
              <a:t>| = block length of a block </a:t>
            </a:r>
            <a:r>
              <a:rPr lang="en-US" dirty="0" smtClean="0"/>
              <a:t>cipher</a:t>
            </a:r>
          </a:p>
          <a:p>
            <a:pPr>
              <a:spcBef>
                <a:spcPts val="1200"/>
              </a:spcBef>
            </a:pPr>
            <a:r>
              <a:rPr lang="en-US" dirty="0" smtClean="0"/>
              <a:t>In this case, simply applying the block cipher suffices!</a:t>
            </a:r>
          </a:p>
          <a:p>
            <a:pPr marL="0" indent="0" algn="ctr">
              <a:spcBef>
                <a:spcPts val="1200"/>
              </a:spcBef>
              <a:buNone/>
            </a:pPr>
            <a:r>
              <a:rPr lang="en-US" dirty="0" smtClean="0"/>
              <a:t>MAC</a:t>
            </a:r>
            <a:r>
              <a:rPr lang="en-US" i="1" baseline="-25000" dirty="0" smtClean="0">
                <a:latin typeface="Lato Heavy" panose="020F0502020204030203" pitchFamily="34" charset="0"/>
                <a:ea typeface="Lato Heavy" panose="020F0502020204030203" pitchFamily="34" charset="0"/>
                <a:cs typeface="Lato Heavy" panose="020F0502020204030203" pitchFamily="34" charset="0"/>
              </a:rPr>
              <a:t>K</a:t>
            </a:r>
            <a:r>
              <a:rPr lang="en-US" dirty="0" smtClean="0"/>
              <a:t>(</a:t>
            </a:r>
            <a:r>
              <a:rPr lang="en-US" i="1" dirty="0" smtClean="0">
                <a:latin typeface="+mj-lt"/>
              </a:rPr>
              <a:t>A</a:t>
            </a:r>
            <a:r>
              <a:rPr lang="en-US" dirty="0" smtClean="0"/>
              <a:t>) = B</a:t>
            </a:r>
            <a:r>
              <a:rPr lang="en-US" i="1" baseline="-25000" dirty="0" smtClean="0">
                <a:latin typeface="+mj-lt"/>
              </a:rPr>
              <a:t>K</a:t>
            </a:r>
            <a:r>
              <a:rPr lang="en-US" dirty="0" smtClean="0"/>
              <a:t>(</a:t>
            </a:r>
            <a:r>
              <a:rPr lang="en-US" i="1" dirty="0" smtClean="0">
                <a:latin typeface="+mj-lt"/>
              </a:rPr>
              <a:t>A</a:t>
            </a:r>
            <a:r>
              <a:rPr lang="en-US" dirty="0" smtClean="0"/>
              <a:t>)</a:t>
            </a:r>
          </a:p>
          <a:p>
            <a:pPr>
              <a:spcBef>
                <a:spcPts val="1200"/>
              </a:spcBef>
            </a:pPr>
            <a:r>
              <a:rPr lang="en-US" dirty="0" smtClean="0">
                <a:solidFill>
                  <a:schemeClr val="accent1"/>
                </a:solidFill>
                <a:latin typeface="+mj-lt"/>
              </a:rPr>
              <a:t>Thm.</a:t>
            </a:r>
            <a:r>
              <a:rPr lang="en-US" dirty="0" smtClean="0"/>
              <a:t> If          is pseudorandom, then                      is EU-CMA for fixed-</a:t>
            </a:r>
            <a:r>
              <a:rPr lang="en-US" dirty="0" err="1" smtClean="0"/>
              <a:t>len</a:t>
            </a:r>
            <a:r>
              <a:rPr lang="en-US" dirty="0" smtClean="0"/>
              <a:t> </a:t>
            </a:r>
            <a:r>
              <a:rPr lang="en-US" dirty="0" err="1" smtClean="0"/>
              <a:t>msgs</a:t>
            </a:r>
            <a:endParaRPr lang="en-US" dirty="0" smtClean="0"/>
          </a:p>
          <a:p>
            <a:pPr>
              <a:spcBef>
                <a:spcPts val="1200"/>
              </a:spcBef>
            </a:pPr>
            <a:r>
              <a:rPr lang="en-US" dirty="0">
                <a:solidFill>
                  <a:schemeClr val="accent6">
                    <a:lumMod val="50000"/>
                  </a:schemeClr>
                </a:solidFill>
                <a:latin typeface="+mj-lt"/>
              </a:rPr>
              <a:t>Intuition.</a:t>
            </a:r>
            <a:r>
              <a:rPr lang="en-US" dirty="0">
                <a:latin typeface="+mj-lt"/>
              </a:rPr>
              <a:t> </a:t>
            </a:r>
            <a:r>
              <a:rPr lang="en-US" dirty="0" smtClean="0"/>
              <a:t>Suppose </a:t>
            </a:r>
            <a:r>
              <a:rPr lang="en-US" dirty="0" smtClean="0"/>
              <a:t>B</a:t>
            </a:r>
            <a:r>
              <a:rPr lang="en-US" i="1" baseline="-25000" dirty="0">
                <a:latin typeface="Lato Heavy" panose="020F0502020204030203" pitchFamily="34" charset="0"/>
                <a:ea typeface="Lato Heavy" panose="020F0502020204030203" pitchFamily="34" charset="0"/>
                <a:cs typeface="Lato Heavy" panose="020F0502020204030203" pitchFamily="34" charset="0"/>
              </a:rPr>
              <a:t>K</a:t>
            </a:r>
            <a:r>
              <a:rPr lang="en-US" dirty="0" smtClean="0"/>
              <a:t> </a:t>
            </a:r>
            <a:r>
              <a:rPr lang="en-US" dirty="0"/>
              <a:t>were </a:t>
            </a:r>
            <a:r>
              <a:rPr lang="en-US" dirty="0" smtClean="0"/>
              <a:t>instead a truly random permutation </a:t>
            </a:r>
            <a:r>
              <a:rPr lang="el-GR" i="1" dirty="0" smtClean="0">
                <a:latin typeface="+mj-lt"/>
              </a:rPr>
              <a:t>Π</a:t>
            </a:r>
            <a:r>
              <a:rPr lang="en-US" dirty="0" smtClean="0"/>
              <a:t>.</a:t>
            </a:r>
            <a:br>
              <a:rPr lang="en-US" dirty="0" smtClean="0"/>
            </a:br>
            <a:r>
              <a:rPr lang="en-US" dirty="0">
                <a:solidFill>
                  <a:schemeClr val="bg1"/>
                </a:solidFill>
                <a:latin typeface="+mj-lt"/>
              </a:rPr>
              <a:t>Intuition. </a:t>
            </a:r>
            <a:r>
              <a:rPr lang="en-US" dirty="0" smtClean="0"/>
              <a:t>Then, </a:t>
            </a:r>
            <a:r>
              <a:rPr lang="en-US" dirty="0"/>
              <a:t>the output of </a:t>
            </a:r>
            <a:r>
              <a:rPr lang="el-GR" i="1" dirty="0">
                <a:solidFill>
                  <a:prstClr val="black"/>
                </a:solidFill>
                <a:latin typeface="Lato Heavy"/>
              </a:rPr>
              <a:t>Π</a:t>
            </a:r>
            <a:r>
              <a:rPr lang="en-US" dirty="0" smtClean="0"/>
              <a:t>(</a:t>
            </a:r>
            <a:r>
              <a:rPr lang="en-US" i="1" dirty="0" smtClean="0"/>
              <a:t>A</a:t>
            </a:r>
            <a:r>
              <a:rPr lang="en-US" dirty="0" smtClean="0"/>
              <a:t>*) </a:t>
            </a:r>
            <a:r>
              <a:rPr lang="en-US" dirty="0"/>
              <a:t>doesn't depend on </a:t>
            </a:r>
            <a:r>
              <a:rPr lang="el-GR" i="1" dirty="0">
                <a:solidFill>
                  <a:prstClr val="black"/>
                </a:solidFill>
                <a:latin typeface="Lato Heavy"/>
              </a:rPr>
              <a:t>Π</a:t>
            </a:r>
            <a:r>
              <a:rPr lang="en-US" dirty="0" smtClean="0"/>
              <a:t>(</a:t>
            </a:r>
            <a:r>
              <a:rPr lang="en-US" i="1" dirty="0" smtClean="0"/>
              <a:t>A</a:t>
            </a:r>
            <a:r>
              <a:rPr lang="en-US" dirty="0" smtClean="0"/>
              <a:t>) </a:t>
            </a:r>
            <a:r>
              <a:rPr lang="en-US" dirty="0"/>
              <a:t>for any </a:t>
            </a:r>
            <a:r>
              <a:rPr lang="en-US" i="1" dirty="0" smtClean="0"/>
              <a:t>A</a:t>
            </a:r>
            <a:r>
              <a:rPr lang="en-US" dirty="0" smtClean="0"/>
              <a:t> </a:t>
            </a:r>
            <a:r>
              <a:rPr lang="en-US" dirty="0"/>
              <a:t>≠ </a:t>
            </a:r>
            <a:r>
              <a:rPr lang="en-US" dirty="0" smtClean="0"/>
              <a:t>A*.</a:t>
            </a:r>
          </a:p>
          <a:p>
            <a:pPr>
              <a:spcBef>
                <a:spcPts val="1200"/>
              </a:spcBef>
            </a:pPr>
            <a:r>
              <a:rPr lang="en-US" dirty="0" smtClean="0"/>
              <a:t>Let’s prove this…</a:t>
            </a:r>
            <a:endParaRPr lang="en-US" dirty="0"/>
          </a:p>
        </p:txBody>
      </p:sp>
      <p:grpSp>
        <p:nvGrpSpPr>
          <p:cNvPr id="4" name="Group 3"/>
          <p:cNvGrpSpPr/>
          <p:nvPr/>
        </p:nvGrpSpPr>
        <p:grpSpPr>
          <a:xfrm>
            <a:off x="5843815" y="2631313"/>
            <a:ext cx="1491344" cy="537620"/>
            <a:chOff x="5807354" y="2257500"/>
            <a:chExt cx="1491344" cy="537620"/>
          </a:xfrm>
        </p:grpSpPr>
        <p:sp>
          <p:nvSpPr>
            <p:cNvPr id="5" name="Rectangle 4"/>
            <p:cNvSpPr/>
            <p:nvPr/>
          </p:nvSpPr>
          <p:spPr>
            <a:xfrm>
              <a:off x="5807354" y="2257500"/>
              <a:ext cx="1491344"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Lato Black"/>
                  <a:cs typeface="Lato Black"/>
                </a:rPr>
                <a:t>MAC</a:t>
              </a:r>
              <a:endParaRPr lang="en-US" sz="2400" i="1" baseline="-25000" dirty="0">
                <a:latin typeface="Lato Black"/>
                <a:cs typeface="Lato Black"/>
              </a:endParaRPr>
            </a:p>
          </p:txBody>
        </p:sp>
        <p:sp>
          <p:nvSpPr>
            <p:cNvPr id="6" name="Rectangle 5"/>
            <p:cNvSpPr/>
            <p:nvPr/>
          </p:nvSpPr>
          <p:spPr>
            <a:xfrm>
              <a:off x="6687772" y="2279257"/>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K</a:t>
              </a:r>
              <a:endParaRPr lang="en-US" sz="2400" i="1" baseline="-25000" dirty="0">
                <a:latin typeface="Lato Black"/>
                <a:cs typeface="Lato Black"/>
              </a:endParaRPr>
            </a:p>
          </p:txBody>
        </p:sp>
      </p:grpSp>
      <p:sp>
        <p:nvSpPr>
          <p:cNvPr id="7" name="Rectangle 6"/>
          <p:cNvSpPr/>
          <p:nvPr/>
        </p:nvSpPr>
        <p:spPr>
          <a:xfrm>
            <a:off x="2030649" y="2662069"/>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K</a:t>
            </a:r>
            <a:endParaRPr lang="en-US" sz="2400" i="1" baseline="-25000" dirty="0">
              <a:latin typeface="Lato Black"/>
              <a:cs typeface="Lato Black"/>
            </a:endParaRPr>
          </a:p>
        </p:txBody>
      </p:sp>
    </p:spTree>
    <p:extLst>
      <p:ext uri="{BB962C8B-B14F-4D97-AF65-F5344CB8AC3E}">
        <p14:creationId xmlns:p14="http://schemas.microsoft.com/office/powerpoint/2010/main" val="304164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reduction</a:t>
            </a:r>
            <a:endParaRPr lang="en-US" dirty="0"/>
          </a:p>
        </p:txBody>
      </p:sp>
      <p:sp>
        <p:nvSpPr>
          <p:cNvPr id="3" name="Content Placeholder 2"/>
          <p:cNvSpPr>
            <a:spLocks noGrp="1"/>
          </p:cNvSpPr>
          <p:nvPr>
            <p:ph idx="1"/>
          </p:nvPr>
        </p:nvSpPr>
        <p:spPr/>
        <p:txBody>
          <a:bodyPr/>
          <a:lstStyle/>
          <a:p>
            <a:r>
              <a:rPr lang="en-US" dirty="0" smtClean="0"/>
              <a:t>Given adversary </a:t>
            </a:r>
            <a:r>
              <a:rPr lang="en-US" i="1" dirty="0">
                <a:latin typeface="+mj-lt"/>
              </a:rPr>
              <a:t>A</a:t>
            </a:r>
            <a:r>
              <a:rPr lang="en-US" baseline="-25000" dirty="0">
                <a:latin typeface="+mj-lt"/>
              </a:rPr>
              <a:t>MAC</a:t>
            </a:r>
            <a:r>
              <a:rPr lang="en-US" dirty="0" smtClean="0"/>
              <a:t> that </a:t>
            </a:r>
            <a:r>
              <a:rPr lang="en-US" i="1" dirty="0" smtClean="0">
                <a:solidFill>
                  <a:schemeClr val="accent1"/>
                </a:solidFill>
              </a:rPr>
              <a:t>forges</a:t>
            </a:r>
            <a:r>
              <a:rPr lang="en-US" dirty="0" smtClean="0"/>
              <a:t> a MAC</a:t>
            </a:r>
            <a:r>
              <a:rPr lang="en-US" dirty="0"/>
              <a:t>, we must </a:t>
            </a:r>
            <a:r>
              <a:rPr lang="en-US" dirty="0" smtClean="0"/>
              <a:t>construct an adversary </a:t>
            </a:r>
            <a:r>
              <a:rPr lang="en-US" i="1" dirty="0" smtClean="0">
                <a:latin typeface="+mj-lt"/>
              </a:rPr>
              <a:t>A</a:t>
            </a:r>
            <a:r>
              <a:rPr lang="en-US" baseline="-25000" dirty="0" smtClean="0">
                <a:latin typeface="+mj-lt"/>
              </a:rPr>
              <a:t>BC</a:t>
            </a:r>
            <a:r>
              <a:rPr lang="en-US" dirty="0" smtClean="0"/>
              <a:t> that </a:t>
            </a:r>
            <a:r>
              <a:rPr lang="en-US" i="1" dirty="0">
                <a:solidFill>
                  <a:schemeClr val="accent1"/>
                </a:solidFill>
              </a:rPr>
              <a:t>distinguishes </a:t>
            </a:r>
            <a:r>
              <a:rPr lang="en-US" dirty="0"/>
              <a:t>a </a:t>
            </a:r>
            <a:r>
              <a:rPr lang="en-US" dirty="0" smtClean="0"/>
              <a:t>block cipher from </a:t>
            </a:r>
            <a:r>
              <a:rPr lang="en-US" dirty="0"/>
              <a:t>a random </a:t>
            </a:r>
            <a:r>
              <a:rPr lang="en-US" dirty="0" smtClean="0"/>
              <a:t>permutation</a:t>
            </a:r>
            <a:endParaRPr lang="en-US" dirty="0"/>
          </a:p>
          <a:p>
            <a:r>
              <a:rPr lang="en-US" dirty="0"/>
              <a:t>Note that if we replace the </a:t>
            </a:r>
            <a:r>
              <a:rPr lang="en-US" dirty="0" smtClean="0"/>
              <a:t>block cipher with </a:t>
            </a:r>
            <a:r>
              <a:rPr lang="en-US" dirty="0"/>
              <a:t>a truly random </a:t>
            </a:r>
            <a:r>
              <a:rPr lang="en-US" dirty="0" smtClean="0"/>
              <a:t>permutation, </a:t>
            </a:r>
            <a:r>
              <a:rPr lang="en-US" dirty="0"/>
              <a:t>then </a:t>
            </a:r>
            <a:r>
              <a:rPr lang="en-US" dirty="0" err="1"/>
              <a:t>Pr</a:t>
            </a:r>
            <a:r>
              <a:rPr lang="en-US" dirty="0"/>
              <a:t>[forgery] ≤ </a:t>
            </a:r>
            <a:r>
              <a:rPr lang="en-US" dirty="0" smtClean="0"/>
              <a:t>2</a:t>
            </a:r>
            <a:r>
              <a:rPr lang="en-US" baseline="30000" dirty="0" smtClean="0"/>
              <a:t> -</a:t>
            </a:r>
            <a:r>
              <a:rPr lang="el-GR" baseline="30000" dirty="0" smtClean="0"/>
              <a:t>τ</a:t>
            </a:r>
            <a:r>
              <a:rPr lang="en-US" dirty="0" smtClean="0"/>
              <a:t> because </a:t>
            </a:r>
            <a:r>
              <a:rPr lang="el-GR" i="1" dirty="0" smtClean="0">
                <a:latin typeface="Lato Black" panose="020F0502020204030203" pitchFamily="34" charset="0"/>
                <a:ea typeface="Lato Black" panose="020F0502020204030203" pitchFamily="34" charset="0"/>
                <a:cs typeface="Lato Black" panose="020F0502020204030203" pitchFamily="34" charset="0"/>
              </a:rPr>
              <a:t>Π</a:t>
            </a:r>
            <a:r>
              <a:rPr lang="en-US" dirty="0" smtClean="0"/>
              <a:t>(A*) is independent </a:t>
            </a:r>
            <a:r>
              <a:rPr lang="en-US" dirty="0"/>
              <a:t>of other </a:t>
            </a:r>
            <a:r>
              <a:rPr lang="en-US" dirty="0" smtClean="0"/>
              <a:t>queries</a:t>
            </a:r>
            <a:endParaRPr lang="en-US" dirty="0"/>
          </a:p>
        </p:txBody>
      </p:sp>
      <p:sp>
        <p:nvSpPr>
          <p:cNvPr id="4" name="Rounded Rectangle 3"/>
          <p:cNvSpPr/>
          <p:nvPr/>
        </p:nvSpPr>
        <p:spPr>
          <a:xfrm>
            <a:off x="1058030" y="3223587"/>
            <a:ext cx="2257339" cy="333234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adversary </a:t>
            </a:r>
            <a:r>
              <a:rPr lang="en-US" sz="3600" i="1" dirty="0" smtClean="0">
                <a:latin typeface="+mj-lt"/>
              </a:rPr>
              <a:t>A</a:t>
            </a:r>
            <a:r>
              <a:rPr lang="en-US" sz="3600" baseline="-25000" dirty="0" smtClean="0">
                <a:latin typeface="+mj-lt"/>
              </a:rPr>
              <a:t>MAC</a:t>
            </a:r>
            <a:endParaRPr lang="en-US" sz="3600" dirty="0">
              <a:latin typeface="+mj-lt"/>
            </a:endParaRPr>
          </a:p>
        </p:txBody>
      </p:sp>
      <p:grpSp>
        <p:nvGrpSpPr>
          <p:cNvPr id="6" name="Group 5"/>
          <p:cNvGrpSpPr/>
          <p:nvPr/>
        </p:nvGrpSpPr>
        <p:grpSpPr>
          <a:xfrm>
            <a:off x="4450901" y="3717495"/>
            <a:ext cx="1519796" cy="537620"/>
            <a:chOff x="5856873" y="2257500"/>
            <a:chExt cx="1519796" cy="537620"/>
          </a:xfrm>
        </p:grpSpPr>
        <p:sp>
          <p:nvSpPr>
            <p:cNvPr id="9" name="Rectangle 8"/>
            <p:cNvSpPr/>
            <p:nvPr/>
          </p:nvSpPr>
          <p:spPr>
            <a:xfrm>
              <a:off x="5856873" y="2257500"/>
              <a:ext cx="1519796"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Lato Black"/>
                  <a:cs typeface="Lato Black"/>
                </a:rPr>
                <a:t>MAC</a:t>
              </a:r>
              <a:endParaRPr lang="en-US" sz="2400" i="1" baseline="-25000" dirty="0">
                <a:latin typeface="Lato Black"/>
                <a:cs typeface="Lato Black"/>
              </a:endParaRPr>
            </a:p>
          </p:txBody>
        </p:sp>
        <p:sp>
          <p:nvSpPr>
            <p:cNvPr id="10" name="Rectangle 9"/>
            <p:cNvSpPr/>
            <p:nvPr/>
          </p:nvSpPr>
          <p:spPr>
            <a:xfrm>
              <a:off x="6738696" y="2279257"/>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K</a:t>
              </a:r>
              <a:endParaRPr lang="en-US" sz="2400" i="1" baseline="-25000" dirty="0">
                <a:latin typeface="Lato Black"/>
                <a:cs typeface="Lato Black"/>
              </a:endParaRPr>
            </a:p>
          </p:txBody>
        </p:sp>
      </p:grpSp>
      <p:grpSp>
        <p:nvGrpSpPr>
          <p:cNvPr id="11" name="Group 10"/>
          <p:cNvGrpSpPr/>
          <p:nvPr/>
        </p:nvGrpSpPr>
        <p:grpSpPr>
          <a:xfrm>
            <a:off x="3419363" y="3336500"/>
            <a:ext cx="829656" cy="461665"/>
            <a:chOff x="4121485" y="4347338"/>
            <a:chExt cx="829656" cy="461665"/>
          </a:xfrm>
        </p:grpSpPr>
        <p:cxnSp>
          <p:nvCxnSpPr>
            <p:cNvPr id="12" name="Straight Arrow Connector 11"/>
            <p:cNvCxnSpPr/>
            <p:nvPr/>
          </p:nvCxnSpPr>
          <p:spPr>
            <a:xfrm>
              <a:off x="4121485" y="4803483"/>
              <a:ext cx="829656" cy="0"/>
            </a:xfrm>
            <a:prstGeom prst="straightConnector1">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305538" y="4347338"/>
              <a:ext cx="497252" cy="461665"/>
            </a:xfrm>
            <a:prstGeom prst="rect">
              <a:avLst/>
            </a:prstGeom>
            <a:noFill/>
          </p:spPr>
          <p:txBody>
            <a:bodyPr wrap="none" rtlCol="0">
              <a:spAutoFit/>
            </a:bodyPr>
            <a:lstStyle/>
            <a:p>
              <a:r>
                <a:rPr lang="en-US" sz="2400" i="1" dirty="0" smtClean="0"/>
                <a:t>A</a:t>
              </a:r>
              <a:r>
                <a:rPr lang="en-US" sz="2400" baseline="30000" dirty="0" smtClean="0"/>
                <a:t>1</a:t>
              </a:r>
              <a:endParaRPr lang="en-US" sz="2400" baseline="30000" dirty="0"/>
            </a:p>
          </p:txBody>
        </p:sp>
      </p:grpSp>
      <p:grpSp>
        <p:nvGrpSpPr>
          <p:cNvPr id="14" name="Group 13"/>
          <p:cNvGrpSpPr/>
          <p:nvPr/>
        </p:nvGrpSpPr>
        <p:grpSpPr>
          <a:xfrm>
            <a:off x="3352717" y="4039698"/>
            <a:ext cx="1091966" cy="484632"/>
            <a:chOff x="4054839" y="5050536"/>
            <a:chExt cx="1091966" cy="484632"/>
          </a:xfrm>
        </p:grpSpPr>
        <p:cxnSp>
          <p:nvCxnSpPr>
            <p:cNvPr id="15" name="Straight Arrow Connector 14"/>
            <p:cNvCxnSpPr/>
            <p:nvPr/>
          </p:nvCxnSpPr>
          <p:spPr>
            <a:xfrm flipH="1">
              <a:off x="4121485" y="5050536"/>
              <a:ext cx="829656" cy="0"/>
            </a:xfrm>
            <a:prstGeom prst="straightConnector1">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054839" y="5073503"/>
              <a:ext cx="1091966" cy="461665"/>
            </a:xfrm>
            <a:prstGeom prst="rect">
              <a:avLst/>
            </a:prstGeom>
            <a:noFill/>
          </p:spPr>
          <p:txBody>
            <a:bodyPr wrap="none" rtlCol="0">
              <a:spAutoFit/>
            </a:bodyPr>
            <a:lstStyle/>
            <a:p>
              <a:r>
                <a:rPr lang="en-US" sz="2400" i="1" dirty="0" smtClean="0"/>
                <a:t>T</a:t>
              </a:r>
              <a:r>
                <a:rPr lang="en-US" sz="2400" baseline="30000" dirty="0" smtClean="0"/>
                <a:t>1</a:t>
              </a:r>
              <a:r>
                <a:rPr lang="en-US" sz="2400" i="1" dirty="0" smtClean="0"/>
                <a:t> </a:t>
              </a:r>
              <a:r>
                <a:rPr lang="en-US" sz="2400" dirty="0" smtClean="0"/>
                <a:t>=</a:t>
              </a:r>
              <a:r>
                <a:rPr lang="en-US" sz="2400" i="1" dirty="0" smtClean="0"/>
                <a:t> Y</a:t>
              </a:r>
              <a:r>
                <a:rPr lang="en-US" sz="2400" baseline="30000" dirty="0" smtClean="0"/>
                <a:t>1</a:t>
              </a:r>
              <a:endParaRPr lang="en-US" sz="2400" baseline="30000" dirty="0"/>
            </a:p>
          </p:txBody>
        </p:sp>
      </p:grpSp>
      <p:grpSp>
        <p:nvGrpSpPr>
          <p:cNvPr id="17" name="Group 16"/>
          <p:cNvGrpSpPr/>
          <p:nvPr/>
        </p:nvGrpSpPr>
        <p:grpSpPr>
          <a:xfrm>
            <a:off x="3441298" y="4426051"/>
            <a:ext cx="829656" cy="472396"/>
            <a:chOff x="4121485" y="4331087"/>
            <a:chExt cx="829656" cy="472396"/>
          </a:xfrm>
        </p:grpSpPr>
        <p:cxnSp>
          <p:nvCxnSpPr>
            <p:cNvPr id="18" name="Straight Arrow Connector 17"/>
            <p:cNvCxnSpPr/>
            <p:nvPr/>
          </p:nvCxnSpPr>
          <p:spPr>
            <a:xfrm>
              <a:off x="4121485" y="4803483"/>
              <a:ext cx="829656" cy="0"/>
            </a:xfrm>
            <a:prstGeom prst="straightConnector1">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288977" y="4331087"/>
              <a:ext cx="497252" cy="461665"/>
            </a:xfrm>
            <a:prstGeom prst="rect">
              <a:avLst/>
            </a:prstGeom>
            <a:noFill/>
          </p:spPr>
          <p:txBody>
            <a:bodyPr wrap="none" rtlCol="0">
              <a:spAutoFit/>
            </a:bodyPr>
            <a:lstStyle/>
            <a:p>
              <a:r>
                <a:rPr lang="en-US" sz="2400" i="1" dirty="0" smtClean="0"/>
                <a:t>A</a:t>
              </a:r>
              <a:r>
                <a:rPr lang="en-US" sz="2400" baseline="30000" dirty="0" smtClean="0"/>
                <a:t>2</a:t>
              </a:r>
              <a:endParaRPr lang="en-US" sz="2400" baseline="30000" dirty="0"/>
            </a:p>
          </p:txBody>
        </p:sp>
      </p:grpSp>
      <p:grpSp>
        <p:nvGrpSpPr>
          <p:cNvPr id="20" name="Group 19"/>
          <p:cNvGrpSpPr/>
          <p:nvPr/>
        </p:nvGrpSpPr>
        <p:grpSpPr>
          <a:xfrm>
            <a:off x="3349571" y="5145500"/>
            <a:ext cx="1091966" cy="468147"/>
            <a:chOff x="4029758" y="5050536"/>
            <a:chExt cx="1091966" cy="468147"/>
          </a:xfrm>
        </p:grpSpPr>
        <p:cxnSp>
          <p:nvCxnSpPr>
            <p:cNvPr id="21" name="Straight Arrow Connector 20"/>
            <p:cNvCxnSpPr/>
            <p:nvPr/>
          </p:nvCxnSpPr>
          <p:spPr>
            <a:xfrm flipH="1">
              <a:off x="4121485" y="5050536"/>
              <a:ext cx="829656" cy="0"/>
            </a:xfrm>
            <a:prstGeom prst="straightConnector1">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029758" y="5057018"/>
              <a:ext cx="1091966" cy="461665"/>
            </a:xfrm>
            <a:prstGeom prst="rect">
              <a:avLst/>
            </a:prstGeom>
            <a:noFill/>
          </p:spPr>
          <p:txBody>
            <a:bodyPr wrap="none" rtlCol="0">
              <a:spAutoFit/>
            </a:bodyPr>
            <a:lstStyle/>
            <a:p>
              <a:r>
                <a:rPr lang="en-US" sz="2400" i="1" dirty="0" smtClean="0"/>
                <a:t>T</a:t>
              </a:r>
              <a:r>
                <a:rPr lang="en-US" sz="2400" baseline="30000" dirty="0" smtClean="0"/>
                <a:t>2</a:t>
              </a:r>
              <a:r>
                <a:rPr lang="en-US" sz="2400" i="1" dirty="0" smtClean="0"/>
                <a:t> </a:t>
              </a:r>
              <a:r>
                <a:rPr lang="en-US" sz="2400" dirty="0"/>
                <a:t>=</a:t>
              </a:r>
              <a:r>
                <a:rPr lang="en-US" sz="2400" i="1" dirty="0"/>
                <a:t> </a:t>
              </a:r>
              <a:r>
                <a:rPr lang="en-US" sz="2400" i="1" dirty="0" smtClean="0"/>
                <a:t>Y</a:t>
              </a:r>
              <a:r>
                <a:rPr lang="en-US" sz="2400" baseline="30000" dirty="0" smtClean="0"/>
                <a:t>2</a:t>
              </a:r>
              <a:endParaRPr lang="en-US" sz="2400" baseline="30000" dirty="0"/>
            </a:p>
          </p:txBody>
        </p:sp>
      </p:grpSp>
      <p:grpSp>
        <p:nvGrpSpPr>
          <p:cNvPr id="23" name="Group 22"/>
          <p:cNvGrpSpPr/>
          <p:nvPr/>
        </p:nvGrpSpPr>
        <p:grpSpPr>
          <a:xfrm>
            <a:off x="3315371" y="5987765"/>
            <a:ext cx="2169184" cy="463590"/>
            <a:chOff x="4120750" y="4339893"/>
            <a:chExt cx="1136176" cy="463590"/>
          </a:xfrm>
        </p:grpSpPr>
        <p:cxnSp>
          <p:nvCxnSpPr>
            <p:cNvPr id="24" name="Straight Arrow Connector 23"/>
            <p:cNvCxnSpPr/>
            <p:nvPr/>
          </p:nvCxnSpPr>
          <p:spPr>
            <a:xfrm>
              <a:off x="4121485" y="4803483"/>
              <a:ext cx="1114847" cy="0"/>
            </a:xfrm>
            <a:prstGeom prst="straightConnector1">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120750" y="4339893"/>
              <a:ext cx="1136176" cy="461665"/>
            </a:xfrm>
            <a:prstGeom prst="rect">
              <a:avLst/>
            </a:prstGeom>
            <a:noFill/>
          </p:spPr>
          <p:txBody>
            <a:bodyPr wrap="none" rtlCol="0">
              <a:spAutoFit/>
            </a:bodyPr>
            <a:lstStyle/>
            <a:p>
              <a:r>
                <a:rPr lang="en-US" sz="2400" dirty="0" smtClean="0"/>
                <a:t>forgery (</a:t>
              </a:r>
              <a:r>
                <a:rPr lang="en-US" sz="2400" i="1" dirty="0" smtClean="0"/>
                <a:t>A*</a:t>
              </a:r>
              <a:r>
                <a:rPr lang="en-US" sz="2400" dirty="0" smtClean="0"/>
                <a:t>, </a:t>
              </a:r>
              <a:r>
                <a:rPr lang="en-US" sz="2400" i="1" dirty="0" smtClean="0"/>
                <a:t>T*</a:t>
              </a:r>
              <a:r>
                <a:rPr lang="en-US" sz="2400" dirty="0" smtClean="0"/>
                <a:t>)</a:t>
              </a:r>
              <a:endParaRPr lang="en-US" sz="2400" baseline="30000" dirty="0">
                <a:latin typeface="+mj-lt"/>
              </a:endParaRPr>
            </a:p>
          </p:txBody>
        </p:sp>
      </p:grpSp>
      <p:sp>
        <p:nvSpPr>
          <p:cNvPr id="26" name="TextBox 25"/>
          <p:cNvSpPr txBox="1"/>
          <p:nvPr/>
        </p:nvSpPr>
        <p:spPr>
          <a:xfrm rot="5400000">
            <a:off x="3691816" y="5538452"/>
            <a:ext cx="415498" cy="461665"/>
          </a:xfrm>
          <a:prstGeom prst="rect">
            <a:avLst/>
          </a:prstGeom>
          <a:noFill/>
        </p:spPr>
        <p:txBody>
          <a:bodyPr wrap="none" rtlCol="0">
            <a:spAutoFit/>
          </a:bodyPr>
          <a:lstStyle/>
          <a:p>
            <a:r>
              <a:rPr lang="en-US" sz="2400" i="1" dirty="0" smtClean="0"/>
              <a:t>…</a:t>
            </a:r>
            <a:endParaRPr lang="en-US" sz="2400" baseline="30000" dirty="0"/>
          </a:p>
        </p:txBody>
      </p:sp>
      <p:grpSp>
        <p:nvGrpSpPr>
          <p:cNvPr id="27" name="Group 26"/>
          <p:cNvGrpSpPr/>
          <p:nvPr/>
        </p:nvGrpSpPr>
        <p:grpSpPr>
          <a:xfrm>
            <a:off x="758668" y="3110596"/>
            <a:ext cx="8010430" cy="3535140"/>
            <a:chOff x="1509777" y="3322860"/>
            <a:chExt cx="8010430" cy="3535140"/>
          </a:xfrm>
        </p:grpSpPr>
        <p:sp>
          <p:nvSpPr>
            <p:cNvPr id="28" name="Rectangle 27"/>
            <p:cNvSpPr/>
            <p:nvPr/>
          </p:nvSpPr>
          <p:spPr>
            <a:xfrm>
              <a:off x="1509777" y="3322860"/>
              <a:ext cx="8010430" cy="353514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9" name="TextBox 28"/>
            <p:cNvSpPr txBox="1"/>
            <p:nvPr/>
          </p:nvSpPr>
          <p:spPr>
            <a:xfrm>
              <a:off x="7471453" y="4571091"/>
              <a:ext cx="1718740" cy="1077218"/>
            </a:xfrm>
            <a:prstGeom prst="rect">
              <a:avLst/>
            </a:prstGeom>
            <a:noFill/>
          </p:spPr>
          <p:txBody>
            <a:bodyPr wrap="none" rtlCol="0">
              <a:spAutoFit/>
            </a:bodyPr>
            <a:lstStyle/>
            <a:p>
              <a:pPr lvl="0" algn="ctr"/>
              <a:r>
                <a:rPr lang="en-US" sz="2800" dirty="0" smtClean="0"/>
                <a:t>adversary</a:t>
              </a:r>
            </a:p>
            <a:p>
              <a:pPr lvl="0" algn="ctr"/>
              <a:r>
                <a:rPr lang="en-US" sz="3600" i="1" dirty="0" smtClean="0">
                  <a:latin typeface="Lato Heavy"/>
                </a:rPr>
                <a:t>A</a:t>
              </a:r>
              <a:r>
                <a:rPr lang="en-US" sz="3600" baseline="-25000" dirty="0" smtClean="0">
                  <a:latin typeface="Lato Heavy"/>
                </a:rPr>
                <a:t>BC</a:t>
              </a:r>
              <a:endParaRPr lang="en-US" sz="3600" dirty="0">
                <a:latin typeface="Lato Heavy"/>
              </a:endParaRPr>
            </a:p>
          </p:txBody>
        </p:sp>
      </p:grpSp>
      <p:grpSp>
        <p:nvGrpSpPr>
          <p:cNvPr id="30" name="Group 29"/>
          <p:cNvGrpSpPr/>
          <p:nvPr/>
        </p:nvGrpSpPr>
        <p:grpSpPr>
          <a:xfrm>
            <a:off x="10092032" y="3697378"/>
            <a:ext cx="560730" cy="1588494"/>
            <a:chOff x="10674720" y="3967761"/>
            <a:chExt cx="560730" cy="1588494"/>
          </a:xfrm>
        </p:grpSpPr>
        <p:sp>
          <p:nvSpPr>
            <p:cNvPr id="31" name="TextBox 30"/>
            <p:cNvSpPr txBox="1"/>
            <p:nvPr/>
          </p:nvSpPr>
          <p:spPr>
            <a:xfrm>
              <a:off x="10695238" y="4500398"/>
              <a:ext cx="519694" cy="523220"/>
            </a:xfrm>
            <a:prstGeom prst="rect">
              <a:avLst/>
            </a:prstGeom>
            <a:noFill/>
          </p:spPr>
          <p:txBody>
            <a:bodyPr wrap="none" rtlCol="0">
              <a:spAutoFit/>
            </a:bodyPr>
            <a:lstStyle/>
            <a:p>
              <a:r>
                <a:rPr lang="en-US" sz="2800" dirty="0" smtClean="0"/>
                <a:t>or</a:t>
              </a:r>
              <a:endParaRPr lang="en-US" sz="2800" dirty="0"/>
            </a:p>
          </p:txBody>
        </p:sp>
        <p:sp>
          <p:nvSpPr>
            <p:cNvPr id="32" name="Rectangle 31"/>
            <p:cNvSpPr/>
            <p:nvPr/>
          </p:nvSpPr>
          <p:spPr>
            <a:xfrm>
              <a:off x="10674720" y="3967761"/>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K</a:t>
              </a:r>
              <a:endParaRPr lang="en-US" sz="2400" i="1" baseline="-25000" dirty="0">
                <a:latin typeface="Lato Black"/>
                <a:cs typeface="Lato Black"/>
              </a:endParaRPr>
            </a:p>
          </p:txBody>
        </p:sp>
        <p:sp>
          <p:nvSpPr>
            <p:cNvPr id="33" name="Rectangle 32"/>
            <p:cNvSpPr/>
            <p:nvPr/>
          </p:nvSpPr>
          <p:spPr>
            <a:xfrm>
              <a:off x="10674720" y="5080147"/>
              <a:ext cx="560730" cy="476108"/>
            </a:xfrm>
            <a:prstGeom prst="rect">
              <a:avLst/>
            </a:prstGeom>
            <a:solidFill>
              <a:schemeClr val="tx2">
                <a:lumMod val="60000"/>
                <a:lumOff val="4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400" i="1" dirty="0" smtClean="0">
                  <a:latin typeface="Lato Black" panose="020F0502020204030203" pitchFamily="34" charset="0"/>
                  <a:ea typeface="Lato Black" panose="020F0502020204030203" pitchFamily="34" charset="0"/>
                  <a:cs typeface="Lato Black" panose="020F0502020204030203" pitchFamily="34" charset="0"/>
                </a:rPr>
                <a:t>Π</a:t>
              </a:r>
              <a:endParaRPr lang="en-US" sz="2400" i="1" baseline="-25000" dirty="0">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34" name="Group 33"/>
          <p:cNvGrpSpPr/>
          <p:nvPr/>
        </p:nvGrpSpPr>
        <p:grpSpPr>
          <a:xfrm>
            <a:off x="8905647" y="3327130"/>
            <a:ext cx="1099981" cy="463590"/>
            <a:chOff x="4069246" y="4339893"/>
            <a:chExt cx="1099981" cy="463590"/>
          </a:xfrm>
        </p:grpSpPr>
        <p:cxnSp>
          <p:nvCxnSpPr>
            <p:cNvPr id="35" name="Straight Arrow Connector 34"/>
            <p:cNvCxnSpPr/>
            <p:nvPr/>
          </p:nvCxnSpPr>
          <p:spPr>
            <a:xfrm>
              <a:off x="4121485" y="4803483"/>
              <a:ext cx="829656" cy="0"/>
            </a:xfrm>
            <a:prstGeom prst="straightConnector1">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069246" y="4339893"/>
              <a:ext cx="1099981" cy="461665"/>
            </a:xfrm>
            <a:prstGeom prst="rect">
              <a:avLst/>
            </a:prstGeom>
            <a:noFill/>
          </p:spPr>
          <p:txBody>
            <a:bodyPr wrap="none" rtlCol="0">
              <a:spAutoFit/>
            </a:bodyPr>
            <a:lstStyle/>
            <a:p>
              <a:r>
                <a:rPr lang="en-US" sz="2400" i="1" dirty="0"/>
                <a:t>X</a:t>
              </a:r>
              <a:r>
                <a:rPr lang="en-US" sz="2400" baseline="30000" dirty="0"/>
                <a:t>1 </a:t>
              </a:r>
              <a:r>
                <a:rPr lang="en-US" sz="2400" dirty="0" smtClean="0"/>
                <a:t>=</a:t>
              </a:r>
              <a:r>
                <a:rPr lang="en-US" sz="2400" i="1" dirty="0" smtClean="0"/>
                <a:t> A</a:t>
              </a:r>
              <a:r>
                <a:rPr lang="en-US" sz="2400" baseline="30000" dirty="0" smtClean="0"/>
                <a:t>1</a:t>
              </a:r>
              <a:endParaRPr lang="en-US" sz="2400" baseline="30000" dirty="0"/>
            </a:p>
          </p:txBody>
        </p:sp>
      </p:grpSp>
      <p:grpSp>
        <p:nvGrpSpPr>
          <p:cNvPr id="37" name="Group 36"/>
          <p:cNvGrpSpPr/>
          <p:nvPr/>
        </p:nvGrpSpPr>
        <p:grpSpPr>
          <a:xfrm>
            <a:off x="8957886" y="4028035"/>
            <a:ext cx="829656" cy="461665"/>
            <a:chOff x="4121485" y="5040798"/>
            <a:chExt cx="829656" cy="461665"/>
          </a:xfrm>
        </p:grpSpPr>
        <p:cxnSp>
          <p:nvCxnSpPr>
            <p:cNvPr id="38" name="Straight Arrow Connector 37"/>
            <p:cNvCxnSpPr/>
            <p:nvPr/>
          </p:nvCxnSpPr>
          <p:spPr>
            <a:xfrm flipH="1">
              <a:off x="4121485" y="5050536"/>
              <a:ext cx="829656" cy="0"/>
            </a:xfrm>
            <a:prstGeom prst="straightConnector1">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266704" y="5040798"/>
              <a:ext cx="495649" cy="461665"/>
            </a:xfrm>
            <a:prstGeom prst="rect">
              <a:avLst/>
            </a:prstGeom>
            <a:noFill/>
          </p:spPr>
          <p:txBody>
            <a:bodyPr wrap="none" rtlCol="0">
              <a:spAutoFit/>
            </a:bodyPr>
            <a:lstStyle/>
            <a:p>
              <a:r>
                <a:rPr lang="en-US" sz="2400" i="1" dirty="0" smtClean="0"/>
                <a:t>Y</a:t>
              </a:r>
              <a:r>
                <a:rPr lang="en-US" sz="2400" baseline="30000" dirty="0" smtClean="0"/>
                <a:t>1</a:t>
              </a:r>
              <a:endParaRPr lang="en-US" sz="2400" baseline="30000" dirty="0"/>
            </a:p>
          </p:txBody>
        </p:sp>
      </p:grpSp>
      <p:grpSp>
        <p:nvGrpSpPr>
          <p:cNvPr id="40" name="Group 39"/>
          <p:cNvGrpSpPr/>
          <p:nvPr/>
        </p:nvGrpSpPr>
        <p:grpSpPr>
          <a:xfrm>
            <a:off x="8895027" y="4432932"/>
            <a:ext cx="1106393" cy="463590"/>
            <a:chOff x="4036691" y="4339893"/>
            <a:chExt cx="1106393" cy="463590"/>
          </a:xfrm>
        </p:grpSpPr>
        <p:cxnSp>
          <p:nvCxnSpPr>
            <p:cNvPr id="41" name="Straight Arrow Connector 40"/>
            <p:cNvCxnSpPr/>
            <p:nvPr/>
          </p:nvCxnSpPr>
          <p:spPr>
            <a:xfrm>
              <a:off x="4121485" y="4803483"/>
              <a:ext cx="829656" cy="0"/>
            </a:xfrm>
            <a:prstGeom prst="straightConnector1">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036691" y="4339893"/>
              <a:ext cx="1106393" cy="461665"/>
            </a:xfrm>
            <a:prstGeom prst="rect">
              <a:avLst/>
            </a:prstGeom>
            <a:noFill/>
          </p:spPr>
          <p:txBody>
            <a:bodyPr wrap="none" rtlCol="0">
              <a:spAutoFit/>
            </a:bodyPr>
            <a:lstStyle/>
            <a:p>
              <a:r>
                <a:rPr lang="en-US" sz="2400" i="1" dirty="0" smtClean="0"/>
                <a:t>X</a:t>
              </a:r>
              <a:r>
                <a:rPr lang="en-US" sz="2400" baseline="30000" dirty="0" smtClean="0"/>
                <a:t>2 </a:t>
              </a:r>
              <a:r>
                <a:rPr lang="en-US" sz="2400" dirty="0"/>
                <a:t>=</a:t>
              </a:r>
              <a:r>
                <a:rPr lang="en-US" sz="2400" i="1" dirty="0"/>
                <a:t> </a:t>
              </a:r>
              <a:r>
                <a:rPr lang="en-US" sz="2400" i="1" dirty="0" smtClean="0"/>
                <a:t>A</a:t>
              </a:r>
              <a:r>
                <a:rPr lang="en-US" sz="2400" baseline="30000" dirty="0" smtClean="0"/>
                <a:t>2</a:t>
              </a:r>
              <a:endParaRPr lang="en-US" sz="2400" baseline="30000" dirty="0"/>
            </a:p>
          </p:txBody>
        </p:sp>
      </p:grpSp>
      <p:grpSp>
        <p:nvGrpSpPr>
          <p:cNvPr id="43" name="Group 42"/>
          <p:cNvGrpSpPr/>
          <p:nvPr/>
        </p:nvGrpSpPr>
        <p:grpSpPr>
          <a:xfrm>
            <a:off x="8979821" y="5143575"/>
            <a:ext cx="829656" cy="470071"/>
            <a:chOff x="4121485" y="5050536"/>
            <a:chExt cx="829656" cy="470071"/>
          </a:xfrm>
        </p:grpSpPr>
        <p:cxnSp>
          <p:nvCxnSpPr>
            <p:cNvPr id="44" name="Straight Arrow Connector 43"/>
            <p:cNvCxnSpPr/>
            <p:nvPr/>
          </p:nvCxnSpPr>
          <p:spPr>
            <a:xfrm flipH="1">
              <a:off x="4121485" y="5050536"/>
              <a:ext cx="829656" cy="0"/>
            </a:xfrm>
            <a:prstGeom prst="straightConnector1">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263163" y="5058942"/>
              <a:ext cx="495649" cy="461665"/>
            </a:xfrm>
            <a:prstGeom prst="rect">
              <a:avLst/>
            </a:prstGeom>
            <a:noFill/>
          </p:spPr>
          <p:txBody>
            <a:bodyPr wrap="none" rtlCol="0">
              <a:spAutoFit/>
            </a:bodyPr>
            <a:lstStyle/>
            <a:p>
              <a:r>
                <a:rPr lang="en-US" sz="2400" i="1" dirty="0" smtClean="0"/>
                <a:t>Y</a:t>
              </a:r>
              <a:r>
                <a:rPr lang="en-US" sz="2400" baseline="30000" dirty="0" smtClean="0"/>
                <a:t>2</a:t>
              </a:r>
              <a:endParaRPr lang="en-US" sz="2400" baseline="30000" dirty="0"/>
            </a:p>
          </p:txBody>
        </p:sp>
      </p:grpSp>
      <p:grpSp>
        <p:nvGrpSpPr>
          <p:cNvPr id="46" name="Group 45"/>
          <p:cNvGrpSpPr/>
          <p:nvPr/>
        </p:nvGrpSpPr>
        <p:grpSpPr>
          <a:xfrm>
            <a:off x="8895026" y="5977034"/>
            <a:ext cx="2079414" cy="472396"/>
            <a:chOff x="4095571" y="4331087"/>
            <a:chExt cx="1089157" cy="472396"/>
          </a:xfrm>
        </p:grpSpPr>
        <p:cxnSp>
          <p:nvCxnSpPr>
            <p:cNvPr id="47" name="Straight Arrow Connector 46"/>
            <p:cNvCxnSpPr/>
            <p:nvPr/>
          </p:nvCxnSpPr>
          <p:spPr>
            <a:xfrm>
              <a:off x="4121485" y="4803483"/>
              <a:ext cx="829656" cy="0"/>
            </a:xfrm>
            <a:prstGeom prst="straightConnector1">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095571" y="4331087"/>
              <a:ext cx="1089157" cy="461665"/>
            </a:xfrm>
            <a:prstGeom prst="rect">
              <a:avLst/>
            </a:prstGeom>
            <a:noFill/>
          </p:spPr>
          <p:txBody>
            <a:bodyPr wrap="none" rtlCol="0">
              <a:spAutoFit/>
            </a:bodyPr>
            <a:lstStyle/>
            <a:p>
              <a:r>
                <a:rPr lang="en-US" sz="2400" dirty="0" smtClean="0"/>
                <a:t>check validity</a:t>
              </a:r>
              <a:endParaRPr lang="en-US" sz="2400" baseline="30000" dirty="0">
                <a:latin typeface="+mj-lt"/>
              </a:endParaRPr>
            </a:p>
          </p:txBody>
        </p:sp>
      </p:grpSp>
      <p:sp>
        <p:nvSpPr>
          <p:cNvPr id="49" name="TextBox 48"/>
          <p:cNvSpPr txBox="1"/>
          <p:nvPr/>
        </p:nvSpPr>
        <p:spPr>
          <a:xfrm rot="5400000">
            <a:off x="9230339" y="5536527"/>
            <a:ext cx="415498" cy="461665"/>
          </a:xfrm>
          <a:prstGeom prst="rect">
            <a:avLst/>
          </a:prstGeom>
          <a:noFill/>
        </p:spPr>
        <p:txBody>
          <a:bodyPr wrap="none" rtlCol="0">
            <a:spAutoFit/>
          </a:bodyPr>
          <a:lstStyle/>
          <a:p>
            <a:r>
              <a:rPr lang="en-US" sz="2400" i="1" dirty="0" smtClean="0"/>
              <a:t>…</a:t>
            </a:r>
            <a:endParaRPr lang="en-US" sz="2400" baseline="30000" dirty="0"/>
          </a:p>
        </p:txBody>
      </p:sp>
    </p:spTree>
    <p:extLst>
      <p:ext uri="{BB962C8B-B14F-4D97-AF65-F5344CB8AC3E}">
        <p14:creationId xmlns:p14="http://schemas.microsoft.com/office/powerpoint/2010/main" val="225940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500"/>
                                        <p:tgtEl>
                                          <p:spTgt spid="3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righ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animEffect transition="in" filter="fade">
                                      <p:cBhvr>
                                        <p:cTn id="5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length MACs?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5388353"/>
              </p:ext>
            </p:extLst>
          </p:nvPr>
        </p:nvGraphicFramePr>
        <p:xfrm>
          <a:off x="609600" y="1101725"/>
          <a:ext cx="10972800" cy="426720"/>
        </p:xfrm>
        <a:graphic>
          <a:graphicData uri="http://schemas.openxmlformats.org/drawingml/2006/table">
            <a:tbl>
              <a:tblPr firstRow="1">
                <a:tableStyleId>{9D7B26C5-4107-4FEC-AEDC-1716B250A1EF}</a:tableStyleId>
              </a:tblPr>
              <a:tblGrid>
                <a:gridCol w="5486400"/>
                <a:gridCol w="5486400"/>
              </a:tblGrid>
              <a:tr h="370840">
                <a:tc>
                  <a:txBody>
                    <a:bodyPr/>
                    <a:lstStyle/>
                    <a:p>
                      <a:r>
                        <a:rPr lang="en-US" sz="2200" dirty="0" smtClean="0"/>
                        <a:t>Extensions that fail</a:t>
                      </a:r>
                      <a:r>
                        <a:rPr lang="en-US" sz="2200" baseline="0" dirty="0" smtClean="0"/>
                        <a:t> </a:t>
                      </a:r>
                      <a:r>
                        <a:rPr lang="en-US" sz="2200" dirty="0" smtClean="0"/>
                        <a:t>(even with 1 query!)</a:t>
                      </a:r>
                      <a:endParaRPr lang="en-US" sz="2200" dirty="0"/>
                    </a:p>
                  </a:txBody>
                  <a:tcPr/>
                </a:tc>
                <a:tc>
                  <a:txBody>
                    <a:bodyPr/>
                    <a:lstStyle/>
                    <a:p>
                      <a:r>
                        <a:rPr lang="en-US" sz="2200" dirty="0" smtClean="0"/>
                        <a:t>How to produce a forged message</a:t>
                      </a:r>
                      <a:endParaRPr lang="en-US" sz="2200" dirty="0"/>
                    </a:p>
                  </a:txBody>
                  <a:tcPr/>
                </a:tc>
              </a:tr>
            </a:tbl>
          </a:graphicData>
        </a:graphic>
      </p:graphicFrame>
    </p:spTree>
    <p:extLst>
      <p:ext uri="{BB962C8B-B14F-4D97-AF65-F5344CB8AC3E}">
        <p14:creationId xmlns:p14="http://schemas.microsoft.com/office/powerpoint/2010/main" val="1325986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length MACs?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324052"/>
              </p:ext>
            </p:extLst>
          </p:nvPr>
        </p:nvGraphicFramePr>
        <p:xfrm>
          <a:off x="609600" y="1101725"/>
          <a:ext cx="10972800" cy="1188720"/>
        </p:xfrm>
        <a:graphic>
          <a:graphicData uri="http://schemas.openxmlformats.org/drawingml/2006/table">
            <a:tbl>
              <a:tblPr firstRow="1">
                <a:tableStyleId>{9D7B26C5-4107-4FEC-AEDC-1716B250A1EF}</a:tableStyleId>
              </a:tblPr>
              <a:tblGrid>
                <a:gridCol w="5486400"/>
                <a:gridCol w="5486400"/>
              </a:tblGrid>
              <a:tr h="370840">
                <a:tc>
                  <a:txBody>
                    <a:bodyPr/>
                    <a:lstStyle/>
                    <a:p>
                      <a:r>
                        <a:rPr lang="en-US" sz="2200" dirty="0" smtClean="0"/>
                        <a:t>Extensions that fail</a:t>
                      </a:r>
                      <a:r>
                        <a:rPr lang="en-US" sz="2200" baseline="0" dirty="0" smtClean="0"/>
                        <a:t> </a:t>
                      </a:r>
                      <a:r>
                        <a:rPr lang="en-US" sz="2200" dirty="0" smtClean="0"/>
                        <a:t>(even with 1 query!)</a:t>
                      </a:r>
                      <a:endParaRPr lang="en-US" sz="2200" dirty="0"/>
                    </a:p>
                  </a:txBody>
                  <a:tcPr/>
                </a:tc>
                <a:tc>
                  <a:txBody>
                    <a:bodyPr/>
                    <a:lstStyle/>
                    <a:p>
                      <a:r>
                        <a:rPr lang="en-US" sz="2200" dirty="0" smtClean="0"/>
                        <a:t>How to produce a forged message</a:t>
                      </a:r>
                      <a:endParaRPr lang="en-US" sz="2200" dirty="0"/>
                    </a:p>
                  </a:txBody>
                  <a:tcPr/>
                </a:tc>
              </a:tr>
              <a:tr h="370840">
                <a:tc>
                  <a:txBody>
                    <a:bodyPr/>
                    <a:lstStyle/>
                    <a:p>
                      <a:r>
                        <a:rPr lang="en-US" sz="2200" dirty="0" smtClean="0"/>
                        <a:t>1. XOR all message blocks together, authenticate the result</a:t>
                      </a:r>
                      <a:endParaRPr lang="en-US" sz="2200" dirty="0"/>
                    </a:p>
                  </a:txBody>
                  <a:tcPr/>
                </a:tc>
                <a:tc>
                  <a:txBody>
                    <a:bodyPr/>
                    <a:lstStyle/>
                    <a:p>
                      <a:endParaRPr lang="en-US" sz="2200" dirty="0"/>
                    </a:p>
                  </a:txBody>
                  <a:tcPr/>
                </a:tc>
              </a:tr>
            </a:tbl>
          </a:graphicData>
        </a:graphic>
      </p:graphicFrame>
      <p:sp>
        <p:nvSpPr>
          <p:cNvPr id="9" name="TextBox 8"/>
          <p:cNvSpPr txBox="1"/>
          <p:nvPr/>
        </p:nvSpPr>
        <p:spPr>
          <a:xfrm>
            <a:off x="3303500" y="3534824"/>
            <a:ext cx="1411351"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12" name="Group 11"/>
          <p:cNvGrpSpPr/>
          <p:nvPr/>
        </p:nvGrpSpPr>
        <p:grpSpPr>
          <a:xfrm>
            <a:off x="5354443" y="3534824"/>
            <a:ext cx="1483114" cy="2921703"/>
            <a:chOff x="3223230" y="3536424"/>
            <a:chExt cx="1483114" cy="2921703"/>
          </a:xfrm>
        </p:grpSpPr>
        <p:sp>
          <p:nvSpPr>
            <p:cNvPr id="13" name="Rectangle 12"/>
            <p:cNvSpPr/>
            <p:nvPr/>
          </p:nvSpPr>
          <p:spPr>
            <a:xfrm>
              <a:off x="3490306" y="4705629"/>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4" name="Straight Arrow Connector 13"/>
            <p:cNvCxnSpPr>
              <a:stCxn id="16" idx="2"/>
              <a:endCxn id="13" idx="0"/>
            </p:cNvCxnSpPr>
            <p:nvPr/>
          </p:nvCxnSpPr>
          <p:spPr>
            <a:xfrm flipH="1">
              <a:off x="3976900" y="4059644"/>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3" idx="2"/>
            </p:cNvCxnSpPr>
            <p:nvPr/>
          </p:nvCxnSpPr>
          <p:spPr>
            <a:xfrm>
              <a:off x="3976900" y="5285724"/>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274974" y="3536424"/>
              <a:ext cx="1411351"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7" name="TextBox 16"/>
            <p:cNvSpPr txBox="1"/>
            <p:nvPr/>
          </p:nvSpPr>
          <p:spPr>
            <a:xfrm>
              <a:off x="3223230" y="5934907"/>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sp>
        <p:nvSpPr>
          <p:cNvPr id="22" name="TextBox 21"/>
          <p:cNvSpPr txBox="1"/>
          <p:nvPr/>
        </p:nvSpPr>
        <p:spPr>
          <a:xfrm>
            <a:off x="7508874" y="3534824"/>
            <a:ext cx="1411351"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4" name="Oval 23"/>
          <p:cNvSpPr/>
          <p:nvPr/>
        </p:nvSpPr>
        <p:spPr>
          <a:xfrm>
            <a:off x="5980719" y="4202462"/>
            <a:ext cx="262287" cy="266307"/>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4" name="Elbow Connector 3"/>
          <p:cNvCxnSpPr>
            <a:stCxn id="9" idx="2"/>
            <a:endCxn id="24" idx="2"/>
          </p:cNvCxnSpPr>
          <p:nvPr/>
        </p:nvCxnSpPr>
        <p:spPr>
          <a:xfrm rot="16200000" flipH="1">
            <a:off x="4856161" y="3211058"/>
            <a:ext cx="277572" cy="1971543"/>
          </a:xfrm>
          <a:prstGeom prst="bentConnector2">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22" idx="2"/>
            <a:endCxn id="24" idx="6"/>
          </p:cNvCxnSpPr>
          <p:nvPr/>
        </p:nvCxnSpPr>
        <p:spPr>
          <a:xfrm rot="5400000">
            <a:off x="7089992" y="3211058"/>
            <a:ext cx="277572" cy="1971544"/>
          </a:xfrm>
          <a:prstGeom prst="bentConnector2">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4" idx="2"/>
            <a:endCxn id="24" idx="6"/>
          </p:cNvCxnSpPr>
          <p:nvPr/>
        </p:nvCxnSpPr>
        <p:spPr>
          <a:xfrm>
            <a:off x="5980719" y="4335616"/>
            <a:ext cx="262287" cy="0"/>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6508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length MACs?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28111009"/>
              </p:ext>
            </p:extLst>
          </p:nvPr>
        </p:nvGraphicFramePr>
        <p:xfrm>
          <a:off x="609600" y="1101725"/>
          <a:ext cx="10972800" cy="1188720"/>
        </p:xfrm>
        <a:graphic>
          <a:graphicData uri="http://schemas.openxmlformats.org/drawingml/2006/table">
            <a:tbl>
              <a:tblPr firstRow="1">
                <a:tableStyleId>{9D7B26C5-4107-4FEC-AEDC-1716B250A1EF}</a:tableStyleId>
              </a:tblPr>
              <a:tblGrid>
                <a:gridCol w="5486400"/>
                <a:gridCol w="5486400"/>
              </a:tblGrid>
              <a:tr h="370840">
                <a:tc>
                  <a:txBody>
                    <a:bodyPr/>
                    <a:lstStyle/>
                    <a:p>
                      <a:r>
                        <a:rPr lang="en-US" sz="2200" dirty="0" smtClean="0"/>
                        <a:t>Extensions that fail</a:t>
                      </a:r>
                      <a:r>
                        <a:rPr lang="en-US" sz="2200" baseline="0" dirty="0" smtClean="0"/>
                        <a:t> </a:t>
                      </a:r>
                      <a:r>
                        <a:rPr lang="en-US" sz="2200" dirty="0" smtClean="0"/>
                        <a:t>(even with 1 query!)</a:t>
                      </a:r>
                      <a:endParaRPr lang="en-US" sz="2200" dirty="0"/>
                    </a:p>
                  </a:txBody>
                  <a:tcPr/>
                </a:tc>
                <a:tc>
                  <a:txBody>
                    <a:bodyPr/>
                    <a:lstStyle/>
                    <a:p>
                      <a:r>
                        <a:rPr lang="en-US" sz="2200" dirty="0" smtClean="0"/>
                        <a:t>How to produce a forged message</a:t>
                      </a:r>
                      <a:endParaRPr lang="en-US" sz="2200" dirty="0"/>
                    </a:p>
                  </a:txBody>
                  <a:tcPr/>
                </a:tc>
              </a:tr>
              <a:tr h="370840">
                <a:tc>
                  <a:txBody>
                    <a:bodyPr/>
                    <a:lstStyle/>
                    <a:p>
                      <a:r>
                        <a:rPr lang="en-US" sz="2200" dirty="0" smtClean="0"/>
                        <a:t>1. XOR all message blocks together, authenticate the result</a:t>
                      </a:r>
                      <a:endParaRPr lang="en-US" sz="2200" dirty="0"/>
                    </a:p>
                  </a:txBody>
                  <a:tcPr/>
                </a:tc>
                <a:tc>
                  <a:txBody>
                    <a:bodyPr/>
                    <a:lstStyle/>
                    <a:p>
                      <a:r>
                        <a:rPr lang="en-US" sz="2200" dirty="0" smtClean="0">
                          <a:solidFill>
                            <a:schemeClr val="accent2"/>
                          </a:solidFill>
                        </a:rPr>
                        <a:t>Find another message with same XOR</a:t>
                      </a:r>
                      <a:endParaRPr lang="en-US" sz="2200" dirty="0">
                        <a:solidFill>
                          <a:schemeClr val="accent2"/>
                        </a:solidFill>
                      </a:endParaRPr>
                    </a:p>
                  </a:txBody>
                  <a:tcPr/>
                </a:tc>
              </a:tr>
            </a:tbl>
          </a:graphicData>
        </a:graphic>
      </p:graphicFrame>
      <p:sp>
        <p:nvSpPr>
          <p:cNvPr id="9" name="TextBox 8"/>
          <p:cNvSpPr txBox="1"/>
          <p:nvPr/>
        </p:nvSpPr>
        <p:spPr>
          <a:xfrm>
            <a:off x="3303500" y="3534824"/>
            <a:ext cx="1411351"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12" name="Group 11"/>
          <p:cNvGrpSpPr/>
          <p:nvPr/>
        </p:nvGrpSpPr>
        <p:grpSpPr>
          <a:xfrm>
            <a:off x="5354443" y="3534824"/>
            <a:ext cx="1483114" cy="2921703"/>
            <a:chOff x="3223230" y="3536424"/>
            <a:chExt cx="1483114" cy="2921703"/>
          </a:xfrm>
        </p:grpSpPr>
        <p:sp>
          <p:nvSpPr>
            <p:cNvPr id="13" name="Rectangle 12"/>
            <p:cNvSpPr/>
            <p:nvPr/>
          </p:nvSpPr>
          <p:spPr>
            <a:xfrm>
              <a:off x="3490306" y="4705629"/>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4" name="Straight Arrow Connector 13"/>
            <p:cNvCxnSpPr>
              <a:stCxn id="16" idx="2"/>
              <a:endCxn id="13" idx="0"/>
            </p:cNvCxnSpPr>
            <p:nvPr/>
          </p:nvCxnSpPr>
          <p:spPr>
            <a:xfrm flipH="1">
              <a:off x="3976900" y="4059644"/>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3" idx="2"/>
            </p:cNvCxnSpPr>
            <p:nvPr/>
          </p:nvCxnSpPr>
          <p:spPr>
            <a:xfrm>
              <a:off x="3976900" y="5285724"/>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274974" y="3536424"/>
              <a:ext cx="1411351"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7" name="TextBox 16"/>
            <p:cNvSpPr txBox="1"/>
            <p:nvPr/>
          </p:nvSpPr>
          <p:spPr>
            <a:xfrm>
              <a:off x="3223230" y="5934907"/>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sp>
        <p:nvSpPr>
          <p:cNvPr id="22" name="TextBox 21"/>
          <p:cNvSpPr txBox="1"/>
          <p:nvPr/>
        </p:nvSpPr>
        <p:spPr>
          <a:xfrm>
            <a:off x="7508874" y="3534824"/>
            <a:ext cx="1411351"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4" name="Oval 23"/>
          <p:cNvSpPr/>
          <p:nvPr/>
        </p:nvSpPr>
        <p:spPr>
          <a:xfrm>
            <a:off x="5980719" y="4202462"/>
            <a:ext cx="262287" cy="266307"/>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4" name="Elbow Connector 3"/>
          <p:cNvCxnSpPr>
            <a:stCxn id="9" idx="2"/>
            <a:endCxn id="24" idx="2"/>
          </p:cNvCxnSpPr>
          <p:nvPr/>
        </p:nvCxnSpPr>
        <p:spPr>
          <a:xfrm rot="16200000" flipH="1">
            <a:off x="4856161" y="3211058"/>
            <a:ext cx="277572" cy="1971543"/>
          </a:xfrm>
          <a:prstGeom prst="bentConnector2">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22" idx="2"/>
            <a:endCxn id="24" idx="6"/>
          </p:cNvCxnSpPr>
          <p:nvPr/>
        </p:nvCxnSpPr>
        <p:spPr>
          <a:xfrm rot="5400000">
            <a:off x="7089992" y="3211058"/>
            <a:ext cx="277572" cy="1971544"/>
          </a:xfrm>
          <a:prstGeom prst="bentConnector2">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4" idx="2"/>
            <a:endCxn id="24" idx="6"/>
          </p:cNvCxnSpPr>
          <p:nvPr/>
        </p:nvCxnSpPr>
        <p:spPr>
          <a:xfrm>
            <a:off x="5980719" y="4335616"/>
            <a:ext cx="262287" cy="0"/>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9904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length MACs?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7480365"/>
              </p:ext>
            </p:extLst>
          </p:nvPr>
        </p:nvGraphicFramePr>
        <p:xfrm>
          <a:off x="609600" y="1101725"/>
          <a:ext cx="10972800" cy="1615440"/>
        </p:xfrm>
        <a:graphic>
          <a:graphicData uri="http://schemas.openxmlformats.org/drawingml/2006/table">
            <a:tbl>
              <a:tblPr firstRow="1">
                <a:tableStyleId>{9D7B26C5-4107-4FEC-AEDC-1716B250A1EF}</a:tableStyleId>
              </a:tblPr>
              <a:tblGrid>
                <a:gridCol w="5486400"/>
                <a:gridCol w="5486400"/>
              </a:tblGrid>
              <a:tr h="370840">
                <a:tc>
                  <a:txBody>
                    <a:bodyPr/>
                    <a:lstStyle/>
                    <a:p>
                      <a:r>
                        <a:rPr lang="en-US" sz="2200" dirty="0" smtClean="0"/>
                        <a:t>Extensions that fail</a:t>
                      </a:r>
                      <a:r>
                        <a:rPr lang="en-US" sz="2200" baseline="0" dirty="0" smtClean="0"/>
                        <a:t> </a:t>
                      </a:r>
                      <a:r>
                        <a:rPr lang="en-US" sz="2200" dirty="0" smtClean="0"/>
                        <a:t>(even with 1 query!)</a:t>
                      </a:r>
                      <a:endParaRPr lang="en-US" sz="2200" dirty="0"/>
                    </a:p>
                  </a:txBody>
                  <a:tcPr/>
                </a:tc>
                <a:tc>
                  <a:txBody>
                    <a:bodyPr/>
                    <a:lstStyle/>
                    <a:p>
                      <a:r>
                        <a:rPr lang="en-US" sz="2200" dirty="0" smtClean="0"/>
                        <a:t>How to produce a forged message</a:t>
                      </a:r>
                      <a:endParaRPr lang="en-US" sz="2200" dirty="0"/>
                    </a:p>
                  </a:txBody>
                  <a:tcPr/>
                </a:tc>
              </a:tr>
              <a:tr h="370840">
                <a:tc>
                  <a:txBody>
                    <a:bodyPr/>
                    <a:lstStyle/>
                    <a:p>
                      <a:r>
                        <a:rPr lang="en-US" sz="2200" dirty="0" smtClean="0"/>
                        <a:t>1. XOR all message blocks together, authenticate the result</a:t>
                      </a:r>
                      <a:endParaRPr lang="en-US" sz="2200" dirty="0"/>
                    </a:p>
                  </a:txBody>
                  <a:tcPr/>
                </a:tc>
                <a:tc>
                  <a:txBody>
                    <a:bodyPr/>
                    <a:lstStyle/>
                    <a:p>
                      <a:r>
                        <a:rPr lang="en-US" sz="2200" dirty="0" smtClean="0"/>
                        <a:t>Find another message with same XOR</a:t>
                      </a:r>
                      <a:endParaRPr lang="en-US" sz="2200" dirty="0"/>
                    </a:p>
                  </a:txBody>
                  <a:tcPr/>
                </a:tc>
              </a:tr>
              <a:tr h="370840">
                <a:tc>
                  <a:txBody>
                    <a:bodyPr/>
                    <a:lstStyle/>
                    <a:p>
                      <a:r>
                        <a:rPr lang="en-US" sz="2200" dirty="0" smtClean="0">
                          <a:solidFill>
                            <a:schemeClr val="accent3">
                              <a:lumMod val="50000"/>
                            </a:schemeClr>
                          </a:solidFill>
                        </a:rPr>
                        <a:t>2. </a:t>
                      </a:r>
                      <a:r>
                        <a:rPr lang="en-US" sz="2200" dirty="0" err="1" smtClean="0">
                          <a:solidFill>
                            <a:schemeClr val="accent3">
                              <a:lumMod val="50000"/>
                            </a:schemeClr>
                          </a:solidFill>
                        </a:rPr>
                        <a:t>Auth</a:t>
                      </a:r>
                      <a:r>
                        <a:rPr lang="en-US" sz="2200" dirty="0" smtClean="0">
                          <a:solidFill>
                            <a:schemeClr val="accent3">
                              <a:lumMod val="50000"/>
                            </a:schemeClr>
                          </a:solidFill>
                        </a:rPr>
                        <a:t> each block separately</a:t>
                      </a:r>
                      <a:endParaRPr lang="en-US" sz="2200" dirty="0">
                        <a:solidFill>
                          <a:schemeClr val="accent3">
                            <a:lumMod val="50000"/>
                          </a:schemeClr>
                        </a:solidFill>
                      </a:endParaRPr>
                    </a:p>
                  </a:txBody>
                  <a:tcPr/>
                </a:tc>
                <a:tc>
                  <a:txBody>
                    <a:bodyPr/>
                    <a:lstStyle/>
                    <a:p>
                      <a:endParaRPr lang="en-US" sz="2200" dirty="0"/>
                    </a:p>
                  </a:txBody>
                  <a:tcPr/>
                </a:tc>
              </a:tr>
            </a:tbl>
          </a:graphicData>
        </a:graphic>
      </p:graphicFrame>
      <p:grpSp>
        <p:nvGrpSpPr>
          <p:cNvPr id="11" name="Group 10"/>
          <p:cNvGrpSpPr/>
          <p:nvPr/>
        </p:nvGrpSpPr>
        <p:grpSpPr>
          <a:xfrm>
            <a:off x="3251756" y="3534824"/>
            <a:ext cx="1483114" cy="2921703"/>
            <a:chOff x="3223230" y="3536424"/>
            <a:chExt cx="1483114" cy="2921703"/>
          </a:xfrm>
        </p:grpSpPr>
        <p:sp>
          <p:nvSpPr>
            <p:cNvPr id="6" name="Rectangle 5"/>
            <p:cNvSpPr/>
            <p:nvPr/>
          </p:nvSpPr>
          <p:spPr>
            <a:xfrm>
              <a:off x="3490306" y="4705629"/>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7" name="Straight Arrow Connector 6"/>
            <p:cNvCxnSpPr>
              <a:stCxn id="9" idx="2"/>
              <a:endCxn id="6" idx="0"/>
            </p:cNvCxnSpPr>
            <p:nvPr/>
          </p:nvCxnSpPr>
          <p:spPr>
            <a:xfrm flipH="1">
              <a:off x="3976900" y="4059644"/>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6" idx="2"/>
            </p:cNvCxnSpPr>
            <p:nvPr/>
          </p:nvCxnSpPr>
          <p:spPr>
            <a:xfrm>
              <a:off x="3976900" y="5285724"/>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274974" y="3536424"/>
              <a:ext cx="1411351"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TextBox 9"/>
            <p:cNvSpPr txBox="1"/>
            <p:nvPr/>
          </p:nvSpPr>
          <p:spPr>
            <a:xfrm>
              <a:off x="3223230" y="5934907"/>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12" name="Group 11"/>
          <p:cNvGrpSpPr/>
          <p:nvPr/>
        </p:nvGrpSpPr>
        <p:grpSpPr>
          <a:xfrm>
            <a:off x="5354443" y="3534824"/>
            <a:ext cx="1483114" cy="2921703"/>
            <a:chOff x="3223230" y="3536424"/>
            <a:chExt cx="1483114" cy="2921703"/>
          </a:xfrm>
        </p:grpSpPr>
        <p:sp>
          <p:nvSpPr>
            <p:cNvPr id="13" name="Rectangle 12"/>
            <p:cNvSpPr/>
            <p:nvPr/>
          </p:nvSpPr>
          <p:spPr>
            <a:xfrm>
              <a:off x="3490306" y="4705629"/>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4" name="Straight Arrow Connector 13"/>
            <p:cNvCxnSpPr>
              <a:stCxn id="16" idx="2"/>
              <a:endCxn id="13" idx="0"/>
            </p:cNvCxnSpPr>
            <p:nvPr/>
          </p:nvCxnSpPr>
          <p:spPr>
            <a:xfrm flipH="1">
              <a:off x="3976900" y="4059644"/>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3" idx="2"/>
            </p:cNvCxnSpPr>
            <p:nvPr/>
          </p:nvCxnSpPr>
          <p:spPr>
            <a:xfrm>
              <a:off x="3976900" y="5285724"/>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274974" y="3536424"/>
              <a:ext cx="1411351"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7" name="TextBox 16"/>
            <p:cNvSpPr txBox="1"/>
            <p:nvPr/>
          </p:nvSpPr>
          <p:spPr>
            <a:xfrm>
              <a:off x="3223230" y="5934907"/>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18" name="Group 17"/>
          <p:cNvGrpSpPr/>
          <p:nvPr/>
        </p:nvGrpSpPr>
        <p:grpSpPr>
          <a:xfrm>
            <a:off x="7457130" y="3534824"/>
            <a:ext cx="1483114" cy="2921703"/>
            <a:chOff x="3223230" y="3536424"/>
            <a:chExt cx="1483114" cy="2921703"/>
          </a:xfrm>
        </p:grpSpPr>
        <p:sp>
          <p:nvSpPr>
            <p:cNvPr id="19" name="Rectangle 18"/>
            <p:cNvSpPr/>
            <p:nvPr/>
          </p:nvSpPr>
          <p:spPr>
            <a:xfrm>
              <a:off x="3490306" y="4705629"/>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20" name="Straight Arrow Connector 19"/>
            <p:cNvCxnSpPr>
              <a:stCxn id="22" idx="2"/>
              <a:endCxn id="19" idx="0"/>
            </p:cNvCxnSpPr>
            <p:nvPr/>
          </p:nvCxnSpPr>
          <p:spPr>
            <a:xfrm flipH="1">
              <a:off x="3976900" y="4059644"/>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9" idx="2"/>
            </p:cNvCxnSpPr>
            <p:nvPr/>
          </p:nvCxnSpPr>
          <p:spPr>
            <a:xfrm>
              <a:off x="3976900" y="5285724"/>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274974" y="3536424"/>
              <a:ext cx="1411351"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3" name="TextBox 22"/>
            <p:cNvSpPr txBox="1"/>
            <p:nvPr/>
          </p:nvSpPr>
          <p:spPr>
            <a:xfrm>
              <a:off x="3223230" y="5934907"/>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spTree>
    <p:extLst>
      <p:ext uri="{BB962C8B-B14F-4D97-AF65-F5344CB8AC3E}">
        <p14:creationId xmlns:p14="http://schemas.microsoft.com/office/powerpoint/2010/main" val="596153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length MACs?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50441013"/>
              </p:ext>
            </p:extLst>
          </p:nvPr>
        </p:nvGraphicFramePr>
        <p:xfrm>
          <a:off x="609600" y="1101725"/>
          <a:ext cx="10972800" cy="1615440"/>
        </p:xfrm>
        <a:graphic>
          <a:graphicData uri="http://schemas.openxmlformats.org/drawingml/2006/table">
            <a:tbl>
              <a:tblPr firstRow="1">
                <a:tableStyleId>{9D7B26C5-4107-4FEC-AEDC-1716B250A1EF}</a:tableStyleId>
              </a:tblPr>
              <a:tblGrid>
                <a:gridCol w="5486400"/>
                <a:gridCol w="5486400"/>
              </a:tblGrid>
              <a:tr h="370840">
                <a:tc>
                  <a:txBody>
                    <a:bodyPr/>
                    <a:lstStyle/>
                    <a:p>
                      <a:r>
                        <a:rPr lang="en-US" sz="2200" dirty="0" smtClean="0"/>
                        <a:t>Extensions that fail</a:t>
                      </a:r>
                      <a:r>
                        <a:rPr lang="en-US" sz="2200" baseline="0" dirty="0" smtClean="0"/>
                        <a:t> </a:t>
                      </a:r>
                      <a:r>
                        <a:rPr lang="en-US" sz="2200" dirty="0" smtClean="0"/>
                        <a:t>(even with 1 query!)</a:t>
                      </a:r>
                      <a:endParaRPr lang="en-US" sz="2200" dirty="0"/>
                    </a:p>
                  </a:txBody>
                  <a:tcPr/>
                </a:tc>
                <a:tc>
                  <a:txBody>
                    <a:bodyPr/>
                    <a:lstStyle/>
                    <a:p>
                      <a:r>
                        <a:rPr lang="en-US" sz="2200" dirty="0" smtClean="0"/>
                        <a:t>How to produce a forged message</a:t>
                      </a:r>
                      <a:endParaRPr lang="en-US" sz="2200" dirty="0"/>
                    </a:p>
                  </a:txBody>
                  <a:tcPr/>
                </a:tc>
              </a:tr>
              <a:tr h="370840">
                <a:tc>
                  <a:txBody>
                    <a:bodyPr/>
                    <a:lstStyle/>
                    <a:p>
                      <a:r>
                        <a:rPr lang="en-US" sz="2200" dirty="0" smtClean="0"/>
                        <a:t>1. XOR all message blocks together, authenticate the result</a:t>
                      </a:r>
                      <a:endParaRPr lang="en-US" sz="2200" dirty="0"/>
                    </a:p>
                  </a:txBody>
                  <a:tcPr/>
                </a:tc>
                <a:tc>
                  <a:txBody>
                    <a:bodyPr/>
                    <a:lstStyle/>
                    <a:p>
                      <a:r>
                        <a:rPr lang="en-US" sz="2200" dirty="0" smtClean="0"/>
                        <a:t>Find another message with same XOR</a:t>
                      </a:r>
                      <a:endParaRPr lang="en-US" sz="2200" dirty="0"/>
                    </a:p>
                  </a:txBody>
                  <a:tcPr/>
                </a:tc>
              </a:tr>
              <a:tr h="370840">
                <a:tc>
                  <a:txBody>
                    <a:bodyPr/>
                    <a:lstStyle/>
                    <a:p>
                      <a:r>
                        <a:rPr lang="en-US" sz="2200" dirty="0" smtClean="0"/>
                        <a:t>2. </a:t>
                      </a:r>
                      <a:r>
                        <a:rPr lang="en-US" sz="2200" dirty="0" err="1" smtClean="0"/>
                        <a:t>Auth</a:t>
                      </a:r>
                      <a:r>
                        <a:rPr lang="en-US" sz="2200" dirty="0" smtClean="0"/>
                        <a:t> each block separately</a:t>
                      </a:r>
                      <a:endParaRPr lang="en-US" sz="2200" dirty="0"/>
                    </a:p>
                  </a:txBody>
                  <a:tcPr/>
                </a:tc>
                <a:tc>
                  <a:txBody>
                    <a:bodyPr/>
                    <a:lstStyle/>
                    <a:p>
                      <a:r>
                        <a:rPr lang="en-US" sz="2200" dirty="0" smtClean="0">
                          <a:solidFill>
                            <a:schemeClr val="accent2"/>
                          </a:solidFill>
                        </a:rPr>
                        <a:t>Change order of blocks</a:t>
                      </a:r>
                      <a:endParaRPr lang="en-US" sz="2200" dirty="0">
                        <a:solidFill>
                          <a:schemeClr val="accent2"/>
                        </a:solidFill>
                      </a:endParaRPr>
                    </a:p>
                  </a:txBody>
                  <a:tcPr/>
                </a:tc>
              </a:tr>
            </a:tbl>
          </a:graphicData>
        </a:graphic>
      </p:graphicFrame>
      <p:grpSp>
        <p:nvGrpSpPr>
          <p:cNvPr id="11" name="Group 10"/>
          <p:cNvGrpSpPr/>
          <p:nvPr/>
        </p:nvGrpSpPr>
        <p:grpSpPr>
          <a:xfrm>
            <a:off x="3251756" y="3534824"/>
            <a:ext cx="1483114" cy="2921703"/>
            <a:chOff x="3223230" y="3536424"/>
            <a:chExt cx="1483114" cy="2921703"/>
          </a:xfrm>
        </p:grpSpPr>
        <p:sp>
          <p:nvSpPr>
            <p:cNvPr id="6" name="Rectangle 5"/>
            <p:cNvSpPr/>
            <p:nvPr/>
          </p:nvSpPr>
          <p:spPr>
            <a:xfrm>
              <a:off x="3490306" y="4705629"/>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7" name="Straight Arrow Connector 6"/>
            <p:cNvCxnSpPr>
              <a:stCxn id="9" idx="2"/>
              <a:endCxn id="6" idx="0"/>
            </p:cNvCxnSpPr>
            <p:nvPr/>
          </p:nvCxnSpPr>
          <p:spPr>
            <a:xfrm flipH="1">
              <a:off x="3976900" y="4059644"/>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6" idx="2"/>
            </p:cNvCxnSpPr>
            <p:nvPr/>
          </p:nvCxnSpPr>
          <p:spPr>
            <a:xfrm>
              <a:off x="3976900" y="5285724"/>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274974" y="3536424"/>
              <a:ext cx="1411351"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TextBox 9"/>
            <p:cNvSpPr txBox="1"/>
            <p:nvPr/>
          </p:nvSpPr>
          <p:spPr>
            <a:xfrm>
              <a:off x="3223230" y="5934907"/>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12" name="Group 11"/>
          <p:cNvGrpSpPr/>
          <p:nvPr/>
        </p:nvGrpSpPr>
        <p:grpSpPr>
          <a:xfrm>
            <a:off x="5354443" y="3534824"/>
            <a:ext cx="1483114" cy="2921703"/>
            <a:chOff x="3223230" y="3536424"/>
            <a:chExt cx="1483114" cy="2921703"/>
          </a:xfrm>
        </p:grpSpPr>
        <p:sp>
          <p:nvSpPr>
            <p:cNvPr id="13" name="Rectangle 12"/>
            <p:cNvSpPr/>
            <p:nvPr/>
          </p:nvSpPr>
          <p:spPr>
            <a:xfrm>
              <a:off x="3490306" y="4705629"/>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4" name="Straight Arrow Connector 13"/>
            <p:cNvCxnSpPr>
              <a:stCxn id="16" idx="2"/>
              <a:endCxn id="13" idx="0"/>
            </p:cNvCxnSpPr>
            <p:nvPr/>
          </p:nvCxnSpPr>
          <p:spPr>
            <a:xfrm flipH="1">
              <a:off x="3976900" y="4059644"/>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3" idx="2"/>
            </p:cNvCxnSpPr>
            <p:nvPr/>
          </p:nvCxnSpPr>
          <p:spPr>
            <a:xfrm>
              <a:off x="3976900" y="5285724"/>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274974" y="3536424"/>
              <a:ext cx="1411351"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7" name="TextBox 16"/>
            <p:cNvSpPr txBox="1"/>
            <p:nvPr/>
          </p:nvSpPr>
          <p:spPr>
            <a:xfrm>
              <a:off x="3223230" y="5934907"/>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18" name="Group 17"/>
          <p:cNvGrpSpPr/>
          <p:nvPr/>
        </p:nvGrpSpPr>
        <p:grpSpPr>
          <a:xfrm>
            <a:off x="7457130" y="3534824"/>
            <a:ext cx="1483114" cy="2921703"/>
            <a:chOff x="3223230" y="3536424"/>
            <a:chExt cx="1483114" cy="2921703"/>
          </a:xfrm>
        </p:grpSpPr>
        <p:sp>
          <p:nvSpPr>
            <p:cNvPr id="19" name="Rectangle 18"/>
            <p:cNvSpPr/>
            <p:nvPr/>
          </p:nvSpPr>
          <p:spPr>
            <a:xfrm>
              <a:off x="3490306" y="4705629"/>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20" name="Straight Arrow Connector 19"/>
            <p:cNvCxnSpPr>
              <a:stCxn id="22" idx="2"/>
              <a:endCxn id="19" idx="0"/>
            </p:cNvCxnSpPr>
            <p:nvPr/>
          </p:nvCxnSpPr>
          <p:spPr>
            <a:xfrm flipH="1">
              <a:off x="3976900" y="4059644"/>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9" idx="2"/>
            </p:cNvCxnSpPr>
            <p:nvPr/>
          </p:nvCxnSpPr>
          <p:spPr>
            <a:xfrm>
              <a:off x="3976900" y="5285724"/>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274974" y="3536424"/>
              <a:ext cx="1411351"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3" name="TextBox 22"/>
            <p:cNvSpPr txBox="1"/>
            <p:nvPr/>
          </p:nvSpPr>
          <p:spPr>
            <a:xfrm>
              <a:off x="3223230" y="5934907"/>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spTree>
    <p:extLst>
      <p:ext uri="{BB962C8B-B14F-4D97-AF65-F5344CB8AC3E}">
        <p14:creationId xmlns:p14="http://schemas.microsoft.com/office/powerpoint/2010/main" val="3244417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length MACs?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9729753"/>
              </p:ext>
            </p:extLst>
          </p:nvPr>
        </p:nvGraphicFramePr>
        <p:xfrm>
          <a:off x="609600" y="1101725"/>
          <a:ext cx="10972800" cy="2042160"/>
        </p:xfrm>
        <a:graphic>
          <a:graphicData uri="http://schemas.openxmlformats.org/drawingml/2006/table">
            <a:tbl>
              <a:tblPr firstRow="1">
                <a:tableStyleId>{9D7B26C5-4107-4FEC-AEDC-1716B250A1EF}</a:tableStyleId>
              </a:tblPr>
              <a:tblGrid>
                <a:gridCol w="5486400"/>
                <a:gridCol w="5486400"/>
              </a:tblGrid>
              <a:tr h="370840">
                <a:tc>
                  <a:txBody>
                    <a:bodyPr/>
                    <a:lstStyle/>
                    <a:p>
                      <a:r>
                        <a:rPr lang="en-US" sz="2200" dirty="0" smtClean="0"/>
                        <a:t>Extensions that fail</a:t>
                      </a:r>
                      <a:r>
                        <a:rPr lang="en-US" sz="2200" baseline="0" dirty="0" smtClean="0"/>
                        <a:t> </a:t>
                      </a:r>
                      <a:r>
                        <a:rPr lang="en-US" sz="2200" dirty="0" smtClean="0"/>
                        <a:t>(even with 1 query!)</a:t>
                      </a:r>
                      <a:endParaRPr lang="en-US" sz="2200" dirty="0"/>
                    </a:p>
                  </a:txBody>
                  <a:tcPr/>
                </a:tc>
                <a:tc>
                  <a:txBody>
                    <a:bodyPr/>
                    <a:lstStyle/>
                    <a:p>
                      <a:r>
                        <a:rPr lang="en-US" sz="2200" dirty="0" smtClean="0"/>
                        <a:t>How to produce a forged message</a:t>
                      </a:r>
                      <a:endParaRPr lang="en-US" sz="2200" dirty="0"/>
                    </a:p>
                  </a:txBody>
                  <a:tcPr/>
                </a:tc>
              </a:tr>
              <a:tr h="370840">
                <a:tc>
                  <a:txBody>
                    <a:bodyPr/>
                    <a:lstStyle/>
                    <a:p>
                      <a:r>
                        <a:rPr lang="en-US" sz="2200" dirty="0" smtClean="0"/>
                        <a:t>1. XOR all message blocks together, authenticate the result</a:t>
                      </a:r>
                      <a:endParaRPr lang="en-US" sz="2200" dirty="0"/>
                    </a:p>
                  </a:txBody>
                  <a:tcPr/>
                </a:tc>
                <a:tc>
                  <a:txBody>
                    <a:bodyPr/>
                    <a:lstStyle/>
                    <a:p>
                      <a:r>
                        <a:rPr lang="en-US" sz="2200" dirty="0" smtClean="0"/>
                        <a:t>Find another message with same XOR</a:t>
                      </a:r>
                      <a:endParaRPr lang="en-US" sz="2200" dirty="0"/>
                    </a:p>
                  </a:txBody>
                  <a:tcPr/>
                </a:tc>
              </a:tr>
              <a:tr h="370840">
                <a:tc>
                  <a:txBody>
                    <a:bodyPr/>
                    <a:lstStyle/>
                    <a:p>
                      <a:r>
                        <a:rPr lang="en-US" sz="2200" dirty="0" smtClean="0"/>
                        <a:t>2. </a:t>
                      </a:r>
                      <a:r>
                        <a:rPr lang="en-US" sz="2200" dirty="0" err="1" smtClean="0"/>
                        <a:t>Auth</a:t>
                      </a:r>
                      <a:r>
                        <a:rPr lang="en-US" sz="2200" dirty="0" smtClean="0"/>
                        <a:t> each block separately</a:t>
                      </a:r>
                      <a:endParaRPr lang="en-US" sz="2200" dirty="0"/>
                    </a:p>
                  </a:txBody>
                  <a:tcPr/>
                </a:tc>
                <a:tc>
                  <a:txBody>
                    <a:bodyPr/>
                    <a:lstStyle/>
                    <a:p>
                      <a:r>
                        <a:rPr lang="en-US" sz="2200" dirty="0" smtClean="0"/>
                        <a:t>Change order of blocks</a:t>
                      </a:r>
                      <a:endParaRPr lang="en-US" sz="2200" dirty="0"/>
                    </a:p>
                  </a:txBody>
                  <a:tcPr/>
                </a:tc>
              </a:tr>
              <a:tr h="370840">
                <a:tc>
                  <a:txBody>
                    <a:bodyPr/>
                    <a:lstStyle/>
                    <a:p>
                      <a:r>
                        <a:rPr lang="en-US" sz="2200" dirty="0" smtClean="0">
                          <a:solidFill>
                            <a:schemeClr val="accent3">
                              <a:lumMod val="50000"/>
                            </a:schemeClr>
                          </a:solidFill>
                        </a:rPr>
                        <a:t>3. </a:t>
                      </a:r>
                      <a:r>
                        <a:rPr lang="en-US" sz="2200" dirty="0" err="1" smtClean="0">
                          <a:solidFill>
                            <a:schemeClr val="accent3">
                              <a:lumMod val="50000"/>
                            </a:schemeClr>
                          </a:solidFill>
                        </a:rPr>
                        <a:t>Auth</a:t>
                      </a:r>
                      <a:r>
                        <a:rPr lang="en-US" sz="2200" dirty="0" smtClean="0">
                          <a:solidFill>
                            <a:schemeClr val="accent3">
                              <a:lumMod val="50000"/>
                            </a:schemeClr>
                          </a:solidFill>
                        </a:rPr>
                        <a:t> each block along with sequence</a:t>
                      </a:r>
                      <a:r>
                        <a:rPr lang="en-US" sz="2200" baseline="0" dirty="0" smtClean="0">
                          <a:solidFill>
                            <a:schemeClr val="accent3">
                              <a:lumMod val="50000"/>
                            </a:schemeClr>
                          </a:solidFill>
                        </a:rPr>
                        <a:t> #</a:t>
                      </a:r>
                      <a:endParaRPr lang="en-US" sz="2200" dirty="0">
                        <a:solidFill>
                          <a:schemeClr val="accent3">
                            <a:lumMod val="50000"/>
                          </a:schemeClr>
                        </a:solidFill>
                      </a:endParaRPr>
                    </a:p>
                  </a:txBody>
                  <a:tcPr/>
                </a:tc>
                <a:tc>
                  <a:txBody>
                    <a:bodyPr/>
                    <a:lstStyle/>
                    <a:p>
                      <a:endParaRPr lang="en-US" sz="2200" dirty="0"/>
                    </a:p>
                  </a:txBody>
                  <a:tcPr/>
                </a:tc>
              </a:tr>
            </a:tbl>
          </a:graphicData>
        </a:graphic>
      </p:graphicFrame>
      <p:grpSp>
        <p:nvGrpSpPr>
          <p:cNvPr id="11" name="Group 10"/>
          <p:cNvGrpSpPr/>
          <p:nvPr/>
        </p:nvGrpSpPr>
        <p:grpSpPr>
          <a:xfrm>
            <a:off x="3251756" y="3534824"/>
            <a:ext cx="1483114" cy="2921703"/>
            <a:chOff x="3223230" y="3536424"/>
            <a:chExt cx="1483114" cy="2921703"/>
          </a:xfrm>
        </p:grpSpPr>
        <p:sp>
          <p:nvSpPr>
            <p:cNvPr id="6" name="Rectangle 5"/>
            <p:cNvSpPr/>
            <p:nvPr/>
          </p:nvSpPr>
          <p:spPr>
            <a:xfrm>
              <a:off x="3490306" y="4705629"/>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7" name="Straight Arrow Connector 6"/>
            <p:cNvCxnSpPr>
              <a:stCxn id="9" idx="2"/>
              <a:endCxn id="6" idx="0"/>
            </p:cNvCxnSpPr>
            <p:nvPr/>
          </p:nvCxnSpPr>
          <p:spPr>
            <a:xfrm flipH="1">
              <a:off x="3976901" y="4059644"/>
              <a:ext cx="3749"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6" idx="2"/>
            </p:cNvCxnSpPr>
            <p:nvPr/>
          </p:nvCxnSpPr>
          <p:spPr>
            <a:xfrm>
              <a:off x="3976900" y="5285724"/>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274974" y="3536424"/>
              <a:ext cx="1411351" cy="523220"/>
            </a:xfrm>
            <a:prstGeom prst="rect">
              <a:avLst/>
            </a:prstGeom>
            <a:noFill/>
          </p:spPr>
          <p:txBody>
            <a:bodyPr wrap="square" rtlCol="0">
              <a:spAutoFit/>
            </a:bodyPr>
            <a:lstStyle/>
            <a:p>
              <a:pPr algn="ctr"/>
              <a:r>
                <a:rPr lang="en-US" sz="2800" dirty="0" smtClean="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a:t>
              </a: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r>
                <a:rPr lang="en-US" sz="2800" dirty="0" smtClean="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 </a:t>
              </a: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r>
                <a:rPr lang="en-US" sz="2800" dirty="0" smtClean="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a:t>
              </a:r>
              <a:endParaRPr lang="en-US" sz="2800" baseline="-25000" dirty="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0" name="TextBox 9"/>
            <p:cNvSpPr txBox="1"/>
            <p:nvPr/>
          </p:nvSpPr>
          <p:spPr>
            <a:xfrm>
              <a:off x="3223230" y="5934907"/>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12" name="Group 11"/>
          <p:cNvGrpSpPr/>
          <p:nvPr/>
        </p:nvGrpSpPr>
        <p:grpSpPr>
          <a:xfrm>
            <a:off x="5354443" y="3534824"/>
            <a:ext cx="1483114" cy="2921703"/>
            <a:chOff x="3223230" y="3536424"/>
            <a:chExt cx="1483114" cy="2921703"/>
          </a:xfrm>
        </p:grpSpPr>
        <p:sp>
          <p:nvSpPr>
            <p:cNvPr id="13" name="Rectangle 12"/>
            <p:cNvSpPr/>
            <p:nvPr/>
          </p:nvSpPr>
          <p:spPr>
            <a:xfrm>
              <a:off x="3490306" y="4705629"/>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4" name="Straight Arrow Connector 13"/>
            <p:cNvCxnSpPr>
              <a:stCxn id="16" idx="2"/>
              <a:endCxn id="13" idx="0"/>
            </p:cNvCxnSpPr>
            <p:nvPr/>
          </p:nvCxnSpPr>
          <p:spPr>
            <a:xfrm flipH="1">
              <a:off x="3976900" y="4059644"/>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3" idx="2"/>
            </p:cNvCxnSpPr>
            <p:nvPr/>
          </p:nvCxnSpPr>
          <p:spPr>
            <a:xfrm>
              <a:off x="3976900" y="5285724"/>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274974" y="3536424"/>
              <a:ext cx="1411351" cy="523220"/>
            </a:xfrm>
            <a:prstGeom prst="rect">
              <a:avLst/>
            </a:prstGeom>
            <a:noFill/>
          </p:spPr>
          <p:txBody>
            <a:bodyPr wrap="square" rtlCol="0">
              <a:spAutoFit/>
            </a:bodyPr>
            <a:lstStyle/>
            <a:p>
              <a:pPr algn="ctr"/>
              <a:r>
                <a:rPr lang="en-US" sz="2800" dirty="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a:t>
              </a: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r>
                <a:rPr lang="en-US" sz="2800" dirty="0" smtClean="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 </a:t>
              </a: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r>
                <a:rPr lang="en-US" sz="2800" dirty="0" smtClean="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a:t>
              </a:r>
              <a:endParaRPr lang="en-US" sz="2800" baseline="-25000" dirty="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7" name="TextBox 16"/>
            <p:cNvSpPr txBox="1"/>
            <p:nvPr/>
          </p:nvSpPr>
          <p:spPr>
            <a:xfrm>
              <a:off x="3223230" y="5934907"/>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18" name="Group 17"/>
          <p:cNvGrpSpPr/>
          <p:nvPr/>
        </p:nvGrpSpPr>
        <p:grpSpPr>
          <a:xfrm>
            <a:off x="7457130" y="3534824"/>
            <a:ext cx="1483114" cy="2921703"/>
            <a:chOff x="3223230" y="3536424"/>
            <a:chExt cx="1483114" cy="2921703"/>
          </a:xfrm>
        </p:grpSpPr>
        <p:sp>
          <p:nvSpPr>
            <p:cNvPr id="19" name="Rectangle 18"/>
            <p:cNvSpPr/>
            <p:nvPr/>
          </p:nvSpPr>
          <p:spPr>
            <a:xfrm>
              <a:off x="3490306" y="4705629"/>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20" name="Straight Arrow Connector 19"/>
            <p:cNvCxnSpPr>
              <a:stCxn id="22" idx="2"/>
              <a:endCxn id="19" idx="0"/>
            </p:cNvCxnSpPr>
            <p:nvPr/>
          </p:nvCxnSpPr>
          <p:spPr>
            <a:xfrm flipH="1">
              <a:off x="3976900" y="4059644"/>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9" idx="2"/>
            </p:cNvCxnSpPr>
            <p:nvPr/>
          </p:nvCxnSpPr>
          <p:spPr>
            <a:xfrm>
              <a:off x="3976900" y="5285724"/>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274974" y="3536424"/>
              <a:ext cx="1411351" cy="523220"/>
            </a:xfrm>
            <a:prstGeom prst="rect">
              <a:avLst/>
            </a:prstGeom>
            <a:noFill/>
          </p:spPr>
          <p:txBody>
            <a:bodyPr wrap="square" rtlCol="0">
              <a:spAutoFit/>
            </a:bodyPr>
            <a:lstStyle/>
            <a:p>
              <a:pPr algn="ctr"/>
              <a:r>
                <a:rPr lang="en-US" sz="2800" dirty="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a:t>
              </a: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r>
                <a:rPr lang="en-US" sz="2800" dirty="0" smtClean="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 </a:t>
              </a: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r>
                <a:rPr lang="en-US" sz="2800" dirty="0" smtClean="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a:t>
              </a:r>
              <a:endParaRPr lang="en-US" sz="2800" baseline="-25000" dirty="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23" name="TextBox 22"/>
            <p:cNvSpPr txBox="1"/>
            <p:nvPr/>
          </p:nvSpPr>
          <p:spPr>
            <a:xfrm>
              <a:off x="3223230" y="5934907"/>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spTree>
    <p:extLst>
      <p:ext uri="{BB962C8B-B14F-4D97-AF65-F5344CB8AC3E}">
        <p14:creationId xmlns:p14="http://schemas.microsoft.com/office/powerpoint/2010/main" val="2288999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length MACs?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15161839"/>
              </p:ext>
            </p:extLst>
          </p:nvPr>
        </p:nvGraphicFramePr>
        <p:xfrm>
          <a:off x="609600" y="1101725"/>
          <a:ext cx="10972800" cy="2042160"/>
        </p:xfrm>
        <a:graphic>
          <a:graphicData uri="http://schemas.openxmlformats.org/drawingml/2006/table">
            <a:tbl>
              <a:tblPr firstRow="1">
                <a:tableStyleId>{9D7B26C5-4107-4FEC-AEDC-1716B250A1EF}</a:tableStyleId>
              </a:tblPr>
              <a:tblGrid>
                <a:gridCol w="5486400"/>
                <a:gridCol w="5486400"/>
              </a:tblGrid>
              <a:tr h="370840">
                <a:tc>
                  <a:txBody>
                    <a:bodyPr/>
                    <a:lstStyle/>
                    <a:p>
                      <a:r>
                        <a:rPr lang="en-US" sz="2200" dirty="0" smtClean="0"/>
                        <a:t>Extensions that fail</a:t>
                      </a:r>
                      <a:r>
                        <a:rPr lang="en-US" sz="2200" baseline="0" dirty="0" smtClean="0"/>
                        <a:t> </a:t>
                      </a:r>
                      <a:r>
                        <a:rPr lang="en-US" sz="2200" dirty="0" smtClean="0"/>
                        <a:t>(even with 1 query!)</a:t>
                      </a:r>
                      <a:endParaRPr lang="en-US" sz="2200" dirty="0"/>
                    </a:p>
                  </a:txBody>
                  <a:tcPr/>
                </a:tc>
                <a:tc>
                  <a:txBody>
                    <a:bodyPr/>
                    <a:lstStyle/>
                    <a:p>
                      <a:r>
                        <a:rPr lang="en-US" sz="2200" dirty="0" smtClean="0"/>
                        <a:t>How to produce a forged message</a:t>
                      </a:r>
                      <a:endParaRPr lang="en-US" sz="2200" dirty="0"/>
                    </a:p>
                  </a:txBody>
                  <a:tcPr/>
                </a:tc>
              </a:tr>
              <a:tr h="370840">
                <a:tc>
                  <a:txBody>
                    <a:bodyPr/>
                    <a:lstStyle/>
                    <a:p>
                      <a:r>
                        <a:rPr lang="en-US" sz="2200" dirty="0" smtClean="0"/>
                        <a:t>1. XOR all message blocks together, authenticate the result</a:t>
                      </a:r>
                      <a:endParaRPr lang="en-US" sz="2200" dirty="0"/>
                    </a:p>
                  </a:txBody>
                  <a:tcPr/>
                </a:tc>
                <a:tc>
                  <a:txBody>
                    <a:bodyPr/>
                    <a:lstStyle/>
                    <a:p>
                      <a:r>
                        <a:rPr lang="en-US" sz="2200" dirty="0" smtClean="0"/>
                        <a:t>Find another message with same XOR</a:t>
                      </a:r>
                      <a:endParaRPr lang="en-US" sz="2200" dirty="0"/>
                    </a:p>
                  </a:txBody>
                  <a:tcPr/>
                </a:tc>
              </a:tr>
              <a:tr h="370840">
                <a:tc>
                  <a:txBody>
                    <a:bodyPr/>
                    <a:lstStyle/>
                    <a:p>
                      <a:r>
                        <a:rPr lang="en-US" sz="2200" dirty="0" smtClean="0"/>
                        <a:t>2. </a:t>
                      </a:r>
                      <a:r>
                        <a:rPr lang="en-US" sz="2200" dirty="0" err="1" smtClean="0"/>
                        <a:t>Auth</a:t>
                      </a:r>
                      <a:r>
                        <a:rPr lang="en-US" sz="2200" dirty="0" smtClean="0"/>
                        <a:t> each block separately</a:t>
                      </a:r>
                      <a:endParaRPr lang="en-US" sz="2200" dirty="0"/>
                    </a:p>
                  </a:txBody>
                  <a:tcPr/>
                </a:tc>
                <a:tc>
                  <a:txBody>
                    <a:bodyPr/>
                    <a:lstStyle/>
                    <a:p>
                      <a:r>
                        <a:rPr lang="en-US" sz="2200" dirty="0" smtClean="0"/>
                        <a:t>Change order of blocks</a:t>
                      </a:r>
                      <a:endParaRPr lang="en-US" sz="2200" dirty="0"/>
                    </a:p>
                  </a:txBody>
                  <a:tcPr/>
                </a:tc>
              </a:tr>
              <a:tr h="370840">
                <a:tc>
                  <a:txBody>
                    <a:bodyPr/>
                    <a:lstStyle/>
                    <a:p>
                      <a:r>
                        <a:rPr lang="en-US" sz="2200" dirty="0" smtClean="0"/>
                        <a:t>3. </a:t>
                      </a:r>
                      <a:r>
                        <a:rPr lang="en-US" sz="2200" dirty="0" err="1" smtClean="0"/>
                        <a:t>Auth</a:t>
                      </a:r>
                      <a:r>
                        <a:rPr lang="en-US" sz="2200" dirty="0" smtClean="0"/>
                        <a:t> each block along with sequence</a:t>
                      </a:r>
                      <a:r>
                        <a:rPr lang="en-US" sz="2200" baseline="0" dirty="0" smtClean="0"/>
                        <a:t> #</a:t>
                      </a:r>
                      <a:endParaRPr lang="en-US" sz="2200" dirty="0"/>
                    </a:p>
                  </a:txBody>
                  <a:tcPr/>
                </a:tc>
                <a:tc>
                  <a:txBody>
                    <a:bodyPr/>
                    <a:lstStyle/>
                    <a:p>
                      <a:r>
                        <a:rPr lang="en-US" sz="2200" dirty="0" smtClean="0">
                          <a:solidFill>
                            <a:schemeClr val="accent2"/>
                          </a:solidFill>
                        </a:rPr>
                        <a:t>Drop blocks from the end of the message</a:t>
                      </a:r>
                      <a:endParaRPr lang="en-US" sz="2200" dirty="0">
                        <a:solidFill>
                          <a:schemeClr val="accent2"/>
                        </a:solidFill>
                      </a:endParaRPr>
                    </a:p>
                  </a:txBody>
                  <a:tcPr/>
                </a:tc>
              </a:tr>
            </a:tbl>
          </a:graphicData>
        </a:graphic>
      </p:graphicFrame>
      <p:grpSp>
        <p:nvGrpSpPr>
          <p:cNvPr id="11" name="Group 10"/>
          <p:cNvGrpSpPr/>
          <p:nvPr/>
        </p:nvGrpSpPr>
        <p:grpSpPr>
          <a:xfrm>
            <a:off x="3251756" y="3534824"/>
            <a:ext cx="1483114" cy="2921703"/>
            <a:chOff x="3223230" y="3536424"/>
            <a:chExt cx="1483114" cy="2921703"/>
          </a:xfrm>
        </p:grpSpPr>
        <p:sp>
          <p:nvSpPr>
            <p:cNvPr id="6" name="Rectangle 5"/>
            <p:cNvSpPr/>
            <p:nvPr/>
          </p:nvSpPr>
          <p:spPr>
            <a:xfrm>
              <a:off x="3490306" y="4705629"/>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7" name="Straight Arrow Connector 6"/>
            <p:cNvCxnSpPr>
              <a:stCxn id="9" idx="2"/>
              <a:endCxn id="6" idx="0"/>
            </p:cNvCxnSpPr>
            <p:nvPr/>
          </p:nvCxnSpPr>
          <p:spPr>
            <a:xfrm flipH="1">
              <a:off x="3976901" y="4059644"/>
              <a:ext cx="3749"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6" idx="2"/>
            </p:cNvCxnSpPr>
            <p:nvPr/>
          </p:nvCxnSpPr>
          <p:spPr>
            <a:xfrm>
              <a:off x="3976900" y="5285724"/>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274974" y="3536424"/>
              <a:ext cx="1411351" cy="523220"/>
            </a:xfrm>
            <a:prstGeom prst="rect">
              <a:avLst/>
            </a:prstGeom>
            <a:noFill/>
          </p:spPr>
          <p:txBody>
            <a:bodyPr wrap="square" rtlCol="0">
              <a:spAutoFit/>
            </a:bodyPr>
            <a:lstStyle/>
            <a:p>
              <a:pPr algn="ctr"/>
              <a:r>
                <a:rPr lang="en-US" sz="2800" dirty="0" smtClean="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a:t>
              </a: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r>
                <a:rPr lang="en-US" sz="2800" dirty="0" smtClean="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 </a:t>
              </a: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r>
                <a:rPr lang="en-US" sz="2800" dirty="0" smtClean="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a:t>
              </a:r>
              <a:endParaRPr lang="en-US" sz="2800" baseline="-25000" dirty="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0" name="TextBox 9"/>
            <p:cNvSpPr txBox="1"/>
            <p:nvPr/>
          </p:nvSpPr>
          <p:spPr>
            <a:xfrm>
              <a:off x="3223230" y="5934907"/>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12" name="Group 11"/>
          <p:cNvGrpSpPr/>
          <p:nvPr/>
        </p:nvGrpSpPr>
        <p:grpSpPr>
          <a:xfrm>
            <a:off x="5354443" y="3534824"/>
            <a:ext cx="1483114" cy="2921703"/>
            <a:chOff x="3223230" y="3536424"/>
            <a:chExt cx="1483114" cy="2921703"/>
          </a:xfrm>
        </p:grpSpPr>
        <p:sp>
          <p:nvSpPr>
            <p:cNvPr id="13" name="Rectangle 12"/>
            <p:cNvSpPr/>
            <p:nvPr/>
          </p:nvSpPr>
          <p:spPr>
            <a:xfrm>
              <a:off x="3490306" y="4705629"/>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4" name="Straight Arrow Connector 13"/>
            <p:cNvCxnSpPr>
              <a:stCxn id="16" idx="2"/>
              <a:endCxn id="13" idx="0"/>
            </p:cNvCxnSpPr>
            <p:nvPr/>
          </p:nvCxnSpPr>
          <p:spPr>
            <a:xfrm flipH="1">
              <a:off x="3976900" y="4059644"/>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3" idx="2"/>
            </p:cNvCxnSpPr>
            <p:nvPr/>
          </p:nvCxnSpPr>
          <p:spPr>
            <a:xfrm>
              <a:off x="3976900" y="5285724"/>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274974" y="3536424"/>
              <a:ext cx="1411351" cy="523220"/>
            </a:xfrm>
            <a:prstGeom prst="rect">
              <a:avLst/>
            </a:prstGeom>
            <a:noFill/>
          </p:spPr>
          <p:txBody>
            <a:bodyPr wrap="square" rtlCol="0">
              <a:spAutoFit/>
            </a:bodyPr>
            <a:lstStyle/>
            <a:p>
              <a:pPr algn="ctr"/>
              <a:r>
                <a:rPr lang="en-US" sz="2800" dirty="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a:t>
              </a: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r>
                <a:rPr lang="en-US" sz="2800" dirty="0" smtClean="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 </a:t>
              </a: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r>
                <a:rPr lang="en-US" sz="2800" dirty="0" smtClean="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a:t>
              </a:r>
              <a:endParaRPr lang="en-US" sz="2800" baseline="-25000" dirty="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7" name="TextBox 16"/>
            <p:cNvSpPr txBox="1"/>
            <p:nvPr/>
          </p:nvSpPr>
          <p:spPr>
            <a:xfrm>
              <a:off x="3223230" y="5934907"/>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18" name="Group 17"/>
          <p:cNvGrpSpPr/>
          <p:nvPr/>
        </p:nvGrpSpPr>
        <p:grpSpPr>
          <a:xfrm>
            <a:off x="7457130" y="3534824"/>
            <a:ext cx="1483114" cy="2921703"/>
            <a:chOff x="3223230" y="3536424"/>
            <a:chExt cx="1483114" cy="2921703"/>
          </a:xfrm>
        </p:grpSpPr>
        <p:sp>
          <p:nvSpPr>
            <p:cNvPr id="19" name="Rectangle 18"/>
            <p:cNvSpPr/>
            <p:nvPr/>
          </p:nvSpPr>
          <p:spPr>
            <a:xfrm>
              <a:off x="3490306" y="4705629"/>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20" name="Straight Arrow Connector 19"/>
            <p:cNvCxnSpPr>
              <a:stCxn id="22" idx="2"/>
              <a:endCxn id="19" idx="0"/>
            </p:cNvCxnSpPr>
            <p:nvPr/>
          </p:nvCxnSpPr>
          <p:spPr>
            <a:xfrm flipH="1">
              <a:off x="3976900" y="4059644"/>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9" idx="2"/>
            </p:cNvCxnSpPr>
            <p:nvPr/>
          </p:nvCxnSpPr>
          <p:spPr>
            <a:xfrm>
              <a:off x="3976900" y="5285724"/>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274974" y="3536424"/>
              <a:ext cx="1411351" cy="523220"/>
            </a:xfrm>
            <a:prstGeom prst="rect">
              <a:avLst/>
            </a:prstGeom>
            <a:noFill/>
          </p:spPr>
          <p:txBody>
            <a:bodyPr wrap="square" rtlCol="0">
              <a:spAutoFit/>
            </a:bodyPr>
            <a:lstStyle/>
            <a:p>
              <a:pPr algn="ctr"/>
              <a:r>
                <a:rPr lang="en-US" sz="2800" dirty="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a:t>
              </a: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r>
                <a:rPr lang="en-US" sz="2800" dirty="0" smtClean="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 </a:t>
              </a: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r>
                <a:rPr lang="en-US" sz="2800" dirty="0" smtClean="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a:t>
              </a:r>
              <a:endParaRPr lang="en-US" sz="2800" baseline="-25000" dirty="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23" name="TextBox 22"/>
            <p:cNvSpPr txBox="1"/>
            <p:nvPr/>
          </p:nvSpPr>
          <p:spPr>
            <a:xfrm>
              <a:off x="3223230" y="5934907"/>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26" name="Group 25"/>
          <p:cNvGrpSpPr/>
          <p:nvPr/>
        </p:nvGrpSpPr>
        <p:grpSpPr>
          <a:xfrm>
            <a:off x="9123425" y="3077231"/>
            <a:ext cx="2580899" cy="1076644"/>
            <a:chOff x="9123425" y="3077231"/>
            <a:chExt cx="2580899" cy="1076644"/>
          </a:xfrm>
        </p:grpSpPr>
        <p:cxnSp>
          <p:nvCxnSpPr>
            <p:cNvPr id="4" name="Elbow Connector 3"/>
            <p:cNvCxnSpPr/>
            <p:nvPr/>
          </p:nvCxnSpPr>
          <p:spPr>
            <a:xfrm>
              <a:off x="9123425" y="3077231"/>
              <a:ext cx="621708" cy="539115"/>
            </a:xfrm>
            <a:prstGeom prst="bentConnector3">
              <a:avLst>
                <a:gd name="adj1" fmla="val -388"/>
              </a:avLst>
            </a:prstGeom>
            <a:ln w="31750">
              <a:tailEnd type="triangle" w="med" len="lg"/>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9745133" y="3384434"/>
              <a:ext cx="1959191" cy="769441"/>
            </a:xfrm>
            <a:prstGeom prst="rect">
              <a:avLst/>
            </a:prstGeom>
            <a:noFill/>
          </p:spPr>
          <p:txBody>
            <a:bodyPr wrap="none" rtlCol="0">
              <a:spAutoFit/>
            </a:bodyPr>
            <a:lstStyle/>
            <a:p>
              <a:r>
                <a:rPr lang="en-US" sz="2200" dirty="0" smtClean="0">
                  <a:solidFill>
                    <a:schemeClr val="accent1"/>
                  </a:solidFill>
                </a:rPr>
                <a:t>Encode length</a:t>
              </a:r>
              <a:br>
                <a:rPr lang="en-US" sz="2200" dirty="0" smtClean="0">
                  <a:solidFill>
                    <a:schemeClr val="accent1"/>
                  </a:solidFill>
                </a:rPr>
              </a:br>
              <a:r>
                <a:rPr lang="en-US" sz="2200" dirty="0" smtClean="0">
                  <a:solidFill>
                    <a:schemeClr val="accent1"/>
                  </a:solidFill>
                </a:rPr>
                <a:t>of message?</a:t>
              </a:r>
              <a:endParaRPr lang="en-US" sz="2200" dirty="0">
                <a:solidFill>
                  <a:schemeClr val="accent1"/>
                </a:solidFill>
              </a:endParaRPr>
            </a:p>
          </p:txBody>
        </p:sp>
      </p:grpSp>
    </p:spTree>
    <p:extLst>
      <p:ext uri="{BB962C8B-B14F-4D97-AF65-F5344CB8AC3E}">
        <p14:creationId xmlns:p14="http://schemas.microsoft.com/office/powerpoint/2010/main" val="213769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introduction to secure multi-party computation</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When: Thursday</a:t>
            </a:r>
            <a:r>
              <a:rPr lang="en-US" dirty="0"/>
              <a:t>, February 9th, 2017 </a:t>
            </a:r>
            <a:r>
              <a:rPr lang="en-US" dirty="0" smtClean="0"/>
              <a:t>at 5:00 </a:t>
            </a:r>
            <a:r>
              <a:rPr lang="en-US" dirty="0"/>
              <a:t>PM – 6:15 </a:t>
            </a:r>
            <a:r>
              <a:rPr lang="en-US" dirty="0" smtClean="0"/>
              <a:t>PM</a:t>
            </a:r>
          </a:p>
          <a:p>
            <a:pPr marL="0" indent="0">
              <a:spcBef>
                <a:spcPts val="2400"/>
              </a:spcBef>
              <a:buNone/>
            </a:pPr>
            <a:r>
              <a:rPr lang="en-US" dirty="0" smtClean="0"/>
              <a:t>Details:</a:t>
            </a:r>
            <a:endParaRPr lang="en-US" dirty="0"/>
          </a:p>
          <a:p>
            <a:pPr marL="0" indent="0">
              <a:buNone/>
            </a:pPr>
            <a:r>
              <a:rPr lang="en-US" dirty="0" smtClean="0"/>
              <a:t>SAIL </a:t>
            </a:r>
            <a:r>
              <a:rPr lang="en-US" dirty="0"/>
              <a:t>Software Engineer Nikolaj Volgushev will give an overview of secure multi-party computation (MPC) protocols, including Shamir’s secret sharing and SPDZ. He will also give a tutorial on how to put together a “hello world” example</a:t>
            </a:r>
            <a:r>
              <a:rPr lang="en-US" dirty="0" smtClean="0"/>
              <a:t>.</a:t>
            </a:r>
            <a:endParaRPr lang="en-US" dirty="0"/>
          </a:p>
          <a:p>
            <a:pPr marL="0" indent="0">
              <a:buNone/>
            </a:pPr>
            <a:r>
              <a:rPr lang="en-US" dirty="0"/>
              <a:t>Nikolaj was one of the researchers and software engineers who was involved in building the MPC web application used by the Boston Women’s Workforce Council for their 100% Talent Compact data collection process. Read more about this effort in this BU Today article: http://www.bu.edu/today/2017/tackling-wage-gap-with-code</a:t>
            </a:r>
            <a:r>
              <a:rPr lang="en-US" dirty="0" smtClean="0"/>
              <a:t>.</a:t>
            </a:r>
            <a:endParaRPr lang="en-US" dirty="0"/>
          </a:p>
          <a:p>
            <a:pPr marL="0" indent="0">
              <a:buNone/>
            </a:pPr>
            <a:r>
              <a:rPr lang="en-US" dirty="0"/>
              <a:t>Anyone interested in cryptography and cybersecurity is welcome to join. To help us gauge interested, we request that you RSVP via email to hicsail@bu.edu by 12:00 PM  on Wednesday, February 8, 2017</a:t>
            </a:r>
            <a:r>
              <a:rPr lang="en-US" dirty="0" smtClean="0"/>
              <a:t>.</a:t>
            </a:r>
            <a:endParaRPr lang="en-US" dirty="0"/>
          </a:p>
        </p:txBody>
      </p:sp>
    </p:spTree>
    <p:extLst>
      <p:ext uri="{BB962C8B-B14F-4D97-AF65-F5344CB8AC3E}">
        <p14:creationId xmlns:p14="http://schemas.microsoft.com/office/powerpoint/2010/main" val="2877901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construction that works (in theory)</a:t>
            </a:r>
            <a:endParaRPr lang="en-US" dirty="0"/>
          </a:p>
        </p:txBody>
      </p:sp>
      <p:sp>
        <p:nvSpPr>
          <p:cNvPr id="3" name="Content Placeholder 2"/>
          <p:cNvSpPr>
            <a:spLocks noGrp="1"/>
          </p:cNvSpPr>
          <p:nvPr>
            <p:ph sz="half" idx="1"/>
          </p:nvPr>
        </p:nvSpPr>
        <p:spPr/>
        <p:txBody>
          <a:bodyPr>
            <a:normAutofit/>
          </a:bodyPr>
          <a:lstStyle/>
          <a:p>
            <a:pPr marL="0" indent="0">
              <a:buNone/>
            </a:pPr>
            <a:r>
              <a:rPr lang="en-US" sz="2800" dirty="0" smtClean="0"/>
              <a:t>Four inputs per block:</a:t>
            </a:r>
          </a:p>
          <a:p>
            <a:r>
              <a:rPr lang="en-US" i="1" dirty="0" smtClean="0">
                <a:latin typeface="+mj-lt"/>
              </a:rPr>
              <a:t>A</a:t>
            </a:r>
            <a:r>
              <a:rPr lang="en-US" i="1" baseline="-25000" dirty="0" smtClean="0">
                <a:latin typeface="+mj-lt"/>
              </a:rPr>
              <a:t>S</a:t>
            </a:r>
            <a:r>
              <a:rPr lang="en-US" dirty="0" smtClean="0">
                <a:latin typeface="+mn-lt"/>
              </a:rPr>
              <a:t> = part of the message</a:t>
            </a:r>
            <a:br>
              <a:rPr lang="en-US" dirty="0" smtClean="0">
                <a:latin typeface="+mn-lt"/>
              </a:rPr>
            </a:br>
            <a:r>
              <a:rPr lang="en-US" dirty="0" smtClean="0">
                <a:latin typeface="+mn-lt"/>
              </a:rPr>
              <a:t>(using ¼ block length at a time)</a:t>
            </a:r>
          </a:p>
          <a:p>
            <a:r>
              <a:rPr lang="en-US" i="1" dirty="0" smtClean="0">
                <a:latin typeface="+mj-lt"/>
              </a:rPr>
              <a:t>S</a:t>
            </a:r>
            <a:r>
              <a:rPr lang="en-US" dirty="0" smtClean="0">
                <a:latin typeface="+mn-lt"/>
              </a:rPr>
              <a:t> = this block’s sequence number</a:t>
            </a:r>
          </a:p>
          <a:p>
            <a:r>
              <a:rPr lang="en-US" i="1" dirty="0" smtClean="0">
                <a:latin typeface="+mj-lt"/>
              </a:rPr>
              <a:t>L</a:t>
            </a:r>
            <a:r>
              <a:rPr lang="en-US" dirty="0" smtClean="0">
                <a:latin typeface="+mn-lt"/>
              </a:rPr>
              <a:t> = length of overall message</a:t>
            </a:r>
          </a:p>
          <a:p>
            <a:r>
              <a:rPr lang="en-US" i="1" dirty="0" smtClean="0">
                <a:latin typeface="+mj-lt"/>
              </a:rPr>
              <a:t>N</a:t>
            </a:r>
            <a:r>
              <a:rPr lang="en-US" dirty="0" smtClean="0">
                <a:latin typeface="+mn-lt"/>
              </a:rPr>
              <a:t> = nonce chosen for this message</a:t>
            </a:r>
          </a:p>
          <a:p>
            <a:pPr marL="0" indent="0">
              <a:spcBef>
                <a:spcPts val="4500"/>
              </a:spcBef>
              <a:buNone/>
            </a:pPr>
            <a:r>
              <a:rPr lang="en-US" b="1" dirty="0" smtClean="0">
                <a:latin typeface="+mj-lt"/>
              </a:rPr>
              <a:t>Thm</a:t>
            </a:r>
            <a:r>
              <a:rPr lang="en-US" b="1" dirty="0">
                <a:latin typeface="+mj-lt"/>
              </a:rPr>
              <a:t>.</a:t>
            </a:r>
            <a:r>
              <a:rPr lang="en-US" dirty="0"/>
              <a:t> </a:t>
            </a:r>
            <a:r>
              <a:rPr lang="en-US" dirty="0">
                <a:latin typeface="+mn-lt"/>
              </a:rPr>
              <a:t>If </a:t>
            </a:r>
            <a:r>
              <a:rPr lang="en-US" dirty="0" smtClean="0">
                <a:latin typeface="Lato Black"/>
                <a:cs typeface="Lato Black"/>
              </a:rPr>
              <a:t>B</a:t>
            </a:r>
            <a:r>
              <a:rPr lang="en-US" i="1" baseline="-25000" dirty="0" smtClean="0">
                <a:latin typeface="Lato Black"/>
                <a:cs typeface="Lato Black"/>
              </a:rPr>
              <a:t>K</a:t>
            </a:r>
            <a:r>
              <a:rPr lang="en-US" dirty="0" smtClean="0">
                <a:latin typeface="+mn-lt"/>
              </a:rPr>
              <a:t> is </a:t>
            </a:r>
            <a:r>
              <a:rPr lang="en-US" dirty="0">
                <a:latin typeface="+mn-lt"/>
              </a:rPr>
              <a:t>(</a:t>
            </a:r>
            <a:r>
              <a:rPr lang="el-GR" dirty="0">
                <a:latin typeface="+mn-lt"/>
              </a:rPr>
              <a:t>τ</a:t>
            </a:r>
            <a:r>
              <a:rPr lang="en-US" dirty="0">
                <a:latin typeface="+mn-lt"/>
              </a:rPr>
              <a:t>, </a:t>
            </a:r>
            <a:r>
              <a:rPr lang="el-GR" dirty="0">
                <a:latin typeface="+mn-lt"/>
              </a:rPr>
              <a:t>ε</a:t>
            </a:r>
            <a:r>
              <a:rPr lang="en-US" dirty="0" smtClean="0">
                <a:latin typeface="+mn-lt"/>
              </a:rPr>
              <a:t>)-pseudorandom,</a:t>
            </a:r>
            <a:br>
              <a:rPr lang="en-US" dirty="0" smtClean="0">
                <a:latin typeface="+mn-lt"/>
              </a:rPr>
            </a:br>
            <a:r>
              <a:rPr lang="en-US" dirty="0" smtClean="0">
                <a:latin typeface="+mn-lt"/>
              </a:rPr>
              <a:t>then </a:t>
            </a:r>
            <a:r>
              <a:rPr lang="en-US" dirty="0">
                <a:latin typeface="+mn-lt"/>
              </a:rPr>
              <a:t>this construction yields a MAC that is (</a:t>
            </a:r>
            <a:r>
              <a:rPr lang="el-GR" dirty="0">
                <a:latin typeface="+mn-lt"/>
              </a:rPr>
              <a:t>τ</a:t>
            </a:r>
            <a:r>
              <a:rPr lang="en-US" dirty="0">
                <a:latin typeface="+mn-lt"/>
              </a:rPr>
              <a:t>, </a:t>
            </a:r>
            <a:r>
              <a:rPr lang="el-GR" dirty="0">
                <a:latin typeface="+mn-lt"/>
              </a:rPr>
              <a:t>ε</a:t>
            </a:r>
            <a:r>
              <a:rPr lang="en-US" dirty="0">
                <a:latin typeface="+mn-lt"/>
              </a:rPr>
              <a:t>')-EU-CMA for </a:t>
            </a:r>
            <a:r>
              <a:rPr lang="el-GR" dirty="0">
                <a:latin typeface="+mn-lt"/>
              </a:rPr>
              <a:t>ε</a:t>
            </a:r>
            <a:r>
              <a:rPr lang="en-US" dirty="0">
                <a:latin typeface="+mn-lt"/>
              </a:rPr>
              <a:t>' negligibly close to </a:t>
            </a:r>
            <a:r>
              <a:rPr lang="el-GR" dirty="0">
                <a:latin typeface="+mn-lt"/>
              </a:rPr>
              <a:t>ε</a:t>
            </a:r>
            <a:r>
              <a:rPr lang="en-US" dirty="0">
                <a:latin typeface="+mn-lt"/>
              </a:rPr>
              <a:t>.</a:t>
            </a:r>
          </a:p>
          <a:p>
            <a:pPr marL="0" indent="0">
              <a:buNone/>
            </a:pPr>
            <a:endParaRPr lang="en-US" dirty="0">
              <a:latin typeface="+mn-lt"/>
            </a:endParaRPr>
          </a:p>
        </p:txBody>
      </p:sp>
      <p:grpSp>
        <p:nvGrpSpPr>
          <p:cNvPr id="22" name="Group 21"/>
          <p:cNvGrpSpPr/>
          <p:nvPr/>
        </p:nvGrpSpPr>
        <p:grpSpPr>
          <a:xfrm>
            <a:off x="6177633" y="1100509"/>
            <a:ext cx="5171881" cy="2991039"/>
            <a:chOff x="6177633" y="1100509"/>
            <a:chExt cx="5171881" cy="2991039"/>
          </a:xfrm>
        </p:grpSpPr>
        <p:grpSp>
          <p:nvGrpSpPr>
            <p:cNvPr id="5" name="Group 4"/>
            <p:cNvGrpSpPr/>
            <p:nvPr/>
          </p:nvGrpSpPr>
          <p:grpSpPr>
            <a:xfrm>
              <a:off x="6177633" y="1102109"/>
              <a:ext cx="1947872" cy="2989439"/>
              <a:chOff x="3002964" y="3536424"/>
              <a:chExt cx="1947872" cy="2989439"/>
            </a:xfrm>
          </p:grpSpPr>
          <p:sp>
            <p:nvSpPr>
              <p:cNvPr id="6" name="Rectangle 5"/>
              <p:cNvSpPr/>
              <p:nvPr/>
            </p:nvSpPr>
            <p:spPr>
              <a:xfrm>
                <a:off x="3490306" y="4705629"/>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7" name="Straight Arrow Connector 6"/>
              <p:cNvCxnSpPr>
                <a:stCxn id="9" idx="2"/>
                <a:endCxn id="6" idx="0"/>
              </p:cNvCxnSpPr>
              <p:nvPr/>
            </p:nvCxnSpPr>
            <p:spPr>
              <a:xfrm>
                <a:off x="3976900" y="4059644"/>
                <a:ext cx="1"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6" idx="2"/>
              </p:cNvCxnSpPr>
              <p:nvPr/>
            </p:nvCxnSpPr>
            <p:spPr>
              <a:xfrm>
                <a:off x="3976900" y="5285724"/>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002964" y="3536424"/>
                <a:ext cx="1947872" cy="523220"/>
              </a:xfrm>
              <a:prstGeom prst="rect">
                <a:avLst/>
              </a:prstGeom>
              <a:noFill/>
            </p:spPr>
            <p:txBody>
              <a:bodyPr wrap="square" rtlCol="0">
                <a:spAutoFit/>
              </a:bodyPr>
              <a:lstStyle/>
              <a:p>
                <a:pPr algn="ctr"/>
                <a:r>
                  <a:rPr lang="en-US" sz="2800" dirty="0" smtClean="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a:t>
                </a: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r>
                  <a:rPr lang="en-US" sz="2800" dirty="0" smtClean="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 </a:t>
                </a: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 L, N</a:t>
                </a:r>
                <a:r>
                  <a:rPr lang="en-US" sz="2800" dirty="0" smtClean="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a:t>
                </a:r>
                <a:endParaRPr lang="en-US" sz="2800" baseline="-25000" dirty="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0" name="TextBox 9"/>
              <p:cNvSpPr txBox="1"/>
              <p:nvPr/>
            </p:nvSpPr>
            <p:spPr>
              <a:xfrm>
                <a:off x="3248631" y="6002643"/>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11" name="Group 10"/>
            <p:cNvGrpSpPr/>
            <p:nvPr/>
          </p:nvGrpSpPr>
          <p:grpSpPr>
            <a:xfrm>
              <a:off x="8500586" y="1100509"/>
              <a:ext cx="2019876" cy="2989439"/>
              <a:chOff x="2966962" y="3536424"/>
              <a:chExt cx="2019876" cy="2989439"/>
            </a:xfrm>
          </p:grpSpPr>
          <p:sp>
            <p:nvSpPr>
              <p:cNvPr id="12" name="Rectangle 11"/>
              <p:cNvSpPr/>
              <p:nvPr/>
            </p:nvSpPr>
            <p:spPr>
              <a:xfrm>
                <a:off x="3490306" y="4705629"/>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3" name="Straight Arrow Connector 12"/>
              <p:cNvCxnSpPr>
                <a:stCxn id="15" idx="2"/>
                <a:endCxn id="12" idx="0"/>
              </p:cNvCxnSpPr>
              <p:nvPr/>
            </p:nvCxnSpPr>
            <p:spPr>
              <a:xfrm>
                <a:off x="3976900" y="4059644"/>
                <a:ext cx="1"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2" idx="2"/>
              </p:cNvCxnSpPr>
              <p:nvPr/>
            </p:nvCxnSpPr>
            <p:spPr>
              <a:xfrm>
                <a:off x="3976900" y="5285724"/>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966962" y="3536424"/>
                <a:ext cx="2019876" cy="523220"/>
              </a:xfrm>
              <a:prstGeom prst="rect">
                <a:avLst/>
              </a:prstGeom>
              <a:noFill/>
            </p:spPr>
            <p:txBody>
              <a:bodyPr wrap="square" rtlCol="0">
                <a:spAutoFit/>
              </a:bodyPr>
              <a:lstStyle/>
              <a:p>
                <a:pPr algn="ctr"/>
                <a:r>
                  <a:rPr lang="en-US" sz="2800" dirty="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a:t>
                </a: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r>
                  <a:rPr lang="en-US" sz="2800" dirty="0" smtClean="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 </a:t>
                </a: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 </a:t>
                </a:r>
                <a:r>
                  <a:rPr lang="en-US" sz="28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L, N</a:t>
                </a:r>
                <a:r>
                  <a:rPr lang="en-US" sz="2800" dirty="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rPr>
                  <a:t>)</a:t>
                </a:r>
                <a:endParaRPr lang="en-US" sz="2800" baseline="-25000" dirty="0">
                  <a:solidFill>
                    <a:schemeClr val="bg2">
                      <a:lumMod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6" name="TextBox 15"/>
              <p:cNvSpPr txBox="1"/>
              <p:nvPr/>
            </p:nvSpPr>
            <p:spPr>
              <a:xfrm>
                <a:off x="3248631" y="6002643"/>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sp>
          <p:nvSpPr>
            <p:cNvPr id="21" name="TextBox 20"/>
            <p:cNvSpPr txBox="1"/>
            <p:nvPr/>
          </p:nvSpPr>
          <p:spPr>
            <a:xfrm>
              <a:off x="10895544" y="2193514"/>
              <a:ext cx="453970" cy="523220"/>
            </a:xfrm>
            <a:prstGeom prst="rect">
              <a:avLst/>
            </a:prstGeom>
            <a:noFill/>
          </p:spPr>
          <p:txBody>
            <a:bodyPr wrap="none" rtlCol="0">
              <a:spAutoFit/>
            </a:bodyPr>
            <a:lstStyle/>
            <a:p>
              <a:r>
                <a:rPr lang="en-US" sz="2800" i="1" dirty="0" smtClean="0"/>
                <a:t>…</a:t>
              </a:r>
              <a:endParaRPr lang="en-US" sz="2800" baseline="30000" dirty="0"/>
            </a:p>
          </p:txBody>
        </p:sp>
      </p:grpSp>
      <p:grpSp>
        <p:nvGrpSpPr>
          <p:cNvPr id="25" name="Group 24"/>
          <p:cNvGrpSpPr/>
          <p:nvPr/>
        </p:nvGrpSpPr>
        <p:grpSpPr>
          <a:xfrm>
            <a:off x="6423300" y="3101109"/>
            <a:ext cx="5226833" cy="1015840"/>
            <a:chOff x="6423300" y="3101109"/>
            <a:chExt cx="5226833" cy="1015840"/>
          </a:xfrm>
        </p:grpSpPr>
        <p:sp>
          <p:nvSpPr>
            <p:cNvPr id="23" name="Rounded Rectangle 22"/>
            <p:cNvSpPr/>
            <p:nvPr/>
          </p:nvSpPr>
          <p:spPr>
            <a:xfrm>
              <a:off x="6423300" y="3622470"/>
              <a:ext cx="5226833" cy="494479"/>
            </a:xfrm>
            <a:prstGeom prst="roundRect">
              <a:avLst>
                <a:gd name="adj" fmla="val 47487"/>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TextBox 23"/>
            <p:cNvSpPr txBox="1"/>
            <p:nvPr/>
          </p:nvSpPr>
          <p:spPr>
            <a:xfrm>
              <a:off x="9907802" y="3101109"/>
              <a:ext cx="1742331" cy="523220"/>
            </a:xfrm>
            <a:prstGeom prst="rect">
              <a:avLst/>
            </a:prstGeom>
            <a:noFill/>
          </p:spPr>
          <p:txBody>
            <a:bodyPr wrap="square" rtlCol="0">
              <a:spAutoFit/>
            </a:bodyPr>
            <a:lstStyle/>
            <a:p>
              <a:pPr algn="r"/>
              <a:r>
                <a:rPr lang="en-US" sz="28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overall </a:t>
              </a:r>
              <a:r>
                <a:rPr lang="en-US" sz="2800" i="1" dirty="0" smtClean="0">
                  <a:solidFill>
                    <a:schemeClr val="accent2"/>
                  </a:solidFill>
                  <a:latin typeface="Lato Heavy" panose="020F0502020204030203" pitchFamily="34" charset="0"/>
                  <a:ea typeface="Lato Heavy" panose="020F0502020204030203" pitchFamily="34" charset="0"/>
                  <a:cs typeface="Lato Heavy" panose="020F0502020204030203" pitchFamily="34" charset="0"/>
                </a:rPr>
                <a:t>T</a:t>
              </a:r>
              <a:endParaRPr lang="en-US" sz="2800" baseline="-250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grpSp>
      <p:sp>
        <p:nvSpPr>
          <p:cNvPr id="27" name="Content Placeholder 3"/>
          <p:cNvSpPr>
            <a:spLocks noGrp="1"/>
          </p:cNvSpPr>
          <p:nvPr>
            <p:ph sz="half" idx="2"/>
          </p:nvPr>
        </p:nvSpPr>
        <p:spPr>
          <a:xfrm>
            <a:off x="6197600" y="4343400"/>
            <a:ext cx="5384800" cy="2017340"/>
          </a:xfrm>
        </p:spPr>
        <p:txBody>
          <a:bodyPr>
            <a:normAutofit/>
          </a:bodyPr>
          <a:lstStyle/>
          <a:p>
            <a:pPr marL="0" indent="0">
              <a:buNone/>
            </a:pPr>
            <a:r>
              <a:rPr lang="en-US" dirty="0" smtClean="0">
                <a:latin typeface="+mn-lt"/>
              </a:rPr>
              <a:t>Terrible performance</a:t>
            </a:r>
            <a:endParaRPr lang="en-US" dirty="0">
              <a:latin typeface="+mn-lt"/>
            </a:endParaRPr>
          </a:p>
          <a:p>
            <a:r>
              <a:rPr lang="en-US" sz="2000" i="1" dirty="0" smtClean="0"/>
              <a:t>Bad </a:t>
            </a:r>
            <a:r>
              <a:rPr lang="en-US" sz="2000" i="1" dirty="0"/>
              <a:t>throughput</a:t>
            </a:r>
            <a:r>
              <a:rPr lang="en-US" sz="2000" dirty="0"/>
              <a:t>: </a:t>
            </a:r>
            <a:r>
              <a:rPr lang="en-US" sz="2000" dirty="0" smtClean="0">
                <a:latin typeface="+mn-lt"/>
              </a:rPr>
              <a:t>invoke </a:t>
            </a:r>
            <a:r>
              <a:rPr lang="en-US" sz="2000" dirty="0">
                <a:latin typeface="Lato Black"/>
                <a:cs typeface="Lato Black"/>
              </a:rPr>
              <a:t>B</a:t>
            </a:r>
            <a:r>
              <a:rPr lang="en-US" sz="2000" i="1" baseline="-25000" dirty="0">
                <a:latin typeface="Lato Black"/>
                <a:cs typeface="Lato Black"/>
              </a:rPr>
              <a:t>K </a:t>
            </a:r>
            <a:r>
              <a:rPr lang="en-US" sz="2000" dirty="0" smtClean="0">
                <a:latin typeface="+mn-lt"/>
              </a:rPr>
              <a:t> four times as much as minimally necessary</a:t>
            </a:r>
            <a:endParaRPr lang="en-US" sz="2000" dirty="0">
              <a:latin typeface="+mn-lt"/>
            </a:endParaRPr>
          </a:p>
          <a:p>
            <a:r>
              <a:rPr lang="en-US" sz="2000" i="1" dirty="0" smtClean="0"/>
              <a:t>Long </a:t>
            </a:r>
            <a:r>
              <a:rPr lang="en-US" sz="2000" i="1" dirty="0"/>
              <a:t>tag</a:t>
            </a:r>
            <a:r>
              <a:rPr lang="en-US" sz="2000" dirty="0"/>
              <a:t>: </a:t>
            </a:r>
            <a:r>
              <a:rPr lang="en-US" sz="2000" dirty="0">
                <a:latin typeface="+mn-lt"/>
              </a:rPr>
              <a:t>ideally want </a:t>
            </a:r>
            <a:r>
              <a:rPr lang="en-US" sz="2000" dirty="0" smtClean="0">
                <a:latin typeface="+mn-lt"/>
              </a:rPr>
              <a:t>tag length </a:t>
            </a:r>
            <a:r>
              <a:rPr lang="el-GR" sz="2000" dirty="0" smtClean="0">
                <a:latin typeface="+mn-lt"/>
              </a:rPr>
              <a:t>τ</a:t>
            </a:r>
            <a:r>
              <a:rPr lang="en-US" sz="2000" dirty="0" smtClean="0">
                <a:latin typeface="+mn-lt"/>
              </a:rPr>
              <a:t> equal to security parameter </a:t>
            </a:r>
            <a:r>
              <a:rPr lang="el-GR" sz="2000" dirty="0" smtClean="0">
                <a:latin typeface="+mn-lt"/>
              </a:rPr>
              <a:t>λ</a:t>
            </a:r>
            <a:r>
              <a:rPr lang="en-US" sz="2000" dirty="0">
                <a:latin typeface="+mn-lt"/>
              </a:rPr>
              <a:t>,</a:t>
            </a:r>
            <a:r>
              <a:rPr lang="en-US" sz="2000" dirty="0" smtClean="0">
                <a:latin typeface="+mn-lt"/>
              </a:rPr>
              <a:t> indep of </a:t>
            </a:r>
            <a:r>
              <a:rPr lang="en-US" sz="2000" dirty="0" err="1" smtClean="0">
                <a:latin typeface="+mn-lt"/>
              </a:rPr>
              <a:t>msg</a:t>
            </a:r>
            <a:r>
              <a:rPr lang="en-US" sz="2000" dirty="0" smtClean="0">
                <a:latin typeface="+mn-lt"/>
              </a:rPr>
              <a:t> length </a:t>
            </a:r>
            <a:r>
              <a:rPr lang="el-GR" sz="2000" dirty="0" smtClean="0">
                <a:latin typeface="+mn-lt"/>
              </a:rPr>
              <a:t>α</a:t>
            </a:r>
            <a:endParaRPr lang="en-US" sz="2000" dirty="0">
              <a:latin typeface="+mn-lt"/>
            </a:endParaRPr>
          </a:p>
        </p:txBody>
      </p:sp>
    </p:spTree>
    <p:extLst>
      <p:ext uri="{BB962C8B-B14F-4D97-AF65-F5344CB8AC3E}">
        <p14:creationId xmlns:p14="http://schemas.microsoft.com/office/powerpoint/2010/main" val="101153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We can do better!</a:t>
            </a:r>
            <a:endParaRPr lang="en-US" dirty="0"/>
          </a:p>
        </p:txBody>
      </p:sp>
      <p:sp>
        <p:nvSpPr>
          <p:cNvPr id="8" name="Content Placeholder 7"/>
          <p:cNvSpPr>
            <a:spLocks noGrp="1"/>
          </p:cNvSpPr>
          <p:nvPr>
            <p:ph idx="1"/>
          </p:nvPr>
        </p:nvSpPr>
        <p:spPr/>
        <p:txBody>
          <a:bodyPr/>
          <a:lstStyle/>
          <a:p>
            <a:r>
              <a:rPr lang="en-US" dirty="0" smtClean="0"/>
              <a:t>New objective: find better constructions of MACs from block ciphers</a:t>
            </a:r>
          </a:p>
          <a:p>
            <a:r>
              <a:rPr lang="en-US" dirty="0" smtClean="0"/>
              <a:t>Insist that </a:t>
            </a:r>
            <a:r>
              <a:rPr lang="el-GR" dirty="0" smtClean="0"/>
              <a:t>τ</a:t>
            </a:r>
            <a:r>
              <a:rPr lang="en-US" dirty="0" smtClean="0"/>
              <a:t> = 1 block in length</a:t>
            </a:r>
          </a:p>
          <a:p>
            <a:r>
              <a:rPr lang="en-US" dirty="0" smtClean="0"/>
              <a:t>Security-space tradeoff: can truncate the tag if desired</a:t>
            </a:r>
            <a:r>
              <a:rPr lang="en-US" dirty="0"/>
              <a:t>, get ideal </a:t>
            </a:r>
            <a:r>
              <a:rPr lang="en-US" dirty="0" smtClean="0"/>
              <a:t>2</a:t>
            </a:r>
            <a:r>
              <a:rPr lang="en-US" baseline="30000" dirty="0" smtClean="0"/>
              <a:t> -</a:t>
            </a:r>
            <a:r>
              <a:rPr lang="el-GR" baseline="30000" dirty="0" smtClean="0"/>
              <a:t>τ</a:t>
            </a:r>
            <a:r>
              <a:rPr lang="el-GR" dirty="0" smtClean="0"/>
              <a:t> </a:t>
            </a:r>
            <a:r>
              <a:rPr lang="en-US" dirty="0" smtClean="0"/>
              <a:t>security</a:t>
            </a:r>
            <a:endParaRPr lang="en-US" dirty="0"/>
          </a:p>
        </p:txBody>
      </p:sp>
      <p:sp>
        <p:nvSpPr>
          <p:cNvPr id="9" name="TextBox 8"/>
          <p:cNvSpPr txBox="1"/>
          <p:nvPr/>
        </p:nvSpPr>
        <p:spPr>
          <a:xfrm>
            <a:off x="5071527" y="1574800"/>
            <a:ext cx="1507144" cy="461665"/>
          </a:xfrm>
          <a:prstGeom prst="rect">
            <a:avLst/>
          </a:prstGeom>
          <a:noFill/>
        </p:spPr>
        <p:txBody>
          <a:bodyPr wrap="none" rtlCol="0">
            <a:spAutoFit/>
          </a:bodyPr>
          <a:lstStyle/>
          <a:p>
            <a:r>
              <a:rPr lang="en-US" sz="2400" dirty="0" smtClean="0">
                <a:latin typeface="Lato Semibold" panose="020F0502020204030203" pitchFamily="34" charset="0"/>
                <a:ea typeface="Lato Semibold" panose="020F0502020204030203" pitchFamily="34" charset="0"/>
                <a:cs typeface="Lato Semibold" panose="020F0502020204030203" pitchFamily="34" charset="0"/>
              </a:rPr>
              <a:t>… at most</a:t>
            </a:r>
            <a:endParaRPr lang="en-US" sz="2400" dirty="0">
              <a:latin typeface="Lato Semibold" panose="020F0502020204030203" pitchFamily="34"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321605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❶ CBC-MAC</a:t>
            </a:r>
          </a:p>
        </p:txBody>
      </p:sp>
      <p:sp>
        <p:nvSpPr>
          <p:cNvPr id="4" name="Content Placeholder 3"/>
          <p:cNvSpPr>
            <a:spLocks noGrp="1"/>
          </p:cNvSpPr>
          <p:nvPr>
            <p:ph idx="1"/>
          </p:nvPr>
        </p:nvSpPr>
        <p:spPr/>
        <p:txBody>
          <a:bodyPr/>
          <a:lstStyle/>
          <a:p>
            <a:pPr marL="0" indent="0">
              <a:buNone/>
            </a:pPr>
            <a:r>
              <a:rPr lang="en-US" dirty="0" smtClean="0"/>
              <a:t>Like </a:t>
            </a:r>
            <a:r>
              <a:rPr lang="en-US" dirty="0"/>
              <a:t>CBC </a:t>
            </a:r>
            <a:r>
              <a:rPr lang="en-US" dirty="0" smtClean="0"/>
              <a:t>encryption mode, </a:t>
            </a:r>
            <a:r>
              <a:rPr lang="en-US" dirty="0"/>
              <a:t>but with </a:t>
            </a:r>
            <a:r>
              <a:rPr lang="en-US" dirty="0" smtClean="0"/>
              <a:t>2 changes that </a:t>
            </a:r>
            <a:r>
              <a:rPr lang="en-US" dirty="0"/>
              <a:t>are </a:t>
            </a:r>
            <a:r>
              <a:rPr lang="en-US" dirty="0" smtClean="0"/>
              <a:t>crucial </a:t>
            </a:r>
            <a:r>
              <a:rPr lang="en-US" dirty="0"/>
              <a:t>for MAC security</a:t>
            </a:r>
          </a:p>
          <a:p>
            <a:pPr fontAlgn="ctr"/>
            <a:r>
              <a:rPr lang="en-US" sz="2200" dirty="0">
                <a:latin typeface="+mn-lt"/>
              </a:rPr>
              <a:t>IV = 0 rather than being chosen at random (corollary: CBC-MAC is deterministic)</a:t>
            </a:r>
          </a:p>
          <a:p>
            <a:pPr fontAlgn="ctr"/>
            <a:r>
              <a:rPr lang="en-US" sz="2200" dirty="0">
                <a:latin typeface="+mn-lt"/>
              </a:rPr>
              <a:t>Only output </a:t>
            </a:r>
            <a:r>
              <a:rPr lang="en-US" sz="2200" dirty="0" smtClean="0">
                <a:latin typeface="+mn-lt"/>
              </a:rPr>
              <a:t>“ciphertext” </a:t>
            </a:r>
            <a:r>
              <a:rPr lang="en-US" sz="2200" dirty="0">
                <a:latin typeface="+mn-lt"/>
              </a:rPr>
              <a:t>corresponding to final block rather than for all </a:t>
            </a:r>
            <a:r>
              <a:rPr lang="en-US" sz="2200" dirty="0" smtClean="0">
                <a:latin typeface="+mn-lt"/>
              </a:rPr>
              <a:t>blocks</a:t>
            </a:r>
            <a:br>
              <a:rPr lang="en-US" sz="2200" dirty="0" smtClean="0">
                <a:latin typeface="+mn-lt"/>
              </a:rPr>
            </a:br>
            <a:r>
              <a:rPr lang="en-US" sz="2200" dirty="0" smtClean="0">
                <a:latin typeface="+mn-lt"/>
              </a:rPr>
              <a:t>(remember, MACs </a:t>
            </a:r>
            <a:r>
              <a:rPr lang="en-US" sz="2200" dirty="0">
                <a:latin typeface="+mn-lt"/>
              </a:rPr>
              <a:t>need not be invertible</a:t>
            </a:r>
            <a:r>
              <a:rPr lang="en-US" sz="2200" dirty="0" smtClean="0">
                <a:latin typeface="+mn-lt"/>
              </a:rPr>
              <a:t>!)</a:t>
            </a:r>
            <a:endParaRPr lang="en-US" sz="2200" dirty="0">
              <a:latin typeface="+mn-lt"/>
            </a:endParaRPr>
          </a:p>
        </p:txBody>
      </p:sp>
      <p:sp>
        <p:nvSpPr>
          <p:cNvPr id="6" name="Rectangle 5"/>
          <p:cNvSpPr/>
          <p:nvPr/>
        </p:nvSpPr>
        <p:spPr>
          <a:xfrm>
            <a:off x="3936648" y="4157060"/>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7" name="Straight Arrow Connector 6"/>
          <p:cNvCxnSpPr>
            <a:stCxn id="9" idx="2"/>
            <a:endCxn id="6" idx="0"/>
          </p:cNvCxnSpPr>
          <p:nvPr/>
        </p:nvCxnSpPr>
        <p:spPr>
          <a:xfrm flipH="1">
            <a:off x="4423242" y="3511075"/>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6" idx="2"/>
          </p:cNvCxnSpPr>
          <p:nvPr/>
        </p:nvCxnSpPr>
        <p:spPr>
          <a:xfrm>
            <a:off x="4423242" y="4737155"/>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721316" y="2987855"/>
            <a:ext cx="1411351"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10" name="TextBox 9"/>
          <p:cNvSpPr txBox="1"/>
          <p:nvPr/>
        </p:nvSpPr>
        <p:spPr>
          <a:xfrm>
            <a:off x="3669572" y="5386338"/>
            <a:ext cx="1483114"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T</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12" name="TextBox 11"/>
          <p:cNvSpPr txBox="1"/>
          <p:nvPr/>
        </p:nvSpPr>
        <p:spPr>
          <a:xfrm>
            <a:off x="3321180" y="3477750"/>
            <a:ext cx="421603" cy="523220"/>
          </a:xfrm>
          <a:prstGeom prst="rect">
            <a:avLst/>
          </a:prstGeom>
          <a:noFill/>
        </p:spPr>
        <p:txBody>
          <a:bodyPr wrap="square" rtlCol="0">
            <a:spAutoFit/>
          </a:bodyPr>
          <a:lstStyle/>
          <a:p>
            <a:pPr algn="r"/>
            <a:r>
              <a:rPr lang="en-US" sz="2800" i="1" dirty="0" smtClean="0">
                <a:latin typeface="Lato Heavy" panose="020F0502020204030203" pitchFamily="34" charset="0"/>
                <a:ea typeface="Lato Heavy" panose="020F0502020204030203" pitchFamily="34" charset="0"/>
                <a:cs typeface="Lato Heavy" panose="020F0502020204030203" pitchFamily="34" charset="0"/>
              </a:rPr>
              <a:t>$</a:t>
            </a:r>
            <a:endParaRPr lang="en-US" sz="2800" i="1" dirty="0">
              <a:latin typeface="Lato Heavy" panose="020F0502020204030203" pitchFamily="34" charset="0"/>
              <a:ea typeface="Lato Heavy" panose="020F0502020204030203" pitchFamily="34" charset="0"/>
              <a:cs typeface="Lato Heavy" panose="020F0502020204030203" pitchFamily="34" charset="0"/>
            </a:endParaRPr>
          </a:p>
        </p:txBody>
      </p:sp>
      <p:grpSp>
        <p:nvGrpSpPr>
          <p:cNvPr id="13" name="Group 12"/>
          <p:cNvGrpSpPr/>
          <p:nvPr/>
        </p:nvGrpSpPr>
        <p:grpSpPr>
          <a:xfrm>
            <a:off x="4292098" y="3606207"/>
            <a:ext cx="262287" cy="266307"/>
            <a:chOff x="2482176" y="4399866"/>
            <a:chExt cx="228600" cy="228600"/>
          </a:xfrm>
        </p:grpSpPr>
        <p:sp>
          <p:nvSpPr>
            <p:cNvPr id="15" name="Oval 14"/>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6" name="Straight Arrow Connector 15"/>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14" name="Straight Arrow Connector 13"/>
          <p:cNvCxnSpPr>
            <a:stCxn id="12" idx="3"/>
            <a:endCxn id="15" idx="2"/>
          </p:cNvCxnSpPr>
          <p:nvPr/>
        </p:nvCxnSpPr>
        <p:spPr>
          <a:xfrm>
            <a:off x="3742783" y="3739360"/>
            <a:ext cx="549315"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5943556" y="4157060"/>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9" name="Straight Arrow Connector 18"/>
          <p:cNvCxnSpPr>
            <a:stCxn id="21" idx="2"/>
            <a:endCxn id="18" idx="0"/>
          </p:cNvCxnSpPr>
          <p:nvPr/>
        </p:nvCxnSpPr>
        <p:spPr>
          <a:xfrm>
            <a:off x="6430150" y="3511075"/>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8" idx="2"/>
          </p:cNvCxnSpPr>
          <p:nvPr/>
        </p:nvCxnSpPr>
        <p:spPr>
          <a:xfrm>
            <a:off x="6430150" y="4737155"/>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133571" y="2987855"/>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2" name="TextBox 21"/>
          <p:cNvSpPr txBox="1"/>
          <p:nvPr/>
        </p:nvSpPr>
        <p:spPr>
          <a:xfrm>
            <a:off x="6133571" y="5386338"/>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T</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4" name="Rectangle 23"/>
          <p:cNvSpPr/>
          <p:nvPr/>
        </p:nvSpPr>
        <p:spPr>
          <a:xfrm>
            <a:off x="7897632" y="4142448"/>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25" name="Straight Arrow Connector 24"/>
          <p:cNvCxnSpPr>
            <a:stCxn id="27" idx="2"/>
            <a:endCxn id="24" idx="0"/>
          </p:cNvCxnSpPr>
          <p:nvPr/>
        </p:nvCxnSpPr>
        <p:spPr>
          <a:xfrm>
            <a:off x="8384226" y="3496463"/>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4" idx="2"/>
          </p:cNvCxnSpPr>
          <p:nvPr/>
        </p:nvCxnSpPr>
        <p:spPr>
          <a:xfrm>
            <a:off x="8384226" y="4722543"/>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8087647" y="2973243"/>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8" name="TextBox 27"/>
          <p:cNvSpPr txBox="1"/>
          <p:nvPr/>
        </p:nvSpPr>
        <p:spPr>
          <a:xfrm>
            <a:off x="8087647" y="5371726"/>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T</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grpSp>
        <p:nvGrpSpPr>
          <p:cNvPr id="30" name="Group 29"/>
          <p:cNvGrpSpPr/>
          <p:nvPr/>
        </p:nvGrpSpPr>
        <p:grpSpPr>
          <a:xfrm>
            <a:off x="6299007" y="3606207"/>
            <a:ext cx="262287" cy="266307"/>
            <a:chOff x="2482176" y="4399866"/>
            <a:chExt cx="228600" cy="228600"/>
          </a:xfrm>
        </p:grpSpPr>
        <p:sp>
          <p:nvSpPr>
            <p:cNvPr id="36" name="Oval 35"/>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37" name="Straight Arrow Connector 36"/>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8253083" y="3591595"/>
            <a:ext cx="262287" cy="266307"/>
            <a:chOff x="2482176" y="4399866"/>
            <a:chExt cx="228600" cy="228600"/>
          </a:xfrm>
        </p:grpSpPr>
        <p:sp>
          <p:nvSpPr>
            <p:cNvPr id="34" name="Oval 33"/>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35" name="Straight Arrow Connector 34"/>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32" name="Elbow Connector 31"/>
          <p:cNvCxnSpPr>
            <a:endCxn id="36" idx="2"/>
          </p:cNvCxnSpPr>
          <p:nvPr/>
        </p:nvCxnSpPr>
        <p:spPr>
          <a:xfrm flipV="1">
            <a:off x="4411127" y="3739361"/>
            <a:ext cx="1887880" cy="1356012"/>
          </a:xfrm>
          <a:prstGeom prst="bentConnector3">
            <a:avLst>
              <a:gd name="adj1" fmla="val 50000"/>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33" name="Elbow Connector 32"/>
          <p:cNvCxnSpPr>
            <a:endCxn id="34" idx="2"/>
          </p:cNvCxnSpPr>
          <p:nvPr/>
        </p:nvCxnSpPr>
        <p:spPr>
          <a:xfrm flipV="1">
            <a:off x="6430150" y="3724749"/>
            <a:ext cx="1822933" cy="1370624"/>
          </a:xfrm>
          <a:prstGeom prst="bentConnector3">
            <a:avLst>
              <a:gd name="adj1" fmla="val 50000"/>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321180" y="3477750"/>
            <a:ext cx="421603" cy="523220"/>
          </a:xfrm>
          <a:prstGeom prst="rect">
            <a:avLst/>
          </a:prstGeom>
          <a:solidFill>
            <a:schemeClr val="bg1"/>
          </a:solidFill>
        </p:spPr>
        <p:txBody>
          <a:bodyPr wrap="square" rtlCol="0">
            <a:spAutoFit/>
          </a:bodyPr>
          <a:lstStyle/>
          <a:p>
            <a:pPr algn="r"/>
            <a:r>
              <a:rPr lang="en-US" sz="2800" dirty="0" smtClean="0">
                <a:latin typeface="Lato Heavy" panose="020F0502020204030203" pitchFamily="34" charset="0"/>
                <a:ea typeface="Lato Heavy" panose="020F0502020204030203" pitchFamily="34" charset="0"/>
                <a:cs typeface="Lato Heavy" panose="020F0502020204030203" pitchFamily="34" charset="0"/>
              </a:rPr>
              <a:t>0</a:t>
            </a:r>
            <a:endParaRPr lang="en-US" sz="2800" dirty="0">
              <a:latin typeface="Lato Heavy" panose="020F0502020204030203" pitchFamily="34" charset="0"/>
              <a:ea typeface="Lato Heavy" panose="020F0502020204030203" pitchFamily="34" charset="0"/>
              <a:cs typeface="Lato Heavy" panose="020F0502020204030203" pitchFamily="34" charset="0"/>
            </a:endParaRPr>
          </a:p>
        </p:txBody>
      </p:sp>
      <p:grpSp>
        <p:nvGrpSpPr>
          <p:cNvPr id="40" name="Group 39"/>
          <p:cNvGrpSpPr/>
          <p:nvPr/>
        </p:nvGrpSpPr>
        <p:grpSpPr>
          <a:xfrm>
            <a:off x="4951718" y="781202"/>
            <a:ext cx="3710056" cy="486022"/>
            <a:chOff x="1725918" y="3692364"/>
            <a:chExt cx="3710056" cy="486022"/>
          </a:xfrm>
        </p:grpSpPr>
        <p:sp>
          <p:nvSpPr>
            <p:cNvPr id="41" name="TextBox 40"/>
            <p:cNvSpPr txBox="1"/>
            <p:nvPr/>
          </p:nvSpPr>
          <p:spPr>
            <a:xfrm>
              <a:off x="1725918" y="3692364"/>
              <a:ext cx="3219151" cy="400110"/>
            </a:xfrm>
            <a:prstGeom prst="rect">
              <a:avLst/>
            </a:prstGeom>
            <a:noFill/>
          </p:spPr>
          <p:txBody>
            <a:bodyPr wrap="none" rtlCol="0">
              <a:spAutoFit/>
            </a:bodyPr>
            <a:lstStyle/>
            <a:p>
              <a:r>
                <a:rPr lang="en-US" sz="2000" dirty="0" smtClean="0">
                  <a:solidFill>
                    <a:schemeClr val="accent1"/>
                  </a:solidFill>
                </a:rPr>
                <a:t>why? homework question!</a:t>
              </a:r>
              <a:endParaRPr lang="en-US" sz="2000" dirty="0">
                <a:solidFill>
                  <a:schemeClr val="accent1"/>
                </a:solidFill>
              </a:endParaRPr>
            </a:p>
          </p:txBody>
        </p:sp>
        <p:cxnSp>
          <p:nvCxnSpPr>
            <p:cNvPr id="42" name="Curved Connector 41"/>
            <p:cNvCxnSpPr/>
            <p:nvPr/>
          </p:nvCxnSpPr>
          <p:spPr>
            <a:xfrm rot="16200000" flipV="1">
              <a:off x="4957035" y="3699447"/>
              <a:ext cx="321306" cy="636572"/>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1584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2" grpId="0"/>
      <p:bldP spid="39" grpId="0" animBg="1"/>
      <p:bldP spid="3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❶ CBC-MAC</a:t>
            </a:r>
          </a:p>
        </p:txBody>
      </p:sp>
      <p:sp>
        <p:nvSpPr>
          <p:cNvPr id="4" name="Content Placeholder 3"/>
          <p:cNvSpPr>
            <a:spLocks noGrp="1"/>
          </p:cNvSpPr>
          <p:nvPr>
            <p:ph idx="1"/>
          </p:nvPr>
        </p:nvSpPr>
        <p:spPr/>
        <p:txBody>
          <a:bodyPr/>
          <a:lstStyle/>
          <a:p>
            <a:pPr marL="0" indent="0">
              <a:buNone/>
            </a:pPr>
            <a:r>
              <a:rPr lang="en-US" dirty="0" smtClean="0">
                <a:solidFill>
                  <a:schemeClr val="accent1"/>
                </a:solidFill>
                <a:latin typeface="+mj-lt"/>
              </a:rPr>
              <a:t>Thm</a:t>
            </a:r>
            <a:r>
              <a:rPr lang="en-US" dirty="0">
                <a:solidFill>
                  <a:schemeClr val="accent1"/>
                </a:solidFill>
                <a:latin typeface="+mj-lt"/>
              </a:rPr>
              <a:t>. </a:t>
            </a:r>
            <a:r>
              <a:rPr lang="en-US" dirty="0" smtClean="0"/>
              <a:t>If    </a:t>
            </a:r>
            <a:r>
              <a:rPr lang="en-US" dirty="0" smtClean="0">
                <a:latin typeface="Lato Black"/>
                <a:cs typeface="Lato Black"/>
              </a:rPr>
              <a:t>       </a:t>
            </a:r>
            <a:r>
              <a:rPr lang="en-US" dirty="0" smtClean="0"/>
              <a:t>is pseudorandom, then                                is an </a:t>
            </a:r>
            <a:r>
              <a:rPr lang="en-US" dirty="0"/>
              <a:t>EU-CMA </a:t>
            </a:r>
            <a:r>
              <a:rPr lang="en-US" dirty="0" smtClean="0"/>
              <a:t>MAC</a:t>
            </a:r>
          </a:p>
          <a:p>
            <a:pPr marL="0" indent="0">
              <a:buNone/>
            </a:pPr>
            <a:r>
              <a:rPr lang="en-US" dirty="0" smtClean="0"/>
              <a:t>…for</a:t>
            </a:r>
            <a:r>
              <a:rPr lang="en-US" dirty="0"/>
              <a:t> </a:t>
            </a:r>
            <a:r>
              <a:rPr lang="en-US" dirty="0" smtClean="0"/>
              <a:t>any </a:t>
            </a:r>
            <a:r>
              <a:rPr lang="en-US" i="1" dirty="0">
                <a:solidFill>
                  <a:schemeClr val="accent2"/>
                </a:solidFill>
              </a:rPr>
              <a:t>pre-specified</a:t>
            </a:r>
            <a:r>
              <a:rPr lang="en-US" dirty="0"/>
              <a:t> fixed length that is a </a:t>
            </a:r>
            <a:r>
              <a:rPr lang="en-US" i="1" dirty="0">
                <a:solidFill>
                  <a:schemeClr val="accent2"/>
                </a:solidFill>
              </a:rPr>
              <a:t>multiple</a:t>
            </a:r>
            <a:r>
              <a:rPr lang="en-US" dirty="0"/>
              <a:t> of the block </a:t>
            </a:r>
            <a:r>
              <a:rPr lang="en-US" dirty="0" smtClean="0"/>
              <a:t>length</a:t>
            </a:r>
            <a:endParaRPr lang="en-US" dirty="0"/>
          </a:p>
        </p:txBody>
      </p:sp>
      <p:sp>
        <p:nvSpPr>
          <p:cNvPr id="6" name="Rectangle 5"/>
          <p:cNvSpPr/>
          <p:nvPr/>
        </p:nvSpPr>
        <p:spPr>
          <a:xfrm>
            <a:off x="3936648" y="4157060"/>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7" name="Straight Arrow Connector 6"/>
          <p:cNvCxnSpPr>
            <a:stCxn id="9" idx="2"/>
            <a:endCxn id="6" idx="0"/>
          </p:cNvCxnSpPr>
          <p:nvPr/>
        </p:nvCxnSpPr>
        <p:spPr>
          <a:xfrm flipH="1">
            <a:off x="4423242" y="3511075"/>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6" idx="2"/>
          </p:cNvCxnSpPr>
          <p:nvPr/>
        </p:nvCxnSpPr>
        <p:spPr>
          <a:xfrm>
            <a:off x="4423242" y="4737155"/>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721316" y="2987855"/>
            <a:ext cx="1411351"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18" name="Rectangle 17"/>
          <p:cNvSpPr/>
          <p:nvPr/>
        </p:nvSpPr>
        <p:spPr>
          <a:xfrm>
            <a:off x="5943556" y="4157060"/>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9" name="Straight Arrow Connector 18"/>
          <p:cNvCxnSpPr>
            <a:stCxn id="21" idx="2"/>
            <a:endCxn id="18" idx="0"/>
          </p:cNvCxnSpPr>
          <p:nvPr/>
        </p:nvCxnSpPr>
        <p:spPr>
          <a:xfrm>
            <a:off x="6430150" y="3511075"/>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8" idx="2"/>
          </p:cNvCxnSpPr>
          <p:nvPr/>
        </p:nvCxnSpPr>
        <p:spPr>
          <a:xfrm>
            <a:off x="6430150" y="4737155"/>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133571" y="2987855"/>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4" name="Rectangle 23"/>
          <p:cNvSpPr/>
          <p:nvPr/>
        </p:nvSpPr>
        <p:spPr>
          <a:xfrm>
            <a:off x="7897632" y="4142448"/>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25" name="Straight Arrow Connector 24"/>
          <p:cNvCxnSpPr>
            <a:stCxn id="27" idx="2"/>
            <a:endCxn id="24" idx="0"/>
          </p:cNvCxnSpPr>
          <p:nvPr/>
        </p:nvCxnSpPr>
        <p:spPr>
          <a:xfrm>
            <a:off x="8384226" y="3496463"/>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4" idx="2"/>
          </p:cNvCxnSpPr>
          <p:nvPr/>
        </p:nvCxnSpPr>
        <p:spPr>
          <a:xfrm>
            <a:off x="8384226" y="4722543"/>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8087647" y="2973243"/>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8" name="TextBox 27"/>
          <p:cNvSpPr txBox="1"/>
          <p:nvPr/>
        </p:nvSpPr>
        <p:spPr>
          <a:xfrm>
            <a:off x="8087647" y="5371726"/>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T</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grpSp>
        <p:nvGrpSpPr>
          <p:cNvPr id="30" name="Group 29"/>
          <p:cNvGrpSpPr/>
          <p:nvPr/>
        </p:nvGrpSpPr>
        <p:grpSpPr>
          <a:xfrm>
            <a:off x="6299007" y="3606207"/>
            <a:ext cx="262287" cy="266307"/>
            <a:chOff x="2482176" y="4399866"/>
            <a:chExt cx="228600" cy="228600"/>
          </a:xfrm>
        </p:grpSpPr>
        <p:sp>
          <p:nvSpPr>
            <p:cNvPr id="36" name="Oval 35"/>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37" name="Straight Arrow Connector 36"/>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8253083" y="3591595"/>
            <a:ext cx="262287" cy="266307"/>
            <a:chOff x="2482176" y="4399866"/>
            <a:chExt cx="228600" cy="228600"/>
          </a:xfrm>
        </p:grpSpPr>
        <p:sp>
          <p:nvSpPr>
            <p:cNvPr id="34" name="Oval 33"/>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35" name="Straight Arrow Connector 34"/>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32" name="Elbow Connector 31"/>
          <p:cNvCxnSpPr>
            <a:endCxn id="36" idx="2"/>
          </p:cNvCxnSpPr>
          <p:nvPr/>
        </p:nvCxnSpPr>
        <p:spPr>
          <a:xfrm flipV="1">
            <a:off x="4411127" y="3739361"/>
            <a:ext cx="1887880" cy="1356012"/>
          </a:xfrm>
          <a:prstGeom prst="bentConnector3">
            <a:avLst>
              <a:gd name="adj1" fmla="val 50000"/>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33" name="Elbow Connector 32"/>
          <p:cNvCxnSpPr>
            <a:endCxn id="34" idx="2"/>
          </p:cNvCxnSpPr>
          <p:nvPr/>
        </p:nvCxnSpPr>
        <p:spPr>
          <a:xfrm flipV="1">
            <a:off x="6430150" y="3724749"/>
            <a:ext cx="1822933" cy="1370624"/>
          </a:xfrm>
          <a:prstGeom prst="bentConnector3">
            <a:avLst>
              <a:gd name="adj1" fmla="val 50000"/>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grpSp>
        <p:nvGrpSpPr>
          <p:cNvPr id="38" name="Group 37"/>
          <p:cNvGrpSpPr/>
          <p:nvPr/>
        </p:nvGrpSpPr>
        <p:grpSpPr>
          <a:xfrm>
            <a:off x="5622987" y="1011069"/>
            <a:ext cx="2202492" cy="537620"/>
            <a:chOff x="5096206" y="2257500"/>
            <a:chExt cx="2202492" cy="537620"/>
          </a:xfrm>
        </p:grpSpPr>
        <p:sp>
          <p:nvSpPr>
            <p:cNvPr id="43" name="Rectangle 42"/>
            <p:cNvSpPr/>
            <p:nvPr/>
          </p:nvSpPr>
          <p:spPr>
            <a:xfrm>
              <a:off x="5096206" y="2257500"/>
              <a:ext cx="2202492"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Lato Black"/>
                  <a:cs typeface="Lato Black"/>
                </a:rPr>
                <a:t>CBC-MAC</a:t>
              </a:r>
              <a:endParaRPr lang="en-US" sz="2400" i="1" baseline="-25000" dirty="0">
                <a:latin typeface="Lato Black"/>
                <a:cs typeface="Lato Black"/>
              </a:endParaRPr>
            </a:p>
          </p:txBody>
        </p:sp>
        <p:sp>
          <p:nvSpPr>
            <p:cNvPr id="44" name="Rectangle 43"/>
            <p:cNvSpPr/>
            <p:nvPr/>
          </p:nvSpPr>
          <p:spPr>
            <a:xfrm>
              <a:off x="6687772" y="2279257"/>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K</a:t>
              </a:r>
              <a:endParaRPr lang="en-US" sz="2400" i="1" baseline="-25000" dirty="0">
                <a:latin typeface="Lato Black"/>
                <a:cs typeface="Lato Black"/>
              </a:endParaRPr>
            </a:p>
          </p:txBody>
        </p:sp>
      </p:grpSp>
      <p:sp>
        <p:nvSpPr>
          <p:cNvPr id="45" name="Rectangle 44"/>
          <p:cNvSpPr/>
          <p:nvPr/>
        </p:nvSpPr>
        <p:spPr>
          <a:xfrm>
            <a:off x="1750284" y="1011069"/>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K</a:t>
            </a:r>
            <a:endParaRPr lang="en-US" sz="2400" i="1" baseline="-25000" dirty="0">
              <a:latin typeface="Lato Black"/>
              <a:cs typeface="Lato Black"/>
            </a:endParaRPr>
          </a:p>
        </p:txBody>
      </p:sp>
    </p:spTree>
    <p:extLst>
      <p:ext uri="{BB962C8B-B14F-4D97-AF65-F5344CB8AC3E}">
        <p14:creationId xmlns:p14="http://schemas.microsoft.com/office/powerpoint/2010/main" val="134659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❶ CBC-MAC</a:t>
            </a:r>
          </a:p>
        </p:txBody>
      </p:sp>
      <p:sp>
        <p:nvSpPr>
          <p:cNvPr id="4" name="Content Placeholder 3"/>
          <p:cNvSpPr>
            <a:spLocks noGrp="1"/>
          </p:cNvSpPr>
          <p:nvPr>
            <p:ph idx="1"/>
          </p:nvPr>
        </p:nvSpPr>
        <p:spPr/>
        <p:txBody>
          <a:bodyPr/>
          <a:lstStyle/>
          <a:p>
            <a:pPr marL="0" indent="0">
              <a:buNone/>
            </a:pPr>
            <a:r>
              <a:rPr lang="en-US" dirty="0" smtClean="0">
                <a:solidFill>
                  <a:schemeClr val="accent1"/>
                </a:solidFill>
                <a:latin typeface="+mj-lt"/>
              </a:rPr>
              <a:t>Thm</a:t>
            </a:r>
            <a:r>
              <a:rPr lang="en-US" dirty="0">
                <a:solidFill>
                  <a:schemeClr val="accent1"/>
                </a:solidFill>
                <a:latin typeface="+mj-lt"/>
              </a:rPr>
              <a:t>. </a:t>
            </a:r>
            <a:r>
              <a:rPr lang="en-US" dirty="0" smtClean="0"/>
              <a:t>If    </a:t>
            </a:r>
            <a:r>
              <a:rPr lang="en-US" dirty="0" smtClean="0">
                <a:latin typeface="Lato Black"/>
                <a:cs typeface="Lato Black"/>
              </a:rPr>
              <a:t>       </a:t>
            </a:r>
            <a:r>
              <a:rPr lang="en-US" dirty="0" smtClean="0"/>
              <a:t>is pseudorandom, then                                is an </a:t>
            </a:r>
            <a:r>
              <a:rPr lang="en-US" dirty="0"/>
              <a:t>EU-CMA </a:t>
            </a:r>
            <a:r>
              <a:rPr lang="en-US" dirty="0" smtClean="0"/>
              <a:t>MAC</a:t>
            </a:r>
          </a:p>
          <a:p>
            <a:pPr marL="0" indent="0">
              <a:buNone/>
            </a:pPr>
            <a:r>
              <a:rPr lang="en-US" dirty="0" smtClean="0"/>
              <a:t>…for</a:t>
            </a:r>
            <a:r>
              <a:rPr lang="en-US" dirty="0"/>
              <a:t> </a:t>
            </a:r>
            <a:r>
              <a:rPr lang="en-US" dirty="0" smtClean="0"/>
              <a:t>any </a:t>
            </a:r>
            <a:r>
              <a:rPr lang="en-US" i="1" dirty="0">
                <a:solidFill>
                  <a:schemeClr val="accent2"/>
                </a:solidFill>
              </a:rPr>
              <a:t>pre-specified</a:t>
            </a:r>
            <a:r>
              <a:rPr lang="en-US" dirty="0"/>
              <a:t> fixed length that is a </a:t>
            </a:r>
            <a:r>
              <a:rPr lang="en-US" i="1" dirty="0">
                <a:solidFill>
                  <a:schemeClr val="accent2"/>
                </a:solidFill>
              </a:rPr>
              <a:t>multiple</a:t>
            </a:r>
            <a:r>
              <a:rPr lang="en-US" dirty="0"/>
              <a:t> of the block </a:t>
            </a:r>
            <a:r>
              <a:rPr lang="en-US" dirty="0" smtClean="0"/>
              <a:t>length</a:t>
            </a:r>
          </a:p>
          <a:p>
            <a:pPr marL="0" indent="0">
              <a:spcBef>
                <a:spcPts val="2400"/>
              </a:spcBef>
              <a:buNone/>
            </a:pPr>
            <a:r>
              <a:rPr lang="en-US" dirty="0" smtClean="0"/>
              <a:t>Note that CBC-MAC is </a:t>
            </a:r>
            <a:r>
              <a:rPr lang="en-US" i="1" dirty="0" smtClean="0">
                <a:solidFill>
                  <a:schemeClr val="accent2"/>
                </a:solidFill>
              </a:rPr>
              <a:t>insecure</a:t>
            </a:r>
            <a:r>
              <a:rPr lang="en-US" dirty="0"/>
              <a:t> if </a:t>
            </a:r>
            <a:r>
              <a:rPr lang="en-US" dirty="0" smtClean="0"/>
              <a:t>recipient </a:t>
            </a:r>
            <a:r>
              <a:rPr lang="en-US" dirty="0"/>
              <a:t>doesn't know the length in </a:t>
            </a:r>
            <a:r>
              <a:rPr lang="en-US" dirty="0" smtClean="0"/>
              <a:t>advance</a:t>
            </a:r>
          </a:p>
          <a:p>
            <a:pPr marL="0" indent="0">
              <a:buNone/>
            </a:pPr>
            <a:r>
              <a:rPr lang="en-US" dirty="0" smtClean="0"/>
              <a:t>(Padding causes similar issues)</a:t>
            </a:r>
            <a:endParaRPr lang="en-US" dirty="0"/>
          </a:p>
        </p:txBody>
      </p:sp>
      <p:grpSp>
        <p:nvGrpSpPr>
          <p:cNvPr id="38" name="Group 37"/>
          <p:cNvGrpSpPr/>
          <p:nvPr/>
        </p:nvGrpSpPr>
        <p:grpSpPr>
          <a:xfrm>
            <a:off x="5622987" y="1011069"/>
            <a:ext cx="2202492" cy="537620"/>
            <a:chOff x="5096206" y="2257500"/>
            <a:chExt cx="2202492" cy="537620"/>
          </a:xfrm>
        </p:grpSpPr>
        <p:sp>
          <p:nvSpPr>
            <p:cNvPr id="43" name="Rectangle 42"/>
            <p:cNvSpPr/>
            <p:nvPr/>
          </p:nvSpPr>
          <p:spPr>
            <a:xfrm>
              <a:off x="5096206" y="2257500"/>
              <a:ext cx="2202492"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Lato Black"/>
                  <a:cs typeface="Lato Black"/>
                </a:rPr>
                <a:t>CBC-MAC</a:t>
              </a:r>
              <a:endParaRPr lang="en-US" sz="2400" i="1" baseline="-25000" dirty="0">
                <a:latin typeface="Lato Black"/>
                <a:cs typeface="Lato Black"/>
              </a:endParaRPr>
            </a:p>
          </p:txBody>
        </p:sp>
        <p:sp>
          <p:nvSpPr>
            <p:cNvPr id="44" name="Rectangle 43"/>
            <p:cNvSpPr/>
            <p:nvPr/>
          </p:nvSpPr>
          <p:spPr>
            <a:xfrm>
              <a:off x="6687772" y="2279257"/>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K</a:t>
              </a:r>
              <a:endParaRPr lang="en-US" sz="2400" i="1" baseline="-25000" dirty="0">
                <a:latin typeface="Lato Black"/>
                <a:cs typeface="Lato Black"/>
              </a:endParaRPr>
            </a:p>
          </p:txBody>
        </p:sp>
      </p:grpSp>
      <p:sp>
        <p:nvSpPr>
          <p:cNvPr id="45" name="Rectangle 44"/>
          <p:cNvSpPr/>
          <p:nvPr/>
        </p:nvSpPr>
        <p:spPr>
          <a:xfrm>
            <a:off x="1750284" y="1011069"/>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K</a:t>
            </a:r>
            <a:endParaRPr lang="en-US" sz="2400" i="1" baseline="-25000" dirty="0">
              <a:latin typeface="Lato Black"/>
              <a:cs typeface="Lato Black"/>
            </a:endParaRPr>
          </a:p>
        </p:txBody>
      </p:sp>
      <p:sp>
        <p:nvSpPr>
          <p:cNvPr id="6" name="Rectangle 5"/>
          <p:cNvSpPr/>
          <p:nvPr/>
        </p:nvSpPr>
        <p:spPr>
          <a:xfrm>
            <a:off x="821220" y="4417572"/>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7" name="Straight Arrow Connector 6"/>
          <p:cNvCxnSpPr>
            <a:stCxn id="9" idx="2"/>
            <a:endCxn id="6" idx="0"/>
          </p:cNvCxnSpPr>
          <p:nvPr/>
        </p:nvCxnSpPr>
        <p:spPr>
          <a:xfrm flipH="1">
            <a:off x="1307814" y="3771587"/>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5888" y="3248367"/>
            <a:ext cx="1411351"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18" name="Rectangle 17"/>
          <p:cNvSpPr/>
          <p:nvPr/>
        </p:nvSpPr>
        <p:spPr>
          <a:xfrm>
            <a:off x="2828128" y="4417572"/>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9" name="Straight Arrow Connector 18"/>
          <p:cNvCxnSpPr>
            <a:stCxn id="21" idx="2"/>
            <a:endCxn id="18" idx="0"/>
          </p:cNvCxnSpPr>
          <p:nvPr/>
        </p:nvCxnSpPr>
        <p:spPr>
          <a:xfrm>
            <a:off x="3314722" y="3771587"/>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018143" y="3248367"/>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4" name="Rectangle 23"/>
          <p:cNvSpPr/>
          <p:nvPr/>
        </p:nvSpPr>
        <p:spPr>
          <a:xfrm>
            <a:off x="4782204" y="4402960"/>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25" name="Straight Arrow Connector 24"/>
          <p:cNvCxnSpPr>
            <a:stCxn id="27" idx="2"/>
            <a:endCxn id="24" idx="0"/>
          </p:cNvCxnSpPr>
          <p:nvPr/>
        </p:nvCxnSpPr>
        <p:spPr>
          <a:xfrm>
            <a:off x="5268798" y="3756975"/>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4" idx="2"/>
          </p:cNvCxnSpPr>
          <p:nvPr/>
        </p:nvCxnSpPr>
        <p:spPr>
          <a:xfrm>
            <a:off x="5268798" y="4983055"/>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972219" y="3233755"/>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8" name="TextBox 27"/>
          <p:cNvSpPr txBox="1"/>
          <p:nvPr/>
        </p:nvSpPr>
        <p:spPr>
          <a:xfrm>
            <a:off x="4972219" y="5632238"/>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T</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grpSp>
        <p:nvGrpSpPr>
          <p:cNvPr id="30" name="Group 29"/>
          <p:cNvGrpSpPr/>
          <p:nvPr/>
        </p:nvGrpSpPr>
        <p:grpSpPr>
          <a:xfrm>
            <a:off x="3183579" y="3866719"/>
            <a:ext cx="262287" cy="266307"/>
            <a:chOff x="2482176" y="4399866"/>
            <a:chExt cx="228600" cy="228600"/>
          </a:xfrm>
        </p:grpSpPr>
        <p:sp>
          <p:nvSpPr>
            <p:cNvPr id="36" name="Oval 35"/>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37" name="Straight Arrow Connector 36"/>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5137655" y="3852107"/>
            <a:ext cx="262287" cy="266307"/>
            <a:chOff x="2482176" y="4399866"/>
            <a:chExt cx="228600" cy="228600"/>
          </a:xfrm>
        </p:grpSpPr>
        <p:sp>
          <p:nvSpPr>
            <p:cNvPr id="34" name="Oval 33"/>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35" name="Straight Arrow Connector 34"/>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32" name="Elbow Connector 31"/>
          <p:cNvCxnSpPr>
            <a:stCxn id="6" idx="2"/>
            <a:endCxn id="36" idx="2"/>
          </p:cNvCxnSpPr>
          <p:nvPr/>
        </p:nvCxnSpPr>
        <p:spPr>
          <a:xfrm rot="5400000" flipH="1" flipV="1">
            <a:off x="1746800" y="3560888"/>
            <a:ext cx="997793" cy="1875764"/>
          </a:xfrm>
          <a:prstGeom prst="bentConnector4">
            <a:avLst>
              <a:gd name="adj1" fmla="val -46670"/>
              <a:gd name="adj2" fmla="val 62971"/>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33" name="Elbow Connector 32"/>
          <p:cNvCxnSpPr>
            <a:stCxn id="18" idx="2"/>
            <a:endCxn id="34" idx="2"/>
          </p:cNvCxnSpPr>
          <p:nvPr/>
        </p:nvCxnSpPr>
        <p:spPr>
          <a:xfrm rot="5400000" flipH="1" flipV="1">
            <a:off x="3719985" y="3579997"/>
            <a:ext cx="1012405" cy="1822933"/>
          </a:xfrm>
          <a:prstGeom prst="bentConnector4">
            <a:avLst>
              <a:gd name="adj1" fmla="val -45996"/>
              <a:gd name="adj2" fmla="val 63346"/>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6648228" y="4417572"/>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41" name="Straight Arrow Connector 40"/>
          <p:cNvCxnSpPr>
            <a:stCxn id="42" idx="2"/>
            <a:endCxn id="40" idx="0"/>
          </p:cNvCxnSpPr>
          <p:nvPr/>
        </p:nvCxnSpPr>
        <p:spPr>
          <a:xfrm flipH="1">
            <a:off x="7134822" y="3771587"/>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432896" y="3248367"/>
            <a:ext cx="1411351"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1</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46" name="Rectangle 45"/>
          <p:cNvSpPr/>
          <p:nvPr/>
        </p:nvSpPr>
        <p:spPr>
          <a:xfrm>
            <a:off x="8655136" y="4417572"/>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47" name="Straight Arrow Connector 46"/>
          <p:cNvCxnSpPr>
            <a:stCxn id="48" idx="2"/>
            <a:endCxn id="46" idx="0"/>
          </p:cNvCxnSpPr>
          <p:nvPr/>
        </p:nvCxnSpPr>
        <p:spPr>
          <a:xfrm flipH="1">
            <a:off x="9141730" y="3771587"/>
            <a:ext cx="1585"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8764019" y="3248367"/>
            <a:ext cx="758591"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2</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49" name="Rectangle 48"/>
          <p:cNvSpPr/>
          <p:nvPr/>
        </p:nvSpPr>
        <p:spPr>
          <a:xfrm>
            <a:off x="10609212" y="4402960"/>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50" name="Straight Arrow Connector 49"/>
          <p:cNvCxnSpPr>
            <a:stCxn id="52" idx="2"/>
            <a:endCxn id="49" idx="0"/>
          </p:cNvCxnSpPr>
          <p:nvPr/>
        </p:nvCxnSpPr>
        <p:spPr>
          <a:xfrm>
            <a:off x="11095805" y="3756975"/>
            <a:ext cx="1"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49" idx="2"/>
          </p:cNvCxnSpPr>
          <p:nvPr/>
        </p:nvCxnSpPr>
        <p:spPr>
          <a:xfrm>
            <a:off x="11095806" y="4983055"/>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0742079" y="3233755"/>
            <a:ext cx="707451"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3</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53" name="TextBox 52"/>
          <p:cNvSpPr txBox="1"/>
          <p:nvPr/>
        </p:nvSpPr>
        <p:spPr>
          <a:xfrm>
            <a:off x="10799227" y="5632238"/>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T</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grpSp>
        <p:nvGrpSpPr>
          <p:cNvPr id="54" name="Group 53"/>
          <p:cNvGrpSpPr/>
          <p:nvPr/>
        </p:nvGrpSpPr>
        <p:grpSpPr>
          <a:xfrm>
            <a:off x="9010587" y="3866719"/>
            <a:ext cx="262287" cy="266307"/>
            <a:chOff x="2482176" y="4399866"/>
            <a:chExt cx="228600" cy="228600"/>
          </a:xfrm>
        </p:grpSpPr>
        <p:sp>
          <p:nvSpPr>
            <p:cNvPr id="60" name="Oval 59"/>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61" name="Straight Arrow Connector 60"/>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55" name="Group 54"/>
          <p:cNvGrpSpPr/>
          <p:nvPr/>
        </p:nvGrpSpPr>
        <p:grpSpPr>
          <a:xfrm>
            <a:off x="10964663" y="3852107"/>
            <a:ext cx="262287" cy="266307"/>
            <a:chOff x="2482176" y="4399866"/>
            <a:chExt cx="228600" cy="228600"/>
          </a:xfrm>
        </p:grpSpPr>
        <p:sp>
          <p:nvSpPr>
            <p:cNvPr id="58" name="Oval 57"/>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59" name="Straight Arrow Connector 58"/>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56" name="Elbow Connector 55"/>
          <p:cNvCxnSpPr>
            <a:stCxn id="40" idx="2"/>
            <a:endCxn id="60" idx="2"/>
          </p:cNvCxnSpPr>
          <p:nvPr/>
        </p:nvCxnSpPr>
        <p:spPr>
          <a:xfrm rot="5400000" flipH="1" flipV="1">
            <a:off x="7573808" y="3560888"/>
            <a:ext cx="997793" cy="1875764"/>
          </a:xfrm>
          <a:prstGeom prst="bentConnector4">
            <a:avLst>
              <a:gd name="adj1" fmla="val -46670"/>
              <a:gd name="adj2" fmla="val 62971"/>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57" name="Elbow Connector 56"/>
          <p:cNvCxnSpPr>
            <a:stCxn id="46" idx="2"/>
            <a:endCxn id="58" idx="2"/>
          </p:cNvCxnSpPr>
          <p:nvPr/>
        </p:nvCxnSpPr>
        <p:spPr>
          <a:xfrm rot="5400000" flipH="1" flipV="1">
            <a:off x="9546993" y="3579997"/>
            <a:ext cx="1012405" cy="1822933"/>
          </a:xfrm>
          <a:prstGeom prst="bentConnector4">
            <a:avLst>
              <a:gd name="adj1" fmla="val -45996"/>
              <a:gd name="adj2" fmla="val 63346"/>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201810" y="3310471"/>
            <a:ext cx="0" cy="2769887"/>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6086293" y="3250689"/>
            <a:ext cx="1411351" cy="523220"/>
          </a:xfrm>
          <a:prstGeom prst="rect">
            <a:avLst/>
          </a:prstGeom>
          <a:noFill/>
        </p:spPr>
        <p:txBody>
          <a:bodyPr wrap="square" rtlCol="0">
            <a:spAutoFit/>
          </a:bodyPr>
          <a:lstStyle/>
          <a:p>
            <a:r>
              <a:rPr lang="en-US" sz="2800" i="1" dirty="0" smtClean="0">
                <a:latin typeface="Lato Heavy" panose="020F0502020204030203" pitchFamily="34" charset="0"/>
                <a:ea typeface="Lato Heavy" panose="020F0502020204030203" pitchFamily="34" charset="0"/>
                <a:cs typeface="Lato Heavy" panose="020F0502020204030203" pitchFamily="34" charset="0"/>
              </a:rPr>
              <a:t>T</a:t>
            </a:r>
            <a:r>
              <a:rPr lang="en-US" sz="2800" dirty="0" smtClean="0">
                <a:ea typeface="Lato Heavy" panose="020F0502020204030203" pitchFamily="34" charset="0"/>
                <a:cs typeface="Lato Heavy" panose="020F0502020204030203" pitchFamily="34" charset="0"/>
              </a:rPr>
              <a:t> </a:t>
            </a:r>
            <a:r>
              <a:rPr lang="en-US" sz="2800" dirty="0" smtClean="0"/>
              <a:t>⊕</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grpSp>
        <p:nvGrpSpPr>
          <p:cNvPr id="70" name="Group 69"/>
          <p:cNvGrpSpPr/>
          <p:nvPr/>
        </p:nvGrpSpPr>
        <p:grpSpPr>
          <a:xfrm>
            <a:off x="5268797" y="3871353"/>
            <a:ext cx="1995313" cy="1120168"/>
            <a:chOff x="5268797" y="3676614"/>
            <a:chExt cx="1995313" cy="1120168"/>
          </a:xfrm>
        </p:grpSpPr>
        <p:cxnSp>
          <p:nvCxnSpPr>
            <p:cNvPr id="64" name="Elbow Connector 63"/>
            <p:cNvCxnSpPr>
              <a:stCxn id="24" idx="2"/>
              <a:endCxn id="67" idx="2"/>
            </p:cNvCxnSpPr>
            <p:nvPr/>
          </p:nvCxnSpPr>
          <p:spPr>
            <a:xfrm rot="5400000" flipH="1" flipV="1">
              <a:off x="5641803" y="3436762"/>
              <a:ext cx="987014" cy="1733025"/>
            </a:xfrm>
            <a:prstGeom prst="bentConnector4">
              <a:avLst>
                <a:gd name="adj1" fmla="val -23161"/>
                <a:gd name="adj2" fmla="val 64039"/>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7001823" y="3676614"/>
              <a:ext cx="262287" cy="266307"/>
              <a:chOff x="2482176" y="4399866"/>
              <a:chExt cx="228600" cy="228600"/>
            </a:xfrm>
          </p:grpSpPr>
          <p:sp>
            <p:nvSpPr>
              <p:cNvPr id="67" name="Oval 66"/>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68" name="Straight Arrow Connector 67"/>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sp>
        <p:nvSpPr>
          <p:cNvPr id="71" name="TextBox 70"/>
          <p:cNvSpPr txBox="1"/>
          <p:nvPr/>
        </p:nvSpPr>
        <p:spPr>
          <a:xfrm>
            <a:off x="4972219" y="5632238"/>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T</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73" name="TextBox 72"/>
          <p:cNvSpPr txBox="1"/>
          <p:nvPr/>
        </p:nvSpPr>
        <p:spPr>
          <a:xfrm>
            <a:off x="7189239" y="3926163"/>
            <a:ext cx="667987" cy="523220"/>
          </a:xfrm>
          <a:prstGeom prst="rect">
            <a:avLst/>
          </a:prstGeom>
          <a:noFill/>
        </p:spPr>
        <p:txBody>
          <a:bodyPr wrap="square" rtlCol="0">
            <a:spAutoFit/>
          </a:bodyPr>
          <a:lstStyle/>
          <a:p>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1</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Tree>
    <p:extLst>
      <p:ext uri="{BB962C8B-B14F-4D97-AF65-F5344CB8AC3E}">
        <p14:creationId xmlns:p14="http://schemas.microsoft.com/office/powerpoint/2010/main" val="13013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wipe(left)">
                                      <p:cBhvr>
                                        <p:cTn id="11" dur="500"/>
                                        <p:tgtEl>
                                          <p:spTgt spid="7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1"/>
                                        </p:tgtEl>
                                        <p:attrNameLst>
                                          <p:attrName>style.visibility</p:attrName>
                                        </p:attrNameLst>
                                      </p:cBhvr>
                                      <p:to>
                                        <p:strVal val="visible"/>
                                      </p:to>
                                    </p:set>
                                  </p:childTnLst>
                                </p:cTn>
                              </p:par>
                            </p:childTnLst>
                          </p:cTn>
                        </p:par>
                        <p:par>
                          <p:cTn id="16" fill="hold">
                            <p:stCondLst>
                              <p:cond delay="0"/>
                            </p:stCondLst>
                            <p:childTnLst>
                              <p:par>
                                <p:cTn id="17" presetID="42" presetClass="path" presetSubtype="0" accel="50000" decel="50000" fill="hold" grpId="0" nodeType="afterEffect">
                                  <p:stCondLst>
                                    <p:cond delay="0"/>
                                  </p:stCondLst>
                                  <p:childTnLst>
                                    <p:animMotion origin="layout" path="M -1.45833E-6 7.40741E-7 L 0.08268 -0.34699 " pathEditMode="relative" rAng="0" ptsTypes="AA">
                                      <p:cBhvr>
                                        <p:cTn id="18" dur="2000" fill="hold"/>
                                        <p:tgtEl>
                                          <p:spTgt spid="28"/>
                                        </p:tgtEl>
                                        <p:attrNameLst>
                                          <p:attrName>ppt_x</p:attrName>
                                          <p:attrName>ppt_y</p:attrName>
                                        </p:attrNameLst>
                                      </p:cBhvr>
                                      <p:rCtr x="4128" y="-17361"/>
                                    </p:animMotion>
                                  </p:childTnLst>
                                </p:cTn>
                              </p:par>
                            </p:childTnLst>
                          </p:cTn>
                        </p:par>
                        <p:par>
                          <p:cTn id="19" fill="hold">
                            <p:stCondLst>
                              <p:cond delay="2000"/>
                            </p:stCondLst>
                            <p:childTnLst>
                              <p:par>
                                <p:cTn id="20" presetID="1" presetClass="exit" presetSubtype="0" fill="hold" grpId="1" nodeType="afterEffect">
                                  <p:stCondLst>
                                    <p:cond delay="0"/>
                                  </p:stCondLst>
                                  <p:childTnLst>
                                    <p:set>
                                      <p:cBhvr>
                                        <p:cTn id="21" dur="1" fill="hold">
                                          <p:stCondLst>
                                            <p:cond delay="0"/>
                                          </p:stCondLst>
                                        </p:cTn>
                                        <p:tgtEl>
                                          <p:spTgt spid="28"/>
                                        </p:tgtEl>
                                        <p:attrNameLst>
                                          <p:attrName>style.visibility</p:attrName>
                                        </p:attrNameLst>
                                      </p:cBhvr>
                                      <p:to>
                                        <p:strVal val="hidden"/>
                                      </p:to>
                                    </p:se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62" grpId="0"/>
      <p:bldP spid="71" grpId="0"/>
      <p:bldP spid="7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Countermeasures?</a:t>
            </a:r>
            <a:endParaRPr lang="en-US" dirty="0"/>
          </a:p>
        </p:txBody>
      </p:sp>
      <p:grpSp>
        <p:nvGrpSpPr>
          <p:cNvPr id="3" name="Group 2"/>
          <p:cNvGrpSpPr/>
          <p:nvPr/>
        </p:nvGrpSpPr>
        <p:grpSpPr>
          <a:xfrm>
            <a:off x="3521248" y="3233755"/>
            <a:ext cx="5149504" cy="2921703"/>
            <a:chOff x="605888" y="3233755"/>
            <a:chExt cx="5149504" cy="2921703"/>
          </a:xfrm>
        </p:grpSpPr>
        <p:sp>
          <p:nvSpPr>
            <p:cNvPr id="4" name="Rectangle 3"/>
            <p:cNvSpPr/>
            <p:nvPr/>
          </p:nvSpPr>
          <p:spPr>
            <a:xfrm>
              <a:off x="821220" y="4417572"/>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baseline="-25000" dirty="0">
                <a:latin typeface="Lato Black"/>
                <a:cs typeface="Lato Black"/>
              </a:endParaRPr>
            </a:p>
          </p:txBody>
        </p:sp>
        <p:cxnSp>
          <p:nvCxnSpPr>
            <p:cNvPr id="5" name="Straight Arrow Connector 4"/>
            <p:cNvCxnSpPr>
              <a:stCxn id="6" idx="2"/>
              <a:endCxn id="4" idx="0"/>
            </p:cNvCxnSpPr>
            <p:nvPr/>
          </p:nvCxnSpPr>
          <p:spPr>
            <a:xfrm flipH="1">
              <a:off x="1307814" y="3771587"/>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05888" y="3248367"/>
              <a:ext cx="1411351"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7" name="Rectangle 6"/>
            <p:cNvSpPr/>
            <p:nvPr/>
          </p:nvSpPr>
          <p:spPr>
            <a:xfrm>
              <a:off x="2828128" y="4417572"/>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8" name="Straight Arrow Connector 7"/>
            <p:cNvCxnSpPr>
              <a:stCxn id="9" idx="2"/>
              <a:endCxn id="7" idx="0"/>
            </p:cNvCxnSpPr>
            <p:nvPr/>
          </p:nvCxnSpPr>
          <p:spPr>
            <a:xfrm>
              <a:off x="3314722" y="3771587"/>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018143" y="3248367"/>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cxnSp>
          <p:nvCxnSpPr>
            <p:cNvPr id="10" name="Straight Arrow Connector 9"/>
            <p:cNvCxnSpPr>
              <a:stCxn id="12" idx="2"/>
            </p:cNvCxnSpPr>
            <p:nvPr/>
          </p:nvCxnSpPr>
          <p:spPr>
            <a:xfrm>
              <a:off x="5268798" y="3756975"/>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268798" y="4983055"/>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972219" y="3233755"/>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13" name="TextBox 12"/>
            <p:cNvSpPr txBox="1"/>
            <p:nvPr/>
          </p:nvSpPr>
          <p:spPr>
            <a:xfrm>
              <a:off x="4972219" y="5632238"/>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T</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grpSp>
          <p:nvGrpSpPr>
            <p:cNvPr id="14" name="Group 13"/>
            <p:cNvGrpSpPr/>
            <p:nvPr/>
          </p:nvGrpSpPr>
          <p:grpSpPr>
            <a:xfrm>
              <a:off x="3183579" y="3866719"/>
              <a:ext cx="262287" cy="266307"/>
              <a:chOff x="2482176" y="4399866"/>
              <a:chExt cx="228600" cy="228600"/>
            </a:xfrm>
          </p:grpSpPr>
          <p:sp>
            <p:nvSpPr>
              <p:cNvPr id="21" name="Oval 20"/>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22" name="Straight Arrow Connector 21"/>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5137655" y="3852107"/>
              <a:ext cx="262287" cy="266307"/>
              <a:chOff x="2482176" y="4399866"/>
              <a:chExt cx="228600" cy="228600"/>
            </a:xfrm>
          </p:grpSpPr>
          <p:sp>
            <p:nvSpPr>
              <p:cNvPr id="19" name="Oval 18"/>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20" name="Straight Arrow Connector 19"/>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16" name="Elbow Connector 15"/>
            <p:cNvCxnSpPr>
              <a:stCxn id="4" idx="2"/>
              <a:endCxn id="21" idx="2"/>
            </p:cNvCxnSpPr>
            <p:nvPr/>
          </p:nvCxnSpPr>
          <p:spPr>
            <a:xfrm rot="5400000" flipH="1" flipV="1">
              <a:off x="1746800" y="3560888"/>
              <a:ext cx="997793" cy="1875764"/>
            </a:xfrm>
            <a:prstGeom prst="bentConnector4">
              <a:avLst>
                <a:gd name="adj1" fmla="val -46670"/>
                <a:gd name="adj2" fmla="val 62971"/>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17" name="Elbow Connector 16"/>
            <p:cNvCxnSpPr>
              <a:stCxn id="7" idx="2"/>
              <a:endCxn id="19" idx="2"/>
            </p:cNvCxnSpPr>
            <p:nvPr/>
          </p:nvCxnSpPr>
          <p:spPr>
            <a:xfrm rot="5400000" flipH="1" flipV="1">
              <a:off x="3719985" y="3579997"/>
              <a:ext cx="1012405" cy="1822933"/>
            </a:xfrm>
            <a:prstGeom prst="bentConnector4">
              <a:avLst>
                <a:gd name="adj1" fmla="val -45996"/>
                <a:gd name="adj2" fmla="val 63346"/>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782204" y="4402960"/>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grpSp>
    </p:spTree>
    <p:extLst>
      <p:ext uri="{BB962C8B-B14F-4D97-AF65-F5344CB8AC3E}">
        <p14:creationId xmlns:p14="http://schemas.microsoft.com/office/powerpoint/2010/main" val="1001957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Countermeasures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6751350"/>
              </p:ext>
            </p:extLst>
          </p:nvPr>
        </p:nvGraphicFramePr>
        <p:xfrm>
          <a:off x="609600" y="1101725"/>
          <a:ext cx="10972800" cy="914400"/>
        </p:xfrm>
        <a:graphic>
          <a:graphicData uri="http://schemas.openxmlformats.org/drawingml/2006/table">
            <a:tbl>
              <a:tblPr firstRow="1">
                <a:tableStyleId>{9D7B26C5-4107-4FEC-AEDC-1716B250A1EF}</a:tableStyleId>
              </a:tblPr>
              <a:tblGrid>
                <a:gridCol w="3005667"/>
                <a:gridCol w="7967133"/>
              </a:tblGrid>
              <a:tr h="370840">
                <a:tc>
                  <a:txBody>
                    <a:bodyPr/>
                    <a:lstStyle/>
                    <a:p>
                      <a:r>
                        <a:rPr lang="en-US" sz="2400" dirty="0" smtClean="0"/>
                        <a:t>Proposed fix:</a:t>
                      </a:r>
                      <a:endParaRPr lang="en-US" sz="2400" dirty="0">
                        <a:latin typeface="Lato Heavy" panose="020F0502020204030203" pitchFamily="34" charset="0"/>
                        <a:ea typeface="Lato Heavy" panose="020F0502020204030203" pitchFamily="34" charset="0"/>
                        <a:cs typeface="Lato Heavy" panose="020F0502020204030203" pitchFamily="34" charset="0"/>
                      </a:endParaRPr>
                    </a:p>
                  </a:txBody>
                  <a:tcPr/>
                </a:tc>
                <a:tc>
                  <a:txBody>
                    <a:bodyPr/>
                    <a:lstStyle/>
                    <a:p>
                      <a:r>
                        <a:rPr lang="en-US" sz="2400" dirty="0" smtClean="0"/>
                        <a:t>How to implement:</a:t>
                      </a:r>
                      <a:endParaRPr lang="en-US" sz="2400" dirty="0">
                        <a:latin typeface="Lato Heavy" panose="020F0502020204030203" pitchFamily="34" charset="0"/>
                        <a:ea typeface="Lato Heavy" panose="020F0502020204030203" pitchFamily="34" charset="0"/>
                        <a:cs typeface="Lato Heavy" panose="020F0502020204030203" pitchFamily="34" charset="0"/>
                      </a:endParaRPr>
                    </a:p>
                  </a:txBody>
                  <a:tcPr/>
                </a:tc>
              </a:tr>
              <a:tr h="370840">
                <a:tc>
                  <a:txBody>
                    <a:bodyPr/>
                    <a:lstStyle/>
                    <a:p>
                      <a:r>
                        <a:rPr lang="en-US" sz="2200" dirty="0" smtClean="0"/>
                        <a:t>1. One key per length</a:t>
                      </a:r>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smtClean="0"/>
                        <a:t>Compute </a:t>
                      </a:r>
                      <a:r>
                        <a:rPr lang="en-US" sz="2400" dirty="0" smtClean="0">
                          <a:latin typeface="Lato Black"/>
                          <a:cs typeface="Lato Black"/>
                        </a:rPr>
                        <a:t>B</a:t>
                      </a:r>
                      <a:r>
                        <a:rPr lang="en-US" sz="2400" i="1" baseline="-25000" dirty="0" smtClean="0">
                          <a:latin typeface="Lato Black"/>
                          <a:cs typeface="Lato Black"/>
                        </a:rPr>
                        <a:t>K</a:t>
                      </a:r>
                      <a:r>
                        <a:rPr lang="en-US" sz="2200" dirty="0" smtClean="0"/>
                        <a:t>(</a:t>
                      </a:r>
                      <a:r>
                        <a:rPr lang="en-US" sz="2400" i="1" dirty="0" smtClean="0">
                          <a:latin typeface="Lato Black"/>
                          <a:cs typeface="Lato Black"/>
                        </a:rPr>
                        <a:t>L</a:t>
                      </a:r>
                      <a:r>
                        <a:rPr lang="en-US" sz="2200" dirty="0" smtClean="0"/>
                        <a:t>)</a:t>
                      </a:r>
                      <a:r>
                        <a:rPr lang="en-US" sz="2200" baseline="0" dirty="0" smtClean="0"/>
                        <a:t> </a:t>
                      </a:r>
                      <a:r>
                        <a:rPr lang="en-US" sz="2200" dirty="0" smtClean="0"/>
                        <a:t>to get a key </a:t>
                      </a:r>
                      <a:r>
                        <a:rPr lang="en-US" sz="2200" i="1" dirty="0" smtClean="0">
                          <a:latin typeface="Lato Black"/>
                          <a:cs typeface="Lato Black"/>
                        </a:rPr>
                        <a:t>K</a:t>
                      </a:r>
                      <a:r>
                        <a:rPr lang="en-US" sz="2200" i="1" baseline="-25000" dirty="0" smtClean="0">
                          <a:latin typeface="Lato Black"/>
                          <a:cs typeface="Lato Black"/>
                        </a:rPr>
                        <a:t>L</a:t>
                      </a:r>
                      <a:r>
                        <a:rPr lang="en-US" sz="2200" i="1" dirty="0" smtClean="0">
                          <a:latin typeface="Lato Black"/>
                          <a:cs typeface="Lato Black"/>
                        </a:rPr>
                        <a:t> </a:t>
                      </a:r>
                      <a:r>
                        <a:rPr lang="en-US" sz="2200" dirty="0" smtClean="0"/>
                        <a:t>to use on messages of length </a:t>
                      </a:r>
                      <a:r>
                        <a:rPr lang="en-US" sz="2200" i="1" dirty="0" smtClean="0">
                          <a:latin typeface="Lato Black" panose="020F0502020204030203" pitchFamily="34" charset="0"/>
                          <a:ea typeface="Lato Black" panose="020F0502020204030203" pitchFamily="34" charset="0"/>
                          <a:cs typeface="Lato Black" panose="020F0502020204030203" pitchFamily="34" charset="0"/>
                        </a:rPr>
                        <a:t>L</a:t>
                      </a:r>
                    </a:p>
                  </a:txBody>
                  <a:tcPr/>
                </a:tc>
              </a:tr>
            </a:tbl>
          </a:graphicData>
        </a:graphic>
      </p:graphicFrame>
      <p:grpSp>
        <p:nvGrpSpPr>
          <p:cNvPr id="72" name="Group 71"/>
          <p:cNvGrpSpPr/>
          <p:nvPr/>
        </p:nvGrpSpPr>
        <p:grpSpPr>
          <a:xfrm>
            <a:off x="1707491" y="3223207"/>
            <a:ext cx="1411351" cy="2968823"/>
            <a:chOff x="1767945" y="2987856"/>
            <a:chExt cx="1411351" cy="2968823"/>
          </a:xfrm>
        </p:grpSpPr>
        <p:sp>
          <p:nvSpPr>
            <p:cNvPr id="27" name="Rectangle 26"/>
            <p:cNvSpPr/>
            <p:nvPr/>
          </p:nvSpPr>
          <p:spPr>
            <a:xfrm>
              <a:off x="1983277" y="4157061"/>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28" name="Straight Arrow Connector 27"/>
            <p:cNvCxnSpPr>
              <a:stCxn id="30" idx="2"/>
              <a:endCxn id="27" idx="0"/>
            </p:cNvCxnSpPr>
            <p:nvPr/>
          </p:nvCxnSpPr>
          <p:spPr>
            <a:xfrm flipH="1">
              <a:off x="2469871" y="3511076"/>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7" idx="2"/>
            </p:cNvCxnSpPr>
            <p:nvPr/>
          </p:nvCxnSpPr>
          <p:spPr>
            <a:xfrm>
              <a:off x="2469871" y="4737156"/>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767945" y="2987856"/>
              <a:ext cx="1411351"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L </a:t>
              </a:r>
              <a:r>
                <a:rPr lang="en-US" sz="2800" dirty="0" smtClean="0">
                  <a:latin typeface="Lato Heavy" panose="020F0502020204030203" pitchFamily="34" charset="0"/>
                  <a:ea typeface="Lato Heavy" panose="020F0502020204030203" pitchFamily="34" charset="0"/>
                  <a:cs typeface="Lato Heavy" panose="020F0502020204030203" pitchFamily="34" charset="0"/>
                </a:rPr>
                <a:t>= 3</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31" name="TextBox 30"/>
            <p:cNvSpPr txBox="1"/>
            <p:nvPr/>
          </p:nvSpPr>
          <p:spPr>
            <a:xfrm>
              <a:off x="1767945" y="5433459"/>
              <a:ext cx="1411351"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K</a:t>
              </a:r>
              <a:r>
                <a:rPr lang="en-US" sz="2800" dirty="0" smtClean="0">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52" name="Group 51"/>
          <p:cNvGrpSpPr/>
          <p:nvPr/>
        </p:nvGrpSpPr>
        <p:grpSpPr>
          <a:xfrm>
            <a:off x="3521248" y="3233755"/>
            <a:ext cx="5149504" cy="2921703"/>
            <a:chOff x="605888" y="3233755"/>
            <a:chExt cx="5149504" cy="2921703"/>
          </a:xfrm>
        </p:grpSpPr>
        <p:sp>
          <p:nvSpPr>
            <p:cNvPr id="53" name="Rectangle 52"/>
            <p:cNvSpPr/>
            <p:nvPr/>
          </p:nvSpPr>
          <p:spPr>
            <a:xfrm>
              <a:off x="821220" y="4417572"/>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r>
                <a:rPr lang="en-US" sz="2800" baseline="-25000" dirty="0" smtClean="0">
                  <a:latin typeface="Lato Black"/>
                  <a:cs typeface="Lato Black"/>
                </a:rPr>
                <a:t>3</a:t>
              </a:r>
              <a:endParaRPr lang="en-US" sz="2800" baseline="-25000" dirty="0">
                <a:latin typeface="Lato Black"/>
                <a:cs typeface="Lato Black"/>
              </a:endParaRPr>
            </a:p>
          </p:txBody>
        </p:sp>
        <p:cxnSp>
          <p:nvCxnSpPr>
            <p:cNvPr id="54" name="Straight Arrow Connector 53"/>
            <p:cNvCxnSpPr>
              <a:stCxn id="55" idx="2"/>
              <a:endCxn id="53" idx="0"/>
            </p:cNvCxnSpPr>
            <p:nvPr/>
          </p:nvCxnSpPr>
          <p:spPr>
            <a:xfrm flipH="1">
              <a:off x="1307814" y="3771587"/>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5888" y="3248367"/>
              <a:ext cx="1411351"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56" name="Rectangle 55"/>
            <p:cNvSpPr/>
            <p:nvPr/>
          </p:nvSpPr>
          <p:spPr>
            <a:xfrm>
              <a:off x="2828128" y="4417572"/>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r>
                <a:rPr lang="en-US" sz="2800" baseline="-25000" dirty="0">
                  <a:latin typeface="Lato Black"/>
                  <a:cs typeface="Lato Black"/>
                </a:rPr>
                <a:t>3</a:t>
              </a:r>
              <a:endParaRPr lang="en-US" sz="2800" i="1" baseline="-25000" dirty="0">
                <a:latin typeface="Lato Black"/>
                <a:cs typeface="Lato Black"/>
              </a:endParaRPr>
            </a:p>
          </p:txBody>
        </p:sp>
        <p:cxnSp>
          <p:nvCxnSpPr>
            <p:cNvPr id="57" name="Straight Arrow Connector 56"/>
            <p:cNvCxnSpPr>
              <a:stCxn id="58" idx="2"/>
              <a:endCxn id="56" idx="0"/>
            </p:cNvCxnSpPr>
            <p:nvPr/>
          </p:nvCxnSpPr>
          <p:spPr>
            <a:xfrm>
              <a:off x="3314722" y="3771587"/>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3018143" y="3248367"/>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cxnSp>
          <p:nvCxnSpPr>
            <p:cNvPr id="59" name="Straight Arrow Connector 58"/>
            <p:cNvCxnSpPr>
              <a:stCxn id="61" idx="2"/>
            </p:cNvCxnSpPr>
            <p:nvPr/>
          </p:nvCxnSpPr>
          <p:spPr>
            <a:xfrm>
              <a:off x="5268798" y="3756975"/>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5268798" y="4983055"/>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972219" y="3233755"/>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62" name="TextBox 61"/>
            <p:cNvSpPr txBox="1"/>
            <p:nvPr/>
          </p:nvSpPr>
          <p:spPr>
            <a:xfrm>
              <a:off x="4972219" y="5632238"/>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T</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grpSp>
          <p:nvGrpSpPr>
            <p:cNvPr id="63" name="Group 62"/>
            <p:cNvGrpSpPr/>
            <p:nvPr/>
          </p:nvGrpSpPr>
          <p:grpSpPr>
            <a:xfrm>
              <a:off x="3183579" y="3866719"/>
              <a:ext cx="262287" cy="266307"/>
              <a:chOff x="2482176" y="4399866"/>
              <a:chExt cx="228600" cy="228600"/>
            </a:xfrm>
          </p:grpSpPr>
          <p:sp>
            <p:nvSpPr>
              <p:cNvPr id="70" name="Oval 69"/>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71" name="Straight Arrow Connector 70"/>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64" name="Group 63"/>
            <p:cNvGrpSpPr/>
            <p:nvPr/>
          </p:nvGrpSpPr>
          <p:grpSpPr>
            <a:xfrm>
              <a:off x="5137655" y="3852107"/>
              <a:ext cx="262287" cy="266307"/>
              <a:chOff x="2482176" y="4399866"/>
              <a:chExt cx="228600" cy="228600"/>
            </a:xfrm>
          </p:grpSpPr>
          <p:sp>
            <p:nvSpPr>
              <p:cNvPr id="68" name="Oval 67"/>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69" name="Straight Arrow Connector 68"/>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65" name="Elbow Connector 64"/>
            <p:cNvCxnSpPr>
              <a:stCxn id="53" idx="2"/>
              <a:endCxn id="70" idx="2"/>
            </p:cNvCxnSpPr>
            <p:nvPr/>
          </p:nvCxnSpPr>
          <p:spPr>
            <a:xfrm rot="5400000" flipH="1" flipV="1">
              <a:off x="1746800" y="3560888"/>
              <a:ext cx="997793" cy="1875764"/>
            </a:xfrm>
            <a:prstGeom prst="bentConnector4">
              <a:avLst>
                <a:gd name="adj1" fmla="val -46670"/>
                <a:gd name="adj2" fmla="val 62971"/>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66" name="Elbow Connector 65"/>
            <p:cNvCxnSpPr>
              <a:stCxn id="56" idx="2"/>
              <a:endCxn id="68" idx="2"/>
            </p:cNvCxnSpPr>
            <p:nvPr/>
          </p:nvCxnSpPr>
          <p:spPr>
            <a:xfrm rot="5400000" flipH="1" flipV="1">
              <a:off x="3719985" y="3579997"/>
              <a:ext cx="1012405" cy="1822933"/>
            </a:xfrm>
            <a:prstGeom prst="bentConnector4">
              <a:avLst>
                <a:gd name="adj1" fmla="val -45996"/>
                <a:gd name="adj2" fmla="val 63346"/>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4782204" y="4402960"/>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r>
                <a:rPr lang="en-US" sz="2800" baseline="-25000" dirty="0">
                  <a:latin typeface="Lato Black"/>
                  <a:cs typeface="Lato Black"/>
                </a:rPr>
                <a:t>3</a:t>
              </a:r>
              <a:endParaRPr lang="en-US" sz="2800" i="1" baseline="-25000" dirty="0">
                <a:latin typeface="Lato Black"/>
                <a:cs typeface="Lato Black"/>
              </a:endParaRPr>
            </a:p>
          </p:txBody>
        </p:sp>
      </p:grpSp>
      <p:grpSp>
        <p:nvGrpSpPr>
          <p:cNvPr id="75" name="Group 74"/>
          <p:cNvGrpSpPr/>
          <p:nvPr/>
        </p:nvGrpSpPr>
        <p:grpSpPr>
          <a:xfrm>
            <a:off x="144640" y="1835478"/>
            <a:ext cx="3487559" cy="1003299"/>
            <a:chOff x="144640" y="1835478"/>
            <a:chExt cx="3487559" cy="1003299"/>
          </a:xfrm>
        </p:grpSpPr>
        <p:sp>
          <p:nvSpPr>
            <p:cNvPr id="73" name="TextBox 72"/>
            <p:cNvSpPr txBox="1"/>
            <p:nvPr/>
          </p:nvSpPr>
          <p:spPr>
            <a:xfrm>
              <a:off x="144640" y="2407890"/>
              <a:ext cx="3487559" cy="430887"/>
            </a:xfrm>
            <a:prstGeom prst="rect">
              <a:avLst/>
            </a:prstGeom>
            <a:noFill/>
          </p:spPr>
          <p:txBody>
            <a:bodyPr wrap="square" rtlCol="0">
              <a:spAutoFit/>
            </a:bodyPr>
            <a:lstStyle/>
            <a:p>
              <a:r>
                <a:rPr lang="en-US" sz="2200" dirty="0" smtClean="0">
                  <a:solidFill>
                    <a:schemeClr val="accent2"/>
                  </a:solidFill>
                </a:rPr>
                <a:t>Drawback: poor key agility</a:t>
              </a:r>
              <a:endParaRPr lang="en-US" sz="2200" dirty="0">
                <a:solidFill>
                  <a:schemeClr val="accent2"/>
                </a:solidFill>
              </a:endParaRPr>
            </a:p>
          </p:txBody>
        </p:sp>
        <p:cxnSp>
          <p:nvCxnSpPr>
            <p:cNvPr id="74" name="Curved Connector 73"/>
            <p:cNvCxnSpPr/>
            <p:nvPr/>
          </p:nvCxnSpPr>
          <p:spPr>
            <a:xfrm rot="5400000" flipH="1" flipV="1">
              <a:off x="180031" y="1960953"/>
              <a:ext cx="589618" cy="338667"/>
            </a:xfrm>
            <a:prstGeom prst="curvedConnector3">
              <a:avLst>
                <a:gd name="adj1" fmla="val 90207"/>
              </a:avLst>
            </a:prstGeom>
            <a:ln w="31750">
              <a:solidFill>
                <a:schemeClr val="accent2"/>
              </a:solidFill>
              <a:tailEnd type="triangle" w="med"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3765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Countermeasures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3584777"/>
              </p:ext>
            </p:extLst>
          </p:nvPr>
        </p:nvGraphicFramePr>
        <p:xfrm>
          <a:off x="609600" y="1101725"/>
          <a:ext cx="10972800" cy="1341120"/>
        </p:xfrm>
        <a:graphic>
          <a:graphicData uri="http://schemas.openxmlformats.org/drawingml/2006/table">
            <a:tbl>
              <a:tblPr firstRow="1">
                <a:tableStyleId>{9D7B26C5-4107-4FEC-AEDC-1716B250A1EF}</a:tableStyleId>
              </a:tblPr>
              <a:tblGrid>
                <a:gridCol w="3005667"/>
                <a:gridCol w="7967133"/>
              </a:tblGrid>
              <a:tr h="370840">
                <a:tc>
                  <a:txBody>
                    <a:bodyPr/>
                    <a:lstStyle/>
                    <a:p>
                      <a:r>
                        <a:rPr lang="en-US" sz="2400" dirty="0" smtClean="0"/>
                        <a:t>Proposed fix:</a:t>
                      </a:r>
                      <a:endParaRPr lang="en-US" sz="2400" dirty="0">
                        <a:latin typeface="Lato Heavy" panose="020F0502020204030203" pitchFamily="34" charset="0"/>
                        <a:ea typeface="Lato Heavy" panose="020F0502020204030203" pitchFamily="34" charset="0"/>
                        <a:cs typeface="Lato Heavy" panose="020F0502020204030203" pitchFamily="34" charset="0"/>
                      </a:endParaRPr>
                    </a:p>
                  </a:txBody>
                  <a:tcPr/>
                </a:tc>
                <a:tc>
                  <a:txBody>
                    <a:bodyPr/>
                    <a:lstStyle/>
                    <a:p>
                      <a:r>
                        <a:rPr lang="en-US" sz="2400" dirty="0" smtClean="0"/>
                        <a:t>How to implement:</a:t>
                      </a:r>
                      <a:endParaRPr lang="en-US" sz="2400" dirty="0">
                        <a:latin typeface="Lato Heavy" panose="020F0502020204030203" pitchFamily="34" charset="0"/>
                        <a:ea typeface="Lato Heavy" panose="020F0502020204030203" pitchFamily="34" charset="0"/>
                        <a:cs typeface="Lato Heavy" panose="020F0502020204030203" pitchFamily="34" charset="0"/>
                      </a:endParaRPr>
                    </a:p>
                  </a:txBody>
                  <a:tcPr/>
                </a:tc>
              </a:tr>
              <a:tr h="370840">
                <a:tc>
                  <a:txBody>
                    <a:bodyPr/>
                    <a:lstStyle/>
                    <a:p>
                      <a:r>
                        <a:rPr lang="en-US" sz="2200" dirty="0" smtClean="0">
                          <a:solidFill>
                            <a:schemeClr val="tx1">
                              <a:lumMod val="50000"/>
                              <a:lumOff val="50000"/>
                            </a:schemeClr>
                          </a:solidFill>
                        </a:rPr>
                        <a:t>1. One key per length</a:t>
                      </a:r>
                      <a:endParaRPr lang="en-US" sz="2200" dirty="0">
                        <a:solidFill>
                          <a:schemeClr val="tx1">
                            <a:lumMod val="50000"/>
                            <a:lumOff val="50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smtClean="0">
                          <a:solidFill>
                            <a:schemeClr val="tx1">
                              <a:lumMod val="50000"/>
                              <a:lumOff val="50000"/>
                            </a:schemeClr>
                          </a:solidFill>
                        </a:rPr>
                        <a:t>Compute </a:t>
                      </a:r>
                      <a:r>
                        <a:rPr lang="en-US" sz="2400" dirty="0" smtClean="0">
                          <a:solidFill>
                            <a:schemeClr val="tx1">
                              <a:lumMod val="50000"/>
                              <a:lumOff val="50000"/>
                            </a:schemeClr>
                          </a:solidFill>
                          <a:latin typeface="Lato Black"/>
                          <a:cs typeface="Lato Black"/>
                        </a:rPr>
                        <a:t>B</a:t>
                      </a:r>
                      <a:r>
                        <a:rPr lang="en-US" sz="2400" i="1" baseline="-25000" dirty="0" smtClean="0">
                          <a:solidFill>
                            <a:schemeClr val="tx1">
                              <a:lumMod val="50000"/>
                              <a:lumOff val="50000"/>
                            </a:schemeClr>
                          </a:solidFill>
                          <a:latin typeface="Lato Black"/>
                          <a:cs typeface="Lato Black"/>
                        </a:rPr>
                        <a:t>K</a:t>
                      </a:r>
                      <a:r>
                        <a:rPr lang="en-US" sz="2200" dirty="0" smtClean="0">
                          <a:solidFill>
                            <a:schemeClr val="tx1">
                              <a:lumMod val="50000"/>
                              <a:lumOff val="50000"/>
                            </a:schemeClr>
                          </a:solidFill>
                        </a:rPr>
                        <a:t>(</a:t>
                      </a:r>
                      <a:r>
                        <a:rPr lang="en-US" sz="2400" i="1" dirty="0" smtClean="0">
                          <a:solidFill>
                            <a:schemeClr val="tx1">
                              <a:lumMod val="50000"/>
                              <a:lumOff val="50000"/>
                            </a:schemeClr>
                          </a:solidFill>
                          <a:latin typeface="Lato Black"/>
                          <a:cs typeface="Lato Black"/>
                        </a:rPr>
                        <a:t>L</a:t>
                      </a:r>
                      <a:r>
                        <a:rPr lang="en-US" sz="2200" dirty="0" smtClean="0">
                          <a:solidFill>
                            <a:schemeClr val="tx1">
                              <a:lumMod val="50000"/>
                              <a:lumOff val="50000"/>
                            </a:schemeClr>
                          </a:solidFill>
                        </a:rPr>
                        <a:t>)</a:t>
                      </a:r>
                      <a:r>
                        <a:rPr lang="en-US" sz="2200" baseline="0" dirty="0" smtClean="0">
                          <a:solidFill>
                            <a:schemeClr val="tx1">
                              <a:lumMod val="50000"/>
                              <a:lumOff val="50000"/>
                            </a:schemeClr>
                          </a:solidFill>
                        </a:rPr>
                        <a:t> </a:t>
                      </a:r>
                      <a:r>
                        <a:rPr lang="en-US" sz="2200" dirty="0" smtClean="0">
                          <a:solidFill>
                            <a:schemeClr val="tx1">
                              <a:lumMod val="50000"/>
                              <a:lumOff val="50000"/>
                            </a:schemeClr>
                          </a:solidFill>
                        </a:rPr>
                        <a:t>to get a key </a:t>
                      </a:r>
                      <a:r>
                        <a:rPr lang="en-US" sz="2200" i="1" dirty="0" smtClean="0">
                          <a:solidFill>
                            <a:schemeClr val="tx1">
                              <a:lumMod val="50000"/>
                              <a:lumOff val="50000"/>
                            </a:schemeClr>
                          </a:solidFill>
                          <a:latin typeface="Lato Black"/>
                          <a:cs typeface="Lato Black"/>
                        </a:rPr>
                        <a:t>K</a:t>
                      </a:r>
                      <a:r>
                        <a:rPr lang="en-US" sz="2200" i="1" baseline="-25000" dirty="0" smtClean="0">
                          <a:solidFill>
                            <a:schemeClr val="tx1">
                              <a:lumMod val="50000"/>
                              <a:lumOff val="50000"/>
                            </a:schemeClr>
                          </a:solidFill>
                          <a:latin typeface="Lato Black"/>
                          <a:cs typeface="Lato Black"/>
                        </a:rPr>
                        <a:t>L</a:t>
                      </a:r>
                      <a:r>
                        <a:rPr lang="en-US" sz="2200" i="1" dirty="0" smtClean="0">
                          <a:solidFill>
                            <a:schemeClr val="tx1">
                              <a:lumMod val="50000"/>
                              <a:lumOff val="50000"/>
                            </a:schemeClr>
                          </a:solidFill>
                          <a:latin typeface="Lato Black"/>
                          <a:cs typeface="Lato Black"/>
                        </a:rPr>
                        <a:t> </a:t>
                      </a:r>
                      <a:r>
                        <a:rPr lang="en-US" sz="2200" dirty="0" smtClean="0">
                          <a:solidFill>
                            <a:schemeClr val="tx1">
                              <a:lumMod val="50000"/>
                              <a:lumOff val="50000"/>
                            </a:schemeClr>
                          </a:solidFill>
                        </a:rPr>
                        <a:t>to use on messages of length </a:t>
                      </a:r>
                      <a:r>
                        <a:rPr lang="en-US" sz="2200" i="1" dirty="0" smtClean="0">
                          <a:solidFill>
                            <a:schemeClr val="tx1">
                              <a:lumMod val="50000"/>
                              <a:lumOff val="50000"/>
                            </a:schemeClr>
                          </a:solidFill>
                          <a:latin typeface="Lato Black" panose="020F0502020204030203" pitchFamily="34" charset="0"/>
                          <a:ea typeface="Lato Black" panose="020F0502020204030203" pitchFamily="34" charset="0"/>
                          <a:cs typeface="Lato Black" panose="020F0502020204030203" pitchFamily="34" charset="0"/>
                        </a:rPr>
                        <a:t>L</a:t>
                      </a:r>
                    </a:p>
                  </a:txBody>
                  <a:tcPr/>
                </a:tc>
              </a:tr>
              <a:tr h="370840">
                <a:tc>
                  <a:txBody>
                    <a:bodyPr/>
                    <a:lstStyle/>
                    <a:p>
                      <a:r>
                        <a:rPr lang="en-US" sz="2200" dirty="0" smtClean="0"/>
                        <a:t>2. Prepend length</a:t>
                      </a:r>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smtClean="0"/>
                        <a:t>Prepend </a:t>
                      </a:r>
                      <a:r>
                        <a:rPr kumimoji="0" lang="en-US" sz="2200" b="0" i="1" u="none" strike="noStrike" kern="1200" cap="none" spc="0" normalizeH="0" baseline="0" noProof="0" dirty="0" smtClean="0">
                          <a:ln>
                            <a:noFill/>
                          </a:ln>
                          <a:solidFill>
                            <a:prstClr val="black"/>
                          </a:solidFill>
                          <a:effectLst/>
                          <a:uLnTx/>
                          <a:uFillTx/>
                          <a:latin typeface="Lato Black" panose="020F0502020204030203" pitchFamily="34" charset="0"/>
                          <a:ea typeface="Lato Black" panose="020F0502020204030203" pitchFamily="34" charset="0"/>
                          <a:cs typeface="Lato Black" panose="020F0502020204030203" pitchFamily="34" charset="0"/>
                        </a:rPr>
                        <a:t>L </a:t>
                      </a:r>
                      <a:r>
                        <a:rPr lang="en-US" sz="2200" dirty="0" smtClean="0"/>
                        <a:t>to the message. (Note: adding </a:t>
                      </a:r>
                      <a:r>
                        <a:rPr kumimoji="0" lang="en-US" sz="2200" b="0" i="1" u="none" strike="noStrike" kern="1200" cap="none" spc="0" normalizeH="0" baseline="0" noProof="0" dirty="0" smtClean="0">
                          <a:ln>
                            <a:noFill/>
                          </a:ln>
                          <a:solidFill>
                            <a:prstClr val="black"/>
                          </a:solidFill>
                          <a:effectLst/>
                          <a:uLnTx/>
                          <a:uFillTx/>
                          <a:latin typeface="Lato Black" panose="020F0502020204030203" pitchFamily="34" charset="0"/>
                          <a:ea typeface="Lato Black" panose="020F0502020204030203" pitchFamily="34" charset="0"/>
                          <a:cs typeface="Lato Black" panose="020F0502020204030203" pitchFamily="34" charset="0"/>
                        </a:rPr>
                        <a:t>L</a:t>
                      </a:r>
                      <a:r>
                        <a:rPr lang="en-US" sz="2200" dirty="0" smtClean="0"/>
                        <a:t> to end won't work.)</a:t>
                      </a:r>
                    </a:p>
                  </a:txBody>
                  <a:tcPr/>
                </a:tc>
              </a:tr>
            </a:tbl>
          </a:graphicData>
        </a:graphic>
      </p:graphicFrame>
      <p:sp>
        <p:nvSpPr>
          <p:cNvPr id="27" name="Rectangle 26"/>
          <p:cNvSpPr/>
          <p:nvPr/>
        </p:nvSpPr>
        <p:spPr>
          <a:xfrm>
            <a:off x="1922800" y="4402374"/>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baseline="-25000" dirty="0">
              <a:latin typeface="Lato Black"/>
              <a:cs typeface="Lato Black"/>
            </a:endParaRPr>
          </a:p>
        </p:txBody>
      </p:sp>
      <p:cxnSp>
        <p:nvCxnSpPr>
          <p:cNvPr id="28" name="Straight Arrow Connector 27"/>
          <p:cNvCxnSpPr>
            <a:stCxn id="30" idx="2"/>
            <a:endCxn id="27" idx="0"/>
          </p:cNvCxnSpPr>
          <p:nvPr/>
        </p:nvCxnSpPr>
        <p:spPr>
          <a:xfrm flipH="1">
            <a:off x="2409394" y="3756389"/>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707468" y="3233169"/>
            <a:ext cx="1411351" cy="523220"/>
          </a:xfrm>
          <a:prstGeom prst="rect">
            <a:avLst/>
          </a:prstGeom>
          <a:noFill/>
        </p:spPr>
        <p:txBody>
          <a:bodyPr wrap="square" rtlCol="0">
            <a:spAutoFit/>
          </a:bodyPr>
          <a:lstStyle/>
          <a:p>
            <a:pPr algn="ctr"/>
            <a:r>
              <a:rPr lang="en-US" sz="2800" i="1" dirty="0">
                <a:latin typeface="Lato Heavy" panose="020F0502020204030203" pitchFamily="34" charset="0"/>
                <a:ea typeface="Lato Heavy" panose="020F0502020204030203" pitchFamily="34" charset="0"/>
                <a:cs typeface="Lato Heavy" panose="020F0502020204030203" pitchFamily="34" charset="0"/>
              </a:rPr>
              <a:t>L </a:t>
            </a:r>
            <a:r>
              <a:rPr lang="en-US" sz="2800" dirty="0">
                <a:latin typeface="Lato Heavy" panose="020F0502020204030203" pitchFamily="34" charset="0"/>
                <a:ea typeface="Lato Heavy" panose="020F0502020204030203" pitchFamily="34" charset="0"/>
                <a:cs typeface="Lato Heavy" panose="020F0502020204030203" pitchFamily="34" charset="0"/>
              </a:rPr>
              <a:t>= 3</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cxnSp>
        <p:nvCxnSpPr>
          <p:cNvPr id="31" name="Elbow Connector 30"/>
          <p:cNvCxnSpPr>
            <a:stCxn id="27" idx="2"/>
            <a:endCxn id="60" idx="2"/>
          </p:cNvCxnSpPr>
          <p:nvPr/>
        </p:nvCxnSpPr>
        <p:spPr>
          <a:xfrm rot="5400000" flipH="1" flipV="1">
            <a:off x="2761390" y="3652512"/>
            <a:ext cx="977961" cy="1681952"/>
          </a:xfrm>
          <a:prstGeom prst="bentConnector4">
            <a:avLst>
              <a:gd name="adj1" fmla="val -48483"/>
              <a:gd name="adj2" fmla="val 58424"/>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grpSp>
        <p:nvGrpSpPr>
          <p:cNvPr id="38" name="Group 37"/>
          <p:cNvGrpSpPr/>
          <p:nvPr/>
        </p:nvGrpSpPr>
        <p:grpSpPr>
          <a:xfrm>
            <a:off x="3521248" y="3233755"/>
            <a:ext cx="5149504" cy="2921703"/>
            <a:chOff x="605888" y="3233755"/>
            <a:chExt cx="5149504" cy="2921703"/>
          </a:xfrm>
        </p:grpSpPr>
        <p:sp>
          <p:nvSpPr>
            <p:cNvPr id="39" name="Rectangle 38"/>
            <p:cNvSpPr/>
            <p:nvPr/>
          </p:nvSpPr>
          <p:spPr>
            <a:xfrm>
              <a:off x="821220" y="4417572"/>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baseline="-25000" dirty="0">
                <a:latin typeface="Lato Black"/>
                <a:cs typeface="Lato Black"/>
              </a:endParaRPr>
            </a:p>
          </p:txBody>
        </p:sp>
        <p:cxnSp>
          <p:nvCxnSpPr>
            <p:cNvPr id="40" name="Straight Arrow Connector 39"/>
            <p:cNvCxnSpPr>
              <a:stCxn id="41" idx="2"/>
              <a:endCxn id="39" idx="0"/>
            </p:cNvCxnSpPr>
            <p:nvPr/>
          </p:nvCxnSpPr>
          <p:spPr>
            <a:xfrm flipH="1">
              <a:off x="1307814" y="3771587"/>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05888" y="3248367"/>
              <a:ext cx="1411351"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42" name="Rectangle 41"/>
            <p:cNvSpPr/>
            <p:nvPr/>
          </p:nvSpPr>
          <p:spPr>
            <a:xfrm>
              <a:off x="2828128" y="4417572"/>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43" name="Straight Arrow Connector 42"/>
            <p:cNvCxnSpPr>
              <a:stCxn id="44" idx="2"/>
              <a:endCxn id="42" idx="0"/>
            </p:cNvCxnSpPr>
            <p:nvPr/>
          </p:nvCxnSpPr>
          <p:spPr>
            <a:xfrm>
              <a:off x="3314722" y="3771587"/>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018143" y="3248367"/>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cxnSp>
          <p:nvCxnSpPr>
            <p:cNvPr id="45" name="Straight Arrow Connector 44"/>
            <p:cNvCxnSpPr>
              <a:stCxn id="47" idx="2"/>
            </p:cNvCxnSpPr>
            <p:nvPr/>
          </p:nvCxnSpPr>
          <p:spPr>
            <a:xfrm>
              <a:off x="5268798" y="3756975"/>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5268798" y="4983055"/>
              <a:ext cx="0" cy="74566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972219" y="3233755"/>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48" name="TextBox 47"/>
            <p:cNvSpPr txBox="1"/>
            <p:nvPr/>
          </p:nvSpPr>
          <p:spPr>
            <a:xfrm>
              <a:off x="4972219" y="5632238"/>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T</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grpSp>
          <p:nvGrpSpPr>
            <p:cNvPr id="49" name="Group 48"/>
            <p:cNvGrpSpPr/>
            <p:nvPr/>
          </p:nvGrpSpPr>
          <p:grpSpPr>
            <a:xfrm>
              <a:off x="3183579" y="3866719"/>
              <a:ext cx="262287" cy="266307"/>
              <a:chOff x="2482176" y="4399866"/>
              <a:chExt cx="228600" cy="228600"/>
            </a:xfrm>
          </p:grpSpPr>
          <p:sp>
            <p:nvSpPr>
              <p:cNvPr id="56" name="Oval 55"/>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57" name="Straight Arrow Connector 56"/>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50" name="Group 49"/>
            <p:cNvGrpSpPr/>
            <p:nvPr/>
          </p:nvGrpSpPr>
          <p:grpSpPr>
            <a:xfrm>
              <a:off x="5137655" y="3852107"/>
              <a:ext cx="262287" cy="266307"/>
              <a:chOff x="2482176" y="4399866"/>
              <a:chExt cx="228600" cy="228600"/>
            </a:xfrm>
          </p:grpSpPr>
          <p:sp>
            <p:nvSpPr>
              <p:cNvPr id="54" name="Oval 53"/>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55" name="Straight Arrow Connector 54"/>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51" name="Elbow Connector 50"/>
            <p:cNvCxnSpPr>
              <a:stCxn id="39" idx="2"/>
              <a:endCxn id="56" idx="2"/>
            </p:cNvCxnSpPr>
            <p:nvPr/>
          </p:nvCxnSpPr>
          <p:spPr>
            <a:xfrm rot="5400000" flipH="1" flipV="1">
              <a:off x="1746800" y="3560888"/>
              <a:ext cx="997793" cy="1875764"/>
            </a:xfrm>
            <a:prstGeom prst="bentConnector4">
              <a:avLst>
                <a:gd name="adj1" fmla="val -46670"/>
                <a:gd name="adj2" fmla="val 62971"/>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52" name="Elbow Connector 51"/>
            <p:cNvCxnSpPr>
              <a:stCxn id="42" idx="2"/>
              <a:endCxn id="54" idx="2"/>
            </p:cNvCxnSpPr>
            <p:nvPr/>
          </p:nvCxnSpPr>
          <p:spPr>
            <a:xfrm rot="5400000" flipH="1" flipV="1">
              <a:off x="3719985" y="3579997"/>
              <a:ext cx="1012405" cy="1822933"/>
            </a:xfrm>
            <a:prstGeom prst="bentConnector4">
              <a:avLst>
                <a:gd name="adj1" fmla="val -45996"/>
                <a:gd name="adj2" fmla="val 63346"/>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4782204" y="4402960"/>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grpSp>
      <p:sp>
        <p:nvSpPr>
          <p:cNvPr id="60" name="Oval 59"/>
          <p:cNvSpPr/>
          <p:nvPr/>
        </p:nvSpPr>
        <p:spPr>
          <a:xfrm>
            <a:off x="4091347" y="3871353"/>
            <a:ext cx="262287" cy="266307"/>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61" name="Straight Arrow Connector 60"/>
          <p:cNvCxnSpPr/>
          <p:nvPr/>
        </p:nvCxnSpPr>
        <p:spPr>
          <a:xfrm>
            <a:off x="4078074" y="4003487"/>
            <a:ext cx="262287"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68" name="Group 67"/>
          <p:cNvGrpSpPr/>
          <p:nvPr/>
        </p:nvGrpSpPr>
        <p:grpSpPr>
          <a:xfrm>
            <a:off x="144640" y="2233416"/>
            <a:ext cx="1631303" cy="2357516"/>
            <a:chOff x="144640" y="2233416"/>
            <a:chExt cx="1631303" cy="2357516"/>
          </a:xfrm>
        </p:grpSpPr>
        <p:sp>
          <p:nvSpPr>
            <p:cNvPr id="66" name="TextBox 65"/>
            <p:cNvSpPr txBox="1"/>
            <p:nvPr/>
          </p:nvSpPr>
          <p:spPr>
            <a:xfrm>
              <a:off x="144640" y="2805828"/>
              <a:ext cx="1631303" cy="1785104"/>
            </a:xfrm>
            <a:prstGeom prst="rect">
              <a:avLst/>
            </a:prstGeom>
            <a:noFill/>
          </p:spPr>
          <p:txBody>
            <a:bodyPr wrap="square" rtlCol="0">
              <a:spAutoFit/>
            </a:bodyPr>
            <a:lstStyle/>
            <a:p>
              <a:r>
                <a:rPr lang="en-US" sz="2200" dirty="0" smtClean="0">
                  <a:solidFill>
                    <a:schemeClr val="accent2"/>
                  </a:solidFill>
                </a:rPr>
                <a:t>Drawback:</a:t>
              </a:r>
              <a:br>
                <a:rPr lang="en-US" sz="2200" dirty="0" smtClean="0">
                  <a:solidFill>
                    <a:schemeClr val="accent2"/>
                  </a:solidFill>
                </a:rPr>
              </a:br>
              <a:r>
                <a:rPr lang="en-US" sz="2200" dirty="0" smtClean="0">
                  <a:solidFill>
                    <a:schemeClr val="accent2"/>
                  </a:solidFill>
                </a:rPr>
                <a:t>difficult to handle streaming data</a:t>
              </a:r>
              <a:endParaRPr lang="en-US" sz="2200" dirty="0">
                <a:solidFill>
                  <a:schemeClr val="accent2"/>
                </a:solidFill>
              </a:endParaRPr>
            </a:p>
          </p:txBody>
        </p:sp>
        <p:cxnSp>
          <p:nvCxnSpPr>
            <p:cNvPr id="67" name="Curved Connector 66"/>
            <p:cNvCxnSpPr/>
            <p:nvPr/>
          </p:nvCxnSpPr>
          <p:spPr>
            <a:xfrm rot="5400000" flipH="1" flipV="1">
              <a:off x="180031" y="2358891"/>
              <a:ext cx="589618" cy="338667"/>
            </a:xfrm>
            <a:prstGeom prst="curvedConnector3">
              <a:avLst>
                <a:gd name="adj1" fmla="val 90207"/>
              </a:avLst>
            </a:prstGeom>
            <a:ln w="31750">
              <a:solidFill>
                <a:schemeClr val="accent2"/>
              </a:solidFill>
              <a:tailEnd type="triangle" w="med"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8764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Countermeasures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8294185"/>
              </p:ext>
            </p:extLst>
          </p:nvPr>
        </p:nvGraphicFramePr>
        <p:xfrm>
          <a:off x="609600" y="1101725"/>
          <a:ext cx="10972800" cy="2103120"/>
        </p:xfrm>
        <a:graphic>
          <a:graphicData uri="http://schemas.openxmlformats.org/drawingml/2006/table">
            <a:tbl>
              <a:tblPr firstRow="1">
                <a:tableStyleId>{9D7B26C5-4107-4FEC-AEDC-1716B250A1EF}</a:tableStyleId>
              </a:tblPr>
              <a:tblGrid>
                <a:gridCol w="3005667"/>
                <a:gridCol w="7967133"/>
              </a:tblGrid>
              <a:tr h="370840">
                <a:tc>
                  <a:txBody>
                    <a:bodyPr/>
                    <a:lstStyle/>
                    <a:p>
                      <a:r>
                        <a:rPr lang="en-US" sz="2400" dirty="0" smtClean="0"/>
                        <a:t>Proposed fix:</a:t>
                      </a:r>
                      <a:endParaRPr lang="en-US" sz="2400" dirty="0">
                        <a:latin typeface="Lato Heavy" panose="020F0502020204030203" pitchFamily="34" charset="0"/>
                        <a:ea typeface="Lato Heavy" panose="020F0502020204030203" pitchFamily="34" charset="0"/>
                        <a:cs typeface="Lato Heavy" panose="020F0502020204030203" pitchFamily="34" charset="0"/>
                      </a:endParaRPr>
                    </a:p>
                  </a:txBody>
                  <a:tcPr/>
                </a:tc>
                <a:tc>
                  <a:txBody>
                    <a:bodyPr/>
                    <a:lstStyle/>
                    <a:p>
                      <a:r>
                        <a:rPr lang="en-US" sz="2400" dirty="0" smtClean="0"/>
                        <a:t>How to implement:</a:t>
                      </a:r>
                      <a:endParaRPr lang="en-US" sz="2400" dirty="0">
                        <a:latin typeface="Lato Heavy" panose="020F0502020204030203" pitchFamily="34" charset="0"/>
                        <a:ea typeface="Lato Heavy" panose="020F0502020204030203" pitchFamily="34" charset="0"/>
                        <a:cs typeface="Lato Heavy" panose="020F0502020204030203" pitchFamily="34" charset="0"/>
                      </a:endParaRPr>
                    </a:p>
                  </a:txBody>
                  <a:tcPr/>
                </a:tc>
              </a:tr>
              <a:tr h="370840">
                <a:tc>
                  <a:txBody>
                    <a:bodyPr/>
                    <a:lstStyle/>
                    <a:p>
                      <a:r>
                        <a:rPr lang="en-US" sz="2200" dirty="0" smtClean="0">
                          <a:solidFill>
                            <a:schemeClr val="tx1">
                              <a:lumMod val="50000"/>
                              <a:lumOff val="50000"/>
                            </a:schemeClr>
                          </a:solidFill>
                        </a:rPr>
                        <a:t>1. One key per length</a:t>
                      </a:r>
                      <a:endParaRPr lang="en-US" sz="2200" dirty="0">
                        <a:solidFill>
                          <a:schemeClr val="tx1">
                            <a:lumMod val="50000"/>
                            <a:lumOff val="50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smtClean="0">
                          <a:solidFill>
                            <a:schemeClr val="tx1">
                              <a:lumMod val="50000"/>
                              <a:lumOff val="50000"/>
                            </a:schemeClr>
                          </a:solidFill>
                        </a:rPr>
                        <a:t>Compute </a:t>
                      </a:r>
                      <a:r>
                        <a:rPr lang="en-US" sz="2400" dirty="0" smtClean="0">
                          <a:solidFill>
                            <a:schemeClr val="tx1">
                              <a:lumMod val="50000"/>
                              <a:lumOff val="50000"/>
                            </a:schemeClr>
                          </a:solidFill>
                          <a:latin typeface="Lato Black"/>
                          <a:cs typeface="Lato Black"/>
                        </a:rPr>
                        <a:t>B</a:t>
                      </a:r>
                      <a:r>
                        <a:rPr lang="en-US" sz="2400" i="1" baseline="-25000" dirty="0" smtClean="0">
                          <a:solidFill>
                            <a:schemeClr val="tx1">
                              <a:lumMod val="50000"/>
                              <a:lumOff val="50000"/>
                            </a:schemeClr>
                          </a:solidFill>
                          <a:latin typeface="Lato Black"/>
                          <a:cs typeface="Lato Black"/>
                        </a:rPr>
                        <a:t>K</a:t>
                      </a:r>
                      <a:r>
                        <a:rPr lang="en-US" sz="2200" dirty="0" smtClean="0">
                          <a:solidFill>
                            <a:schemeClr val="tx1">
                              <a:lumMod val="50000"/>
                              <a:lumOff val="50000"/>
                            </a:schemeClr>
                          </a:solidFill>
                        </a:rPr>
                        <a:t>(</a:t>
                      </a:r>
                      <a:r>
                        <a:rPr lang="en-US" sz="2400" i="1" dirty="0" smtClean="0">
                          <a:solidFill>
                            <a:schemeClr val="tx1">
                              <a:lumMod val="50000"/>
                              <a:lumOff val="50000"/>
                            </a:schemeClr>
                          </a:solidFill>
                          <a:latin typeface="Lato Black"/>
                          <a:cs typeface="Lato Black"/>
                        </a:rPr>
                        <a:t>L</a:t>
                      </a:r>
                      <a:r>
                        <a:rPr lang="en-US" sz="2200" dirty="0" smtClean="0">
                          <a:solidFill>
                            <a:schemeClr val="tx1">
                              <a:lumMod val="50000"/>
                              <a:lumOff val="50000"/>
                            </a:schemeClr>
                          </a:solidFill>
                        </a:rPr>
                        <a:t>)</a:t>
                      </a:r>
                      <a:r>
                        <a:rPr lang="en-US" sz="2200" baseline="0" dirty="0" smtClean="0">
                          <a:solidFill>
                            <a:schemeClr val="tx1">
                              <a:lumMod val="50000"/>
                              <a:lumOff val="50000"/>
                            </a:schemeClr>
                          </a:solidFill>
                        </a:rPr>
                        <a:t> </a:t>
                      </a:r>
                      <a:r>
                        <a:rPr lang="en-US" sz="2200" dirty="0" smtClean="0">
                          <a:solidFill>
                            <a:schemeClr val="tx1">
                              <a:lumMod val="50000"/>
                              <a:lumOff val="50000"/>
                            </a:schemeClr>
                          </a:solidFill>
                        </a:rPr>
                        <a:t>to get a key </a:t>
                      </a:r>
                      <a:r>
                        <a:rPr lang="en-US" sz="2200" i="1" dirty="0" smtClean="0">
                          <a:solidFill>
                            <a:schemeClr val="tx1">
                              <a:lumMod val="50000"/>
                              <a:lumOff val="50000"/>
                            </a:schemeClr>
                          </a:solidFill>
                          <a:latin typeface="Lato Black"/>
                          <a:cs typeface="Lato Black"/>
                        </a:rPr>
                        <a:t>K</a:t>
                      </a:r>
                      <a:r>
                        <a:rPr lang="en-US" sz="2200" i="1" baseline="-25000" dirty="0" smtClean="0">
                          <a:solidFill>
                            <a:schemeClr val="tx1">
                              <a:lumMod val="50000"/>
                              <a:lumOff val="50000"/>
                            </a:schemeClr>
                          </a:solidFill>
                          <a:latin typeface="Lato Black"/>
                          <a:cs typeface="Lato Black"/>
                        </a:rPr>
                        <a:t>L</a:t>
                      </a:r>
                      <a:r>
                        <a:rPr lang="en-US" sz="2200" i="1" dirty="0" smtClean="0">
                          <a:solidFill>
                            <a:schemeClr val="tx1">
                              <a:lumMod val="50000"/>
                              <a:lumOff val="50000"/>
                            </a:schemeClr>
                          </a:solidFill>
                          <a:latin typeface="Lato Black"/>
                          <a:cs typeface="Lato Black"/>
                        </a:rPr>
                        <a:t> </a:t>
                      </a:r>
                      <a:r>
                        <a:rPr lang="en-US" sz="2200" dirty="0" smtClean="0">
                          <a:solidFill>
                            <a:schemeClr val="tx1">
                              <a:lumMod val="50000"/>
                              <a:lumOff val="50000"/>
                            </a:schemeClr>
                          </a:solidFill>
                        </a:rPr>
                        <a:t>to use on messages of length </a:t>
                      </a:r>
                      <a:r>
                        <a:rPr lang="en-US" sz="2200" i="1" dirty="0" smtClean="0">
                          <a:solidFill>
                            <a:schemeClr val="tx1">
                              <a:lumMod val="50000"/>
                              <a:lumOff val="50000"/>
                            </a:schemeClr>
                          </a:solidFill>
                          <a:latin typeface="Lato Black" panose="020F0502020204030203" pitchFamily="34" charset="0"/>
                          <a:ea typeface="Lato Black" panose="020F0502020204030203" pitchFamily="34" charset="0"/>
                          <a:cs typeface="Lato Black" panose="020F0502020204030203" pitchFamily="34" charset="0"/>
                        </a:rPr>
                        <a:t>L</a:t>
                      </a:r>
                    </a:p>
                  </a:txBody>
                  <a:tcPr/>
                </a:tc>
              </a:tr>
              <a:tr h="370840">
                <a:tc>
                  <a:txBody>
                    <a:bodyPr/>
                    <a:lstStyle/>
                    <a:p>
                      <a:r>
                        <a:rPr lang="en-US" sz="2200" dirty="0" smtClean="0">
                          <a:solidFill>
                            <a:schemeClr val="tx1">
                              <a:lumMod val="50000"/>
                              <a:lumOff val="50000"/>
                            </a:schemeClr>
                          </a:solidFill>
                        </a:rPr>
                        <a:t>2. Prepend length</a:t>
                      </a:r>
                      <a:endParaRPr lang="en-US" sz="2200" dirty="0">
                        <a:solidFill>
                          <a:schemeClr val="tx1">
                            <a:lumMod val="50000"/>
                            <a:lumOff val="50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smtClean="0">
                          <a:solidFill>
                            <a:schemeClr val="tx1">
                              <a:lumMod val="50000"/>
                              <a:lumOff val="50000"/>
                            </a:schemeClr>
                          </a:solidFill>
                        </a:rPr>
                        <a:t>Prepend </a:t>
                      </a:r>
                      <a:r>
                        <a:rPr kumimoji="0" lang="en-US" sz="2200" b="0" i="1" u="none" strike="noStrike" kern="1200" cap="none" spc="0" normalizeH="0" baseline="0" noProof="0" dirty="0" smtClean="0">
                          <a:ln>
                            <a:noFill/>
                          </a:ln>
                          <a:solidFill>
                            <a:schemeClr val="tx1">
                              <a:lumMod val="50000"/>
                              <a:lumOff val="50000"/>
                            </a:schemeClr>
                          </a:solidFill>
                          <a:effectLst/>
                          <a:uLnTx/>
                          <a:uFillTx/>
                          <a:latin typeface="Lato Black" panose="020F0502020204030203" pitchFamily="34" charset="0"/>
                          <a:ea typeface="Lato Black" panose="020F0502020204030203" pitchFamily="34" charset="0"/>
                          <a:cs typeface="Lato Black" panose="020F0502020204030203" pitchFamily="34" charset="0"/>
                        </a:rPr>
                        <a:t>L </a:t>
                      </a:r>
                      <a:r>
                        <a:rPr lang="en-US" sz="2200" dirty="0" smtClean="0">
                          <a:solidFill>
                            <a:schemeClr val="tx1">
                              <a:lumMod val="50000"/>
                              <a:lumOff val="50000"/>
                            </a:schemeClr>
                          </a:solidFill>
                        </a:rPr>
                        <a:t>to the message. (Note: adding </a:t>
                      </a:r>
                      <a:r>
                        <a:rPr kumimoji="0" lang="en-US" sz="2200" b="0" i="1" u="none" strike="noStrike" kern="1200" cap="none" spc="0" normalizeH="0" baseline="0" noProof="0" dirty="0" smtClean="0">
                          <a:ln>
                            <a:noFill/>
                          </a:ln>
                          <a:solidFill>
                            <a:schemeClr val="tx1">
                              <a:lumMod val="50000"/>
                              <a:lumOff val="50000"/>
                            </a:schemeClr>
                          </a:solidFill>
                          <a:effectLst/>
                          <a:uLnTx/>
                          <a:uFillTx/>
                          <a:latin typeface="Lato Black" panose="020F0502020204030203" pitchFamily="34" charset="0"/>
                          <a:ea typeface="Lato Black" panose="020F0502020204030203" pitchFamily="34" charset="0"/>
                          <a:cs typeface="Lato Black" panose="020F0502020204030203" pitchFamily="34" charset="0"/>
                        </a:rPr>
                        <a:t>L</a:t>
                      </a:r>
                      <a:r>
                        <a:rPr lang="en-US" sz="2200" dirty="0" smtClean="0">
                          <a:solidFill>
                            <a:schemeClr val="tx1">
                              <a:lumMod val="50000"/>
                              <a:lumOff val="50000"/>
                            </a:schemeClr>
                          </a:solidFill>
                        </a:rPr>
                        <a:t> to end won't work.)</a:t>
                      </a:r>
                    </a:p>
                  </a:txBody>
                  <a:tcPr/>
                </a:tc>
              </a:tr>
              <a:tr h="370840">
                <a:tc>
                  <a:txBody>
                    <a:bodyPr/>
                    <a:lstStyle/>
                    <a:p>
                      <a:r>
                        <a:rPr lang="en-US" sz="2200" dirty="0" smtClean="0"/>
                        <a:t>3. Finalize last block</a:t>
                      </a:r>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smtClean="0"/>
                        <a:t>Run the block cipher one more time with a new key </a:t>
                      </a:r>
                      <a:r>
                        <a:rPr lang="en-US" sz="2200" i="1" dirty="0" err="1" smtClean="0">
                          <a:latin typeface="+mj-lt"/>
                        </a:rPr>
                        <a:t>Kend</a:t>
                      </a:r>
                      <a:r>
                        <a:rPr lang="en-US" sz="2200" dirty="0" smtClean="0"/>
                        <a:t/>
                      </a:r>
                      <a:br>
                        <a:rPr lang="en-US" sz="2200" dirty="0" smtClean="0"/>
                      </a:br>
                      <a:r>
                        <a:rPr lang="en-US" sz="2200" dirty="0" smtClean="0">
                          <a:solidFill>
                            <a:schemeClr val="bg1"/>
                          </a:solidFill>
                        </a:rPr>
                        <a:t>… or yet another new key </a:t>
                      </a:r>
                      <a:r>
                        <a:rPr lang="en-US" sz="2200" i="1" kern="1200" dirty="0" err="1" smtClean="0">
                          <a:solidFill>
                            <a:schemeClr val="bg1"/>
                          </a:solidFill>
                          <a:latin typeface="+mj-lt"/>
                          <a:ea typeface="+mn-ea"/>
                          <a:cs typeface="+mn-cs"/>
                        </a:rPr>
                        <a:t>Kend</a:t>
                      </a:r>
                      <a:r>
                        <a:rPr lang="en-US" sz="2200" i="1" kern="1200" dirty="0" smtClean="0">
                          <a:solidFill>
                            <a:schemeClr val="bg1"/>
                          </a:solidFill>
                          <a:latin typeface="+mj-lt"/>
                          <a:ea typeface="+mn-ea"/>
                          <a:cs typeface="+mn-cs"/>
                        </a:rPr>
                        <a:t>’</a:t>
                      </a:r>
                      <a:r>
                        <a:rPr lang="en-US" sz="2200" dirty="0" smtClean="0">
                          <a:solidFill>
                            <a:schemeClr val="bg1"/>
                          </a:solidFill>
                        </a:rPr>
                        <a:t> if the message needs padding</a:t>
                      </a:r>
                    </a:p>
                  </a:txBody>
                  <a:tcPr/>
                </a:tc>
              </a:tr>
            </a:tbl>
          </a:graphicData>
        </a:graphic>
      </p:graphicFrame>
      <p:sp>
        <p:nvSpPr>
          <p:cNvPr id="7" name="Rectangle 6"/>
          <p:cNvSpPr/>
          <p:nvPr/>
        </p:nvSpPr>
        <p:spPr>
          <a:xfrm>
            <a:off x="3736580" y="4459901"/>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baseline="-25000" dirty="0">
              <a:latin typeface="Lato Black"/>
              <a:cs typeface="Lato Black"/>
            </a:endParaRPr>
          </a:p>
        </p:txBody>
      </p:sp>
      <p:cxnSp>
        <p:nvCxnSpPr>
          <p:cNvPr id="8" name="Straight Arrow Connector 7"/>
          <p:cNvCxnSpPr>
            <a:stCxn id="9" idx="2"/>
            <a:endCxn id="7" idx="0"/>
          </p:cNvCxnSpPr>
          <p:nvPr/>
        </p:nvCxnSpPr>
        <p:spPr>
          <a:xfrm flipH="1">
            <a:off x="4223174" y="3813916"/>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521248" y="3290696"/>
            <a:ext cx="1411351"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9"/>
          <p:cNvSpPr/>
          <p:nvPr/>
        </p:nvSpPr>
        <p:spPr>
          <a:xfrm>
            <a:off x="5743488" y="4459901"/>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1" name="Straight Arrow Connector 10"/>
          <p:cNvCxnSpPr>
            <a:stCxn id="12" idx="2"/>
            <a:endCxn id="10" idx="0"/>
          </p:cNvCxnSpPr>
          <p:nvPr/>
        </p:nvCxnSpPr>
        <p:spPr>
          <a:xfrm>
            <a:off x="6230082" y="3813916"/>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933503" y="3290696"/>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cxnSp>
        <p:nvCxnSpPr>
          <p:cNvPr id="13" name="Straight Arrow Connector 12"/>
          <p:cNvCxnSpPr>
            <a:stCxn id="15" idx="2"/>
          </p:cNvCxnSpPr>
          <p:nvPr/>
        </p:nvCxnSpPr>
        <p:spPr>
          <a:xfrm>
            <a:off x="8184158" y="3799304"/>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21" idx="2"/>
            <a:endCxn id="26" idx="0"/>
          </p:cNvCxnSpPr>
          <p:nvPr/>
        </p:nvCxnSpPr>
        <p:spPr>
          <a:xfrm>
            <a:off x="8184158" y="5025383"/>
            <a:ext cx="0" cy="367077"/>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887579" y="3276084"/>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16" name="TextBox 15"/>
          <p:cNvSpPr txBox="1"/>
          <p:nvPr/>
        </p:nvSpPr>
        <p:spPr>
          <a:xfrm>
            <a:off x="7887578" y="6339631"/>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T</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grpSp>
        <p:nvGrpSpPr>
          <p:cNvPr id="17" name="Group 16"/>
          <p:cNvGrpSpPr/>
          <p:nvPr/>
        </p:nvGrpSpPr>
        <p:grpSpPr>
          <a:xfrm>
            <a:off x="6098939" y="3909048"/>
            <a:ext cx="262287" cy="266307"/>
            <a:chOff x="2482176" y="4399866"/>
            <a:chExt cx="228600" cy="228600"/>
          </a:xfrm>
        </p:grpSpPr>
        <p:sp>
          <p:nvSpPr>
            <p:cNvPr id="24" name="Oval 23"/>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25" name="Straight Arrow Connector 24"/>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8053015" y="3894436"/>
            <a:ext cx="262287" cy="266307"/>
            <a:chOff x="2482176" y="4399866"/>
            <a:chExt cx="228600" cy="228600"/>
          </a:xfrm>
        </p:grpSpPr>
        <p:sp>
          <p:nvSpPr>
            <p:cNvPr id="22" name="Oval 21"/>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23" name="Straight Arrow Connector 22"/>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19" name="Elbow Connector 18"/>
          <p:cNvCxnSpPr>
            <a:stCxn id="7" idx="2"/>
            <a:endCxn id="24" idx="2"/>
          </p:cNvCxnSpPr>
          <p:nvPr/>
        </p:nvCxnSpPr>
        <p:spPr>
          <a:xfrm rot="5400000" flipH="1" flipV="1">
            <a:off x="4662160" y="3603217"/>
            <a:ext cx="997793" cy="1875764"/>
          </a:xfrm>
          <a:prstGeom prst="bentConnector4">
            <a:avLst>
              <a:gd name="adj1" fmla="val -46670"/>
              <a:gd name="adj2" fmla="val 62971"/>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10" idx="2"/>
            <a:endCxn id="22" idx="2"/>
          </p:cNvCxnSpPr>
          <p:nvPr/>
        </p:nvCxnSpPr>
        <p:spPr>
          <a:xfrm rot="5400000" flipH="1" flipV="1">
            <a:off x="6635345" y="3622326"/>
            <a:ext cx="1012405" cy="1822933"/>
          </a:xfrm>
          <a:prstGeom prst="bentConnector4">
            <a:avLst>
              <a:gd name="adj1" fmla="val -45996"/>
              <a:gd name="adj2" fmla="val 63346"/>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7697564" y="4445289"/>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sp>
        <p:nvSpPr>
          <p:cNvPr id="26" name="Rectangle 25"/>
          <p:cNvSpPr/>
          <p:nvPr/>
        </p:nvSpPr>
        <p:spPr>
          <a:xfrm>
            <a:off x="7697564" y="5392460"/>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800" dirty="0" err="1" smtClean="0">
                <a:latin typeface="Lato Black"/>
                <a:cs typeface="Lato Black"/>
              </a:rPr>
              <a:t>B</a:t>
            </a:r>
            <a:r>
              <a:rPr lang="en-US" sz="2800" i="1" baseline="-25000" dirty="0" err="1" smtClean="0">
                <a:latin typeface="Lato Black"/>
                <a:cs typeface="Lato Black"/>
              </a:rPr>
              <a:t>Kend</a:t>
            </a:r>
            <a:endParaRPr lang="en-US" sz="2800" i="1" baseline="-25000" dirty="0">
              <a:latin typeface="Lato Black"/>
              <a:cs typeface="Lato Black"/>
            </a:endParaRPr>
          </a:p>
        </p:txBody>
      </p:sp>
      <p:cxnSp>
        <p:nvCxnSpPr>
          <p:cNvPr id="28" name="Straight Arrow Connector 27"/>
          <p:cNvCxnSpPr>
            <a:stCxn id="26" idx="2"/>
            <a:endCxn id="16" idx="0"/>
          </p:cNvCxnSpPr>
          <p:nvPr/>
        </p:nvCxnSpPr>
        <p:spPr>
          <a:xfrm flipH="1">
            <a:off x="8184157" y="5972554"/>
            <a:ext cx="1" cy="367077"/>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47" name="Group 46"/>
          <p:cNvGrpSpPr/>
          <p:nvPr/>
        </p:nvGrpSpPr>
        <p:grpSpPr>
          <a:xfrm>
            <a:off x="186267" y="2686469"/>
            <a:ext cx="2239375" cy="1680408"/>
            <a:chOff x="186267" y="2686469"/>
            <a:chExt cx="2239375" cy="1680408"/>
          </a:xfrm>
        </p:grpSpPr>
        <p:sp>
          <p:nvSpPr>
            <p:cNvPr id="5" name="TextBox 4"/>
            <p:cNvSpPr txBox="1"/>
            <p:nvPr/>
          </p:nvSpPr>
          <p:spPr>
            <a:xfrm>
              <a:off x="186267" y="3258881"/>
              <a:ext cx="2239375" cy="1107996"/>
            </a:xfrm>
            <a:prstGeom prst="rect">
              <a:avLst/>
            </a:prstGeom>
            <a:noFill/>
          </p:spPr>
          <p:txBody>
            <a:bodyPr wrap="square" rtlCol="0">
              <a:spAutoFit/>
            </a:bodyPr>
            <a:lstStyle/>
            <a:p>
              <a:r>
                <a:rPr lang="en-US" sz="2200" dirty="0" smtClean="0">
                  <a:solidFill>
                    <a:schemeClr val="accent1"/>
                  </a:solidFill>
                </a:rPr>
                <a:t>Preferred: don't </a:t>
              </a:r>
              <a:r>
                <a:rPr lang="en-US" sz="2200" dirty="0">
                  <a:solidFill>
                    <a:schemeClr val="accent1"/>
                  </a:solidFill>
                </a:rPr>
                <a:t>need to know </a:t>
              </a:r>
              <a:r>
                <a:rPr lang="en-US" sz="2200" i="1" dirty="0" smtClean="0">
                  <a:solidFill>
                    <a:schemeClr val="accent1"/>
                  </a:solidFill>
                  <a:latin typeface="Lato Heavy" panose="020F0502020204030203" pitchFamily="34" charset="0"/>
                  <a:ea typeface="Lato Heavy" panose="020F0502020204030203" pitchFamily="34" charset="0"/>
                  <a:cs typeface="Lato Heavy" panose="020F0502020204030203" pitchFamily="34" charset="0"/>
                </a:rPr>
                <a:t>L</a:t>
              </a:r>
              <a:r>
                <a:rPr lang="en-US" sz="2200" dirty="0" smtClean="0">
                  <a:solidFill>
                    <a:schemeClr val="accent1"/>
                  </a:solidFill>
                </a:rPr>
                <a:t> beforehand</a:t>
              </a:r>
              <a:endParaRPr lang="en-US" sz="2200" dirty="0">
                <a:solidFill>
                  <a:schemeClr val="accent1"/>
                </a:solidFill>
              </a:endParaRPr>
            </a:p>
          </p:txBody>
        </p:sp>
        <p:cxnSp>
          <p:nvCxnSpPr>
            <p:cNvPr id="32" name="Curved Connector 31"/>
            <p:cNvCxnSpPr/>
            <p:nvPr/>
          </p:nvCxnSpPr>
          <p:spPr>
            <a:xfrm rot="5400000" flipH="1" flipV="1">
              <a:off x="221657" y="2811944"/>
              <a:ext cx="589618" cy="338667"/>
            </a:xfrm>
            <a:prstGeom prst="curvedConnector3">
              <a:avLst>
                <a:gd name="adj1" fmla="val 90207"/>
              </a:avLst>
            </a:prstGeom>
            <a:ln w="31750">
              <a:tailEnd type="triangle" w="med" len="lg"/>
            </a:ln>
          </p:spPr>
          <p:style>
            <a:lnRef idx="2">
              <a:schemeClr val="accent1"/>
            </a:lnRef>
            <a:fillRef idx="0">
              <a:schemeClr val="accent1"/>
            </a:fillRef>
            <a:effectRef idx="1">
              <a:schemeClr val="accent1"/>
            </a:effectRef>
            <a:fontRef idx="minor">
              <a:schemeClr val="tx1"/>
            </a:fontRef>
          </p:style>
        </p:cxnSp>
      </p:grpSp>
      <p:sp>
        <p:nvSpPr>
          <p:cNvPr id="39" name="TextBox 38"/>
          <p:cNvSpPr txBox="1"/>
          <p:nvPr/>
        </p:nvSpPr>
        <p:spPr>
          <a:xfrm>
            <a:off x="7440682" y="3276084"/>
            <a:ext cx="1698437" cy="523220"/>
          </a:xfrm>
          <a:prstGeom prst="rect">
            <a:avLst/>
          </a:prstGeom>
          <a:solidFill>
            <a:schemeClr val="bg1"/>
          </a:solid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3</a:t>
            </a:r>
            <a:r>
              <a:rPr lang="en-US" sz="2800" dirty="0" smtClean="0">
                <a:latin typeface="Lato Heavy" panose="020F0502020204030203" pitchFamily="34" charset="0"/>
                <a:ea typeface="Lato Heavy" panose="020F0502020204030203" pitchFamily="34" charset="0"/>
                <a:cs typeface="Lato Heavy" panose="020F0502020204030203" pitchFamily="34" charset="0"/>
              </a:rPr>
              <a:t> </a:t>
            </a:r>
            <a:r>
              <a:rPr lang="en-US" sz="2800" dirty="0" smtClean="0"/>
              <a:t>⊕ 10*</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46" name="Rectangle 45"/>
          <p:cNvSpPr/>
          <p:nvPr/>
        </p:nvSpPr>
        <p:spPr>
          <a:xfrm>
            <a:off x="7697564" y="5392460"/>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800" dirty="0" err="1" smtClean="0">
                <a:latin typeface="Lato Black"/>
                <a:cs typeface="Lato Black"/>
              </a:rPr>
              <a:t>B</a:t>
            </a:r>
            <a:r>
              <a:rPr lang="en-US" sz="2800" i="1" baseline="-25000" dirty="0" err="1" smtClean="0">
                <a:solidFill>
                  <a:schemeClr val="accent2">
                    <a:lumMod val="40000"/>
                    <a:lumOff val="60000"/>
                  </a:schemeClr>
                </a:solidFill>
                <a:latin typeface="Lato Black"/>
                <a:cs typeface="Lato Black"/>
              </a:rPr>
              <a:t>Kend</a:t>
            </a:r>
            <a:r>
              <a:rPr lang="en-US" sz="2800" baseline="-25000" dirty="0" smtClean="0">
                <a:solidFill>
                  <a:schemeClr val="accent2">
                    <a:lumMod val="40000"/>
                    <a:lumOff val="60000"/>
                  </a:schemeClr>
                </a:solidFill>
                <a:latin typeface="Lato Black"/>
                <a:cs typeface="Lato Black"/>
              </a:rPr>
              <a:t>’</a:t>
            </a:r>
            <a:endParaRPr lang="en-US" sz="2800" baseline="-25000" dirty="0">
              <a:solidFill>
                <a:schemeClr val="accent2">
                  <a:lumMod val="40000"/>
                  <a:lumOff val="60000"/>
                </a:schemeClr>
              </a:solidFill>
              <a:latin typeface="Lato Black"/>
              <a:cs typeface="Lato Black"/>
            </a:endParaRPr>
          </a:p>
        </p:txBody>
      </p:sp>
      <p:graphicFrame>
        <p:nvGraphicFramePr>
          <p:cNvPr id="48" name="Content Placeholder 3"/>
          <p:cNvGraphicFramePr>
            <a:graphicFrameLocks/>
          </p:cNvGraphicFramePr>
          <p:nvPr>
            <p:extLst>
              <p:ext uri="{D42A27DB-BD31-4B8C-83A1-F6EECF244321}">
                <p14:modId xmlns:p14="http://schemas.microsoft.com/office/powerpoint/2010/main" val="1183329344"/>
              </p:ext>
            </p:extLst>
          </p:nvPr>
        </p:nvGraphicFramePr>
        <p:xfrm>
          <a:off x="609600" y="1101725"/>
          <a:ext cx="10972800" cy="2103120"/>
        </p:xfrm>
        <a:graphic>
          <a:graphicData uri="http://schemas.openxmlformats.org/drawingml/2006/table">
            <a:tbl>
              <a:tblPr firstRow="1">
                <a:tableStyleId>{9D7B26C5-4107-4FEC-AEDC-1716B250A1EF}</a:tableStyleId>
              </a:tblPr>
              <a:tblGrid>
                <a:gridCol w="3005667"/>
                <a:gridCol w="7967133"/>
              </a:tblGrid>
              <a:tr h="370840">
                <a:tc>
                  <a:txBody>
                    <a:bodyPr/>
                    <a:lstStyle/>
                    <a:p>
                      <a:r>
                        <a:rPr lang="en-US" sz="2400" dirty="0" smtClean="0"/>
                        <a:t>Proposed fix:</a:t>
                      </a:r>
                      <a:endParaRPr lang="en-US" sz="2400" dirty="0">
                        <a:latin typeface="Lato Heavy" panose="020F0502020204030203" pitchFamily="34" charset="0"/>
                        <a:ea typeface="Lato Heavy" panose="020F0502020204030203" pitchFamily="34" charset="0"/>
                        <a:cs typeface="Lato Heavy" panose="020F0502020204030203" pitchFamily="34" charset="0"/>
                      </a:endParaRPr>
                    </a:p>
                  </a:txBody>
                  <a:tcPr>
                    <a:solidFill>
                      <a:schemeClr val="bg1"/>
                    </a:solidFill>
                  </a:tcPr>
                </a:tc>
                <a:tc>
                  <a:txBody>
                    <a:bodyPr/>
                    <a:lstStyle/>
                    <a:p>
                      <a:r>
                        <a:rPr lang="en-US" sz="2400" dirty="0" smtClean="0"/>
                        <a:t>How to implement:</a:t>
                      </a:r>
                      <a:endParaRPr lang="en-US" sz="2400" dirty="0">
                        <a:latin typeface="Lato Heavy" panose="020F0502020204030203" pitchFamily="34" charset="0"/>
                        <a:ea typeface="Lato Heavy" panose="020F0502020204030203" pitchFamily="34" charset="0"/>
                        <a:cs typeface="Lato Heavy" panose="020F0502020204030203" pitchFamily="34" charset="0"/>
                      </a:endParaRPr>
                    </a:p>
                  </a:txBody>
                  <a:tcPr>
                    <a:solidFill>
                      <a:schemeClr val="bg1"/>
                    </a:solidFill>
                  </a:tcPr>
                </a:tc>
              </a:tr>
              <a:tr h="370840">
                <a:tc>
                  <a:txBody>
                    <a:bodyPr/>
                    <a:lstStyle/>
                    <a:p>
                      <a:r>
                        <a:rPr lang="en-US" sz="2200" dirty="0" smtClean="0">
                          <a:solidFill>
                            <a:schemeClr val="tx1">
                              <a:lumMod val="50000"/>
                              <a:lumOff val="50000"/>
                            </a:schemeClr>
                          </a:solidFill>
                        </a:rPr>
                        <a:t>1. One key per length</a:t>
                      </a:r>
                      <a:endParaRPr lang="en-US" sz="2200" dirty="0">
                        <a:solidFill>
                          <a:schemeClr val="tx1">
                            <a:lumMod val="50000"/>
                            <a:lumOff val="50000"/>
                          </a:schemeClr>
                        </a:solidFill>
                      </a:endParaRPr>
                    </a:p>
                  </a:txBody>
                  <a:tcP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smtClean="0">
                          <a:solidFill>
                            <a:schemeClr val="tx1">
                              <a:lumMod val="50000"/>
                              <a:lumOff val="50000"/>
                            </a:schemeClr>
                          </a:solidFill>
                        </a:rPr>
                        <a:t>Compute </a:t>
                      </a:r>
                      <a:r>
                        <a:rPr lang="en-US" sz="2400" dirty="0" smtClean="0">
                          <a:solidFill>
                            <a:schemeClr val="tx1">
                              <a:lumMod val="50000"/>
                              <a:lumOff val="50000"/>
                            </a:schemeClr>
                          </a:solidFill>
                          <a:latin typeface="Lato Black"/>
                          <a:cs typeface="Lato Black"/>
                        </a:rPr>
                        <a:t>B</a:t>
                      </a:r>
                      <a:r>
                        <a:rPr lang="en-US" sz="2400" i="1" baseline="-25000" dirty="0" smtClean="0">
                          <a:solidFill>
                            <a:schemeClr val="tx1">
                              <a:lumMod val="50000"/>
                              <a:lumOff val="50000"/>
                            </a:schemeClr>
                          </a:solidFill>
                          <a:latin typeface="Lato Black"/>
                          <a:cs typeface="Lato Black"/>
                        </a:rPr>
                        <a:t>K</a:t>
                      </a:r>
                      <a:r>
                        <a:rPr lang="en-US" sz="2200" dirty="0" smtClean="0">
                          <a:solidFill>
                            <a:schemeClr val="tx1">
                              <a:lumMod val="50000"/>
                              <a:lumOff val="50000"/>
                            </a:schemeClr>
                          </a:solidFill>
                        </a:rPr>
                        <a:t>(</a:t>
                      </a:r>
                      <a:r>
                        <a:rPr lang="en-US" sz="2400" i="1" dirty="0" smtClean="0">
                          <a:solidFill>
                            <a:schemeClr val="tx1">
                              <a:lumMod val="50000"/>
                              <a:lumOff val="50000"/>
                            </a:schemeClr>
                          </a:solidFill>
                          <a:latin typeface="Lato Black"/>
                          <a:cs typeface="Lato Black"/>
                        </a:rPr>
                        <a:t>L</a:t>
                      </a:r>
                      <a:r>
                        <a:rPr lang="en-US" sz="2200" dirty="0" smtClean="0">
                          <a:solidFill>
                            <a:schemeClr val="tx1">
                              <a:lumMod val="50000"/>
                              <a:lumOff val="50000"/>
                            </a:schemeClr>
                          </a:solidFill>
                        </a:rPr>
                        <a:t>)</a:t>
                      </a:r>
                      <a:r>
                        <a:rPr lang="en-US" sz="2200" baseline="0" dirty="0" smtClean="0">
                          <a:solidFill>
                            <a:schemeClr val="tx1">
                              <a:lumMod val="50000"/>
                              <a:lumOff val="50000"/>
                            </a:schemeClr>
                          </a:solidFill>
                        </a:rPr>
                        <a:t> </a:t>
                      </a:r>
                      <a:r>
                        <a:rPr lang="en-US" sz="2200" dirty="0" smtClean="0">
                          <a:solidFill>
                            <a:schemeClr val="tx1">
                              <a:lumMod val="50000"/>
                              <a:lumOff val="50000"/>
                            </a:schemeClr>
                          </a:solidFill>
                        </a:rPr>
                        <a:t>to get a key </a:t>
                      </a:r>
                      <a:r>
                        <a:rPr lang="en-US" sz="2200" i="1" dirty="0" smtClean="0">
                          <a:solidFill>
                            <a:schemeClr val="tx1">
                              <a:lumMod val="50000"/>
                              <a:lumOff val="50000"/>
                            </a:schemeClr>
                          </a:solidFill>
                          <a:latin typeface="Lato Black"/>
                          <a:cs typeface="Lato Black"/>
                        </a:rPr>
                        <a:t>K</a:t>
                      </a:r>
                      <a:r>
                        <a:rPr lang="en-US" sz="2200" i="1" baseline="-25000" dirty="0" smtClean="0">
                          <a:solidFill>
                            <a:schemeClr val="tx1">
                              <a:lumMod val="50000"/>
                              <a:lumOff val="50000"/>
                            </a:schemeClr>
                          </a:solidFill>
                          <a:latin typeface="Lato Black"/>
                          <a:cs typeface="Lato Black"/>
                        </a:rPr>
                        <a:t>L</a:t>
                      </a:r>
                      <a:r>
                        <a:rPr lang="en-US" sz="2200" i="1" dirty="0" smtClean="0">
                          <a:solidFill>
                            <a:schemeClr val="tx1">
                              <a:lumMod val="50000"/>
                              <a:lumOff val="50000"/>
                            </a:schemeClr>
                          </a:solidFill>
                          <a:latin typeface="Lato Black"/>
                          <a:cs typeface="Lato Black"/>
                        </a:rPr>
                        <a:t> </a:t>
                      </a:r>
                      <a:r>
                        <a:rPr lang="en-US" sz="2200" dirty="0" smtClean="0">
                          <a:solidFill>
                            <a:schemeClr val="tx1">
                              <a:lumMod val="50000"/>
                              <a:lumOff val="50000"/>
                            </a:schemeClr>
                          </a:solidFill>
                        </a:rPr>
                        <a:t>to use on messages of length </a:t>
                      </a:r>
                      <a:r>
                        <a:rPr lang="en-US" sz="2200" i="1" dirty="0" smtClean="0">
                          <a:solidFill>
                            <a:schemeClr val="tx1">
                              <a:lumMod val="50000"/>
                              <a:lumOff val="50000"/>
                            </a:schemeClr>
                          </a:solidFill>
                          <a:latin typeface="Lato Black" panose="020F0502020204030203" pitchFamily="34" charset="0"/>
                          <a:ea typeface="Lato Black" panose="020F0502020204030203" pitchFamily="34" charset="0"/>
                          <a:cs typeface="Lato Black" panose="020F0502020204030203" pitchFamily="34" charset="0"/>
                        </a:rPr>
                        <a:t>L</a:t>
                      </a:r>
                    </a:p>
                  </a:txBody>
                  <a:tcPr>
                    <a:solidFill>
                      <a:schemeClr val="bg1"/>
                    </a:solidFill>
                  </a:tcPr>
                </a:tc>
              </a:tr>
              <a:tr h="370840">
                <a:tc>
                  <a:txBody>
                    <a:bodyPr/>
                    <a:lstStyle/>
                    <a:p>
                      <a:r>
                        <a:rPr lang="en-US" sz="2200" dirty="0" smtClean="0">
                          <a:solidFill>
                            <a:schemeClr val="tx1">
                              <a:lumMod val="50000"/>
                              <a:lumOff val="50000"/>
                            </a:schemeClr>
                          </a:solidFill>
                        </a:rPr>
                        <a:t>2. Prepend length</a:t>
                      </a:r>
                      <a:endParaRPr lang="en-US" sz="2200" dirty="0">
                        <a:solidFill>
                          <a:schemeClr val="tx1">
                            <a:lumMod val="50000"/>
                            <a:lumOff val="50000"/>
                          </a:schemeClr>
                        </a:solidFill>
                      </a:endParaRPr>
                    </a:p>
                  </a:txBody>
                  <a:tcP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smtClean="0">
                          <a:solidFill>
                            <a:schemeClr val="tx1">
                              <a:lumMod val="50000"/>
                              <a:lumOff val="50000"/>
                            </a:schemeClr>
                          </a:solidFill>
                        </a:rPr>
                        <a:t>Prepend </a:t>
                      </a:r>
                      <a:r>
                        <a:rPr kumimoji="0" lang="en-US" sz="2200" b="0" i="1" u="none" strike="noStrike" kern="1200" cap="none" spc="0" normalizeH="0" baseline="0" noProof="0" dirty="0" smtClean="0">
                          <a:ln>
                            <a:noFill/>
                          </a:ln>
                          <a:solidFill>
                            <a:schemeClr val="tx1">
                              <a:lumMod val="50000"/>
                              <a:lumOff val="50000"/>
                            </a:schemeClr>
                          </a:solidFill>
                          <a:effectLst/>
                          <a:uLnTx/>
                          <a:uFillTx/>
                          <a:latin typeface="Lato Black" panose="020F0502020204030203" pitchFamily="34" charset="0"/>
                          <a:ea typeface="Lato Black" panose="020F0502020204030203" pitchFamily="34" charset="0"/>
                          <a:cs typeface="Lato Black" panose="020F0502020204030203" pitchFamily="34" charset="0"/>
                        </a:rPr>
                        <a:t>L </a:t>
                      </a:r>
                      <a:r>
                        <a:rPr lang="en-US" sz="2200" dirty="0" smtClean="0">
                          <a:solidFill>
                            <a:schemeClr val="tx1">
                              <a:lumMod val="50000"/>
                              <a:lumOff val="50000"/>
                            </a:schemeClr>
                          </a:solidFill>
                        </a:rPr>
                        <a:t>to the message. (Note: adding </a:t>
                      </a:r>
                      <a:r>
                        <a:rPr kumimoji="0" lang="en-US" sz="2200" b="0" i="1" u="none" strike="noStrike" kern="1200" cap="none" spc="0" normalizeH="0" baseline="0" noProof="0" dirty="0" smtClean="0">
                          <a:ln>
                            <a:noFill/>
                          </a:ln>
                          <a:solidFill>
                            <a:schemeClr val="tx1">
                              <a:lumMod val="50000"/>
                              <a:lumOff val="50000"/>
                            </a:schemeClr>
                          </a:solidFill>
                          <a:effectLst/>
                          <a:uLnTx/>
                          <a:uFillTx/>
                          <a:latin typeface="Lato Black" panose="020F0502020204030203" pitchFamily="34" charset="0"/>
                          <a:ea typeface="Lato Black" panose="020F0502020204030203" pitchFamily="34" charset="0"/>
                          <a:cs typeface="Lato Black" panose="020F0502020204030203" pitchFamily="34" charset="0"/>
                        </a:rPr>
                        <a:t>L</a:t>
                      </a:r>
                      <a:r>
                        <a:rPr lang="en-US" sz="2200" dirty="0" smtClean="0">
                          <a:solidFill>
                            <a:schemeClr val="tx1">
                              <a:lumMod val="50000"/>
                              <a:lumOff val="50000"/>
                            </a:schemeClr>
                          </a:solidFill>
                        </a:rPr>
                        <a:t> to end won't work.)</a:t>
                      </a:r>
                    </a:p>
                  </a:txBody>
                  <a:tcPr>
                    <a:solidFill>
                      <a:schemeClr val="bg1"/>
                    </a:solidFill>
                  </a:tcPr>
                </a:tc>
              </a:tr>
              <a:tr h="370840">
                <a:tc>
                  <a:txBody>
                    <a:bodyPr/>
                    <a:lstStyle/>
                    <a:p>
                      <a:r>
                        <a:rPr lang="en-US" sz="2200" dirty="0" smtClean="0"/>
                        <a:t>3. Finalize last block</a:t>
                      </a:r>
                      <a:endParaRPr lang="en-US" sz="2200" dirty="0"/>
                    </a:p>
                  </a:txBody>
                  <a:tcP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smtClean="0"/>
                        <a:t>Run the block cipher one more time with a new key </a:t>
                      </a:r>
                      <a:r>
                        <a:rPr lang="en-US" sz="2200" i="1" dirty="0" err="1" smtClean="0">
                          <a:latin typeface="+mj-lt"/>
                        </a:rPr>
                        <a:t>Kend</a:t>
                      </a:r>
                      <a:r>
                        <a:rPr lang="en-US" sz="2200" dirty="0" smtClean="0"/>
                        <a:t/>
                      </a:r>
                      <a:br>
                        <a:rPr lang="en-US" sz="2200" dirty="0" smtClean="0"/>
                      </a:br>
                      <a:r>
                        <a:rPr lang="en-US" sz="2200" dirty="0" smtClean="0"/>
                        <a:t>… or yet another new key </a:t>
                      </a:r>
                      <a:r>
                        <a:rPr lang="en-US" sz="2200" i="1" kern="1200" dirty="0" err="1" smtClean="0">
                          <a:solidFill>
                            <a:schemeClr val="tx1"/>
                          </a:solidFill>
                          <a:latin typeface="+mj-lt"/>
                          <a:ea typeface="+mn-ea"/>
                          <a:cs typeface="+mn-cs"/>
                        </a:rPr>
                        <a:t>Kend</a:t>
                      </a:r>
                      <a:r>
                        <a:rPr lang="en-US" sz="2200" i="1" kern="1200" dirty="0" smtClean="0">
                          <a:solidFill>
                            <a:schemeClr val="tx1"/>
                          </a:solidFill>
                          <a:latin typeface="+mj-lt"/>
                          <a:ea typeface="+mn-ea"/>
                          <a:cs typeface="+mn-cs"/>
                        </a:rPr>
                        <a:t>’</a:t>
                      </a:r>
                      <a:r>
                        <a:rPr lang="en-US" sz="2200" dirty="0" smtClean="0"/>
                        <a:t> if the message needs padding</a:t>
                      </a:r>
                    </a:p>
                  </a:txBody>
                  <a:tcPr>
                    <a:solidFill>
                      <a:schemeClr val="bg1"/>
                    </a:solidFill>
                  </a:tcPr>
                </a:tc>
              </a:tr>
            </a:tbl>
          </a:graphicData>
        </a:graphic>
      </p:graphicFrame>
    </p:spTree>
    <p:extLst>
      <p:ext uri="{BB962C8B-B14F-4D97-AF65-F5344CB8AC3E}">
        <p14:creationId xmlns:p14="http://schemas.microsoft.com/office/powerpoint/2010/main" val="407010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9"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❷ EMAC</a:t>
            </a:r>
          </a:p>
        </p:txBody>
      </p:sp>
      <p:sp>
        <p:nvSpPr>
          <p:cNvPr id="3" name="Content Placeholder 2"/>
          <p:cNvSpPr>
            <a:spLocks noGrp="1"/>
          </p:cNvSpPr>
          <p:nvPr>
            <p:ph idx="1"/>
          </p:nvPr>
        </p:nvSpPr>
        <p:spPr/>
        <p:txBody>
          <a:bodyPr/>
          <a:lstStyle/>
          <a:p>
            <a:pPr marL="0" indent="0">
              <a:buNone/>
            </a:pPr>
            <a:r>
              <a:rPr lang="en-US" dirty="0" smtClean="0"/>
              <a:t>Formally: encipher the result of a target collision resistant function</a:t>
            </a:r>
            <a:endParaRPr lang="en-US" dirty="0"/>
          </a:p>
        </p:txBody>
      </p:sp>
      <p:sp>
        <p:nvSpPr>
          <p:cNvPr id="4" name="Rectangle 3"/>
          <p:cNvSpPr/>
          <p:nvPr/>
        </p:nvSpPr>
        <p:spPr>
          <a:xfrm>
            <a:off x="621303" y="3243451"/>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baseline="-25000" dirty="0">
              <a:latin typeface="Lato Black"/>
              <a:cs typeface="Lato Black"/>
            </a:endParaRPr>
          </a:p>
        </p:txBody>
      </p:sp>
      <p:cxnSp>
        <p:nvCxnSpPr>
          <p:cNvPr id="5" name="Straight Arrow Connector 4"/>
          <p:cNvCxnSpPr>
            <a:stCxn id="6" idx="2"/>
            <a:endCxn id="4" idx="0"/>
          </p:cNvCxnSpPr>
          <p:nvPr/>
        </p:nvCxnSpPr>
        <p:spPr>
          <a:xfrm flipH="1">
            <a:off x="1107897" y="2597466"/>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05971" y="2074246"/>
            <a:ext cx="1411351"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7" name="Rectangle 6"/>
          <p:cNvSpPr/>
          <p:nvPr/>
        </p:nvSpPr>
        <p:spPr>
          <a:xfrm>
            <a:off x="2628211" y="3243451"/>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8" name="Straight Arrow Connector 7"/>
          <p:cNvCxnSpPr>
            <a:stCxn id="9" idx="2"/>
            <a:endCxn id="7" idx="0"/>
          </p:cNvCxnSpPr>
          <p:nvPr/>
        </p:nvCxnSpPr>
        <p:spPr>
          <a:xfrm>
            <a:off x="3114805" y="2597466"/>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818226" y="2074246"/>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cxnSp>
        <p:nvCxnSpPr>
          <p:cNvPr id="10" name="Straight Arrow Connector 9"/>
          <p:cNvCxnSpPr>
            <a:stCxn id="12" idx="2"/>
          </p:cNvCxnSpPr>
          <p:nvPr/>
        </p:nvCxnSpPr>
        <p:spPr>
          <a:xfrm>
            <a:off x="5068881" y="2582854"/>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21" idx="2"/>
            <a:endCxn id="22" idx="0"/>
          </p:cNvCxnSpPr>
          <p:nvPr/>
        </p:nvCxnSpPr>
        <p:spPr>
          <a:xfrm>
            <a:off x="5068881" y="3808933"/>
            <a:ext cx="0" cy="367077"/>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772302" y="2059634"/>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grpSp>
        <p:nvGrpSpPr>
          <p:cNvPr id="13" name="Group 12"/>
          <p:cNvGrpSpPr/>
          <p:nvPr/>
        </p:nvGrpSpPr>
        <p:grpSpPr>
          <a:xfrm>
            <a:off x="2983662" y="2692598"/>
            <a:ext cx="262287" cy="266307"/>
            <a:chOff x="2482176" y="4399866"/>
            <a:chExt cx="228600" cy="228600"/>
          </a:xfrm>
        </p:grpSpPr>
        <p:sp>
          <p:nvSpPr>
            <p:cNvPr id="14" name="Oval 13"/>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 name="Straight Arrow Connector 14"/>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4937738" y="2677986"/>
            <a:ext cx="262287" cy="266307"/>
            <a:chOff x="2482176" y="4399866"/>
            <a:chExt cx="228600" cy="228600"/>
          </a:xfrm>
        </p:grpSpPr>
        <p:sp>
          <p:nvSpPr>
            <p:cNvPr id="17" name="Oval 16"/>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8" name="Straight Arrow Connector 17"/>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19" name="Elbow Connector 18"/>
          <p:cNvCxnSpPr>
            <a:stCxn id="4" idx="2"/>
            <a:endCxn id="14" idx="2"/>
          </p:cNvCxnSpPr>
          <p:nvPr/>
        </p:nvCxnSpPr>
        <p:spPr>
          <a:xfrm rot="5400000" flipH="1" flipV="1">
            <a:off x="1546883" y="2386767"/>
            <a:ext cx="997793" cy="1875764"/>
          </a:xfrm>
          <a:prstGeom prst="bentConnector4">
            <a:avLst>
              <a:gd name="adj1" fmla="val -46670"/>
              <a:gd name="adj2" fmla="val 62971"/>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582287" y="3228839"/>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20" name="Elbow Connector 19"/>
          <p:cNvCxnSpPr>
            <a:stCxn id="7" idx="2"/>
            <a:endCxn id="17" idx="2"/>
          </p:cNvCxnSpPr>
          <p:nvPr/>
        </p:nvCxnSpPr>
        <p:spPr>
          <a:xfrm rot="5400000" flipH="1" flipV="1">
            <a:off x="3520068" y="2405876"/>
            <a:ext cx="1012405" cy="1822933"/>
          </a:xfrm>
          <a:prstGeom prst="bentConnector4">
            <a:avLst>
              <a:gd name="adj1" fmla="val -45996"/>
              <a:gd name="adj2" fmla="val 63346"/>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4582287" y="4176010"/>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800" dirty="0" err="1" smtClean="0">
                <a:latin typeface="Lato Black"/>
                <a:cs typeface="Lato Black"/>
              </a:rPr>
              <a:t>B</a:t>
            </a:r>
            <a:r>
              <a:rPr lang="en-US" sz="2800" i="1" baseline="-25000" dirty="0" err="1" smtClean="0">
                <a:latin typeface="Lato Black"/>
                <a:cs typeface="Lato Black"/>
              </a:rPr>
              <a:t>Kend</a:t>
            </a:r>
            <a:endParaRPr lang="en-US" sz="2800" i="1" baseline="-25000" dirty="0">
              <a:latin typeface="Lato Black"/>
              <a:cs typeface="Lato Black"/>
            </a:endParaRPr>
          </a:p>
        </p:txBody>
      </p:sp>
      <p:cxnSp>
        <p:nvCxnSpPr>
          <p:cNvPr id="23" name="Straight Arrow Connector 22"/>
          <p:cNvCxnSpPr>
            <a:stCxn id="22" idx="2"/>
          </p:cNvCxnSpPr>
          <p:nvPr/>
        </p:nvCxnSpPr>
        <p:spPr>
          <a:xfrm flipH="1">
            <a:off x="5068880" y="4756104"/>
            <a:ext cx="1" cy="367077"/>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772301" y="5108569"/>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T</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6" name="Rectangle 25"/>
          <p:cNvSpPr/>
          <p:nvPr/>
        </p:nvSpPr>
        <p:spPr>
          <a:xfrm>
            <a:off x="6568536" y="3243451"/>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baseline="-25000" dirty="0">
              <a:latin typeface="Lato Black"/>
              <a:cs typeface="Lato Black"/>
            </a:endParaRPr>
          </a:p>
        </p:txBody>
      </p:sp>
      <p:cxnSp>
        <p:nvCxnSpPr>
          <p:cNvPr id="27" name="Straight Arrow Connector 26"/>
          <p:cNvCxnSpPr>
            <a:stCxn id="28" idx="2"/>
            <a:endCxn id="26" idx="0"/>
          </p:cNvCxnSpPr>
          <p:nvPr/>
        </p:nvCxnSpPr>
        <p:spPr>
          <a:xfrm flipH="1">
            <a:off x="7055130" y="2597466"/>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353204" y="2074246"/>
            <a:ext cx="1411351"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9" name="Rectangle 28"/>
          <p:cNvSpPr/>
          <p:nvPr/>
        </p:nvSpPr>
        <p:spPr>
          <a:xfrm>
            <a:off x="8575444" y="3243451"/>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30" name="Straight Arrow Connector 29"/>
          <p:cNvCxnSpPr>
            <a:stCxn id="31" idx="2"/>
            <a:endCxn id="29" idx="0"/>
          </p:cNvCxnSpPr>
          <p:nvPr/>
        </p:nvCxnSpPr>
        <p:spPr>
          <a:xfrm>
            <a:off x="9062038" y="2597466"/>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8765459" y="2074246"/>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cxnSp>
        <p:nvCxnSpPr>
          <p:cNvPr id="32" name="Straight Arrow Connector 31"/>
          <p:cNvCxnSpPr/>
          <p:nvPr/>
        </p:nvCxnSpPr>
        <p:spPr>
          <a:xfrm>
            <a:off x="11016114" y="2582854"/>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43" idx="2"/>
          </p:cNvCxnSpPr>
          <p:nvPr/>
        </p:nvCxnSpPr>
        <p:spPr>
          <a:xfrm>
            <a:off x="11016114" y="3808933"/>
            <a:ext cx="0" cy="367077"/>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8930895" y="2692598"/>
            <a:ext cx="262287" cy="266307"/>
            <a:chOff x="2482176" y="4399866"/>
            <a:chExt cx="228600" cy="228600"/>
          </a:xfrm>
        </p:grpSpPr>
        <p:sp>
          <p:nvSpPr>
            <p:cNvPr id="36" name="Oval 35"/>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37" name="Straight Arrow Connector 36"/>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10884971" y="2677986"/>
            <a:ext cx="262287" cy="266307"/>
            <a:chOff x="2482176" y="4399866"/>
            <a:chExt cx="228600" cy="228600"/>
          </a:xfrm>
        </p:grpSpPr>
        <p:sp>
          <p:nvSpPr>
            <p:cNvPr id="39" name="Oval 38"/>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40" name="Straight Arrow Connector 39"/>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41" name="Elbow Connector 40"/>
          <p:cNvCxnSpPr>
            <a:stCxn id="26" idx="2"/>
            <a:endCxn id="36" idx="2"/>
          </p:cNvCxnSpPr>
          <p:nvPr/>
        </p:nvCxnSpPr>
        <p:spPr>
          <a:xfrm rot="5400000" flipH="1" flipV="1">
            <a:off x="7494116" y="2386767"/>
            <a:ext cx="997793" cy="1875764"/>
          </a:xfrm>
          <a:prstGeom prst="bentConnector4">
            <a:avLst>
              <a:gd name="adj1" fmla="val -46670"/>
              <a:gd name="adj2" fmla="val 62971"/>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10529520" y="3228839"/>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42" name="Elbow Connector 41"/>
          <p:cNvCxnSpPr>
            <a:stCxn id="29" idx="2"/>
            <a:endCxn id="39" idx="2"/>
          </p:cNvCxnSpPr>
          <p:nvPr/>
        </p:nvCxnSpPr>
        <p:spPr>
          <a:xfrm rot="5400000" flipH="1" flipV="1">
            <a:off x="9467301" y="2405876"/>
            <a:ext cx="1012405" cy="1822933"/>
          </a:xfrm>
          <a:prstGeom prst="bentConnector4">
            <a:avLst>
              <a:gd name="adj1" fmla="val -45996"/>
              <a:gd name="adj2" fmla="val 63346"/>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a:off x="11016113" y="4756104"/>
            <a:ext cx="1" cy="367077"/>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10529520" y="4176010"/>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800" dirty="0" err="1" smtClean="0">
                <a:latin typeface="Lato Black"/>
                <a:cs typeface="Lato Black"/>
              </a:rPr>
              <a:t>B</a:t>
            </a:r>
            <a:r>
              <a:rPr lang="en-US" sz="2800" i="1" baseline="-25000" dirty="0" err="1" smtClean="0">
                <a:solidFill>
                  <a:schemeClr val="bg1"/>
                </a:solidFill>
                <a:latin typeface="Lato Black"/>
                <a:cs typeface="Lato Black"/>
              </a:rPr>
              <a:t>Kend</a:t>
            </a:r>
            <a:r>
              <a:rPr lang="en-US" sz="2800" baseline="-25000" dirty="0" smtClean="0">
                <a:solidFill>
                  <a:schemeClr val="bg1"/>
                </a:solidFill>
                <a:latin typeface="Lato Black"/>
                <a:cs typeface="Lato Black"/>
              </a:rPr>
              <a:t>’</a:t>
            </a:r>
            <a:endParaRPr lang="en-US" sz="2800" baseline="-25000" dirty="0">
              <a:solidFill>
                <a:schemeClr val="bg1"/>
              </a:solidFill>
              <a:latin typeface="Lato Black"/>
              <a:cs typeface="Lato Black"/>
            </a:endParaRPr>
          </a:p>
        </p:txBody>
      </p:sp>
      <p:sp>
        <p:nvSpPr>
          <p:cNvPr id="49" name="TextBox 48"/>
          <p:cNvSpPr txBox="1"/>
          <p:nvPr/>
        </p:nvSpPr>
        <p:spPr>
          <a:xfrm>
            <a:off x="10272638" y="2059634"/>
            <a:ext cx="1698437" cy="523220"/>
          </a:xfrm>
          <a:prstGeom prst="rect">
            <a:avLst/>
          </a:prstGeom>
          <a:solidFill>
            <a:schemeClr val="bg1"/>
          </a:solid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3 </a:t>
            </a:r>
            <a:r>
              <a:rPr lang="en-US" sz="2800" dirty="0" smtClean="0"/>
              <a:t>⊕</a:t>
            </a:r>
            <a:r>
              <a:rPr lang="en-US" sz="2800" baseline="-25000" dirty="0" smtClean="0"/>
              <a:t> </a:t>
            </a:r>
            <a:r>
              <a:rPr lang="en-US" sz="2800" dirty="0" smtClean="0"/>
              <a:t>10*</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51" name="TextBox 50"/>
          <p:cNvSpPr txBox="1"/>
          <p:nvPr/>
        </p:nvSpPr>
        <p:spPr>
          <a:xfrm>
            <a:off x="10719535" y="5128489"/>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T</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cxnSp>
        <p:nvCxnSpPr>
          <p:cNvPr id="54" name="Straight Connector 53"/>
          <p:cNvCxnSpPr/>
          <p:nvPr/>
        </p:nvCxnSpPr>
        <p:spPr>
          <a:xfrm>
            <a:off x="6201810" y="2243667"/>
            <a:ext cx="0" cy="3303289"/>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grpSp>
        <p:nvGrpSpPr>
          <p:cNvPr id="71" name="Group 70"/>
          <p:cNvGrpSpPr/>
          <p:nvPr/>
        </p:nvGrpSpPr>
        <p:grpSpPr>
          <a:xfrm>
            <a:off x="5555475" y="4466057"/>
            <a:ext cx="4974045" cy="1081747"/>
            <a:chOff x="5555475" y="4466057"/>
            <a:chExt cx="4974045" cy="1081747"/>
          </a:xfrm>
        </p:grpSpPr>
        <p:sp>
          <p:nvSpPr>
            <p:cNvPr id="56" name="TextBox 55"/>
            <p:cNvSpPr txBox="1"/>
            <p:nvPr/>
          </p:nvSpPr>
          <p:spPr>
            <a:xfrm>
              <a:off x="6559671" y="4839918"/>
              <a:ext cx="2965653" cy="707886"/>
            </a:xfrm>
            <a:prstGeom prst="rect">
              <a:avLst/>
            </a:prstGeom>
            <a:noFill/>
          </p:spPr>
          <p:txBody>
            <a:bodyPr wrap="square" rtlCol="0">
              <a:spAutoFit/>
            </a:bodyPr>
            <a:lstStyle/>
            <a:p>
              <a:r>
                <a:rPr lang="en-US" sz="2000" dirty="0" smtClean="0">
                  <a:solidFill>
                    <a:schemeClr val="accent4">
                      <a:lumMod val="75000"/>
                    </a:schemeClr>
                  </a:solidFill>
                </a:rPr>
                <a:t>This technique relies on new keys for finalization</a:t>
              </a:r>
              <a:endParaRPr lang="en-US" sz="2000" dirty="0">
                <a:solidFill>
                  <a:schemeClr val="accent4">
                    <a:lumMod val="75000"/>
                  </a:schemeClr>
                </a:solidFill>
              </a:endParaRPr>
            </a:p>
          </p:txBody>
        </p:sp>
        <p:cxnSp>
          <p:nvCxnSpPr>
            <p:cNvPr id="58" name="Straight Arrow Connector 57"/>
            <p:cNvCxnSpPr>
              <a:stCxn id="56" idx="3"/>
              <a:endCxn id="48" idx="1"/>
            </p:cNvCxnSpPr>
            <p:nvPr/>
          </p:nvCxnSpPr>
          <p:spPr>
            <a:xfrm flipV="1">
              <a:off x="9525324" y="4466057"/>
              <a:ext cx="1004196" cy="727804"/>
            </a:xfrm>
            <a:prstGeom prst="straightConnector1">
              <a:avLst/>
            </a:prstGeom>
            <a:ln w="31750">
              <a:solidFill>
                <a:schemeClr val="accent4">
                  <a:lumMod val="60000"/>
                  <a:lumOff val="4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6" idx="1"/>
              <a:endCxn id="22" idx="3"/>
            </p:cNvCxnSpPr>
            <p:nvPr/>
          </p:nvCxnSpPr>
          <p:spPr>
            <a:xfrm flipH="1" flipV="1">
              <a:off x="5555475" y="4466057"/>
              <a:ext cx="1004196" cy="727804"/>
            </a:xfrm>
            <a:prstGeom prst="straightConnector1">
              <a:avLst/>
            </a:prstGeom>
            <a:ln w="31750">
              <a:solidFill>
                <a:schemeClr val="accent4">
                  <a:lumMod val="60000"/>
                  <a:lumOff val="40000"/>
                </a:schemeClr>
              </a:solidFill>
              <a:tailEnd type="triangle" w="med" len="lg"/>
            </a:ln>
          </p:spPr>
          <p:style>
            <a:lnRef idx="2">
              <a:schemeClr val="accent1"/>
            </a:lnRef>
            <a:fillRef idx="0">
              <a:schemeClr val="accent1"/>
            </a:fillRef>
            <a:effectRef idx="1">
              <a:schemeClr val="accent1"/>
            </a:effectRef>
            <a:fontRef idx="minor">
              <a:schemeClr val="tx1"/>
            </a:fontRef>
          </p:style>
        </p:cxnSp>
      </p:grpSp>
      <p:grpSp>
        <p:nvGrpSpPr>
          <p:cNvPr id="72" name="Group 71"/>
          <p:cNvGrpSpPr/>
          <p:nvPr/>
        </p:nvGrpSpPr>
        <p:grpSpPr>
          <a:xfrm>
            <a:off x="5555475" y="1682986"/>
            <a:ext cx="4974045" cy="1835900"/>
            <a:chOff x="5555475" y="1682986"/>
            <a:chExt cx="4974045" cy="1835900"/>
          </a:xfrm>
        </p:grpSpPr>
        <p:sp>
          <p:nvSpPr>
            <p:cNvPr id="64" name="TextBox 63"/>
            <p:cNvSpPr txBox="1"/>
            <p:nvPr/>
          </p:nvSpPr>
          <p:spPr>
            <a:xfrm>
              <a:off x="6463017" y="1682986"/>
              <a:ext cx="3158961" cy="400110"/>
            </a:xfrm>
            <a:prstGeom prst="rect">
              <a:avLst/>
            </a:prstGeom>
            <a:noFill/>
          </p:spPr>
          <p:txBody>
            <a:bodyPr wrap="square" rtlCol="0">
              <a:spAutoFit/>
            </a:bodyPr>
            <a:lstStyle/>
            <a:p>
              <a:r>
                <a:rPr lang="en-US" sz="2000" dirty="0" smtClean="0">
                  <a:solidFill>
                    <a:schemeClr val="accent2"/>
                  </a:solidFill>
                </a:rPr>
                <a:t>But this cipher is pointless</a:t>
              </a:r>
              <a:endParaRPr lang="en-US" sz="2000" dirty="0">
                <a:solidFill>
                  <a:schemeClr val="accent2"/>
                </a:solidFill>
              </a:endParaRPr>
            </a:p>
          </p:txBody>
        </p:sp>
        <p:cxnSp>
          <p:nvCxnSpPr>
            <p:cNvPr id="65" name="Straight Arrow Connector 64"/>
            <p:cNvCxnSpPr>
              <a:stCxn id="64" idx="3"/>
              <a:endCxn id="43" idx="1"/>
            </p:cNvCxnSpPr>
            <p:nvPr/>
          </p:nvCxnSpPr>
          <p:spPr>
            <a:xfrm>
              <a:off x="9621978" y="1883041"/>
              <a:ext cx="907542" cy="1635845"/>
            </a:xfrm>
            <a:prstGeom prst="straightConnector1">
              <a:avLst/>
            </a:prstGeom>
            <a:ln w="31750">
              <a:solidFill>
                <a:schemeClr val="accent2">
                  <a:lumMod val="60000"/>
                  <a:lumOff val="4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4" idx="1"/>
              <a:endCxn id="21" idx="3"/>
            </p:cNvCxnSpPr>
            <p:nvPr/>
          </p:nvCxnSpPr>
          <p:spPr>
            <a:xfrm flipH="1">
              <a:off x="5555475" y="1883041"/>
              <a:ext cx="907542" cy="1635845"/>
            </a:xfrm>
            <a:prstGeom prst="straightConnector1">
              <a:avLst/>
            </a:prstGeom>
            <a:ln w="31750">
              <a:solidFill>
                <a:schemeClr val="accent2">
                  <a:lumMod val="60000"/>
                  <a:lumOff val="40000"/>
                </a:schemeClr>
              </a:solidFill>
              <a:tailEnd type="triangle" w="med" len="lg"/>
            </a:ln>
          </p:spPr>
          <p:style>
            <a:lnRef idx="2">
              <a:schemeClr val="accent1"/>
            </a:lnRef>
            <a:fillRef idx="0">
              <a:schemeClr val="accent1"/>
            </a:fillRef>
            <a:effectRef idx="1">
              <a:schemeClr val="accent1"/>
            </a:effectRef>
            <a:fontRef idx="minor">
              <a:schemeClr val="tx1"/>
            </a:fontRef>
          </p:style>
        </p:cxnSp>
      </p:grpSp>
      <p:grpSp>
        <p:nvGrpSpPr>
          <p:cNvPr id="85" name="Group 84"/>
          <p:cNvGrpSpPr/>
          <p:nvPr/>
        </p:nvGrpSpPr>
        <p:grpSpPr>
          <a:xfrm>
            <a:off x="5068883" y="3933955"/>
            <a:ext cx="5947231" cy="773971"/>
            <a:chOff x="5068883" y="3933955"/>
            <a:chExt cx="5947231" cy="773971"/>
          </a:xfrm>
        </p:grpSpPr>
        <p:sp>
          <p:nvSpPr>
            <p:cNvPr id="74" name="TextBox 73"/>
            <p:cNvSpPr txBox="1"/>
            <p:nvPr/>
          </p:nvSpPr>
          <p:spPr>
            <a:xfrm>
              <a:off x="6354365" y="4307816"/>
              <a:ext cx="3376266" cy="400110"/>
            </a:xfrm>
            <a:prstGeom prst="rect">
              <a:avLst/>
            </a:prstGeom>
            <a:noFill/>
          </p:spPr>
          <p:txBody>
            <a:bodyPr wrap="square" rtlCol="0">
              <a:spAutoFit/>
            </a:bodyPr>
            <a:lstStyle/>
            <a:p>
              <a:pPr algn="ctr"/>
              <a:r>
                <a:rPr lang="en-US" sz="2000" dirty="0" smtClean="0">
                  <a:solidFill>
                    <a:schemeClr val="accent3">
                      <a:lumMod val="50000"/>
                    </a:schemeClr>
                  </a:solidFill>
                </a:rPr>
                <a:t>Just need unique value here</a:t>
              </a:r>
              <a:endParaRPr lang="en-US" sz="2000" dirty="0">
                <a:solidFill>
                  <a:schemeClr val="accent3">
                    <a:lumMod val="50000"/>
                  </a:schemeClr>
                </a:solidFill>
              </a:endParaRPr>
            </a:p>
          </p:txBody>
        </p:sp>
        <p:cxnSp>
          <p:nvCxnSpPr>
            <p:cNvPr id="75" name="Straight Arrow Connector 74"/>
            <p:cNvCxnSpPr>
              <a:stCxn id="74" idx="3"/>
            </p:cNvCxnSpPr>
            <p:nvPr/>
          </p:nvCxnSpPr>
          <p:spPr>
            <a:xfrm flipV="1">
              <a:off x="9730631" y="3933955"/>
              <a:ext cx="1285483" cy="573916"/>
            </a:xfrm>
            <a:prstGeom prst="straightConnector1">
              <a:avLst/>
            </a:prstGeom>
            <a:ln>
              <a:tailEnd type="triangle" w="med" len="lg"/>
            </a:ln>
          </p:spPr>
          <p:style>
            <a:lnRef idx="2">
              <a:schemeClr val="accent3"/>
            </a:lnRef>
            <a:fillRef idx="0">
              <a:schemeClr val="accent3"/>
            </a:fillRef>
            <a:effectRef idx="1">
              <a:schemeClr val="accent3"/>
            </a:effectRef>
            <a:fontRef idx="minor">
              <a:schemeClr val="tx1"/>
            </a:fontRef>
          </p:style>
        </p:cxnSp>
        <p:cxnSp>
          <p:nvCxnSpPr>
            <p:cNvPr id="76" name="Straight Arrow Connector 75"/>
            <p:cNvCxnSpPr>
              <a:stCxn id="74" idx="1"/>
            </p:cNvCxnSpPr>
            <p:nvPr/>
          </p:nvCxnSpPr>
          <p:spPr>
            <a:xfrm flipH="1" flipV="1">
              <a:off x="5068883" y="3933955"/>
              <a:ext cx="1285482" cy="573916"/>
            </a:xfrm>
            <a:prstGeom prst="straightConnector1">
              <a:avLst/>
            </a:prstGeom>
            <a:ln>
              <a:tailEnd type="triangle" w="med" len="lg"/>
            </a:ln>
          </p:spPr>
          <p:style>
            <a:lnRef idx="2">
              <a:schemeClr val="accent3"/>
            </a:lnRef>
            <a:fillRef idx="0">
              <a:schemeClr val="accent3"/>
            </a:fillRef>
            <a:effectRef idx="1">
              <a:schemeClr val="accent3"/>
            </a:effectRef>
            <a:fontRef idx="minor">
              <a:schemeClr val="tx1"/>
            </a:fontRef>
          </p:style>
        </p:cxnSp>
      </p:grpSp>
    </p:spTree>
    <p:extLst>
      <p:ext uri="{BB962C8B-B14F-4D97-AF65-F5344CB8AC3E}">
        <p14:creationId xmlns:p14="http://schemas.microsoft.com/office/powerpoint/2010/main" val="88459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of privacy papers</a:t>
            </a:r>
            <a:endParaRPr lang="en-US" dirty="0"/>
          </a:p>
        </p:txBody>
      </p:sp>
      <p:sp>
        <p:nvSpPr>
          <p:cNvPr id="4" name="Text Placeholder 3"/>
          <p:cNvSpPr>
            <a:spLocks noGrp="1"/>
          </p:cNvSpPr>
          <p:nvPr>
            <p:ph type="body" idx="1"/>
          </p:nvPr>
        </p:nvSpPr>
        <p:spPr/>
        <p:txBody>
          <a:bodyPr/>
          <a:lstStyle/>
          <a:p>
            <a:r>
              <a:rPr lang="en-US" dirty="0" smtClean="0"/>
              <a:t>Is there a market of interested users?</a:t>
            </a:r>
            <a:endParaRPr lang="en-US" dirty="0"/>
          </a:p>
        </p:txBody>
      </p:sp>
      <p:sp>
        <p:nvSpPr>
          <p:cNvPr id="5" name="Content Placeholder 4"/>
          <p:cNvSpPr>
            <a:spLocks noGrp="1"/>
          </p:cNvSpPr>
          <p:nvPr>
            <p:ph sz="half" idx="2"/>
          </p:nvPr>
        </p:nvSpPr>
        <p:spPr/>
        <p:txBody>
          <a:bodyPr>
            <a:normAutofit fontScale="62500" lnSpcReduction="20000"/>
          </a:bodyPr>
          <a:lstStyle/>
          <a:p>
            <a:r>
              <a:rPr lang="en-US" dirty="0" smtClean="0">
                <a:latin typeface="+mn-lt"/>
              </a:rPr>
              <a:t>I </a:t>
            </a:r>
            <a:r>
              <a:rPr lang="en-US" dirty="0">
                <a:latin typeface="+mn-lt"/>
              </a:rPr>
              <a:t>feel like the main reason why the average person does not encrypt is because it is not needed. Unless they are </a:t>
            </a:r>
            <a:r>
              <a:rPr lang="en-US" dirty="0" smtClean="0">
                <a:latin typeface="+mn-lt"/>
              </a:rPr>
              <a:t>sending … sensitive </a:t>
            </a:r>
            <a:r>
              <a:rPr lang="en-US" dirty="0">
                <a:latin typeface="+mn-lt"/>
              </a:rPr>
              <a:t>information, whether or not the information gets stolen is of little importance. … Even if the process is simplified, </a:t>
            </a:r>
            <a:r>
              <a:rPr lang="en-US" dirty="0" smtClean="0">
                <a:latin typeface="+mn-lt"/>
              </a:rPr>
              <a:t>… most </a:t>
            </a:r>
            <a:r>
              <a:rPr lang="en-US" dirty="0">
                <a:latin typeface="+mn-lt"/>
              </a:rPr>
              <a:t>people still would not think it would be worth their time to learn how to encrypt.</a:t>
            </a:r>
          </a:p>
          <a:p>
            <a:pPr lvl="1"/>
            <a:r>
              <a:rPr lang="en-US" sz="2400" dirty="0" smtClean="0">
                <a:latin typeface="+mn-lt"/>
              </a:rPr>
              <a:t>I </a:t>
            </a:r>
            <a:r>
              <a:rPr lang="en-US" sz="2400" dirty="0">
                <a:latin typeface="+mn-lt"/>
              </a:rPr>
              <a:t>myself have sent things like this insecurely in the past, because the annoyance of figuring out how to send it securely outweighed the potential risk of someone being able to do nefarious things with whatever I sent. It's only by dumb luck that nothing bad happened.</a:t>
            </a:r>
          </a:p>
          <a:p>
            <a:r>
              <a:rPr lang="en-US" dirty="0" smtClean="0">
                <a:latin typeface="+mn-lt"/>
              </a:rPr>
              <a:t>Jaywalking </a:t>
            </a:r>
            <a:r>
              <a:rPr lang="en-US" dirty="0">
                <a:latin typeface="+mn-lt"/>
              </a:rPr>
              <a:t>analogy: I can't honestly say that I would be encrypting my emails if it were as easy as, let's say, pushing a big button on a pole and waiting a minute or two. I'd be surprised if I were alone on this. … Both of these actions, jay-walking and sending unsecured messages, have accompanying dangers that are rather obvious but feel distant in the moment.</a:t>
            </a:r>
          </a:p>
          <a:p>
            <a:r>
              <a:rPr lang="en-US" dirty="0">
                <a:latin typeface="+mn-lt"/>
              </a:rPr>
              <a:t>Fundamentally, in my opinion, people are lazy and will not expend effort without great cause. … Especially in recent years, humanity is experiencing </a:t>
            </a:r>
            <a:r>
              <a:rPr lang="en-US" dirty="0" smtClean="0">
                <a:latin typeface="+mn-lt"/>
              </a:rPr>
              <a:t>“growing pains” </a:t>
            </a:r>
            <a:r>
              <a:rPr lang="en-US" dirty="0">
                <a:latin typeface="+mn-lt"/>
              </a:rPr>
              <a:t>with the incorporation of technology in their life. </a:t>
            </a:r>
          </a:p>
        </p:txBody>
      </p:sp>
      <p:sp>
        <p:nvSpPr>
          <p:cNvPr id="6" name="Text Placeholder 5"/>
          <p:cNvSpPr>
            <a:spLocks noGrp="1"/>
          </p:cNvSpPr>
          <p:nvPr>
            <p:ph type="body" sz="quarter" idx="3"/>
          </p:nvPr>
        </p:nvSpPr>
        <p:spPr/>
        <p:txBody>
          <a:bodyPr/>
          <a:lstStyle/>
          <a:p>
            <a:r>
              <a:rPr lang="en-US" dirty="0" smtClean="0"/>
              <a:t>Marketing to them?</a:t>
            </a:r>
            <a:endParaRPr lang="en-US" dirty="0"/>
          </a:p>
        </p:txBody>
      </p:sp>
      <p:sp>
        <p:nvSpPr>
          <p:cNvPr id="7" name="Content Placeholder 6"/>
          <p:cNvSpPr>
            <a:spLocks noGrp="1"/>
          </p:cNvSpPr>
          <p:nvPr>
            <p:ph sz="quarter" idx="4"/>
          </p:nvPr>
        </p:nvSpPr>
        <p:spPr/>
        <p:txBody>
          <a:bodyPr>
            <a:normAutofit fontScale="70000" lnSpcReduction="20000"/>
          </a:bodyPr>
          <a:lstStyle/>
          <a:p>
            <a:pPr marL="0" indent="0">
              <a:buNone/>
            </a:pPr>
            <a:r>
              <a:rPr lang="en-US" sz="2900" dirty="0">
                <a:latin typeface="Lato" panose="020F0502020204030203" pitchFamily="34" charset="0"/>
                <a:ea typeface="Lato" panose="020F0502020204030203" pitchFamily="34" charset="0"/>
                <a:cs typeface="Lato" panose="020F0502020204030203" pitchFamily="34" charset="0"/>
              </a:rPr>
              <a:t>What</a:t>
            </a:r>
          </a:p>
          <a:p>
            <a:r>
              <a:rPr lang="en-US" dirty="0">
                <a:latin typeface="Lato" panose="020F0502020204030203" pitchFamily="34" charset="0"/>
                <a:ea typeface="Lato" panose="020F0502020204030203" pitchFamily="34" charset="0"/>
                <a:cs typeface="Lato" panose="020F0502020204030203" pitchFamily="34" charset="0"/>
              </a:rPr>
              <a:t>The layperson does not understand public key cryptography, and I am not convinced that they should.</a:t>
            </a:r>
          </a:p>
          <a:p>
            <a:r>
              <a:rPr lang="en-US" dirty="0">
                <a:latin typeface="Lato" panose="020F0502020204030203" pitchFamily="34" charset="0"/>
                <a:ea typeface="Lato" panose="020F0502020204030203" pitchFamily="34" charset="0"/>
                <a:cs typeface="Lato" panose="020F0502020204030203" pitchFamily="34" charset="0"/>
              </a:rPr>
              <a:t>[Educating everyone about PKI is] both unrealistic and pretty useless compared to other things we could do.  But IMO we should find a way to educate people about the *basics*, so that if people need to email sensitive things … they can do so with only a minor amount of research.</a:t>
            </a:r>
          </a:p>
          <a:p>
            <a:pPr marL="0" indent="0">
              <a:buNone/>
            </a:pPr>
            <a:r>
              <a:rPr lang="en-US" sz="2900" dirty="0">
                <a:latin typeface="Lato" panose="020F0502020204030203" pitchFamily="34" charset="0"/>
                <a:ea typeface="Lato" panose="020F0502020204030203" pitchFamily="34" charset="0"/>
                <a:cs typeface="Lato" panose="020F0502020204030203" pitchFamily="34" charset="0"/>
              </a:rPr>
              <a:t>How</a:t>
            </a:r>
          </a:p>
          <a:p>
            <a:r>
              <a:rPr lang="en-US" dirty="0">
                <a:latin typeface="Lato" panose="020F0502020204030203" pitchFamily="34" charset="0"/>
                <a:ea typeface="Lato" panose="020F0502020204030203" pitchFamily="34" charset="0"/>
                <a:cs typeface="Lato" panose="020F0502020204030203" pitchFamily="34" charset="0"/>
              </a:rPr>
              <a:t>It might be better to take a different route and teach people the importance of encryption in the guise of privacy. … Privacy is taken for granted but it is a reason to want secure encryption.</a:t>
            </a:r>
          </a:p>
          <a:p>
            <a:r>
              <a:rPr lang="en-US" dirty="0">
                <a:latin typeface="Lato" panose="020F0502020204030203" pitchFamily="34" charset="0"/>
                <a:ea typeface="Lato" panose="020F0502020204030203" pitchFamily="34" charset="0"/>
                <a:cs typeface="Lato" panose="020F0502020204030203" pitchFamily="34" charset="0"/>
              </a:rPr>
              <a:t>So it is a good question how do we educate people and how do we get them to care? Is instilling fear the best answer? </a:t>
            </a:r>
          </a:p>
        </p:txBody>
      </p:sp>
    </p:spTree>
    <p:extLst>
      <p:ext uri="{BB962C8B-B14F-4D97-AF65-F5344CB8AC3E}">
        <p14:creationId xmlns:p14="http://schemas.microsoft.com/office/powerpoint/2010/main" val="364357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❸ FMAC</a:t>
            </a:r>
          </a:p>
        </p:txBody>
      </p:sp>
      <p:sp>
        <p:nvSpPr>
          <p:cNvPr id="3" name="Content Placeholder 2"/>
          <p:cNvSpPr>
            <a:spLocks noGrp="1"/>
          </p:cNvSpPr>
          <p:nvPr>
            <p:ph idx="1"/>
          </p:nvPr>
        </p:nvSpPr>
        <p:spPr/>
        <p:txBody>
          <a:bodyPr/>
          <a:lstStyle/>
          <a:p>
            <a:pPr marL="0" indent="0">
              <a:buNone/>
            </a:pPr>
            <a:r>
              <a:rPr lang="en-US" dirty="0" smtClean="0"/>
              <a:t>Save one block cipher call</a:t>
            </a:r>
            <a:endParaRPr lang="en-US" dirty="0"/>
          </a:p>
        </p:txBody>
      </p:sp>
      <p:sp>
        <p:nvSpPr>
          <p:cNvPr id="4" name="Rectangle 3"/>
          <p:cNvSpPr/>
          <p:nvPr/>
        </p:nvSpPr>
        <p:spPr>
          <a:xfrm>
            <a:off x="621303" y="3243451"/>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baseline="-25000" dirty="0">
              <a:latin typeface="Lato Black"/>
              <a:cs typeface="Lato Black"/>
            </a:endParaRPr>
          </a:p>
        </p:txBody>
      </p:sp>
      <p:cxnSp>
        <p:nvCxnSpPr>
          <p:cNvPr id="5" name="Straight Arrow Connector 4"/>
          <p:cNvCxnSpPr>
            <a:stCxn id="6" idx="2"/>
            <a:endCxn id="4" idx="0"/>
          </p:cNvCxnSpPr>
          <p:nvPr/>
        </p:nvCxnSpPr>
        <p:spPr>
          <a:xfrm flipH="1">
            <a:off x="1107897" y="2597466"/>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05971" y="2074246"/>
            <a:ext cx="1411351"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7" name="Rectangle 6"/>
          <p:cNvSpPr/>
          <p:nvPr/>
        </p:nvSpPr>
        <p:spPr>
          <a:xfrm>
            <a:off x="2628211" y="3243451"/>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8" name="Straight Arrow Connector 7"/>
          <p:cNvCxnSpPr>
            <a:stCxn id="9" idx="2"/>
            <a:endCxn id="7" idx="0"/>
          </p:cNvCxnSpPr>
          <p:nvPr/>
        </p:nvCxnSpPr>
        <p:spPr>
          <a:xfrm>
            <a:off x="3114805" y="2597466"/>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818226" y="2074246"/>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cxnSp>
        <p:nvCxnSpPr>
          <p:cNvPr id="10" name="Straight Arrow Connector 9"/>
          <p:cNvCxnSpPr>
            <a:stCxn id="12" idx="2"/>
          </p:cNvCxnSpPr>
          <p:nvPr/>
        </p:nvCxnSpPr>
        <p:spPr>
          <a:xfrm>
            <a:off x="5068881" y="2582854"/>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21" idx="2"/>
            <a:endCxn id="50" idx="0"/>
          </p:cNvCxnSpPr>
          <p:nvPr/>
        </p:nvCxnSpPr>
        <p:spPr>
          <a:xfrm flipH="1">
            <a:off x="5068880" y="3808933"/>
            <a:ext cx="1" cy="50376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772302" y="2059634"/>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grpSp>
        <p:nvGrpSpPr>
          <p:cNvPr id="13" name="Group 12"/>
          <p:cNvGrpSpPr/>
          <p:nvPr/>
        </p:nvGrpSpPr>
        <p:grpSpPr>
          <a:xfrm>
            <a:off x="2983662" y="2692598"/>
            <a:ext cx="262287" cy="266307"/>
            <a:chOff x="2482176" y="4399866"/>
            <a:chExt cx="228600" cy="228600"/>
          </a:xfrm>
        </p:grpSpPr>
        <p:sp>
          <p:nvSpPr>
            <p:cNvPr id="14" name="Oval 13"/>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 name="Straight Arrow Connector 14"/>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4937738" y="2677986"/>
            <a:ext cx="262287" cy="266307"/>
            <a:chOff x="2482176" y="4399866"/>
            <a:chExt cx="228600" cy="228600"/>
          </a:xfrm>
        </p:grpSpPr>
        <p:sp>
          <p:nvSpPr>
            <p:cNvPr id="17" name="Oval 16"/>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8" name="Straight Arrow Connector 17"/>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19" name="Elbow Connector 18"/>
          <p:cNvCxnSpPr>
            <a:stCxn id="4" idx="2"/>
            <a:endCxn id="14" idx="2"/>
          </p:cNvCxnSpPr>
          <p:nvPr/>
        </p:nvCxnSpPr>
        <p:spPr>
          <a:xfrm rot="5400000" flipH="1" flipV="1">
            <a:off x="1546883" y="2386767"/>
            <a:ext cx="997793" cy="1875764"/>
          </a:xfrm>
          <a:prstGeom prst="bentConnector4">
            <a:avLst>
              <a:gd name="adj1" fmla="val -46670"/>
              <a:gd name="adj2" fmla="val 62971"/>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7" idx="2"/>
            <a:endCxn id="17" idx="2"/>
          </p:cNvCxnSpPr>
          <p:nvPr/>
        </p:nvCxnSpPr>
        <p:spPr>
          <a:xfrm rot="5400000" flipH="1" flipV="1">
            <a:off x="3520068" y="2405876"/>
            <a:ext cx="1012405" cy="1822933"/>
          </a:xfrm>
          <a:prstGeom prst="bentConnector4">
            <a:avLst>
              <a:gd name="adj1" fmla="val -45996"/>
              <a:gd name="adj2" fmla="val 63346"/>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582287" y="3228839"/>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a:latin typeface="Lato Black"/>
                <a:cs typeface="Lato Black"/>
              </a:rPr>
              <a:t>B</a:t>
            </a:r>
            <a:r>
              <a:rPr lang="en-US" sz="2800" i="1" baseline="-25000" dirty="0" err="1">
                <a:latin typeface="Lato Black"/>
                <a:cs typeface="Lato Black"/>
              </a:rPr>
              <a:t>Kend</a:t>
            </a:r>
            <a:endParaRPr lang="en-US" sz="2800" i="1" baseline="-25000" dirty="0">
              <a:latin typeface="Lato Black"/>
              <a:cs typeface="Lato Black"/>
            </a:endParaRPr>
          </a:p>
        </p:txBody>
      </p:sp>
      <p:sp>
        <p:nvSpPr>
          <p:cNvPr id="50" name="TextBox 49"/>
          <p:cNvSpPr txBox="1"/>
          <p:nvPr/>
        </p:nvSpPr>
        <p:spPr>
          <a:xfrm>
            <a:off x="4772301" y="4312694"/>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T</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6" name="Rectangle 25"/>
          <p:cNvSpPr/>
          <p:nvPr/>
        </p:nvSpPr>
        <p:spPr>
          <a:xfrm>
            <a:off x="6568536" y="3243451"/>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baseline="-25000" dirty="0">
              <a:latin typeface="Lato Black"/>
              <a:cs typeface="Lato Black"/>
            </a:endParaRPr>
          </a:p>
        </p:txBody>
      </p:sp>
      <p:cxnSp>
        <p:nvCxnSpPr>
          <p:cNvPr id="27" name="Straight Arrow Connector 26"/>
          <p:cNvCxnSpPr>
            <a:stCxn id="28" idx="2"/>
            <a:endCxn id="26" idx="0"/>
          </p:cNvCxnSpPr>
          <p:nvPr/>
        </p:nvCxnSpPr>
        <p:spPr>
          <a:xfrm flipH="1">
            <a:off x="7055130" y="2597466"/>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353204" y="2074246"/>
            <a:ext cx="1411351"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9" name="Rectangle 28"/>
          <p:cNvSpPr/>
          <p:nvPr/>
        </p:nvSpPr>
        <p:spPr>
          <a:xfrm>
            <a:off x="8575444" y="3243451"/>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30" name="Straight Arrow Connector 29"/>
          <p:cNvCxnSpPr>
            <a:stCxn id="31" idx="2"/>
            <a:endCxn id="29" idx="0"/>
          </p:cNvCxnSpPr>
          <p:nvPr/>
        </p:nvCxnSpPr>
        <p:spPr>
          <a:xfrm>
            <a:off x="9062038" y="2597466"/>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8765459" y="2074246"/>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cxnSp>
        <p:nvCxnSpPr>
          <p:cNvPr id="32" name="Straight Arrow Connector 31"/>
          <p:cNvCxnSpPr/>
          <p:nvPr/>
        </p:nvCxnSpPr>
        <p:spPr>
          <a:xfrm>
            <a:off x="11016114" y="2582854"/>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43" idx="2"/>
            <a:endCxn id="51" idx="0"/>
          </p:cNvCxnSpPr>
          <p:nvPr/>
        </p:nvCxnSpPr>
        <p:spPr>
          <a:xfrm>
            <a:off x="11016114" y="3808933"/>
            <a:ext cx="0" cy="52368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8930895" y="2692598"/>
            <a:ext cx="262287" cy="266307"/>
            <a:chOff x="2482176" y="4399866"/>
            <a:chExt cx="228600" cy="228600"/>
          </a:xfrm>
        </p:grpSpPr>
        <p:sp>
          <p:nvSpPr>
            <p:cNvPr id="36" name="Oval 35"/>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37" name="Straight Arrow Connector 36"/>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10884971" y="2677986"/>
            <a:ext cx="262287" cy="266307"/>
            <a:chOff x="2482176" y="4399866"/>
            <a:chExt cx="228600" cy="228600"/>
          </a:xfrm>
        </p:grpSpPr>
        <p:sp>
          <p:nvSpPr>
            <p:cNvPr id="39" name="Oval 38"/>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40" name="Straight Arrow Connector 39"/>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41" name="Elbow Connector 40"/>
          <p:cNvCxnSpPr>
            <a:stCxn id="26" idx="2"/>
            <a:endCxn id="36" idx="2"/>
          </p:cNvCxnSpPr>
          <p:nvPr/>
        </p:nvCxnSpPr>
        <p:spPr>
          <a:xfrm rot="5400000" flipH="1" flipV="1">
            <a:off x="7494116" y="2386767"/>
            <a:ext cx="997793" cy="1875764"/>
          </a:xfrm>
          <a:prstGeom prst="bentConnector4">
            <a:avLst>
              <a:gd name="adj1" fmla="val -46670"/>
              <a:gd name="adj2" fmla="val 62971"/>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42" name="Elbow Connector 41"/>
          <p:cNvCxnSpPr>
            <a:stCxn id="29" idx="2"/>
            <a:endCxn id="39" idx="2"/>
          </p:cNvCxnSpPr>
          <p:nvPr/>
        </p:nvCxnSpPr>
        <p:spPr>
          <a:xfrm rot="5400000" flipH="1" flipV="1">
            <a:off x="9467301" y="2405876"/>
            <a:ext cx="1012405" cy="1822933"/>
          </a:xfrm>
          <a:prstGeom prst="bentConnector4">
            <a:avLst>
              <a:gd name="adj1" fmla="val -45996"/>
              <a:gd name="adj2" fmla="val 63346"/>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10529520" y="3228839"/>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800" dirty="0" err="1">
                <a:latin typeface="Lato Black"/>
                <a:cs typeface="Lato Black"/>
              </a:rPr>
              <a:t>B</a:t>
            </a:r>
            <a:r>
              <a:rPr lang="en-US" sz="2800" i="1" baseline="-25000" dirty="0" err="1">
                <a:solidFill>
                  <a:schemeClr val="bg1"/>
                </a:solidFill>
                <a:latin typeface="Lato Black"/>
                <a:cs typeface="Lato Black"/>
              </a:rPr>
              <a:t>Kend</a:t>
            </a:r>
            <a:r>
              <a:rPr lang="en-US" sz="2800" baseline="-25000" dirty="0">
                <a:solidFill>
                  <a:schemeClr val="bg1"/>
                </a:solidFill>
                <a:latin typeface="Lato Black"/>
                <a:cs typeface="Lato Black"/>
              </a:rPr>
              <a:t>’</a:t>
            </a:r>
          </a:p>
        </p:txBody>
      </p:sp>
      <p:sp>
        <p:nvSpPr>
          <p:cNvPr id="49" name="TextBox 48"/>
          <p:cNvSpPr txBox="1"/>
          <p:nvPr/>
        </p:nvSpPr>
        <p:spPr>
          <a:xfrm>
            <a:off x="10272638" y="2059634"/>
            <a:ext cx="1698437" cy="523220"/>
          </a:xfrm>
          <a:prstGeom prst="rect">
            <a:avLst/>
          </a:prstGeom>
          <a:solidFill>
            <a:schemeClr val="bg1"/>
          </a:solid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3 </a:t>
            </a:r>
            <a:r>
              <a:rPr lang="en-US" sz="2800" dirty="0" smtClean="0"/>
              <a:t>⊕</a:t>
            </a:r>
            <a:r>
              <a:rPr lang="en-US" sz="2800" baseline="-25000" dirty="0" smtClean="0"/>
              <a:t> </a:t>
            </a:r>
            <a:r>
              <a:rPr lang="en-US" sz="2800" dirty="0" smtClean="0"/>
              <a:t>10*</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51" name="TextBox 50"/>
          <p:cNvSpPr txBox="1"/>
          <p:nvPr/>
        </p:nvSpPr>
        <p:spPr>
          <a:xfrm>
            <a:off x="10719535" y="4332614"/>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T</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cxnSp>
        <p:nvCxnSpPr>
          <p:cNvPr id="54" name="Straight Connector 53"/>
          <p:cNvCxnSpPr/>
          <p:nvPr/>
        </p:nvCxnSpPr>
        <p:spPr>
          <a:xfrm>
            <a:off x="6201810" y="2243667"/>
            <a:ext cx="0" cy="3303289"/>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5555475" y="3518886"/>
            <a:ext cx="4974045" cy="1384667"/>
            <a:chOff x="5555475" y="3518886"/>
            <a:chExt cx="4974045" cy="1384667"/>
          </a:xfrm>
        </p:grpSpPr>
        <p:sp>
          <p:nvSpPr>
            <p:cNvPr id="60" name="TextBox 59"/>
            <p:cNvSpPr txBox="1"/>
            <p:nvPr/>
          </p:nvSpPr>
          <p:spPr>
            <a:xfrm>
              <a:off x="6397206" y="4503443"/>
              <a:ext cx="3290583" cy="400110"/>
            </a:xfrm>
            <a:prstGeom prst="rect">
              <a:avLst/>
            </a:prstGeom>
            <a:noFill/>
          </p:spPr>
          <p:txBody>
            <a:bodyPr wrap="square" rtlCol="0">
              <a:spAutoFit/>
            </a:bodyPr>
            <a:lstStyle/>
            <a:p>
              <a:r>
                <a:rPr lang="en-US" sz="2000" dirty="0" smtClean="0">
                  <a:solidFill>
                    <a:schemeClr val="accent2"/>
                  </a:solidFill>
                </a:rPr>
                <a:t>Key expansion is expensive</a:t>
              </a:r>
              <a:endParaRPr lang="en-US" sz="2000" dirty="0">
                <a:solidFill>
                  <a:schemeClr val="accent2"/>
                </a:solidFill>
              </a:endParaRPr>
            </a:p>
          </p:txBody>
        </p:sp>
        <p:cxnSp>
          <p:nvCxnSpPr>
            <p:cNvPr id="61" name="Straight Arrow Connector 60"/>
            <p:cNvCxnSpPr>
              <a:stCxn id="60" idx="3"/>
              <a:endCxn id="43" idx="1"/>
            </p:cNvCxnSpPr>
            <p:nvPr/>
          </p:nvCxnSpPr>
          <p:spPr>
            <a:xfrm flipV="1">
              <a:off x="9687789" y="3518886"/>
              <a:ext cx="841731" cy="1184612"/>
            </a:xfrm>
            <a:prstGeom prst="straightConnector1">
              <a:avLst/>
            </a:prstGeom>
            <a:ln w="31750">
              <a:solidFill>
                <a:schemeClr val="accent2"/>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60" idx="1"/>
              <a:endCxn id="21" idx="3"/>
            </p:cNvCxnSpPr>
            <p:nvPr/>
          </p:nvCxnSpPr>
          <p:spPr>
            <a:xfrm flipH="1" flipV="1">
              <a:off x="5555475" y="3518886"/>
              <a:ext cx="841731" cy="1184612"/>
            </a:xfrm>
            <a:prstGeom prst="straightConnector1">
              <a:avLst/>
            </a:prstGeom>
            <a:ln w="31750">
              <a:solidFill>
                <a:schemeClr val="accent2"/>
              </a:solidFill>
              <a:tailEnd type="triangle" w="med"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2774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❹ Cipher-based </a:t>
            </a:r>
            <a:r>
              <a:rPr lang="en-US" dirty="0" smtClean="0"/>
              <a:t>MAC (CMAC, aka XMAC)</a:t>
            </a:r>
            <a:endParaRPr lang="en-US" dirty="0"/>
          </a:p>
        </p:txBody>
      </p:sp>
      <p:sp>
        <p:nvSpPr>
          <p:cNvPr id="3" name="Content Placeholder 2"/>
          <p:cNvSpPr>
            <a:spLocks noGrp="1"/>
          </p:cNvSpPr>
          <p:nvPr>
            <p:ph idx="1"/>
          </p:nvPr>
        </p:nvSpPr>
        <p:spPr/>
        <p:txBody>
          <a:bodyPr/>
          <a:lstStyle/>
          <a:p>
            <a:r>
              <a:rPr lang="en-US" dirty="0"/>
              <a:t>Don't use extra keys to encrypt. Instead use them to influence the final block.</a:t>
            </a:r>
          </a:p>
          <a:p>
            <a:r>
              <a:rPr lang="en-US" dirty="0"/>
              <a:t>Designed by Black and Rogaway, 2000</a:t>
            </a:r>
          </a:p>
        </p:txBody>
      </p:sp>
      <p:sp>
        <p:nvSpPr>
          <p:cNvPr id="4" name="Rectangle 3"/>
          <p:cNvSpPr/>
          <p:nvPr/>
        </p:nvSpPr>
        <p:spPr>
          <a:xfrm>
            <a:off x="621303" y="3243451"/>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baseline="-25000" dirty="0">
              <a:latin typeface="Lato Black"/>
              <a:cs typeface="Lato Black"/>
            </a:endParaRPr>
          </a:p>
        </p:txBody>
      </p:sp>
      <p:cxnSp>
        <p:nvCxnSpPr>
          <p:cNvPr id="5" name="Straight Arrow Connector 4"/>
          <p:cNvCxnSpPr>
            <a:stCxn id="6" idx="2"/>
            <a:endCxn id="4" idx="0"/>
          </p:cNvCxnSpPr>
          <p:nvPr/>
        </p:nvCxnSpPr>
        <p:spPr>
          <a:xfrm flipH="1">
            <a:off x="1107897" y="2597466"/>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05971" y="2074246"/>
            <a:ext cx="1411351"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7" name="Rectangle 6"/>
          <p:cNvSpPr/>
          <p:nvPr/>
        </p:nvSpPr>
        <p:spPr>
          <a:xfrm>
            <a:off x="2628211" y="3243451"/>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8" name="Straight Arrow Connector 7"/>
          <p:cNvCxnSpPr>
            <a:stCxn id="9" idx="2"/>
            <a:endCxn id="7" idx="0"/>
          </p:cNvCxnSpPr>
          <p:nvPr/>
        </p:nvCxnSpPr>
        <p:spPr>
          <a:xfrm>
            <a:off x="3114805" y="2597466"/>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818226" y="2074246"/>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cxnSp>
        <p:nvCxnSpPr>
          <p:cNvPr id="10" name="Straight Arrow Connector 9"/>
          <p:cNvCxnSpPr>
            <a:stCxn id="12" idx="2"/>
          </p:cNvCxnSpPr>
          <p:nvPr/>
        </p:nvCxnSpPr>
        <p:spPr>
          <a:xfrm>
            <a:off x="5068881" y="2582854"/>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21" idx="2"/>
            <a:endCxn id="50" idx="0"/>
          </p:cNvCxnSpPr>
          <p:nvPr/>
        </p:nvCxnSpPr>
        <p:spPr>
          <a:xfrm flipH="1">
            <a:off x="5068880" y="3808933"/>
            <a:ext cx="1" cy="749298"/>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772302" y="2059634"/>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grpSp>
        <p:nvGrpSpPr>
          <p:cNvPr id="13" name="Group 12"/>
          <p:cNvGrpSpPr/>
          <p:nvPr/>
        </p:nvGrpSpPr>
        <p:grpSpPr>
          <a:xfrm>
            <a:off x="2983662" y="2692598"/>
            <a:ext cx="262287" cy="266307"/>
            <a:chOff x="2482176" y="4399866"/>
            <a:chExt cx="228600" cy="228600"/>
          </a:xfrm>
        </p:grpSpPr>
        <p:sp>
          <p:nvSpPr>
            <p:cNvPr id="14" name="Oval 13"/>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 name="Straight Arrow Connector 14"/>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4937738" y="2677986"/>
            <a:ext cx="262287" cy="266307"/>
            <a:chOff x="2482176" y="4399866"/>
            <a:chExt cx="228600" cy="228600"/>
          </a:xfrm>
        </p:grpSpPr>
        <p:sp>
          <p:nvSpPr>
            <p:cNvPr id="17" name="Oval 16"/>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8" name="Straight Arrow Connector 17"/>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19" name="Elbow Connector 18"/>
          <p:cNvCxnSpPr>
            <a:stCxn id="4" idx="2"/>
            <a:endCxn id="14" idx="2"/>
          </p:cNvCxnSpPr>
          <p:nvPr/>
        </p:nvCxnSpPr>
        <p:spPr>
          <a:xfrm rot="5400000" flipH="1" flipV="1">
            <a:off x="1546883" y="2386767"/>
            <a:ext cx="997793" cy="1875764"/>
          </a:xfrm>
          <a:prstGeom prst="bentConnector4">
            <a:avLst>
              <a:gd name="adj1" fmla="val -46670"/>
              <a:gd name="adj2" fmla="val 62971"/>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7" idx="2"/>
            <a:endCxn id="17" idx="2"/>
          </p:cNvCxnSpPr>
          <p:nvPr/>
        </p:nvCxnSpPr>
        <p:spPr>
          <a:xfrm rot="5400000" flipH="1" flipV="1">
            <a:off x="3520068" y="2405876"/>
            <a:ext cx="1012405" cy="1822933"/>
          </a:xfrm>
          <a:prstGeom prst="bentConnector4">
            <a:avLst>
              <a:gd name="adj1" fmla="val -45996"/>
              <a:gd name="adj2" fmla="val 63346"/>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582287" y="3228839"/>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solidFill>
                  <a:schemeClr val="accent2">
                    <a:lumMod val="20000"/>
                    <a:lumOff val="80000"/>
                  </a:schemeClr>
                </a:solidFill>
                <a:latin typeface="Lato Black"/>
                <a:cs typeface="Lato Black"/>
              </a:rPr>
              <a:t>K</a:t>
            </a:r>
            <a:endParaRPr lang="en-US" sz="2800" i="1" baseline="-25000" dirty="0">
              <a:solidFill>
                <a:schemeClr val="accent2">
                  <a:lumMod val="20000"/>
                  <a:lumOff val="80000"/>
                </a:schemeClr>
              </a:solidFill>
              <a:latin typeface="Lato Black"/>
              <a:cs typeface="Lato Black"/>
            </a:endParaRPr>
          </a:p>
        </p:txBody>
      </p:sp>
      <p:sp>
        <p:nvSpPr>
          <p:cNvPr id="50" name="TextBox 49"/>
          <p:cNvSpPr txBox="1"/>
          <p:nvPr/>
        </p:nvSpPr>
        <p:spPr>
          <a:xfrm>
            <a:off x="4772301" y="4558231"/>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T</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6" name="Rectangle 25"/>
          <p:cNvSpPr/>
          <p:nvPr/>
        </p:nvSpPr>
        <p:spPr>
          <a:xfrm>
            <a:off x="6568536" y="3243451"/>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baseline="-25000" dirty="0">
              <a:latin typeface="Lato Black"/>
              <a:cs typeface="Lato Black"/>
            </a:endParaRPr>
          </a:p>
        </p:txBody>
      </p:sp>
      <p:cxnSp>
        <p:nvCxnSpPr>
          <p:cNvPr id="27" name="Straight Arrow Connector 26"/>
          <p:cNvCxnSpPr>
            <a:stCxn id="28" idx="2"/>
            <a:endCxn id="26" idx="0"/>
          </p:cNvCxnSpPr>
          <p:nvPr/>
        </p:nvCxnSpPr>
        <p:spPr>
          <a:xfrm flipH="1">
            <a:off x="7055130" y="2597466"/>
            <a:ext cx="375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353204" y="2074246"/>
            <a:ext cx="1411351"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9" name="Rectangle 28"/>
          <p:cNvSpPr/>
          <p:nvPr/>
        </p:nvSpPr>
        <p:spPr>
          <a:xfrm>
            <a:off x="8575444" y="3243451"/>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30" name="Straight Arrow Connector 29"/>
          <p:cNvCxnSpPr>
            <a:stCxn id="31" idx="2"/>
            <a:endCxn id="29" idx="0"/>
          </p:cNvCxnSpPr>
          <p:nvPr/>
        </p:nvCxnSpPr>
        <p:spPr>
          <a:xfrm>
            <a:off x="9062038" y="2597466"/>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8765459" y="2074246"/>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cxnSp>
        <p:nvCxnSpPr>
          <p:cNvPr id="32" name="Straight Arrow Connector 31"/>
          <p:cNvCxnSpPr/>
          <p:nvPr/>
        </p:nvCxnSpPr>
        <p:spPr>
          <a:xfrm>
            <a:off x="11016114" y="2582854"/>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43" idx="2"/>
            <a:endCxn id="51" idx="0"/>
          </p:cNvCxnSpPr>
          <p:nvPr/>
        </p:nvCxnSpPr>
        <p:spPr>
          <a:xfrm>
            <a:off x="11016114" y="3808933"/>
            <a:ext cx="0" cy="769218"/>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8930895" y="2692598"/>
            <a:ext cx="262287" cy="266307"/>
            <a:chOff x="2482176" y="4399866"/>
            <a:chExt cx="228600" cy="228600"/>
          </a:xfrm>
        </p:grpSpPr>
        <p:sp>
          <p:nvSpPr>
            <p:cNvPr id="36" name="Oval 35"/>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37" name="Straight Arrow Connector 36"/>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10884971" y="2677986"/>
            <a:ext cx="262287" cy="266307"/>
            <a:chOff x="2482176" y="4399866"/>
            <a:chExt cx="228600" cy="228600"/>
          </a:xfrm>
        </p:grpSpPr>
        <p:sp>
          <p:nvSpPr>
            <p:cNvPr id="39" name="Oval 38"/>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40" name="Straight Arrow Connector 39"/>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cxnSp>
        <p:nvCxnSpPr>
          <p:cNvPr id="41" name="Elbow Connector 40"/>
          <p:cNvCxnSpPr>
            <a:stCxn id="26" idx="2"/>
            <a:endCxn id="36" idx="2"/>
          </p:cNvCxnSpPr>
          <p:nvPr/>
        </p:nvCxnSpPr>
        <p:spPr>
          <a:xfrm rot="5400000" flipH="1" flipV="1">
            <a:off x="7494116" y="2386767"/>
            <a:ext cx="997793" cy="1875764"/>
          </a:xfrm>
          <a:prstGeom prst="bentConnector4">
            <a:avLst>
              <a:gd name="adj1" fmla="val -46670"/>
              <a:gd name="adj2" fmla="val 62971"/>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42" name="Elbow Connector 41"/>
          <p:cNvCxnSpPr>
            <a:stCxn id="29" idx="2"/>
            <a:endCxn id="39" idx="2"/>
          </p:cNvCxnSpPr>
          <p:nvPr/>
        </p:nvCxnSpPr>
        <p:spPr>
          <a:xfrm rot="5400000" flipH="1" flipV="1">
            <a:off x="9467301" y="2405876"/>
            <a:ext cx="1012405" cy="1822933"/>
          </a:xfrm>
          <a:prstGeom prst="bentConnector4">
            <a:avLst>
              <a:gd name="adj1" fmla="val -45996"/>
              <a:gd name="adj2" fmla="val 63346"/>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10529520" y="3228839"/>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800" dirty="0" smtClean="0">
                <a:latin typeface="Lato Black"/>
                <a:cs typeface="Lato Black"/>
              </a:rPr>
              <a:t>B</a:t>
            </a:r>
            <a:r>
              <a:rPr lang="en-US" sz="2800" i="1" baseline="-25000" dirty="0" smtClean="0">
                <a:solidFill>
                  <a:schemeClr val="accent2">
                    <a:lumMod val="20000"/>
                    <a:lumOff val="80000"/>
                  </a:schemeClr>
                </a:solidFill>
                <a:latin typeface="Lato Black"/>
                <a:cs typeface="Lato Black"/>
              </a:rPr>
              <a:t>K</a:t>
            </a:r>
            <a:endParaRPr lang="en-US" sz="2800" baseline="-25000" dirty="0">
              <a:solidFill>
                <a:schemeClr val="accent2">
                  <a:lumMod val="20000"/>
                  <a:lumOff val="80000"/>
                </a:schemeClr>
              </a:solidFill>
              <a:latin typeface="Lato Black"/>
              <a:cs typeface="Lato Black"/>
            </a:endParaRPr>
          </a:p>
        </p:txBody>
      </p:sp>
      <p:sp>
        <p:nvSpPr>
          <p:cNvPr id="49" name="TextBox 48"/>
          <p:cNvSpPr txBox="1"/>
          <p:nvPr/>
        </p:nvSpPr>
        <p:spPr>
          <a:xfrm>
            <a:off x="10272638" y="2059634"/>
            <a:ext cx="1698437" cy="523220"/>
          </a:xfrm>
          <a:prstGeom prst="rect">
            <a:avLst/>
          </a:prstGeom>
          <a:solidFill>
            <a:schemeClr val="bg1"/>
          </a:solid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A</a:t>
            </a:r>
            <a:r>
              <a:rPr lang="en-US" sz="2800" baseline="-25000" dirty="0" smtClean="0">
                <a:latin typeface="Lato Heavy" panose="020F0502020204030203" pitchFamily="34" charset="0"/>
                <a:ea typeface="Lato Heavy" panose="020F0502020204030203" pitchFamily="34" charset="0"/>
                <a:cs typeface="Lato Heavy" panose="020F0502020204030203" pitchFamily="34" charset="0"/>
              </a:rPr>
              <a:t>3 </a:t>
            </a:r>
            <a:r>
              <a:rPr lang="en-US" sz="2800" dirty="0" smtClean="0"/>
              <a:t>⊕</a:t>
            </a:r>
            <a:r>
              <a:rPr lang="en-US" sz="2800" baseline="-25000" dirty="0" smtClean="0"/>
              <a:t> </a:t>
            </a:r>
            <a:r>
              <a:rPr lang="en-US" sz="2800" dirty="0" smtClean="0"/>
              <a:t>10*</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51" name="TextBox 50"/>
          <p:cNvSpPr txBox="1"/>
          <p:nvPr/>
        </p:nvSpPr>
        <p:spPr>
          <a:xfrm>
            <a:off x="10719535" y="4578151"/>
            <a:ext cx="593157" cy="523220"/>
          </a:xfrm>
          <a:prstGeom prst="rect">
            <a:avLst/>
          </a:prstGeom>
          <a:noFill/>
        </p:spPr>
        <p:txBody>
          <a:bodyPr wrap="square" rtlCol="0">
            <a:spAutoFit/>
          </a:bodyPr>
          <a:lstStyle/>
          <a:p>
            <a:pPr algn="ctr"/>
            <a:r>
              <a:rPr lang="en-US" sz="2800" i="1" dirty="0" smtClean="0">
                <a:latin typeface="Lato Heavy" panose="020F0502020204030203" pitchFamily="34" charset="0"/>
                <a:ea typeface="Lato Heavy" panose="020F0502020204030203" pitchFamily="34" charset="0"/>
                <a:cs typeface="Lato Heavy" panose="020F0502020204030203" pitchFamily="34" charset="0"/>
              </a:rPr>
              <a:t>T</a:t>
            </a:r>
            <a:endParaRPr lang="en-US" sz="2800" baseline="-25000" dirty="0">
              <a:latin typeface="Lato Heavy" panose="020F0502020204030203" pitchFamily="34" charset="0"/>
              <a:ea typeface="Lato Heavy" panose="020F0502020204030203" pitchFamily="34" charset="0"/>
              <a:cs typeface="Lato Heavy" panose="020F0502020204030203" pitchFamily="34" charset="0"/>
            </a:endParaRPr>
          </a:p>
        </p:txBody>
      </p:sp>
      <p:cxnSp>
        <p:nvCxnSpPr>
          <p:cNvPr id="54" name="Straight Connector 53"/>
          <p:cNvCxnSpPr/>
          <p:nvPr/>
        </p:nvCxnSpPr>
        <p:spPr>
          <a:xfrm>
            <a:off x="6201810" y="2243667"/>
            <a:ext cx="0" cy="3303289"/>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6" idx="1"/>
            <a:endCxn id="17" idx="6"/>
          </p:cNvCxnSpPr>
          <p:nvPr/>
        </p:nvCxnSpPr>
        <p:spPr>
          <a:xfrm flipH="1">
            <a:off x="5200025" y="2811139"/>
            <a:ext cx="293052"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493077" y="2549529"/>
            <a:ext cx="684380" cy="523220"/>
          </a:xfrm>
          <a:prstGeom prst="rect">
            <a:avLst/>
          </a:prstGeom>
          <a:noFill/>
        </p:spPr>
        <p:txBody>
          <a:bodyPr wrap="square" lIns="0" rIns="0" rtlCol="0">
            <a:spAutoFit/>
          </a:bodyPr>
          <a:lstStyle/>
          <a:p>
            <a:r>
              <a:rPr lang="en-US" sz="2800" i="1" dirty="0" err="1">
                <a:solidFill>
                  <a:schemeClr val="accent2"/>
                </a:solidFill>
                <a:latin typeface="Lato Heavy" panose="020F0502020204030203" pitchFamily="34" charset="0"/>
                <a:ea typeface="Lato Heavy" panose="020F0502020204030203" pitchFamily="34" charset="0"/>
                <a:cs typeface="Lato Heavy" panose="020F0502020204030203" pitchFamily="34" charset="0"/>
              </a:rPr>
              <a:t>K</a:t>
            </a:r>
            <a:r>
              <a:rPr lang="en-US" sz="2800" baseline="-25000" dirty="0" err="1">
                <a:solidFill>
                  <a:schemeClr val="accent2"/>
                </a:solidFill>
                <a:latin typeface="Lato Heavy" panose="020F0502020204030203" pitchFamily="34" charset="0"/>
                <a:ea typeface="Lato Heavy" panose="020F0502020204030203" pitchFamily="34" charset="0"/>
                <a:cs typeface="Lato Heavy" panose="020F0502020204030203" pitchFamily="34" charset="0"/>
              </a:rPr>
              <a:t>end</a:t>
            </a:r>
            <a:endParaRPr lang="en-US" sz="2800" baseline="-25000" dirty="0">
              <a:solidFill>
                <a:schemeClr val="accent2"/>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52" name="TextBox 51"/>
          <p:cNvSpPr txBox="1"/>
          <p:nvPr/>
        </p:nvSpPr>
        <p:spPr>
          <a:xfrm>
            <a:off x="11444505" y="2549529"/>
            <a:ext cx="684380" cy="523220"/>
          </a:xfrm>
          <a:prstGeom prst="rect">
            <a:avLst/>
          </a:prstGeom>
          <a:noFill/>
        </p:spPr>
        <p:txBody>
          <a:bodyPr wrap="square" lIns="0" rIns="0" rtlCol="0">
            <a:spAutoFit/>
          </a:bodyPr>
          <a:lstStyle/>
          <a:p>
            <a:r>
              <a:rPr lang="en-US" sz="2800" i="1" dirty="0" err="1" smtClean="0">
                <a:solidFill>
                  <a:schemeClr val="accent2"/>
                </a:solidFill>
                <a:latin typeface="Lato Heavy" panose="020F0502020204030203" pitchFamily="34" charset="0"/>
                <a:ea typeface="Lato Heavy" panose="020F0502020204030203" pitchFamily="34" charset="0"/>
                <a:cs typeface="Lato Heavy" panose="020F0502020204030203" pitchFamily="34" charset="0"/>
              </a:rPr>
              <a:t>K</a:t>
            </a:r>
            <a:r>
              <a:rPr lang="en-US" sz="2800" baseline="-25000" dirty="0" err="1" smtClean="0">
                <a:solidFill>
                  <a:schemeClr val="accent2"/>
                </a:solidFill>
                <a:latin typeface="Lato Heavy" panose="020F0502020204030203" pitchFamily="34" charset="0"/>
                <a:ea typeface="Lato Heavy" panose="020F0502020204030203" pitchFamily="34" charset="0"/>
                <a:cs typeface="Lato Heavy" panose="020F0502020204030203" pitchFamily="34" charset="0"/>
              </a:rPr>
              <a:t>end</a:t>
            </a:r>
            <a:r>
              <a:rPr lang="en-US" sz="2800" baseline="-25000" dirty="0" smtClean="0">
                <a:solidFill>
                  <a:schemeClr val="accent2"/>
                </a:solidFill>
                <a:latin typeface="Lato Heavy" panose="020F0502020204030203" pitchFamily="34" charset="0"/>
                <a:ea typeface="Lato Heavy" panose="020F0502020204030203" pitchFamily="34" charset="0"/>
                <a:cs typeface="Lato Heavy" panose="020F0502020204030203" pitchFamily="34" charset="0"/>
              </a:rPr>
              <a:t>’</a:t>
            </a:r>
            <a:endParaRPr lang="en-US" sz="2800" baseline="-25000" dirty="0">
              <a:solidFill>
                <a:schemeClr val="accent2"/>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53" name="Straight Arrow Connector 52"/>
          <p:cNvCxnSpPr>
            <a:stCxn id="52" idx="1"/>
            <a:endCxn id="39" idx="6"/>
          </p:cNvCxnSpPr>
          <p:nvPr/>
        </p:nvCxnSpPr>
        <p:spPr>
          <a:xfrm flipH="1">
            <a:off x="11147258" y="2811139"/>
            <a:ext cx="297247"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176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❺ One-key </a:t>
            </a:r>
            <a:r>
              <a:rPr lang="en-US" dirty="0" smtClean="0"/>
              <a:t>CBC-MAC (OMAC)</a:t>
            </a:r>
            <a:endParaRPr lang="en-US" dirty="0"/>
          </a:p>
        </p:txBody>
      </p:sp>
      <p:sp>
        <p:nvSpPr>
          <p:cNvPr id="3" name="Content Placeholder 2"/>
          <p:cNvSpPr>
            <a:spLocks noGrp="1"/>
          </p:cNvSpPr>
          <p:nvPr>
            <p:ph idx="1"/>
          </p:nvPr>
        </p:nvSpPr>
        <p:spPr/>
        <p:txBody>
          <a:bodyPr/>
          <a:lstStyle/>
          <a:p>
            <a:r>
              <a:rPr lang="en-US" dirty="0"/>
              <a:t>Designed by Iwata &amp; Kurosawa 2003</a:t>
            </a:r>
          </a:p>
          <a:p>
            <a:r>
              <a:rPr lang="en-US" dirty="0" smtClean="0"/>
              <a:t>Save on key length by deriving the finalization keys from the original</a:t>
            </a:r>
          </a:p>
          <a:p>
            <a:pPr marL="0" indent="0">
              <a:buNone/>
            </a:pPr>
            <a:endParaRPr lang="en-US" dirty="0" smtClean="0"/>
          </a:p>
          <a:p>
            <a:pPr marL="0" indent="0">
              <a:buNone/>
            </a:pPr>
            <a:endParaRPr lang="en-US" dirty="0"/>
          </a:p>
        </p:txBody>
      </p:sp>
      <p:grpSp>
        <p:nvGrpSpPr>
          <p:cNvPr id="21" name="Group 20"/>
          <p:cNvGrpSpPr/>
          <p:nvPr/>
        </p:nvGrpSpPr>
        <p:grpSpPr>
          <a:xfrm>
            <a:off x="609600" y="2912529"/>
            <a:ext cx="10972800" cy="626534"/>
            <a:chOff x="609600" y="2912529"/>
            <a:chExt cx="10972800" cy="626534"/>
          </a:xfrm>
        </p:grpSpPr>
        <p:sp>
          <p:nvSpPr>
            <p:cNvPr id="4" name="Rounded Rectangle 3"/>
            <p:cNvSpPr/>
            <p:nvPr/>
          </p:nvSpPr>
          <p:spPr>
            <a:xfrm>
              <a:off x="609600" y="2912529"/>
              <a:ext cx="2082800" cy="6265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mj-lt"/>
                </a:rPr>
                <a:t>CBC-MAC</a:t>
              </a:r>
              <a:endParaRPr lang="en-US" sz="2400" dirty="0">
                <a:latin typeface="+mj-lt"/>
              </a:endParaRPr>
            </a:p>
          </p:txBody>
        </p:sp>
        <p:sp>
          <p:nvSpPr>
            <p:cNvPr id="5" name="Rounded Rectangle 4"/>
            <p:cNvSpPr/>
            <p:nvPr/>
          </p:nvSpPr>
          <p:spPr>
            <a:xfrm>
              <a:off x="3534834" y="2912529"/>
              <a:ext cx="1380066" cy="62653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latin typeface="+mj-lt"/>
                </a:rPr>
                <a:t>EMAC</a:t>
              </a:r>
              <a:endParaRPr lang="en-US" sz="2400" dirty="0">
                <a:latin typeface="+mj-lt"/>
              </a:endParaRPr>
            </a:p>
          </p:txBody>
        </p:sp>
        <p:sp>
          <p:nvSpPr>
            <p:cNvPr id="6" name="Rounded Rectangle 5"/>
            <p:cNvSpPr/>
            <p:nvPr/>
          </p:nvSpPr>
          <p:spPr>
            <a:xfrm>
              <a:off x="5757334" y="2912529"/>
              <a:ext cx="1380066" cy="62653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latin typeface="+mj-lt"/>
                </a:rPr>
                <a:t>FMAC</a:t>
              </a:r>
              <a:endParaRPr lang="en-US" sz="2400" dirty="0">
                <a:latin typeface="+mj-lt"/>
              </a:endParaRPr>
            </a:p>
          </p:txBody>
        </p:sp>
        <p:sp>
          <p:nvSpPr>
            <p:cNvPr id="7" name="Rounded Rectangle 6"/>
            <p:cNvSpPr/>
            <p:nvPr/>
          </p:nvSpPr>
          <p:spPr>
            <a:xfrm>
              <a:off x="7979834" y="2912529"/>
              <a:ext cx="1380066" cy="62653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smtClean="0">
                  <a:latin typeface="+mj-lt"/>
                </a:rPr>
                <a:t>CMAC</a:t>
              </a:r>
              <a:endParaRPr lang="en-US" sz="2400" dirty="0">
                <a:latin typeface="+mj-lt"/>
              </a:endParaRPr>
            </a:p>
          </p:txBody>
        </p:sp>
        <p:sp>
          <p:nvSpPr>
            <p:cNvPr id="8" name="Rounded Rectangle 7"/>
            <p:cNvSpPr/>
            <p:nvPr/>
          </p:nvSpPr>
          <p:spPr>
            <a:xfrm>
              <a:off x="10202334" y="2912529"/>
              <a:ext cx="1380066" cy="62653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mj-lt"/>
                </a:rPr>
                <a:t>OMAC</a:t>
              </a:r>
              <a:endParaRPr lang="en-US" sz="2400" dirty="0">
                <a:latin typeface="+mj-lt"/>
              </a:endParaRPr>
            </a:p>
          </p:txBody>
        </p:sp>
        <p:cxnSp>
          <p:nvCxnSpPr>
            <p:cNvPr id="10" name="Straight Arrow Connector 9"/>
            <p:cNvCxnSpPr>
              <a:stCxn id="4" idx="3"/>
              <a:endCxn id="5" idx="1"/>
            </p:cNvCxnSpPr>
            <p:nvPr/>
          </p:nvCxnSpPr>
          <p:spPr>
            <a:xfrm>
              <a:off x="2692400" y="3225796"/>
              <a:ext cx="842434" cy="0"/>
            </a:xfrm>
            <a:prstGeom prst="straightConnector1">
              <a:avLst/>
            </a:prstGeom>
            <a:ln w="3810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3"/>
              <a:endCxn id="6" idx="1"/>
            </p:cNvCxnSpPr>
            <p:nvPr/>
          </p:nvCxnSpPr>
          <p:spPr>
            <a:xfrm>
              <a:off x="4914900" y="3225796"/>
              <a:ext cx="842434" cy="0"/>
            </a:xfrm>
            <a:prstGeom prst="straightConnector1">
              <a:avLst/>
            </a:prstGeom>
            <a:ln w="3810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 idx="3"/>
              <a:endCxn id="7" idx="1"/>
            </p:cNvCxnSpPr>
            <p:nvPr/>
          </p:nvCxnSpPr>
          <p:spPr>
            <a:xfrm>
              <a:off x="7137400" y="3225796"/>
              <a:ext cx="842434" cy="0"/>
            </a:xfrm>
            <a:prstGeom prst="straightConnector1">
              <a:avLst/>
            </a:prstGeom>
            <a:ln w="3810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3"/>
              <a:endCxn id="8" idx="1"/>
            </p:cNvCxnSpPr>
            <p:nvPr/>
          </p:nvCxnSpPr>
          <p:spPr>
            <a:xfrm>
              <a:off x="9359900" y="3225796"/>
              <a:ext cx="842434" cy="0"/>
            </a:xfrm>
            <a:prstGeom prst="straightConnector1">
              <a:avLst/>
            </a:prstGeom>
            <a:ln w="3810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6039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Alternative constructions</a:t>
            </a:r>
            <a:endParaRPr lang="en-US" dirty="0"/>
          </a:p>
        </p:txBody>
      </p:sp>
      <p:sp>
        <p:nvSpPr>
          <p:cNvPr id="5" name="Text Placeholder 4"/>
          <p:cNvSpPr>
            <a:spLocks noGrp="1"/>
          </p:cNvSpPr>
          <p:nvPr>
            <p:ph type="body" idx="1"/>
          </p:nvPr>
        </p:nvSpPr>
        <p:spPr/>
        <p:txBody>
          <a:bodyPr/>
          <a:lstStyle/>
          <a:p>
            <a:r>
              <a:rPr lang="en-US" dirty="0" smtClean="0"/>
              <a:t>XOR-based MACs</a:t>
            </a:r>
            <a:endParaRPr lang="en-US" dirty="0"/>
          </a:p>
        </p:txBody>
      </p:sp>
      <p:sp>
        <p:nvSpPr>
          <p:cNvPr id="6" name="Content Placeholder 5"/>
          <p:cNvSpPr>
            <a:spLocks noGrp="1"/>
          </p:cNvSpPr>
          <p:nvPr>
            <p:ph sz="half" idx="2"/>
          </p:nvPr>
        </p:nvSpPr>
        <p:spPr/>
        <p:txBody>
          <a:bodyPr/>
          <a:lstStyle/>
          <a:p>
            <a:r>
              <a:rPr lang="en-US" dirty="0"/>
              <a:t>Parallelizable!</a:t>
            </a:r>
          </a:p>
          <a:p>
            <a:r>
              <a:rPr lang="en-US" dirty="0"/>
              <a:t>Best in lightweight environments</a:t>
            </a:r>
          </a:p>
          <a:p>
            <a:r>
              <a:rPr lang="en-US" dirty="0" smtClean="0"/>
              <a:t>Resolve the problem from the start of lecture via lots of sweat</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i="1" dirty="0" smtClean="0"/>
              <a:t>Still to come: PMAC, used in OCB</a:t>
            </a:r>
          </a:p>
        </p:txBody>
      </p:sp>
      <p:sp>
        <p:nvSpPr>
          <p:cNvPr id="7" name="Text Placeholder 6"/>
          <p:cNvSpPr>
            <a:spLocks noGrp="1"/>
          </p:cNvSpPr>
          <p:nvPr>
            <p:ph type="body" sz="quarter" idx="3"/>
          </p:nvPr>
        </p:nvSpPr>
        <p:spPr/>
        <p:txBody>
          <a:bodyPr/>
          <a:lstStyle/>
          <a:p>
            <a:r>
              <a:rPr lang="en-US" dirty="0" smtClean="0"/>
              <a:t>Hash-based MAC</a:t>
            </a:r>
            <a:endParaRPr lang="en-US" dirty="0"/>
          </a:p>
        </p:txBody>
      </p:sp>
      <p:sp>
        <p:nvSpPr>
          <p:cNvPr id="8" name="Content Placeholder 7"/>
          <p:cNvSpPr>
            <a:spLocks noGrp="1"/>
          </p:cNvSpPr>
          <p:nvPr>
            <p:ph sz="quarter" idx="4"/>
          </p:nvPr>
        </p:nvSpPr>
        <p:spPr/>
        <p:txBody>
          <a:bodyPr/>
          <a:lstStyle/>
          <a:p>
            <a:r>
              <a:rPr lang="en-US" dirty="0" smtClean="0"/>
              <a:t>Probably the best standalone MAC to use today</a:t>
            </a:r>
          </a:p>
          <a:p>
            <a:r>
              <a:rPr lang="en-US" dirty="0" smtClean="0"/>
              <a:t>Requires a new primitive…</a:t>
            </a:r>
            <a:endParaRPr lang="en-US" dirty="0"/>
          </a:p>
        </p:txBody>
      </p:sp>
      <p:pic>
        <p:nvPicPr>
          <p:cNvPr id="9" name="Picture 8"/>
          <p:cNvPicPr>
            <a:picLocks noChangeAspect="1"/>
          </p:cNvPicPr>
          <p:nvPr/>
        </p:nvPicPr>
        <p:blipFill>
          <a:blip r:embed="rId3"/>
          <a:stretch>
            <a:fillRect/>
          </a:stretch>
        </p:blipFill>
        <p:spPr>
          <a:xfrm>
            <a:off x="609600" y="3717638"/>
            <a:ext cx="5386917" cy="1875667"/>
          </a:xfrm>
          <a:prstGeom prst="rect">
            <a:avLst/>
          </a:prstGeom>
        </p:spPr>
      </p:pic>
      <p:pic>
        <p:nvPicPr>
          <p:cNvPr id="11" name="Picture 10"/>
          <p:cNvPicPr>
            <a:picLocks noChangeAspect="1"/>
          </p:cNvPicPr>
          <p:nvPr/>
        </p:nvPicPr>
        <p:blipFill rotWithShape="1">
          <a:blip r:embed="rId4"/>
          <a:srcRect t="1" b="5079"/>
          <a:stretch/>
        </p:blipFill>
        <p:spPr>
          <a:xfrm>
            <a:off x="6193368" y="3259665"/>
            <a:ext cx="5389032" cy="423335"/>
          </a:xfrm>
          <a:prstGeom prst="rect">
            <a:avLst/>
          </a:prstGeom>
        </p:spPr>
      </p:pic>
    </p:spTree>
    <p:extLst>
      <p:ext uri="{BB962C8B-B14F-4D97-AF65-F5344CB8AC3E}">
        <p14:creationId xmlns:p14="http://schemas.microsoft.com/office/powerpoint/2010/main" val="137997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functions</a:t>
            </a:r>
            <a:endParaRPr lang="en-US" dirty="0"/>
          </a:p>
        </p:txBody>
      </p:sp>
      <p:sp>
        <p:nvSpPr>
          <p:cNvPr id="3" name="Content Placeholder 2"/>
          <p:cNvSpPr>
            <a:spLocks noGrp="1"/>
          </p:cNvSpPr>
          <p:nvPr>
            <p:ph idx="1"/>
          </p:nvPr>
        </p:nvSpPr>
        <p:spPr/>
        <p:txBody>
          <a:bodyPr/>
          <a:lstStyle/>
          <a:p>
            <a:pPr marL="0" indent="0">
              <a:buNone/>
            </a:pPr>
            <a:r>
              <a:rPr lang="en-US" dirty="0"/>
              <a:t>We have mentioned the idea of </a:t>
            </a:r>
            <a:r>
              <a:rPr lang="en-US" i="1" dirty="0">
                <a:solidFill>
                  <a:schemeClr val="accent1"/>
                </a:solidFill>
                <a:latin typeface="Lato Heavy" panose="020F0502020204030203" pitchFamily="34" charset="0"/>
                <a:ea typeface="Lato Heavy" panose="020F0502020204030203" pitchFamily="34" charset="0"/>
                <a:cs typeface="Lato Heavy" panose="020F0502020204030203" pitchFamily="34" charset="0"/>
              </a:rPr>
              <a:t>truly random functions</a:t>
            </a:r>
            <a:r>
              <a:rPr lang="en-US" dirty="0">
                <a:solidFill>
                  <a:schemeClr val="accent1"/>
                </a:solidFill>
                <a:latin typeface="Lato Heavy" panose="020F0502020204030203" pitchFamily="34" charset="0"/>
                <a:ea typeface="Lato Heavy" panose="020F0502020204030203" pitchFamily="34" charset="0"/>
                <a:cs typeface="Lato Heavy" panose="020F0502020204030203" pitchFamily="34" charset="0"/>
              </a:rPr>
              <a:t> </a:t>
            </a:r>
            <a:r>
              <a:rPr lang="en-US" dirty="0"/>
              <a:t>multiple times in class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What is this thing? What is its distinctive feature? Why is it a good goal</a:t>
            </a:r>
            <a:r>
              <a:rPr lang="en-US" dirty="0" smtClean="0"/>
              <a:t>?</a:t>
            </a:r>
            <a:endParaRPr lang="en-US" dirty="0"/>
          </a:p>
        </p:txBody>
      </p:sp>
      <p:sp>
        <p:nvSpPr>
          <p:cNvPr id="4" name="Text Placeholder 4"/>
          <p:cNvSpPr txBox="1">
            <a:spLocks/>
          </p:cNvSpPr>
          <p:nvPr/>
        </p:nvSpPr>
        <p:spPr>
          <a:xfrm>
            <a:off x="609600" y="1755247"/>
            <a:ext cx="5386917" cy="639762"/>
          </a:xfrm>
          <a:prstGeom prst="rect">
            <a:avLst/>
          </a:prstGeom>
        </p:spPr>
        <p:txBody>
          <a:bodyPr vert="horz" lIns="91440" tIns="45720" rIns="91440" bIns="45720" rtlCol="0" anchor="b">
            <a:normAutofit/>
          </a:bodyPr>
          <a:lstStyle>
            <a:lvl1pPr marL="274320" indent="-274320" algn="l" defTabSz="457200" rtl="0" eaLnBrk="1" latinLnBrk="0" hangingPunct="1">
              <a:spcBef>
                <a:spcPts val="800"/>
              </a:spcBef>
              <a:buFont typeface="Arial"/>
              <a:buChar char="•"/>
              <a:defRPr sz="2400" b="0" i="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1pPr>
            <a:lvl2pPr marL="667512" indent="-274320" algn="l" defTabSz="457200" rtl="0" eaLnBrk="1" latinLnBrk="0" hangingPunct="1">
              <a:spcBef>
                <a:spcPts val="600"/>
              </a:spcBef>
              <a:buFont typeface="Arial"/>
              <a:buChar char="–"/>
              <a:defRPr sz="2000" b="0" i="0" kern="1200">
                <a:solidFill>
                  <a:schemeClr val="tx1"/>
                </a:solidFill>
                <a:latin typeface="+mn-lt"/>
                <a:ea typeface="Lato Regular" panose="020F0502020204030203" pitchFamily="34" charset="0"/>
                <a:cs typeface="Lato Regular" panose="020F0502020204030203" pitchFamily="34" charset="0"/>
              </a:defRPr>
            </a:lvl2pPr>
            <a:lvl3pPr marL="1143000" indent="-228600" algn="l" defTabSz="457200" rtl="0" eaLnBrk="1" latinLnBrk="0" hangingPunct="1">
              <a:spcBef>
                <a:spcPct val="20000"/>
              </a:spcBef>
              <a:buFont typeface="Arial"/>
              <a:buChar char="•"/>
              <a:defRPr sz="1800" b="0" i="0" kern="1200">
                <a:solidFill>
                  <a:schemeClr val="tx1"/>
                </a:solidFill>
                <a:latin typeface="+mn-lt"/>
                <a:ea typeface="Lato Regular" panose="020F0502020204030203" pitchFamily="34" charset="0"/>
                <a:cs typeface="Lato Regular" panose="020F0502020204030203" pitchFamily="34" charset="0"/>
              </a:defRPr>
            </a:lvl3pPr>
            <a:lvl4pPr marL="1600200" indent="-228600" algn="l" defTabSz="457200" rtl="0" eaLnBrk="1" latinLnBrk="0" hangingPunct="1">
              <a:spcBef>
                <a:spcPct val="20000"/>
              </a:spcBef>
              <a:buFont typeface="Arial"/>
              <a:buChar char="–"/>
              <a:defRPr sz="1600" b="0" i="0" kern="1200">
                <a:solidFill>
                  <a:schemeClr val="tx1"/>
                </a:solidFill>
                <a:latin typeface="+mn-lt"/>
                <a:ea typeface="Lato Regular" panose="020F0502020204030203" pitchFamily="34" charset="0"/>
                <a:cs typeface="Lato Regular" panose="020F0502020204030203" pitchFamily="34" charset="0"/>
              </a:defRPr>
            </a:lvl4pPr>
            <a:lvl5pPr marL="2057400" indent="-228600" algn="l" defTabSz="457200" rtl="0" eaLnBrk="1" latinLnBrk="0" hangingPunct="1">
              <a:spcBef>
                <a:spcPct val="20000"/>
              </a:spcBef>
              <a:buFont typeface="Arial"/>
              <a:buChar char="»"/>
              <a:defRPr sz="1600" b="0" i="0" kern="1200">
                <a:solidFill>
                  <a:schemeClr val="tx1"/>
                </a:solidFill>
                <a:latin typeface="+mn-lt"/>
                <a:ea typeface="Lato Regular" panose="020F0502020204030203" pitchFamily="34" charset="0"/>
                <a:cs typeface="Lato Regular"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latin typeface="+mj-lt"/>
              </a:rPr>
              <a:t>Definition of </a:t>
            </a:r>
            <a:r>
              <a:rPr lang="en-US" dirty="0" err="1" smtClean="0">
                <a:latin typeface="+mj-lt"/>
              </a:rPr>
              <a:t>pseudorandomness</a:t>
            </a:r>
            <a:endParaRPr lang="en-US" dirty="0">
              <a:latin typeface="+mj-lt"/>
            </a:endParaRPr>
          </a:p>
        </p:txBody>
      </p:sp>
      <p:grpSp>
        <p:nvGrpSpPr>
          <p:cNvPr id="5" name="Group 4"/>
          <p:cNvGrpSpPr/>
          <p:nvPr/>
        </p:nvGrpSpPr>
        <p:grpSpPr>
          <a:xfrm>
            <a:off x="791603" y="2587097"/>
            <a:ext cx="4277197" cy="2307946"/>
            <a:chOff x="6751401" y="4550054"/>
            <a:chExt cx="4277197" cy="2307946"/>
          </a:xfrm>
        </p:grpSpPr>
        <p:cxnSp>
          <p:nvCxnSpPr>
            <p:cNvPr id="6" name="Straight Connector 5"/>
            <p:cNvCxnSpPr/>
            <p:nvPr/>
          </p:nvCxnSpPr>
          <p:spPr>
            <a:xfrm>
              <a:off x="8890000" y="4550054"/>
              <a:ext cx="0" cy="2307946"/>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1" y="5029168"/>
              <a:ext cx="1473198" cy="1473198"/>
            </a:xfrm>
            <a:prstGeom prst="rect">
              <a:avLst/>
            </a:prstGeom>
          </p:spPr>
        </p:pic>
        <p:sp>
          <p:nvSpPr>
            <p:cNvPr id="8" name="Rectangle 7"/>
            <p:cNvSpPr/>
            <p:nvPr/>
          </p:nvSpPr>
          <p:spPr>
            <a:xfrm>
              <a:off x="6751401" y="5516788"/>
              <a:ext cx="848198"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a:t>
              </a:r>
              <a:endParaRPr lang="en-US" sz="2400" i="1" baseline="-25000" dirty="0">
                <a:latin typeface="Lato Black"/>
                <a:cs typeface="Lato Black"/>
              </a:endParaRPr>
            </a:p>
          </p:txBody>
        </p:sp>
        <p:sp>
          <p:nvSpPr>
            <p:cNvPr id="9" name="TextBox 8"/>
            <p:cNvSpPr txBox="1"/>
            <p:nvPr/>
          </p:nvSpPr>
          <p:spPr>
            <a:xfrm>
              <a:off x="7817532" y="4962884"/>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X</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9"/>
            <p:cNvSpPr/>
            <p:nvPr/>
          </p:nvSpPr>
          <p:spPr>
            <a:xfrm>
              <a:off x="10180400" y="5489586"/>
              <a:ext cx="848198" cy="497957"/>
            </a:xfrm>
            <a:prstGeom prst="rect">
              <a:avLst/>
            </a:prstGeom>
            <a:solidFill>
              <a:schemeClr val="tx2">
                <a:lumMod val="60000"/>
                <a:lumOff val="4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400" i="1" dirty="0">
                  <a:latin typeface="Lato Black" panose="020F0502020204030203" pitchFamily="34" charset="0"/>
                  <a:ea typeface="Lato Black" panose="020F0502020204030203" pitchFamily="34" charset="0"/>
                  <a:cs typeface="Lato Black" panose="020F0502020204030203" pitchFamily="34" charset="0"/>
                </a:rPr>
                <a:t>Π</a:t>
              </a:r>
              <a:endParaRPr lang="en-US" sz="2400" i="1" baseline="-25000" dirty="0">
                <a:latin typeface="Lato Black" panose="020F0502020204030203" pitchFamily="34" charset="0"/>
                <a:ea typeface="Lato Black" panose="020F0502020204030203" pitchFamily="34" charset="0"/>
                <a:cs typeface="Lato Black" panose="020F0502020204030203" pitchFamily="34" charset="0"/>
              </a:endParaRPr>
            </a:p>
          </p:txBody>
        </p:sp>
        <p:cxnSp>
          <p:nvCxnSpPr>
            <p:cNvPr id="11" name="Curved Connector 10"/>
            <p:cNvCxnSpPr>
              <a:endCxn id="8" idx="0"/>
            </p:cNvCxnSpPr>
            <p:nvPr/>
          </p:nvCxnSpPr>
          <p:spPr>
            <a:xfrm rot="10800000" flipV="1">
              <a:off x="7175501" y="5304920"/>
              <a:ext cx="1160699" cy="2118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2" name="Curved Connector 11"/>
            <p:cNvCxnSpPr>
              <a:stCxn id="8" idx="2"/>
            </p:cNvCxnSpPr>
            <p:nvPr/>
          </p:nvCxnSpPr>
          <p:spPr>
            <a:xfrm rot="16200000" flipH="1">
              <a:off x="7633720" y="5556525"/>
              <a:ext cx="244262" cy="1160702"/>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3" name="Curved Connector 12"/>
            <p:cNvCxnSpPr>
              <a:endCxn id="10" idx="0"/>
            </p:cNvCxnSpPr>
            <p:nvPr/>
          </p:nvCxnSpPr>
          <p:spPr>
            <a:xfrm>
              <a:off x="9443801" y="5304918"/>
              <a:ext cx="1160698" cy="1846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4" name="Curved Connector 13"/>
            <p:cNvCxnSpPr>
              <a:stCxn id="10" idx="2"/>
            </p:cNvCxnSpPr>
            <p:nvPr/>
          </p:nvCxnSpPr>
          <p:spPr>
            <a:xfrm rot="5400000">
              <a:off x="9927224" y="5562768"/>
              <a:ext cx="252500" cy="1102051"/>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9626599" y="4962884"/>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X</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6" name="TextBox 15"/>
            <p:cNvSpPr txBox="1"/>
            <p:nvPr/>
          </p:nvSpPr>
          <p:spPr>
            <a:xfrm>
              <a:off x="7813043" y="6263005"/>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Y</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7" name="TextBox 16"/>
            <p:cNvSpPr txBox="1"/>
            <p:nvPr/>
          </p:nvSpPr>
          <p:spPr>
            <a:xfrm>
              <a:off x="9626599" y="6263005"/>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Y</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18" name="Group 17"/>
          <p:cNvGrpSpPr/>
          <p:nvPr/>
        </p:nvGrpSpPr>
        <p:grpSpPr>
          <a:xfrm>
            <a:off x="7538563" y="2526967"/>
            <a:ext cx="2494338" cy="2428206"/>
            <a:chOff x="8125591" y="2429346"/>
            <a:chExt cx="2494338" cy="2428206"/>
          </a:xfrm>
        </p:grpSpPr>
        <p:sp>
          <p:nvSpPr>
            <p:cNvPr id="19" name="Rectangle 18"/>
            <p:cNvSpPr/>
            <p:nvPr/>
          </p:nvSpPr>
          <p:spPr>
            <a:xfrm>
              <a:off x="8358365" y="3433000"/>
              <a:ext cx="848198" cy="497957"/>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DES</a:t>
              </a:r>
              <a:endParaRPr lang="en-US" sz="2400" dirty="0">
                <a:latin typeface="Lato Black"/>
                <a:cs typeface="Lato Black"/>
              </a:endParaRPr>
            </a:p>
          </p:txBody>
        </p:sp>
        <p:cxnSp>
          <p:nvCxnSpPr>
            <p:cNvPr id="20" name="Straight Arrow Connector 19"/>
            <p:cNvCxnSpPr>
              <a:stCxn id="22" idx="2"/>
              <a:endCxn id="19" idx="0"/>
            </p:cNvCxnSpPr>
            <p:nvPr/>
          </p:nvCxnSpPr>
          <p:spPr>
            <a:xfrm flipH="1">
              <a:off x="8782464" y="2798678"/>
              <a:ext cx="3268" cy="634322"/>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9" idx="2"/>
            </p:cNvCxnSpPr>
            <p:nvPr/>
          </p:nvCxnSpPr>
          <p:spPr>
            <a:xfrm>
              <a:off x="8782464" y="3930957"/>
              <a:ext cx="0" cy="64008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8170689" y="2429346"/>
              <a:ext cx="1230085"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X</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3" name="TextBox 22"/>
            <p:cNvSpPr txBox="1"/>
            <p:nvPr/>
          </p:nvSpPr>
          <p:spPr>
            <a:xfrm>
              <a:off x="8125591" y="4488220"/>
              <a:ext cx="1292631"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Y</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24" name="Group 23"/>
            <p:cNvGrpSpPr/>
            <p:nvPr/>
          </p:nvGrpSpPr>
          <p:grpSpPr>
            <a:xfrm>
              <a:off x="8668164" y="2972279"/>
              <a:ext cx="1951765" cy="1363758"/>
              <a:chOff x="8141665" y="1645042"/>
              <a:chExt cx="1951765" cy="1363758"/>
            </a:xfrm>
          </p:grpSpPr>
          <p:sp>
            <p:nvSpPr>
              <p:cNvPr id="26" name="Oval 25"/>
              <p:cNvSpPr/>
              <p:nvPr/>
            </p:nvSpPr>
            <p:spPr>
              <a:xfrm>
                <a:off x="8141665" y="1645042"/>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8141665" y="2780200"/>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9206563" y="2170076"/>
                <a:ext cx="886867" cy="400110"/>
              </a:xfrm>
              <a:prstGeom prst="rect">
                <a:avLst/>
              </a:prstGeom>
              <a:noFill/>
            </p:spPr>
            <p:txBody>
              <a:bodyPr wrap="square" rtlCol="0">
                <a:spAutoFit/>
              </a:bodyPr>
              <a:lstStyle/>
              <a:p>
                <a:pPr algn="ctr"/>
                <a:r>
                  <a:rPr lang="en-US" sz="2000" i="1" dirty="0" smtClean="0">
                    <a:solidFill>
                      <a:schemeClr val="accent2">
                        <a:lumMod val="75000"/>
                      </a:schemeClr>
                    </a:solidFill>
                    <a:latin typeface="Lato Heavy" panose="020F0502020204030203" pitchFamily="34" charset="0"/>
                    <a:ea typeface="Lato Heavy" panose="020F0502020204030203" pitchFamily="34" charset="0"/>
                    <a:cs typeface="Lato Heavy" panose="020F0502020204030203" pitchFamily="34" charset="0"/>
                  </a:rPr>
                  <a:t>K</a:t>
                </a:r>
                <a:r>
                  <a:rPr lang="en-US" sz="2000" i="1" baseline="-25000" dirty="0" smtClean="0">
                    <a:solidFill>
                      <a:schemeClr val="accent2">
                        <a:lumMod val="75000"/>
                      </a:schemeClr>
                    </a:solidFill>
                    <a:latin typeface="Lato Heavy" panose="020F0502020204030203" pitchFamily="34" charset="0"/>
                    <a:ea typeface="Lato Heavy" panose="020F0502020204030203" pitchFamily="34" charset="0"/>
                    <a:cs typeface="Lato Heavy" panose="020F0502020204030203" pitchFamily="34" charset="0"/>
                  </a:rPr>
                  <a:t>MASK</a:t>
                </a:r>
                <a:endParaRPr lang="en-US" sz="2000" i="1" baseline="-25000" dirty="0">
                  <a:solidFill>
                    <a:schemeClr val="accent2">
                      <a:lumMod val="7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29" name="Elbow Connector 28"/>
              <p:cNvCxnSpPr>
                <a:stCxn id="28" idx="1"/>
                <a:endCxn id="26" idx="2"/>
              </p:cNvCxnSpPr>
              <p:nvPr/>
            </p:nvCxnSpPr>
            <p:spPr>
              <a:xfrm rot="10800000">
                <a:off x="8141665" y="1759343"/>
                <a:ext cx="1064898" cy="610789"/>
              </a:xfrm>
              <a:prstGeom prst="bentConnector3">
                <a:avLst>
                  <a:gd name="adj1" fmla="val 24609"/>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28" idx="1"/>
                <a:endCxn id="27" idx="2"/>
              </p:cNvCxnSpPr>
              <p:nvPr/>
            </p:nvCxnSpPr>
            <p:spPr>
              <a:xfrm rot="10800000" flipV="1">
                <a:off x="8141665" y="2370130"/>
                <a:ext cx="1064898" cy="524369"/>
              </a:xfrm>
              <a:prstGeom prst="bentConnector3">
                <a:avLst>
                  <a:gd name="adj1" fmla="val 24609"/>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 name="Rectangle 24"/>
            <p:cNvSpPr/>
            <p:nvPr/>
          </p:nvSpPr>
          <p:spPr>
            <a:xfrm>
              <a:off x="8358365" y="3433000"/>
              <a:ext cx="848198" cy="497957"/>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400" i="1" dirty="0">
                  <a:latin typeface="Lato Black" panose="020F0502020204030203" pitchFamily="34" charset="0"/>
                  <a:ea typeface="Lato Black" panose="020F0502020204030203" pitchFamily="34" charset="0"/>
                  <a:cs typeface="Lato Black" panose="020F0502020204030203" pitchFamily="34" charset="0"/>
                </a:rPr>
                <a:t>Π</a:t>
              </a:r>
              <a:endParaRPr lang="en-US" sz="2400" i="1" baseline="-25000" dirty="0">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31" name="Group 30"/>
          <p:cNvGrpSpPr/>
          <p:nvPr/>
        </p:nvGrpSpPr>
        <p:grpSpPr>
          <a:xfrm>
            <a:off x="5068800" y="3775608"/>
            <a:ext cx="1071947" cy="721416"/>
            <a:chOff x="5068800" y="3775608"/>
            <a:chExt cx="1071947" cy="721416"/>
          </a:xfrm>
        </p:grpSpPr>
        <p:sp>
          <p:nvSpPr>
            <p:cNvPr id="32" name="TextBox 31"/>
            <p:cNvSpPr txBox="1"/>
            <p:nvPr/>
          </p:nvSpPr>
          <p:spPr>
            <a:xfrm>
              <a:off x="5269996" y="4096914"/>
              <a:ext cx="870751" cy="400110"/>
            </a:xfrm>
            <a:prstGeom prst="rect">
              <a:avLst/>
            </a:prstGeom>
            <a:noFill/>
          </p:spPr>
          <p:txBody>
            <a:bodyPr wrap="none" rtlCol="0">
              <a:spAutoFit/>
            </a:bodyPr>
            <a:lstStyle/>
            <a:p>
              <a:r>
                <a:rPr lang="en-US" sz="2000" dirty="0" smtClean="0">
                  <a:solidFill>
                    <a:schemeClr val="accent1"/>
                  </a:solidFill>
                </a:rPr>
                <a:t>secret</a:t>
              </a:r>
              <a:endParaRPr lang="en-US" sz="2000" dirty="0">
                <a:solidFill>
                  <a:schemeClr val="accent1"/>
                </a:solidFill>
              </a:endParaRPr>
            </a:p>
          </p:txBody>
        </p:sp>
        <p:cxnSp>
          <p:nvCxnSpPr>
            <p:cNvPr id="33" name="Curved Connector 32"/>
            <p:cNvCxnSpPr>
              <a:stCxn id="32" idx="0"/>
              <a:endCxn id="10" idx="3"/>
            </p:cNvCxnSpPr>
            <p:nvPr/>
          </p:nvCxnSpPr>
          <p:spPr>
            <a:xfrm rot="16200000" flipV="1">
              <a:off x="5226433" y="3617975"/>
              <a:ext cx="321306" cy="636572"/>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6725548" y="3779601"/>
            <a:ext cx="1045788" cy="717423"/>
            <a:chOff x="6725548" y="3779601"/>
            <a:chExt cx="1045788" cy="717423"/>
          </a:xfrm>
        </p:grpSpPr>
        <p:sp>
          <p:nvSpPr>
            <p:cNvPr id="35" name="TextBox 34"/>
            <p:cNvSpPr txBox="1"/>
            <p:nvPr/>
          </p:nvSpPr>
          <p:spPr>
            <a:xfrm>
              <a:off x="6725548" y="4096914"/>
              <a:ext cx="859531" cy="400110"/>
            </a:xfrm>
            <a:prstGeom prst="rect">
              <a:avLst/>
            </a:prstGeom>
            <a:noFill/>
          </p:spPr>
          <p:txBody>
            <a:bodyPr wrap="none" rtlCol="0">
              <a:spAutoFit/>
            </a:bodyPr>
            <a:lstStyle/>
            <a:p>
              <a:r>
                <a:rPr lang="en-US" sz="2000" dirty="0" smtClean="0">
                  <a:solidFill>
                    <a:schemeClr val="accent2"/>
                  </a:solidFill>
                </a:rPr>
                <a:t>public</a:t>
              </a:r>
              <a:endParaRPr lang="en-US" sz="2000" dirty="0">
                <a:solidFill>
                  <a:schemeClr val="accent2"/>
                </a:solidFill>
              </a:endParaRPr>
            </a:p>
          </p:txBody>
        </p:sp>
        <p:cxnSp>
          <p:nvCxnSpPr>
            <p:cNvPr id="36" name="Curved Connector 35"/>
            <p:cNvCxnSpPr>
              <a:stCxn id="35" idx="0"/>
              <a:endCxn id="25" idx="1"/>
            </p:cNvCxnSpPr>
            <p:nvPr/>
          </p:nvCxnSpPr>
          <p:spPr>
            <a:xfrm rot="5400000" flipH="1" flipV="1">
              <a:off x="7304668" y="3630246"/>
              <a:ext cx="317314" cy="616023"/>
            </a:xfrm>
            <a:prstGeom prst="curvedConnector2">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
        <p:nvSpPr>
          <p:cNvPr id="37" name="Text Placeholder 6"/>
          <p:cNvSpPr txBox="1">
            <a:spLocks/>
          </p:cNvSpPr>
          <p:nvPr/>
        </p:nvSpPr>
        <p:spPr>
          <a:xfrm>
            <a:off x="6193368" y="1755247"/>
            <a:ext cx="5389033" cy="639762"/>
          </a:xfrm>
          <a:prstGeom prst="rect">
            <a:avLst/>
          </a:prstGeom>
        </p:spPr>
        <p:txBody>
          <a:bodyPr anchor="b"/>
          <a:lst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latin typeface="+mj-lt"/>
              </a:rPr>
              <a:t>Even-Mansour construction</a:t>
            </a:r>
            <a:endParaRPr lang="en-US" dirty="0">
              <a:latin typeface="+mj-lt"/>
            </a:endParaRPr>
          </a:p>
        </p:txBody>
      </p:sp>
    </p:spTree>
    <p:extLst>
      <p:ext uri="{BB962C8B-B14F-4D97-AF65-F5344CB8AC3E}">
        <p14:creationId xmlns:p14="http://schemas.microsoft.com/office/powerpoint/2010/main" val="327973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p:txBody>
          <a:bodyPr/>
          <a:lstStyle/>
          <a:p>
            <a:r>
              <a:rPr lang="en-US" dirty="0" smtClean="0"/>
              <a:t>Distinctive feature of truly random functions</a:t>
            </a:r>
            <a:endParaRPr lang="en-US" dirty="0"/>
          </a:p>
        </p:txBody>
      </p:sp>
      <p:sp>
        <p:nvSpPr>
          <p:cNvPr id="39" name="Content Placeholder 38"/>
          <p:cNvSpPr>
            <a:spLocks noGrp="1"/>
          </p:cNvSpPr>
          <p:nvPr>
            <p:ph idx="1"/>
          </p:nvPr>
        </p:nvSpPr>
        <p:spPr/>
        <p:txBody>
          <a:bodyPr>
            <a:normAutofit/>
          </a:bodyPr>
          <a:lstStyle/>
          <a:p>
            <a:pPr marL="0" indent="0">
              <a:buNone/>
            </a:pPr>
            <a:r>
              <a:rPr lang="en-US" sz="2800" dirty="0"/>
              <a:t>Jon Katz and Yehuda Lindell</a:t>
            </a:r>
            <a:r>
              <a:rPr lang="en-US" sz="2800" i="1" dirty="0"/>
              <a:t>, Introduction to Modern </a:t>
            </a:r>
            <a:r>
              <a:rPr lang="en-US" sz="2800" i="1" dirty="0" smtClean="0"/>
              <a:t>Cryptography</a:t>
            </a:r>
            <a:r>
              <a:rPr lang="en-US" sz="2800" dirty="0" smtClean="0"/>
              <a:t>:</a:t>
            </a:r>
            <a:endParaRPr lang="en-US" sz="2800" i="1" dirty="0"/>
          </a:p>
          <a:p>
            <a:pPr marL="0" indent="0">
              <a:buNone/>
            </a:pPr>
            <a:endParaRPr lang="en-US" sz="2800" i="1" dirty="0" smtClean="0"/>
          </a:p>
          <a:p>
            <a:pPr marL="0" indent="0">
              <a:buNone/>
            </a:pPr>
            <a:r>
              <a:rPr lang="en-US" sz="2800" i="1" dirty="0" smtClean="0"/>
              <a:t>If </a:t>
            </a:r>
            <a:r>
              <a:rPr lang="en-US" sz="2800" i="1" dirty="0"/>
              <a:t>an adversary </a:t>
            </a:r>
            <a:r>
              <a:rPr lang="en-US" sz="2800" i="1" dirty="0">
                <a:latin typeface="+mj-lt"/>
              </a:rPr>
              <a:t>A</a:t>
            </a:r>
            <a:r>
              <a:rPr lang="en-US" sz="2800" i="1" dirty="0"/>
              <a:t> has not </a:t>
            </a:r>
            <a:r>
              <a:rPr lang="en-US" sz="2800" i="1" dirty="0">
                <a:solidFill>
                  <a:schemeClr val="accent2"/>
                </a:solidFill>
                <a:latin typeface="+mj-lt"/>
              </a:rPr>
              <a:t>explicitly</a:t>
            </a:r>
            <a:r>
              <a:rPr lang="en-US" sz="2800" i="1" dirty="0">
                <a:solidFill>
                  <a:schemeClr val="accent2"/>
                </a:solidFill>
              </a:rPr>
              <a:t> </a:t>
            </a:r>
            <a:r>
              <a:rPr lang="en-US" sz="2800" i="1" dirty="0"/>
              <a:t>queried the oracle on some point </a:t>
            </a:r>
            <a:r>
              <a:rPr lang="en-US" sz="2800" i="1" dirty="0" smtClean="0">
                <a:latin typeface="+mj-lt"/>
              </a:rPr>
              <a:t>x</a:t>
            </a:r>
            <a:r>
              <a:rPr lang="en-US" sz="2800" i="1" dirty="0" smtClean="0"/>
              <a:t>,</a:t>
            </a:r>
          </a:p>
          <a:p>
            <a:pPr marL="0" indent="0">
              <a:buNone/>
            </a:pPr>
            <a:r>
              <a:rPr lang="en-US" sz="2800" i="1" dirty="0" smtClean="0"/>
              <a:t>then </a:t>
            </a:r>
            <a:r>
              <a:rPr lang="en-US" sz="2800" i="1" dirty="0"/>
              <a:t>the value of </a:t>
            </a:r>
            <a:r>
              <a:rPr lang="en-US" sz="2800" i="1" dirty="0">
                <a:latin typeface="+mj-lt"/>
              </a:rPr>
              <a:t>R</a:t>
            </a:r>
            <a:r>
              <a:rPr lang="en-US" sz="2800" dirty="0"/>
              <a:t>(</a:t>
            </a:r>
            <a:r>
              <a:rPr lang="en-US" sz="2800" i="1" dirty="0">
                <a:latin typeface="+mj-lt"/>
              </a:rPr>
              <a:t>x</a:t>
            </a:r>
            <a:r>
              <a:rPr lang="en-US" sz="2800" dirty="0"/>
              <a:t>)</a:t>
            </a:r>
            <a:r>
              <a:rPr lang="en-US" sz="2800" i="1" dirty="0"/>
              <a:t> is </a:t>
            </a:r>
            <a:r>
              <a:rPr lang="en-US" sz="2800" i="1" dirty="0">
                <a:solidFill>
                  <a:schemeClr val="accent3">
                    <a:lumMod val="75000"/>
                  </a:schemeClr>
                </a:solidFill>
                <a:latin typeface="+mj-lt"/>
              </a:rPr>
              <a:t>completely </a:t>
            </a:r>
            <a:r>
              <a:rPr lang="en-US" sz="2800" i="1" dirty="0" smtClean="0">
                <a:solidFill>
                  <a:schemeClr val="accent3">
                    <a:lumMod val="75000"/>
                  </a:schemeClr>
                </a:solidFill>
                <a:latin typeface="+mj-lt"/>
              </a:rPr>
              <a:t>random</a:t>
            </a:r>
          </a:p>
          <a:p>
            <a:pPr marL="0" indent="0">
              <a:buNone/>
            </a:pPr>
            <a:r>
              <a:rPr lang="en-US" sz="2800" i="1" dirty="0" smtClean="0"/>
              <a:t>…</a:t>
            </a:r>
            <a:r>
              <a:rPr lang="en-US" sz="2800" i="1" dirty="0" smtClean="0">
                <a:solidFill>
                  <a:schemeClr val="accent1"/>
                </a:solidFill>
                <a:latin typeface="+mj-lt"/>
              </a:rPr>
              <a:t>at least </a:t>
            </a:r>
            <a:r>
              <a:rPr lang="en-US" sz="2800" i="1" dirty="0" smtClean="0"/>
              <a:t>as far as </a:t>
            </a:r>
            <a:r>
              <a:rPr lang="en-US" sz="2800" i="1" dirty="0" smtClean="0">
                <a:latin typeface="+mj-lt"/>
              </a:rPr>
              <a:t>A</a:t>
            </a:r>
            <a:r>
              <a:rPr lang="en-US" sz="2800" i="1" dirty="0" smtClean="0"/>
              <a:t> is concerned</a:t>
            </a:r>
          </a:p>
          <a:p>
            <a:pPr marL="0" indent="0">
              <a:buNone/>
            </a:pPr>
            <a:endParaRPr lang="en-US" sz="2800" i="1" dirty="0" smtClean="0"/>
          </a:p>
          <a:p>
            <a:pPr marL="0" indent="0">
              <a:buNone/>
            </a:pPr>
            <a:r>
              <a:rPr lang="en-US" sz="2800" dirty="0" smtClean="0"/>
              <a:t>Cryptography requires problems that are hard for Eve / Mallory</a:t>
            </a:r>
            <a:br>
              <a:rPr lang="en-US" sz="2800" dirty="0" smtClean="0"/>
            </a:br>
            <a:r>
              <a:rPr lang="en-US" sz="2800" dirty="0" smtClean="0"/>
              <a:t>to solve, and this is as “unsolvable” as problems get</a:t>
            </a:r>
            <a:endParaRPr lang="en-US" sz="2800" dirty="0"/>
          </a:p>
        </p:txBody>
      </p:sp>
    </p:spTree>
    <p:extLst>
      <p:ext uri="{BB962C8B-B14F-4D97-AF65-F5344CB8AC3E}">
        <p14:creationId xmlns:p14="http://schemas.microsoft.com/office/powerpoint/2010/main" val="131713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Minicrypt</a:t>
            </a:r>
            <a:r>
              <a:rPr lang="en-US" dirty="0" smtClean="0"/>
              <a:t>: a story of random functions</a:t>
            </a:r>
            <a:endParaRPr lang="en-US" dirty="0"/>
          </a:p>
        </p:txBody>
      </p:sp>
      <p:sp>
        <p:nvSpPr>
          <p:cNvPr id="3" name="Content Placeholder 2"/>
          <p:cNvSpPr>
            <a:spLocks noGrp="1"/>
          </p:cNvSpPr>
          <p:nvPr>
            <p:ph idx="1"/>
          </p:nvPr>
        </p:nvSpPr>
        <p:spPr/>
        <p:txBody>
          <a:bodyPr/>
          <a:lstStyle/>
          <a:p>
            <a:pPr marL="0" indent="0">
              <a:buNone/>
            </a:pPr>
            <a:r>
              <a:rPr lang="en-US" dirty="0" smtClean="0"/>
              <a:t>Consider random functions </a:t>
            </a:r>
            <a:r>
              <a:rPr lang="en-US" i="1" dirty="0" smtClean="0">
                <a:latin typeface="+mj-lt"/>
              </a:rPr>
              <a:t>R</a:t>
            </a:r>
            <a:r>
              <a:rPr lang="en-US" dirty="0" smtClean="0"/>
              <a:t>: {0,1}</a:t>
            </a:r>
            <a:r>
              <a:rPr lang="en-US" i="1" baseline="34000" dirty="0" smtClean="0">
                <a:latin typeface="Lato Black" panose="020F0502020204030203" pitchFamily="34" charset="0"/>
                <a:ea typeface="Lato Black" panose="020F0502020204030203" pitchFamily="34" charset="0"/>
                <a:cs typeface="Lato Black" panose="020F0502020204030203" pitchFamily="34" charset="0"/>
              </a:rPr>
              <a:t>in</a:t>
            </a:r>
            <a:r>
              <a:rPr lang="en-US" dirty="0" smtClean="0"/>
              <a:t> </a:t>
            </a:r>
            <a:r>
              <a:rPr lang="" dirty="0">
                <a:solidFill>
                  <a:prstClr val="black"/>
                </a:solidFill>
              </a:rPr>
              <a:t>→</a:t>
            </a:r>
            <a:r>
              <a:rPr lang="en-US" dirty="0" smtClean="0"/>
              <a:t> </a:t>
            </a:r>
            <a:r>
              <a:rPr lang="en-US" dirty="0"/>
              <a:t>{</a:t>
            </a:r>
            <a:r>
              <a:rPr lang="en-US" dirty="0" smtClean="0"/>
              <a:t>0,1}</a:t>
            </a:r>
            <a:r>
              <a:rPr lang="en-US" i="1" baseline="34000" dirty="0" smtClean="0">
                <a:latin typeface="Lato Black" panose="020F0502020204030203" pitchFamily="34" charset="0"/>
                <a:ea typeface="Lato Black" panose="020F0502020204030203" pitchFamily="34" charset="0"/>
                <a:cs typeface="Lato Black" panose="020F0502020204030203" pitchFamily="34" charset="0"/>
              </a:rPr>
              <a:t>out</a:t>
            </a:r>
            <a:r>
              <a:rPr lang="en-US" dirty="0" smtClean="0"/>
              <a:t> of various input + output lengths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14451043"/>
              </p:ext>
            </p:extLst>
          </p:nvPr>
        </p:nvGraphicFramePr>
        <p:xfrm>
          <a:off x="609600" y="1820333"/>
          <a:ext cx="10972800" cy="1341120"/>
        </p:xfrm>
        <a:graphic>
          <a:graphicData uri="http://schemas.openxmlformats.org/drawingml/2006/table">
            <a:tbl>
              <a:tblPr firstRow="1" bandRow="1">
                <a:tableStyleId>{7E9639D4-E3E2-4D34-9284-5A2195B3D0D7}</a:tableStyleId>
              </a:tblPr>
              <a:tblGrid>
                <a:gridCol w="2997200"/>
                <a:gridCol w="1993900"/>
                <a:gridCol w="1993900"/>
                <a:gridCol w="1993900"/>
                <a:gridCol w="1993900"/>
              </a:tblGrid>
              <a:tr h="370840">
                <a:tc>
                  <a:txBody>
                    <a:bodyPr/>
                    <a:lstStyle/>
                    <a:p>
                      <a:r>
                        <a:rPr lang="en-US" sz="2800" dirty="0" smtClean="0">
                          <a:latin typeface="+mj-lt"/>
                        </a:rPr>
                        <a:t>Case:</a:t>
                      </a:r>
                      <a:endParaRPr lang="en-US" sz="2800" b="0" dirty="0">
                        <a:latin typeface="+mj-lt"/>
                      </a:endParaRPr>
                    </a:p>
                  </a:txBody>
                  <a:tcPr>
                    <a:solidFill>
                      <a:schemeClr val="tx1">
                        <a:lumMod val="65000"/>
                        <a:lumOff val="35000"/>
                      </a:schemeClr>
                    </a:solidFill>
                  </a:tcPr>
                </a:tc>
                <a:tc>
                  <a:txBody>
                    <a:bodyPr/>
                    <a:lstStyle/>
                    <a:p>
                      <a:r>
                        <a:rPr lang="en-US" sz="2800" baseline="0" dirty="0" smtClean="0">
                          <a:latin typeface="+mj-lt"/>
                        </a:rPr>
                        <a:t>in</a:t>
                      </a:r>
                      <a:r>
                        <a:rPr lang="en-US" sz="2800" dirty="0" smtClean="0">
                          <a:latin typeface="+mj-lt"/>
                        </a:rPr>
                        <a:t> &lt; </a:t>
                      </a:r>
                      <a:r>
                        <a:rPr lang="en-US" sz="2800" baseline="0" dirty="0" smtClean="0">
                          <a:latin typeface="+mj-lt"/>
                        </a:rPr>
                        <a:t>out</a:t>
                      </a:r>
                      <a:endParaRPr lang="en-US" sz="2800" b="0" baseline="0" dirty="0">
                        <a:latin typeface="+mj-lt"/>
                      </a:endParaRPr>
                    </a:p>
                  </a:txBody>
                  <a:tcPr>
                    <a:solidFill>
                      <a:schemeClr val="tx1">
                        <a:lumMod val="65000"/>
                        <a:lumOff val="3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aseline="0" dirty="0" smtClean="0">
                          <a:latin typeface="+mj-lt"/>
                        </a:rPr>
                        <a:t>in</a:t>
                      </a:r>
                      <a:r>
                        <a:rPr lang="en-US" sz="2800" dirty="0" smtClean="0">
                          <a:latin typeface="+mj-lt"/>
                        </a:rPr>
                        <a:t> = </a:t>
                      </a:r>
                      <a:r>
                        <a:rPr lang="en-US" sz="2800" baseline="0" dirty="0" smtClean="0">
                          <a:latin typeface="+mj-lt"/>
                        </a:rPr>
                        <a:t>out</a:t>
                      </a:r>
                      <a:endParaRPr lang="en-US" sz="2800" b="0" baseline="0" dirty="0" smtClean="0">
                        <a:latin typeface="+mj-lt"/>
                      </a:endParaRPr>
                    </a:p>
                  </a:txBody>
                  <a:tcPr>
                    <a:solidFill>
                      <a:schemeClr val="tx1">
                        <a:lumMod val="65000"/>
                        <a:lumOff val="3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aseline="0" dirty="0" smtClean="0">
                          <a:latin typeface="+mj-lt"/>
                        </a:rPr>
                        <a:t>in</a:t>
                      </a:r>
                      <a:r>
                        <a:rPr lang="en-US" sz="2800" dirty="0" smtClean="0">
                          <a:latin typeface="+mj-lt"/>
                        </a:rPr>
                        <a:t> &gt; </a:t>
                      </a:r>
                      <a:r>
                        <a:rPr lang="en-US" sz="2800" baseline="0" dirty="0" smtClean="0">
                          <a:latin typeface="+mj-lt"/>
                        </a:rPr>
                        <a:t>out</a:t>
                      </a:r>
                      <a:endParaRPr lang="en-US" sz="2800" b="0" baseline="0" dirty="0" smtClean="0">
                        <a:latin typeface="+mj-lt"/>
                      </a:endParaRPr>
                    </a:p>
                  </a:txBody>
                  <a:tcPr>
                    <a:solidFill>
                      <a:schemeClr val="tx1">
                        <a:lumMod val="65000"/>
                        <a:lumOff val="3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aseline="0" dirty="0" smtClean="0">
                          <a:latin typeface="+mj-lt"/>
                        </a:rPr>
                        <a:t>in</a:t>
                      </a:r>
                      <a:r>
                        <a:rPr lang="en-US" sz="2800" dirty="0" smtClean="0">
                          <a:latin typeface="+mj-lt"/>
                        </a:rPr>
                        <a:t> = ∞</a:t>
                      </a:r>
                      <a:endParaRPr lang="en-US" sz="2800" b="0" baseline="0" dirty="0" smtClean="0">
                        <a:latin typeface="+mj-lt"/>
                        <a:ea typeface="Lato Black" panose="020F0502020204030203" pitchFamily="34" charset="0"/>
                        <a:cs typeface="Lato Black" panose="020F0502020204030203" pitchFamily="34" charset="0"/>
                      </a:endParaRPr>
                    </a:p>
                  </a:txBody>
                  <a:tcPr>
                    <a:solidFill>
                      <a:schemeClr val="tx1">
                        <a:lumMod val="65000"/>
                        <a:lumOff val="35000"/>
                      </a:schemeClr>
                    </a:solidFill>
                  </a:tcPr>
                </a:tc>
              </a:tr>
              <a:tr h="370840">
                <a:tc>
                  <a:txBody>
                    <a:bodyPr/>
                    <a:lstStyle/>
                    <a:p>
                      <a:r>
                        <a:rPr lang="en-US" sz="2400" dirty="0" smtClean="0"/>
                        <a:t>Family of </a:t>
                      </a:r>
                      <a:r>
                        <a:rPr kumimoji="0" lang="en-US" sz="2400" b="0" i="1" u="none" strike="noStrike" kern="1200" cap="none" spc="0" normalizeH="0" baseline="0" noProof="0" dirty="0" smtClean="0">
                          <a:ln>
                            <a:noFill/>
                          </a:ln>
                          <a:solidFill>
                            <a:prstClr val="black"/>
                          </a:solidFill>
                          <a:effectLst/>
                          <a:uLnTx/>
                          <a:uFillTx/>
                          <a:latin typeface="Lato Heavy"/>
                          <a:ea typeface="Lato Semibold" panose="020F0502020204030203" pitchFamily="34" charset="0"/>
                          <a:cs typeface="Lato Semibold" panose="020F0502020204030203" pitchFamily="34" charset="0"/>
                        </a:rPr>
                        <a:t>R</a:t>
                      </a:r>
                      <a:r>
                        <a:rPr lang="en-US" sz="2400" dirty="0" smtClean="0"/>
                        <a:t>s indexed by a </a:t>
                      </a:r>
                      <a:r>
                        <a:rPr lang="en-US" sz="2400" i="1" dirty="0" smtClean="0">
                          <a:solidFill>
                            <a:schemeClr val="accent2"/>
                          </a:solidFill>
                        </a:rPr>
                        <a:t>private</a:t>
                      </a:r>
                      <a:r>
                        <a:rPr lang="en-US" sz="2400" dirty="0" smtClean="0">
                          <a:solidFill>
                            <a:schemeClr val="accent2"/>
                          </a:solidFill>
                        </a:rPr>
                        <a:t> </a:t>
                      </a:r>
                      <a:r>
                        <a:rPr lang="en-US" sz="2400" dirty="0" smtClean="0"/>
                        <a:t>key:</a:t>
                      </a:r>
                      <a:endParaRPr lang="en-US" sz="2400" dirty="0"/>
                    </a:p>
                  </a:txBody>
                  <a:tcPr/>
                </a:tc>
                <a:tc>
                  <a:txBody>
                    <a:bodyPr/>
                    <a:lstStyle/>
                    <a:p>
                      <a:endParaRPr lang="en-US" sz="2400" dirty="0"/>
                    </a:p>
                  </a:txBody>
                  <a:tcPr/>
                </a:tc>
                <a:tc>
                  <a:txBody>
                    <a:bodyPr/>
                    <a:lstStyle/>
                    <a:p>
                      <a:r>
                        <a:rPr lang="en-US" sz="2400" dirty="0" smtClean="0"/>
                        <a:t>Block</a:t>
                      </a:r>
                      <a:br>
                        <a:rPr lang="en-US" sz="2400" dirty="0" smtClean="0"/>
                      </a:br>
                      <a:r>
                        <a:rPr lang="en-US" sz="2400" dirty="0" smtClean="0"/>
                        <a:t>cipher</a:t>
                      </a:r>
                      <a:endParaRPr lang="en-US" sz="2400" dirty="0"/>
                    </a:p>
                  </a:txBody>
                  <a:tcPr/>
                </a:tc>
                <a:tc>
                  <a:txBody>
                    <a:bodyPr/>
                    <a:lstStyle/>
                    <a:p>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10942643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Minicrypt</a:t>
            </a:r>
            <a:r>
              <a:rPr lang="en-US" dirty="0" smtClean="0"/>
              <a:t>: a story of random functions</a:t>
            </a:r>
            <a:endParaRPr lang="en-US" dirty="0"/>
          </a:p>
        </p:txBody>
      </p:sp>
      <p:sp>
        <p:nvSpPr>
          <p:cNvPr id="3" name="Content Placeholder 2"/>
          <p:cNvSpPr>
            <a:spLocks noGrp="1"/>
          </p:cNvSpPr>
          <p:nvPr>
            <p:ph idx="1"/>
          </p:nvPr>
        </p:nvSpPr>
        <p:spPr/>
        <p:txBody>
          <a:bodyPr/>
          <a:lstStyle/>
          <a:p>
            <a:pPr marL="0" indent="0">
              <a:buNone/>
            </a:pPr>
            <a:r>
              <a:rPr lang="en-US" dirty="0" smtClean="0"/>
              <a:t>Consider random functions </a:t>
            </a:r>
            <a:r>
              <a:rPr lang="en-US" i="1" dirty="0" smtClean="0">
                <a:latin typeface="+mj-lt"/>
              </a:rPr>
              <a:t>R</a:t>
            </a:r>
            <a:r>
              <a:rPr lang="en-US" dirty="0" smtClean="0"/>
              <a:t>: {0,1}</a:t>
            </a:r>
            <a:r>
              <a:rPr lang="en-US" i="1" baseline="34000" dirty="0" smtClean="0">
                <a:latin typeface="Lato Black" panose="020F0502020204030203" pitchFamily="34" charset="0"/>
                <a:ea typeface="Lato Black" panose="020F0502020204030203" pitchFamily="34" charset="0"/>
                <a:cs typeface="Lato Black" panose="020F0502020204030203" pitchFamily="34" charset="0"/>
              </a:rPr>
              <a:t>in</a:t>
            </a:r>
            <a:r>
              <a:rPr lang="en-US" dirty="0" smtClean="0"/>
              <a:t> </a:t>
            </a:r>
            <a:r>
              <a:rPr lang="" dirty="0">
                <a:solidFill>
                  <a:prstClr val="black"/>
                </a:solidFill>
              </a:rPr>
              <a:t>→</a:t>
            </a:r>
            <a:r>
              <a:rPr lang="en-US" dirty="0" smtClean="0"/>
              <a:t> </a:t>
            </a:r>
            <a:r>
              <a:rPr lang="en-US" dirty="0"/>
              <a:t>{</a:t>
            </a:r>
            <a:r>
              <a:rPr lang="en-US" dirty="0" smtClean="0"/>
              <a:t>0,1}</a:t>
            </a:r>
            <a:r>
              <a:rPr lang="en-US" i="1" baseline="34000" dirty="0" smtClean="0">
                <a:latin typeface="Lato Black" panose="020F0502020204030203" pitchFamily="34" charset="0"/>
                <a:ea typeface="Lato Black" panose="020F0502020204030203" pitchFamily="34" charset="0"/>
                <a:cs typeface="Lato Black" panose="020F0502020204030203" pitchFamily="34" charset="0"/>
              </a:rPr>
              <a:t>out</a:t>
            </a:r>
            <a:r>
              <a:rPr lang="en-US" dirty="0" smtClean="0"/>
              <a:t> of various input + output lengths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22274568"/>
              </p:ext>
            </p:extLst>
          </p:nvPr>
        </p:nvGraphicFramePr>
        <p:xfrm>
          <a:off x="609600" y="1820333"/>
          <a:ext cx="10972800" cy="2164080"/>
        </p:xfrm>
        <a:graphic>
          <a:graphicData uri="http://schemas.openxmlformats.org/drawingml/2006/table">
            <a:tbl>
              <a:tblPr firstRow="1" bandRow="1">
                <a:tableStyleId>{7E9639D4-E3E2-4D34-9284-5A2195B3D0D7}</a:tableStyleId>
              </a:tblPr>
              <a:tblGrid>
                <a:gridCol w="2997200"/>
                <a:gridCol w="1993900"/>
                <a:gridCol w="1993900"/>
                <a:gridCol w="1993900"/>
                <a:gridCol w="1993900"/>
              </a:tblGrid>
              <a:tr h="370840">
                <a:tc>
                  <a:txBody>
                    <a:bodyPr/>
                    <a:lstStyle/>
                    <a:p>
                      <a:r>
                        <a:rPr lang="en-US" sz="2800" dirty="0" smtClean="0">
                          <a:latin typeface="+mj-lt"/>
                        </a:rPr>
                        <a:t>Case:</a:t>
                      </a:r>
                      <a:endParaRPr lang="en-US" sz="2800" b="0" dirty="0">
                        <a:latin typeface="+mj-lt"/>
                      </a:endParaRPr>
                    </a:p>
                  </a:txBody>
                  <a:tcPr>
                    <a:solidFill>
                      <a:schemeClr val="tx1">
                        <a:lumMod val="65000"/>
                        <a:lumOff val="35000"/>
                      </a:schemeClr>
                    </a:solidFill>
                  </a:tcPr>
                </a:tc>
                <a:tc>
                  <a:txBody>
                    <a:bodyPr/>
                    <a:lstStyle/>
                    <a:p>
                      <a:r>
                        <a:rPr lang="en-US" sz="2800" baseline="0" dirty="0" smtClean="0">
                          <a:latin typeface="+mj-lt"/>
                        </a:rPr>
                        <a:t>in</a:t>
                      </a:r>
                      <a:r>
                        <a:rPr lang="en-US" sz="2800" dirty="0" smtClean="0">
                          <a:latin typeface="+mj-lt"/>
                        </a:rPr>
                        <a:t> &lt; </a:t>
                      </a:r>
                      <a:r>
                        <a:rPr lang="en-US" sz="2800" baseline="0" dirty="0" smtClean="0">
                          <a:latin typeface="+mj-lt"/>
                        </a:rPr>
                        <a:t>out</a:t>
                      </a:r>
                      <a:endParaRPr lang="en-US" sz="2800" b="0" baseline="0" dirty="0">
                        <a:latin typeface="+mj-lt"/>
                      </a:endParaRPr>
                    </a:p>
                  </a:txBody>
                  <a:tcPr>
                    <a:solidFill>
                      <a:schemeClr val="tx1">
                        <a:lumMod val="65000"/>
                        <a:lumOff val="3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aseline="0" dirty="0" smtClean="0">
                          <a:latin typeface="+mj-lt"/>
                        </a:rPr>
                        <a:t>in</a:t>
                      </a:r>
                      <a:r>
                        <a:rPr lang="en-US" sz="2800" dirty="0" smtClean="0">
                          <a:latin typeface="+mj-lt"/>
                        </a:rPr>
                        <a:t> = </a:t>
                      </a:r>
                      <a:r>
                        <a:rPr lang="en-US" sz="2800" baseline="0" dirty="0" smtClean="0">
                          <a:latin typeface="+mj-lt"/>
                        </a:rPr>
                        <a:t>out</a:t>
                      </a:r>
                      <a:endParaRPr lang="en-US" sz="2800" b="0" baseline="0" dirty="0" smtClean="0">
                        <a:latin typeface="+mj-lt"/>
                      </a:endParaRPr>
                    </a:p>
                  </a:txBody>
                  <a:tcPr>
                    <a:solidFill>
                      <a:schemeClr val="tx1">
                        <a:lumMod val="65000"/>
                        <a:lumOff val="3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aseline="0" dirty="0" smtClean="0">
                          <a:latin typeface="+mj-lt"/>
                        </a:rPr>
                        <a:t>in</a:t>
                      </a:r>
                      <a:r>
                        <a:rPr lang="en-US" sz="2800" dirty="0" smtClean="0">
                          <a:latin typeface="+mj-lt"/>
                        </a:rPr>
                        <a:t> &gt; </a:t>
                      </a:r>
                      <a:r>
                        <a:rPr lang="en-US" sz="2800" baseline="0" dirty="0" smtClean="0">
                          <a:latin typeface="+mj-lt"/>
                        </a:rPr>
                        <a:t>out</a:t>
                      </a:r>
                      <a:endParaRPr lang="en-US" sz="2800" b="0" baseline="0" dirty="0" smtClean="0">
                        <a:latin typeface="+mj-lt"/>
                      </a:endParaRPr>
                    </a:p>
                  </a:txBody>
                  <a:tcPr>
                    <a:solidFill>
                      <a:schemeClr val="tx1">
                        <a:lumMod val="65000"/>
                        <a:lumOff val="3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aseline="0" dirty="0" smtClean="0">
                          <a:latin typeface="+mj-lt"/>
                        </a:rPr>
                        <a:t>in</a:t>
                      </a:r>
                      <a:r>
                        <a:rPr lang="en-US" sz="2800" dirty="0" smtClean="0">
                          <a:latin typeface="+mj-lt"/>
                        </a:rPr>
                        <a:t> = ∞</a:t>
                      </a:r>
                      <a:endParaRPr lang="en-US" sz="2800" b="0" baseline="0" dirty="0" smtClean="0">
                        <a:latin typeface="+mj-lt"/>
                        <a:ea typeface="Lato Black" panose="020F0502020204030203" pitchFamily="34" charset="0"/>
                        <a:cs typeface="Lato Black" panose="020F0502020204030203" pitchFamily="34" charset="0"/>
                      </a:endParaRPr>
                    </a:p>
                  </a:txBody>
                  <a:tcPr>
                    <a:solidFill>
                      <a:schemeClr val="tx1">
                        <a:lumMod val="65000"/>
                        <a:lumOff val="35000"/>
                      </a:schemeClr>
                    </a:solidFill>
                  </a:tcPr>
                </a:tc>
              </a:tr>
              <a:tr h="370840">
                <a:tc>
                  <a:txBody>
                    <a:bodyPr/>
                    <a:lstStyle/>
                    <a:p>
                      <a:r>
                        <a:rPr lang="en-US" sz="2400" dirty="0" smtClean="0"/>
                        <a:t>Family of </a:t>
                      </a:r>
                      <a:r>
                        <a:rPr kumimoji="0" lang="en-US" sz="2400" b="0" i="1" u="none" strike="noStrike" kern="1200" cap="none" spc="0" normalizeH="0" baseline="0" noProof="0" dirty="0" smtClean="0">
                          <a:ln>
                            <a:noFill/>
                          </a:ln>
                          <a:solidFill>
                            <a:prstClr val="black"/>
                          </a:solidFill>
                          <a:effectLst/>
                          <a:uLnTx/>
                          <a:uFillTx/>
                          <a:latin typeface="Lato Heavy"/>
                          <a:ea typeface="Lato Semibold" panose="020F0502020204030203" pitchFamily="34" charset="0"/>
                          <a:cs typeface="Lato Semibold" panose="020F0502020204030203" pitchFamily="34" charset="0"/>
                        </a:rPr>
                        <a:t>R</a:t>
                      </a:r>
                      <a:r>
                        <a:rPr lang="en-US" sz="2400" dirty="0" smtClean="0"/>
                        <a:t>s indexed by a </a:t>
                      </a:r>
                      <a:r>
                        <a:rPr lang="en-US" sz="2400" i="1" dirty="0" smtClean="0">
                          <a:solidFill>
                            <a:schemeClr val="accent2"/>
                          </a:solidFill>
                        </a:rPr>
                        <a:t>private</a:t>
                      </a:r>
                      <a:r>
                        <a:rPr lang="en-US" sz="2400" dirty="0" smtClean="0">
                          <a:solidFill>
                            <a:schemeClr val="accent2"/>
                          </a:solidFill>
                        </a:rPr>
                        <a:t> </a:t>
                      </a:r>
                      <a:r>
                        <a:rPr lang="en-US" sz="2400" dirty="0" smtClean="0"/>
                        <a:t>key:</a:t>
                      </a:r>
                      <a:endParaRPr lang="en-US" sz="2400" dirty="0"/>
                    </a:p>
                  </a:txBody>
                  <a:tcPr/>
                </a:tc>
                <a:tc>
                  <a:txBody>
                    <a:bodyPr/>
                    <a:lstStyle/>
                    <a:p>
                      <a:endParaRPr lang="en-US" sz="2400" dirty="0"/>
                    </a:p>
                  </a:txBody>
                  <a:tcPr/>
                </a:tc>
                <a:tc>
                  <a:txBody>
                    <a:bodyPr/>
                    <a:lstStyle/>
                    <a:p>
                      <a:r>
                        <a:rPr lang="en-US" sz="2400" dirty="0" smtClean="0"/>
                        <a:t>Block</a:t>
                      </a:r>
                      <a:br>
                        <a:rPr lang="en-US" sz="2400" dirty="0" smtClean="0"/>
                      </a:br>
                      <a:r>
                        <a:rPr lang="en-US" sz="2400" dirty="0" smtClean="0"/>
                        <a:t>cipher</a:t>
                      </a:r>
                      <a:endParaRPr lang="en-US" sz="2400" dirty="0"/>
                    </a:p>
                  </a:txBody>
                  <a:tcPr/>
                </a:tc>
                <a:tc>
                  <a:txBody>
                    <a:bodyPr/>
                    <a:lstStyle/>
                    <a:p>
                      <a:endParaRPr lang="en-US" sz="2400" dirty="0"/>
                    </a:p>
                  </a:txBody>
                  <a:tcPr/>
                </a:tc>
                <a:tc>
                  <a:txBody>
                    <a:bodyPr/>
                    <a:lstStyle/>
                    <a:p>
                      <a:endParaRPr lang="en-US" sz="2400" dirty="0"/>
                    </a:p>
                  </a:txBody>
                  <a:tcPr/>
                </a:tc>
              </a:tr>
              <a:tr h="370840">
                <a:tc>
                  <a:txBody>
                    <a:bodyPr/>
                    <a:lstStyle/>
                    <a:p>
                      <a:r>
                        <a:rPr lang="en-US" sz="2400" dirty="0" smtClean="0"/>
                        <a:t>One </a:t>
                      </a:r>
                      <a:r>
                        <a:rPr lang="en-US" sz="2400" i="1" dirty="0" smtClean="0">
                          <a:solidFill>
                            <a:schemeClr val="accent3">
                              <a:lumMod val="75000"/>
                            </a:schemeClr>
                          </a:solidFill>
                        </a:rPr>
                        <a:t>public</a:t>
                      </a:r>
                      <a:r>
                        <a:rPr lang="en-US" sz="2400" dirty="0" smtClean="0">
                          <a:solidFill>
                            <a:schemeClr val="accent3"/>
                          </a:solidFill>
                        </a:rPr>
                        <a:t> </a:t>
                      </a:r>
                      <a:r>
                        <a:rPr lang="en-US" sz="2400" dirty="0" smtClean="0"/>
                        <a:t>function:</a:t>
                      </a:r>
                      <a:endParaRPr lang="en-US" sz="2400" dirty="0"/>
                    </a:p>
                  </a:txBody>
                  <a:tcPr/>
                </a:tc>
                <a:tc>
                  <a:txBody>
                    <a:bodyPr/>
                    <a:lstStyle/>
                    <a:p>
                      <a:r>
                        <a:rPr lang="en-US" sz="2400" dirty="0" smtClean="0"/>
                        <a:t>Stream</a:t>
                      </a:r>
                      <a:br>
                        <a:rPr lang="en-US" sz="2400" dirty="0" smtClean="0"/>
                      </a:br>
                      <a:r>
                        <a:rPr lang="en-US" sz="2400" dirty="0" smtClean="0"/>
                        <a:t>cipher</a:t>
                      </a:r>
                      <a:endParaRPr lang="en-US" sz="2400" dirty="0"/>
                    </a:p>
                  </a:txBody>
                  <a:tcPr/>
                </a:tc>
                <a:tc>
                  <a:txBody>
                    <a:bodyPr/>
                    <a:lstStyle/>
                    <a:p>
                      <a:endParaRPr lang="en-US"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smtClean="0"/>
                    </a:p>
                  </a:txBody>
                  <a:tcPr/>
                </a:tc>
              </a:tr>
            </a:tbl>
          </a:graphicData>
        </a:graphic>
      </p:graphicFrame>
      <p:sp>
        <p:nvSpPr>
          <p:cNvPr id="5" name="Left Arrow 4"/>
          <p:cNvSpPr/>
          <p:nvPr/>
        </p:nvSpPr>
        <p:spPr>
          <a:xfrm rot="19419148">
            <a:off x="4597399" y="2572294"/>
            <a:ext cx="1032933" cy="81280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smtClean="0">
                <a:latin typeface="+mj-lt"/>
              </a:rPr>
              <a:t>Enc</a:t>
            </a:r>
            <a:endParaRPr lang="en-US" sz="2400" dirty="0">
              <a:latin typeface="+mj-lt"/>
            </a:endParaRPr>
          </a:p>
        </p:txBody>
      </p:sp>
    </p:spTree>
    <p:extLst>
      <p:ext uri="{BB962C8B-B14F-4D97-AF65-F5344CB8AC3E}">
        <p14:creationId xmlns:p14="http://schemas.microsoft.com/office/powerpoint/2010/main" val="1508233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Constructing a stream cipher</a:t>
            </a:r>
            <a:endParaRPr lang="en-US" dirty="0"/>
          </a:p>
        </p:txBody>
      </p:sp>
      <p:sp>
        <p:nvSpPr>
          <p:cNvPr id="4" name="Text Placeholder 3"/>
          <p:cNvSpPr>
            <a:spLocks noGrp="1"/>
          </p:cNvSpPr>
          <p:nvPr>
            <p:ph type="body" idx="1"/>
          </p:nvPr>
        </p:nvSpPr>
        <p:spPr/>
        <p:txBody>
          <a:bodyPr anchor="t"/>
          <a:lstStyle/>
          <a:p>
            <a:r>
              <a:rPr lang="en-US" sz="2800" dirty="0" smtClean="0"/>
              <a:t>Counter mode</a:t>
            </a:r>
            <a:endParaRPr lang="en-US" sz="2800" dirty="0"/>
          </a:p>
        </p:txBody>
      </p:sp>
      <p:sp>
        <p:nvSpPr>
          <p:cNvPr id="6" name="Text Placeholder 5"/>
          <p:cNvSpPr>
            <a:spLocks noGrp="1"/>
          </p:cNvSpPr>
          <p:nvPr>
            <p:ph type="body" sz="quarter" idx="3"/>
          </p:nvPr>
        </p:nvSpPr>
        <p:spPr/>
        <p:txBody>
          <a:bodyPr anchor="t">
            <a:normAutofit/>
          </a:bodyPr>
          <a:lstStyle/>
          <a:p>
            <a:r>
              <a:rPr lang="en-US" sz="2800" dirty="0" smtClean="0"/>
              <a:t>Building one directly</a:t>
            </a:r>
            <a:endParaRPr lang="en-US" sz="2800" dirty="0"/>
          </a:p>
        </p:txBody>
      </p:sp>
      <p:sp>
        <p:nvSpPr>
          <p:cNvPr id="7" name="Content Placeholder 6"/>
          <p:cNvSpPr>
            <a:spLocks noGrp="1"/>
          </p:cNvSpPr>
          <p:nvPr>
            <p:ph sz="quarter" idx="4"/>
          </p:nvPr>
        </p:nvSpPr>
        <p:spPr/>
        <p:txBody>
          <a:bodyPr/>
          <a:lstStyle/>
          <a:p>
            <a:r>
              <a:rPr lang="en-US" dirty="0" smtClean="0"/>
              <a:t>Roughly ~2x performance</a:t>
            </a:r>
          </a:p>
          <a:p>
            <a:r>
              <a:rPr lang="en-US" dirty="0" smtClean="0"/>
              <a:t>Competitions held by European standards body: NESSIE, </a:t>
            </a:r>
            <a:r>
              <a:rPr lang="en-US" dirty="0" err="1" smtClean="0"/>
              <a:t>eSTREAM</a:t>
            </a:r>
            <a:endParaRPr lang="en-US" dirty="0" smtClean="0"/>
          </a:p>
          <a:p>
            <a:r>
              <a:rPr lang="en-US" dirty="0" smtClean="0"/>
              <a:t>Only recently has anything gained much adoption</a:t>
            </a:r>
            <a:endParaRPr lang="en-US" dirty="0"/>
          </a:p>
        </p:txBody>
      </p:sp>
      <p:sp>
        <p:nvSpPr>
          <p:cNvPr id="8" name="Rectangle 7"/>
          <p:cNvSpPr/>
          <p:nvPr/>
        </p:nvSpPr>
        <p:spPr>
          <a:xfrm>
            <a:off x="919942" y="2911076"/>
            <a:ext cx="973189"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9" name="Straight Arrow Connector 8"/>
          <p:cNvCxnSpPr>
            <a:stCxn id="11" idx="2"/>
            <a:endCxn id="8" idx="0"/>
          </p:cNvCxnSpPr>
          <p:nvPr/>
        </p:nvCxnSpPr>
        <p:spPr>
          <a:xfrm>
            <a:off x="1406537" y="2265091"/>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8" idx="2"/>
            <a:endCxn id="12" idx="0"/>
          </p:cNvCxnSpPr>
          <p:nvPr/>
        </p:nvCxnSpPr>
        <p:spPr>
          <a:xfrm flipH="1">
            <a:off x="1406536" y="3491170"/>
            <a:ext cx="1" cy="187472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00861" y="1741871"/>
            <a:ext cx="1411351" cy="523220"/>
          </a:xfrm>
          <a:prstGeom prst="rect">
            <a:avLst/>
          </a:prstGeom>
          <a:noFill/>
        </p:spPr>
        <p:txBody>
          <a:bodyPr wrap="square" rtlCol="0">
            <a:spAutoFit/>
          </a:bodyPr>
          <a:lstStyle/>
          <a:p>
            <a:pPr algn="ctr"/>
            <a:r>
              <a:rPr lang="en-US" sz="28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0</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2" name="TextBox 11"/>
          <p:cNvSpPr txBox="1"/>
          <p:nvPr/>
        </p:nvSpPr>
        <p:spPr>
          <a:xfrm>
            <a:off x="664979" y="5365895"/>
            <a:ext cx="1483114"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3" name="Rectangle 12"/>
          <p:cNvSpPr/>
          <p:nvPr/>
        </p:nvSpPr>
        <p:spPr>
          <a:xfrm>
            <a:off x="2938963" y="2911076"/>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4" name="Straight Arrow Connector 13"/>
          <p:cNvCxnSpPr>
            <a:stCxn id="16" idx="2"/>
            <a:endCxn id="13" idx="0"/>
          </p:cNvCxnSpPr>
          <p:nvPr/>
        </p:nvCxnSpPr>
        <p:spPr>
          <a:xfrm>
            <a:off x="3425557" y="2265091"/>
            <a:ext cx="0" cy="64598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3" idx="2"/>
            <a:endCxn id="17" idx="0"/>
          </p:cNvCxnSpPr>
          <p:nvPr/>
        </p:nvCxnSpPr>
        <p:spPr>
          <a:xfrm>
            <a:off x="3425557" y="3491170"/>
            <a:ext cx="0" cy="187472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898354" y="1741871"/>
            <a:ext cx="1054406" cy="523220"/>
          </a:xfrm>
          <a:prstGeom prst="rect">
            <a:avLst/>
          </a:prstGeom>
          <a:noFill/>
        </p:spPr>
        <p:txBody>
          <a:bodyPr wrap="square" rtlCol="0">
            <a:spAutoFit/>
          </a:bodyPr>
          <a:lstStyle/>
          <a:p>
            <a:pPr algn="ct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7" name="TextBox 16"/>
          <p:cNvSpPr txBox="1"/>
          <p:nvPr/>
        </p:nvSpPr>
        <p:spPr>
          <a:xfrm>
            <a:off x="3128978" y="5365895"/>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8" name="Rectangle 17"/>
          <p:cNvSpPr/>
          <p:nvPr/>
        </p:nvSpPr>
        <p:spPr>
          <a:xfrm>
            <a:off x="4893038" y="2896464"/>
            <a:ext cx="973188" cy="580094"/>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B</a:t>
            </a:r>
            <a:r>
              <a:rPr lang="en-US" sz="2800" i="1" baseline="-25000" dirty="0" smtClean="0">
                <a:latin typeface="Lato Black"/>
                <a:cs typeface="Lato Black"/>
              </a:rPr>
              <a:t>K</a:t>
            </a:r>
            <a:endParaRPr lang="en-US" sz="2800" i="1" baseline="-25000" dirty="0">
              <a:latin typeface="Lato Black"/>
              <a:cs typeface="Lato Black"/>
            </a:endParaRPr>
          </a:p>
        </p:txBody>
      </p:sp>
      <p:cxnSp>
        <p:nvCxnSpPr>
          <p:cNvPr id="19" name="Straight Arrow Connector 18"/>
          <p:cNvCxnSpPr>
            <a:stCxn id="21" idx="2"/>
            <a:endCxn id="18" idx="0"/>
          </p:cNvCxnSpPr>
          <p:nvPr/>
        </p:nvCxnSpPr>
        <p:spPr>
          <a:xfrm flipH="1">
            <a:off x="5379632" y="2265091"/>
            <a:ext cx="1" cy="631373"/>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8" idx="2"/>
            <a:endCxn id="22" idx="0"/>
          </p:cNvCxnSpPr>
          <p:nvPr/>
        </p:nvCxnSpPr>
        <p:spPr>
          <a:xfrm>
            <a:off x="5379632" y="3476558"/>
            <a:ext cx="1" cy="187472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833625" y="1741871"/>
            <a:ext cx="1092015" cy="523220"/>
          </a:xfrm>
          <a:prstGeom prst="rect">
            <a:avLst/>
          </a:prstGeom>
          <a:noFill/>
        </p:spPr>
        <p:txBody>
          <a:bodyPr wrap="square" rtlCol="0">
            <a:spAutoFit/>
          </a:bodyPr>
          <a:lstStyle/>
          <a:p>
            <a:pPr algn="ctr"/>
            <a:r>
              <a:rPr lang="en-US" sz="28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2" name="TextBox 21"/>
          <p:cNvSpPr txBox="1"/>
          <p:nvPr/>
        </p:nvSpPr>
        <p:spPr>
          <a:xfrm>
            <a:off x="5083054" y="5351283"/>
            <a:ext cx="593157" cy="523220"/>
          </a:xfrm>
          <a:prstGeom prst="rect">
            <a:avLst/>
          </a:prstGeom>
          <a:noFill/>
        </p:spPr>
        <p:txBody>
          <a:bodyPr wrap="square" rtlCol="0">
            <a:spAutoFit/>
          </a:bodyPr>
          <a:lstStyle/>
          <a:p>
            <a:pPr algn="ct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23" name="Group 22"/>
          <p:cNvGrpSpPr/>
          <p:nvPr/>
        </p:nvGrpSpPr>
        <p:grpSpPr>
          <a:xfrm>
            <a:off x="223939" y="4587906"/>
            <a:ext cx="5286836" cy="523220"/>
            <a:chOff x="5516924" y="3031413"/>
            <a:chExt cx="5286836" cy="523220"/>
          </a:xfrm>
        </p:grpSpPr>
        <p:grpSp>
          <p:nvGrpSpPr>
            <p:cNvPr id="24" name="Group 23"/>
            <p:cNvGrpSpPr/>
            <p:nvPr/>
          </p:nvGrpSpPr>
          <p:grpSpPr>
            <a:xfrm>
              <a:off x="8587399" y="3159870"/>
              <a:ext cx="262287" cy="266307"/>
              <a:chOff x="2482176" y="4399866"/>
              <a:chExt cx="228600" cy="228600"/>
            </a:xfrm>
          </p:grpSpPr>
          <p:sp>
            <p:nvSpPr>
              <p:cNvPr id="37" name="Oval 36"/>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38" name="Straight Arrow Connector 37"/>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6568377" y="3159870"/>
              <a:ext cx="262287" cy="266307"/>
              <a:chOff x="2482176" y="4399866"/>
              <a:chExt cx="228600" cy="228600"/>
            </a:xfrm>
          </p:grpSpPr>
          <p:sp>
            <p:nvSpPr>
              <p:cNvPr id="35" name="Oval 34"/>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36" name="Straight Arrow Connector 35"/>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10541473" y="3159870"/>
              <a:ext cx="262287" cy="266307"/>
              <a:chOff x="2482176" y="4399866"/>
              <a:chExt cx="228600" cy="228600"/>
            </a:xfrm>
          </p:grpSpPr>
          <p:sp>
            <p:nvSpPr>
              <p:cNvPr id="33" name="Oval 32"/>
              <p:cNvSpPr/>
              <p:nvPr/>
            </p:nvSpPr>
            <p:spPr>
              <a:xfrm>
                <a:off x="2482176" y="4399866"/>
                <a:ext cx="228600" cy="228600"/>
              </a:xfrm>
              <a:prstGeom prst="ellipse">
                <a:avLst/>
              </a:prstGeom>
              <a:noFill/>
              <a:ln w="254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34" name="Straight Arrow Connector 33"/>
              <p:cNvCxnSpPr/>
              <p:nvPr/>
            </p:nvCxnSpPr>
            <p:spPr>
              <a:xfrm>
                <a:off x="2482176" y="4514166"/>
                <a:ext cx="228600" cy="1"/>
              </a:xfrm>
              <a:prstGeom prst="straightConnector1">
                <a:avLst/>
              </a:prstGeom>
              <a:ln>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5516924" y="3031413"/>
              <a:ext cx="708116"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28" name="Straight Arrow Connector 27"/>
            <p:cNvCxnSpPr>
              <a:stCxn id="27" idx="3"/>
              <a:endCxn id="35" idx="2"/>
            </p:cNvCxnSpPr>
            <p:nvPr/>
          </p:nvCxnSpPr>
          <p:spPr>
            <a:xfrm>
              <a:off x="6225040" y="3293023"/>
              <a:ext cx="343337"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523832" y="3031413"/>
              <a:ext cx="708116"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30" name="Straight Arrow Connector 29"/>
            <p:cNvCxnSpPr>
              <a:stCxn id="29" idx="3"/>
              <a:endCxn id="37" idx="2"/>
            </p:cNvCxnSpPr>
            <p:nvPr/>
          </p:nvCxnSpPr>
          <p:spPr>
            <a:xfrm>
              <a:off x="8231948" y="3293023"/>
              <a:ext cx="355451"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9477907" y="3031413"/>
              <a:ext cx="708116" cy="523220"/>
            </a:xfrm>
            <a:prstGeom prst="rect">
              <a:avLst/>
            </a:prstGeom>
            <a:noFill/>
          </p:spPr>
          <p:txBody>
            <a:bodyPr wrap="square" rtlCol="0">
              <a:spAutoFit/>
            </a:bodyPr>
            <a:lstStyle/>
            <a:p>
              <a:pPr algn="r"/>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800" baseline="-25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US" sz="28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32" name="Straight Arrow Connector 31"/>
            <p:cNvCxnSpPr>
              <a:stCxn id="31" idx="3"/>
              <a:endCxn id="33" idx="2"/>
            </p:cNvCxnSpPr>
            <p:nvPr/>
          </p:nvCxnSpPr>
          <p:spPr>
            <a:xfrm>
              <a:off x="10186023" y="3293023"/>
              <a:ext cx="355450"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39" name="Rectangle 38"/>
          <p:cNvSpPr/>
          <p:nvPr/>
        </p:nvSpPr>
        <p:spPr>
          <a:xfrm>
            <a:off x="1106841" y="3794994"/>
            <a:ext cx="4572488" cy="48908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smtClean="0">
                <a:latin typeface="Lato Semibold" panose="020F0502020204030203" pitchFamily="34" charset="0"/>
                <a:ea typeface="Lato Semibold" panose="020F0502020204030203" pitchFamily="34" charset="0"/>
                <a:cs typeface="Lato Semibold" panose="020F0502020204030203" pitchFamily="34" charset="0"/>
              </a:rPr>
              <a:t>Synthetic, one time key </a:t>
            </a:r>
            <a:r>
              <a:rPr lang="en-US" sz="2400" i="1" dirty="0" smtClean="0">
                <a:latin typeface="Lato Black" panose="020F0502020204030203" pitchFamily="34" charset="0"/>
                <a:ea typeface="Lato Black" panose="020F0502020204030203" pitchFamily="34" charset="0"/>
                <a:cs typeface="Lato Black" panose="020F0502020204030203" pitchFamily="34" charset="0"/>
              </a:rPr>
              <a:t>K’</a:t>
            </a:r>
            <a:endParaRPr lang="en-US" sz="2400" i="1"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18522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Minicrypt</a:t>
            </a:r>
            <a:r>
              <a:rPr lang="en-US" dirty="0" smtClean="0"/>
              <a:t>: a story of random functions</a:t>
            </a:r>
            <a:endParaRPr lang="en-US" dirty="0"/>
          </a:p>
        </p:txBody>
      </p:sp>
      <p:sp>
        <p:nvSpPr>
          <p:cNvPr id="3" name="Content Placeholder 2"/>
          <p:cNvSpPr>
            <a:spLocks noGrp="1"/>
          </p:cNvSpPr>
          <p:nvPr>
            <p:ph idx="1"/>
          </p:nvPr>
        </p:nvSpPr>
        <p:spPr/>
        <p:txBody>
          <a:bodyPr/>
          <a:lstStyle/>
          <a:p>
            <a:pPr marL="0" indent="0">
              <a:buNone/>
            </a:pPr>
            <a:r>
              <a:rPr lang="en-US" dirty="0" smtClean="0"/>
              <a:t>Consider random functions </a:t>
            </a:r>
            <a:r>
              <a:rPr lang="en-US" i="1" dirty="0" smtClean="0">
                <a:latin typeface="+mj-lt"/>
              </a:rPr>
              <a:t>R</a:t>
            </a:r>
            <a:r>
              <a:rPr lang="en-US" dirty="0" smtClean="0"/>
              <a:t>: {0,1}</a:t>
            </a:r>
            <a:r>
              <a:rPr lang="en-US" i="1" baseline="34000" dirty="0" smtClean="0">
                <a:latin typeface="Lato Black" panose="020F0502020204030203" pitchFamily="34" charset="0"/>
                <a:ea typeface="Lato Black" panose="020F0502020204030203" pitchFamily="34" charset="0"/>
                <a:cs typeface="Lato Black" panose="020F0502020204030203" pitchFamily="34" charset="0"/>
              </a:rPr>
              <a:t>in</a:t>
            </a:r>
            <a:r>
              <a:rPr lang="en-US" dirty="0" smtClean="0"/>
              <a:t> </a:t>
            </a:r>
            <a:r>
              <a:rPr lang="" dirty="0">
                <a:solidFill>
                  <a:prstClr val="black"/>
                </a:solidFill>
              </a:rPr>
              <a:t>→</a:t>
            </a:r>
            <a:r>
              <a:rPr lang="en-US" dirty="0" smtClean="0"/>
              <a:t> </a:t>
            </a:r>
            <a:r>
              <a:rPr lang="en-US" dirty="0"/>
              <a:t>{</a:t>
            </a:r>
            <a:r>
              <a:rPr lang="en-US" dirty="0" smtClean="0"/>
              <a:t>0,1}</a:t>
            </a:r>
            <a:r>
              <a:rPr lang="en-US" i="1" baseline="34000" dirty="0" smtClean="0">
                <a:latin typeface="Lato Black" panose="020F0502020204030203" pitchFamily="34" charset="0"/>
                <a:ea typeface="Lato Black" panose="020F0502020204030203" pitchFamily="34" charset="0"/>
                <a:cs typeface="Lato Black" panose="020F0502020204030203" pitchFamily="34" charset="0"/>
              </a:rPr>
              <a:t>out</a:t>
            </a:r>
            <a:r>
              <a:rPr lang="en-US" dirty="0" smtClean="0"/>
              <a:t> of various input + output lengths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80239694"/>
              </p:ext>
            </p:extLst>
          </p:nvPr>
        </p:nvGraphicFramePr>
        <p:xfrm>
          <a:off x="609600" y="1820333"/>
          <a:ext cx="10972800" cy="2164080"/>
        </p:xfrm>
        <a:graphic>
          <a:graphicData uri="http://schemas.openxmlformats.org/drawingml/2006/table">
            <a:tbl>
              <a:tblPr firstRow="1" bandRow="1">
                <a:tableStyleId>{7E9639D4-E3E2-4D34-9284-5A2195B3D0D7}</a:tableStyleId>
              </a:tblPr>
              <a:tblGrid>
                <a:gridCol w="2997200"/>
                <a:gridCol w="1993900"/>
                <a:gridCol w="1993900"/>
                <a:gridCol w="1993900"/>
                <a:gridCol w="1993900"/>
              </a:tblGrid>
              <a:tr h="370840">
                <a:tc>
                  <a:txBody>
                    <a:bodyPr/>
                    <a:lstStyle/>
                    <a:p>
                      <a:r>
                        <a:rPr lang="en-US" sz="2800" dirty="0" smtClean="0">
                          <a:latin typeface="+mj-lt"/>
                        </a:rPr>
                        <a:t>Case:</a:t>
                      </a:r>
                      <a:endParaRPr lang="en-US" sz="2800" b="0" dirty="0">
                        <a:latin typeface="+mj-lt"/>
                      </a:endParaRPr>
                    </a:p>
                  </a:txBody>
                  <a:tcPr>
                    <a:solidFill>
                      <a:schemeClr val="tx1">
                        <a:lumMod val="65000"/>
                        <a:lumOff val="35000"/>
                      </a:schemeClr>
                    </a:solidFill>
                  </a:tcPr>
                </a:tc>
                <a:tc>
                  <a:txBody>
                    <a:bodyPr/>
                    <a:lstStyle/>
                    <a:p>
                      <a:r>
                        <a:rPr lang="en-US" sz="2800" baseline="0" dirty="0" smtClean="0">
                          <a:latin typeface="+mj-lt"/>
                        </a:rPr>
                        <a:t>in</a:t>
                      </a:r>
                      <a:r>
                        <a:rPr lang="en-US" sz="2800" dirty="0" smtClean="0">
                          <a:latin typeface="+mj-lt"/>
                        </a:rPr>
                        <a:t> &lt; </a:t>
                      </a:r>
                      <a:r>
                        <a:rPr lang="en-US" sz="2800" baseline="0" dirty="0" smtClean="0">
                          <a:latin typeface="+mj-lt"/>
                        </a:rPr>
                        <a:t>out</a:t>
                      </a:r>
                      <a:endParaRPr lang="en-US" sz="2800" b="0" baseline="0" dirty="0">
                        <a:latin typeface="+mj-lt"/>
                      </a:endParaRPr>
                    </a:p>
                  </a:txBody>
                  <a:tcPr>
                    <a:solidFill>
                      <a:schemeClr val="tx1">
                        <a:lumMod val="65000"/>
                        <a:lumOff val="3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aseline="0" dirty="0" smtClean="0">
                          <a:latin typeface="+mj-lt"/>
                        </a:rPr>
                        <a:t>in</a:t>
                      </a:r>
                      <a:r>
                        <a:rPr lang="en-US" sz="2800" dirty="0" smtClean="0">
                          <a:latin typeface="+mj-lt"/>
                        </a:rPr>
                        <a:t> = </a:t>
                      </a:r>
                      <a:r>
                        <a:rPr lang="en-US" sz="2800" baseline="0" dirty="0" smtClean="0">
                          <a:latin typeface="+mj-lt"/>
                        </a:rPr>
                        <a:t>out</a:t>
                      </a:r>
                      <a:endParaRPr lang="en-US" sz="2800" b="0" baseline="0" dirty="0" smtClean="0">
                        <a:latin typeface="+mj-lt"/>
                      </a:endParaRPr>
                    </a:p>
                  </a:txBody>
                  <a:tcPr>
                    <a:solidFill>
                      <a:schemeClr val="tx1">
                        <a:lumMod val="65000"/>
                        <a:lumOff val="3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aseline="0" dirty="0" smtClean="0">
                          <a:latin typeface="+mj-lt"/>
                        </a:rPr>
                        <a:t>in</a:t>
                      </a:r>
                      <a:r>
                        <a:rPr lang="en-US" sz="2800" dirty="0" smtClean="0">
                          <a:latin typeface="+mj-lt"/>
                        </a:rPr>
                        <a:t> &gt; </a:t>
                      </a:r>
                      <a:r>
                        <a:rPr lang="en-US" sz="2800" baseline="0" dirty="0" smtClean="0">
                          <a:latin typeface="+mj-lt"/>
                        </a:rPr>
                        <a:t>out</a:t>
                      </a:r>
                      <a:endParaRPr lang="en-US" sz="2800" b="0" baseline="0" dirty="0" smtClean="0">
                        <a:latin typeface="+mj-lt"/>
                      </a:endParaRPr>
                    </a:p>
                  </a:txBody>
                  <a:tcPr>
                    <a:solidFill>
                      <a:schemeClr val="tx1">
                        <a:lumMod val="65000"/>
                        <a:lumOff val="3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aseline="0" dirty="0" smtClean="0">
                          <a:latin typeface="+mj-lt"/>
                        </a:rPr>
                        <a:t>in</a:t>
                      </a:r>
                      <a:r>
                        <a:rPr lang="en-US" sz="2800" dirty="0" smtClean="0">
                          <a:latin typeface="+mj-lt"/>
                        </a:rPr>
                        <a:t> = ∞</a:t>
                      </a:r>
                      <a:endParaRPr lang="en-US" sz="2800" b="0" baseline="0" dirty="0" smtClean="0">
                        <a:latin typeface="+mj-lt"/>
                        <a:ea typeface="Lato Black" panose="020F0502020204030203" pitchFamily="34" charset="0"/>
                        <a:cs typeface="Lato Black" panose="020F0502020204030203" pitchFamily="34" charset="0"/>
                      </a:endParaRPr>
                    </a:p>
                  </a:txBody>
                  <a:tcPr>
                    <a:solidFill>
                      <a:schemeClr val="tx1">
                        <a:lumMod val="65000"/>
                        <a:lumOff val="35000"/>
                      </a:schemeClr>
                    </a:solidFill>
                  </a:tcPr>
                </a:tc>
              </a:tr>
              <a:tr h="370840">
                <a:tc>
                  <a:txBody>
                    <a:bodyPr/>
                    <a:lstStyle/>
                    <a:p>
                      <a:r>
                        <a:rPr lang="en-US" sz="2400" dirty="0" smtClean="0"/>
                        <a:t>Family of </a:t>
                      </a:r>
                      <a:r>
                        <a:rPr kumimoji="0" lang="en-US" sz="2400" b="0" i="1" u="none" strike="noStrike" kern="1200" cap="none" spc="0" normalizeH="0" baseline="0" noProof="0" dirty="0" smtClean="0">
                          <a:ln>
                            <a:noFill/>
                          </a:ln>
                          <a:solidFill>
                            <a:prstClr val="black"/>
                          </a:solidFill>
                          <a:effectLst/>
                          <a:uLnTx/>
                          <a:uFillTx/>
                          <a:latin typeface="Lato Heavy"/>
                          <a:ea typeface="Lato Semibold" panose="020F0502020204030203" pitchFamily="34" charset="0"/>
                          <a:cs typeface="Lato Semibold" panose="020F0502020204030203" pitchFamily="34" charset="0"/>
                        </a:rPr>
                        <a:t>R</a:t>
                      </a:r>
                      <a:r>
                        <a:rPr lang="en-US" sz="2400" dirty="0" smtClean="0"/>
                        <a:t>s indexed by a </a:t>
                      </a:r>
                      <a:r>
                        <a:rPr lang="en-US" sz="2400" i="1" dirty="0" smtClean="0">
                          <a:solidFill>
                            <a:schemeClr val="accent2"/>
                          </a:solidFill>
                        </a:rPr>
                        <a:t>private</a:t>
                      </a:r>
                      <a:r>
                        <a:rPr lang="en-US" sz="2400" dirty="0" smtClean="0">
                          <a:solidFill>
                            <a:schemeClr val="accent2"/>
                          </a:solidFill>
                        </a:rPr>
                        <a:t> </a:t>
                      </a:r>
                      <a:r>
                        <a:rPr lang="en-US" sz="2400" dirty="0" smtClean="0"/>
                        <a:t>key:</a:t>
                      </a:r>
                      <a:endParaRPr lang="en-US" sz="2400" dirty="0"/>
                    </a:p>
                  </a:txBody>
                  <a:tcPr/>
                </a:tc>
                <a:tc>
                  <a:txBody>
                    <a:bodyPr/>
                    <a:lstStyle/>
                    <a:p>
                      <a:endParaRPr lang="en-US" sz="2400" dirty="0"/>
                    </a:p>
                  </a:txBody>
                  <a:tcPr/>
                </a:tc>
                <a:tc>
                  <a:txBody>
                    <a:bodyPr/>
                    <a:lstStyle/>
                    <a:p>
                      <a:r>
                        <a:rPr lang="en-US" sz="2400" dirty="0" smtClean="0"/>
                        <a:t>Block</a:t>
                      </a:r>
                      <a:br>
                        <a:rPr lang="en-US" sz="2400" dirty="0" smtClean="0"/>
                      </a:br>
                      <a:r>
                        <a:rPr lang="en-US" sz="2400" dirty="0" smtClean="0"/>
                        <a:t>cipher</a:t>
                      </a:r>
                      <a:endParaRPr lang="en-US" sz="2400" dirty="0"/>
                    </a:p>
                  </a:txBody>
                  <a:tcPr/>
                </a:tc>
                <a:tc>
                  <a:txBody>
                    <a:bodyPr/>
                    <a:lstStyle/>
                    <a:p>
                      <a:r>
                        <a:rPr lang="en-US" sz="2400" dirty="0" smtClean="0"/>
                        <a:t>MACs</a:t>
                      </a:r>
                      <a:endParaRPr lang="en-US" sz="2400" dirty="0"/>
                    </a:p>
                  </a:txBody>
                  <a:tcPr/>
                </a:tc>
                <a:tc>
                  <a:txBody>
                    <a:bodyPr/>
                    <a:lstStyle/>
                    <a:p>
                      <a:endParaRPr lang="en-US" sz="2400" dirty="0"/>
                    </a:p>
                  </a:txBody>
                  <a:tcPr/>
                </a:tc>
              </a:tr>
              <a:tr h="370840">
                <a:tc>
                  <a:txBody>
                    <a:bodyPr/>
                    <a:lstStyle/>
                    <a:p>
                      <a:r>
                        <a:rPr lang="en-US" sz="2400" dirty="0" smtClean="0"/>
                        <a:t>One </a:t>
                      </a:r>
                      <a:r>
                        <a:rPr lang="en-US" sz="2400" i="1" dirty="0" smtClean="0">
                          <a:solidFill>
                            <a:schemeClr val="accent3">
                              <a:lumMod val="75000"/>
                            </a:schemeClr>
                          </a:solidFill>
                        </a:rPr>
                        <a:t>public</a:t>
                      </a:r>
                      <a:r>
                        <a:rPr lang="en-US" sz="2400" dirty="0" smtClean="0">
                          <a:solidFill>
                            <a:schemeClr val="accent3"/>
                          </a:solidFill>
                        </a:rPr>
                        <a:t> </a:t>
                      </a:r>
                      <a:r>
                        <a:rPr lang="en-US" sz="2400" dirty="0" smtClean="0"/>
                        <a:t>function:</a:t>
                      </a:r>
                      <a:endParaRPr lang="en-US" sz="2400" dirty="0"/>
                    </a:p>
                  </a:txBody>
                  <a:tcPr/>
                </a:tc>
                <a:tc>
                  <a:txBody>
                    <a:bodyPr/>
                    <a:lstStyle/>
                    <a:p>
                      <a:r>
                        <a:rPr lang="en-US" sz="2400" dirty="0" smtClean="0"/>
                        <a:t>Stream</a:t>
                      </a:r>
                      <a:br>
                        <a:rPr lang="en-US" sz="2400" dirty="0" smtClean="0"/>
                      </a:br>
                      <a:r>
                        <a:rPr lang="en-US" sz="2400" dirty="0" smtClean="0"/>
                        <a:t>cipher</a:t>
                      </a:r>
                      <a:endParaRPr lang="en-US" sz="2400" dirty="0"/>
                    </a:p>
                  </a:txBody>
                  <a:tcPr/>
                </a:tc>
                <a:tc>
                  <a:txBody>
                    <a:bodyPr/>
                    <a:lstStyle/>
                    <a:p>
                      <a:endParaRPr lang="en-US"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smtClean="0"/>
                    </a:p>
                  </a:txBody>
                  <a:tcPr/>
                </a:tc>
              </a:tr>
            </a:tbl>
          </a:graphicData>
        </a:graphic>
      </p:graphicFrame>
      <p:sp>
        <p:nvSpPr>
          <p:cNvPr id="5" name="Left Arrow 4"/>
          <p:cNvSpPr/>
          <p:nvPr/>
        </p:nvSpPr>
        <p:spPr>
          <a:xfrm rot="19419148">
            <a:off x="4597399" y="2572294"/>
            <a:ext cx="1032933" cy="81280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smtClean="0">
                <a:latin typeface="+mj-lt"/>
              </a:rPr>
              <a:t>Enc</a:t>
            </a:r>
            <a:endParaRPr lang="en-US" sz="2400" dirty="0">
              <a:latin typeface="+mj-lt"/>
            </a:endParaRPr>
          </a:p>
        </p:txBody>
      </p:sp>
      <p:sp>
        <p:nvSpPr>
          <p:cNvPr id="7" name="Right Arrow 6"/>
          <p:cNvSpPr/>
          <p:nvPr/>
        </p:nvSpPr>
        <p:spPr>
          <a:xfrm>
            <a:off x="6587067" y="2345265"/>
            <a:ext cx="1092200" cy="8128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latin typeface="+mj-lt"/>
              </a:rPr>
              <a:t>Sign</a:t>
            </a:r>
            <a:endParaRPr lang="en-US" sz="2400" dirty="0">
              <a:latin typeface="+mj-lt"/>
            </a:endParaRPr>
          </a:p>
        </p:txBody>
      </p:sp>
    </p:spTree>
    <p:extLst>
      <p:ext uri="{BB962C8B-B14F-4D97-AF65-F5344CB8AC3E}">
        <p14:creationId xmlns:p14="http://schemas.microsoft.com/office/powerpoint/2010/main" val="76533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of privacy papers</a:t>
            </a:r>
            <a:endParaRPr lang="en-US" dirty="0"/>
          </a:p>
        </p:txBody>
      </p:sp>
      <p:sp>
        <p:nvSpPr>
          <p:cNvPr id="3" name="Text Placeholder 2"/>
          <p:cNvSpPr>
            <a:spLocks noGrp="1"/>
          </p:cNvSpPr>
          <p:nvPr>
            <p:ph type="body" idx="1"/>
          </p:nvPr>
        </p:nvSpPr>
        <p:spPr/>
        <p:txBody>
          <a:bodyPr/>
          <a:lstStyle/>
          <a:p>
            <a:r>
              <a:rPr lang="en-US" dirty="0" smtClean="0"/>
              <a:t>User experience?</a:t>
            </a:r>
            <a:endParaRPr lang="en-US" dirty="0"/>
          </a:p>
        </p:txBody>
      </p:sp>
      <p:sp>
        <p:nvSpPr>
          <p:cNvPr id="4" name="Content Placeholder 3"/>
          <p:cNvSpPr>
            <a:spLocks noGrp="1"/>
          </p:cNvSpPr>
          <p:nvPr>
            <p:ph sz="half" idx="2"/>
          </p:nvPr>
        </p:nvSpPr>
        <p:spPr/>
        <p:txBody>
          <a:bodyPr>
            <a:normAutofit/>
          </a:bodyPr>
          <a:lstStyle/>
          <a:p>
            <a:r>
              <a:rPr lang="en-US" sz="1700" dirty="0" smtClean="0">
                <a:latin typeface="Lato" panose="020F0502020204030203" pitchFamily="34" charset="0"/>
                <a:ea typeface="Lato" panose="020F0502020204030203" pitchFamily="34" charset="0"/>
                <a:cs typeface="Lato" panose="020F0502020204030203" pitchFamily="34" charset="0"/>
              </a:rPr>
              <a:t>On </a:t>
            </a:r>
            <a:r>
              <a:rPr lang="en-US" sz="1700" dirty="0">
                <a:latin typeface="Lato" panose="020F0502020204030203" pitchFamily="34" charset="0"/>
                <a:ea typeface="Lato" panose="020F0502020204030203" pitchFamily="34" charset="0"/>
                <a:cs typeface="Lato" panose="020F0502020204030203" pitchFamily="34" charset="0"/>
              </a:rPr>
              <a:t>mobile it took Apple to make [full disk encryption] the default for iPhones before there was widespread adoption … With WhatsApp and Facebook using Signal, E2E encrypted messaging is suddenly a thing (without people knowing that it is a thing).</a:t>
            </a:r>
          </a:p>
          <a:p>
            <a:r>
              <a:rPr lang="en-US" sz="1700" dirty="0" smtClean="0">
                <a:latin typeface="Lato" panose="020F0502020204030203" pitchFamily="34" charset="0"/>
                <a:ea typeface="Lato" panose="020F0502020204030203" pitchFamily="34" charset="0"/>
                <a:cs typeface="Lato" panose="020F0502020204030203" pitchFamily="34" charset="0"/>
              </a:rPr>
              <a:t>I </a:t>
            </a:r>
            <a:r>
              <a:rPr lang="en-US" sz="1700" dirty="0">
                <a:latin typeface="Lato" panose="020F0502020204030203" pitchFamily="34" charset="0"/>
                <a:ea typeface="Lato" panose="020F0502020204030203" pitchFamily="34" charset="0"/>
                <a:cs typeface="Lato" panose="020F0502020204030203" pitchFamily="34" charset="0"/>
              </a:rPr>
              <a:t>think that e2e should be offered by default without needing any interference by the user, like what </a:t>
            </a:r>
            <a:r>
              <a:rPr lang="en-US" sz="1700" dirty="0" err="1">
                <a:latin typeface="Lato" panose="020F0502020204030203" pitchFamily="34" charset="0"/>
                <a:ea typeface="Lato" panose="020F0502020204030203" pitchFamily="34" charset="0"/>
                <a:cs typeface="Lato" panose="020F0502020204030203" pitchFamily="34" charset="0"/>
              </a:rPr>
              <a:t>What'sApp</a:t>
            </a:r>
            <a:r>
              <a:rPr lang="en-US" sz="1700" dirty="0">
                <a:latin typeface="Lato" panose="020F0502020204030203" pitchFamily="34" charset="0"/>
                <a:ea typeface="Lato" panose="020F0502020204030203" pitchFamily="34" charset="0"/>
                <a:cs typeface="Lato" panose="020F0502020204030203" pitchFamily="34" charset="0"/>
              </a:rPr>
              <a:t> and Signal are doing. … Post Snowden, a lot of people are opting for e2e vs. plain-text especially since the e2e option requires virtually no more effort for them to use than the plain text option and because they are a bit more aware of the threats</a:t>
            </a:r>
            <a:r>
              <a:rPr lang="en-US" sz="1700" dirty="0" smtClean="0">
                <a:latin typeface="Lato" panose="020F0502020204030203" pitchFamily="34" charset="0"/>
                <a:ea typeface="Lato" panose="020F0502020204030203" pitchFamily="34" charset="0"/>
                <a:cs typeface="Lato" panose="020F0502020204030203" pitchFamily="34" charset="0"/>
              </a:rPr>
              <a:t>.</a:t>
            </a:r>
            <a:endParaRPr lang="en-US" sz="1700" dirty="0">
              <a:latin typeface="Lato" panose="020F0502020204030203" pitchFamily="34" charset="0"/>
              <a:ea typeface="Lato" panose="020F0502020204030203" pitchFamily="34" charset="0"/>
              <a:cs typeface="Lato" panose="020F0502020204030203" pitchFamily="34" charset="0"/>
            </a:endParaRPr>
          </a:p>
        </p:txBody>
      </p:sp>
      <p:sp>
        <p:nvSpPr>
          <p:cNvPr id="5" name="Text Placeholder 4"/>
          <p:cNvSpPr>
            <a:spLocks noGrp="1"/>
          </p:cNvSpPr>
          <p:nvPr>
            <p:ph type="body" sz="quarter" idx="3"/>
          </p:nvPr>
        </p:nvSpPr>
        <p:spPr/>
        <p:txBody>
          <a:bodyPr/>
          <a:lstStyle/>
          <a:p>
            <a:r>
              <a:rPr lang="en-US" dirty="0" smtClean="0"/>
              <a:t>Is there a business here?</a:t>
            </a:r>
            <a:endParaRPr lang="en-US" dirty="0"/>
          </a:p>
        </p:txBody>
      </p:sp>
      <p:sp>
        <p:nvSpPr>
          <p:cNvPr id="6" name="Content Placeholder 5"/>
          <p:cNvSpPr>
            <a:spLocks noGrp="1"/>
          </p:cNvSpPr>
          <p:nvPr>
            <p:ph sz="quarter" idx="4"/>
          </p:nvPr>
        </p:nvSpPr>
        <p:spPr/>
        <p:txBody>
          <a:bodyPr>
            <a:normAutofit fontScale="70000" lnSpcReduction="20000"/>
          </a:bodyPr>
          <a:lstStyle/>
          <a:p>
            <a:r>
              <a:rPr lang="en-US" dirty="0" smtClean="0">
                <a:latin typeface="Lato" panose="020F0502020204030203" pitchFamily="34" charset="0"/>
                <a:ea typeface="Lato" panose="020F0502020204030203" pitchFamily="34" charset="0"/>
                <a:cs typeface="Lato" panose="020F0502020204030203" pitchFamily="34" charset="0"/>
              </a:rPr>
              <a:t>I </a:t>
            </a:r>
            <a:r>
              <a:rPr lang="en-US" dirty="0">
                <a:latin typeface="Lato" panose="020F0502020204030203" pitchFamily="34" charset="0"/>
                <a:ea typeface="Lato" panose="020F0502020204030203" pitchFamily="34" charset="0"/>
                <a:cs typeface="Lato" panose="020F0502020204030203" pitchFamily="34" charset="0"/>
              </a:rPr>
              <a:t>highly doubt webmail such as Google Gmail will ever support E2E encryption, as it would defeat their entire business model (collect user data, sell data to advertising agencies, and harvest our soul). Services such as </a:t>
            </a:r>
            <a:r>
              <a:rPr lang="en-US" dirty="0" err="1">
                <a:latin typeface="Lato" panose="020F0502020204030203" pitchFamily="34" charset="0"/>
                <a:ea typeface="Lato" panose="020F0502020204030203" pitchFamily="34" charset="0"/>
                <a:cs typeface="Lato" panose="020F0502020204030203" pitchFamily="34" charset="0"/>
              </a:rPr>
              <a:t>TorGuard</a:t>
            </a:r>
            <a:r>
              <a:rPr lang="en-US" dirty="0">
                <a:latin typeface="Lato" panose="020F0502020204030203" pitchFamily="34" charset="0"/>
                <a:ea typeface="Lato" panose="020F0502020204030203" pitchFamily="34" charset="0"/>
                <a:cs typeface="Lato" panose="020F0502020204030203" pitchFamily="34" charset="0"/>
              </a:rPr>
              <a:t> Mail, and </a:t>
            </a:r>
            <a:r>
              <a:rPr lang="en-US" dirty="0" err="1">
                <a:latin typeface="Lato" panose="020F0502020204030203" pitchFamily="34" charset="0"/>
                <a:ea typeface="Lato" panose="020F0502020204030203" pitchFamily="34" charset="0"/>
                <a:cs typeface="Lato" panose="020F0502020204030203" pitchFamily="34" charset="0"/>
              </a:rPr>
              <a:t>ProtonMail</a:t>
            </a:r>
            <a:r>
              <a:rPr lang="en-US" dirty="0">
                <a:latin typeface="Lato" panose="020F0502020204030203" pitchFamily="34" charset="0"/>
                <a:ea typeface="Lato" panose="020F0502020204030203" pitchFamily="34" charset="0"/>
                <a:cs typeface="Lato" panose="020F0502020204030203" pitchFamily="34" charset="0"/>
              </a:rPr>
              <a:t> seem to do a pretty good job, but are not free.</a:t>
            </a:r>
          </a:p>
          <a:p>
            <a:r>
              <a:rPr lang="en-US" dirty="0" smtClean="0">
                <a:latin typeface="Lato" panose="020F0502020204030203" pitchFamily="34" charset="0"/>
                <a:ea typeface="Lato" panose="020F0502020204030203" pitchFamily="34" charset="0"/>
                <a:cs typeface="Lato" panose="020F0502020204030203" pitchFamily="34" charset="0"/>
              </a:rPr>
              <a:t>End </a:t>
            </a:r>
            <a:r>
              <a:rPr lang="en-US" dirty="0">
                <a:latin typeface="Lato" panose="020F0502020204030203" pitchFamily="34" charset="0"/>
                <a:ea typeface="Lato" panose="020F0502020204030203" pitchFamily="34" charset="0"/>
                <a:cs typeface="Lato" panose="020F0502020204030203" pitchFamily="34" charset="0"/>
              </a:rPr>
              <a:t>of the day people don't want to pay for security because when it works properly you don't have any issues</a:t>
            </a:r>
            <a:r>
              <a:rPr lang="en-US" dirty="0" smtClean="0">
                <a:latin typeface="Lato" panose="020F0502020204030203" pitchFamily="34" charset="0"/>
                <a:ea typeface="Lato" panose="020F0502020204030203" pitchFamily="34" charset="0"/>
                <a:cs typeface="Lato" panose="020F0502020204030203" pitchFamily="34" charset="0"/>
              </a:rPr>
              <a:t>.</a:t>
            </a:r>
          </a:p>
          <a:p>
            <a:r>
              <a:rPr lang="en-US" dirty="0" smtClean="0">
                <a:latin typeface="Lato" panose="020F0502020204030203" pitchFamily="34" charset="0"/>
                <a:ea typeface="Lato" panose="020F0502020204030203" pitchFamily="34" charset="0"/>
                <a:cs typeface="Lato" panose="020F0502020204030203" pitchFamily="34" charset="0"/>
              </a:rPr>
              <a:t>It </a:t>
            </a:r>
            <a:r>
              <a:rPr lang="en-US" dirty="0">
                <a:latin typeface="Lato" panose="020F0502020204030203" pitchFamily="34" charset="0"/>
                <a:ea typeface="Lato" panose="020F0502020204030203" pitchFamily="34" charset="0"/>
                <a:cs typeface="Lato" panose="020F0502020204030203" pitchFamily="34" charset="0"/>
              </a:rPr>
              <a:t>perhaps should be the ethical responsibility of the cryptographer to not only consider the strength of the developed scheme or even the moral implications of the work, but also how the scheme might be used in practice by those that would</a:t>
            </a:r>
            <a:r>
              <a:rPr lang="en-US" dirty="0" smtClean="0">
                <a:latin typeface="Lato" panose="020F0502020204030203" pitchFamily="34" charset="0"/>
                <a:ea typeface="Lato" panose="020F0502020204030203" pitchFamily="34" charset="0"/>
                <a:cs typeface="Lato" panose="020F0502020204030203" pitchFamily="34" charset="0"/>
              </a:rPr>
              <a:t>/ should </a:t>
            </a:r>
            <a:r>
              <a:rPr lang="en-US" dirty="0">
                <a:latin typeface="Lato" panose="020F0502020204030203" pitchFamily="34" charset="0"/>
                <a:ea typeface="Lato" panose="020F0502020204030203" pitchFamily="34" charset="0"/>
                <a:cs typeface="Lato" panose="020F0502020204030203" pitchFamily="34" charset="0"/>
              </a:rPr>
              <a:t>use it. If an engineer were to develop a vault that were extremely secure, but wildly complicated to use, this would not be considered much of an accomplishment. In the same way, the challenge of </a:t>
            </a:r>
            <a:r>
              <a:rPr lang="en-US" dirty="0" smtClean="0">
                <a:latin typeface="Lato" panose="020F0502020204030203" pitchFamily="34" charset="0"/>
                <a:ea typeface="Lato" panose="020F0502020204030203" pitchFamily="34" charset="0"/>
                <a:cs typeface="Lato" panose="020F0502020204030203" pitchFamily="34" charset="0"/>
              </a:rPr>
              <a:t>the cryptography </a:t>
            </a:r>
            <a:r>
              <a:rPr lang="en-US" dirty="0">
                <a:latin typeface="Lato" panose="020F0502020204030203" pitchFamily="34" charset="0"/>
                <a:ea typeface="Lato" panose="020F0502020204030203" pitchFamily="34" charset="0"/>
                <a:cs typeface="Lato" panose="020F0502020204030203" pitchFamily="34" charset="0"/>
              </a:rPr>
              <a:t>should be not just security, but usability. </a:t>
            </a:r>
          </a:p>
        </p:txBody>
      </p:sp>
    </p:spTree>
    <p:extLst>
      <p:ext uri="{BB962C8B-B14F-4D97-AF65-F5344CB8AC3E}">
        <p14:creationId xmlns:p14="http://schemas.microsoft.com/office/powerpoint/2010/main" val="38094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Minicrypt</a:t>
            </a:r>
            <a:r>
              <a:rPr lang="en-US" dirty="0" smtClean="0"/>
              <a:t>: a story of random functions</a:t>
            </a:r>
            <a:endParaRPr lang="en-US" dirty="0"/>
          </a:p>
        </p:txBody>
      </p:sp>
      <p:sp>
        <p:nvSpPr>
          <p:cNvPr id="3" name="Content Placeholder 2"/>
          <p:cNvSpPr>
            <a:spLocks noGrp="1"/>
          </p:cNvSpPr>
          <p:nvPr>
            <p:ph idx="1"/>
          </p:nvPr>
        </p:nvSpPr>
        <p:spPr/>
        <p:txBody>
          <a:bodyPr/>
          <a:lstStyle/>
          <a:p>
            <a:pPr marL="0" indent="0">
              <a:buNone/>
            </a:pPr>
            <a:r>
              <a:rPr lang="en-US" dirty="0" smtClean="0"/>
              <a:t>Consider random functions </a:t>
            </a:r>
            <a:r>
              <a:rPr lang="en-US" i="1" dirty="0" smtClean="0">
                <a:latin typeface="+mj-lt"/>
              </a:rPr>
              <a:t>R</a:t>
            </a:r>
            <a:r>
              <a:rPr lang="en-US" dirty="0" smtClean="0"/>
              <a:t>: {0,1}</a:t>
            </a:r>
            <a:r>
              <a:rPr lang="en-US" i="1" baseline="34000" dirty="0" smtClean="0">
                <a:latin typeface="Lato Black" panose="020F0502020204030203" pitchFamily="34" charset="0"/>
                <a:ea typeface="Lato Black" panose="020F0502020204030203" pitchFamily="34" charset="0"/>
                <a:cs typeface="Lato Black" panose="020F0502020204030203" pitchFamily="34" charset="0"/>
              </a:rPr>
              <a:t>in</a:t>
            </a:r>
            <a:r>
              <a:rPr lang="en-US" dirty="0" smtClean="0"/>
              <a:t> </a:t>
            </a:r>
            <a:r>
              <a:rPr lang="" dirty="0">
                <a:solidFill>
                  <a:prstClr val="black"/>
                </a:solidFill>
              </a:rPr>
              <a:t>→</a:t>
            </a:r>
            <a:r>
              <a:rPr lang="en-US" dirty="0" smtClean="0"/>
              <a:t> </a:t>
            </a:r>
            <a:r>
              <a:rPr lang="en-US" dirty="0"/>
              <a:t>{</a:t>
            </a:r>
            <a:r>
              <a:rPr lang="en-US" dirty="0" smtClean="0"/>
              <a:t>0,1}</a:t>
            </a:r>
            <a:r>
              <a:rPr lang="en-US" i="1" baseline="34000" dirty="0" smtClean="0">
                <a:latin typeface="Lato Black" panose="020F0502020204030203" pitchFamily="34" charset="0"/>
                <a:ea typeface="Lato Black" panose="020F0502020204030203" pitchFamily="34" charset="0"/>
                <a:cs typeface="Lato Black" panose="020F0502020204030203" pitchFamily="34" charset="0"/>
              </a:rPr>
              <a:t>out</a:t>
            </a:r>
            <a:r>
              <a:rPr lang="en-US" dirty="0" smtClean="0"/>
              <a:t> of various input + output lengths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8054312"/>
              </p:ext>
            </p:extLst>
          </p:nvPr>
        </p:nvGraphicFramePr>
        <p:xfrm>
          <a:off x="609600" y="1820333"/>
          <a:ext cx="10972800" cy="2529840"/>
        </p:xfrm>
        <a:graphic>
          <a:graphicData uri="http://schemas.openxmlformats.org/drawingml/2006/table">
            <a:tbl>
              <a:tblPr firstRow="1" bandRow="1">
                <a:tableStyleId>{7E9639D4-E3E2-4D34-9284-5A2195B3D0D7}</a:tableStyleId>
              </a:tblPr>
              <a:tblGrid>
                <a:gridCol w="2997200"/>
                <a:gridCol w="1993900"/>
                <a:gridCol w="1993900"/>
                <a:gridCol w="1993900"/>
                <a:gridCol w="1993900"/>
              </a:tblGrid>
              <a:tr h="370840">
                <a:tc>
                  <a:txBody>
                    <a:bodyPr/>
                    <a:lstStyle/>
                    <a:p>
                      <a:r>
                        <a:rPr lang="en-US" sz="2800" dirty="0" smtClean="0">
                          <a:latin typeface="+mj-lt"/>
                        </a:rPr>
                        <a:t>Case:</a:t>
                      </a:r>
                      <a:endParaRPr lang="en-US" sz="2800" b="0" dirty="0">
                        <a:latin typeface="+mj-lt"/>
                      </a:endParaRPr>
                    </a:p>
                  </a:txBody>
                  <a:tcPr>
                    <a:solidFill>
                      <a:schemeClr val="tx1">
                        <a:lumMod val="65000"/>
                        <a:lumOff val="35000"/>
                      </a:schemeClr>
                    </a:solidFill>
                  </a:tcPr>
                </a:tc>
                <a:tc>
                  <a:txBody>
                    <a:bodyPr/>
                    <a:lstStyle/>
                    <a:p>
                      <a:r>
                        <a:rPr lang="en-US" sz="2800" baseline="0" dirty="0" smtClean="0">
                          <a:latin typeface="+mj-lt"/>
                        </a:rPr>
                        <a:t>in</a:t>
                      </a:r>
                      <a:r>
                        <a:rPr lang="en-US" sz="2800" dirty="0" smtClean="0">
                          <a:latin typeface="+mj-lt"/>
                        </a:rPr>
                        <a:t> &lt; </a:t>
                      </a:r>
                      <a:r>
                        <a:rPr lang="en-US" sz="2800" baseline="0" dirty="0" smtClean="0">
                          <a:latin typeface="+mj-lt"/>
                        </a:rPr>
                        <a:t>out</a:t>
                      </a:r>
                      <a:endParaRPr lang="en-US" sz="2800" b="0" baseline="0" dirty="0">
                        <a:latin typeface="+mj-lt"/>
                      </a:endParaRPr>
                    </a:p>
                  </a:txBody>
                  <a:tcPr>
                    <a:solidFill>
                      <a:schemeClr val="tx1">
                        <a:lumMod val="65000"/>
                        <a:lumOff val="3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aseline="0" dirty="0" smtClean="0">
                          <a:latin typeface="+mj-lt"/>
                        </a:rPr>
                        <a:t>in</a:t>
                      </a:r>
                      <a:r>
                        <a:rPr lang="en-US" sz="2800" dirty="0" smtClean="0">
                          <a:latin typeface="+mj-lt"/>
                        </a:rPr>
                        <a:t> = </a:t>
                      </a:r>
                      <a:r>
                        <a:rPr lang="en-US" sz="2800" baseline="0" dirty="0" smtClean="0">
                          <a:latin typeface="+mj-lt"/>
                        </a:rPr>
                        <a:t>out</a:t>
                      </a:r>
                      <a:endParaRPr lang="en-US" sz="2800" b="0" baseline="0" dirty="0" smtClean="0">
                        <a:latin typeface="+mj-lt"/>
                      </a:endParaRPr>
                    </a:p>
                  </a:txBody>
                  <a:tcPr>
                    <a:solidFill>
                      <a:schemeClr val="tx1">
                        <a:lumMod val="65000"/>
                        <a:lumOff val="3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aseline="0" dirty="0" smtClean="0">
                          <a:latin typeface="+mj-lt"/>
                        </a:rPr>
                        <a:t>in</a:t>
                      </a:r>
                      <a:r>
                        <a:rPr lang="en-US" sz="2800" dirty="0" smtClean="0">
                          <a:latin typeface="+mj-lt"/>
                        </a:rPr>
                        <a:t> &gt; </a:t>
                      </a:r>
                      <a:r>
                        <a:rPr lang="en-US" sz="2800" baseline="0" dirty="0" smtClean="0">
                          <a:latin typeface="+mj-lt"/>
                        </a:rPr>
                        <a:t>out</a:t>
                      </a:r>
                      <a:endParaRPr lang="en-US" sz="2800" b="0" baseline="0" dirty="0" smtClean="0">
                        <a:latin typeface="+mj-lt"/>
                      </a:endParaRPr>
                    </a:p>
                  </a:txBody>
                  <a:tcPr>
                    <a:solidFill>
                      <a:schemeClr val="tx1">
                        <a:lumMod val="65000"/>
                        <a:lumOff val="3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aseline="0" dirty="0" smtClean="0">
                          <a:latin typeface="+mj-lt"/>
                        </a:rPr>
                        <a:t>in</a:t>
                      </a:r>
                      <a:r>
                        <a:rPr lang="en-US" sz="2800" dirty="0" smtClean="0">
                          <a:latin typeface="+mj-lt"/>
                        </a:rPr>
                        <a:t> = ∞</a:t>
                      </a:r>
                      <a:endParaRPr lang="en-US" sz="2800" b="0" baseline="0" dirty="0" smtClean="0">
                        <a:latin typeface="+mj-lt"/>
                        <a:ea typeface="Lato Black" panose="020F0502020204030203" pitchFamily="34" charset="0"/>
                        <a:cs typeface="Lato Black" panose="020F0502020204030203" pitchFamily="34" charset="0"/>
                      </a:endParaRPr>
                    </a:p>
                  </a:txBody>
                  <a:tcPr>
                    <a:solidFill>
                      <a:schemeClr val="tx1">
                        <a:lumMod val="65000"/>
                        <a:lumOff val="35000"/>
                      </a:schemeClr>
                    </a:solidFill>
                  </a:tcPr>
                </a:tc>
              </a:tr>
              <a:tr h="370840">
                <a:tc>
                  <a:txBody>
                    <a:bodyPr/>
                    <a:lstStyle/>
                    <a:p>
                      <a:r>
                        <a:rPr lang="en-US" sz="2400" dirty="0" smtClean="0"/>
                        <a:t>Family of </a:t>
                      </a:r>
                      <a:r>
                        <a:rPr kumimoji="0" lang="en-US" sz="2400" b="0" i="1" u="none" strike="noStrike" kern="1200" cap="none" spc="0" normalizeH="0" baseline="0" noProof="0" dirty="0" smtClean="0">
                          <a:ln>
                            <a:noFill/>
                          </a:ln>
                          <a:solidFill>
                            <a:prstClr val="black"/>
                          </a:solidFill>
                          <a:effectLst/>
                          <a:uLnTx/>
                          <a:uFillTx/>
                          <a:latin typeface="Lato Heavy"/>
                          <a:ea typeface="Lato Semibold" panose="020F0502020204030203" pitchFamily="34" charset="0"/>
                          <a:cs typeface="Lato Semibold" panose="020F0502020204030203" pitchFamily="34" charset="0"/>
                        </a:rPr>
                        <a:t>R</a:t>
                      </a:r>
                      <a:r>
                        <a:rPr lang="en-US" sz="2400" dirty="0" smtClean="0"/>
                        <a:t>s indexed by a </a:t>
                      </a:r>
                      <a:r>
                        <a:rPr lang="en-US" sz="2400" i="1" dirty="0" smtClean="0">
                          <a:solidFill>
                            <a:schemeClr val="accent2"/>
                          </a:solidFill>
                        </a:rPr>
                        <a:t>private</a:t>
                      </a:r>
                      <a:r>
                        <a:rPr lang="en-US" sz="2400" dirty="0" smtClean="0">
                          <a:solidFill>
                            <a:schemeClr val="accent2"/>
                          </a:solidFill>
                        </a:rPr>
                        <a:t> </a:t>
                      </a:r>
                      <a:r>
                        <a:rPr lang="en-US" sz="2400" dirty="0" smtClean="0"/>
                        <a:t>key:</a:t>
                      </a:r>
                      <a:endParaRPr lang="en-US" sz="2400" dirty="0"/>
                    </a:p>
                  </a:txBody>
                  <a:tcPr/>
                </a:tc>
                <a:tc>
                  <a:txBody>
                    <a:bodyPr/>
                    <a:lstStyle/>
                    <a:p>
                      <a:endParaRPr lang="en-US" sz="2400" dirty="0"/>
                    </a:p>
                  </a:txBody>
                  <a:tcPr/>
                </a:tc>
                <a:tc>
                  <a:txBody>
                    <a:bodyPr/>
                    <a:lstStyle/>
                    <a:p>
                      <a:r>
                        <a:rPr lang="en-US" sz="2400" dirty="0" smtClean="0"/>
                        <a:t>Block</a:t>
                      </a:r>
                      <a:br>
                        <a:rPr lang="en-US" sz="2400" dirty="0" smtClean="0"/>
                      </a:br>
                      <a:r>
                        <a:rPr lang="en-US" sz="2400" dirty="0" smtClean="0"/>
                        <a:t>cipher</a:t>
                      </a:r>
                      <a:endParaRPr lang="en-US" sz="2400" dirty="0"/>
                    </a:p>
                  </a:txBody>
                  <a:tcPr/>
                </a:tc>
                <a:tc>
                  <a:txBody>
                    <a:bodyPr/>
                    <a:lstStyle/>
                    <a:p>
                      <a:r>
                        <a:rPr lang="en-US" sz="2400" dirty="0" smtClean="0"/>
                        <a:t>MACs</a:t>
                      </a:r>
                      <a:endParaRPr lang="en-US" sz="2400" dirty="0"/>
                    </a:p>
                  </a:txBody>
                  <a:tcPr/>
                </a:tc>
                <a:tc>
                  <a:txBody>
                    <a:bodyPr/>
                    <a:lstStyle/>
                    <a:p>
                      <a:endParaRPr lang="en-US" sz="2400" dirty="0"/>
                    </a:p>
                  </a:txBody>
                  <a:tcPr/>
                </a:tc>
              </a:tr>
              <a:tr h="370840">
                <a:tc>
                  <a:txBody>
                    <a:bodyPr/>
                    <a:lstStyle/>
                    <a:p>
                      <a:r>
                        <a:rPr lang="en-US" sz="2400" dirty="0" smtClean="0"/>
                        <a:t>One </a:t>
                      </a:r>
                      <a:r>
                        <a:rPr lang="en-US" sz="2400" i="1" dirty="0" smtClean="0">
                          <a:solidFill>
                            <a:schemeClr val="accent3">
                              <a:lumMod val="75000"/>
                            </a:schemeClr>
                          </a:solidFill>
                        </a:rPr>
                        <a:t>public</a:t>
                      </a:r>
                      <a:r>
                        <a:rPr lang="en-US" sz="2400" dirty="0" smtClean="0">
                          <a:solidFill>
                            <a:schemeClr val="accent3"/>
                          </a:solidFill>
                        </a:rPr>
                        <a:t> </a:t>
                      </a:r>
                      <a:r>
                        <a:rPr lang="en-US" sz="2400" dirty="0" smtClean="0"/>
                        <a:t>function:</a:t>
                      </a:r>
                      <a:endParaRPr lang="en-US" sz="2400" dirty="0"/>
                    </a:p>
                  </a:txBody>
                  <a:tcPr/>
                </a:tc>
                <a:tc>
                  <a:txBody>
                    <a:bodyPr/>
                    <a:lstStyle/>
                    <a:p>
                      <a:r>
                        <a:rPr lang="en-US" sz="2400" dirty="0" smtClean="0"/>
                        <a:t>Stream</a:t>
                      </a:r>
                      <a:br>
                        <a:rPr lang="en-US" sz="2400" dirty="0" smtClean="0"/>
                      </a:br>
                      <a:r>
                        <a:rPr lang="en-US" sz="2400" dirty="0" smtClean="0"/>
                        <a:t>cipher</a:t>
                      </a:r>
                      <a:endParaRPr lang="en-US" sz="2400" dirty="0"/>
                    </a:p>
                  </a:txBody>
                  <a:tcPr/>
                </a:tc>
                <a:tc>
                  <a:txBody>
                    <a:bodyPr/>
                    <a:lstStyle/>
                    <a:p>
                      <a:r>
                        <a:rPr lang="en-US" sz="2400" dirty="0" smtClean="0">
                          <a:solidFill>
                            <a:schemeClr val="accent1"/>
                          </a:solidFill>
                        </a:rPr>
                        <a:t>Random-looking permutation</a:t>
                      </a:r>
                      <a:endParaRPr lang="en-US" sz="2400" dirty="0">
                        <a:solidFill>
                          <a:schemeClr val="accent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Compression function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Hash function</a:t>
                      </a:r>
                    </a:p>
                  </a:txBody>
                  <a:tcPr/>
                </a:tc>
              </a:tr>
            </a:tbl>
          </a:graphicData>
        </a:graphic>
      </p:graphicFrame>
      <p:sp>
        <p:nvSpPr>
          <p:cNvPr id="5" name="Left Arrow 4"/>
          <p:cNvSpPr/>
          <p:nvPr/>
        </p:nvSpPr>
        <p:spPr>
          <a:xfrm rot="19419148">
            <a:off x="4597399" y="2572294"/>
            <a:ext cx="1032933" cy="81280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smtClean="0">
                <a:latin typeface="+mj-lt"/>
              </a:rPr>
              <a:t>Enc</a:t>
            </a:r>
            <a:endParaRPr lang="en-US" sz="2400" dirty="0">
              <a:latin typeface="+mj-lt"/>
            </a:endParaRPr>
          </a:p>
        </p:txBody>
      </p:sp>
      <p:sp>
        <p:nvSpPr>
          <p:cNvPr id="7" name="Right Arrow 6"/>
          <p:cNvSpPr/>
          <p:nvPr/>
        </p:nvSpPr>
        <p:spPr>
          <a:xfrm>
            <a:off x="6587067" y="2345265"/>
            <a:ext cx="1092200" cy="8128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latin typeface="+mj-lt"/>
              </a:rPr>
              <a:t>Sign</a:t>
            </a:r>
            <a:endParaRPr lang="en-US" sz="2400" dirty="0">
              <a:latin typeface="+mj-lt"/>
            </a:endParaRPr>
          </a:p>
        </p:txBody>
      </p:sp>
    </p:spTree>
    <p:extLst>
      <p:ext uri="{BB962C8B-B14F-4D97-AF65-F5344CB8AC3E}">
        <p14:creationId xmlns:p14="http://schemas.microsoft.com/office/powerpoint/2010/main" val="9986177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Bellare Rogaway 1993: “Random </a:t>
            </a:r>
            <a:r>
              <a:rPr lang="en-US" dirty="0"/>
              <a:t>oracles are </a:t>
            </a:r>
            <a:r>
              <a:rPr lang="en-US" dirty="0" smtClean="0"/>
              <a:t>practical”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Two step process:</a:t>
            </a:r>
          </a:p>
          <a:p>
            <a:pPr marL="457200" indent="-457200">
              <a:buFont typeface="+mj-lt"/>
              <a:buAutoNum type="arabicPeriod"/>
            </a:pPr>
            <a:r>
              <a:rPr lang="en-US" dirty="0" smtClean="0"/>
              <a:t>Pretend </a:t>
            </a:r>
            <a:r>
              <a:rPr lang="en-US" dirty="0"/>
              <a:t>we have </a:t>
            </a:r>
            <a:r>
              <a:rPr lang="en-US" dirty="0" smtClean="0"/>
              <a:t>random </a:t>
            </a:r>
            <a:r>
              <a:rPr lang="en-US" dirty="0"/>
              <a:t>oracle </a:t>
            </a:r>
            <a:r>
              <a:rPr lang="en-US" i="1" dirty="0" smtClean="0">
                <a:latin typeface="+mj-lt"/>
              </a:rPr>
              <a:t>R</a:t>
            </a:r>
            <a:r>
              <a:rPr lang="en-US" dirty="0" smtClean="0"/>
              <a:t>, produce crypto </a:t>
            </a:r>
            <a:r>
              <a:rPr lang="en-US" dirty="0"/>
              <a:t>protocol </a:t>
            </a:r>
            <a:r>
              <a:rPr lang="en-US" dirty="0">
                <a:latin typeface="Lato Black" panose="020F0502020204030203" pitchFamily="34" charset="0"/>
                <a:ea typeface="Lato Black" panose="020F0502020204030203" pitchFamily="34" charset="0"/>
                <a:cs typeface="Lato Black" panose="020F0502020204030203" pitchFamily="34" charset="0"/>
              </a:rPr>
              <a:t>P</a:t>
            </a:r>
            <a:r>
              <a:rPr lang="en-US" i="1" baseline="30000" dirty="0">
                <a:latin typeface="+mj-lt"/>
              </a:rPr>
              <a:t>R</a:t>
            </a:r>
            <a:r>
              <a:rPr lang="en-US" dirty="0"/>
              <a:t> that </a:t>
            </a:r>
            <a:r>
              <a:rPr lang="en-US" dirty="0" smtClean="0"/>
              <a:t>uses </a:t>
            </a:r>
            <a:r>
              <a:rPr lang="en-US" dirty="0"/>
              <a:t>it</a:t>
            </a:r>
          </a:p>
          <a:p>
            <a:pPr marL="457200" indent="-457200">
              <a:buFont typeface="+mj-lt"/>
              <a:buAutoNum type="arabicPeriod"/>
            </a:pPr>
            <a:r>
              <a:rPr lang="en-US" dirty="0" smtClean="0"/>
              <a:t>Replace </a:t>
            </a:r>
            <a:r>
              <a:rPr lang="en-US" i="1" dirty="0">
                <a:latin typeface="+mj-lt"/>
              </a:rPr>
              <a:t>R</a:t>
            </a:r>
            <a:r>
              <a:rPr lang="en-US" dirty="0"/>
              <a:t> with an </a:t>
            </a:r>
            <a:r>
              <a:rPr lang="en-US" dirty="0" smtClean="0"/>
              <a:t>“appropriately chosen” </a:t>
            </a:r>
            <a:r>
              <a:rPr lang="en-US" dirty="0"/>
              <a:t>function </a:t>
            </a:r>
            <a:r>
              <a:rPr lang="en-US" i="1" dirty="0">
                <a:solidFill>
                  <a:prstClr val="black"/>
                </a:solidFill>
                <a:latin typeface="Lato Black" panose="020F0502020204030203" pitchFamily="34" charset="0"/>
                <a:ea typeface="Lato Black" panose="020F0502020204030203" pitchFamily="34" charset="0"/>
                <a:cs typeface="Lato Black" panose="020F0502020204030203" pitchFamily="34" charset="0"/>
              </a:rPr>
              <a:t>H</a:t>
            </a:r>
            <a:r>
              <a:rPr lang="en-US" dirty="0" smtClean="0"/>
              <a:t>, </a:t>
            </a:r>
            <a:r>
              <a:rPr lang="en-US" dirty="0"/>
              <a:t>and hope that it works</a:t>
            </a:r>
          </a:p>
          <a:p>
            <a:pPr marL="0" indent="0">
              <a:buNone/>
            </a:pPr>
            <a:endParaRPr lang="en-US" dirty="0" smtClean="0"/>
          </a:p>
          <a:p>
            <a:pPr marL="0" indent="0">
              <a:buNone/>
            </a:pPr>
            <a:r>
              <a:rPr lang="en-US" i="1" dirty="0"/>
              <a:t>We argue that the random oracle model -- where all parties have access to a public random oracle -- provides a bridge between cryptographic theory and cryptographic practice. In the paradigm we suggest, a practical protocol </a:t>
            </a:r>
            <a:r>
              <a:rPr lang="en-US" i="1" dirty="0">
                <a:solidFill>
                  <a:prstClr val="black"/>
                </a:solidFill>
                <a:latin typeface="Lato Black" panose="020F0502020204030203" pitchFamily="34" charset="0"/>
                <a:ea typeface="Lato Black" panose="020F0502020204030203" pitchFamily="34" charset="0"/>
                <a:cs typeface="Lato Black" panose="020F0502020204030203" pitchFamily="34" charset="0"/>
              </a:rPr>
              <a:t>P</a:t>
            </a:r>
            <a:r>
              <a:rPr lang="en-US" i="1" dirty="0" smtClean="0"/>
              <a:t> </a:t>
            </a:r>
            <a:r>
              <a:rPr lang="en-US" i="1" dirty="0"/>
              <a:t>is produced by devising and proving correct a protocol </a:t>
            </a:r>
            <a:r>
              <a:rPr lang="en-US" i="1" dirty="0">
                <a:solidFill>
                  <a:prstClr val="black"/>
                </a:solidFill>
                <a:latin typeface="Lato Black" panose="020F0502020204030203" pitchFamily="34" charset="0"/>
                <a:ea typeface="Lato Black" panose="020F0502020204030203" pitchFamily="34" charset="0"/>
                <a:cs typeface="Lato Black" panose="020F0502020204030203" pitchFamily="34" charset="0"/>
              </a:rPr>
              <a:t>P</a:t>
            </a:r>
            <a:r>
              <a:rPr lang="en-US" i="1" baseline="30000" dirty="0">
                <a:solidFill>
                  <a:prstClr val="black"/>
                </a:solidFill>
                <a:latin typeface="Lato Heavy"/>
              </a:rPr>
              <a:t>R</a:t>
            </a:r>
            <a:r>
              <a:rPr lang="en-US" i="1" dirty="0" smtClean="0"/>
              <a:t> </a:t>
            </a:r>
            <a:r>
              <a:rPr lang="en-US" i="1" dirty="0"/>
              <a:t>for the random oracle model and then replacing oracle accesses by the computation of an </a:t>
            </a:r>
            <a:r>
              <a:rPr lang="en-US" i="1" dirty="0" smtClean="0"/>
              <a:t>“appropriately chosen” </a:t>
            </a:r>
            <a:r>
              <a:rPr lang="en-US" i="1" dirty="0"/>
              <a:t>function </a:t>
            </a:r>
            <a:r>
              <a:rPr lang="en-US" i="1"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H</a:t>
            </a:r>
            <a:r>
              <a:rPr lang="en-US" i="1" dirty="0" smtClean="0"/>
              <a:t>. </a:t>
            </a:r>
            <a:r>
              <a:rPr lang="en-US" i="1" dirty="0"/>
              <a:t>This paradigm yields protocols much more efficient than standard ones while retaining many of the advantages of provable security. We illustrate these gains for problems including encryption, signatures, and zero-knowledge </a:t>
            </a:r>
            <a:r>
              <a:rPr lang="en-US" i="1" dirty="0" smtClean="0"/>
              <a:t>proofs.</a:t>
            </a:r>
            <a:endParaRPr lang="en-US" i="1" dirty="0"/>
          </a:p>
        </p:txBody>
      </p:sp>
    </p:spTree>
    <p:extLst>
      <p:ext uri="{BB962C8B-B14F-4D97-AF65-F5344CB8AC3E}">
        <p14:creationId xmlns:p14="http://schemas.microsoft.com/office/powerpoint/2010/main" val="176712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Counterpoint: This week’s reading assignment</a:t>
            </a:r>
            <a:endParaRPr lang="en-US" dirty="0"/>
          </a:p>
        </p:txBody>
      </p:sp>
      <p:pic>
        <p:nvPicPr>
          <p:cNvPr id="6" name="Content Placeholder 5"/>
          <p:cNvPicPr>
            <a:picLocks noGrp="1" noChangeAspect="1"/>
          </p:cNvPicPr>
          <p:nvPr>
            <p:ph idx="1"/>
          </p:nvPr>
        </p:nvPicPr>
        <p:blipFill rotWithShape="1">
          <a:blip r:embed="rId2"/>
          <a:srcRect r="291"/>
          <a:stretch/>
        </p:blipFill>
        <p:spPr>
          <a:xfrm>
            <a:off x="1238871" y="1101725"/>
            <a:ext cx="9714259" cy="5259388"/>
          </a:xfrm>
          <a:prstGeom prst="rect">
            <a:avLst/>
          </a:prstGeom>
        </p:spPr>
      </p:pic>
    </p:spTree>
    <p:extLst>
      <p:ext uri="{BB962C8B-B14F-4D97-AF65-F5344CB8AC3E}">
        <p14:creationId xmlns:p14="http://schemas.microsoft.com/office/powerpoint/2010/main" val="23687845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 Collision-resistant hash functions</a:t>
            </a:r>
            <a:endParaRPr lang="en-US" dirty="0"/>
          </a:p>
        </p:txBody>
      </p:sp>
      <p:sp>
        <p:nvSpPr>
          <p:cNvPr id="3" name="TextBox 2"/>
          <p:cNvSpPr txBox="1"/>
          <p:nvPr/>
        </p:nvSpPr>
        <p:spPr>
          <a:xfrm>
            <a:off x="609600" y="1577337"/>
            <a:ext cx="1937390" cy="523220"/>
          </a:xfrm>
          <a:prstGeom prst="rect">
            <a:avLst/>
          </a:prstGeom>
          <a:noFill/>
        </p:spPr>
        <p:txBody>
          <a:bodyPr wrap="none" lIns="0" rtlCol="0">
            <a:spAutoFit/>
          </a:bodyPr>
          <a:lstStyle/>
          <a:p>
            <a:r>
              <a:rPr lang="en-US" sz="2800" u="sng" dirty="0" smtClean="0">
                <a:solidFill>
                  <a:schemeClr val="accent2"/>
                </a:solidFill>
                <a:latin typeface="Lato Black" panose="020F0502020204030203" pitchFamily="34" charset="0"/>
                <a:ea typeface="Lato Black" panose="020F0502020204030203" pitchFamily="34" charset="0"/>
                <a:cs typeface="Lato Black" panose="020F0502020204030203" pitchFamily="34" charset="0"/>
              </a:rPr>
              <a:t>Math Tools</a:t>
            </a:r>
            <a:endParaRPr lang="en-US" sz="2800" u="sng" dirty="0">
              <a:solidFill>
                <a:schemeClr val="accent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 name="TextBox 3"/>
          <p:cNvSpPr txBox="1"/>
          <p:nvPr/>
        </p:nvSpPr>
        <p:spPr>
          <a:xfrm>
            <a:off x="3579473" y="1577337"/>
            <a:ext cx="1737014" cy="523220"/>
          </a:xfrm>
          <a:prstGeom prst="rect">
            <a:avLst/>
          </a:prstGeom>
          <a:noFill/>
        </p:spPr>
        <p:txBody>
          <a:bodyPr wrap="none" lIns="0" rtlCol="0">
            <a:spAutoFit/>
          </a:bodyPr>
          <a:lstStyle/>
          <a:p>
            <a:r>
              <a:rPr lang="en-US" sz="2800" u="sng" dirty="0" smtClean="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rPr>
              <a:t>Primitives</a:t>
            </a:r>
            <a:endParaRPr lang="en-US" sz="2800" u="sng" dirty="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 name="TextBox 4"/>
          <p:cNvSpPr txBox="1"/>
          <p:nvPr/>
        </p:nvSpPr>
        <p:spPr>
          <a:xfrm>
            <a:off x="6166796" y="1577337"/>
            <a:ext cx="1882888" cy="523220"/>
          </a:xfrm>
          <a:prstGeom prst="rect">
            <a:avLst/>
          </a:prstGeom>
          <a:noFill/>
        </p:spPr>
        <p:txBody>
          <a:bodyPr wrap="none" lIns="0" rtlCol="0">
            <a:spAutoFit/>
          </a:bodyPr>
          <a:lstStyle/>
          <a:p>
            <a:r>
              <a:rPr lang="en-US" sz="2800" u="sng" dirty="0" smtClean="0">
                <a:solidFill>
                  <a:schemeClr val="accent1"/>
                </a:solidFill>
                <a:latin typeface="Lato Black" panose="020F0502020204030203" pitchFamily="34" charset="0"/>
                <a:ea typeface="Lato Black" panose="020F0502020204030203" pitchFamily="34" charset="0"/>
                <a:cs typeface="Lato Black" panose="020F0502020204030203" pitchFamily="34" charset="0"/>
              </a:rPr>
              <a:t>Algorithms</a:t>
            </a:r>
            <a:endParaRPr lang="en-US" sz="2800" u="sng"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 name="TextBox 5"/>
          <p:cNvSpPr txBox="1"/>
          <p:nvPr/>
        </p:nvSpPr>
        <p:spPr>
          <a:xfrm>
            <a:off x="9296401" y="1577337"/>
            <a:ext cx="1647246" cy="523220"/>
          </a:xfrm>
          <a:prstGeom prst="rect">
            <a:avLst/>
          </a:prstGeom>
          <a:noFill/>
        </p:spPr>
        <p:txBody>
          <a:bodyPr wrap="none" lIns="0" rtlCol="0">
            <a:spAutoFit/>
          </a:bodyPr>
          <a:lstStyle/>
          <a:p>
            <a:r>
              <a:rPr lang="en-US" sz="2800" u="sng" dirty="0" smtClean="0">
                <a:solidFill>
                  <a:schemeClr val="accent4"/>
                </a:solidFill>
                <a:latin typeface="Lato Black" panose="020F0502020204030203" pitchFamily="34" charset="0"/>
                <a:ea typeface="Lato Black" panose="020F0502020204030203" pitchFamily="34" charset="0"/>
                <a:cs typeface="Lato Black" panose="020F0502020204030203" pitchFamily="34" charset="0"/>
              </a:rPr>
              <a:t>Protocols</a:t>
            </a:r>
            <a:endParaRPr lang="en-US" sz="2800" u="sng" dirty="0">
              <a:solidFill>
                <a:schemeClr val="accent4"/>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80" name="Group 79"/>
          <p:cNvGrpSpPr/>
          <p:nvPr/>
        </p:nvGrpSpPr>
        <p:grpSpPr>
          <a:xfrm>
            <a:off x="609600" y="3940218"/>
            <a:ext cx="8237738" cy="2745726"/>
            <a:chOff x="609600" y="3940218"/>
            <a:chExt cx="8237738" cy="2745726"/>
          </a:xfrm>
        </p:grpSpPr>
        <p:sp>
          <p:nvSpPr>
            <p:cNvPr id="42" name="TextBox 41"/>
            <p:cNvSpPr txBox="1"/>
            <p:nvPr/>
          </p:nvSpPr>
          <p:spPr>
            <a:xfrm>
              <a:off x="6464955" y="6162724"/>
              <a:ext cx="2382383" cy="523220"/>
            </a:xfrm>
            <a:prstGeom prst="rect">
              <a:avLst/>
            </a:prstGeom>
            <a:noFill/>
          </p:spPr>
          <p:txBody>
            <a:bodyPr wrap="none" rtlCol="0">
              <a:spAutoFit/>
            </a:bodyPr>
            <a:lstStyle/>
            <a:p>
              <a:pPr algn="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err="1" smtClean="0">
                  <a:latin typeface="Lato Black" panose="020F0502020204030203" pitchFamily="34" charset="0"/>
                  <a:ea typeface="Lato Black" panose="020F0502020204030203" pitchFamily="34" charset="0"/>
                  <a:cs typeface="Lato Black" panose="020F0502020204030203" pitchFamily="34" charset="0"/>
                </a:rPr>
                <a:t>Minicrypt</a:t>
              </a:r>
              <a:endParaRPr lang="en-US" sz="28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9" name="TextBox 8"/>
            <p:cNvSpPr txBox="1"/>
            <p:nvPr/>
          </p:nvSpPr>
          <p:spPr>
            <a:xfrm>
              <a:off x="609600" y="4635973"/>
              <a:ext cx="2002471"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Random(</a:t>
              </a:r>
              <a:r>
                <a:rPr lang="en-US" sz="2400" dirty="0" err="1"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ish</a:t>
              </a: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permutations</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0" name="TextBox 9"/>
            <p:cNvSpPr txBox="1"/>
            <p:nvPr/>
          </p:nvSpPr>
          <p:spPr>
            <a:xfrm>
              <a:off x="3579473" y="5331727"/>
              <a:ext cx="1167307" cy="830997"/>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Block</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ciphers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1" name="TextBox 10"/>
            <p:cNvSpPr txBox="1"/>
            <p:nvPr/>
          </p:nvSpPr>
          <p:spPr>
            <a:xfrm>
              <a:off x="3579473" y="3940218"/>
              <a:ext cx="1460656" cy="830997"/>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Hash</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functions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5" name="TextBox 14"/>
            <p:cNvSpPr txBox="1"/>
            <p:nvPr/>
          </p:nvSpPr>
          <p:spPr>
            <a:xfrm>
              <a:off x="6166796" y="4635973"/>
              <a:ext cx="2281394" cy="830997"/>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Protected</a:t>
              </a:r>
              <a:b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communication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1" name="Straight Arrow Connector 20"/>
            <p:cNvCxnSpPr>
              <a:stCxn id="9" idx="3"/>
              <a:endCxn id="11" idx="1"/>
            </p:cNvCxnSpPr>
            <p:nvPr/>
          </p:nvCxnSpPr>
          <p:spPr>
            <a:xfrm flipV="1">
              <a:off x="2612071" y="4355717"/>
              <a:ext cx="967402" cy="695755"/>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9" idx="3"/>
              <a:endCxn id="10" idx="1"/>
            </p:cNvCxnSpPr>
            <p:nvPr/>
          </p:nvCxnSpPr>
          <p:spPr>
            <a:xfrm>
              <a:off x="2612071" y="5051472"/>
              <a:ext cx="967402" cy="695754"/>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1" idx="3"/>
              <a:endCxn id="15" idx="1"/>
            </p:cNvCxnSpPr>
            <p:nvPr/>
          </p:nvCxnSpPr>
          <p:spPr>
            <a:xfrm>
              <a:off x="5040129" y="4355717"/>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0" idx="3"/>
              <a:endCxn id="15" idx="1"/>
            </p:cNvCxnSpPr>
            <p:nvPr/>
          </p:nvCxnSpPr>
          <p:spPr>
            <a:xfrm flipV="1">
              <a:off x="4746780" y="5051472"/>
              <a:ext cx="1420016"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grpSp>
        <p:nvGrpSpPr>
          <p:cNvPr id="81" name="Group 80"/>
          <p:cNvGrpSpPr/>
          <p:nvPr/>
        </p:nvGrpSpPr>
        <p:grpSpPr>
          <a:xfrm>
            <a:off x="609600" y="2548709"/>
            <a:ext cx="11409021" cy="4137235"/>
            <a:chOff x="609600" y="2548709"/>
            <a:chExt cx="11409021" cy="4137235"/>
          </a:xfrm>
        </p:grpSpPr>
        <p:sp>
          <p:nvSpPr>
            <p:cNvPr id="41" name="TextBox 40"/>
            <p:cNvSpPr txBox="1"/>
            <p:nvPr/>
          </p:nvSpPr>
          <p:spPr>
            <a:xfrm>
              <a:off x="9296401" y="6162724"/>
              <a:ext cx="2722220" cy="523220"/>
            </a:xfrm>
            <a:prstGeom prst="rect">
              <a:avLst/>
            </a:prstGeom>
            <a:noFill/>
          </p:spPr>
          <p:txBody>
            <a:bodyPr wrap="none" rtlCol="0">
              <a:spAutoFit/>
            </a:bodyPr>
            <a:lstStyle/>
            <a:p>
              <a:r>
                <a:rPr lang="en-US" sz="2800" dirty="0" err="1" smtClean="0">
                  <a:latin typeface="Lato Black" panose="020F0502020204030203" pitchFamily="34" charset="0"/>
                  <a:ea typeface="Lato Black" panose="020F0502020204030203" pitchFamily="34" charset="0"/>
                  <a:cs typeface="Lato Black" panose="020F0502020204030203" pitchFamily="34" charset="0"/>
                </a:rPr>
                <a:t>Cryptomania</a:t>
              </a: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a:latin typeface="Lato Black" panose="020F0502020204030203" pitchFamily="34" charset="0"/>
                  <a:ea typeface="Lato Black" panose="020F0502020204030203" pitchFamily="34" charset="0"/>
                  <a:cs typeface="Lato Black" panose="020F0502020204030203" pitchFamily="34" charset="0"/>
                </a:rPr>
                <a:t>✉</a:t>
              </a:r>
            </a:p>
          </p:txBody>
        </p:sp>
        <p:sp>
          <p:nvSpPr>
            <p:cNvPr id="8" name="TextBox 7"/>
            <p:cNvSpPr txBox="1"/>
            <p:nvPr/>
          </p:nvSpPr>
          <p:spPr>
            <a:xfrm>
              <a:off x="609600" y="2548709"/>
              <a:ext cx="1569660"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Modular</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arithmetic</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3" name="TextBox 12"/>
            <p:cNvSpPr txBox="1"/>
            <p:nvPr/>
          </p:nvSpPr>
          <p:spPr>
            <a:xfrm>
              <a:off x="9296401" y="3663219"/>
              <a:ext cx="1938351" cy="1200329"/>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TLS: internet</a:t>
              </a:r>
              <a:b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PGP: email</a:t>
              </a:r>
            </a:p>
            <a:p>
              <a:r>
                <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(see CS 558</a:t>
              </a:r>
              <a:r>
                <a:rPr lang="en-US" sz="2400" i="1"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a:t>
              </a:r>
              <a:endPar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4" name="TextBox 13"/>
            <p:cNvSpPr txBox="1"/>
            <p:nvPr/>
          </p:nvSpPr>
          <p:spPr>
            <a:xfrm>
              <a:off x="9296401" y="2733375"/>
              <a:ext cx="2565126" cy="461665"/>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Signal: messaging</a:t>
              </a:r>
              <a:endParaRPr lang="en-US" sz="2400"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6" name="TextBox 15"/>
            <p:cNvSpPr txBox="1"/>
            <p:nvPr/>
          </p:nvSpPr>
          <p:spPr>
            <a:xfrm>
              <a:off x="6166796" y="3429129"/>
              <a:ext cx="2680542"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encapsulation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7" name="TextBox 16"/>
            <p:cNvSpPr txBox="1"/>
            <p:nvPr/>
          </p:nvSpPr>
          <p:spPr>
            <a:xfrm>
              <a:off x="6166796" y="2733375"/>
              <a:ext cx="2081019"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evolution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8" name="TextBox 17"/>
            <p:cNvSpPr txBox="1"/>
            <p:nvPr/>
          </p:nvSpPr>
          <p:spPr>
            <a:xfrm>
              <a:off x="3579473" y="2548709"/>
              <a:ext cx="1503938" cy="830997"/>
            </a:xfrm>
            <a:prstGeom prst="rect">
              <a:avLst/>
            </a:prstGeom>
            <a:noFill/>
            <a:ln>
              <a:solidFill>
                <a:schemeClr val="accent3"/>
              </a:solidFill>
            </a:ln>
          </p:spPr>
          <p:txBody>
            <a:bodyPr wrap="none" rtlCol="0">
              <a:spAutoFit/>
            </a:bodyPr>
            <a:lstStyle/>
            <a:p>
              <a:r>
                <a:rPr lang="en-US" sz="2400" dirty="0" err="1"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Auth</a:t>
              </a: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 key</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exchange</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5" name="Straight Arrow Connector 24"/>
            <p:cNvCxnSpPr>
              <a:stCxn id="8" idx="3"/>
              <a:endCxn id="18" idx="1"/>
            </p:cNvCxnSpPr>
            <p:nvPr/>
          </p:nvCxnSpPr>
          <p:spPr>
            <a:xfrm>
              <a:off x="2179260" y="2964208"/>
              <a:ext cx="1400213" cy="0"/>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8" idx="3"/>
              <a:endCxn id="17" idx="1"/>
            </p:cNvCxnSpPr>
            <p:nvPr/>
          </p:nvCxnSpPr>
          <p:spPr>
            <a:xfrm>
              <a:off x="5083411" y="2964208"/>
              <a:ext cx="1083385" cy="0"/>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8" idx="3"/>
              <a:endCxn id="16" idx="1"/>
            </p:cNvCxnSpPr>
            <p:nvPr/>
          </p:nvCxnSpPr>
          <p:spPr>
            <a:xfrm>
              <a:off x="5083411" y="2964208"/>
              <a:ext cx="1083385"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1" idx="3"/>
              <a:endCxn id="16" idx="1"/>
            </p:cNvCxnSpPr>
            <p:nvPr/>
          </p:nvCxnSpPr>
          <p:spPr>
            <a:xfrm flipV="1">
              <a:off x="5040129" y="3659962"/>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7" idx="3"/>
              <a:endCxn id="14" idx="1"/>
            </p:cNvCxnSpPr>
            <p:nvPr/>
          </p:nvCxnSpPr>
          <p:spPr>
            <a:xfrm>
              <a:off x="8247815" y="2964208"/>
              <a:ext cx="1048586" cy="0"/>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6" idx="3"/>
              <a:endCxn id="13" idx="1"/>
            </p:cNvCxnSpPr>
            <p:nvPr/>
          </p:nvCxnSpPr>
          <p:spPr>
            <a:xfrm>
              <a:off x="8847338" y="3659962"/>
              <a:ext cx="449063" cy="603422"/>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5" idx="3"/>
              <a:endCxn id="13" idx="1"/>
            </p:cNvCxnSpPr>
            <p:nvPr/>
          </p:nvCxnSpPr>
          <p:spPr>
            <a:xfrm flipV="1">
              <a:off x="8448190" y="4263384"/>
              <a:ext cx="848211" cy="788088"/>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14" idx="2"/>
            </p:cNvCxnSpPr>
            <p:nvPr/>
          </p:nvCxnSpPr>
          <p:spPr>
            <a:xfrm flipV="1">
              <a:off x="10578964" y="3195040"/>
              <a:ext cx="0" cy="468179"/>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43" name="Freeform 42"/>
          <p:cNvSpPr/>
          <p:nvPr/>
        </p:nvSpPr>
        <p:spPr>
          <a:xfrm>
            <a:off x="0" y="836023"/>
            <a:ext cx="12192000" cy="6021977"/>
          </a:xfrm>
          <a:custGeom>
            <a:avLst/>
            <a:gdLst>
              <a:gd name="connsiteX0" fmla="*/ 4304165 w 12192000"/>
              <a:gd name="connsiteY0" fmla="*/ 2827196 h 6021977"/>
              <a:gd name="connsiteX1" fmla="*/ 3274424 w 12192000"/>
              <a:gd name="connsiteY1" fmla="*/ 3521322 h 6021977"/>
              <a:gd name="connsiteX2" fmla="*/ 4304165 w 12192000"/>
              <a:gd name="connsiteY2" fmla="*/ 4215448 h 6021977"/>
              <a:gd name="connsiteX3" fmla="*/ 5333907 w 12192000"/>
              <a:gd name="connsiteY3" fmla="*/ 3521322 h 6021977"/>
              <a:gd name="connsiteX4" fmla="*/ 4304165 w 12192000"/>
              <a:gd name="connsiteY4" fmla="*/ 2827196 h 6021977"/>
              <a:gd name="connsiteX5" fmla="*/ 0 w 12192000"/>
              <a:gd name="connsiteY5" fmla="*/ 0 h 6021977"/>
              <a:gd name="connsiteX6" fmla="*/ 12192000 w 12192000"/>
              <a:gd name="connsiteY6" fmla="*/ 0 h 6021977"/>
              <a:gd name="connsiteX7" fmla="*/ 12192000 w 12192000"/>
              <a:gd name="connsiteY7" fmla="*/ 6021977 h 6021977"/>
              <a:gd name="connsiteX8" fmla="*/ 0 w 12192000"/>
              <a:gd name="connsiteY8" fmla="*/ 6021977 h 602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21977">
                <a:moveTo>
                  <a:pt x="4304165" y="2827196"/>
                </a:moveTo>
                <a:cubicBezTo>
                  <a:pt x="3735455" y="2827196"/>
                  <a:pt x="3274424" y="3137967"/>
                  <a:pt x="3274424" y="3521322"/>
                </a:cubicBezTo>
                <a:cubicBezTo>
                  <a:pt x="3274424" y="3904677"/>
                  <a:pt x="3735455" y="4215448"/>
                  <a:pt x="4304165" y="4215448"/>
                </a:cubicBezTo>
                <a:cubicBezTo>
                  <a:pt x="4872875" y="4215448"/>
                  <a:pt x="5333907" y="3904677"/>
                  <a:pt x="5333907" y="3521322"/>
                </a:cubicBezTo>
                <a:cubicBezTo>
                  <a:pt x="5333907" y="3137967"/>
                  <a:pt x="4872875" y="2827196"/>
                  <a:pt x="4304165" y="2827196"/>
                </a:cubicBezTo>
                <a:close/>
                <a:moveTo>
                  <a:pt x="0" y="0"/>
                </a:moveTo>
                <a:lnTo>
                  <a:pt x="12192000" y="0"/>
                </a:lnTo>
                <a:lnTo>
                  <a:pt x="12192000" y="6021977"/>
                </a:lnTo>
                <a:lnTo>
                  <a:pt x="0" y="6021977"/>
                </a:lnTo>
                <a:close/>
              </a:path>
            </a:pathLst>
          </a:custGeom>
          <a:solidFill>
            <a:schemeClr val="bg1">
              <a:lumMod val="5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873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Message authenticity</a:t>
            </a:r>
            <a:endParaRPr lang="en-US" dirty="0"/>
          </a:p>
        </p:txBody>
      </p:sp>
      <p:sp>
        <p:nvSpPr>
          <p:cNvPr id="3" name="TextBox 2"/>
          <p:cNvSpPr txBox="1"/>
          <p:nvPr/>
        </p:nvSpPr>
        <p:spPr>
          <a:xfrm>
            <a:off x="609600" y="1577337"/>
            <a:ext cx="1937390" cy="523220"/>
          </a:xfrm>
          <a:prstGeom prst="rect">
            <a:avLst/>
          </a:prstGeom>
          <a:noFill/>
        </p:spPr>
        <p:txBody>
          <a:bodyPr wrap="none" lIns="0" rtlCol="0">
            <a:spAutoFit/>
          </a:bodyPr>
          <a:lstStyle/>
          <a:p>
            <a:r>
              <a:rPr lang="en-US" sz="2800" u="sng" dirty="0" smtClean="0">
                <a:solidFill>
                  <a:schemeClr val="accent2"/>
                </a:solidFill>
                <a:latin typeface="Lato Black" panose="020F0502020204030203" pitchFamily="34" charset="0"/>
                <a:ea typeface="Lato Black" panose="020F0502020204030203" pitchFamily="34" charset="0"/>
                <a:cs typeface="Lato Black" panose="020F0502020204030203" pitchFamily="34" charset="0"/>
              </a:rPr>
              <a:t>Math Tools</a:t>
            </a:r>
            <a:endParaRPr lang="en-US" sz="2800" u="sng" dirty="0">
              <a:solidFill>
                <a:schemeClr val="accent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 name="TextBox 3"/>
          <p:cNvSpPr txBox="1"/>
          <p:nvPr/>
        </p:nvSpPr>
        <p:spPr>
          <a:xfrm>
            <a:off x="3579473" y="1577337"/>
            <a:ext cx="1737014" cy="523220"/>
          </a:xfrm>
          <a:prstGeom prst="rect">
            <a:avLst/>
          </a:prstGeom>
          <a:noFill/>
        </p:spPr>
        <p:txBody>
          <a:bodyPr wrap="none" lIns="0" rtlCol="0">
            <a:spAutoFit/>
          </a:bodyPr>
          <a:lstStyle/>
          <a:p>
            <a:r>
              <a:rPr lang="en-US" sz="2800" u="sng" dirty="0" smtClean="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rPr>
              <a:t>Primitives</a:t>
            </a:r>
            <a:endParaRPr lang="en-US" sz="2800" u="sng" dirty="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 name="TextBox 4"/>
          <p:cNvSpPr txBox="1"/>
          <p:nvPr/>
        </p:nvSpPr>
        <p:spPr>
          <a:xfrm>
            <a:off x="6166796" y="1577337"/>
            <a:ext cx="1882888" cy="523220"/>
          </a:xfrm>
          <a:prstGeom prst="rect">
            <a:avLst/>
          </a:prstGeom>
          <a:noFill/>
        </p:spPr>
        <p:txBody>
          <a:bodyPr wrap="none" lIns="0" rtlCol="0">
            <a:spAutoFit/>
          </a:bodyPr>
          <a:lstStyle/>
          <a:p>
            <a:r>
              <a:rPr lang="en-US" sz="2800" u="sng" dirty="0" smtClean="0">
                <a:solidFill>
                  <a:schemeClr val="accent1"/>
                </a:solidFill>
                <a:latin typeface="Lato Black" panose="020F0502020204030203" pitchFamily="34" charset="0"/>
                <a:ea typeface="Lato Black" panose="020F0502020204030203" pitchFamily="34" charset="0"/>
                <a:cs typeface="Lato Black" panose="020F0502020204030203" pitchFamily="34" charset="0"/>
              </a:rPr>
              <a:t>Algorithms</a:t>
            </a:r>
            <a:endParaRPr lang="en-US" sz="2800" u="sng"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 name="TextBox 5"/>
          <p:cNvSpPr txBox="1"/>
          <p:nvPr/>
        </p:nvSpPr>
        <p:spPr>
          <a:xfrm>
            <a:off x="9296401" y="1577337"/>
            <a:ext cx="1647246" cy="523220"/>
          </a:xfrm>
          <a:prstGeom prst="rect">
            <a:avLst/>
          </a:prstGeom>
          <a:noFill/>
        </p:spPr>
        <p:txBody>
          <a:bodyPr wrap="none" lIns="0" rtlCol="0">
            <a:spAutoFit/>
          </a:bodyPr>
          <a:lstStyle/>
          <a:p>
            <a:r>
              <a:rPr lang="en-US" sz="2800" u="sng" dirty="0" smtClean="0">
                <a:solidFill>
                  <a:schemeClr val="accent4"/>
                </a:solidFill>
                <a:latin typeface="Lato Black" panose="020F0502020204030203" pitchFamily="34" charset="0"/>
                <a:ea typeface="Lato Black" panose="020F0502020204030203" pitchFamily="34" charset="0"/>
                <a:cs typeface="Lato Black" panose="020F0502020204030203" pitchFamily="34" charset="0"/>
              </a:rPr>
              <a:t>Protocols</a:t>
            </a:r>
            <a:endParaRPr lang="en-US" sz="2800" u="sng" dirty="0">
              <a:solidFill>
                <a:schemeClr val="accent4"/>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80" name="Group 79"/>
          <p:cNvGrpSpPr/>
          <p:nvPr/>
        </p:nvGrpSpPr>
        <p:grpSpPr>
          <a:xfrm>
            <a:off x="609600" y="3940218"/>
            <a:ext cx="8237738" cy="2745726"/>
            <a:chOff x="609600" y="3940218"/>
            <a:chExt cx="8237738" cy="2745726"/>
          </a:xfrm>
        </p:grpSpPr>
        <p:sp>
          <p:nvSpPr>
            <p:cNvPr id="42" name="TextBox 41"/>
            <p:cNvSpPr txBox="1"/>
            <p:nvPr/>
          </p:nvSpPr>
          <p:spPr>
            <a:xfrm>
              <a:off x="6464955" y="6162724"/>
              <a:ext cx="2382383" cy="523220"/>
            </a:xfrm>
            <a:prstGeom prst="rect">
              <a:avLst/>
            </a:prstGeom>
            <a:noFill/>
          </p:spPr>
          <p:txBody>
            <a:bodyPr wrap="none" rtlCol="0">
              <a:spAutoFit/>
            </a:bodyPr>
            <a:lstStyle/>
            <a:p>
              <a:pPr algn="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err="1" smtClean="0">
                  <a:latin typeface="Lato Black" panose="020F0502020204030203" pitchFamily="34" charset="0"/>
                  <a:ea typeface="Lato Black" panose="020F0502020204030203" pitchFamily="34" charset="0"/>
                  <a:cs typeface="Lato Black" panose="020F0502020204030203" pitchFamily="34" charset="0"/>
                </a:rPr>
                <a:t>Minicrypt</a:t>
              </a:r>
              <a:endParaRPr lang="en-US" sz="28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9" name="TextBox 8"/>
            <p:cNvSpPr txBox="1"/>
            <p:nvPr/>
          </p:nvSpPr>
          <p:spPr>
            <a:xfrm>
              <a:off x="609600" y="4635973"/>
              <a:ext cx="2002471"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Random(</a:t>
              </a:r>
              <a:r>
                <a:rPr lang="en-US" sz="2400" dirty="0" err="1"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ish</a:t>
              </a: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permutations</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0" name="TextBox 9"/>
            <p:cNvSpPr txBox="1"/>
            <p:nvPr/>
          </p:nvSpPr>
          <p:spPr>
            <a:xfrm>
              <a:off x="3579473" y="5331727"/>
              <a:ext cx="1167307" cy="830997"/>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Block</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ciphers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1" name="TextBox 10"/>
            <p:cNvSpPr txBox="1"/>
            <p:nvPr/>
          </p:nvSpPr>
          <p:spPr>
            <a:xfrm>
              <a:off x="3579473" y="3940218"/>
              <a:ext cx="1460656" cy="830997"/>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Hash</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functions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5" name="TextBox 14"/>
            <p:cNvSpPr txBox="1"/>
            <p:nvPr/>
          </p:nvSpPr>
          <p:spPr>
            <a:xfrm>
              <a:off x="6166796" y="4635973"/>
              <a:ext cx="2281394" cy="830997"/>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Protected</a:t>
              </a:r>
              <a:b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communication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1" name="Straight Arrow Connector 20"/>
            <p:cNvCxnSpPr>
              <a:stCxn id="9" idx="3"/>
              <a:endCxn id="11" idx="1"/>
            </p:cNvCxnSpPr>
            <p:nvPr/>
          </p:nvCxnSpPr>
          <p:spPr>
            <a:xfrm flipV="1">
              <a:off x="2612071" y="4355717"/>
              <a:ext cx="967402" cy="695755"/>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9" idx="3"/>
              <a:endCxn id="10" idx="1"/>
            </p:cNvCxnSpPr>
            <p:nvPr/>
          </p:nvCxnSpPr>
          <p:spPr>
            <a:xfrm>
              <a:off x="2612071" y="5051472"/>
              <a:ext cx="967402" cy="695754"/>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1" idx="3"/>
              <a:endCxn id="15" idx="1"/>
            </p:cNvCxnSpPr>
            <p:nvPr/>
          </p:nvCxnSpPr>
          <p:spPr>
            <a:xfrm>
              <a:off x="5040129" y="4355717"/>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0" idx="3"/>
              <a:endCxn id="15" idx="1"/>
            </p:cNvCxnSpPr>
            <p:nvPr/>
          </p:nvCxnSpPr>
          <p:spPr>
            <a:xfrm flipV="1">
              <a:off x="4746780" y="5051472"/>
              <a:ext cx="1420016"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grpSp>
        <p:nvGrpSpPr>
          <p:cNvPr id="81" name="Group 80"/>
          <p:cNvGrpSpPr/>
          <p:nvPr/>
        </p:nvGrpSpPr>
        <p:grpSpPr>
          <a:xfrm>
            <a:off x="609600" y="2548709"/>
            <a:ext cx="11409021" cy="4137235"/>
            <a:chOff x="609600" y="2548709"/>
            <a:chExt cx="11409021" cy="4137235"/>
          </a:xfrm>
        </p:grpSpPr>
        <p:sp>
          <p:nvSpPr>
            <p:cNvPr id="41" name="TextBox 40"/>
            <p:cNvSpPr txBox="1"/>
            <p:nvPr/>
          </p:nvSpPr>
          <p:spPr>
            <a:xfrm>
              <a:off x="9296401" y="6162724"/>
              <a:ext cx="2722220" cy="523220"/>
            </a:xfrm>
            <a:prstGeom prst="rect">
              <a:avLst/>
            </a:prstGeom>
            <a:noFill/>
          </p:spPr>
          <p:txBody>
            <a:bodyPr wrap="none" rtlCol="0">
              <a:spAutoFit/>
            </a:bodyPr>
            <a:lstStyle/>
            <a:p>
              <a:r>
                <a:rPr lang="en-US" sz="2800" dirty="0" err="1" smtClean="0">
                  <a:latin typeface="Lato Black" panose="020F0502020204030203" pitchFamily="34" charset="0"/>
                  <a:ea typeface="Lato Black" panose="020F0502020204030203" pitchFamily="34" charset="0"/>
                  <a:cs typeface="Lato Black" panose="020F0502020204030203" pitchFamily="34" charset="0"/>
                </a:rPr>
                <a:t>Cryptomania</a:t>
              </a: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a:latin typeface="Lato Black" panose="020F0502020204030203" pitchFamily="34" charset="0"/>
                  <a:ea typeface="Lato Black" panose="020F0502020204030203" pitchFamily="34" charset="0"/>
                  <a:cs typeface="Lato Black" panose="020F0502020204030203" pitchFamily="34" charset="0"/>
                </a:rPr>
                <a:t>✉</a:t>
              </a:r>
            </a:p>
          </p:txBody>
        </p:sp>
        <p:sp>
          <p:nvSpPr>
            <p:cNvPr id="8" name="TextBox 7"/>
            <p:cNvSpPr txBox="1"/>
            <p:nvPr/>
          </p:nvSpPr>
          <p:spPr>
            <a:xfrm>
              <a:off x="609600" y="2548709"/>
              <a:ext cx="1569660"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Modular</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arithmetic</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3" name="TextBox 12"/>
            <p:cNvSpPr txBox="1"/>
            <p:nvPr/>
          </p:nvSpPr>
          <p:spPr>
            <a:xfrm>
              <a:off x="9296401" y="3663219"/>
              <a:ext cx="1938351" cy="1200329"/>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TLS: internet</a:t>
              </a:r>
              <a:b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PGP: email</a:t>
              </a:r>
            </a:p>
            <a:p>
              <a:r>
                <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(see CS 558</a:t>
              </a:r>
              <a:r>
                <a:rPr lang="en-US" sz="2400" i="1"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a:t>
              </a:r>
              <a:endPar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4" name="TextBox 13"/>
            <p:cNvSpPr txBox="1"/>
            <p:nvPr/>
          </p:nvSpPr>
          <p:spPr>
            <a:xfrm>
              <a:off x="9296401" y="2733375"/>
              <a:ext cx="2565126" cy="461665"/>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Signal: messaging</a:t>
              </a:r>
              <a:endParaRPr lang="en-US" sz="2400"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6" name="TextBox 15"/>
            <p:cNvSpPr txBox="1"/>
            <p:nvPr/>
          </p:nvSpPr>
          <p:spPr>
            <a:xfrm>
              <a:off x="6166796" y="3429129"/>
              <a:ext cx="2680542"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encapsulation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7" name="TextBox 16"/>
            <p:cNvSpPr txBox="1"/>
            <p:nvPr/>
          </p:nvSpPr>
          <p:spPr>
            <a:xfrm>
              <a:off x="6166796" y="2733375"/>
              <a:ext cx="2081019"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evolution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8" name="TextBox 17"/>
            <p:cNvSpPr txBox="1"/>
            <p:nvPr/>
          </p:nvSpPr>
          <p:spPr>
            <a:xfrm>
              <a:off x="3579473" y="2548709"/>
              <a:ext cx="1503938" cy="830997"/>
            </a:xfrm>
            <a:prstGeom prst="rect">
              <a:avLst/>
            </a:prstGeom>
            <a:noFill/>
            <a:ln>
              <a:solidFill>
                <a:schemeClr val="accent3"/>
              </a:solidFill>
            </a:ln>
          </p:spPr>
          <p:txBody>
            <a:bodyPr wrap="none" rtlCol="0">
              <a:spAutoFit/>
            </a:bodyPr>
            <a:lstStyle/>
            <a:p>
              <a:r>
                <a:rPr lang="en-US" sz="2400" dirty="0" err="1"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Auth</a:t>
              </a: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 key</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exchange</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5" name="Straight Arrow Connector 24"/>
            <p:cNvCxnSpPr>
              <a:stCxn id="8" idx="3"/>
              <a:endCxn id="18" idx="1"/>
            </p:cNvCxnSpPr>
            <p:nvPr/>
          </p:nvCxnSpPr>
          <p:spPr>
            <a:xfrm>
              <a:off x="2179260" y="2964208"/>
              <a:ext cx="1400213" cy="0"/>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8" idx="3"/>
              <a:endCxn id="17" idx="1"/>
            </p:cNvCxnSpPr>
            <p:nvPr/>
          </p:nvCxnSpPr>
          <p:spPr>
            <a:xfrm>
              <a:off x="5083411" y="2964208"/>
              <a:ext cx="1083385" cy="0"/>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8" idx="3"/>
              <a:endCxn id="16" idx="1"/>
            </p:cNvCxnSpPr>
            <p:nvPr/>
          </p:nvCxnSpPr>
          <p:spPr>
            <a:xfrm>
              <a:off x="5083411" y="2964208"/>
              <a:ext cx="1083385"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1" idx="3"/>
              <a:endCxn id="16" idx="1"/>
            </p:cNvCxnSpPr>
            <p:nvPr/>
          </p:nvCxnSpPr>
          <p:spPr>
            <a:xfrm flipV="1">
              <a:off x="5040129" y="3659962"/>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7" idx="3"/>
              <a:endCxn id="14" idx="1"/>
            </p:cNvCxnSpPr>
            <p:nvPr/>
          </p:nvCxnSpPr>
          <p:spPr>
            <a:xfrm>
              <a:off x="8247815" y="2964208"/>
              <a:ext cx="1048586" cy="0"/>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6" idx="3"/>
              <a:endCxn id="13" idx="1"/>
            </p:cNvCxnSpPr>
            <p:nvPr/>
          </p:nvCxnSpPr>
          <p:spPr>
            <a:xfrm>
              <a:off x="8847338" y="3659962"/>
              <a:ext cx="449063" cy="603422"/>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5" idx="3"/>
              <a:endCxn id="13" idx="1"/>
            </p:cNvCxnSpPr>
            <p:nvPr/>
          </p:nvCxnSpPr>
          <p:spPr>
            <a:xfrm flipV="1">
              <a:off x="8448190" y="4263384"/>
              <a:ext cx="848211" cy="788088"/>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14" idx="2"/>
            </p:cNvCxnSpPr>
            <p:nvPr/>
          </p:nvCxnSpPr>
          <p:spPr>
            <a:xfrm flipV="1">
              <a:off x="10578964" y="3195040"/>
              <a:ext cx="0" cy="468179"/>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37" name="Freeform 36"/>
          <p:cNvSpPr/>
          <p:nvPr/>
        </p:nvSpPr>
        <p:spPr>
          <a:xfrm>
            <a:off x="0" y="826937"/>
            <a:ext cx="12192000" cy="6031064"/>
          </a:xfrm>
          <a:custGeom>
            <a:avLst/>
            <a:gdLst>
              <a:gd name="connsiteX0" fmla="*/ 7572038 w 12192000"/>
              <a:gd name="connsiteY0" fmla="*/ 3549852 h 6003985"/>
              <a:gd name="connsiteX1" fmla="*/ 5870592 w 12192000"/>
              <a:gd name="connsiteY1" fmla="*/ 3698739 h 6003985"/>
              <a:gd name="connsiteX2" fmla="*/ 3028080 w 12192000"/>
              <a:gd name="connsiteY2" fmla="*/ 5096816 h 6003985"/>
              <a:gd name="connsiteX3" fmla="*/ 6177953 w 12192000"/>
              <a:gd name="connsiteY3" fmla="*/ 5432666 h 6003985"/>
              <a:gd name="connsiteX4" fmla="*/ 9020465 w 12192000"/>
              <a:gd name="connsiteY4" fmla="*/ 4034588 h 6003985"/>
              <a:gd name="connsiteX5" fmla="*/ 7572038 w 12192000"/>
              <a:gd name="connsiteY5" fmla="*/ 3549852 h 6003985"/>
              <a:gd name="connsiteX6" fmla="*/ 0 w 12192000"/>
              <a:gd name="connsiteY6" fmla="*/ 0 h 6003985"/>
              <a:gd name="connsiteX7" fmla="*/ 12192000 w 12192000"/>
              <a:gd name="connsiteY7" fmla="*/ 0 h 6003985"/>
              <a:gd name="connsiteX8" fmla="*/ 12192000 w 12192000"/>
              <a:gd name="connsiteY8" fmla="*/ 6003985 h 6003985"/>
              <a:gd name="connsiteX9" fmla="*/ 0 w 12192000"/>
              <a:gd name="connsiteY9" fmla="*/ 6003985 h 600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03985">
                <a:moveTo>
                  <a:pt x="7572038" y="3549852"/>
                </a:moveTo>
                <a:cubicBezTo>
                  <a:pt x="7077272" y="3541138"/>
                  <a:pt x="6491124" y="3588742"/>
                  <a:pt x="5870592" y="3698739"/>
                </a:cubicBezTo>
                <a:cubicBezTo>
                  <a:pt x="4215841" y="3992065"/>
                  <a:pt x="2943204" y="4618005"/>
                  <a:pt x="3028080" y="5096816"/>
                </a:cubicBezTo>
                <a:cubicBezTo>
                  <a:pt x="3112955" y="5575627"/>
                  <a:pt x="4523202" y="5725992"/>
                  <a:pt x="6177953" y="5432666"/>
                </a:cubicBezTo>
                <a:cubicBezTo>
                  <a:pt x="7832704" y="5139340"/>
                  <a:pt x="9105340" y="4513399"/>
                  <a:pt x="9020465" y="4034588"/>
                </a:cubicBezTo>
                <a:cubicBezTo>
                  <a:pt x="8967418" y="3735332"/>
                  <a:pt x="8396647" y="3564374"/>
                  <a:pt x="7572038" y="3549852"/>
                </a:cubicBezTo>
                <a:close/>
                <a:moveTo>
                  <a:pt x="0" y="0"/>
                </a:moveTo>
                <a:lnTo>
                  <a:pt x="12192000" y="0"/>
                </a:lnTo>
                <a:lnTo>
                  <a:pt x="12192000" y="6003985"/>
                </a:lnTo>
                <a:lnTo>
                  <a:pt x="0" y="6003985"/>
                </a:lnTo>
                <a:close/>
              </a:path>
            </a:pathLst>
          </a:custGeom>
          <a:solidFill>
            <a:schemeClr val="bg1">
              <a:lumMod val="50000"/>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6071959" y="4378837"/>
            <a:ext cx="1946046" cy="369332"/>
          </a:xfrm>
          <a:prstGeom prst="rect">
            <a:avLst/>
          </a:prstGeom>
          <a:solidFill>
            <a:schemeClr val="bg1"/>
          </a:solidFill>
        </p:spPr>
        <p:txBody>
          <a:bodyPr wrap="none" lIns="0" tIns="0" rIns="0" bIns="0" rtlCol="0">
            <a:spAutoFit/>
          </a:bodyPr>
          <a:lstStyle/>
          <a:p>
            <a:r>
              <a:rPr lang="en-US" sz="2400" dirty="0" smtClean="0">
                <a:solidFill>
                  <a:srgbClr val="C00000"/>
                </a:solidFill>
                <a:latin typeface="Lato Semibold" panose="020F0502020204030203" pitchFamily="34" charset="0"/>
                <a:ea typeface="Lato Semibold" panose="020F0502020204030203" pitchFamily="34" charset="0"/>
                <a:cs typeface="Lato Semibold" panose="020F0502020204030203" pitchFamily="34" charset="0"/>
              </a:rPr>
              <a:t>Authenticated</a:t>
            </a:r>
            <a:endParaRPr lang="en-US" dirty="0">
              <a:solidFill>
                <a:srgbClr val="C00000"/>
              </a:solidFill>
              <a:latin typeface="Lato Semibold" panose="020F0502020204030203" pitchFamily="34" charset="0"/>
              <a:ea typeface="Lato Semibold" panose="020F0502020204030203" pitchFamily="34" charset="0"/>
              <a:cs typeface="Lato Semibold" panose="020F0502020204030203" pitchFamily="34" charset="0"/>
            </a:endParaRPr>
          </a:p>
        </p:txBody>
      </p:sp>
      <p:grpSp>
        <p:nvGrpSpPr>
          <p:cNvPr id="29" name="Group 28"/>
          <p:cNvGrpSpPr/>
          <p:nvPr/>
        </p:nvGrpSpPr>
        <p:grpSpPr>
          <a:xfrm>
            <a:off x="6124575" y="4869890"/>
            <a:ext cx="1499702" cy="149881"/>
            <a:chOff x="6124575" y="4869890"/>
            <a:chExt cx="1499702" cy="149881"/>
          </a:xfrm>
        </p:grpSpPr>
        <p:cxnSp>
          <p:nvCxnSpPr>
            <p:cNvPr id="19" name="Straight Connector 18"/>
            <p:cNvCxnSpPr/>
            <p:nvPr/>
          </p:nvCxnSpPr>
          <p:spPr>
            <a:xfrm>
              <a:off x="6188369" y="4879415"/>
              <a:ext cx="14359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H="1">
              <a:off x="6124575" y="4869890"/>
              <a:ext cx="73152" cy="146304"/>
            </a:xfrm>
            <a:prstGeom prst="line">
              <a:avLst/>
            </a:prstGeom>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a:off x="6197894" y="4876240"/>
              <a:ext cx="70796" cy="143531"/>
            </a:xfrm>
            <a:prstGeom prst="line">
              <a:avLst/>
            </a:prstGeom>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357179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Message authenticity</a:t>
            </a:r>
            <a:endParaRPr lang="en-US" dirty="0"/>
          </a:p>
        </p:txBody>
      </p:sp>
      <p:grpSp>
        <p:nvGrpSpPr>
          <p:cNvPr id="12" name="Group 11"/>
          <p:cNvGrpSpPr/>
          <p:nvPr/>
        </p:nvGrpSpPr>
        <p:grpSpPr>
          <a:xfrm>
            <a:off x="1880153" y="1106451"/>
            <a:ext cx="8431695" cy="2754910"/>
            <a:chOff x="209015" y="1131852"/>
            <a:chExt cx="8431695" cy="2754910"/>
          </a:xfrm>
        </p:grpSpPr>
        <p:grpSp>
          <p:nvGrpSpPr>
            <p:cNvPr id="30" name="Group 29"/>
            <p:cNvGrpSpPr/>
            <p:nvPr/>
          </p:nvGrpSpPr>
          <p:grpSpPr>
            <a:xfrm>
              <a:off x="2153678" y="1222098"/>
              <a:ext cx="3764753" cy="2664664"/>
              <a:chOff x="3352799" y="1801997"/>
              <a:chExt cx="5486401" cy="3883235"/>
            </a:xfrm>
          </p:grpSpPr>
          <p:sp>
            <p:nvSpPr>
              <p:cNvPr id="31" name="Right Arrow 30"/>
              <p:cNvSpPr/>
              <p:nvPr/>
            </p:nvSpPr>
            <p:spPr>
              <a:xfrm>
                <a:off x="3352799" y="1801997"/>
                <a:ext cx="5486401" cy="1877557"/>
              </a:xfrm>
              <a:prstGeom prst="rightArrow">
                <a:avLst>
                  <a:gd name="adj1" fmla="val 63826"/>
                  <a:gd name="adj2"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latin typeface="Lato Medium" panose="020F0502020204030203" pitchFamily="34" charset="0"/>
                    <a:ea typeface="Lato Medium" panose="020F0502020204030203" pitchFamily="34" charset="0"/>
                    <a:cs typeface="Lato Medium" panose="020F0502020204030203" pitchFamily="34" charset="0"/>
                  </a:rPr>
                  <a:t>send </a:t>
                </a:r>
                <a:r>
                  <a:rPr lang="en-US" sz="2400" i="1" dirty="0">
                    <a:latin typeface="Lato Heavy" panose="020F0502020204030203" pitchFamily="34" charset="0"/>
                    <a:ea typeface="Lato Heavy" panose="020F0502020204030203" pitchFamily="34" charset="0"/>
                    <a:cs typeface="Lato Heavy" panose="020F0502020204030203" pitchFamily="34" charset="0"/>
                  </a:rPr>
                  <a:t>A </a:t>
                </a:r>
                <a:r>
                  <a:rPr lang="en-US" sz="2400" dirty="0" smtClean="0">
                    <a:latin typeface="Lato Medium" panose="020F0502020204030203" pitchFamily="34" charset="0"/>
                    <a:ea typeface="Lato Medium" panose="020F0502020204030203" pitchFamily="34" charset="0"/>
                    <a:cs typeface="Lato Medium" panose="020F0502020204030203" pitchFamily="34" charset="0"/>
                  </a:rPr>
                  <a:t>along with</a:t>
                </a:r>
                <a:r>
                  <a:rPr lang="en-US" sz="2400" dirty="0">
                    <a:latin typeface="Lato Medium" panose="020F0502020204030203" pitchFamily="34" charset="0"/>
                    <a:ea typeface="Lato Medium" panose="020F0502020204030203" pitchFamily="34" charset="0"/>
                    <a:cs typeface="Lato Medium" panose="020F0502020204030203" pitchFamily="34" charset="0"/>
                  </a:rPr>
                  <a:t/>
                </a:r>
                <a:br>
                  <a:rPr lang="en-US" sz="2400" dirty="0">
                    <a:latin typeface="Lato Medium" panose="020F0502020204030203" pitchFamily="34" charset="0"/>
                    <a:ea typeface="Lato Medium" panose="020F0502020204030203" pitchFamily="34" charset="0"/>
                    <a:cs typeface="Lato Medium" panose="020F0502020204030203" pitchFamily="34" charset="0"/>
                  </a:rPr>
                </a:br>
                <a:r>
                  <a:rPr lang="en-US" sz="2400" i="1" dirty="0">
                    <a:latin typeface="Lato Medium" panose="020F0502020204030203" pitchFamily="34" charset="0"/>
                    <a:ea typeface="Lato Medium" panose="020F0502020204030203" pitchFamily="34" charset="0"/>
                    <a:cs typeface="Lato Medium" panose="020F0502020204030203" pitchFamily="34" charset="0"/>
                  </a:rPr>
                  <a:t>signature</a:t>
                </a:r>
                <a:r>
                  <a:rPr lang="en-US" sz="2400" dirty="0">
                    <a:latin typeface="Lato Medium" panose="020F0502020204030203" pitchFamily="34" charset="0"/>
                    <a:ea typeface="Lato Medium" panose="020F0502020204030203" pitchFamily="34" charset="0"/>
                    <a:cs typeface="Lato Medium" panose="020F0502020204030203" pitchFamily="34" charset="0"/>
                  </a:rPr>
                  <a:t> </a:t>
                </a:r>
                <a:r>
                  <a:rPr lang="en-US" sz="2400" i="1" dirty="0">
                    <a:latin typeface="Lato Heavy" panose="020F0502020204030203" pitchFamily="34" charset="0"/>
                    <a:ea typeface="Lato Heavy" panose="020F0502020204030203" pitchFamily="34" charset="0"/>
                    <a:cs typeface="Lato Heavy" panose="020F0502020204030203" pitchFamily="34" charset="0"/>
                  </a:rPr>
                  <a:t>T </a:t>
                </a:r>
                <a:r>
                  <a:rPr lang="en-US" sz="2400" dirty="0">
                    <a:latin typeface="Lato Heavy" panose="020F0502020204030203" pitchFamily="34" charset="0"/>
                    <a:ea typeface="Lato Heavy" panose="020F0502020204030203" pitchFamily="34" charset="0"/>
                    <a:cs typeface="Lato Heavy" panose="020F0502020204030203" pitchFamily="34" charset="0"/>
                  </a:rPr>
                  <a:t>=</a:t>
                </a:r>
                <a:r>
                  <a:rPr lang="en-US" sz="2400" i="1" dirty="0">
                    <a:latin typeface="Lato Heavy" panose="020F0502020204030203" pitchFamily="34" charset="0"/>
                    <a:ea typeface="Lato Heavy" panose="020F0502020204030203" pitchFamily="34" charset="0"/>
                    <a:cs typeface="Lato Heavy" panose="020F0502020204030203" pitchFamily="34" charset="0"/>
                  </a:rPr>
                  <a:t> </a:t>
                </a:r>
                <a:r>
                  <a:rPr lang="en-US" sz="2400" dirty="0">
                    <a:latin typeface="Lato Heavy" panose="020F0502020204030203" pitchFamily="34" charset="0"/>
                    <a:ea typeface="Lato Heavy" panose="020F0502020204030203" pitchFamily="34" charset="0"/>
                    <a:cs typeface="Lato Heavy" panose="020F0502020204030203" pitchFamily="34" charset="0"/>
                  </a:rPr>
                  <a:t>MAC</a:t>
                </a:r>
                <a:r>
                  <a:rPr lang="en-US" sz="2400" i="1" baseline="-25000" dirty="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r>
                  <a:rPr lang="en-US" sz="2400" dirty="0">
                    <a:latin typeface="Lato Heavy" panose="020F0502020204030203" pitchFamily="34" charset="0"/>
                    <a:ea typeface="Lato Heavy" panose="020F0502020204030203" pitchFamily="34" charset="0"/>
                    <a:cs typeface="Lato Heavy" panose="020F0502020204030203" pitchFamily="34" charset="0"/>
                  </a:rPr>
                  <a:t>(</a:t>
                </a:r>
                <a:r>
                  <a:rPr lang="en-US" sz="2400" i="1" dirty="0">
                    <a:latin typeface="Lato Heavy" panose="020F0502020204030203" pitchFamily="34" charset="0"/>
                    <a:ea typeface="Lato Heavy" panose="020F0502020204030203" pitchFamily="34" charset="0"/>
                    <a:cs typeface="Lato Heavy" panose="020F0502020204030203" pitchFamily="34" charset="0"/>
                  </a:rPr>
                  <a:t>A</a:t>
                </a:r>
                <a:r>
                  <a:rPr lang="en-US" sz="2400" dirty="0" smtClean="0">
                    <a:latin typeface="Lato Heavy" panose="020F0502020204030203" pitchFamily="34" charset="0"/>
                    <a:ea typeface="Lato Heavy" panose="020F0502020204030203" pitchFamily="34" charset="0"/>
                    <a:cs typeface="Lato Heavy" panose="020F0502020204030203" pitchFamily="34" charset="0"/>
                  </a:rPr>
                  <a:t>)</a:t>
                </a:r>
                <a:endParaRPr lang="en-US" sz="24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32" name="Right Arrow 31"/>
              <p:cNvSpPr/>
              <p:nvPr/>
            </p:nvSpPr>
            <p:spPr>
              <a:xfrm rot="5400000">
                <a:off x="5530610" y="3449190"/>
                <a:ext cx="1130777" cy="948585"/>
              </a:xfrm>
              <a:prstGeom prst="rightArrow">
                <a:avLst>
                  <a:gd name="adj1" fmla="val 50000"/>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600"/>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695" y="3686389"/>
                <a:ext cx="1998842" cy="1998843"/>
              </a:xfrm>
              <a:prstGeom prst="rect">
                <a:avLst/>
              </a:prstGeom>
            </p:spPr>
          </p:pic>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1313" y="1248731"/>
              <a:ext cx="1371600" cy="1371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902" y="1238211"/>
              <a:ext cx="1379204" cy="1379204"/>
            </a:xfrm>
            <a:prstGeom prst="rect">
              <a:avLst/>
            </a:prstGeom>
          </p:spPr>
        </p:pic>
        <p:sp>
          <p:nvSpPr>
            <p:cNvPr id="9" name="TextBox 8"/>
            <p:cNvSpPr txBox="1"/>
            <p:nvPr/>
          </p:nvSpPr>
          <p:spPr>
            <a:xfrm>
              <a:off x="243245" y="1999152"/>
              <a:ext cx="1149869" cy="830997"/>
            </a:xfrm>
            <a:prstGeom prst="rect">
              <a:avLst/>
            </a:prstGeom>
            <a:noFill/>
          </p:spPr>
          <p:txBody>
            <a:bodyPr wrap="square" rtlCol="0">
              <a:spAutoFit/>
            </a:bodyPr>
            <a:lstStyle/>
            <a:p>
              <a:r>
                <a:rPr lang="en-US" sz="2400" dirty="0" err="1" smtClean="0">
                  <a:latin typeface="Lato Medium" panose="020F0502020204030203" pitchFamily="34" charset="0"/>
                  <a:ea typeface="Lato Medium" panose="020F0502020204030203" pitchFamily="34" charset="0"/>
                  <a:cs typeface="Lato Medium" panose="020F0502020204030203" pitchFamily="34" charset="0"/>
                </a:rPr>
                <a:t>auth</a:t>
              </a:r>
              <a:r>
                <a:rPr lang="en-US" sz="2400" dirty="0" smtClean="0">
                  <a:latin typeface="Lato Medium" panose="020F0502020204030203" pitchFamily="34" charset="0"/>
                  <a:ea typeface="Lato Medium" panose="020F0502020204030203" pitchFamily="34" charset="0"/>
                  <a:cs typeface="Lato Medium" panose="020F0502020204030203" pitchFamily="34" charset="0"/>
                </a:rPr>
                <a:t/>
              </a:r>
              <a:br>
                <a:rPr lang="en-US" sz="2400" dirty="0" smtClean="0">
                  <a:latin typeface="Lato Medium" panose="020F0502020204030203" pitchFamily="34" charset="0"/>
                  <a:ea typeface="Lato Medium" panose="020F0502020204030203" pitchFamily="34" charset="0"/>
                  <a:cs typeface="Lato Medium" panose="020F0502020204030203" pitchFamily="34" charset="0"/>
                </a:rPr>
              </a:br>
              <a:r>
                <a:rPr lang="en-US" sz="2400" dirty="0" err="1" smtClean="0">
                  <a:latin typeface="Lato Medium" panose="020F0502020204030203" pitchFamily="34" charset="0"/>
                  <a:ea typeface="Lato Medium" panose="020F0502020204030203" pitchFamily="34" charset="0"/>
                  <a:cs typeface="Lato Medium" panose="020F0502020204030203" pitchFamily="34" charset="0"/>
                </a:rPr>
                <a:t>msg</a:t>
              </a:r>
              <a:r>
                <a:rPr lang="en-US" sz="2400" dirty="0" smtClean="0">
                  <a:latin typeface="Lato Medium" panose="020F0502020204030203" pitchFamily="34" charset="0"/>
                  <a:ea typeface="Lato Medium" panose="020F0502020204030203" pitchFamily="34" charset="0"/>
                  <a:cs typeface="Lato Medium" panose="020F0502020204030203" pitchFamily="34" charset="0"/>
                </a:rPr>
                <a:t> </a:t>
              </a:r>
              <a:r>
                <a:rPr lang="en-US" sz="2400" i="1" dirty="0" smtClean="0">
                  <a:latin typeface="Lato Heavy" panose="020F0502020204030203" pitchFamily="34" charset="0"/>
                  <a:ea typeface="Lato Heavy" panose="020F0502020204030203" pitchFamily="34" charset="0"/>
                  <a:cs typeface="Lato Heavy" panose="020F0502020204030203" pitchFamily="34" charset="0"/>
                </a:rPr>
                <a:t>A</a:t>
              </a:r>
              <a:endParaRPr lang="en-US" sz="2400" i="1" dirty="0">
                <a:latin typeface="Lato Heavy" panose="020F0502020204030203" pitchFamily="34" charset="0"/>
                <a:ea typeface="Lato Heavy" panose="020F0502020204030203" pitchFamily="34" charset="0"/>
                <a:cs typeface="Lato Heavy" panose="020F0502020204030203" pitchFamily="34" charset="0"/>
              </a:endParaRPr>
            </a:p>
          </p:txBody>
        </p:sp>
        <p:sp>
          <p:nvSpPr>
            <p:cNvPr id="15" name="TextBox 14"/>
            <p:cNvSpPr txBox="1"/>
            <p:nvPr/>
          </p:nvSpPr>
          <p:spPr>
            <a:xfrm>
              <a:off x="4660041" y="2606778"/>
              <a:ext cx="1495922" cy="1200329"/>
            </a:xfrm>
            <a:prstGeom prst="rect">
              <a:avLst/>
            </a:prstGeom>
            <a:noFill/>
          </p:spPr>
          <p:txBody>
            <a:bodyPr wrap="none" rtlCol="0">
              <a:spAutoFit/>
            </a:bodyPr>
            <a:lstStyle/>
            <a:p>
              <a:r>
                <a:rPr lang="en-US" sz="2400" dirty="0" smtClean="0">
                  <a:solidFill>
                    <a:srgbClr val="C00000"/>
                  </a:solidFill>
                  <a:latin typeface="Lato Heavy" panose="020F0502020204030203" pitchFamily="34" charset="0"/>
                  <a:ea typeface="Lato Heavy" panose="020F0502020204030203" pitchFamily="34" charset="0"/>
                  <a:cs typeface="Lato Heavy" panose="020F0502020204030203" pitchFamily="34" charset="0"/>
                </a:rPr>
                <a:t>forge?</a:t>
              </a:r>
            </a:p>
            <a:p>
              <a:r>
                <a:rPr lang="en-US" sz="2400" dirty="0" smtClean="0">
                  <a:solidFill>
                    <a:srgbClr val="C00000"/>
                  </a:solidFill>
                  <a:ea typeface="Lato Medium" panose="020F0502020204030203" pitchFamily="34" charset="0"/>
                  <a:cs typeface="Lato Medium" panose="020F0502020204030203" pitchFamily="34" charset="0"/>
                </a:rPr>
                <a:t>(make</a:t>
              </a:r>
              <a:br>
                <a:rPr lang="en-US" sz="2400" dirty="0" smtClean="0">
                  <a:solidFill>
                    <a:srgbClr val="C00000"/>
                  </a:solidFill>
                  <a:ea typeface="Lato Medium" panose="020F0502020204030203" pitchFamily="34" charset="0"/>
                  <a:cs typeface="Lato Medium" panose="020F0502020204030203" pitchFamily="34" charset="0"/>
                </a:rPr>
              </a:br>
              <a:r>
                <a:rPr lang="en-US" sz="2400" dirty="0" smtClean="0">
                  <a:solidFill>
                    <a:srgbClr val="C00000"/>
                  </a:solidFill>
                  <a:ea typeface="Lato Medium" panose="020F0502020204030203" pitchFamily="34" charset="0"/>
                  <a:cs typeface="Lato Medium" panose="020F0502020204030203" pitchFamily="34" charset="0"/>
                </a:rPr>
                <a:t>valid </a:t>
              </a:r>
              <a:r>
                <a:rPr lang="en-US" sz="2400" i="1" dirty="0" smtClean="0">
                  <a:solidFill>
                    <a:srgbClr val="C00000"/>
                  </a:solidFill>
                  <a:latin typeface="Lato Heavy" panose="020F0502020204030203" pitchFamily="34" charset="0"/>
                  <a:ea typeface="Lato Heavy" panose="020F0502020204030203" pitchFamily="34" charset="0"/>
                  <a:cs typeface="Lato Heavy" panose="020F0502020204030203" pitchFamily="34" charset="0"/>
                </a:rPr>
                <a:t>A</a:t>
              </a:r>
              <a:r>
                <a:rPr lang="en-US" sz="2400" dirty="0" smtClean="0">
                  <a:solidFill>
                    <a:srgbClr val="C00000"/>
                  </a:solidFill>
                  <a:latin typeface="Lato Heavy" panose="020F0502020204030203" pitchFamily="34" charset="0"/>
                  <a:ea typeface="Lato Heavy" panose="020F0502020204030203" pitchFamily="34" charset="0"/>
                  <a:cs typeface="Lato Heavy" panose="020F0502020204030203" pitchFamily="34" charset="0"/>
                </a:rPr>
                <a:t>, </a:t>
              </a:r>
              <a:r>
                <a:rPr lang="en-US" sz="2400" i="1" dirty="0" smtClean="0">
                  <a:solidFill>
                    <a:srgbClr val="C00000"/>
                  </a:solidFill>
                  <a:latin typeface="Lato Heavy" panose="020F0502020204030203" pitchFamily="34" charset="0"/>
                  <a:ea typeface="Lato Heavy" panose="020F0502020204030203" pitchFamily="34" charset="0"/>
                  <a:cs typeface="Lato Heavy" panose="020F0502020204030203" pitchFamily="34" charset="0"/>
                </a:rPr>
                <a:t>T</a:t>
              </a:r>
              <a:r>
                <a:rPr lang="en-US" sz="2400" dirty="0" smtClean="0">
                  <a:solidFill>
                    <a:srgbClr val="C00000"/>
                  </a:solidFill>
                  <a:ea typeface="Lato Medium" panose="020F0502020204030203" pitchFamily="34" charset="0"/>
                  <a:cs typeface="Lato Medium" panose="020F0502020204030203" pitchFamily="34" charset="0"/>
                </a:rPr>
                <a:t>)</a:t>
              </a:r>
              <a:endParaRPr lang="en-US" sz="2400" dirty="0">
                <a:solidFill>
                  <a:srgbClr val="C00000"/>
                </a:solidFill>
                <a:ea typeface="Lato Medium" panose="020F0502020204030203" pitchFamily="34" charset="0"/>
                <a:cs typeface="Lato Medium" panose="020F0502020204030203" pitchFamily="34" charset="0"/>
              </a:endParaRPr>
            </a:p>
          </p:txBody>
        </p:sp>
        <p:sp>
          <p:nvSpPr>
            <p:cNvPr id="16" name="TextBox 15"/>
            <p:cNvSpPr txBox="1"/>
            <p:nvPr/>
          </p:nvSpPr>
          <p:spPr>
            <a:xfrm>
              <a:off x="209015" y="1131852"/>
              <a:ext cx="944490" cy="461665"/>
            </a:xfrm>
            <a:prstGeom prst="rect">
              <a:avLst/>
            </a:prstGeom>
            <a:noFill/>
          </p:spPr>
          <p:txBody>
            <a:bodyPr wrap="none" rtlCol="0">
              <a:spAutoFit/>
            </a:bodyPr>
            <a:lstStyle/>
            <a:p>
              <a:pPr algn="ctr"/>
              <a:r>
                <a:rPr lang="en-US" sz="2400" dirty="0" smtClean="0">
                  <a:latin typeface="Lato Medium" panose="020F0502020204030203" pitchFamily="34" charset="0"/>
                  <a:ea typeface="Lato Medium" panose="020F0502020204030203" pitchFamily="34" charset="0"/>
                  <a:cs typeface="Lato Medium" panose="020F0502020204030203" pitchFamily="34" charset="0"/>
                </a:rPr>
                <a:t>key </a:t>
              </a:r>
              <a:r>
                <a:rPr lang="en-US" sz="24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endParaRPr lang="en-US" sz="2400" i="1" dirty="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7" name="TextBox 16"/>
            <p:cNvSpPr txBox="1"/>
            <p:nvPr/>
          </p:nvSpPr>
          <p:spPr>
            <a:xfrm>
              <a:off x="6645791" y="1131852"/>
              <a:ext cx="944490" cy="461665"/>
            </a:xfrm>
            <a:prstGeom prst="rect">
              <a:avLst/>
            </a:prstGeom>
            <a:noFill/>
          </p:spPr>
          <p:txBody>
            <a:bodyPr wrap="none" rtlCol="0">
              <a:spAutoFit/>
            </a:bodyPr>
            <a:lstStyle/>
            <a:p>
              <a:pPr algn="ctr"/>
              <a:r>
                <a:rPr lang="en-US" sz="2400" dirty="0" smtClean="0">
                  <a:latin typeface="Lato Medium" panose="020F0502020204030203" pitchFamily="34" charset="0"/>
                  <a:ea typeface="Lato Medium" panose="020F0502020204030203" pitchFamily="34" charset="0"/>
                  <a:cs typeface="Lato Medium" panose="020F0502020204030203" pitchFamily="34" charset="0"/>
                </a:rPr>
                <a:t>key </a:t>
              </a:r>
              <a:r>
                <a:rPr lang="en-US" sz="24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endParaRPr lang="en-US" sz="2400" i="1" dirty="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9" name="TextBox 28"/>
            <p:cNvSpPr txBox="1"/>
            <p:nvPr/>
          </p:nvSpPr>
          <p:spPr>
            <a:xfrm>
              <a:off x="6755257" y="1999152"/>
              <a:ext cx="1885453" cy="830997"/>
            </a:xfrm>
            <a:prstGeom prst="rect">
              <a:avLst/>
            </a:prstGeom>
            <a:noFill/>
          </p:spPr>
          <p:txBody>
            <a:bodyPr wrap="none" rtlCol="0">
              <a:spAutoFit/>
            </a:bodyPr>
            <a:lstStyle/>
            <a:p>
              <a:r>
                <a:rPr lang="en-US" sz="2400" dirty="0" smtClean="0">
                  <a:latin typeface="Lato Medium" panose="020F0502020204030203" pitchFamily="34" charset="0"/>
                  <a:ea typeface="Lato Medium" panose="020F0502020204030203" pitchFamily="34" charset="0"/>
                  <a:cs typeface="Lato Medium" panose="020F0502020204030203" pitchFamily="34" charset="0"/>
                </a:rPr>
                <a:t>validate</a:t>
              </a:r>
              <a:br>
                <a:rPr lang="en-US" sz="2400" dirty="0" smtClean="0">
                  <a:latin typeface="Lato Medium" panose="020F0502020204030203" pitchFamily="34" charset="0"/>
                  <a:ea typeface="Lato Medium" panose="020F0502020204030203" pitchFamily="34" charset="0"/>
                  <a:cs typeface="Lato Medium" panose="020F0502020204030203" pitchFamily="34" charset="0"/>
                </a:rPr>
              </a:br>
              <a:r>
                <a:rPr lang="en-US" sz="2400" i="1" dirty="0" smtClean="0">
                  <a:latin typeface="Lato Heavy" panose="020F0502020204030203" pitchFamily="34" charset="0"/>
                  <a:ea typeface="Lato Heavy" panose="020F0502020204030203" pitchFamily="34" charset="0"/>
                  <a:cs typeface="Lato Heavy" panose="020F0502020204030203" pitchFamily="34" charset="0"/>
                </a:rPr>
                <a:t>T </a:t>
              </a:r>
              <a:r>
                <a:rPr lang="en-US" sz="2400" dirty="0">
                  <a:latin typeface="Lato Heavy" panose="020F0502020204030203" pitchFamily="34" charset="0"/>
                  <a:ea typeface="Lato Heavy" panose="020F0502020204030203" pitchFamily="34" charset="0"/>
                  <a:cs typeface="Lato Heavy" panose="020F0502020204030203" pitchFamily="34" charset="0"/>
                </a:rPr>
                <a:t>=</a:t>
              </a:r>
              <a:r>
                <a:rPr lang="en-US" sz="2400" i="1" dirty="0">
                  <a:latin typeface="Lato Heavy" panose="020F0502020204030203" pitchFamily="34" charset="0"/>
                  <a:ea typeface="Lato Heavy" panose="020F0502020204030203" pitchFamily="34" charset="0"/>
                  <a:cs typeface="Lato Heavy" panose="020F0502020204030203" pitchFamily="34" charset="0"/>
                </a:rPr>
                <a:t> </a:t>
              </a:r>
              <a:r>
                <a:rPr lang="en-US" sz="2400" dirty="0">
                  <a:latin typeface="Lato Heavy" panose="020F0502020204030203" pitchFamily="34" charset="0"/>
                  <a:ea typeface="Lato Heavy" panose="020F0502020204030203" pitchFamily="34" charset="0"/>
                  <a:cs typeface="Lato Heavy" panose="020F0502020204030203" pitchFamily="34" charset="0"/>
                </a:rPr>
                <a:t>MAC</a:t>
              </a:r>
              <a:r>
                <a:rPr lang="en-US" sz="2400" i="1" baseline="-25000" dirty="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r>
                <a:rPr lang="en-US" sz="2400" dirty="0">
                  <a:latin typeface="Lato Heavy" panose="020F0502020204030203" pitchFamily="34" charset="0"/>
                  <a:ea typeface="Lato Heavy" panose="020F0502020204030203" pitchFamily="34" charset="0"/>
                  <a:cs typeface="Lato Heavy" panose="020F0502020204030203" pitchFamily="34" charset="0"/>
                </a:rPr>
                <a:t>(</a:t>
              </a:r>
              <a:r>
                <a:rPr lang="en-US" sz="2400" i="1" dirty="0">
                  <a:latin typeface="Lato Heavy" panose="020F0502020204030203" pitchFamily="34" charset="0"/>
                  <a:ea typeface="Lato Heavy" panose="020F0502020204030203" pitchFamily="34" charset="0"/>
                  <a:cs typeface="Lato Heavy" panose="020F0502020204030203" pitchFamily="34" charset="0"/>
                </a:rPr>
                <a:t>A</a:t>
              </a:r>
              <a:r>
                <a:rPr lang="en-US" sz="2400" dirty="0">
                  <a:latin typeface="Lato Heavy" panose="020F0502020204030203" pitchFamily="34" charset="0"/>
                  <a:ea typeface="Lato Heavy" panose="020F0502020204030203" pitchFamily="34" charset="0"/>
                  <a:cs typeface="Lato Heavy" panose="020F0502020204030203" pitchFamily="34" charset="0"/>
                </a:rPr>
                <a:t>)</a:t>
              </a:r>
            </a:p>
          </p:txBody>
        </p:sp>
      </p:grpSp>
      <p:graphicFrame>
        <p:nvGraphicFramePr>
          <p:cNvPr id="21" name="Table 20"/>
          <p:cNvGraphicFramePr>
            <a:graphicFrameLocks noGrp="1"/>
          </p:cNvGraphicFramePr>
          <p:nvPr>
            <p:extLst>
              <p:ext uri="{D42A27DB-BD31-4B8C-83A1-F6EECF244321}">
                <p14:modId xmlns:p14="http://schemas.microsoft.com/office/powerpoint/2010/main" val="3041454035"/>
              </p:ext>
            </p:extLst>
          </p:nvPr>
        </p:nvGraphicFramePr>
        <p:xfrm>
          <a:off x="1845103" y="4078261"/>
          <a:ext cx="8501795" cy="2164080"/>
        </p:xfrm>
        <a:graphic>
          <a:graphicData uri="http://schemas.openxmlformats.org/drawingml/2006/table">
            <a:tbl>
              <a:tblPr firstRow="1" bandRow="1">
                <a:tableStyleId>{2D5ABB26-0587-4C30-8999-92F81FD0307C}</a:tableStyleId>
              </a:tblPr>
              <a:tblGrid>
                <a:gridCol w="2168729"/>
                <a:gridCol w="3564466"/>
                <a:gridCol w="2768600"/>
              </a:tblGrid>
              <a:tr h="370840">
                <a:tc>
                  <a:txBody>
                    <a:bodyPr/>
                    <a:lstStyle/>
                    <a:p>
                      <a:endParaRPr lang="en-US" sz="2800" dirty="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noFill/>
                  </a:tcPr>
                </a:tc>
                <a:tc>
                  <a:txBody>
                    <a:bodyPr/>
                    <a:lstStyle/>
                    <a:p>
                      <a:r>
                        <a:rPr lang="en-US" sz="2800" i="1"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…at endpoints</a:t>
                      </a:r>
                      <a:endParaRPr lang="en-US" sz="2800" i="1" dirty="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B w="12700" cap="flat" cmpd="sng" algn="ctr">
                      <a:solidFill>
                        <a:schemeClr val="tx1"/>
                      </a:solidFill>
                      <a:prstDash val="solid"/>
                      <a:round/>
                      <a:headEnd type="none" w="med" len="med"/>
                      <a:tailEnd type="none" w="med" len="med"/>
                    </a:lnB>
                    <a:noFill/>
                  </a:tcPr>
                </a:tc>
                <a:tc>
                  <a:txBody>
                    <a:bodyPr/>
                    <a:lstStyle/>
                    <a:p>
                      <a:r>
                        <a:rPr lang="en-US" sz="2800" i="1"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…in transit</a:t>
                      </a:r>
                      <a:endParaRPr lang="en-US" sz="2800" i="1" dirty="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B w="12700" cap="flat" cmpd="sng" algn="ctr">
                      <a:solidFill>
                        <a:schemeClr val="tx1"/>
                      </a:solidFill>
                      <a:prstDash val="solid"/>
                      <a:round/>
                      <a:headEnd type="none" w="med" len="med"/>
                      <a:tailEnd type="none" w="med" len="med"/>
                    </a:lnB>
                    <a:noFill/>
                  </a:tcPr>
                </a:tc>
              </a:tr>
              <a:tr h="370840">
                <a:tc>
                  <a:txBody>
                    <a:bodyPr/>
                    <a:lstStyle/>
                    <a:p>
                      <a:r>
                        <a:rPr lang="en-US" sz="2800" i="1"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Authenticity</a:t>
                      </a:r>
                      <a:endParaRPr lang="en-US" sz="2800" i="1" dirty="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R w="12700" cap="flat" cmpd="sng" algn="ctr">
                      <a:solidFill>
                        <a:schemeClr val="tx1"/>
                      </a:solidFill>
                      <a:prstDash val="solid"/>
                      <a:round/>
                      <a:headEnd type="none" w="med" len="med"/>
                      <a:tailEnd type="none" w="med" len="med"/>
                    </a:lnR>
                    <a:noFill/>
                  </a:tcPr>
                </a:tc>
                <a:tc>
                  <a:txBody>
                    <a:bodyPr/>
                    <a:lstStyle/>
                    <a:p>
                      <a:r>
                        <a:rPr lang="en-US" sz="2800"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Identity verification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Bob knows Alice sent </a:t>
                      </a:r>
                      <a:r>
                        <a:rPr lang="en-US" sz="20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A</a:t>
                      </a:r>
                      <a:endParaRPr lang="en-US" sz="2000"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r>
                        <a:rPr lang="en-US" sz="2800"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Binding</a:t>
                      </a:r>
                    </a:p>
                    <a:p>
                      <a:r>
                        <a:rPr lang="en-US" sz="2000"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Mallory cannot alter </a:t>
                      </a:r>
                      <a:r>
                        <a:rPr lang="en-US" sz="20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A</a:t>
                      </a:r>
                      <a:endParaRPr lang="en-US" sz="2000" dirty="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T w="12700" cap="flat" cmpd="sng" algn="ctr">
                      <a:solidFill>
                        <a:schemeClr val="tx1"/>
                      </a:solidFill>
                      <a:prstDash val="solid"/>
                      <a:round/>
                      <a:headEnd type="none" w="med" len="med"/>
                      <a:tailEnd type="none" w="med" len="med"/>
                    </a:lnT>
                    <a:noFill/>
                  </a:tcPr>
                </a:tc>
              </a:tr>
              <a:tr h="370840">
                <a:tc>
                  <a:txBody>
                    <a:bodyPr/>
                    <a:lstStyle/>
                    <a:p>
                      <a:r>
                        <a:rPr lang="en-US" sz="2800" i="1" dirty="0" smtClean="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rPr>
                        <a:t>Privacy</a:t>
                      </a:r>
                      <a:endParaRPr lang="en-US" sz="2800" i="1" dirty="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R w="12700" cap="flat" cmpd="sng" algn="ctr">
                      <a:solidFill>
                        <a:schemeClr val="tx1"/>
                      </a:solidFill>
                      <a:prstDash val="solid"/>
                      <a:round/>
                      <a:headEnd type="none" w="med" len="med"/>
                      <a:tailEnd type="none" w="med" len="med"/>
                    </a:lnR>
                    <a:noFill/>
                  </a:tcPr>
                </a:tc>
                <a:tc>
                  <a:txBody>
                    <a:bodyPr/>
                    <a:lstStyle/>
                    <a:p>
                      <a:r>
                        <a:rPr lang="en-US" sz="2800"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Deniability </a:t>
                      </a:r>
                      <a:r>
                        <a:rPr lang="en-US" sz="2800" i="1"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(optional)</a:t>
                      </a:r>
                    </a:p>
                    <a:p>
                      <a:r>
                        <a:rPr lang="en-US" sz="2000" i="0" dirty="0" smtClean="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rPr>
                        <a:t>Bob can’t prove Alice said </a:t>
                      </a:r>
                      <a:r>
                        <a:rPr lang="en-US" sz="2000" i="1"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M</a:t>
                      </a:r>
                      <a:endParaRPr lang="en-US" sz="2000" i="1" dirty="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endParaRPr>
                    </a:p>
                  </a:txBody>
                  <a:tcPr>
                    <a:lnL w="12700" cap="flat" cmpd="sng" algn="ctr">
                      <a:solidFill>
                        <a:schemeClr val="tx1"/>
                      </a:solidFill>
                      <a:prstDash val="solid"/>
                      <a:round/>
                      <a:headEnd type="none" w="med" len="med"/>
                      <a:tailEnd type="none" w="med" len="med"/>
                    </a:lnL>
                    <a:noFill/>
                  </a:tcPr>
                </a:tc>
                <a:tc>
                  <a:txBody>
                    <a:bodyPr/>
                    <a:lstStyle/>
                    <a:p>
                      <a:r>
                        <a:rPr lang="en-US" sz="2800"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Confidentiality</a:t>
                      </a:r>
                    </a:p>
                    <a:p>
                      <a:r>
                        <a:rPr lang="en-US" sz="2000" dirty="0" smtClean="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rPr>
                        <a:t>Eve cannot learn </a:t>
                      </a:r>
                      <a:r>
                        <a:rPr lang="en-US" sz="2000" i="1"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P</a:t>
                      </a:r>
                      <a:endParaRPr lang="en-US" sz="2800" dirty="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noFill/>
                  </a:tcPr>
                </a:tc>
              </a:tr>
            </a:tbl>
          </a:graphicData>
        </a:graphic>
      </p:graphicFrame>
    </p:spTree>
    <p:extLst>
      <p:ext uri="{BB962C8B-B14F-4D97-AF65-F5344CB8AC3E}">
        <p14:creationId xmlns:p14="http://schemas.microsoft.com/office/powerpoint/2010/main" val="252972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Privacy </a:t>
            </a:r>
            <a:r>
              <a:rPr lang="" dirty="0" smtClean="0">
                <a:solidFill>
                  <a:prstClr val="black"/>
                </a:solidFill>
                <a:latin typeface="Lato Heavy" panose="020F0502020204030203" pitchFamily="34" charset="0"/>
                <a:ea typeface="Lato Heavy" panose="020F0502020204030203" pitchFamily="34" charset="0"/>
                <a:cs typeface="Lato Heavy" panose="020F0502020204030203" pitchFamily="34" charset="0"/>
              </a:rPr>
              <a:t>→</a:t>
            </a:r>
            <a:r>
              <a:rPr lang="en-US" dirty="0" smtClean="0"/>
              <a:t> authenticity?</a:t>
            </a:r>
            <a:endParaRPr lang="en-US" dirty="0"/>
          </a:p>
        </p:txBody>
      </p:sp>
      <p:sp>
        <p:nvSpPr>
          <p:cNvPr id="4" name="Content Placeholder 3"/>
          <p:cNvSpPr>
            <a:spLocks noGrp="1"/>
          </p:cNvSpPr>
          <p:nvPr>
            <p:ph idx="1"/>
          </p:nvPr>
        </p:nvSpPr>
        <p:spPr/>
        <p:txBody>
          <a:bodyPr/>
          <a:lstStyle/>
          <a:p>
            <a:pPr marL="0" indent="0">
              <a:buNone/>
              <a:tabLst>
                <a:tab pos="457200" algn="l"/>
              </a:tabLst>
            </a:pPr>
            <a:r>
              <a:rPr lang="en-US" sz="2800" dirty="0" smtClean="0">
                <a:solidFill>
                  <a:schemeClr val="accent2"/>
                </a:solidFill>
                <a:latin typeface="+mj-lt"/>
              </a:rPr>
              <a:t>Q:</a:t>
            </a:r>
            <a:r>
              <a:rPr lang="en-US" sz="2800" dirty="0"/>
              <a:t>	</a:t>
            </a:r>
            <a:r>
              <a:rPr lang="en-US" sz="2800" dirty="0" smtClean="0"/>
              <a:t>Why don’t our existing encryption schemes provide authenticity?</a:t>
            </a:r>
          </a:p>
          <a:p>
            <a:pPr marL="0" indent="0">
              <a:buNone/>
              <a:tabLst>
                <a:tab pos="457200" algn="l"/>
              </a:tabLst>
            </a:pPr>
            <a:r>
              <a:rPr lang="en-US" sz="2800" dirty="0" smtClean="0">
                <a:solidFill>
                  <a:schemeClr val="accent3">
                    <a:lumMod val="75000"/>
                  </a:schemeClr>
                </a:solidFill>
                <a:latin typeface="+mj-lt"/>
              </a:rPr>
              <a:t>A:</a:t>
            </a:r>
            <a:r>
              <a:rPr lang="en-US" sz="2800" dirty="0"/>
              <a:t>	</a:t>
            </a:r>
            <a:r>
              <a:rPr lang="en-US" sz="2800" dirty="0" smtClean="0"/>
              <a:t>Encryption schemes can be malleable</a:t>
            </a:r>
          </a:p>
          <a:p>
            <a:pPr marL="822960">
              <a:tabLst>
                <a:tab pos="1645920" algn="l"/>
              </a:tabLst>
            </a:pPr>
            <a:r>
              <a:rPr lang="en-US" dirty="0" smtClean="0">
                <a:latin typeface="+mn-lt"/>
              </a:rPr>
              <a:t>ECB:	Blocks are independent</a:t>
            </a:r>
          </a:p>
          <a:p>
            <a:pPr marL="822960">
              <a:tabLst>
                <a:tab pos="1645920" algn="l"/>
              </a:tabLst>
            </a:pPr>
            <a:r>
              <a:rPr lang="en-US" dirty="0" smtClean="0">
                <a:latin typeface="+mn-lt"/>
              </a:rPr>
              <a:t>CBC:	See PS 1, Question 3</a:t>
            </a:r>
          </a:p>
          <a:p>
            <a:pPr marL="822960">
              <a:tabLst>
                <a:tab pos="1645920" algn="l"/>
              </a:tabLst>
            </a:pPr>
            <a:r>
              <a:rPr lang="en-US" dirty="0" smtClean="0">
                <a:latin typeface="+mn-lt"/>
              </a:rPr>
              <a:t>CTR:	One-time pad, so can XOR old + new message</a:t>
            </a:r>
          </a:p>
        </p:txBody>
      </p:sp>
      <p:graphicFrame>
        <p:nvGraphicFramePr>
          <p:cNvPr id="5" name="Table 4"/>
          <p:cNvGraphicFramePr>
            <a:graphicFrameLocks noGrp="1"/>
          </p:cNvGraphicFramePr>
          <p:nvPr>
            <p:extLst>
              <p:ext uri="{D42A27DB-BD31-4B8C-83A1-F6EECF244321}">
                <p14:modId xmlns:p14="http://schemas.microsoft.com/office/powerpoint/2010/main" val="2210845218"/>
              </p:ext>
            </p:extLst>
          </p:nvPr>
        </p:nvGraphicFramePr>
        <p:xfrm>
          <a:off x="1845103" y="4078261"/>
          <a:ext cx="8501795" cy="2164080"/>
        </p:xfrm>
        <a:graphic>
          <a:graphicData uri="http://schemas.openxmlformats.org/drawingml/2006/table">
            <a:tbl>
              <a:tblPr firstRow="1" bandRow="1">
                <a:tableStyleId>{2D5ABB26-0587-4C30-8999-92F81FD0307C}</a:tableStyleId>
              </a:tblPr>
              <a:tblGrid>
                <a:gridCol w="2168729"/>
                <a:gridCol w="3564466"/>
                <a:gridCol w="2768600"/>
              </a:tblGrid>
              <a:tr h="370840">
                <a:tc>
                  <a:txBody>
                    <a:bodyPr/>
                    <a:lstStyle/>
                    <a:p>
                      <a:endParaRPr lang="en-US" sz="2800" dirty="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noFill/>
                  </a:tcPr>
                </a:tc>
                <a:tc>
                  <a:txBody>
                    <a:bodyPr/>
                    <a:lstStyle/>
                    <a:p>
                      <a:r>
                        <a:rPr lang="en-US" sz="2800" i="1"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…at endpoints</a:t>
                      </a:r>
                      <a:endParaRPr lang="en-US" sz="2800" i="1" dirty="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B w="12700" cap="flat" cmpd="sng" algn="ctr">
                      <a:solidFill>
                        <a:schemeClr val="tx1"/>
                      </a:solidFill>
                      <a:prstDash val="solid"/>
                      <a:round/>
                      <a:headEnd type="none" w="med" len="med"/>
                      <a:tailEnd type="none" w="med" len="med"/>
                    </a:lnB>
                    <a:noFill/>
                  </a:tcPr>
                </a:tc>
                <a:tc>
                  <a:txBody>
                    <a:bodyPr/>
                    <a:lstStyle/>
                    <a:p>
                      <a:r>
                        <a:rPr lang="en-US" sz="2800" i="1"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…in transit</a:t>
                      </a:r>
                      <a:endParaRPr lang="en-US" sz="2800" i="1" dirty="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B w="12700" cap="flat" cmpd="sng" algn="ctr">
                      <a:solidFill>
                        <a:schemeClr val="tx1"/>
                      </a:solidFill>
                      <a:prstDash val="solid"/>
                      <a:round/>
                      <a:headEnd type="none" w="med" len="med"/>
                      <a:tailEnd type="none" w="med" len="med"/>
                    </a:lnB>
                    <a:noFill/>
                  </a:tcPr>
                </a:tc>
              </a:tr>
              <a:tr h="370840">
                <a:tc>
                  <a:txBody>
                    <a:bodyPr/>
                    <a:lstStyle/>
                    <a:p>
                      <a:r>
                        <a:rPr lang="en-US" sz="2800" i="1"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Authenticity</a:t>
                      </a:r>
                      <a:endParaRPr lang="en-US" sz="2800" i="1" dirty="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R w="12700" cap="flat" cmpd="sng" algn="ctr">
                      <a:solidFill>
                        <a:schemeClr val="tx1"/>
                      </a:solidFill>
                      <a:prstDash val="solid"/>
                      <a:round/>
                      <a:headEnd type="none" w="med" len="med"/>
                      <a:tailEnd type="none" w="med" len="med"/>
                    </a:lnR>
                    <a:noFill/>
                  </a:tcPr>
                </a:tc>
                <a:tc>
                  <a:txBody>
                    <a:bodyPr/>
                    <a:lstStyle/>
                    <a:p>
                      <a:r>
                        <a:rPr lang="en-US" sz="2800"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Identity verification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Bob knows Alice sent </a:t>
                      </a:r>
                      <a:r>
                        <a:rPr lang="en-US" sz="20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A</a:t>
                      </a:r>
                      <a:endParaRPr lang="en-US" sz="2000"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r>
                        <a:rPr lang="en-US" sz="2800"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Binding</a:t>
                      </a:r>
                    </a:p>
                    <a:p>
                      <a:r>
                        <a:rPr lang="en-US" sz="2000"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Mallory cannot alter </a:t>
                      </a:r>
                      <a:r>
                        <a:rPr lang="en-US" sz="20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A</a:t>
                      </a:r>
                      <a:endParaRPr lang="en-US" sz="2000" dirty="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T w="12700" cap="flat" cmpd="sng" algn="ctr">
                      <a:solidFill>
                        <a:schemeClr val="tx1"/>
                      </a:solidFill>
                      <a:prstDash val="solid"/>
                      <a:round/>
                      <a:headEnd type="none" w="med" len="med"/>
                      <a:tailEnd type="none" w="med" len="med"/>
                    </a:lnT>
                    <a:noFill/>
                  </a:tcPr>
                </a:tc>
              </a:tr>
              <a:tr h="370840">
                <a:tc>
                  <a:txBody>
                    <a:bodyPr/>
                    <a:lstStyle/>
                    <a:p>
                      <a:r>
                        <a:rPr lang="en-US" sz="2800" i="1" dirty="0" smtClean="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rPr>
                        <a:t>Privacy</a:t>
                      </a:r>
                      <a:endParaRPr lang="en-US" sz="2800" i="1" dirty="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R w="12700" cap="flat" cmpd="sng" algn="ctr">
                      <a:solidFill>
                        <a:schemeClr val="tx1"/>
                      </a:solidFill>
                      <a:prstDash val="solid"/>
                      <a:round/>
                      <a:headEnd type="none" w="med" len="med"/>
                      <a:tailEnd type="none" w="med" len="med"/>
                    </a:lnR>
                    <a:noFill/>
                  </a:tcPr>
                </a:tc>
                <a:tc>
                  <a:txBody>
                    <a:bodyPr/>
                    <a:lstStyle/>
                    <a:p>
                      <a:r>
                        <a:rPr lang="en-US" sz="2800"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Deniability </a:t>
                      </a:r>
                      <a:r>
                        <a:rPr lang="en-US" sz="2800" i="1"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(optional)</a:t>
                      </a:r>
                    </a:p>
                    <a:p>
                      <a:r>
                        <a:rPr lang="en-US" sz="2000" i="0" dirty="0" smtClean="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rPr>
                        <a:t>Bob can’t prove Alice said </a:t>
                      </a:r>
                      <a:r>
                        <a:rPr lang="en-US" sz="2000" i="1"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M</a:t>
                      </a:r>
                      <a:endParaRPr lang="en-US" sz="2000" i="1" dirty="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endParaRPr>
                    </a:p>
                  </a:txBody>
                  <a:tcPr>
                    <a:lnL w="12700" cap="flat" cmpd="sng" algn="ctr">
                      <a:solidFill>
                        <a:schemeClr val="tx1"/>
                      </a:solidFill>
                      <a:prstDash val="solid"/>
                      <a:round/>
                      <a:headEnd type="none" w="med" len="med"/>
                      <a:tailEnd type="none" w="med" len="med"/>
                    </a:lnL>
                    <a:noFill/>
                  </a:tcPr>
                </a:tc>
                <a:tc>
                  <a:txBody>
                    <a:bodyPr/>
                    <a:lstStyle/>
                    <a:p>
                      <a:r>
                        <a:rPr lang="en-US" sz="2800"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Confidentiality</a:t>
                      </a:r>
                    </a:p>
                    <a:p>
                      <a:r>
                        <a:rPr lang="en-US" sz="2000" dirty="0" smtClean="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rPr>
                        <a:t>Eve cannot learn </a:t>
                      </a:r>
                      <a:r>
                        <a:rPr lang="en-US" sz="2000" i="1"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P</a:t>
                      </a:r>
                      <a:endParaRPr lang="en-US" sz="2800" dirty="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noFill/>
                  </a:tcPr>
                </a:tc>
              </a:tr>
            </a:tbl>
          </a:graphicData>
        </a:graphic>
      </p:graphicFrame>
    </p:spTree>
    <p:extLst>
      <p:ext uri="{BB962C8B-B14F-4D97-AF65-F5344CB8AC3E}">
        <p14:creationId xmlns:p14="http://schemas.microsoft.com/office/powerpoint/2010/main" val="424795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Limits of authenticity</a:t>
            </a:r>
            <a:endParaRPr lang="en-US" dirty="0"/>
          </a:p>
        </p:txBody>
      </p:sp>
      <p:sp>
        <p:nvSpPr>
          <p:cNvPr id="4" name="Content Placeholder 3"/>
          <p:cNvSpPr>
            <a:spLocks noGrp="1"/>
          </p:cNvSpPr>
          <p:nvPr>
            <p:ph idx="1"/>
          </p:nvPr>
        </p:nvSpPr>
        <p:spPr/>
        <p:txBody>
          <a:bodyPr/>
          <a:lstStyle/>
          <a:p>
            <a:pPr lvl="0"/>
            <a:r>
              <a:rPr lang="en-US" sz="2500" i="1" dirty="0" smtClean="0">
                <a:solidFill>
                  <a:srgbClr val="1F497D"/>
                </a:solidFill>
                <a:latin typeface="+mj-lt"/>
              </a:rPr>
              <a:t>Hide </a:t>
            </a:r>
            <a:r>
              <a:rPr lang="en-US" sz="2500" i="1" dirty="0">
                <a:solidFill>
                  <a:srgbClr val="1F497D"/>
                </a:solidFill>
                <a:latin typeface="+mj-lt"/>
              </a:rPr>
              <a:t>message contents</a:t>
            </a:r>
            <a:r>
              <a:rPr lang="en-US" sz="2500" dirty="0">
                <a:solidFill>
                  <a:prstClr val="black"/>
                </a:solidFill>
              </a:rPr>
              <a:t>:</a:t>
            </a:r>
            <a:br>
              <a:rPr lang="en-US" sz="2500" dirty="0">
                <a:solidFill>
                  <a:prstClr val="black"/>
                </a:solidFill>
              </a:rPr>
            </a:br>
            <a:r>
              <a:rPr lang="en-US" sz="2500" dirty="0">
                <a:solidFill>
                  <a:prstClr val="black"/>
                </a:solidFill>
                <a:latin typeface="Lato"/>
              </a:rPr>
              <a:t>Need encryption for that</a:t>
            </a:r>
          </a:p>
          <a:p>
            <a:pPr lvl="0"/>
            <a:r>
              <a:rPr lang="en-US" sz="2500" i="1" dirty="0">
                <a:solidFill>
                  <a:srgbClr val="1F497D"/>
                </a:solidFill>
                <a:latin typeface="+mj-lt"/>
              </a:rPr>
              <a:t>Thwart replay attacks</a:t>
            </a:r>
            <a:r>
              <a:rPr lang="en-US" sz="2500" dirty="0">
                <a:solidFill>
                  <a:prstClr val="black"/>
                </a:solidFill>
              </a:rPr>
              <a:t>:</a:t>
            </a:r>
            <a:br>
              <a:rPr lang="en-US" sz="2500" dirty="0">
                <a:solidFill>
                  <a:prstClr val="black"/>
                </a:solidFill>
              </a:rPr>
            </a:br>
            <a:r>
              <a:rPr lang="en-US" sz="2500" dirty="0">
                <a:solidFill>
                  <a:prstClr val="black"/>
                </a:solidFill>
                <a:latin typeface="Lato"/>
              </a:rPr>
              <a:t>A higher-level protocol needs to </a:t>
            </a:r>
            <a:r>
              <a:rPr lang="en-US" sz="2500" dirty="0" smtClean="0">
                <a:solidFill>
                  <a:prstClr val="black"/>
                </a:solidFill>
                <a:latin typeface="Lato"/>
              </a:rPr>
              <a:t>handle</a:t>
            </a:r>
            <a:br>
              <a:rPr lang="en-US" sz="2500" dirty="0" smtClean="0">
                <a:solidFill>
                  <a:prstClr val="black"/>
                </a:solidFill>
                <a:latin typeface="Lato"/>
              </a:rPr>
            </a:br>
            <a:r>
              <a:rPr lang="en-US" sz="2500" dirty="0" smtClean="0">
                <a:solidFill>
                  <a:prstClr val="black"/>
                </a:solidFill>
                <a:latin typeface="Lato"/>
              </a:rPr>
              <a:t>this</a:t>
            </a:r>
            <a:r>
              <a:rPr lang="en-US" sz="2500" dirty="0">
                <a:solidFill>
                  <a:prstClr val="black"/>
                </a:solidFill>
                <a:latin typeface="Lato"/>
              </a:rPr>
              <a:t>, say via </a:t>
            </a:r>
            <a:r>
              <a:rPr lang="en-US" sz="2500" dirty="0" err="1">
                <a:solidFill>
                  <a:prstClr val="black"/>
                </a:solidFill>
                <a:latin typeface="Lato"/>
              </a:rPr>
              <a:t>nonces</a:t>
            </a:r>
            <a:r>
              <a:rPr lang="en-US" sz="2500" dirty="0">
                <a:solidFill>
                  <a:prstClr val="black"/>
                </a:solidFill>
                <a:latin typeface="Lato"/>
              </a:rPr>
              <a:t> or timestamps</a:t>
            </a:r>
            <a:endParaRPr lang="en-US" sz="2500" dirty="0"/>
          </a:p>
        </p:txBody>
      </p:sp>
      <p:graphicFrame>
        <p:nvGraphicFramePr>
          <p:cNvPr id="5" name="Table 4"/>
          <p:cNvGraphicFramePr>
            <a:graphicFrameLocks noGrp="1"/>
          </p:cNvGraphicFramePr>
          <p:nvPr>
            <p:extLst>
              <p:ext uri="{D42A27DB-BD31-4B8C-83A1-F6EECF244321}">
                <p14:modId xmlns:p14="http://schemas.microsoft.com/office/powerpoint/2010/main" val="1438534182"/>
              </p:ext>
            </p:extLst>
          </p:nvPr>
        </p:nvGraphicFramePr>
        <p:xfrm>
          <a:off x="1845103" y="4078261"/>
          <a:ext cx="8501795" cy="2164080"/>
        </p:xfrm>
        <a:graphic>
          <a:graphicData uri="http://schemas.openxmlformats.org/drawingml/2006/table">
            <a:tbl>
              <a:tblPr firstRow="1" bandRow="1">
                <a:tableStyleId>{2D5ABB26-0587-4C30-8999-92F81FD0307C}</a:tableStyleId>
              </a:tblPr>
              <a:tblGrid>
                <a:gridCol w="2168729"/>
                <a:gridCol w="3564466"/>
                <a:gridCol w="2768600"/>
              </a:tblGrid>
              <a:tr h="370840">
                <a:tc>
                  <a:txBody>
                    <a:bodyPr/>
                    <a:lstStyle/>
                    <a:p>
                      <a:endParaRPr lang="en-US" sz="2800" dirty="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noFill/>
                  </a:tcPr>
                </a:tc>
                <a:tc>
                  <a:txBody>
                    <a:bodyPr/>
                    <a:lstStyle/>
                    <a:p>
                      <a:r>
                        <a:rPr lang="en-US" sz="2800" i="1"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…at endpoints</a:t>
                      </a:r>
                      <a:endParaRPr lang="en-US" sz="2800" i="1" dirty="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B w="12700" cap="flat" cmpd="sng" algn="ctr">
                      <a:solidFill>
                        <a:schemeClr val="tx1"/>
                      </a:solidFill>
                      <a:prstDash val="solid"/>
                      <a:round/>
                      <a:headEnd type="none" w="med" len="med"/>
                      <a:tailEnd type="none" w="med" len="med"/>
                    </a:lnB>
                    <a:noFill/>
                  </a:tcPr>
                </a:tc>
                <a:tc>
                  <a:txBody>
                    <a:bodyPr/>
                    <a:lstStyle/>
                    <a:p>
                      <a:r>
                        <a:rPr lang="en-US" sz="2800" i="1"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…in transit</a:t>
                      </a:r>
                      <a:endParaRPr lang="en-US" sz="2800" i="1" dirty="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B w="12700" cap="flat" cmpd="sng" algn="ctr">
                      <a:solidFill>
                        <a:schemeClr val="tx1"/>
                      </a:solidFill>
                      <a:prstDash val="solid"/>
                      <a:round/>
                      <a:headEnd type="none" w="med" len="med"/>
                      <a:tailEnd type="none" w="med" len="med"/>
                    </a:lnB>
                    <a:noFill/>
                  </a:tcPr>
                </a:tc>
              </a:tr>
              <a:tr h="370840">
                <a:tc>
                  <a:txBody>
                    <a:bodyPr/>
                    <a:lstStyle/>
                    <a:p>
                      <a:r>
                        <a:rPr lang="en-US" sz="2800" i="1"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Authenticity</a:t>
                      </a:r>
                      <a:endParaRPr lang="en-US" sz="2800" i="1" dirty="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R w="12700" cap="flat" cmpd="sng" algn="ctr">
                      <a:solidFill>
                        <a:schemeClr val="tx1"/>
                      </a:solidFill>
                      <a:prstDash val="solid"/>
                      <a:round/>
                      <a:headEnd type="none" w="med" len="med"/>
                      <a:tailEnd type="none" w="med" len="med"/>
                    </a:lnR>
                    <a:noFill/>
                  </a:tcPr>
                </a:tc>
                <a:tc>
                  <a:txBody>
                    <a:bodyPr/>
                    <a:lstStyle/>
                    <a:p>
                      <a:r>
                        <a:rPr lang="en-US" sz="2800"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Identity verification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Bob knows Alice sent </a:t>
                      </a:r>
                      <a:r>
                        <a:rPr lang="en-US" sz="20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A</a:t>
                      </a:r>
                      <a:endParaRPr lang="en-US" sz="2000"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r>
                        <a:rPr lang="en-US" sz="2800"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Binding</a:t>
                      </a:r>
                    </a:p>
                    <a:p>
                      <a:r>
                        <a:rPr lang="en-US" sz="2000"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Mallory cannot alter </a:t>
                      </a:r>
                      <a:r>
                        <a:rPr lang="en-US" sz="20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A</a:t>
                      </a:r>
                      <a:endParaRPr lang="en-US" sz="2000" dirty="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T w="12700" cap="flat" cmpd="sng" algn="ctr">
                      <a:solidFill>
                        <a:schemeClr val="tx1"/>
                      </a:solidFill>
                      <a:prstDash val="solid"/>
                      <a:round/>
                      <a:headEnd type="none" w="med" len="med"/>
                      <a:tailEnd type="none" w="med" len="med"/>
                    </a:lnT>
                    <a:noFill/>
                  </a:tcPr>
                </a:tc>
              </a:tr>
              <a:tr h="370840">
                <a:tc>
                  <a:txBody>
                    <a:bodyPr/>
                    <a:lstStyle/>
                    <a:p>
                      <a:r>
                        <a:rPr lang="en-US" sz="2800" i="1" dirty="0" smtClean="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rPr>
                        <a:t>Privacy</a:t>
                      </a:r>
                      <a:endParaRPr lang="en-US" sz="2800" i="1" dirty="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R w="12700" cap="flat" cmpd="sng" algn="ctr">
                      <a:solidFill>
                        <a:schemeClr val="tx1"/>
                      </a:solidFill>
                      <a:prstDash val="solid"/>
                      <a:round/>
                      <a:headEnd type="none" w="med" len="med"/>
                      <a:tailEnd type="none" w="med" len="med"/>
                    </a:lnR>
                    <a:noFill/>
                  </a:tcPr>
                </a:tc>
                <a:tc>
                  <a:txBody>
                    <a:bodyPr/>
                    <a:lstStyle/>
                    <a:p>
                      <a:r>
                        <a:rPr lang="en-US" sz="2800"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Deniability </a:t>
                      </a:r>
                      <a:r>
                        <a:rPr lang="en-US" sz="2800" i="1"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(optional)</a:t>
                      </a:r>
                    </a:p>
                    <a:p>
                      <a:r>
                        <a:rPr lang="en-US" sz="2000" i="0" dirty="0" smtClean="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rPr>
                        <a:t>Bob can’t prove Alice said </a:t>
                      </a:r>
                      <a:r>
                        <a:rPr lang="en-US" sz="2000" i="1"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M</a:t>
                      </a:r>
                      <a:endParaRPr lang="en-US" sz="2000" i="1" dirty="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endParaRPr>
                    </a:p>
                  </a:txBody>
                  <a:tcPr>
                    <a:lnL w="12700" cap="flat" cmpd="sng" algn="ctr">
                      <a:solidFill>
                        <a:schemeClr val="tx1"/>
                      </a:solidFill>
                      <a:prstDash val="solid"/>
                      <a:round/>
                      <a:headEnd type="none" w="med" len="med"/>
                      <a:tailEnd type="none" w="med" len="med"/>
                    </a:lnL>
                    <a:noFill/>
                  </a:tcPr>
                </a:tc>
                <a:tc>
                  <a:txBody>
                    <a:bodyPr/>
                    <a:lstStyle/>
                    <a:p>
                      <a:r>
                        <a:rPr lang="en-US" sz="2800"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Confidentiality</a:t>
                      </a:r>
                    </a:p>
                    <a:p>
                      <a:r>
                        <a:rPr lang="en-US" sz="2000" dirty="0" smtClean="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rPr>
                        <a:t>Eve cannot learn </a:t>
                      </a:r>
                      <a:r>
                        <a:rPr lang="en-US" sz="2000" i="1" dirty="0" smtClean="0">
                          <a:solidFill>
                            <a:schemeClr val="tx1">
                              <a:lumMod val="50000"/>
                              <a:lumOff val="50000"/>
                            </a:schemeClr>
                          </a:solidFill>
                          <a:latin typeface="Lato Heavy" panose="020F0502020204030203" pitchFamily="34" charset="0"/>
                          <a:ea typeface="Lato Heavy" panose="020F0502020204030203" pitchFamily="34" charset="0"/>
                          <a:cs typeface="Lato Heavy" panose="020F0502020204030203" pitchFamily="34" charset="0"/>
                        </a:rPr>
                        <a:t>P</a:t>
                      </a:r>
                      <a:endParaRPr lang="en-US" sz="2800" dirty="0">
                        <a:solidFill>
                          <a:schemeClr val="tx1">
                            <a:lumMod val="50000"/>
                            <a:lumOff val="50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noFill/>
                  </a:tcPr>
                </a:tc>
              </a:tr>
            </a:tbl>
          </a:graphicData>
        </a:graphic>
      </p:graphicFrame>
      <p:grpSp>
        <p:nvGrpSpPr>
          <p:cNvPr id="6" name="Group 5"/>
          <p:cNvGrpSpPr/>
          <p:nvPr/>
        </p:nvGrpSpPr>
        <p:grpSpPr>
          <a:xfrm>
            <a:off x="6778059" y="1089592"/>
            <a:ext cx="4970828" cy="2579314"/>
            <a:chOff x="1851429" y="1307448"/>
            <a:chExt cx="4970828" cy="2579314"/>
          </a:xfrm>
        </p:grpSpPr>
        <p:grpSp>
          <p:nvGrpSpPr>
            <p:cNvPr id="7" name="Group 6"/>
            <p:cNvGrpSpPr/>
            <p:nvPr/>
          </p:nvGrpSpPr>
          <p:grpSpPr>
            <a:xfrm>
              <a:off x="3006080" y="1557709"/>
              <a:ext cx="2912351" cy="2329053"/>
              <a:chOff x="4595010" y="2291085"/>
              <a:chExt cx="4244188" cy="3394147"/>
            </a:xfrm>
          </p:grpSpPr>
          <p:sp>
            <p:nvSpPr>
              <p:cNvPr id="15" name="Right Arrow 14"/>
              <p:cNvSpPr/>
              <p:nvPr/>
            </p:nvSpPr>
            <p:spPr>
              <a:xfrm>
                <a:off x="4595010" y="2291085"/>
                <a:ext cx="4244188" cy="1280512"/>
              </a:xfrm>
              <a:prstGeom prst="rightArrow">
                <a:avLst>
                  <a:gd name="adj1" fmla="val 63826"/>
                  <a:gd name="adj2"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i="1" dirty="0" smtClean="0">
                    <a:latin typeface="Lato Heavy" panose="020F0502020204030203" pitchFamily="34" charset="0"/>
                    <a:ea typeface="Lato Heavy" panose="020F0502020204030203" pitchFamily="34" charset="0"/>
                    <a:cs typeface="Lato Heavy" panose="020F0502020204030203" pitchFamily="34" charset="0"/>
                  </a:rPr>
                  <a:t>A</a:t>
                </a:r>
                <a:r>
                  <a:rPr lang="en-US" sz="2400" dirty="0" smtClean="0">
                    <a:latin typeface="Lato Heavy" panose="020F0502020204030203" pitchFamily="34" charset="0"/>
                    <a:ea typeface="Lato Heavy" panose="020F0502020204030203" pitchFamily="34" charset="0"/>
                    <a:cs typeface="Lato Heavy" panose="020F0502020204030203" pitchFamily="34" charset="0"/>
                  </a:rPr>
                  <a:t>, </a:t>
                </a:r>
                <a:r>
                  <a:rPr lang="en-US" sz="2400" i="1" dirty="0" smtClean="0">
                    <a:latin typeface="Lato Heavy" panose="020F0502020204030203" pitchFamily="34" charset="0"/>
                    <a:ea typeface="Lato Heavy" panose="020F0502020204030203" pitchFamily="34" charset="0"/>
                    <a:cs typeface="Lato Heavy" panose="020F0502020204030203" pitchFamily="34" charset="0"/>
                  </a:rPr>
                  <a:t>T </a:t>
                </a:r>
                <a:r>
                  <a:rPr lang="en-US" sz="2400" dirty="0">
                    <a:latin typeface="Lato Heavy" panose="020F0502020204030203" pitchFamily="34" charset="0"/>
                    <a:ea typeface="Lato Heavy" panose="020F0502020204030203" pitchFamily="34" charset="0"/>
                    <a:cs typeface="Lato Heavy" panose="020F0502020204030203" pitchFamily="34" charset="0"/>
                  </a:rPr>
                  <a:t>=</a:t>
                </a:r>
                <a:r>
                  <a:rPr lang="en-US" sz="2400" i="1" dirty="0">
                    <a:latin typeface="Lato Heavy" panose="020F0502020204030203" pitchFamily="34" charset="0"/>
                    <a:ea typeface="Lato Heavy" panose="020F0502020204030203" pitchFamily="34" charset="0"/>
                    <a:cs typeface="Lato Heavy" panose="020F0502020204030203" pitchFamily="34" charset="0"/>
                  </a:rPr>
                  <a:t> </a:t>
                </a:r>
                <a:r>
                  <a:rPr lang="en-US" sz="2400" dirty="0">
                    <a:latin typeface="Lato Heavy" panose="020F0502020204030203" pitchFamily="34" charset="0"/>
                    <a:ea typeface="Lato Heavy" panose="020F0502020204030203" pitchFamily="34" charset="0"/>
                    <a:cs typeface="Lato Heavy" panose="020F0502020204030203" pitchFamily="34" charset="0"/>
                  </a:rPr>
                  <a:t>MAC</a:t>
                </a:r>
                <a:r>
                  <a:rPr lang="en-US" sz="2400" i="1" baseline="-25000" dirty="0">
                    <a:solidFill>
                      <a:schemeClr val="tx1"/>
                    </a:solidFill>
                    <a:latin typeface="Lato Heavy" panose="020F0502020204030203" pitchFamily="34" charset="0"/>
                    <a:ea typeface="Lato Heavy" panose="020F0502020204030203" pitchFamily="34" charset="0"/>
                    <a:cs typeface="Lato Heavy" panose="020F0502020204030203" pitchFamily="34" charset="0"/>
                  </a:rPr>
                  <a:t>K</a:t>
                </a:r>
                <a:r>
                  <a:rPr lang="en-US" sz="2400" dirty="0">
                    <a:latin typeface="Lato Heavy" panose="020F0502020204030203" pitchFamily="34" charset="0"/>
                    <a:ea typeface="Lato Heavy" panose="020F0502020204030203" pitchFamily="34" charset="0"/>
                    <a:cs typeface="Lato Heavy" panose="020F0502020204030203" pitchFamily="34" charset="0"/>
                  </a:rPr>
                  <a:t>(</a:t>
                </a:r>
                <a:r>
                  <a:rPr lang="en-US" sz="2400" i="1" dirty="0">
                    <a:latin typeface="Lato Heavy" panose="020F0502020204030203" pitchFamily="34" charset="0"/>
                    <a:ea typeface="Lato Heavy" panose="020F0502020204030203" pitchFamily="34" charset="0"/>
                    <a:cs typeface="Lato Heavy" panose="020F0502020204030203" pitchFamily="34" charset="0"/>
                  </a:rPr>
                  <a:t>A</a:t>
                </a:r>
                <a:r>
                  <a:rPr lang="en-US" sz="2400" dirty="0" smtClean="0">
                    <a:latin typeface="Lato Heavy" panose="020F0502020204030203" pitchFamily="34" charset="0"/>
                    <a:ea typeface="Lato Heavy" panose="020F0502020204030203" pitchFamily="34" charset="0"/>
                    <a:cs typeface="Lato Heavy" panose="020F0502020204030203" pitchFamily="34" charset="0"/>
                  </a:rPr>
                  <a:t>)</a:t>
                </a:r>
                <a:endParaRPr lang="en-US" sz="24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16" name="Right Arrow 15"/>
              <p:cNvSpPr/>
              <p:nvPr/>
            </p:nvSpPr>
            <p:spPr>
              <a:xfrm rot="5400000">
                <a:off x="5974493" y="3449190"/>
                <a:ext cx="1130778" cy="948586"/>
              </a:xfrm>
              <a:prstGeom prst="rightArrow">
                <a:avLst>
                  <a:gd name="adj1" fmla="val 50000"/>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60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459" y="3686389"/>
                <a:ext cx="1998842" cy="1998843"/>
              </a:xfrm>
              <a:prstGeom prst="rect">
                <a:avLst/>
              </a:prstGeom>
            </p:spPr>
          </p:pic>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657" y="1319965"/>
              <a:ext cx="1371600" cy="13716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1429" y="1307448"/>
              <a:ext cx="1379204" cy="1379204"/>
            </a:xfrm>
            <a:prstGeom prst="rect">
              <a:avLst/>
            </a:prstGeom>
          </p:spPr>
        </p:pic>
      </p:grpSp>
    </p:spTree>
    <p:extLst>
      <p:ext uri="{BB962C8B-B14F-4D97-AF65-F5344CB8AC3E}">
        <p14:creationId xmlns:p14="http://schemas.microsoft.com/office/powerpoint/2010/main" val="107242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primitive: Message authentication code</a:t>
            </a:r>
            <a:endParaRPr lang="en-US" dirty="0"/>
          </a:p>
        </p:txBody>
      </p:sp>
      <p:sp>
        <p:nvSpPr>
          <p:cNvPr id="3" name="Text Placeholder 2"/>
          <p:cNvSpPr>
            <a:spLocks noGrp="1"/>
          </p:cNvSpPr>
          <p:nvPr>
            <p:ph type="body" idx="1"/>
          </p:nvPr>
        </p:nvSpPr>
        <p:spPr/>
        <p:txBody>
          <a:bodyPr/>
          <a:lstStyle/>
          <a:p>
            <a:r>
              <a:rPr lang="en-US" dirty="0" smtClean="0"/>
              <a:t>Algorithms</a:t>
            </a:r>
            <a:endParaRPr lang="en-US" dirty="0"/>
          </a:p>
        </p:txBody>
      </p:sp>
      <p:sp>
        <p:nvSpPr>
          <p:cNvPr id="4" name="Content Placeholder 3"/>
          <p:cNvSpPr>
            <a:spLocks noGrp="1"/>
          </p:cNvSpPr>
          <p:nvPr>
            <p:ph sz="half" idx="2"/>
          </p:nvPr>
        </p:nvSpPr>
        <p:spPr/>
        <p:txBody>
          <a:bodyPr/>
          <a:lstStyle/>
          <a:p>
            <a:pPr lvl="0"/>
            <a:r>
              <a:rPr lang="en-US" sz="2200" dirty="0" err="1">
                <a:solidFill>
                  <a:srgbClr val="4F81BD"/>
                </a:solidFill>
                <a:latin typeface="Lato Heavy"/>
              </a:rPr>
              <a:t>KeyGen</a:t>
            </a:r>
            <a:r>
              <a:rPr lang="en-US" sz="2200" dirty="0" smtClean="0">
                <a:solidFill>
                  <a:prstClr val="black"/>
                </a:solidFill>
                <a:latin typeface="Lato"/>
                <a:ea typeface="Lato Regular" panose="020F0502020204030203" pitchFamily="34" charset="0"/>
                <a:cs typeface="Lato Regular" panose="020F0502020204030203" pitchFamily="34" charset="0"/>
              </a:rPr>
              <a:t>: randomly choose </a:t>
            </a:r>
            <a:r>
              <a:rPr lang="en-US" sz="2200" dirty="0">
                <a:solidFill>
                  <a:prstClr val="black"/>
                </a:solidFill>
                <a:latin typeface="Lato"/>
                <a:ea typeface="Lato Regular" panose="020F0502020204030203" pitchFamily="34" charset="0"/>
                <a:cs typeface="Lato Regular" panose="020F0502020204030203" pitchFamily="34" charset="0"/>
              </a:rPr>
              <a:t>key </a:t>
            </a:r>
            <a:r>
              <a:rPr lang="en-US" sz="2200" i="1" dirty="0">
                <a:solidFill>
                  <a:prstClr val="black"/>
                </a:solidFill>
                <a:latin typeface="Lato"/>
                <a:ea typeface="Lato Regular" panose="020F0502020204030203" pitchFamily="34" charset="0"/>
                <a:cs typeface="Lato Regular" panose="020F0502020204030203" pitchFamily="34" charset="0"/>
              </a:rPr>
              <a:t>K </a:t>
            </a:r>
            <a:r>
              <a:rPr lang="en-US" sz="2200" dirty="0">
                <a:solidFill>
                  <a:prstClr val="black"/>
                </a:solidFill>
                <a:latin typeface="Lato"/>
                <a:ea typeface="Lato Regular" panose="020F0502020204030203" pitchFamily="34" charset="0"/>
                <a:cs typeface="Lato Regular" panose="020F0502020204030203" pitchFamily="34" charset="0"/>
              </a:rPr>
              <a:t>of </a:t>
            </a:r>
            <a:r>
              <a:rPr lang="en-US" sz="2200" dirty="0" smtClean="0">
                <a:solidFill>
                  <a:prstClr val="black"/>
                </a:solidFill>
                <a:latin typeface="Lato"/>
                <a:ea typeface="Lato Regular" panose="020F0502020204030203" pitchFamily="34" charset="0"/>
                <a:cs typeface="Lato Regular" panose="020F0502020204030203" pitchFamily="34" charset="0"/>
              </a:rPr>
              <a:t>length </a:t>
            </a:r>
            <a:r>
              <a:rPr lang="en-US" sz="2200" i="1" dirty="0" smtClean="0">
                <a:solidFill>
                  <a:prstClr val="black"/>
                </a:solidFill>
                <a:latin typeface="Lato"/>
                <a:ea typeface="Lato Regular" panose="020F0502020204030203" pitchFamily="34" charset="0"/>
                <a:cs typeface="Lato Regular" panose="020F0502020204030203" pitchFamily="34" charset="0"/>
              </a:rPr>
              <a:t>λ</a:t>
            </a:r>
            <a:r>
              <a:rPr lang="en-US" sz="2200" dirty="0" smtClean="0">
                <a:solidFill>
                  <a:prstClr val="black"/>
                </a:solidFill>
                <a:latin typeface="Lato"/>
                <a:ea typeface="Lato Regular" panose="020F0502020204030203" pitchFamily="34" charset="0"/>
                <a:cs typeface="Lato Regular" panose="020F0502020204030203" pitchFamily="34" charset="0"/>
              </a:rPr>
              <a:t> as before, e.g. uniform in </a:t>
            </a:r>
            <a:r>
              <a:rPr lang="en-US" sz="2200" dirty="0">
                <a:solidFill>
                  <a:prstClr val="black"/>
                </a:solidFill>
                <a:latin typeface="Lato"/>
                <a:ea typeface="Lato Regular" panose="020F0502020204030203" pitchFamily="34" charset="0"/>
                <a:cs typeface="Lato Regular" panose="020F0502020204030203" pitchFamily="34" charset="0"/>
              </a:rPr>
              <a:t>{0,1}</a:t>
            </a:r>
            <a:r>
              <a:rPr lang="en-US" sz="2200" i="1" baseline="30000" dirty="0">
                <a:solidFill>
                  <a:prstClr val="black"/>
                </a:solidFill>
                <a:latin typeface="Lato"/>
                <a:ea typeface="Lato Regular" panose="020F0502020204030203" pitchFamily="34" charset="0"/>
                <a:cs typeface="Lato Regular" panose="020F0502020204030203" pitchFamily="34" charset="0"/>
              </a:rPr>
              <a:t>λ</a:t>
            </a:r>
            <a:endParaRPr lang="en-US" sz="2200" baseline="30000" dirty="0">
              <a:solidFill>
                <a:prstClr val="black"/>
              </a:solidFill>
              <a:latin typeface="Lato"/>
              <a:ea typeface="Lato Regular" panose="020F0502020204030203" pitchFamily="34" charset="0"/>
              <a:cs typeface="Lato Regular" panose="020F0502020204030203" pitchFamily="34" charset="0"/>
            </a:endParaRPr>
          </a:p>
          <a:p>
            <a:pPr lvl="0">
              <a:spcBef>
                <a:spcPts val="1200"/>
              </a:spcBef>
            </a:pPr>
            <a:r>
              <a:rPr lang="en-US" sz="2200" dirty="0" smtClean="0">
                <a:solidFill>
                  <a:srgbClr val="4F81BD"/>
                </a:solidFill>
                <a:latin typeface="Lato Heavy"/>
                <a:ea typeface="Lato Regular" panose="020F0502020204030203" pitchFamily="34" charset="0"/>
                <a:cs typeface="Lato Regular" panose="020F0502020204030203" pitchFamily="34" charset="0"/>
              </a:rPr>
              <a:t>MAC</a:t>
            </a:r>
            <a:r>
              <a:rPr lang="en-US" sz="2200" i="1" baseline="-25000" dirty="0" smtClean="0">
                <a:latin typeface="Lato Heavy" panose="020F0502020204030203" pitchFamily="34" charset="0"/>
                <a:ea typeface="Lato Heavy" panose="020F0502020204030203" pitchFamily="34" charset="0"/>
                <a:cs typeface="Lato Heavy" panose="020F0502020204030203" pitchFamily="34" charset="0"/>
              </a:rPr>
              <a:t>K</a:t>
            </a:r>
            <a:r>
              <a:rPr lang="en-US" sz="2200" i="1" baseline="30000" dirty="0" smtClean="0">
                <a:solidFill>
                  <a:prstClr val="black"/>
                </a:solidFill>
                <a:latin typeface="Lato"/>
              </a:rPr>
              <a:t> </a:t>
            </a:r>
            <a:r>
              <a:rPr lang="en-US" sz="2200" dirty="0" smtClean="0">
                <a:solidFill>
                  <a:prstClr val="black"/>
                </a:solidFill>
                <a:latin typeface="Lato"/>
                <a:ea typeface="Lato Regular" panose="020F0502020204030203" pitchFamily="34" charset="0"/>
                <a:cs typeface="Lato Regular" panose="020F0502020204030203" pitchFamily="34" charset="0"/>
              </a:rPr>
              <a:t>(</a:t>
            </a:r>
            <a:r>
              <a:rPr lang="en-US" sz="2200" i="1" dirty="0" smtClean="0">
                <a:latin typeface="Lato Heavy" panose="020F0502020204030203" pitchFamily="34" charset="0"/>
                <a:ea typeface="Lato Heavy" panose="020F0502020204030203" pitchFamily="34" charset="0"/>
                <a:cs typeface="Lato Heavy" panose="020F0502020204030203" pitchFamily="34" charset="0"/>
              </a:rPr>
              <a:t>A</a:t>
            </a:r>
            <a:r>
              <a:rPr lang="" sz="2200" dirty="0">
                <a:solidFill>
                  <a:prstClr val="black"/>
                </a:solidFill>
                <a:latin typeface="Lato"/>
              </a:rPr>
              <a:t> ∈ </a:t>
            </a:r>
            <a:r>
              <a:rPr lang="en-US" sz="2200" dirty="0">
                <a:solidFill>
                  <a:prstClr val="black"/>
                </a:solidFill>
                <a:latin typeface="Lato"/>
              </a:rPr>
              <a:t>{</a:t>
            </a:r>
            <a:r>
              <a:rPr lang="en-US" sz="2200" dirty="0" smtClean="0">
                <a:solidFill>
                  <a:prstClr val="black"/>
                </a:solidFill>
                <a:latin typeface="Lato"/>
              </a:rPr>
              <a:t>0,1}</a:t>
            </a:r>
            <a:r>
              <a:rPr lang="en-US" sz="2200" i="1" baseline="30000" dirty="0" smtClean="0">
                <a:solidFill>
                  <a:prstClr val="black"/>
                </a:solidFill>
                <a:latin typeface="Lato"/>
              </a:rPr>
              <a:t> </a:t>
            </a:r>
            <a:r>
              <a:rPr lang="el-GR" sz="2200" i="1" baseline="30000" dirty="0" smtClean="0">
                <a:solidFill>
                  <a:prstClr val="black"/>
                </a:solidFill>
                <a:latin typeface="Lato"/>
              </a:rPr>
              <a:t>α</a:t>
            </a:r>
            <a:r>
              <a:rPr lang="en-US" sz="2200" dirty="0" smtClean="0">
                <a:solidFill>
                  <a:prstClr val="black"/>
                </a:solidFill>
                <a:latin typeface="Lato"/>
                <a:ea typeface="Lato Regular" panose="020F0502020204030203" pitchFamily="34" charset="0"/>
                <a:cs typeface="Lato Regular" panose="020F0502020204030203" pitchFamily="34" charset="0"/>
              </a:rPr>
              <a:t>) → tag </a:t>
            </a:r>
            <a:r>
              <a:rPr lang="en-US" sz="2200" i="1" dirty="0" smtClean="0">
                <a:latin typeface="Lato Heavy" panose="020F0502020204030203" pitchFamily="34" charset="0"/>
                <a:ea typeface="Lato Heavy" panose="020F0502020204030203" pitchFamily="34" charset="0"/>
                <a:cs typeface="Lato Heavy" panose="020F0502020204030203" pitchFamily="34" charset="0"/>
              </a:rPr>
              <a:t>T</a:t>
            </a:r>
            <a:r>
              <a:rPr lang="" sz="2200" dirty="0" smtClean="0">
                <a:solidFill>
                  <a:prstClr val="black"/>
                </a:solidFill>
                <a:latin typeface="Lato"/>
              </a:rPr>
              <a:t> </a:t>
            </a:r>
            <a:r>
              <a:rPr lang="" sz="2200" dirty="0">
                <a:solidFill>
                  <a:prstClr val="black"/>
                </a:solidFill>
                <a:latin typeface="Lato"/>
              </a:rPr>
              <a:t>∈ </a:t>
            </a:r>
            <a:r>
              <a:rPr lang="en-US" sz="2200" dirty="0">
                <a:solidFill>
                  <a:prstClr val="black"/>
                </a:solidFill>
                <a:latin typeface="Lato"/>
              </a:rPr>
              <a:t>{</a:t>
            </a:r>
            <a:r>
              <a:rPr lang="en-US" sz="2200" dirty="0" smtClean="0">
                <a:solidFill>
                  <a:prstClr val="black"/>
                </a:solidFill>
                <a:latin typeface="Lato"/>
              </a:rPr>
              <a:t>0,1}</a:t>
            </a:r>
            <a:r>
              <a:rPr lang="en-US" sz="2200" baseline="30000" dirty="0" smtClean="0">
                <a:solidFill>
                  <a:prstClr val="black"/>
                </a:solidFill>
                <a:latin typeface="Lato"/>
              </a:rPr>
              <a:t> </a:t>
            </a:r>
            <a:r>
              <a:rPr lang="el-GR" sz="2200" baseline="30000" dirty="0" smtClean="0">
                <a:latin typeface="+mn-lt"/>
              </a:rPr>
              <a:t>τ</a:t>
            </a:r>
            <a:endParaRPr lang="en-US" sz="2200" baseline="30000" dirty="0" smtClean="0">
              <a:solidFill>
                <a:prstClr val="black"/>
              </a:solidFill>
              <a:latin typeface="+mn-lt"/>
              <a:ea typeface="Lato Regular" panose="020F0502020204030203" pitchFamily="34" charset="0"/>
              <a:cs typeface="Lato Regular" panose="020F0502020204030203" pitchFamily="34" charset="0"/>
            </a:endParaRPr>
          </a:p>
          <a:p>
            <a:pPr lvl="1"/>
            <a:r>
              <a:rPr lang="en-US" sz="1900" dirty="0" smtClean="0">
                <a:solidFill>
                  <a:prstClr val="black"/>
                </a:solidFill>
                <a:latin typeface="+mn-lt"/>
                <a:ea typeface="Lato Regular" panose="020F0502020204030203" pitchFamily="34" charset="0"/>
                <a:cs typeface="Lato Regular" panose="020F0502020204030203" pitchFamily="34" charset="0"/>
              </a:rPr>
              <a:t>Usually deterministic</a:t>
            </a:r>
            <a:br>
              <a:rPr lang="en-US" sz="1900" dirty="0" smtClean="0">
                <a:solidFill>
                  <a:prstClr val="black"/>
                </a:solidFill>
                <a:latin typeface="+mn-lt"/>
                <a:ea typeface="Lato Regular" panose="020F0502020204030203" pitchFamily="34" charset="0"/>
                <a:cs typeface="Lato Regular" panose="020F0502020204030203" pitchFamily="34" charset="0"/>
              </a:rPr>
            </a:br>
            <a:r>
              <a:rPr lang="en-US" sz="1900" dirty="0" smtClean="0">
                <a:solidFill>
                  <a:prstClr val="black"/>
                </a:solidFill>
                <a:latin typeface="+mn-lt"/>
                <a:ea typeface="Lato Regular" panose="020F0502020204030203" pitchFamily="34" charset="0"/>
                <a:cs typeface="Lato Regular" panose="020F0502020204030203" pitchFamily="34" charset="0"/>
              </a:rPr>
              <a:t>(but can be random)</a:t>
            </a:r>
          </a:p>
          <a:p>
            <a:pPr lvl="1"/>
            <a:r>
              <a:rPr lang="en-US" sz="1900" dirty="0" smtClean="0">
                <a:solidFill>
                  <a:prstClr val="black"/>
                </a:solidFill>
                <a:latin typeface="+mn-lt"/>
                <a:ea typeface="Lato Regular" panose="020F0502020204030203" pitchFamily="34" charset="0"/>
                <a:cs typeface="Lato Regular" panose="020F0502020204030203" pitchFamily="34" charset="0"/>
              </a:rPr>
              <a:t>Would prefer short tags: </a:t>
            </a:r>
            <a:r>
              <a:rPr lang="el-GR" sz="1900" dirty="0" smtClean="0">
                <a:latin typeface="+mn-lt"/>
              </a:rPr>
              <a:t>τ </a:t>
            </a:r>
            <a:r>
              <a:rPr lang="en-US" sz="1900" dirty="0" smtClean="0">
                <a:latin typeface="+mn-lt"/>
              </a:rPr>
              <a:t>&lt; </a:t>
            </a:r>
            <a:r>
              <a:rPr lang="el-GR" sz="1900" i="1" dirty="0">
                <a:solidFill>
                  <a:prstClr val="black"/>
                </a:solidFill>
                <a:latin typeface="+mn-lt"/>
              </a:rPr>
              <a:t>α</a:t>
            </a:r>
            <a:endParaRPr lang="en-US" sz="1900" dirty="0" smtClean="0">
              <a:solidFill>
                <a:prstClr val="black"/>
              </a:solidFill>
              <a:latin typeface="+mn-lt"/>
              <a:ea typeface="Lato Regular" panose="020F0502020204030203" pitchFamily="34" charset="0"/>
              <a:cs typeface="Lato Regular" panose="020F0502020204030203" pitchFamily="34" charset="0"/>
            </a:endParaRPr>
          </a:p>
          <a:p>
            <a:pPr>
              <a:spcBef>
                <a:spcPts val="1200"/>
              </a:spcBef>
            </a:pPr>
            <a:r>
              <a:rPr lang="en-US" sz="2200" dirty="0" err="1" smtClean="0">
                <a:solidFill>
                  <a:srgbClr val="4F81BD"/>
                </a:solidFill>
                <a:latin typeface="Lato Heavy"/>
                <a:ea typeface="Lato Regular" panose="020F0502020204030203" pitchFamily="34" charset="0"/>
                <a:cs typeface="Lato Regular" panose="020F0502020204030203" pitchFamily="34" charset="0"/>
              </a:rPr>
              <a:t>Verify</a:t>
            </a:r>
            <a:r>
              <a:rPr lang="en-US" sz="2200" i="1" baseline="-25000" dirty="0" err="1">
                <a:latin typeface="Lato Heavy" panose="020F0502020204030203" pitchFamily="34" charset="0"/>
                <a:ea typeface="Lato Heavy" panose="020F0502020204030203" pitchFamily="34" charset="0"/>
                <a:cs typeface="Lato Heavy" panose="020F0502020204030203" pitchFamily="34" charset="0"/>
              </a:rPr>
              <a:t>K</a:t>
            </a:r>
            <a:r>
              <a:rPr lang="en-US" sz="2200" i="1" baseline="30000" dirty="0" smtClean="0">
                <a:solidFill>
                  <a:prstClr val="black"/>
                </a:solidFill>
                <a:latin typeface="Lato"/>
              </a:rPr>
              <a:t> </a:t>
            </a:r>
            <a:r>
              <a:rPr lang="en-US" sz="2200" dirty="0" smtClean="0">
                <a:solidFill>
                  <a:prstClr val="black"/>
                </a:solidFill>
                <a:latin typeface="Lato"/>
                <a:ea typeface="Lato Regular" panose="020F0502020204030203" pitchFamily="34" charset="0"/>
                <a:cs typeface="Lato Regular" panose="020F0502020204030203" pitchFamily="34" charset="0"/>
              </a:rPr>
              <a:t>(</a:t>
            </a:r>
            <a:r>
              <a:rPr lang="en-US" sz="2200" i="1" dirty="0" smtClean="0">
                <a:latin typeface="Lato Heavy" panose="020F0502020204030203" pitchFamily="34" charset="0"/>
                <a:ea typeface="Lato Heavy" panose="020F0502020204030203" pitchFamily="34" charset="0"/>
                <a:cs typeface="Lato Heavy" panose="020F0502020204030203" pitchFamily="34" charset="0"/>
              </a:rPr>
              <a:t>T</a:t>
            </a:r>
            <a:r>
              <a:rPr lang="" sz="2200" dirty="0" smtClean="0">
                <a:solidFill>
                  <a:prstClr val="black"/>
                </a:solidFill>
                <a:latin typeface="Lato"/>
              </a:rPr>
              <a:t> </a:t>
            </a:r>
            <a:r>
              <a:rPr lang="" sz="2200" dirty="0">
                <a:solidFill>
                  <a:prstClr val="black"/>
                </a:solidFill>
                <a:latin typeface="Lato"/>
              </a:rPr>
              <a:t>∈ </a:t>
            </a:r>
            <a:r>
              <a:rPr lang="en-US" sz="2200" dirty="0">
                <a:solidFill>
                  <a:prstClr val="black"/>
                </a:solidFill>
                <a:latin typeface="Lato"/>
              </a:rPr>
              <a:t>{0,1}</a:t>
            </a:r>
            <a:r>
              <a:rPr lang="en-US" sz="2200" i="1" baseline="30000" dirty="0">
                <a:solidFill>
                  <a:prstClr val="black"/>
                </a:solidFill>
                <a:latin typeface="Lato"/>
              </a:rPr>
              <a:t> </a:t>
            </a:r>
            <a:r>
              <a:rPr lang="el-GR" sz="2200" baseline="30000" dirty="0" smtClean="0"/>
              <a:t>τ</a:t>
            </a:r>
            <a:r>
              <a:rPr lang="en-US" sz="2200" dirty="0" smtClean="0">
                <a:solidFill>
                  <a:prstClr val="black"/>
                </a:solidFill>
                <a:latin typeface="Lato"/>
                <a:ea typeface="Lato Regular" panose="020F0502020204030203" pitchFamily="34" charset="0"/>
                <a:cs typeface="Lato Regular" panose="020F0502020204030203" pitchFamily="34" charset="0"/>
              </a:rPr>
              <a:t>) </a:t>
            </a:r>
            <a:r>
              <a:rPr lang="en-US" sz="2200" dirty="0">
                <a:solidFill>
                  <a:prstClr val="black"/>
                </a:solidFill>
                <a:latin typeface="Lato"/>
                <a:ea typeface="Lato Regular" panose="020F0502020204030203" pitchFamily="34" charset="0"/>
                <a:cs typeface="Lato Regular" panose="020F0502020204030203" pitchFamily="34" charset="0"/>
              </a:rPr>
              <a:t>→ </a:t>
            </a:r>
            <a:r>
              <a:rPr lang="en-US" sz="2200" i="1" dirty="0" smtClean="0">
                <a:latin typeface="Lato Heavy" panose="020F0502020204030203" pitchFamily="34" charset="0"/>
                <a:ea typeface="Lato Heavy" panose="020F0502020204030203" pitchFamily="34" charset="0"/>
                <a:cs typeface="Lato Heavy" panose="020F0502020204030203" pitchFamily="34" charset="0"/>
              </a:rPr>
              <a:t>yes</a:t>
            </a:r>
            <a:r>
              <a:rPr lang="en-US" sz="2200" dirty="0" smtClean="0">
                <a:latin typeface="+mn-lt"/>
                <a:ea typeface="Lato Heavy" panose="020F0502020204030203" pitchFamily="34" charset="0"/>
                <a:cs typeface="Lato Heavy" panose="020F0502020204030203" pitchFamily="34" charset="0"/>
              </a:rPr>
              <a:t>/</a:t>
            </a:r>
            <a:r>
              <a:rPr lang="en-US" sz="2200" i="1" dirty="0" smtClean="0">
                <a:latin typeface="Lato Heavy" panose="020F0502020204030203" pitchFamily="34" charset="0"/>
                <a:ea typeface="Lato Heavy" panose="020F0502020204030203" pitchFamily="34" charset="0"/>
                <a:cs typeface="Lato Heavy" panose="020F0502020204030203" pitchFamily="34" charset="0"/>
              </a:rPr>
              <a:t>no</a:t>
            </a:r>
            <a:endParaRPr lang="en-US" sz="2200" i="1" baseline="30000" dirty="0">
              <a:solidFill>
                <a:prstClr val="black"/>
              </a:solidFill>
              <a:ea typeface="Lato Regular" panose="020F0502020204030203" pitchFamily="34" charset="0"/>
              <a:cs typeface="Lato Regular" panose="020F0502020204030203" pitchFamily="34" charset="0"/>
            </a:endParaRPr>
          </a:p>
          <a:p>
            <a:pPr lvl="1"/>
            <a:r>
              <a:rPr lang="en-US" sz="1900" dirty="0" smtClean="0">
                <a:solidFill>
                  <a:prstClr val="black"/>
                </a:solidFill>
                <a:latin typeface="Lato"/>
                <a:ea typeface="Lato Regular" panose="020F0502020204030203" pitchFamily="34" charset="0"/>
                <a:cs typeface="Lato Regular" panose="020F0502020204030203" pitchFamily="34" charset="0"/>
              </a:rPr>
              <a:t>If deterministic, Verify = re-compute MAC</a:t>
            </a:r>
          </a:p>
        </p:txBody>
      </p:sp>
      <p:sp>
        <p:nvSpPr>
          <p:cNvPr id="5" name="Text Placeholder 4"/>
          <p:cNvSpPr>
            <a:spLocks noGrp="1"/>
          </p:cNvSpPr>
          <p:nvPr>
            <p:ph type="body" sz="quarter" idx="3"/>
          </p:nvPr>
        </p:nvSpPr>
        <p:spPr/>
        <p:txBody>
          <a:bodyPr/>
          <a:lstStyle/>
          <a:p>
            <a:r>
              <a:rPr lang="en-US" dirty="0" smtClean="0"/>
              <a:t>Security game</a:t>
            </a:r>
            <a:endParaRPr lang="en-US" dirty="0"/>
          </a:p>
        </p:txBody>
      </p:sp>
      <p:sp>
        <p:nvSpPr>
          <p:cNvPr id="6" name="Content Placeholder 5"/>
          <p:cNvSpPr>
            <a:spLocks noGrp="1"/>
          </p:cNvSpPr>
          <p:nvPr>
            <p:ph sz="quarter" idx="4"/>
          </p:nvPr>
        </p:nvSpPr>
        <p:spPr/>
        <p:txBody>
          <a:bodyPr>
            <a:normAutofit/>
          </a:bodyPr>
          <a:lstStyle/>
          <a:p>
            <a:pPr marL="0" indent="0">
              <a:buNone/>
            </a:pPr>
            <a:r>
              <a:rPr lang="en-US" sz="2200" dirty="0" smtClean="0">
                <a:latin typeface="+mn-lt"/>
              </a:rPr>
              <a:t>Even after viewing many (</a:t>
            </a:r>
            <a:r>
              <a:rPr lang="en-US" sz="2200" i="1" dirty="0" smtClean="0">
                <a:latin typeface="+mj-lt"/>
              </a:rPr>
              <a:t>A</a:t>
            </a:r>
            <a:r>
              <a:rPr lang="en-US" sz="2200" dirty="0" smtClean="0">
                <a:latin typeface="+mn-lt"/>
              </a:rPr>
              <a:t>, </a:t>
            </a:r>
            <a:r>
              <a:rPr lang="en-US" sz="2200" i="1" dirty="0" smtClean="0">
                <a:latin typeface="+mj-lt"/>
              </a:rPr>
              <a:t>T</a:t>
            </a:r>
            <a:r>
              <a:rPr lang="en-US" sz="2200" dirty="0" smtClean="0">
                <a:latin typeface="+mn-lt"/>
              </a:rPr>
              <a:t>) pairs, Mallory cannot create a new one</a:t>
            </a:r>
          </a:p>
        </p:txBody>
      </p: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8102" y="3119975"/>
            <a:ext cx="1371600" cy="1371600"/>
          </a:xfrm>
          <a:prstGeom prst="rect">
            <a:avLst/>
          </a:prstGeom>
        </p:spPr>
      </p:pic>
      <p:pic>
        <p:nvPicPr>
          <p:cNvPr id="78" name="Picture 7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7036" y="3112371"/>
            <a:ext cx="1379204" cy="1379204"/>
          </a:xfrm>
          <a:prstGeom prst="rect">
            <a:avLst/>
          </a:prstGeom>
        </p:spPr>
      </p:pic>
      <p:sp>
        <p:nvSpPr>
          <p:cNvPr id="79" name="TextBox 78"/>
          <p:cNvSpPr txBox="1"/>
          <p:nvPr/>
        </p:nvSpPr>
        <p:spPr>
          <a:xfrm>
            <a:off x="5560582" y="3501001"/>
            <a:ext cx="1566454" cy="830997"/>
          </a:xfrm>
          <a:prstGeom prst="rect">
            <a:avLst/>
          </a:prstGeom>
          <a:noFill/>
        </p:spPr>
        <p:txBody>
          <a:bodyPr wrap="none" rtlCol="0">
            <a:spAutoFit/>
          </a:bodyPr>
          <a:lstStyle/>
          <a:p>
            <a:r>
              <a:rPr lang="en-US" sz="2400" dirty="0" smtClean="0"/>
              <a:t>❶ choose</a:t>
            </a:r>
            <a:br>
              <a:rPr lang="en-US" sz="2400" dirty="0" smtClean="0"/>
            </a:br>
            <a:r>
              <a:rPr lang="en-US" sz="2400" i="1" dirty="0" smtClean="0">
                <a:solidFill>
                  <a:prstClr val="black"/>
                </a:solidFill>
                <a:ea typeface="Lato Regular" panose="020F0502020204030203" pitchFamily="34" charset="0"/>
                <a:cs typeface="Lato Regular" panose="020F0502020204030203" pitchFamily="34" charset="0"/>
              </a:rPr>
              <a:t>K </a:t>
            </a:r>
            <a:r>
              <a:rPr lang="en-US" sz="2400" i="1" dirty="0">
                <a:solidFill>
                  <a:prstClr val="black"/>
                </a:solidFill>
                <a:ea typeface="Lato Regular" panose="020F0502020204030203" pitchFamily="34" charset="0"/>
                <a:cs typeface="Lato Regular" panose="020F0502020204030203" pitchFamily="34" charset="0"/>
              </a:rPr>
              <a:t>← </a:t>
            </a:r>
            <a:r>
              <a:rPr lang="en-US" sz="2400" dirty="0" smtClean="0">
                <a:solidFill>
                  <a:prstClr val="black"/>
                </a:solidFill>
                <a:ea typeface="Lato Regular" panose="020F0502020204030203" pitchFamily="34" charset="0"/>
                <a:cs typeface="Lato Regular" panose="020F0502020204030203" pitchFamily="34" charset="0"/>
              </a:rPr>
              <a:t>{0,1}</a:t>
            </a:r>
            <a:r>
              <a:rPr lang="en-US" sz="2400" i="1" baseline="30000" dirty="0" smtClean="0">
                <a:solidFill>
                  <a:prstClr val="black"/>
                </a:solidFill>
                <a:ea typeface="Lato Regular" panose="020F0502020204030203" pitchFamily="34" charset="0"/>
                <a:cs typeface="Lato Regular" panose="020F0502020204030203" pitchFamily="34" charset="0"/>
              </a:rPr>
              <a:t>λ</a:t>
            </a:r>
            <a:endParaRPr lang="en-US" sz="2400" baseline="30000" dirty="0">
              <a:solidFill>
                <a:prstClr val="black"/>
              </a:solidFill>
              <a:ea typeface="Lato Regular" panose="020F0502020204030203" pitchFamily="34" charset="0"/>
              <a:cs typeface="Lato Regular" panose="020F0502020204030203" pitchFamily="34" charset="0"/>
            </a:endParaRPr>
          </a:p>
        </p:txBody>
      </p:sp>
      <p:grpSp>
        <p:nvGrpSpPr>
          <p:cNvPr id="80" name="Group 79"/>
          <p:cNvGrpSpPr/>
          <p:nvPr/>
        </p:nvGrpSpPr>
        <p:grpSpPr>
          <a:xfrm>
            <a:off x="8506240" y="3098468"/>
            <a:ext cx="1931862" cy="467939"/>
            <a:chOff x="8125230" y="2968803"/>
            <a:chExt cx="1931862" cy="467939"/>
          </a:xfrm>
        </p:grpSpPr>
        <p:cxnSp>
          <p:nvCxnSpPr>
            <p:cNvPr id="81" name="Straight Arrow Connector 80"/>
            <p:cNvCxnSpPr/>
            <p:nvPr/>
          </p:nvCxnSpPr>
          <p:spPr>
            <a:xfrm flipH="1" flipV="1">
              <a:off x="8125230" y="3436742"/>
              <a:ext cx="1931862" cy="0"/>
            </a:xfrm>
            <a:prstGeom prst="straightConnector1">
              <a:avLst/>
            </a:prstGeom>
            <a:ln w="31750">
              <a:solidFill>
                <a:schemeClr val="bg1">
                  <a:lumMod val="50000"/>
                </a:schemeClr>
              </a:solidFill>
              <a:headEnd w="lg" len="lg"/>
              <a:tailEnd type="triangle" w="med" len="lg"/>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8188510" y="2968803"/>
              <a:ext cx="1805302" cy="461665"/>
            </a:xfrm>
            <a:prstGeom prst="rect">
              <a:avLst/>
            </a:prstGeom>
            <a:noFill/>
          </p:spPr>
          <p:txBody>
            <a:bodyPr wrap="none" rtlCol="0">
              <a:spAutoFit/>
            </a:bodyPr>
            <a:lstStyle/>
            <a:p>
              <a:r>
                <a:rPr lang="en-US" sz="2400" dirty="0"/>
                <a:t>❷ </a:t>
              </a:r>
              <a:r>
                <a:rPr lang="en-US" sz="2400" dirty="0" smtClean="0"/>
                <a:t>submit </a:t>
              </a:r>
              <a:r>
                <a:rPr lang="en-US" sz="2400" i="1" dirty="0" smtClean="0">
                  <a:latin typeface="+mj-lt"/>
                </a:rPr>
                <a:t>A</a:t>
              </a:r>
              <a:endParaRPr lang="en-US" sz="2400" i="1" baseline="30000" dirty="0">
                <a:solidFill>
                  <a:prstClr val="black"/>
                </a:solidFill>
                <a:latin typeface="+mj-lt"/>
                <a:ea typeface="Lato Regular" panose="020F0502020204030203" pitchFamily="34" charset="0"/>
                <a:cs typeface="Lato Regular" panose="020F0502020204030203" pitchFamily="34" charset="0"/>
              </a:endParaRPr>
            </a:p>
          </p:txBody>
        </p:sp>
      </p:grpSp>
      <p:grpSp>
        <p:nvGrpSpPr>
          <p:cNvPr id="83" name="Group 82"/>
          <p:cNvGrpSpPr/>
          <p:nvPr/>
        </p:nvGrpSpPr>
        <p:grpSpPr>
          <a:xfrm>
            <a:off x="8569520" y="3745857"/>
            <a:ext cx="1931862" cy="461665"/>
            <a:chOff x="8188510" y="3485560"/>
            <a:chExt cx="1931862" cy="461665"/>
          </a:xfrm>
        </p:grpSpPr>
        <p:cxnSp>
          <p:nvCxnSpPr>
            <p:cNvPr id="84" name="Straight Arrow Connector 83"/>
            <p:cNvCxnSpPr/>
            <p:nvPr/>
          </p:nvCxnSpPr>
          <p:spPr>
            <a:xfrm flipV="1">
              <a:off x="8188510" y="3947225"/>
              <a:ext cx="1931862" cy="0"/>
            </a:xfrm>
            <a:prstGeom prst="straightConnector1">
              <a:avLst/>
            </a:prstGeom>
            <a:ln w="31750">
              <a:solidFill>
                <a:schemeClr val="bg1">
                  <a:lumMod val="50000"/>
                </a:schemeClr>
              </a:solidFill>
              <a:headEnd w="lg" len="lg"/>
              <a:tailEnd type="triangle" w="med" len="lg"/>
            </a:ln>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8447356" y="3485560"/>
              <a:ext cx="1414170" cy="461665"/>
            </a:xfrm>
            <a:prstGeom prst="rect">
              <a:avLst/>
            </a:prstGeom>
            <a:noFill/>
          </p:spPr>
          <p:txBody>
            <a:bodyPr wrap="none" rtlCol="0">
              <a:spAutoFit/>
            </a:bodyPr>
            <a:lstStyle/>
            <a:p>
              <a:r>
                <a:rPr lang="en-US" sz="2400" dirty="0" smtClean="0"/>
                <a:t>receive </a:t>
              </a:r>
              <a:r>
                <a:rPr lang="en-US" sz="2400" i="1" dirty="0" smtClean="0">
                  <a:latin typeface="+mj-lt"/>
                </a:rPr>
                <a:t>T</a:t>
              </a:r>
              <a:endParaRPr lang="en-US" sz="2400" i="1" baseline="30000" dirty="0">
                <a:solidFill>
                  <a:prstClr val="black"/>
                </a:solidFill>
                <a:latin typeface="+mj-lt"/>
                <a:ea typeface="Lato Regular" panose="020F0502020204030203" pitchFamily="34" charset="0"/>
                <a:cs typeface="Lato Regular" panose="020F0502020204030203" pitchFamily="34" charset="0"/>
              </a:endParaRPr>
            </a:p>
          </p:txBody>
        </p:sp>
      </p:grpSp>
      <p:sp>
        <p:nvSpPr>
          <p:cNvPr id="86" name="TextBox 85"/>
          <p:cNvSpPr txBox="1"/>
          <p:nvPr/>
        </p:nvSpPr>
        <p:spPr>
          <a:xfrm>
            <a:off x="6703542" y="5030089"/>
            <a:ext cx="3047629" cy="1200329"/>
          </a:xfrm>
          <a:prstGeom prst="rect">
            <a:avLst/>
          </a:prstGeom>
          <a:noFill/>
        </p:spPr>
        <p:txBody>
          <a:bodyPr wrap="none" rtlCol="0">
            <a:spAutoFit/>
          </a:bodyPr>
          <a:lstStyle/>
          <a:p>
            <a:r>
              <a:rPr lang="en-US" sz="2400" dirty="0"/>
              <a:t>Mallory wins if </a:t>
            </a:r>
          </a:p>
          <a:p>
            <a:pPr marL="365760" indent="-365760">
              <a:buAutoNum type="arabicPeriod"/>
            </a:pPr>
            <a:r>
              <a:rPr lang="en-US" sz="2400" dirty="0" smtClean="0"/>
              <a:t>It’s a valid forgery</a:t>
            </a:r>
          </a:p>
          <a:p>
            <a:pPr marL="365760" indent="-365760">
              <a:buAutoNum type="arabicPeriod"/>
            </a:pPr>
            <a:r>
              <a:rPr lang="en-US" sz="2400" dirty="0" smtClean="0"/>
              <a:t>It’s new</a:t>
            </a:r>
            <a:endParaRPr lang="en-US" sz="2400" dirty="0"/>
          </a:p>
        </p:txBody>
      </p:sp>
      <p:sp>
        <p:nvSpPr>
          <p:cNvPr id="87" name="Curved Right Arrow 86"/>
          <p:cNvSpPr/>
          <p:nvPr/>
        </p:nvSpPr>
        <p:spPr>
          <a:xfrm rot="10800000">
            <a:off x="10142466" y="3615538"/>
            <a:ext cx="263996" cy="499533"/>
          </a:xfrm>
          <a:prstGeom prst="curv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grpSp>
        <p:nvGrpSpPr>
          <p:cNvPr id="88" name="Group 87"/>
          <p:cNvGrpSpPr/>
          <p:nvPr/>
        </p:nvGrpSpPr>
        <p:grpSpPr>
          <a:xfrm>
            <a:off x="10308295" y="4491575"/>
            <a:ext cx="1631214" cy="1363428"/>
            <a:chOff x="9927285" y="4457709"/>
            <a:chExt cx="1631214" cy="1363428"/>
          </a:xfrm>
        </p:grpSpPr>
        <p:sp>
          <p:nvSpPr>
            <p:cNvPr id="89" name="TextBox 88"/>
            <p:cNvSpPr txBox="1"/>
            <p:nvPr/>
          </p:nvSpPr>
          <p:spPr>
            <a:xfrm>
              <a:off x="9927285" y="4990140"/>
              <a:ext cx="1631214" cy="830997"/>
            </a:xfrm>
            <a:prstGeom prst="rect">
              <a:avLst/>
            </a:prstGeom>
            <a:noFill/>
          </p:spPr>
          <p:txBody>
            <a:bodyPr wrap="square" rtlCol="0">
              <a:spAutoFit/>
            </a:bodyPr>
            <a:lstStyle/>
            <a:p>
              <a:pPr algn="ctr"/>
              <a:r>
                <a:rPr lang="en-US" sz="2400" dirty="0"/>
                <a:t>❸ </a:t>
              </a:r>
              <a:r>
                <a:rPr lang="en-US" sz="2400" dirty="0" smtClean="0"/>
                <a:t>output</a:t>
              </a:r>
              <a:br>
                <a:rPr lang="en-US" sz="2400" dirty="0" smtClean="0"/>
              </a:br>
              <a:r>
                <a:rPr lang="en-US" sz="2400" dirty="0" smtClean="0"/>
                <a:t>(</a:t>
              </a:r>
              <a:r>
                <a:rPr lang="en-US" sz="2400" i="1" dirty="0" smtClean="0">
                  <a:latin typeface="+mj-lt"/>
                </a:rPr>
                <a:t>A*</a:t>
              </a:r>
              <a:r>
                <a:rPr lang="en-US" sz="2400" dirty="0" smtClean="0"/>
                <a:t>,</a:t>
              </a:r>
              <a:r>
                <a:rPr lang="en-US" sz="2400" dirty="0" smtClean="0">
                  <a:solidFill>
                    <a:prstClr val="black"/>
                  </a:solidFill>
                </a:rPr>
                <a:t> </a:t>
              </a:r>
              <a:r>
                <a:rPr lang="en-US" sz="2400" i="1" dirty="0" smtClean="0">
                  <a:solidFill>
                    <a:prstClr val="black"/>
                  </a:solidFill>
                  <a:latin typeface="Lato Heavy"/>
                </a:rPr>
                <a:t>T*</a:t>
              </a:r>
              <a:r>
                <a:rPr lang="en-US" sz="2400" dirty="0" smtClean="0">
                  <a:solidFill>
                    <a:prstClr val="black"/>
                  </a:solidFill>
                </a:rPr>
                <a:t>)</a:t>
              </a:r>
              <a:r>
                <a:rPr lang="en-US" sz="2400" i="1" dirty="0" smtClean="0">
                  <a:latin typeface="+mj-lt"/>
                </a:rPr>
                <a:t> </a:t>
              </a:r>
              <a:endParaRPr lang="en-US" sz="2400" i="1" baseline="30000" dirty="0">
                <a:solidFill>
                  <a:prstClr val="black"/>
                </a:solidFill>
                <a:latin typeface="+mj-lt"/>
                <a:ea typeface="Lato Regular" panose="020F0502020204030203" pitchFamily="34" charset="0"/>
                <a:cs typeface="Lato Regular" panose="020F0502020204030203" pitchFamily="34" charset="0"/>
              </a:endParaRPr>
            </a:p>
          </p:txBody>
        </p:sp>
        <p:cxnSp>
          <p:nvCxnSpPr>
            <p:cNvPr id="90" name="Straight Arrow Connector 89"/>
            <p:cNvCxnSpPr>
              <a:stCxn id="77" idx="2"/>
              <a:endCxn id="89" idx="0"/>
            </p:cNvCxnSpPr>
            <p:nvPr/>
          </p:nvCxnSpPr>
          <p:spPr>
            <a:xfrm>
              <a:off x="10734425" y="4457709"/>
              <a:ext cx="8467" cy="532431"/>
            </a:xfrm>
            <a:prstGeom prst="straightConnector1">
              <a:avLst/>
            </a:prstGeom>
            <a:ln w="31750">
              <a:solidFill>
                <a:schemeClr val="bg1">
                  <a:lumMod val="50000"/>
                </a:schemeClr>
              </a:solidFill>
              <a:headEnd w="lg" len="lg"/>
              <a:tailEnd type="triangle" w="med" len="lg"/>
            </a:ln>
          </p:spPr>
          <p:style>
            <a:lnRef idx="2">
              <a:schemeClr val="accent1"/>
            </a:lnRef>
            <a:fillRef idx="0">
              <a:schemeClr val="accent1"/>
            </a:fillRef>
            <a:effectRef idx="1">
              <a:schemeClr val="accent1"/>
            </a:effectRef>
            <a:fontRef idx="minor">
              <a:schemeClr val="tx1"/>
            </a:fontRef>
          </p:style>
        </p:cxnSp>
      </p:grpSp>
      <p:sp>
        <p:nvSpPr>
          <p:cNvPr id="91" name="TextBox 90"/>
          <p:cNvSpPr txBox="1"/>
          <p:nvPr/>
        </p:nvSpPr>
        <p:spPr>
          <a:xfrm>
            <a:off x="7392483" y="2691439"/>
            <a:ext cx="848309" cy="461665"/>
          </a:xfrm>
          <a:prstGeom prst="rect">
            <a:avLst/>
          </a:prstGeom>
          <a:noFill/>
        </p:spPr>
        <p:txBody>
          <a:bodyPr wrap="none" rtlCol="0">
            <a:spAutoFit/>
          </a:bodyPr>
          <a:lstStyle/>
          <a:p>
            <a:r>
              <a:rPr lang="en-US" sz="2400" u="sng" dirty="0" smtClean="0"/>
              <a:t>Alice</a:t>
            </a:r>
            <a:endParaRPr lang="en-US" sz="2400" i="1" u="sng" baseline="30000" dirty="0">
              <a:solidFill>
                <a:prstClr val="black"/>
              </a:solidFill>
              <a:latin typeface="+mj-lt"/>
              <a:ea typeface="Lato Regular" panose="020F0502020204030203" pitchFamily="34" charset="0"/>
              <a:cs typeface="Lato Regular" panose="020F0502020204030203" pitchFamily="34" charset="0"/>
            </a:endParaRPr>
          </a:p>
        </p:txBody>
      </p:sp>
      <p:sp>
        <p:nvSpPr>
          <p:cNvPr id="92" name="TextBox 91"/>
          <p:cNvSpPr txBox="1"/>
          <p:nvPr/>
        </p:nvSpPr>
        <p:spPr>
          <a:xfrm>
            <a:off x="10526273" y="2685356"/>
            <a:ext cx="1212191" cy="461665"/>
          </a:xfrm>
          <a:prstGeom prst="rect">
            <a:avLst/>
          </a:prstGeom>
          <a:noFill/>
        </p:spPr>
        <p:txBody>
          <a:bodyPr wrap="none" rtlCol="0">
            <a:spAutoFit/>
          </a:bodyPr>
          <a:lstStyle/>
          <a:p>
            <a:r>
              <a:rPr lang="en-US" sz="2400" u="sng" dirty="0" smtClean="0"/>
              <a:t>Mallory</a:t>
            </a:r>
            <a:endParaRPr lang="en-US" sz="2400" i="1" u="sng" baseline="30000" dirty="0">
              <a:solidFill>
                <a:prstClr val="black"/>
              </a:solidFill>
              <a:latin typeface="+mj-lt"/>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391653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wipe(right)">
                                      <p:cBhvr>
                                        <p:cTn id="49" dur="500"/>
                                        <p:tgtEl>
                                          <p:spTgt spid="80"/>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wipe(left)">
                                      <p:cBhvr>
                                        <p:cTn id="53" dur="500"/>
                                        <p:tgtEl>
                                          <p:spTgt spid="83"/>
                                        </p:tgtEl>
                                      </p:cBhvr>
                                    </p:animEffect>
                                  </p:childTnLst>
                                </p:cTn>
                              </p:par>
                            </p:childTnLst>
                          </p:cTn>
                        </p:par>
                        <p:par>
                          <p:cTn id="54" fill="hold">
                            <p:stCondLst>
                              <p:cond delay="1000"/>
                            </p:stCondLst>
                            <p:childTnLst>
                              <p:par>
                                <p:cTn id="55" presetID="1" presetClass="entr" presetSubtype="0"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up)">
                                      <p:cBhvr>
                                        <p:cTn id="61" dur="500"/>
                                        <p:tgtEl>
                                          <p:spTgt spid="88"/>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6" grpId="0"/>
      <p:bldP spid="87" grpId="0" animBg="1"/>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Heavy"/>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12042</TotalTime>
  <Words>3235</Words>
  <Application>Microsoft Office PowerPoint</Application>
  <PresentationFormat>Widescreen</PresentationFormat>
  <Paragraphs>642</Paragraphs>
  <Slides>43</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Calibri</vt:lpstr>
      <vt:lpstr>Lato</vt:lpstr>
      <vt:lpstr>Lato Black</vt:lpstr>
      <vt:lpstr>Lato Heavy</vt:lpstr>
      <vt:lpstr>Lato Light</vt:lpstr>
      <vt:lpstr>Lato Medium</vt:lpstr>
      <vt:lpstr>Lato Regular</vt:lpstr>
      <vt:lpstr>Lato Semibold</vt:lpstr>
      <vt:lpstr>Office Theme</vt:lpstr>
      <vt:lpstr>Lecture 5: Message authenticity</vt:lpstr>
      <vt:lpstr>Workshop: introduction to secure multi-party computation</vt:lpstr>
      <vt:lpstr>Discussion of privacy papers</vt:lpstr>
      <vt:lpstr>Discussion of privacy papers</vt:lpstr>
      <vt:lpstr>Today: Message authenticity</vt:lpstr>
      <vt:lpstr>Today: Message authenticity</vt:lpstr>
      <vt:lpstr>Privacy → authenticity?</vt:lpstr>
      <vt:lpstr>Limits of authenticity</vt:lpstr>
      <vt:lpstr>New primitive: Message authentication code</vt:lpstr>
      <vt:lpstr>New primitive: Message authentication code</vt:lpstr>
      <vt:lpstr>Block cipher → MAC</vt:lpstr>
      <vt:lpstr>Formal reduction</vt:lpstr>
      <vt:lpstr>Variable length MACs?</vt:lpstr>
      <vt:lpstr>Variable length MACs?</vt:lpstr>
      <vt:lpstr>Variable length MACs?</vt:lpstr>
      <vt:lpstr>Variable length MACs?</vt:lpstr>
      <vt:lpstr>Variable length MACs?</vt:lpstr>
      <vt:lpstr>Variable length MACs?</vt:lpstr>
      <vt:lpstr>Variable length MACs?</vt:lpstr>
      <vt:lpstr>A construction that works (in theory)</vt:lpstr>
      <vt:lpstr>We can do better!</vt:lpstr>
      <vt:lpstr>❶ CBC-MAC</vt:lpstr>
      <vt:lpstr>❶ CBC-MAC</vt:lpstr>
      <vt:lpstr>❶ CBC-MAC</vt:lpstr>
      <vt:lpstr>Countermeasures?</vt:lpstr>
      <vt:lpstr>Countermeasures</vt:lpstr>
      <vt:lpstr>Countermeasures</vt:lpstr>
      <vt:lpstr>Countermeasures</vt:lpstr>
      <vt:lpstr>❷ EMAC</vt:lpstr>
      <vt:lpstr>❸ FMAC</vt:lpstr>
      <vt:lpstr>❹ Cipher-based MAC (CMAC, aka XMAC)</vt:lpstr>
      <vt:lpstr>❺ One-key CBC-MAC (OMAC)</vt:lpstr>
      <vt:lpstr>Alternative constructions</vt:lpstr>
      <vt:lpstr>Random functions</vt:lpstr>
      <vt:lpstr>Distinctive feature of truly random functions</vt:lpstr>
      <vt:lpstr>Minicrypt: a story of random functions</vt:lpstr>
      <vt:lpstr>Minicrypt: a story of random functions</vt:lpstr>
      <vt:lpstr>Constructing a stream cipher</vt:lpstr>
      <vt:lpstr>Minicrypt: a story of random functions</vt:lpstr>
      <vt:lpstr>Minicrypt: a story of random functions</vt:lpstr>
      <vt:lpstr>Bellare Rogaway 1993: “Random oracles are practical” </vt:lpstr>
      <vt:lpstr>Counterpoint: This week’s reading assignment</vt:lpstr>
      <vt:lpstr>Next time: Collision-resistant hash functions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Mayank Varia</dc:creator>
  <cp:lastModifiedBy>Mayank Varia</cp:lastModifiedBy>
  <cp:revision>722</cp:revision>
  <dcterms:created xsi:type="dcterms:W3CDTF">2015-04-11T12:26:38Z</dcterms:created>
  <dcterms:modified xsi:type="dcterms:W3CDTF">2017-02-08T01:48:04Z</dcterms:modified>
</cp:coreProperties>
</file>