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73" r:id="rId2"/>
    <p:sldId id="447" r:id="rId3"/>
    <p:sldId id="456" r:id="rId4"/>
    <p:sldId id="501" r:id="rId5"/>
    <p:sldId id="449" r:id="rId6"/>
    <p:sldId id="503" r:id="rId7"/>
    <p:sldId id="490" r:id="rId8"/>
    <p:sldId id="497" r:id="rId9"/>
    <p:sldId id="491" r:id="rId10"/>
    <p:sldId id="486" r:id="rId11"/>
    <p:sldId id="504" r:id="rId12"/>
    <p:sldId id="505" r:id="rId13"/>
    <p:sldId id="495" r:id="rId14"/>
    <p:sldId id="496" r:id="rId15"/>
    <p:sldId id="510" r:id="rId16"/>
    <p:sldId id="509" r:id="rId17"/>
    <p:sldId id="507" r:id="rId18"/>
    <p:sldId id="513" r:id="rId19"/>
    <p:sldId id="515" r:id="rId20"/>
    <p:sldId id="516" r:id="rId21"/>
    <p:sldId id="518" r:id="rId22"/>
    <p:sldId id="520" r:id="rId23"/>
    <p:sldId id="521" r:id="rId24"/>
    <p:sldId id="522" r:id="rId25"/>
    <p:sldId id="514" r:id="rId26"/>
    <p:sldId id="523" r:id="rId27"/>
    <p:sldId id="524" r:id="rId28"/>
    <p:sldId id="525" r:id="rId29"/>
    <p:sldId id="526" r:id="rId30"/>
    <p:sldId id="528" r:id="rId31"/>
    <p:sldId id="529" r:id="rId32"/>
    <p:sldId id="527" r:id="rId33"/>
    <p:sldId id="530" r:id="rId34"/>
    <p:sldId id="537" r:id="rId35"/>
    <p:sldId id="531" r:id="rId36"/>
    <p:sldId id="500" r:id="rId37"/>
    <p:sldId id="532" r:id="rId38"/>
    <p:sldId id="536" r:id="rId39"/>
    <p:sldId id="535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ADA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5" autoAdjust="0"/>
    <p:restoredTop sz="79829" autoAdjust="0"/>
  </p:normalViewPr>
  <p:slideViewPr>
    <p:cSldViewPr snapToGrid="0" snapToObjects="1">
      <p:cViewPr varScale="1">
        <p:scale>
          <a:sx n="75" d="100"/>
          <a:sy n="75" d="100"/>
        </p:scale>
        <p:origin x="28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7" d="100"/>
        <a:sy n="227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72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F56-CCEC-8C40-89E6-775CE190EC87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79C69-7037-BE4C-9719-0C264A56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Quote is taken from page 464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5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</a:t>
            </a:r>
            <a:r>
              <a:rPr lang="en-US" baseline="0" dirty="0" smtClean="0"/>
              <a:t> bit output =&gt; find collision in 2^(N/2) time due to birthday bound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26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begin with item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8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wide pipe</a:t>
            </a:r>
            <a:r>
              <a:rPr lang="en-US" baseline="0" dirty="0" smtClean="0"/>
              <a:t> is a type of finalization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87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 M-D isn’t pseudorandom on its own due to the length extension attack</a:t>
            </a:r>
          </a:p>
          <a:p>
            <a:endParaRPr lang="en-US" dirty="0" smtClean="0"/>
          </a:p>
          <a:p>
            <a:r>
              <a:rPr lang="en-US" dirty="0" smtClean="0"/>
              <a:t>Bellare paper: https://eprint.iacr.org/2006/043.pdf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49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begin with </a:t>
            </a:r>
            <a:r>
              <a:rPr lang="en-US" smtClean="0"/>
              <a:t>item #2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7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87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puncturing B in a key-dependent way is crucial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96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 to 2^80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that should be required via brute force attack + birthday bound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64 -&gt; 51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cutdown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occurred before the first phase of the competition (some submissions were cut for failing to submit all required material)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69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91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Zipf’s</a:t>
            </a:r>
            <a:r>
              <a:rPr lang="en-US" dirty="0" smtClean="0"/>
              <a:t> law: </a:t>
            </a:r>
            <a:r>
              <a:rPr lang="en-US" dirty="0" err="1" smtClean="0"/>
              <a:t>Pr</a:t>
            </a:r>
            <a:r>
              <a:rPr lang="en-US" dirty="0" smtClean="0"/>
              <a:t>[</a:t>
            </a:r>
            <a:r>
              <a:rPr lang="en-US" dirty="0" err="1" smtClean="0"/>
              <a:t>n^th</a:t>
            </a:r>
            <a:r>
              <a:rPr lang="en-US" dirty="0" smtClean="0"/>
              <a:t> most common password] ~= 1/n</a:t>
            </a:r>
          </a:p>
          <a:p>
            <a:endParaRPr lang="en-US" dirty="0" smtClean="0"/>
          </a:p>
          <a:p>
            <a:r>
              <a:rPr lang="en-US" dirty="0" smtClean="0"/>
              <a:t>Sources:</a:t>
            </a:r>
            <a:r>
              <a:rPr lang="en-US" baseline="0" dirty="0" smtClean="0"/>
              <a:t> </a:t>
            </a:r>
            <a:r>
              <a:rPr lang="en-US" dirty="0" smtClean="0"/>
              <a:t>https://eprint.iacr.org/2014/631.pdf and http://www.jbonneau.com/doc/B12-IEEESP-analyzing_70M_anonymized_passwords.pdf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08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Connections: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Random permutation -&gt; block</a:t>
            </a:r>
            <a:r>
              <a:rPr lang="en-US" baseline="0" dirty="0" smtClean="0"/>
              <a:t> cipher: Even-Mansour (previously)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Compression </a:t>
            </a:r>
            <a:r>
              <a:rPr lang="en-US" dirty="0" err="1" smtClean="0"/>
              <a:t>func</a:t>
            </a:r>
            <a:r>
              <a:rPr lang="en-US" dirty="0" smtClean="0"/>
              <a:t> -&gt; hash </a:t>
            </a:r>
            <a:r>
              <a:rPr lang="en-US" dirty="0" err="1" smtClean="0"/>
              <a:t>func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Merkle-Damgard</a:t>
            </a:r>
            <a:r>
              <a:rPr lang="en-US" baseline="0" dirty="0" smtClean="0"/>
              <a:t> construction (today)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Random permutation -&gt; Hash function: sponge function (next time)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405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https://eprint.iacr.org/2016/274.pdf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7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Even-Mansour also works to bootstrap from a single permutation to a family.</a:t>
            </a:r>
            <a:r>
              <a:rPr lang="en-US" baseline="0" dirty="0" smtClean="0"/>
              <a:t> But if R accepts long inputs, we don’t even need the XOR steps anymore.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2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life lesson: if you don’t know how to do something, ask someone else!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65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paper </a:t>
            </a:r>
            <a:r>
              <a:rPr lang="en-US" dirty="0" smtClean="0"/>
              <a:t>title-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 oracles are practical: a paradigm for designing efficient protocols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15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9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definitions get stronger toward the </a:t>
            </a:r>
            <a:r>
              <a:rPr lang="en-US" dirty="0" smtClean="0"/>
              <a:t>bottom</a:t>
            </a:r>
          </a:p>
          <a:p>
            <a:endParaRPr lang="en-US" dirty="0" smtClean="0"/>
          </a:p>
          <a:p>
            <a:r>
              <a:rPr lang="en-US" dirty="0" smtClean="0"/>
              <a:t>Target collision resistance = 2-universal one-way hash function</a:t>
            </a:r>
            <a:endParaRPr lang="en-US" dirty="0" smtClean="0"/>
          </a:p>
          <a:p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Bellare Hoang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Kelelveedhi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paper "Instantiating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 Oracles via UCEs" provides the first mechanism that formally captures (part of) strength implicit in this random oracle: it's a universal computational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extractor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17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Images taken from https://upload.wikimedia.org/wikipedia/commons/d/d3/Token.gif and https://upload.wikimedia.org/wikipedia/commons/a/a7/IPhone_6S_Rose_Gold.png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86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0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83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62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6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8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53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6: Random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Announcements</a:t>
            </a:r>
          </a:p>
          <a:p>
            <a:r>
              <a:rPr lang="en-US" sz="2800" dirty="0"/>
              <a:t>Problem Set 2 posted, due </a:t>
            </a:r>
            <a:r>
              <a:rPr lang="en-US" sz="2800" dirty="0" smtClean="0"/>
              <a:t>Thursday </a:t>
            </a:r>
            <a:r>
              <a:rPr lang="en-US" sz="2800" dirty="0"/>
              <a:t>2/16 at 9pm</a:t>
            </a:r>
          </a:p>
          <a:p>
            <a:r>
              <a:rPr lang="en-US" sz="2800" dirty="0"/>
              <a:t>Week 3 reading: </a:t>
            </a:r>
            <a:r>
              <a:rPr lang="en-US" sz="2800" i="1" dirty="0"/>
              <a:t>The Random Oracle Methodology, Revisited</a:t>
            </a:r>
            <a:endParaRPr lang="en-US" sz="2800" dirty="0"/>
          </a:p>
          <a:p>
            <a:r>
              <a:rPr lang="en-US" sz="2800" dirty="0" smtClean="0"/>
              <a:t>Office </a:t>
            </a:r>
            <a:r>
              <a:rPr lang="en-US" sz="2800" dirty="0" smtClean="0"/>
              <a:t>hours on Tuesday, Feb 14 shifted: now 10am to noon</a:t>
            </a:r>
          </a:p>
          <a:p>
            <a:r>
              <a:rPr lang="en-US" sz="2800" dirty="0" smtClean="0"/>
              <a:t>PSA: secure multi-party computation workshop on Thurs at 5pm</a:t>
            </a:r>
          </a:p>
        </p:txBody>
      </p:sp>
    </p:spTree>
    <p:extLst>
      <p:ext uri="{BB962C8B-B14F-4D97-AF65-F5344CB8AC3E}">
        <p14:creationId xmlns:p14="http://schemas.microsoft.com/office/powerpoint/2010/main" val="16847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Counterpoint: This week’s reading assignment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91" b="10997"/>
          <a:stretch/>
        </p:blipFill>
        <p:spPr>
          <a:xfrm>
            <a:off x="607968" y="1101725"/>
            <a:ext cx="10976065" cy="528903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" y="5465136"/>
            <a:ext cx="11064949" cy="946889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8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Counter-counterpoint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Response from </a:t>
            </a:r>
            <a:r>
              <a:rPr lang="en-US" dirty="0" smtClean="0"/>
              <a:t>practitioners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including Halevi in the paper):</a:t>
            </a:r>
            <a:br>
              <a:rPr lang="en-US" dirty="0"/>
            </a:br>
            <a:r>
              <a:rPr lang="en-US" dirty="0"/>
              <a:t>for some reason this idea seems to work anyway… so just go with </a:t>
            </a:r>
            <a:r>
              <a:rPr lang="en-US" dirty="0" smtClean="0"/>
              <a:t>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Theoreticians relent, but reluctantly. Usually, they reference constructions involving a random oracle derogatorily as </a:t>
            </a:r>
            <a:r>
              <a:rPr lang="en-US" i="1" dirty="0"/>
              <a:t>heuristic </a:t>
            </a:r>
            <a:r>
              <a:rPr lang="en-US" dirty="0"/>
              <a:t>in nature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8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Bellare Rogaway 1993: “Random </a:t>
            </a:r>
            <a:r>
              <a:rPr lang="en-US" dirty="0"/>
              <a:t>oracles are </a:t>
            </a:r>
            <a:r>
              <a:rPr lang="en-US" dirty="0" smtClean="0"/>
              <a:t>practical”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step process: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Pretend </a:t>
            </a:r>
            <a:r>
              <a:rPr lang="en-US" dirty="0"/>
              <a:t>we have </a:t>
            </a:r>
            <a:r>
              <a:rPr lang="en-US" dirty="0" smtClean="0"/>
              <a:t>random </a:t>
            </a:r>
            <a:r>
              <a:rPr lang="en-US" dirty="0"/>
              <a:t>oracle </a:t>
            </a:r>
            <a:r>
              <a:rPr lang="en-US" i="1" dirty="0" smtClean="0">
                <a:latin typeface="+mj-lt"/>
              </a:rPr>
              <a:t>R</a:t>
            </a:r>
            <a:r>
              <a:rPr lang="en-US" dirty="0" smtClean="0"/>
              <a:t>, produce crypto </a:t>
            </a:r>
            <a:r>
              <a:rPr lang="en-US" dirty="0"/>
              <a:t>protocol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</a:t>
            </a:r>
            <a:r>
              <a:rPr lang="en-US" i="1" baseline="30000" dirty="0">
                <a:latin typeface="+mj-lt"/>
              </a:rPr>
              <a:t>R</a:t>
            </a:r>
            <a:r>
              <a:rPr lang="en-US" dirty="0"/>
              <a:t> that </a:t>
            </a:r>
            <a:r>
              <a:rPr lang="en-US" dirty="0" smtClean="0"/>
              <a:t>uses </a:t>
            </a:r>
            <a:r>
              <a:rPr lang="en-US" dirty="0"/>
              <a:t>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Replace </a:t>
            </a:r>
            <a:r>
              <a:rPr lang="en-US" i="1" dirty="0">
                <a:latin typeface="+mj-lt"/>
              </a:rPr>
              <a:t>R</a:t>
            </a:r>
            <a:r>
              <a:rPr lang="en-US" dirty="0"/>
              <a:t> with an </a:t>
            </a:r>
            <a:r>
              <a:rPr lang="en-US" dirty="0" smtClean="0"/>
              <a:t>“appropriately chosen” </a:t>
            </a:r>
            <a:r>
              <a:rPr lang="en-US" dirty="0"/>
              <a:t>function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 smtClean="0"/>
              <a:t>, </a:t>
            </a:r>
            <a:r>
              <a:rPr lang="en-US" dirty="0"/>
              <a:t>and hope that it </a:t>
            </a:r>
            <a:r>
              <a:rPr lang="en-US" dirty="0" smtClean="0"/>
              <a:t>works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5429" y="1585188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526" y="2040544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61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 what is an “appropriately chosen” </a:t>
            </a:r>
            <a:r>
              <a:rPr lang="en-US" i="1" dirty="0" smtClean="0"/>
              <a:t>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Def. </a:t>
            </a:r>
            <a:r>
              <a:rPr lang="en-US" dirty="0"/>
              <a:t>A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hash function 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/>
              <a:t>: {0,1}* → {0,1</a:t>
            </a:r>
            <a:r>
              <a:rPr lang="en-US" dirty="0" smtClean="0"/>
              <a:t>}</a:t>
            </a:r>
            <a:r>
              <a:rPr lang="el-GR" baseline="30000" dirty="0"/>
              <a:t> η</a:t>
            </a:r>
            <a:r>
              <a:rPr lang="en-US" dirty="0" smtClean="0"/>
              <a:t> </a:t>
            </a:r>
            <a:r>
              <a:rPr lang="en-US" dirty="0"/>
              <a:t>is an efficiently-computable function </a:t>
            </a:r>
            <a:r>
              <a:rPr lang="en-US" dirty="0" smtClean="0"/>
              <a:t>that accepts unbounded input and outputs strings of a fixed length </a:t>
            </a:r>
            <a:r>
              <a:rPr lang="el-GR" dirty="0" smtClean="0"/>
              <a:t>η</a:t>
            </a:r>
            <a:endParaRPr lang="en-US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Security notions against adversaries who </a:t>
            </a:r>
            <a:r>
              <a:rPr lang="en-US" i="1" dirty="0" smtClean="0"/>
              <a:t>possess the code</a:t>
            </a:r>
            <a:r>
              <a:rPr lang="en-US" dirty="0" smtClean="0"/>
              <a:t> of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Preimage resistance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given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y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a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“randomly” chosen </a:t>
            </a:r>
            <a:r>
              <a:rPr lang="en-US" i="1" dirty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difficult to find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any preimage </a:t>
            </a:r>
            <a:r>
              <a:rPr lang="en-US" i="1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’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s.t.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’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y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US" i="1" baseline="30000" dirty="0" smtClean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nd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preimage resistance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given</a:t>
            </a:r>
            <a:r>
              <a:rPr lang="en-US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“randomly” chosen </a:t>
            </a:r>
            <a:r>
              <a:rPr lang="en-US" i="1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difficult to find another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’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s.t.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’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’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noticeably faster than an exhaustive search of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l-GR" baseline="30000" dirty="0" smtClean="0">
                <a:solidFill>
                  <a:prstClr val="black"/>
                </a:solidFill>
              </a:rPr>
              <a:t>η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values</a:t>
            </a: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Target collision resistance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same as CR, except </a:t>
            </a:r>
            <a:r>
              <a:rPr lang="en-US" i="1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chosen before </a:t>
            </a:r>
            <a:r>
              <a:rPr lang="en-US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known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Collision resistance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given only </a:t>
            </a:r>
            <a:r>
              <a:rPr lang="en-US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difficult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find two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different inputs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and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’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s.t</a:t>
            </a:r>
            <a:r>
              <a:rPr lang="en-US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i="1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’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=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en-US" i="1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’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noticeably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faster that a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birthday bound search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l-GR" baseline="30000" dirty="0" smtClean="0">
                <a:solidFill>
                  <a:prstClr val="black"/>
                </a:solidFill>
              </a:rPr>
              <a:t>η</a:t>
            </a:r>
            <a:r>
              <a:rPr lang="en-US" baseline="30000" dirty="0" smtClean="0">
                <a:solidFill>
                  <a:prstClr val="black"/>
                </a:solidFill>
              </a:rPr>
              <a:t>/2</a:t>
            </a:r>
            <a:r>
              <a:rPr lang="en-US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values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80753" y="2679405"/>
            <a:ext cx="531628" cy="3009014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dirty="0" smtClean="0"/>
              <a:t>stronger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3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 what is an “appropriately chosen” </a:t>
            </a:r>
            <a:r>
              <a:rPr lang="en-US" i="1" dirty="0" smtClean="0"/>
              <a:t>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Def. </a:t>
            </a:r>
            <a:r>
              <a:rPr lang="en-US" dirty="0"/>
              <a:t>A </a:t>
            </a:r>
            <a:r>
              <a:rPr lang="en-US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hash function 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/>
              <a:t>: {0,1}* → {0,1</a:t>
            </a:r>
            <a:r>
              <a:rPr lang="en-US" dirty="0" smtClean="0"/>
              <a:t>}</a:t>
            </a:r>
            <a:r>
              <a:rPr lang="el-GR" baseline="30000" dirty="0"/>
              <a:t> η</a:t>
            </a:r>
            <a:r>
              <a:rPr lang="en-US" dirty="0" smtClean="0"/>
              <a:t> </a:t>
            </a:r>
            <a:r>
              <a:rPr lang="en-US" dirty="0"/>
              <a:t>is an efficiently-computable function </a:t>
            </a:r>
            <a:r>
              <a:rPr lang="en-US" dirty="0" smtClean="0"/>
              <a:t>that accepts unbounded input and outputs strings of a fixed length </a:t>
            </a:r>
            <a:r>
              <a:rPr lang="el-GR" dirty="0" smtClean="0"/>
              <a:t>η</a:t>
            </a: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Security </a:t>
            </a:r>
            <a:r>
              <a:rPr lang="en-US" dirty="0" smtClean="0"/>
              <a:t>notions against adversaries who </a:t>
            </a:r>
            <a:r>
              <a:rPr lang="en-US" i="1" dirty="0" smtClean="0"/>
              <a:t>possess the code</a:t>
            </a:r>
            <a:r>
              <a:rPr lang="en-US" dirty="0" smtClean="0"/>
              <a:t> of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endParaRPr lang="en-US" i="1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Notes</a:t>
            </a:r>
          </a:p>
          <a:p>
            <a:pPr fontAlgn="ctr"/>
            <a:r>
              <a:rPr lang="en-US" sz="2200" i="1" dirty="0" smtClean="0"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H</a:t>
            </a:r>
            <a:r>
              <a:rPr lang="en-US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length-reducing → collisions must exist! </a:t>
            </a:r>
            <a:r>
              <a:rPr lang="en-US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Hope is 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that they're hard to </a:t>
            </a:r>
            <a:r>
              <a:rPr lang="en-US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find</a:t>
            </a:r>
            <a:endParaRPr lang="en-US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fontAlgn="ctr"/>
            <a:r>
              <a:rPr lang="en-US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“Given 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code of </a:t>
            </a:r>
            <a:r>
              <a:rPr lang="en-US" sz="2200" i="1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H</a:t>
            </a:r>
            <a:r>
              <a:rPr lang="en-US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piece is </a:t>
            </a:r>
            <a:r>
              <a:rPr lang="en-US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huge: not 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 an oracle </a:t>
            </a:r>
            <a:r>
              <a:rPr lang="en-US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query like </a:t>
            </a: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with </a:t>
            </a:r>
            <a:r>
              <a:rPr lang="en-US" sz="22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block ciphers</a:t>
            </a:r>
          </a:p>
          <a:p>
            <a:pPr lvl="1" font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Most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block ciphers break if </a:t>
            </a:r>
            <a:r>
              <a:rPr lang="en-US" dirty="0" err="1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adv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sees the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code, since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key is readily identifiable from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hash functions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sz="2800" dirty="0" smtClean="0"/>
              <a:t>Privacy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block ciphers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Even-Mansour</a:t>
            </a:r>
            <a:r>
              <a:rPr lang="en-US" dirty="0"/>
              <a:t>, HMAC,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Random number generation</a:t>
            </a:r>
          </a:p>
          <a:p>
            <a:r>
              <a:rPr lang="en-US" dirty="0"/>
              <a:t>Key evolution for forward secrecy</a:t>
            </a:r>
          </a:p>
          <a:p>
            <a:r>
              <a:rPr lang="en-US" dirty="0"/>
              <a:t>Extraction of random-looking bits from a source with entropy (e.g., password, fingerprint)</a:t>
            </a:r>
          </a:p>
          <a:p>
            <a:pPr lvl="1"/>
            <a:r>
              <a:rPr lang="en-US" sz="2200" dirty="0"/>
              <a:t>Potentially also: derive a cryptographic key from it (Touch ID)</a:t>
            </a:r>
          </a:p>
          <a:p>
            <a:pPr lvl="1"/>
            <a:r>
              <a:rPr lang="en-US" sz="2200" dirty="0"/>
              <a:t>Note: only use a hash function that is specially crafted for this </a:t>
            </a:r>
            <a:r>
              <a:rPr lang="en-US" sz="2200" dirty="0" smtClean="0"/>
              <a:t>purpose!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68" y="1741871"/>
            <a:ext cx="4762500" cy="2628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740519"/>
            <a:ext cx="2336800" cy="46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hash functions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en-US" sz="2800" dirty="0" smtClean="0"/>
              <a:t>Privacy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block ciphers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Even-Mansour</a:t>
            </a:r>
            <a:r>
              <a:rPr lang="en-US" dirty="0"/>
              <a:t>, HMAC,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Random number generation</a:t>
            </a:r>
          </a:p>
          <a:p>
            <a:r>
              <a:rPr lang="en-US" dirty="0"/>
              <a:t>Key evolution for forward secrecy</a:t>
            </a:r>
          </a:p>
          <a:p>
            <a:r>
              <a:rPr lang="en-US" dirty="0"/>
              <a:t>Extraction of random-looking bits from a source with entropy (e.g., password, fingerprint)</a:t>
            </a:r>
          </a:p>
          <a:p>
            <a:pPr lvl="1"/>
            <a:r>
              <a:rPr lang="en-US" sz="2200" dirty="0"/>
              <a:t>Potentially also: derive a cryptographic key from it (Touch ID)</a:t>
            </a:r>
          </a:p>
          <a:p>
            <a:pPr lvl="1"/>
            <a:r>
              <a:rPr lang="en-US" sz="2200" dirty="0"/>
              <a:t>Note: only use a hash function that is specially crafted for this purpose</a:t>
            </a:r>
            <a:r>
              <a:rPr lang="en-US" sz="2200" dirty="0" smtClean="0"/>
              <a:t>!</a:t>
            </a:r>
            <a:endParaRPr lang="en-US" sz="2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Authenticity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Digital signatures: both public and symmetric via </a:t>
            </a:r>
            <a:r>
              <a:rPr lang="en-US" dirty="0" smtClean="0"/>
              <a:t>HMAC</a:t>
            </a:r>
            <a:br>
              <a:rPr lang="en-US" dirty="0" smtClean="0"/>
            </a:br>
            <a:r>
              <a:rPr lang="en-US" sz="21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[</a:t>
            </a:r>
            <a:r>
              <a:rPr lang="en-US" sz="2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Bellare Canetti Krawczyk 96, RFC 2104]</a:t>
            </a:r>
          </a:p>
          <a:p>
            <a:r>
              <a:rPr lang="en-US" dirty="0"/>
              <a:t>Authenticating users, data, or code</a:t>
            </a:r>
          </a:p>
          <a:p>
            <a:pPr lvl="1"/>
            <a:r>
              <a:rPr lang="en-US" sz="2200" dirty="0"/>
              <a:t>Potentially </a:t>
            </a:r>
            <a:r>
              <a:rPr lang="en-US" sz="2200" dirty="0" smtClean="0"/>
              <a:t>timestamp for </a:t>
            </a:r>
            <a:r>
              <a:rPr lang="en-US" sz="2200" dirty="0"/>
              <a:t>freshness</a:t>
            </a:r>
          </a:p>
          <a:p>
            <a:pPr lvl="1"/>
            <a:r>
              <a:rPr lang="en-US" sz="2200" dirty="0"/>
              <a:t>Conversely, modification detection scheme (</a:t>
            </a:r>
            <a:r>
              <a:rPr lang="en-US" sz="2200" dirty="0" err="1"/>
              <a:t>Merkle</a:t>
            </a:r>
            <a:r>
              <a:rPr lang="en-US" sz="2200" dirty="0"/>
              <a:t> trees)</a:t>
            </a:r>
          </a:p>
          <a:p>
            <a:r>
              <a:rPr lang="en-US" dirty="0"/>
              <a:t>Proof-of-work systems (Bitcoin): prohibit </a:t>
            </a:r>
            <a:r>
              <a:rPr lang="en-US" dirty="0" smtClean="0"/>
              <a:t>parallelization and </a:t>
            </a:r>
            <a:r>
              <a:rPr lang="en-US" dirty="0"/>
              <a:t>pre-computation before you know </a:t>
            </a:r>
            <a:r>
              <a:rPr lang="en-US" dirty="0" smtClean="0"/>
              <a:t>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1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theme of these applications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Don't </a:t>
            </a:r>
            <a:r>
              <a:rPr lang="en-US" sz="3000" dirty="0"/>
              <a:t>need inverses</a:t>
            </a:r>
            <a:r>
              <a:rPr lang="en-US" sz="3000" dirty="0" smtClean="0"/>
              <a:t>!</a:t>
            </a:r>
          </a:p>
          <a:p>
            <a:r>
              <a:rPr lang="en-US" sz="3000" dirty="0" smtClean="0"/>
              <a:t>In </a:t>
            </a:r>
            <a:r>
              <a:rPr lang="en-US" sz="3000" dirty="0"/>
              <a:t>fact, strongly prefer </a:t>
            </a:r>
            <a:r>
              <a:rPr lang="en-US" sz="3000" dirty="0" smtClean="0"/>
              <a:t>that it's </a:t>
            </a:r>
            <a:r>
              <a:rPr lang="en-US" sz="3000" dirty="0"/>
              <a:t>not </a:t>
            </a:r>
            <a:r>
              <a:rPr lang="en-US" sz="3000" dirty="0" smtClean="0"/>
              <a:t>possible/easy</a:t>
            </a:r>
            <a:endParaRPr lang="en-US" sz="3000" dirty="0"/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102109"/>
            <a:ext cx="5384800" cy="4260501"/>
          </a:xfrm>
        </p:spPr>
      </p:pic>
    </p:spTree>
    <p:extLst>
      <p:ext uri="{BB962C8B-B14F-4D97-AF65-F5344CB8AC3E}">
        <p14:creationId xmlns:p14="http://schemas.microsoft.com/office/powerpoint/2010/main" val="19435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families of hash functions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 anchor="ctr">
            <a:noAutofit/>
          </a:bodyPr>
          <a:lstStyle/>
          <a:p>
            <a:r>
              <a:rPr lang="en-US" sz="2500" dirty="0" smtClean="0"/>
              <a:t>Ron </a:t>
            </a:r>
            <a:r>
              <a:rPr lang="en-US" sz="2500" dirty="0" err="1" smtClean="0"/>
              <a:t>Rivest’s</a:t>
            </a:r>
            <a:r>
              <a:rPr lang="en-US" sz="2500" dirty="0" smtClean="0"/>
              <a:t> Message Digest family</a:t>
            </a:r>
            <a:endParaRPr lang="en-US" sz="25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1991 MD5 (128 bits) is the most well-known, </a:t>
            </a:r>
            <a:r>
              <a:rPr lang="en-US" dirty="0" smtClean="0"/>
              <a:t>still </a:t>
            </a:r>
            <a:r>
              <a:rPr lang="en-US" dirty="0"/>
              <a:t>sadly in use today despite being completely broken.</a:t>
            </a:r>
          </a:p>
          <a:p>
            <a:r>
              <a:rPr lang="en-US" dirty="0"/>
              <a:t>Some of the earlier iterations never reached the public domain, and all have mostly been discarded</a:t>
            </a:r>
          </a:p>
          <a:p>
            <a:r>
              <a:rPr lang="en-US" dirty="0"/>
              <a:t>MD6 was a submission to the SHA-3 competition. Its security analysis originally had problems, so the authors recommended that NIST not continue it. Ethan </a:t>
            </a:r>
            <a:r>
              <a:rPr lang="en-US" dirty="0" err="1"/>
              <a:t>Heilman</a:t>
            </a:r>
            <a:r>
              <a:rPr lang="en-US" dirty="0"/>
              <a:t> fixed the differential cryptanalysis </a:t>
            </a:r>
            <a:r>
              <a:rPr lang="en-US" dirty="0" smtClean="0"/>
              <a:t>study.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Autofit/>
          </a:bodyPr>
          <a:lstStyle/>
          <a:p>
            <a:r>
              <a:rPr lang="en-US" sz="2500" dirty="0" smtClean="0"/>
              <a:t>Secure Hash Algorithm (SHA) family</a:t>
            </a:r>
            <a:endParaRPr lang="en-US" sz="25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NSA-designed, </a:t>
            </a:r>
            <a:r>
              <a:rPr lang="en-US" dirty="0" smtClean="0"/>
              <a:t>NIST-approved</a:t>
            </a:r>
          </a:p>
          <a:p>
            <a:r>
              <a:rPr lang="en-US" dirty="0" smtClean="0"/>
              <a:t>The </a:t>
            </a:r>
            <a:r>
              <a:rPr lang="en-US" dirty="0"/>
              <a:t>original SHA-0 was retracted before </a:t>
            </a:r>
            <a:r>
              <a:rPr lang="en-US" dirty="0" smtClean="0"/>
              <a:t>standardization</a:t>
            </a:r>
            <a:endParaRPr lang="en-US" dirty="0"/>
          </a:p>
          <a:p>
            <a:r>
              <a:rPr lang="en-US" dirty="0"/>
              <a:t>1995: SHA-1 (160 bits</a:t>
            </a:r>
            <a:r>
              <a:rPr lang="en-US" dirty="0" smtClean="0"/>
              <a:t>) is still </a:t>
            </a:r>
            <a:r>
              <a:rPr lang="en-US" dirty="0"/>
              <a:t>in use today, </a:t>
            </a:r>
            <a:r>
              <a:rPr lang="en-US" dirty="0" smtClean="0"/>
              <a:t>though slowly fading</a:t>
            </a:r>
          </a:p>
          <a:p>
            <a:r>
              <a:rPr lang="en-US" dirty="0" smtClean="0"/>
              <a:t>Wang, Yin, Yu 2004</a:t>
            </a:r>
            <a:r>
              <a:rPr lang="en-US" dirty="0"/>
              <a:t>: find collision in </a:t>
            </a:r>
            <a:r>
              <a:rPr lang="en-US" dirty="0" smtClean="0"/>
              <a:t>2</a:t>
            </a:r>
            <a:r>
              <a:rPr lang="en-US" baseline="30000" dirty="0" smtClean="0"/>
              <a:t>69</a:t>
            </a:r>
            <a:r>
              <a:rPr lang="en-US" dirty="0" smtClean="0"/>
              <a:t> steps</a:t>
            </a:r>
            <a:endParaRPr lang="en-US" dirty="0"/>
          </a:p>
          <a:p>
            <a:r>
              <a:rPr lang="en-US" dirty="0"/>
              <a:t>2001: </a:t>
            </a:r>
            <a:r>
              <a:rPr lang="en-US" dirty="0" smtClean="0"/>
              <a:t>SHA-2 family </a:t>
            </a:r>
            <a:r>
              <a:rPr lang="en-US" dirty="0"/>
              <a:t>(224, 256, 384, or 512 bits</a:t>
            </a:r>
            <a:r>
              <a:rPr lang="en-US" dirty="0" smtClean="0"/>
              <a:t>) is the </a:t>
            </a:r>
            <a:r>
              <a:rPr lang="en-US" dirty="0"/>
              <a:t>recommended hash function to use </a:t>
            </a:r>
            <a:r>
              <a:rPr lang="en-US" dirty="0" smtClean="0"/>
              <a:t>today</a:t>
            </a:r>
            <a:endParaRPr lang="en-US" dirty="0"/>
          </a:p>
          <a:p>
            <a:r>
              <a:rPr lang="en-US" dirty="0" smtClean="0"/>
              <a:t>All follow a </a:t>
            </a:r>
            <a:r>
              <a:rPr lang="en-US" dirty="0" err="1" smtClean="0"/>
              <a:t>Merkle-Damgard</a:t>
            </a:r>
            <a:r>
              <a:rPr lang="en-US" dirty="0" smtClean="0"/>
              <a:t>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8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Merkle-Damgard</a:t>
            </a:r>
            <a:r>
              <a:rPr lang="en-US" dirty="0"/>
              <a:t>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Consider random functions 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{0,1}</a:t>
            </a:r>
            <a:r>
              <a:rPr lang="en-US" i="1" baseline="34000" dirty="0" smtClean="0">
                <a:solidFill>
                  <a:schemeClr val="bg1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" dirty="0">
                <a:solidFill>
                  <a:schemeClr val="bg1">
                    <a:lumMod val="50000"/>
                  </a:schemeClr>
                </a:solidFill>
              </a:rPr>
              <a:t>→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{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0,1}</a:t>
            </a:r>
            <a:r>
              <a:rPr lang="en-US" i="1" baseline="34000" dirty="0" smtClean="0">
                <a:solidFill>
                  <a:schemeClr val="bg1">
                    <a:lumMod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out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of various input + output lengths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969361"/>
              </p:ext>
            </p:extLst>
          </p:nvPr>
        </p:nvGraphicFramePr>
        <p:xfrm>
          <a:off x="609600" y="1820333"/>
          <a:ext cx="10972800" cy="25298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97200"/>
                <a:gridCol w="1993900"/>
                <a:gridCol w="1993900"/>
                <a:gridCol w="1993900"/>
                <a:gridCol w="199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Case: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&lt;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=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 smtClean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&gt;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 smtClean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= ∞</a:t>
                      </a:r>
                      <a:endParaRPr lang="en-US" sz="2800" b="0" baseline="0" dirty="0" smtClean="0">
                        <a:latin typeface="+mj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Family of </a:t>
                      </a:r>
                      <a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Lato Heavy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</a:t>
                      </a: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 indexed by a </a:t>
                      </a:r>
                      <a:r>
                        <a:rPr lang="en-US" sz="24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private</a:t>
                      </a: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key: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Block</a:t>
                      </a:r>
                      <a:b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cipher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MACs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One </a:t>
                      </a:r>
                      <a:r>
                        <a:rPr lang="en-US" sz="2400" i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public</a:t>
                      </a: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function: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Stream</a:t>
                      </a:r>
                      <a:b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</a:br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cipher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Random-looking permutation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Compression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Hash 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function</a:t>
                      </a:r>
                      <a:endParaRPr lang="en-US" sz="24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urved Up Arrow 5"/>
          <p:cNvSpPr/>
          <p:nvPr/>
        </p:nvSpPr>
        <p:spPr>
          <a:xfrm>
            <a:off x="8475133" y="4013200"/>
            <a:ext cx="1524000" cy="643467"/>
          </a:xfrm>
          <a:prstGeom prst="curvedUpArrow">
            <a:avLst>
              <a:gd name="adj1" fmla="val 34746"/>
              <a:gd name="adj2" fmla="val 65968"/>
              <a:gd name="adj3" fmla="val 25000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Distinctive feature of truly random functions</a:t>
            </a:r>
            <a:endParaRPr lang="en-US" dirty="0"/>
          </a:p>
        </p:txBody>
      </p:sp>
      <p:sp>
        <p:nvSpPr>
          <p:cNvPr id="39" name="Content Placeholder 3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Jon Katz and Yehuda Lindell</a:t>
            </a:r>
            <a:r>
              <a:rPr lang="en-US" sz="2800" i="1" dirty="0"/>
              <a:t>, Introduction to Modern </a:t>
            </a:r>
            <a:r>
              <a:rPr lang="en-US" sz="2800" i="1" dirty="0" smtClean="0"/>
              <a:t>Cryptography</a:t>
            </a:r>
            <a:r>
              <a:rPr lang="en-US" sz="2800" dirty="0" smtClean="0"/>
              <a:t>:</a:t>
            </a:r>
            <a:endParaRPr lang="en-US" sz="2800" i="1" dirty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i="1" dirty="0" smtClean="0"/>
              <a:t>If </a:t>
            </a:r>
            <a:r>
              <a:rPr lang="en-US" sz="2800" i="1" dirty="0"/>
              <a:t>an adversary </a:t>
            </a:r>
            <a:r>
              <a:rPr lang="en-US" sz="2800" i="1" dirty="0">
                <a:latin typeface="+mj-lt"/>
              </a:rPr>
              <a:t>A</a:t>
            </a:r>
            <a:r>
              <a:rPr lang="en-US" sz="2800" i="1" dirty="0"/>
              <a:t> has not </a:t>
            </a:r>
            <a:r>
              <a:rPr lang="en-US" sz="2800" i="1" dirty="0">
                <a:solidFill>
                  <a:schemeClr val="accent2"/>
                </a:solidFill>
                <a:latin typeface="+mj-lt"/>
              </a:rPr>
              <a:t>explicitly</a:t>
            </a:r>
            <a:r>
              <a:rPr lang="en-US" sz="2800" i="1" dirty="0">
                <a:solidFill>
                  <a:schemeClr val="accent2"/>
                </a:solidFill>
              </a:rPr>
              <a:t> </a:t>
            </a:r>
            <a:r>
              <a:rPr lang="en-US" sz="2800" i="1" dirty="0"/>
              <a:t>queried the oracle on some point </a:t>
            </a:r>
            <a:r>
              <a:rPr lang="en-US" sz="2800" i="1" dirty="0" smtClean="0">
                <a:latin typeface="+mj-lt"/>
              </a:rPr>
              <a:t>x</a:t>
            </a:r>
            <a:r>
              <a:rPr lang="en-US" sz="2800" i="1" dirty="0" smtClean="0"/>
              <a:t>,</a:t>
            </a:r>
          </a:p>
          <a:p>
            <a:pPr marL="0" indent="0">
              <a:buNone/>
            </a:pPr>
            <a:r>
              <a:rPr lang="en-US" sz="2800" i="1" dirty="0" smtClean="0"/>
              <a:t>then </a:t>
            </a:r>
            <a:r>
              <a:rPr lang="en-US" sz="2800" i="1" dirty="0"/>
              <a:t>the value of </a:t>
            </a:r>
            <a:r>
              <a:rPr lang="en-US" sz="2800" i="1" dirty="0">
                <a:latin typeface="+mj-lt"/>
              </a:rPr>
              <a:t>R</a:t>
            </a:r>
            <a:r>
              <a:rPr lang="en-US" sz="2800" dirty="0"/>
              <a:t>(</a:t>
            </a:r>
            <a:r>
              <a:rPr lang="en-US" sz="2800" i="1" dirty="0">
                <a:latin typeface="+mj-lt"/>
              </a:rPr>
              <a:t>x</a:t>
            </a:r>
            <a:r>
              <a:rPr lang="en-US" sz="2800" dirty="0"/>
              <a:t>)</a:t>
            </a:r>
            <a:r>
              <a:rPr lang="en-US" sz="2800" i="1" dirty="0"/>
              <a:t> is </a:t>
            </a:r>
            <a:r>
              <a:rPr lang="en-US" sz="2800" i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completely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random</a:t>
            </a:r>
          </a:p>
          <a:p>
            <a:pPr marL="0" indent="0">
              <a:buNone/>
            </a:pPr>
            <a:r>
              <a:rPr lang="en-US" sz="2800" i="1" dirty="0" smtClean="0"/>
              <a:t>…</a:t>
            </a:r>
            <a:r>
              <a:rPr lang="en-US" sz="2800" i="1" dirty="0" smtClean="0">
                <a:solidFill>
                  <a:schemeClr val="accent1"/>
                </a:solidFill>
                <a:latin typeface="+mj-lt"/>
              </a:rPr>
              <a:t>at least </a:t>
            </a:r>
            <a:r>
              <a:rPr lang="en-US" sz="2800" i="1" dirty="0" smtClean="0"/>
              <a:t>as far as </a:t>
            </a:r>
            <a:r>
              <a:rPr lang="en-US" sz="2800" i="1" dirty="0" smtClean="0">
                <a:latin typeface="+mj-lt"/>
              </a:rPr>
              <a:t>A</a:t>
            </a:r>
            <a:r>
              <a:rPr lang="en-US" sz="2800" i="1" dirty="0" smtClean="0"/>
              <a:t> is concerned</a:t>
            </a:r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r>
              <a:rPr lang="en-US" sz="2800" dirty="0" smtClean="0"/>
              <a:t>Cryptography requires problems that are hard for Eve / Mallory</a:t>
            </a:r>
            <a:br>
              <a:rPr lang="en-US" sz="2800" dirty="0" smtClean="0"/>
            </a:br>
            <a:r>
              <a:rPr lang="en-US" sz="2800" dirty="0" smtClean="0"/>
              <a:t>to solve, and this is as “unsolvable” as problems get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71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Merkle-Damgard</a:t>
            </a:r>
            <a:r>
              <a:rPr lang="en-US" dirty="0" smtClean="0"/>
              <a:t>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with variable-length encryption schemes, </a:t>
            </a:r>
            <a:r>
              <a:rPr lang="en-US" dirty="0" smtClean="0"/>
              <a:t>the design of a variable-length input </a:t>
            </a:r>
            <a:r>
              <a:rPr lang="en-US" dirty="0"/>
              <a:t>hash </a:t>
            </a:r>
            <a:r>
              <a:rPr lang="en-US" dirty="0" smtClean="0"/>
              <a:t>function requires building two separate primitives: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 </a:t>
            </a:r>
            <a:r>
              <a:rPr lang="en-US" sz="2200" dirty="0"/>
              <a:t>fixed-length (though not </a:t>
            </a:r>
            <a:r>
              <a:rPr lang="en-US" sz="2200" dirty="0" smtClean="0"/>
              <a:t>necessarily length-preserving</a:t>
            </a:r>
            <a:r>
              <a:rPr lang="en-US" sz="2200" dirty="0"/>
              <a:t>) </a:t>
            </a:r>
            <a:r>
              <a:rPr lang="en-US" sz="2200" i="1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random-looking function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 </a:t>
            </a:r>
            <a:r>
              <a:rPr lang="en-US" sz="2200" i="1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mode </a:t>
            </a:r>
            <a:r>
              <a:rPr lang="en-US" sz="2200" i="1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of </a:t>
            </a:r>
            <a:r>
              <a:rPr lang="en-US" sz="2200" i="1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operation</a:t>
            </a:r>
            <a:r>
              <a:rPr lang="en-US" sz="2200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200" dirty="0"/>
              <a:t>that iterates this function multiple times in a smart </a:t>
            </a:r>
            <a:r>
              <a:rPr lang="en-US" sz="2200" dirty="0" smtClean="0"/>
              <a:t>manner</a:t>
            </a:r>
            <a:endParaRPr lang="en-US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1478645" y="5153824"/>
            <a:ext cx="8249555" cy="1555757"/>
            <a:chOff x="-179991" y="2359701"/>
            <a:chExt cx="8249555" cy="1555757"/>
          </a:xfrm>
        </p:grpSpPr>
        <p:sp>
          <p:nvSpPr>
            <p:cNvPr id="5" name="TextBox 4"/>
            <p:cNvSpPr txBox="1"/>
            <p:nvPr/>
          </p:nvSpPr>
          <p:spPr>
            <a:xfrm>
              <a:off x="355597" y="2822851"/>
              <a:ext cx="7713967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IV for hash function is typically fixed in spec, not user configurable.</a:t>
              </a:r>
            </a:p>
            <a:p>
              <a:pPr>
                <a:spcBef>
                  <a:spcPts val="600"/>
                </a:spcBef>
              </a:pPr>
              <a:r>
                <a:rPr lang="en-US" sz="2000" dirty="0" smtClean="0">
                  <a:solidFill>
                    <a:schemeClr val="tx2"/>
                  </a:solidFill>
                </a:rPr>
                <a:t>If yo</a:t>
              </a:r>
              <a:r>
                <a:rPr lang="en-US" sz="2000" dirty="0" smtClean="0">
                  <a:solidFill>
                    <a:schemeClr val="tx2"/>
                  </a:solidFill>
                </a:rPr>
                <a:t>u </a:t>
              </a:r>
              <a:r>
                <a:rPr lang="en-US" sz="2000" dirty="0" smtClean="0">
                  <a:solidFill>
                    <a:schemeClr val="tx2"/>
                  </a:solidFill>
                </a:rPr>
                <a:t>need something public-but-unique in addition to message,</a:t>
              </a:r>
              <a:br>
                <a:rPr lang="en-US" sz="2000" dirty="0" smtClean="0">
                  <a:solidFill>
                    <a:schemeClr val="tx2"/>
                  </a:solidFill>
                </a:rPr>
              </a:br>
              <a:r>
                <a:rPr lang="en-US" sz="2000" dirty="0" smtClean="0">
                  <a:solidFill>
                    <a:schemeClr val="tx2"/>
                  </a:solidFill>
                </a:rPr>
                <a:t>a </a:t>
              </a:r>
              <a:r>
                <a:rPr lang="en-US" sz="2000" i="1" dirty="0" smtClean="0">
                  <a:solidFill>
                    <a:schemeClr val="tx2"/>
                  </a:solidFill>
                </a:rPr>
                <a:t>salt</a:t>
              </a:r>
              <a:r>
                <a:rPr lang="en-US" sz="2000" dirty="0" smtClean="0">
                  <a:solidFill>
                    <a:schemeClr val="tx2"/>
                  </a:solidFill>
                </a:rPr>
                <a:t> is the hash function equivalent to a nonce from encryption.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  <p:cxnSp>
          <p:nvCxnSpPr>
            <p:cNvPr id="6" name="Curved Connector 5"/>
            <p:cNvCxnSpPr>
              <a:stCxn id="5" idx="1"/>
              <a:endCxn id="14" idx="2"/>
            </p:cNvCxnSpPr>
            <p:nvPr/>
          </p:nvCxnSpPr>
          <p:spPr>
            <a:xfrm rot="10800000">
              <a:off x="-179991" y="2359701"/>
              <a:ext cx="535589" cy="1009454"/>
            </a:xfrm>
            <a:prstGeom prst="curvedConnector2">
              <a:avLst/>
            </a:prstGeom>
            <a:ln w="31750"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nip Single Corner Rectangle 11"/>
          <p:cNvSpPr/>
          <p:nvPr/>
        </p:nvSpPr>
        <p:spPr>
          <a:xfrm>
            <a:off x="2776233" y="3731424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3988" y="4630604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IV</a:t>
            </a:r>
            <a:endParaRPr lang="en-US" sz="2800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43300" y="4892214"/>
            <a:ext cx="10329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3" idx="2"/>
          </p:cNvCxnSpPr>
          <p:nvPr/>
        </p:nvCxnSpPr>
        <p:spPr>
          <a:xfrm rot="16200000" flipH="1">
            <a:off x="2067298" y="3439732"/>
            <a:ext cx="391843" cy="97522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26099" y="4892214"/>
            <a:ext cx="10329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1453243" y="3208203"/>
            <a:ext cx="9524769" cy="2134264"/>
            <a:chOff x="1453243" y="3208203"/>
            <a:chExt cx="9524769" cy="2134264"/>
          </a:xfrm>
        </p:grpSpPr>
        <p:sp>
          <p:nvSpPr>
            <p:cNvPr id="13" name="TextBox 12"/>
            <p:cNvSpPr txBox="1"/>
            <p:nvPr/>
          </p:nvSpPr>
          <p:spPr>
            <a:xfrm>
              <a:off x="1453243" y="3208204"/>
              <a:ext cx="6447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</a:t>
              </a:r>
              <a:r>
                <a:rPr lang="en-US" sz="2800" baseline="-250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</a:t>
              </a:r>
              <a:endParaRPr lang="en-US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19" name="Snip Single Corner Rectangle 18"/>
            <p:cNvSpPr/>
            <p:nvPr/>
          </p:nvSpPr>
          <p:spPr>
            <a:xfrm>
              <a:off x="4859035" y="3731424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00116" y="3208204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</a:t>
              </a:r>
              <a:r>
                <a:rPr lang="en-US" sz="2800" baseline="-250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</a:t>
              </a:r>
              <a:endParaRPr lang="en-US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22" name="Elbow Connector 21"/>
            <p:cNvCxnSpPr>
              <a:stCxn id="21" idx="2"/>
            </p:cNvCxnSpPr>
            <p:nvPr/>
          </p:nvCxnSpPr>
          <p:spPr>
            <a:xfrm rot="16200000" flipH="1">
              <a:off x="4344836" y="3609067"/>
              <a:ext cx="391842" cy="63655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Snip Single Corner Rectangle 23"/>
            <p:cNvSpPr/>
            <p:nvPr/>
          </p:nvSpPr>
          <p:spPr>
            <a:xfrm>
              <a:off x="7974767" y="3731423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26" name="Straight Arrow Connector 25"/>
            <p:cNvCxnSpPr>
              <a:endCxn id="31" idx="1"/>
            </p:cNvCxnSpPr>
            <p:nvPr/>
          </p:nvCxnSpPr>
          <p:spPr>
            <a:xfrm>
              <a:off x="9024633" y="4892214"/>
              <a:ext cx="103293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5908901" y="4892214"/>
              <a:ext cx="20658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015848" y="3208203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</a:t>
              </a:r>
              <a:r>
                <a:rPr lang="en-US" sz="2800" i="1" baseline="-250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n</a:t>
              </a:r>
              <a:endParaRPr lang="en-US" sz="28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30" name="Elbow Connector 29"/>
            <p:cNvCxnSpPr>
              <a:stCxn id="29" idx="2"/>
            </p:cNvCxnSpPr>
            <p:nvPr/>
          </p:nvCxnSpPr>
          <p:spPr>
            <a:xfrm rot="16200000" flipH="1">
              <a:off x="7460568" y="3609066"/>
              <a:ext cx="391842" cy="63655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0057567" y="4630604"/>
              <a:ext cx="9204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hash</a:t>
              </a:r>
              <a:endParaRPr lang="en-US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86256" y="3762793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…</a:t>
              </a:r>
              <a:endParaRPr lang="en-US" sz="28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268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</a:t>
            </a:r>
            <a:r>
              <a:rPr lang="en-US" dirty="0" err="1"/>
              <a:t>Merkle-Damgard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Length extension </a:t>
            </a:r>
            <a:r>
              <a:rPr lang="en-US" sz="2800" dirty="0" smtClean="0">
                <a:solidFill>
                  <a:prstClr val="black"/>
                </a:solidFill>
              </a:rPr>
              <a:t>attack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Snip Single Corner Rectangle 11"/>
          <p:cNvSpPr/>
          <p:nvPr/>
        </p:nvSpPr>
        <p:spPr>
          <a:xfrm>
            <a:off x="2776233" y="3731424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743300" y="4892214"/>
            <a:ext cx="10329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3" idx="2"/>
          </p:cNvCxnSpPr>
          <p:nvPr/>
        </p:nvCxnSpPr>
        <p:spPr>
          <a:xfrm rot="16200000" flipH="1">
            <a:off x="2067298" y="3439732"/>
            <a:ext cx="391843" cy="97522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26099" y="4892214"/>
            <a:ext cx="10329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53243" y="3208204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</a:t>
            </a:r>
            <a:r>
              <a:rPr lang="en-US" sz="2800" baseline="-25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endParaRPr lang="en-US" sz="2800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9" name="Snip Single Corner Rectangle 18"/>
          <p:cNvSpPr/>
          <p:nvPr/>
        </p:nvSpPr>
        <p:spPr>
          <a:xfrm>
            <a:off x="4859035" y="3731424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00116" y="3208204"/>
            <a:ext cx="64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</a:t>
            </a:r>
            <a:r>
              <a:rPr lang="en-US" sz="2800" baseline="-25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endParaRPr lang="en-US" sz="2800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22" name="Elbow Connector 21"/>
          <p:cNvCxnSpPr>
            <a:stCxn id="21" idx="2"/>
          </p:cNvCxnSpPr>
          <p:nvPr/>
        </p:nvCxnSpPr>
        <p:spPr>
          <a:xfrm rot="16200000" flipH="1">
            <a:off x="4344836" y="3609067"/>
            <a:ext cx="391842" cy="63655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nip Single Corner Rectangle 23"/>
          <p:cNvSpPr/>
          <p:nvPr/>
        </p:nvSpPr>
        <p:spPr>
          <a:xfrm>
            <a:off x="7974767" y="3731423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9024633" y="4892214"/>
            <a:ext cx="10329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08901" y="4892214"/>
            <a:ext cx="20658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15848" y="3208203"/>
            <a:ext cx="64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</a:t>
            </a:r>
            <a:r>
              <a:rPr lang="en-US" sz="2800" i="1" baseline="-25000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</a:t>
            </a:r>
            <a:endParaRPr lang="en-US" sz="28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30" name="Elbow Connector 29"/>
          <p:cNvCxnSpPr>
            <a:stCxn id="29" idx="2"/>
          </p:cNvCxnSpPr>
          <p:nvPr/>
        </p:nvCxnSpPr>
        <p:spPr>
          <a:xfrm rot="16200000" flipH="1">
            <a:off x="7460568" y="3609066"/>
            <a:ext cx="391842" cy="63655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286256" y="3762793"/>
            <a:ext cx="64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…</a:t>
            </a:r>
            <a:endParaRPr lang="en-US" sz="28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057567" y="4630604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hash</a:t>
            </a:r>
            <a:endParaRPr lang="en-US" sz="2800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030081" y="3208202"/>
            <a:ext cx="2679319" cy="2134265"/>
            <a:chOff x="9030081" y="3208202"/>
            <a:chExt cx="2679319" cy="2134265"/>
          </a:xfrm>
        </p:grpSpPr>
        <p:sp>
          <p:nvSpPr>
            <p:cNvPr id="28" name="TextBox 27"/>
            <p:cNvSpPr txBox="1"/>
            <p:nvPr/>
          </p:nvSpPr>
          <p:spPr>
            <a:xfrm>
              <a:off x="9030081" y="3208202"/>
              <a:ext cx="9589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</a:t>
              </a:r>
              <a:r>
                <a:rPr lang="en-US" sz="2800" i="1" baseline="-250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n</a:t>
              </a:r>
              <a:r>
                <a:rPr lang="en-US" sz="2800" baseline="-250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+1</a:t>
              </a:r>
              <a:endParaRPr lang="en-US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32" name="Elbow Connector 31"/>
            <p:cNvCxnSpPr>
              <a:stCxn id="28" idx="2"/>
            </p:cNvCxnSpPr>
            <p:nvPr/>
          </p:nvCxnSpPr>
          <p:spPr>
            <a:xfrm rot="16200000" flipH="1">
              <a:off x="9590066" y="3650895"/>
              <a:ext cx="409355" cy="570407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nip Single Corner Rectangle 32"/>
            <p:cNvSpPr/>
            <p:nvPr/>
          </p:nvSpPr>
          <p:spPr>
            <a:xfrm>
              <a:off x="10079947" y="3731424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11159066" y="4892214"/>
              <a:ext cx="55033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1273780" y="3090333"/>
            <a:ext cx="7783173" cy="242146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8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07656 -0.03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to length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Length extension attack</a:t>
            </a:r>
          </a:p>
          <a:p>
            <a:pPr marL="822960" lvl="1" indent="-320040"/>
            <a:r>
              <a:rPr lang="en-US" sz="2400" dirty="0"/>
              <a:t>Add a finalization </a:t>
            </a:r>
            <a:r>
              <a:rPr lang="en-US" sz="2400" dirty="0" smtClean="0"/>
              <a:t>step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614993" y="4891551"/>
            <a:ext cx="56112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176119" y="4629941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hash</a:t>
            </a:r>
            <a:endParaRPr lang="en-US" sz="2800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2776233" y="3731424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3988" y="4630604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IV</a:t>
            </a:r>
            <a:endParaRPr lang="en-US" sz="2800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43300" y="4891551"/>
            <a:ext cx="10329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10" idx="2"/>
          </p:cNvCxnSpPr>
          <p:nvPr/>
        </p:nvCxnSpPr>
        <p:spPr>
          <a:xfrm rot="16200000" flipH="1">
            <a:off x="2067298" y="3439732"/>
            <a:ext cx="391843" cy="97522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26099" y="4891551"/>
            <a:ext cx="103293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3243" y="3208204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</a:t>
            </a:r>
            <a:r>
              <a:rPr lang="en-US" sz="2800" baseline="-25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endParaRPr lang="en-US" sz="2800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nip Single Corner Rectangle 10"/>
          <p:cNvSpPr/>
          <p:nvPr/>
        </p:nvSpPr>
        <p:spPr>
          <a:xfrm>
            <a:off x="4859035" y="3731424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0116" y="3208204"/>
            <a:ext cx="64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</a:t>
            </a:r>
            <a:r>
              <a:rPr lang="en-US" sz="2800" baseline="-25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endParaRPr lang="en-US" sz="2800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3" name="Elbow Connector 12"/>
          <p:cNvCxnSpPr>
            <a:stCxn id="12" idx="2"/>
          </p:cNvCxnSpPr>
          <p:nvPr/>
        </p:nvCxnSpPr>
        <p:spPr>
          <a:xfrm rot="16200000" flipH="1">
            <a:off x="4344836" y="3609067"/>
            <a:ext cx="391842" cy="63655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nip Single Corner Rectangle 13"/>
          <p:cNvSpPr/>
          <p:nvPr/>
        </p:nvSpPr>
        <p:spPr>
          <a:xfrm>
            <a:off x="7974767" y="3731423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908901" y="4891551"/>
            <a:ext cx="20658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15848" y="3208203"/>
            <a:ext cx="64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</a:t>
            </a:r>
            <a:r>
              <a:rPr lang="en-US" sz="2800" i="1" baseline="-25000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</a:t>
            </a:r>
            <a:endParaRPr lang="en-US" sz="28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8" name="Elbow Connector 17"/>
          <p:cNvCxnSpPr>
            <a:stCxn id="17" idx="2"/>
          </p:cNvCxnSpPr>
          <p:nvPr/>
        </p:nvCxnSpPr>
        <p:spPr>
          <a:xfrm rot="16200000" flipH="1">
            <a:off x="7460568" y="3609066"/>
            <a:ext cx="391842" cy="63655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86256" y="3762793"/>
            <a:ext cx="64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…</a:t>
            </a:r>
            <a:endParaRPr lang="en-US" sz="28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73593" y="4607918"/>
            <a:ext cx="1041400" cy="5672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final</a:t>
            </a:r>
            <a:endParaRPr lang="en-US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024633" y="4891221"/>
            <a:ext cx="548960" cy="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22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Countermeasures to length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Length extension attack</a:t>
            </a:r>
          </a:p>
          <a:p>
            <a:pPr marL="822960" lvl="1" indent="-320040"/>
            <a:r>
              <a:rPr lang="en-US" sz="2400" dirty="0"/>
              <a:t>Add a finalization step</a:t>
            </a:r>
          </a:p>
          <a:p>
            <a:pPr marL="822960" lvl="1" indent="-320040"/>
            <a:r>
              <a:rPr lang="en-US" sz="2400" dirty="0"/>
              <a:t>Wide pipe strategy: </a:t>
            </a:r>
            <a:r>
              <a:rPr lang="en-US" sz="2400" dirty="0" smtClean="0"/>
              <a:t>C’s </a:t>
            </a:r>
            <a:r>
              <a:rPr lang="en-US" sz="2400" dirty="0"/>
              <a:t>output &gt; </a:t>
            </a:r>
            <a:r>
              <a:rPr lang="en-US" sz="2400" dirty="0" smtClean="0"/>
              <a:t>hash’s </a:t>
            </a:r>
            <a:r>
              <a:rPr lang="en-US" sz="2400" dirty="0"/>
              <a:t>output, simply truncate at the </a:t>
            </a:r>
            <a:r>
              <a:rPr lang="en-US" sz="2400" dirty="0" smtClean="0"/>
              <a:t>end</a:t>
            </a:r>
            <a:endParaRPr lang="en-US" sz="2400" dirty="0"/>
          </a:p>
        </p:txBody>
      </p:sp>
      <p:sp>
        <p:nvSpPr>
          <p:cNvPr id="4" name="Snip Single Corner Rectangle 3"/>
          <p:cNvSpPr/>
          <p:nvPr/>
        </p:nvSpPr>
        <p:spPr>
          <a:xfrm>
            <a:off x="2776233" y="3731424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3988" y="4522862"/>
            <a:ext cx="529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IV</a:t>
            </a:r>
            <a:endParaRPr lang="en-US" sz="2800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743300" y="4891551"/>
            <a:ext cx="1032933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10" idx="2"/>
          </p:cNvCxnSpPr>
          <p:nvPr/>
        </p:nvCxnSpPr>
        <p:spPr>
          <a:xfrm rot="16200000" flipH="1">
            <a:off x="2067298" y="3439732"/>
            <a:ext cx="391843" cy="97522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826099" y="4891551"/>
            <a:ext cx="1032933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53243" y="3208204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</a:t>
            </a:r>
            <a:r>
              <a:rPr lang="en-US" sz="2800" baseline="-25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  <a:endParaRPr lang="en-US" sz="2800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1" name="Snip Single Corner Rectangle 10"/>
          <p:cNvSpPr/>
          <p:nvPr/>
        </p:nvSpPr>
        <p:spPr>
          <a:xfrm>
            <a:off x="4859035" y="3731424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00116" y="3208204"/>
            <a:ext cx="64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</a:t>
            </a:r>
            <a:r>
              <a:rPr lang="en-US" sz="2800" baseline="-25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  <a:endParaRPr lang="en-US" sz="2800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3" name="Elbow Connector 12"/>
          <p:cNvCxnSpPr>
            <a:stCxn id="12" idx="2"/>
          </p:cNvCxnSpPr>
          <p:nvPr/>
        </p:nvCxnSpPr>
        <p:spPr>
          <a:xfrm rot="16200000" flipH="1">
            <a:off x="4344836" y="3609067"/>
            <a:ext cx="391842" cy="63655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nip Single Corner Rectangle 13"/>
          <p:cNvSpPr/>
          <p:nvPr/>
        </p:nvSpPr>
        <p:spPr>
          <a:xfrm>
            <a:off x="7974767" y="3731423"/>
            <a:ext cx="1049866" cy="1611043"/>
          </a:xfrm>
          <a:prstGeom prst="snip1Rect">
            <a:avLst>
              <a:gd name="adj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endParaRPr lang="en-US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908901" y="4891551"/>
            <a:ext cx="2065866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15848" y="3208203"/>
            <a:ext cx="64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</a:t>
            </a:r>
            <a:r>
              <a:rPr lang="en-US" sz="2800" i="1" baseline="-25000" dirty="0" err="1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</a:t>
            </a:r>
            <a:endParaRPr lang="en-US" sz="28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18" name="Elbow Connector 17"/>
          <p:cNvCxnSpPr>
            <a:stCxn id="17" idx="2"/>
          </p:cNvCxnSpPr>
          <p:nvPr/>
        </p:nvCxnSpPr>
        <p:spPr>
          <a:xfrm rot="16200000" flipH="1">
            <a:off x="7460568" y="3609066"/>
            <a:ext cx="391842" cy="636555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86256" y="3762793"/>
            <a:ext cx="64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…</a:t>
            </a:r>
            <a:endParaRPr lang="en-US" sz="2800" i="1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22" name="Straight Arrow Connector 21"/>
          <p:cNvCxnSpPr>
            <a:endCxn id="25" idx="1"/>
          </p:cNvCxnSpPr>
          <p:nvPr/>
        </p:nvCxnSpPr>
        <p:spPr>
          <a:xfrm>
            <a:off x="10026123" y="4892214"/>
            <a:ext cx="4971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523235" y="4630604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hash</a:t>
            </a:r>
            <a:endParaRPr lang="en-US" sz="2800" baseline="-250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743300" y="4681406"/>
            <a:ext cx="1032933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826102" y="4681406"/>
            <a:ext cx="1032933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898051" y="4681406"/>
            <a:ext cx="2076716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024633" y="4892214"/>
            <a:ext cx="618900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024633" y="4682069"/>
            <a:ext cx="618900" cy="0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Flowchart: Manual Operation 33"/>
          <p:cNvSpPr/>
          <p:nvPr/>
        </p:nvSpPr>
        <p:spPr>
          <a:xfrm rot="16200000">
            <a:off x="9476385" y="4585921"/>
            <a:ext cx="702374" cy="397102"/>
          </a:xfrm>
          <a:prstGeom prst="flowChartManualOper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</a:t>
            </a:r>
            <a:r>
              <a:rPr lang="en-US" dirty="0" err="1"/>
              <a:t>Merkle-Damgard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Length extension attack</a:t>
            </a:r>
          </a:p>
          <a:p>
            <a:pPr marL="822960" lvl="1" indent="-320040"/>
            <a:r>
              <a:rPr lang="en-US" sz="2400" dirty="0"/>
              <a:t>Add a finalization step</a:t>
            </a:r>
          </a:p>
          <a:p>
            <a:pPr marL="822960" lvl="1" indent="-320040"/>
            <a:r>
              <a:rPr lang="en-US" sz="2400" dirty="0"/>
              <a:t>Wide pipe strategy: </a:t>
            </a:r>
            <a:r>
              <a:rPr lang="en-US" sz="2400" dirty="0" smtClean="0"/>
              <a:t>C’s </a:t>
            </a:r>
            <a:r>
              <a:rPr lang="en-US" sz="2400" dirty="0"/>
              <a:t>output &gt; </a:t>
            </a:r>
            <a:r>
              <a:rPr lang="en-US" sz="2400" dirty="0" smtClean="0"/>
              <a:t>hash’s </a:t>
            </a:r>
            <a:r>
              <a:rPr lang="en-US" sz="2400" dirty="0"/>
              <a:t>output, simply truncate at the end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Padding: Mihir </a:t>
            </a:r>
            <a:r>
              <a:rPr lang="en-US" sz="2800" dirty="0" err="1"/>
              <a:t>Bellare’s</a:t>
            </a:r>
            <a:r>
              <a:rPr lang="en-US" sz="2800" dirty="0"/>
              <a:t> 3 constraints for padding a</a:t>
            </a:r>
            <a:br>
              <a:rPr lang="en-US" sz="2800" dirty="0"/>
            </a:br>
            <a:r>
              <a:rPr lang="en-US" sz="2800" dirty="0"/>
              <a:t>variable-length input without creating collisions in the padding</a:t>
            </a:r>
          </a:p>
          <a:p>
            <a:pPr marL="822960" lvl="1" indent="-320040"/>
            <a:r>
              <a:rPr lang="en-US" sz="2400" dirty="0" smtClean="0"/>
              <a:t>Message 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dirty="0" smtClean="0"/>
              <a:t> </a:t>
            </a:r>
            <a:r>
              <a:rPr lang="en-US" sz="2400" dirty="0"/>
              <a:t>is always a prefix of </a:t>
            </a:r>
            <a:r>
              <a:rPr lang="en-US" sz="2400" dirty="0" smtClean="0"/>
              <a:t>pad(</a:t>
            </a:r>
            <a:r>
              <a:rPr lang="en-US" sz="2400" i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dirty="0" smtClean="0"/>
              <a:t>)</a:t>
            </a:r>
            <a:endParaRPr lang="en-US" sz="2400" dirty="0"/>
          </a:p>
          <a:p>
            <a:pPr marL="822960" lvl="1" indent="-320040"/>
            <a:r>
              <a:rPr lang="en-US" sz="2400" dirty="0"/>
              <a:t>If </a:t>
            </a:r>
            <a:r>
              <a:rPr lang="en-US" sz="2400" dirty="0" smtClean="0"/>
              <a:t>|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r>
              <a:rPr lang="en-US" sz="2400" dirty="0" smtClean="0"/>
              <a:t>| </a:t>
            </a:r>
            <a:r>
              <a:rPr lang="en-US" sz="2400" dirty="0"/>
              <a:t>= </a:t>
            </a:r>
            <a:r>
              <a:rPr lang="en-US" sz="2400" dirty="0" smtClean="0"/>
              <a:t>|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  <a:r>
              <a:rPr lang="en-US" sz="2400" dirty="0" smtClean="0"/>
              <a:t>|, </a:t>
            </a:r>
            <a:r>
              <a:rPr lang="en-US" sz="2400" dirty="0"/>
              <a:t>then |</a:t>
            </a:r>
            <a:r>
              <a:rPr lang="en-US" sz="2400" dirty="0" smtClean="0"/>
              <a:t>pad(</a:t>
            </a:r>
            <a:r>
              <a:rPr lang="en-US" sz="2400" i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r>
              <a:rPr lang="en-US" sz="2400" dirty="0" smtClean="0"/>
              <a:t>)| </a:t>
            </a:r>
            <a:r>
              <a:rPr lang="en-US" sz="2400" dirty="0"/>
              <a:t>= |</a:t>
            </a:r>
            <a:r>
              <a:rPr lang="en-US" sz="2400" dirty="0" smtClean="0"/>
              <a:t>pad(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  <a:r>
              <a:rPr lang="en-US" sz="2400" dirty="0" smtClean="0"/>
              <a:t>)|</a:t>
            </a:r>
            <a:endParaRPr lang="en-US" sz="2400" dirty="0"/>
          </a:p>
          <a:p>
            <a:pPr marL="822960" lvl="1" indent="-320040"/>
            <a:r>
              <a:rPr lang="en-US" sz="2400" dirty="0"/>
              <a:t>If </a:t>
            </a:r>
            <a:r>
              <a:rPr lang="en-US" sz="2400" dirty="0" smtClean="0"/>
              <a:t>|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r>
              <a:rPr lang="en-US" sz="2400" dirty="0" smtClean="0"/>
              <a:t>| </a:t>
            </a:r>
            <a:r>
              <a:rPr lang="en-US" sz="2400" dirty="0"/>
              <a:t>≠ </a:t>
            </a:r>
            <a:r>
              <a:rPr lang="en-US" sz="2400" dirty="0" smtClean="0"/>
              <a:t>|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  <a:r>
              <a:rPr lang="en-US" sz="2400" dirty="0" smtClean="0"/>
              <a:t>|, </a:t>
            </a:r>
            <a:r>
              <a:rPr lang="en-US" sz="2400" dirty="0"/>
              <a:t>then last block of </a:t>
            </a:r>
            <a:r>
              <a:rPr lang="en-US" sz="2400" dirty="0" smtClean="0"/>
              <a:t>pad(</a:t>
            </a:r>
            <a:r>
              <a:rPr lang="en-US" sz="2400" i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r>
              <a:rPr lang="en-US" sz="2400" dirty="0" smtClean="0"/>
              <a:t>) </a:t>
            </a:r>
            <a:r>
              <a:rPr lang="en-US" sz="2400" dirty="0"/>
              <a:t>≠ last block of </a:t>
            </a:r>
            <a:r>
              <a:rPr lang="en-US" sz="2400" dirty="0" smtClean="0"/>
              <a:t>pad(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  <a:r>
              <a:rPr lang="en-US" sz="2400" dirty="0" smtClean="0"/>
              <a:t>)</a:t>
            </a:r>
            <a:endParaRPr lang="en-US" sz="2400" dirty="0"/>
          </a:p>
          <a:p>
            <a:pPr marL="822960" lvl="1" indent="-320040"/>
            <a:r>
              <a:rPr lang="en-US" sz="2400" dirty="0"/>
              <a:t>One convention: write string length as the sole contents of final </a:t>
            </a:r>
            <a:r>
              <a:rPr lang="en-US" sz="2400" dirty="0" smtClean="0"/>
              <a:t>block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627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Bellare’s</a:t>
            </a:r>
            <a:r>
              <a:rPr lang="en-US" dirty="0" smtClean="0"/>
              <a:t> padding suffices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Thm</a:t>
            </a:r>
            <a:r>
              <a:rPr lang="en-US" b="1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.</a:t>
            </a:r>
            <a:r>
              <a:rPr lang="en-US" dirty="0"/>
              <a:t> If </a:t>
            </a:r>
            <a:r>
              <a:rPr lang="en-US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 smtClean="0"/>
              <a:t>: </a:t>
            </a:r>
            <a:r>
              <a:rPr lang="en-US" dirty="0"/>
              <a:t>{</a:t>
            </a:r>
            <a:r>
              <a:rPr lang="en-US" dirty="0" smtClean="0"/>
              <a:t>0,1}</a:t>
            </a:r>
            <a:r>
              <a:rPr lang="en-US" baseline="30000" dirty="0" smtClean="0"/>
              <a:t>2</a:t>
            </a:r>
            <a:r>
              <a:rPr lang="el-GR" baseline="30000" dirty="0" smtClean="0"/>
              <a:t>η</a:t>
            </a:r>
            <a:r>
              <a:rPr lang="en-US" dirty="0" smtClean="0"/>
              <a:t> </a:t>
            </a:r>
            <a:r>
              <a:rPr lang="" dirty="0"/>
              <a:t>→</a:t>
            </a:r>
            <a:r>
              <a:rPr lang="en-US" dirty="0"/>
              <a:t> {0,1</a:t>
            </a:r>
            <a:r>
              <a:rPr lang="en-US" dirty="0" smtClean="0"/>
              <a:t>}</a:t>
            </a:r>
            <a:r>
              <a:rPr lang="el-GR" baseline="30000" dirty="0"/>
              <a:t> η</a:t>
            </a:r>
            <a:r>
              <a:rPr lang="en-US" dirty="0" smtClean="0"/>
              <a:t> </a:t>
            </a:r>
            <a:r>
              <a:rPr lang="en-US" dirty="0"/>
              <a:t>is collision-resistant, then 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/>
              <a:t>: {0,1}* → {0,1}</a:t>
            </a:r>
            <a:r>
              <a:rPr lang="el-GR" baseline="30000" dirty="0"/>
              <a:t> η</a:t>
            </a:r>
            <a:r>
              <a:rPr lang="en-US" dirty="0" smtClean="0"/>
              <a:t> </a:t>
            </a:r>
            <a:r>
              <a:rPr lang="en-US" dirty="0"/>
              <a:t>resulting from any fixed </a:t>
            </a:r>
            <a:r>
              <a:rPr lang="en-US" dirty="0" smtClean="0"/>
              <a:t>number </a:t>
            </a:r>
            <a:r>
              <a:rPr lang="en-US" dirty="0"/>
              <a:t>of iterations of </a:t>
            </a:r>
            <a:r>
              <a:rPr lang="en-US" dirty="0" err="1"/>
              <a:t>Merkle-Damgard</a:t>
            </a:r>
            <a:r>
              <a:rPr lang="en-US" dirty="0"/>
              <a:t> is too.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Proof sketch.</a:t>
            </a:r>
            <a:r>
              <a:rPr lang="en-US" b="1" dirty="0"/>
              <a:t> </a:t>
            </a:r>
            <a:r>
              <a:rPr lang="en-US" dirty="0" smtClean="0"/>
              <a:t>Show </a:t>
            </a:r>
            <a:r>
              <a:rPr lang="en-US" dirty="0"/>
              <a:t>that </a:t>
            </a:r>
            <a:r>
              <a:rPr lang="en-US" dirty="0" smtClean="0"/>
              <a:t>collision </a:t>
            </a:r>
            <a:r>
              <a:rPr lang="en-US" dirty="0"/>
              <a:t>in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/>
              <a:t> </a:t>
            </a:r>
            <a:r>
              <a:rPr lang="en-US" dirty="0" smtClean="0"/>
              <a:t>⇒ collision </a:t>
            </a:r>
            <a:r>
              <a:rPr lang="en-US" dirty="0"/>
              <a:t>in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 smtClean="0"/>
              <a:t>. </a:t>
            </a:r>
            <a:r>
              <a:rPr lang="en-US" dirty="0"/>
              <a:t>Let </a:t>
            </a:r>
            <a:r>
              <a:rPr lang="en-US" dirty="0" smtClean="0"/>
              <a:t>|</a:t>
            </a:r>
            <a:r>
              <a:rPr lang="en-US" i="1" dirty="0" smtClean="0"/>
              <a:t>M</a:t>
            </a:r>
            <a:r>
              <a:rPr lang="en-US" dirty="0" smtClean="0"/>
              <a:t>| = </a:t>
            </a:r>
            <a:r>
              <a:rPr lang="en-US" i="1" dirty="0" smtClean="0"/>
              <a:t>L</a:t>
            </a:r>
            <a:r>
              <a:rPr lang="en-US" dirty="0" smtClean="0"/>
              <a:t> and |</a:t>
            </a:r>
            <a:r>
              <a:rPr lang="en-US" i="1" dirty="0" smtClean="0"/>
              <a:t>M</a:t>
            </a:r>
            <a:r>
              <a:rPr lang="en-US" dirty="0" smtClean="0"/>
              <a:t>’| = </a:t>
            </a:r>
            <a:r>
              <a:rPr lang="en-US" i="1" dirty="0" smtClean="0"/>
              <a:t>L</a:t>
            </a:r>
            <a:r>
              <a:rPr lang="en-US" dirty="0" smtClean="0"/>
              <a:t>’</a:t>
            </a:r>
            <a:endParaRPr lang="en-US" dirty="0"/>
          </a:p>
          <a:p>
            <a:pPr fontAlgn="ctr"/>
            <a:r>
              <a:rPr lang="en-US" i="1" dirty="0"/>
              <a:t>If L </a:t>
            </a:r>
            <a:r>
              <a:rPr lang="en-US" dirty="0"/>
              <a:t>≠</a:t>
            </a:r>
            <a:r>
              <a:rPr lang="en-US" i="1" dirty="0" smtClean="0"/>
              <a:t> </a:t>
            </a:r>
            <a:r>
              <a:rPr lang="en-US" i="1" dirty="0"/>
              <a:t>L'</a:t>
            </a:r>
            <a:r>
              <a:rPr lang="en-US" dirty="0"/>
              <a:t>: </a:t>
            </a:r>
            <a:r>
              <a:rPr lang="en-US" dirty="0" smtClean="0"/>
              <a:t>Collision </a:t>
            </a:r>
            <a:r>
              <a:rPr lang="en-US" dirty="0"/>
              <a:t>in the </a:t>
            </a:r>
            <a:r>
              <a:rPr lang="en-US" dirty="0" smtClean="0"/>
              <a:t>final </a:t>
            </a:r>
            <a:r>
              <a:rPr lang="en-US" dirty="0"/>
              <a:t>steps: 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 smtClean="0"/>
              <a:t>(something </a:t>
            </a:r>
            <a:r>
              <a:rPr lang="en-US" dirty="0"/>
              <a:t>|| </a:t>
            </a:r>
            <a:r>
              <a:rPr lang="en-US" i="1" dirty="0"/>
              <a:t>L</a:t>
            </a:r>
            <a:r>
              <a:rPr lang="en-US" dirty="0"/>
              <a:t>) and </a:t>
            </a:r>
            <a:r>
              <a:rPr lang="en-US" i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 smtClean="0"/>
              <a:t>(something </a:t>
            </a:r>
            <a:r>
              <a:rPr lang="en-US" dirty="0"/>
              <a:t>|| </a:t>
            </a:r>
            <a:r>
              <a:rPr lang="en-US" i="1" dirty="0"/>
              <a:t>L</a:t>
            </a:r>
            <a:r>
              <a:rPr lang="en-US" dirty="0" smtClean="0"/>
              <a:t>')</a:t>
            </a:r>
            <a:endParaRPr lang="en-US" dirty="0"/>
          </a:p>
          <a:p>
            <a:pPr fontAlgn="ctr"/>
            <a:r>
              <a:rPr lang="en-US" i="1" dirty="0"/>
              <a:t>If L = L'</a:t>
            </a:r>
            <a:r>
              <a:rPr lang="en-US" dirty="0"/>
              <a:t>: </a:t>
            </a:r>
            <a:r>
              <a:rPr lang="en-US" dirty="0" smtClean="0"/>
              <a:t>State after </a:t>
            </a:r>
            <a:r>
              <a:rPr lang="en-US" dirty="0"/>
              <a:t>each </a:t>
            </a:r>
            <a:r>
              <a:rPr lang="en-US" i="1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 </a:t>
            </a:r>
            <a:r>
              <a:rPr lang="en-US" dirty="0" smtClean="0"/>
              <a:t>start </a:t>
            </a:r>
            <a:r>
              <a:rPr lang="en-US" dirty="0"/>
              <a:t>out different, become </a:t>
            </a:r>
            <a:r>
              <a:rPr lang="en-US" dirty="0" smtClean="0"/>
              <a:t>identical somewhere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254730" y="3892291"/>
            <a:ext cx="11682541" cy="1848109"/>
            <a:chOff x="254730" y="3892291"/>
            <a:chExt cx="11682541" cy="1848109"/>
          </a:xfrm>
        </p:grpSpPr>
        <p:grpSp>
          <p:nvGrpSpPr>
            <p:cNvPr id="47" name="Group 46"/>
            <p:cNvGrpSpPr/>
            <p:nvPr/>
          </p:nvGrpSpPr>
          <p:grpSpPr>
            <a:xfrm>
              <a:off x="254730" y="3892291"/>
              <a:ext cx="5653597" cy="1768539"/>
              <a:chOff x="547972" y="3892291"/>
              <a:chExt cx="5653597" cy="1768539"/>
            </a:xfrm>
          </p:grpSpPr>
          <p:sp>
            <p:nvSpPr>
              <p:cNvPr id="9" name="Snip Single Corner Rectangle 8"/>
              <p:cNvSpPr/>
              <p:nvPr/>
            </p:nvSpPr>
            <p:spPr>
              <a:xfrm>
                <a:off x="1451438" y="4325853"/>
                <a:ext cx="640080" cy="1334977"/>
              </a:xfrm>
              <a:prstGeom prst="snip1Rect">
                <a:avLst>
                  <a:gd name="adj" fmla="val 5000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C</a:t>
                </a:r>
                <a:endParaRPr lang="en-US" sz="24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7972" y="5097573"/>
                <a:ext cx="4315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IV</a:t>
                </a:r>
                <a:endParaRPr lang="en-US" sz="2000" baseline="-250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983374" y="5287732"/>
                <a:ext cx="46806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11"/>
              <p:cNvCxnSpPr>
                <a:stCxn id="15" idx="2"/>
              </p:cNvCxnSpPr>
              <p:nvPr/>
            </p:nvCxnSpPr>
            <p:spPr>
              <a:xfrm rot="16200000" flipH="1">
                <a:off x="1098903" y="4257540"/>
                <a:ext cx="349933" cy="419653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2091518" y="5287732"/>
                <a:ext cx="73485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807402" y="3892291"/>
                <a:ext cx="51328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M</a:t>
                </a:r>
                <a:r>
                  <a:rPr lang="en-US" sz="2000" baseline="-25000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1</a:t>
                </a:r>
                <a:endParaRPr lang="en-US" sz="2000" baseline="-250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sp>
            <p:nvSpPr>
              <p:cNvPr id="16" name="Snip Single Corner Rectangle 15"/>
              <p:cNvSpPr/>
              <p:nvPr/>
            </p:nvSpPr>
            <p:spPr>
              <a:xfrm>
                <a:off x="2826369" y="4325853"/>
                <a:ext cx="640080" cy="1334977"/>
              </a:xfrm>
              <a:prstGeom prst="snip1Rect">
                <a:avLst>
                  <a:gd name="adj" fmla="val 5000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C</a:t>
                </a:r>
                <a:endParaRPr lang="en-US" sz="24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158770" y="3892291"/>
                <a:ext cx="534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M</a:t>
                </a:r>
                <a:r>
                  <a:rPr lang="en-US" sz="2000" baseline="-25000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2</a:t>
                </a:r>
                <a:endParaRPr lang="en-US" sz="2000" baseline="-250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cxnSp>
            <p:nvCxnSpPr>
              <p:cNvPr id="18" name="Elbow Connector 17"/>
              <p:cNvCxnSpPr>
                <a:stCxn id="17" idx="2"/>
              </p:cNvCxnSpPr>
              <p:nvPr/>
            </p:nvCxnSpPr>
            <p:spPr>
              <a:xfrm rot="16200000" flipH="1">
                <a:off x="2448497" y="4269798"/>
                <a:ext cx="358146" cy="403351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Snip Single Corner Rectangle 18"/>
              <p:cNvSpPr/>
              <p:nvPr/>
            </p:nvSpPr>
            <p:spPr>
              <a:xfrm>
                <a:off x="4293572" y="4325853"/>
                <a:ext cx="640080" cy="1334977"/>
              </a:xfrm>
              <a:prstGeom prst="snip1Rect">
                <a:avLst>
                  <a:gd name="adj" fmla="val 5000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C</a:t>
                </a:r>
                <a:endParaRPr lang="en-US" sz="24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cxnSp>
            <p:nvCxnSpPr>
              <p:cNvPr id="20" name="Straight Arrow Connector 19"/>
              <p:cNvCxnSpPr>
                <a:endCxn id="24" idx="1"/>
              </p:cNvCxnSpPr>
              <p:nvPr/>
            </p:nvCxnSpPr>
            <p:spPr>
              <a:xfrm>
                <a:off x="4933652" y="5271007"/>
                <a:ext cx="52700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479792" y="5287733"/>
                <a:ext cx="8137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769908" y="3892291"/>
                <a:ext cx="267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L</a:t>
                </a:r>
                <a:endParaRPr lang="en-US" sz="2000" i="1" baseline="-250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cxnSp>
            <p:nvCxnSpPr>
              <p:cNvPr id="23" name="Elbow Connector 22"/>
              <p:cNvCxnSpPr>
                <a:stCxn id="22" idx="2"/>
              </p:cNvCxnSpPr>
              <p:nvPr/>
            </p:nvCxnSpPr>
            <p:spPr>
              <a:xfrm rot="16200000" flipH="1">
                <a:off x="3924191" y="4271679"/>
                <a:ext cx="335317" cy="376759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5460661" y="5070952"/>
                <a:ext cx="7409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H</a:t>
                </a:r>
                <a:r>
                  <a:rPr lang="en-US" sz="2000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(</a:t>
                </a:r>
                <a:r>
                  <a:rPr lang="en-US" sz="2000" i="1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M</a:t>
                </a:r>
                <a:r>
                  <a:rPr lang="en-US" sz="2000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)</a:t>
                </a:r>
                <a:endParaRPr lang="en-US" sz="2000" baseline="-250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59675" y="4250439"/>
                <a:ext cx="534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…</a:t>
                </a:r>
                <a:endParaRPr lang="en-US" sz="2000" i="1" baseline="-250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6283674" y="3910463"/>
              <a:ext cx="5653597" cy="1768539"/>
              <a:chOff x="547972" y="3892291"/>
              <a:chExt cx="5653597" cy="1768539"/>
            </a:xfrm>
          </p:grpSpPr>
          <p:sp>
            <p:nvSpPr>
              <p:cNvPr id="49" name="Snip Single Corner Rectangle 48"/>
              <p:cNvSpPr/>
              <p:nvPr/>
            </p:nvSpPr>
            <p:spPr>
              <a:xfrm>
                <a:off x="1451438" y="4325853"/>
                <a:ext cx="640080" cy="1334977"/>
              </a:xfrm>
              <a:prstGeom prst="snip1Rect">
                <a:avLst>
                  <a:gd name="adj" fmla="val 5000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C</a:t>
                </a:r>
                <a:endParaRPr lang="en-US" sz="24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547972" y="5097573"/>
                <a:ext cx="4315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IV</a:t>
                </a:r>
                <a:endParaRPr lang="en-US" sz="2000" baseline="-250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cxnSp>
            <p:nvCxnSpPr>
              <p:cNvPr id="51" name="Straight Arrow Connector 50"/>
              <p:cNvCxnSpPr/>
              <p:nvPr/>
            </p:nvCxnSpPr>
            <p:spPr>
              <a:xfrm>
                <a:off x="983374" y="5287732"/>
                <a:ext cx="46806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lbow Connector 51"/>
              <p:cNvCxnSpPr>
                <a:stCxn id="54" idx="2"/>
              </p:cNvCxnSpPr>
              <p:nvPr/>
            </p:nvCxnSpPr>
            <p:spPr>
              <a:xfrm rot="16200000" flipH="1">
                <a:off x="1113330" y="4271967"/>
                <a:ext cx="349932" cy="390799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2091518" y="5287732"/>
                <a:ext cx="73485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807402" y="3892291"/>
                <a:ext cx="5709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M</a:t>
                </a:r>
                <a:r>
                  <a:rPr lang="en-US" sz="2000" baseline="-25000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1</a:t>
                </a:r>
                <a:r>
                  <a:rPr lang="en-US" sz="2000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’</a:t>
                </a:r>
                <a:endParaRPr lang="en-US" sz="20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sp>
            <p:nvSpPr>
              <p:cNvPr id="55" name="Snip Single Corner Rectangle 54"/>
              <p:cNvSpPr/>
              <p:nvPr/>
            </p:nvSpPr>
            <p:spPr>
              <a:xfrm>
                <a:off x="2826369" y="4325853"/>
                <a:ext cx="640080" cy="1334977"/>
              </a:xfrm>
              <a:prstGeom prst="snip1Rect">
                <a:avLst>
                  <a:gd name="adj" fmla="val 5000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C</a:t>
                </a:r>
                <a:endParaRPr lang="en-US" sz="24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2158770" y="3892291"/>
                <a:ext cx="53424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r>
                  <a:rPr lang="en-US" sz="2000" i="1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M</a:t>
                </a:r>
                <a:r>
                  <a:rPr lang="en-US" sz="2000" baseline="-25000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2</a:t>
                </a:r>
                <a:r>
                  <a:rPr lang="en-US" sz="2000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’</a:t>
                </a:r>
                <a:endParaRPr lang="en-US" sz="2000" baseline="-250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cxnSp>
            <p:nvCxnSpPr>
              <p:cNvPr id="57" name="Elbow Connector 56"/>
              <p:cNvCxnSpPr>
                <a:stCxn id="56" idx="2"/>
              </p:cNvCxnSpPr>
              <p:nvPr/>
            </p:nvCxnSpPr>
            <p:spPr>
              <a:xfrm rot="16200000" flipH="1">
                <a:off x="2448497" y="4269799"/>
                <a:ext cx="358146" cy="40335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Snip Single Corner Rectangle 57"/>
              <p:cNvSpPr/>
              <p:nvPr/>
            </p:nvSpPr>
            <p:spPr>
              <a:xfrm>
                <a:off x="4293572" y="4325853"/>
                <a:ext cx="640080" cy="1334977"/>
              </a:xfrm>
              <a:prstGeom prst="snip1Rect">
                <a:avLst>
                  <a:gd name="adj" fmla="val 50000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C</a:t>
                </a:r>
                <a:endParaRPr lang="en-US" sz="24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cxnSp>
            <p:nvCxnSpPr>
              <p:cNvPr id="59" name="Straight Arrow Connector 58"/>
              <p:cNvCxnSpPr>
                <a:endCxn id="63" idx="1"/>
              </p:cNvCxnSpPr>
              <p:nvPr/>
            </p:nvCxnSpPr>
            <p:spPr>
              <a:xfrm>
                <a:off x="4933652" y="5271007"/>
                <a:ext cx="527009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3479792" y="5287733"/>
                <a:ext cx="81378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3769908" y="3892291"/>
                <a:ext cx="267124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2000" i="1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L</a:t>
                </a:r>
                <a:r>
                  <a:rPr lang="en-US" sz="2000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’</a:t>
                </a:r>
                <a:endParaRPr lang="en-US" sz="2000" i="1" baseline="-250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cxnSp>
            <p:nvCxnSpPr>
              <p:cNvPr id="62" name="Elbow Connector 61"/>
              <p:cNvCxnSpPr>
                <a:stCxn id="61" idx="2"/>
              </p:cNvCxnSpPr>
              <p:nvPr/>
            </p:nvCxnSpPr>
            <p:spPr>
              <a:xfrm rot="16200000" flipH="1">
                <a:off x="3924191" y="4271680"/>
                <a:ext cx="335316" cy="376758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5460661" y="5070952"/>
                <a:ext cx="7409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H</a:t>
                </a:r>
                <a:r>
                  <a:rPr lang="en-US" sz="2000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(</a:t>
                </a:r>
                <a:r>
                  <a:rPr lang="en-US" sz="2000" i="1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M</a:t>
                </a:r>
                <a:r>
                  <a:rPr lang="en-US" sz="2000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)</a:t>
                </a:r>
                <a:endParaRPr lang="en-US" sz="2000" baseline="-250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459675" y="4250439"/>
                <a:ext cx="5342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>
                    <a:latin typeface="Lato Black" panose="020F0502020204030203" pitchFamily="34" charset="0"/>
                    <a:ea typeface="Lato Black" panose="020F0502020204030203" pitchFamily="34" charset="0"/>
                    <a:cs typeface="Lato Black" panose="020F0502020204030203" pitchFamily="34" charset="0"/>
                  </a:rPr>
                  <a:t>…</a:t>
                </a:r>
                <a:endParaRPr lang="en-US" sz="2000" i="1" baseline="-250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endParaRPr>
              </a:p>
            </p:txBody>
          </p:sp>
        </p:grpSp>
        <p:cxnSp>
          <p:nvCxnSpPr>
            <p:cNvPr id="67" name="Straight Connector 66"/>
            <p:cNvCxnSpPr/>
            <p:nvPr/>
          </p:nvCxnSpPr>
          <p:spPr>
            <a:xfrm>
              <a:off x="6096000" y="3892291"/>
              <a:ext cx="0" cy="1848109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057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about </a:t>
            </a:r>
            <a:r>
              <a:rPr lang="en-US" dirty="0" err="1" smtClean="0"/>
              <a:t>Merkle-Damgard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Length extension attack</a:t>
            </a:r>
          </a:p>
          <a:p>
            <a:pPr marL="822960" lvl="1" indent="-320040"/>
            <a:r>
              <a:rPr lang="en-US" sz="2400" dirty="0"/>
              <a:t>Add a finalization step</a:t>
            </a:r>
          </a:p>
          <a:p>
            <a:pPr marL="822960" lvl="1" indent="-320040"/>
            <a:r>
              <a:rPr lang="en-US" sz="2400" dirty="0"/>
              <a:t>Wide pipe strategy: </a:t>
            </a:r>
            <a:r>
              <a:rPr lang="en-US" sz="2400" dirty="0" smtClean="0"/>
              <a:t>C’s </a:t>
            </a:r>
            <a:r>
              <a:rPr lang="en-US" sz="2400" dirty="0"/>
              <a:t>output &gt; </a:t>
            </a:r>
            <a:r>
              <a:rPr lang="en-US" sz="2400" dirty="0" smtClean="0"/>
              <a:t>hash’s </a:t>
            </a:r>
            <a:r>
              <a:rPr lang="en-US" sz="2400" dirty="0"/>
              <a:t>output, simply truncate at the end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Padding: Mihir </a:t>
            </a:r>
            <a:r>
              <a:rPr lang="en-US" sz="2800" dirty="0" err="1"/>
              <a:t>Bellare’s</a:t>
            </a:r>
            <a:r>
              <a:rPr lang="en-US" sz="2800" dirty="0"/>
              <a:t> 3 constraints for padding a</a:t>
            </a:r>
            <a:br>
              <a:rPr lang="en-US" sz="2800" dirty="0"/>
            </a:br>
            <a:r>
              <a:rPr lang="en-US" sz="2800" dirty="0"/>
              <a:t>variable-length input without creating collisions in the padding</a:t>
            </a:r>
          </a:p>
          <a:p>
            <a:pPr marL="822960" lvl="1" indent="-320040"/>
            <a:r>
              <a:rPr lang="en-US" sz="2400" dirty="0" smtClean="0"/>
              <a:t>Message 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dirty="0" smtClean="0"/>
              <a:t> </a:t>
            </a:r>
            <a:r>
              <a:rPr lang="en-US" sz="2400" dirty="0"/>
              <a:t>is always a prefix of </a:t>
            </a:r>
            <a:r>
              <a:rPr lang="en-US" sz="2400" dirty="0" smtClean="0"/>
              <a:t>pad(</a:t>
            </a:r>
            <a:r>
              <a:rPr lang="en-US" sz="2400" i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dirty="0" smtClean="0"/>
              <a:t>)</a:t>
            </a:r>
            <a:endParaRPr lang="en-US" sz="2400" dirty="0"/>
          </a:p>
          <a:p>
            <a:pPr marL="822960" lvl="1" indent="-320040"/>
            <a:r>
              <a:rPr lang="en-US" sz="2400" dirty="0"/>
              <a:t>If </a:t>
            </a:r>
            <a:r>
              <a:rPr lang="en-US" sz="2400" dirty="0" smtClean="0"/>
              <a:t>|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r>
              <a:rPr lang="en-US" sz="2400" dirty="0" smtClean="0"/>
              <a:t>| </a:t>
            </a:r>
            <a:r>
              <a:rPr lang="en-US" sz="2400" dirty="0"/>
              <a:t>= </a:t>
            </a:r>
            <a:r>
              <a:rPr lang="en-US" sz="2400" dirty="0" smtClean="0"/>
              <a:t>|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  <a:r>
              <a:rPr lang="en-US" sz="2400" dirty="0" smtClean="0"/>
              <a:t>|, </a:t>
            </a:r>
            <a:r>
              <a:rPr lang="en-US" sz="2400" dirty="0"/>
              <a:t>then |</a:t>
            </a:r>
            <a:r>
              <a:rPr lang="en-US" sz="2400" dirty="0" smtClean="0"/>
              <a:t>pad(</a:t>
            </a:r>
            <a:r>
              <a:rPr lang="en-US" sz="2400" i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r>
              <a:rPr lang="en-US" sz="2400" dirty="0" smtClean="0"/>
              <a:t>)| </a:t>
            </a:r>
            <a:r>
              <a:rPr lang="en-US" sz="2400" dirty="0"/>
              <a:t>= |</a:t>
            </a:r>
            <a:r>
              <a:rPr lang="en-US" sz="2400" dirty="0" smtClean="0"/>
              <a:t>pad(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  <a:r>
              <a:rPr lang="en-US" sz="2400" dirty="0" smtClean="0"/>
              <a:t>)|</a:t>
            </a:r>
            <a:endParaRPr lang="en-US" sz="2400" dirty="0"/>
          </a:p>
          <a:p>
            <a:pPr marL="822960" lvl="1" indent="-320040"/>
            <a:r>
              <a:rPr lang="en-US" sz="2400" dirty="0"/>
              <a:t>If </a:t>
            </a:r>
            <a:r>
              <a:rPr lang="en-US" sz="2400" dirty="0" smtClean="0"/>
              <a:t>|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r>
              <a:rPr lang="en-US" sz="2400" dirty="0" smtClean="0"/>
              <a:t>| </a:t>
            </a:r>
            <a:r>
              <a:rPr lang="en-US" sz="2400" dirty="0"/>
              <a:t>≠ </a:t>
            </a:r>
            <a:r>
              <a:rPr lang="en-US" sz="2400" dirty="0" smtClean="0"/>
              <a:t>|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  <a:r>
              <a:rPr lang="en-US" sz="2400" dirty="0" smtClean="0"/>
              <a:t>|, </a:t>
            </a:r>
            <a:r>
              <a:rPr lang="en-US" sz="2400" dirty="0"/>
              <a:t>then last block of </a:t>
            </a:r>
            <a:r>
              <a:rPr lang="en-US" sz="2400" dirty="0" smtClean="0"/>
              <a:t>pad(</a:t>
            </a:r>
            <a:r>
              <a:rPr lang="en-US" sz="2400" i="1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1</a:t>
            </a:r>
            <a:r>
              <a:rPr lang="en-US" sz="2400" dirty="0" smtClean="0"/>
              <a:t>) </a:t>
            </a:r>
            <a:r>
              <a:rPr lang="en-US" sz="2400" dirty="0"/>
              <a:t>≠ last block of </a:t>
            </a:r>
            <a:r>
              <a:rPr lang="en-US" sz="2400" dirty="0" smtClean="0"/>
              <a:t>pad(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</a:t>
            </a:r>
            <a:r>
              <a:rPr lang="en-US" sz="2400" baseline="300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2</a:t>
            </a:r>
            <a:r>
              <a:rPr lang="en-US" sz="2400" dirty="0" smtClean="0"/>
              <a:t>)</a:t>
            </a:r>
            <a:endParaRPr lang="en-US" sz="2400" dirty="0"/>
          </a:p>
          <a:p>
            <a:pPr marL="822960" lvl="1" indent="-320040"/>
            <a:r>
              <a:rPr lang="en-US" sz="2400" dirty="0"/>
              <a:t>One convention: write string length as the sole contents of final </a:t>
            </a:r>
            <a:r>
              <a:rPr lang="en-US" sz="2400" dirty="0" smtClean="0"/>
              <a:t>block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Related to padding: what is the cleanest way to produce a keyed cipher </a:t>
            </a:r>
            <a:r>
              <a:rPr lang="en-US" sz="2800" dirty="0" smtClean="0">
                <a:solidFill>
                  <a:prstClr val="black"/>
                </a:solidFill>
              </a:rPr>
              <a:t>without causing </a:t>
            </a:r>
            <a:r>
              <a:rPr lang="en-US" sz="2800" dirty="0">
                <a:solidFill>
                  <a:prstClr val="black"/>
                </a:solidFill>
              </a:rPr>
              <a:t>padding problems again</a:t>
            </a:r>
            <a:r>
              <a:rPr lang="en-US" sz="2800" dirty="0" smtClean="0">
                <a:solidFill>
                  <a:prstClr val="black"/>
                </a:solidFill>
              </a:rPr>
              <a:t>?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5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</a:t>
            </a:r>
            <a:r>
              <a:rPr lang="en-US" dirty="0"/>
              <a:t>function → </a:t>
            </a:r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Recall: “</a:t>
            </a:r>
            <a:r>
              <a:rPr lang="en-US" dirty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we can partition input space via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+mn-ea"/>
                <a:cs typeface="Lato Semibold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(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+mn-ea"/>
                <a:cs typeface="Lato Semibold"/>
              </a:rPr>
              <a:t>K</a:t>
            </a:r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 </a:t>
            </a:r>
            <a:r>
              <a:rPr lang="en-US" dirty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||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+mn-ea"/>
                <a:cs typeface="Lato Semibold"/>
              </a:rPr>
              <a:t>M</a:t>
            </a:r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) if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+mn-ea"/>
                <a:cs typeface="Lato Semibold"/>
              </a:rPr>
              <a:t>K</a:t>
            </a:r>
            <a:r>
              <a:rPr lang="en-US" dirty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, </a:t>
            </a:r>
            <a:r>
              <a:rPr lang="en-US" i="1" dirty="0">
                <a:solidFill>
                  <a:prstClr val="black"/>
                </a:solidFill>
                <a:latin typeface="Lato Heavy"/>
                <a:ea typeface="+mn-ea"/>
                <a:cs typeface="Lato Semibold"/>
              </a:rPr>
              <a:t>M</a:t>
            </a:r>
            <a:r>
              <a:rPr lang="en-US" dirty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 are </a:t>
            </a:r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distinguishable”</a:t>
            </a:r>
          </a:p>
          <a:p>
            <a:pPr lvl="0"/>
            <a:r>
              <a:rPr lang="en-US" dirty="0" smtClean="0"/>
              <a:t>Length extension concerns allow distinguishing from a truly random function</a:t>
            </a:r>
          </a:p>
          <a:p>
            <a:pPr lvl="0"/>
            <a:r>
              <a:rPr lang="en-US" dirty="0" smtClean="0">
                <a:solidFill>
                  <a:schemeClr val="accent1"/>
                </a:solidFill>
                <a:latin typeface="+mj-lt"/>
                <a:ea typeface="+mn-ea"/>
                <a:cs typeface="Lato Semibold"/>
              </a:rPr>
              <a:t>NMAC</a:t>
            </a:r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: let’s use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 one more time as a type of finalization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Essentially: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cs typeface="Lato Semibold"/>
              </a:rPr>
              <a:t>H</a:t>
            </a:r>
            <a:r>
              <a:rPr lang="en-US" dirty="0" smtClean="0">
                <a:solidFill>
                  <a:prstClr val="black"/>
                </a:solidFill>
                <a:latin typeface="Lato Semibold"/>
                <a:cs typeface="Lato Semibold"/>
              </a:rPr>
              <a:t>(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cs typeface="Lato Semibold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  <a:cs typeface="Lato Semibold"/>
              </a:rPr>
              <a:t>1</a:t>
            </a:r>
            <a:r>
              <a:rPr lang="en-US" dirty="0" smtClean="0">
                <a:solidFill>
                  <a:prstClr val="black"/>
                </a:solidFill>
                <a:latin typeface="Lato Semibold"/>
                <a:cs typeface="Lato Semibold"/>
              </a:rPr>
              <a:t> </a:t>
            </a:r>
            <a:r>
              <a:rPr lang="en-US" dirty="0">
                <a:solidFill>
                  <a:prstClr val="black"/>
                </a:solidFill>
                <a:latin typeface="Lato Semibold"/>
                <a:cs typeface="Lato Semibold"/>
              </a:rPr>
              <a:t>|| </a:t>
            </a:r>
            <a:r>
              <a:rPr lang="en-US" i="1" dirty="0">
                <a:solidFill>
                  <a:prstClr val="black"/>
                </a:solidFill>
                <a:latin typeface="Lato Heavy"/>
                <a:cs typeface="Lato Semibold"/>
              </a:rPr>
              <a:t>M</a:t>
            </a:r>
            <a:r>
              <a:rPr lang="en-US" dirty="0">
                <a:solidFill>
                  <a:prstClr val="black"/>
                </a:solidFill>
                <a:latin typeface="Lato Semibold"/>
                <a:cs typeface="Lato Semibold"/>
              </a:rPr>
              <a:t>)</a:t>
            </a:r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 pares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cs typeface="Lato Semibold"/>
              </a:rPr>
              <a:t>M</a:t>
            </a:r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 down to a size that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cs typeface="Lato Semibold"/>
              </a:rPr>
              <a:t>K</a:t>
            </a:r>
            <a:r>
              <a:rPr lang="en-US" baseline="-25000" dirty="0" smtClean="0">
                <a:solidFill>
                  <a:prstClr val="black"/>
                </a:solidFill>
                <a:latin typeface="Lato Heavy"/>
                <a:cs typeface="Lato Semibold"/>
              </a:rPr>
              <a:t>2</a:t>
            </a:r>
            <a:r>
              <a:rPr lang="en-US" dirty="0" smtClean="0">
                <a:solidFill>
                  <a:prstClr val="black"/>
                </a:solidFill>
                <a:latin typeface="Lato Semibold"/>
                <a:ea typeface="+mn-ea"/>
                <a:cs typeface="Lato Semibold"/>
              </a:rPr>
              <a:t> can process</a:t>
            </a:r>
            <a:endParaRPr lang="en-US" dirty="0">
              <a:solidFill>
                <a:prstClr val="black"/>
              </a:solidFill>
              <a:latin typeface="Lato Semibold"/>
              <a:ea typeface="+mn-ea"/>
              <a:cs typeface="Lato Semibold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8883" y="3362318"/>
            <a:ext cx="11994234" cy="2134264"/>
            <a:chOff x="943259" y="2684983"/>
            <a:chExt cx="11994234" cy="2134264"/>
          </a:xfrm>
        </p:grpSpPr>
        <p:sp>
          <p:nvSpPr>
            <p:cNvPr id="4" name="Snip Single Corner Rectangle 3"/>
            <p:cNvSpPr/>
            <p:nvPr/>
          </p:nvSpPr>
          <p:spPr>
            <a:xfrm>
              <a:off x="2539167" y="3208204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76922" y="4107384"/>
              <a:ext cx="5293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IV</a:t>
              </a:r>
              <a:endParaRPr lang="en-US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506234" y="4368994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589033" y="4368994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43259" y="3338435"/>
              <a:ext cx="56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i="1" dirty="0" smtClean="0">
                  <a:solidFill>
                    <a:schemeClr val="accent3">
                      <a:lumMod val="7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K</a:t>
              </a:r>
              <a:r>
                <a:rPr lang="en-US" sz="2800" baseline="-25000" dirty="0" smtClean="0">
                  <a:solidFill>
                    <a:schemeClr val="accent3">
                      <a:lumMod val="7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</a:t>
              </a:r>
              <a:endParaRPr lang="en-US" sz="2800" baseline="-25000" dirty="0">
                <a:solidFill>
                  <a:schemeClr val="accent3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11" name="Snip Single Corner Rectangle 10"/>
            <p:cNvSpPr/>
            <p:nvPr/>
          </p:nvSpPr>
          <p:spPr>
            <a:xfrm>
              <a:off x="4621969" y="3208204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63050" y="2684984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</a:t>
              </a:r>
              <a:r>
                <a:rPr lang="en-US" sz="2800" baseline="-250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</a:t>
              </a:r>
              <a:endParaRPr lang="en-US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3" name="Elbow Connector 12"/>
            <p:cNvCxnSpPr/>
            <p:nvPr/>
          </p:nvCxnSpPr>
          <p:spPr>
            <a:xfrm rot="16200000" flipH="1">
              <a:off x="4107770" y="3085847"/>
              <a:ext cx="391842" cy="63655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nip Single Corner Rectangle 13"/>
            <p:cNvSpPr/>
            <p:nvPr/>
          </p:nvSpPr>
          <p:spPr>
            <a:xfrm>
              <a:off x="7737701" y="3208203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5" name="Straight Arrow Connector 14"/>
            <p:cNvCxnSpPr>
              <a:endCxn id="19" idx="1"/>
            </p:cNvCxnSpPr>
            <p:nvPr/>
          </p:nvCxnSpPr>
          <p:spPr>
            <a:xfrm>
              <a:off x="10916788" y="4368994"/>
              <a:ext cx="103293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671835" y="4368994"/>
              <a:ext cx="206586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778782" y="2684983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L</a:t>
              </a:r>
              <a:endParaRPr lang="en-US" sz="28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8" name="Elbow Connector 17"/>
            <p:cNvCxnSpPr>
              <a:stCxn id="17" idx="2"/>
            </p:cNvCxnSpPr>
            <p:nvPr/>
          </p:nvCxnSpPr>
          <p:spPr>
            <a:xfrm rot="16200000" flipH="1">
              <a:off x="7223502" y="3085846"/>
              <a:ext cx="391842" cy="63655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1949722" y="4107384"/>
              <a:ext cx="9877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tag </a:t>
              </a:r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</a:t>
              </a:r>
              <a:endParaRPr lang="en-US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9190" y="3239573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…</a:t>
              </a:r>
              <a:endParaRPr lang="en-US" sz="28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1506233" y="3600046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Snip Single Corner Rectangle 24"/>
            <p:cNvSpPr/>
            <p:nvPr/>
          </p:nvSpPr>
          <p:spPr>
            <a:xfrm>
              <a:off x="10043021" y="3208203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8781485" y="4368993"/>
              <a:ext cx="1237747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758951" y="3338434"/>
              <a:ext cx="5629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i="1" dirty="0" smtClean="0">
                  <a:solidFill>
                    <a:schemeClr val="accent3">
                      <a:lumMod val="7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K</a:t>
              </a:r>
              <a:r>
                <a:rPr lang="en-US" sz="2800" baseline="-25000" dirty="0" smtClean="0">
                  <a:solidFill>
                    <a:schemeClr val="accent3">
                      <a:lumMod val="7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2</a:t>
              </a:r>
              <a:endParaRPr lang="en-US" sz="2800" baseline="-25000" dirty="0">
                <a:solidFill>
                  <a:schemeClr val="accent3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29" name="Straight Arrow Connector 28"/>
            <p:cNvCxnSpPr>
              <a:stCxn id="28" idx="3"/>
            </p:cNvCxnSpPr>
            <p:nvPr/>
          </p:nvCxnSpPr>
          <p:spPr>
            <a:xfrm>
              <a:off x="9321926" y="3600044"/>
              <a:ext cx="69730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914575" y="5090356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  <a:latin typeface="Lato Heavy"/>
                <a:cs typeface="Lato Semibold"/>
              </a:rPr>
              <a:t>H</a:t>
            </a:r>
            <a:r>
              <a:rPr lang="en-US" sz="2000" dirty="0">
                <a:solidFill>
                  <a:schemeClr val="accent2"/>
                </a:solidFill>
                <a:latin typeface="Lato Semibold"/>
                <a:cs typeface="Lato Semibold"/>
              </a:rPr>
              <a:t>(</a:t>
            </a:r>
            <a:r>
              <a:rPr lang="en-US" sz="2000" i="1" dirty="0">
                <a:solidFill>
                  <a:schemeClr val="accent2"/>
                </a:solidFill>
                <a:latin typeface="Lato Heavy"/>
                <a:cs typeface="Lato Semibold"/>
              </a:rPr>
              <a:t>K</a:t>
            </a:r>
            <a:r>
              <a:rPr lang="en-US" sz="2000" baseline="-25000" dirty="0">
                <a:solidFill>
                  <a:schemeClr val="accent2"/>
                </a:solidFill>
                <a:latin typeface="Lato Heavy"/>
                <a:cs typeface="Lato Semibold"/>
              </a:rPr>
              <a:t>1</a:t>
            </a:r>
            <a:r>
              <a:rPr lang="en-US" sz="2000" dirty="0">
                <a:solidFill>
                  <a:schemeClr val="accent2"/>
                </a:solidFill>
                <a:latin typeface="Lato Semibold"/>
                <a:cs typeface="Lato Semibold"/>
              </a:rPr>
              <a:t> || </a:t>
            </a:r>
            <a:r>
              <a:rPr lang="en-US" sz="2000" i="1" dirty="0">
                <a:solidFill>
                  <a:schemeClr val="accent2"/>
                </a:solidFill>
                <a:latin typeface="Lato Heavy"/>
                <a:cs typeface="Lato Semibold"/>
              </a:rPr>
              <a:t>M</a:t>
            </a:r>
            <a:r>
              <a:rPr lang="en-US" sz="2000" dirty="0">
                <a:solidFill>
                  <a:schemeClr val="accent2"/>
                </a:solidFill>
                <a:latin typeface="Lato Semibold"/>
                <a:cs typeface="Lato Semibold"/>
              </a:rPr>
              <a:t>)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 [Bellare Canetti Krawczyk 97]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as with </a:t>
            </a:r>
            <a:r>
              <a:rPr lang="en-US" dirty="0"/>
              <a:t>CMAC → </a:t>
            </a:r>
            <a:r>
              <a:rPr lang="en-US" dirty="0" smtClean="0"/>
              <a:t>OMAC, nobody wants to carry around multiple keys</a:t>
            </a:r>
          </a:p>
          <a:p>
            <a:r>
              <a:rPr lang="en-US" dirty="0" smtClean="0">
                <a:solidFill>
                  <a:schemeClr val="accent1"/>
                </a:solidFill>
                <a:latin typeface="+mj-lt"/>
              </a:rPr>
              <a:t>HMAC</a:t>
            </a:r>
            <a:r>
              <a:rPr lang="en-US" dirty="0" smtClean="0"/>
              <a:t>: use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 smtClean="0"/>
              <a:t> itself to derive two “independent”-</a:t>
            </a:r>
            <a:r>
              <a:rPr lang="en-US" dirty="0" err="1" smtClean="0"/>
              <a:t>ish</a:t>
            </a:r>
            <a:r>
              <a:rPr lang="en-US" dirty="0" smtClean="0"/>
              <a:t> keys from one initial key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fixed constants </a:t>
            </a:r>
            <a:r>
              <a:rPr lang="en-US" dirty="0" err="1"/>
              <a:t>ipad</a:t>
            </a:r>
            <a:r>
              <a:rPr lang="en-US" dirty="0"/>
              <a:t> = </a:t>
            </a:r>
            <a:r>
              <a:rPr lang="en-US" dirty="0" smtClean="0"/>
              <a:t>0x5C, </a:t>
            </a:r>
            <a:r>
              <a:rPr lang="en-US" dirty="0" err="1" smtClean="0"/>
              <a:t>opad</a:t>
            </a:r>
            <a:r>
              <a:rPr lang="en-US" dirty="0" smtClean="0"/>
              <a:t> </a:t>
            </a:r>
            <a:r>
              <a:rPr lang="en-US" dirty="0"/>
              <a:t>= 0x36 </a:t>
            </a:r>
            <a:r>
              <a:rPr lang="en-US" dirty="0" smtClean="0"/>
              <a:t>repeated to equal the length of the key</a:t>
            </a:r>
          </a:p>
          <a:p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82488" y="2554225"/>
            <a:ext cx="12027024" cy="4105803"/>
            <a:chOff x="328022" y="2664292"/>
            <a:chExt cx="12027024" cy="4105803"/>
          </a:xfrm>
        </p:grpSpPr>
        <p:sp>
          <p:nvSpPr>
            <p:cNvPr id="7" name="Snip Single Corner Rectangle 6"/>
            <p:cNvSpPr/>
            <p:nvPr/>
          </p:nvSpPr>
          <p:spPr>
            <a:xfrm>
              <a:off x="2954660" y="3187513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92415" y="4086693"/>
              <a:ext cx="5293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IV</a:t>
              </a:r>
              <a:endParaRPr lang="en-US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921727" y="4348303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004526" y="4348303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28022" y="3317744"/>
              <a:ext cx="15937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i="1" dirty="0">
                  <a:solidFill>
                    <a:schemeClr val="accent3">
                      <a:lumMod val="7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K </a:t>
              </a:r>
              <a:r>
                <a:rPr lang="en-US" sz="28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⊕ </a:t>
              </a:r>
              <a:r>
                <a:rPr lang="en-US" sz="2800" i="1" dirty="0" err="1" smtClean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ipad</a:t>
              </a:r>
              <a:endParaRPr lang="en-US" sz="2800" i="1" baseline="-25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2" name="Snip Single Corner Rectangle 11"/>
            <p:cNvSpPr/>
            <p:nvPr/>
          </p:nvSpPr>
          <p:spPr>
            <a:xfrm>
              <a:off x="5037462" y="3187513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78543" y="2664293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</a:t>
              </a:r>
              <a:r>
                <a:rPr lang="en-US" sz="2800" baseline="-250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1</a:t>
              </a:r>
              <a:endParaRPr lang="en-US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4" name="Elbow Connector 13"/>
            <p:cNvCxnSpPr/>
            <p:nvPr/>
          </p:nvCxnSpPr>
          <p:spPr>
            <a:xfrm rot="16200000" flipH="1">
              <a:off x="4523263" y="3065156"/>
              <a:ext cx="391842" cy="63655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nip Single Corner Rectangle 14"/>
            <p:cNvSpPr/>
            <p:nvPr/>
          </p:nvSpPr>
          <p:spPr>
            <a:xfrm>
              <a:off x="7662127" y="3187512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6" name="Straight Arrow Connector 15"/>
            <p:cNvCxnSpPr>
              <a:endCxn id="20" idx="1"/>
            </p:cNvCxnSpPr>
            <p:nvPr/>
          </p:nvCxnSpPr>
          <p:spPr>
            <a:xfrm>
              <a:off x="10510440" y="5560226"/>
              <a:ext cx="85683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096000" y="4348303"/>
              <a:ext cx="156612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703208" y="2664292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i="1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L</a:t>
              </a:r>
              <a:endParaRPr lang="en-US" sz="28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19" name="Elbow Connector 18"/>
            <p:cNvCxnSpPr>
              <a:stCxn id="18" idx="2"/>
            </p:cNvCxnSpPr>
            <p:nvPr/>
          </p:nvCxnSpPr>
          <p:spPr>
            <a:xfrm rot="16200000" flipH="1">
              <a:off x="7147928" y="3065155"/>
              <a:ext cx="391842" cy="63655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1367275" y="5298616"/>
              <a:ext cx="9877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tag </a:t>
              </a:r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T</a:t>
              </a:r>
              <a:endParaRPr lang="en-US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34335" y="3111676"/>
              <a:ext cx="644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…</a:t>
              </a:r>
              <a:endParaRPr lang="en-US" sz="28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921726" y="3579355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nip Single Corner Rectangle 22"/>
            <p:cNvSpPr/>
            <p:nvPr/>
          </p:nvSpPr>
          <p:spPr>
            <a:xfrm>
              <a:off x="9460574" y="4314765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8" name="Snip Single Corner Rectangle 27"/>
            <p:cNvSpPr/>
            <p:nvPr/>
          </p:nvSpPr>
          <p:spPr>
            <a:xfrm>
              <a:off x="7651435" y="5159052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89190" y="6058232"/>
              <a:ext cx="5293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IV</a:t>
              </a:r>
              <a:endParaRPr lang="en-US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6618502" y="6319842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4922204" y="5289283"/>
              <a:ext cx="16962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i="1" dirty="0">
                  <a:solidFill>
                    <a:schemeClr val="accent3">
                      <a:lumMod val="7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K </a:t>
              </a:r>
              <a:r>
                <a:rPr lang="en-US" sz="28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⊕ </a:t>
              </a:r>
              <a:r>
                <a:rPr lang="en-US" sz="2800" i="1" dirty="0" err="1" smtClean="0"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opad</a:t>
              </a:r>
              <a:endParaRPr lang="en-US" sz="2800" i="1" baseline="-250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6618501" y="5550894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lbow Connector 32"/>
            <p:cNvCxnSpPr/>
            <p:nvPr/>
          </p:nvCxnSpPr>
          <p:spPr>
            <a:xfrm>
              <a:off x="8711997" y="4369205"/>
              <a:ext cx="748577" cy="559581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28" idx="0"/>
            </p:cNvCxnSpPr>
            <p:nvPr/>
          </p:nvCxnSpPr>
          <p:spPr>
            <a:xfrm flipV="1">
              <a:off x="8701301" y="5550894"/>
              <a:ext cx="769965" cy="413680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70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HMAC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Thm.</a:t>
            </a:r>
            <a:r>
              <a:rPr lang="en-US" dirty="0"/>
              <a:t> </a:t>
            </a:r>
            <a:r>
              <a:rPr lang="en-US" dirty="0" smtClean="0"/>
              <a:t>HMAC is an EU-CMA MAC as long as:</a:t>
            </a:r>
          </a:p>
          <a:p>
            <a:pPr marL="1280160" indent="-457200">
              <a:buFont typeface="+mj-lt"/>
              <a:buAutoNum type="arabicPeriod"/>
            </a:pPr>
            <a:r>
              <a:rPr lang="en-US" dirty="0" smtClean="0"/>
              <a:t>The compression function </a:t>
            </a:r>
            <a:r>
              <a:rPr lang="en-US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</a:t>
            </a:r>
            <a:r>
              <a:rPr lang="en-US" dirty="0" smtClean="0"/>
              <a:t> is pseudorandom</a:t>
            </a:r>
          </a:p>
          <a:p>
            <a:pPr marL="128016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Merkle-Damgard</a:t>
            </a:r>
            <a:r>
              <a:rPr lang="en-US" dirty="0" smtClean="0"/>
              <a:t> iteration mechanism is collision-resistant</a:t>
            </a: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dirty="0"/>
              <a:t>Bellare (2005) </a:t>
            </a:r>
            <a:r>
              <a:rPr lang="en-US" dirty="0" smtClean="0"/>
              <a:t>removed condition #2 to show that HMAC can </a:t>
            </a:r>
            <a:r>
              <a:rPr lang="en-US" dirty="0"/>
              <a:t>apply to systems like MD5 and SHA1 that are no longer </a:t>
            </a:r>
            <a:r>
              <a:rPr lang="en-US" dirty="0" smtClean="0"/>
              <a:t>believed to be collision resistant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/>
              <a:t>Recall https://www.bu.edu:</a:t>
            </a:r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31424"/>
            <a:ext cx="7010400" cy="176362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694333" y="5401910"/>
            <a:ext cx="146473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27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Minicrypt</a:t>
            </a:r>
            <a:r>
              <a:rPr lang="en-US" dirty="0" smtClean="0"/>
              <a:t>: a story of random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random </a:t>
            </a:r>
            <a:r>
              <a:rPr lang="en-US" dirty="0" smtClean="0"/>
              <a:t>function </a:t>
            </a:r>
            <a:r>
              <a:rPr lang="en-US" i="1" dirty="0" smtClean="0">
                <a:latin typeface="+mj-lt"/>
              </a:rPr>
              <a:t>R</a:t>
            </a:r>
            <a:r>
              <a:rPr lang="en-US" dirty="0" smtClean="0"/>
              <a:t>: {0,1}</a:t>
            </a:r>
            <a:r>
              <a:rPr lang="en-US" i="1" baseline="34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</a:t>
            </a:r>
            <a:r>
              <a:rPr lang="en-US" dirty="0" smtClean="0"/>
              <a:t> </a:t>
            </a:r>
            <a:r>
              <a:rPr lang="" dirty="0">
                <a:solidFill>
                  <a:prstClr val="black"/>
                </a:solidFill>
              </a:rPr>
              <a:t>→</a:t>
            </a:r>
            <a:r>
              <a:rPr lang="en-US" dirty="0" smtClean="0"/>
              <a:t> </a:t>
            </a:r>
            <a:r>
              <a:rPr lang="en-US" dirty="0"/>
              <a:t>{</a:t>
            </a:r>
            <a:r>
              <a:rPr lang="en-US" dirty="0" smtClean="0"/>
              <a:t>0,1}</a:t>
            </a:r>
            <a:r>
              <a:rPr lang="en-US" i="1" baseline="34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out</a:t>
            </a:r>
            <a:r>
              <a:rPr lang="en-US" dirty="0" smtClean="0"/>
              <a:t> of various input + output lengths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239694"/>
              </p:ext>
            </p:extLst>
          </p:nvPr>
        </p:nvGraphicFramePr>
        <p:xfrm>
          <a:off x="609600" y="1820333"/>
          <a:ext cx="10972800" cy="2164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97200"/>
                <a:gridCol w="1993900"/>
                <a:gridCol w="1993900"/>
                <a:gridCol w="1993900"/>
                <a:gridCol w="199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Case: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&lt;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=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 smtClean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&gt;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 smtClean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= ∞</a:t>
                      </a:r>
                      <a:endParaRPr lang="en-US" sz="2800" b="0" baseline="0" dirty="0" smtClean="0">
                        <a:latin typeface="+mj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Family of </a:t>
                      </a:r>
                      <a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Heavy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</a:t>
                      </a:r>
                      <a:r>
                        <a:rPr lang="en-US" sz="2400" dirty="0" smtClean="0"/>
                        <a:t>s indexed by a </a:t>
                      </a:r>
                      <a:r>
                        <a:rPr lang="en-US" sz="2400" i="1" dirty="0" smtClean="0">
                          <a:solidFill>
                            <a:schemeClr val="accent2"/>
                          </a:solidFill>
                        </a:rPr>
                        <a:t>private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2400" dirty="0" smtClean="0"/>
                        <a:t>key: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Block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cipher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One </a:t>
                      </a:r>
                      <a:r>
                        <a:rPr lang="en-US" sz="24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public</a:t>
                      </a:r>
                      <a:r>
                        <a:rPr lang="en-US" sz="240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2400" dirty="0" smtClean="0"/>
                        <a:t>function: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Stream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cipher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eft Arrow 4"/>
          <p:cNvSpPr/>
          <p:nvPr/>
        </p:nvSpPr>
        <p:spPr>
          <a:xfrm rot="19419148">
            <a:off x="4597399" y="2572294"/>
            <a:ext cx="1032933" cy="81280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+mj-lt"/>
              </a:rPr>
              <a:t>Enc</a:t>
            </a:r>
            <a:endParaRPr lang="en-US" sz="2400" dirty="0">
              <a:latin typeface="+mj-lt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587067" y="2345265"/>
            <a:ext cx="1092200" cy="812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+mj-lt"/>
              </a:rPr>
              <a:t>Sign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53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a compression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Recall that </a:t>
            </a:r>
            <a:r>
              <a:rPr lang="en-US" dirty="0" err="1" smtClean="0"/>
              <a:t>Merkle-Damgard</a:t>
            </a:r>
            <a:r>
              <a:rPr lang="en-US" dirty="0" smtClean="0"/>
              <a:t> requires two separate primitives: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 </a:t>
            </a:r>
            <a:r>
              <a:rPr lang="en-US" sz="2200" dirty="0"/>
              <a:t>fixed-length (though not </a:t>
            </a:r>
            <a:r>
              <a:rPr lang="en-US" sz="2200" dirty="0" smtClean="0"/>
              <a:t>necessarily length-preserving</a:t>
            </a:r>
            <a:r>
              <a:rPr lang="en-US" sz="2200" dirty="0"/>
              <a:t>) </a:t>
            </a:r>
            <a:r>
              <a:rPr lang="en-US" sz="2200" i="1" dirty="0" smtClean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random-looking function</a:t>
            </a:r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 mode of operation that </a:t>
            </a:r>
            <a:r>
              <a:rPr lang="en-US" sz="2200" dirty="0"/>
              <a:t>iterates this function multiple times in a smart </a:t>
            </a:r>
            <a:r>
              <a:rPr lang="en-US" sz="2200" dirty="0" smtClean="0"/>
              <a:t>manner</a:t>
            </a:r>
            <a:endParaRPr lang="en-US" sz="2200" dirty="0"/>
          </a:p>
          <a:p>
            <a:pPr marL="0" indent="0">
              <a:spcBef>
                <a:spcPts val="1800"/>
              </a:spcBef>
              <a:buNone/>
            </a:pPr>
            <a:r>
              <a:rPr lang="en-US" i="1" dirty="0" smtClean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 smtClean="0"/>
              <a:t>: How can we build a compression function?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  <a:r>
              <a:rPr lang="en-US" dirty="0" smtClean="0"/>
              <a:t>: Use a block cipher?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239434" y="3665404"/>
            <a:ext cx="4543047" cy="2134263"/>
            <a:chOff x="903005" y="3208204"/>
            <a:chExt cx="4543047" cy="2134263"/>
          </a:xfrm>
        </p:grpSpPr>
        <p:sp>
          <p:nvSpPr>
            <p:cNvPr id="28" name="Snip Single Corner Rectangle 27"/>
            <p:cNvSpPr/>
            <p:nvPr/>
          </p:nvSpPr>
          <p:spPr>
            <a:xfrm>
              <a:off x="2776233" y="3731424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</a:t>
              </a:r>
              <a:endPara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03005" y="4630604"/>
              <a:ext cx="8402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</a:t>
              </a:r>
              <a:r>
                <a:rPr lang="en-US" sz="2800" i="1" baseline="-250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i </a:t>
              </a:r>
              <a:r>
                <a:rPr lang="en-US" sz="2800" baseline="-250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- 1</a:t>
              </a:r>
              <a:endParaRPr lang="en-US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1743300" y="4892214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36" idx="2"/>
            </p:cNvCxnSpPr>
            <p:nvPr/>
          </p:nvCxnSpPr>
          <p:spPr>
            <a:xfrm rot="16200000" flipH="1">
              <a:off x="2048463" y="3420897"/>
              <a:ext cx="391842" cy="101289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37" idx="1"/>
            </p:cNvCxnSpPr>
            <p:nvPr/>
          </p:nvCxnSpPr>
          <p:spPr>
            <a:xfrm>
              <a:off x="3826099" y="4892214"/>
              <a:ext cx="1113083" cy="78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453243" y="3208204"/>
              <a:ext cx="5693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</a:t>
              </a:r>
              <a:r>
                <a:rPr lang="en-US" sz="2800" i="1" baseline="-250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i</a:t>
              </a:r>
              <a:endParaRPr lang="en-US" sz="28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39182" y="4638408"/>
              <a:ext cx="5068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H</a:t>
              </a:r>
              <a:r>
                <a:rPr lang="en-US" sz="2800" i="1" baseline="-250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i</a:t>
              </a:r>
              <a:endParaRPr lang="en-US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22482" y="3665404"/>
            <a:ext cx="4030085" cy="2134263"/>
            <a:chOff x="1319787" y="3208204"/>
            <a:chExt cx="4030085" cy="2134263"/>
          </a:xfrm>
        </p:grpSpPr>
        <p:sp>
          <p:nvSpPr>
            <p:cNvPr id="39" name="Snip Single Corner Rectangle 38"/>
            <p:cNvSpPr/>
            <p:nvPr/>
          </p:nvSpPr>
          <p:spPr>
            <a:xfrm>
              <a:off x="2776233" y="3731424"/>
              <a:ext cx="1049866" cy="1611043"/>
            </a:xfrm>
            <a:prstGeom prst="snip1Rect">
              <a:avLst>
                <a:gd name="adj" fmla="val 500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B</a:t>
              </a:r>
              <a:endPara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19787" y="4630604"/>
              <a:ext cx="4235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K</a:t>
              </a:r>
              <a:endParaRPr lang="en-US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1743300" y="4892214"/>
              <a:ext cx="103293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1"/>
            <p:cNvCxnSpPr>
              <a:stCxn id="44" idx="2"/>
            </p:cNvCxnSpPr>
            <p:nvPr/>
          </p:nvCxnSpPr>
          <p:spPr>
            <a:xfrm rot="16200000" flipH="1">
              <a:off x="2010791" y="3383227"/>
              <a:ext cx="391842" cy="1088235"/>
            </a:xfrm>
            <a:prstGeom prst="bentConnector2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endCxn id="45" idx="1"/>
            </p:cNvCxnSpPr>
            <p:nvPr/>
          </p:nvCxnSpPr>
          <p:spPr>
            <a:xfrm>
              <a:off x="3826099" y="4892214"/>
              <a:ext cx="1113083" cy="78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453243" y="3208204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X</a:t>
              </a:r>
              <a:endParaRPr lang="en-US" sz="2800" i="1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39182" y="4638408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Y</a:t>
              </a:r>
              <a:endParaRPr lang="en-US" sz="2800" baseline="-250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05429" y="1989226"/>
            <a:ext cx="43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✔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57526" y="155328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962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❶ </a:t>
            </a:r>
            <a:r>
              <a:rPr lang="en-US" dirty="0" smtClean="0"/>
              <a:t>Rabin’s </a:t>
            </a:r>
            <a:r>
              <a:rPr lang="en-US" i="1" dirty="0" smtClean="0"/>
              <a:t>Digitalized Signatures</a:t>
            </a:r>
            <a:r>
              <a:rPr lang="en-US" dirty="0" smtClean="0"/>
              <a:t> (1978)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Idea: form a hash function through iterated DES</a:t>
            </a:r>
          </a:p>
          <a:p>
            <a:pPr marL="457200" indent="-457200">
              <a:spcBef>
                <a:spcPts val="18000"/>
              </a:spcBef>
              <a:buNone/>
            </a:pPr>
            <a:r>
              <a:rPr lang="en-US" i="1" dirty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</a:t>
            </a:r>
            <a:r>
              <a:rPr lang="en-US" dirty="0" smtClean="0"/>
              <a:t>:	Is </a:t>
            </a:r>
            <a:r>
              <a:rPr lang="en-US" dirty="0"/>
              <a:t>it okay to use a message in place of a block cipher's key?</a:t>
            </a:r>
          </a:p>
          <a:p>
            <a:pPr marL="457200" indent="-457200">
              <a:buNone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</a:t>
            </a:r>
            <a:r>
              <a:rPr lang="en-US" dirty="0" smtClean="0"/>
              <a:t>:	In </a:t>
            </a:r>
            <a:r>
              <a:rPr lang="en-US" dirty="0"/>
              <a:t>general, no! </a:t>
            </a:r>
            <a:r>
              <a:rPr lang="en-US" dirty="0" smtClean="0"/>
              <a:t>While </a:t>
            </a:r>
            <a:r>
              <a:rPr lang="en-US" dirty="0"/>
              <a:t>messages have structure and may even be </a:t>
            </a:r>
            <a:r>
              <a:rPr lang="en-US" dirty="0" err="1" smtClean="0"/>
              <a:t>adversarially</a:t>
            </a:r>
            <a:r>
              <a:rPr lang="en-US" dirty="0" smtClean="0"/>
              <a:t>-controlled, we have been assuming so far that keys </a:t>
            </a:r>
            <a:r>
              <a:rPr lang="en-US" dirty="0"/>
              <a:t>are </a:t>
            </a:r>
            <a:r>
              <a:rPr lang="en-US" dirty="0" smtClean="0"/>
              <a:t>totally unpredictable to the adversary. </a:t>
            </a:r>
            <a:r>
              <a:rPr lang="en-US" dirty="0"/>
              <a:t>Simply assuming DES is a </a:t>
            </a:r>
            <a:r>
              <a:rPr lang="en-US" dirty="0" smtClean="0"/>
              <a:t>strong block cipher won't </a:t>
            </a:r>
            <a:r>
              <a:rPr lang="en-US" dirty="0"/>
              <a:t>suffice to prove security of </a:t>
            </a:r>
            <a:r>
              <a:rPr lang="en-US" dirty="0" smtClean="0"/>
              <a:t>the compression function. A stronger assumption suffices though: the </a:t>
            </a:r>
            <a:r>
              <a:rPr lang="en-US" i="1" dirty="0">
                <a:solidFill>
                  <a:schemeClr val="accent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ideal-cipher model </a:t>
            </a:r>
            <a:r>
              <a:rPr lang="en-US" dirty="0" smtClean="0"/>
              <a:t>(a </a:t>
            </a:r>
            <a:r>
              <a:rPr lang="en-US" dirty="0"/>
              <a:t>keyed random oracle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1026" name="Picture 2" descr="Machine generated alternative text: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159" y="2176982"/>
            <a:ext cx="7572376" cy="60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140325" y="1680427"/>
            <a:ext cx="3712905" cy="496555"/>
            <a:chOff x="8140325" y="1680427"/>
            <a:chExt cx="3712905" cy="496555"/>
          </a:xfrm>
        </p:grpSpPr>
        <p:sp>
          <p:nvSpPr>
            <p:cNvPr id="4" name="TextBox 3"/>
            <p:cNvSpPr txBox="1"/>
            <p:nvPr/>
          </p:nvSpPr>
          <p:spPr>
            <a:xfrm>
              <a:off x="8449734" y="1680427"/>
              <a:ext cx="34034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Begin with some constant IV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7" name="Curved Connector 6"/>
            <p:cNvCxnSpPr>
              <a:endCxn id="4" idx="1"/>
            </p:cNvCxnSpPr>
            <p:nvPr/>
          </p:nvCxnSpPr>
          <p:spPr>
            <a:xfrm flipV="1">
              <a:off x="8140325" y="1880482"/>
              <a:ext cx="309409" cy="296500"/>
            </a:xfrm>
            <a:prstGeom prst="curvedConnector3">
              <a:avLst>
                <a:gd name="adj1" fmla="val 3482"/>
              </a:avLst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666067" y="2668013"/>
            <a:ext cx="4414991" cy="709306"/>
            <a:chOff x="3666067" y="2668013"/>
            <a:chExt cx="4414991" cy="709306"/>
          </a:xfrm>
        </p:grpSpPr>
        <p:sp>
          <p:nvSpPr>
            <p:cNvPr id="6" name="TextBox 5"/>
            <p:cNvSpPr txBox="1"/>
            <p:nvPr/>
          </p:nvSpPr>
          <p:spPr>
            <a:xfrm>
              <a:off x="3666067" y="2977209"/>
              <a:ext cx="4414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Interpret message blocks as DES keys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7560733" y="2668013"/>
              <a:ext cx="0" cy="3196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5372049" y="2668013"/>
              <a:ext cx="0" cy="3196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4118658" y="2668013"/>
              <a:ext cx="0" cy="3196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843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❷ </a:t>
            </a:r>
            <a:r>
              <a:rPr lang="en-US" dirty="0" smtClean="0"/>
              <a:t>Davies-Meyer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anchor="t">
            <a:normAutofit/>
          </a:bodyPr>
          <a:lstStyle/>
          <a:p>
            <a:r>
              <a:rPr lang="en-US" sz="2800" dirty="0" smtClean="0"/>
              <a:t>Deceptively compact picture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808134" y="1102108"/>
            <a:ext cx="5774268" cy="639762"/>
          </a:xfrm>
        </p:spPr>
        <p:txBody>
          <a:bodyPr anchor="t"/>
          <a:lstStyle/>
          <a:p>
            <a:r>
              <a:rPr lang="en-US" sz="2800" dirty="0" smtClean="0"/>
              <a:t>Detailed math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808134" y="1741871"/>
            <a:ext cx="5774268" cy="4618869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  <a:tab pos="685800" algn="l"/>
              </a:tabLst>
            </a:pPr>
            <a:r>
              <a:rPr lang="pt-BR" dirty="0" smtClean="0"/>
              <a:t>H0	=	some </a:t>
            </a:r>
            <a:r>
              <a:rPr lang="pt-BR" dirty="0"/>
              <a:t>pre-defined </a:t>
            </a:r>
            <a:r>
              <a:rPr lang="pt-BR" dirty="0" smtClean="0"/>
              <a:t>constant</a:t>
            </a:r>
          </a:p>
          <a:p>
            <a:pPr marL="0" indent="0">
              <a:buNone/>
              <a:tabLst>
                <a:tab pos="457200" algn="l"/>
                <a:tab pos="685800" algn="l"/>
              </a:tabLst>
            </a:pPr>
            <a:r>
              <a:rPr lang="pt-BR" dirty="0" smtClean="0"/>
              <a:t>H1	=	</a:t>
            </a:r>
            <a:r>
              <a:rPr lang="pt-BR" i="1" dirty="0" smtClean="0"/>
              <a:t>B</a:t>
            </a:r>
            <a:r>
              <a:rPr lang="pt-BR" dirty="0" smtClean="0"/>
              <a:t>( M1</a:t>
            </a:r>
            <a:r>
              <a:rPr lang="pt-BR" dirty="0"/>
              <a:t>, H0 ) ⊕ </a:t>
            </a:r>
            <a:r>
              <a:rPr lang="pt-BR" dirty="0" smtClean="0"/>
              <a:t>H0</a:t>
            </a:r>
          </a:p>
          <a:p>
            <a:pPr marL="0" indent="0">
              <a:buNone/>
              <a:tabLst>
                <a:tab pos="457200" algn="l"/>
                <a:tab pos="685800" algn="l"/>
              </a:tabLst>
            </a:pPr>
            <a:r>
              <a:rPr lang="pt-BR" dirty="0" smtClean="0"/>
              <a:t>H2	=	</a:t>
            </a:r>
            <a:r>
              <a:rPr lang="pt-BR" i="1" dirty="0" smtClean="0"/>
              <a:t>B</a:t>
            </a:r>
            <a:r>
              <a:rPr lang="pt-BR" dirty="0" smtClean="0"/>
              <a:t>( M2</a:t>
            </a:r>
            <a:r>
              <a:rPr lang="pt-BR" dirty="0"/>
              <a:t>, H1 ) ⊕ </a:t>
            </a:r>
            <a:r>
              <a:rPr lang="pt-BR" dirty="0" smtClean="0"/>
              <a:t>H1</a:t>
            </a:r>
            <a:br>
              <a:rPr lang="pt-BR" dirty="0" smtClean="0"/>
            </a:br>
            <a:r>
              <a:rPr lang="pt-BR" dirty="0" smtClean="0"/>
              <a:t>	=	</a:t>
            </a:r>
            <a:r>
              <a:rPr lang="pt-BR" i="1" dirty="0" smtClean="0"/>
              <a:t>B</a:t>
            </a:r>
            <a:r>
              <a:rPr lang="pt-BR" dirty="0" smtClean="0"/>
              <a:t>( M2</a:t>
            </a:r>
            <a:r>
              <a:rPr lang="pt-BR" dirty="0"/>
              <a:t>, </a:t>
            </a:r>
            <a:r>
              <a:rPr lang="pt-BR" i="1" dirty="0" smtClean="0"/>
              <a:t>B</a:t>
            </a:r>
            <a:r>
              <a:rPr lang="pt-BR" dirty="0" smtClean="0"/>
              <a:t>( M1</a:t>
            </a:r>
            <a:r>
              <a:rPr lang="pt-BR" dirty="0"/>
              <a:t>, H0 ) ⊕ H0 </a:t>
            </a:r>
            <a:r>
              <a:rPr lang="pt-BR" dirty="0" smtClean="0"/>
              <a:t>)</a:t>
            </a:r>
            <a:br>
              <a:rPr lang="pt-BR" dirty="0" smtClean="0"/>
            </a:br>
            <a:r>
              <a:rPr lang="pt-BR" dirty="0"/>
              <a:t>	</a:t>
            </a:r>
            <a:r>
              <a:rPr lang="pt-BR" dirty="0" smtClean="0"/>
              <a:t>	⊕ </a:t>
            </a:r>
            <a:r>
              <a:rPr lang="pt-BR" i="1" dirty="0" smtClean="0"/>
              <a:t>B</a:t>
            </a:r>
            <a:r>
              <a:rPr lang="pt-BR" dirty="0" smtClean="0"/>
              <a:t>( M1</a:t>
            </a:r>
            <a:r>
              <a:rPr lang="pt-BR" dirty="0"/>
              <a:t>, H0 ) ⊕ H0</a:t>
            </a:r>
          </a:p>
          <a:p>
            <a:pPr marL="0" indent="0">
              <a:buNone/>
              <a:tabLst>
                <a:tab pos="457200" algn="l"/>
                <a:tab pos="685800" algn="l"/>
              </a:tabLst>
            </a:pPr>
            <a:r>
              <a:rPr lang="pt-BR" dirty="0" smtClean="0"/>
              <a:t>H3	=	</a:t>
            </a:r>
            <a:r>
              <a:rPr lang="pt-BR" i="1" dirty="0" smtClean="0"/>
              <a:t>B</a:t>
            </a:r>
            <a:r>
              <a:rPr lang="pt-BR" dirty="0" smtClean="0"/>
              <a:t>( M3</a:t>
            </a:r>
            <a:r>
              <a:rPr lang="pt-BR" dirty="0"/>
              <a:t>, H2 ) ⊕ </a:t>
            </a:r>
            <a:r>
              <a:rPr lang="pt-BR" dirty="0" smtClean="0"/>
              <a:t>H2</a:t>
            </a:r>
            <a:br>
              <a:rPr lang="pt-BR" dirty="0" smtClean="0"/>
            </a:br>
            <a:r>
              <a:rPr lang="pt-BR" dirty="0"/>
              <a:t>	</a:t>
            </a:r>
            <a:r>
              <a:rPr lang="pt-BR" dirty="0" smtClean="0"/>
              <a:t>=	</a:t>
            </a:r>
            <a:r>
              <a:rPr lang="pt-BR" i="1" dirty="0" smtClean="0"/>
              <a:t>B</a:t>
            </a:r>
            <a:r>
              <a:rPr lang="pt-BR" dirty="0" smtClean="0"/>
              <a:t>( M3</a:t>
            </a:r>
            <a:r>
              <a:rPr lang="pt-BR" dirty="0"/>
              <a:t>, </a:t>
            </a:r>
            <a:r>
              <a:rPr lang="pt-BR" i="1" dirty="0" smtClean="0"/>
              <a:t>B</a:t>
            </a:r>
            <a:r>
              <a:rPr lang="pt-BR" dirty="0" smtClean="0"/>
              <a:t>( M2</a:t>
            </a:r>
            <a:r>
              <a:rPr lang="pt-BR" dirty="0"/>
              <a:t>, </a:t>
            </a:r>
            <a:r>
              <a:rPr lang="pt-BR" i="1" dirty="0" smtClean="0"/>
              <a:t>B</a:t>
            </a:r>
            <a:r>
              <a:rPr lang="pt-BR" dirty="0" smtClean="0"/>
              <a:t>( M1</a:t>
            </a:r>
            <a:r>
              <a:rPr lang="pt-BR" dirty="0"/>
              <a:t>, H0 ) ⊕ H0 </a:t>
            </a:r>
            <a:r>
              <a:rPr lang="pt-BR" dirty="0" smtClean="0"/>
              <a:t>)</a:t>
            </a:r>
            <a:br>
              <a:rPr lang="pt-BR" dirty="0" smtClean="0"/>
            </a:br>
            <a:r>
              <a:rPr lang="pt-BR" dirty="0"/>
              <a:t>	</a:t>
            </a:r>
            <a:r>
              <a:rPr lang="pt-BR" dirty="0" smtClean="0"/>
              <a:t>	⊕ </a:t>
            </a:r>
            <a:r>
              <a:rPr lang="pt-BR" i="1" dirty="0" smtClean="0"/>
              <a:t>B</a:t>
            </a:r>
            <a:r>
              <a:rPr lang="pt-BR" dirty="0" smtClean="0"/>
              <a:t>( M1</a:t>
            </a:r>
            <a:r>
              <a:rPr lang="pt-BR" dirty="0"/>
              <a:t>, H0 ) ⊕ H0 </a:t>
            </a:r>
            <a:r>
              <a:rPr lang="pt-BR" dirty="0" smtClean="0"/>
              <a:t>)</a:t>
            </a:r>
            <a:br>
              <a:rPr lang="pt-BR" dirty="0" smtClean="0"/>
            </a:br>
            <a:r>
              <a:rPr lang="pt-BR" dirty="0"/>
              <a:t>	</a:t>
            </a:r>
            <a:r>
              <a:rPr lang="pt-BR" dirty="0" smtClean="0"/>
              <a:t>	⊕ </a:t>
            </a:r>
            <a:r>
              <a:rPr lang="pt-BR" i="1" dirty="0" smtClean="0"/>
              <a:t>B</a:t>
            </a:r>
            <a:r>
              <a:rPr lang="pt-BR" dirty="0" smtClean="0"/>
              <a:t>( M2</a:t>
            </a:r>
            <a:r>
              <a:rPr lang="pt-BR" dirty="0"/>
              <a:t>, </a:t>
            </a:r>
            <a:r>
              <a:rPr lang="pt-BR" i="1" dirty="0" smtClean="0"/>
              <a:t>B</a:t>
            </a:r>
            <a:r>
              <a:rPr lang="pt-BR" dirty="0" smtClean="0"/>
              <a:t>( M1</a:t>
            </a:r>
            <a:r>
              <a:rPr lang="pt-BR" dirty="0"/>
              <a:t>, H0 ) ⊕ H0 </a:t>
            </a:r>
            <a:r>
              <a:rPr lang="pt-BR" dirty="0" smtClean="0"/>
              <a:t>)</a:t>
            </a:r>
            <a:br>
              <a:rPr lang="pt-BR" dirty="0" smtClean="0"/>
            </a:br>
            <a:r>
              <a:rPr lang="pt-BR" dirty="0"/>
              <a:t>	</a:t>
            </a:r>
            <a:r>
              <a:rPr lang="pt-BR" dirty="0" smtClean="0"/>
              <a:t>	⊕ </a:t>
            </a:r>
            <a:r>
              <a:rPr lang="pt-BR" i="1" dirty="0" smtClean="0"/>
              <a:t>B</a:t>
            </a:r>
            <a:r>
              <a:rPr lang="pt-BR" dirty="0" smtClean="0"/>
              <a:t>( M1</a:t>
            </a:r>
            <a:r>
              <a:rPr lang="pt-BR" dirty="0"/>
              <a:t>, H0 </a:t>
            </a:r>
            <a:r>
              <a:rPr lang="pt-BR" dirty="0" smtClean="0"/>
              <a:t>) ⊕ H0 </a:t>
            </a:r>
            <a:endParaRPr lang="pt-BR" dirty="0"/>
          </a:p>
          <a:p>
            <a:pPr marL="0" indent="0">
              <a:buNone/>
              <a:tabLst>
                <a:tab pos="457200" algn="l"/>
                <a:tab pos="685800" algn="l"/>
              </a:tabLst>
            </a:pPr>
            <a:r>
              <a:rPr lang="pt-BR" dirty="0"/>
              <a:t>…and so on</a:t>
            </a:r>
            <a:r>
              <a:rPr lang="pt-BR" dirty="0" smtClean="0"/>
              <a:t>!</a:t>
            </a:r>
            <a:endParaRPr lang="pt-BR" dirty="0"/>
          </a:p>
        </p:txBody>
      </p:sp>
      <p:pic>
        <p:nvPicPr>
          <p:cNvPr id="2052" name="Picture 4" descr="Machine generated alternative text: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" y="1741871"/>
            <a:ext cx="49149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075103" y="3533317"/>
            <a:ext cx="2571222" cy="1625979"/>
            <a:chOff x="8449735" y="833357"/>
            <a:chExt cx="2571222" cy="1625979"/>
          </a:xfrm>
        </p:grpSpPr>
        <p:sp>
          <p:nvSpPr>
            <p:cNvPr id="13" name="TextBox 12"/>
            <p:cNvSpPr txBox="1"/>
            <p:nvPr/>
          </p:nvSpPr>
          <p:spPr>
            <a:xfrm>
              <a:off x="8449735" y="1751450"/>
              <a:ext cx="25712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Only difference from </a:t>
              </a:r>
              <a:r>
                <a:rPr lang="en-US" sz="2000" dirty="0" err="1" smtClean="0">
                  <a:solidFill>
                    <a:schemeClr val="accent1"/>
                  </a:solidFill>
                </a:rPr>
                <a:t>Merkle-Damgard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14" name="Curved Connector 13"/>
            <p:cNvCxnSpPr>
              <a:endCxn id="13" idx="3"/>
            </p:cNvCxnSpPr>
            <p:nvPr/>
          </p:nvCxnSpPr>
          <p:spPr>
            <a:xfrm rot="16200000" flipH="1">
              <a:off x="10381764" y="1466200"/>
              <a:ext cx="1272036" cy="6350"/>
            </a:xfrm>
            <a:prstGeom prst="curvedConnector4">
              <a:avLst>
                <a:gd name="adj1" fmla="val 1890"/>
                <a:gd name="adj2" fmla="val 3700000"/>
              </a:avLst>
            </a:prstGeom>
            <a:ln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2810149" y="3178209"/>
            <a:ext cx="4010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800" i="1" dirty="0"/>
              <a:t>B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609601" y="5459771"/>
            <a:ext cx="4459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SHA-2’s compression function has a Davies-Meyer design</a:t>
            </a:r>
            <a:endParaRPr lang="en-US" sz="24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0793" y="2935837"/>
            <a:ext cx="587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key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206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follow-on 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ctr"/>
          <a:lstStyle/>
          <a:p>
            <a:r>
              <a:rPr lang="en-US" dirty="0"/>
              <a:t>❸ </a:t>
            </a:r>
            <a:r>
              <a:rPr lang="en-US" dirty="0" err="1"/>
              <a:t>Matyas</a:t>
            </a:r>
            <a:r>
              <a:rPr lang="en-US" dirty="0"/>
              <a:t>-Meyer-</a:t>
            </a:r>
            <a:r>
              <a:rPr lang="en-US" dirty="0" err="1"/>
              <a:t>Oseas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ctr"/>
          <a:lstStyle/>
          <a:p>
            <a:r>
              <a:rPr lang="en-US" dirty="0"/>
              <a:t>❹ </a:t>
            </a:r>
            <a:r>
              <a:rPr lang="en-US" dirty="0" err="1" smtClean="0"/>
              <a:t>Preneel</a:t>
            </a:r>
            <a:r>
              <a:rPr lang="en-US" dirty="0"/>
              <a:t>, </a:t>
            </a:r>
            <a:r>
              <a:rPr lang="en-US" dirty="0" err="1"/>
              <a:t>Govaerts</a:t>
            </a:r>
            <a:r>
              <a:rPr lang="en-US" dirty="0"/>
              <a:t>, </a:t>
            </a:r>
            <a:r>
              <a:rPr lang="en-US" dirty="0" err="1"/>
              <a:t>Vandewalle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2"/>
            <a:ext cx="5389033" cy="108407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Rather than making these one-off functions, study the entire family</a:t>
            </a:r>
          </a:p>
        </p:txBody>
      </p:sp>
      <p:pic>
        <p:nvPicPr>
          <p:cNvPr id="3076" name="Picture 4" descr="Machine generated alternative text: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9922"/>
            <a:ext cx="48577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76982" y="3231472"/>
            <a:ext cx="4010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sz="2800" i="1" dirty="0"/>
              <a:t>B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83346" y="2425839"/>
            <a:ext cx="1575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Switch roles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8" name="Curved Connector 7"/>
          <p:cNvCxnSpPr>
            <a:stCxn id="10" idx="0"/>
          </p:cNvCxnSpPr>
          <p:nvPr/>
        </p:nvCxnSpPr>
        <p:spPr>
          <a:xfrm rot="5400000" flipH="1" flipV="1">
            <a:off x="1930890" y="1746694"/>
            <a:ext cx="419486" cy="938804"/>
          </a:xfrm>
          <a:prstGeom prst="curvedConnector2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10" idx="2"/>
          </p:cNvCxnSpPr>
          <p:nvPr/>
        </p:nvCxnSpPr>
        <p:spPr>
          <a:xfrm rot="5400000">
            <a:off x="1147760" y="2805654"/>
            <a:ext cx="503177" cy="543767"/>
          </a:xfrm>
          <a:prstGeom prst="curvedConnector2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82" name="Group 3081"/>
          <p:cNvGrpSpPr/>
          <p:nvPr/>
        </p:nvGrpSpPr>
        <p:grpSpPr>
          <a:xfrm>
            <a:off x="6221280" y="2830682"/>
            <a:ext cx="5460054" cy="1917429"/>
            <a:chOff x="6221280" y="2830682"/>
            <a:chExt cx="5460054" cy="1917429"/>
          </a:xfrm>
        </p:grpSpPr>
        <p:pic>
          <p:nvPicPr>
            <p:cNvPr id="3078" name="Picture 6" descr="Machine generated alternative text:&#10;f (h, m) = where k, x, s G {c, h, m, h Om}. 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893"/>
            <a:stretch/>
          </p:blipFill>
          <p:spPr bwMode="auto">
            <a:xfrm>
              <a:off x="6221280" y="2830682"/>
              <a:ext cx="3083305" cy="506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Machine generated alternative text:&#10;f (h, m) = where k, x, s G {c, h, m, h Om}. 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99"/>
            <a:stretch/>
          </p:blipFill>
          <p:spPr bwMode="auto">
            <a:xfrm>
              <a:off x="6292301" y="3337367"/>
              <a:ext cx="4749554" cy="506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173156" y="3947891"/>
              <a:ext cx="12186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constant</a:t>
              </a:r>
              <a:endParaRPr lang="en-US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18" name="Curved Connector 17"/>
            <p:cNvCxnSpPr>
              <a:stCxn id="17" idx="3"/>
            </p:cNvCxnSpPr>
            <p:nvPr/>
          </p:nvCxnSpPr>
          <p:spPr>
            <a:xfrm flipV="1">
              <a:off x="8391855" y="3744025"/>
              <a:ext cx="275223" cy="403921"/>
            </a:xfrm>
            <a:prstGeom prst="curvedConnector2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989899" y="4348001"/>
              <a:ext cx="22896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output of last hash</a:t>
              </a:r>
              <a:endParaRPr lang="en-US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941057" y="3947891"/>
              <a:ext cx="17402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next message</a:t>
              </a:r>
              <a:endParaRPr lang="en-US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28" name="Curved Connector 27"/>
            <p:cNvCxnSpPr>
              <a:stCxn id="27" idx="1"/>
            </p:cNvCxnSpPr>
            <p:nvPr/>
          </p:nvCxnSpPr>
          <p:spPr>
            <a:xfrm rot="10800000">
              <a:off x="9610557" y="3744026"/>
              <a:ext cx="330501" cy="403920"/>
            </a:xfrm>
            <a:prstGeom prst="curvedConnector2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3" name="Straight Arrow Connector 3072"/>
            <p:cNvCxnSpPr>
              <a:stCxn id="24" idx="0"/>
            </p:cNvCxnSpPr>
            <p:nvPr/>
          </p:nvCxnSpPr>
          <p:spPr>
            <a:xfrm flipV="1">
              <a:off x="9134722" y="3754692"/>
              <a:ext cx="0" cy="59330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Placeholder 4"/>
          <p:cNvSpPr txBox="1">
            <a:spLocks/>
          </p:cNvSpPr>
          <p:nvPr/>
        </p:nvSpPr>
        <p:spPr>
          <a:xfrm>
            <a:off x="609600" y="4400118"/>
            <a:ext cx="5389033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Lato Black"/>
                <a:ea typeface="+mn-ea"/>
                <a:cs typeface="Lato Black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0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❺</a:t>
            </a:r>
            <a:r>
              <a:rPr lang="en-US" dirty="0" smtClean="0"/>
              <a:t> </a:t>
            </a:r>
            <a:r>
              <a:rPr lang="en-US" dirty="0"/>
              <a:t>Black, Rogaway, Shrimpton, </a:t>
            </a:r>
            <a:r>
              <a:rPr lang="en-US" dirty="0" err="1"/>
              <a:t>Stam</a:t>
            </a:r>
            <a:r>
              <a:rPr lang="en-US" dirty="0"/>
              <a:t> </a:t>
            </a:r>
          </a:p>
        </p:txBody>
      </p:sp>
      <p:sp>
        <p:nvSpPr>
          <p:cNvPr id="43" name="Content Placeholder 5"/>
          <p:cNvSpPr>
            <a:spLocks noGrp="1"/>
          </p:cNvSpPr>
          <p:nvPr>
            <p:ph sz="quarter" idx="4"/>
          </p:nvPr>
        </p:nvSpPr>
        <p:spPr>
          <a:xfrm>
            <a:off x="609600" y="5053181"/>
            <a:ext cx="5389033" cy="130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Rigorously proved 20 </a:t>
            </a:r>
            <a:r>
              <a:rPr lang="en-US" dirty="0" smtClean="0"/>
              <a:t>constructions </a:t>
            </a:r>
            <a:r>
              <a:rPr lang="en-US" dirty="0"/>
              <a:t>(</a:t>
            </a:r>
            <a:r>
              <a:rPr lang="en-US" dirty="0" smtClean="0"/>
              <a:t>including those we’ve seen) to be secure </a:t>
            </a:r>
            <a:r>
              <a:rPr lang="en-US" dirty="0"/>
              <a:t>in the ideal cipher model</a:t>
            </a:r>
            <a:endParaRPr lang="en-US" dirty="0"/>
          </a:p>
        </p:txBody>
      </p:sp>
      <p:sp>
        <p:nvSpPr>
          <p:cNvPr id="44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5053181"/>
            <a:ext cx="5389033" cy="130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4</a:t>
            </a:r>
            <a:r>
              <a:rPr lang="en-US" baseline="30000" dirty="0"/>
              <a:t>3</a:t>
            </a:r>
            <a:r>
              <a:rPr lang="en-US" dirty="0"/>
              <a:t> = 64 such choices. PGV tried to break them all, and identified 12 that they deemed to be secure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089633" y="3491866"/>
            <a:ext cx="587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key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4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09600" y="1102109"/>
            <a:ext cx="4857750" cy="2514600"/>
            <a:chOff x="609600" y="1759922"/>
            <a:chExt cx="4857750" cy="2514600"/>
          </a:xfrm>
        </p:grpSpPr>
        <p:pic>
          <p:nvPicPr>
            <p:cNvPr id="3076" name="Picture 4" descr="Machine generated alternative text:&#10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759922"/>
              <a:ext cx="4857750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676982" y="3231472"/>
              <a:ext cx="40107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sz="2800" i="1" dirty="0"/>
                <a:t>B</a:t>
              </a:r>
              <a:endParaRPr lang="en-US" sz="28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89633" y="3491866"/>
              <a:ext cx="5873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3">
                      <a:lumMod val="75000"/>
                    </a:schemeClr>
                  </a:solidFill>
                </a:rPr>
                <a:t>key</a:t>
              </a:r>
              <a:endParaRPr lang="en-US" sz="20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ciphers are necessary: block </a:t>
            </a:r>
            <a:r>
              <a:rPr lang="en-US" dirty="0"/>
              <a:t>ciphers → </a:t>
            </a:r>
            <a:r>
              <a:rPr lang="en-US" dirty="0" smtClean="0"/>
              <a:t>MMO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09600" y="3357273"/>
            <a:ext cx="5384800" cy="3003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/>
              <a:t>Claims</a:t>
            </a:r>
          </a:p>
          <a:p>
            <a:r>
              <a:rPr lang="en-US" i="1" dirty="0">
                <a:solidFill>
                  <a:prstClr val="black"/>
                </a:solidFill>
                <a:latin typeface="Lato Heavy"/>
              </a:rPr>
              <a:t>B</a:t>
            </a:r>
            <a:r>
              <a:rPr lang="en-US" i="1" baseline="-25000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dirty="0">
                <a:solidFill>
                  <a:prstClr val="black"/>
                </a:solidFill>
                <a:latin typeface="Lato Heavy"/>
              </a:rPr>
              <a:t>’ </a:t>
            </a:r>
            <a:r>
              <a:rPr lang="en-US" dirty="0" smtClean="0"/>
              <a:t>is still a good block cipher</a:t>
            </a:r>
          </a:p>
          <a:p>
            <a:r>
              <a:rPr lang="en-US" dirty="0" smtClean="0"/>
              <a:t>MMO is vulnerable to collisions when instantiated with </a:t>
            </a:r>
            <a:r>
              <a:rPr lang="en-US" i="1" dirty="0">
                <a:solidFill>
                  <a:prstClr val="black"/>
                </a:solidFill>
                <a:latin typeface="Lato Heavy"/>
              </a:rPr>
              <a:t>B</a:t>
            </a:r>
            <a:r>
              <a:rPr lang="en-US" i="1" baseline="-25000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dirty="0">
                <a:solidFill>
                  <a:prstClr val="black"/>
                </a:solidFill>
                <a:latin typeface="Lato Heavy"/>
              </a:rPr>
              <a:t>’</a:t>
            </a:r>
            <a:endParaRPr lang="en-US" dirty="0" smtClean="0"/>
          </a:p>
          <a:p>
            <a:pPr lvl="1"/>
            <a:r>
              <a:rPr lang="en-US" sz="2200" dirty="0" smtClean="0"/>
              <a:t>Let </a:t>
            </a:r>
            <a:r>
              <a:rPr lang="en-US" sz="2200" i="1" dirty="0"/>
              <a:t>M</a:t>
            </a:r>
            <a:r>
              <a:rPr lang="en-US" sz="2200" baseline="-25000" dirty="0"/>
              <a:t>0</a:t>
            </a:r>
            <a:r>
              <a:rPr lang="en-US" sz="2200" dirty="0"/>
              <a:t> = </a:t>
            </a:r>
            <a:r>
              <a:rPr lang="en-US" sz="2200" i="1" dirty="0"/>
              <a:t>H</a:t>
            </a:r>
            <a:r>
              <a:rPr lang="en-US" sz="2200" baseline="-25000" dirty="0"/>
              <a:t>0</a:t>
            </a:r>
            <a:r>
              <a:rPr lang="en-US" sz="2200" dirty="0"/>
              <a:t> and </a:t>
            </a:r>
            <a:r>
              <a:rPr lang="en-US" sz="2200" i="1" dirty="0" smtClean="0"/>
              <a:t>M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</a:t>
            </a:r>
            <a:r>
              <a:rPr lang="en-US" sz="2200" dirty="0"/>
              <a:t>= </a:t>
            </a:r>
            <a:r>
              <a:rPr lang="en-US" sz="2200" i="1" dirty="0" smtClean="0"/>
              <a:t>B</a:t>
            </a:r>
            <a:r>
              <a:rPr lang="en-US" sz="2200" baseline="30000" dirty="0" smtClean="0"/>
              <a:t>-1</a:t>
            </a:r>
            <a:r>
              <a:rPr lang="en-US" sz="2200" dirty="0" smtClean="0"/>
              <a:t>(</a:t>
            </a:r>
            <a:r>
              <a:rPr lang="en-US" sz="2200" i="1" dirty="0" smtClean="0"/>
              <a:t>H</a:t>
            </a:r>
            <a:r>
              <a:rPr lang="en-US" sz="2200" baseline="-25000" dirty="0" smtClean="0"/>
              <a:t>0</a:t>
            </a:r>
            <a:r>
              <a:rPr lang="en-US" sz="2200" dirty="0"/>
              <a:t>, </a:t>
            </a:r>
            <a:r>
              <a:rPr lang="en-US" sz="2200" i="1" dirty="0"/>
              <a:t>H</a:t>
            </a:r>
            <a:r>
              <a:rPr lang="en-US" sz="2200" baseline="-25000" dirty="0"/>
              <a:t>0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Then </a:t>
            </a:r>
            <a:r>
              <a:rPr lang="en-US" sz="2200" i="1" dirty="0" smtClean="0">
                <a:latin typeface="+mj-lt"/>
              </a:rPr>
              <a:t>B</a:t>
            </a:r>
            <a:r>
              <a:rPr lang="en-US" sz="2400" i="1" baseline="-25000" dirty="0">
                <a:solidFill>
                  <a:prstClr val="black"/>
                </a:solidFill>
                <a:latin typeface="Lato Heavy"/>
              </a:rPr>
              <a:t>K </a:t>
            </a:r>
            <a:r>
              <a:rPr lang="en-US" sz="2200" dirty="0" smtClean="0"/>
              <a:t>(</a:t>
            </a:r>
            <a:r>
              <a:rPr lang="en-US" sz="2200" i="1" dirty="0" smtClean="0"/>
              <a:t>H</a:t>
            </a:r>
            <a:r>
              <a:rPr lang="en-US" sz="2200" baseline="-25000" dirty="0" smtClean="0"/>
              <a:t>0</a:t>
            </a:r>
            <a:r>
              <a:rPr lang="en-US" sz="2200" dirty="0"/>
              <a:t>, </a:t>
            </a:r>
            <a:r>
              <a:rPr lang="en-US" sz="2200" i="1" dirty="0"/>
              <a:t>M</a:t>
            </a:r>
            <a:r>
              <a:rPr lang="en-US" sz="2200" baseline="-25000" dirty="0"/>
              <a:t>0</a:t>
            </a:r>
            <a:r>
              <a:rPr lang="en-US" sz="2200" dirty="0"/>
              <a:t>) =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B</a:t>
            </a:r>
            <a:r>
              <a:rPr lang="en-US" sz="2400" i="1" baseline="-25000" dirty="0">
                <a:solidFill>
                  <a:prstClr val="black"/>
                </a:solidFill>
                <a:latin typeface="Lato Heavy"/>
              </a:rPr>
              <a:t>K </a:t>
            </a:r>
            <a:r>
              <a:rPr lang="en-US" sz="2200" dirty="0" smtClean="0"/>
              <a:t>(</a:t>
            </a:r>
            <a:r>
              <a:rPr lang="en-US" sz="2200" i="1" dirty="0" smtClean="0"/>
              <a:t>H</a:t>
            </a:r>
            <a:r>
              <a:rPr lang="en-US" sz="2200" baseline="-25000" dirty="0" smtClean="0"/>
              <a:t>0</a:t>
            </a:r>
            <a:r>
              <a:rPr lang="en-US" sz="2200" dirty="0"/>
              <a:t>, </a:t>
            </a:r>
            <a:r>
              <a:rPr lang="en-US" sz="2200" i="1" dirty="0"/>
              <a:t>M</a:t>
            </a:r>
            <a:r>
              <a:rPr lang="en-US" sz="2200" baseline="-25000" dirty="0"/>
              <a:t>1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/>
              <a:t>Can find infinitely many </a:t>
            </a:r>
            <a:r>
              <a:rPr lang="en-US" sz="2200" dirty="0" smtClean="0"/>
              <a:t>collisions!</a:t>
            </a:r>
          </a:p>
        </p:txBody>
      </p:sp>
      <p:sp>
        <p:nvSpPr>
          <p:cNvPr id="43" name="Content Placeholder 5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Given any cipher </a:t>
            </a:r>
            <a:r>
              <a:rPr lang="en-US" i="1" dirty="0" smtClean="0">
                <a:latin typeface="+mj-lt"/>
              </a:rPr>
              <a:t>B</a:t>
            </a:r>
            <a:r>
              <a:rPr lang="en-US" i="1" baseline="-25000" dirty="0" smtClean="0">
                <a:latin typeface="+mj-lt"/>
              </a:rPr>
              <a:t>K</a:t>
            </a:r>
            <a:r>
              <a:rPr lang="en-US" dirty="0" smtClean="0"/>
              <a:t>, form new one </a:t>
            </a:r>
            <a:r>
              <a:rPr lang="en-US" i="1" dirty="0" smtClean="0">
                <a:solidFill>
                  <a:prstClr val="black"/>
                </a:solidFill>
                <a:latin typeface="Lato Heavy"/>
              </a:rPr>
              <a:t>B</a:t>
            </a:r>
            <a:r>
              <a:rPr lang="en-US" i="1" baseline="-25000" dirty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dirty="0" smtClean="0">
                <a:solidFill>
                  <a:prstClr val="black"/>
                </a:solidFill>
                <a:latin typeface="Lato Heavy"/>
              </a:rPr>
              <a:t>’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6737267" y="1645071"/>
            <a:ext cx="1811870" cy="3103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324686" y="1645071"/>
            <a:ext cx="1811870" cy="3103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>
            <a:stCxn id="31" idx="3"/>
            <a:endCxn id="13" idx="1"/>
          </p:cNvCxnSpPr>
          <p:nvPr/>
        </p:nvCxnSpPr>
        <p:spPr>
          <a:xfrm>
            <a:off x="7643670" y="2159000"/>
            <a:ext cx="2297388" cy="298057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941058" y="2226224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latin typeface="Lato Heavy"/>
                <a:cs typeface="Lato Semibold"/>
              </a:rPr>
              <a:t>B</a:t>
            </a:r>
            <a:r>
              <a:rPr lang="en-US" sz="2400" i="1" baseline="-25000" dirty="0">
                <a:solidFill>
                  <a:prstClr val="black"/>
                </a:solidFill>
                <a:latin typeface="Lato Heavy"/>
                <a:cs typeface="Lato Semibold"/>
              </a:rPr>
              <a:t>K </a:t>
            </a:r>
            <a:r>
              <a:rPr lang="en-US" sz="2400" dirty="0" smtClean="0"/>
              <a:t>(</a:t>
            </a:r>
            <a:r>
              <a:rPr lang="en-US" sz="2400" i="1" dirty="0" smtClean="0">
                <a:latin typeface="+mj-lt"/>
              </a:rPr>
              <a:t>K</a:t>
            </a:r>
            <a:r>
              <a:rPr lang="en-US" sz="2400" dirty="0" smtClean="0"/>
              <a:t>)</a:t>
            </a:r>
            <a:endParaRPr lang="en-US" sz="2400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58628" y="1928167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K</a:t>
            </a:r>
            <a:endParaRPr lang="en-US" sz="2400" i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14472" y="3274906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prstClr val="black"/>
                </a:solidFill>
                <a:latin typeface="Lato Heavy"/>
                <a:cs typeface="Lato Semibold"/>
              </a:rPr>
              <a:t>B</a:t>
            </a:r>
            <a:r>
              <a:rPr lang="en-US" sz="2400" i="1" baseline="-25000" dirty="0">
                <a:solidFill>
                  <a:prstClr val="black"/>
                </a:solidFill>
                <a:latin typeface="Lato Heavy"/>
                <a:cs typeface="Lato Semibold"/>
              </a:rPr>
              <a:t>K </a:t>
            </a:r>
            <a:r>
              <a:rPr lang="en-US" sz="2400" dirty="0" smtClean="0"/>
              <a:t>(</a:t>
            </a:r>
            <a:r>
              <a:rPr lang="en-US" sz="2400" i="1" dirty="0" smtClean="0">
                <a:latin typeface="+mj-lt"/>
              </a:rPr>
              <a:t>K</a:t>
            </a:r>
            <a:r>
              <a:rPr lang="en-US" sz="2400" dirty="0" smtClean="0"/>
              <a:t>)</a:t>
            </a:r>
            <a:endParaRPr lang="en-US" sz="24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71644" y="3293027"/>
            <a:ext cx="385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K</a:t>
            </a:r>
            <a:endParaRPr lang="en-US" sz="2400" dirty="0">
              <a:latin typeface="+mj-lt"/>
            </a:endParaRPr>
          </a:p>
        </p:txBody>
      </p:sp>
      <p:cxnSp>
        <p:nvCxnSpPr>
          <p:cNvPr id="36" name="Straight Arrow Connector 35"/>
          <p:cNvCxnSpPr>
            <a:stCxn id="33" idx="3"/>
            <a:endCxn id="34" idx="1"/>
          </p:cNvCxnSpPr>
          <p:nvPr/>
        </p:nvCxnSpPr>
        <p:spPr>
          <a:xfrm>
            <a:off x="8030107" y="3505739"/>
            <a:ext cx="2441537" cy="18121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229876" y="144397"/>
            <a:ext cx="378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/</a:t>
            </a:r>
            <a:endParaRPr lang="en-US" sz="3200" dirty="0">
              <a:latin typeface="+mj-lt"/>
            </a:endParaRPr>
          </a:p>
        </p:txBody>
      </p:sp>
      <p:cxnSp>
        <p:nvCxnSpPr>
          <p:cNvPr id="46" name="Straight Arrow Connector 45"/>
          <p:cNvCxnSpPr>
            <a:stCxn id="31" idx="3"/>
            <a:endCxn id="34" idx="1"/>
          </p:cNvCxnSpPr>
          <p:nvPr/>
        </p:nvCxnSpPr>
        <p:spPr>
          <a:xfrm>
            <a:off x="7643670" y="2159000"/>
            <a:ext cx="2827974" cy="136486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3" idx="3"/>
            <a:endCxn id="13" idx="1"/>
          </p:cNvCxnSpPr>
          <p:nvPr/>
        </p:nvCxnSpPr>
        <p:spPr>
          <a:xfrm flipV="1">
            <a:off x="8030107" y="2457057"/>
            <a:ext cx="1910951" cy="1048682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8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done?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en-US" sz="2500" dirty="0" smtClean="0"/>
              <a:t>Problems with </a:t>
            </a:r>
            <a:r>
              <a:rPr lang="en-US" sz="2500" dirty="0" err="1" smtClean="0"/>
              <a:t>Merkle-Damgard</a:t>
            </a:r>
            <a:endParaRPr lang="en-US" sz="25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200" dirty="0" smtClean="0"/>
              <a:t>Wang </a:t>
            </a:r>
            <a:r>
              <a:rPr lang="en-US" sz="2200" dirty="0"/>
              <a:t>et al </a:t>
            </a:r>
            <a:r>
              <a:rPr lang="en-US" sz="2200" dirty="0" smtClean="0"/>
              <a:t>2004: </a:t>
            </a:r>
            <a:r>
              <a:rPr lang="en-US" sz="2200" i="1" dirty="0" smtClean="0"/>
              <a:t>shortcut</a:t>
            </a:r>
            <a:r>
              <a:rPr lang="en-US" sz="2200" dirty="0" smtClean="0"/>
              <a:t> birthday </a:t>
            </a:r>
            <a:r>
              <a:rPr lang="en-US" sz="2200" dirty="0"/>
              <a:t>bound attack on </a:t>
            </a:r>
            <a:r>
              <a:rPr lang="en-US" sz="2200" dirty="0" err="1" smtClean="0"/>
              <a:t>Merkle-Damgard</a:t>
            </a:r>
            <a:r>
              <a:rPr lang="en-US" sz="2200" dirty="0" smtClean="0"/>
              <a:t>,</a:t>
            </a:r>
            <a:br>
              <a:rPr lang="en-US" sz="2200" dirty="0" smtClean="0"/>
            </a:br>
            <a:r>
              <a:rPr lang="en-US" sz="2200" dirty="0" smtClean="0"/>
              <a:t>finds a SHA-1 </a:t>
            </a:r>
            <a:r>
              <a:rPr lang="en-US" sz="2200" dirty="0"/>
              <a:t>collision in 2</a:t>
            </a:r>
            <a:r>
              <a:rPr lang="en-US" sz="2200" baseline="30000" dirty="0"/>
              <a:t>69</a:t>
            </a:r>
            <a:r>
              <a:rPr lang="en-US" sz="2200" dirty="0"/>
              <a:t> </a:t>
            </a:r>
            <a:r>
              <a:rPr lang="en-US" sz="2200" dirty="0" smtClean="0"/>
              <a:t>time</a:t>
            </a:r>
          </a:p>
          <a:p>
            <a:r>
              <a:rPr lang="en-US" sz="2200" dirty="0" smtClean="0"/>
              <a:t>Stevens, </a:t>
            </a:r>
            <a:r>
              <a:rPr lang="en-US" sz="2200" dirty="0" err="1" smtClean="0"/>
              <a:t>Karpman</a:t>
            </a:r>
            <a:r>
              <a:rPr lang="en-US" sz="2200" dirty="0" smtClean="0"/>
              <a:t>, </a:t>
            </a:r>
            <a:r>
              <a:rPr lang="en-US" sz="2200" dirty="0" err="1" smtClean="0"/>
              <a:t>Peyrin</a:t>
            </a:r>
            <a:r>
              <a:rPr lang="en-US" sz="2200" dirty="0" smtClean="0"/>
              <a:t> 2015: demonstrated SHA-1 compression function attack in 2</a:t>
            </a:r>
            <a:r>
              <a:rPr lang="en-US" sz="2200" baseline="30000" dirty="0" smtClean="0"/>
              <a:t>57</a:t>
            </a:r>
            <a:r>
              <a:rPr lang="en-US" sz="2200" dirty="0" smtClean="0"/>
              <a:t> evaluations</a:t>
            </a:r>
          </a:p>
          <a:p>
            <a:pPr lvl="1"/>
            <a:r>
              <a:rPr lang="en-US" dirty="0" smtClean="0"/>
              <a:t>Estimated </a:t>
            </a:r>
            <a:r>
              <a:rPr lang="en-US" dirty="0"/>
              <a:t>cost to execute attack on full </a:t>
            </a:r>
            <a:r>
              <a:rPr lang="en-US" dirty="0" smtClean="0"/>
              <a:t>SHA-1</a:t>
            </a:r>
            <a:r>
              <a:rPr lang="en-US" dirty="0"/>
              <a:t>: </a:t>
            </a:r>
            <a:r>
              <a:rPr lang="en-US" dirty="0" smtClean="0"/>
              <a:t>~$</a:t>
            </a:r>
            <a:r>
              <a:rPr lang="en-US" dirty="0"/>
              <a:t>75-120k on Amazon </a:t>
            </a:r>
            <a:r>
              <a:rPr lang="en-US" dirty="0" smtClean="0"/>
              <a:t>EC2</a:t>
            </a:r>
          </a:p>
          <a:p>
            <a:r>
              <a:rPr lang="en-US" sz="2200" dirty="0" smtClean="0"/>
              <a:t>2015-2016: Certificate authorities &amp; browsers migrate away from SHA-1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 anchor="ctr">
            <a:normAutofit/>
          </a:bodyPr>
          <a:lstStyle/>
          <a:p>
            <a:r>
              <a:rPr lang="en-US" sz="2500" dirty="0" smtClean="0"/>
              <a:t>SHA-3: quest for a M-D alternative</a:t>
            </a:r>
            <a:endParaRPr lang="en-US" sz="25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2007</a:t>
            </a:r>
            <a:r>
              <a:rPr lang="en-US" sz="2200" dirty="0"/>
              <a:t>: Call for submissions</a:t>
            </a:r>
          </a:p>
          <a:p>
            <a:r>
              <a:rPr lang="en-US" sz="2200" dirty="0" smtClean="0"/>
              <a:t>2008</a:t>
            </a:r>
            <a:r>
              <a:rPr lang="en-US" sz="2200" dirty="0"/>
              <a:t>: </a:t>
            </a:r>
            <a:r>
              <a:rPr lang="en-US" sz="2200" dirty="0" smtClean="0"/>
              <a:t>64 </a:t>
            </a:r>
            <a:r>
              <a:rPr lang="en-US" sz="2200" dirty="0"/>
              <a:t>submissions received</a:t>
            </a:r>
          </a:p>
          <a:p>
            <a:r>
              <a:rPr lang="en-US" sz="2200" dirty="0" smtClean="0"/>
              <a:t>2009-12</a:t>
            </a:r>
            <a:r>
              <a:rPr lang="en-US" sz="2200" dirty="0"/>
              <a:t>: </a:t>
            </a:r>
            <a:r>
              <a:rPr lang="en-US" sz="2200" dirty="0" smtClean="0"/>
              <a:t>Three workshops, one before each </a:t>
            </a:r>
            <a:r>
              <a:rPr lang="en-US" sz="2200" dirty="0" err="1"/>
              <a:t>cutdown</a:t>
            </a:r>
            <a:r>
              <a:rPr lang="en-US" sz="2200" dirty="0"/>
              <a:t>: 64 </a:t>
            </a:r>
            <a:r>
              <a:rPr lang="en-US" sz="2200" dirty="0" smtClean="0"/>
              <a:t>→ 51 → 14 </a:t>
            </a:r>
            <a:r>
              <a:rPr lang="en-US" sz="2200" dirty="0"/>
              <a:t>→ </a:t>
            </a:r>
            <a:r>
              <a:rPr lang="en-US" sz="2200" dirty="0" smtClean="0"/>
              <a:t>5 </a:t>
            </a:r>
            <a:r>
              <a:rPr lang="en-US" sz="2200" dirty="0"/>
              <a:t>→ </a:t>
            </a:r>
            <a:r>
              <a:rPr lang="en-US" sz="2200" dirty="0" smtClean="0"/>
              <a:t>1</a:t>
            </a:r>
            <a:endParaRPr lang="en-US" sz="2200" dirty="0"/>
          </a:p>
          <a:p>
            <a:r>
              <a:rPr lang="en-US" sz="2200" dirty="0" smtClean="0"/>
              <a:t>Oct </a:t>
            </a:r>
            <a:r>
              <a:rPr lang="en-US" sz="2200" dirty="0"/>
              <a:t>2012: Keccak announced as </a:t>
            </a:r>
            <a:r>
              <a:rPr lang="en-US" sz="2200" dirty="0" smtClean="0"/>
              <a:t>winner</a:t>
            </a:r>
          </a:p>
          <a:p>
            <a:pPr lvl="1"/>
            <a:r>
              <a:rPr lang="en-US" dirty="0" smtClean="0"/>
              <a:t>Creators: Guido </a:t>
            </a:r>
            <a:r>
              <a:rPr lang="en-US" dirty="0" err="1"/>
              <a:t>Bertoni</a:t>
            </a:r>
            <a:r>
              <a:rPr lang="en-US" dirty="0"/>
              <a:t>, Joan </a:t>
            </a:r>
            <a:r>
              <a:rPr lang="en-US" dirty="0" err="1"/>
              <a:t>Daemen</a:t>
            </a:r>
            <a:r>
              <a:rPr lang="en-US" dirty="0"/>
              <a:t>, </a:t>
            </a:r>
            <a:r>
              <a:rPr lang="en-US" dirty="0" err="1"/>
              <a:t>Michaël</a:t>
            </a:r>
            <a:r>
              <a:rPr lang="en-US" dirty="0"/>
              <a:t> </a:t>
            </a:r>
            <a:r>
              <a:rPr lang="en-US" dirty="0" err="1"/>
              <a:t>Peeters</a:t>
            </a:r>
            <a:r>
              <a:rPr lang="en-US" dirty="0"/>
              <a:t>, and Gilles Van </a:t>
            </a:r>
            <a:r>
              <a:rPr lang="en-US" dirty="0" err="1" smtClean="0"/>
              <a:t>Assche</a:t>
            </a:r>
            <a:endParaRPr lang="en-US" dirty="0" smtClean="0"/>
          </a:p>
          <a:p>
            <a:r>
              <a:rPr lang="en-US" sz="2200" dirty="0" smtClean="0"/>
              <a:t>Aug </a:t>
            </a:r>
            <a:r>
              <a:rPr lang="en-US" sz="2200" dirty="0"/>
              <a:t>2015: Publication of NIST Federal Information Processing Standard (FIPS) 202 standardizing Keccak &amp; </a:t>
            </a:r>
            <a:r>
              <a:rPr lang="en-US" sz="2200" dirty="0" smtClean="0"/>
              <a:t>extendable output functions (XOFs)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6006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time: </a:t>
            </a:r>
            <a:r>
              <a:rPr lang="en-US" dirty="0"/>
              <a:t>d</a:t>
            </a:r>
            <a:r>
              <a:rPr lang="en-US" dirty="0" smtClean="0"/>
              <a:t>esign of Keccak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77337"/>
            <a:ext cx="1937390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Math Tools</a:t>
            </a:r>
            <a:endParaRPr lang="en-US" sz="2800" u="sng" dirty="0">
              <a:solidFill>
                <a:schemeClr val="accent2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9473" y="1577337"/>
            <a:ext cx="1737014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3">
                    <a:lumMod val="7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Primitives</a:t>
            </a:r>
            <a:endParaRPr lang="en-US" sz="2800" u="sng" dirty="0">
              <a:solidFill>
                <a:schemeClr val="accent3">
                  <a:lumMod val="7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6796" y="1577337"/>
            <a:ext cx="1882888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Algorithms</a:t>
            </a:r>
            <a:endParaRPr lang="en-US" sz="2800" u="sng" dirty="0">
              <a:solidFill>
                <a:schemeClr val="accent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01" y="1577337"/>
            <a:ext cx="1647246" cy="523220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800" u="sng" dirty="0" smtClean="0">
                <a:solidFill>
                  <a:schemeClr val="accent4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Protocols</a:t>
            </a:r>
            <a:endParaRPr lang="en-US" sz="2800" u="sng" dirty="0">
              <a:solidFill>
                <a:schemeClr val="accent4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09600" y="3940218"/>
            <a:ext cx="8237738" cy="2745726"/>
            <a:chOff x="609600" y="3940218"/>
            <a:chExt cx="8237738" cy="2745726"/>
          </a:xfrm>
        </p:grpSpPr>
        <p:sp>
          <p:nvSpPr>
            <p:cNvPr id="42" name="TextBox 41"/>
            <p:cNvSpPr txBox="1"/>
            <p:nvPr/>
          </p:nvSpPr>
          <p:spPr>
            <a:xfrm>
              <a:off x="6464955" y="6162724"/>
              <a:ext cx="23823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☏  </a:t>
              </a:r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Minicrypt</a:t>
              </a:r>
              <a:endParaRPr lang="en-US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4635973"/>
              <a:ext cx="2002471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Random(</a:t>
              </a:r>
              <a:r>
                <a:rPr lang="en-US" sz="2400" dirty="0" err="1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ish</a:t>
              </a: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permutations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79473" y="5331727"/>
              <a:ext cx="1167307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Block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ciphers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9473" y="3940218"/>
              <a:ext cx="1460656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Hash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functions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66796" y="4635973"/>
              <a:ext cx="2281394" cy="830997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Protected</a:t>
              </a:r>
              <a:b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communication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1" name="Straight Arrow Connector 20"/>
            <p:cNvCxnSpPr>
              <a:stCxn id="9" idx="3"/>
              <a:endCxn id="11" idx="1"/>
            </p:cNvCxnSpPr>
            <p:nvPr/>
          </p:nvCxnSpPr>
          <p:spPr>
            <a:xfrm flipV="1">
              <a:off x="2612071" y="4355717"/>
              <a:ext cx="967402" cy="695755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9" idx="3"/>
              <a:endCxn id="10" idx="1"/>
            </p:cNvCxnSpPr>
            <p:nvPr/>
          </p:nvCxnSpPr>
          <p:spPr>
            <a:xfrm>
              <a:off x="2612071" y="5051472"/>
              <a:ext cx="967402" cy="695754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1" idx="3"/>
              <a:endCxn id="15" idx="1"/>
            </p:cNvCxnSpPr>
            <p:nvPr/>
          </p:nvCxnSpPr>
          <p:spPr>
            <a:xfrm>
              <a:off x="5040129" y="4355717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0" idx="3"/>
              <a:endCxn id="15" idx="1"/>
            </p:cNvCxnSpPr>
            <p:nvPr/>
          </p:nvCxnSpPr>
          <p:spPr>
            <a:xfrm flipV="1">
              <a:off x="4746780" y="5051472"/>
              <a:ext cx="1420016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09600" y="2548709"/>
            <a:ext cx="11409021" cy="4137235"/>
            <a:chOff x="609600" y="2548709"/>
            <a:chExt cx="11409021" cy="4137235"/>
          </a:xfrm>
        </p:grpSpPr>
        <p:sp>
          <p:nvSpPr>
            <p:cNvPr id="41" name="TextBox 40"/>
            <p:cNvSpPr txBox="1"/>
            <p:nvPr/>
          </p:nvSpPr>
          <p:spPr>
            <a:xfrm>
              <a:off x="9296401" y="6162724"/>
              <a:ext cx="2722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Cryptomania</a:t>
              </a:r>
              <a:r>
                <a:rPr lang="en-US" sz="2800" dirty="0" smtClean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</a:t>
              </a:r>
              <a:r>
                <a:rPr lang="en-US" sz="2800" dirty="0"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✉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2548709"/>
              <a:ext cx="1569660" cy="830997"/>
            </a:xfrm>
            <a:prstGeom prst="rect">
              <a:avLst/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Modular</a:t>
              </a:r>
              <a:b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2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arithmetic</a:t>
              </a:r>
              <a:endParaRPr lang="en-US" sz="2400" dirty="0">
                <a:solidFill>
                  <a:schemeClr val="accent2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296401" y="3663219"/>
              <a:ext cx="1938351" cy="1200329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TLS: internet</a:t>
              </a:r>
              <a:b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PGP: email</a:t>
              </a:r>
            </a:p>
            <a:p>
              <a:r>
                <a:rPr lang="en-US" sz="2400" i="1" dirty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(see CS 558</a:t>
              </a:r>
              <a:r>
                <a:rPr lang="en-US" sz="2400" i="1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)</a:t>
              </a:r>
              <a:endParaRPr lang="en-US" sz="2400" i="1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296401" y="2733375"/>
              <a:ext cx="2565126" cy="461665"/>
            </a:xfrm>
            <a:prstGeom prst="rect">
              <a:avLst/>
            </a:prstGeom>
            <a:noFill/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4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Signal: messaging</a:t>
              </a:r>
              <a:endParaRPr lang="en-US" sz="2400" dirty="0">
                <a:solidFill>
                  <a:schemeClr val="accent4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66796" y="3429129"/>
              <a:ext cx="2680542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encapsulation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66796" y="2733375"/>
              <a:ext cx="2081019" cy="461665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1"/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Key evolution</a:t>
              </a:r>
              <a:endParaRPr lang="en-US" sz="2400" dirty="0">
                <a:solidFill>
                  <a:schemeClr val="accent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9473" y="2548709"/>
              <a:ext cx="1503938" cy="830997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Auth</a:t>
              </a: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 key</a:t>
              </a:r>
              <a:b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</a:br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  <a:latin typeface="Lato Semibold" panose="020F0502020204030203" pitchFamily="34" charset="0"/>
                  <a:ea typeface="Lato Semibold" panose="020F0502020204030203" pitchFamily="34" charset="0"/>
                  <a:cs typeface="Lato Semibold" panose="020F0502020204030203" pitchFamily="34" charset="0"/>
                </a:rPr>
                <a:t>exchange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endParaRPr>
            </a:p>
          </p:txBody>
        </p:sp>
        <p:cxnSp>
          <p:nvCxnSpPr>
            <p:cNvPr id="25" name="Straight Arrow Connector 24"/>
            <p:cNvCxnSpPr>
              <a:stCxn id="8" idx="3"/>
              <a:endCxn id="18" idx="1"/>
            </p:cNvCxnSpPr>
            <p:nvPr/>
          </p:nvCxnSpPr>
          <p:spPr>
            <a:xfrm>
              <a:off x="2179260" y="2964208"/>
              <a:ext cx="1400213" cy="0"/>
            </a:xfrm>
            <a:prstGeom prst="straightConnector1">
              <a:avLst/>
            </a:prstGeom>
            <a:ln w="50800">
              <a:solidFill>
                <a:schemeClr val="accent6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8" idx="3"/>
              <a:endCxn id="17" idx="1"/>
            </p:cNvCxnSpPr>
            <p:nvPr/>
          </p:nvCxnSpPr>
          <p:spPr>
            <a:xfrm>
              <a:off x="5083411" y="2964208"/>
              <a:ext cx="1083385" cy="0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18" idx="3"/>
              <a:endCxn id="16" idx="1"/>
            </p:cNvCxnSpPr>
            <p:nvPr/>
          </p:nvCxnSpPr>
          <p:spPr>
            <a:xfrm>
              <a:off x="5083411" y="2964208"/>
              <a:ext cx="1083385" cy="695754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1" idx="3"/>
              <a:endCxn id="16" idx="1"/>
            </p:cNvCxnSpPr>
            <p:nvPr/>
          </p:nvCxnSpPr>
          <p:spPr>
            <a:xfrm flipV="1">
              <a:off x="5040129" y="3659962"/>
              <a:ext cx="1126667" cy="695755"/>
            </a:xfrm>
            <a:prstGeom prst="straightConnector1">
              <a:avLst/>
            </a:prstGeom>
            <a:ln w="50800">
              <a:solidFill>
                <a:schemeClr val="accent5"/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7" idx="3"/>
              <a:endCxn id="14" idx="1"/>
            </p:cNvCxnSpPr>
            <p:nvPr/>
          </p:nvCxnSpPr>
          <p:spPr>
            <a:xfrm>
              <a:off x="8247815" y="2964208"/>
              <a:ext cx="1048586" cy="0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6" idx="3"/>
              <a:endCxn id="13" idx="1"/>
            </p:cNvCxnSpPr>
            <p:nvPr/>
          </p:nvCxnSpPr>
          <p:spPr>
            <a:xfrm>
              <a:off x="8847338" y="3659962"/>
              <a:ext cx="449063" cy="603422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5" idx="3"/>
              <a:endCxn id="13" idx="1"/>
            </p:cNvCxnSpPr>
            <p:nvPr/>
          </p:nvCxnSpPr>
          <p:spPr>
            <a:xfrm flipV="1">
              <a:off x="8448190" y="4263384"/>
              <a:ext cx="848211" cy="788088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14" idx="2"/>
            </p:cNvCxnSpPr>
            <p:nvPr/>
          </p:nvCxnSpPr>
          <p:spPr>
            <a:xfrm flipV="1">
              <a:off x="10578964" y="3195040"/>
              <a:ext cx="0" cy="468179"/>
            </a:xfrm>
            <a:prstGeom prst="straightConnector1">
              <a:avLst/>
            </a:prstGeom>
            <a:ln w="50800">
              <a:solidFill>
                <a:schemeClr val="accent4">
                  <a:lumMod val="60000"/>
                  <a:lumOff val="40000"/>
                </a:schemeClr>
              </a:solidFill>
              <a:headEnd type="triangle" w="sm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35"/>
          <p:cNvSpPr/>
          <p:nvPr/>
        </p:nvSpPr>
        <p:spPr>
          <a:xfrm>
            <a:off x="0" y="846667"/>
            <a:ext cx="12192000" cy="6011334"/>
          </a:xfrm>
          <a:custGeom>
            <a:avLst/>
            <a:gdLst>
              <a:gd name="connsiteX0" fmla="*/ 3913638 w 12192000"/>
              <a:gd name="connsiteY0" fmla="*/ 2958711 h 6007395"/>
              <a:gd name="connsiteX1" fmla="*/ 2817647 w 12192000"/>
              <a:gd name="connsiteY1" fmla="*/ 3030659 h 6007395"/>
              <a:gd name="connsiteX2" fmla="*/ 133652 w 12192000"/>
              <a:gd name="connsiteY2" fmla="*/ 4244159 h 6007395"/>
              <a:gd name="connsiteX3" fmla="*/ 3036784 w 12192000"/>
              <a:gd name="connsiteY3" fmla="*/ 4742393 h 6007395"/>
              <a:gd name="connsiteX4" fmla="*/ 5720778 w 12192000"/>
              <a:gd name="connsiteY4" fmla="*/ 3528894 h 6007395"/>
              <a:gd name="connsiteX5" fmla="*/ 3913638 w 12192000"/>
              <a:gd name="connsiteY5" fmla="*/ 2958711 h 6007395"/>
              <a:gd name="connsiteX6" fmla="*/ 0 w 12192000"/>
              <a:gd name="connsiteY6" fmla="*/ 0 h 6007395"/>
              <a:gd name="connsiteX7" fmla="*/ 12192000 w 12192000"/>
              <a:gd name="connsiteY7" fmla="*/ 0 h 6007395"/>
              <a:gd name="connsiteX8" fmla="*/ 12192000 w 12192000"/>
              <a:gd name="connsiteY8" fmla="*/ 6007395 h 6007395"/>
              <a:gd name="connsiteX9" fmla="*/ 0 w 12192000"/>
              <a:gd name="connsiteY9" fmla="*/ 6007395 h 6007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07395">
                <a:moveTo>
                  <a:pt x="3913638" y="2958711"/>
                </a:moveTo>
                <a:cubicBezTo>
                  <a:pt x="3573876" y="2958188"/>
                  <a:pt x="3203358" y="2981280"/>
                  <a:pt x="2817647" y="3030659"/>
                </a:cubicBezTo>
                <a:cubicBezTo>
                  <a:pt x="1274805" y="3228174"/>
                  <a:pt x="73139" y="3771476"/>
                  <a:pt x="133652" y="4244159"/>
                </a:cubicBezTo>
                <a:cubicBezTo>
                  <a:pt x="194165" y="4716841"/>
                  <a:pt x="1493941" y="4939908"/>
                  <a:pt x="3036784" y="4742393"/>
                </a:cubicBezTo>
                <a:cubicBezTo>
                  <a:pt x="4579626" y="4544878"/>
                  <a:pt x="5781291" y="4001576"/>
                  <a:pt x="5720778" y="3528894"/>
                </a:cubicBezTo>
                <a:cubicBezTo>
                  <a:pt x="5675394" y="3174382"/>
                  <a:pt x="4932923" y="2960279"/>
                  <a:pt x="3913638" y="295871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007395"/>
                </a:lnTo>
                <a:lnTo>
                  <a:pt x="0" y="6007395"/>
                </a:lnTo>
                <a:close/>
              </a:path>
            </a:pathLst>
          </a:custGeom>
          <a:solidFill>
            <a:schemeClr val="bg1">
              <a:lumMod val="50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206071" y="1112454"/>
            <a:ext cx="2675466" cy="465758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680196" y="1820339"/>
            <a:ext cx="1625604" cy="15493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hashing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Remember </a:t>
            </a:r>
            <a:r>
              <a:rPr lang="en-US" dirty="0"/>
              <a:t>the goal of hash functions: given </a:t>
            </a:r>
            <a:r>
              <a:rPr lang="en-US" i="1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y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=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/>
              <a:t>(</a:t>
            </a:r>
            <a:r>
              <a:rPr lang="en-US" i="1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/>
              <a:t>) for a </a:t>
            </a:r>
            <a:r>
              <a:rPr lang="en-US" i="1" dirty="0" smtClean="0">
                <a:solidFill>
                  <a:schemeClr val="accent1"/>
                </a:solidFill>
                <a:latin typeface="+mj-lt"/>
              </a:rPr>
              <a:t>randomly</a:t>
            </a:r>
            <a:r>
              <a:rPr lang="en-US" dirty="0" smtClean="0"/>
              <a:t> </a:t>
            </a:r>
            <a:r>
              <a:rPr lang="en-US" dirty="0"/>
              <a:t>chosen </a:t>
            </a:r>
            <a:r>
              <a:rPr lang="en-US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</a:t>
            </a:r>
            <a:r>
              <a:rPr lang="en-US" dirty="0" smtClean="0"/>
              <a:t>, </a:t>
            </a:r>
            <a:r>
              <a:rPr lang="en-US" dirty="0"/>
              <a:t>difficult to find any preimage </a:t>
            </a:r>
            <a:r>
              <a:rPr lang="en-US" i="1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’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x</a:t>
            </a:r>
            <a:r>
              <a:rPr lang="en-US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’</a:t>
            </a:r>
            <a:r>
              <a:rPr lang="en-US" dirty="0"/>
              <a:t>)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= </a:t>
            </a:r>
            <a:r>
              <a:rPr lang="en-US" i="1" dirty="0" smtClean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y</a:t>
            </a:r>
          </a:p>
          <a:p>
            <a:r>
              <a:rPr lang="en-US" dirty="0" smtClean="0"/>
              <a:t>Can use to protect passwords!</a:t>
            </a:r>
            <a:endParaRPr lang="en-US" dirty="0"/>
          </a:p>
          <a:p>
            <a:r>
              <a:rPr lang="en-US" dirty="0"/>
              <a:t>Rather than storing </a:t>
            </a:r>
            <a:r>
              <a:rPr lang="en-US" dirty="0" smtClean="0"/>
              <a:t>sensitive </a:t>
            </a:r>
            <a:r>
              <a:rPr lang="en-US" dirty="0" err="1" smtClean="0"/>
              <a:t>pwd</a:t>
            </a:r>
            <a:r>
              <a:rPr lang="en-US" dirty="0" smtClean="0"/>
              <a:t>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</a:t>
            </a:r>
            <a:r>
              <a:rPr lang="en-US" dirty="0" smtClean="0"/>
              <a:t>, simply store hash </a:t>
            </a:r>
            <a:r>
              <a:rPr lang="en-US" i="1" dirty="0">
                <a:solidFill>
                  <a:prstClr val="black"/>
                </a:solidFill>
                <a:latin typeface="Lato Heavy"/>
                <a:ea typeface="Lato" panose="020F0502020204030203" pitchFamily="34" charset="0"/>
                <a:cs typeface="Lato" panose="020F0502020204030203" pitchFamily="34" charset="0"/>
              </a:rPr>
              <a:t>y</a:t>
            </a:r>
            <a:r>
              <a:rPr lang="en-US" dirty="0" smtClean="0"/>
              <a:t> for comparison</a:t>
            </a:r>
          </a:p>
          <a:p>
            <a:r>
              <a:rPr lang="en-US" dirty="0" smtClean="0"/>
              <a:t>Collision resistance </a:t>
            </a:r>
            <a:r>
              <a:rPr lang="en-US" dirty="0"/>
              <a:t>→</a:t>
            </a:r>
            <a:r>
              <a:rPr lang="en-US" dirty="0" smtClean="0"/>
              <a:t> hard to exploit the </a:t>
            </a:r>
            <a:r>
              <a:rPr lang="en-US" dirty="0" err="1" smtClean="0"/>
              <a:t>lossiness</a:t>
            </a:r>
            <a:r>
              <a:rPr lang="en-US" dirty="0" smtClean="0"/>
              <a:t> of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endParaRPr lang="en-US" dirty="0"/>
          </a:p>
          <a:p>
            <a:r>
              <a:rPr lang="en-US" dirty="0" smtClean="0"/>
              <a:t>But collision resistance only applies to random </a:t>
            </a:r>
            <a:r>
              <a:rPr lang="en-US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x</a:t>
            </a:r>
            <a:r>
              <a:rPr lang="en-US" dirty="0" smtClean="0"/>
              <a:t>, and passwords are anything but random…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982201" y="1820339"/>
            <a:ext cx="1904999" cy="35983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306733" y="2116667"/>
            <a:ext cx="3848101" cy="529504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628467" y="2742449"/>
            <a:ext cx="3526367" cy="449484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628467" y="4368800"/>
            <a:ext cx="3225800" cy="22013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74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passwords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6197600" y="1102110"/>
            <a:ext cx="5384800" cy="150562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Countermeasure: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# passwords is small, then we must make time to compute each hash large</a:t>
            </a:r>
            <a:endParaRPr lang="en-US" dirty="0"/>
          </a:p>
        </p:txBody>
      </p:sp>
      <p:pic>
        <p:nvPicPr>
          <p:cNvPr id="12" name="Content Placeholder 6"/>
          <p:cNvPicPr>
            <a:picLocks noChangeAspect="1"/>
          </p:cNvPicPr>
          <p:nvPr/>
        </p:nvPicPr>
        <p:blipFill rotWithShape="1">
          <a:blip r:embed="rId3"/>
          <a:srcRect l="66955" t="48112" b="9690"/>
          <a:stretch/>
        </p:blipFill>
        <p:spPr>
          <a:xfrm>
            <a:off x="609600" y="1102108"/>
            <a:ext cx="5384800" cy="3639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b="2000"/>
          <a:stretch/>
        </p:blipFill>
        <p:spPr>
          <a:xfrm>
            <a:off x="609600" y="4921654"/>
            <a:ext cx="10972800" cy="12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7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 based key derivation function (PBKDF2)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i="1" dirty="0" smtClean="0">
                <a:solidFill>
                  <a:prstClr val="black"/>
                </a:solidFill>
                <a:latin typeface="Lato Heavy"/>
              </a:rPr>
              <a:t>B</a:t>
            </a:r>
            <a:r>
              <a:rPr lang="en-US" i="1" baseline="-25000" dirty="0" smtClean="0">
                <a:solidFill>
                  <a:prstClr val="black"/>
                </a:solidFill>
                <a:latin typeface="Lato Heavy"/>
              </a:rPr>
              <a:t>K</a:t>
            </a:r>
            <a:r>
              <a:rPr lang="en-US" dirty="0" smtClean="0"/>
              <a:t>: Block cipher, HMAC, keyed hash</a:t>
            </a:r>
          </a:p>
          <a:p>
            <a:r>
              <a:rPr lang="en-US" i="1" dirty="0" smtClean="0"/>
              <a:t>P</a:t>
            </a:r>
            <a:r>
              <a:rPr lang="en-US" dirty="0" smtClean="0"/>
              <a:t>: User’s password</a:t>
            </a:r>
            <a:endParaRPr lang="en-US" i="1" dirty="0" smtClean="0"/>
          </a:p>
          <a:p>
            <a:r>
              <a:rPr lang="en-US" i="1" dirty="0" smtClean="0"/>
              <a:t>S</a:t>
            </a:r>
            <a:r>
              <a:rPr lang="en-US" dirty="0" smtClean="0"/>
              <a:t>: Salt (aka nonce)</a:t>
            </a:r>
          </a:p>
          <a:p>
            <a:r>
              <a:rPr lang="en-US" i="1" dirty="0"/>
              <a:t>L</a:t>
            </a:r>
            <a:r>
              <a:rPr lang="en-US" dirty="0" smtClean="0"/>
              <a:t>: Desired output length, in blocks</a:t>
            </a:r>
          </a:p>
          <a:p>
            <a:r>
              <a:rPr lang="en-US" i="1" dirty="0"/>
              <a:t>C</a:t>
            </a:r>
            <a:r>
              <a:rPr lang="en-US" dirty="0" smtClean="0"/>
              <a:t>: Iteration count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Output </a:t>
            </a:r>
            <a:r>
              <a:rPr lang="en-US" i="1" dirty="0" smtClean="0"/>
              <a:t>T</a:t>
            </a:r>
            <a:r>
              <a:rPr lang="en-US" baseline="-25000" dirty="0" smtClean="0"/>
              <a:t>1 </a:t>
            </a:r>
            <a:r>
              <a:rPr lang="en-US" dirty="0" smtClean="0"/>
              <a:t>||</a:t>
            </a:r>
            <a:r>
              <a:rPr lang="en-US" baseline="-25000" dirty="0" smtClean="0"/>
              <a:t> </a:t>
            </a:r>
            <a:r>
              <a:rPr lang="en-US" i="1" dirty="0" smtClean="0"/>
              <a:t>T</a:t>
            </a:r>
            <a:r>
              <a:rPr lang="en-US" baseline="-25000" dirty="0" smtClean="0"/>
              <a:t>2 </a:t>
            </a:r>
            <a:r>
              <a:rPr lang="en-US" dirty="0"/>
              <a:t>||</a:t>
            </a:r>
            <a:r>
              <a:rPr lang="en-US" baseline="-25000" dirty="0"/>
              <a:t> </a:t>
            </a:r>
            <a:r>
              <a:rPr lang="en-US" dirty="0" smtClean="0"/>
              <a:t>…</a:t>
            </a:r>
            <a:r>
              <a:rPr lang="en-US" baseline="-25000" dirty="0" smtClean="0"/>
              <a:t> </a:t>
            </a:r>
            <a:r>
              <a:rPr lang="en-US" dirty="0" smtClean="0"/>
              <a:t>||</a:t>
            </a:r>
            <a:r>
              <a:rPr lang="en-US" i="1" baseline="-25000" dirty="0" smtClean="0"/>
              <a:t> </a:t>
            </a:r>
            <a:r>
              <a:rPr lang="en-US" i="1" dirty="0" smtClean="0"/>
              <a:t>T</a:t>
            </a:r>
            <a:r>
              <a:rPr lang="en-US" i="1" baseline="-25000" dirty="0" smtClean="0"/>
              <a:t>L</a:t>
            </a:r>
          </a:p>
          <a:p>
            <a:pPr lvl="1"/>
            <a:r>
              <a:rPr lang="en-US" dirty="0" smtClean="0"/>
              <a:t>Definitely </a:t>
            </a:r>
            <a:r>
              <a:rPr lang="en-US" i="1" dirty="0" smtClean="0"/>
              <a:t>L</a:t>
            </a:r>
            <a:r>
              <a:rPr lang="en-US" dirty="0" smtClean="0"/>
              <a:t> blocks of something!</a:t>
            </a:r>
          </a:p>
          <a:p>
            <a:r>
              <a:rPr lang="en-US" dirty="0" smtClean="0"/>
              <a:t>Each block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i</a:t>
            </a:r>
            <a:r>
              <a:rPr lang="en-US" dirty="0" smtClean="0"/>
              <a:t> = </a:t>
            </a:r>
            <a:r>
              <a:rPr lang="en-US" i="1" dirty="0" smtClean="0"/>
              <a:t>U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pt-BR" dirty="0"/>
              <a:t>⊕</a:t>
            </a:r>
            <a:r>
              <a:rPr lang="en-US" dirty="0" smtClean="0"/>
              <a:t> </a:t>
            </a:r>
            <a:r>
              <a:rPr lang="en-US" i="1" dirty="0" smtClean="0"/>
              <a:t>U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pt-BR" dirty="0"/>
              <a:t>⊕</a:t>
            </a:r>
            <a:r>
              <a:rPr lang="en-US" dirty="0" smtClean="0"/>
              <a:t> … </a:t>
            </a:r>
            <a:r>
              <a:rPr lang="pt-BR" dirty="0"/>
              <a:t>⊕</a:t>
            </a:r>
            <a:r>
              <a:rPr lang="en-US" dirty="0" smtClean="0"/>
              <a:t> </a:t>
            </a:r>
            <a:r>
              <a:rPr lang="en-US" i="1" dirty="0" smtClean="0"/>
              <a:t>U</a:t>
            </a:r>
            <a:r>
              <a:rPr lang="en-US" baseline="-25000" dirty="0" smtClean="0"/>
              <a:t>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Must compute all </a:t>
            </a:r>
            <a:r>
              <a:rPr lang="en-US" i="1" dirty="0" err="1"/>
              <a:t>U</a:t>
            </a:r>
            <a:r>
              <a:rPr lang="en-US" baseline="-25000" dirty="0" err="1"/>
              <a:t>j</a:t>
            </a:r>
            <a:r>
              <a:rPr lang="en-US" dirty="0" smtClean="0"/>
              <a:t> to learn </a:t>
            </a:r>
            <a:r>
              <a:rPr lang="en-US" i="1" dirty="0" err="1"/>
              <a:t>T</a:t>
            </a:r>
            <a:r>
              <a:rPr lang="en-US" baseline="-25000" dirty="0" err="1"/>
              <a:t>i</a:t>
            </a:r>
            <a:endParaRPr lang="en-US" dirty="0" smtClean="0"/>
          </a:p>
          <a:p>
            <a:pPr lvl="1"/>
            <a:r>
              <a:rPr lang="en-US" dirty="0" smtClean="0"/>
              <a:t>No shortcuts!</a:t>
            </a:r>
          </a:p>
          <a:p>
            <a:r>
              <a:rPr lang="en-US" dirty="0" smtClean="0"/>
              <a:t>Each </a:t>
            </a:r>
            <a:r>
              <a:rPr lang="en-US" i="1" dirty="0" err="1" smtClean="0"/>
              <a:t>U</a:t>
            </a:r>
            <a:r>
              <a:rPr lang="en-US" baseline="-25000" dirty="0" err="1" smtClean="0"/>
              <a:t>j</a:t>
            </a:r>
            <a:r>
              <a:rPr lang="en-US" dirty="0" smtClean="0"/>
              <a:t> = </a:t>
            </a:r>
            <a:r>
              <a:rPr lang="en-US" i="1" dirty="0" smtClean="0">
                <a:solidFill>
                  <a:prstClr val="black"/>
                </a:solidFill>
                <a:latin typeface="Lato Heavy"/>
              </a:rPr>
              <a:t>B</a:t>
            </a:r>
            <a:r>
              <a:rPr lang="en-US" i="1" baseline="-25000" dirty="0" smtClean="0">
                <a:solidFill>
                  <a:prstClr val="black"/>
                </a:solidFill>
                <a:latin typeface="Lato Heavy"/>
              </a:rPr>
              <a:t>K </a:t>
            </a:r>
            <a:r>
              <a:rPr lang="en-US" dirty="0" smtClean="0"/>
              <a:t>(P, S, 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Block cipher lookups are distinct, both within (</a:t>
            </a:r>
            <a:r>
              <a:rPr lang="en-US" dirty="0" err="1" smtClean="0"/>
              <a:t>i</a:t>
            </a:r>
            <a:r>
              <a:rPr lang="en-US" dirty="0" smtClean="0"/>
              <a:t>) and between (S) PBKDFs</a:t>
            </a:r>
          </a:p>
        </p:txBody>
      </p:sp>
    </p:spTree>
    <p:extLst>
      <p:ext uri="{BB962C8B-B14F-4D97-AF65-F5344CB8AC3E}">
        <p14:creationId xmlns:p14="http://schemas.microsoft.com/office/powerpoint/2010/main" val="5532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ciphers (aka PRGs) gone wrong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101352"/>
            <a:ext cx="4340144" cy="525938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74733" y="1102109"/>
            <a:ext cx="6307667" cy="5258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100" dirty="0"/>
              <a:t>Slot machine outcomes are controlled by programs called </a:t>
            </a:r>
            <a:r>
              <a:rPr lang="en-US" sz="2100" i="1" dirty="0">
                <a:solidFill>
                  <a:schemeClr val="accent1"/>
                </a:solidFill>
              </a:rPr>
              <a:t>pseudorandom number generators</a:t>
            </a:r>
            <a:r>
              <a:rPr lang="en-US" sz="2100" dirty="0"/>
              <a:t> that produce baffling results by </a:t>
            </a:r>
            <a:r>
              <a:rPr lang="en-US" sz="2100" dirty="0" smtClean="0"/>
              <a:t>design, [though] </a:t>
            </a:r>
            <a:r>
              <a:rPr lang="en-US" sz="2000" dirty="0"/>
              <a:t>PRNGs can’t help but be a bit </a:t>
            </a:r>
            <a:r>
              <a:rPr lang="en-US" sz="2000" i="1" dirty="0" smtClean="0">
                <a:solidFill>
                  <a:schemeClr val="accent1"/>
                </a:solidFill>
              </a:rPr>
              <a:t>deterministic</a:t>
            </a:r>
            <a:r>
              <a:rPr lang="en-US" sz="2100" dirty="0" smtClean="0"/>
              <a:t>. …</a:t>
            </a:r>
          </a:p>
          <a:p>
            <a:pPr marL="0" indent="0">
              <a:buNone/>
            </a:pPr>
            <a:r>
              <a:rPr lang="en-US" sz="2100" dirty="0"/>
              <a:t>PRNGs take an initial number, known as a seed, and then mash it together with various hidden and shifting inputs—the time from a machine’s internal clock, for example—in order to produce a result that appears impossible to forecast. But if hackers can identify the various ingredients in that mathematical stew, they can </a:t>
            </a:r>
            <a:r>
              <a:rPr lang="en-US" sz="2100" i="1" dirty="0">
                <a:solidFill>
                  <a:schemeClr val="accent1"/>
                </a:solidFill>
              </a:rPr>
              <a:t>potentially predict</a:t>
            </a:r>
            <a:r>
              <a:rPr lang="en-US" sz="2100" dirty="0"/>
              <a:t> a PRNG’s output. </a:t>
            </a:r>
            <a:r>
              <a:rPr lang="en-US" sz="2100" dirty="0" smtClean="0"/>
              <a:t>That process of reverse </a:t>
            </a:r>
            <a:r>
              <a:rPr lang="en-US" sz="2100" dirty="0"/>
              <a:t>engineering becomes much easier, of course, when a hacker has physical </a:t>
            </a:r>
            <a:r>
              <a:rPr lang="en-US" sz="2100" i="1" dirty="0">
                <a:solidFill>
                  <a:schemeClr val="accent1"/>
                </a:solidFill>
              </a:rPr>
              <a:t>access</a:t>
            </a:r>
            <a:r>
              <a:rPr lang="en-US" sz="2100" dirty="0">
                <a:solidFill>
                  <a:schemeClr val="accent1"/>
                </a:solidFill>
              </a:rPr>
              <a:t> </a:t>
            </a:r>
            <a:r>
              <a:rPr lang="en-US" sz="2100" dirty="0"/>
              <a:t>to a slot machine’s innards.</a:t>
            </a:r>
            <a:endParaRPr lang="en-US" sz="2100" dirty="0" smtClean="0"/>
          </a:p>
          <a:p>
            <a:pPr marL="0" indent="0">
              <a:buNone/>
            </a:pPr>
            <a:r>
              <a:rPr lang="en-US" sz="2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Source: https://www.wired.com/2017/02/russians-engineer-brilliant-slot-machine-cheat-casinos-no-fix/</a:t>
            </a:r>
          </a:p>
        </p:txBody>
      </p:sp>
    </p:spTree>
    <p:extLst>
      <p:ext uri="{BB962C8B-B14F-4D97-AF65-F5344CB8AC3E}">
        <p14:creationId xmlns:p14="http://schemas.microsoft.com/office/powerpoint/2010/main" val="226063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Minicrypt</a:t>
            </a:r>
            <a:r>
              <a:rPr lang="en-US" dirty="0" smtClean="0"/>
              <a:t>: a story of random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Consider random </a:t>
            </a:r>
            <a:r>
              <a:rPr lang="en-US" dirty="0" smtClean="0"/>
              <a:t>function </a:t>
            </a:r>
            <a:r>
              <a:rPr lang="en-US" i="1" dirty="0" smtClean="0">
                <a:latin typeface="+mj-lt"/>
              </a:rPr>
              <a:t>R</a:t>
            </a:r>
            <a:r>
              <a:rPr lang="en-US" dirty="0" smtClean="0"/>
              <a:t>: {0,1}</a:t>
            </a:r>
            <a:r>
              <a:rPr lang="en-US" i="1" baseline="34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</a:t>
            </a:r>
            <a:r>
              <a:rPr lang="en-US" dirty="0" smtClean="0"/>
              <a:t> </a:t>
            </a:r>
            <a:r>
              <a:rPr lang="" dirty="0">
                <a:solidFill>
                  <a:prstClr val="black"/>
                </a:solidFill>
              </a:rPr>
              <a:t>→</a:t>
            </a:r>
            <a:r>
              <a:rPr lang="en-US" dirty="0" smtClean="0"/>
              <a:t> </a:t>
            </a:r>
            <a:r>
              <a:rPr lang="en-US" dirty="0"/>
              <a:t>{</a:t>
            </a:r>
            <a:r>
              <a:rPr lang="en-US" dirty="0" smtClean="0"/>
              <a:t>0,1}</a:t>
            </a:r>
            <a:r>
              <a:rPr lang="en-US" i="1" baseline="34000" dirty="0" smtClean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out</a:t>
            </a:r>
            <a:r>
              <a:rPr lang="en-US" dirty="0" smtClean="0"/>
              <a:t> of various input + output lengths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273938"/>
              </p:ext>
            </p:extLst>
          </p:nvPr>
        </p:nvGraphicFramePr>
        <p:xfrm>
          <a:off x="609600" y="1820333"/>
          <a:ext cx="10972800" cy="2164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997200"/>
                <a:gridCol w="1993900"/>
                <a:gridCol w="1993900"/>
                <a:gridCol w="1993900"/>
                <a:gridCol w="1993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+mj-lt"/>
                        </a:rPr>
                        <a:t>Case: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&lt;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=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 smtClean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&gt; </a:t>
                      </a:r>
                      <a:r>
                        <a:rPr lang="en-US" sz="2800" baseline="0" dirty="0" smtClean="0">
                          <a:latin typeface="+mj-lt"/>
                        </a:rPr>
                        <a:t>out</a:t>
                      </a:r>
                      <a:endParaRPr lang="en-US" sz="2800" b="0" baseline="0" dirty="0" smtClean="0">
                        <a:latin typeface="+mj-lt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latin typeface="+mj-lt"/>
                        </a:rPr>
                        <a:t>in</a:t>
                      </a:r>
                      <a:r>
                        <a:rPr lang="en-US" sz="2800" dirty="0" smtClean="0">
                          <a:latin typeface="+mj-lt"/>
                        </a:rPr>
                        <a:t> = ∞</a:t>
                      </a:r>
                      <a:endParaRPr lang="en-US" sz="2800" b="0" baseline="0" dirty="0" smtClean="0">
                        <a:latin typeface="+mj-lt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Family of </a:t>
                      </a:r>
                      <a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 Heavy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R</a:t>
                      </a:r>
                      <a:r>
                        <a:rPr lang="en-US" sz="2400" dirty="0" smtClean="0"/>
                        <a:t>s indexed by a </a:t>
                      </a:r>
                      <a:r>
                        <a:rPr lang="en-US" sz="2400" i="1" dirty="0" smtClean="0">
                          <a:solidFill>
                            <a:schemeClr val="accent2"/>
                          </a:solidFill>
                        </a:rPr>
                        <a:t>private</a:t>
                      </a:r>
                      <a:r>
                        <a:rPr lang="en-US" sz="240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2400" dirty="0" smtClean="0"/>
                        <a:t>key: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Block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cipher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MACs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One </a:t>
                      </a:r>
                      <a:r>
                        <a:rPr lang="en-US" sz="24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public</a:t>
                      </a:r>
                      <a:r>
                        <a:rPr lang="en-US" sz="240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2400" dirty="0" smtClean="0"/>
                        <a:t>function: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Stream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cipher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Random 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permutation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Compression 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Hash </a:t>
                      </a:r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function</a:t>
                      </a:r>
                      <a:endParaRPr lang="en-US" sz="2400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6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 </a:t>
            </a:r>
            <a:r>
              <a:rPr lang="en-US" dirty="0" smtClean="0"/>
              <a:t>Random oracles &amp; collision-resistant hash </a:t>
            </a:r>
            <a:r>
              <a:rPr lang="en-US" dirty="0" err="1" smtClean="0"/>
              <a:t>funcs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176862" y="1162910"/>
            <a:ext cx="9127072" cy="5132065"/>
            <a:chOff x="1176862" y="1162910"/>
            <a:chExt cx="9127072" cy="5132065"/>
          </a:xfrm>
        </p:grpSpPr>
        <p:sp>
          <p:nvSpPr>
            <p:cNvPr id="3" name="Oval 2"/>
            <p:cNvSpPr/>
            <p:nvPr/>
          </p:nvSpPr>
          <p:spPr>
            <a:xfrm>
              <a:off x="1176862" y="1637389"/>
              <a:ext cx="2675466" cy="465758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398935" y="2345274"/>
              <a:ext cx="1904999" cy="3598334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667593" y="1883609"/>
              <a:ext cx="13676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finite </a:t>
              </a:r>
              <a:r>
                <a:rPr lang="en-US" sz="2400" dirty="0" smtClean="0"/>
                <a:t>set</a:t>
              </a:r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08123" y="1162910"/>
              <a:ext cx="16129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infinite </a:t>
              </a:r>
              <a:r>
                <a:rPr lang="en-US" sz="2400" dirty="0" smtClean="0"/>
                <a:t>set</a:t>
              </a:r>
              <a:endParaRPr lang="en-US" sz="2400" dirty="0"/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2480733" y="2345274"/>
            <a:ext cx="6870701" cy="825832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170162" y="3267383"/>
            <a:ext cx="6181272" cy="730413"/>
          </a:xfrm>
          <a:prstGeom prst="straightConnector1">
            <a:avLst/>
          </a:prstGeom>
          <a:ln w="38100"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582333" y="5113867"/>
            <a:ext cx="6468534" cy="931333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170162" y="3267383"/>
            <a:ext cx="6181272" cy="73041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480733" y="2345274"/>
            <a:ext cx="6870701" cy="82583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2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random </a:t>
            </a:r>
            <a:r>
              <a:rPr lang="en-US" dirty="0" smtClean="0"/>
              <a:t>oracles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we want objects </a:t>
            </a:r>
            <a:r>
              <a:rPr lang="en-US" dirty="0" smtClean="0"/>
              <a:t>that “emulate </a:t>
            </a:r>
            <a:r>
              <a:rPr lang="en-US" dirty="0"/>
              <a:t>random functions</a:t>
            </a:r>
            <a:r>
              <a:rPr lang="en-US" dirty="0" smtClean="0"/>
              <a:t>,” </a:t>
            </a:r>
            <a:r>
              <a:rPr lang="en-US" dirty="0"/>
              <a:t>why don't we simply use truly random </a:t>
            </a:r>
            <a:r>
              <a:rPr lang="en-US" dirty="0" smtClean="0"/>
              <a:t>functions</a:t>
            </a:r>
            <a:r>
              <a:rPr lang="en-US" dirty="0"/>
              <a:t>?</a:t>
            </a:r>
          </a:p>
          <a:p>
            <a:r>
              <a:rPr lang="en-US" dirty="0" smtClean="0"/>
              <a:t>Too burdensome in time and space: </a:t>
            </a:r>
            <a:r>
              <a:rPr lang="en-US" dirty="0"/>
              <a:t>most </a:t>
            </a:r>
            <a:r>
              <a:rPr lang="en-US" dirty="0" smtClean="0"/>
              <a:t>random functions cannot </a:t>
            </a:r>
            <a:r>
              <a:rPr lang="en-US" dirty="0"/>
              <a:t>be described more succinctly </a:t>
            </a:r>
            <a:r>
              <a:rPr lang="en-US" dirty="0" smtClean="0"/>
              <a:t>than simply stating their </a:t>
            </a:r>
            <a:r>
              <a:rPr lang="en-US" dirty="0"/>
              <a:t>truth tables</a:t>
            </a:r>
          </a:p>
          <a:p>
            <a:r>
              <a:rPr lang="en-US" dirty="0" smtClean="0"/>
              <a:t>Block ciphers are </a:t>
            </a:r>
            <a:r>
              <a:rPr lang="en-US" dirty="0"/>
              <a:t>intentionally a </a:t>
            </a:r>
            <a:r>
              <a:rPr lang="en-US" i="1" dirty="0"/>
              <a:t>family</a:t>
            </a:r>
            <a:r>
              <a:rPr lang="en-US" dirty="0"/>
              <a:t> of functions: if we choose </a:t>
            </a:r>
            <a:r>
              <a:rPr lang="en-US" dirty="0" smtClean="0"/>
              <a:t>different </a:t>
            </a:r>
            <a:r>
              <a:rPr lang="en-US" dirty="0"/>
              <a:t>keys, my </a:t>
            </a:r>
            <a:r>
              <a:rPr lang="en-US" dirty="0" smtClean="0"/>
              <a:t>function </a:t>
            </a:r>
            <a:r>
              <a:rPr lang="en-US" dirty="0"/>
              <a:t>should be different than yours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Resolutions</a:t>
            </a: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>Find something </a:t>
            </a:r>
            <a:r>
              <a:rPr lang="en-US" dirty="0" smtClean="0"/>
              <a:t>that “looks random” </a:t>
            </a:r>
            <a:r>
              <a:rPr lang="en-US" dirty="0" smtClean="0"/>
              <a:t>while still bein</a:t>
            </a:r>
            <a:r>
              <a:rPr lang="en-US" dirty="0" smtClean="0"/>
              <a:t>g fast/small to execute</a:t>
            </a:r>
            <a:endParaRPr lang="en-US" dirty="0" smtClean="0"/>
          </a:p>
          <a:p>
            <a:pPr marL="0" indent="0">
              <a:spcBef>
                <a:spcPts val="6600"/>
              </a:spcBef>
              <a:buNone/>
            </a:pPr>
            <a:r>
              <a:rPr lang="en-US" dirty="0" smtClean="0"/>
              <a:t>Not that big of a problem: we can partition input space via </a:t>
            </a:r>
            <a:r>
              <a:rPr lang="en-US" i="1" dirty="0" smtClean="0">
                <a:latin typeface="+mj-lt"/>
              </a:rPr>
              <a:t>R</a:t>
            </a:r>
            <a:r>
              <a:rPr lang="en-US" dirty="0" smtClean="0"/>
              <a:t>(</a:t>
            </a:r>
            <a:r>
              <a:rPr lang="en-US" i="1" dirty="0" smtClean="0">
                <a:latin typeface="+mj-lt"/>
              </a:rPr>
              <a:t>K</a:t>
            </a:r>
            <a:r>
              <a:rPr lang="en-US" dirty="0" smtClean="0"/>
              <a:t> || </a:t>
            </a:r>
            <a:r>
              <a:rPr lang="en-US" i="1" dirty="0" smtClean="0">
                <a:latin typeface="+mj-lt"/>
              </a:rPr>
              <a:t>M</a:t>
            </a:r>
            <a:r>
              <a:rPr lang="en-US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… as long </a:t>
            </a:r>
            <a:r>
              <a:rPr lang="en-US" i="1" dirty="0" smtClean="0">
                <a:latin typeface="+mj-lt"/>
              </a:rPr>
              <a:t>K</a:t>
            </a:r>
            <a:r>
              <a:rPr lang="en-US" dirty="0" smtClean="0"/>
              <a:t>, </a:t>
            </a:r>
            <a:r>
              <a:rPr lang="en-US" i="1" dirty="0" smtClean="0">
                <a:latin typeface="+mj-lt"/>
              </a:rPr>
              <a:t>M</a:t>
            </a:r>
            <a:r>
              <a:rPr lang="en-US" dirty="0" smtClean="0"/>
              <a:t> are distinguishable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70618" y="231140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⇒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70618" y="386231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⇒</a:t>
            </a:r>
          </a:p>
        </p:txBody>
      </p:sp>
    </p:spTree>
    <p:extLst>
      <p:ext uri="{BB962C8B-B14F-4D97-AF65-F5344CB8AC3E}">
        <p14:creationId xmlns:p14="http://schemas.microsoft.com/office/powerpoint/2010/main" val="28862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NIST’s call for proposals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Advanced Encryption Standard (1997)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“Algorithms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will be judged on the extent to which their output is indistinguishable from a </a:t>
            </a:r>
            <a:r>
              <a:rPr lang="en-US" i="1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random permutation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the input 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block.”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Secure Hash Algorithm 3 (2007)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One item in a list of requested criteria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b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</a:t>
            </a:r>
            <a:r>
              <a:rPr lang="en-US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extent to which the algorithm output is indistinguishable from a </a:t>
            </a:r>
            <a:r>
              <a:rPr lang="en-US" i="1" dirty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random </a:t>
            </a:r>
            <a:r>
              <a:rPr lang="en-US" i="1" dirty="0" smtClean="0">
                <a:solidFill>
                  <a:schemeClr val="accent1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oracle</a:t>
            </a: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.”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But what would we even do with this?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4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Bellare Rogaway 1993: “Random </a:t>
            </a:r>
            <a:r>
              <a:rPr lang="en-US" dirty="0"/>
              <a:t>oracles are </a:t>
            </a:r>
            <a:r>
              <a:rPr lang="en-US" dirty="0" smtClean="0"/>
              <a:t>practical”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step process: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Pretend </a:t>
            </a:r>
            <a:r>
              <a:rPr lang="en-US" dirty="0"/>
              <a:t>we have </a:t>
            </a:r>
            <a:r>
              <a:rPr lang="en-US" dirty="0" smtClean="0"/>
              <a:t>random </a:t>
            </a:r>
            <a:r>
              <a:rPr lang="en-US" dirty="0"/>
              <a:t>oracle </a:t>
            </a:r>
            <a:r>
              <a:rPr lang="en-US" i="1" dirty="0" smtClean="0">
                <a:latin typeface="+mj-lt"/>
              </a:rPr>
              <a:t>R</a:t>
            </a:r>
            <a:r>
              <a:rPr lang="en-US" dirty="0" smtClean="0"/>
              <a:t>, produce crypto </a:t>
            </a:r>
            <a:r>
              <a:rPr lang="en-US" dirty="0"/>
              <a:t>protocol </a:t>
            </a:r>
            <a:r>
              <a:rPr lang="en-US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</a:t>
            </a:r>
            <a:r>
              <a:rPr lang="en-US" i="1" baseline="30000" dirty="0">
                <a:latin typeface="+mj-lt"/>
              </a:rPr>
              <a:t>R</a:t>
            </a:r>
            <a:r>
              <a:rPr lang="en-US" dirty="0"/>
              <a:t> that </a:t>
            </a:r>
            <a:r>
              <a:rPr lang="en-US" dirty="0" smtClean="0"/>
              <a:t>uses </a:t>
            </a:r>
            <a:r>
              <a:rPr lang="en-US" dirty="0"/>
              <a:t>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Replace </a:t>
            </a:r>
            <a:r>
              <a:rPr lang="en-US" i="1" dirty="0">
                <a:latin typeface="+mj-lt"/>
              </a:rPr>
              <a:t>R</a:t>
            </a:r>
            <a:r>
              <a:rPr lang="en-US" dirty="0"/>
              <a:t> with an </a:t>
            </a:r>
            <a:r>
              <a:rPr lang="en-US" dirty="0" smtClean="0"/>
              <a:t>“appropriately chosen” </a:t>
            </a:r>
            <a:r>
              <a:rPr lang="en-US" dirty="0"/>
              <a:t>function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dirty="0" smtClean="0"/>
              <a:t>, </a:t>
            </a:r>
            <a:r>
              <a:rPr lang="en-US" dirty="0"/>
              <a:t>and hope that it works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/>
              <a:t>We argue that the random oracle model -- where all parties have access to a public random oracle -- provides a bridge between cryptographic theory and cryptographic practice. In the paradigm we suggest, a practical protocol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</a:t>
            </a:r>
            <a:r>
              <a:rPr lang="en-US" i="1" dirty="0" smtClean="0"/>
              <a:t> </a:t>
            </a:r>
            <a:r>
              <a:rPr lang="en-US" i="1" dirty="0"/>
              <a:t>is produced by devising and proving correct a protocol </a:t>
            </a:r>
            <a:r>
              <a:rPr lang="en-US" i="1" dirty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</a:t>
            </a:r>
            <a:r>
              <a:rPr lang="en-US" i="1" baseline="30000" dirty="0">
                <a:solidFill>
                  <a:prstClr val="black"/>
                </a:solidFill>
                <a:latin typeface="Lato Heavy"/>
              </a:rPr>
              <a:t>R</a:t>
            </a:r>
            <a:r>
              <a:rPr lang="en-US" i="1" dirty="0" smtClean="0"/>
              <a:t> </a:t>
            </a:r>
            <a:r>
              <a:rPr lang="en-US" i="1" dirty="0"/>
              <a:t>for the random oracle model and then replacing oracle accesses by the computation of an </a:t>
            </a:r>
            <a:r>
              <a:rPr lang="en-US" i="1" dirty="0" smtClean="0"/>
              <a:t>“appropriately chosen” </a:t>
            </a:r>
            <a:r>
              <a:rPr lang="en-US" i="1" dirty="0"/>
              <a:t>function </a:t>
            </a:r>
            <a:r>
              <a:rPr lang="en-US" i="1" dirty="0" smtClean="0">
                <a:solidFill>
                  <a:prstClr val="black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</a:t>
            </a:r>
            <a:r>
              <a:rPr lang="en-US" i="1" dirty="0" smtClean="0"/>
              <a:t>. </a:t>
            </a:r>
            <a:r>
              <a:rPr lang="en-US" i="1" dirty="0"/>
              <a:t>This paradigm yields protocols much more efficient than standard ones while retaining many of the advantages of provable security. We illustrate these gains for problems including encryption, signatures, and zero-knowledge </a:t>
            </a:r>
            <a:r>
              <a:rPr lang="en-US" i="1" dirty="0" smtClean="0"/>
              <a:t>proofs.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671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13139</TotalTime>
  <Words>2716</Words>
  <Application>Microsoft Office PowerPoint</Application>
  <PresentationFormat>Widescreen</PresentationFormat>
  <Paragraphs>450</Paragraphs>
  <Slides>39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Lato</vt:lpstr>
      <vt:lpstr>Lato Black</vt:lpstr>
      <vt:lpstr>Lato Heavy</vt:lpstr>
      <vt:lpstr>Lato Light</vt:lpstr>
      <vt:lpstr>Lato Medium</vt:lpstr>
      <vt:lpstr>Lato Regular</vt:lpstr>
      <vt:lpstr>Lato Semibold</vt:lpstr>
      <vt:lpstr>Office Theme</vt:lpstr>
      <vt:lpstr>Lecture 6: Random compression</vt:lpstr>
      <vt:lpstr>Distinctive feature of truly random functions</vt:lpstr>
      <vt:lpstr>Minicrypt: a story of random functions</vt:lpstr>
      <vt:lpstr>Stream ciphers (aka PRGs) gone wrong</vt:lpstr>
      <vt:lpstr>Minicrypt: a story of random functions</vt:lpstr>
      <vt:lpstr>Overview: Random oracles &amp; collision-resistant hash funcs</vt:lpstr>
      <vt:lpstr>Making random oracles</vt:lpstr>
      <vt:lpstr>Comparing NIST’s call for proposals</vt:lpstr>
      <vt:lpstr>Bellare Rogaway 1993: “Random oracles are practical” </vt:lpstr>
      <vt:lpstr>Counterpoint: This week’s reading assignment</vt:lpstr>
      <vt:lpstr>Counter-counterpoint</vt:lpstr>
      <vt:lpstr>Bellare Rogaway 1993: “Random oracles are practical” </vt:lpstr>
      <vt:lpstr>So… what is an “appropriately chosen” H?</vt:lpstr>
      <vt:lpstr>So… what is an “appropriately chosen” H?</vt:lpstr>
      <vt:lpstr>Uses of hash functions</vt:lpstr>
      <vt:lpstr>Uses of hash functions</vt:lpstr>
      <vt:lpstr>Common theme of these applications</vt:lpstr>
      <vt:lpstr>Popular families of hash functions</vt:lpstr>
      <vt:lpstr>Merkle-Damgard paradigm</vt:lpstr>
      <vt:lpstr>Merkle-Damgard design</vt:lpstr>
      <vt:lpstr>Questions about Merkle-Damgard</vt:lpstr>
      <vt:lpstr>Countermeasures to length extension</vt:lpstr>
      <vt:lpstr>Countermeasures to length extension</vt:lpstr>
      <vt:lpstr>Questions about Merkle-Damgard</vt:lpstr>
      <vt:lpstr>Why Bellare’s padding suffices</vt:lpstr>
      <vt:lpstr>Questions about Merkle-Damgard</vt:lpstr>
      <vt:lpstr>Hash function → MAC</vt:lpstr>
      <vt:lpstr>HMAC [Bellare Canetti Krawczyk 97]</vt:lpstr>
      <vt:lpstr>Strength of HMAC</vt:lpstr>
      <vt:lpstr>Constructing a compression function</vt:lpstr>
      <vt:lpstr>❶ Rabin’s Digitalized Signatures (1978)</vt:lpstr>
      <vt:lpstr>❷ Davies-Meyer</vt:lpstr>
      <vt:lpstr>Many follow-on works</vt:lpstr>
      <vt:lpstr>Ideal ciphers are necessary: block ciphers → MMO</vt:lpstr>
      <vt:lpstr>All done?</vt:lpstr>
      <vt:lpstr>Next time: design of Keccak</vt:lpstr>
      <vt:lpstr>Password hashing</vt:lpstr>
      <vt:lpstr>Concentration of passwords</vt:lpstr>
      <vt:lpstr>Password based key derivation function (PBKDF2)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Varia</dc:creator>
  <cp:lastModifiedBy>Mayank Varia</cp:lastModifiedBy>
  <cp:revision>805</cp:revision>
  <dcterms:created xsi:type="dcterms:W3CDTF">2015-04-11T12:26:38Z</dcterms:created>
  <dcterms:modified xsi:type="dcterms:W3CDTF">2017-02-08T20:03:18Z</dcterms:modified>
</cp:coreProperties>
</file>