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73" r:id="rId2"/>
    <p:sldId id="555" r:id="rId3"/>
    <p:sldId id="554" r:id="rId4"/>
    <p:sldId id="530" r:id="rId5"/>
    <p:sldId id="533" r:id="rId6"/>
    <p:sldId id="532" r:id="rId7"/>
    <p:sldId id="534" r:id="rId8"/>
    <p:sldId id="537" r:id="rId9"/>
    <p:sldId id="542" r:id="rId10"/>
    <p:sldId id="539" r:id="rId11"/>
    <p:sldId id="541" r:id="rId12"/>
    <p:sldId id="546" r:id="rId13"/>
    <p:sldId id="543" r:id="rId14"/>
    <p:sldId id="547" r:id="rId15"/>
    <p:sldId id="552" r:id="rId16"/>
    <p:sldId id="550" r:id="rId17"/>
    <p:sldId id="54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79829" autoAdjust="0"/>
  </p:normalViewPr>
  <p:slideViewPr>
    <p:cSldViewPr snapToGrid="0" snapToObjects="1">
      <p:cViewPr varScale="1">
        <p:scale>
          <a:sx n="60" d="100"/>
          <a:sy n="60" d="100"/>
        </p:scale>
        <p:origin x="1028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leene_sta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PDF slides used in this lecture are reproduced</a:t>
            </a:r>
            <a:r>
              <a:rPr lang="en-US" baseline="0" dirty="0" smtClean="0"/>
              <a:t> </a:t>
            </a:r>
            <a:r>
              <a:rPr lang="en-US" dirty="0" smtClean="0"/>
              <a:t>from the presentations listed at the bottom of this page: http://keccak.noekeon.org/papers.html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performance metric: chip space consumed</a:t>
            </a:r>
          </a:p>
          <a:p>
            <a:pPr marL="171450" indent="-171450" rtl="0" fontAlgn="ctr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Keccak on its own consumes many more gates on a HW chip than AES</a:t>
            </a:r>
          </a:p>
          <a:p>
            <a:pPr marL="171450" indent="-171450" rtl="0" fontAlgn="ctr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save lots of space by not needing additional circuitry for modes of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total: ends up as a wash, or perhaps a slight win for Keccak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7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available at https://eprint.iacr.org/2013/424.pdf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0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0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+ text taken from slide </a:t>
            </a:r>
            <a:r>
              <a:rPr lang="en-US" baseline="0" dirty="0" err="1" smtClean="0"/>
              <a:t>slide</a:t>
            </a:r>
            <a:r>
              <a:rPr lang="en-US" baseline="0" dirty="0" smtClean="0"/>
              <a:t> 12 of “Keccak, More than Just SHA3SUM”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reproduced</a:t>
            </a:r>
            <a:r>
              <a:rPr lang="en-US" baseline="0" dirty="0" smtClean="0"/>
              <a:t> </a:t>
            </a:r>
            <a:r>
              <a:rPr lang="en-US" dirty="0" smtClean="0"/>
              <a:t>from the presentations listed at the bottom of this page: http://keccak.noekeon.org/papers.html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 of bullet 1 taken from Keccak guide available at </a:t>
            </a:r>
            <a:r>
              <a:rPr lang="en-US" dirty="0" smtClean="0"/>
              <a:t>http://keccak.noekeon.org/papers.html</a:t>
            </a:r>
            <a:endParaRPr lang="en-US" dirty="0" smtClean="0"/>
          </a:p>
          <a:p>
            <a:r>
              <a:rPr lang="en-US" dirty="0" smtClean="0"/>
              <a:t>Text of bullets 2 and</a:t>
            </a:r>
            <a:r>
              <a:rPr lang="en-US" baseline="0" dirty="0" smtClean="0"/>
              <a:t> 3 taken from Section 4 of https://eprint.iacr.org/2003/161.pdf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Padding: Keccak uses the pattern 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a 1 bit, zero or more 0 bits (maximum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1), and a final 1 bit. The final 1 bit is required for the security proof to work for sponges of different rates, that is, different hash variants (multi-rate padding). Without it, different hash variants of the same short message would be the same up to truncation.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https://www.cryptopp.com/benchmarks.html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2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T/hash/sha-3/Aug2014/documents/perlner_XOF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7: Sponge functions and 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Assignments</a:t>
            </a:r>
            <a:endParaRPr lang="en-US" sz="3200" dirty="0" smtClean="0"/>
          </a:p>
          <a:p>
            <a:r>
              <a:rPr lang="en-US" sz="2800" dirty="0"/>
              <a:t>Problem Set 2 posted, due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Friday 2/17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dirty="0" smtClean="0"/>
              <a:t>9pm</a:t>
            </a:r>
          </a:p>
          <a:p>
            <a:pPr lvl="1"/>
            <a:r>
              <a:rPr lang="en-US" sz="2600" dirty="0" smtClean="0"/>
              <a:t>Please type all answers in the </a:t>
            </a:r>
            <a:r>
              <a:rPr lang="en-US" sz="2600" dirty="0" smtClean="0">
                <a:latin typeface="Consolas" panose="020B0609020204030204" pitchFamily="49" charset="0"/>
              </a:rPr>
              <a:t>responses</a:t>
            </a:r>
            <a:r>
              <a:rPr lang="en-US" sz="2600" dirty="0" smtClean="0"/>
              <a:t> file</a:t>
            </a:r>
            <a:endParaRPr lang="en-US" sz="2600" dirty="0"/>
          </a:p>
          <a:p>
            <a:r>
              <a:rPr lang="en-US" sz="2800" dirty="0"/>
              <a:t>Week </a:t>
            </a:r>
            <a:r>
              <a:rPr lang="en-US" sz="2800" dirty="0" smtClean="0"/>
              <a:t>4 &amp; 5 reading posted</a:t>
            </a:r>
          </a:p>
          <a:p>
            <a:endParaRPr lang="en-US" sz="2800" dirty="0"/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Schedule</a:t>
            </a:r>
            <a:endParaRPr lang="en-US" sz="2800" dirty="0" smtClean="0"/>
          </a:p>
          <a:p>
            <a:r>
              <a:rPr lang="en-US" sz="2800" dirty="0" smtClean="0"/>
              <a:t>Office </a:t>
            </a:r>
            <a:r>
              <a:rPr lang="en-US" sz="2800" dirty="0" smtClean="0"/>
              <a:t>hours on Tuesday, Feb 14 shifted: now 10am to </a:t>
            </a:r>
            <a:r>
              <a:rPr lang="en-US" sz="2800" dirty="0" smtClean="0"/>
              <a:t>noon</a:t>
            </a:r>
          </a:p>
          <a:p>
            <a:r>
              <a:rPr lang="en-US" sz="2800" dirty="0" smtClean="0"/>
              <a:t>Next week: no class on Monday 2/20, instead meet Tuesday 2/21</a:t>
            </a:r>
            <a:endParaRPr lang="en-US" sz="2800" dirty="0" smtClean="0"/>
          </a:p>
          <a:p>
            <a:r>
              <a:rPr lang="en-US" sz="2800" dirty="0" smtClean="0"/>
              <a:t>Office hours on Tuesday 2/21 will need to be moved…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sponge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Simple design:</a:t>
            </a:r>
            <a:r>
              <a:rPr lang="en-US" sz="2800" dirty="0"/>
              <a:t> </a:t>
            </a:r>
            <a:r>
              <a:rPr lang="en-US" sz="2800" dirty="0" smtClean="0">
                <a:latin typeface="+mn-lt"/>
              </a:rPr>
              <a:t>Need 1 permutation (subset of block cipher goal)</a:t>
            </a:r>
            <a:endParaRPr lang="en-US" sz="2800" dirty="0">
              <a:latin typeface="+mn-lt"/>
            </a:endParaRP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Tunable length:</a:t>
            </a:r>
            <a:r>
              <a:rPr lang="en-US" sz="2800" dirty="0"/>
              <a:t> </a:t>
            </a:r>
            <a:r>
              <a:rPr lang="en-US" sz="2800" dirty="0">
                <a:latin typeface="+mn-lt"/>
              </a:rPr>
              <a:t>Output length can be bigger or smaller than input length! Don't even need to decide until time of computation. NIST calls this </a:t>
            </a:r>
            <a:r>
              <a:rPr lang="en-US" sz="2800" i="1" dirty="0">
                <a:solidFill>
                  <a:srgbClr val="2E75B5"/>
                </a:solidFill>
                <a:latin typeface="+mn-lt"/>
              </a:rPr>
              <a:t>extendable-output functions</a:t>
            </a:r>
            <a:r>
              <a:rPr lang="en-US" sz="2800" dirty="0">
                <a:latin typeface="+mn-lt"/>
              </a:rPr>
              <a:t> (</a:t>
            </a:r>
            <a:r>
              <a:rPr lang="en-US" sz="2800" dirty="0">
                <a:latin typeface="+mn-lt"/>
                <a:hlinkClick r:id="rId2"/>
              </a:rPr>
              <a:t>XOFs</a:t>
            </a:r>
            <a:r>
              <a:rPr lang="en-US" sz="2800" dirty="0">
                <a:latin typeface="+mn-lt"/>
              </a:rPr>
              <a:t>)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Utility:</a:t>
            </a:r>
            <a:r>
              <a:rPr lang="en-US" sz="2800" dirty="0"/>
              <a:t> </a:t>
            </a:r>
            <a:r>
              <a:rPr lang="en-US" sz="2800" dirty="0">
                <a:latin typeface="+mn-lt"/>
              </a:rPr>
              <a:t>Produce a keyed function, </a:t>
            </a:r>
            <a:r>
              <a:rPr lang="en-US" sz="2800" dirty="0" smtClean="0">
                <a:latin typeface="+mn-lt"/>
              </a:rPr>
              <a:t>encryption </a:t>
            </a:r>
            <a:r>
              <a:rPr lang="en-US" sz="2800" dirty="0">
                <a:latin typeface="+mn-lt"/>
              </a:rPr>
              <a:t>scheme, MAC directly from sponge </a:t>
            </a:r>
            <a:r>
              <a:rPr lang="en-US" sz="2800" dirty="0" smtClean="0">
                <a:latin typeface="+mn-lt"/>
              </a:rPr>
              <a:t>functions </a:t>
            </a:r>
            <a:r>
              <a:rPr lang="en-US" sz="2800" dirty="0">
                <a:latin typeface="+mn-lt"/>
              </a:rPr>
              <a:t>without generic transformations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Security:</a:t>
            </a:r>
            <a:r>
              <a:rPr lang="en-US" sz="2800" dirty="0"/>
              <a:t> </a:t>
            </a:r>
            <a:r>
              <a:rPr lang="en-US" sz="2800" dirty="0">
                <a:latin typeface="+mn-lt"/>
              </a:rPr>
              <a:t>No concern about length-extension attacks. (Why</a:t>
            </a:r>
            <a:r>
              <a:rPr lang="en-US" sz="2800" dirty="0" smtClean="0">
                <a:latin typeface="+mn-lt"/>
              </a:rPr>
              <a:t>?)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0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use this design?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95484" y="1339178"/>
            <a:ext cx="5386917" cy="639762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Merkle-Damgard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r>
              <a:rPr lang="en-US" sz="2600" dirty="0" smtClean="0"/>
              <a:t>compression </a:t>
            </a:r>
            <a:r>
              <a:rPr lang="" sz="2600" dirty="0" smtClean="0">
                <a:solidFill>
                  <a:prstClr val="black"/>
                </a:solidFill>
              </a:rPr>
              <a:t>→</a:t>
            </a:r>
            <a:r>
              <a:rPr lang="en-US" sz="2600" dirty="0" smtClean="0"/>
              <a:t> hash</a:t>
            </a: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65730" y="2277564"/>
            <a:ext cx="4543047" cy="2134263"/>
            <a:chOff x="903005" y="3208204"/>
            <a:chExt cx="4543047" cy="2134263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2776233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3005" y="4630604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 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- 1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43300" y="489221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8" idx="2"/>
            </p:cNvCxnSpPr>
            <p:nvPr/>
          </p:nvCxnSpPr>
          <p:spPr>
            <a:xfrm rot="16200000" flipH="1">
              <a:off x="2048463" y="3420897"/>
              <a:ext cx="391842" cy="101289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9" idx="1"/>
            </p:cNvCxnSpPr>
            <p:nvPr/>
          </p:nvCxnSpPr>
          <p:spPr>
            <a:xfrm>
              <a:off x="3826099" y="4892214"/>
              <a:ext cx="1113083" cy="7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53243" y="3208204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9182" y="4638408"/>
              <a:ext cx="506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2" name="Text Placeholder 7"/>
          <p:cNvSpPr>
            <a:spLocks noGrp="1"/>
          </p:cNvSpPr>
          <p:nvPr>
            <p:ph type="body" idx="1"/>
          </p:nvPr>
        </p:nvSpPr>
        <p:spPr>
          <a:xfrm>
            <a:off x="609600" y="1339178"/>
            <a:ext cx="5386917" cy="639762"/>
          </a:xfrm>
        </p:spPr>
        <p:txBody>
          <a:bodyPr>
            <a:noAutofit/>
          </a:bodyPr>
          <a:lstStyle/>
          <a:p>
            <a:r>
              <a:rPr lang="en-US" sz="2600" dirty="0"/>
              <a:t>Davies-Meyer:</a:t>
            </a:r>
            <a:br>
              <a:rPr lang="en-US" sz="2600" dirty="0"/>
            </a:br>
            <a:r>
              <a:rPr lang="en-US" sz="2600" dirty="0"/>
              <a:t>block cipher </a:t>
            </a:r>
            <a:r>
              <a:rPr lang="" sz="2600" dirty="0">
                <a:solidFill>
                  <a:prstClr val="black"/>
                </a:solidFill>
              </a:rPr>
              <a:t>→</a:t>
            </a:r>
            <a:r>
              <a:rPr lang="en-US" sz="2600" dirty="0"/>
              <a:t> compression</a:t>
            </a:r>
            <a:endParaRPr lang="en-US" sz="2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9600" y="2277564"/>
            <a:ext cx="4914900" cy="2476501"/>
            <a:chOff x="6265730" y="2277564"/>
            <a:chExt cx="4914900" cy="2476501"/>
          </a:xfrm>
        </p:grpSpPr>
        <p:pic>
          <p:nvPicPr>
            <p:cNvPr id="24" name="Picture 4" descr="Machine generated alternative text:&#10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730" y="2277564"/>
              <a:ext cx="4914900" cy="247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377093" y="3716898"/>
              <a:ext cx="4010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800" i="1" dirty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7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levels of Keccak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Sponge function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+mn-lt"/>
              </a:rPr>
              <a:t>constructing </a:t>
            </a:r>
            <a:r>
              <a:rPr lang="en-US" sz="2800" dirty="0">
                <a:latin typeface="+mn-lt"/>
              </a:rPr>
              <a:t>a variable-length hash function from a fixed-length permutation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Designing cryptosystems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upon sponge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Hashing (regular, salted)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Key derivation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MAC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(Authenticated) encryption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Keccak-f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permutation: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understand its design,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which draws some features from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Rijndael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/AES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but has several differences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too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6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notions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Indistinguishability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Indifferentiability</a:t>
            </a:r>
            <a:endParaRPr lang="en-US" dirty="0"/>
          </a:p>
        </p:txBody>
      </p:sp>
      <p:pic>
        <p:nvPicPr>
          <p:cNvPr id="1026" name="Picture 2" descr="Machine generated alternative text:&#10;RO &#10;Figure 6.1: The distinguishing sett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41871"/>
            <a:ext cx="3301152" cy="34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chine generated alternative text:&#10;RO &#10;ARC)] &#10;Figure 6.2: The differentiability set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8" y="1741871"/>
            <a:ext cx="4237565" cy="36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4724394"/>
            <a:ext cx="10972801" cy="1896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100" dirty="0" err="1">
                <a:latin typeface="+mn-lt"/>
              </a:rPr>
              <a:t>Indifferentiability</a:t>
            </a:r>
            <a:r>
              <a:rPr lang="en-US" sz="2100" dirty="0">
                <a:latin typeface="+mn-lt"/>
              </a:rPr>
              <a:t>: </a:t>
            </a:r>
            <a:r>
              <a:rPr lang="en-US" sz="2100" dirty="0" smtClean="0">
                <a:latin typeface="+mn-lt"/>
              </a:rPr>
              <a:t>get </a:t>
            </a:r>
            <a:r>
              <a:rPr lang="en-US" sz="2100" dirty="0">
                <a:latin typeface="+mn-lt"/>
              </a:rPr>
              <a:t>“closest thing </a:t>
            </a:r>
            <a:r>
              <a:rPr lang="en-US" sz="2100" dirty="0" smtClean="0">
                <a:latin typeface="+mn-lt"/>
              </a:rPr>
              <a:t>to </a:t>
            </a:r>
            <a:r>
              <a:rPr lang="en-US" sz="2100" dirty="0">
                <a:latin typeface="+mn-lt"/>
              </a:rPr>
              <a:t>random oracle possible with </a:t>
            </a:r>
            <a:r>
              <a:rPr lang="en-US" sz="2100" dirty="0" smtClean="0">
                <a:latin typeface="+mn-lt"/>
              </a:rPr>
              <a:t>fixed</a:t>
            </a:r>
            <a:r>
              <a:rPr lang="en-US" sz="2100" dirty="0">
                <a:latin typeface="+mn-lt"/>
              </a:rPr>
              <a:t>, finite </a:t>
            </a:r>
            <a:r>
              <a:rPr lang="en-US" sz="2100" dirty="0" smtClean="0">
                <a:latin typeface="+mn-lt"/>
              </a:rPr>
              <a:t>state.”</a:t>
            </a:r>
            <a:endParaRPr lang="en-US" sz="2100" dirty="0">
              <a:latin typeface="+mn-lt"/>
            </a:endParaRPr>
          </a:p>
          <a:p>
            <a:r>
              <a:rPr lang="en-US" sz="2100" dirty="0" err="1" smtClean="0">
                <a:latin typeface="+mn-lt"/>
              </a:rPr>
              <a:t>Indifferentiability</a:t>
            </a:r>
            <a:r>
              <a:rPr lang="en-US" sz="2100" dirty="0" smtClean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is the exact (i.e., necessary and sufficient) criterion needed to make general statements about </a:t>
            </a:r>
            <a:r>
              <a:rPr lang="en-US" sz="2100" dirty="0" smtClean="0">
                <a:latin typeface="+mn-lt"/>
              </a:rPr>
              <a:t>security </a:t>
            </a:r>
            <a:r>
              <a:rPr lang="en-US" sz="2100" dirty="0">
                <a:latin typeface="+mn-lt"/>
              </a:rPr>
              <a:t>of cryptosystems when substituting their </a:t>
            </a:r>
            <a:r>
              <a:rPr lang="en-US" sz="2100" dirty="0" smtClean="0">
                <a:latin typeface="+mn-lt"/>
              </a:rPr>
              <a:t>components.</a:t>
            </a:r>
            <a:endParaRPr lang="en-US" sz="2100" dirty="0">
              <a:latin typeface="+mn-lt"/>
            </a:endParaRPr>
          </a:p>
          <a:p>
            <a:r>
              <a:rPr lang="en-US" sz="2100" dirty="0" smtClean="0">
                <a:latin typeface="+mn-lt"/>
              </a:rPr>
              <a:t>Indistinguishability </a:t>
            </a:r>
            <a:r>
              <a:rPr lang="en-US" sz="2100" dirty="0">
                <a:latin typeface="+mn-lt"/>
              </a:rPr>
              <a:t>is a special </a:t>
            </a:r>
            <a:r>
              <a:rPr lang="en-US" sz="2100" dirty="0" smtClean="0">
                <a:latin typeface="+mn-lt"/>
              </a:rPr>
              <a:t>case </a:t>
            </a:r>
            <a:r>
              <a:rPr lang="en-US" sz="2100" dirty="0">
                <a:latin typeface="+mn-lt"/>
              </a:rPr>
              <a:t>of </a:t>
            </a:r>
            <a:r>
              <a:rPr lang="en-US" sz="2100" dirty="0" err="1">
                <a:latin typeface="+mn-lt"/>
              </a:rPr>
              <a:t>indifferentiability</a:t>
            </a:r>
            <a:r>
              <a:rPr lang="en-US" sz="2100" dirty="0">
                <a:latin typeface="+mn-lt"/>
              </a:rPr>
              <a:t>. Indeed, </a:t>
            </a:r>
            <a:r>
              <a:rPr lang="en-US" sz="2100" dirty="0" smtClean="0">
                <a:latin typeface="+mn-lt"/>
              </a:rPr>
              <a:t>if the </a:t>
            </a:r>
            <a:r>
              <a:rPr lang="en-US" sz="2100" dirty="0">
                <a:latin typeface="+mn-lt"/>
              </a:rPr>
              <a:t>resources have no public interface, </a:t>
            </a:r>
            <a:r>
              <a:rPr lang="en-US" sz="2100" dirty="0" err="1">
                <a:latin typeface="+mn-lt"/>
              </a:rPr>
              <a:t>indifferentiability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smtClean="0">
                <a:latin typeface="+mn-lt"/>
              </a:rPr>
              <a:t>is </a:t>
            </a:r>
            <a:r>
              <a:rPr lang="en-US" sz="2100" dirty="0">
                <a:latin typeface="+mn-lt"/>
              </a:rPr>
              <a:t>obviously equivalent </a:t>
            </a:r>
            <a:r>
              <a:rPr lang="en-US" sz="2100" dirty="0" smtClean="0">
                <a:latin typeface="+mn-lt"/>
              </a:rPr>
              <a:t>to indistinguishability.</a:t>
            </a:r>
          </a:p>
          <a:p>
            <a:endParaRPr lang="en-US" sz="2100" dirty="0">
              <a:latin typeface="+mn-lt"/>
            </a:endParaRPr>
          </a:p>
          <a:p>
            <a:pPr marL="0" indent="0">
              <a:buNone/>
            </a:pP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7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levels of Keccak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Sponge function: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constructing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variable-length hash function from a fixed-length permutation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Designing cryptosystems </a:t>
            </a:r>
            <a:r>
              <a:rPr lang="en-US" sz="2800" dirty="0" smtClean="0">
                <a:latin typeface="+mn-lt"/>
              </a:rPr>
              <a:t>based upon sponge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latin typeface="+mn-lt"/>
              </a:rPr>
              <a:t>Hashing (regular, salted)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/>
              <a:t>Key derivation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latin typeface="+mn-lt"/>
              </a:rPr>
              <a:t>MAC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/>
              <a:t>(Authenticated) encryption</a:t>
            </a:r>
            <a:endParaRPr lang="en-US" sz="2400" dirty="0"/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Keccak-f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permutation: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understand its design,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which draws some features from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Rijndael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/AES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but has several differences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too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Keccak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Metric: </a:t>
            </a:r>
            <a:r>
              <a:rPr lang="en-US" i="1" dirty="0" smtClean="0"/>
              <a:t>CPU cycles per byte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Similar to SHA-2</a:t>
            </a:r>
          </a:p>
          <a:p>
            <a:pPr lvl="1"/>
            <a:r>
              <a:rPr lang="en-US" dirty="0" smtClean="0"/>
              <a:t>Other SHA-3 finalists: slower </a:t>
            </a:r>
            <a:r>
              <a:rPr lang="en-US" dirty="0"/>
              <a:t>than </a:t>
            </a:r>
            <a:r>
              <a:rPr lang="en-US" dirty="0" smtClean="0"/>
              <a:t>Skein </a:t>
            </a:r>
            <a:r>
              <a:rPr lang="en-US" dirty="0"/>
              <a:t>and Blake, faster than </a:t>
            </a:r>
            <a:r>
              <a:rPr lang="en-US" dirty="0" err="1"/>
              <a:t>Grostl</a:t>
            </a:r>
            <a:r>
              <a:rPr lang="en-US" dirty="0"/>
              <a:t> and </a:t>
            </a:r>
            <a:r>
              <a:rPr lang="en-US" dirty="0" smtClean="0"/>
              <a:t>JH</a:t>
            </a:r>
          </a:p>
          <a:p>
            <a:r>
              <a:rPr lang="en-US" dirty="0"/>
              <a:t>Compare: ~12-16 c/b for AES in </a:t>
            </a:r>
            <a:r>
              <a:rPr lang="en-US" dirty="0" smtClean="0"/>
              <a:t>software, or </a:t>
            </a:r>
            <a:r>
              <a:rPr lang="en-US" dirty="0"/>
              <a:t>&lt; 1 c/b </a:t>
            </a:r>
            <a:r>
              <a:rPr lang="en-US" dirty="0" smtClean="0"/>
              <a:t>using AESNI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Metric: chip space consumed</a:t>
            </a:r>
          </a:p>
          <a:p>
            <a:r>
              <a:rPr lang="en-US" dirty="0" smtClean="0"/>
              <a:t>Keccak </a:t>
            </a:r>
            <a:r>
              <a:rPr lang="en-US" dirty="0"/>
              <a:t>on its own consumes many more gates on a HW chip than AES</a:t>
            </a:r>
          </a:p>
          <a:p>
            <a:r>
              <a:rPr lang="en-US" dirty="0" smtClean="0"/>
              <a:t>But</a:t>
            </a:r>
            <a:r>
              <a:rPr lang="en-US" dirty="0"/>
              <a:t>, save </a:t>
            </a:r>
            <a:r>
              <a:rPr lang="en-US" dirty="0" smtClean="0"/>
              <a:t>space </a:t>
            </a:r>
            <a:r>
              <a:rPr lang="en-US" dirty="0"/>
              <a:t>by not needing </a:t>
            </a:r>
            <a:r>
              <a:rPr lang="en-US" dirty="0" smtClean="0"/>
              <a:t>much additional </a:t>
            </a:r>
            <a:r>
              <a:rPr lang="en-US" dirty="0"/>
              <a:t>circuitry for </a:t>
            </a:r>
            <a:r>
              <a:rPr lang="en-US" dirty="0" smtClean="0"/>
              <a:t>modes</a:t>
            </a:r>
            <a:endParaRPr lang="en-US" dirty="0"/>
          </a:p>
          <a:p>
            <a:r>
              <a:rPr lang="en-US" dirty="0"/>
              <a:t>In total: ends up as a wash, or perhaps a slight win for Keccak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cryptographic chip </a:t>
            </a:r>
            <a:r>
              <a:rPr lang="en-US" dirty="0"/>
              <a:t>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AES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Rijndael</a:t>
            </a:r>
            <a:r>
              <a:rPr lang="en-US" sz="2200" dirty="0" smtClean="0"/>
              <a:t> itself: small space</a:t>
            </a:r>
          </a:p>
          <a:p>
            <a:r>
              <a:rPr lang="en-US" sz="2200" dirty="0" smtClean="0"/>
              <a:t>Support for modes: large space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Based on SHA-3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 dirty="0" smtClean="0"/>
              <a:t>Keccak itself: large space</a:t>
            </a:r>
          </a:p>
          <a:p>
            <a:r>
              <a:rPr lang="en-US" sz="2200" dirty="0" smtClean="0"/>
              <a:t>Support for modes: small space</a:t>
            </a:r>
            <a:endParaRPr lang="en-US" sz="2200" dirty="0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3"/>
          <a:srcRect r="501"/>
          <a:stretch/>
        </p:blipFill>
        <p:spPr>
          <a:xfrm>
            <a:off x="609600" y="2715154"/>
            <a:ext cx="5359400" cy="3530527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4"/>
          <a:srcRect b="1156"/>
          <a:stretch/>
        </p:blipFill>
        <p:spPr>
          <a:xfrm>
            <a:off x="6701369" y="2715154"/>
            <a:ext cx="3636431" cy="39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levels of 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Sponge function: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constructing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variable-length hash function from a fixed-length permutation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Designing cryptosystems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upon sponge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Hashing (regular, salted)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Key derivation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MAC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(Authenticated) encryption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Keccak-f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permutation: </a:t>
            </a:r>
            <a:r>
              <a:rPr lang="en-US" sz="2800" dirty="0" smtClean="0">
                <a:latin typeface="+mn-lt"/>
              </a:rPr>
              <a:t>understand its design, </a:t>
            </a:r>
            <a:r>
              <a:rPr lang="en-US" sz="2800" dirty="0">
                <a:latin typeface="+mn-lt"/>
              </a:rPr>
              <a:t>which draws some features from </a:t>
            </a:r>
            <a:r>
              <a:rPr lang="en-US" sz="2800" dirty="0" err="1" smtClean="0">
                <a:latin typeface="+mn-lt"/>
              </a:rPr>
              <a:t>Rijndael</a:t>
            </a:r>
            <a:r>
              <a:rPr lang="en-US" sz="2800" dirty="0" smtClean="0">
                <a:latin typeface="+mn-lt"/>
              </a:rPr>
              <a:t>/AES </a:t>
            </a:r>
            <a:r>
              <a:rPr lang="en-US" sz="2800" dirty="0">
                <a:latin typeface="+mn-lt"/>
              </a:rPr>
              <a:t>but has several differences </a:t>
            </a:r>
            <a:r>
              <a:rPr lang="en-US" sz="2800" dirty="0" smtClean="0">
                <a:latin typeface="+mn-lt"/>
              </a:rPr>
              <a:t>too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5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week’s reading assignment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1" b="10997"/>
          <a:stretch/>
        </p:blipFill>
        <p:spPr>
          <a:xfrm>
            <a:off x="607968" y="1101725"/>
            <a:ext cx="10976065" cy="52890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465136"/>
            <a:ext cx="11064949" cy="9468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Underpinnings of the ROM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24"/>
          <a:stretch/>
        </p:blipFill>
        <p:spPr>
          <a:xfrm>
            <a:off x="2030819" y="1101725"/>
            <a:ext cx="8130363" cy="52593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30819" y="4433780"/>
            <a:ext cx="7258493" cy="22328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block cipher </a:t>
            </a:r>
            <a:r>
              <a:rPr lang="" dirty="0">
                <a:solidFill>
                  <a:prstClr val="black"/>
                </a:solidFill>
              </a:rPr>
              <a:t>→</a:t>
            </a:r>
            <a:r>
              <a:rPr lang="en-US" dirty="0"/>
              <a:t> </a:t>
            </a:r>
            <a:r>
              <a:rPr lang="en-US" dirty="0" smtClean="0"/>
              <a:t>compression </a:t>
            </a:r>
            <a:r>
              <a:rPr lang="" dirty="0">
                <a:solidFill>
                  <a:prstClr val="black"/>
                </a:solidFill>
              </a:rPr>
              <a:t>→</a:t>
            </a:r>
            <a:r>
              <a:rPr lang="en-US" dirty="0"/>
              <a:t> </a:t>
            </a:r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95484" y="1339178"/>
            <a:ext cx="5386917" cy="639762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Merkle-Damgard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r>
              <a:rPr lang="en-US" sz="2600" dirty="0" smtClean="0"/>
              <a:t>compression </a:t>
            </a:r>
            <a:r>
              <a:rPr lang="" sz="2600" dirty="0" smtClean="0">
                <a:solidFill>
                  <a:prstClr val="black"/>
                </a:solidFill>
              </a:rPr>
              <a:t>→</a:t>
            </a:r>
            <a:r>
              <a:rPr lang="en-US" sz="2600" dirty="0" smtClean="0"/>
              <a:t> hash</a:t>
            </a: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65730" y="2277564"/>
            <a:ext cx="4543047" cy="2134263"/>
            <a:chOff x="903005" y="3208204"/>
            <a:chExt cx="4543047" cy="2134263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2776233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3005" y="4630604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 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- 1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43300" y="489221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8" idx="2"/>
            </p:cNvCxnSpPr>
            <p:nvPr/>
          </p:nvCxnSpPr>
          <p:spPr>
            <a:xfrm rot="16200000" flipH="1">
              <a:off x="2048463" y="3420897"/>
              <a:ext cx="391842" cy="101289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9" idx="1"/>
            </p:cNvCxnSpPr>
            <p:nvPr/>
          </p:nvCxnSpPr>
          <p:spPr>
            <a:xfrm>
              <a:off x="3826099" y="4892214"/>
              <a:ext cx="1113083" cy="7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53243" y="3208204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9182" y="4638408"/>
              <a:ext cx="506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2" name="Text Placeholder 7"/>
          <p:cNvSpPr>
            <a:spLocks noGrp="1"/>
          </p:cNvSpPr>
          <p:nvPr>
            <p:ph type="body" idx="1"/>
          </p:nvPr>
        </p:nvSpPr>
        <p:spPr>
          <a:xfrm>
            <a:off x="609600" y="1339178"/>
            <a:ext cx="5386917" cy="639762"/>
          </a:xfrm>
        </p:spPr>
        <p:txBody>
          <a:bodyPr>
            <a:noAutofit/>
          </a:bodyPr>
          <a:lstStyle/>
          <a:p>
            <a:r>
              <a:rPr lang="en-US" sz="2600" dirty="0"/>
              <a:t>Davies-Meyer:</a:t>
            </a:r>
            <a:br>
              <a:rPr lang="en-US" sz="2600" dirty="0"/>
            </a:br>
            <a:r>
              <a:rPr lang="en-US" sz="2600" dirty="0"/>
              <a:t>block cipher </a:t>
            </a:r>
            <a:r>
              <a:rPr lang="" sz="2600" dirty="0">
                <a:solidFill>
                  <a:prstClr val="black"/>
                </a:solidFill>
              </a:rPr>
              <a:t>→</a:t>
            </a:r>
            <a:r>
              <a:rPr lang="en-US" sz="2600" dirty="0"/>
              <a:t> compression</a:t>
            </a:r>
            <a:endParaRPr lang="en-US" sz="2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9600" y="2277564"/>
            <a:ext cx="4914900" cy="2476501"/>
            <a:chOff x="6265730" y="2277564"/>
            <a:chExt cx="4914900" cy="2476501"/>
          </a:xfrm>
        </p:grpSpPr>
        <p:pic>
          <p:nvPicPr>
            <p:cNvPr id="24" name="Picture 4" descr="Machine generated alternative text:&#10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730" y="2277564"/>
              <a:ext cx="4914900" cy="247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377093" y="3716898"/>
              <a:ext cx="4010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800" i="1" dirty="0"/>
                <a:t>B</a:t>
              </a:r>
              <a:endParaRPr lang="en-US" sz="2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0" y="5061397"/>
            <a:ext cx="525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Admittedly this design is </a:t>
            </a:r>
            <a:r>
              <a:rPr lang="en-US" sz="2400" i="1" dirty="0" smtClean="0"/>
              <a:t>ad hoc</a:t>
            </a:r>
            <a:r>
              <a:rPr lang="en-US" sz="2400" dirty="0" smtClean="0"/>
              <a:t>, relies on a “compressing random oracle”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95484" y="5061396"/>
            <a:ext cx="5259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Sure, M-D has some weaknesses.</a:t>
            </a:r>
          </a:p>
          <a:p>
            <a:r>
              <a:rPr lang="en-US" sz="2400" dirty="0" smtClean="0"/>
              <a:t>But at least building </a:t>
            </a:r>
            <a:r>
              <a:rPr lang="en-US" sz="2400" i="1" dirty="0" smtClean="0"/>
              <a:t>some</a:t>
            </a:r>
            <a:r>
              <a:rPr lang="en-US" sz="2400" dirty="0" smtClean="0"/>
              <a:t> kind of compression function is necessary to construct a hash function, right?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5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 build="p"/>
      <p:bldP spid="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0" y="846667"/>
            <a:ext cx="12192000" cy="6011334"/>
          </a:xfrm>
          <a:custGeom>
            <a:avLst/>
            <a:gdLst>
              <a:gd name="connsiteX0" fmla="*/ 3913638 w 12192000"/>
              <a:gd name="connsiteY0" fmla="*/ 2958711 h 6007395"/>
              <a:gd name="connsiteX1" fmla="*/ 2817647 w 12192000"/>
              <a:gd name="connsiteY1" fmla="*/ 3030659 h 6007395"/>
              <a:gd name="connsiteX2" fmla="*/ 133652 w 12192000"/>
              <a:gd name="connsiteY2" fmla="*/ 4244159 h 6007395"/>
              <a:gd name="connsiteX3" fmla="*/ 3036784 w 12192000"/>
              <a:gd name="connsiteY3" fmla="*/ 4742393 h 6007395"/>
              <a:gd name="connsiteX4" fmla="*/ 5720778 w 12192000"/>
              <a:gd name="connsiteY4" fmla="*/ 3528894 h 6007395"/>
              <a:gd name="connsiteX5" fmla="*/ 3913638 w 12192000"/>
              <a:gd name="connsiteY5" fmla="*/ 2958711 h 6007395"/>
              <a:gd name="connsiteX6" fmla="*/ 0 w 12192000"/>
              <a:gd name="connsiteY6" fmla="*/ 0 h 6007395"/>
              <a:gd name="connsiteX7" fmla="*/ 12192000 w 12192000"/>
              <a:gd name="connsiteY7" fmla="*/ 0 h 6007395"/>
              <a:gd name="connsiteX8" fmla="*/ 12192000 w 12192000"/>
              <a:gd name="connsiteY8" fmla="*/ 6007395 h 6007395"/>
              <a:gd name="connsiteX9" fmla="*/ 0 w 12192000"/>
              <a:gd name="connsiteY9" fmla="*/ 6007395 h 600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07395">
                <a:moveTo>
                  <a:pt x="3913638" y="2958711"/>
                </a:moveTo>
                <a:cubicBezTo>
                  <a:pt x="3573876" y="2958188"/>
                  <a:pt x="3203358" y="2981280"/>
                  <a:pt x="2817647" y="3030659"/>
                </a:cubicBezTo>
                <a:cubicBezTo>
                  <a:pt x="1274805" y="3228174"/>
                  <a:pt x="73139" y="3771476"/>
                  <a:pt x="133652" y="4244159"/>
                </a:cubicBezTo>
                <a:cubicBezTo>
                  <a:pt x="194165" y="4716841"/>
                  <a:pt x="1493941" y="4939908"/>
                  <a:pt x="3036784" y="4742393"/>
                </a:cubicBezTo>
                <a:cubicBezTo>
                  <a:pt x="4579626" y="4544878"/>
                  <a:pt x="5781291" y="4001576"/>
                  <a:pt x="5720778" y="3528894"/>
                </a:cubicBezTo>
                <a:cubicBezTo>
                  <a:pt x="5675394" y="3174382"/>
                  <a:pt x="4932923" y="2960279"/>
                  <a:pt x="3913638" y="29587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07395"/>
                </a:lnTo>
                <a:lnTo>
                  <a:pt x="0" y="6007395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Keccak, winner of the SHA-3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STMicroelectronics</a:t>
            </a:r>
            <a:endParaRPr lang="en-US" dirty="0" smtClean="0"/>
          </a:p>
          <a:p>
            <a:pPr lvl="1"/>
            <a:r>
              <a:rPr lang="en-US" dirty="0" smtClean="0"/>
              <a:t>Guido </a:t>
            </a:r>
            <a:r>
              <a:rPr lang="en-US" dirty="0" err="1" smtClean="0"/>
              <a:t>Bertoni</a:t>
            </a:r>
            <a:endParaRPr lang="en-US" dirty="0" smtClean="0"/>
          </a:p>
          <a:p>
            <a:pPr lvl="1"/>
            <a:r>
              <a:rPr lang="en-US" dirty="0" smtClean="0"/>
              <a:t>Joan </a:t>
            </a:r>
            <a:r>
              <a:rPr lang="en-US" dirty="0" err="1" smtClean="0"/>
              <a:t>Daemen</a:t>
            </a:r>
            <a:endParaRPr lang="en-US" dirty="0" smtClean="0"/>
          </a:p>
          <a:p>
            <a:pPr lvl="1"/>
            <a:r>
              <a:rPr lang="en-US" dirty="0" smtClean="0"/>
              <a:t>Gilles </a:t>
            </a:r>
            <a:r>
              <a:rPr lang="en-US" dirty="0"/>
              <a:t>Van </a:t>
            </a:r>
            <a:r>
              <a:rPr lang="en-US" dirty="0" err="1" smtClean="0"/>
              <a:t>Assche</a:t>
            </a:r>
            <a:endParaRPr lang="en-US" dirty="0" smtClean="0"/>
          </a:p>
          <a:p>
            <a:r>
              <a:rPr lang="en-US" dirty="0"/>
              <a:t>NXP Semiconductors</a:t>
            </a:r>
            <a:endParaRPr lang="en-US" dirty="0" smtClean="0"/>
          </a:p>
          <a:p>
            <a:pPr lvl="1"/>
            <a:r>
              <a:rPr lang="en-US" dirty="0" err="1" smtClean="0"/>
              <a:t>Michaël</a:t>
            </a:r>
            <a:r>
              <a:rPr lang="en-US" dirty="0" smtClean="0"/>
              <a:t> </a:t>
            </a:r>
            <a:r>
              <a:rPr lang="en-US" dirty="0" err="1" smtClean="0"/>
              <a:t>Peeters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651" y="1102110"/>
            <a:ext cx="7811589" cy="52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Why NIST chose Keccak, in their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“Offers acceptable</a:t>
            </a:r>
            <a:r>
              <a:rPr lang="en-US" sz="2800" i="1" dirty="0"/>
              <a:t> </a:t>
            </a:r>
            <a:r>
              <a:rPr lang="en-US" sz="2800" dirty="0"/>
              <a:t>performance in software, </a:t>
            </a:r>
            <a:r>
              <a:rPr lang="en-US" sz="2800" dirty="0" smtClean="0"/>
              <a:t>and</a:t>
            </a:r>
            <a:br>
              <a:rPr lang="en-US" sz="2800" dirty="0" smtClean="0"/>
            </a:br>
            <a:r>
              <a:rPr lang="en-US" sz="2800" i="1" dirty="0" smtClean="0">
                <a:solidFill>
                  <a:schemeClr val="accent1"/>
                </a:solidFill>
              </a:rPr>
              <a:t>excellent </a:t>
            </a:r>
            <a:r>
              <a:rPr lang="en-US" sz="2800" i="1" dirty="0">
                <a:solidFill>
                  <a:schemeClr val="accent1"/>
                </a:solidFill>
              </a:rPr>
              <a:t>performance </a:t>
            </a:r>
            <a:r>
              <a:rPr lang="en-US" sz="2800" dirty="0"/>
              <a:t>in hardware.”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“Has a </a:t>
            </a:r>
            <a:r>
              <a:rPr lang="en-US" sz="2800" i="1" dirty="0">
                <a:solidFill>
                  <a:schemeClr val="accent1"/>
                </a:solidFill>
              </a:rPr>
              <a:t>large security margin</a:t>
            </a:r>
            <a:r>
              <a:rPr lang="en-US" sz="2800" dirty="0"/>
              <a:t>, suggesting a good chance of surviving without a practical attack during its working lifetime.”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“A fundamentally new and different algorithm that is entirely </a:t>
            </a:r>
            <a:r>
              <a:rPr lang="en-US" sz="2800" i="1" dirty="0">
                <a:solidFill>
                  <a:schemeClr val="accent1"/>
                </a:solidFill>
              </a:rPr>
              <a:t>unrelated to the SHA-2</a:t>
            </a:r>
            <a:r>
              <a:rPr lang="en-US" sz="2800" dirty="0"/>
              <a:t> algorithms</a:t>
            </a:r>
            <a:r>
              <a:rPr lang="en-US" sz="2800" dirty="0" smtClean="0"/>
              <a:t>.”</a:t>
            </a:r>
            <a:br>
              <a:rPr lang="en-US" sz="2800" dirty="0" smtClean="0"/>
            </a:br>
            <a:r>
              <a:rPr lang="en-US" sz="12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More specifically, it is “</a:t>
            </a:r>
            <a:r>
              <a:rPr lang="en-US" sz="2800" dirty="0"/>
              <a:t>a hardware-oriented design that is based entirely on simple bit-oriented operations and moving bits around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3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objective: survey Keccak at 3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Sponge function: </a:t>
            </a:r>
            <a:r>
              <a:rPr lang="en-US" sz="2800" dirty="0" smtClean="0">
                <a:latin typeface="+mn-lt"/>
              </a:rPr>
              <a:t>constructing </a:t>
            </a:r>
            <a:r>
              <a:rPr lang="en-US" sz="2800" dirty="0">
                <a:latin typeface="+mn-lt"/>
              </a:rPr>
              <a:t>a variable-length hash function from a fixed-length permutation</a:t>
            </a: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Designing cryptosystems </a:t>
            </a:r>
            <a:r>
              <a:rPr lang="en-US" sz="2800" dirty="0" smtClean="0">
                <a:latin typeface="+mn-lt"/>
              </a:rPr>
              <a:t>based upon sponge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latin typeface="+mn-lt"/>
              </a:rPr>
              <a:t>Hashing (regular, salted)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/>
              <a:t>Key derivation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>
                <a:latin typeface="+mn-lt"/>
              </a:rPr>
              <a:t>MAC</a:t>
            </a:r>
          </a:p>
          <a:p>
            <a:pPr marL="822960" lvl="1" fontAlgn="ctr">
              <a:spcBef>
                <a:spcPts val="1200"/>
              </a:spcBef>
            </a:pPr>
            <a:r>
              <a:rPr lang="en-US" sz="2400" dirty="0" smtClean="0"/>
              <a:t>(Authenticated) encryption</a:t>
            </a:r>
            <a:endParaRPr lang="en-US" sz="2400" dirty="0">
              <a:latin typeface="+mn-lt"/>
            </a:endParaRPr>
          </a:p>
          <a:p>
            <a:pPr marL="457200" indent="-457200" fontAlgn="ctr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Keccak-f </a:t>
            </a:r>
            <a:r>
              <a:rPr lang="en-US" sz="2800" dirty="0" smtClean="0"/>
              <a:t>permutation: </a:t>
            </a:r>
            <a:r>
              <a:rPr lang="en-US" sz="2800" dirty="0" smtClean="0">
                <a:latin typeface="+mn-lt"/>
              </a:rPr>
              <a:t>understand its design, </a:t>
            </a:r>
            <a:r>
              <a:rPr lang="en-US" sz="2800" dirty="0">
                <a:latin typeface="+mn-lt"/>
              </a:rPr>
              <a:t>which draws some features from </a:t>
            </a:r>
            <a:r>
              <a:rPr lang="en-US" sz="2800" dirty="0" err="1" smtClean="0">
                <a:latin typeface="+mn-lt"/>
              </a:rPr>
              <a:t>Rijndael</a:t>
            </a:r>
            <a:r>
              <a:rPr lang="en-US" sz="2800" dirty="0" smtClean="0">
                <a:latin typeface="+mn-lt"/>
              </a:rPr>
              <a:t>/AES </a:t>
            </a:r>
            <a:r>
              <a:rPr lang="en-US" sz="2800" dirty="0">
                <a:latin typeface="+mn-lt"/>
              </a:rPr>
              <a:t>but has several differences </a:t>
            </a:r>
            <a:r>
              <a:rPr lang="en-US" sz="2800" dirty="0" smtClean="0">
                <a:latin typeface="+mn-lt"/>
              </a:rPr>
              <a:t>too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6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03800"/>
            <a:ext cx="10972800" cy="1356939"/>
          </a:xfrm>
        </p:spPr>
        <p:txBody>
          <a:bodyPr numCol="2"/>
          <a:lstStyle/>
          <a:p>
            <a:r>
              <a:rPr lang="en-US" dirty="0"/>
              <a:t>Split state into two components</a:t>
            </a:r>
          </a:p>
          <a:p>
            <a:pPr lvl="1"/>
            <a:r>
              <a:rPr lang="en-US" dirty="0"/>
              <a:t>r = rate, which influences speed</a:t>
            </a:r>
          </a:p>
          <a:p>
            <a:pPr lvl="1"/>
            <a:r>
              <a:rPr lang="en-US" dirty="0"/>
              <a:t>c = capacity, which influences security</a:t>
            </a:r>
          </a:p>
          <a:p>
            <a:r>
              <a:rPr lang="en-US" dirty="0" smtClean="0"/>
              <a:t>Arbitrary input and output length</a:t>
            </a:r>
          </a:p>
          <a:p>
            <a:pPr lvl="1"/>
            <a:r>
              <a:rPr lang="en-US" dirty="0" smtClean="0"/>
              <a:t>More flexible than M-D hash functions</a:t>
            </a:r>
          </a:p>
          <a:p>
            <a:pPr lvl="1"/>
            <a:r>
              <a:rPr lang="en-US" dirty="0" smtClean="0"/>
              <a:t>Facilitates design of higher-level crypto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05" y="1102109"/>
            <a:ext cx="9650790" cy="33138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1548" y="2319867"/>
            <a:ext cx="479486" cy="1388533"/>
            <a:chOff x="591548" y="2319867"/>
            <a:chExt cx="479486" cy="138853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52500" y="2319867"/>
              <a:ext cx="0" cy="660400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52500" y="2904067"/>
              <a:ext cx="0" cy="804333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33967" y="2319867"/>
              <a:ext cx="2370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3967" y="2946399"/>
              <a:ext cx="2370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3967" y="3682999"/>
              <a:ext cx="2370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9600" y="2452411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accent1"/>
                  </a:solidFill>
                </a:rPr>
                <a:t>r</a:t>
              </a:r>
              <a:endParaRPr lang="en-US" sz="2000" i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1548" y="3114644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accent1"/>
                  </a:solidFill>
                </a:rPr>
                <a:t>c</a:t>
              </a:r>
              <a:endParaRPr lang="en-US" sz="2000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1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13529</TotalTime>
  <Words>983</Words>
  <Application>Microsoft Office PowerPoint</Application>
  <PresentationFormat>Widescreen</PresentationFormat>
  <Paragraphs>153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Consolas</vt:lpstr>
      <vt:lpstr>Lato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Lecture 7: Sponge functions and Keccak</vt:lpstr>
      <vt:lpstr>This week’s reading assignment</vt:lpstr>
      <vt:lpstr>Underpinnings of the ROM</vt:lpstr>
      <vt:lpstr>Last time: block cipher → compression → hash function</vt:lpstr>
      <vt:lpstr>Today’s goal</vt:lpstr>
      <vt:lpstr>Today: Keccak, winner of the SHA-3 competition</vt:lpstr>
      <vt:lpstr>Preview: Why NIST chose Keccak, in their words</vt:lpstr>
      <vt:lpstr>Today’s objective: survey Keccak at 3 levels</vt:lpstr>
      <vt:lpstr>Sponge functions</vt:lpstr>
      <vt:lpstr>Benefits of sponge functions</vt:lpstr>
      <vt:lpstr>Why use this design?</vt:lpstr>
      <vt:lpstr>The 3 levels of Keccak</vt:lpstr>
      <vt:lpstr>Security notions</vt:lpstr>
      <vt:lpstr>The 3 levels of Keccak</vt:lpstr>
      <vt:lpstr>Performance of Keccak</vt:lpstr>
      <vt:lpstr>Comparison of cryptographic chip designs</vt:lpstr>
      <vt:lpstr>The 3 levels of Keccak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836</cp:revision>
  <dcterms:created xsi:type="dcterms:W3CDTF">2015-04-11T12:26:38Z</dcterms:created>
  <dcterms:modified xsi:type="dcterms:W3CDTF">2017-02-13T19:10:15Z</dcterms:modified>
</cp:coreProperties>
</file>