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3" r:id="rId2"/>
    <p:sldId id="557" r:id="rId3"/>
    <p:sldId id="586" r:id="rId4"/>
    <p:sldId id="587" r:id="rId5"/>
    <p:sldId id="589" r:id="rId6"/>
    <p:sldId id="590" r:id="rId7"/>
    <p:sldId id="591" r:id="rId8"/>
    <p:sldId id="592" r:id="rId9"/>
    <p:sldId id="593" r:id="rId10"/>
    <p:sldId id="594" r:id="rId11"/>
    <p:sldId id="595" r:id="rId12"/>
    <p:sldId id="596" r:id="rId13"/>
    <p:sldId id="59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79829" autoAdjust="0"/>
  </p:normalViewPr>
  <p:slideViewPr>
    <p:cSldViewPr snapToGrid="0" snapToObjects="1">
      <p:cViewPr varScale="1">
        <p:scale>
          <a:sx n="75" d="100"/>
          <a:sy n="75" d="100"/>
        </p:scale>
        <p:origin x="86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27" d="100"/>
        <a:sy n="227" d="100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PDF slides used in this lecture are reproduced</a:t>
            </a:r>
            <a:r>
              <a:rPr lang="en-US" baseline="0" dirty="0" smtClean="0"/>
              <a:t> </a:t>
            </a:r>
            <a:r>
              <a:rPr lang="en-US" dirty="0" smtClean="0"/>
              <a:t>from the presentations listed at the bottom of this page: http://keccak.noekeon.org/papers.html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09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95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of these compositions require separate keys for </a:t>
            </a:r>
            <a:r>
              <a:rPr lang="en-US" dirty="0" err="1" smtClean="0"/>
              <a:t>Enc</a:t>
            </a:r>
            <a:r>
              <a:rPr lang="en-US" baseline="0" dirty="0" smtClean="0"/>
              <a:t> and MAC. By contrast, the systems we study today tend to require only one key for both.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0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Subtle change: now Dec has two inputs as well! Let’s leverage the fact that the nonce is public anyway.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7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CCM was designed by Housley,</a:t>
            </a:r>
            <a:r>
              <a:rPr lang="en-US" baseline="0" dirty="0" smtClean="0"/>
              <a:t> Whiting, Ferguson 2003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140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CAESAR = Competition for Authenticated Encryption: Security, Applicability, and Robustness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04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Paper: https://eprint.iacr.org/2015/102.pdf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599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74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10: Authenticated Encryption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Assignments</a:t>
            </a:r>
          </a:p>
          <a:p>
            <a:r>
              <a:rPr lang="en-US" sz="2800" dirty="0"/>
              <a:t>Problem Set </a:t>
            </a:r>
            <a:r>
              <a:rPr lang="en-US" sz="2800" dirty="0" smtClean="0"/>
              <a:t>3 </a:t>
            </a:r>
            <a:r>
              <a:rPr lang="en-US" sz="2800" dirty="0"/>
              <a:t>posted, </a:t>
            </a:r>
            <a:r>
              <a:rPr lang="en-US" sz="2800" dirty="0" smtClean="0"/>
              <a:t>due Thursday 3/2 at 9pm</a:t>
            </a:r>
          </a:p>
          <a:p>
            <a:pPr lvl="1"/>
            <a:r>
              <a:rPr lang="en-US" sz="2600" dirty="0" smtClean="0"/>
              <a:t>Please type all answers in the </a:t>
            </a:r>
            <a:r>
              <a:rPr lang="en-US" sz="2600" dirty="0" smtClean="0">
                <a:latin typeface="Consolas" panose="020B0609020204030204" pitchFamily="49" charset="0"/>
              </a:rPr>
              <a:t>responses</a:t>
            </a:r>
            <a:r>
              <a:rPr lang="en-US" sz="2600" dirty="0" smtClean="0"/>
              <a:t> file</a:t>
            </a:r>
            <a:endParaRPr lang="en-US" sz="2600" dirty="0"/>
          </a:p>
          <a:p>
            <a:r>
              <a:rPr lang="en-US" sz="2800" dirty="0"/>
              <a:t>Week </a:t>
            </a:r>
            <a:r>
              <a:rPr lang="en-US" sz="2800" dirty="0" smtClean="0"/>
              <a:t>4 &amp; 5 reading due on Monday</a:t>
            </a:r>
          </a:p>
          <a:p>
            <a:endParaRPr lang="en-US" sz="2800" dirty="0"/>
          </a:p>
          <a:p>
            <a:pPr marL="0" lvl="0" indent="0">
              <a:buNone/>
            </a:pPr>
            <a:r>
              <a:rPr lang="en-US" sz="3200" dirty="0" smtClean="0">
                <a:solidFill>
                  <a:prstClr val="black"/>
                </a:solidFill>
              </a:rPr>
              <a:t>Schedule</a:t>
            </a:r>
            <a:endParaRPr lang="en-US" sz="2800" dirty="0" smtClean="0"/>
          </a:p>
          <a:p>
            <a:r>
              <a:rPr lang="en-US" sz="2800" dirty="0" smtClean="0"/>
              <a:t>Office hours on Friday 2/24 are now at 2-4pm</a:t>
            </a:r>
          </a:p>
        </p:txBody>
      </p:sp>
    </p:spTree>
    <p:extLst>
      <p:ext uri="{BB962C8B-B14F-4D97-AF65-F5344CB8AC3E}">
        <p14:creationId xmlns:p14="http://schemas.microsoft.com/office/powerpoint/2010/main" val="16847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GCM in hardware</a:t>
            </a:r>
            <a:endParaRPr lang="en-US" dirty="0"/>
          </a:p>
        </p:txBody>
      </p:sp>
      <p:pic>
        <p:nvPicPr>
          <p:cNvPr id="3074" name="Picture 2" descr="Machine generated alternative text:&#10;The performance order is reversed! &#10;AES-NI accelerate the encryption &#10;PCLMULQDQ GF(2128) stuff (w/o tables) &#10;o &#10;25 &#10;22.51 &#10;21.96 &#10;20 &#10;15 &#10;10 &#10;5 &#10;pre-AES NI &#10;9.46 &#10;9.46 &#10;6.16 &#10;2.47 &#10;Core i7-2600K &#10;S. Gueron. &#10;• AES-GCM &#10;• AES-SHAI &#10;. RC4-SHA1 &#10;8.97 &#10;5.59 &#10;2.42 &#10;Core i7-3770 &#10;RWC 2013 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01725"/>
            <a:ext cx="8741565" cy="52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37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stand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02109"/>
            <a:ext cx="6823126" cy="5258631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432726" y="1102109"/>
            <a:ext cx="4149674" cy="52586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left?</a:t>
            </a:r>
          </a:p>
          <a:p>
            <a:r>
              <a:rPr lang="en-US" sz="2200" dirty="0" smtClean="0">
                <a:latin typeface="+mn-lt"/>
              </a:rPr>
              <a:t>Even more speed:</a:t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only |P| block cipher calls, but without cheating this time</a:t>
            </a:r>
          </a:p>
          <a:p>
            <a:r>
              <a:rPr lang="en-US" sz="2200" dirty="0" smtClean="0">
                <a:latin typeface="+mn-lt"/>
              </a:rPr>
              <a:t>Even more security:</a:t>
            </a:r>
            <a:br>
              <a:rPr lang="en-US" sz="2200" dirty="0" smtClean="0">
                <a:latin typeface="+mn-lt"/>
              </a:rPr>
            </a:br>
            <a:r>
              <a:rPr lang="en-US" sz="2200" dirty="0" smtClean="0">
                <a:latin typeface="+mn-lt"/>
              </a:rPr>
              <a:t>removing the need for the nonce N altogether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71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Offset codebook mode (OCB)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09600" y="1102109"/>
            <a:ext cx="2243667" cy="52586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History</a:t>
            </a:r>
          </a:p>
          <a:p>
            <a:r>
              <a:rPr lang="en-US" sz="2200" dirty="0" smtClean="0">
                <a:latin typeface="+mn-lt"/>
              </a:rPr>
              <a:t>Jutla 2001: Integrity aware parallelizable mode (IPAM)</a:t>
            </a:r>
          </a:p>
          <a:p>
            <a:r>
              <a:rPr lang="en-US" sz="2200" dirty="0" smtClean="0">
                <a:latin typeface="+mn-lt"/>
              </a:rPr>
              <a:t>Rogaway 2002: OCB</a:t>
            </a:r>
          </a:p>
          <a:p>
            <a:pPr lvl="1"/>
            <a:r>
              <a:rPr lang="en-US" sz="1800" dirty="0" smtClean="0">
                <a:latin typeface="+mn-lt"/>
              </a:rPr>
              <a:t>Basic idea: XEX with finalization</a:t>
            </a:r>
          </a:p>
        </p:txBody>
      </p:sp>
      <p:pic>
        <p:nvPicPr>
          <p:cNvPr id="4102" name="Picture 6" descr="Machine generated alternative text:&#10;EK &#10;CII] &#10;EK &#10;EK &#10;ztm — 11 &#10;Z[rn — 11 &#10;len &#10;EK &#10;C [ Trn] &#10;T &#10;Chccksum &#10;EK &#10;first -r bits &#10;1] 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336" y="1102109"/>
            <a:ext cx="8846778" cy="3994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1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Tweakable version of OCB</a:t>
            </a:r>
            <a:endParaRPr lang="en-US" dirty="0"/>
          </a:p>
        </p:txBody>
      </p:sp>
      <p:pic>
        <p:nvPicPr>
          <p:cNvPr id="4100" name="Picture 4" descr="Machine generated alternative text:&#10;z &#10;m-l &#10;c &#10;2 &#10;c &#10;2 &#10;m-l &#10;c &#10;m-l &#10;z &#10;len &#10;c &#10;Checksum &#10;first t bits &#10;Tag &#10;Fig. 5. Authenticated encryption based on a tweakable block cipher. This mode takes as &#10;input an n/2-bit nonce N. The tweak Zi for i &gt; 0 is defined as the concatenation of the &#10;nonce N, an n/ 2—1-bit representation of the integer i, and a zero bit 0: Zi = NIIi110. The &#10;tweak Zo is defined as the concatentation of the nonce N, an n/2 — I-bit representation &#10;of the integer b, where b is the bit-length of the message M, and a one bit 1: Zo = NIIb111. &#10;The message M is divided into m — 1 blocks Ml, &#10;, Mm—I of length n and one last &#10;block Mm of length r for 0 &lt; r n (except that if IMI 0 then the last (and only) &#10;block has length 0). Each ciphertext block Ci has same length as Mi. The function &#10;len(Mm) produces an n-bit binary representation of the length r of the last message &#10;block. The last message block Mm is padded with zeros if necessary to make it length &#10;n before xoring. The checksum is (Ml • • • Mm—I Q) (Mm 110*)). The parameter T, &#10;0 T n specifies the desired length of the authentication tag. 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4" r="10807" b="56632"/>
          <a:stretch/>
        </p:blipFill>
        <p:spPr bwMode="auto">
          <a:xfrm>
            <a:off x="4035657" y="1161376"/>
            <a:ext cx="7933266" cy="323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Machine generated alternative text:&#10;z &#10;m-l &#10;c &#10;2 &#10;c &#10;2 &#10;m-l &#10;c &#10;m-l &#10;z &#10;len &#10;c &#10;Checksum &#10;first t bits &#10;Tag &#10;Fig. 5. Authenticated encryption based on a tweakable block cipher. This mode takes as &#10;input an n/2-bit nonce N. The tweak Zi for i &gt; 0 is defined as the concatenation of the &#10;nonce N, an n/ 2—1-bit representation of the integer i, and a zero bit 0: Zi = NIIi110. The &#10;tweak Zo is defined as the concatentation of the nonce N, an n/2 — I-bit representation &#10;of the integer b, where b is the bit-length of the message M, and a one bit 1: Zo = NIIb111. &#10;The message M is divided into m — 1 blocks Ml, &#10;, Mm—I of length n and one last &#10;block Mm of length r for 0 &lt; r n (except that if IMI 0 then the last (and only) &#10;block has length 0). Each ciphertext block Ci has same length as Mi. The function &#10;len(Mm) produces an n-bit binary representation of the length r of the last message &#10;block. The last message block Mm is padded with zeros if necessary to make it length &#10;n before xoring. The checksum is (Ml • • • Mm—I Q) (Mm 110*)). The parameter T, &#10;0 T n specifies the desired length of the authentication tag. 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97"/>
          <a:stretch/>
        </p:blipFill>
        <p:spPr bwMode="auto">
          <a:xfrm>
            <a:off x="609600" y="3481413"/>
            <a:ext cx="7910809" cy="3045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411945" y="1161375"/>
            <a:ext cx="3423014" cy="1938992"/>
            <a:chOff x="411945" y="1161375"/>
            <a:chExt cx="3423014" cy="1938992"/>
          </a:xfrm>
        </p:grpSpPr>
        <p:sp>
          <p:nvSpPr>
            <p:cNvPr id="3" name="TextBox 2"/>
            <p:cNvSpPr txBox="1"/>
            <p:nvPr/>
          </p:nvSpPr>
          <p:spPr>
            <a:xfrm>
              <a:off x="411945" y="1161375"/>
              <a:ext cx="3423014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Thm </a:t>
              </a:r>
              <a:r>
                <a:rPr lang="en-US" sz="2000" dirty="0">
                  <a:solidFill>
                    <a:schemeClr val="accent1"/>
                  </a:solidFill>
                </a:rPr>
                <a:t>[</a:t>
              </a:r>
              <a:r>
                <a:rPr lang="en-US" sz="2000" dirty="0" err="1">
                  <a:solidFill>
                    <a:schemeClr val="accent1"/>
                  </a:solidFill>
                </a:rPr>
                <a:t>Liskov</a:t>
              </a:r>
              <a:r>
                <a:rPr lang="en-US" sz="2000" dirty="0">
                  <a:solidFill>
                    <a:schemeClr val="accent1"/>
                  </a:solidFill>
                </a:rPr>
                <a:t> Rivest </a:t>
              </a:r>
              <a:r>
                <a:rPr lang="en-US" sz="2000" dirty="0" smtClean="0">
                  <a:solidFill>
                    <a:schemeClr val="accent1"/>
                  </a:solidFill>
                </a:rPr>
                <a:t>Wagner]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.</a:t>
              </a:r>
              <a:r>
                <a:rPr lang="en-US" sz="2000" dirty="0" smtClean="0">
                  <a:solidFill>
                    <a:schemeClr val="accent1"/>
                  </a:solidFill>
                </a:rPr>
                <a:t> </a:t>
              </a:r>
              <a:r>
                <a:rPr lang="en-US" sz="2000" dirty="0"/>
                <a:t>If E is a tweakable block cipher, then </a:t>
              </a:r>
              <a:r>
                <a:rPr lang="en-US" sz="2000" dirty="0" smtClean="0"/>
                <a:t>construction provides privacy and </a:t>
              </a:r>
              <a:r>
                <a:rPr lang="en-US" sz="2000" dirty="0" err="1" smtClean="0"/>
                <a:t>unforgeability</a:t>
              </a:r>
              <a:r>
                <a:rPr lang="en-US" sz="2000" dirty="0" smtClean="0"/>
                <a:t> against any </a:t>
              </a:r>
              <a:r>
                <a:rPr lang="en-US" sz="2000" i="1" dirty="0" smtClean="0"/>
                <a:t>nonce-respecting adversary</a:t>
              </a:r>
              <a:r>
                <a:rPr lang="en-US" sz="2000" dirty="0" smtClean="0"/>
                <a:t>.</a:t>
              </a:r>
              <a:endParaRPr lang="en-US" sz="2000" i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35727" y="1324824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656668" y="1810220"/>
            <a:ext cx="6490545" cy="1125330"/>
            <a:chOff x="4656668" y="1810220"/>
            <a:chExt cx="6490545" cy="1125330"/>
          </a:xfrm>
        </p:grpSpPr>
        <p:sp>
          <p:nvSpPr>
            <p:cNvPr id="7" name="TextBox 6"/>
            <p:cNvSpPr txBox="1"/>
            <p:nvPr/>
          </p:nvSpPr>
          <p:spPr>
            <a:xfrm>
              <a:off x="7738533" y="1854201"/>
              <a:ext cx="411480" cy="411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i="1" dirty="0" smtClean="0"/>
                <a:t>Π</a:t>
              </a:r>
              <a:endParaRPr lang="en-US" i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73326" y="1854201"/>
              <a:ext cx="411480" cy="411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i="1" dirty="0" smtClean="0"/>
                <a:t>Π</a:t>
              </a:r>
              <a:endParaRPr lang="en-US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56668" y="1854201"/>
              <a:ext cx="411480" cy="411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i="1" dirty="0" smtClean="0"/>
                <a:t>Π</a:t>
              </a:r>
              <a:endParaRPr lang="en-US" i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118598" y="2524070"/>
              <a:ext cx="411480" cy="411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i="1" dirty="0" smtClean="0"/>
                <a:t>Π</a:t>
              </a:r>
              <a:endParaRPr lang="en-US" i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735733" y="1810220"/>
              <a:ext cx="411480" cy="41148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l-GR" i="1" dirty="0" smtClean="0"/>
                <a:t>Π</a:t>
              </a:r>
              <a:endParaRPr lang="en-US" i="1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11945" y="1161375"/>
            <a:ext cx="3423014" cy="1938992"/>
            <a:chOff x="411945" y="1161375"/>
            <a:chExt cx="3423014" cy="1938992"/>
          </a:xfrm>
          <a:solidFill>
            <a:schemeClr val="bg1"/>
          </a:solidFill>
        </p:grpSpPr>
        <p:sp>
          <p:nvSpPr>
            <p:cNvPr id="17" name="TextBox 16"/>
            <p:cNvSpPr txBox="1"/>
            <p:nvPr/>
          </p:nvSpPr>
          <p:spPr>
            <a:xfrm>
              <a:off x="411945" y="1161375"/>
              <a:ext cx="3423014" cy="193899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accent1"/>
                  </a:solidFill>
                </a:rPr>
                <a:t>Thm </a:t>
              </a:r>
              <a:r>
                <a:rPr lang="en-US" sz="2000" dirty="0">
                  <a:solidFill>
                    <a:schemeClr val="accent1"/>
                  </a:solidFill>
                </a:rPr>
                <a:t>[</a:t>
              </a:r>
              <a:r>
                <a:rPr lang="en-US" sz="2000" dirty="0" err="1">
                  <a:solidFill>
                    <a:schemeClr val="accent1"/>
                  </a:solidFill>
                </a:rPr>
                <a:t>Liskov</a:t>
              </a:r>
              <a:r>
                <a:rPr lang="en-US" sz="2000" dirty="0">
                  <a:solidFill>
                    <a:schemeClr val="accent1"/>
                  </a:solidFill>
                </a:rPr>
                <a:t> Rivest </a:t>
              </a:r>
              <a:r>
                <a:rPr lang="en-US" sz="2000" dirty="0" smtClean="0">
                  <a:solidFill>
                    <a:schemeClr val="accent1"/>
                  </a:solidFill>
                </a:rPr>
                <a:t>Wagner]</a:t>
              </a:r>
              <a:r>
                <a:rPr lang="en-US" sz="2000" b="1" dirty="0" smtClean="0">
                  <a:solidFill>
                    <a:schemeClr val="accent1"/>
                  </a:solidFill>
                </a:rPr>
                <a:t>.</a:t>
              </a:r>
              <a:r>
                <a:rPr lang="en-US" sz="2000" dirty="0" smtClean="0">
                  <a:solidFill>
                    <a:schemeClr val="accent1"/>
                  </a:solidFill>
                </a:rPr>
                <a:t> </a:t>
              </a:r>
              <a:r>
                <a:rPr lang="en-US" sz="2000" dirty="0"/>
                <a:t>If E is a tweakable block cipher, then </a:t>
              </a:r>
              <a:r>
                <a:rPr lang="en-US" sz="2000" dirty="0" smtClean="0"/>
                <a:t>construction provides privacy and </a:t>
              </a:r>
              <a:r>
                <a:rPr lang="en-US" sz="2000" dirty="0" err="1" smtClean="0"/>
                <a:t>unforgeability</a:t>
              </a:r>
              <a:r>
                <a:rPr lang="en-US" sz="2000" dirty="0" smtClean="0"/>
                <a:t> against any </a:t>
              </a:r>
              <a:r>
                <a:rPr lang="en-US" sz="2000" i="1" dirty="0" smtClean="0">
                  <a:solidFill>
                    <a:srgbClr val="C00000"/>
                  </a:solidFill>
                  <a:latin typeface="+mj-lt"/>
                </a:rPr>
                <a:t>nonce-respecting adversary</a:t>
              </a:r>
              <a:r>
                <a:rPr lang="en-US" sz="2000" dirty="0" smtClean="0"/>
                <a:t>.</a:t>
              </a:r>
              <a:endParaRPr lang="en-US" sz="2000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727" y="1324824"/>
              <a:ext cx="3337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~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814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577337"/>
            <a:ext cx="1937390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Math Tools</a:t>
            </a:r>
            <a:endParaRPr lang="en-US" sz="2800" u="sng" dirty="0">
              <a:solidFill>
                <a:schemeClr val="accent2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9473" y="1577337"/>
            <a:ext cx="1737014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Primitives</a:t>
            </a:r>
            <a:endParaRPr lang="en-US" sz="2800" u="sng" dirty="0">
              <a:solidFill>
                <a:schemeClr val="accent3">
                  <a:lumMod val="75000"/>
                </a:schemeClr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66796" y="1577337"/>
            <a:ext cx="1882888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Algorithms</a:t>
            </a:r>
            <a:endParaRPr lang="en-US" sz="2800" u="sng" dirty="0">
              <a:solidFill>
                <a:schemeClr val="accent1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1" y="1577337"/>
            <a:ext cx="1647246" cy="523220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2800" u="sng" dirty="0" smtClean="0">
                <a:solidFill>
                  <a:schemeClr val="accent4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Protocols</a:t>
            </a:r>
            <a:endParaRPr lang="en-US" sz="2800" u="sng" dirty="0">
              <a:solidFill>
                <a:schemeClr val="accent4"/>
              </a:solidFill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64955" y="6162724"/>
            <a:ext cx="23823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☏  </a:t>
            </a:r>
            <a:r>
              <a:rPr lang="en-US" sz="2800" dirty="0" err="1" smtClean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Minicrypt</a:t>
            </a:r>
            <a:endParaRPr lang="en-US" sz="28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635973"/>
            <a:ext cx="2002471" cy="83099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Random(</a:t>
            </a:r>
            <a:r>
              <a:rPr lang="en-US" sz="2400" dirty="0" err="1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ish</a:t>
            </a: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)</a:t>
            </a:r>
            <a:b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permutations</a:t>
            </a:r>
            <a:endParaRPr lang="en-US" sz="2400" dirty="0">
              <a:solidFill>
                <a:schemeClr val="accent2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473" y="5331727"/>
            <a:ext cx="1167307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Block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ciphers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9473" y="3940218"/>
            <a:ext cx="1460656" cy="83099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Hash</a:t>
            </a:r>
            <a:b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functions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6796" y="4635973"/>
            <a:ext cx="2281394" cy="83099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Protected</a:t>
            </a:r>
            <a:b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</a:br>
            <a:r>
              <a:rPr lang="en-US" sz="2400" dirty="0" smtClean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communication</a:t>
            </a:r>
            <a:endParaRPr lang="en-US" sz="2400" dirty="0">
              <a:solidFill>
                <a:schemeClr val="accent1"/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21" name="Straight Arrow Connector 20"/>
          <p:cNvCxnSpPr>
            <a:stCxn id="9" idx="3"/>
            <a:endCxn id="11" idx="1"/>
          </p:cNvCxnSpPr>
          <p:nvPr/>
        </p:nvCxnSpPr>
        <p:spPr>
          <a:xfrm flipV="1">
            <a:off x="2612071" y="4355717"/>
            <a:ext cx="967402" cy="695755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3"/>
            <a:endCxn id="10" idx="1"/>
          </p:cNvCxnSpPr>
          <p:nvPr/>
        </p:nvCxnSpPr>
        <p:spPr>
          <a:xfrm>
            <a:off x="2612071" y="5051472"/>
            <a:ext cx="967402" cy="695754"/>
          </a:xfrm>
          <a:prstGeom prst="straightConnector1">
            <a:avLst/>
          </a:prstGeom>
          <a:ln w="50800">
            <a:solidFill>
              <a:schemeClr val="accent6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1"/>
          </p:cNvCxnSpPr>
          <p:nvPr/>
        </p:nvCxnSpPr>
        <p:spPr>
          <a:xfrm>
            <a:off x="5040129" y="4355717"/>
            <a:ext cx="1126667" cy="695755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15" idx="2"/>
          </p:cNvCxnSpPr>
          <p:nvPr/>
        </p:nvCxnSpPr>
        <p:spPr>
          <a:xfrm flipV="1">
            <a:off x="6078913" y="5466970"/>
            <a:ext cx="1228580" cy="45341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609600" y="2548709"/>
            <a:ext cx="11409021" cy="4137235"/>
            <a:chOff x="609600" y="2548709"/>
            <a:chExt cx="11409021" cy="4137235"/>
          </a:xfrm>
        </p:grpSpPr>
        <p:sp>
          <p:nvSpPr>
            <p:cNvPr id="41" name="TextBox 40"/>
            <p:cNvSpPr txBox="1"/>
            <p:nvPr/>
          </p:nvSpPr>
          <p:spPr>
            <a:xfrm>
              <a:off x="9296401" y="6162724"/>
              <a:ext cx="27222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err="1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Cryptomania</a:t>
              </a:r>
              <a:r>
                <a:rPr lang="en-US" sz="2800" dirty="0" smtClean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 </a:t>
              </a:r>
              <a:r>
                <a:rPr lang="en-US" sz="2800" dirty="0">
                  <a:latin typeface="Lato Black" panose="020F0502020204030203" pitchFamily="34" charset="0"/>
                  <a:ea typeface="Lato Black" panose="020F0502020204030203" pitchFamily="34" charset="0"/>
                  <a:cs typeface="Lato Black" panose="020F0502020204030203" pitchFamily="34" charset="0"/>
                </a:rPr>
                <a:t>✉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2548709"/>
              <a:ext cx="1569660" cy="830997"/>
            </a:xfrm>
            <a:prstGeom prst="rect">
              <a:avLst/>
            </a:prstGeom>
            <a:noFill/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Modular</a:t>
              </a:r>
              <a:b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2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arithmetic</a:t>
              </a:r>
              <a:endParaRPr lang="en-US" sz="2400" dirty="0">
                <a:solidFill>
                  <a:schemeClr val="accent2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296401" y="3663219"/>
              <a:ext cx="1938351" cy="1200329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TLS: internet</a:t>
              </a:r>
              <a:b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PGP: email</a:t>
              </a:r>
            </a:p>
            <a:p>
              <a:r>
                <a:rPr lang="en-US" sz="2400" i="1" dirty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(see CS 558</a:t>
              </a:r>
              <a:r>
                <a:rPr lang="en-US" sz="2400" i="1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)</a:t>
              </a:r>
              <a:endParaRPr lang="en-US" sz="2400" i="1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296401" y="2733375"/>
              <a:ext cx="2565126" cy="461665"/>
            </a:xfrm>
            <a:prstGeom prst="rect">
              <a:avLst/>
            </a:prstGeom>
            <a:no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Signal: messaging</a:t>
              </a:r>
              <a:endParaRPr lang="en-US" sz="2400" dirty="0">
                <a:solidFill>
                  <a:schemeClr val="accent4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166796" y="3429129"/>
              <a:ext cx="2680542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encapsulation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166796" y="2733375"/>
              <a:ext cx="2081019" cy="461665"/>
            </a:xfrm>
            <a:prstGeom prst="rect">
              <a:avLst/>
            </a:prstGeom>
            <a:noFill/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accent1"/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Key evolution</a:t>
              </a:r>
              <a:endParaRPr lang="en-US" sz="2400" dirty="0">
                <a:solidFill>
                  <a:schemeClr val="accent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579473" y="2548709"/>
              <a:ext cx="1503938" cy="830997"/>
            </a:xfrm>
            <a:prstGeom prst="rect">
              <a:avLst/>
            </a:prstGeom>
            <a:noFill/>
            <a:ln>
              <a:solidFill>
                <a:schemeClr val="accent3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Auth</a:t>
              </a: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 key</a:t>
              </a:r>
              <a:b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</a:br>
              <a:r>
                <a:rPr lang="en-US" sz="2400" dirty="0" smtClean="0">
                  <a:solidFill>
                    <a:schemeClr val="accent3">
                      <a:lumMod val="75000"/>
                    </a:schemeClr>
                  </a:solidFill>
                  <a:latin typeface="Lato Semibold" panose="020F0502020204030203" pitchFamily="34" charset="0"/>
                  <a:ea typeface="Lato Semibold" panose="020F0502020204030203" pitchFamily="34" charset="0"/>
                  <a:cs typeface="Lato Semibold" panose="020F0502020204030203" pitchFamily="34" charset="0"/>
                </a:rPr>
                <a:t>exchange</a:t>
              </a:r>
              <a:endParaRPr lang="en-US" sz="2400" dirty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endParaRPr>
            </a:p>
          </p:txBody>
        </p:sp>
        <p:cxnSp>
          <p:nvCxnSpPr>
            <p:cNvPr id="25" name="Straight Arrow Connector 24"/>
            <p:cNvCxnSpPr>
              <a:stCxn id="8" idx="3"/>
              <a:endCxn id="18" idx="1"/>
            </p:cNvCxnSpPr>
            <p:nvPr/>
          </p:nvCxnSpPr>
          <p:spPr>
            <a:xfrm>
              <a:off x="2179260" y="2964208"/>
              <a:ext cx="1400213" cy="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18" idx="3"/>
              <a:endCxn id="17" idx="1"/>
            </p:cNvCxnSpPr>
            <p:nvPr/>
          </p:nvCxnSpPr>
          <p:spPr>
            <a:xfrm>
              <a:off x="5083411" y="2964208"/>
              <a:ext cx="1083385" cy="0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18" idx="3"/>
              <a:endCxn id="16" idx="1"/>
            </p:cNvCxnSpPr>
            <p:nvPr/>
          </p:nvCxnSpPr>
          <p:spPr>
            <a:xfrm>
              <a:off x="5083411" y="2964208"/>
              <a:ext cx="1083385" cy="695754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3"/>
              <a:endCxn id="16" idx="1"/>
            </p:cNvCxnSpPr>
            <p:nvPr/>
          </p:nvCxnSpPr>
          <p:spPr>
            <a:xfrm flipV="1">
              <a:off x="5040129" y="3659962"/>
              <a:ext cx="1126667" cy="695755"/>
            </a:xfrm>
            <a:prstGeom prst="straightConnector1">
              <a:avLst/>
            </a:prstGeom>
            <a:ln w="50800">
              <a:solidFill>
                <a:schemeClr val="accent5"/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17" idx="3"/>
              <a:endCxn id="14" idx="1"/>
            </p:cNvCxnSpPr>
            <p:nvPr/>
          </p:nvCxnSpPr>
          <p:spPr>
            <a:xfrm>
              <a:off x="8247815" y="2964208"/>
              <a:ext cx="1048586" cy="0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16" idx="3"/>
              <a:endCxn id="13" idx="1"/>
            </p:cNvCxnSpPr>
            <p:nvPr/>
          </p:nvCxnSpPr>
          <p:spPr>
            <a:xfrm>
              <a:off x="8847338" y="3659962"/>
              <a:ext cx="449063" cy="603422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>
              <a:stCxn id="15" idx="3"/>
              <a:endCxn id="13" idx="1"/>
            </p:cNvCxnSpPr>
            <p:nvPr/>
          </p:nvCxnSpPr>
          <p:spPr>
            <a:xfrm flipV="1">
              <a:off x="8448190" y="4263384"/>
              <a:ext cx="848211" cy="788088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endCxn id="14" idx="2"/>
            </p:cNvCxnSpPr>
            <p:nvPr/>
          </p:nvCxnSpPr>
          <p:spPr>
            <a:xfrm flipV="1">
              <a:off x="10578964" y="3195040"/>
              <a:ext cx="0" cy="468179"/>
            </a:xfrm>
            <a:prstGeom prst="straightConnector1">
              <a:avLst/>
            </a:prstGeom>
            <a:ln w="50800">
              <a:solidFill>
                <a:schemeClr val="accent4">
                  <a:lumMod val="60000"/>
                  <a:lumOff val="40000"/>
                </a:schemeClr>
              </a:solidFill>
              <a:headEnd type="triangle" w="sm" len="lg"/>
              <a:tailEnd type="none" w="med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5171292" y="5689548"/>
            <a:ext cx="907621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TBCs</a:t>
            </a:r>
            <a:endParaRPr lang="en-US" sz="2400" dirty="0">
              <a:solidFill>
                <a:schemeClr val="accent3">
                  <a:lumMod val="75000"/>
                </a:schemeClr>
              </a:solidFill>
              <a:latin typeface="Lato Semibold" panose="020F0502020204030203" pitchFamily="34" charset="0"/>
              <a:ea typeface="Lato Semibold" panose="020F0502020204030203" pitchFamily="34" charset="0"/>
              <a:cs typeface="Lato Semibold" panose="020F0502020204030203" pitchFamily="34" charset="0"/>
            </a:endParaRPr>
          </a:p>
        </p:txBody>
      </p:sp>
      <p:cxnSp>
        <p:nvCxnSpPr>
          <p:cNvPr id="37" name="Straight Arrow Connector 36"/>
          <p:cNvCxnSpPr>
            <a:endCxn id="34" idx="1"/>
          </p:cNvCxnSpPr>
          <p:nvPr/>
        </p:nvCxnSpPr>
        <p:spPr>
          <a:xfrm>
            <a:off x="4746780" y="5920380"/>
            <a:ext cx="424512" cy="1"/>
          </a:xfrm>
          <a:prstGeom prst="straightConnector1">
            <a:avLst/>
          </a:prstGeom>
          <a:ln w="50800">
            <a:solidFill>
              <a:schemeClr val="accent5"/>
            </a:solidFill>
            <a:headEnd type="triangle" w="sm" len="lg"/>
            <a:tailEnd type="non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0" y="832158"/>
            <a:ext cx="12192000" cy="6014809"/>
          </a:xfrm>
          <a:custGeom>
            <a:avLst/>
            <a:gdLst>
              <a:gd name="connsiteX0" fmla="*/ 7237322 w 12192000"/>
              <a:gd name="connsiteY0" fmla="*/ 3606943 h 6014809"/>
              <a:gd name="connsiteX1" fmla="*/ 5831750 w 12192000"/>
              <a:gd name="connsiteY1" fmla="*/ 3739171 h 6014809"/>
              <a:gd name="connsiteX2" fmla="*/ 3057208 w 12192000"/>
              <a:gd name="connsiteY2" fmla="*/ 5057538 h 6014809"/>
              <a:gd name="connsiteX3" fmla="*/ 6109845 w 12192000"/>
              <a:gd name="connsiteY3" fmla="*/ 5400443 h 6014809"/>
              <a:gd name="connsiteX4" fmla="*/ 8884386 w 12192000"/>
              <a:gd name="connsiteY4" fmla="*/ 4082077 h 6014809"/>
              <a:gd name="connsiteX5" fmla="*/ 7237322 w 12192000"/>
              <a:gd name="connsiteY5" fmla="*/ 3606943 h 6014809"/>
              <a:gd name="connsiteX6" fmla="*/ 0 w 12192000"/>
              <a:gd name="connsiteY6" fmla="*/ 0 h 6014809"/>
              <a:gd name="connsiteX7" fmla="*/ 12192000 w 12192000"/>
              <a:gd name="connsiteY7" fmla="*/ 0 h 6014809"/>
              <a:gd name="connsiteX8" fmla="*/ 12192000 w 12192000"/>
              <a:gd name="connsiteY8" fmla="*/ 6014809 h 6014809"/>
              <a:gd name="connsiteX9" fmla="*/ 0 w 12192000"/>
              <a:gd name="connsiteY9" fmla="*/ 6014809 h 601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192000" h="6014809">
                <a:moveTo>
                  <a:pt x="7237322" y="3606943"/>
                </a:moveTo>
                <a:cubicBezTo>
                  <a:pt x="6813783" y="3612115"/>
                  <a:pt x="6334603" y="3654994"/>
                  <a:pt x="5831750" y="3739171"/>
                </a:cubicBezTo>
                <a:cubicBezTo>
                  <a:pt x="4222619" y="4008537"/>
                  <a:pt x="2980414" y="4598790"/>
                  <a:pt x="3057208" y="5057538"/>
                </a:cubicBezTo>
                <a:cubicBezTo>
                  <a:pt x="3134002" y="5516286"/>
                  <a:pt x="4500714" y="5669810"/>
                  <a:pt x="6109845" y="5400443"/>
                </a:cubicBezTo>
                <a:cubicBezTo>
                  <a:pt x="7718976" y="5131077"/>
                  <a:pt x="8961180" y="4540824"/>
                  <a:pt x="8884386" y="4082077"/>
                </a:cubicBezTo>
                <a:cubicBezTo>
                  <a:pt x="8831591" y="3766688"/>
                  <a:pt x="8169107" y="3595564"/>
                  <a:pt x="7237322" y="3606943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014809"/>
                </a:lnTo>
                <a:lnTo>
                  <a:pt x="0" y="6014809"/>
                </a:lnTo>
                <a:close/>
              </a:path>
            </a:pathLst>
          </a:custGeom>
          <a:solidFill>
            <a:schemeClr val="bg1">
              <a:lumMod val="50000"/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3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 from last time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Def.</a:t>
            </a:r>
            <a:r>
              <a:rPr lang="en-US" dirty="0" smtClean="0"/>
              <a:t> </a:t>
            </a:r>
            <a:r>
              <a:rPr lang="en-US" i="1" dirty="0" smtClean="0"/>
              <a:t>Authenticated encryption with associated data</a:t>
            </a:r>
          </a:p>
          <a:p>
            <a:r>
              <a:rPr lang="en-US" dirty="0" err="1" smtClean="0"/>
              <a:t>KeyGen</a:t>
            </a:r>
            <a:r>
              <a:rPr lang="en-US" dirty="0"/>
              <a:t>: just as always</a:t>
            </a:r>
          </a:p>
          <a:p>
            <a:r>
              <a:rPr lang="en-US" dirty="0" err="1"/>
              <a:t>Enc</a:t>
            </a:r>
            <a:r>
              <a:rPr lang="en-US" dirty="0"/>
              <a:t>(private data P, authenticated data </a:t>
            </a:r>
            <a:r>
              <a:rPr lang="en-US" dirty="0" smtClean="0"/>
              <a:t>A, </a:t>
            </a:r>
            <a:r>
              <a:rPr lang="en-US" dirty="0"/>
              <a:t>nonce N</a:t>
            </a:r>
            <a:r>
              <a:rPr lang="en-US" dirty="0" smtClean="0"/>
              <a:t>, </a:t>
            </a:r>
            <a:r>
              <a:rPr lang="en-US" dirty="0"/>
              <a:t>length expansion </a:t>
            </a:r>
            <a:r>
              <a:rPr lang="en-US" dirty="0" smtClean="0"/>
              <a:t>L) </a:t>
            </a:r>
            <a:r>
              <a:rPr lang="en-US" dirty="0"/>
              <a:t>→ </a:t>
            </a:r>
            <a:r>
              <a:rPr lang="en-US" dirty="0" smtClean="0"/>
              <a:t>ciphertext C of length |C| = |P| + L</a:t>
            </a:r>
            <a:endParaRPr lang="en-US" dirty="0"/>
          </a:p>
          <a:p>
            <a:r>
              <a:rPr lang="en-US" dirty="0"/>
              <a:t>Dec(C, A, N) → P or </a:t>
            </a:r>
            <a:r>
              <a:rPr lang="en-US" dirty="0" smtClean="0"/>
              <a:t>┴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Why combine? Simplicity for developers, better performance in time + space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276217"/>
              </p:ext>
            </p:extLst>
          </p:nvPr>
        </p:nvGraphicFramePr>
        <p:xfrm>
          <a:off x="728133" y="3587491"/>
          <a:ext cx="6714067" cy="18288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578578"/>
                <a:gridCol w="1433689"/>
                <a:gridCol w="1701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+mj-lt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Composition method</a:t>
                      </a:r>
                      <a:endParaRPr lang="en-US" sz="2400" b="0" dirty="0">
                        <a:latin typeface="+mj-lt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+mj-lt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Privacy</a:t>
                      </a:r>
                      <a:endParaRPr lang="en-US" sz="2400" b="0" dirty="0">
                        <a:latin typeface="+mj-lt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latin typeface="+mj-lt"/>
                          <a:ea typeface="Lato Semibold" panose="020F0502020204030203" pitchFamily="34" charset="0"/>
                          <a:cs typeface="Lato Semibold" panose="020F0502020204030203" pitchFamily="34" charset="0"/>
                        </a:rPr>
                        <a:t>Integrity</a:t>
                      </a:r>
                      <a:endParaRPr lang="en-US" sz="2400" b="0" dirty="0">
                        <a:latin typeface="+mj-lt"/>
                        <a:ea typeface="Lato Semibold" panose="020F0502020204030203" pitchFamily="34" charset="0"/>
                        <a:cs typeface="Lato Semibold" panose="020F0502020204030203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Encrypt and MAC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Plaintext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MAC, then encrypt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CPA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Plaintext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Encrypt, then MAC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CCA!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Ciphertext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80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security guarantees: probabilistic edition</a:t>
            </a:r>
            <a:endParaRPr lang="en-US" dirty="0"/>
          </a:p>
        </p:txBody>
      </p:sp>
      <p:sp>
        <p:nvSpPr>
          <p:cNvPr id="114" name="Content Placeholder 113"/>
          <p:cNvSpPr>
            <a:spLocks noGrp="1"/>
          </p:cNvSpPr>
          <p:nvPr>
            <p:ph idx="1"/>
          </p:nvPr>
        </p:nvSpPr>
        <p:spPr>
          <a:xfrm>
            <a:off x="609600" y="4954272"/>
            <a:ext cx="10972800" cy="140646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CCA and authentication have </a:t>
            </a:r>
            <a:r>
              <a:rPr lang="en-US" i="1" dirty="0" smtClean="0"/>
              <a:t>goals</a:t>
            </a:r>
            <a:r>
              <a:rPr lang="en-US" dirty="0" smtClean="0"/>
              <a:t> even if achieved with similar </a:t>
            </a:r>
            <a:r>
              <a:rPr lang="en-US" i="1" dirty="0" smtClean="0"/>
              <a:t>constructions</a:t>
            </a:r>
            <a:endParaRPr lang="en-US" dirty="0" smtClean="0"/>
          </a:p>
          <a:p>
            <a:r>
              <a:rPr lang="en-US" dirty="0" smtClean="0">
                <a:latin typeface="+mn-lt"/>
              </a:rPr>
              <a:t>CCA: ensure privacy against a strong Mallory who can make Dec queries</a:t>
            </a:r>
          </a:p>
          <a:p>
            <a:r>
              <a:rPr lang="en-US" dirty="0" smtClean="0">
                <a:latin typeface="+mn-lt"/>
              </a:rPr>
              <a:t>Authenticity: ensure Mallory cannot forge new messages that Bob will accept</a:t>
            </a:r>
            <a:endParaRPr lang="en-US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6841" y="1721194"/>
            <a:ext cx="16562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IND$-CPA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1294" y="1721193"/>
            <a:ext cx="16562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IND$-CCA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45412" y="1721192"/>
            <a:ext cx="23663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Probabilistic AE</a:t>
            </a:r>
            <a:endParaRPr lang="en-US" sz="2400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 flipV="1">
            <a:off x="2913064" y="1952026"/>
            <a:ext cx="2658230" cy="1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7227517" y="1952025"/>
            <a:ext cx="2217895" cy="1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113354" y="2537744"/>
            <a:ext cx="3462864" cy="1845734"/>
            <a:chOff x="804333" y="3877733"/>
            <a:chExt cx="3462864" cy="1845734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2617669" y="3877733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1890" y="4183920"/>
              <a:ext cx="1210876" cy="1210876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1544740" y="3986476"/>
              <a:ext cx="6501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778405" y="4513178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 smtClean="0">
                  <a:latin typeface="Lato Black"/>
                  <a:cs typeface="Lato Black"/>
                </a:rPr>
                <a:t>$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31" name="Curved Connector 30"/>
            <p:cNvCxnSpPr/>
            <p:nvPr/>
          </p:nvCxnSpPr>
          <p:spPr>
            <a:xfrm rot="10800000" flipV="1">
              <a:off x="1120642" y="4328512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urved Connector 31"/>
            <p:cNvCxnSpPr/>
            <p:nvPr/>
          </p:nvCxnSpPr>
          <p:spPr>
            <a:xfrm rot="16200000" flipH="1">
              <a:off x="1578861" y="4580117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>
              <a:endCxn id="30" idx="0"/>
            </p:cNvCxnSpPr>
            <p:nvPr/>
          </p:nvCxnSpPr>
          <p:spPr>
            <a:xfrm>
              <a:off x="3041806" y="4328510"/>
              <a:ext cx="980995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urved Connector 33"/>
            <p:cNvCxnSpPr>
              <a:stCxn id="30" idx="2"/>
            </p:cNvCxnSpPr>
            <p:nvPr/>
          </p:nvCxnSpPr>
          <p:spPr>
            <a:xfrm rot="5400000">
              <a:off x="3435379" y="4676213"/>
              <a:ext cx="252501" cy="922345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224604" y="3986476"/>
              <a:ext cx="6402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62673" y="5286597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24604" y="5286597"/>
              <a:ext cx="4322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804333" y="4520548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Lato Black"/>
                  <a:cs typeface="Lato Black"/>
                </a:rPr>
                <a:t>Enc</a:t>
              </a:r>
              <a:r>
                <a:rPr lang="en-US" sz="21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100" dirty="0" smtClean="0">
                  <a:latin typeface="Lato Black"/>
                  <a:cs typeface="Lato Black"/>
                </a:rPr>
                <a:t>(-,$)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346188" y="2537744"/>
            <a:ext cx="3470626" cy="1845734"/>
            <a:chOff x="4488108" y="4699194"/>
            <a:chExt cx="3470626" cy="1845734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6620303" y="4699194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524" y="5005381"/>
              <a:ext cx="1210876" cy="1210876"/>
            </a:xfrm>
            <a:prstGeom prst="rect">
              <a:avLst/>
            </a:prstGeom>
          </p:spPr>
        </p:pic>
        <p:sp>
          <p:nvSpPr>
            <p:cNvPr id="65" name="Rectangle 64"/>
            <p:cNvSpPr/>
            <p:nvPr/>
          </p:nvSpPr>
          <p:spPr>
            <a:xfrm>
              <a:off x="7469942" y="4797019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 smtClean="0">
                  <a:latin typeface="Lato Black"/>
                  <a:cs typeface="Lato Black"/>
                </a:rPr>
                <a:t>$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4488108" y="4797019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Lato Black"/>
                  <a:cs typeface="Lato Black"/>
                </a:rPr>
                <a:t>Enc</a:t>
              </a:r>
              <a:r>
                <a:rPr lang="en-US" sz="21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100" dirty="0" smtClean="0">
                  <a:latin typeface="Lato Black"/>
                  <a:cs typeface="Lato Black"/>
                </a:rPr>
                <a:t>(-,$)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76" name="Straight Arrow Connector 75"/>
            <p:cNvCxnSpPr>
              <a:stCxn id="73" idx="3"/>
            </p:cNvCxnSpPr>
            <p:nvPr/>
          </p:nvCxnSpPr>
          <p:spPr>
            <a:xfrm>
              <a:off x="5696006" y="5065829"/>
              <a:ext cx="500213" cy="22914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Rectangle 78"/>
            <p:cNvSpPr/>
            <p:nvPr/>
          </p:nvSpPr>
          <p:spPr>
            <a:xfrm>
              <a:off x="4496849" y="5905668"/>
              <a:ext cx="1207898" cy="5376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 smtClean="0">
                  <a:latin typeface="Lato Black"/>
                  <a:cs typeface="Lato Black"/>
                </a:rPr>
                <a:t>Dec</a:t>
              </a:r>
              <a:r>
                <a:rPr lang="en-US" sz="21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100" dirty="0" smtClean="0">
                  <a:latin typeface="Lato Black"/>
                  <a:cs typeface="Lato Black"/>
                </a:rPr>
                <a:t>(-)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69942" y="5925499"/>
              <a:ext cx="488792" cy="4979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100" i="1" dirty="0" smtClean="0">
                  <a:latin typeface="Lato Black"/>
                  <a:cs typeface="Lato Black"/>
                </a:rPr>
                <a:t>$</a:t>
              </a:r>
              <a:r>
                <a:rPr lang="en-US" sz="2100" i="1" baseline="30000" dirty="0" smtClean="0">
                  <a:latin typeface="Lato Black"/>
                  <a:cs typeface="Lato Black"/>
                </a:rPr>
                <a:t>-1</a:t>
              </a:r>
              <a:endParaRPr lang="en-US" sz="2100" i="1" baseline="30000" dirty="0">
                <a:latin typeface="Lato Black"/>
                <a:cs typeface="Lato Black"/>
              </a:endParaRPr>
            </a:p>
          </p:txBody>
        </p:sp>
        <p:cxnSp>
          <p:nvCxnSpPr>
            <p:cNvPr id="83" name="Straight Arrow Connector 82"/>
            <p:cNvCxnSpPr>
              <a:stCxn id="79" idx="3"/>
            </p:cNvCxnSpPr>
            <p:nvPr/>
          </p:nvCxnSpPr>
          <p:spPr>
            <a:xfrm flipV="1">
              <a:off x="5704747" y="6017042"/>
              <a:ext cx="433732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Arrow Connector 85"/>
            <p:cNvCxnSpPr>
              <a:stCxn id="65" idx="1"/>
            </p:cNvCxnSpPr>
            <p:nvPr/>
          </p:nvCxnSpPr>
          <p:spPr>
            <a:xfrm flipH="1">
              <a:off x="7087914" y="5045998"/>
              <a:ext cx="382028" cy="248978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>
              <a:stCxn id="81" idx="1"/>
            </p:cNvCxnSpPr>
            <p:nvPr/>
          </p:nvCxnSpPr>
          <p:spPr>
            <a:xfrm flipH="1" flipV="1">
              <a:off x="7054035" y="6017042"/>
              <a:ext cx="415907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Group 94"/>
          <p:cNvGrpSpPr/>
          <p:nvPr/>
        </p:nvGrpSpPr>
        <p:grpSpPr>
          <a:xfrm>
            <a:off x="8586785" y="2537744"/>
            <a:ext cx="3470626" cy="1845734"/>
            <a:chOff x="4488108" y="4699194"/>
            <a:chExt cx="3470626" cy="1845734"/>
          </a:xfrm>
        </p:grpSpPr>
        <p:cxnSp>
          <p:nvCxnSpPr>
            <p:cNvPr id="96" name="Straight Connector 95"/>
            <p:cNvCxnSpPr/>
            <p:nvPr/>
          </p:nvCxnSpPr>
          <p:spPr>
            <a:xfrm>
              <a:off x="6620303" y="4699194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524" y="5005381"/>
              <a:ext cx="1210876" cy="1210876"/>
            </a:xfrm>
            <a:prstGeom prst="rect">
              <a:avLst/>
            </a:prstGeom>
          </p:spPr>
        </p:pic>
        <p:sp>
          <p:nvSpPr>
            <p:cNvPr id="98" name="Rectangle 97"/>
            <p:cNvSpPr/>
            <p:nvPr/>
          </p:nvSpPr>
          <p:spPr>
            <a:xfrm>
              <a:off x="7469942" y="4797019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i="1" dirty="0" smtClean="0">
                  <a:latin typeface="Lato Black"/>
                  <a:cs typeface="Lato Black"/>
                </a:rPr>
                <a:t>$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4488108" y="4797019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100" dirty="0" err="1" smtClean="0">
                  <a:latin typeface="Lato Black"/>
                  <a:cs typeface="Lato Black"/>
                </a:rPr>
                <a:t>Enc</a:t>
              </a:r>
              <a:r>
                <a:rPr lang="en-US" sz="21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100" dirty="0" smtClean="0">
                  <a:latin typeface="Lato Black"/>
                  <a:cs typeface="Lato Black"/>
                </a:rPr>
                <a:t>(-,$)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100" name="Straight Arrow Connector 99"/>
            <p:cNvCxnSpPr>
              <a:stCxn id="99" idx="3"/>
            </p:cNvCxnSpPr>
            <p:nvPr/>
          </p:nvCxnSpPr>
          <p:spPr>
            <a:xfrm>
              <a:off x="5696006" y="5065829"/>
              <a:ext cx="500213" cy="22914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Rectangle 100"/>
            <p:cNvSpPr/>
            <p:nvPr/>
          </p:nvSpPr>
          <p:spPr>
            <a:xfrm>
              <a:off x="4496849" y="5905668"/>
              <a:ext cx="1207898" cy="5376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100" dirty="0" smtClean="0">
                  <a:latin typeface="Lato Black"/>
                  <a:cs typeface="Lato Black"/>
                </a:rPr>
                <a:t>Dec</a:t>
              </a:r>
              <a:r>
                <a:rPr lang="en-US" sz="21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100" dirty="0" smtClean="0">
                  <a:latin typeface="Lato Black"/>
                  <a:cs typeface="Lato Black"/>
                </a:rPr>
                <a:t>(-)</a:t>
              </a:r>
              <a:endParaRPr lang="en-US" sz="21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7469942" y="5925499"/>
              <a:ext cx="488792" cy="4979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100" i="1" dirty="0">
                  <a:latin typeface="Lato Black"/>
                  <a:cs typeface="Lato Black"/>
                </a:rPr>
                <a:t>┴</a:t>
              </a:r>
              <a:endParaRPr lang="en-US" sz="2100" i="1" baseline="30000" dirty="0">
                <a:latin typeface="Lato Black"/>
                <a:cs typeface="Lato Black"/>
              </a:endParaRPr>
            </a:p>
          </p:txBody>
        </p:sp>
        <p:cxnSp>
          <p:nvCxnSpPr>
            <p:cNvPr id="103" name="Straight Arrow Connector 102"/>
            <p:cNvCxnSpPr>
              <a:stCxn id="101" idx="3"/>
            </p:cNvCxnSpPr>
            <p:nvPr/>
          </p:nvCxnSpPr>
          <p:spPr>
            <a:xfrm flipV="1">
              <a:off x="5704747" y="6017042"/>
              <a:ext cx="433732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>
              <a:stCxn id="98" idx="1"/>
            </p:cNvCxnSpPr>
            <p:nvPr/>
          </p:nvCxnSpPr>
          <p:spPr>
            <a:xfrm flipH="1">
              <a:off x="7087914" y="5045998"/>
              <a:ext cx="382028" cy="248978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Arrow Connector 104"/>
            <p:cNvCxnSpPr>
              <a:stCxn id="102" idx="1"/>
            </p:cNvCxnSpPr>
            <p:nvPr/>
          </p:nvCxnSpPr>
          <p:spPr>
            <a:xfrm flipH="1" flipV="1">
              <a:off x="7054035" y="6017042"/>
              <a:ext cx="415907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9491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Chain of security guarantees: nonce-based edition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56841" y="4913134"/>
            <a:ext cx="16562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IND$-CPA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71294" y="4913133"/>
            <a:ext cx="165622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IND$-CCA</a:t>
            </a:r>
            <a:endParaRPr lang="en-US" sz="24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45412" y="4913132"/>
            <a:ext cx="236635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Probabilistic AE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0527" y="3588784"/>
            <a:ext cx="201689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Nonce-based</a:t>
            </a:r>
          </a:p>
          <a:p>
            <a:r>
              <a:rPr lang="en-US" sz="2400" dirty="0" smtClean="0">
                <a:latin typeface="+mj-lt"/>
              </a:rPr>
              <a:t>IND$-CPA</a:t>
            </a:r>
            <a:endParaRPr lang="en-US" sz="24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386903" y="3865751"/>
            <a:ext cx="248337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Nonce-based AE</a:t>
            </a:r>
            <a:endParaRPr lang="en-US" sz="2400" dirty="0">
              <a:latin typeface="+mj-lt"/>
            </a:endParaRPr>
          </a:p>
        </p:txBody>
      </p: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 flipV="1">
            <a:off x="2913064" y="5143966"/>
            <a:ext cx="2658230" cy="1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 flipV="1">
            <a:off x="7227517" y="5143965"/>
            <a:ext cx="2217895" cy="1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0"/>
          </p:cNvCxnSpPr>
          <p:nvPr/>
        </p:nvCxnSpPr>
        <p:spPr>
          <a:xfrm flipH="1" flipV="1">
            <a:off x="2078977" y="4419781"/>
            <a:ext cx="5976" cy="493353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0"/>
            <a:endCxn id="10" idx="2"/>
          </p:cNvCxnSpPr>
          <p:nvPr/>
        </p:nvCxnSpPr>
        <p:spPr>
          <a:xfrm flipV="1">
            <a:off x="10628589" y="4327416"/>
            <a:ext cx="0" cy="585716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940423" y="1120493"/>
            <a:ext cx="4630871" cy="2468291"/>
            <a:chOff x="804333" y="3877733"/>
            <a:chExt cx="3462864" cy="1845734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2617669" y="3877733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1890" y="4183920"/>
              <a:ext cx="1210876" cy="1210876"/>
            </a:xfrm>
            <a:prstGeom prst="rect">
              <a:avLst/>
            </a:prstGeom>
          </p:spPr>
        </p:pic>
        <p:sp>
          <p:nvSpPr>
            <p:cNvPr id="51" name="TextBox 50"/>
            <p:cNvSpPr txBox="1"/>
            <p:nvPr/>
          </p:nvSpPr>
          <p:spPr>
            <a:xfrm>
              <a:off x="1544740" y="3986476"/>
              <a:ext cx="650179" cy="34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sz="2400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3778405" y="4513178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>
                  <a:latin typeface="Lato Black"/>
                  <a:cs typeface="Lato Black"/>
                </a:rPr>
                <a:t>$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53" name="Curved Connector 52"/>
            <p:cNvCxnSpPr/>
            <p:nvPr/>
          </p:nvCxnSpPr>
          <p:spPr>
            <a:xfrm rot="10800000" flipV="1">
              <a:off x="1120642" y="4328512"/>
              <a:ext cx="1160701" cy="2118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urved Connector 53"/>
            <p:cNvCxnSpPr/>
            <p:nvPr/>
          </p:nvCxnSpPr>
          <p:spPr>
            <a:xfrm rot="16200000" flipH="1">
              <a:off x="1578861" y="4580117"/>
              <a:ext cx="244262" cy="1160702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urved Connector 54"/>
            <p:cNvCxnSpPr>
              <a:endCxn id="52" idx="0"/>
            </p:cNvCxnSpPr>
            <p:nvPr/>
          </p:nvCxnSpPr>
          <p:spPr>
            <a:xfrm>
              <a:off x="3041806" y="4328510"/>
              <a:ext cx="980995" cy="184668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urved Connector 55"/>
            <p:cNvCxnSpPr>
              <a:stCxn id="52" idx="2"/>
            </p:cNvCxnSpPr>
            <p:nvPr/>
          </p:nvCxnSpPr>
          <p:spPr>
            <a:xfrm rot="5400000">
              <a:off x="3435379" y="4676213"/>
              <a:ext cx="252501" cy="922345"/>
            </a:xfrm>
            <a:prstGeom prst="curvedConnector2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224604" y="3986476"/>
              <a:ext cx="640222" cy="34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P, N</a:t>
              </a:r>
              <a:endParaRPr lang="en-US" sz="2400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762673" y="5286597"/>
              <a:ext cx="432246" cy="34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sz="2400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224604" y="5286597"/>
              <a:ext cx="432246" cy="3452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dirty="0" smtClean="0">
                  <a:solidFill>
                    <a:schemeClr val="bg2">
                      <a:lumMod val="25000"/>
                    </a:schemeClr>
                  </a:solidFill>
                  <a:latin typeface="Lato Heavy" panose="020F0502020204030203" pitchFamily="34" charset="0"/>
                  <a:ea typeface="Lato Heavy" panose="020F0502020204030203" pitchFamily="34" charset="0"/>
                  <a:cs typeface="Lato Heavy" panose="020F0502020204030203" pitchFamily="34" charset="0"/>
                </a:rPr>
                <a:t>C</a:t>
              </a:r>
              <a:endParaRPr lang="en-US" sz="2400" i="1" baseline="-25000" dirty="0">
                <a:solidFill>
                  <a:schemeClr val="bg2">
                    <a:lumMod val="25000"/>
                  </a:schemeClr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04333" y="4520548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 smtClean="0">
                  <a:latin typeface="Lato Black"/>
                  <a:cs typeface="Lato Black"/>
                </a:rPr>
                <a:t>Enc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800" dirty="0" smtClean="0">
                  <a:latin typeface="Lato Black"/>
                  <a:cs typeface="Lato Black"/>
                </a:rPr>
                <a:t>(-,-)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6809824" y="1210219"/>
            <a:ext cx="4641251" cy="2468291"/>
            <a:chOff x="4488108" y="4699194"/>
            <a:chExt cx="3470626" cy="1845734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6620303" y="4699194"/>
              <a:ext cx="9659" cy="1845734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4524" y="5005381"/>
              <a:ext cx="1210876" cy="1210876"/>
            </a:xfrm>
            <a:prstGeom prst="rect">
              <a:avLst/>
            </a:prstGeom>
          </p:spPr>
        </p:pic>
        <p:sp>
          <p:nvSpPr>
            <p:cNvPr id="67" name="Rectangle 66"/>
            <p:cNvSpPr/>
            <p:nvPr/>
          </p:nvSpPr>
          <p:spPr>
            <a:xfrm>
              <a:off x="7469942" y="4797019"/>
              <a:ext cx="488792" cy="49795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i="1" dirty="0" smtClean="0">
                  <a:latin typeface="Lato Black"/>
                  <a:cs typeface="Lato Black"/>
                </a:rPr>
                <a:t>$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4488108" y="4797019"/>
              <a:ext cx="1207898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dirty="0" err="1" smtClean="0">
                  <a:latin typeface="Lato Black"/>
                  <a:cs typeface="Lato Black"/>
                </a:rPr>
                <a:t>Enc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800" dirty="0" smtClean="0">
                  <a:latin typeface="Lato Black"/>
                  <a:cs typeface="Lato Black"/>
                </a:rPr>
                <a:t>(-,-)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cxnSp>
          <p:nvCxnSpPr>
            <p:cNvPr id="69" name="Straight Arrow Connector 68"/>
            <p:cNvCxnSpPr>
              <a:stCxn id="68" idx="3"/>
            </p:cNvCxnSpPr>
            <p:nvPr/>
          </p:nvCxnSpPr>
          <p:spPr>
            <a:xfrm>
              <a:off x="5696006" y="5065829"/>
              <a:ext cx="500213" cy="22914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4496849" y="5905668"/>
              <a:ext cx="1207898" cy="53762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latin typeface="Lato Black"/>
                  <a:cs typeface="Lato Black"/>
                </a:rPr>
                <a:t>Dec</a:t>
              </a:r>
              <a:r>
                <a:rPr lang="en-US" sz="2800" baseline="-25000" dirty="0" smtClean="0">
                  <a:latin typeface="Lato Black"/>
                  <a:cs typeface="Lato Black"/>
                </a:rPr>
                <a:t>$</a:t>
              </a:r>
              <a:r>
                <a:rPr lang="en-US" sz="2800" dirty="0" smtClean="0">
                  <a:latin typeface="Lato Black"/>
                  <a:cs typeface="Lato Black"/>
                </a:rPr>
                <a:t>(-,-)</a:t>
              </a:r>
              <a:endParaRPr lang="en-US" sz="28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69942" y="5925499"/>
              <a:ext cx="488792" cy="49795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2800" i="1" dirty="0">
                  <a:latin typeface="Lato Black"/>
                  <a:cs typeface="Lato Black"/>
                </a:rPr>
                <a:t>┴</a:t>
              </a:r>
              <a:endParaRPr lang="en-US" sz="2800" i="1" baseline="30000" dirty="0">
                <a:latin typeface="Lato Black"/>
                <a:cs typeface="Lato Black"/>
              </a:endParaRPr>
            </a:p>
          </p:txBody>
        </p:sp>
        <p:cxnSp>
          <p:nvCxnSpPr>
            <p:cNvPr id="72" name="Straight Arrow Connector 71"/>
            <p:cNvCxnSpPr>
              <a:stCxn id="70" idx="3"/>
            </p:cNvCxnSpPr>
            <p:nvPr/>
          </p:nvCxnSpPr>
          <p:spPr>
            <a:xfrm flipV="1">
              <a:off x="5704747" y="6017042"/>
              <a:ext cx="433732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7" idx="1"/>
            </p:cNvCxnSpPr>
            <p:nvPr/>
          </p:nvCxnSpPr>
          <p:spPr>
            <a:xfrm flipH="1">
              <a:off x="7087914" y="5045998"/>
              <a:ext cx="382028" cy="248978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>
              <a:stCxn id="71" idx="1"/>
            </p:cNvCxnSpPr>
            <p:nvPr/>
          </p:nvCxnSpPr>
          <p:spPr>
            <a:xfrm flipH="1" flipV="1">
              <a:off x="7054035" y="6017042"/>
              <a:ext cx="415907" cy="157436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037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with CBC-MAC (CCM)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4246864"/>
            <a:ext cx="5384800" cy="2113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Novelties</a:t>
            </a:r>
          </a:p>
          <a:p>
            <a:r>
              <a:rPr lang="en-US" sz="2200" dirty="0" smtClean="0">
                <a:latin typeface="+mn-lt"/>
              </a:rPr>
              <a:t>CTR and CBC-MAC can use same key</a:t>
            </a:r>
          </a:p>
          <a:p>
            <a:r>
              <a:rPr lang="en-US" sz="2200" dirty="0" smtClean="0">
                <a:latin typeface="+mn-lt"/>
              </a:rPr>
              <a:t>Counter generation mechanism solves CBC-MAC’s length extension problem</a:t>
            </a:r>
            <a:endParaRPr lang="en-US" sz="2200" dirty="0">
              <a:latin typeface="+mn-lt"/>
            </a:endParaRPr>
          </a:p>
        </p:txBody>
      </p:sp>
      <p:sp>
        <p:nvSpPr>
          <p:cNvPr id="41" name="Content Placeholder 40"/>
          <p:cNvSpPr>
            <a:spLocks noGrp="1"/>
          </p:cNvSpPr>
          <p:nvPr>
            <p:ph sz="half" idx="2"/>
          </p:nvPr>
        </p:nvSpPr>
        <p:spPr>
          <a:xfrm>
            <a:off x="6197600" y="4246864"/>
            <a:ext cx="5384800" cy="2113876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Drawbacks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Lato"/>
              </a:rPr>
              <a:t>CTR mode → nonce reuse is catastrophic for privacy</a:t>
            </a:r>
          </a:p>
          <a:p>
            <a:pPr lvl="0"/>
            <a:r>
              <a:rPr lang="en-US" sz="2200" dirty="0" smtClean="0">
                <a:solidFill>
                  <a:prstClr val="black"/>
                </a:solidFill>
                <a:latin typeface="Lato"/>
              </a:rPr>
              <a:t>CBC mode prevents parallelization and pipelining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855320" y="2264136"/>
            <a:ext cx="2202492" cy="537620"/>
            <a:chOff x="5096206" y="2257500"/>
            <a:chExt cx="2202492" cy="537620"/>
          </a:xfrm>
        </p:grpSpPr>
        <p:sp>
          <p:nvSpPr>
            <p:cNvPr id="6" name="Rectangle 5"/>
            <p:cNvSpPr/>
            <p:nvPr/>
          </p:nvSpPr>
          <p:spPr>
            <a:xfrm>
              <a:off x="5096206" y="2257500"/>
              <a:ext cx="2202492" cy="53762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CBC-MAC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94553" y="1256266"/>
            <a:ext cx="1124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P, A, N</a:t>
            </a:r>
            <a:endParaRPr lang="en-US" sz="2400" dirty="0">
              <a:latin typeface="+mj-lt"/>
            </a:endParaRPr>
          </a:p>
        </p:txBody>
      </p:sp>
      <p:cxnSp>
        <p:nvCxnSpPr>
          <p:cNvPr id="9" name="Straight Arrow Connector 8"/>
          <p:cNvCxnSpPr>
            <a:stCxn id="8" idx="2"/>
            <a:endCxn id="6" idx="0"/>
          </p:cNvCxnSpPr>
          <p:nvPr/>
        </p:nvCxnSpPr>
        <p:spPr>
          <a:xfrm>
            <a:off x="2956566" y="1717931"/>
            <a:ext cx="0" cy="54620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15" idx="0"/>
          </p:cNvCxnSpPr>
          <p:nvPr/>
        </p:nvCxnSpPr>
        <p:spPr>
          <a:xfrm>
            <a:off x="2956566" y="2801756"/>
            <a:ext cx="0" cy="57045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6381" y="3372214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tag </a:t>
            </a:r>
            <a:r>
              <a:rPr lang="en-US" sz="2400" dirty="0" smtClean="0">
                <a:latin typeface="+mj-lt"/>
              </a:rPr>
              <a:t>T</a:t>
            </a:r>
            <a:endParaRPr lang="en-US" sz="2400" dirty="0">
              <a:latin typeface="+mj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558058" y="2264136"/>
            <a:ext cx="1417950" cy="537620"/>
            <a:chOff x="5880748" y="2257500"/>
            <a:chExt cx="1417950" cy="537620"/>
          </a:xfrm>
        </p:grpSpPr>
        <p:sp>
          <p:nvSpPr>
            <p:cNvPr id="18" name="Rectangle 17"/>
            <p:cNvSpPr/>
            <p:nvPr/>
          </p:nvSpPr>
          <p:spPr>
            <a:xfrm>
              <a:off x="5880748" y="2257500"/>
              <a:ext cx="1417950" cy="53762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latin typeface="Lato Black"/>
                  <a:cs typeface="Lato Black"/>
                </a:rPr>
                <a:t>CTR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687772" y="2279257"/>
              <a:ext cx="560730" cy="47610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latin typeface="Lato Black"/>
                  <a:cs typeface="Lato Black"/>
                </a:rPr>
                <a:t>B</a:t>
              </a:r>
              <a:r>
                <a:rPr lang="en-US" sz="2400" i="1" baseline="-25000" dirty="0" smtClean="0">
                  <a:latin typeface="Lato Black"/>
                  <a:cs typeface="Lato Black"/>
                </a:rPr>
                <a:t>K</a:t>
              </a:r>
              <a:endParaRPr lang="en-US" sz="2400" i="1" baseline="-25000" dirty="0">
                <a:latin typeface="Lato Black"/>
                <a:cs typeface="Lato Black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5912610" y="1256266"/>
            <a:ext cx="708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+mj-lt"/>
              </a:rPr>
              <a:t>T, P</a:t>
            </a:r>
            <a:endParaRPr lang="en-US" sz="2400" dirty="0">
              <a:latin typeface="+mj-lt"/>
            </a:endParaRPr>
          </a:p>
        </p:txBody>
      </p:sp>
      <p:cxnSp>
        <p:nvCxnSpPr>
          <p:cNvPr id="21" name="Straight Arrow Connector 20"/>
          <p:cNvCxnSpPr>
            <a:stCxn id="20" idx="2"/>
            <a:endCxn id="18" idx="0"/>
          </p:cNvCxnSpPr>
          <p:nvPr/>
        </p:nvCxnSpPr>
        <p:spPr>
          <a:xfrm flipH="1">
            <a:off x="6267033" y="1717931"/>
            <a:ext cx="1" cy="546205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8" idx="2"/>
            <a:endCxn id="24" idx="0"/>
          </p:cNvCxnSpPr>
          <p:nvPr/>
        </p:nvCxnSpPr>
        <p:spPr>
          <a:xfrm>
            <a:off x="6267033" y="2801756"/>
            <a:ext cx="1" cy="570458"/>
          </a:xfrm>
          <a:prstGeom prst="straightConnector1">
            <a:avLst/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25109" y="3372214"/>
            <a:ext cx="1883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ciphertext </a:t>
            </a:r>
            <a:r>
              <a:rPr lang="en-US" sz="2400" dirty="0" smtClean="0">
                <a:latin typeface="+mj-lt"/>
              </a:rPr>
              <a:t>C</a:t>
            </a:r>
            <a:endParaRPr lang="en-US" sz="2400" dirty="0">
              <a:latin typeface="+mj-lt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976008" y="1322308"/>
            <a:ext cx="3476330" cy="1483743"/>
            <a:chOff x="6976008" y="1322308"/>
            <a:chExt cx="3476330" cy="1483743"/>
          </a:xfrm>
        </p:grpSpPr>
        <p:sp>
          <p:nvSpPr>
            <p:cNvPr id="27" name="TextBox 26"/>
            <p:cNvSpPr txBox="1"/>
            <p:nvPr/>
          </p:nvSpPr>
          <p:spPr>
            <a:xfrm>
              <a:off x="8830678" y="1322308"/>
              <a:ext cx="12875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</a:rPr>
                <a:t>N, A, |P|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28" name="Straight Arrow Connector 27"/>
            <p:cNvCxnSpPr>
              <a:stCxn id="27" idx="2"/>
            </p:cNvCxnSpPr>
            <p:nvPr/>
          </p:nvCxnSpPr>
          <p:spPr>
            <a:xfrm>
              <a:off x="9474444" y="1783973"/>
              <a:ext cx="0" cy="474936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8476254" y="2268431"/>
              <a:ext cx="1976084" cy="53762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 Black"/>
                  <a:cs typeface="Lato Black"/>
                </a:rPr>
                <a:t>Gen counter</a:t>
              </a:r>
              <a:endParaRPr lang="en-US" sz="2400" i="1" baseline="-25000" dirty="0">
                <a:solidFill>
                  <a:schemeClr val="tx1">
                    <a:lumMod val="65000"/>
                    <a:lumOff val="35000"/>
                  </a:schemeClr>
                </a:solidFill>
                <a:latin typeface="Lato Black"/>
                <a:cs typeface="Lato Black"/>
              </a:endParaRPr>
            </a:p>
          </p:txBody>
        </p:sp>
        <p:cxnSp>
          <p:nvCxnSpPr>
            <p:cNvPr id="34" name="Straight Arrow Connector 33"/>
            <p:cNvCxnSpPr>
              <a:stCxn id="32" idx="1"/>
              <a:endCxn id="18" idx="3"/>
            </p:cNvCxnSpPr>
            <p:nvPr/>
          </p:nvCxnSpPr>
          <p:spPr>
            <a:xfrm flipH="1" flipV="1">
              <a:off x="6976008" y="2532946"/>
              <a:ext cx="1500246" cy="4295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" name="Elbow Connector 38"/>
          <p:cNvCxnSpPr>
            <a:endCxn id="20" idx="1"/>
          </p:cNvCxnSpPr>
          <p:nvPr/>
        </p:nvCxnSpPr>
        <p:spPr>
          <a:xfrm flipV="1">
            <a:off x="2956566" y="1487099"/>
            <a:ext cx="2956044" cy="1597738"/>
          </a:xfrm>
          <a:prstGeom prst="bentConnector3">
            <a:avLst>
              <a:gd name="adj1" fmla="val 63462"/>
            </a:avLst>
          </a:prstGeom>
          <a:ln w="317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59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20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CCM has several different types of performance issues</a:t>
            </a:r>
          </a:p>
          <a:p>
            <a:pPr lvl="1"/>
            <a:r>
              <a:rPr lang="en-US" sz="2200" dirty="0" smtClean="0"/>
              <a:t>2|P| block cipher calls</a:t>
            </a:r>
          </a:p>
          <a:p>
            <a:pPr lvl="1"/>
            <a:r>
              <a:rPr lang="en-US" sz="2200" dirty="0" smtClean="0"/>
              <a:t>Many of the block cipher calls must be done sequentially</a:t>
            </a:r>
          </a:p>
          <a:p>
            <a:pPr lvl="1"/>
            <a:r>
              <a:rPr lang="en-US" sz="2200" dirty="0" smtClean="0"/>
              <a:t>Cannot forget P after running CBC-MAC, will need it again for CTR</a:t>
            </a:r>
          </a:p>
          <a:p>
            <a:r>
              <a:rPr lang="en-US" dirty="0" smtClean="0"/>
              <a:t>Online AE: realizable in constant memory with one left-to-right pass over P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797491" y="3833879"/>
            <a:ext cx="8597018" cy="2577613"/>
            <a:chOff x="1855320" y="1256266"/>
            <a:chExt cx="8597018" cy="2577613"/>
          </a:xfrm>
        </p:grpSpPr>
        <p:grpSp>
          <p:nvGrpSpPr>
            <p:cNvPr id="7" name="Group 6"/>
            <p:cNvGrpSpPr/>
            <p:nvPr/>
          </p:nvGrpSpPr>
          <p:grpSpPr>
            <a:xfrm>
              <a:off x="1855320" y="2264136"/>
              <a:ext cx="2202492" cy="537620"/>
              <a:chOff x="5096206" y="2257500"/>
              <a:chExt cx="2202492" cy="537620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5096206" y="2257500"/>
                <a:ext cx="2202492" cy="53762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CBC-MAC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687772" y="2279257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  <p:sp>
          <p:nvSpPr>
            <p:cNvPr id="10" name="TextBox 9"/>
            <p:cNvSpPr txBox="1"/>
            <p:nvPr/>
          </p:nvSpPr>
          <p:spPr>
            <a:xfrm>
              <a:off x="2394553" y="1256266"/>
              <a:ext cx="1124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</a:rPr>
                <a:t>P, A, N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11" name="Straight Arrow Connector 10"/>
            <p:cNvCxnSpPr>
              <a:stCxn id="10" idx="2"/>
              <a:endCxn id="8" idx="0"/>
            </p:cNvCxnSpPr>
            <p:nvPr/>
          </p:nvCxnSpPr>
          <p:spPr>
            <a:xfrm>
              <a:off x="2956566" y="1717931"/>
              <a:ext cx="0" cy="546205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8" idx="2"/>
              <a:endCxn id="13" idx="0"/>
            </p:cNvCxnSpPr>
            <p:nvPr/>
          </p:nvCxnSpPr>
          <p:spPr>
            <a:xfrm>
              <a:off x="2956566" y="2801756"/>
              <a:ext cx="0" cy="57045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2516381" y="3372214"/>
              <a:ext cx="880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tag </a:t>
              </a:r>
              <a:r>
                <a:rPr lang="en-US" sz="2400" dirty="0" smtClean="0">
                  <a:latin typeface="+mj-lt"/>
                </a:rPr>
                <a:t>T</a:t>
              </a:r>
              <a:endParaRPr lang="en-US" sz="2400" dirty="0">
                <a:latin typeface="+mj-lt"/>
              </a:endParaRPr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5558058" y="2264136"/>
              <a:ext cx="1417950" cy="537620"/>
              <a:chOff x="5880748" y="2257500"/>
              <a:chExt cx="1417950" cy="53762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5880748" y="2257500"/>
                <a:ext cx="1417950" cy="53762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latin typeface="Lato Black"/>
                    <a:cs typeface="Lato Black"/>
                  </a:rPr>
                  <a:t>CTR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6687772" y="2279257"/>
                <a:ext cx="560730" cy="476108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latin typeface="Lato Black"/>
                    <a:cs typeface="Lato Black"/>
                  </a:rPr>
                  <a:t>B</a:t>
                </a:r>
                <a:r>
                  <a:rPr lang="en-US" sz="2400" i="1" baseline="-25000" dirty="0" smtClean="0">
                    <a:latin typeface="Lato Black"/>
                    <a:cs typeface="Lato Black"/>
                  </a:rPr>
                  <a:t>K</a:t>
                </a:r>
                <a:endParaRPr lang="en-US" sz="2400" i="1" baseline="-25000" dirty="0">
                  <a:latin typeface="Lato Black"/>
                  <a:cs typeface="Lato Black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5912610" y="1256266"/>
              <a:ext cx="7088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+mj-lt"/>
                </a:rPr>
                <a:t>T, P</a:t>
              </a:r>
              <a:endParaRPr lang="en-US" sz="2400" dirty="0">
                <a:latin typeface="+mj-lt"/>
              </a:endParaRPr>
            </a:p>
          </p:txBody>
        </p:sp>
        <p:cxnSp>
          <p:nvCxnSpPr>
            <p:cNvPr id="18" name="Straight Arrow Connector 17"/>
            <p:cNvCxnSpPr>
              <a:stCxn id="17" idx="2"/>
              <a:endCxn id="15" idx="0"/>
            </p:cNvCxnSpPr>
            <p:nvPr/>
          </p:nvCxnSpPr>
          <p:spPr>
            <a:xfrm flipH="1">
              <a:off x="6267033" y="1717931"/>
              <a:ext cx="1" cy="546205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  <a:endCxn id="20" idx="0"/>
            </p:cNvCxnSpPr>
            <p:nvPr/>
          </p:nvCxnSpPr>
          <p:spPr>
            <a:xfrm>
              <a:off x="6267033" y="2801756"/>
              <a:ext cx="1" cy="570458"/>
            </a:xfrm>
            <a:prstGeom prst="straightConnector1">
              <a:avLst/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325109" y="3372214"/>
              <a:ext cx="18838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ciphertext </a:t>
              </a:r>
              <a:r>
                <a:rPr lang="en-US" sz="2400" dirty="0" smtClean="0">
                  <a:latin typeface="+mj-lt"/>
                </a:rPr>
                <a:t>C</a:t>
              </a:r>
              <a:endParaRPr lang="en-US" sz="2400" dirty="0">
                <a:latin typeface="+mj-lt"/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6976008" y="1322308"/>
              <a:ext cx="3476330" cy="1483743"/>
              <a:chOff x="6976008" y="1322308"/>
              <a:chExt cx="3476330" cy="1483743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8830678" y="1322308"/>
                <a:ext cx="128753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 smtClean="0">
                    <a:latin typeface="+mj-lt"/>
                  </a:rPr>
                  <a:t>N, A, |P|</a:t>
                </a:r>
                <a:endParaRPr lang="en-US" sz="2400" dirty="0">
                  <a:latin typeface="+mj-lt"/>
                </a:endParaRPr>
              </a:p>
            </p:txBody>
          </p:sp>
          <p:cxnSp>
            <p:nvCxnSpPr>
              <p:cNvPr id="23" name="Straight Arrow Connector 22"/>
              <p:cNvCxnSpPr>
                <a:stCxn id="22" idx="2"/>
              </p:cNvCxnSpPr>
              <p:nvPr/>
            </p:nvCxnSpPr>
            <p:spPr>
              <a:xfrm>
                <a:off x="9474444" y="1783973"/>
                <a:ext cx="0" cy="474936"/>
              </a:xfrm>
              <a:prstGeom prst="straightConnector1">
                <a:avLst/>
              </a:prstGeom>
              <a:ln w="31750">
                <a:solidFill>
                  <a:schemeClr val="tx1">
                    <a:lumMod val="65000"/>
                    <a:lumOff val="3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8476254" y="2268431"/>
                <a:ext cx="1976084" cy="53762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ato Black"/>
                    <a:cs typeface="Lato Black"/>
                  </a:rPr>
                  <a:t>Gen counter</a:t>
                </a:r>
                <a:endParaRPr lang="en-US" sz="2400" i="1" baseline="-25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ato Black"/>
                  <a:cs typeface="Lato Black"/>
                </a:endParaRPr>
              </a:p>
            </p:txBody>
          </p:sp>
          <p:cxnSp>
            <p:nvCxnSpPr>
              <p:cNvPr id="25" name="Straight Arrow Connector 24"/>
              <p:cNvCxnSpPr>
                <a:stCxn id="24" idx="1"/>
                <a:endCxn id="15" idx="3"/>
              </p:cNvCxnSpPr>
              <p:nvPr/>
            </p:nvCxnSpPr>
            <p:spPr>
              <a:xfrm flipH="1" flipV="1">
                <a:off x="6976008" y="2532946"/>
                <a:ext cx="1500246" cy="4295"/>
              </a:xfrm>
              <a:prstGeom prst="straightConnector1">
                <a:avLst/>
              </a:prstGeom>
              <a:ln w="31750">
                <a:solidFill>
                  <a:schemeClr val="tx1">
                    <a:lumMod val="65000"/>
                    <a:lumOff val="35000"/>
                  </a:schemeClr>
                </a:solidFill>
                <a:tailEnd type="triangle" w="med" len="lg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Elbow Connector 25"/>
            <p:cNvCxnSpPr>
              <a:endCxn id="17" idx="1"/>
            </p:cNvCxnSpPr>
            <p:nvPr/>
          </p:nvCxnSpPr>
          <p:spPr>
            <a:xfrm flipV="1">
              <a:off x="2956566" y="1487099"/>
              <a:ext cx="2956044" cy="1597738"/>
            </a:xfrm>
            <a:prstGeom prst="bentConnector3">
              <a:avLst>
                <a:gd name="adj1" fmla="val 63462"/>
              </a:avLst>
            </a:prstGeom>
            <a:ln w="317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156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EAX: Bellare, Rogaway, Wagner 2004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Released one year after CCM</a:t>
            </a:r>
          </a:p>
          <a:p>
            <a:r>
              <a:rPr lang="en-US" dirty="0" smtClean="0"/>
              <a:t>Replaces CBC-MAC with OMAC</a:t>
            </a:r>
          </a:p>
          <a:p>
            <a:pPr lvl="1"/>
            <a:r>
              <a:rPr lang="en-US" sz="2200" dirty="0" smtClean="0"/>
              <a:t>Well… CMAC used in NIST standard</a:t>
            </a:r>
          </a:p>
          <a:p>
            <a:r>
              <a:rPr lang="en-US" dirty="0" smtClean="0"/>
              <a:t>Novelties</a:t>
            </a:r>
          </a:p>
          <a:p>
            <a:pPr lvl="1"/>
            <a:r>
              <a:rPr lang="en-US" sz="2200" dirty="0" smtClean="0"/>
              <a:t>Can pre-process associated data!</a:t>
            </a:r>
          </a:p>
          <a:p>
            <a:pPr lvl="1"/>
            <a:r>
              <a:rPr lang="en-US" sz="2200" dirty="0" smtClean="0"/>
              <a:t>CTR and OMAC can be executed concurrently for online streaming</a:t>
            </a:r>
          </a:p>
          <a:p>
            <a:pPr lvl="1"/>
            <a:r>
              <a:rPr lang="en-US" sz="2200" dirty="0" smtClean="0"/>
              <a:t>Can re-use key for CTR + all OMACs</a:t>
            </a:r>
          </a:p>
          <a:p>
            <a:r>
              <a:rPr lang="en-US" dirty="0" smtClean="0"/>
              <a:t>Proof forms a “tweakable OMAC” as an intermediate step</a:t>
            </a:r>
            <a:endParaRPr lang="en-US" dirty="0"/>
          </a:p>
        </p:txBody>
      </p:sp>
      <p:pic>
        <p:nvPicPr>
          <p:cNvPr id="1026" name="Picture 2" descr="Machine generated alternative text:&#10;омлсК &#10;CTRk &#10;ОМАСК &#10;ОМАСК 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637" y="1101725"/>
            <a:ext cx="4762726" cy="52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342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Galois/counter mode (GCM): McGrew, </a:t>
            </a:r>
            <a:r>
              <a:rPr lang="en-US" dirty="0" err="1" smtClean="0"/>
              <a:t>Viega</a:t>
            </a:r>
            <a:r>
              <a:rPr lang="en-US" dirty="0" smtClean="0"/>
              <a:t> 2005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Novelty</a:t>
            </a:r>
          </a:p>
          <a:p>
            <a:pPr lvl="1"/>
            <a:r>
              <a:rPr lang="en-US" dirty="0" smtClean="0"/>
              <a:t>Only one round of block cipher calls</a:t>
            </a:r>
          </a:p>
          <a:p>
            <a:pPr lvl="1"/>
            <a:r>
              <a:rPr lang="en-US" dirty="0" smtClean="0"/>
              <a:t>Intel’s AES-NI includes a PCLMULQDQ instruction for Galois </a:t>
            </a:r>
            <a:r>
              <a:rPr lang="en-US" dirty="0" err="1" smtClean="0"/>
              <a:t>mult</a:t>
            </a:r>
            <a:r>
              <a:rPr lang="en-US" dirty="0" smtClean="0"/>
              <a:t> in hardware</a:t>
            </a:r>
          </a:p>
          <a:p>
            <a:r>
              <a:rPr lang="en-US" dirty="0" smtClean="0"/>
              <a:t>About the MAC</a:t>
            </a:r>
          </a:p>
          <a:p>
            <a:pPr lvl="1" fontAlgn="ctr"/>
            <a:r>
              <a:rPr lang="en-US" dirty="0" smtClean="0"/>
              <a:t>Assumes block </a:t>
            </a:r>
            <a:r>
              <a:rPr lang="en-US" dirty="0"/>
              <a:t>length = </a:t>
            </a:r>
            <a:r>
              <a:rPr lang="en-US" dirty="0" smtClean="0"/>
              <a:t>128 (built for AES)</a:t>
            </a:r>
            <a:endParaRPr lang="en-US" dirty="0"/>
          </a:p>
          <a:p>
            <a:pPr lvl="1" fontAlgn="ctr"/>
            <a:r>
              <a:rPr lang="en-US" dirty="0"/>
              <a:t>Based on Galois multiplication in </a:t>
            </a:r>
            <a:r>
              <a:rPr lang="en-US" dirty="0" smtClean="0"/>
              <a:t>GF(2</a:t>
            </a:r>
            <a:r>
              <a:rPr lang="en-US" baseline="30000" dirty="0" smtClean="0"/>
              <a:t>128</a:t>
            </a:r>
            <a:r>
              <a:rPr lang="en-US" dirty="0" smtClean="0"/>
              <a:t>)</a:t>
            </a:r>
            <a:endParaRPr lang="en-US" dirty="0"/>
          </a:p>
          <a:p>
            <a:pPr lvl="1" fontAlgn="ctr"/>
            <a:r>
              <a:rPr lang="en-US" dirty="0" smtClean="0"/>
              <a:t>Carter-</a:t>
            </a:r>
            <a:r>
              <a:rPr lang="en-US" dirty="0" err="1" smtClean="0"/>
              <a:t>Wegman</a:t>
            </a:r>
            <a:r>
              <a:rPr lang="en-US" dirty="0" smtClean="0"/>
              <a:t>-style </a:t>
            </a:r>
            <a:r>
              <a:rPr lang="en-US" dirty="0"/>
              <a:t>function is target collision resistant, aka a universal </a:t>
            </a:r>
            <a:r>
              <a:rPr lang="en-US" dirty="0" smtClean="0"/>
              <a:t>hash</a:t>
            </a:r>
          </a:p>
          <a:p>
            <a:r>
              <a:rPr lang="en-US" dirty="0" smtClean="0"/>
              <a:t>Drawback</a:t>
            </a:r>
          </a:p>
          <a:p>
            <a:pPr lvl="1"/>
            <a:r>
              <a:rPr lang="en-US" dirty="0" smtClean="0"/>
              <a:t>Very complicated to implement, raising chance that someone will do it wrong</a:t>
            </a:r>
          </a:p>
          <a:p>
            <a:pPr lvl="1"/>
            <a:r>
              <a:rPr lang="en-US" dirty="0" smtClean="0"/>
              <a:t>Extensive cryptanalysis has exposed weak keys, lead to CAESAR competition</a:t>
            </a:r>
          </a:p>
        </p:txBody>
      </p:sp>
      <p:pic>
        <p:nvPicPr>
          <p:cNvPr id="2052" name="Picture 4" descr="https://upload.wikimedia.org/wikipedia/commons/thumb/6/6a/GCM-Galois_Counter_Mode.svg/1015px-GCM-Galois_Counter_Mode.svg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19" y="1101725"/>
            <a:ext cx="5213162" cy="5259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7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14262</TotalTime>
  <Words>772</Words>
  <Application>Microsoft Office PowerPoint</Application>
  <PresentationFormat>Widescreen</PresentationFormat>
  <Paragraphs>175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Consolas</vt:lpstr>
      <vt:lpstr>Lato</vt:lpstr>
      <vt:lpstr>Lato Black</vt:lpstr>
      <vt:lpstr>Lato Heavy</vt:lpstr>
      <vt:lpstr>Lato Light</vt:lpstr>
      <vt:lpstr>Lato Medium</vt:lpstr>
      <vt:lpstr>Lato Regular</vt:lpstr>
      <vt:lpstr>Lato Semibold</vt:lpstr>
      <vt:lpstr>Office Theme</vt:lpstr>
      <vt:lpstr>Lecture 10: Authenticated Encryption (part 2)</vt:lpstr>
      <vt:lpstr>Today’s objective</vt:lpstr>
      <vt:lpstr>Recap from last time</vt:lpstr>
      <vt:lpstr>Chain of security guarantees: probabilistic edition</vt:lpstr>
      <vt:lpstr>Chain of security guarantees: nonce-based edition</vt:lpstr>
      <vt:lpstr>Counter with CBC-MAC (CCM)</vt:lpstr>
      <vt:lpstr>Can we do better?</vt:lpstr>
      <vt:lpstr>EAX: Bellare, Rogaway, Wagner 2004</vt:lpstr>
      <vt:lpstr>Galois/counter mode (GCM): McGrew, Viega 2005</vt:lpstr>
      <vt:lpstr>Speed of GCM in hardware</vt:lpstr>
      <vt:lpstr>Where we stand</vt:lpstr>
      <vt:lpstr>Offset codebook mode (OCB)</vt:lpstr>
      <vt:lpstr>Tweakable version of OCB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911</cp:revision>
  <dcterms:created xsi:type="dcterms:W3CDTF">2015-04-11T12:26:38Z</dcterms:created>
  <dcterms:modified xsi:type="dcterms:W3CDTF">2017-02-24T20:53:46Z</dcterms:modified>
</cp:coreProperties>
</file>