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373" r:id="rId2"/>
    <p:sldId id="533" r:id="rId3"/>
    <p:sldId id="557" r:id="rId4"/>
    <p:sldId id="549" r:id="rId5"/>
    <p:sldId id="556" r:id="rId6"/>
    <p:sldId id="551" r:id="rId7"/>
    <p:sldId id="559" r:id="rId8"/>
    <p:sldId id="560" r:id="rId9"/>
    <p:sldId id="562" r:id="rId10"/>
    <p:sldId id="558" r:id="rId11"/>
    <p:sldId id="563" r:id="rId12"/>
    <p:sldId id="564" r:id="rId13"/>
    <p:sldId id="566" r:id="rId14"/>
    <p:sldId id="565" r:id="rId15"/>
    <p:sldId id="568" r:id="rId16"/>
    <p:sldId id="567" r:id="rId17"/>
    <p:sldId id="569" r:id="rId18"/>
    <p:sldId id="574" r:id="rId19"/>
    <p:sldId id="575" r:id="rId20"/>
    <p:sldId id="571" r:id="rId21"/>
    <p:sldId id="576" r:id="rId22"/>
    <p:sldId id="577" r:id="rId23"/>
    <p:sldId id="578" r:id="rId24"/>
    <p:sldId id="579" r:id="rId25"/>
    <p:sldId id="581" r:id="rId26"/>
    <p:sldId id="582" r:id="rId27"/>
    <p:sldId id="583" r:id="rId28"/>
    <p:sldId id="5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5" autoAdjust="0"/>
    <p:restoredTop sz="79829" autoAdjust="0"/>
  </p:normalViewPr>
  <p:slideViewPr>
    <p:cSldViewPr snapToGrid="0" snapToObjects="1">
      <p:cViewPr varScale="1">
        <p:scale>
          <a:sx n="60" d="100"/>
          <a:sy n="60" d="100"/>
        </p:scale>
        <p:origin x="1028" y="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PDF slides used in this lecture are reproduced</a:t>
            </a:r>
            <a:r>
              <a:rPr lang="en-US" baseline="0" dirty="0" smtClean="0"/>
              <a:t> </a:t>
            </a:r>
            <a:r>
              <a:rPr lang="en-US" dirty="0" smtClean="0"/>
              <a:t>from the presentations listed at the bottom of this page: http://keccak.noekeon.org/papers.html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9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0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5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info about Keccak &amp; side channel attacks: http://keccak.noekeon.org/NoteSideChannelAttacks.pdf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49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do not deem any single string (e.g., 0110100110) to be pseudorandom or not. Instead, we study the </a:t>
            </a:r>
            <a:r>
              <a:rPr lang="en-US" i="1" dirty="0" smtClean="0"/>
              <a:t>process</a:t>
            </a:r>
            <a:r>
              <a:rPr lang="en-US" dirty="0" smtClean="0"/>
              <a:t> by which a distribution over strings is produced.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5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Unlike counter mode, here it does not appear that there is an “easy” solution to save space when the message doesn't fill the last block.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97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Here, X = rightmost portion of C_{n-2}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2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8: Tweakable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Assignments</a:t>
            </a:r>
          </a:p>
          <a:p>
            <a:r>
              <a:rPr lang="en-US" sz="2800" dirty="0"/>
              <a:t>Problem Set 2 posted, due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Friday 2/17</a:t>
            </a:r>
            <a:r>
              <a:rPr lang="en-US" sz="2800" dirty="0" smtClean="0"/>
              <a:t> </a:t>
            </a:r>
            <a:r>
              <a:rPr lang="en-US" sz="2800" dirty="0"/>
              <a:t>at </a:t>
            </a:r>
            <a:r>
              <a:rPr lang="en-US" sz="2800" dirty="0" smtClean="0"/>
              <a:t>9pm</a:t>
            </a:r>
          </a:p>
          <a:p>
            <a:pPr lvl="1"/>
            <a:r>
              <a:rPr lang="en-US" sz="2600" dirty="0" smtClean="0"/>
              <a:t>Please type all answers in the </a:t>
            </a:r>
            <a:r>
              <a:rPr lang="en-US" sz="2600" dirty="0" smtClean="0">
                <a:latin typeface="Consolas" panose="020B0609020204030204" pitchFamily="49" charset="0"/>
              </a:rPr>
              <a:t>responses</a:t>
            </a:r>
            <a:r>
              <a:rPr lang="en-US" sz="2600" dirty="0" smtClean="0"/>
              <a:t> file</a:t>
            </a:r>
            <a:endParaRPr lang="en-US" sz="2600" dirty="0"/>
          </a:p>
          <a:p>
            <a:r>
              <a:rPr lang="en-US" sz="2800" dirty="0"/>
              <a:t>Week </a:t>
            </a:r>
            <a:r>
              <a:rPr lang="en-US" sz="2800" dirty="0" smtClean="0"/>
              <a:t>4 &amp; 5 reading posted</a:t>
            </a:r>
          </a:p>
          <a:p>
            <a:endParaRPr lang="en-US" sz="2800" dirty="0"/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</a:rPr>
              <a:t>Schedule</a:t>
            </a:r>
            <a:endParaRPr lang="en-US" sz="2800" dirty="0" smtClean="0"/>
          </a:p>
          <a:p>
            <a:r>
              <a:rPr lang="en-US" sz="2800" dirty="0" smtClean="0"/>
              <a:t>Next </a:t>
            </a:r>
            <a:r>
              <a:rPr lang="en-US" sz="2800" dirty="0" smtClean="0"/>
              <a:t>week: no class on Monday 2/20, instead meet Tuesday 2/21</a:t>
            </a:r>
          </a:p>
          <a:p>
            <a:r>
              <a:rPr lang="en-US" sz="2800" dirty="0" smtClean="0"/>
              <a:t>Office hours on Tuesday 2/21 will need to be moved…</a:t>
            </a:r>
          </a:p>
        </p:txBody>
      </p:sp>
    </p:spTree>
    <p:extLst>
      <p:ext uri="{BB962C8B-B14F-4D97-AF65-F5344CB8AC3E}">
        <p14:creationId xmlns:p14="http://schemas.microsoft.com/office/powerpoint/2010/main" val="16847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Tweakable block ciphers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History</a:t>
            </a:r>
          </a:p>
          <a:p>
            <a:r>
              <a:rPr lang="en-US" sz="2200" dirty="0" smtClean="0"/>
              <a:t>First </a:t>
            </a:r>
            <a:r>
              <a:rPr lang="en-US" sz="2200" dirty="0"/>
              <a:t>proposed concretely by the </a:t>
            </a:r>
            <a:r>
              <a:rPr lang="en-US" sz="2200" dirty="0" smtClean="0"/>
              <a:t>“Hasty </a:t>
            </a:r>
            <a:r>
              <a:rPr lang="en-US" sz="2200" dirty="0"/>
              <a:t>Pudding Cipher</a:t>
            </a:r>
            <a:r>
              <a:rPr lang="en-US" sz="2200" dirty="0" smtClean="0"/>
              <a:t>,” </a:t>
            </a:r>
            <a:r>
              <a:rPr lang="en-US" sz="2200" dirty="0"/>
              <a:t>a first-round </a:t>
            </a:r>
            <a:r>
              <a:rPr lang="en-US" sz="2200" dirty="0" smtClean="0"/>
              <a:t>submission </a:t>
            </a:r>
            <a:r>
              <a:rPr lang="en-US" sz="2200" dirty="0"/>
              <a:t>to the AES competition</a:t>
            </a:r>
          </a:p>
          <a:p>
            <a:r>
              <a:rPr lang="en-US" sz="2200" dirty="0" smtClean="0"/>
              <a:t>Codified </a:t>
            </a:r>
            <a:r>
              <a:rPr lang="en-US" sz="2200" dirty="0"/>
              <a:t>later by </a:t>
            </a:r>
            <a:r>
              <a:rPr lang="en-US" sz="2200" dirty="0" err="1"/>
              <a:t>Liskov</a:t>
            </a:r>
            <a:r>
              <a:rPr lang="en-US" sz="2200" dirty="0"/>
              <a:t>, Rivest, Wagner [Crypto 2002</a:t>
            </a:r>
            <a:r>
              <a:rPr lang="en-US" sz="2200" dirty="0" smtClean="0"/>
              <a:t>]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Why another input?</a:t>
            </a:r>
          </a:p>
          <a:p>
            <a:r>
              <a:rPr lang="en-US" sz="2200" i="1" dirty="0" smtClean="0">
                <a:solidFill>
                  <a:schemeClr val="accent1"/>
                </a:solidFill>
              </a:rPr>
              <a:t>Variety</a:t>
            </a:r>
            <a:r>
              <a:rPr lang="en-US" sz="2200" dirty="0"/>
              <a:t>: </a:t>
            </a:r>
            <a:r>
              <a:rPr lang="en-US" sz="2200" dirty="0" smtClean="0"/>
              <a:t>tweak is </a:t>
            </a:r>
            <a:r>
              <a:rPr lang="en-US" sz="2200" dirty="0"/>
              <a:t>public, and yet the ciphers with different tweaks are </a:t>
            </a:r>
            <a:r>
              <a:rPr lang="en-US" sz="2200" dirty="0" smtClean="0"/>
              <a:t>“uncorrelated” </a:t>
            </a:r>
            <a:r>
              <a:rPr lang="en-US" sz="2200" dirty="0"/>
              <a:t>in a strong </a:t>
            </a:r>
            <a:r>
              <a:rPr lang="en-US" sz="2200" dirty="0" smtClean="0"/>
              <a:t>way</a:t>
            </a:r>
          </a:p>
          <a:p>
            <a:pPr lvl="1"/>
            <a:r>
              <a:rPr lang="en-US" dirty="0" smtClean="0"/>
              <a:t>Related </a:t>
            </a:r>
            <a:r>
              <a:rPr lang="en-US" dirty="0"/>
              <a:t>tweak attacks </a:t>
            </a:r>
            <a:r>
              <a:rPr lang="en-US" dirty="0" smtClean="0"/>
              <a:t>are impossible</a:t>
            </a:r>
          </a:p>
          <a:p>
            <a:pPr lvl="1"/>
            <a:r>
              <a:rPr lang="en-US" dirty="0" smtClean="0"/>
              <a:t>Note </a:t>
            </a:r>
            <a:r>
              <a:rPr lang="en-US" dirty="0"/>
              <a:t>that </a:t>
            </a:r>
            <a:r>
              <a:rPr lang="en-US" dirty="0" err="1" smtClean="0"/>
              <a:t>pseudorandomness</a:t>
            </a:r>
            <a:r>
              <a:rPr lang="en-US" dirty="0" smtClean="0"/>
              <a:t> on its own </a:t>
            </a:r>
            <a:r>
              <a:rPr lang="en-US" dirty="0"/>
              <a:t>never prohibits related key </a:t>
            </a:r>
            <a:r>
              <a:rPr lang="en-US" dirty="0" smtClean="0"/>
              <a:t>attacks</a:t>
            </a:r>
            <a:endParaRPr lang="en-US" dirty="0"/>
          </a:p>
          <a:p>
            <a:r>
              <a:rPr lang="en-US" sz="2200" i="1" dirty="0" smtClean="0">
                <a:solidFill>
                  <a:schemeClr val="accent1"/>
                </a:solidFill>
              </a:rPr>
              <a:t>Agility</a:t>
            </a:r>
            <a:r>
              <a:rPr lang="en-US" sz="2200" dirty="0"/>
              <a:t>: ideally, faster to change </a:t>
            </a:r>
            <a:r>
              <a:rPr lang="en-US" sz="2200" dirty="0" smtClean="0"/>
              <a:t>tweak </a:t>
            </a:r>
            <a:r>
              <a:rPr lang="en-US" sz="2200" dirty="0"/>
              <a:t>than </a:t>
            </a:r>
            <a:r>
              <a:rPr lang="en-US" sz="2200" dirty="0" smtClean="0"/>
              <a:t>key </a:t>
            </a:r>
            <a:r>
              <a:rPr lang="en-US" sz="2200" dirty="0"/>
              <a:t>(avoids key </a:t>
            </a:r>
            <a:r>
              <a:rPr lang="en-US" sz="2200" dirty="0" smtClean="0"/>
              <a:t>setup/expansion)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664962" y="4699522"/>
            <a:ext cx="848198" cy="645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endParaRPr lang="en-US" sz="2800" dirty="0">
              <a:latin typeface="Lato Black"/>
              <a:cs typeface="Lato Black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89061" y="4242322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3089061" y="5345387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" idx="3"/>
          </p:cNvCxnSpPr>
          <p:nvPr/>
        </p:nvCxnSpPr>
        <p:spPr>
          <a:xfrm>
            <a:off x="2106926" y="4844917"/>
            <a:ext cx="558036" cy="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77286" y="3695868"/>
            <a:ext cx="123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input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4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1256" y="5754742"/>
            <a:ext cx="155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output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4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393" y="4614084"/>
            <a:ext cx="133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key </a:t>
            </a:r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endParaRPr lang="en-US" sz="2400" i="1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22" name="Straight Arrow Connector 21"/>
          <p:cNvCxnSpPr>
            <a:stCxn id="23" idx="3"/>
          </p:cNvCxnSpPr>
          <p:nvPr/>
        </p:nvCxnSpPr>
        <p:spPr>
          <a:xfrm>
            <a:off x="2106926" y="5232048"/>
            <a:ext cx="558036" cy="0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5393" y="5001215"/>
            <a:ext cx="133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tweak </a:t>
            </a:r>
            <a:r>
              <a:rPr lang="en-US" sz="2400" i="1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Z</a:t>
            </a:r>
            <a:endParaRPr lang="en-US" sz="2400" i="1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91557" y="4739605"/>
            <a:ext cx="66908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693408" algn="r"/>
              </a:tabLst>
            </a:pPr>
            <a:r>
              <a:rPr lang="en-US" sz="2200" i="1" dirty="0"/>
              <a:t>Many block ciphers have the property that changing the encryption key is relatively expensive, since a </a:t>
            </a:r>
            <a:r>
              <a:rPr lang="en-US" sz="2200" i="1" dirty="0" smtClean="0"/>
              <a:t>‘key setup’ </a:t>
            </a:r>
            <a:r>
              <a:rPr lang="en-US" sz="2200" i="1" dirty="0"/>
              <a:t>operation needs to be performed. In contrast, changing the tweak should be cheaper</a:t>
            </a:r>
            <a:r>
              <a:rPr lang="en-US" sz="2200" i="1" dirty="0" smtClean="0"/>
              <a:t>.</a:t>
            </a:r>
            <a:r>
              <a:rPr lang="en-US" sz="2200" dirty="0" smtClean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Liskov</a:t>
            </a:r>
            <a:r>
              <a:rPr lang="en-US" dirty="0" smtClean="0"/>
              <a:t>, Rivest, Wagner 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Family of </a:t>
            </a:r>
            <a:r>
              <a:rPr lang="en-US" i="1" dirty="0" smtClean="0"/>
              <a:t>independent</a:t>
            </a:r>
            <a:r>
              <a:rPr lang="en-US" dirty="0" smtClean="0"/>
              <a:t> permutations, indexed by the tweak</a:t>
            </a:r>
          </a:p>
          <a:p>
            <a:pPr marL="0" indent="0">
              <a:spcBef>
                <a:spcPts val="21000"/>
              </a:spcBef>
              <a:buNone/>
            </a:pPr>
            <a:r>
              <a:rPr lang="en-US" dirty="0" smtClean="0"/>
              <a:t>Notes</a:t>
            </a:r>
          </a:p>
          <a:p>
            <a:r>
              <a:rPr lang="en-US" sz="2200" dirty="0" smtClean="0"/>
              <a:t>Tweaks can be related</a:t>
            </a:r>
          </a:p>
          <a:p>
            <a:r>
              <a:rPr lang="en-US" sz="2200" dirty="0"/>
              <a:t>Stronger than nonce: okay to reuse!</a:t>
            </a:r>
          </a:p>
          <a:p>
            <a:r>
              <a:rPr lang="en-US" sz="2200" dirty="0" smtClean="0"/>
              <a:t>Key </a:t>
            </a:r>
            <a:r>
              <a:rPr lang="en-US" sz="2200" i="1" dirty="0" smtClean="0">
                <a:latin typeface="+mj-lt"/>
              </a:rPr>
              <a:t>K</a:t>
            </a:r>
            <a:r>
              <a:rPr lang="en-US" sz="2200" dirty="0" smtClean="0"/>
              <a:t> chosen once uniformly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Alternate view: even given boxes for many tweaks, hard to break target</a:t>
            </a:r>
          </a:p>
          <a:p>
            <a:pPr marL="0" indent="0">
              <a:spcBef>
                <a:spcPts val="30000"/>
              </a:spcBef>
              <a:buNone/>
            </a:pPr>
            <a:r>
              <a:rPr lang="en-US" sz="1900" dirty="0" smtClean="0">
                <a:latin typeface="+mn-lt"/>
              </a:rPr>
              <a:t>(Note: restricting picture to forward direction for simplicity. Really should be giving all </a:t>
            </a:r>
            <a:r>
              <a:rPr lang="en-US" sz="1900" dirty="0" smtClean="0">
                <a:latin typeface="Lato Black"/>
                <a:cs typeface="Lato Black"/>
              </a:rPr>
              <a:t>B</a:t>
            </a:r>
            <a:r>
              <a:rPr lang="en-US" sz="1900" i="1" baseline="-25000" dirty="0" smtClean="0">
                <a:latin typeface="Lato Black"/>
                <a:cs typeface="Lato Black"/>
              </a:rPr>
              <a:t>K</a:t>
            </a:r>
            <a:r>
              <a:rPr lang="en-US" sz="1900" baseline="30000" dirty="0" smtClean="0">
                <a:latin typeface="Lato Black"/>
                <a:cs typeface="Lato Black"/>
              </a:rPr>
              <a:t>-1</a:t>
            </a:r>
            <a:r>
              <a:rPr lang="en-US" sz="1900" dirty="0" smtClean="0">
                <a:latin typeface="+mn-lt"/>
              </a:rPr>
              <a:t> too.)</a:t>
            </a:r>
            <a:endParaRPr lang="en-US" sz="1900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128221" y="2155774"/>
            <a:ext cx="0" cy="23079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143" y="2543832"/>
            <a:ext cx="1473198" cy="147319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50068" y="2408076"/>
            <a:ext cx="848198" cy="49795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Lato Black"/>
                <a:cs typeface="Lato Black"/>
              </a:rPr>
              <a:t>B</a:t>
            </a:r>
            <a:r>
              <a:rPr lang="en-US" sz="2400" i="1" baseline="-25000" dirty="0" smtClean="0">
                <a:latin typeface="Lato Black"/>
                <a:cs typeface="Lato Black"/>
              </a:rPr>
              <a:t>$</a:t>
            </a:r>
            <a:endParaRPr lang="en-US" sz="2400" i="1" baseline="-25000" dirty="0">
              <a:latin typeface="Lato Black"/>
              <a:cs typeface="Lato Black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9219" y="2380035"/>
            <a:ext cx="848198" cy="49795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Π</a:t>
            </a:r>
            <a:endParaRPr lang="en-US" sz="2400" i="1" baseline="-250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48039" y="3654829"/>
            <a:ext cx="848198" cy="497957"/>
            <a:chOff x="1163707" y="4024530"/>
            <a:chExt cx="848198" cy="497957"/>
          </a:xfrm>
        </p:grpSpPr>
        <p:sp>
          <p:nvSpPr>
            <p:cNvPr id="23" name="Rectangle 22"/>
            <p:cNvSpPr/>
            <p:nvPr/>
          </p:nvSpPr>
          <p:spPr>
            <a:xfrm>
              <a:off x="1163707" y="4024530"/>
              <a:ext cx="848198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557557" y="4105437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40000" dirty="0" smtClean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baseline="40000" dirty="0">
                <a:solidFill>
                  <a:schemeClr val="bg1"/>
                </a:solidFill>
                <a:latin typeface="Lato Black"/>
                <a:cs typeface="Lato Black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779219" y="3660825"/>
            <a:ext cx="848198" cy="497957"/>
            <a:chOff x="4588380" y="4024530"/>
            <a:chExt cx="848198" cy="497957"/>
          </a:xfrm>
        </p:grpSpPr>
        <p:sp>
          <p:nvSpPr>
            <p:cNvPr id="24" name="Rectangle 23"/>
            <p:cNvSpPr/>
            <p:nvPr/>
          </p:nvSpPr>
          <p:spPr>
            <a:xfrm>
              <a:off x="4588380" y="4024530"/>
              <a:ext cx="848198" cy="4979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61911" y="4116149"/>
              <a:ext cx="3321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aseline="40000" dirty="0" smtClean="0">
                  <a:solidFill>
                    <a:schemeClr val="bg1"/>
                  </a:solidFill>
                  <a:latin typeface="Lato Black"/>
                  <a:cs typeface="Lato Black"/>
                </a:rPr>
                <a:t>-1</a:t>
              </a:r>
              <a:endParaRPr lang="en-US" baseline="40000" dirty="0">
                <a:solidFill>
                  <a:schemeClr val="bg1"/>
                </a:solidFill>
                <a:latin typeface="Lato Black"/>
                <a:cs typeface="Lato Black"/>
              </a:endParaRPr>
            </a:p>
          </p:txBody>
        </p:sp>
      </p:grpSp>
      <p:cxnSp>
        <p:nvCxnSpPr>
          <p:cNvPr id="27" name="Straight Arrow Connector 26"/>
          <p:cNvCxnSpPr>
            <a:stCxn id="22" idx="1"/>
          </p:cNvCxnSpPr>
          <p:nvPr/>
        </p:nvCxnSpPr>
        <p:spPr>
          <a:xfrm flipH="1">
            <a:off x="3724895" y="2629014"/>
            <a:ext cx="1054324" cy="277019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1"/>
          </p:cNvCxnSpPr>
          <p:nvPr/>
        </p:nvCxnSpPr>
        <p:spPr>
          <a:xfrm flipH="1" flipV="1">
            <a:off x="3779553" y="3735736"/>
            <a:ext cx="999666" cy="17406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1" idx="3"/>
          </p:cNvCxnSpPr>
          <p:nvPr/>
        </p:nvCxnSpPr>
        <p:spPr>
          <a:xfrm flipH="1" flipV="1">
            <a:off x="1498266" y="2657055"/>
            <a:ext cx="1034397" cy="24897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3" idx="3"/>
          </p:cNvCxnSpPr>
          <p:nvPr/>
        </p:nvCxnSpPr>
        <p:spPr>
          <a:xfrm flipH="1">
            <a:off x="1496237" y="3735736"/>
            <a:ext cx="1036426" cy="168072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headEnd type="triangl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97846" y="2352616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8915" y="2783503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80198" y="3427379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77231" y="3824398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8325" y="2161521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~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05848" y="3439533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~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79434" y="2352616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60503" y="2783503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63229" y="3427379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en-US" sz="22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, </a:t>
            </a:r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60262" y="3824398"/>
            <a:ext cx="715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</a:t>
            </a:r>
            <a:endParaRPr lang="en-US" sz="2200" i="1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6751401" y="3125972"/>
            <a:ext cx="4277198" cy="2009554"/>
            <a:chOff x="6751400" y="4755737"/>
            <a:chExt cx="4277198" cy="2009554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8890000" y="4755737"/>
              <a:ext cx="0" cy="200955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401" y="5029168"/>
              <a:ext cx="1473198" cy="1473198"/>
            </a:xfrm>
            <a:prstGeom prst="rect">
              <a:avLst/>
            </a:prstGeom>
          </p:spPr>
        </p:pic>
        <p:sp>
          <p:nvSpPr>
            <p:cNvPr id="59" name="Rectangle 58"/>
            <p:cNvSpPr/>
            <p:nvPr/>
          </p:nvSpPr>
          <p:spPr>
            <a:xfrm>
              <a:off x="6751400" y="5516788"/>
              <a:ext cx="1228773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Z*, </a:t>
              </a:r>
              <a:r>
                <a:rPr lang="en-US" sz="2400" dirty="0">
                  <a:latin typeface="Lato Black"/>
                  <a:cs typeface="Lato Black"/>
                </a:rPr>
                <a:t>-</a:t>
              </a:r>
              <a:r>
                <a:rPr lang="en-US" sz="2400" dirty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817532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180400" y="5489586"/>
              <a:ext cx="848198" cy="4979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62" name="Curved Connector 61"/>
            <p:cNvCxnSpPr>
              <a:endCxn id="59" idx="0"/>
            </p:cNvCxnSpPr>
            <p:nvPr/>
          </p:nvCxnSpPr>
          <p:spPr>
            <a:xfrm rot="10800000" flipV="1">
              <a:off x="7365787" y="5304920"/>
              <a:ext cx="970414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62"/>
            <p:cNvCxnSpPr>
              <a:stCxn id="59" idx="2"/>
            </p:cNvCxnSpPr>
            <p:nvPr/>
          </p:nvCxnSpPr>
          <p:spPr>
            <a:xfrm rot="16200000" flipH="1">
              <a:off x="7728863" y="5651669"/>
              <a:ext cx="244262" cy="970414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endCxn id="61" idx="0"/>
            </p:cNvCxnSpPr>
            <p:nvPr/>
          </p:nvCxnSpPr>
          <p:spPr>
            <a:xfrm>
              <a:off x="9443801" y="5304918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61" idx="2"/>
            </p:cNvCxnSpPr>
            <p:nvPr/>
          </p:nvCxnSpPr>
          <p:spPr>
            <a:xfrm rot="5400000">
              <a:off x="9927224" y="5562768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9626599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813043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626599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510250" y="2242687"/>
            <a:ext cx="4759501" cy="1156716"/>
            <a:chOff x="6510250" y="2242687"/>
            <a:chExt cx="4759501" cy="1156716"/>
          </a:xfrm>
        </p:grpSpPr>
        <p:sp>
          <p:nvSpPr>
            <p:cNvPr id="53" name="Rectangle 52"/>
            <p:cNvSpPr/>
            <p:nvPr/>
          </p:nvSpPr>
          <p:spPr>
            <a:xfrm>
              <a:off x="6510250" y="2246330"/>
              <a:ext cx="1311007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</a:t>
              </a:r>
              <a:r>
                <a:rPr lang="en-US" sz="2400" baseline="-25000" dirty="0" smtClean="0">
                  <a:latin typeface="Lato Black"/>
                  <a:cs typeface="Lato Black"/>
                </a:rPr>
                <a:t>1</a:t>
              </a:r>
              <a:r>
                <a:rPr lang="en-US" sz="2400" dirty="0" smtClean="0">
                  <a:latin typeface="Lato Black"/>
                  <a:cs typeface="Lato Black"/>
                </a:rPr>
                <a:t>, -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952668" y="2242687"/>
              <a:ext cx="1311007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</a:t>
              </a:r>
              <a:r>
                <a:rPr lang="en-US" sz="2400" baseline="-25000" dirty="0" smtClean="0">
                  <a:latin typeface="Lato Black"/>
                  <a:cs typeface="Lato Black"/>
                </a:rPr>
                <a:t>2</a:t>
              </a:r>
              <a:r>
                <a:rPr lang="en-US" sz="2400" dirty="0" smtClean="0">
                  <a:latin typeface="Lato Black"/>
                  <a:cs typeface="Lato Black"/>
                </a:rPr>
                <a:t>, </a:t>
              </a:r>
              <a:r>
                <a:rPr lang="en-US" sz="2400" dirty="0">
                  <a:latin typeface="Lato Black"/>
                  <a:cs typeface="Lato Black"/>
                </a:rPr>
                <a:t>-</a:t>
              </a:r>
              <a:r>
                <a:rPr lang="en-US" sz="2400" dirty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958744" y="2246330"/>
              <a:ext cx="1311007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r>
                <a:rPr lang="en-US" sz="2400" dirty="0" smtClean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</a:t>
              </a:r>
              <a:r>
                <a:rPr lang="en-US" sz="2400" dirty="0" smtClean="0">
                  <a:latin typeface="Lato Black"/>
                  <a:cs typeface="Lato Black"/>
                </a:rPr>
                <a:t>Z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n</a:t>
              </a:r>
              <a:r>
                <a:rPr lang="en-US" sz="2400" dirty="0" smtClean="0">
                  <a:latin typeface="Lato Black"/>
                  <a:cs typeface="Lato Black"/>
                </a:rPr>
                <a:t>, </a:t>
              </a:r>
              <a:r>
                <a:rPr lang="en-US" sz="2400" dirty="0">
                  <a:latin typeface="Lato Black"/>
                  <a:cs typeface="Lato Black"/>
                </a:rPr>
                <a:t>-</a:t>
              </a:r>
              <a:r>
                <a:rPr lang="en-US" sz="2400" dirty="0"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baseline="-25000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395086" y="22597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…</a:t>
              </a:r>
              <a:endParaRPr lang="en-US" i="1" baseline="-25000" dirty="0">
                <a:solidFill>
                  <a:schemeClr val="tx1">
                    <a:lumMod val="50000"/>
                    <a:lumOff val="50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79" name="Straight Arrow Connector 78"/>
            <p:cNvCxnSpPr>
              <a:stCxn id="58" idx="0"/>
              <a:endCxn id="53" idx="2"/>
            </p:cNvCxnSpPr>
            <p:nvPr/>
          </p:nvCxnSpPr>
          <p:spPr>
            <a:xfrm flipH="1" flipV="1">
              <a:off x="7165754" y="2744287"/>
              <a:ext cx="1724247" cy="655116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58" idx="0"/>
              <a:endCxn id="54" idx="2"/>
            </p:cNvCxnSpPr>
            <p:nvPr/>
          </p:nvCxnSpPr>
          <p:spPr>
            <a:xfrm flipH="1" flipV="1">
              <a:off x="8608172" y="2740644"/>
              <a:ext cx="281829" cy="658759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58" idx="0"/>
              <a:endCxn id="55" idx="2"/>
            </p:cNvCxnSpPr>
            <p:nvPr/>
          </p:nvCxnSpPr>
          <p:spPr>
            <a:xfrm flipV="1">
              <a:off x="8890001" y="2744287"/>
              <a:ext cx="1724247" cy="655116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0" name="Straight Connector 89"/>
          <p:cNvCxnSpPr/>
          <p:nvPr/>
        </p:nvCxnSpPr>
        <p:spPr>
          <a:xfrm>
            <a:off x="5975470" y="1102109"/>
            <a:ext cx="18930" cy="541197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457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42" grpId="0"/>
      <p:bldP spid="43" grpId="0"/>
      <p:bldP spid="49" grpId="0"/>
      <p:bldP spid="50" grpId="0"/>
      <p:bldP spid="51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27205"/>
              </p:ext>
            </p:extLst>
          </p:nvPr>
        </p:nvGraphicFramePr>
        <p:xfrm>
          <a:off x="609600" y="2248064"/>
          <a:ext cx="10972801" cy="16529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713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8208"/>
              </p:ext>
            </p:extLst>
          </p:nvPr>
        </p:nvGraphicFramePr>
        <p:xfrm>
          <a:off x="609600" y="2248064"/>
          <a:ext cx="10972801" cy="16529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(Z + 1) say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41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25925"/>
              </p:ext>
            </p:extLst>
          </p:nvPr>
        </p:nvGraphicFramePr>
        <p:xfrm>
          <a:off x="609600" y="2248064"/>
          <a:ext cx="10972801" cy="288283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</a:t>
                      </a:r>
                      <a:r>
                        <a:rPr lang="en-US" baseline="0" dirty="0" smtClean="0"/>
                        <a:t>Z</a:t>
                      </a:r>
                      <a:r>
                        <a:rPr lang="en-US" baseline="0" dirty="0" smtClean="0"/>
                        <a:t> + 1) say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dirty="0" smtClean="0"/>
                        <a:t>2.</a:t>
                      </a:r>
                      <a:r>
                        <a:rPr lang="en-US" dirty="0" smtClean="0"/>
                        <a:t> 	</a:t>
                      </a:r>
                      <a:r>
                        <a:rPr lang="en-US" dirty="0" smtClean="0"/>
                        <a:t>Using part of the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</a:t>
                      </a:r>
                      <a:r>
                        <a:rPr lang="en-US" dirty="0" smtClean="0"/>
                        <a:t>key as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69516" y="3945104"/>
            <a:ext cx="1768561" cy="1019965"/>
            <a:chOff x="3797361" y="4008902"/>
            <a:chExt cx="1768561" cy="1019965"/>
          </a:xfrm>
        </p:grpSpPr>
        <p:grpSp>
          <p:nvGrpSpPr>
            <p:cNvPr id="47" name="Group 46"/>
            <p:cNvGrpSpPr/>
            <p:nvPr/>
          </p:nvGrpSpPr>
          <p:grpSpPr>
            <a:xfrm>
              <a:off x="4370132" y="4008902"/>
              <a:ext cx="581706" cy="1019965"/>
              <a:chOff x="4302082" y="2802114"/>
              <a:chExt cx="581706" cy="101996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02082" y="2802114"/>
                <a:ext cx="58170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||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88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801559"/>
              </p:ext>
            </p:extLst>
          </p:nvPr>
        </p:nvGraphicFramePr>
        <p:xfrm>
          <a:off x="609600" y="2248064"/>
          <a:ext cx="10972801" cy="288283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</a:t>
                      </a:r>
                      <a:r>
                        <a:rPr lang="en-US" baseline="0" dirty="0" smtClean="0"/>
                        <a:t>Z</a:t>
                      </a:r>
                      <a:r>
                        <a:rPr lang="en-US" baseline="0" dirty="0" smtClean="0"/>
                        <a:t> + 1) say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dirty="0" smtClean="0"/>
                        <a:t>2.</a:t>
                      </a:r>
                      <a:r>
                        <a:rPr lang="en-US" dirty="0" smtClean="0"/>
                        <a:t> 	</a:t>
                      </a:r>
                      <a:r>
                        <a:rPr lang="en-US" dirty="0" smtClean="0"/>
                        <a:t>Using part of the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</a:t>
                      </a:r>
                      <a:r>
                        <a:rPr lang="en-US" dirty="0" smtClean="0"/>
                        <a:t>key as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Block cipher need not depend on every bit of key (e.g.,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bit is inconsequential, rest is AES)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69516" y="3945104"/>
            <a:ext cx="1768561" cy="1019965"/>
            <a:chOff x="3797361" y="4008902"/>
            <a:chExt cx="1768561" cy="1019965"/>
          </a:xfrm>
        </p:grpSpPr>
        <p:grpSp>
          <p:nvGrpSpPr>
            <p:cNvPr id="47" name="Group 46"/>
            <p:cNvGrpSpPr/>
            <p:nvPr/>
          </p:nvGrpSpPr>
          <p:grpSpPr>
            <a:xfrm>
              <a:off x="4370132" y="4008902"/>
              <a:ext cx="581706" cy="1019965"/>
              <a:chOff x="4302082" y="2802114"/>
              <a:chExt cx="581706" cy="101996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02082" y="2802114"/>
                <a:ext cx="58170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||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28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Goal:</a:t>
            </a:r>
            <a:r>
              <a:rPr lang="en-US" dirty="0" smtClean="0"/>
              <a:t> find a </a:t>
            </a:r>
            <a:r>
              <a:rPr lang="en-US" i="1" dirty="0" smtClean="0"/>
              <a:t>generic</a:t>
            </a:r>
            <a:r>
              <a:rPr lang="en-US" dirty="0" smtClean="0"/>
              <a:t> way to transform a block cipher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 into a tweakable one </a:t>
            </a:r>
            <a:r>
              <a:rPr lang="en-US" i="1" dirty="0" smtClean="0">
                <a:latin typeface="+mj-lt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532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390065"/>
              </p:ext>
            </p:extLst>
          </p:nvPr>
        </p:nvGraphicFramePr>
        <p:xfrm>
          <a:off x="609600" y="2248064"/>
          <a:ext cx="10972801" cy="411267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622698"/>
                <a:gridCol w="3519376"/>
                <a:gridCol w="4830727"/>
              </a:tblGrid>
              <a:tr h="423147">
                <a:tc>
                  <a:txBody>
                    <a:bodyPr/>
                    <a:lstStyle/>
                    <a:p>
                      <a:r>
                        <a:rPr lang="en-US" dirty="0" smtClean="0"/>
                        <a:t>Attempt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it fails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DESx</a:t>
                      </a:r>
                      <a:r>
                        <a:rPr lang="en-US" dirty="0" smtClean="0"/>
                        <a:t>/Even</a:t>
                      </a:r>
                      <a:r>
                        <a:rPr lang="en-US" baseline="0" dirty="0" smtClean="0"/>
                        <a:t>-Mansour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Simple “related tweak” attack:</a:t>
                      </a:r>
                    </a:p>
                    <a:p>
                      <a:r>
                        <a:rPr lang="en-US" dirty="0" smtClean="0"/>
                        <a:t>Given tweak</a:t>
                      </a:r>
                      <a:r>
                        <a:rPr lang="en-US" baseline="0" dirty="0" smtClean="0"/>
                        <a:t> Z, can break tweak (</a:t>
                      </a:r>
                      <a:r>
                        <a:rPr lang="en-US" baseline="0" dirty="0" smtClean="0"/>
                        <a:t>Z</a:t>
                      </a:r>
                      <a:r>
                        <a:rPr lang="en-US" baseline="0" dirty="0" smtClean="0"/>
                        <a:t> + 1) say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smtClean="0"/>
                        <a:t>2.</a:t>
                      </a:r>
                      <a:r>
                        <a:rPr lang="en-US" smtClean="0"/>
                        <a:t> 	</a:t>
                      </a:r>
                      <a:r>
                        <a:rPr lang="en-US" smtClean="0"/>
                        <a:t>Using </a:t>
                      </a:r>
                      <a:r>
                        <a:rPr lang="en-US" dirty="0" smtClean="0"/>
                        <a:t>part </a:t>
                      </a:r>
                      <a:r>
                        <a:rPr lang="en-US" smtClean="0"/>
                        <a:t>of the</a:t>
                      </a:r>
                      <a:br>
                        <a:rPr lang="en-US" smtClean="0"/>
                      </a:br>
                      <a:r>
                        <a:rPr lang="en-US" smtClean="0"/>
                        <a:t>	</a:t>
                      </a:r>
                      <a:r>
                        <a:rPr lang="en-US" smtClean="0"/>
                        <a:t>key </a:t>
                      </a:r>
                      <a:r>
                        <a:rPr lang="en-US" dirty="0" smtClean="0"/>
                        <a:t>as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Block cipher need not depend on every bit of key (e.g.,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bit is inconsequential, rest is AES)</a:t>
                      </a:r>
                      <a:endParaRPr lang="en-US" dirty="0"/>
                    </a:p>
                  </a:txBody>
                  <a:tcPr/>
                </a:tc>
              </a:tr>
              <a:tr h="1229843"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r>
                        <a:rPr lang="en-US" dirty="0" smtClean="0"/>
                        <a:t>3. 	</a:t>
                      </a:r>
                      <a:r>
                        <a:rPr lang="en-US" dirty="0" err="1" smtClean="0"/>
                        <a:t>XORing</a:t>
                      </a:r>
                      <a:r>
                        <a:rPr lang="en-US" dirty="0" smtClean="0"/>
                        <a:t> the key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	and the tweak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>
                          <a:tab pos="274320" algn="l"/>
                        </a:tabLst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thing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493863" y="2719134"/>
            <a:ext cx="3055865" cy="985982"/>
            <a:chOff x="2888159" y="2836097"/>
            <a:chExt cx="3055865" cy="985982"/>
          </a:xfrm>
        </p:grpSpPr>
        <p:grpSp>
          <p:nvGrpSpPr>
            <p:cNvPr id="41" name="Group 40"/>
            <p:cNvGrpSpPr/>
            <p:nvPr/>
          </p:nvGrpSpPr>
          <p:grpSpPr>
            <a:xfrm>
              <a:off x="4193887" y="2836097"/>
              <a:ext cx="455754" cy="985982"/>
              <a:chOff x="4365058" y="2836097"/>
              <a:chExt cx="455754" cy="985982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0709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3" name="Straight Arrow Connector 32"/>
              <p:cNvCxnSpPr>
                <a:stCxn id="10" idx="2"/>
                <a:endCxn id="9" idx="0"/>
              </p:cNvCxnSpPr>
              <p:nvPr/>
            </p:nvCxnSpPr>
            <p:spPr>
              <a:xfrm>
                <a:off x="4592935" y="3143874"/>
                <a:ext cx="0" cy="29123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2888159" y="2836097"/>
              <a:ext cx="1009300" cy="980391"/>
              <a:chOff x="2888159" y="2836097"/>
              <a:chExt cx="1009300" cy="980391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3508744" y="3435105"/>
                <a:ext cx="384048" cy="381383"/>
                <a:chOff x="3508744" y="3350041"/>
                <a:chExt cx="384048" cy="38138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>
                  <a:stCxn id="11" idx="2"/>
                  <a:endCxn id="11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>
                  <a:stCxn id="11" idx="0"/>
                  <a:endCxn id="11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3513007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6" name="Straight Arrow Connector 25"/>
              <p:cNvCxnSpPr>
                <a:stCxn id="23" idx="2"/>
                <a:endCxn id="11" idx="0"/>
              </p:cNvCxnSpPr>
              <p:nvPr/>
            </p:nvCxnSpPr>
            <p:spPr>
              <a:xfrm flipH="1">
                <a:off x="3700768" y="3143874"/>
                <a:ext cx="4465" cy="291231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3216136" y="3625797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888159" y="3448659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4943827" y="2836097"/>
              <a:ext cx="1000197" cy="985982"/>
              <a:chOff x="5244735" y="2836097"/>
              <a:chExt cx="1000197" cy="9859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244735" y="3440696"/>
                <a:ext cx="384048" cy="381383"/>
                <a:chOff x="3508744" y="3350041"/>
                <a:chExt cx="384048" cy="381383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508744" y="3350041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" name="Straight Connector 20"/>
                <p:cNvCxnSpPr>
                  <a:stCxn id="20" idx="2"/>
                  <a:endCxn id="20" idx="6"/>
                </p:cNvCxnSpPr>
                <p:nvPr/>
              </p:nvCxnSpPr>
              <p:spPr>
                <a:xfrm>
                  <a:off x="3508744" y="3540733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20" idx="0"/>
                  <a:endCxn id="20" idx="4"/>
                </p:cNvCxnSpPr>
                <p:nvPr/>
              </p:nvCxnSpPr>
              <p:spPr>
                <a:xfrm>
                  <a:off x="3700768" y="3350041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TextBox 23"/>
              <p:cNvSpPr txBox="1"/>
              <p:nvPr/>
            </p:nvSpPr>
            <p:spPr>
              <a:xfrm>
                <a:off x="5244735" y="2836097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28" name="Straight Arrow Connector 27"/>
              <p:cNvCxnSpPr>
                <a:stCxn id="24" idx="2"/>
                <a:endCxn id="20" idx="0"/>
              </p:cNvCxnSpPr>
              <p:nvPr/>
            </p:nvCxnSpPr>
            <p:spPr>
              <a:xfrm flipH="1">
                <a:off x="5436759" y="3143874"/>
                <a:ext cx="202" cy="296822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860480" y="3456335"/>
                <a:ext cx="38445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000" i="1" dirty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628783" y="3640066"/>
                <a:ext cx="29260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Straight Arrow Connector 42"/>
            <p:cNvCxnSpPr/>
            <p:nvPr/>
          </p:nvCxnSpPr>
          <p:spPr>
            <a:xfrm>
              <a:off x="3897459" y="364006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649641" y="3631388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169516" y="3945104"/>
            <a:ext cx="1768561" cy="1019965"/>
            <a:chOff x="3797361" y="4008902"/>
            <a:chExt cx="1768561" cy="1019965"/>
          </a:xfrm>
        </p:grpSpPr>
        <p:grpSp>
          <p:nvGrpSpPr>
            <p:cNvPr id="47" name="Group 46"/>
            <p:cNvGrpSpPr/>
            <p:nvPr/>
          </p:nvGrpSpPr>
          <p:grpSpPr>
            <a:xfrm>
              <a:off x="4370132" y="4008902"/>
              <a:ext cx="581706" cy="1019965"/>
              <a:chOff x="4302082" y="2802114"/>
              <a:chExt cx="581706" cy="1019965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4302082" y="2802114"/>
                <a:ext cx="58170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||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70" name="Straight Arrow Connector 69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148859" y="5183900"/>
            <a:ext cx="1768561" cy="1019965"/>
            <a:chOff x="3797361" y="4008902"/>
            <a:chExt cx="1768561" cy="1019965"/>
          </a:xfrm>
        </p:grpSpPr>
        <p:grpSp>
          <p:nvGrpSpPr>
            <p:cNvPr id="76" name="Group 75"/>
            <p:cNvGrpSpPr/>
            <p:nvPr/>
          </p:nvGrpSpPr>
          <p:grpSpPr>
            <a:xfrm>
              <a:off x="4253406" y="4008902"/>
              <a:ext cx="815158" cy="1019965"/>
              <a:chOff x="4185356" y="2802114"/>
              <a:chExt cx="815158" cy="1019965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4365058" y="3435105"/>
                <a:ext cx="455754" cy="38697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185356" y="2802114"/>
                <a:ext cx="81515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 </a:t>
                </a:r>
                <a:r>
                  <a:rPr lang="en-US" sz="2000" dirty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⊕</a:t>
                </a:r>
                <a:r>
                  <a:rPr lang="en-US" sz="2000" i="1" dirty="0" smtClean="0">
                    <a:solidFill>
                      <a:schemeClr val="bg2">
                        <a:lumMod val="25000"/>
                      </a:schemeClr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 </a:t>
                </a:r>
                <a:r>
                  <a:rPr lang="en-US" sz="2000" i="1" dirty="0" smtClean="0">
                    <a:solidFill>
                      <a:schemeClr val="accent2"/>
                    </a:solidFill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000" i="1" dirty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83" name="Straight Arrow Connector 82"/>
              <p:cNvCxnSpPr/>
              <p:nvPr/>
            </p:nvCxnSpPr>
            <p:spPr>
              <a:xfrm>
                <a:off x="4592935" y="3141790"/>
                <a:ext cx="0" cy="29260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TextBox 76"/>
            <p:cNvSpPr txBox="1"/>
            <p:nvPr/>
          </p:nvSpPr>
          <p:spPr>
            <a:xfrm>
              <a:off x="3797361" y="4664179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>
              <a:off x="4136680" y="4846854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4888862" y="4838176"/>
              <a:ext cx="29260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5181470" y="4663123"/>
              <a:ext cx="38445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0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658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generic constructions that do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“Anti-Even-Mansour”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682920"/>
            <a:ext cx="5386917" cy="2677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i="1" dirty="0" smtClean="0"/>
              <a:t>Preferred due to quicker tweak change</a:t>
            </a:r>
            <a:endParaRPr lang="en-US" sz="23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“Triple DES” style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09600" y="1886456"/>
            <a:ext cx="4574224" cy="1505329"/>
            <a:chOff x="606056" y="1886457"/>
            <a:chExt cx="4086087" cy="1344688"/>
          </a:xfrm>
        </p:grpSpPr>
        <p:sp>
          <p:nvSpPr>
            <p:cNvPr id="30" name="TextBox 29"/>
            <p:cNvSpPr txBox="1"/>
            <p:nvPr/>
          </p:nvSpPr>
          <p:spPr>
            <a:xfrm>
              <a:off x="2385816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2647975" y="2271362"/>
              <a:ext cx="1" cy="43202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61771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2" idx="2"/>
              <a:endCxn id="26" idx="0"/>
            </p:cNvCxnSpPr>
            <p:nvPr/>
          </p:nvCxnSpPr>
          <p:spPr>
            <a:xfrm flipH="1">
              <a:off x="1717841" y="2255789"/>
              <a:ext cx="6089" cy="4475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056897" y="2963454"/>
              <a:ext cx="3990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6056" y="2763053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8068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 flipH="1">
              <a:off x="3589952" y="2271362"/>
              <a:ext cx="275" cy="439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167825" y="2763052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851835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86089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26856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446379" y="2703388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75311" y="2695439"/>
              <a:ext cx="523767" cy="520132"/>
              <a:chOff x="3508744" y="3350041"/>
              <a:chExt cx="384048" cy="38138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508744" y="3350041"/>
                <a:ext cx="384048" cy="381383"/>
              </a:xfrm>
              <a:prstGeom prst="ellipse">
                <a:avLst/>
              </a:prstGeom>
              <a:noFill/>
              <a:ln w="285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5" name="Straight Connector 34"/>
              <p:cNvCxnSpPr>
                <a:stCxn id="34" idx="2"/>
                <a:endCxn id="34" idx="6"/>
              </p:cNvCxnSpPr>
              <p:nvPr/>
            </p:nvCxnSpPr>
            <p:spPr>
              <a:xfrm>
                <a:off x="3508744" y="3540733"/>
                <a:ext cx="384048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4" idx="0"/>
                <a:endCxn id="34" idx="4"/>
              </p:cNvCxnSpPr>
              <p:nvPr/>
            </p:nvCxnSpPr>
            <p:spPr>
              <a:xfrm>
                <a:off x="3700768" y="3350041"/>
                <a:ext cx="0" cy="3813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3331178" y="2699575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14080" y="1882187"/>
            <a:ext cx="4574224" cy="1518133"/>
            <a:chOff x="6214080" y="1882187"/>
            <a:chExt cx="4574224" cy="1518133"/>
          </a:xfrm>
        </p:grpSpPr>
        <p:sp>
          <p:nvSpPr>
            <p:cNvPr id="40" name="TextBox 39"/>
            <p:cNvSpPr txBox="1"/>
            <p:nvPr/>
          </p:nvSpPr>
          <p:spPr>
            <a:xfrm>
              <a:off x="8206456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1" name="Straight Arrow Connector 40"/>
            <p:cNvCxnSpPr>
              <a:stCxn id="40" idx="2"/>
            </p:cNvCxnSpPr>
            <p:nvPr/>
          </p:nvCxnSpPr>
          <p:spPr>
            <a:xfrm flipH="1">
              <a:off x="8499933" y="2313074"/>
              <a:ext cx="1" cy="48363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172021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7458682" y="2313074"/>
              <a:ext cx="6817" cy="4836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6718780" y="3087846"/>
              <a:ext cx="44673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214080" y="2863504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261272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2"/>
            </p:cNvCxnSpPr>
            <p:nvPr/>
          </p:nvCxnSpPr>
          <p:spPr>
            <a:xfrm flipH="1">
              <a:off x="9554442" y="2313074"/>
              <a:ext cx="308" cy="4921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0201349" y="2863503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984761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758976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881213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154791" y="2796711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264754" y="2792443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211244" y="2809515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935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9748603" y="2187645"/>
            <a:ext cx="1840567" cy="4572000"/>
            <a:chOff x="9748603" y="2187645"/>
            <a:chExt cx="1840567" cy="4572000"/>
          </a:xfrm>
        </p:grpSpPr>
        <p:sp>
          <p:nvSpPr>
            <p:cNvPr id="14" name="TextBox 13"/>
            <p:cNvSpPr txBox="1"/>
            <p:nvPr/>
          </p:nvSpPr>
          <p:spPr>
            <a:xfrm>
              <a:off x="9748603" y="2187646"/>
              <a:ext cx="1840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6: tweak </a:t>
              </a:r>
              <a:r>
                <a:rPr lang="el-GR" i="1" u="sng" dirty="0" smtClean="0"/>
                <a:t>Π</a:t>
              </a:r>
              <a:endParaRPr lang="el-GR" i="1" u="sng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582400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755373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9884940" y="2748469"/>
              <a:ext cx="1458506" cy="2081500"/>
              <a:chOff x="9884940" y="2748469"/>
              <a:chExt cx="1458506" cy="2081500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9884940" y="2748469"/>
                <a:ext cx="1458506" cy="2081500"/>
                <a:chOff x="740959" y="2891894"/>
                <a:chExt cx="1458506" cy="2081500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1640969" y="289189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642626" y="3645113"/>
                  <a:ext cx="555183" cy="56215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  <a:endParaRPr lang="el-GR" sz="2400" i="1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34" name="Straight Arrow Connector 133"/>
                <p:cNvCxnSpPr/>
                <p:nvPr/>
              </p:nvCxnSpPr>
              <p:spPr>
                <a:xfrm flipH="1">
                  <a:off x="1920070" y="328530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/>
                <p:nvPr/>
              </p:nvCxnSpPr>
              <p:spPr>
                <a:xfrm flipH="1">
                  <a:off x="1920070" y="421953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/>
                <p:cNvSpPr txBox="1"/>
                <p:nvPr/>
              </p:nvSpPr>
              <p:spPr>
                <a:xfrm>
                  <a:off x="1640969" y="46040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37" name="Straight Arrow Connector 136"/>
                <p:cNvCxnSpPr/>
                <p:nvPr/>
              </p:nvCxnSpPr>
              <p:spPr>
                <a:xfrm>
                  <a:off x="1221188" y="39304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>
                  <a:off x="740959" y="37169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  <p:sp>
            <p:nvSpPr>
              <p:cNvPr id="140" name="TextBox 139"/>
              <p:cNvSpPr txBox="1"/>
              <p:nvPr/>
            </p:nvSpPr>
            <p:spPr>
              <a:xfrm>
                <a:off x="10872511" y="3311917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+mj-lt"/>
                  </a:rPr>
                  <a:t>~</a:t>
                </a:r>
                <a:endParaRPr 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TextBox 126"/>
          <p:cNvSpPr txBox="1"/>
          <p:nvPr/>
        </p:nvSpPr>
        <p:spPr>
          <a:xfrm>
            <a:off x="4444852" y="3191723"/>
            <a:ext cx="3533036" cy="193899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If adversary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can distinguish Case 1 from Case 2, we can use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to build a distinguisher between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and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Π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. By assumption, this probability must be at most ε.</a:t>
            </a:r>
          </a:p>
        </p:txBody>
      </p:sp>
    </p:spTree>
    <p:extLst>
      <p:ext uri="{BB962C8B-B14F-4D97-AF65-F5344CB8AC3E}">
        <p14:creationId xmlns:p14="http://schemas.microsoft.com/office/powerpoint/2010/main" val="40122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TextBox 126"/>
          <p:cNvSpPr txBox="1"/>
          <p:nvPr/>
        </p:nvSpPr>
        <p:spPr>
          <a:xfrm>
            <a:off x="6241340" y="2659995"/>
            <a:ext cx="3251590" cy="317009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Eerily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similar to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the Even-Mansour analysis.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Essentially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adv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can only distinguish case 2 from 3 by finding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“bad tweaks” Z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such that the permutation causes a collision when the random function won't. Following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E-M argument: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Pr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dist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2 from 3] </a:t>
            </a:r>
            <a:r>
              <a:rPr lang="" sz="2000" dirty="0">
                <a:solidFill>
                  <a:schemeClr val="accent6">
                    <a:lumMod val="50000"/>
                  </a:schemeClr>
                </a:solidFill>
              </a:rPr>
              <a:t>≤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</a:rPr>
              <a:t>θ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(q</a:t>
            </a:r>
            <a:r>
              <a:rPr lang="en-US" sz="2000" baseline="30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/2</a:t>
            </a:r>
            <a:r>
              <a:rPr lang="el-GR" sz="2000" baseline="30000" dirty="0" smtClean="0">
                <a:solidFill>
                  <a:schemeClr val="accent6">
                    <a:lumMod val="50000"/>
                  </a:schemeClr>
                </a:solidFill>
              </a:rPr>
              <a:t>μ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5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First: let’s finish Keccak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09600" y="3940218"/>
            <a:ext cx="8237738" cy="2745726"/>
            <a:chOff x="609600" y="3940218"/>
            <a:chExt cx="8237738" cy="2745726"/>
          </a:xfrm>
        </p:grpSpPr>
        <p:sp>
          <p:nvSpPr>
            <p:cNvPr id="42" name="TextBox 41"/>
            <p:cNvSpPr txBox="1"/>
            <p:nvPr/>
          </p:nvSpPr>
          <p:spPr>
            <a:xfrm>
              <a:off x="6464955" y="6162724"/>
              <a:ext cx="23823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☏  </a:t>
              </a:r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Minicrypt</a:t>
              </a:r>
              <a:endParaRPr lang="en-US" sz="28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9600" y="4635973"/>
              <a:ext cx="2002471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Random(</a:t>
              </a:r>
              <a:r>
                <a:rPr lang="en-US" sz="2400" dirty="0" err="1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ish</a:t>
              </a: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permutations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9473" y="5331727"/>
              <a:ext cx="1167307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Block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ciphers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79473" y="3940218"/>
              <a:ext cx="1460656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Hash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functions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166796" y="4635973"/>
              <a:ext cx="2281394" cy="830997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Protected</a:t>
              </a:r>
              <a:b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communication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1" name="Straight Arrow Connector 20"/>
            <p:cNvCxnSpPr>
              <a:stCxn id="9" idx="3"/>
              <a:endCxn id="11" idx="1"/>
            </p:cNvCxnSpPr>
            <p:nvPr/>
          </p:nvCxnSpPr>
          <p:spPr>
            <a:xfrm flipV="1">
              <a:off x="2612071" y="4355717"/>
              <a:ext cx="967402" cy="695755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9" idx="3"/>
              <a:endCxn id="10" idx="1"/>
            </p:cNvCxnSpPr>
            <p:nvPr/>
          </p:nvCxnSpPr>
          <p:spPr>
            <a:xfrm>
              <a:off x="2612071" y="5051472"/>
              <a:ext cx="967402" cy="695754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11" idx="3"/>
              <a:endCxn id="15" idx="1"/>
            </p:cNvCxnSpPr>
            <p:nvPr/>
          </p:nvCxnSpPr>
          <p:spPr>
            <a:xfrm>
              <a:off x="5040129" y="4355717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3"/>
              <a:endCxn id="15" idx="1"/>
            </p:cNvCxnSpPr>
            <p:nvPr/>
          </p:nvCxnSpPr>
          <p:spPr>
            <a:xfrm flipV="1">
              <a:off x="4746780" y="5051472"/>
              <a:ext cx="1420016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Freeform 35"/>
          <p:cNvSpPr/>
          <p:nvPr/>
        </p:nvSpPr>
        <p:spPr>
          <a:xfrm>
            <a:off x="0" y="839972"/>
            <a:ext cx="12192000" cy="6018029"/>
          </a:xfrm>
          <a:custGeom>
            <a:avLst/>
            <a:gdLst>
              <a:gd name="connsiteX0" fmla="*/ 3913638 w 12192000"/>
              <a:gd name="connsiteY0" fmla="*/ 2958711 h 6007395"/>
              <a:gd name="connsiteX1" fmla="*/ 2817647 w 12192000"/>
              <a:gd name="connsiteY1" fmla="*/ 3030659 h 6007395"/>
              <a:gd name="connsiteX2" fmla="*/ 133652 w 12192000"/>
              <a:gd name="connsiteY2" fmla="*/ 4244159 h 6007395"/>
              <a:gd name="connsiteX3" fmla="*/ 3036784 w 12192000"/>
              <a:gd name="connsiteY3" fmla="*/ 4742393 h 6007395"/>
              <a:gd name="connsiteX4" fmla="*/ 5720778 w 12192000"/>
              <a:gd name="connsiteY4" fmla="*/ 3528894 h 6007395"/>
              <a:gd name="connsiteX5" fmla="*/ 3913638 w 12192000"/>
              <a:gd name="connsiteY5" fmla="*/ 2958711 h 6007395"/>
              <a:gd name="connsiteX6" fmla="*/ 0 w 12192000"/>
              <a:gd name="connsiteY6" fmla="*/ 0 h 6007395"/>
              <a:gd name="connsiteX7" fmla="*/ 12192000 w 12192000"/>
              <a:gd name="connsiteY7" fmla="*/ 0 h 6007395"/>
              <a:gd name="connsiteX8" fmla="*/ 12192000 w 12192000"/>
              <a:gd name="connsiteY8" fmla="*/ 6007395 h 6007395"/>
              <a:gd name="connsiteX9" fmla="*/ 0 w 12192000"/>
              <a:gd name="connsiteY9" fmla="*/ 6007395 h 6007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07395">
                <a:moveTo>
                  <a:pt x="3913638" y="2958711"/>
                </a:moveTo>
                <a:cubicBezTo>
                  <a:pt x="3573876" y="2958188"/>
                  <a:pt x="3203358" y="2981280"/>
                  <a:pt x="2817647" y="3030659"/>
                </a:cubicBezTo>
                <a:cubicBezTo>
                  <a:pt x="1274805" y="3228174"/>
                  <a:pt x="73139" y="3771476"/>
                  <a:pt x="133652" y="4244159"/>
                </a:cubicBezTo>
                <a:cubicBezTo>
                  <a:pt x="194165" y="4716841"/>
                  <a:pt x="1493941" y="4939908"/>
                  <a:pt x="3036784" y="4742393"/>
                </a:cubicBezTo>
                <a:cubicBezTo>
                  <a:pt x="4579626" y="4544878"/>
                  <a:pt x="5781291" y="4001576"/>
                  <a:pt x="5720778" y="3528894"/>
                </a:cubicBezTo>
                <a:cubicBezTo>
                  <a:pt x="5675394" y="3174382"/>
                  <a:pt x="4932923" y="2960279"/>
                  <a:pt x="3913638" y="295871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07395"/>
                </a:lnTo>
                <a:lnTo>
                  <a:pt x="0" y="6007395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953155" y="2187645"/>
            <a:ext cx="1975190" cy="4572000"/>
            <a:chOff x="5953155" y="2187645"/>
            <a:chExt cx="1975190" cy="457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210765" y="2187645"/>
              <a:ext cx="1717580" cy="4496961"/>
              <a:chOff x="6210765" y="2187645"/>
              <a:chExt cx="1717580" cy="449696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10765" y="2187646"/>
                <a:ext cx="1608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4: 2 ROs</a:t>
                </a:r>
                <a:endParaRPr lang="en-US" u="sng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28345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6213966" y="2721151"/>
                <a:ext cx="1459305" cy="3963455"/>
                <a:chOff x="740160" y="2923793"/>
                <a:chExt cx="1459305" cy="3963455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1640969" y="2923793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42626" y="3677012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r>
                    <a:rPr lang="en-US" sz="2400" dirty="0" smtClean="0">
                      <a:latin typeface="Lato Black"/>
                      <a:cs typeface="Lato Black"/>
                    </a:rPr>
                    <a:t>’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1262" y="4617861"/>
                  <a:ext cx="557909" cy="554038"/>
                  <a:chOff x="3508744" y="3386635"/>
                  <a:chExt cx="384048" cy="381384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508744" y="3386636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106" name="Straight Connector 105"/>
                  <p:cNvCxnSpPr>
                    <a:stCxn id="105" idx="2"/>
                    <a:endCxn id="105" idx="6"/>
                  </p:cNvCxnSpPr>
                  <p:nvPr/>
                </p:nvCxnSpPr>
                <p:spPr>
                  <a:xfrm>
                    <a:off x="3508744" y="3577328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3700768" y="3386635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H="1">
                  <a:off x="1920070" y="4253736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1920070" y="331720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 flipH="1">
                  <a:off x="1920070" y="519317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1642626" y="5565140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H="1">
                  <a:off x="1920070" y="6133385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1640969" y="6517916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1220389" y="48973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740160" y="46838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5953155" y="6355772"/>
              <a:ext cx="834672" cy="403873"/>
              <a:chOff x="3970119" y="6339786"/>
              <a:chExt cx="834672" cy="40387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7" name="TextBox 126"/>
          <p:cNvSpPr txBox="1"/>
          <p:nvPr/>
        </p:nvSpPr>
        <p:spPr>
          <a:xfrm>
            <a:off x="8411825" y="2535867"/>
            <a:ext cx="3391505" cy="286232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Requires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collision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involving the internal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state. Unless we can feed in the </a:t>
            </a: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same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input to the two final oracles, no adversary can distinguish the two options.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Luby-Rackoff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argument, as used in DES, shows that</a:t>
            </a:r>
          </a:p>
          <a:p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Pr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dist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3 from 4] </a:t>
            </a:r>
            <a:r>
              <a:rPr lang="" sz="2000" dirty="0">
                <a:solidFill>
                  <a:schemeClr val="accent6">
                    <a:lumMod val="50000"/>
                  </a:schemeClr>
                </a:solidFill>
              </a:rPr>
              <a:t>≤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</a:rPr>
              <a:t>θ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(q</a:t>
            </a:r>
            <a:r>
              <a:rPr lang="en-US" sz="2000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)/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l-GR" sz="2000" baseline="30000" dirty="0">
                <a:solidFill>
                  <a:schemeClr val="accent6">
                    <a:lumMod val="50000"/>
                  </a:schemeClr>
                </a:solidFill>
              </a:rPr>
              <a:t>μ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530662" y="4941840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3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6861021" y="4943085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4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5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28" grpId="0"/>
      <p:bldP spid="1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9755373" y="2187645"/>
            <a:ext cx="0" cy="411480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953155" y="2187645"/>
            <a:ext cx="1975190" cy="4572000"/>
            <a:chOff x="5953155" y="2187645"/>
            <a:chExt cx="1975190" cy="457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210765" y="2187645"/>
              <a:ext cx="1717580" cy="4496961"/>
              <a:chOff x="6210765" y="2187645"/>
              <a:chExt cx="1717580" cy="449696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10765" y="2187646"/>
                <a:ext cx="1608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4: 2 ROs</a:t>
                </a:r>
                <a:endParaRPr lang="en-US" u="sng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28345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6213966" y="2721151"/>
                <a:ext cx="1459305" cy="3963455"/>
                <a:chOff x="740160" y="2923793"/>
                <a:chExt cx="1459305" cy="3963455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1640969" y="2923793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42626" y="3677012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1262" y="4617861"/>
                  <a:ext cx="557909" cy="554038"/>
                  <a:chOff x="3508744" y="3386635"/>
                  <a:chExt cx="384048" cy="381384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508744" y="3386636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106" name="Straight Connector 105"/>
                  <p:cNvCxnSpPr>
                    <a:stCxn id="105" idx="2"/>
                    <a:endCxn id="105" idx="6"/>
                  </p:cNvCxnSpPr>
                  <p:nvPr/>
                </p:nvCxnSpPr>
                <p:spPr>
                  <a:xfrm>
                    <a:off x="3508744" y="3577328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3700768" y="3386635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H="1">
                  <a:off x="1920070" y="4253736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1920070" y="331720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 flipH="1">
                  <a:off x="1920070" y="519317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1642626" y="5565140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r>
                    <a:rPr lang="en-US" sz="2400" dirty="0" smtClean="0">
                      <a:latin typeface="Lato Black"/>
                      <a:cs typeface="Lato Black"/>
                    </a:rPr>
                    <a:t>’</a:t>
                  </a:r>
                  <a:endParaRPr lang="en-US" sz="2400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H="1">
                  <a:off x="1920070" y="6133385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1640969" y="6517916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1220389" y="48973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740160" y="46838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5953155" y="6355772"/>
              <a:ext cx="834672" cy="403873"/>
              <a:chOff x="3970119" y="6339786"/>
              <a:chExt cx="834672" cy="40387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>
            <a:off x="7805736" y="2187646"/>
            <a:ext cx="1940377" cy="4581873"/>
            <a:chOff x="7805736" y="2187646"/>
            <a:chExt cx="1940377" cy="4581873"/>
          </a:xfrm>
        </p:grpSpPr>
        <p:sp>
          <p:nvSpPr>
            <p:cNvPr id="13" name="TextBox 12"/>
            <p:cNvSpPr txBox="1"/>
            <p:nvPr/>
          </p:nvSpPr>
          <p:spPr>
            <a:xfrm>
              <a:off x="7937605" y="2187646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5: tweak </a:t>
              </a:r>
              <a:r>
                <a:rPr lang="en-US" i="1" u="sng" dirty="0" smtClean="0"/>
                <a:t>R</a:t>
              </a:r>
              <a:endParaRPr lang="en-US" i="1" u="sng" dirty="0"/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7805736" y="2734827"/>
              <a:ext cx="1692905" cy="4034692"/>
              <a:chOff x="7805736" y="2734827"/>
              <a:chExt cx="1692905" cy="4034692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8040135" y="2734827"/>
                <a:ext cx="1458506" cy="2081500"/>
                <a:chOff x="8040135" y="2734827"/>
                <a:chExt cx="1458506" cy="2081500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8040135" y="2734827"/>
                  <a:ext cx="1458506" cy="2081500"/>
                  <a:chOff x="740959" y="2881261"/>
                  <a:chExt cx="1458506" cy="2081500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1640969" y="2881261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X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1642626" y="3634480"/>
                    <a:ext cx="555183" cy="562159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2400" i="1" dirty="0" smtClean="0">
                        <a:latin typeface="Lato Black"/>
                        <a:cs typeface="Lato Black"/>
                      </a:rPr>
                      <a:t>R</a:t>
                    </a:r>
                    <a:endParaRPr lang="en-US" sz="2400" i="1" baseline="-25000" dirty="0">
                      <a:latin typeface="Lato Black"/>
                      <a:cs typeface="Lato Black"/>
                    </a:endParaRPr>
                  </a:p>
                </p:txBody>
              </p:sp>
              <p:cxnSp>
                <p:nvCxnSpPr>
                  <p:cNvPr id="113" name="Straight Arrow Connector 112"/>
                  <p:cNvCxnSpPr/>
                  <p:nvPr/>
                </p:nvCxnSpPr>
                <p:spPr>
                  <a:xfrm flipH="1">
                    <a:off x="1920070" y="327466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Arrow Connector 115"/>
                  <p:cNvCxnSpPr/>
                  <p:nvPr/>
                </p:nvCxnSpPr>
                <p:spPr>
                  <a:xfrm flipH="1">
                    <a:off x="1920070" y="420889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640969" y="459342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Y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cxnSp>
                <p:nvCxnSpPr>
                  <p:cNvPr id="118" name="Straight Arrow Connector 117"/>
                  <p:cNvCxnSpPr/>
                  <p:nvPr/>
                </p:nvCxnSpPr>
                <p:spPr>
                  <a:xfrm>
                    <a:off x="1221188" y="3919783"/>
                    <a:ext cx="425073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40959" y="370631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Z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</p:grpSp>
            <p:sp>
              <p:nvSpPr>
                <p:cNvPr id="139" name="TextBox 138"/>
                <p:cNvSpPr txBox="1"/>
                <p:nvPr/>
              </p:nvSpPr>
              <p:spPr>
                <a:xfrm>
                  <a:off x="9029862" y="3301284"/>
                  <a:ext cx="39305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  <a:latin typeface="+mj-lt"/>
                    </a:rPr>
                    <a:t>~</a:t>
                  </a:r>
                  <a:endParaRPr lang="en-US" sz="28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7805736" y="6365646"/>
                <a:ext cx="834672" cy="403873"/>
                <a:chOff x="3995171" y="6339786"/>
                <a:chExt cx="834672" cy="403873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3995171" y="6339786"/>
                  <a:ext cx="83467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q</a:t>
                  </a:r>
                  <a:r>
                    <a:rPr lang="en-US" sz="2400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2</a:t>
                  </a:r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/2</a:t>
                  </a:r>
                  <a:r>
                    <a:rPr lang="el-GR" sz="2400" i="1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 μ</a:t>
                  </a:r>
                  <a:endPara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endParaRPr>
                </a:p>
              </p:txBody>
            </p: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4033486" y="6743659"/>
                  <a:ext cx="758042" cy="0"/>
                </a:xfrm>
                <a:prstGeom prst="straightConnector1">
                  <a:avLst/>
                </a:prstGeom>
                <a:ln w="38100">
                  <a:solidFill>
                    <a:schemeClr val="accent6"/>
                  </a:solidFill>
                  <a:headEnd type="triangle"/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27" name="TextBox 126"/>
          <p:cNvSpPr txBox="1"/>
          <p:nvPr/>
        </p:nvSpPr>
        <p:spPr>
          <a:xfrm>
            <a:off x="10012107" y="2963869"/>
            <a:ext cx="1489538" cy="224676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Again, the only way to distinguish these two cases is to cause a collision.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861021" y="4943085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4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745984" y="3098215"/>
            <a:ext cx="55849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I</a:t>
            </a:r>
            <a:r>
              <a:rPr lang="en-US" sz="2400" baseline="-25000" dirty="0" smtClean="0">
                <a:solidFill>
                  <a:schemeClr val="accent6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5</a:t>
            </a:r>
            <a:endParaRPr lang="en-US" sz="2400" baseline="-25000" dirty="0">
              <a:solidFill>
                <a:schemeClr val="accent6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picture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1024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+mj-lt"/>
              </a:rPr>
              <a:t>Thm.</a:t>
            </a:r>
            <a:r>
              <a:rPr lang="en-US" dirty="0" smtClean="0"/>
              <a:t> Let </a:t>
            </a:r>
            <a:r>
              <a:rPr lang="en-US" i="1" dirty="0">
                <a:latin typeface="+mj-lt"/>
              </a:rPr>
              <a:t>B</a:t>
            </a:r>
            <a:r>
              <a:rPr lang="en-US" dirty="0"/>
              <a:t> be </a:t>
            </a:r>
            <a:r>
              <a:rPr lang="en-US" dirty="0" smtClean="0"/>
              <a:t>a </a:t>
            </a:r>
            <a:r>
              <a:rPr lang="en-US" dirty="0"/>
              <a:t>(q, t, </a:t>
            </a:r>
            <a:r>
              <a:rPr lang="el-GR" dirty="0"/>
              <a:t>ε) </a:t>
            </a:r>
            <a:r>
              <a:rPr lang="en-US" dirty="0"/>
              <a:t>block </a:t>
            </a:r>
            <a:r>
              <a:rPr lang="en-US" dirty="0" smtClean="0"/>
              <a:t>cipher. “Anti-EM” yields a </a:t>
            </a:r>
            <a:r>
              <a:rPr lang="en-US" dirty="0"/>
              <a:t>(q, t, </a:t>
            </a:r>
            <a:r>
              <a:rPr lang="el-GR" dirty="0"/>
              <a:t>ε + θ(</a:t>
            </a:r>
            <a:r>
              <a:rPr lang="en-US" dirty="0" smtClean="0"/>
              <a:t>q</a:t>
            </a:r>
            <a:r>
              <a:rPr lang="en-US" baseline="30000" dirty="0" smtClean="0">
                <a:solidFill>
                  <a:prstClr val="black"/>
                </a:solidFill>
                <a:latin typeface="Lato"/>
              </a:rPr>
              <a:t>2</a:t>
            </a:r>
            <a:r>
              <a:rPr lang="en-US" dirty="0" smtClean="0"/>
              <a:t>/2</a:t>
            </a:r>
            <a:r>
              <a:rPr lang="el-GR" i="1" baseline="30000" dirty="0" smtClean="0">
                <a:solidFill>
                  <a:prstClr val="black"/>
                </a:solidFill>
                <a:latin typeface="Lato"/>
              </a:rPr>
              <a:t> μ</a:t>
            </a:r>
            <a:r>
              <a:rPr lang="en-US" dirty="0" smtClean="0"/>
              <a:t>)) TBC </a:t>
            </a:r>
            <a:r>
              <a:rPr lang="en-US" i="1" dirty="0" smtClean="0">
                <a:latin typeface="+mj-lt"/>
              </a:rPr>
              <a:t>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  <a:latin typeface="+mj-lt"/>
              </a:rPr>
              <a:t>Proof.</a:t>
            </a:r>
            <a:r>
              <a:rPr lang="en-US" dirty="0" smtClean="0"/>
              <a:t> Consider 6 different constructions we could throw at a TBC adversary.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8588" y="872398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~</a:t>
            </a:r>
            <a:endParaRPr lang="en-US" sz="2800" dirty="0">
              <a:latin typeface="+mj-lt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620233" y="2187645"/>
            <a:ext cx="1827028" cy="4572000"/>
            <a:chOff x="620233" y="2187645"/>
            <a:chExt cx="1827028" cy="4572000"/>
          </a:xfrm>
        </p:grpSpPr>
        <p:sp>
          <p:nvSpPr>
            <p:cNvPr id="9" name="TextBox 8"/>
            <p:cNvSpPr txBox="1"/>
            <p:nvPr/>
          </p:nvSpPr>
          <p:spPr>
            <a:xfrm>
              <a:off x="822655" y="2187646"/>
              <a:ext cx="14221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1: Real</a:t>
              </a:r>
              <a:endParaRPr lang="en-US" i="1" u="sng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620233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447261" y="2187645"/>
              <a:ext cx="0" cy="41148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Group 57"/>
            <p:cNvGrpSpPr/>
            <p:nvPr/>
          </p:nvGrpSpPr>
          <p:grpSpPr>
            <a:xfrm>
              <a:off x="738496" y="2721766"/>
              <a:ext cx="1460969" cy="3984721"/>
              <a:chOff x="738496" y="2870628"/>
              <a:chExt cx="1460969" cy="3984721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640969" y="2870628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X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>
                <a:off x="1220389" y="3900866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740160" y="3687402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642626" y="3623847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1641262" y="4585968"/>
                <a:ext cx="557909" cy="554037"/>
                <a:chOff x="3508744" y="3364679"/>
                <a:chExt cx="384048" cy="381383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3508744" y="3364679"/>
                  <a:ext cx="384048" cy="381383"/>
                </a:xfrm>
                <a:prstGeom prst="ellipse">
                  <a:avLst/>
                </a:prstGeom>
                <a:noFill/>
                <a:ln w="28575"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cxnSp>
              <p:nvCxnSpPr>
                <p:cNvPr id="43" name="Straight Connector 42"/>
                <p:cNvCxnSpPr>
                  <a:stCxn id="42" idx="2"/>
                  <a:endCxn id="42" idx="6"/>
                </p:cNvCxnSpPr>
                <p:nvPr/>
              </p:nvCxnSpPr>
              <p:spPr>
                <a:xfrm>
                  <a:off x="3508744" y="3555371"/>
                  <a:ext cx="384048" cy="0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42" idx="0"/>
                  <a:endCxn id="42" idx="4"/>
                </p:cNvCxnSpPr>
                <p:nvPr/>
              </p:nvCxnSpPr>
              <p:spPr>
                <a:xfrm>
                  <a:off x="3700768" y="3364679"/>
                  <a:ext cx="0" cy="381383"/>
                </a:xfrm>
                <a:prstGeom prst="line">
                  <a:avLst/>
                </a:prstGeom>
                <a:ln w="28575">
                  <a:solidFill>
                    <a:schemeClr val="tx2"/>
                  </a:solidFill>
                </a:ln>
                <a:effectLst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Arrow Connector 45"/>
              <p:cNvCxnSpPr/>
              <p:nvPr/>
            </p:nvCxnSpPr>
            <p:spPr>
              <a:xfrm flipH="1">
                <a:off x="1920070" y="4200571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 flipH="1">
                <a:off x="1920070" y="3264035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H="1">
                <a:off x="1920070" y="5161274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1218725" y="5810260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38496" y="5596796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K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1642626" y="5533241"/>
                <a:ext cx="555183" cy="562159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cxnSp>
            <p:nvCxnSpPr>
              <p:cNvPr id="52" name="Straight Arrow Connector 51"/>
              <p:cNvCxnSpPr/>
              <p:nvPr/>
            </p:nvCxnSpPr>
            <p:spPr>
              <a:xfrm flipH="1">
                <a:off x="1920070" y="6101486"/>
                <a:ext cx="293" cy="36576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640969" y="6486017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Y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1220389" y="4865417"/>
                <a:ext cx="42507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 w="lg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740160" y="4651953"/>
                <a:ext cx="55849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i="1" dirty="0" smtClean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rPr>
                  <a:t>Z</a:t>
                </a:r>
                <a:endParaRPr lang="en-US" sz="24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endParaRP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9748603" y="2187645"/>
            <a:ext cx="1840567" cy="4572000"/>
            <a:chOff x="9748603" y="2187645"/>
            <a:chExt cx="1840567" cy="4572000"/>
          </a:xfrm>
        </p:grpSpPr>
        <p:sp>
          <p:nvSpPr>
            <p:cNvPr id="14" name="TextBox 13"/>
            <p:cNvSpPr txBox="1"/>
            <p:nvPr/>
          </p:nvSpPr>
          <p:spPr>
            <a:xfrm>
              <a:off x="9748603" y="2187646"/>
              <a:ext cx="1840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6: tweak </a:t>
              </a:r>
              <a:r>
                <a:rPr lang="el-GR" i="1" u="sng" dirty="0" smtClean="0"/>
                <a:t>Π</a:t>
              </a:r>
              <a:endParaRPr lang="el-GR" i="1" u="sng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582400" y="2187645"/>
              <a:ext cx="0" cy="4572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755373" y="2187645"/>
              <a:ext cx="0" cy="28346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9884940" y="2748469"/>
              <a:ext cx="1458506" cy="2081500"/>
              <a:chOff x="9884940" y="2748469"/>
              <a:chExt cx="1458506" cy="2081500"/>
            </a:xfrm>
          </p:grpSpPr>
          <p:grpSp>
            <p:nvGrpSpPr>
              <p:cNvPr id="131" name="Group 130"/>
              <p:cNvGrpSpPr/>
              <p:nvPr/>
            </p:nvGrpSpPr>
            <p:grpSpPr>
              <a:xfrm>
                <a:off x="9884940" y="2748469"/>
                <a:ext cx="1458506" cy="2081500"/>
                <a:chOff x="740959" y="2891894"/>
                <a:chExt cx="1458506" cy="2081500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1640969" y="289189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642626" y="3645113"/>
                  <a:ext cx="555183" cy="562159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  <a:endParaRPr lang="el-GR" sz="2400" i="1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34" name="Straight Arrow Connector 133"/>
                <p:cNvCxnSpPr/>
                <p:nvPr/>
              </p:nvCxnSpPr>
              <p:spPr>
                <a:xfrm flipH="1">
                  <a:off x="1920070" y="328530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Arrow Connector 134"/>
                <p:cNvCxnSpPr/>
                <p:nvPr/>
              </p:nvCxnSpPr>
              <p:spPr>
                <a:xfrm flipH="1">
                  <a:off x="1920070" y="421953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TextBox 135"/>
                <p:cNvSpPr txBox="1"/>
                <p:nvPr/>
              </p:nvSpPr>
              <p:spPr>
                <a:xfrm>
                  <a:off x="1640969" y="46040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37" name="Straight Arrow Connector 136"/>
                <p:cNvCxnSpPr/>
                <p:nvPr/>
              </p:nvCxnSpPr>
              <p:spPr>
                <a:xfrm>
                  <a:off x="1221188" y="39304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8" name="TextBox 137"/>
                <p:cNvSpPr txBox="1"/>
                <p:nvPr/>
              </p:nvSpPr>
              <p:spPr>
                <a:xfrm>
                  <a:off x="740959" y="37169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  <p:sp>
            <p:nvSpPr>
              <p:cNvPr id="140" name="TextBox 139"/>
              <p:cNvSpPr txBox="1"/>
              <p:nvPr/>
            </p:nvSpPr>
            <p:spPr>
              <a:xfrm>
                <a:off x="10872511" y="3311917"/>
                <a:ext cx="393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+mj-lt"/>
                  </a:rPr>
                  <a:t>~</a:t>
                </a:r>
                <a:endParaRPr 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2320256" y="2187645"/>
            <a:ext cx="1954033" cy="4542489"/>
            <a:chOff x="2320256" y="2187645"/>
            <a:chExt cx="1954033" cy="4542489"/>
          </a:xfrm>
        </p:grpSpPr>
        <p:grpSp>
          <p:nvGrpSpPr>
            <p:cNvPr id="145" name="Group 144"/>
            <p:cNvGrpSpPr/>
            <p:nvPr/>
          </p:nvGrpSpPr>
          <p:grpSpPr>
            <a:xfrm>
              <a:off x="2490985" y="2187645"/>
              <a:ext cx="1783304" cy="4510637"/>
              <a:chOff x="2490985" y="2187645"/>
              <a:chExt cx="1783304" cy="451063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490985" y="2187646"/>
                <a:ext cx="17395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2: Rand </a:t>
                </a:r>
                <a:r>
                  <a:rPr lang="el-GR" i="1" u="sng" dirty="0" smtClean="0"/>
                  <a:t>Π</a:t>
                </a:r>
                <a:endParaRPr lang="el-GR" i="1" u="sng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4274289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9" name="Group 58"/>
              <p:cNvGrpSpPr/>
              <p:nvPr/>
            </p:nvGrpSpPr>
            <p:grpSpPr>
              <a:xfrm>
                <a:off x="2571824" y="2702928"/>
                <a:ext cx="1459305" cy="3995354"/>
                <a:chOff x="740160" y="2849362"/>
                <a:chExt cx="1459305" cy="3995354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grpSp>
              <p:nvGrpSpPr>
                <p:cNvPr id="64" name="Group 63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75" name="Oval 74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76" name="Straight Connector 75"/>
                  <p:cNvCxnSpPr>
                    <a:stCxn id="75" idx="2"/>
                    <a:endCxn id="75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>
                    <a:stCxn id="75" idx="0"/>
                    <a:endCxn id="75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5" name="Straight Arrow Connector 64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Arrow Connector 66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0" name="Rectangle 69"/>
                <p:cNvSpPr/>
                <p:nvPr/>
              </p:nvSpPr>
              <p:spPr>
                <a:xfrm>
                  <a:off x="1642626" y="5522608"/>
                  <a:ext cx="555183" cy="56215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l-GR" sz="2400" i="1" dirty="0">
                      <a:latin typeface="Lato Black"/>
                      <a:cs typeface="Lato Black"/>
                    </a:rPr>
                    <a:t>Π</a:t>
                  </a:r>
                </a:p>
              </p:txBody>
            </p: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920070" y="609085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1640969" y="6475384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64" name="Group 163"/>
            <p:cNvGrpSpPr/>
            <p:nvPr/>
          </p:nvGrpSpPr>
          <p:grpSpPr>
            <a:xfrm>
              <a:off x="2320256" y="6360802"/>
              <a:ext cx="758042" cy="369332"/>
              <a:chOff x="2320256" y="6360802"/>
              <a:chExt cx="758042" cy="369332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2365580" y="6360802"/>
                <a:ext cx="66739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ε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49" name="Straight Arrow Connector 148"/>
              <p:cNvCxnSpPr/>
              <p:nvPr/>
            </p:nvCxnSpPr>
            <p:spPr>
              <a:xfrm>
                <a:off x="2320256" y="6712934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6" name="Group 165"/>
          <p:cNvGrpSpPr/>
          <p:nvPr/>
        </p:nvGrpSpPr>
        <p:grpSpPr>
          <a:xfrm>
            <a:off x="4119835" y="2187645"/>
            <a:ext cx="1981482" cy="4577061"/>
            <a:chOff x="4119835" y="2187645"/>
            <a:chExt cx="1981482" cy="4577061"/>
          </a:xfrm>
        </p:grpSpPr>
        <p:grpSp>
          <p:nvGrpSpPr>
            <p:cNvPr id="146" name="Group 145"/>
            <p:cNvGrpSpPr/>
            <p:nvPr/>
          </p:nvGrpSpPr>
          <p:grpSpPr>
            <a:xfrm>
              <a:off x="4334044" y="2187645"/>
              <a:ext cx="1767273" cy="4502432"/>
              <a:chOff x="4334044" y="2187645"/>
              <a:chExt cx="1767273" cy="4502432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334044" y="2187646"/>
                <a:ext cx="17075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3: Rand </a:t>
                </a:r>
                <a:r>
                  <a:rPr lang="en-US" i="1" u="sng" dirty="0" smtClean="0"/>
                  <a:t>R</a:t>
                </a:r>
                <a:endParaRPr lang="en-US" i="1" u="sng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6101317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8" name="Group 77"/>
              <p:cNvGrpSpPr/>
              <p:nvPr/>
            </p:nvGrpSpPr>
            <p:grpSpPr>
              <a:xfrm>
                <a:off x="4403488" y="2705356"/>
                <a:ext cx="1459305" cy="3984721"/>
                <a:chOff x="740160" y="2849362"/>
                <a:chExt cx="1459305" cy="3984721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1640969" y="284936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1642626" y="3602581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81" name="Group 80"/>
                <p:cNvGrpSpPr/>
                <p:nvPr/>
              </p:nvGrpSpPr>
              <p:grpSpPr>
                <a:xfrm>
                  <a:off x="1641262" y="4564704"/>
                  <a:ext cx="557909" cy="554037"/>
                  <a:chOff x="3508744" y="3350041"/>
                  <a:chExt cx="384048" cy="381383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3508744" y="3350041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91" name="Straight Connector 90"/>
                  <p:cNvCxnSpPr>
                    <a:stCxn id="90" idx="2"/>
                    <a:endCxn id="90" idx="6"/>
                  </p:cNvCxnSpPr>
                  <p:nvPr/>
                </p:nvCxnSpPr>
                <p:spPr>
                  <a:xfrm>
                    <a:off x="3508744" y="3540733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>
                    <a:stCxn id="90" idx="0"/>
                    <a:endCxn id="90" idx="4"/>
                  </p:cNvCxnSpPr>
                  <p:nvPr/>
                </p:nvCxnSpPr>
                <p:spPr>
                  <a:xfrm>
                    <a:off x="3700768" y="3350041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2" name="Straight Arrow Connector 81"/>
                <p:cNvCxnSpPr/>
                <p:nvPr/>
              </p:nvCxnSpPr>
              <p:spPr>
                <a:xfrm flipH="1">
                  <a:off x="1920070" y="4200571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 flipH="1">
                  <a:off x="1920070" y="3242769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Arrow Connector 83"/>
                <p:cNvCxnSpPr/>
                <p:nvPr/>
              </p:nvCxnSpPr>
              <p:spPr>
                <a:xfrm flipH="1">
                  <a:off x="1920070" y="5140008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642626" y="5511975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920070" y="608022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TextBox 86"/>
                <p:cNvSpPr txBox="1"/>
                <p:nvPr/>
              </p:nvSpPr>
              <p:spPr>
                <a:xfrm>
                  <a:off x="1640969" y="6464751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88" name="Straight Arrow Connector 87"/>
                <p:cNvCxnSpPr/>
                <p:nvPr/>
              </p:nvCxnSpPr>
              <p:spPr>
                <a:xfrm>
                  <a:off x="1220389" y="4844151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/>
                <p:cNvSpPr txBox="1"/>
                <p:nvPr/>
              </p:nvSpPr>
              <p:spPr>
                <a:xfrm>
                  <a:off x="740160" y="4630687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4119835" y="6360833"/>
              <a:ext cx="834672" cy="403873"/>
              <a:chOff x="3970119" y="6339786"/>
              <a:chExt cx="834672" cy="403873"/>
            </a:xfrm>
          </p:grpSpPr>
          <p:sp>
            <p:nvSpPr>
              <p:cNvPr id="152" name="TextBox 151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3" name="Straight Arrow Connector 152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7" name="Group 166"/>
          <p:cNvGrpSpPr/>
          <p:nvPr/>
        </p:nvGrpSpPr>
        <p:grpSpPr>
          <a:xfrm>
            <a:off x="5953155" y="2187645"/>
            <a:ext cx="1975190" cy="4572000"/>
            <a:chOff x="5953155" y="2187645"/>
            <a:chExt cx="1975190" cy="4572000"/>
          </a:xfrm>
        </p:grpSpPr>
        <p:grpSp>
          <p:nvGrpSpPr>
            <p:cNvPr id="147" name="Group 146"/>
            <p:cNvGrpSpPr/>
            <p:nvPr/>
          </p:nvGrpSpPr>
          <p:grpSpPr>
            <a:xfrm>
              <a:off x="6210765" y="2187645"/>
              <a:ext cx="1717580" cy="4496961"/>
              <a:chOff x="6210765" y="2187645"/>
              <a:chExt cx="1717580" cy="4496961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6210765" y="2187646"/>
                <a:ext cx="16081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u="sng" dirty="0" smtClean="0"/>
                  <a:t>Case 4: 2 ROs</a:t>
                </a:r>
                <a:endParaRPr lang="en-US" u="sng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7928345" y="2187645"/>
                <a:ext cx="0" cy="4114800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92"/>
              <p:cNvGrpSpPr/>
              <p:nvPr/>
            </p:nvGrpSpPr>
            <p:grpSpPr>
              <a:xfrm>
                <a:off x="6213966" y="2721151"/>
                <a:ext cx="1459305" cy="3963455"/>
                <a:chOff x="740160" y="2923793"/>
                <a:chExt cx="1459305" cy="3963455"/>
              </a:xfrm>
            </p:grpSpPr>
            <p:sp>
              <p:nvSpPr>
                <p:cNvPr id="94" name="TextBox 93"/>
                <p:cNvSpPr txBox="1"/>
                <p:nvPr/>
              </p:nvSpPr>
              <p:spPr>
                <a:xfrm>
                  <a:off x="1640969" y="2923793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X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1642626" y="3677012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endParaRPr lang="en-US" sz="2400" i="1" baseline="-25000" dirty="0">
                    <a:latin typeface="Lato Black"/>
                    <a:cs typeface="Lato Black"/>
                  </a:endParaRPr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41262" y="4617861"/>
                  <a:ext cx="557909" cy="554038"/>
                  <a:chOff x="3508744" y="3386635"/>
                  <a:chExt cx="384048" cy="381384"/>
                </a:xfrm>
              </p:grpSpPr>
              <p:sp>
                <p:nvSpPr>
                  <p:cNvPr id="105" name="Oval 104"/>
                  <p:cNvSpPr/>
                  <p:nvPr/>
                </p:nvSpPr>
                <p:spPr>
                  <a:xfrm>
                    <a:off x="3508744" y="3386636"/>
                    <a:ext cx="384048" cy="381383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cxnSp>
                <p:nvCxnSpPr>
                  <p:cNvPr id="106" name="Straight Connector 105"/>
                  <p:cNvCxnSpPr>
                    <a:stCxn id="105" idx="2"/>
                    <a:endCxn id="105" idx="6"/>
                  </p:cNvCxnSpPr>
                  <p:nvPr/>
                </p:nvCxnSpPr>
                <p:spPr>
                  <a:xfrm>
                    <a:off x="3508744" y="3577328"/>
                    <a:ext cx="384048" cy="0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3700768" y="3386635"/>
                    <a:ext cx="0" cy="381383"/>
                  </a:xfrm>
                  <a:prstGeom prst="line">
                    <a:avLst/>
                  </a:prstGeom>
                  <a:ln w="28575">
                    <a:solidFill>
                      <a:schemeClr val="tx2"/>
                    </a:solidFill>
                  </a:ln>
                  <a:effectLst/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97" name="Straight Arrow Connector 96"/>
                <p:cNvCxnSpPr/>
                <p:nvPr/>
              </p:nvCxnSpPr>
              <p:spPr>
                <a:xfrm flipH="1">
                  <a:off x="1920070" y="4253736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/>
                <p:nvPr/>
              </p:nvCxnSpPr>
              <p:spPr>
                <a:xfrm flipH="1">
                  <a:off x="1920070" y="3317200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Arrow Connector 98"/>
                <p:cNvCxnSpPr/>
                <p:nvPr/>
              </p:nvCxnSpPr>
              <p:spPr>
                <a:xfrm flipH="1">
                  <a:off x="1920070" y="5193173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Rectangle 99"/>
                <p:cNvSpPr/>
                <p:nvPr/>
              </p:nvSpPr>
              <p:spPr>
                <a:xfrm>
                  <a:off x="1642626" y="5565140"/>
                  <a:ext cx="555183" cy="562159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en-US" sz="2400" i="1" dirty="0" smtClean="0">
                      <a:latin typeface="Lato Black"/>
                      <a:cs typeface="Lato Black"/>
                    </a:rPr>
                    <a:t>R</a:t>
                  </a:r>
                  <a:r>
                    <a:rPr lang="en-US" sz="2400" dirty="0" smtClean="0">
                      <a:latin typeface="Lato Black"/>
                      <a:cs typeface="Lato Black"/>
                    </a:rPr>
                    <a:t>’</a:t>
                  </a:r>
                  <a:endParaRPr lang="en-US" sz="2400" baseline="-25000" dirty="0">
                    <a:latin typeface="Lato Black"/>
                    <a:cs typeface="Lato Black"/>
                  </a:endParaRPr>
                </a:p>
              </p:txBody>
            </p:sp>
            <p:cxnSp>
              <p:nvCxnSpPr>
                <p:cNvPr id="101" name="Straight Arrow Connector 100"/>
                <p:cNvCxnSpPr/>
                <p:nvPr/>
              </p:nvCxnSpPr>
              <p:spPr>
                <a:xfrm flipH="1">
                  <a:off x="1920070" y="6133385"/>
                  <a:ext cx="293" cy="36576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TextBox 101"/>
                <p:cNvSpPr txBox="1"/>
                <p:nvPr/>
              </p:nvSpPr>
              <p:spPr>
                <a:xfrm>
                  <a:off x="1640969" y="6517916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Y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  <p:cxnSp>
              <p:nvCxnSpPr>
                <p:cNvPr id="103" name="Straight Arrow Connector 102"/>
                <p:cNvCxnSpPr/>
                <p:nvPr/>
              </p:nvCxnSpPr>
              <p:spPr>
                <a:xfrm>
                  <a:off x="1220389" y="4897316"/>
                  <a:ext cx="42507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 w="lg" len="med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TextBox 103"/>
                <p:cNvSpPr txBox="1"/>
                <p:nvPr/>
              </p:nvSpPr>
              <p:spPr>
                <a:xfrm>
                  <a:off x="740160" y="4683852"/>
                  <a:ext cx="558496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i="1" dirty="0" smtClean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rPr>
                    <a:t>Z</a:t>
                  </a:r>
                  <a:endParaRPr lang="en-US" sz="2400" i="1" dirty="0">
                    <a:latin typeface="Lato Heavy" panose="020F0502020204030203" pitchFamily="34" charset="0"/>
                    <a:ea typeface="Lato Heavy" panose="020F0502020204030203" pitchFamily="34" charset="0"/>
                    <a:cs typeface="Lato Heavy" panose="020F0502020204030203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5953155" y="6355772"/>
              <a:ext cx="834672" cy="403873"/>
              <a:chOff x="3970119" y="6339786"/>
              <a:chExt cx="834672" cy="403873"/>
            </a:xfrm>
          </p:grpSpPr>
          <p:sp>
            <p:nvSpPr>
              <p:cNvPr id="156" name="TextBox 155"/>
              <p:cNvSpPr txBox="1"/>
              <p:nvPr/>
            </p:nvSpPr>
            <p:spPr>
              <a:xfrm>
                <a:off x="3970119" y="6339786"/>
                <a:ext cx="83467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q</a:t>
                </a:r>
                <a:r>
                  <a:rPr lang="en-US" sz="2400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2</a:t>
                </a:r>
                <a:r>
                  <a: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/2</a:t>
                </a:r>
                <a:r>
                  <a:rPr lang="el-GR" sz="2400" i="1" baseline="300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rPr>
                  <a:t> μ</a:t>
                </a:r>
                <a:endPara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endParaRPr>
              </a:p>
            </p:txBody>
          </p:sp>
          <p:cxnSp>
            <p:nvCxnSpPr>
              <p:cNvPr id="157" name="Straight Arrow Connector 156"/>
              <p:cNvCxnSpPr/>
              <p:nvPr/>
            </p:nvCxnSpPr>
            <p:spPr>
              <a:xfrm>
                <a:off x="4008434" y="6743659"/>
                <a:ext cx="758042" cy="0"/>
              </a:xfrm>
              <a:prstGeom prst="straightConnector1">
                <a:avLst/>
              </a:prstGeom>
              <a:ln w="38100">
                <a:solidFill>
                  <a:schemeClr val="accent6"/>
                </a:solidFill>
                <a:headEnd type="triangl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>
            <a:off x="7805736" y="2187646"/>
            <a:ext cx="1940377" cy="4581873"/>
            <a:chOff x="7805736" y="2187646"/>
            <a:chExt cx="1940377" cy="4581873"/>
          </a:xfrm>
        </p:grpSpPr>
        <p:sp>
          <p:nvSpPr>
            <p:cNvPr id="13" name="TextBox 12"/>
            <p:cNvSpPr txBox="1"/>
            <p:nvPr/>
          </p:nvSpPr>
          <p:spPr>
            <a:xfrm>
              <a:off x="7937605" y="2187646"/>
              <a:ext cx="1808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 smtClean="0"/>
                <a:t>Case 5: tweak </a:t>
              </a:r>
              <a:r>
                <a:rPr lang="en-US" i="1" u="sng" dirty="0" smtClean="0"/>
                <a:t>R</a:t>
              </a:r>
              <a:endParaRPr lang="en-US" i="1" u="sng" dirty="0"/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7805736" y="2734827"/>
              <a:ext cx="1692905" cy="4034692"/>
              <a:chOff x="7805736" y="2734827"/>
              <a:chExt cx="1692905" cy="4034692"/>
            </a:xfrm>
          </p:grpSpPr>
          <p:grpSp>
            <p:nvGrpSpPr>
              <p:cNvPr id="141" name="Group 140"/>
              <p:cNvGrpSpPr/>
              <p:nvPr/>
            </p:nvGrpSpPr>
            <p:grpSpPr>
              <a:xfrm>
                <a:off x="8040135" y="2734827"/>
                <a:ext cx="1458506" cy="2081500"/>
                <a:chOff x="8040135" y="2734827"/>
                <a:chExt cx="1458506" cy="2081500"/>
              </a:xfrm>
            </p:grpSpPr>
            <p:grpSp>
              <p:nvGrpSpPr>
                <p:cNvPr id="108" name="Group 107"/>
                <p:cNvGrpSpPr/>
                <p:nvPr/>
              </p:nvGrpSpPr>
              <p:grpSpPr>
                <a:xfrm>
                  <a:off x="8040135" y="2734827"/>
                  <a:ext cx="1458506" cy="2081500"/>
                  <a:chOff x="740959" y="2881261"/>
                  <a:chExt cx="1458506" cy="2081500"/>
                </a:xfrm>
              </p:grpSpPr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1640969" y="2881261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X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1642626" y="3634480"/>
                    <a:ext cx="555183" cy="562159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rIns="0" rtlCol="0" anchor="ctr"/>
                  <a:lstStyle/>
                  <a:p>
                    <a:pPr algn="ctr"/>
                    <a:r>
                      <a:rPr lang="en-US" sz="2400" i="1" dirty="0" smtClean="0">
                        <a:latin typeface="Lato Black"/>
                        <a:cs typeface="Lato Black"/>
                      </a:rPr>
                      <a:t>R</a:t>
                    </a:r>
                    <a:endParaRPr lang="en-US" sz="2400" i="1" baseline="-25000" dirty="0">
                      <a:latin typeface="Lato Black"/>
                      <a:cs typeface="Lato Black"/>
                    </a:endParaRPr>
                  </a:p>
                </p:txBody>
              </p:sp>
              <p:cxnSp>
                <p:nvCxnSpPr>
                  <p:cNvPr id="113" name="Straight Arrow Connector 112"/>
                  <p:cNvCxnSpPr/>
                  <p:nvPr/>
                </p:nvCxnSpPr>
                <p:spPr>
                  <a:xfrm flipH="1">
                    <a:off x="1920070" y="327466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Arrow Connector 115"/>
                  <p:cNvCxnSpPr/>
                  <p:nvPr/>
                </p:nvCxnSpPr>
                <p:spPr>
                  <a:xfrm flipH="1">
                    <a:off x="1920070" y="4208898"/>
                    <a:ext cx="293" cy="36576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1640969" y="459342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Y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  <p:cxnSp>
                <p:nvCxnSpPr>
                  <p:cNvPr id="118" name="Straight Arrow Connector 117"/>
                  <p:cNvCxnSpPr/>
                  <p:nvPr/>
                </p:nvCxnSpPr>
                <p:spPr>
                  <a:xfrm>
                    <a:off x="1221188" y="3919783"/>
                    <a:ext cx="425073" cy="0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arrow" w="lg" len="med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740959" y="3706319"/>
                    <a:ext cx="558496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en-US" sz="2400" i="1" dirty="0" smtClean="0">
                        <a:latin typeface="Lato Heavy" panose="020F0502020204030203" pitchFamily="34" charset="0"/>
                        <a:ea typeface="Lato Heavy" panose="020F0502020204030203" pitchFamily="34" charset="0"/>
                        <a:cs typeface="Lato Heavy" panose="020F0502020204030203" pitchFamily="34" charset="0"/>
                      </a:rPr>
                      <a:t>Z</a:t>
                    </a:r>
                    <a:endParaRPr lang="en-US" sz="2400" i="1" dirty="0">
                      <a:latin typeface="Lato Heavy" panose="020F0502020204030203" pitchFamily="34" charset="0"/>
                      <a:ea typeface="Lato Heavy" panose="020F0502020204030203" pitchFamily="34" charset="0"/>
                      <a:cs typeface="Lato Heavy" panose="020F0502020204030203" pitchFamily="34" charset="0"/>
                    </a:endParaRPr>
                  </a:p>
                </p:txBody>
              </p:sp>
            </p:grpSp>
            <p:sp>
              <p:nvSpPr>
                <p:cNvPr id="139" name="TextBox 138"/>
                <p:cNvSpPr txBox="1"/>
                <p:nvPr/>
              </p:nvSpPr>
              <p:spPr>
                <a:xfrm>
                  <a:off x="9029862" y="3301284"/>
                  <a:ext cx="39305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  <a:latin typeface="+mj-lt"/>
                    </a:rPr>
                    <a:t>~</a:t>
                  </a:r>
                  <a:endParaRPr lang="en-US" sz="2800" dirty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7805736" y="6365646"/>
                <a:ext cx="834672" cy="403873"/>
                <a:chOff x="3995171" y="6339786"/>
                <a:chExt cx="834672" cy="403873"/>
              </a:xfrm>
            </p:grpSpPr>
            <p:sp>
              <p:nvSpPr>
                <p:cNvPr id="159" name="TextBox 158"/>
                <p:cNvSpPr txBox="1"/>
                <p:nvPr/>
              </p:nvSpPr>
              <p:spPr>
                <a:xfrm>
                  <a:off x="3995171" y="6339786"/>
                  <a:ext cx="83467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q</a:t>
                  </a:r>
                  <a:r>
                    <a:rPr lang="en-US" sz="2400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2</a:t>
                  </a:r>
                  <a:r>
                    <a:rPr lang="en-US" sz="24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/2</a:t>
                  </a:r>
                  <a:r>
                    <a:rPr lang="el-GR" sz="2400" i="1" baseline="30000" dirty="0">
                      <a:solidFill>
                        <a:schemeClr val="accent6"/>
                      </a:solidFill>
                      <a:latin typeface="Lato Semibold" panose="020F0502020204030203" pitchFamily="34" charset="0"/>
                      <a:ea typeface="Lato Semibold" panose="020F0502020204030203" pitchFamily="34" charset="0"/>
                      <a:cs typeface="Lato Semibold" panose="020F0502020204030203" pitchFamily="34" charset="0"/>
                    </a:rPr>
                    <a:t> μ</a:t>
                  </a:r>
                  <a:endParaRPr lang="en-US" sz="2400" dirty="0">
                    <a:solidFill>
                      <a:schemeClr val="accent6"/>
                    </a:solidFill>
                    <a:latin typeface="Lato Semibold" panose="020F0502020204030203" pitchFamily="34" charset="0"/>
                    <a:ea typeface="Lato Semibold" panose="020F0502020204030203" pitchFamily="34" charset="0"/>
                    <a:cs typeface="Lato Semibold" panose="020F0502020204030203" pitchFamily="34" charset="0"/>
                  </a:endParaRPr>
                </a:p>
              </p:txBody>
            </p:sp>
            <p:cxnSp>
              <p:nvCxnSpPr>
                <p:cNvPr id="160" name="Straight Arrow Connector 159"/>
                <p:cNvCxnSpPr/>
                <p:nvPr/>
              </p:nvCxnSpPr>
              <p:spPr>
                <a:xfrm>
                  <a:off x="4033486" y="6743659"/>
                  <a:ext cx="758042" cy="0"/>
                </a:xfrm>
                <a:prstGeom prst="straightConnector1">
                  <a:avLst/>
                </a:prstGeom>
                <a:ln w="38100">
                  <a:solidFill>
                    <a:schemeClr val="accent6"/>
                  </a:solidFill>
                  <a:headEnd type="triangle"/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1" name="Group 160"/>
          <p:cNvGrpSpPr/>
          <p:nvPr/>
        </p:nvGrpSpPr>
        <p:grpSpPr>
          <a:xfrm>
            <a:off x="9594447" y="6365646"/>
            <a:ext cx="834672" cy="403873"/>
            <a:chOff x="3857385" y="6339786"/>
            <a:chExt cx="834672" cy="403873"/>
          </a:xfrm>
        </p:grpSpPr>
        <p:sp>
          <p:nvSpPr>
            <p:cNvPr id="162" name="TextBox 161"/>
            <p:cNvSpPr txBox="1"/>
            <p:nvPr/>
          </p:nvSpPr>
          <p:spPr>
            <a:xfrm>
              <a:off x="3857385" y="6339786"/>
              <a:ext cx="83467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6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≈0</a:t>
              </a: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>
              <a:off x="3895700" y="6743659"/>
              <a:ext cx="758042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/>
          <p:nvPr/>
        </p:nvSpPr>
        <p:spPr>
          <a:xfrm>
            <a:off x="8117880" y="5091029"/>
            <a:ext cx="3256466" cy="1323439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A bounded adversary has no way to distinguish a random function from a random permutation.</a:t>
            </a: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generic constructions that do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“Anti-Even-Mansour”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073430"/>
            <a:ext cx="10972801" cy="22873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00" i="1" dirty="0" smtClean="0"/>
              <a:t>Remember that we simply explored generic transformations so far. Specifically constructing a tweakable block cipher from scratch may be much faster!</a:t>
            </a:r>
            <a:endParaRPr lang="en-US" sz="23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“Triple DES” style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09600" y="1886456"/>
            <a:ext cx="4574224" cy="1505329"/>
            <a:chOff x="606056" y="1886457"/>
            <a:chExt cx="4086087" cy="1344688"/>
          </a:xfrm>
        </p:grpSpPr>
        <p:sp>
          <p:nvSpPr>
            <p:cNvPr id="30" name="TextBox 29"/>
            <p:cNvSpPr txBox="1"/>
            <p:nvPr/>
          </p:nvSpPr>
          <p:spPr>
            <a:xfrm>
              <a:off x="2385816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2647975" y="2271362"/>
              <a:ext cx="1" cy="432026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461771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2" idx="2"/>
            </p:cNvCxnSpPr>
            <p:nvPr/>
          </p:nvCxnSpPr>
          <p:spPr>
            <a:xfrm flipH="1">
              <a:off x="1717841" y="2255789"/>
              <a:ext cx="6089" cy="44759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056897" y="2963454"/>
              <a:ext cx="3990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06056" y="2763053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8068" y="1886457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4" idx="2"/>
            </p:cNvCxnSpPr>
            <p:nvPr/>
          </p:nvCxnSpPr>
          <p:spPr>
            <a:xfrm flipH="1">
              <a:off x="3589952" y="2271362"/>
              <a:ext cx="275" cy="439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167825" y="2763052"/>
              <a:ext cx="524318" cy="3849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851835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86089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926856" y="2963454"/>
              <a:ext cx="39906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446379" y="2703388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375311" y="2695439"/>
              <a:ext cx="523767" cy="520132"/>
              <a:chOff x="3508744" y="3350041"/>
              <a:chExt cx="384048" cy="381383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3508744" y="3350041"/>
                <a:ext cx="384048" cy="381383"/>
              </a:xfrm>
              <a:prstGeom prst="ellipse">
                <a:avLst/>
              </a:prstGeom>
              <a:noFill/>
              <a:ln w="28575">
                <a:solidFill>
                  <a:schemeClr val="tx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35" name="Straight Connector 34"/>
              <p:cNvCxnSpPr>
                <a:stCxn id="34" idx="2"/>
                <a:endCxn id="34" idx="6"/>
              </p:cNvCxnSpPr>
              <p:nvPr/>
            </p:nvCxnSpPr>
            <p:spPr>
              <a:xfrm>
                <a:off x="3508744" y="3540733"/>
                <a:ext cx="384048" cy="0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4" idx="0"/>
                <a:endCxn id="34" idx="4"/>
              </p:cNvCxnSpPr>
              <p:nvPr/>
            </p:nvCxnSpPr>
            <p:spPr>
              <a:xfrm>
                <a:off x="3700768" y="3350041"/>
                <a:ext cx="0" cy="381383"/>
              </a:xfrm>
              <a:prstGeom prst="line">
                <a:avLst/>
              </a:prstGeom>
              <a:ln w="28575">
                <a:solidFill>
                  <a:schemeClr val="tx2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3331178" y="2699575"/>
              <a:ext cx="521208" cy="5277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14080" y="1882187"/>
            <a:ext cx="4574224" cy="1518133"/>
            <a:chOff x="6214080" y="1882187"/>
            <a:chExt cx="4574224" cy="1518133"/>
          </a:xfrm>
        </p:grpSpPr>
        <p:sp>
          <p:nvSpPr>
            <p:cNvPr id="40" name="TextBox 39"/>
            <p:cNvSpPr txBox="1"/>
            <p:nvPr/>
          </p:nvSpPr>
          <p:spPr>
            <a:xfrm>
              <a:off x="8206456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accent2"/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800" i="1" dirty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1" name="Straight Arrow Connector 40"/>
            <p:cNvCxnSpPr>
              <a:stCxn id="40" idx="2"/>
            </p:cNvCxnSpPr>
            <p:nvPr/>
          </p:nvCxnSpPr>
          <p:spPr>
            <a:xfrm flipH="1">
              <a:off x="8499933" y="2313074"/>
              <a:ext cx="1" cy="483637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172021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3" name="Straight Arrow Connector 42"/>
            <p:cNvCxnSpPr>
              <a:stCxn id="42" idx="2"/>
            </p:cNvCxnSpPr>
            <p:nvPr/>
          </p:nvCxnSpPr>
          <p:spPr>
            <a:xfrm flipH="1">
              <a:off x="7458682" y="2313074"/>
              <a:ext cx="6817" cy="4836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6718780" y="3087846"/>
              <a:ext cx="44673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214080" y="2863504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261272" y="1882187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K</a:t>
              </a:r>
              <a:endParaRPr lang="en-US" sz="28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6" idx="2"/>
            </p:cNvCxnSpPr>
            <p:nvPr/>
          </p:nvCxnSpPr>
          <p:spPr>
            <a:xfrm flipH="1">
              <a:off x="9554442" y="2313074"/>
              <a:ext cx="308" cy="4921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10201349" y="2863503"/>
              <a:ext cx="58695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8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sz="2800" i="1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984761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758976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8812130" y="3087846"/>
              <a:ext cx="44673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154791" y="2796711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264754" y="2792443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211244" y="2809515"/>
              <a:ext cx="583473" cy="59080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13657" y="1106277"/>
            <a:ext cx="595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latin typeface="+mj-lt"/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4755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Variable-length modes of operation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each tweak produces an </a:t>
            </a:r>
            <a:r>
              <a:rPr lang="en-US" i="1" dirty="0" smtClean="0"/>
              <a:t>independent</a:t>
            </a:r>
            <a:r>
              <a:rPr lang="en-US" dirty="0" smtClean="0"/>
              <a:t> instance of the block cipher</a:t>
            </a:r>
          </a:p>
          <a:p>
            <a:r>
              <a:rPr lang="en-US" dirty="0" smtClean="0"/>
              <a:t>Can encrypt a long message simply by choosing a new tweak for each block!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But this ciphertext is long…</a:t>
            </a:r>
            <a:endParaRPr lang="en-US" i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816962" y="2287995"/>
            <a:ext cx="8314853" cy="2572102"/>
            <a:chOff x="1816962" y="2670779"/>
            <a:chExt cx="8314853" cy="2572102"/>
          </a:xfrm>
        </p:grpSpPr>
        <p:sp>
          <p:nvSpPr>
            <p:cNvPr id="8" name="Rectangle 7"/>
            <p:cNvSpPr/>
            <p:nvPr/>
          </p:nvSpPr>
          <p:spPr>
            <a:xfrm>
              <a:off x="2929571" y="3633898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53670" y="3176698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>
              <a:off x="3353670" y="4279763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8" idx="1"/>
            </p:cNvCxnSpPr>
            <p:nvPr/>
          </p:nvCxnSpPr>
          <p:spPr>
            <a:xfrm>
              <a:off x="2371535" y="3956831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41895" y="2670779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5865" y="4736963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16962" y="3725998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29741" y="3656025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353840" y="3198825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9" idx="2"/>
            </p:cNvCxnSpPr>
            <p:nvPr/>
          </p:nvCxnSpPr>
          <p:spPr>
            <a:xfrm>
              <a:off x="6353840" y="4301890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45" idx="3"/>
              <a:endCxn id="39" idx="1"/>
            </p:cNvCxnSpPr>
            <p:nvPr/>
          </p:nvCxnSpPr>
          <p:spPr>
            <a:xfrm>
              <a:off x="5371705" y="3978958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742065" y="2692906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76035" y="4759090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17132" y="3748125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29912" y="3678151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9354011" y="3220951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</p:cNvCxnSpPr>
            <p:nvPr/>
          </p:nvCxnSpPr>
          <p:spPr>
            <a:xfrm>
              <a:off x="9354011" y="4324016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55" idx="3"/>
              <a:endCxn id="49" idx="1"/>
            </p:cNvCxnSpPr>
            <p:nvPr/>
          </p:nvCxnSpPr>
          <p:spPr>
            <a:xfrm>
              <a:off x="8371876" y="4001084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742236" y="2715032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576206" y="4781216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817303" y="3770251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19802" y="3794246"/>
            <a:ext cx="6554914" cy="1065851"/>
            <a:chOff x="1819802" y="4177030"/>
            <a:chExt cx="6554914" cy="1065851"/>
          </a:xfrm>
        </p:grpSpPr>
        <p:sp>
          <p:nvSpPr>
            <p:cNvPr id="33" name="TextBox 32"/>
            <p:cNvSpPr txBox="1"/>
            <p:nvPr/>
          </p:nvSpPr>
          <p:spPr>
            <a:xfrm>
              <a:off x="1819802" y="4736963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4" name="Straight Arrow Connector 33"/>
            <p:cNvCxnSpPr>
              <a:stCxn id="14" idx="2"/>
              <a:endCxn id="33" idx="0"/>
            </p:cNvCxnSpPr>
            <p:nvPr/>
          </p:nvCxnSpPr>
          <p:spPr>
            <a:xfrm>
              <a:off x="2094249" y="4177030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819972" y="4759090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47" name="Straight Arrow Connector 46"/>
            <p:cNvCxnSpPr>
              <a:stCxn id="45" idx="2"/>
              <a:endCxn id="46" idx="0"/>
            </p:cNvCxnSpPr>
            <p:nvPr/>
          </p:nvCxnSpPr>
          <p:spPr>
            <a:xfrm>
              <a:off x="5094419" y="4199157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20143" y="4781216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r>
                <a:rPr lang="en-US" sz="2400" baseline="-25000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57" name="Straight Arrow Connector 56"/>
            <p:cNvCxnSpPr>
              <a:stCxn id="55" idx="2"/>
              <a:endCxn id="56" idx="0"/>
            </p:cNvCxnSpPr>
            <p:nvPr/>
          </p:nvCxnSpPr>
          <p:spPr>
            <a:xfrm>
              <a:off x="8094590" y="4221283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ounded Rectangle 59"/>
          <p:cNvSpPr/>
          <p:nvPr/>
        </p:nvSpPr>
        <p:spPr>
          <a:xfrm>
            <a:off x="1827595" y="4407344"/>
            <a:ext cx="7879931" cy="452753"/>
          </a:xfrm>
          <a:prstGeom prst="roundRect">
            <a:avLst>
              <a:gd name="adj" fmla="val 37803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729037" y="4418496"/>
            <a:ext cx="1269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accent2"/>
                </a:solidFill>
              </a:rPr>
              <a:t>ciphertext</a:t>
            </a:r>
            <a:endParaRPr lang="en-US" sz="20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7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Tweak block </a:t>
            </a:r>
            <a:r>
              <a:rPr lang="en-US" dirty="0" smtClean="0"/>
              <a:t>chaining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Similar to CBC, except with security against nonce-respecting adversaries too!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But I’m really stingy. Even this ciphertext can be too long…</a:t>
            </a:r>
            <a:endParaRPr lang="en-US" i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1816962" y="2287995"/>
            <a:ext cx="8314853" cy="2572102"/>
            <a:chOff x="1816962" y="2670779"/>
            <a:chExt cx="8314853" cy="2572102"/>
          </a:xfrm>
        </p:grpSpPr>
        <p:sp>
          <p:nvSpPr>
            <p:cNvPr id="8" name="Rectangle 7"/>
            <p:cNvSpPr/>
            <p:nvPr/>
          </p:nvSpPr>
          <p:spPr>
            <a:xfrm>
              <a:off x="2929571" y="3633898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53670" y="3176698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2"/>
            </p:cNvCxnSpPr>
            <p:nvPr/>
          </p:nvCxnSpPr>
          <p:spPr>
            <a:xfrm>
              <a:off x="3353670" y="4279763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8" idx="1"/>
            </p:cNvCxnSpPr>
            <p:nvPr/>
          </p:nvCxnSpPr>
          <p:spPr>
            <a:xfrm>
              <a:off x="2371535" y="3956831"/>
              <a:ext cx="558036" cy="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741895" y="2670779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75865" y="4736963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1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16962" y="3725998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929741" y="3656025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353840" y="3198825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9" idx="2"/>
            </p:cNvCxnSpPr>
            <p:nvPr/>
          </p:nvCxnSpPr>
          <p:spPr>
            <a:xfrm>
              <a:off x="6353840" y="4301890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742065" y="2692906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76035" y="4759090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2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29912" y="3678151"/>
              <a:ext cx="848198" cy="64586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B</a:t>
              </a:r>
              <a:r>
                <a:rPr lang="en-US" sz="2800" i="1" baseline="-25000" dirty="0" smtClean="0">
                  <a:latin typeface="Lato Black"/>
                  <a:cs typeface="Lato Black"/>
                </a:rPr>
                <a:t>K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9354011" y="3220951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9" idx="2"/>
            </p:cNvCxnSpPr>
            <p:nvPr/>
          </p:nvCxnSpPr>
          <p:spPr>
            <a:xfrm>
              <a:off x="9354011" y="4324016"/>
              <a:ext cx="0" cy="457200"/>
            </a:xfrm>
            <a:prstGeom prst="straightConnector1">
              <a:avLst/>
            </a:prstGeom>
            <a:ln w="31750"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8742236" y="2715032"/>
              <a:ext cx="1230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M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576206" y="4781216"/>
              <a:ext cx="15556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4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3</a:t>
              </a:r>
              <a:endParaRPr lang="en-US" sz="24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19802" y="3794246"/>
            <a:ext cx="554573" cy="1021598"/>
            <a:chOff x="1819802" y="4177030"/>
            <a:chExt cx="554573" cy="1021598"/>
          </a:xfrm>
        </p:grpSpPr>
        <p:sp>
          <p:nvSpPr>
            <p:cNvPr id="33" name="TextBox 32"/>
            <p:cNvSpPr txBox="1"/>
            <p:nvPr/>
          </p:nvSpPr>
          <p:spPr>
            <a:xfrm>
              <a:off x="1819802" y="4736963"/>
              <a:ext cx="554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Z</a:t>
              </a:r>
              <a:endParaRPr lang="en-US" sz="2400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200577" y="4177030"/>
              <a:ext cx="2840" cy="55993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Elbow Connector 5"/>
          <p:cNvCxnSpPr>
            <a:endCxn id="39" idx="1"/>
          </p:cNvCxnSpPr>
          <p:nvPr/>
        </p:nvCxnSpPr>
        <p:spPr>
          <a:xfrm flipV="1">
            <a:off x="3353670" y="3596174"/>
            <a:ext cx="2576071" cy="478038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49" idx="1"/>
          </p:cNvCxnSpPr>
          <p:nvPr/>
        </p:nvCxnSpPr>
        <p:spPr>
          <a:xfrm flipV="1">
            <a:off x="6372945" y="3618300"/>
            <a:ext cx="2556967" cy="507280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77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Ciphertext stealing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How to encrypt</a:t>
            </a:r>
          </a:p>
          <a:p>
            <a:r>
              <a:rPr lang="en-US" dirty="0" smtClean="0"/>
              <a:t>Compute the penultimate block</a:t>
            </a:r>
          </a:p>
          <a:p>
            <a:r>
              <a:rPr lang="en-US" dirty="0" smtClean="0"/>
              <a:t>Partition it into two pieces, the first with length equal to |</a:t>
            </a:r>
            <a:r>
              <a:rPr lang="en-US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baseline="-25000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r>
              <a:rPr lang="en-US" dirty="0" smtClean="0"/>
              <a:t>|</a:t>
            </a:r>
          </a:p>
          <a:p>
            <a:r>
              <a:rPr lang="en-US" dirty="0" smtClean="0"/>
              <a:t>Output CT for entire final block and </a:t>
            </a:r>
            <a:r>
              <a:rPr lang="en-US" i="1" dirty="0" smtClean="0"/>
              <a:t>just part of the penultimate block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How to decrypt</a:t>
            </a:r>
            <a:endParaRPr lang="en-US" sz="2800" dirty="0"/>
          </a:p>
          <a:p>
            <a:r>
              <a:rPr lang="en-US" dirty="0" smtClean="0"/>
              <a:t>First decrypt the last block</a:t>
            </a:r>
          </a:p>
          <a:p>
            <a:r>
              <a:rPr lang="en-US" dirty="0" smtClean="0"/>
              <a:t>This provides the value </a:t>
            </a:r>
            <a:r>
              <a:rPr lang="en-US" i="1" dirty="0" smtClean="0"/>
              <a:t>C</a:t>
            </a:r>
            <a:r>
              <a:rPr lang="en-US" dirty="0" smtClean="0"/>
              <a:t>’ needed to decrypt the penultimate block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869595" y="2065228"/>
            <a:ext cx="848198" cy="645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293694" y="1608028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293694" y="2711093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81919" y="1102109"/>
            <a:ext cx="123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sz="24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n-1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15889" y="3168293"/>
            <a:ext cx="155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||</a:t>
            </a:r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C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08262" y="2087354"/>
            <a:ext cx="848198" cy="64586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Lato Black"/>
                <a:cs typeface="Lato Black"/>
              </a:rPr>
              <a:t>B</a:t>
            </a:r>
            <a:r>
              <a:rPr lang="en-US" sz="2800" i="1" baseline="-25000" dirty="0" smtClean="0">
                <a:latin typeface="Lato Black"/>
                <a:cs typeface="Lato Black"/>
              </a:rPr>
              <a:t>K</a:t>
            </a:r>
            <a:endParaRPr lang="en-US" sz="2800" i="1" baseline="-25000" dirty="0">
              <a:latin typeface="Lato Black"/>
              <a:cs typeface="Lato Black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0932361" y="1630154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0" idx="2"/>
          </p:cNvCxnSpPr>
          <p:nvPr/>
        </p:nvCxnSpPr>
        <p:spPr>
          <a:xfrm>
            <a:off x="10932361" y="2733219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320586" y="1124235"/>
            <a:ext cx="123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M</a:t>
            </a:r>
            <a:r>
              <a:rPr lang="en-US" sz="2400" baseline="-25000" dirty="0" err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|| </a:t>
            </a:r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54556" y="3190419"/>
            <a:ext cx="1555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baseline="-25000" dirty="0" smtClean="0">
                <a:solidFill>
                  <a:schemeClr val="accent2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n-1</a:t>
            </a:r>
            <a:endParaRPr lang="en-US" sz="2400" baseline="-25000" dirty="0">
              <a:solidFill>
                <a:schemeClr val="accent2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25" name="Elbow Connector 24"/>
          <p:cNvCxnSpPr/>
          <p:nvPr/>
        </p:nvCxnSpPr>
        <p:spPr>
          <a:xfrm flipV="1">
            <a:off x="6560434" y="2388160"/>
            <a:ext cx="1315211" cy="478038"/>
          </a:xfrm>
          <a:prstGeom prst="bentConnector3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8" idx="3"/>
            <a:endCxn id="20" idx="1"/>
          </p:cNvCxnSpPr>
          <p:nvPr/>
        </p:nvCxnSpPr>
        <p:spPr>
          <a:xfrm>
            <a:off x="9950226" y="2410287"/>
            <a:ext cx="558036" cy="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958703" y="2179454"/>
            <a:ext cx="991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X || C</a:t>
            </a:r>
            <a:r>
              <a:rPr lang="en-US" sz="2400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</a:t>
            </a:r>
            <a:endParaRPr lang="en-US" sz="2400" baseline="-25000" dirty="0">
              <a:solidFill>
                <a:schemeClr val="bg2">
                  <a:lumMod val="25000"/>
                </a:schemeClr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58987" y="3168293"/>
            <a:ext cx="78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</a:t>
            </a:r>
            <a:r>
              <a:rPr lang="en-US" sz="2400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n-2</a:t>
            </a:r>
            <a:endParaRPr lang="en-US" sz="2400" baseline="-25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560434" y="2711093"/>
            <a:ext cx="0" cy="457200"/>
          </a:xfrm>
          <a:prstGeom prst="straightConnector1">
            <a:avLst/>
          </a:prstGeom>
          <a:ln w="3175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9135284" y="2627180"/>
            <a:ext cx="3056716" cy="1682159"/>
            <a:chOff x="9135284" y="2627180"/>
            <a:chExt cx="3056716" cy="1682159"/>
          </a:xfrm>
        </p:grpSpPr>
        <p:sp>
          <p:nvSpPr>
            <p:cNvPr id="33" name="TextBox 32"/>
            <p:cNvSpPr txBox="1"/>
            <p:nvPr/>
          </p:nvSpPr>
          <p:spPr>
            <a:xfrm>
              <a:off x="9135284" y="3909229"/>
              <a:ext cx="30567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ea typeface="Lato Heavy" panose="020F0502020204030203" pitchFamily="34" charset="0"/>
                  <a:cs typeface="Lato Heavy" panose="020F0502020204030203" pitchFamily="34" charset="0"/>
                </a:rPr>
                <a:t>rightmost portion of </a:t>
              </a:r>
              <a:r>
                <a:rPr lang="en-US" sz="2000" i="1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r>
                <a:rPr lang="en-US" sz="2000" baseline="-25000" dirty="0" smtClean="0"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n-2</a:t>
              </a:r>
              <a:endParaRPr lang="en-US" sz="2000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cxnSp>
          <p:nvCxnSpPr>
            <p:cNvPr id="35" name="Curved Connector 34"/>
            <p:cNvCxnSpPr>
              <a:stCxn id="33" idx="1"/>
            </p:cNvCxnSpPr>
            <p:nvPr/>
          </p:nvCxnSpPr>
          <p:spPr>
            <a:xfrm rot="10800000" flipH="1">
              <a:off x="9135284" y="2627180"/>
              <a:ext cx="93776" cy="1482105"/>
            </a:xfrm>
            <a:prstGeom prst="curvedConnector4">
              <a:avLst>
                <a:gd name="adj1" fmla="val -243772"/>
                <a:gd name="adj2" fmla="val 56749"/>
              </a:avLst>
            </a:prstGeom>
            <a:ln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093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time: (tweakable) block </a:t>
            </a:r>
            <a:r>
              <a:rPr lang="en-US" dirty="0"/>
              <a:t>ciphers → </a:t>
            </a:r>
            <a:r>
              <a:rPr lang="en-US" dirty="0" smtClean="0"/>
              <a:t>protected </a:t>
            </a:r>
            <a:r>
              <a:rPr lang="en-US" dirty="0" err="1" smtClean="0"/>
              <a:t>comms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078913" y="5466970"/>
            <a:ext cx="1228580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171292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0"/>
            <a:ext cx="424512" cy="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0" y="861237"/>
            <a:ext cx="12192000" cy="5996763"/>
          </a:xfrm>
          <a:custGeom>
            <a:avLst/>
            <a:gdLst>
              <a:gd name="connsiteX0" fmla="*/ 3662958 w 12192000"/>
              <a:gd name="connsiteY0" fmla="*/ 3029557 h 5996763"/>
              <a:gd name="connsiteX1" fmla="*/ 3271197 w 12192000"/>
              <a:gd name="connsiteY1" fmla="*/ 3421318 h 5996763"/>
              <a:gd name="connsiteX2" fmla="*/ 3271197 w 12192000"/>
              <a:gd name="connsiteY2" fmla="*/ 4988314 h 5996763"/>
              <a:gd name="connsiteX3" fmla="*/ 3662958 w 12192000"/>
              <a:gd name="connsiteY3" fmla="*/ 5380075 h 5996763"/>
              <a:gd name="connsiteX4" fmla="*/ 8284406 w 12192000"/>
              <a:gd name="connsiteY4" fmla="*/ 5380075 h 5996763"/>
              <a:gd name="connsiteX5" fmla="*/ 8676167 w 12192000"/>
              <a:gd name="connsiteY5" fmla="*/ 4988314 h 5996763"/>
              <a:gd name="connsiteX6" fmla="*/ 8676167 w 12192000"/>
              <a:gd name="connsiteY6" fmla="*/ 3421318 h 5996763"/>
              <a:gd name="connsiteX7" fmla="*/ 8284406 w 12192000"/>
              <a:gd name="connsiteY7" fmla="*/ 3029557 h 5996763"/>
              <a:gd name="connsiteX8" fmla="*/ 0 w 12192000"/>
              <a:gd name="connsiteY8" fmla="*/ 0 h 5996763"/>
              <a:gd name="connsiteX9" fmla="*/ 12192000 w 12192000"/>
              <a:gd name="connsiteY9" fmla="*/ 0 h 5996763"/>
              <a:gd name="connsiteX10" fmla="*/ 12192000 w 12192000"/>
              <a:gd name="connsiteY10" fmla="*/ 5996763 h 5996763"/>
              <a:gd name="connsiteX11" fmla="*/ 0 w 12192000"/>
              <a:gd name="connsiteY11" fmla="*/ 5996763 h 599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996763">
                <a:moveTo>
                  <a:pt x="3662958" y="3029557"/>
                </a:moveTo>
                <a:cubicBezTo>
                  <a:pt x="3446594" y="3029557"/>
                  <a:pt x="3271197" y="3204954"/>
                  <a:pt x="3271197" y="3421318"/>
                </a:cubicBezTo>
                <a:lnTo>
                  <a:pt x="3271197" y="4988314"/>
                </a:lnTo>
                <a:cubicBezTo>
                  <a:pt x="3271197" y="5204678"/>
                  <a:pt x="3446594" y="5380075"/>
                  <a:pt x="3662958" y="5380075"/>
                </a:cubicBezTo>
                <a:lnTo>
                  <a:pt x="8284406" y="5380075"/>
                </a:lnTo>
                <a:cubicBezTo>
                  <a:pt x="8500770" y="5380075"/>
                  <a:pt x="8676167" y="5204678"/>
                  <a:pt x="8676167" y="4988314"/>
                </a:cubicBezTo>
                <a:lnTo>
                  <a:pt x="8676167" y="3421318"/>
                </a:lnTo>
                <a:cubicBezTo>
                  <a:pt x="8676167" y="3204954"/>
                  <a:pt x="8500770" y="3029557"/>
                  <a:pt x="8284406" y="302955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96763"/>
                </a:lnTo>
                <a:lnTo>
                  <a:pt x="0" y="5996763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Protected communication: privacy </a:t>
            </a:r>
            <a:r>
              <a:rPr lang="en-US" i="1" dirty="0" smtClean="0"/>
              <a:t>AND </a:t>
            </a:r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Lato"/>
              </a:rPr>
              <a:t>IND$-CPA against</a:t>
            </a:r>
            <a:br>
              <a:rPr lang="en-US" sz="2200" dirty="0" smtClean="0">
                <a:solidFill>
                  <a:prstClr val="black"/>
                </a:solidFill>
                <a:latin typeface="Lato"/>
              </a:rPr>
            </a:br>
            <a:r>
              <a:rPr lang="en-US" sz="2200" dirty="0" smtClean="0">
                <a:solidFill>
                  <a:prstClr val="black"/>
                </a:solidFill>
                <a:latin typeface="Lato"/>
              </a:rPr>
              <a:t>nonce-respecting Eve</a:t>
            </a:r>
            <a:endParaRPr lang="en-US" sz="2200" dirty="0">
              <a:solidFill>
                <a:prstClr val="black"/>
              </a:solidFill>
              <a:latin typeface="Lato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414" y="1102108"/>
            <a:ext cx="5389033" cy="639762"/>
          </a:xfrm>
        </p:spPr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5791414" y="1741871"/>
            <a:ext cx="5389033" cy="4618869"/>
          </a:xfrm>
        </p:spPr>
        <p:txBody>
          <a:bodyPr/>
          <a:lstStyle/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Lato"/>
              </a:rPr>
              <a:t>Even after viewing many (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A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, </a:t>
            </a:r>
            <a:r>
              <a:rPr lang="en-US" sz="2200" i="1" dirty="0">
                <a:solidFill>
                  <a:prstClr val="black"/>
                </a:solidFill>
                <a:latin typeface="Lato Heavy"/>
              </a:rPr>
              <a:t>T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) pairs, Mallory cannot </a:t>
            </a:r>
            <a:r>
              <a:rPr lang="en-US" sz="2200" dirty="0" smtClean="0">
                <a:solidFill>
                  <a:prstClr val="black"/>
                </a:solidFill>
                <a:latin typeface="Lato"/>
              </a:rPr>
              <a:t>forge a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new one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5133" y="2561281"/>
            <a:ext cx="4501098" cy="2307946"/>
            <a:chOff x="6192388" y="2897332"/>
            <a:chExt cx="4501098" cy="2307946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8554888" y="2897332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289" y="3376446"/>
              <a:ext cx="1473198" cy="1473198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264487" y="3310162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845288" y="383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21" name="Curved Connector 20"/>
            <p:cNvCxnSpPr/>
            <p:nvPr/>
          </p:nvCxnSpPr>
          <p:spPr>
            <a:xfrm rot="10800000" flipV="1">
              <a:off x="6840389" y="3652198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/>
            <p:nvPr/>
          </p:nvCxnSpPr>
          <p:spPr>
            <a:xfrm rot="16200000" flipH="1">
              <a:off x="7298608" y="3903803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>
              <a:endCxn id="20" idx="0"/>
            </p:cNvCxnSpPr>
            <p:nvPr/>
          </p:nvCxnSpPr>
          <p:spPr>
            <a:xfrm>
              <a:off x="9108689" y="3652196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>
              <a:stCxn id="20" idx="2"/>
            </p:cNvCxnSpPr>
            <p:nvPr/>
          </p:nvCxnSpPr>
          <p:spPr>
            <a:xfrm rot="5400000">
              <a:off x="9592112" y="3910046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291487" y="3310162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82420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291487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6192388" y="3844234"/>
              <a:ext cx="1072099" cy="537620"/>
              <a:chOff x="5859270" y="3844234"/>
              <a:chExt cx="1072099" cy="53762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5859270" y="3844234"/>
                <a:ext cx="1072099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M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320444" y="3865991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$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8102" y="3119975"/>
            <a:ext cx="1371600" cy="13716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036" y="3112371"/>
            <a:ext cx="1379204" cy="137920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91414" y="3501001"/>
            <a:ext cx="1335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❶ choose</a:t>
            </a:r>
            <a:br>
              <a:rPr lang="en-US" sz="2000" dirty="0" smtClean="0"/>
            </a:br>
            <a:r>
              <a:rPr lang="en-US" sz="2000" i="1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K </a:t>
            </a:r>
            <a:r>
              <a:rPr lang="en-US" sz="2000" i="1" dirty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← </a:t>
            </a:r>
            <a:r>
              <a:rPr lang="en-US" sz="2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{0,1}</a:t>
            </a:r>
            <a:r>
              <a:rPr lang="en-US" sz="2000" i="1" baseline="30000" dirty="0" smtClean="0">
                <a:solidFill>
                  <a:prstClr val="black"/>
                </a:solidFill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endParaRPr lang="en-US" sz="2000" baseline="30000" dirty="0">
              <a:solidFill>
                <a:prstClr val="black"/>
              </a:solidFill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506240" y="3098468"/>
            <a:ext cx="1931862" cy="467939"/>
            <a:chOff x="8125230" y="2968803"/>
            <a:chExt cx="1931862" cy="467939"/>
          </a:xfrm>
        </p:grpSpPr>
        <p:cxnSp>
          <p:nvCxnSpPr>
            <p:cNvPr id="35" name="Straight Arrow Connector 34"/>
            <p:cNvCxnSpPr/>
            <p:nvPr/>
          </p:nvCxnSpPr>
          <p:spPr>
            <a:xfrm flipH="1" flipV="1">
              <a:off x="8125230" y="3436742"/>
              <a:ext cx="1931862" cy="0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8188510" y="2968803"/>
              <a:ext cx="15295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❷ </a:t>
              </a:r>
              <a:r>
                <a:rPr lang="en-US" sz="2000" dirty="0" smtClean="0"/>
                <a:t>submit </a:t>
              </a:r>
              <a:r>
                <a:rPr lang="en-US" sz="2000" i="1" dirty="0" smtClean="0">
                  <a:latin typeface="+mj-lt"/>
                </a:rPr>
                <a:t>A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569520" y="3787853"/>
            <a:ext cx="1931862" cy="419669"/>
            <a:chOff x="8188510" y="3527556"/>
            <a:chExt cx="1931862" cy="419669"/>
          </a:xfrm>
        </p:grpSpPr>
        <p:cxnSp>
          <p:nvCxnSpPr>
            <p:cNvPr id="38" name="Straight Arrow Connector 37"/>
            <p:cNvCxnSpPr/>
            <p:nvPr/>
          </p:nvCxnSpPr>
          <p:spPr>
            <a:xfrm flipV="1">
              <a:off x="8188510" y="3947225"/>
              <a:ext cx="1931862" cy="0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447356" y="3527556"/>
              <a:ext cx="12073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receive </a:t>
              </a:r>
              <a:r>
                <a:rPr lang="en-US" sz="2000" i="1" dirty="0" smtClean="0">
                  <a:latin typeface="+mj-lt"/>
                </a:rPr>
                <a:t>T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51477" y="5030089"/>
            <a:ext cx="30476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Mallory wins </a:t>
            </a:r>
            <a:r>
              <a:rPr lang="en-US" sz="2400" dirty="0" smtClean="0"/>
              <a:t>if:</a:t>
            </a:r>
            <a:endParaRPr lang="en-US" sz="2400" dirty="0"/>
          </a:p>
          <a:p>
            <a:pPr marL="365760" indent="-365760">
              <a:buAutoNum type="arabicPeriod"/>
            </a:pPr>
            <a:r>
              <a:rPr lang="en-US" sz="2400" dirty="0" smtClean="0"/>
              <a:t>It’s a valid forgery</a:t>
            </a:r>
          </a:p>
          <a:p>
            <a:pPr marL="365760" indent="-365760">
              <a:buAutoNum type="arabicPeriod"/>
            </a:pPr>
            <a:r>
              <a:rPr lang="en-US" sz="2400" dirty="0" smtClean="0"/>
              <a:t>It’s new</a:t>
            </a:r>
            <a:endParaRPr lang="en-US" sz="2400" dirty="0"/>
          </a:p>
        </p:txBody>
      </p:sp>
      <p:sp>
        <p:nvSpPr>
          <p:cNvPr id="41" name="Curved Right Arrow 40"/>
          <p:cNvSpPr/>
          <p:nvPr/>
        </p:nvSpPr>
        <p:spPr>
          <a:xfrm rot="10800000">
            <a:off x="10142466" y="3615538"/>
            <a:ext cx="263996" cy="499533"/>
          </a:xfrm>
          <a:prstGeom prst="curv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10308295" y="4491575"/>
            <a:ext cx="1631214" cy="1240317"/>
            <a:chOff x="9927285" y="4457709"/>
            <a:chExt cx="1631214" cy="1240317"/>
          </a:xfrm>
        </p:grpSpPr>
        <p:sp>
          <p:nvSpPr>
            <p:cNvPr id="43" name="TextBox 42"/>
            <p:cNvSpPr txBox="1"/>
            <p:nvPr/>
          </p:nvSpPr>
          <p:spPr>
            <a:xfrm>
              <a:off x="9927285" y="4990140"/>
              <a:ext cx="16312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❸ </a:t>
              </a:r>
              <a:r>
                <a:rPr lang="en-US" sz="2000" dirty="0" smtClean="0"/>
                <a:t>output</a:t>
              </a:r>
              <a:br>
                <a:rPr lang="en-US" sz="2000" dirty="0" smtClean="0"/>
              </a:br>
              <a:r>
                <a:rPr lang="en-US" sz="2000" dirty="0" smtClean="0"/>
                <a:t>(</a:t>
              </a:r>
              <a:r>
                <a:rPr lang="en-US" sz="2000" i="1" dirty="0" smtClean="0">
                  <a:latin typeface="+mj-lt"/>
                </a:rPr>
                <a:t>A*</a:t>
              </a:r>
              <a:r>
                <a:rPr lang="en-US" sz="2000" dirty="0" smtClean="0"/>
                <a:t>,</a:t>
              </a:r>
              <a:r>
                <a:rPr lang="en-US" sz="2000" dirty="0" smtClean="0">
                  <a:solidFill>
                    <a:prstClr val="black"/>
                  </a:solidFill>
                </a:rPr>
                <a:t> </a:t>
              </a:r>
              <a:r>
                <a:rPr lang="en-US" sz="2000" i="1" dirty="0" smtClean="0">
                  <a:solidFill>
                    <a:prstClr val="black"/>
                  </a:solidFill>
                  <a:latin typeface="Lato Heavy"/>
                </a:rPr>
                <a:t>T*</a:t>
              </a:r>
              <a:r>
                <a:rPr lang="en-US" sz="2000" dirty="0" smtClean="0">
                  <a:solidFill>
                    <a:prstClr val="black"/>
                  </a:solidFill>
                </a:rPr>
                <a:t>)</a:t>
              </a:r>
              <a:r>
                <a:rPr lang="en-US" sz="2000" i="1" dirty="0" smtClean="0">
                  <a:latin typeface="+mj-lt"/>
                </a:rPr>
                <a:t> </a:t>
              </a:r>
              <a:endParaRPr lang="en-US" sz="2000" i="1" baseline="30000" dirty="0">
                <a:solidFill>
                  <a:prstClr val="black"/>
                </a:solidFill>
                <a:latin typeface="+mj-lt"/>
                <a:ea typeface="Lato Regular" panose="020F0502020204030203" pitchFamily="34" charset="0"/>
                <a:cs typeface="Lato Regular" panose="020F0502020204030203" pitchFamily="34" charset="0"/>
              </a:endParaRPr>
            </a:p>
          </p:txBody>
        </p:sp>
        <p:cxnSp>
          <p:nvCxnSpPr>
            <p:cNvPr id="44" name="Straight Arrow Connector 43"/>
            <p:cNvCxnSpPr>
              <a:stCxn id="31" idx="2"/>
              <a:endCxn id="43" idx="0"/>
            </p:cNvCxnSpPr>
            <p:nvPr/>
          </p:nvCxnSpPr>
          <p:spPr>
            <a:xfrm>
              <a:off x="10742892" y="4457709"/>
              <a:ext cx="0" cy="532431"/>
            </a:xfrm>
            <a:prstGeom prst="straightConnector1">
              <a:avLst/>
            </a:prstGeom>
            <a:ln w="31750">
              <a:solidFill>
                <a:schemeClr val="bg1">
                  <a:lumMod val="50000"/>
                </a:schemeClr>
              </a:solidFill>
              <a:headEnd w="lg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7392483" y="269143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Alice</a:t>
            </a:r>
            <a:endParaRPr lang="en-US" sz="2400" i="1" u="sng" baseline="30000" dirty="0">
              <a:solidFill>
                <a:prstClr val="black"/>
              </a:solidFill>
              <a:latin typeface="+mj-lt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526273" y="2685356"/>
            <a:ext cx="121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Mallory</a:t>
            </a:r>
            <a:endParaRPr lang="en-US" sz="2400" i="1" u="sng" baseline="30000" dirty="0">
              <a:solidFill>
                <a:prstClr val="black"/>
              </a:solidFill>
              <a:latin typeface="+mj-lt"/>
              <a:ea typeface="Lato Regular" panose="020F0502020204030203" pitchFamily="34" charset="0"/>
              <a:cs typeface="Lato Regular" panose="020F0502020204030203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528167" y="1102109"/>
            <a:ext cx="18930" cy="5411972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90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Second: introduce </a:t>
            </a:r>
            <a:r>
              <a:rPr lang="en-US" i="1" dirty="0" smtClean="0"/>
              <a:t>tweakable </a:t>
            </a:r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078913" y="5466970"/>
            <a:ext cx="1228580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171292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0"/>
            <a:ext cx="424512" cy="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0" y="832158"/>
            <a:ext cx="12192000" cy="6014809"/>
          </a:xfrm>
          <a:custGeom>
            <a:avLst/>
            <a:gdLst>
              <a:gd name="connsiteX0" fmla="*/ 7237322 w 12192000"/>
              <a:gd name="connsiteY0" fmla="*/ 3606943 h 6014809"/>
              <a:gd name="connsiteX1" fmla="*/ 5831750 w 12192000"/>
              <a:gd name="connsiteY1" fmla="*/ 3739171 h 6014809"/>
              <a:gd name="connsiteX2" fmla="*/ 3057208 w 12192000"/>
              <a:gd name="connsiteY2" fmla="*/ 5057538 h 6014809"/>
              <a:gd name="connsiteX3" fmla="*/ 6109845 w 12192000"/>
              <a:gd name="connsiteY3" fmla="*/ 5400443 h 6014809"/>
              <a:gd name="connsiteX4" fmla="*/ 8884386 w 12192000"/>
              <a:gd name="connsiteY4" fmla="*/ 4082077 h 6014809"/>
              <a:gd name="connsiteX5" fmla="*/ 7237322 w 12192000"/>
              <a:gd name="connsiteY5" fmla="*/ 3606943 h 6014809"/>
              <a:gd name="connsiteX6" fmla="*/ 0 w 12192000"/>
              <a:gd name="connsiteY6" fmla="*/ 0 h 6014809"/>
              <a:gd name="connsiteX7" fmla="*/ 12192000 w 12192000"/>
              <a:gd name="connsiteY7" fmla="*/ 0 h 6014809"/>
              <a:gd name="connsiteX8" fmla="*/ 12192000 w 12192000"/>
              <a:gd name="connsiteY8" fmla="*/ 6014809 h 6014809"/>
              <a:gd name="connsiteX9" fmla="*/ 0 w 12192000"/>
              <a:gd name="connsiteY9" fmla="*/ 6014809 h 60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809">
                <a:moveTo>
                  <a:pt x="7237322" y="3606943"/>
                </a:moveTo>
                <a:cubicBezTo>
                  <a:pt x="6813783" y="3612115"/>
                  <a:pt x="6334603" y="3654994"/>
                  <a:pt x="5831750" y="3739171"/>
                </a:cubicBezTo>
                <a:cubicBezTo>
                  <a:pt x="4222619" y="4008537"/>
                  <a:pt x="2980414" y="4598790"/>
                  <a:pt x="3057208" y="5057538"/>
                </a:cubicBezTo>
                <a:cubicBezTo>
                  <a:pt x="3134002" y="5516286"/>
                  <a:pt x="4500714" y="5669810"/>
                  <a:pt x="6109845" y="5400443"/>
                </a:cubicBezTo>
                <a:cubicBezTo>
                  <a:pt x="7718976" y="5131077"/>
                  <a:pt x="8961180" y="4540824"/>
                  <a:pt x="8884386" y="4082077"/>
                </a:cubicBezTo>
                <a:cubicBezTo>
                  <a:pt x="8831591" y="3766688"/>
                  <a:pt x="8169107" y="3595564"/>
                  <a:pt x="7237322" y="36069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14809"/>
                </a:lnTo>
                <a:lnTo>
                  <a:pt x="0" y="6014809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levels of Keccak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ctr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Sponge function: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constructing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 variable-length hash function from a fixed-length permutation</a:t>
            </a:r>
          </a:p>
          <a:p>
            <a:pPr marL="457200" indent="-457200" fontAlgn="ctr">
              <a:spcBef>
                <a:spcPts val="1200"/>
              </a:spcBef>
              <a:buFont typeface="+mj-lt"/>
              <a:buAutoNum type="arabicPeriod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Designing cryptosystems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based upon sponge</a:t>
            </a:r>
          </a:p>
          <a:p>
            <a:pPr marL="822960" lvl="1" fontAlgn="ctr">
              <a:spcBef>
                <a:spcPts val="12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Hashing (regular, salted)</a:t>
            </a:r>
          </a:p>
          <a:p>
            <a:pPr marL="822960" lvl="1" fontAlgn="ctr">
              <a:spcBef>
                <a:spcPts val="12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Key derivation</a:t>
            </a:r>
          </a:p>
          <a:p>
            <a:pPr marL="822960" lvl="1" fontAlgn="ctr">
              <a:spcBef>
                <a:spcPts val="12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MAC</a:t>
            </a:r>
          </a:p>
          <a:p>
            <a:pPr marL="822960" lvl="1" fontAlgn="ctr">
              <a:spcBef>
                <a:spcPts val="120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(Authenticated) encryption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fontAlgn="ctr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solidFill>
                  <a:schemeClr val="accent1"/>
                </a:solidFill>
                <a:latin typeface="+mj-lt"/>
              </a:rPr>
              <a:t>Keccak-f </a:t>
            </a:r>
            <a:r>
              <a:rPr lang="en-US" sz="2800" dirty="0" smtClean="0">
                <a:solidFill>
                  <a:schemeClr val="accent1"/>
                </a:solidFill>
                <a:latin typeface="+mj-lt"/>
              </a:rPr>
              <a:t>permutation: </a:t>
            </a:r>
            <a:r>
              <a:rPr lang="en-US" sz="2800" dirty="0" smtClean="0">
                <a:latin typeface="+mn-lt"/>
              </a:rPr>
              <a:t>understand its design, </a:t>
            </a:r>
            <a:r>
              <a:rPr lang="en-US" sz="2800" dirty="0">
                <a:latin typeface="+mn-lt"/>
              </a:rPr>
              <a:t>which draws some features from </a:t>
            </a:r>
            <a:r>
              <a:rPr lang="en-US" sz="2800" dirty="0" err="1" smtClean="0">
                <a:latin typeface="+mn-lt"/>
              </a:rPr>
              <a:t>Rijndael</a:t>
            </a:r>
            <a:r>
              <a:rPr lang="en-US" sz="2800" dirty="0" smtClean="0">
                <a:latin typeface="+mn-lt"/>
              </a:rPr>
              <a:t>/AES </a:t>
            </a:r>
            <a:r>
              <a:rPr lang="en-US" sz="2800" dirty="0">
                <a:latin typeface="+mn-lt"/>
              </a:rPr>
              <a:t>but has several differences </a:t>
            </a:r>
            <a:r>
              <a:rPr lang="en-US" sz="2800" dirty="0" smtClean="0">
                <a:latin typeface="+mn-lt"/>
              </a:rPr>
              <a:t>too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65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avoided in AES and Keccak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516299"/>
              </p:ext>
            </p:extLst>
          </p:nvPr>
        </p:nvGraphicFramePr>
        <p:xfrm>
          <a:off x="609600" y="1101725"/>
          <a:ext cx="10972800" cy="3210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82456"/>
                <a:gridCol w="4603897"/>
                <a:gridCol w="4086447"/>
              </a:tblGrid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 err="1">
                          <a:effectLst/>
                        </a:rPr>
                        <a:t>Rijndael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</a:rPr>
                        <a:t>Keccak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Operations used</a:t>
                      </a:r>
                      <a:endParaRPr lang="en-US" sz="2400" i="1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Table </a:t>
                      </a:r>
                      <a:r>
                        <a:rPr lang="en-US" sz="2000" dirty="0">
                          <a:effectLst/>
                        </a:rPr>
                        <a:t>lookups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Bitwise operations: AND, XOR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Bitwise ops: </a:t>
                      </a:r>
                      <a:r>
                        <a:rPr lang="en-US" sz="2000" dirty="0">
                          <a:effectLst/>
                        </a:rPr>
                        <a:t>AND, XOR, NOT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Rotations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Operations conspicuously absent</a:t>
                      </a:r>
                      <a:endParaRPr lang="en-US" sz="2400" i="1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Ops </a:t>
                      </a:r>
                      <a:r>
                        <a:rPr lang="en-US" sz="2000" dirty="0">
                          <a:effectLst/>
                        </a:rPr>
                        <a:t>that depend on register size: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cyclic rotations, modular arithmetic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Complicated S-box design</a:t>
                      </a:r>
                      <a:r>
                        <a:rPr lang="en-US" sz="2000" dirty="0" smtClean="0">
                          <a:effectLst/>
                        </a:rPr>
                        <a:t>:</a:t>
                      </a:r>
                      <a:br>
                        <a:rPr lang="en-US" sz="2000" dirty="0" smtClean="0">
                          <a:effectLst/>
                        </a:rPr>
                      </a:br>
                      <a:r>
                        <a:rPr lang="en-US" sz="2000" dirty="0" smtClean="0">
                          <a:effectLst/>
                        </a:rPr>
                        <a:t>big S-box,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many </a:t>
                      </a:r>
                      <a:r>
                        <a:rPr lang="en-US" sz="2000" dirty="0">
                          <a:effectLst/>
                        </a:rPr>
                        <a:t>different S-boxes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effectLst/>
                        </a:rPr>
                        <a:t>Table </a:t>
                      </a:r>
                      <a:r>
                        <a:rPr lang="en-US" sz="2000" dirty="0">
                          <a:effectLst/>
                        </a:rPr>
                        <a:t>lookups</a:t>
                      </a:r>
                    </a:p>
                    <a:p>
                      <a:pPr marL="36576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>
                          <a:effectLst/>
                        </a:rPr>
                        <a:t>Modular </a:t>
                      </a:r>
                      <a:r>
                        <a:rPr lang="en-US" sz="2000" dirty="0" smtClean="0">
                          <a:effectLst/>
                        </a:rPr>
                        <a:t>addition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</a:tr>
              <a:tr h="37084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</a:rPr>
                        <a:t>Why?</a:t>
                      </a:r>
                      <a:endParaRPr lang="en-US" sz="2400" i="1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Generality: simple implementations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across many computing platforms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Side-channel </a:t>
                      </a:r>
                      <a:r>
                        <a:rPr lang="en-US" sz="2000" dirty="0" smtClean="0">
                          <a:effectLst/>
                        </a:rPr>
                        <a:t>resistance</a:t>
                      </a:r>
                      <a:br>
                        <a:rPr lang="en-US" sz="2000" dirty="0" smtClean="0">
                          <a:effectLst/>
                        </a:rPr>
                      </a:br>
                      <a:r>
                        <a:rPr lang="en-US" sz="2000" dirty="0" smtClean="0">
                          <a:effectLst/>
                        </a:rPr>
                        <a:t>(Part 2 of this course)</a:t>
                      </a:r>
                      <a:endParaRPr lang="en-US" sz="2000" dirty="0">
                        <a:effectLst/>
                        <a:latin typeface="+mn-lt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78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the 3 levels of Keccak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181144"/>
            <a:ext cx="10972800" cy="2179596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Keccak team presented 7 diff choices 25*2</a:t>
            </a:r>
            <a:r>
              <a:rPr lang="" baseline="30000" dirty="0"/>
              <a:t>ℓ</a:t>
            </a:r>
            <a:r>
              <a:rPr lang="en-US" dirty="0"/>
              <a:t> for length of </a:t>
            </a:r>
            <a:r>
              <a:rPr lang="en-US" i="1" dirty="0" smtClean="0"/>
              <a:t>f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the largest size (</a:t>
            </a:r>
            <a:r>
              <a:rPr lang="en-US" dirty="0" smtClean="0"/>
              <a:t>1600 bits) </a:t>
            </a:r>
            <a:r>
              <a:rPr lang="en-US" dirty="0"/>
              <a:t>was adopted in SHA-3</a:t>
            </a:r>
          </a:p>
          <a:p>
            <a:pPr fontAlgn="ctr"/>
            <a:r>
              <a:rPr lang="en-US" dirty="0"/>
              <a:t>Four standard functions: SHA3-224, 256, 384, </a:t>
            </a:r>
            <a:r>
              <a:rPr lang="en-US" dirty="0" smtClean="0"/>
              <a:t>512</a:t>
            </a:r>
          </a:p>
          <a:p>
            <a:pPr lvl="1" fontAlgn="ctr"/>
            <a:r>
              <a:rPr lang="en-US" dirty="0" smtClean="0"/>
              <a:t>Numbers correspond </a:t>
            </a:r>
            <a:r>
              <a:rPr lang="en-US" dirty="0"/>
              <a:t>to the capacity sizes of </a:t>
            </a:r>
            <a:r>
              <a:rPr lang="en-US" dirty="0" smtClean="0"/>
              <a:t>each (remember, security = capacity / 2)</a:t>
            </a:r>
            <a:endParaRPr lang="en-US" dirty="0"/>
          </a:p>
          <a:p>
            <a:pPr lvl="1" fontAlgn="ctr"/>
            <a:r>
              <a:rPr lang="en-US" dirty="0"/>
              <a:t>The remainder of the state is used for the rate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" r="154" b="1346"/>
          <a:stretch/>
        </p:blipFill>
        <p:spPr>
          <a:xfrm>
            <a:off x="609600" y="1102110"/>
            <a:ext cx="10972800" cy="266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0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topic: </a:t>
            </a:r>
            <a:r>
              <a:rPr lang="en-US" i="1" dirty="0" smtClean="0"/>
              <a:t>Tweakable </a:t>
            </a:r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315989" y="5466970"/>
            <a:ext cx="991504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408368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1"/>
            <a:ext cx="661588" cy="0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0" y="832158"/>
            <a:ext cx="12192000" cy="6014809"/>
          </a:xfrm>
          <a:custGeom>
            <a:avLst/>
            <a:gdLst>
              <a:gd name="connsiteX0" fmla="*/ 7237322 w 12192000"/>
              <a:gd name="connsiteY0" fmla="*/ 3606943 h 6014809"/>
              <a:gd name="connsiteX1" fmla="*/ 5831750 w 12192000"/>
              <a:gd name="connsiteY1" fmla="*/ 3739171 h 6014809"/>
              <a:gd name="connsiteX2" fmla="*/ 3057208 w 12192000"/>
              <a:gd name="connsiteY2" fmla="*/ 5057538 h 6014809"/>
              <a:gd name="connsiteX3" fmla="*/ 6109845 w 12192000"/>
              <a:gd name="connsiteY3" fmla="*/ 5400443 h 6014809"/>
              <a:gd name="connsiteX4" fmla="*/ 8884386 w 12192000"/>
              <a:gd name="connsiteY4" fmla="*/ 4082077 h 6014809"/>
              <a:gd name="connsiteX5" fmla="*/ 7237322 w 12192000"/>
              <a:gd name="connsiteY5" fmla="*/ 3606943 h 6014809"/>
              <a:gd name="connsiteX6" fmla="*/ 0 w 12192000"/>
              <a:gd name="connsiteY6" fmla="*/ 0 h 6014809"/>
              <a:gd name="connsiteX7" fmla="*/ 12192000 w 12192000"/>
              <a:gd name="connsiteY7" fmla="*/ 0 h 6014809"/>
              <a:gd name="connsiteX8" fmla="*/ 12192000 w 12192000"/>
              <a:gd name="connsiteY8" fmla="*/ 6014809 h 6014809"/>
              <a:gd name="connsiteX9" fmla="*/ 0 w 12192000"/>
              <a:gd name="connsiteY9" fmla="*/ 6014809 h 60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809">
                <a:moveTo>
                  <a:pt x="7237322" y="3606943"/>
                </a:moveTo>
                <a:cubicBezTo>
                  <a:pt x="6813783" y="3612115"/>
                  <a:pt x="6334603" y="3654994"/>
                  <a:pt x="5831750" y="3739171"/>
                </a:cubicBezTo>
                <a:cubicBezTo>
                  <a:pt x="4222619" y="4008537"/>
                  <a:pt x="2980414" y="4598790"/>
                  <a:pt x="3057208" y="5057538"/>
                </a:cubicBezTo>
                <a:cubicBezTo>
                  <a:pt x="3134002" y="5516286"/>
                  <a:pt x="4500714" y="5669810"/>
                  <a:pt x="6109845" y="5400443"/>
                </a:cubicBezTo>
                <a:cubicBezTo>
                  <a:pt x="7718976" y="5131077"/>
                  <a:pt x="8961180" y="4540824"/>
                  <a:pt x="8884386" y="4082077"/>
                </a:cubicBezTo>
                <a:cubicBezTo>
                  <a:pt x="8831591" y="3766688"/>
                  <a:pt x="8169107" y="3595564"/>
                  <a:pt x="7237322" y="36069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14809"/>
                </a:lnTo>
                <a:lnTo>
                  <a:pt x="0" y="6014809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9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of security definitions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en-US" sz="2600" dirty="0" smtClean="0"/>
              <a:t>Block cipher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B</a:t>
            </a:r>
            <a:r>
              <a:rPr lang="en-US" i="1" baseline="-25000" dirty="0" smtClean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dirty="0" smtClean="0"/>
              <a:t> </a:t>
            </a:r>
            <a:r>
              <a:rPr lang="en-US" dirty="0"/>
              <a:t>looks </a:t>
            </a:r>
            <a:r>
              <a:rPr lang="en-US" i="1" dirty="0" smtClean="0"/>
              <a:t>like </a:t>
            </a:r>
            <a:r>
              <a:rPr lang="en-US" dirty="0" smtClean="0"/>
              <a:t>a random permutation, meaning nobody can tell them apart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 anchor="t">
            <a:normAutofit/>
          </a:bodyPr>
          <a:lstStyle/>
          <a:p>
            <a:r>
              <a:rPr lang="en-US" sz="2600" dirty="0" smtClean="0"/>
              <a:t>Encryption scheme</a:t>
            </a: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Similar, except even making the same request twice yields different answers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Nonce-respecting rule</a:t>
            </a:r>
            <a:r>
              <a:rPr lang="en-US" dirty="0" smtClean="0"/>
              <a:t>: </a:t>
            </a:r>
            <a:r>
              <a:rPr lang="en-US" dirty="0"/>
              <a:t>Eve chooses </a:t>
            </a:r>
            <a:r>
              <a:rPr lang="en-US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</a:t>
            </a:r>
            <a:r>
              <a:rPr lang="en-US" dirty="0"/>
              <a:t>, but each choice must be </a:t>
            </a:r>
            <a:r>
              <a:rPr lang="en-US" dirty="0" smtClean="0"/>
              <a:t>distinct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869980" y="2833724"/>
            <a:ext cx="4277197" cy="2307946"/>
            <a:chOff x="6751401" y="4550054"/>
            <a:chExt cx="4277197" cy="230794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8890000" y="4550054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401" y="5029168"/>
              <a:ext cx="1473198" cy="1473198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6751401" y="5516788"/>
              <a:ext cx="848198" cy="497957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17532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180400" y="5489586"/>
              <a:ext cx="848198" cy="49795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400" i="1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Π</a:t>
              </a:r>
              <a:endParaRPr lang="en-US" sz="2400" i="1" baseline="-250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endParaRPr>
            </a:p>
          </p:txBody>
        </p:sp>
        <p:cxnSp>
          <p:nvCxnSpPr>
            <p:cNvPr id="15" name="Curved Connector 14"/>
            <p:cNvCxnSpPr>
              <a:endCxn id="12" idx="0"/>
            </p:cNvCxnSpPr>
            <p:nvPr/>
          </p:nvCxnSpPr>
          <p:spPr>
            <a:xfrm rot="10800000" flipV="1">
              <a:off x="7175501" y="5304920"/>
              <a:ext cx="1160699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>
              <a:stCxn id="12" idx="2"/>
            </p:cNvCxnSpPr>
            <p:nvPr/>
          </p:nvCxnSpPr>
          <p:spPr>
            <a:xfrm rot="16200000" flipH="1">
              <a:off x="7633720" y="5556525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endCxn id="14" idx="0"/>
            </p:cNvCxnSpPr>
            <p:nvPr/>
          </p:nvCxnSpPr>
          <p:spPr>
            <a:xfrm>
              <a:off x="9443801" y="5304918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4" idx="2"/>
            </p:cNvCxnSpPr>
            <p:nvPr/>
          </p:nvCxnSpPr>
          <p:spPr>
            <a:xfrm rot="5400000">
              <a:off x="9927224" y="5562768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9626599" y="4962884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X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813043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26599" y="6263005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Y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641228" y="2833724"/>
            <a:ext cx="4501098" cy="2307946"/>
            <a:chOff x="6192388" y="2897332"/>
            <a:chExt cx="4501098" cy="2307946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8554888" y="2897332"/>
              <a:ext cx="0" cy="230794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8289" y="3376446"/>
              <a:ext cx="1473198" cy="1473198"/>
            </a:xfrm>
            <a:prstGeom prst="rect">
              <a:avLst/>
            </a:prstGeom>
          </p:spPr>
        </p:pic>
        <p:sp>
          <p:nvSpPr>
            <p:cNvPr id="63" name="TextBox 62"/>
            <p:cNvSpPr txBox="1"/>
            <p:nvPr/>
          </p:nvSpPr>
          <p:spPr>
            <a:xfrm>
              <a:off x="7264487" y="3310162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9845288" y="3836864"/>
              <a:ext cx="848198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i="1" dirty="0" smtClean="0">
                  <a:latin typeface="Lato Black"/>
                  <a:cs typeface="Lato Black"/>
                </a:rPr>
                <a:t>$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65" name="Curved Connector 64"/>
            <p:cNvCxnSpPr/>
            <p:nvPr/>
          </p:nvCxnSpPr>
          <p:spPr>
            <a:xfrm rot="10800000" flipV="1">
              <a:off x="6840389" y="3652198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6200000" flipH="1">
              <a:off x="7298608" y="3903803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>
              <a:endCxn id="64" idx="0"/>
            </p:cNvCxnSpPr>
            <p:nvPr/>
          </p:nvCxnSpPr>
          <p:spPr>
            <a:xfrm>
              <a:off x="9108689" y="3652196"/>
              <a:ext cx="1160698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urved Connector 67"/>
            <p:cNvCxnSpPr>
              <a:stCxn id="64" idx="2"/>
            </p:cNvCxnSpPr>
            <p:nvPr/>
          </p:nvCxnSpPr>
          <p:spPr>
            <a:xfrm rot="5400000">
              <a:off x="9592112" y="3910046"/>
              <a:ext cx="252500" cy="1102051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9291487" y="3310162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482420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9291487" y="4610283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6192388" y="3844234"/>
              <a:ext cx="1072099" cy="537620"/>
              <a:chOff x="5859270" y="3844234"/>
              <a:chExt cx="1072099" cy="53762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859270" y="3844234"/>
                <a:ext cx="1072099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M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320444" y="3865991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$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372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two-stage approach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315989" y="5466970"/>
            <a:ext cx="991504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408368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1"/>
            <a:ext cx="661588" cy="0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0" y="832158"/>
            <a:ext cx="12192000" cy="6014809"/>
          </a:xfrm>
          <a:custGeom>
            <a:avLst/>
            <a:gdLst>
              <a:gd name="connsiteX0" fmla="*/ 7237322 w 12192000"/>
              <a:gd name="connsiteY0" fmla="*/ 3606943 h 6014809"/>
              <a:gd name="connsiteX1" fmla="*/ 5831750 w 12192000"/>
              <a:gd name="connsiteY1" fmla="*/ 3739171 h 6014809"/>
              <a:gd name="connsiteX2" fmla="*/ 3057208 w 12192000"/>
              <a:gd name="connsiteY2" fmla="*/ 5057538 h 6014809"/>
              <a:gd name="connsiteX3" fmla="*/ 6109845 w 12192000"/>
              <a:gd name="connsiteY3" fmla="*/ 5400443 h 6014809"/>
              <a:gd name="connsiteX4" fmla="*/ 8884386 w 12192000"/>
              <a:gd name="connsiteY4" fmla="*/ 4082077 h 6014809"/>
              <a:gd name="connsiteX5" fmla="*/ 7237322 w 12192000"/>
              <a:gd name="connsiteY5" fmla="*/ 3606943 h 6014809"/>
              <a:gd name="connsiteX6" fmla="*/ 0 w 12192000"/>
              <a:gd name="connsiteY6" fmla="*/ 0 h 6014809"/>
              <a:gd name="connsiteX7" fmla="*/ 12192000 w 12192000"/>
              <a:gd name="connsiteY7" fmla="*/ 0 h 6014809"/>
              <a:gd name="connsiteX8" fmla="*/ 12192000 w 12192000"/>
              <a:gd name="connsiteY8" fmla="*/ 6014809 h 6014809"/>
              <a:gd name="connsiteX9" fmla="*/ 0 w 12192000"/>
              <a:gd name="connsiteY9" fmla="*/ 6014809 h 60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809">
                <a:moveTo>
                  <a:pt x="7237322" y="3606943"/>
                </a:moveTo>
                <a:cubicBezTo>
                  <a:pt x="6813783" y="3612115"/>
                  <a:pt x="6334603" y="3654994"/>
                  <a:pt x="5831750" y="3739171"/>
                </a:cubicBezTo>
                <a:cubicBezTo>
                  <a:pt x="4222619" y="4008537"/>
                  <a:pt x="2980414" y="4598790"/>
                  <a:pt x="3057208" y="5057538"/>
                </a:cubicBezTo>
                <a:cubicBezTo>
                  <a:pt x="3134002" y="5516286"/>
                  <a:pt x="4500714" y="5669810"/>
                  <a:pt x="6109845" y="5400443"/>
                </a:cubicBezTo>
                <a:cubicBezTo>
                  <a:pt x="7718976" y="5131077"/>
                  <a:pt x="8961180" y="4540824"/>
                  <a:pt x="8884386" y="4082077"/>
                </a:cubicBezTo>
                <a:cubicBezTo>
                  <a:pt x="8831591" y="3766688"/>
                  <a:pt x="8169107" y="3595564"/>
                  <a:pt x="7237322" y="36069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14809"/>
                </a:lnTo>
                <a:lnTo>
                  <a:pt x="0" y="6014809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554" y="5888149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variety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66159" y="5578926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length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5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13960</TotalTime>
  <Words>2143</Words>
  <Application>Microsoft Office PowerPoint</Application>
  <PresentationFormat>Widescreen</PresentationFormat>
  <Paragraphs>630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Consolas</vt:lpstr>
      <vt:lpstr>Lato</vt:lpstr>
      <vt:lpstr>Lato Black</vt:lpstr>
      <vt:lpstr>Lato Heavy</vt:lpstr>
      <vt:lpstr>Lato Light</vt:lpstr>
      <vt:lpstr>Lato Medium</vt:lpstr>
      <vt:lpstr>Lato Regular</vt:lpstr>
      <vt:lpstr>Lato Semibold</vt:lpstr>
      <vt:lpstr>Office Theme</vt:lpstr>
      <vt:lpstr>Lecture 8: Tweakable block ciphers</vt:lpstr>
      <vt:lpstr>First: let’s finish Keccak</vt:lpstr>
      <vt:lpstr>Second: introduce tweakable block ciphers</vt:lpstr>
      <vt:lpstr>The 3 levels of Keccak</vt:lpstr>
      <vt:lpstr>Operations avoided in AES and Keccak</vt:lpstr>
      <vt:lpstr>Summary: the 3 levels of Keccak</vt:lpstr>
      <vt:lpstr>New topic: Tweakable block ciphers</vt:lpstr>
      <vt:lpstr>Reminder of security definitions</vt:lpstr>
      <vt:lpstr>Our two-stage approach</vt:lpstr>
      <vt:lpstr>Tweakable block ciphers</vt:lpstr>
      <vt:lpstr>Security definition</vt:lpstr>
      <vt:lpstr>Constructions</vt:lpstr>
      <vt:lpstr>Constructions</vt:lpstr>
      <vt:lpstr>Constructions</vt:lpstr>
      <vt:lpstr>Constructions</vt:lpstr>
      <vt:lpstr>Constructions</vt:lpstr>
      <vt:lpstr>Two generic constructions that do work</vt:lpstr>
      <vt:lpstr>Proof by picture</vt:lpstr>
      <vt:lpstr>Proof by picture</vt:lpstr>
      <vt:lpstr>Proof by picture</vt:lpstr>
      <vt:lpstr>Proof by picture</vt:lpstr>
      <vt:lpstr>Proof by picture</vt:lpstr>
      <vt:lpstr>Two generic constructions that do work</vt:lpstr>
      <vt:lpstr>Variable-length modes of operation</vt:lpstr>
      <vt:lpstr>Tweak block chaining</vt:lpstr>
      <vt:lpstr>Ciphertext stealing</vt:lpstr>
      <vt:lpstr>Next time: (tweakable) block ciphers → protected comms</vt:lpstr>
      <vt:lpstr>Protected communication: privacy AND authenticity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877</cp:revision>
  <dcterms:created xsi:type="dcterms:W3CDTF">2015-04-11T12:26:38Z</dcterms:created>
  <dcterms:modified xsi:type="dcterms:W3CDTF">2017-02-15T18:50:55Z</dcterms:modified>
</cp:coreProperties>
</file>